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426" r:id="rId5"/>
    <p:sldId id="428" r:id="rId6"/>
    <p:sldId id="429" r:id="rId7"/>
    <p:sldId id="413" r:id="rId8"/>
    <p:sldId id="427" r:id="rId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5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24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pos="5470">
          <p15:clr>
            <a:srgbClr val="A4A3A4"/>
          </p15:clr>
        </p15:guide>
        <p15:guide id="7" pos="287">
          <p15:clr>
            <a:srgbClr val="A4A3A4"/>
          </p15:clr>
        </p15:guide>
        <p15:guide id="8" pos="2905">
          <p15:clr>
            <a:srgbClr val="A4A3A4"/>
          </p15:clr>
        </p15:guide>
        <p15:guide id="9" pos="2811">
          <p15:clr>
            <a:srgbClr val="A4A3A4"/>
          </p15:clr>
        </p15:guide>
        <p15:guide id="10" pos="2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di Brewer-Griffin" initials="SBG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1"/>
    <a:srgbClr val="FD9208"/>
    <a:srgbClr val="0071C5"/>
    <a:srgbClr val="037D06"/>
    <a:srgbClr val="F83308"/>
    <a:srgbClr val="009FDF"/>
    <a:srgbClr val="F3D54E"/>
    <a:srgbClr val="F0C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E9B25-443B-4A6D-9E83-947830D1D212}" v="9" dt="2020-10-23T13:37:35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6433" autoAdjust="0"/>
  </p:normalViewPr>
  <p:slideViewPr>
    <p:cSldViewPr snapToGrid="0">
      <p:cViewPr varScale="1">
        <p:scale>
          <a:sx n="157" d="100"/>
          <a:sy n="157" d="100"/>
        </p:scale>
        <p:origin x="162" y="294"/>
      </p:cViewPr>
      <p:guideLst>
        <p:guide orient="horz" pos="1655"/>
        <p:guide orient="horz" pos="3004"/>
        <p:guide orient="horz" pos="422"/>
        <p:guide orient="horz" pos="824"/>
        <p:guide orient="horz" pos="2916"/>
        <p:guide pos="5470"/>
        <p:guide pos="287"/>
        <p:guide pos="2905"/>
        <p:guide pos="2811"/>
        <p:guide pos="2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NAND MQ Coverage Improvement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949871293598615E-2"/>
          <c:y val="0.12053035011394242"/>
          <c:w val="0.91983233870181635"/>
          <c:h val="0.57677053498870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'MQ Coverage Itinerary'!$H$10</c:f>
              <c:strCache>
                <c:ptCount val="1"/>
                <c:pt idx="0">
                  <c:v>MVP FW Feature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'MQ Coverage Itinerary'!$G$11:$G$17</c:f>
              <c:strCache>
                <c:ptCount val="7"/>
                <c:pt idx="0">
                  <c:v>Prototype N18A (CDRVE) - Q2'18</c:v>
                </c:pt>
                <c:pt idx="1">
                  <c:v>Demo B27 DC (YVRR)- Q3'18</c:v>
                </c:pt>
                <c:pt idx="2">
                  <c:v>Validation B27 DC (CDRR)- Q4'18</c:v>
                </c:pt>
                <c:pt idx="3">
                  <c:v>MQ B27 DC (CDRR) - Q2'19</c:v>
                </c:pt>
                <c:pt idx="4">
                  <c:v>MQ N28 DC (ADPVE) - Q4'19</c:v>
                </c:pt>
                <c:pt idx="5">
                  <c:v>MQ N38A Client(ADPRVE) - Q2'20</c:v>
                </c:pt>
                <c:pt idx="6">
                  <c:v>MQ N38A/ B3MA DC (ADPRSE/VE) - Q3'20</c:v>
                </c:pt>
              </c:strCache>
            </c:strRef>
          </c:cat>
          <c:val>
            <c:numRef>
              <c:f>'MQ Coverage Itinerary'!$H$11:$H$17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24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A-4170-B9C4-7554BA0CBE74}"/>
            </c:ext>
          </c:extLst>
        </c:ser>
        <c:ser>
          <c:idx val="1"/>
          <c:order val="1"/>
          <c:tx>
            <c:strRef>
              <c:f>'MQ Coverage Itinerary'!$I$10</c:f>
              <c:strCache>
                <c:ptCount val="1"/>
                <c:pt idx="0">
                  <c:v>Test Feature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'MQ Coverage Itinerary'!$G$11:$G$17</c:f>
              <c:strCache>
                <c:ptCount val="7"/>
                <c:pt idx="0">
                  <c:v>Prototype N18A (CDRVE) - Q2'18</c:v>
                </c:pt>
                <c:pt idx="1">
                  <c:v>Demo B27 DC (YVRR)- Q3'18</c:v>
                </c:pt>
                <c:pt idx="2">
                  <c:v>Validation B27 DC (CDRR)- Q4'18</c:v>
                </c:pt>
                <c:pt idx="3">
                  <c:v>MQ B27 DC (CDRR) - Q2'19</c:v>
                </c:pt>
                <c:pt idx="4">
                  <c:v>MQ N28 DC (ADPVE) - Q4'19</c:v>
                </c:pt>
                <c:pt idx="5">
                  <c:v>MQ N38A Client(ADPRVE) - Q2'20</c:v>
                </c:pt>
                <c:pt idx="6">
                  <c:v>MQ N38A/ B3MA DC (ADPRSE/VE) - Q3'20</c:v>
                </c:pt>
              </c:strCache>
            </c:strRef>
          </c:cat>
          <c:val>
            <c:numRef>
              <c:f>'MQ Coverage Itinerary'!$I$11:$I$17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11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A-4170-B9C4-7554BA0CBE74}"/>
            </c:ext>
          </c:extLst>
        </c:ser>
        <c:ser>
          <c:idx val="2"/>
          <c:order val="2"/>
          <c:tx>
            <c:strRef>
              <c:f>'MQ Coverage Itinerary'!$J$10</c:f>
              <c:strCache>
                <c:ptCount val="1"/>
                <c:pt idx="0">
                  <c:v>Auto-FA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'MQ Coverage Itinerary'!$G$11:$G$17</c:f>
              <c:strCache>
                <c:ptCount val="7"/>
                <c:pt idx="0">
                  <c:v>Prototype N18A (CDRVE) - Q2'18</c:v>
                </c:pt>
                <c:pt idx="1">
                  <c:v>Demo B27 DC (YVRR)- Q3'18</c:v>
                </c:pt>
                <c:pt idx="2">
                  <c:v>Validation B27 DC (CDRR)- Q4'18</c:v>
                </c:pt>
                <c:pt idx="3">
                  <c:v>MQ B27 DC (CDRR) - Q2'19</c:v>
                </c:pt>
                <c:pt idx="4">
                  <c:v>MQ N28 DC (ADPVE) - Q4'19</c:v>
                </c:pt>
                <c:pt idx="5">
                  <c:v>MQ N38A Client(ADPRVE) - Q2'20</c:v>
                </c:pt>
                <c:pt idx="6">
                  <c:v>MQ N38A/ B3MA DC (ADPRSE/VE) - Q3'20</c:v>
                </c:pt>
              </c:strCache>
            </c:strRef>
          </c:cat>
          <c:val>
            <c:numRef>
              <c:f>'MQ Coverage Itinerary'!$J$11:$J$17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8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BA-4170-B9C4-7554BA0CBE74}"/>
            </c:ext>
          </c:extLst>
        </c:ser>
        <c:ser>
          <c:idx val="3"/>
          <c:order val="3"/>
          <c:tx>
            <c:strRef>
              <c:f>'MQ Coverage Itinerary'!$K$10</c:f>
              <c:strCache>
                <c:ptCount val="1"/>
                <c:pt idx="0">
                  <c:v>Dashboard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'MQ Coverage Itinerary'!$G$11:$G$17</c:f>
              <c:strCache>
                <c:ptCount val="7"/>
                <c:pt idx="0">
                  <c:v>Prototype N18A (CDRVE) - Q2'18</c:v>
                </c:pt>
                <c:pt idx="1">
                  <c:v>Demo B27 DC (YVRR)- Q3'18</c:v>
                </c:pt>
                <c:pt idx="2">
                  <c:v>Validation B27 DC (CDRR)- Q4'18</c:v>
                </c:pt>
                <c:pt idx="3">
                  <c:v>MQ B27 DC (CDRR) - Q2'19</c:v>
                </c:pt>
                <c:pt idx="4">
                  <c:v>MQ N28 DC (ADPVE) - Q4'19</c:v>
                </c:pt>
                <c:pt idx="5">
                  <c:v>MQ N38A Client(ADPRVE) - Q2'20</c:v>
                </c:pt>
                <c:pt idx="6">
                  <c:v>MQ N38A/ B3MA DC (ADPRSE/VE) - Q3'20</c:v>
                </c:pt>
              </c:strCache>
            </c:strRef>
          </c:cat>
          <c:val>
            <c:numRef>
              <c:f>'MQ Coverage Itinerary'!$K$11:$K$17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12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BA-4170-B9C4-7554BA0CB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521416"/>
        <c:axId val="915515840"/>
      </c:barChart>
      <c:catAx>
        <c:axId val="91552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515840"/>
        <c:crosses val="autoZero"/>
        <c:auto val="1"/>
        <c:lblAlgn val="ctr"/>
        <c:lblOffset val="100"/>
        <c:noMultiLvlLbl val="0"/>
      </c:catAx>
      <c:valAx>
        <c:axId val="91551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52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08807135445793"/>
          <c:y val="0.19010702281050296"/>
          <c:w val="0.55671755043907478"/>
          <c:h val="0.13207009782571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7FC5FE-6F0D-D34A-8EE6-C95B4F5F4DC8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INSTRUCTIONS: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Do not alter the slide.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For end-of-year and mid-year reviews: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Fill out this slide completely.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Fill out the next slide for repeat candidates or candidates not meeting performance guidelines as described in the Fellow Nomination Process document.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For mid-year pre-review: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Fill out p. 4 of this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43E58-32DD-45C0-B89C-0507401C41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Structure: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Manager Presents: 3 min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Q&amp;A: 7 min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Discussion 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8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Structure: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Manager Presents: 3 min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Q&amp;A: 7 min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Discussion 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2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Structure: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Manager Presents: 3 min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Q&amp;A: 7 min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Discussion 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10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60pt Intel Clear pro Title</a:t>
            </a:r>
            <a:br>
              <a:rPr lang="en-US" dirty="0"/>
            </a:br>
            <a:r>
              <a:rPr lang="en-US" dirty="0"/>
              <a:t>with radial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1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Bold Subhead, Date, Etc.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Insert Photo Here. 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/>
              <a:t>28pt Intel Clear Light Headline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619587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100" baseline="0">
                <a:solidFill>
                  <a:schemeClr val="accent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Bold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752675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Regular Subhead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1619587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10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Bold Headline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2752675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Regular Subhead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100" baseline="0">
                <a:solidFill>
                  <a:schemeClr val="accent1"/>
                </a:solidFill>
                <a:latin typeface="+mj-lt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10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Bold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Regular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28pt Intel Clear Light Headline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07" y="1881386"/>
            <a:ext cx="3324386" cy="13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_experience_hrz_wht_rgb_1500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395741"/>
            <a:ext cx="2121766" cy="8872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10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60pt Intel Clear pro Title</a:t>
            </a:r>
            <a:br>
              <a:rPr lang="en-US" dirty="0"/>
            </a:br>
            <a:r>
              <a:rPr lang="en-US" dirty="0"/>
              <a:t>with radial gradient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1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Bold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04506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10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60pt Intel Clear pro Title</a:t>
            </a:r>
            <a:br>
              <a:rPr lang="en-US" dirty="0"/>
            </a:br>
            <a:r>
              <a:rPr lang="en-US" dirty="0"/>
              <a:t>with radial gradient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1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Bold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  <a:latin typeface="+mj-lt"/>
                <a:cs typeface="Intel Clear"/>
              </a:defRPr>
            </a:lvl1pPr>
          </a:lstStyle>
          <a:p>
            <a:r>
              <a:rPr lang="en-US" dirty="0"/>
              <a:t>28pt Intel Clear Bold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10130"/>
            <a:ext cx="8229600" cy="868680"/>
          </a:xfrm>
        </p:spPr>
        <p:txBody>
          <a:bodyPr/>
          <a:lstStyle>
            <a:lvl1pPr>
              <a:defRPr b="1" i="0">
                <a:latin typeface="+mj-lt"/>
                <a:cs typeface="Intel Clear"/>
              </a:defRPr>
            </a:lvl1pPr>
          </a:lstStyle>
          <a:p>
            <a:r>
              <a:rPr lang="en-US" dirty="0"/>
              <a:t>28pt Intel Clear Bold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4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>
              <a:defRPr b="1" i="0">
                <a:latin typeface="+mj-lt"/>
                <a:cs typeface="Intel Clear"/>
              </a:defRPr>
            </a:lvl1pPr>
          </a:lstStyle>
          <a:p>
            <a:r>
              <a:rPr lang="en-US" dirty="0"/>
              <a:t>28pt Intel Clear Bold Headline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i="0" u="none" strike="noStrike" baseline="0" smtClean="0"/>
            </a:lvl1pPr>
          </a:lstStyle>
          <a:p>
            <a:r>
              <a:rPr lang="en-US" dirty="0"/>
              <a:t>28pt Intel Clear Light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2"/>
                </a:solidFill>
                <a:latin typeface="+mn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28pt Intel Clear Light Headline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dirty="0"/>
              <a:t>Insert Photo Here. 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>
            <a:noAutofit/>
          </a:bodyPr>
          <a:lstStyle>
            <a:lvl1pPr>
              <a:defRPr sz="2800" b="1" baseline="0"/>
            </a:lvl1pPr>
          </a:lstStyle>
          <a:p>
            <a:r>
              <a:rPr lang="en-US" dirty="0"/>
              <a:t>28pt Intel Clear Light Headline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Light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50" r:id="rId4"/>
    <p:sldLayoutId id="2147483671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spc="0" baseline="0">
          <a:solidFill>
            <a:schemeClr val="accent1"/>
          </a:solidFill>
          <a:latin typeface="+mj-lt"/>
          <a:ea typeface="Intel Clear Light" panose="020B0404020203020204" pitchFamily="34" charset="0"/>
          <a:cs typeface="Intel Clear Light" panose="020B0404020203020204" pitchFamily="34" charset="0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chemeClr val="accent2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accent1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1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59716"/>
              </p:ext>
            </p:extLst>
          </p:nvPr>
        </p:nvGraphicFramePr>
        <p:xfrm>
          <a:off x="0" y="1696589"/>
          <a:ext cx="9144000" cy="3015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6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91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en-US" sz="1800" b="0" i="0" dirty="0">
                          <a:solidFill>
                            <a:schemeClr val="accent1"/>
                          </a:solidFill>
                          <a:latin typeface="Intel Clear Pro" panose="020B0804020202060201" pitchFamily="34" charset="0"/>
                          <a:ea typeface="Intel Clear Pro" panose="020B0804020202060201" pitchFamily="34" charset="0"/>
                          <a:cs typeface="Intel Clear Pro" panose="020B0804020202060201" pitchFamily="34" charset="0"/>
                        </a:rPr>
                        <a:t>Career Highlights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en-US" sz="1800" b="0" kern="1200" dirty="0">
                          <a:solidFill>
                            <a:schemeClr val="accent1"/>
                          </a:solidFill>
                          <a:latin typeface="Intel Clear Pro" panose="020B0804020202060201" pitchFamily="34" charset="0"/>
                          <a:ea typeface="Intel Clear Pro" panose="020B0804020202060201" pitchFamily="34" charset="0"/>
                          <a:cs typeface="Intel Clear Pro" panose="020B0804020202060201" pitchFamily="34" charset="0"/>
                        </a:rPr>
                        <a:t>Rationale for Promotion: Business Context &amp; Future Impact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92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Technical Expertise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Expertise across Media, System, Data Process &amp; Visualization in establishing the whole MQ infrastructure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SSD Test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MRB Stress / Screen development</a:t>
                      </a:r>
                    </a:p>
                    <a:p>
                      <a:pPr marL="171450" lvl="0" indent="-171450" algn="l" defTabSz="4572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Strategic Leadership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Media Qual critical enabler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SSD Test Efficiency, especially on Burn-in and Run-in.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Auto Data Monitor &amp; Analysis</a:t>
                      </a:r>
                    </a:p>
                    <a:p>
                      <a:pPr marL="171450" indent="-171450" algn="l" defTabSz="4572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Role Modeling &amp; Mentoring  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NSG-SH employee #1, mentored everyone of the 1</a:t>
                      </a:r>
                      <a:r>
                        <a:rPr lang="en-US" sz="900" b="0" i="1" kern="1200" baseline="3000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900" b="0" i="1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 batch of ~10 </a:t>
                      </a:r>
                      <a:r>
                        <a:rPr lang="en-US" sz="900" b="0" i="1" kern="1200" baseline="0" dirty="0" err="1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engrs</a:t>
                      </a:r>
                      <a:r>
                        <a:rPr lang="en-US" sz="900" b="0" i="1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Brought up 20+ next wave talents in SSD Test, NAND Media &amp; MFW, MQ, Data Analysis, etc.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Local go-to person on NAND Si-Sys issue, MQ, etc.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900" b="0" i="0" kern="1200" baseline="0" noProof="0" dirty="0">
                        <a:solidFill>
                          <a:schemeClr val="accent1"/>
                        </a:solidFill>
                        <a:latin typeface="Intel Clear" panose="020B0604020203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900" b="0" i="0" kern="1200" baseline="0" noProof="0" dirty="0">
                        <a:solidFill>
                          <a:schemeClr val="accent1"/>
                        </a:solidFill>
                        <a:latin typeface="Intel Clear" panose="020B0604020203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defTabSz="457200" rtl="0" eaLnBrk="1" latinLnBrk="0" hangingPunct="1">
                        <a:spcBef>
                          <a:spcPts val="800"/>
                        </a:spcBef>
                        <a:buFont typeface="Wingdings" panose="05000000000000000000" pitchFamily="2" charset="2"/>
                        <a:buNone/>
                      </a:pPr>
                      <a:endParaRPr lang="en-US" sz="900" b="0" i="0" kern="1200" baseline="0" noProof="0" dirty="0">
                        <a:solidFill>
                          <a:schemeClr val="accent1"/>
                        </a:solidFill>
                        <a:latin typeface="Intel Clear" panose="020B0604020203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noProof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What has changed in the business environment, technology strategy  or product roadmap to warrant a higher grade level? How has the scope and complexity of the work changed?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noProof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Hynix integration requires Raymond to be the SSD Test representative for BKM sharing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noProof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Expand usage of Big Data – monitoring quality before customers see them (Ali issues, Valley zero, </a:t>
                      </a:r>
                      <a:r>
                        <a:rPr lang="en-US" sz="900" b="0" i="1" kern="1200" baseline="0" noProof="0" dirty="0" err="1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900" b="0" i="1" kern="1200" baseline="0" noProof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900" b="0" i="1" kern="1200" baseline="0" noProof="0" dirty="0">
                        <a:solidFill>
                          <a:schemeClr val="accent1"/>
                        </a:solidFill>
                        <a:latin typeface="Intel Clear" panose="020B060402020302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noProof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Expected/Future Contribution and Impact: Results, Culture &amp; Learning (“What’s Next?”)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noProof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NAND MQ Continuous Improvement through 130s &amp; onwards, etc.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noProof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‘Confidence Flag’ for whole NPSG-SH team to Hynix</a:t>
                      </a:r>
                    </a:p>
                    <a:p>
                      <a:pPr marL="346075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="0" i="1" kern="1200" baseline="0" noProof="0" dirty="0">
                          <a:solidFill>
                            <a:schemeClr val="accent1"/>
                          </a:solidFill>
                          <a:latin typeface="Intel Clear" panose="020B0604020203020204" pitchFamily="34" charset="0"/>
                          <a:ea typeface="+mn-ea"/>
                          <a:cs typeface="+mn-cs"/>
                        </a:rPr>
                        <a:t>Lead &amp; Establish the Engineering Develop Infrastructure / Culture for NPSG-SH.</a:t>
                      </a:r>
                    </a:p>
                    <a:p>
                      <a:pPr marL="17303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900" b="0" i="1" kern="1200" baseline="0" noProof="0" dirty="0">
                        <a:solidFill>
                          <a:schemeClr val="accent1"/>
                        </a:solidFill>
                        <a:latin typeface="Intel Clear" panose="020B060402020302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900" b="0" i="1" kern="1200" baseline="0" noProof="0" dirty="0">
                        <a:solidFill>
                          <a:schemeClr val="accent1"/>
                        </a:solidFill>
                        <a:latin typeface="Intel Clear" panose="020B0604020203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35011"/>
              </p:ext>
            </p:extLst>
          </p:nvPr>
        </p:nvGraphicFramePr>
        <p:xfrm>
          <a:off x="6838679" y="407385"/>
          <a:ext cx="2073209" cy="819938"/>
        </p:xfrm>
        <a:graphic>
          <a:graphicData uri="http://schemas.openxmlformats.org/drawingml/2006/table">
            <a:tbl>
              <a:tblPr bandRow="1"/>
              <a:tblGrid>
                <a:gridCol w="420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8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Grade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TIG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LOS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WWID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3 </a:t>
                      </a:r>
                      <a:r>
                        <a:rPr lang="en-US" sz="800" b="0" i="0" u="none" strike="noStrike" kern="1200" dirty="0" err="1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yr</a:t>
                      </a:r>
                      <a:endParaRPr lang="en-US" sz="8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Intel Clear Light" panose="020B0404020203020204" pitchFamily="34" charset="0"/>
                        <a:ea typeface="Intel Clear Light" panose="020B0404020203020204" pitchFamily="34" charset="0"/>
                        <a:cs typeface="Intel Clear Light" panose="020B0404020203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15 </a:t>
                      </a:r>
                      <a:r>
                        <a:rPr lang="en-US" sz="800" b="0" i="0" u="none" strike="noStrike" kern="1200" dirty="0" err="1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yrs</a:t>
                      </a:r>
                      <a:r>
                        <a:rPr lang="en-US" sz="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 (Apr’ Y2005)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10696004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Country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CHINA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Repeat Nominee (Y/N)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N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Site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Shanghai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chemeClr val="accent1"/>
                        </a:solidFill>
                        <a:effectLst/>
                        <a:latin typeface="Intel Clear Light" panose="020B0404020203020204" pitchFamily="34" charset="0"/>
                        <a:ea typeface="Intel Clear Light" panose="020B0404020203020204" pitchFamily="34" charset="0"/>
                        <a:cs typeface="Intel Clear Light" panose="020B0404020203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8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Intel Clear Light" panose="020B0404020203020204" pitchFamily="34" charset="0"/>
                        <a:ea typeface="Intel Clear Light" panose="020B0404020203020204" pitchFamily="34" charset="0"/>
                        <a:cs typeface="Intel Clear Light" panose="020B0404020203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1040" y="39047"/>
            <a:ext cx="4800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rPr>
              <a:t>Wang, Raymond (Xiaolei)</a:t>
            </a:r>
            <a:endParaRPr lang="en-US" sz="105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40" y="407385"/>
            <a:ext cx="2334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MCD  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150569" y="790337"/>
            <a:ext cx="1435636" cy="663151"/>
          </a:xfrm>
          <a:prstGeom prst="flowChartProcess">
            <a:avLst/>
          </a:prstGeom>
          <a:solidFill>
            <a:srgbClr val="EDF1F9"/>
          </a:solidFill>
          <a:ln w="317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Nomination Form: </a:t>
            </a:r>
          </a:p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(Embed document here) </a:t>
            </a:r>
          </a:p>
          <a:p>
            <a:pPr>
              <a:spcAft>
                <a:spcPts val="1200"/>
              </a:spcAft>
            </a:pPr>
            <a:endParaRPr lang="en-US" sz="1050" dirty="0">
              <a:solidFill>
                <a:schemeClr val="bg1">
                  <a:lumMod val="65000"/>
                </a:schemeClr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393928"/>
              </p:ext>
            </p:extLst>
          </p:nvPr>
        </p:nvGraphicFramePr>
        <p:xfrm>
          <a:off x="3124200" y="399964"/>
          <a:ext cx="3645159" cy="1190672"/>
        </p:xfrm>
        <a:graphic>
          <a:graphicData uri="http://schemas.openxmlformats.org/drawingml/2006/table">
            <a:tbl>
              <a:tblPr bandRow="1"/>
              <a:tblGrid>
                <a:gridCol w="1030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163">
                <a:tc>
                  <a:txBody>
                    <a:bodyPr/>
                    <a:lstStyle/>
                    <a:p>
                      <a:pPr marL="64008" algn="l" defTabSz="457200" rtl="0" eaLnBrk="1" fontAlgn="ctr" latinLnBrk="0" hangingPunct="1"/>
                      <a:r>
                        <a:rPr lang="en-US" sz="800" b="1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Role Nominated For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Principle Engineer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79">
                <a:tc>
                  <a:txBody>
                    <a:bodyPr/>
                    <a:lstStyle/>
                    <a:p>
                      <a:pPr marL="64008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Current Position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SSD Test Team Leader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63">
                <a:tc>
                  <a:txBody>
                    <a:bodyPr/>
                    <a:lstStyle/>
                    <a:p>
                      <a:pPr marL="64008" algn="l" defTabSz="457200" rtl="0" eaLnBrk="1" fontAlgn="ctr" latinLnBrk="0" hangingPunct="1"/>
                      <a:r>
                        <a:rPr lang="en-US" sz="800" b="1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Technical Domain</a:t>
                      </a:r>
                      <a:endParaRPr lang="en-US" sz="800" b="1" i="0" u="none" strike="sngStrike" kern="1200" baseline="0" dirty="0">
                        <a:solidFill>
                          <a:srgbClr val="FF0000"/>
                        </a:solidFill>
                        <a:effectLst/>
                        <a:latin typeface="Intel Clear Light" panose="020B0404020203020204" pitchFamily="34" charset="0"/>
                        <a:ea typeface="Intel Clear Light" panose="020B0404020203020204" pitchFamily="34" charset="0"/>
                        <a:cs typeface="Intel Clear Light" panose="020B0404020203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Test Engineering (SSD) / Media Product Engineering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27">
                <a:tc>
                  <a:txBody>
                    <a:bodyPr/>
                    <a:lstStyle/>
                    <a:p>
                      <a:pPr marL="64008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Manager Name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Jacky Chen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340">
                <a:tc>
                  <a:txBody>
                    <a:bodyPr/>
                    <a:lstStyle/>
                    <a:p>
                      <a:pPr marL="64008" algn="l" defTabSz="457200" rtl="0" eaLnBrk="1" fontAlgn="ctr" latinLnBrk="0" hangingPunct="1"/>
                      <a:r>
                        <a:rPr lang="en-US" sz="800" b="1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Staff Sponsor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>
                          <a:solidFill>
                            <a:schemeClr val="accent1"/>
                          </a:solidFill>
                          <a:effectLst/>
                          <a:latin typeface="Intel Clear Light" panose="020B0404020203020204" pitchFamily="34" charset="0"/>
                          <a:ea typeface="Intel Clear Light" panose="020B0404020203020204" pitchFamily="34" charset="0"/>
                          <a:cs typeface="Intel Clear Light" panose="020B0404020203020204" pitchFamily="34" charset="0"/>
                        </a:rPr>
                        <a:t>Ed Fozo / Stephen Keeney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6004" y="76080"/>
            <a:ext cx="2065884" cy="3095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accent1"/>
                </a:solidFill>
                <a:latin typeface="+mj-lt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algn="r"/>
            <a:r>
              <a:rPr lang="en-US" sz="1200" b="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NSG PE/SPE Candidate Profile</a:t>
            </a:r>
            <a:endParaRPr lang="en-US" sz="1400" b="0" dirty="0">
              <a:latin typeface="Intel Clear Pro" panose="020B0804020202060201" pitchFamily="34" charset="0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8091" y="-27555"/>
            <a:ext cx="8229600" cy="450042"/>
          </a:xfrm>
        </p:spPr>
        <p:txBody>
          <a:bodyPr/>
          <a:lstStyle/>
          <a:p>
            <a:r>
              <a:rPr lang="en-US" b="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NSG PE</a:t>
            </a:r>
            <a:r>
              <a:rPr lang="en-US" b="0" dirty="0">
                <a:solidFill>
                  <a:schemeClr val="bg1">
                    <a:lumMod val="75000"/>
                  </a:schemeClr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/SPE </a:t>
            </a:r>
            <a:r>
              <a:rPr lang="en-US" b="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Candidate Profile -  Raymond Wang (10696004)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3"/>
          </p:nvPr>
        </p:nvSpPr>
        <p:spPr>
          <a:xfrm>
            <a:off x="0" y="422487"/>
            <a:ext cx="4497493" cy="1446953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NAND Media Qual (Y18~ now): </a:t>
            </a:r>
          </a:p>
          <a:p>
            <a:pPr lvl="2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Pioneer &amp; Key enabler as MVP FW &amp; Test architecture. </a:t>
            </a:r>
          </a:p>
          <a:p>
            <a:pPr lvl="3"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</a:rPr>
              <a:t>All 7 generations from Q2’18.</a:t>
            </a:r>
          </a:p>
          <a:p>
            <a:pPr lvl="3"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</a:rPr>
              <a:t>Independently enabled Test Feature, Auto-FA, and Dashboard.    </a:t>
            </a:r>
          </a:p>
          <a:p>
            <a:pPr lvl="3"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</a:rPr>
              <a:t>Co-work with MI on MVP FW.</a:t>
            </a:r>
          </a:p>
          <a:p>
            <a:pPr lvl="3"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</a:rPr>
              <a:t>System platform detected 42 issues during 130s MQ, while PRQ on schedule…</a:t>
            </a:r>
            <a:r>
              <a:rPr lang="en-US" sz="11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en-US" sz="1100" i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71070-8DBD-484B-9B25-ED6F1ADD7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79" y="2333179"/>
            <a:ext cx="1618064" cy="121354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FF1E440-3E25-48C9-B25E-7C6F27045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456710"/>
              </p:ext>
            </p:extLst>
          </p:nvPr>
        </p:nvGraphicFramePr>
        <p:xfrm>
          <a:off x="4362027" y="354336"/>
          <a:ext cx="4849704" cy="191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5C7DE37-625A-4E42-A5DC-09D42F6BB845}"/>
              </a:ext>
            </a:extLst>
          </p:cNvPr>
          <p:cNvSpPr/>
          <p:nvPr/>
        </p:nvSpPr>
        <p:spPr>
          <a:xfrm>
            <a:off x="7192079" y="3208173"/>
            <a:ext cx="67037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PCIe</a:t>
            </a:r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1EA3A9A-4AE7-4449-A687-3ADF96F65CB4}"/>
              </a:ext>
            </a:extLst>
          </p:cNvPr>
          <p:cNvSpPr txBox="1">
            <a:spLocks/>
          </p:cNvSpPr>
          <p:nvPr/>
        </p:nvSpPr>
        <p:spPr>
          <a:xfrm>
            <a:off x="0" y="3836432"/>
            <a:ext cx="9144000" cy="9857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Mentor / Technical Coach for whole NSG-SH/TW team. </a:t>
            </a:r>
          </a:p>
          <a:p>
            <a:pPr lvl="2">
              <a:spcBef>
                <a:spcPts val="0"/>
              </a:spcBef>
              <a:defRPr/>
            </a:pPr>
            <a:r>
              <a:rPr lang="en-US" sz="1100" dirty="0">
                <a:solidFill>
                  <a:schemeClr val="tx1"/>
                </a:solidFill>
              </a:rPr>
              <a:t>NSG-SH employee No.1, mentored everyone of the 1</a:t>
            </a:r>
            <a:r>
              <a:rPr lang="en-US" sz="1100" baseline="30000" dirty="0">
                <a:solidFill>
                  <a:schemeClr val="tx1"/>
                </a:solidFill>
              </a:rPr>
              <a:t>st</a:t>
            </a:r>
            <a:r>
              <a:rPr lang="en-US" sz="1100" dirty="0">
                <a:solidFill>
                  <a:schemeClr val="tx1"/>
                </a:solidFill>
              </a:rPr>
              <a:t> batch of ~10 NSG-SH engineers (Component / System TE/PE, Q&amp;R).</a:t>
            </a:r>
          </a:p>
          <a:p>
            <a:pPr lvl="2"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</a:rPr>
              <a:t>Brought up 20+ of next wave talents in SH/TW, in SSD Test, NAND Media &amp; MFW (Burn-in), MQ, Data Analysis, etc.</a:t>
            </a:r>
          </a:p>
          <a:p>
            <a:pPr lvl="2"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Local go-to person on NAND Si-Sys issues, Media Qual, Validation, Debug &amp; FA, etc.   Interface to global team.</a:t>
            </a:r>
          </a:p>
          <a:p>
            <a:pPr lvl="2"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From Y20, coach US Test Engineer to establish Optane Dashboard, proliferate NAND MQ BKM to Optane.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06C565B-41F2-477F-9520-8842A865768D}"/>
              </a:ext>
            </a:extLst>
          </p:cNvPr>
          <p:cNvSpPr txBox="1">
            <a:spLocks/>
          </p:cNvSpPr>
          <p:nvPr/>
        </p:nvSpPr>
        <p:spPr>
          <a:xfrm>
            <a:off x="-1" y="1854196"/>
            <a:ext cx="4978401" cy="1914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</a:rPr>
              <a:t>Pioneer of SSD Test Methodology (Y09 ~now) &amp; Innovator of Homegrown SSD Tester (Y13 ~ Y15)</a:t>
            </a:r>
          </a:p>
          <a:p>
            <a:pPr lvl="2">
              <a:spcBef>
                <a:spcPts val="0"/>
              </a:spcBef>
              <a:defRPr/>
            </a:pPr>
            <a:r>
              <a:rPr lang="en-US" sz="1100" dirty="0">
                <a:solidFill>
                  <a:schemeClr val="tx1"/>
                </a:solidFill>
              </a:rPr>
              <a:t>Test developer from NSG’s 1</a:t>
            </a:r>
            <a:r>
              <a:rPr lang="en-US" sz="1100" baseline="30000" dirty="0">
                <a:solidFill>
                  <a:schemeClr val="tx1"/>
                </a:solidFill>
              </a:rPr>
              <a:t>st</a:t>
            </a:r>
            <a:r>
              <a:rPr lang="en-US" sz="1100" dirty="0">
                <a:solidFill>
                  <a:schemeClr val="tx1"/>
                </a:solidFill>
              </a:rPr>
              <a:t> SSD (Ephraim).</a:t>
            </a:r>
          </a:p>
          <a:p>
            <a:pPr lvl="2">
              <a:spcBef>
                <a:spcPts val="0"/>
              </a:spcBef>
              <a:defRPr/>
            </a:pPr>
            <a:r>
              <a:rPr lang="en-US" sz="1100" dirty="0">
                <a:solidFill>
                  <a:schemeClr val="tx1"/>
                </a:solidFill>
              </a:rPr>
              <a:t>To address the 3</a:t>
            </a:r>
            <a:r>
              <a:rPr lang="en-US" sz="1100" baseline="30000" dirty="0">
                <a:solidFill>
                  <a:schemeClr val="tx1"/>
                </a:solidFill>
              </a:rPr>
              <a:t>rd</a:t>
            </a:r>
            <a:r>
              <a:rPr lang="en-US" sz="1100" dirty="0">
                <a:solidFill>
                  <a:schemeClr val="tx1"/>
                </a:solidFill>
              </a:rPr>
              <a:t> party tester’s limitation on debug, performance &amp; feature, Raymond innovated the architecture of Homegrown SSD Tester (IPC),  initiated the highly </a:t>
            </a:r>
            <a:r>
              <a:rPr lang="en-US" sz="1100" dirty="0" err="1">
                <a:solidFill>
                  <a:schemeClr val="tx1"/>
                </a:solidFill>
              </a:rPr>
              <a:t>modulized</a:t>
            </a:r>
            <a:r>
              <a:rPr lang="en-US" sz="1100" dirty="0">
                <a:solidFill>
                  <a:schemeClr val="tx1"/>
                </a:solidFill>
              </a:rPr>
              <a:t> software architecture of 1</a:t>
            </a:r>
            <a:r>
              <a:rPr lang="en-US" sz="1100" baseline="30000" dirty="0">
                <a:solidFill>
                  <a:schemeClr val="tx1"/>
                </a:solidFill>
              </a:rPr>
              <a:t>st</a:t>
            </a:r>
            <a:r>
              <a:rPr lang="en-US" sz="1100" dirty="0">
                <a:solidFill>
                  <a:schemeClr val="tx1"/>
                </a:solidFill>
              </a:rPr>
              <a:t> (SATA) &amp; 2</a:t>
            </a:r>
            <a:r>
              <a:rPr lang="en-US" sz="1100" baseline="30000" dirty="0">
                <a:solidFill>
                  <a:schemeClr val="tx1"/>
                </a:solidFill>
              </a:rPr>
              <a:t>nd</a:t>
            </a:r>
            <a:r>
              <a:rPr lang="en-US" sz="1100" dirty="0">
                <a:solidFill>
                  <a:schemeClr val="tx1"/>
                </a:solidFill>
              </a:rPr>
              <a:t> (PCIe) of </a:t>
            </a:r>
            <a:r>
              <a:rPr lang="en-US" sz="1100" dirty="0" err="1">
                <a:solidFill>
                  <a:schemeClr val="tx1"/>
                </a:solidFill>
              </a:rPr>
              <a:t>Mfg</a:t>
            </a:r>
            <a:r>
              <a:rPr lang="en-US" sz="1100" dirty="0">
                <a:solidFill>
                  <a:schemeClr val="tx1"/>
                </a:solidFill>
              </a:rPr>
              <a:t> test tape. </a:t>
            </a:r>
          </a:p>
          <a:p>
            <a:pPr lvl="2"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</a:rPr>
              <a:t>21,152 PCIe 3.0 test ports installed at ODM by Y18, $47M cost saving .vs 3</a:t>
            </a:r>
            <a:r>
              <a:rPr lang="en-US" sz="1100" baseline="30000" dirty="0">
                <a:solidFill>
                  <a:schemeClr val="tx1"/>
                </a:solidFill>
              </a:rPr>
              <a:t>rd</a:t>
            </a:r>
            <a:r>
              <a:rPr lang="en-US" sz="1100" dirty="0">
                <a:solidFill>
                  <a:schemeClr val="tx1"/>
                </a:solidFill>
              </a:rPr>
              <a:t> party testers..    </a:t>
            </a:r>
          </a:p>
          <a:p>
            <a:pPr lvl="2"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</a:rPr>
              <a:t>This homegrown tester architecture is still being used today’s PCIe SSDs HVM, and on track for next generation (PCIe 5.0).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56B36-BEE5-4FA0-88E5-5EB3FDEE8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932" y="2333179"/>
            <a:ext cx="1716201" cy="121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4E2ED7-7467-4988-8D72-A4FA2A4A83A5}"/>
              </a:ext>
            </a:extLst>
          </p:cNvPr>
          <p:cNvSpPr/>
          <p:nvPr/>
        </p:nvSpPr>
        <p:spPr>
          <a:xfrm>
            <a:off x="5350932" y="3205973"/>
            <a:ext cx="76014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SATA </a:t>
            </a:r>
          </a:p>
        </p:txBody>
      </p:sp>
    </p:spTree>
    <p:extLst>
      <p:ext uri="{BB962C8B-B14F-4D97-AF65-F5344CB8AC3E}">
        <p14:creationId xmlns:p14="http://schemas.microsoft.com/office/powerpoint/2010/main" val="35192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17" y="29631"/>
            <a:ext cx="8229600" cy="450042"/>
          </a:xfrm>
        </p:spPr>
        <p:txBody>
          <a:bodyPr/>
          <a:lstStyle/>
          <a:p>
            <a:r>
              <a:rPr lang="en-US" b="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NSG PE</a:t>
            </a:r>
            <a:r>
              <a:rPr lang="en-US" b="0" dirty="0">
                <a:solidFill>
                  <a:schemeClr val="bg1">
                    <a:lumMod val="75000"/>
                  </a:schemeClr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/SPE </a:t>
            </a:r>
            <a:r>
              <a:rPr lang="en-US" b="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Candidate Profile -  Raymond Wang (10696004)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3"/>
          </p:nvPr>
        </p:nvSpPr>
        <p:spPr>
          <a:xfrm>
            <a:off x="60960" y="556097"/>
            <a:ext cx="8866293" cy="3191474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Rational for Promotion: </a:t>
            </a:r>
          </a:p>
          <a:p>
            <a:pPr lvl="2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On-going project:  NAND MQ Continuous Improvement through 130s, 140s, </a:t>
            </a:r>
            <a:r>
              <a:rPr lang="en-US" sz="1200" dirty="0" err="1">
                <a:solidFill>
                  <a:schemeClr val="tx1"/>
                </a:solidFill>
              </a:rPr>
              <a:t>etc</a:t>
            </a:r>
            <a:r>
              <a:rPr lang="en-US" sz="1200" dirty="0">
                <a:solidFill>
                  <a:schemeClr val="tx1"/>
                </a:solidFill>
              </a:rPr>
              <a:t>;  </a:t>
            </a:r>
          </a:p>
          <a:p>
            <a:pPr marL="342900" lvl="2" indent="0">
              <a:spcBef>
                <a:spcPts val="0"/>
              </a:spcBef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New Scope:   SSD Line Intelligence Monitor (SLIM) --  Auto HVM Media/SSD Baseline Data Performance Shift Monitor.</a:t>
            </a:r>
          </a:p>
          <a:p>
            <a:pPr lvl="3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</a:rPr>
              <a:t>‘Expand usage of Big Data’: monitoring quality before customer sees issues,  Valley 0, Alibaba High Media Failure, etc.</a:t>
            </a:r>
          </a:p>
          <a:p>
            <a:pPr lvl="2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Top SSD Test Developer, Go-to person for ~30 global system test developers &amp; ~70 PE/TE/QREs in NSG-SH/TW.</a:t>
            </a:r>
          </a:p>
          <a:p>
            <a:pPr lvl="2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Why Now?    ---- Aligned to NPSG.</a:t>
            </a:r>
          </a:p>
          <a:p>
            <a:pPr lvl="3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</a:rPr>
              <a:t>Hynix integration requires Raymond to be the SSD Test representative for BKM sharing.</a:t>
            </a:r>
          </a:p>
          <a:p>
            <a:pPr lvl="3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</a:rPr>
              <a:t>‘Confidence Flag’ to whole NPSG-SH team to Hynix.</a:t>
            </a:r>
          </a:p>
          <a:p>
            <a:pPr lvl="3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</a:rPr>
              <a:t>Lead &amp; Establish the Engineering Development Infrastructure / Culture for NPSG-SH/TW.</a:t>
            </a:r>
          </a:p>
          <a:p>
            <a:pPr marL="741363" lvl="3" indent="0">
              <a:spcBef>
                <a:spcPts val="0"/>
              </a:spcBef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5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17" y="29631"/>
            <a:ext cx="8229600" cy="450042"/>
          </a:xfrm>
        </p:spPr>
        <p:txBody>
          <a:bodyPr/>
          <a:lstStyle/>
          <a:p>
            <a:r>
              <a:rPr lang="en-US" b="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Instructions for Completing NSG PE/SPE Candidate Profile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3"/>
          </p:nvPr>
        </p:nvSpPr>
        <p:spPr>
          <a:xfrm>
            <a:off x="326692" y="661338"/>
            <a:ext cx="8490615" cy="39678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Summarize the nominee’s story on one slide including:</a:t>
            </a:r>
          </a:p>
          <a:p>
            <a:pPr lvl="1">
              <a:spcBef>
                <a:spcPts val="0"/>
              </a:spcBef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Career Highlights: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Pull top examples from questions 1-3 on the application form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Examples of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Technical Expertise and Leadership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and the </a:t>
            </a:r>
            <a:r>
              <a:rPr lang="en-US" sz="1400" b="1" u="sng" dirty="0">
                <a:solidFill>
                  <a:schemeClr val="tx1"/>
                </a:solidFill>
                <a:latin typeface="+mj-lt"/>
              </a:rPr>
              <a:t>critical results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achieved. What would not have happened at NSG/Intel without their leadership? 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Examples of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Strategic Leadership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and the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business impact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3">
              <a:spcBef>
                <a:spcPts val="0"/>
              </a:spcBef>
            </a:pPr>
            <a:r>
              <a:rPr lang="en-US" sz="1200" i="1" dirty="0">
                <a:solidFill>
                  <a:schemeClr val="tx1"/>
                </a:solidFill>
                <a:latin typeface="+mj-lt"/>
              </a:rPr>
              <a:t>Have they articulated a vision of future technology? How did they build alignment for their vision?</a:t>
            </a:r>
          </a:p>
          <a:p>
            <a:pPr lvl="3">
              <a:spcBef>
                <a:spcPts val="0"/>
              </a:spcBef>
            </a:pPr>
            <a:r>
              <a:rPr lang="en-US" sz="1200" i="1" dirty="0">
                <a:solidFill>
                  <a:schemeClr val="tx1"/>
                </a:solidFill>
                <a:latin typeface="+mj-lt"/>
              </a:rPr>
              <a:t>What was the impact? What does Intel do differently as a result of their leadership that we didn’t do 2-3 years ago?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Examples of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role modeling 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Intel Culture and Technical Leader Practices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3">
              <a:spcBef>
                <a:spcPts val="0"/>
              </a:spcBef>
            </a:pPr>
            <a:r>
              <a:rPr lang="en-US" sz="1200" i="1" dirty="0">
                <a:solidFill>
                  <a:schemeClr val="tx1"/>
                </a:solidFill>
                <a:latin typeface="+mj-lt"/>
              </a:rPr>
              <a:t>How has this candidate role modeled Intel culture attributes? </a:t>
            </a:r>
          </a:p>
          <a:p>
            <a:pPr lvl="3">
              <a:spcBef>
                <a:spcPts val="0"/>
              </a:spcBef>
            </a:pPr>
            <a:r>
              <a:rPr lang="en-US" sz="1200" i="1" dirty="0">
                <a:solidFill>
                  <a:schemeClr val="tx1"/>
                </a:solidFill>
                <a:latin typeface="+mj-lt"/>
              </a:rPr>
              <a:t>How does this candidate demonstrate transfer of technical depth to others? </a:t>
            </a:r>
          </a:p>
          <a:p>
            <a:pPr lvl="3">
              <a:spcBef>
                <a:spcPts val="0"/>
              </a:spcBef>
            </a:pPr>
            <a:r>
              <a:rPr lang="en-US" sz="1200" i="1" dirty="0">
                <a:solidFill>
                  <a:schemeClr val="tx1"/>
                </a:solidFill>
                <a:latin typeface="+mj-lt"/>
              </a:rPr>
              <a:t>What skills/capabilities have been introduced or developed in others as a result of this candidate? </a:t>
            </a:r>
          </a:p>
          <a:p>
            <a:pPr lvl="1"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Rationale for Promotion: Business Context &amp; Future &amp; Impact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What has changed in the business environment, technology strategy  or product roadmap to warrant a higher grade level? How has the scope and complexity of the work changed?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What is next in terms of their contribution? </a:t>
            </a:r>
          </a:p>
          <a:p>
            <a:pPr lvl="3">
              <a:spcBef>
                <a:spcPts val="0"/>
              </a:spcBef>
            </a:pPr>
            <a:r>
              <a:rPr lang="en-US" sz="1200" i="1" dirty="0">
                <a:solidFill>
                  <a:schemeClr val="tx1"/>
                </a:solidFill>
                <a:latin typeface="+mj-lt"/>
              </a:rPr>
              <a:t>Does your candidate have the on-going work/project scope to support the PE/SPE criteria on a longer-term basis? </a:t>
            </a:r>
          </a:p>
          <a:p>
            <a:pPr lvl="3">
              <a:spcBef>
                <a:spcPts val="0"/>
              </a:spcBef>
            </a:pPr>
            <a:r>
              <a:rPr lang="en-US" sz="1200" i="1" dirty="0">
                <a:solidFill>
                  <a:schemeClr val="tx1"/>
                </a:solidFill>
                <a:latin typeface="+mj-lt"/>
              </a:rPr>
              <a:t>Why now - what will a promo to PE/SPE deliver for NSG/Intel?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1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472929"/>
          </a:xfrm>
        </p:spPr>
        <p:txBody>
          <a:bodyPr/>
          <a:lstStyle/>
          <a:p>
            <a:r>
              <a:rPr lang="en-US" sz="3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NSG PE Candidate Pre-Review Session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1049762"/>
            <a:ext cx="8228012" cy="3425825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Candidate Pre-Review Sessions are 10 minutes.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Come prepared to present an </a:t>
            </a:r>
            <a:r>
              <a:rPr lang="en-US" b="1" dirty="0">
                <a:solidFill>
                  <a:schemeClr val="tx1"/>
                </a:solidFill>
              </a:rPr>
              <a:t>executive overview </a:t>
            </a:r>
            <a:r>
              <a:rPr lang="en-US" dirty="0">
                <a:solidFill>
                  <a:schemeClr val="tx1"/>
                </a:solidFill>
              </a:rPr>
              <a:t>of your candidate.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Candidate Profile will be presented from the facilitator’s laptop.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will join the meeting precisely at your designated presentation time (if joining remotely you will be signaled by the facilitator).</a:t>
            </a:r>
            <a:endParaRPr lang="en-US" i="1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will have 2-3 minutes to present your key points for the nomination. </a:t>
            </a:r>
            <a:r>
              <a:rPr lang="en-US" b="1" dirty="0">
                <a:solidFill>
                  <a:schemeClr val="tx1"/>
                </a:solidFill>
              </a:rPr>
              <a:t>You will be stopped at 3 minutes.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NSG PE committee will use the remaining time to ask you questions.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38795"/>
      </p:ext>
    </p:extLst>
  </p:cSld>
  <p:clrMapOvr>
    <a:masterClrMapping/>
  </p:clrMapOvr>
</p:sld>
</file>

<file path=ppt/theme/theme1.xml><?xml version="1.0" encoding="utf-8"?>
<a:theme xmlns:a="http://schemas.openxmlformats.org/drawingml/2006/main" name="Int_PPT_Template_16X9_clr_040715">
  <a:themeElements>
    <a:clrScheme name="Intel 1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3C71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9999EB0206494AA2984221E36CA74A" ma:contentTypeVersion="4" ma:contentTypeDescription="Create a new document." ma:contentTypeScope="" ma:versionID="0aae825b994811a4e71bc0a14e389b7e">
  <xsd:schema xmlns:xsd="http://www.w3.org/2001/XMLSchema" xmlns:xs="http://www.w3.org/2001/XMLSchema" xmlns:p="http://schemas.microsoft.com/office/2006/metadata/properties" xmlns:ns2="f043de63-1b78-4565-b5cd-e5a632974ba9" targetNamespace="http://schemas.microsoft.com/office/2006/metadata/properties" ma:root="true" ma:fieldsID="48e551ca6bcd309007d35e8136b5ddcd" ns2:_="">
    <xsd:import namespace="f043de63-1b78-4565-b5cd-e5a632974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3de63-1b78-4565-b5cd-e5a632974b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329DDE-4134-4740-9424-276B375BFC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153E16-A33B-44EE-9306-3B5F62BA413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03058a63-5a63-4987-8c81-e5bfe130bffa"/>
    <ds:schemaRef ds:uri="434a48cd-e876-4e7e-9231-cc5150ed5586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446B4B-B279-460E-8ED9-BFE768A52C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21669</TotalTime>
  <Words>1220</Words>
  <Application>Microsoft Office PowerPoint</Application>
  <PresentationFormat>On-screen Show (16:9)</PresentationFormat>
  <Paragraphs>137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Intel Clear</vt:lpstr>
      <vt:lpstr>Intel Clear Light</vt:lpstr>
      <vt:lpstr>Intel Clear Pro</vt:lpstr>
      <vt:lpstr>Lucida Grande</vt:lpstr>
      <vt:lpstr>Wingdings</vt:lpstr>
      <vt:lpstr>Int_PPT_Template_16X9_clr_040715</vt:lpstr>
      <vt:lpstr>PowerPoint Presentation</vt:lpstr>
      <vt:lpstr>NSG PE/SPE Candidate Profile -  Raymond Wang (10696004)</vt:lpstr>
      <vt:lpstr>NSG PE/SPE Candidate Profile -  Raymond Wang (10696004)</vt:lpstr>
      <vt:lpstr>Instructions for Completing NSG PE/SPE Candidate Profile</vt:lpstr>
      <vt:lpstr>NSG PE Candidate Pre-Review Session Structure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NSG PE/SPE Candidate Profile</dc:title>
  <dc:creator>Jeff;traci.young@intel.com</dc:creator>
  <cp:keywords>CTPClassification=CTP_NT</cp:keywords>
  <cp:lastModifiedBy>Young, Traci</cp:lastModifiedBy>
  <cp:revision>651</cp:revision>
  <cp:lastPrinted>2020-10-23T08:41:45Z</cp:lastPrinted>
  <dcterms:created xsi:type="dcterms:W3CDTF">2015-03-23T21:00:27Z</dcterms:created>
  <dcterms:modified xsi:type="dcterms:W3CDTF">2020-11-11T16:22:27Z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0x010100EB9999EB0206494AA2984221E36CA74A</vt:lpwstr>
  </property>
  <property fmtid="{D5CDD505-2E9C-101B-9397-08002B2CF9AE}" pid="3" name="TitusGUID">
    <vt:lpwstr>dfd42eb9-dde6-45b2-b0ea-8a6fcab315d7</vt:lpwstr>
  </property>
  <property fmtid="{D5CDD505-2E9C-101B-9397-08002B2CF9AE}" pid="4" name="CTP_TimeStamp">
    <vt:lpwstr>2020-05-09 01:46:19Z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