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 id="2147483652" r:id="rId5"/>
    <p:sldMasterId id="2147483654" r:id="rId6"/>
  </p:sldMasterIdLst>
  <p:notesMasterIdLst>
    <p:notesMasterId r:id="rId32"/>
  </p:notesMasterIdLst>
  <p:handoutMasterIdLst>
    <p:handoutMasterId r:id="rId33"/>
  </p:handoutMasterIdLst>
  <p:sldIdLst>
    <p:sldId id="688" r:id="rId7"/>
    <p:sldId id="4267" r:id="rId8"/>
    <p:sldId id="653" r:id="rId9"/>
    <p:sldId id="4270" r:id="rId10"/>
    <p:sldId id="691" r:id="rId11"/>
    <p:sldId id="686" r:id="rId12"/>
    <p:sldId id="4272" r:id="rId13"/>
    <p:sldId id="660" r:id="rId14"/>
    <p:sldId id="600" r:id="rId15"/>
    <p:sldId id="645" r:id="rId16"/>
    <p:sldId id="672" r:id="rId17"/>
    <p:sldId id="673" r:id="rId18"/>
    <p:sldId id="4269" r:id="rId19"/>
    <p:sldId id="619" r:id="rId20"/>
    <p:sldId id="666" r:id="rId21"/>
    <p:sldId id="679" r:id="rId22"/>
    <p:sldId id="690" r:id="rId23"/>
    <p:sldId id="4265" r:id="rId24"/>
    <p:sldId id="618" r:id="rId25"/>
    <p:sldId id="636" r:id="rId26"/>
    <p:sldId id="683" r:id="rId27"/>
    <p:sldId id="656" r:id="rId28"/>
    <p:sldId id="4264" r:id="rId29"/>
    <p:sldId id="670" r:id="rId30"/>
    <p:sldId id="667" r:id="rId31"/>
  </p:sldIdLst>
  <p:sldSz cx="9144000" cy="6858000" type="overhead"/>
  <p:notesSz cx="6881813"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32">
          <p15:clr>
            <a:srgbClr val="A4A3A4"/>
          </p15:clr>
        </p15:guide>
        <p15:guide id="2" pos="2880">
          <p15:clr>
            <a:srgbClr val="A4A3A4"/>
          </p15:clr>
        </p15:guide>
      </p15:sldGuideLst>
    </p:ext>
    <p:ext uri="{2D200454-40CA-4A62-9FC3-DE9A4176ACB9}">
      <p15:notesGuideLst xmlns:p15="http://schemas.microsoft.com/office/powerpoint/2012/main">
        <p15:guide id="1" orient="horz" pos="2596" userDrawn="1">
          <p15:clr>
            <a:srgbClr val="A4A3A4"/>
          </p15:clr>
        </p15:guide>
        <p15:guide id="2" pos="28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seley, Amber R" initials="WAR" lastIdx="1" clrIdx="0"/>
  <p:cmAuthor id="2" name="ksgrend" initials="k"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FF3F5"/>
    <a:srgbClr val="D0D4E2"/>
    <a:srgbClr val="E3ECFD"/>
    <a:srgbClr val="0000FF"/>
    <a:srgbClr val="FF0000"/>
    <a:srgbClr val="CDD7DD"/>
    <a:srgbClr val="CC99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D32C0-17F4-4BE0-8C20-D76EAECB2BFD}" v="8" dt="2024-09-11T00:20:49.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8063" autoAdjust="0"/>
  </p:normalViewPr>
  <p:slideViewPr>
    <p:cSldViewPr>
      <p:cViewPr varScale="1">
        <p:scale>
          <a:sx n="71" d="100"/>
          <a:sy n="71" d="100"/>
        </p:scale>
        <p:origin x="364" y="64"/>
      </p:cViewPr>
      <p:guideLst>
        <p:guide orient="horz" pos="28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66" d="100"/>
          <a:sy n="66" d="100"/>
        </p:scale>
        <p:origin x="-2352" y="-552"/>
      </p:cViewPr>
      <p:guideLst>
        <p:guide orient="horz" pos="2596"/>
        <p:guide pos="283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enture, Lisa A" userId="356125e4-3262-4914-84d6-c4b762a7ce31" providerId="ADAL" clId="{36DD32C0-17F4-4BE0-8C20-D76EAECB2BFD}"/>
    <pc:docChg chg="undo redo custSel addSld delSld modSld sldOrd">
      <pc:chgData name="Laventure, Lisa A" userId="356125e4-3262-4914-84d6-c4b762a7ce31" providerId="ADAL" clId="{36DD32C0-17F4-4BE0-8C20-D76EAECB2BFD}" dt="2024-09-11T20:04:20.165" v="999" actId="20577"/>
      <pc:docMkLst>
        <pc:docMk/>
      </pc:docMkLst>
      <pc:sldChg chg="ord">
        <pc:chgData name="Laventure, Lisa A" userId="356125e4-3262-4914-84d6-c4b762a7ce31" providerId="ADAL" clId="{36DD32C0-17F4-4BE0-8C20-D76EAECB2BFD}" dt="2024-09-10T23:42:48.943" v="751"/>
        <pc:sldMkLst>
          <pc:docMk/>
          <pc:sldMk cId="0" sldId="600"/>
        </pc:sldMkLst>
      </pc:sldChg>
      <pc:sldChg chg="modSp mod">
        <pc:chgData name="Laventure, Lisa A" userId="356125e4-3262-4914-84d6-c4b762a7ce31" providerId="ADAL" clId="{36DD32C0-17F4-4BE0-8C20-D76EAECB2BFD}" dt="2024-09-11T00:21:33.580" v="886" actId="207"/>
        <pc:sldMkLst>
          <pc:docMk/>
          <pc:sldMk cId="3955503113" sldId="618"/>
        </pc:sldMkLst>
        <pc:spChg chg="mod">
          <ac:chgData name="Laventure, Lisa A" userId="356125e4-3262-4914-84d6-c4b762a7ce31" providerId="ADAL" clId="{36DD32C0-17F4-4BE0-8C20-D76EAECB2BFD}" dt="2024-09-11T00:21:33.580" v="886" actId="207"/>
          <ac:spMkLst>
            <pc:docMk/>
            <pc:sldMk cId="3955503113" sldId="618"/>
            <ac:spMk id="2" creationId="{00000000-0000-0000-0000-000000000000}"/>
          </ac:spMkLst>
        </pc:spChg>
        <pc:graphicFrameChg chg="mod modGraphic">
          <ac:chgData name="Laventure, Lisa A" userId="356125e4-3262-4914-84d6-c4b762a7ce31" providerId="ADAL" clId="{36DD32C0-17F4-4BE0-8C20-D76EAECB2BFD}" dt="2024-09-11T00:20:56.935" v="883" actId="14100"/>
          <ac:graphicFrameMkLst>
            <pc:docMk/>
            <pc:sldMk cId="3955503113" sldId="618"/>
            <ac:graphicFrameMk id="4" creationId="{00000000-0000-0000-0000-000000000000}"/>
          </ac:graphicFrameMkLst>
        </pc:graphicFrameChg>
      </pc:sldChg>
      <pc:sldChg chg="modSp mod">
        <pc:chgData name="Laventure, Lisa A" userId="356125e4-3262-4914-84d6-c4b762a7ce31" providerId="ADAL" clId="{36DD32C0-17F4-4BE0-8C20-D76EAECB2BFD}" dt="2024-09-11T20:04:20.165" v="999" actId="20577"/>
        <pc:sldMkLst>
          <pc:docMk/>
          <pc:sldMk cId="3468025759" sldId="619"/>
        </pc:sldMkLst>
        <pc:spChg chg="mod">
          <ac:chgData name="Laventure, Lisa A" userId="356125e4-3262-4914-84d6-c4b762a7ce31" providerId="ADAL" clId="{36DD32C0-17F4-4BE0-8C20-D76EAECB2BFD}" dt="2024-09-11T20:04:20.165" v="999" actId="20577"/>
          <ac:spMkLst>
            <pc:docMk/>
            <pc:sldMk cId="3468025759" sldId="619"/>
            <ac:spMk id="14" creationId="{00000000-0000-0000-0000-000000000000}"/>
          </ac:spMkLst>
        </pc:spChg>
      </pc:sldChg>
      <pc:sldChg chg="modSp mod">
        <pc:chgData name="Laventure, Lisa A" userId="356125e4-3262-4914-84d6-c4b762a7ce31" providerId="ADAL" clId="{36DD32C0-17F4-4BE0-8C20-D76EAECB2BFD}" dt="2024-09-11T00:22:46.354" v="895" actId="20577"/>
        <pc:sldMkLst>
          <pc:docMk/>
          <pc:sldMk cId="3743403305" sldId="636"/>
        </pc:sldMkLst>
        <pc:spChg chg="mod">
          <ac:chgData name="Laventure, Lisa A" userId="356125e4-3262-4914-84d6-c4b762a7ce31" providerId="ADAL" clId="{36DD32C0-17F4-4BE0-8C20-D76EAECB2BFD}" dt="2024-09-11T00:22:46.354" v="895" actId="20577"/>
          <ac:spMkLst>
            <pc:docMk/>
            <pc:sldMk cId="3743403305" sldId="636"/>
            <ac:spMk id="3" creationId="{00000000-0000-0000-0000-000000000000}"/>
          </ac:spMkLst>
        </pc:spChg>
      </pc:sldChg>
      <pc:sldChg chg="ord">
        <pc:chgData name="Laventure, Lisa A" userId="356125e4-3262-4914-84d6-c4b762a7ce31" providerId="ADAL" clId="{36DD32C0-17F4-4BE0-8C20-D76EAECB2BFD}" dt="2024-09-10T23:42:54.701" v="753"/>
        <pc:sldMkLst>
          <pc:docMk/>
          <pc:sldMk cId="3768838767" sldId="645"/>
        </pc:sldMkLst>
      </pc:sldChg>
      <pc:sldChg chg="del">
        <pc:chgData name="Laventure, Lisa A" userId="356125e4-3262-4914-84d6-c4b762a7ce31" providerId="ADAL" clId="{36DD32C0-17F4-4BE0-8C20-D76EAECB2BFD}" dt="2024-09-10T20:05:17.751" v="0" actId="47"/>
        <pc:sldMkLst>
          <pc:docMk/>
          <pc:sldMk cId="1079838300" sldId="652"/>
        </pc:sldMkLst>
      </pc:sldChg>
      <pc:sldChg chg="modSp mod">
        <pc:chgData name="Laventure, Lisa A" userId="356125e4-3262-4914-84d6-c4b762a7ce31" providerId="ADAL" clId="{36DD32C0-17F4-4BE0-8C20-D76EAECB2BFD}" dt="2024-09-11T00:26:57.743" v="924" actId="1076"/>
        <pc:sldMkLst>
          <pc:docMk/>
          <pc:sldMk cId="3676818629" sldId="656"/>
        </pc:sldMkLst>
        <pc:spChg chg="mod">
          <ac:chgData name="Laventure, Lisa A" userId="356125e4-3262-4914-84d6-c4b762a7ce31" providerId="ADAL" clId="{36DD32C0-17F4-4BE0-8C20-D76EAECB2BFD}" dt="2024-09-11T00:25:54.895" v="904" actId="14100"/>
          <ac:spMkLst>
            <pc:docMk/>
            <pc:sldMk cId="3676818629" sldId="656"/>
            <ac:spMk id="3" creationId="{00000000-0000-0000-0000-000000000000}"/>
          </ac:spMkLst>
        </pc:spChg>
        <pc:picChg chg="mod">
          <ac:chgData name="Laventure, Lisa A" userId="356125e4-3262-4914-84d6-c4b762a7ce31" providerId="ADAL" clId="{36DD32C0-17F4-4BE0-8C20-D76EAECB2BFD}" dt="2024-09-11T00:26:57.743" v="924" actId="1076"/>
          <ac:picMkLst>
            <pc:docMk/>
            <pc:sldMk cId="3676818629" sldId="656"/>
            <ac:picMk id="5" creationId="{00000000-0000-0000-0000-000000000000}"/>
          </ac:picMkLst>
        </pc:picChg>
      </pc:sldChg>
      <pc:sldChg chg="modSp">
        <pc:chgData name="Laventure, Lisa A" userId="356125e4-3262-4914-84d6-c4b762a7ce31" providerId="ADAL" clId="{36DD32C0-17F4-4BE0-8C20-D76EAECB2BFD}" dt="2024-09-10T23:32:04.506" v="741"/>
        <pc:sldMkLst>
          <pc:docMk/>
          <pc:sldMk cId="1729422856" sldId="670"/>
        </pc:sldMkLst>
        <pc:graphicFrameChg chg="mod">
          <ac:chgData name="Laventure, Lisa A" userId="356125e4-3262-4914-84d6-c4b762a7ce31" providerId="ADAL" clId="{36DD32C0-17F4-4BE0-8C20-D76EAECB2BFD}" dt="2024-09-10T23:32:04.506" v="741"/>
          <ac:graphicFrameMkLst>
            <pc:docMk/>
            <pc:sldMk cId="1729422856" sldId="670"/>
            <ac:graphicFrameMk id="10" creationId="{00000000-0000-0000-0000-000000000000}"/>
          </ac:graphicFrameMkLst>
        </pc:graphicFrameChg>
      </pc:sldChg>
      <pc:sldChg chg="ord">
        <pc:chgData name="Laventure, Lisa A" userId="356125e4-3262-4914-84d6-c4b762a7ce31" providerId="ADAL" clId="{36DD32C0-17F4-4BE0-8C20-D76EAECB2BFD}" dt="2024-09-10T23:43:45.430" v="757"/>
        <pc:sldMkLst>
          <pc:docMk/>
          <pc:sldMk cId="3122800615" sldId="673"/>
        </pc:sldMkLst>
      </pc:sldChg>
      <pc:sldChg chg="modSp mod">
        <pc:chgData name="Laventure, Lisa A" userId="356125e4-3262-4914-84d6-c4b762a7ce31" providerId="ADAL" clId="{36DD32C0-17F4-4BE0-8C20-D76EAECB2BFD}" dt="2024-09-11T00:18:20.252" v="845" actId="20577"/>
        <pc:sldMkLst>
          <pc:docMk/>
          <pc:sldMk cId="806846821" sldId="683"/>
        </pc:sldMkLst>
        <pc:spChg chg="mod">
          <ac:chgData name="Laventure, Lisa A" userId="356125e4-3262-4914-84d6-c4b762a7ce31" providerId="ADAL" clId="{36DD32C0-17F4-4BE0-8C20-D76EAECB2BFD}" dt="2024-09-11T00:18:20.252" v="845" actId="20577"/>
          <ac:spMkLst>
            <pc:docMk/>
            <pc:sldMk cId="806846821" sldId="683"/>
            <ac:spMk id="10243" creationId="{00000000-0000-0000-0000-000000000000}"/>
          </ac:spMkLst>
        </pc:spChg>
      </pc:sldChg>
      <pc:sldChg chg="ord">
        <pc:chgData name="Laventure, Lisa A" userId="356125e4-3262-4914-84d6-c4b762a7ce31" providerId="ADAL" clId="{36DD32C0-17F4-4BE0-8C20-D76EAECB2BFD}" dt="2024-09-10T23:35:03.340" v="745"/>
        <pc:sldMkLst>
          <pc:docMk/>
          <pc:sldMk cId="2626699230" sldId="686"/>
        </pc:sldMkLst>
      </pc:sldChg>
      <pc:sldChg chg="modSp mod">
        <pc:chgData name="Laventure, Lisa A" userId="356125e4-3262-4914-84d6-c4b762a7ce31" providerId="ADAL" clId="{36DD32C0-17F4-4BE0-8C20-D76EAECB2BFD}" dt="2024-09-10T23:45:36.184" v="761" actId="207"/>
        <pc:sldMkLst>
          <pc:docMk/>
          <pc:sldMk cId="4269406871" sldId="690"/>
        </pc:sldMkLst>
        <pc:spChg chg="mod">
          <ac:chgData name="Laventure, Lisa A" userId="356125e4-3262-4914-84d6-c4b762a7ce31" providerId="ADAL" clId="{36DD32C0-17F4-4BE0-8C20-D76EAECB2BFD}" dt="2024-09-10T23:45:32.138" v="760" actId="207"/>
          <ac:spMkLst>
            <pc:docMk/>
            <pc:sldMk cId="4269406871" sldId="690"/>
            <ac:spMk id="3" creationId="{00000000-0000-0000-0000-000000000000}"/>
          </ac:spMkLst>
        </pc:spChg>
        <pc:spChg chg="mod">
          <ac:chgData name="Laventure, Lisa A" userId="356125e4-3262-4914-84d6-c4b762a7ce31" providerId="ADAL" clId="{36DD32C0-17F4-4BE0-8C20-D76EAECB2BFD}" dt="2024-09-10T23:45:36.184" v="761" actId="207"/>
          <ac:spMkLst>
            <pc:docMk/>
            <pc:sldMk cId="4269406871" sldId="690"/>
            <ac:spMk id="8" creationId="{6538841A-C8C3-630C-2F21-6ACC67A5858C}"/>
          </ac:spMkLst>
        </pc:spChg>
      </pc:sldChg>
      <pc:sldChg chg="modSp mod">
        <pc:chgData name="Laventure, Lisa A" userId="356125e4-3262-4914-84d6-c4b762a7ce31" providerId="ADAL" clId="{36DD32C0-17F4-4BE0-8C20-D76EAECB2BFD}" dt="2024-09-11T00:28:41.198" v="926" actId="20577"/>
        <pc:sldMkLst>
          <pc:docMk/>
          <pc:sldMk cId="3299245088" sldId="4264"/>
        </pc:sldMkLst>
        <pc:spChg chg="mod">
          <ac:chgData name="Laventure, Lisa A" userId="356125e4-3262-4914-84d6-c4b762a7ce31" providerId="ADAL" clId="{36DD32C0-17F4-4BE0-8C20-D76EAECB2BFD}" dt="2024-09-11T00:28:41.198" v="926" actId="20577"/>
          <ac:spMkLst>
            <pc:docMk/>
            <pc:sldMk cId="3299245088" sldId="4264"/>
            <ac:spMk id="6" creationId="{9AEDAD80-5936-4D93-9897-DAB70797D8D1}"/>
          </ac:spMkLst>
        </pc:spChg>
      </pc:sldChg>
      <pc:sldChg chg="modSp mod">
        <pc:chgData name="Laventure, Lisa A" userId="356125e4-3262-4914-84d6-c4b762a7ce31" providerId="ADAL" clId="{36DD32C0-17F4-4BE0-8C20-D76EAECB2BFD}" dt="2024-09-10T23:48:09.069" v="818" actId="20577"/>
        <pc:sldMkLst>
          <pc:docMk/>
          <pc:sldMk cId="2486873193" sldId="4265"/>
        </pc:sldMkLst>
        <pc:spChg chg="mod">
          <ac:chgData name="Laventure, Lisa A" userId="356125e4-3262-4914-84d6-c4b762a7ce31" providerId="ADAL" clId="{36DD32C0-17F4-4BE0-8C20-D76EAECB2BFD}" dt="2024-09-10T23:48:09.069" v="818" actId="20577"/>
          <ac:spMkLst>
            <pc:docMk/>
            <pc:sldMk cId="2486873193" sldId="4265"/>
            <ac:spMk id="15" creationId="{7C6DC63E-62FB-4D75-879F-0F00FA21C525}"/>
          </ac:spMkLst>
        </pc:spChg>
      </pc:sldChg>
      <pc:sldChg chg="modSp del mod">
        <pc:chgData name="Laventure, Lisa A" userId="356125e4-3262-4914-84d6-c4b762a7ce31" providerId="ADAL" clId="{36DD32C0-17F4-4BE0-8C20-D76EAECB2BFD}" dt="2024-09-10T23:41:53.117" v="749" actId="47"/>
        <pc:sldMkLst>
          <pc:docMk/>
          <pc:sldMk cId="0" sldId="4268"/>
        </pc:sldMkLst>
        <pc:spChg chg="mod">
          <ac:chgData name="Laventure, Lisa A" userId="356125e4-3262-4914-84d6-c4b762a7ce31" providerId="ADAL" clId="{36DD32C0-17F4-4BE0-8C20-D76EAECB2BFD}" dt="2024-09-10T20:42:18.936" v="215" actId="5793"/>
          <ac:spMkLst>
            <pc:docMk/>
            <pc:sldMk cId="0" sldId="4268"/>
            <ac:spMk id="16" creationId="{E575C511-41D7-4124-8664-C56272A83DF3}"/>
          </ac:spMkLst>
        </pc:spChg>
        <pc:spChg chg="mod">
          <ac:chgData name="Laventure, Lisa A" userId="356125e4-3262-4914-84d6-c4b762a7ce31" providerId="ADAL" clId="{36DD32C0-17F4-4BE0-8C20-D76EAECB2BFD}" dt="2024-09-10T20:49:50.959" v="455" actId="20577"/>
          <ac:spMkLst>
            <pc:docMk/>
            <pc:sldMk cId="0" sldId="4268"/>
            <ac:spMk id="19" creationId="{0E211615-FEB9-454B-A247-243AF6A01078}"/>
          </ac:spMkLst>
        </pc:spChg>
      </pc:sldChg>
      <pc:sldChg chg="modSp mod ord">
        <pc:chgData name="Laventure, Lisa A" userId="356125e4-3262-4914-84d6-c4b762a7ce31" providerId="ADAL" clId="{36DD32C0-17F4-4BE0-8C20-D76EAECB2BFD}" dt="2024-09-10T23:43:52.652" v="759"/>
        <pc:sldMkLst>
          <pc:docMk/>
          <pc:sldMk cId="571592212" sldId="4269"/>
        </pc:sldMkLst>
        <pc:spChg chg="mod">
          <ac:chgData name="Laventure, Lisa A" userId="356125e4-3262-4914-84d6-c4b762a7ce31" providerId="ADAL" clId="{36DD32C0-17F4-4BE0-8C20-D76EAECB2BFD}" dt="2024-09-10T21:04:09.893" v="463" actId="20577"/>
          <ac:spMkLst>
            <pc:docMk/>
            <pc:sldMk cId="571592212" sldId="4269"/>
            <ac:spMk id="11" creationId="{91673E15-57B4-430C-85C9-53A993213B0A}"/>
          </ac:spMkLst>
        </pc:spChg>
      </pc:sldChg>
      <pc:sldChg chg="modSp mod ord">
        <pc:chgData name="Laventure, Lisa A" userId="356125e4-3262-4914-84d6-c4b762a7ce31" providerId="ADAL" clId="{36DD32C0-17F4-4BE0-8C20-D76EAECB2BFD}" dt="2024-09-11T00:37:03.954" v="987" actId="20577"/>
        <pc:sldMkLst>
          <pc:docMk/>
          <pc:sldMk cId="3146883538" sldId="4270"/>
        </pc:sldMkLst>
        <pc:spChg chg="mod">
          <ac:chgData name="Laventure, Lisa A" userId="356125e4-3262-4914-84d6-c4b762a7ce31" providerId="ADAL" clId="{36DD32C0-17F4-4BE0-8C20-D76EAECB2BFD}" dt="2024-09-11T00:36:03.765" v="970" actId="20577"/>
          <ac:spMkLst>
            <pc:docMk/>
            <pc:sldMk cId="3146883538" sldId="4270"/>
            <ac:spMk id="3" creationId="{00000000-0000-0000-0000-000000000000}"/>
          </ac:spMkLst>
        </pc:spChg>
        <pc:spChg chg="mod">
          <ac:chgData name="Laventure, Lisa A" userId="356125e4-3262-4914-84d6-c4b762a7ce31" providerId="ADAL" clId="{36DD32C0-17F4-4BE0-8C20-D76EAECB2BFD}" dt="2024-09-11T00:34:36.395" v="959" actId="20577"/>
          <ac:spMkLst>
            <pc:docMk/>
            <pc:sldMk cId="3146883538" sldId="4270"/>
            <ac:spMk id="8" creationId="{743F4C27-D313-B9F7-BC39-F01AFA5E2DE4}"/>
          </ac:spMkLst>
        </pc:spChg>
        <pc:spChg chg="mod">
          <ac:chgData name="Laventure, Lisa A" userId="356125e4-3262-4914-84d6-c4b762a7ce31" providerId="ADAL" clId="{36DD32C0-17F4-4BE0-8C20-D76EAECB2BFD}" dt="2024-09-11T00:34:50.261" v="962" actId="20577"/>
          <ac:spMkLst>
            <pc:docMk/>
            <pc:sldMk cId="3146883538" sldId="4270"/>
            <ac:spMk id="10" creationId="{25458E20-40C0-0786-317C-521291728888}"/>
          </ac:spMkLst>
        </pc:spChg>
        <pc:spChg chg="mod">
          <ac:chgData name="Laventure, Lisa A" userId="356125e4-3262-4914-84d6-c4b762a7ce31" providerId="ADAL" clId="{36DD32C0-17F4-4BE0-8C20-D76EAECB2BFD}" dt="2024-09-11T00:37:03.954" v="987" actId="20577"/>
          <ac:spMkLst>
            <pc:docMk/>
            <pc:sldMk cId="3146883538" sldId="4270"/>
            <ac:spMk id="11" creationId="{19F22FBD-3D94-DC03-D382-B112144090A3}"/>
          </ac:spMkLst>
        </pc:spChg>
      </pc:sldChg>
      <pc:sldChg chg="modSp add del mod">
        <pc:chgData name="Laventure, Lisa A" userId="356125e4-3262-4914-84d6-c4b762a7ce31" providerId="ADAL" clId="{36DD32C0-17F4-4BE0-8C20-D76EAECB2BFD}" dt="2024-09-11T00:28:23.609" v="925" actId="47"/>
        <pc:sldMkLst>
          <pc:docMk/>
          <pc:sldMk cId="2152387088" sldId="4271"/>
        </pc:sldMkLst>
        <pc:spChg chg="mod">
          <ac:chgData name="Laventure, Lisa A" userId="356125e4-3262-4914-84d6-c4b762a7ce31" providerId="ADAL" clId="{36DD32C0-17F4-4BE0-8C20-D76EAECB2BFD}" dt="2024-09-10T23:29:47.481" v="733" actId="20577"/>
          <ac:spMkLst>
            <pc:docMk/>
            <pc:sldMk cId="2152387088" sldId="4271"/>
            <ac:spMk id="3" creationId="{00000000-0000-0000-0000-000000000000}"/>
          </ac:spMkLst>
        </pc:spChg>
      </pc:sldChg>
      <pc:sldChg chg="modSp add del mod">
        <pc:chgData name="Laventure, Lisa A" userId="356125e4-3262-4914-84d6-c4b762a7ce31" providerId="ADAL" clId="{36DD32C0-17F4-4BE0-8C20-D76EAECB2BFD}" dt="2024-09-11T19:06:57.123" v="996" actId="20577"/>
        <pc:sldMkLst>
          <pc:docMk/>
          <pc:sldMk cId="0" sldId="4272"/>
        </pc:sldMkLst>
        <pc:spChg chg="mod">
          <ac:chgData name="Laventure, Lisa A" userId="356125e4-3262-4914-84d6-c4b762a7ce31" providerId="ADAL" clId="{36DD32C0-17F4-4BE0-8C20-D76EAECB2BFD}" dt="2024-09-11T19:06:57.123" v="996" actId="20577"/>
          <ac:spMkLst>
            <pc:docMk/>
            <pc:sldMk cId="0" sldId="4272"/>
            <ac:spMk id="19" creationId="{0E211615-FEB9-454B-A247-243AF6A010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994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7466" y="-1538"/>
            <a:ext cx="2997352" cy="456521"/>
          </a:xfrm>
          <a:prstGeom prst="rect">
            <a:avLst/>
          </a:prstGeom>
          <a:noFill/>
          <a:ln w="9525">
            <a:noFill/>
            <a:miter lim="800000"/>
            <a:headEnd/>
            <a:tailEnd/>
          </a:ln>
          <a:effectLst/>
        </p:spPr>
        <p:txBody>
          <a:bodyPr vert="horz" wrap="square" lIns="18929" tIns="0" rIns="18929" bIns="0" numCol="1" anchor="t" anchorCtr="0" compatLnSpc="1">
            <a:prstTxWarp prst="textNoShape">
              <a:avLst/>
            </a:prstTxWarp>
          </a:bodyPr>
          <a:lstStyle>
            <a:lvl1pPr defTabSz="905539">
              <a:defRPr sz="11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891929" y="-1538"/>
            <a:ext cx="2997352" cy="456521"/>
          </a:xfrm>
          <a:prstGeom prst="rect">
            <a:avLst/>
          </a:prstGeom>
          <a:noFill/>
          <a:ln w="9525">
            <a:noFill/>
            <a:miter lim="800000"/>
            <a:headEnd/>
            <a:tailEnd/>
          </a:ln>
          <a:effectLst/>
        </p:spPr>
        <p:txBody>
          <a:bodyPr vert="horz" wrap="square" lIns="18929" tIns="0" rIns="18929" bIns="0" numCol="1" anchor="t" anchorCtr="0" compatLnSpc="1">
            <a:prstTxWarp prst="textNoShape">
              <a:avLst/>
            </a:prstTxWarp>
          </a:bodyPr>
          <a:lstStyle>
            <a:lvl1pPr algn="r" defTabSz="905539">
              <a:defRPr sz="1100" i="1">
                <a:latin typeface="Times New Roman" pitchFamily="18"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12838" y="692150"/>
            <a:ext cx="4657725" cy="34940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91590" y="4417637"/>
            <a:ext cx="5098635" cy="4191681"/>
          </a:xfrm>
          <a:prstGeom prst="rect">
            <a:avLst/>
          </a:prstGeom>
          <a:noFill/>
          <a:ln w="9525">
            <a:noFill/>
            <a:miter lim="800000"/>
            <a:headEnd/>
            <a:tailEnd/>
          </a:ln>
          <a:effectLst/>
        </p:spPr>
        <p:txBody>
          <a:bodyPr vert="horz" wrap="square" lIns="91493" tIns="45747" rIns="91493" bIns="457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891929" y="8839882"/>
            <a:ext cx="2997352" cy="456520"/>
          </a:xfrm>
          <a:prstGeom prst="rect">
            <a:avLst/>
          </a:prstGeom>
          <a:noFill/>
          <a:ln w="9525">
            <a:noFill/>
            <a:miter lim="800000"/>
            <a:headEnd/>
            <a:tailEnd/>
          </a:ln>
          <a:effectLst/>
        </p:spPr>
        <p:txBody>
          <a:bodyPr vert="horz" wrap="square" lIns="18929" tIns="0" rIns="18929" bIns="0" numCol="1" anchor="b" anchorCtr="0" compatLnSpc="1">
            <a:prstTxWarp prst="textNoShape">
              <a:avLst/>
            </a:prstTxWarp>
          </a:bodyPr>
          <a:lstStyle>
            <a:lvl1pPr algn="r" defTabSz="905539">
              <a:defRPr sz="1100" i="1">
                <a:latin typeface="Times New Roman" pitchFamily="18" charset="0"/>
              </a:defRPr>
            </a:lvl1pPr>
          </a:lstStyle>
          <a:p>
            <a:pPr>
              <a:defRPr/>
            </a:pPr>
            <a:fld id="{AEBD5558-850D-4145-9723-C423F2D438BA}" type="slidenum">
              <a:rPr lang="en-US"/>
              <a:pPr>
                <a:defRPr/>
              </a:pPr>
              <a:t>‹#›</a:t>
            </a:fld>
            <a:endParaRPr lang="en-US" dirty="0"/>
          </a:p>
        </p:txBody>
      </p:sp>
    </p:spTree>
    <p:extLst>
      <p:ext uri="{BB962C8B-B14F-4D97-AF65-F5344CB8AC3E}">
        <p14:creationId xmlns:p14="http://schemas.microsoft.com/office/powerpoint/2010/main" val="3253892652"/>
      </p:ext>
    </p:extLst>
  </p:cSld>
  <p:clrMap bg1="lt1" tx1="dk1" bg2="lt2" tx2="dk2" accent1="accent1" accent2="accent2" accent3="accent3" accent4="accent4" accent5="accent5" accent6="accent6" hlink="hlink" folHlink="folHlink"/>
  <p:hf hdr="0" dt="0"/>
  <p:notesStyle>
    <a:lvl1pPr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5625"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1</a:t>
            </a:fld>
            <a:endParaRPr lang="en-US" dirty="0"/>
          </a:p>
        </p:txBody>
      </p:sp>
    </p:spTree>
    <p:extLst>
      <p:ext uri="{BB962C8B-B14F-4D97-AF65-F5344CB8AC3E}">
        <p14:creationId xmlns:p14="http://schemas.microsoft.com/office/powerpoint/2010/main" val="915620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dirty="0"/>
          </a:p>
        </p:txBody>
      </p:sp>
    </p:spTree>
    <p:extLst>
      <p:ext uri="{BB962C8B-B14F-4D97-AF65-F5344CB8AC3E}">
        <p14:creationId xmlns:p14="http://schemas.microsoft.com/office/powerpoint/2010/main" val="156684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BD5558-850D-4145-9723-C423F2D438BA}" type="slidenum">
              <a:rPr lang="en-US" smtClean="0"/>
              <a:pPr>
                <a:defRPr/>
              </a:pPr>
              <a:t>12</a:t>
            </a:fld>
            <a:endParaRPr lang="en-US" dirty="0"/>
          </a:p>
        </p:txBody>
      </p:sp>
    </p:spTree>
    <p:extLst>
      <p:ext uri="{BB962C8B-B14F-4D97-AF65-F5344CB8AC3E}">
        <p14:creationId xmlns:p14="http://schemas.microsoft.com/office/powerpoint/2010/main" val="134389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BD5558-850D-4145-9723-C423F2D438BA}" type="slidenum">
              <a:rPr lang="en-US" smtClean="0"/>
              <a:pPr>
                <a:defRPr/>
              </a:pPr>
              <a:t>13</a:t>
            </a:fld>
            <a:endParaRPr lang="en-US" dirty="0"/>
          </a:p>
        </p:txBody>
      </p:sp>
    </p:spTree>
    <p:extLst>
      <p:ext uri="{BB962C8B-B14F-4D97-AF65-F5344CB8AC3E}">
        <p14:creationId xmlns:p14="http://schemas.microsoft.com/office/powerpoint/2010/main" val="4048973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Grp="1" noChangeArrowheads="1"/>
          </p:cNvSpPr>
          <p:nvPr>
            <p:ph type="sldNum" sz="quarter" idx="5"/>
          </p:nvPr>
        </p:nvSpPr>
        <p:spPr>
          <a:noFill/>
        </p:spPr>
        <p:txBody>
          <a:bodyPr/>
          <a:lstStyle/>
          <a:p>
            <a:fld id="{08DD0F9E-BDBC-47DE-B08B-18068EC22DC4}" type="slidenum">
              <a:rPr lang="en-US" smtClean="0"/>
              <a:pPr/>
              <a:t>14</a:t>
            </a:fld>
            <a:endParaRPr lang="en-US" dirty="0"/>
          </a:p>
        </p:txBody>
      </p:sp>
      <p:sp>
        <p:nvSpPr>
          <p:cNvPr id="58372" name="Rectangle 2"/>
          <p:cNvSpPr>
            <a:spLocks noGrp="1" noRot="1" noChangeAspect="1" noChangeArrowheads="1" noTextEdit="1"/>
          </p:cNvSpPr>
          <p:nvPr>
            <p:ph type="sldImg"/>
          </p:nvPr>
        </p:nvSpPr>
        <p:spPr>
          <a:xfrm>
            <a:off x="1252538" y="698500"/>
            <a:ext cx="4649787" cy="3487738"/>
          </a:xfrm>
          <a:ln/>
        </p:spPr>
      </p:sp>
      <p:sp>
        <p:nvSpPr>
          <p:cNvPr id="58373" name="Rectangle 5"/>
          <p:cNvSpPr>
            <a:spLocks noGrp="1" noChangeArrowheads="1"/>
          </p:cNvSpPr>
          <p:nvPr>
            <p:ph type="body" idx="1"/>
          </p:nvPr>
        </p:nvSpPr>
        <p:spPr>
          <a:xfrm>
            <a:off x="1271639" y="4416099"/>
            <a:ext cx="4694690" cy="4182458"/>
          </a:xfrm>
          <a:noFill/>
          <a:ln/>
        </p:spPr>
        <p:txBody>
          <a:bodyPr lIns="92369" tIns="46185" rIns="92369" bIns="46185"/>
          <a:lstStyle/>
          <a:p>
            <a:pPr algn="l" eaLnBrk="1" hangingPunct="1"/>
            <a:endParaRPr lang="en-US" dirty="0"/>
          </a:p>
        </p:txBody>
      </p:sp>
    </p:spTree>
    <p:extLst>
      <p:ext uri="{BB962C8B-B14F-4D97-AF65-F5344CB8AC3E}">
        <p14:creationId xmlns:p14="http://schemas.microsoft.com/office/powerpoint/2010/main" val="199095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15</a:t>
            </a:fld>
            <a:endParaRPr lang="en-US" dirty="0"/>
          </a:p>
        </p:txBody>
      </p:sp>
    </p:spTree>
    <p:extLst>
      <p:ext uri="{BB962C8B-B14F-4D97-AF65-F5344CB8AC3E}">
        <p14:creationId xmlns:p14="http://schemas.microsoft.com/office/powerpoint/2010/main" val="16818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16</a:t>
            </a:fld>
            <a:endParaRPr lang="en-US" dirty="0"/>
          </a:p>
        </p:txBody>
      </p:sp>
    </p:spTree>
    <p:extLst>
      <p:ext uri="{BB962C8B-B14F-4D97-AF65-F5344CB8AC3E}">
        <p14:creationId xmlns:p14="http://schemas.microsoft.com/office/powerpoint/2010/main" val="3870098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225"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2021 and 2022 PSU’s will vest fully on their normal vesting date in 2024 and 2025 and the 2023 grant will be pro-rated based on the departure date on its normal vesting date in 2026.  All will have the normal performance criteria applied to determine the amount of shares that will vest and when each vest happens, it will be added to taxable income for that year and you’ll get tax documents from Intel and E-Trade for each year.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17</a:t>
            </a:fld>
            <a:endParaRPr lang="en-US" dirty="0"/>
          </a:p>
        </p:txBody>
      </p:sp>
    </p:spTree>
    <p:extLst>
      <p:ext uri="{BB962C8B-B14F-4D97-AF65-F5344CB8AC3E}">
        <p14:creationId xmlns:p14="http://schemas.microsoft.com/office/powerpoint/2010/main" val="351539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BD5558-850D-4145-9723-C423F2D438BA}" type="slidenum">
              <a:rPr lang="en-US" smtClean="0"/>
              <a:pPr>
                <a:defRPr/>
              </a:pPr>
              <a:t>18</a:t>
            </a:fld>
            <a:endParaRPr lang="en-US" dirty="0"/>
          </a:p>
        </p:txBody>
      </p:sp>
    </p:spTree>
    <p:extLst>
      <p:ext uri="{BB962C8B-B14F-4D97-AF65-F5344CB8AC3E}">
        <p14:creationId xmlns:p14="http://schemas.microsoft.com/office/powerpoint/2010/main" val="1127555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19</a:t>
            </a:fld>
            <a:endParaRPr lang="en-US" dirty="0"/>
          </a:p>
        </p:txBody>
      </p:sp>
    </p:spTree>
    <p:extLst>
      <p:ext uri="{BB962C8B-B14F-4D97-AF65-F5344CB8AC3E}">
        <p14:creationId xmlns:p14="http://schemas.microsoft.com/office/powerpoint/2010/main" val="3280866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838" y="4417637"/>
            <a:ext cx="4793387" cy="4191681"/>
          </a:xfrm>
        </p:spPr>
        <p:txBody>
          <a:bodyPr/>
          <a:lstStyle/>
          <a:p>
            <a:endParaRPr lang="en-US" dirty="0"/>
          </a:p>
        </p:txBody>
      </p:sp>
      <p:sp>
        <p:nvSpPr>
          <p:cNvPr id="5" name="Slide Number Placeholder 4"/>
          <p:cNvSpPr>
            <a:spLocks noGrp="1"/>
          </p:cNvSpPr>
          <p:nvPr>
            <p:ph type="sldNum" sz="quarter" idx="11"/>
          </p:nvPr>
        </p:nvSpPr>
        <p:spPr/>
        <p:txBody>
          <a:bodyPr/>
          <a:lstStyle/>
          <a:p>
            <a:pPr>
              <a:defRPr/>
            </a:pPr>
            <a:fld id="{AEBD5558-850D-4145-9723-C423F2D438BA}" type="slidenum">
              <a:rPr lang="en-US" smtClean="0"/>
              <a:pPr>
                <a:defRPr/>
              </a:pPr>
              <a:t>20</a:t>
            </a:fld>
            <a:endParaRPr lang="en-US" dirty="0"/>
          </a:p>
        </p:txBody>
      </p:sp>
    </p:spTree>
    <p:extLst>
      <p:ext uri="{BB962C8B-B14F-4D97-AF65-F5344CB8AC3E}">
        <p14:creationId xmlns:p14="http://schemas.microsoft.com/office/powerpoint/2010/main" val="300788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7"/>
          <p:cNvSpPr>
            <a:spLocks noGrp="1" noChangeArrowheads="1"/>
          </p:cNvSpPr>
          <p:nvPr>
            <p:ph type="sldNum" sz="quarter" idx="5"/>
          </p:nvPr>
        </p:nvSpPr>
        <p:spPr>
          <a:noFill/>
        </p:spPr>
        <p:txBody>
          <a:bodyPr/>
          <a:lstStyle/>
          <a:p>
            <a:fld id="{8958E581-5200-484A-8B75-F3D4CB42F8E4}" type="slidenum">
              <a:rPr lang="en-US" smtClean="0"/>
              <a:pPr/>
              <a:t>2</a:t>
            </a:fld>
            <a:endParaRPr lang="en-US" dirty="0"/>
          </a:p>
        </p:txBody>
      </p:sp>
      <p:sp>
        <p:nvSpPr>
          <p:cNvPr id="44036" name="Rectangle 2"/>
          <p:cNvSpPr>
            <a:spLocks noGrp="1" noRot="1" noChangeAspect="1" noChangeArrowheads="1" noTextEdit="1"/>
          </p:cNvSpPr>
          <p:nvPr>
            <p:ph type="sldImg"/>
          </p:nvPr>
        </p:nvSpPr>
        <p:spPr>
          <a:ln cap="flat"/>
        </p:spPr>
      </p:sp>
      <p:sp>
        <p:nvSpPr>
          <p:cNvPr id="44037" name="Rectangle 3"/>
          <p:cNvSpPr>
            <a:spLocks noGrp="1" noChangeArrowheads="1"/>
          </p:cNvSpPr>
          <p:nvPr>
            <p:ph type="body" idx="1"/>
          </p:nvPr>
        </p:nvSpPr>
        <p:spPr>
          <a:xfrm>
            <a:off x="1218657" y="4426858"/>
            <a:ext cx="4501254" cy="4191681"/>
          </a:xfrm>
          <a:noFill/>
          <a:ln/>
        </p:spPr>
        <p:txBody>
          <a:bodyPr/>
          <a:lstStyle/>
          <a:p>
            <a:pPr eaLnBrk="1" hangingPunct="1"/>
            <a:endParaRPr lang="en-US" sz="1200" baseline="0" dirty="0"/>
          </a:p>
        </p:txBody>
      </p:sp>
    </p:spTree>
    <p:extLst>
      <p:ext uri="{BB962C8B-B14F-4D97-AF65-F5344CB8AC3E}">
        <p14:creationId xmlns:p14="http://schemas.microsoft.com/office/powerpoint/2010/main" val="684632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Grp="1" noChangeArrowheads="1"/>
          </p:cNvSpPr>
          <p:nvPr>
            <p:ph type="sldNum" sz="quarter" idx="5"/>
          </p:nvPr>
        </p:nvSpPr>
        <p:spPr>
          <a:noFill/>
        </p:spPr>
        <p:txBody>
          <a:bodyPr/>
          <a:lstStyle/>
          <a:p>
            <a:fld id="{D4A07924-8330-4B16-9027-26BD80FB0805}" type="slidenum">
              <a:rPr lang="en-US" smtClean="0"/>
              <a:pPr/>
              <a:t>21</a:t>
            </a:fld>
            <a:endParaRPr lang="en-US" dirty="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1122035" y="4417637"/>
            <a:ext cx="4868190" cy="4191681"/>
          </a:xfrm>
          <a:noFill/>
          <a:ln/>
        </p:spPr>
        <p:txBody>
          <a:bodyPr/>
          <a:lstStyle/>
          <a:p>
            <a:pPr eaLnBrk="1" hangingPunct="1"/>
            <a:endParaRPr lang="en-US" i="0" dirty="0"/>
          </a:p>
        </p:txBody>
      </p:sp>
    </p:spTree>
    <p:extLst>
      <p:ext uri="{BB962C8B-B14F-4D97-AF65-F5344CB8AC3E}">
        <p14:creationId xmlns:p14="http://schemas.microsoft.com/office/powerpoint/2010/main" val="1913947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22</a:t>
            </a:fld>
            <a:endParaRPr lang="en-US" dirty="0"/>
          </a:p>
        </p:txBody>
      </p:sp>
    </p:spTree>
    <p:extLst>
      <p:ext uri="{BB962C8B-B14F-4D97-AF65-F5344CB8AC3E}">
        <p14:creationId xmlns:p14="http://schemas.microsoft.com/office/powerpoint/2010/main" val="1329748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5DA1F-8C73-45BC-A9F0-805263E89F6A}" type="slidenum">
              <a:rPr lang="en-US" smtClean="0"/>
              <a:t>23</a:t>
            </a:fld>
            <a:endParaRPr lang="en-US" dirty="0"/>
          </a:p>
        </p:txBody>
      </p:sp>
    </p:spTree>
    <p:extLst>
      <p:ext uri="{BB962C8B-B14F-4D97-AF65-F5344CB8AC3E}">
        <p14:creationId xmlns:p14="http://schemas.microsoft.com/office/powerpoint/2010/main" val="2591898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24</a:t>
            </a:fld>
            <a:endParaRPr lang="en-US" dirty="0"/>
          </a:p>
        </p:txBody>
      </p:sp>
    </p:spTree>
    <p:extLst>
      <p:ext uri="{BB962C8B-B14F-4D97-AF65-F5344CB8AC3E}">
        <p14:creationId xmlns:p14="http://schemas.microsoft.com/office/powerpoint/2010/main" val="2368783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25</a:t>
            </a:fld>
            <a:endParaRPr lang="en-US" dirty="0"/>
          </a:p>
        </p:txBody>
      </p:sp>
    </p:spTree>
    <p:extLst>
      <p:ext uri="{BB962C8B-B14F-4D97-AF65-F5344CB8AC3E}">
        <p14:creationId xmlns:p14="http://schemas.microsoft.com/office/powerpoint/2010/main" val="164269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3</a:t>
            </a:fld>
            <a:endParaRPr lang="en-US" dirty="0"/>
          </a:p>
        </p:txBody>
      </p:sp>
    </p:spTree>
    <p:extLst>
      <p:ext uri="{BB962C8B-B14F-4D97-AF65-F5344CB8AC3E}">
        <p14:creationId xmlns:p14="http://schemas.microsoft.com/office/powerpoint/2010/main" val="148175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4</a:t>
            </a:fld>
            <a:endParaRPr lang="en-US" dirty="0"/>
          </a:p>
        </p:txBody>
      </p:sp>
    </p:spTree>
    <p:extLst>
      <p:ext uri="{BB962C8B-B14F-4D97-AF65-F5344CB8AC3E}">
        <p14:creationId xmlns:p14="http://schemas.microsoft.com/office/powerpoint/2010/main" val="27952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BD5558-850D-4145-9723-C423F2D438BA}" type="slidenum">
              <a:rPr lang="en-US" smtClean="0"/>
              <a:pPr>
                <a:defRPr/>
              </a:pPr>
              <a:t>6</a:t>
            </a:fld>
            <a:endParaRPr lang="en-US" dirty="0"/>
          </a:p>
        </p:txBody>
      </p:sp>
    </p:spTree>
    <p:extLst>
      <p:ext uri="{BB962C8B-B14F-4D97-AF65-F5344CB8AC3E}">
        <p14:creationId xmlns:p14="http://schemas.microsoft.com/office/powerpoint/2010/main" val="146644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sldNum" sz="quarter" idx="5"/>
          </p:nvPr>
        </p:nvSpPr>
        <p:spPr>
          <a:noFill/>
        </p:spPr>
        <p:txBody>
          <a:bodyPr/>
          <a:lstStyle/>
          <a:p>
            <a:fld id="{D1D93699-F29F-45D9-9224-4A5669B4F812}" type="slidenum">
              <a:rPr lang="en-US" smtClean="0"/>
              <a:pPr/>
              <a:t>7</a:t>
            </a:fld>
            <a:endParaRPr lang="en-US" dirty="0"/>
          </a:p>
        </p:txBody>
      </p:sp>
      <p:sp>
        <p:nvSpPr>
          <p:cNvPr id="48132" name="Rectangle 2"/>
          <p:cNvSpPr>
            <a:spLocks noGrp="1" noRot="1" noChangeAspect="1" noChangeArrowheads="1" noTextEdit="1"/>
          </p:cNvSpPr>
          <p:nvPr>
            <p:ph type="sldImg"/>
          </p:nvPr>
        </p:nvSpPr>
        <p:spPr>
          <a:ln/>
        </p:spPr>
      </p:sp>
      <p:sp>
        <p:nvSpPr>
          <p:cNvPr id="48134" name="Notes Placeholder 5"/>
          <p:cNvSpPr>
            <a:spLocks noGrp="1"/>
          </p:cNvSpPr>
          <p:nvPr>
            <p:ph type="body" idx="1"/>
          </p:nvPr>
        </p:nvSpPr>
        <p:spPr>
          <a:xfrm>
            <a:off x="1047233" y="4418107"/>
            <a:ext cx="5098635" cy="4191681"/>
          </a:xfrm>
          <a:noFill/>
          <a:ln/>
        </p:spPr>
        <p:txBody>
          <a:bodyPr/>
          <a:lstStyle/>
          <a:p>
            <a:endParaRPr lang="en-US" sz="1200" b="0" dirty="0">
              <a:solidFill>
                <a:schemeClr val="bg2"/>
              </a:solidFill>
            </a:endParaRPr>
          </a:p>
        </p:txBody>
      </p:sp>
    </p:spTree>
    <p:extLst>
      <p:ext uri="{BB962C8B-B14F-4D97-AF65-F5344CB8AC3E}">
        <p14:creationId xmlns:p14="http://schemas.microsoft.com/office/powerpoint/2010/main" val="419498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24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1122035" y="4417637"/>
            <a:ext cx="4868190" cy="4191681"/>
          </a:xfrm>
          <a:noFill/>
          <a:ln/>
        </p:spPr>
        <p:txBody>
          <a:bodyPr/>
          <a:lstStyle/>
          <a:p>
            <a:endParaRPr lang="en-US" dirty="0"/>
          </a:p>
        </p:txBody>
      </p:sp>
      <p:sp>
        <p:nvSpPr>
          <p:cNvPr id="50181" name="Slide Number Placeholder 4"/>
          <p:cNvSpPr>
            <a:spLocks noGrp="1"/>
          </p:cNvSpPr>
          <p:nvPr>
            <p:ph type="sldNum" sz="quarter" idx="5"/>
          </p:nvPr>
        </p:nvSpPr>
        <p:spPr>
          <a:noFill/>
        </p:spPr>
        <p:txBody>
          <a:bodyPr/>
          <a:lstStyle/>
          <a:p>
            <a:fld id="{812C58AE-9A14-42C8-A46A-17A924C31A1B}" type="slidenum">
              <a:rPr lang="en-US" smtClean="0"/>
              <a:pPr/>
              <a:t>9</a:t>
            </a:fld>
            <a:endParaRPr lang="en-US" dirty="0"/>
          </a:p>
        </p:txBody>
      </p:sp>
    </p:spTree>
    <p:extLst>
      <p:ext uri="{BB962C8B-B14F-4D97-AF65-F5344CB8AC3E}">
        <p14:creationId xmlns:p14="http://schemas.microsoft.com/office/powerpoint/2010/main" val="134592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1122035" y="4417637"/>
            <a:ext cx="4868190" cy="4191681"/>
          </a:xfrm>
          <a:noFill/>
          <a:ln/>
        </p:spPr>
        <p:txBody>
          <a:bodyPr/>
          <a:lstStyle/>
          <a:p>
            <a:endParaRPr lang="en-US" baseline="0" dirty="0"/>
          </a:p>
        </p:txBody>
      </p:sp>
      <p:sp>
        <p:nvSpPr>
          <p:cNvPr id="56324" name="Slide Number Placeholder 3"/>
          <p:cNvSpPr>
            <a:spLocks noGrp="1"/>
          </p:cNvSpPr>
          <p:nvPr>
            <p:ph type="sldNum" sz="quarter" idx="5"/>
          </p:nvPr>
        </p:nvSpPr>
        <p:spPr>
          <a:noFill/>
        </p:spPr>
        <p:txBody>
          <a:bodyPr/>
          <a:lstStyle/>
          <a:p>
            <a:fld id="{4F13074C-AC51-431E-8DB9-527BB4B2E427}" type="slidenum">
              <a:rPr lang="en-US" smtClean="0"/>
              <a:pPr/>
              <a:t>10</a:t>
            </a:fld>
            <a:endParaRPr lang="en-US" dirty="0"/>
          </a:p>
        </p:txBody>
      </p:sp>
    </p:spTree>
    <p:extLst>
      <p:ext uri="{BB962C8B-B14F-4D97-AF65-F5344CB8AC3E}">
        <p14:creationId xmlns:p14="http://schemas.microsoft.com/office/powerpoint/2010/main" val="367976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Page </a:t>
            </a:r>
            <a:fld id="{4978CAC7-8797-41EF-A832-3D7575985E8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5" name="Rectangle 5"/>
          <p:cNvSpPr>
            <a:spLocks noGrp="1" noChangeArrowheads="1"/>
          </p:cNvSpPr>
          <p:nvPr>
            <p:ph type="ftr" sz="quarter" idx="11"/>
          </p:nvPr>
        </p:nvSpPr>
        <p:spPr>
          <a:xfrm>
            <a:off x="2743200" y="6245225"/>
            <a:ext cx="4114800" cy="476250"/>
          </a:xfrm>
          <a:prstGeom prst="rect">
            <a:avLst/>
          </a:prstGeom>
          <a:ln/>
        </p:spPr>
        <p:txBody>
          <a:bodyPr/>
          <a:lstStyle>
            <a:lvl1pPr>
              <a:defRPr/>
            </a:lvl1pPr>
          </a:lstStyle>
          <a:p>
            <a:pPr>
              <a:defRPr/>
            </a:pPr>
            <a:r>
              <a:rPr lang="en-US" dirty="0"/>
              <a:t>Retiring From Intel, CNB008824, Rev. 1, January 2007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Page </a:t>
            </a:r>
            <a:fld id="{635710BF-5077-4048-A9CE-F31634CEE6E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19050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228600"/>
            <a:ext cx="55626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5" name="Rectangle 5"/>
          <p:cNvSpPr>
            <a:spLocks noGrp="1" noChangeArrowheads="1"/>
          </p:cNvSpPr>
          <p:nvPr>
            <p:ph type="ftr" sz="quarter" idx="11"/>
          </p:nvPr>
        </p:nvSpPr>
        <p:spPr>
          <a:xfrm>
            <a:off x="2743200" y="6245225"/>
            <a:ext cx="4114800" cy="476250"/>
          </a:xfrm>
          <a:prstGeom prst="rect">
            <a:avLst/>
          </a:prstGeom>
          <a:ln/>
        </p:spPr>
        <p:txBody>
          <a:bodyPr/>
          <a:lstStyle>
            <a:lvl1pPr>
              <a:defRPr/>
            </a:lvl1pPr>
          </a:lstStyle>
          <a:p>
            <a:pPr>
              <a:defRPr/>
            </a:pPr>
            <a:r>
              <a:rPr lang="en-US" dirty="0"/>
              <a:t>Retiring From Intel, CNB008824, Rev. 1, January 2007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Page </a:t>
            </a:r>
            <a:fld id="{F9FFD05C-07F6-408A-9AE1-974C0C2499A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ntel_rgb_100"/>
          <p:cNvPicPr>
            <a:picLocks noChangeAspect="1" noChangeArrowheads="1"/>
          </p:cNvPicPr>
          <p:nvPr/>
        </p:nvPicPr>
        <p:blipFill>
          <a:blip r:embed="rId2" cstate="print"/>
          <a:srcRect/>
          <a:stretch>
            <a:fillRect/>
          </a:stretch>
        </p:blipFill>
        <p:spPr bwMode="black">
          <a:xfrm>
            <a:off x="7286625" y="222250"/>
            <a:ext cx="1679575" cy="1241425"/>
          </a:xfrm>
          <a:prstGeom prst="rect">
            <a:avLst/>
          </a:prstGeom>
          <a:noFill/>
          <a:ln w="9525">
            <a:noFill/>
            <a:miter lim="800000"/>
            <a:headEnd/>
            <a:tailEnd/>
          </a:ln>
        </p:spPr>
      </p:pic>
      <p:sp>
        <p:nvSpPr>
          <p:cNvPr id="5" name="Rectangle 3"/>
          <p:cNvSpPr>
            <a:spLocks noChangeArrowheads="1"/>
          </p:cNvSpPr>
          <p:nvPr/>
        </p:nvSpPr>
        <p:spPr bwMode="hidden">
          <a:xfrm>
            <a:off x="0" y="6035675"/>
            <a:ext cx="9144000" cy="822325"/>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7" name="Rectangle 7"/>
          <p:cNvSpPr>
            <a:spLocks noChangeArrowheads="1"/>
          </p:cNvSpPr>
          <p:nvPr/>
        </p:nvSpPr>
        <p:spPr bwMode="auto">
          <a:xfrm>
            <a:off x="0" y="6553200"/>
            <a:ext cx="415925" cy="304800"/>
          </a:xfrm>
          <a:prstGeom prst="rect">
            <a:avLst/>
          </a:prstGeom>
          <a:noFill/>
          <a:ln w="9525">
            <a:noFill/>
            <a:miter lim="800000"/>
            <a:headEnd/>
            <a:tailEnd/>
          </a:ln>
          <a:effectLst/>
        </p:spPr>
        <p:txBody>
          <a:bodyPr lIns="0" tIns="0" rIns="0" bIns="0" anchor="ctr" anchorCtr="1"/>
          <a:lstStyle/>
          <a:p>
            <a:pPr>
              <a:defRPr/>
            </a:pPr>
            <a:fld id="{6949A60E-8A51-4F99-92CD-AC6EE13AD32E}" type="slidenum">
              <a:rPr lang="en-US" sz="900" b="1">
                <a:solidFill>
                  <a:schemeClr val="bg1"/>
                </a:solidFill>
                <a:latin typeface="Verdana" pitchFamily="34" charset="0"/>
              </a:rPr>
              <a:pPr>
                <a:defRPr/>
              </a:pPr>
              <a:t>‹#›</a:t>
            </a:fld>
            <a:endParaRPr lang="en-US" sz="900" b="1" dirty="0">
              <a:solidFill>
                <a:schemeClr val="bg1"/>
              </a:solidFill>
              <a:latin typeface="Verdana" pitchFamily="34" charset="0"/>
            </a:endParaRPr>
          </a:p>
        </p:txBody>
      </p:sp>
      <p:sp>
        <p:nvSpPr>
          <p:cNvPr id="677892" name="Rectangle 4"/>
          <p:cNvSpPr>
            <a:spLocks noGrp="1" noChangeArrowheads="1"/>
          </p:cNvSpPr>
          <p:nvPr>
            <p:ph type="subTitle" sz="quarter" idx="1"/>
          </p:nvPr>
        </p:nvSpPr>
        <p:spPr>
          <a:xfrm>
            <a:off x="889000" y="3619500"/>
            <a:ext cx="7810500" cy="1587500"/>
          </a:xfrm>
        </p:spPr>
        <p:txBody>
          <a:bodyPr lIns="92035" tIns="46019" rIns="92035" bIns="46019"/>
          <a:lstStyle>
            <a:lvl1pPr marL="0" indent="0" algn="r">
              <a:lnSpc>
                <a:spcPct val="100000"/>
              </a:lnSpc>
              <a:spcBef>
                <a:spcPct val="0"/>
              </a:spcBef>
              <a:buFont typeface="Wingdings" pitchFamily="2" charset="2"/>
              <a:buNone/>
              <a:defRPr sz="2400"/>
            </a:lvl1pPr>
          </a:lstStyle>
          <a:p>
            <a:r>
              <a:rPr lang="en-US"/>
              <a:t>Name</a:t>
            </a:r>
          </a:p>
          <a:p>
            <a:r>
              <a:rPr lang="en-US"/>
              <a:t>Title</a:t>
            </a:r>
          </a:p>
          <a:p>
            <a:r>
              <a:rPr lang="en-US"/>
              <a:t>Department</a:t>
            </a:r>
          </a:p>
        </p:txBody>
      </p:sp>
      <p:sp>
        <p:nvSpPr>
          <p:cNvPr id="677893" name="Rectangle 5"/>
          <p:cNvSpPr>
            <a:spLocks noGrp="1" noChangeArrowheads="1"/>
          </p:cNvSpPr>
          <p:nvPr>
            <p:ph type="ctrTitle" sz="quarter"/>
          </p:nvPr>
        </p:nvSpPr>
        <p:spPr>
          <a:xfrm>
            <a:off x="928688" y="1957388"/>
            <a:ext cx="7754937" cy="1471612"/>
          </a:xfrm>
        </p:spPr>
        <p:txBody>
          <a:bodyPr lIns="64264" tIns="32131" rIns="64264" bIns="32131"/>
          <a:lstStyle>
            <a:lvl1pPr algn="r">
              <a:defRPr/>
            </a:lvl1pPr>
          </a:lstStyle>
          <a:p>
            <a:r>
              <a:rPr lang="en-US"/>
              <a:t>Click to edit Master title style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6713" y="1371600"/>
            <a:ext cx="41275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371600"/>
            <a:ext cx="41275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Page </a:t>
            </a:r>
            <a:fld id="{B578E201-A0DD-4361-A760-BA31E7CBF55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0" y="157163"/>
            <a:ext cx="2101850" cy="5832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125" y="157163"/>
            <a:ext cx="6156325" cy="5832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57163"/>
            <a:ext cx="8410575" cy="1143000"/>
          </a:xfrm>
        </p:spPr>
        <p:txBody>
          <a:bodyPr/>
          <a:lstStyle/>
          <a:p>
            <a:r>
              <a:rPr lang="en-US"/>
              <a:t>Click to edit Master title style</a:t>
            </a:r>
          </a:p>
        </p:txBody>
      </p:sp>
      <p:sp>
        <p:nvSpPr>
          <p:cNvPr id="3" name="Text Placeholder 2"/>
          <p:cNvSpPr>
            <a:spLocks noGrp="1"/>
          </p:cNvSpPr>
          <p:nvPr>
            <p:ph type="body" sz="half" idx="1"/>
          </p:nvPr>
        </p:nvSpPr>
        <p:spPr>
          <a:xfrm>
            <a:off x="366713" y="1371600"/>
            <a:ext cx="4127500" cy="4618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371600"/>
            <a:ext cx="4127500"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756025"/>
            <a:ext cx="4127500" cy="223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428528" y="571501"/>
            <a:ext cx="8258112"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3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428528" y="1673455"/>
            <a:ext cx="8258175"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242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411797"/>
            <a:ext cx="8229600" cy="115824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48pt Intel Clear Headline</a:t>
            </a:r>
          </a:p>
        </p:txBody>
      </p:sp>
      <p:sp>
        <p:nvSpPr>
          <p:cNvPr id="9" name="Content Placeholder 8"/>
          <p:cNvSpPr>
            <a:spLocks noGrp="1"/>
          </p:cNvSpPr>
          <p:nvPr>
            <p:ph sz="quarter" idx="13" hasCustomPrompt="1"/>
          </p:nvPr>
        </p:nvSpPr>
        <p:spPr>
          <a:xfrm>
            <a:off x="455614" y="1604434"/>
            <a:ext cx="8228012" cy="4567767"/>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24pt Intel Clear body text</a:t>
            </a:r>
          </a:p>
          <a:p>
            <a:pPr lvl="1"/>
            <a:r>
              <a:rPr lang="en-US" dirty="0"/>
              <a:t>22pt Intel Clear bullet one</a:t>
            </a:r>
          </a:p>
          <a:p>
            <a:pPr lvl="2"/>
            <a:r>
              <a:rPr lang="en-US" dirty="0"/>
              <a:t>16pt Intel Clear sub-bullet</a:t>
            </a:r>
          </a:p>
          <a:p>
            <a:pPr lvl="3"/>
            <a:r>
              <a:rPr lang="en-US" dirty="0"/>
              <a:t>18pt Intel Clear fourth level</a:t>
            </a:r>
          </a:p>
          <a:p>
            <a:pPr lvl="4"/>
            <a:r>
              <a:rPr lang="en-US" dirty="0"/>
              <a:t>14pt Intel Clear fifth level</a:t>
            </a:r>
          </a:p>
        </p:txBody>
      </p:sp>
    </p:spTree>
    <p:extLst>
      <p:ext uri="{BB962C8B-B14F-4D97-AF65-F5344CB8AC3E}">
        <p14:creationId xmlns:p14="http://schemas.microsoft.com/office/powerpoint/2010/main" val="314703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5" name="Rectangle 5"/>
          <p:cNvSpPr>
            <a:spLocks noGrp="1" noChangeArrowheads="1"/>
          </p:cNvSpPr>
          <p:nvPr>
            <p:ph type="ftr" sz="quarter" idx="11"/>
          </p:nvPr>
        </p:nvSpPr>
        <p:spPr>
          <a:xfrm>
            <a:off x="2743200" y="6245225"/>
            <a:ext cx="4114800" cy="476250"/>
          </a:xfrm>
          <a:prstGeom prst="rect">
            <a:avLst/>
          </a:prstGeom>
          <a:ln/>
        </p:spPr>
        <p:txBody>
          <a:bodyPr/>
          <a:lstStyle>
            <a:lvl1pPr>
              <a:defRPr/>
            </a:lvl1pPr>
          </a:lstStyle>
          <a:p>
            <a:pPr>
              <a:defRPr/>
            </a:pPr>
            <a:r>
              <a:rPr lang="en-US" dirty="0"/>
              <a:t>Retiring From Intel, CNB008824, Rev. 1, January 2007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Page </a:t>
            </a:r>
            <a:fld id="{17217232-C9BA-43E9-9C55-61DE8457336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6" name="Footer Placeholder 5"/>
          <p:cNvSpPr>
            <a:spLocks noGrp="1" noChangeArrowheads="1"/>
          </p:cNvSpPr>
          <p:nvPr>
            <p:ph type="ftr" sz="quarter" idx="11"/>
          </p:nvPr>
        </p:nvSpPr>
        <p:spPr>
          <a:xfrm>
            <a:off x="2743200" y="6245225"/>
            <a:ext cx="4114800" cy="476250"/>
          </a:xfrm>
          <a:prstGeom prst="rect">
            <a:avLst/>
          </a:prstGeom>
          <a:ln/>
        </p:spPr>
        <p:txBody>
          <a:bodyPr/>
          <a:lstStyle>
            <a:lvl1pPr>
              <a:defRPr/>
            </a:lvl1pPr>
          </a:lstStyle>
          <a:p>
            <a:pPr>
              <a:defRPr/>
            </a:pPr>
            <a:r>
              <a:rPr lang="en-US" dirty="0"/>
              <a:t>Retiring From Intel, CNB008824, Rev. 1, January 2007</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Page </a:t>
            </a:r>
            <a:fld id="{A915766A-B061-4FD5-9FAD-C9CA897447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8" name="Rectangle 5"/>
          <p:cNvSpPr>
            <a:spLocks noGrp="1" noChangeArrowheads="1"/>
          </p:cNvSpPr>
          <p:nvPr>
            <p:ph type="ftr" sz="quarter" idx="11"/>
          </p:nvPr>
        </p:nvSpPr>
        <p:spPr>
          <a:xfrm>
            <a:off x="2743200" y="6245225"/>
            <a:ext cx="4114800" cy="476250"/>
          </a:xfrm>
          <a:prstGeom prst="rect">
            <a:avLst/>
          </a:prstGeom>
          <a:ln/>
        </p:spPr>
        <p:txBody>
          <a:bodyPr/>
          <a:lstStyle>
            <a:lvl1pPr>
              <a:defRPr/>
            </a:lvl1pPr>
          </a:lstStyle>
          <a:p>
            <a:pPr>
              <a:defRPr/>
            </a:pPr>
            <a:r>
              <a:rPr lang="en-US" dirty="0"/>
              <a:t>Retiring From Intel, CNB008824, Rev. 1, January 2007</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Page </a:t>
            </a:r>
            <a:fld id="{E0B9EB2D-18FC-4585-8CF2-392DA27A0EA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4" name="Rectangle 5"/>
          <p:cNvSpPr>
            <a:spLocks noGrp="1" noChangeArrowheads="1"/>
          </p:cNvSpPr>
          <p:nvPr>
            <p:ph type="ftr" sz="quarter" idx="11"/>
          </p:nvPr>
        </p:nvSpPr>
        <p:spPr>
          <a:xfrm>
            <a:off x="2743200" y="6245225"/>
            <a:ext cx="4114800" cy="476250"/>
          </a:xfrm>
          <a:prstGeom prst="rect">
            <a:avLst/>
          </a:prstGeom>
          <a:ln/>
        </p:spPr>
        <p:txBody>
          <a:bodyPr/>
          <a:lstStyle>
            <a:lvl1pPr>
              <a:defRPr/>
            </a:lvl1pPr>
          </a:lstStyle>
          <a:p>
            <a:pPr>
              <a:defRPr/>
            </a:pPr>
            <a:r>
              <a:rPr lang="en-US" dirty="0"/>
              <a:t>Retiring From Intel, CNB008824, Rev. 1, January 2007</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Page </a:t>
            </a:r>
            <a:fld id="{0DB9A4C3-A7EA-4484-AE6C-C1889CF1437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3" name="Rectangle 5"/>
          <p:cNvSpPr>
            <a:spLocks noGrp="1" noChangeArrowheads="1"/>
          </p:cNvSpPr>
          <p:nvPr>
            <p:ph type="ftr" sz="quarter" idx="11"/>
          </p:nvPr>
        </p:nvSpPr>
        <p:spPr>
          <a:xfrm>
            <a:off x="2743200" y="6245225"/>
            <a:ext cx="4114800" cy="476250"/>
          </a:xfrm>
          <a:prstGeom prst="rect">
            <a:avLst/>
          </a:prstGeom>
          <a:ln/>
        </p:spPr>
        <p:txBody>
          <a:bodyPr/>
          <a:lstStyle>
            <a:lvl1pPr>
              <a:defRPr/>
            </a:lvl1pPr>
          </a:lstStyle>
          <a:p>
            <a:pPr>
              <a:defRPr/>
            </a:pPr>
            <a:r>
              <a:rPr lang="en-US" dirty="0"/>
              <a:t>Retiring From Intel, CNB008824, Rev. 1, January 2007</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Page </a:t>
            </a:r>
            <a:fld id="{47C19B73-C92C-48D0-BAF5-25011B90EE8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6" name="Footer Placeholder 5"/>
          <p:cNvSpPr>
            <a:spLocks noGrp="1" noChangeArrowheads="1"/>
          </p:cNvSpPr>
          <p:nvPr>
            <p:ph type="ftr" sz="quarter" idx="11"/>
          </p:nvPr>
        </p:nvSpPr>
        <p:spPr>
          <a:xfrm>
            <a:off x="2743200" y="6245225"/>
            <a:ext cx="4114800" cy="476250"/>
          </a:xfrm>
          <a:prstGeom prst="rect">
            <a:avLst/>
          </a:prstGeom>
          <a:ln/>
        </p:spPr>
        <p:txBody>
          <a:bodyPr/>
          <a:lstStyle>
            <a:lvl1pPr>
              <a:defRPr/>
            </a:lvl1pPr>
          </a:lstStyle>
          <a:p>
            <a:pPr>
              <a:defRPr/>
            </a:pPr>
            <a:r>
              <a:rPr lang="en-US" dirty="0"/>
              <a:t>Retiring From Intel, CNB008824, Rev. 1, January 2007</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Page </a:t>
            </a:r>
            <a:fld id="{FA7E11F2-3742-446F-AC14-4AEBB540B1F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Intel Confidential</a:t>
            </a:r>
          </a:p>
        </p:txBody>
      </p:sp>
      <p:sp>
        <p:nvSpPr>
          <p:cNvPr id="6" name="Footer Placeholder 5"/>
          <p:cNvSpPr>
            <a:spLocks noGrp="1" noChangeArrowheads="1"/>
          </p:cNvSpPr>
          <p:nvPr>
            <p:ph type="ftr" sz="quarter" idx="11"/>
          </p:nvPr>
        </p:nvSpPr>
        <p:spPr>
          <a:xfrm>
            <a:off x="2743200" y="6245225"/>
            <a:ext cx="4114800" cy="476250"/>
          </a:xfrm>
          <a:prstGeom prst="rect">
            <a:avLst/>
          </a:prstGeom>
          <a:ln/>
        </p:spPr>
        <p:txBody>
          <a:bodyPr/>
          <a:lstStyle>
            <a:lvl1pPr>
              <a:defRPr/>
            </a:lvl1pPr>
          </a:lstStyle>
          <a:p>
            <a:pPr>
              <a:defRPr/>
            </a:pPr>
            <a:r>
              <a:rPr lang="en-US" dirty="0"/>
              <a:t>Retiring From Intel, CNB008824, Rev. 1, January 2007</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Page </a:t>
            </a:r>
            <a:fld id="{D2BAB353-6773-42FB-98EB-76DE7A7296A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78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371600" y="1600200"/>
            <a:ext cx="7620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5620" name="Rectangle 4"/>
          <p:cNvSpPr>
            <a:spLocks noGrp="1" noChangeArrowheads="1"/>
          </p:cNvSpPr>
          <p:nvPr>
            <p:ph type="dt" sz="half" idx="2"/>
          </p:nvPr>
        </p:nvSpPr>
        <p:spPr bwMode="auto">
          <a:xfrm>
            <a:off x="1524000" y="624522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dirty="0"/>
              <a:t>Intel Confidential</a:t>
            </a:r>
          </a:p>
        </p:txBody>
      </p:sp>
      <p:sp>
        <p:nvSpPr>
          <p:cNvPr id="495622" name="Rectangle 6"/>
          <p:cNvSpPr>
            <a:spLocks noGrp="1" noChangeArrowheads="1"/>
          </p:cNvSpPr>
          <p:nvPr>
            <p:ph type="sldNum" sz="quarter" idx="4"/>
          </p:nvPr>
        </p:nvSpPr>
        <p:spPr bwMode="auto">
          <a:xfrm>
            <a:off x="6934200" y="6245225"/>
            <a:ext cx="175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r>
              <a:rPr lang="en-US" dirty="0"/>
              <a:t>Page </a:t>
            </a:r>
            <a:fld id="{6F6D5CF2-F420-4825-99C6-9B46FF98AC1E}" type="slidenum">
              <a:rPr lang="en-US"/>
              <a:pPr>
                <a:defRPr/>
              </a:pPr>
              <a:t>‹#›</a:t>
            </a:fld>
            <a:endParaRPr lang="en-US" dirty="0"/>
          </a:p>
        </p:txBody>
      </p:sp>
      <p:pic>
        <p:nvPicPr>
          <p:cNvPr id="2055" name="Picture 7"/>
          <p:cNvPicPr>
            <a:picLocks noChangeAspect="1" noChangeArrowheads="1"/>
          </p:cNvPicPr>
          <p:nvPr/>
        </p:nvPicPr>
        <p:blipFill>
          <a:blip r:embed="rId13" cstate="print"/>
          <a:srcRect t="3317" b="2211"/>
          <a:stretch>
            <a:fillRect/>
          </a:stretch>
        </p:blipFill>
        <p:spPr bwMode="auto">
          <a:xfrm>
            <a:off x="0" y="3175"/>
            <a:ext cx="1408113"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p:txStyles>
    <p:titleStyle>
      <a:lvl1pPr algn="ctr" rtl="0" eaLnBrk="0" fontAlgn="base" hangingPunct="0">
        <a:spcBef>
          <a:spcPct val="0"/>
        </a:spcBef>
        <a:spcAft>
          <a:spcPct val="0"/>
        </a:spcAft>
        <a:defRPr sz="4400">
          <a:solidFill>
            <a:srgbClr val="0000CC"/>
          </a:solidFill>
          <a:latin typeface="+mj-lt"/>
          <a:ea typeface="+mj-ea"/>
          <a:cs typeface="+mj-cs"/>
        </a:defRPr>
      </a:lvl1pPr>
      <a:lvl2pPr algn="ctr" rtl="0" eaLnBrk="0" fontAlgn="base" hangingPunct="0">
        <a:spcBef>
          <a:spcPct val="0"/>
        </a:spcBef>
        <a:spcAft>
          <a:spcPct val="0"/>
        </a:spcAft>
        <a:defRPr sz="4400">
          <a:solidFill>
            <a:srgbClr val="0000CC"/>
          </a:solidFill>
          <a:latin typeface="Arial" charset="0"/>
        </a:defRPr>
      </a:lvl2pPr>
      <a:lvl3pPr algn="ctr" rtl="0" eaLnBrk="0" fontAlgn="base" hangingPunct="0">
        <a:spcBef>
          <a:spcPct val="0"/>
        </a:spcBef>
        <a:spcAft>
          <a:spcPct val="0"/>
        </a:spcAft>
        <a:defRPr sz="4400">
          <a:solidFill>
            <a:srgbClr val="0000CC"/>
          </a:solidFill>
          <a:latin typeface="Arial" charset="0"/>
        </a:defRPr>
      </a:lvl3pPr>
      <a:lvl4pPr algn="ctr" rtl="0" eaLnBrk="0" fontAlgn="base" hangingPunct="0">
        <a:spcBef>
          <a:spcPct val="0"/>
        </a:spcBef>
        <a:spcAft>
          <a:spcPct val="0"/>
        </a:spcAft>
        <a:defRPr sz="4400">
          <a:solidFill>
            <a:srgbClr val="0000CC"/>
          </a:solidFill>
          <a:latin typeface="Arial" charset="0"/>
        </a:defRPr>
      </a:lvl4pPr>
      <a:lvl5pPr algn="ctr" rtl="0" eaLnBrk="0" fontAlgn="base" hangingPunct="0">
        <a:spcBef>
          <a:spcPct val="0"/>
        </a:spcBef>
        <a:spcAft>
          <a:spcPct val="0"/>
        </a:spcAft>
        <a:defRPr sz="4400">
          <a:solidFill>
            <a:srgbClr val="0000CC"/>
          </a:solidFill>
          <a:latin typeface="Arial" charset="0"/>
        </a:defRPr>
      </a:lvl5pPr>
      <a:lvl6pPr marL="457200" algn="ctr" rtl="0" fontAlgn="base">
        <a:spcBef>
          <a:spcPct val="0"/>
        </a:spcBef>
        <a:spcAft>
          <a:spcPct val="0"/>
        </a:spcAft>
        <a:defRPr sz="4400">
          <a:solidFill>
            <a:srgbClr val="0000CC"/>
          </a:solidFill>
          <a:latin typeface="Arial" charset="0"/>
        </a:defRPr>
      </a:lvl6pPr>
      <a:lvl7pPr marL="914400" algn="ctr" rtl="0" fontAlgn="base">
        <a:spcBef>
          <a:spcPct val="0"/>
        </a:spcBef>
        <a:spcAft>
          <a:spcPct val="0"/>
        </a:spcAft>
        <a:defRPr sz="4400">
          <a:solidFill>
            <a:srgbClr val="0000CC"/>
          </a:solidFill>
          <a:latin typeface="Arial" charset="0"/>
        </a:defRPr>
      </a:lvl7pPr>
      <a:lvl8pPr marL="1371600" algn="ctr" rtl="0" fontAlgn="base">
        <a:spcBef>
          <a:spcPct val="0"/>
        </a:spcBef>
        <a:spcAft>
          <a:spcPct val="0"/>
        </a:spcAft>
        <a:defRPr sz="4400">
          <a:solidFill>
            <a:srgbClr val="0000CC"/>
          </a:solidFill>
          <a:latin typeface="Arial" charset="0"/>
        </a:defRPr>
      </a:lvl8pPr>
      <a:lvl9pPr marL="1828800" algn="ctr" rtl="0" fontAlgn="base">
        <a:spcBef>
          <a:spcPct val="0"/>
        </a:spcBef>
        <a:spcAft>
          <a:spcPct val="0"/>
        </a:spcAft>
        <a:defRPr sz="4400">
          <a:solidFill>
            <a:srgbClr val="0000CC"/>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hidden">
          <a:xfrm>
            <a:off x="0" y="6248400"/>
            <a:ext cx="9144000" cy="6096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3075" name="Rectangle 3"/>
          <p:cNvSpPr>
            <a:spLocks noGrp="1" noChangeArrowheads="1"/>
          </p:cNvSpPr>
          <p:nvPr>
            <p:ph type="body" idx="1"/>
          </p:nvPr>
        </p:nvSpPr>
        <p:spPr bwMode="auto">
          <a:xfrm>
            <a:off x="366713" y="1371600"/>
            <a:ext cx="8407400" cy="4618038"/>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6" name="Rectangle 4"/>
          <p:cNvSpPr>
            <a:spLocks noGrp="1" noChangeArrowheads="1"/>
          </p:cNvSpPr>
          <p:nvPr>
            <p:ph type="title"/>
          </p:nvPr>
        </p:nvSpPr>
        <p:spPr bwMode="auto">
          <a:xfrm>
            <a:off x="365125" y="157163"/>
            <a:ext cx="8410575" cy="1143000"/>
          </a:xfrm>
          <a:prstGeom prst="rect">
            <a:avLst/>
          </a:prstGeom>
          <a:noFill/>
          <a:ln w="9525">
            <a:noFill/>
            <a:miter lim="800000"/>
            <a:headEnd/>
            <a:tailEnd/>
          </a:ln>
        </p:spPr>
        <p:txBody>
          <a:bodyPr vert="horz" wrap="square" lIns="92035" tIns="46019" rIns="92035" bIns="46019" numCol="1" anchor="ctr" anchorCtr="0" compatLnSpc="1">
            <a:prstTxWarp prst="textNoShape">
              <a:avLst/>
            </a:prstTxWarp>
          </a:bodyPr>
          <a:lstStyle/>
          <a:p>
            <a:pPr lvl="0"/>
            <a:r>
              <a:rPr lang="en-US"/>
              <a:t>Slide Title</a:t>
            </a:r>
          </a:p>
        </p:txBody>
      </p:sp>
      <p:pic>
        <p:nvPicPr>
          <p:cNvPr id="3077" name="Picture 5" descr="intellogo"/>
          <p:cNvPicPr>
            <a:picLocks noChangeAspect="1" noChangeArrowheads="1"/>
          </p:cNvPicPr>
          <p:nvPr/>
        </p:nvPicPr>
        <p:blipFill>
          <a:blip r:embed="rId16" cstate="print"/>
          <a:srcRect/>
          <a:stretch>
            <a:fillRect/>
          </a:stretch>
        </p:blipFill>
        <p:spPr bwMode="black">
          <a:xfrm>
            <a:off x="8382000" y="6324600"/>
            <a:ext cx="741759" cy="533400"/>
          </a:xfrm>
          <a:prstGeom prst="rect">
            <a:avLst/>
          </a:prstGeom>
          <a:noFill/>
          <a:ln w="9525">
            <a:noFill/>
            <a:miter lim="800000"/>
            <a:headEnd/>
            <a:tailEnd/>
          </a:ln>
        </p:spPr>
      </p:pic>
      <p:sp>
        <p:nvSpPr>
          <p:cNvPr id="676871" name="Rectangle 7"/>
          <p:cNvSpPr>
            <a:spLocks noChangeArrowheads="1"/>
          </p:cNvSpPr>
          <p:nvPr/>
        </p:nvSpPr>
        <p:spPr bwMode="auto">
          <a:xfrm>
            <a:off x="0" y="6553200"/>
            <a:ext cx="415925" cy="304800"/>
          </a:xfrm>
          <a:prstGeom prst="rect">
            <a:avLst/>
          </a:prstGeom>
          <a:noFill/>
          <a:ln w="9525">
            <a:noFill/>
            <a:miter lim="800000"/>
            <a:headEnd/>
            <a:tailEnd/>
          </a:ln>
          <a:effectLst/>
        </p:spPr>
        <p:txBody>
          <a:bodyPr lIns="0" tIns="0" rIns="0" bIns="0" anchor="ctr" anchorCtr="1"/>
          <a:lstStyle/>
          <a:p>
            <a:pPr>
              <a:defRPr/>
            </a:pPr>
            <a:fld id="{A2FF2412-8E16-42BE-A69F-9E899FC986C3}" type="slidenum">
              <a:rPr lang="en-US" sz="900" b="1">
                <a:solidFill>
                  <a:schemeClr val="bg1"/>
                </a:solidFill>
                <a:latin typeface="Verdana" pitchFamily="34" charset="0"/>
              </a:rPr>
              <a:pPr>
                <a:defRPr/>
              </a:pPr>
              <a:t>‹#›</a:t>
            </a:fld>
            <a:endParaRPr lang="en-US" sz="900" b="1" dirty="0">
              <a:solidFill>
                <a:schemeClr val="bg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072"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73" r:id="rId13"/>
    <p:sldLayoutId id="2147484074" r:id="rId14"/>
  </p:sldLayoutIdLst>
  <p:transition>
    <p:fade/>
  </p:transition>
  <p:txStyles>
    <p:titleStyle>
      <a:lvl1pPr algn="ctr" rtl="0" eaLnBrk="0" fontAlgn="base" hangingPunct="0">
        <a:lnSpc>
          <a:spcPct val="90000"/>
        </a:lnSpc>
        <a:spcBef>
          <a:spcPct val="0"/>
        </a:spcBef>
        <a:spcAft>
          <a:spcPct val="0"/>
        </a:spcAft>
        <a:defRPr sz="3200" b="1">
          <a:solidFill>
            <a:schemeClr val="tx2"/>
          </a:solidFill>
          <a:latin typeface="+mj-lt"/>
          <a:ea typeface="+mj-ea"/>
          <a:cs typeface="+mj-cs"/>
        </a:defRPr>
      </a:lvl1pPr>
      <a:lvl2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2pPr>
      <a:lvl3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3pPr>
      <a:lvl4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4pPr>
      <a:lvl5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5pPr>
      <a:lvl6pPr marL="457200" algn="ctr" rtl="0" fontAlgn="base">
        <a:lnSpc>
          <a:spcPct val="90000"/>
        </a:lnSpc>
        <a:spcBef>
          <a:spcPct val="0"/>
        </a:spcBef>
        <a:spcAft>
          <a:spcPct val="0"/>
        </a:spcAft>
        <a:defRPr sz="3200" b="1">
          <a:solidFill>
            <a:schemeClr val="tx2"/>
          </a:solidFill>
          <a:latin typeface="Verdana" pitchFamily="34" charset="0"/>
          <a:cs typeface="Arial" charset="0"/>
        </a:defRPr>
      </a:lvl6pPr>
      <a:lvl7pPr marL="914400" algn="ctr" rtl="0" fontAlgn="base">
        <a:lnSpc>
          <a:spcPct val="90000"/>
        </a:lnSpc>
        <a:spcBef>
          <a:spcPct val="0"/>
        </a:spcBef>
        <a:spcAft>
          <a:spcPct val="0"/>
        </a:spcAft>
        <a:defRPr sz="3200" b="1">
          <a:solidFill>
            <a:schemeClr val="tx2"/>
          </a:solidFill>
          <a:latin typeface="Verdana" pitchFamily="34" charset="0"/>
          <a:cs typeface="Arial" charset="0"/>
        </a:defRPr>
      </a:lvl7pPr>
      <a:lvl8pPr marL="1371600" algn="ctr" rtl="0" fontAlgn="base">
        <a:lnSpc>
          <a:spcPct val="90000"/>
        </a:lnSpc>
        <a:spcBef>
          <a:spcPct val="0"/>
        </a:spcBef>
        <a:spcAft>
          <a:spcPct val="0"/>
        </a:spcAft>
        <a:defRPr sz="3200" b="1">
          <a:solidFill>
            <a:schemeClr val="tx2"/>
          </a:solidFill>
          <a:latin typeface="Verdana" pitchFamily="34" charset="0"/>
          <a:cs typeface="Arial" charset="0"/>
        </a:defRPr>
      </a:lvl8pPr>
      <a:lvl9pPr marL="1828800" algn="ctr" rtl="0" fontAlgn="base">
        <a:lnSpc>
          <a:spcPct val="90000"/>
        </a:lnSpc>
        <a:spcBef>
          <a:spcPct val="0"/>
        </a:spcBef>
        <a:spcAft>
          <a:spcPct val="0"/>
        </a:spcAft>
        <a:defRPr sz="3200" b="1">
          <a:solidFill>
            <a:schemeClr val="tx2"/>
          </a:solidFill>
          <a:latin typeface="Verdana" pitchFamily="34" charset="0"/>
          <a:cs typeface="Arial" charset="0"/>
        </a:defRPr>
      </a:lvl9pPr>
    </p:titleStyle>
    <p:bodyStyle>
      <a:lvl1pPr marL="225425" indent="-225425"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intel_rgb_100tag"/>
          <p:cNvPicPr>
            <a:picLocks noChangeAspect="1" noChangeArrowheads="1"/>
          </p:cNvPicPr>
          <p:nvPr/>
        </p:nvPicPr>
        <p:blipFill>
          <a:blip r:embed="rId13" cstate="print"/>
          <a:srcRect/>
          <a:stretch>
            <a:fillRect/>
          </a:stretch>
        </p:blipFill>
        <p:spPr bwMode="black">
          <a:xfrm>
            <a:off x="1447800" y="1585913"/>
            <a:ext cx="6311900" cy="2797175"/>
          </a:xfrm>
          <a:prstGeom prst="rect">
            <a:avLst/>
          </a:prstGeom>
          <a:noFill/>
          <a:ln w="9525">
            <a:noFill/>
            <a:miter lim="800000"/>
            <a:headEnd/>
            <a:tailEnd/>
          </a:ln>
        </p:spPr>
      </p:pic>
      <p:sp>
        <p:nvSpPr>
          <p:cNvPr id="679939" name="Rectangle 3"/>
          <p:cNvSpPr>
            <a:spLocks noChangeArrowheads="1"/>
          </p:cNvSpPr>
          <p:nvPr/>
        </p:nvSpPr>
        <p:spPr bwMode="hidden">
          <a:xfrm>
            <a:off x="0" y="6035675"/>
            <a:ext cx="9144000" cy="822325"/>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679940" name="Text Box 4"/>
          <p:cNvSpPr txBox="1">
            <a:spLocks noChangeArrowheads="1"/>
          </p:cNvSpPr>
          <p:nvPr/>
        </p:nvSpPr>
        <p:spPr bwMode="auto">
          <a:xfrm>
            <a:off x="3822700" y="6583363"/>
            <a:ext cx="1498600" cy="274637"/>
          </a:xfrm>
          <a:prstGeom prst="rect">
            <a:avLst/>
          </a:prstGeom>
          <a:noFill/>
          <a:ln w="9525">
            <a:noFill/>
            <a:miter lim="800000"/>
            <a:headEnd/>
            <a:tailEnd/>
          </a:ln>
          <a:effectLst/>
        </p:spPr>
        <p:txBody>
          <a:bodyPr wrap="none">
            <a:spAutoFit/>
          </a:bodyPr>
          <a:lstStyle/>
          <a:p>
            <a:pPr algn="ctr" eaLnBrk="1" hangingPunct="1">
              <a:defRPr/>
            </a:pPr>
            <a:r>
              <a:rPr lang="en-US" sz="1200" dirty="0">
                <a:solidFill>
                  <a:schemeClr val="bg1"/>
                </a:solidFill>
                <a:latin typeface="Verdana" pitchFamily="34" charset="0"/>
              </a:rPr>
              <a:t>Intel Confidential</a:t>
            </a:r>
          </a:p>
        </p:txBody>
      </p:sp>
      <p:sp>
        <p:nvSpPr>
          <p:cNvPr id="679941" name="Rectangle 5"/>
          <p:cNvSpPr>
            <a:spLocks noChangeArrowheads="1"/>
          </p:cNvSpPr>
          <p:nvPr/>
        </p:nvSpPr>
        <p:spPr bwMode="auto">
          <a:xfrm>
            <a:off x="0" y="6553200"/>
            <a:ext cx="415925" cy="304800"/>
          </a:xfrm>
          <a:prstGeom prst="rect">
            <a:avLst/>
          </a:prstGeom>
          <a:noFill/>
          <a:ln w="9525">
            <a:noFill/>
            <a:miter lim="800000"/>
            <a:headEnd/>
            <a:tailEnd/>
          </a:ln>
          <a:effectLst/>
        </p:spPr>
        <p:txBody>
          <a:bodyPr lIns="0" tIns="0" rIns="0" bIns="0" anchor="ctr" anchorCtr="1"/>
          <a:lstStyle/>
          <a:p>
            <a:pPr>
              <a:defRPr/>
            </a:pPr>
            <a:fld id="{A3815B5E-984A-48DB-BAA6-31293F52E898}" type="slidenum">
              <a:rPr lang="en-US" sz="900" b="1">
                <a:solidFill>
                  <a:schemeClr val="bg1"/>
                </a:solidFill>
                <a:latin typeface="Verdana" pitchFamily="34" charset="0"/>
              </a:rPr>
              <a:pPr>
                <a:defRPr/>
              </a:pPr>
              <a:t>‹#›</a:t>
            </a:fld>
            <a:endParaRPr lang="en-US" sz="900" b="1" dirty="0">
              <a:solidFill>
                <a:schemeClr val="bg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ransition>
    <p:fade/>
  </p:transition>
  <p:txStyles>
    <p:titleStyle>
      <a:lvl1pPr algn="ctr" rtl="0" eaLnBrk="0" fontAlgn="base" hangingPunct="0">
        <a:lnSpc>
          <a:spcPct val="90000"/>
        </a:lnSpc>
        <a:spcBef>
          <a:spcPct val="0"/>
        </a:spcBef>
        <a:spcAft>
          <a:spcPct val="0"/>
        </a:spcAft>
        <a:defRPr sz="3200" b="1">
          <a:solidFill>
            <a:schemeClr val="tx1"/>
          </a:solidFill>
          <a:latin typeface="+mj-lt"/>
          <a:ea typeface="+mj-ea"/>
          <a:cs typeface="+mj-cs"/>
        </a:defRPr>
      </a:lvl1pPr>
      <a:lvl2pPr algn="ctr" rtl="0" eaLnBrk="0" fontAlgn="base" hangingPunct="0">
        <a:lnSpc>
          <a:spcPct val="90000"/>
        </a:lnSpc>
        <a:spcBef>
          <a:spcPct val="0"/>
        </a:spcBef>
        <a:spcAft>
          <a:spcPct val="0"/>
        </a:spcAft>
        <a:defRPr sz="3200" b="1">
          <a:solidFill>
            <a:schemeClr val="tx1"/>
          </a:solidFill>
          <a:latin typeface="Verdana" pitchFamily="34" charset="0"/>
          <a:cs typeface="Arial" charset="0"/>
        </a:defRPr>
      </a:lvl2pPr>
      <a:lvl3pPr algn="ctr" rtl="0" eaLnBrk="0" fontAlgn="base" hangingPunct="0">
        <a:lnSpc>
          <a:spcPct val="90000"/>
        </a:lnSpc>
        <a:spcBef>
          <a:spcPct val="0"/>
        </a:spcBef>
        <a:spcAft>
          <a:spcPct val="0"/>
        </a:spcAft>
        <a:defRPr sz="3200" b="1">
          <a:solidFill>
            <a:schemeClr val="tx1"/>
          </a:solidFill>
          <a:latin typeface="Verdana" pitchFamily="34" charset="0"/>
          <a:cs typeface="Arial" charset="0"/>
        </a:defRPr>
      </a:lvl3pPr>
      <a:lvl4pPr algn="ctr" rtl="0" eaLnBrk="0" fontAlgn="base" hangingPunct="0">
        <a:lnSpc>
          <a:spcPct val="90000"/>
        </a:lnSpc>
        <a:spcBef>
          <a:spcPct val="0"/>
        </a:spcBef>
        <a:spcAft>
          <a:spcPct val="0"/>
        </a:spcAft>
        <a:defRPr sz="3200" b="1">
          <a:solidFill>
            <a:schemeClr val="tx1"/>
          </a:solidFill>
          <a:latin typeface="Verdana" pitchFamily="34" charset="0"/>
          <a:cs typeface="Arial" charset="0"/>
        </a:defRPr>
      </a:lvl4pPr>
      <a:lvl5pPr algn="ctr" rtl="0" eaLnBrk="0" fontAlgn="base" hangingPunct="0">
        <a:lnSpc>
          <a:spcPct val="90000"/>
        </a:lnSpc>
        <a:spcBef>
          <a:spcPct val="0"/>
        </a:spcBef>
        <a:spcAft>
          <a:spcPct val="0"/>
        </a:spcAft>
        <a:defRPr sz="3200" b="1">
          <a:solidFill>
            <a:schemeClr val="tx1"/>
          </a:solidFill>
          <a:latin typeface="Verdana" pitchFamily="34" charset="0"/>
          <a:cs typeface="Arial" charset="0"/>
        </a:defRPr>
      </a:lvl5pPr>
      <a:lvl6pPr marL="457200" algn="ctr" rtl="0" fontAlgn="base">
        <a:lnSpc>
          <a:spcPct val="90000"/>
        </a:lnSpc>
        <a:spcBef>
          <a:spcPct val="0"/>
        </a:spcBef>
        <a:spcAft>
          <a:spcPct val="0"/>
        </a:spcAft>
        <a:defRPr sz="3200" b="1">
          <a:solidFill>
            <a:schemeClr val="tx1"/>
          </a:solidFill>
          <a:latin typeface="Verdana" pitchFamily="34" charset="0"/>
          <a:cs typeface="Arial" charset="0"/>
        </a:defRPr>
      </a:lvl6pPr>
      <a:lvl7pPr marL="914400" algn="ctr" rtl="0" fontAlgn="base">
        <a:lnSpc>
          <a:spcPct val="90000"/>
        </a:lnSpc>
        <a:spcBef>
          <a:spcPct val="0"/>
        </a:spcBef>
        <a:spcAft>
          <a:spcPct val="0"/>
        </a:spcAft>
        <a:defRPr sz="3200" b="1">
          <a:solidFill>
            <a:schemeClr val="tx1"/>
          </a:solidFill>
          <a:latin typeface="Verdana" pitchFamily="34" charset="0"/>
          <a:cs typeface="Arial" charset="0"/>
        </a:defRPr>
      </a:lvl7pPr>
      <a:lvl8pPr marL="1371600" algn="ctr" rtl="0" fontAlgn="base">
        <a:lnSpc>
          <a:spcPct val="90000"/>
        </a:lnSpc>
        <a:spcBef>
          <a:spcPct val="0"/>
        </a:spcBef>
        <a:spcAft>
          <a:spcPct val="0"/>
        </a:spcAft>
        <a:defRPr sz="3200" b="1">
          <a:solidFill>
            <a:schemeClr val="tx1"/>
          </a:solidFill>
          <a:latin typeface="Verdana" pitchFamily="34" charset="0"/>
          <a:cs typeface="Arial" charset="0"/>
        </a:defRPr>
      </a:lvl8pPr>
      <a:lvl9pPr marL="1828800" algn="ctr" rtl="0" fontAlgn="base">
        <a:lnSpc>
          <a:spcPct val="90000"/>
        </a:lnSpc>
        <a:spcBef>
          <a:spcPct val="0"/>
        </a:spcBef>
        <a:spcAft>
          <a:spcPct val="0"/>
        </a:spcAft>
        <a:defRPr sz="3200" b="1">
          <a:solidFill>
            <a:schemeClr val="tx1"/>
          </a:solidFill>
          <a:latin typeface="Verdana" pitchFamily="34" charset="0"/>
          <a:cs typeface="Arial" charset="0"/>
        </a:defRPr>
      </a:lvl9pPr>
    </p:titleStyle>
    <p:bodyStyle>
      <a:lvl1pPr marL="225425" indent="-225425" algn="l" rtl="0" eaLnBrk="0" fontAlgn="base" hangingPunct="0">
        <a:lnSpc>
          <a:spcPct val="95000"/>
        </a:lnSpc>
        <a:spcBef>
          <a:spcPct val="30000"/>
        </a:spcBef>
        <a:spcAft>
          <a:spcPct val="0"/>
        </a:spcAft>
        <a:buClr>
          <a:schemeClr val="tx1"/>
        </a:buClr>
        <a:buFont typeface="Wingdings" pitchFamily="2" charset="2"/>
        <a:buChar char=""/>
        <a:defRPr sz="28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1"/>
        </a:buClr>
        <a:buChar char="–"/>
        <a:defRPr sz="24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1"/>
        </a:buClr>
        <a:buChar char="–"/>
        <a:defRPr sz="2200">
          <a:solidFill>
            <a:schemeClr val="tx1"/>
          </a:solidFill>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circuit.intel.com/content/dam/comms/Documents/hr/benefits/healthcare/IRMP_SPD.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irs.gov/pub/irs-pdf/p969.pdf"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kff.org/health-refor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ircuit.intel.com/content/hr/benefits/healthcare/irmp-spd.html"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mayoclinic.org/departments-centers/executive-health-program/arizona"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hyperlink" Target="mailto:FOU@ohsu.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b.fidelity.com/public/nb/intel/hom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nb.fidelity.com/public/nb/default/home?option=YourCompanyPla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egal.intel.com/CorporateLegal/Pages/Insider-Trading.aspx"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circuit.intel.com/content/hr/stock/general/Option_Expiration__and__Event_Impact_on_Stock_Benefits.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hyperlink" Target="mailto:Executive.Financial.Services@intel.com"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login.northlane.com/inte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circuit.intel.com/content/hr/benefits/retirement/Retirement_Checklist_for_Employees.html" TargetMode="External"/><Relationship Id="rId5" Type="http://schemas.openxmlformats.org/officeDocument/2006/relationships/hyperlink" Target="mailto:badgeandkeyNM@intel.com" TargetMode="External"/><Relationship Id="rId4" Type="http://schemas.openxmlformats.org/officeDocument/2006/relationships/hyperlink" Target="mailto:CustomerService@recognition.inte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circuit.intel.com/content/hr/benefits/retirement/Encore_Career_Fellowship_Program.html" TargetMode="External"/><Relationship Id="rId3" Type="http://schemas.openxmlformats.org/officeDocument/2006/relationships/hyperlink" Target="https://circuit.intel.com/content/hr/benefits/retirement/Retirement_Kit.html" TargetMode="External"/><Relationship Id="rId7" Type="http://schemas.openxmlformats.org/officeDocument/2006/relationships/hyperlink" Target="https://circuit.intel.com/content/hr/benefits/retirement/Retiree_Benefits_Directory.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circuit.intel.com/content/hr/benefits/retirement/Dates_to_Remember.html" TargetMode="External"/><Relationship Id="rId11" Type="http://schemas.openxmlformats.org/officeDocument/2006/relationships/image" Target="../media/image18.png"/><Relationship Id="rId5" Type="http://schemas.openxmlformats.org/officeDocument/2006/relationships/hyperlink" Target="https://circuit.intel.com/content/hr/benefits/retirement/Retiree_Frequently_Asked_Questions.html" TargetMode="External"/><Relationship Id="rId10" Type="http://schemas.openxmlformats.org/officeDocument/2006/relationships/hyperlink" Target="http://www.intel.com/retiree" TargetMode="External"/><Relationship Id="rId4" Type="http://schemas.openxmlformats.org/officeDocument/2006/relationships/hyperlink" Target="https://circuit.intel.com/content/hr/benefits/retirement/Retirement_Checklist_for_Employees.html" TargetMode="External"/><Relationship Id="rId9" Type="http://schemas.openxmlformats.org/officeDocument/2006/relationships/hyperlink" Target="http://www.intelretiree.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circuit.intel.com/content/hr/data-mgmt/leaving/employee-termination-checklist-us-can.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hyperlink" Target="https://circuit.intel.com/content/dam/comms/Documents/hr/data-mgmt/leaving/cpm/us-cpm-application-program-package.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hr.executive.services@intel.com"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www.intel.com/go/myben" TargetMode="External"/><Relationship Id="rId7" Type="http://schemas.openxmlformats.org/officeDocument/2006/relationships/hyperlink" Target="http://www.intelretiree.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login.northlane.com/intel" TargetMode="External"/><Relationship Id="rId5" Type="http://schemas.openxmlformats.org/officeDocument/2006/relationships/hyperlink" Target="http://www.netbenefits.com/intel" TargetMode="External"/><Relationship Id="rId4" Type="http://schemas.openxmlformats.org/officeDocument/2006/relationships/hyperlink" Target="https://us.etrade.com/hom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intel.sharepoint.com/sites/WorkdayHelp/Shared%20Documents/Forms/AllItems.aspx?id=%2Fsites%2FWorkdayHelp%2FShared%20Documents%2FCore%2FTermination%2Epdf&amp;parent=%2Fsites%2FWorkdayHelp%2FShared%20Documents%2FCore"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hyperlink" Target="https://circuit.intel.com/content/hr/benefits/general/Paid_Time_Off.htm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intel.com/go/myben"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circuit.intel.com/content/dam/comms/Documents/hr/benefits/healthcare/COBRA_Medical_and_Dental_Monthly_Premium.pdf" TargetMode="External"/><Relationship Id="rId4" Type="http://schemas.openxmlformats.org/officeDocument/2006/relationships/hyperlink" Target="https://circuit.intel.com/content/dam/comms/Documents/hr/benefits/general/11_COBRA_Contination_Coverage.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intel.com/content/www/us/en/employee/documents/irmp-premiums-and-serma-chart.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circuit.intel.com/content/hr/benefits/healthcare/irmp-spd.html" TargetMode="External"/><Relationship Id="rId5" Type="http://schemas.openxmlformats.org/officeDocument/2006/relationships/hyperlink" Target="https://www.intel.com/content/www/us/en/employee/documents/retiree-benefits-enrollment-guide.html"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75038"/>
            <a:ext cx="9143999" cy="5173362"/>
          </a:xfrm>
          <a:prstGeom prst="rect">
            <a:avLst/>
          </a:prstGeom>
        </p:spPr>
      </p:pic>
      <p:sp>
        <p:nvSpPr>
          <p:cNvPr id="11" name="Rectangle 10"/>
          <p:cNvSpPr/>
          <p:nvPr/>
        </p:nvSpPr>
        <p:spPr bwMode="auto">
          <a:xfrm>
            <a:off x="0" y="0"/>
            <a:ext cx="9144000" cy="1002074"/>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Executive Retirement</a:t>
            </a:r>
            <a:r>
              <a:rPr kumimoji="0" lang="en-US" sz="3600" b="1" i="0" u="none" strike="noStrike" cap="none" normalizeH="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 Benefits Overview</a:t>
            </a:r>
          </a:p>
        </p:txBody>
      </p:sp>
      <p:cxnSp>
        <p:nvCxnSpPr>
          <p:cNvPr id="17" name="Straight Connector 16"/>
          <p:cNvCxnSpPr/>
          <p:nvPr/>
        </p:nvCxnSpPr>
        <p:spPr bwMode="auto">
          <a:xfrm>
            <a:off x="0" y="990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7696198" y="5971401"/>
            <a:ext cx="1447801" cy="276999"/>
          </a:xfrm>
          <a:prstGeom prst="rect">
            <a:avLst/>
          </a:prstGeom>
          <a:noFill/>
        </p:spPr>
        <p:txBody>
          <a:bodyPr wrap="square" rtlCol="0">
            <a:spAutoFit/>
          </a:bodyPr>
          <a:lstStyle/>
          <a:p>
            <a:r>
              <a:rPr lang="en-US" sz="1200" b="1" dirty="0">
                <a:solidFill>
                  <a:schemeClr val="bg1">
                    <a:lumMod val="50000"/>
                  </a:schemeClr>
                </a:solidFill>
                <a:latin typeface="Intel Clear" panose="020B0604020203020204" pitchFamily="34" charset="0"/>
                <a:ea typeface="Intel Clear" panose="020B0604020203020204" pitchFamily="34" charset="0"/>
                <a:cs typeface="Intel Clear" panose="020B0604020203020204" pitchFamily="34" charset="0"/>
              </a:rPr>
              <a:t>rev. Sept 2024</a:t>
            </a:r>
          </a:p>
        </p:txBody>
      </p:sp>
      <p:sp>
        <p:nvSpPr>
          <p:cNvPr id="9" name="Title 1"/>
          <p:cNvSpPr txBox="1">
            <a:spLocks/>
          </p:cNvSpPr>
          <p:nvPr/>
        </p:nvSpPr>
        <p:spPr>
          <a:xfrm>
            <a:off x="412212" y="1659628"/>
            <a:ext cx="8503187" cy="1159772"/>
          </a:xfrm>
          <a:prstGeom prst="rect">
            <a:avLst/>
          </a:prstGeom>
        </p:spPr>
        <p:txBody>
          <a:bodyPr vert="horz" lIns="82296" tIns="41148" rIns="82296" bIns="41148" rtlCol="0" anchor="b">
            <a:noAutofit/>
          </a:bodyPr>
          <a:lstStyle>
            <a:lvl1pPr algn="ctr" defTabSz="761970" rtl="0" eaLnBrk="1" latinLnBrk="0" hangingPunct="1">
              <a:lnSpc>
                <a:spcPct val="90000"/>
              </a:lnSpc>
              <a:spcBef>
                <a:spcPct val="0"/>
              </a:spcBef>
              <a:buNone/>
              <a:defRPr sz="5000" kern="1200">
                <a:solidFill>
                  <a:schemeClr val="tx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algn="l"/>
            <a:r>
              <a:rPr lang="en-IE" sz="4860" dirty="0">
                <a:solidFill>
                  <a:schemeClr val="tx1">
                    <a:lumMod val="75000"/>
                    <a:lumOff val="25000"/>
                  </a:schemeClr>
                </a:solidFill>
                <a:effectLst>
                  <a:outerShdw blurRad="38100" dist="38100" dir="2700000" algn="tl">
                    <a:srgbClr val="000000">
                      <a:alpha val="43137"/>
                    </a:srgbClr>
                  </a:outerShdw>
                </a:effectLst>
              </a:rPr>
              <a:t>We believe in supporting families. Yours. </a:t>
            </a:r>
            <a:br>
              <a:rPr lang="en-IE" sz="4860" dirty="0">
                <a:solidFill>
                  <a:schemeClr val="tx1">
                    <a:lumMod val="75000"/>
                    <a:lumOff val="25000"/>
                  </a:schemeClr>
                </a:solidFill>
                <a:effectLst>
                  <a:outerShdw blurRad="38100" dist="38100" dir="2700000" algn="tl">
                    <a:srgbClr val="000000">
                      <a:alpha val="43137"/>
                    </a:srgbClr>
                  </a:outerShdw>
                </a:effectLst>
              </a:rPr>
            </a:br>
            <a:r>
              <a:rPr lang="en-IE" sz="2880" dirty="0">
                <a:solidFill>
                  <a:schemeClr val="tx1">
                    <a:lumMod val="75000"/>
                    <a:lumOff val="25000"/>
                  </a:schemeClr>
                </a:solidFill>
                <a:effectLst>
                  <a:outerShdw blurRad="38100" dist="38100" dir="2700000" algn="tl">
                    <a:srgbClr val="000000">
                      <a:alpha val="43137"/>
                    </a:srgbClr>
                  </a:outerShdw>
                </a:effectLst>
              </a:rPr>
              <a:t>Amazing benefits here</a:t>
            </a:r>
            <a:endParaRPr lang="en-US" sz="2880"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30819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SERMA </a:t>
            </a:r>
            <a:r>
              <a:rPr kumimoji="0" lang="en-US" sz="24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(Sheltered Employee Retiree Medical Account)</a:t>
            </a:r>
          </a:p>
        </p:txBody>
      </p:sp>
      <p:sp>
        <p:nvSpPr>
          <p:cNvPr id="10" name="Content Placeholder 2"/>
          <p:cNvSpPr txBox="1">
            <a:spLocks/>
          </p:cNvSpPr>
          <p:nvPr/>
        </p:nvSpPr>
        <p:spPr bwMode="auto">
          <a:xfrm>
            <a:off x="272257" y="5943600"/>
            <a:ext cx="8599486" cy="347980"/>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lvl1pPr marL="225425" indent="-225425"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a:lstStyle>
          <a:p>
            <a:pPr marL="0" indent="0" algn="ctr" eaLnBrk="1" hangingPunct="1">
              <a:lnSpc>
                <a:spcPct val="90000"/>
              </a:lnSpc>
              <a:buFont typeface="Wingdings" pitchFamily="2" charset="2"/>
              <a:buNone/>
              <a:defRPr/>
            </a:pPr>
            <a:r>
              <a:rPr lang="en-US" sz="1600" b="1" kern="0" dirty="0">
                <a:latin typeface="Intel Clear" panose="020B0604020203020204" pitchFamily="34" charset="0"/>
                <a:ea typeface="Intel Clear" panose="020B0604020203020204" pitchFamily="34" charset="0"/>
                <a:cs typeface="Intel Clear" panose="020B0604020203020204" pitchFamily="34" charset="0"/>
              </a:rPr>
              <a:t>Additional Information: </a:t>
            </a:r>
            <a:r>
              <a:rPr lang="en-US" sz="1600" kern="0" dirty="0">
                <a:latin typeface="Intel Clear" panose="020B0604020203020204" pitchFamily="34" charset="0"/>
                <a:ea typeface="Intel Clear" panose="020B0604020203020204" pitchFamily="34" charset="0"/>
                <a:cs typeface="Intel Clear" panose="020B0604020203020204" pitchFamily="34" charset="0"/>
              </a:rPr>
              <a:t>Section 8 of </a:t>
            </a:r>
            <a:r>
              <a:rPr lang="en-US" sz="1600" kern="0" dirty="0">
                <a:latin typeface="Intel Clear" panose="020B0604020203020204" pitchFamily="34" charset="0"/>
                <a:ea typeface="Intel Clear" panose="020B0604020203020204" pitchFamily="34" charset="0"/>
                <a:cs typeface="Intel Clear" panose="020B0604020203020204" pitchFamily="34" charset="0"/>
                <a:hlinkClick r:id="rId3"/>
              </a:rPr>
              <a:t>IRMP Summary Plan Description</a:t>
            </a:r>
            <a:endParaRPr lang="en-US" sz="1600" kern="0" dirty="0">
              <a:latin typeface="Intel Clear" panose="020B0604020203020204" pitchFamily="34" charset="0"/>
              <a:ea typeface="Intel Clear" panose="020B0604020203020204" pitchFamily="34" charset="0"/>
              <a:cs typeface="Intel Clear" panose="020B0604020203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45246510"/>
              </p:ext>
            </p:extLst>
          </p:nvPr>
        </p:nvGraphicFramePr>
        <p:xfrm>
          <a:off x="327051" y="2509520"/>
          <a:ext cx="4222698" cy="2809240"/>
        </p:xfrm>
        <a:graphic>
          <a:graphicData uri="http://schemas.openxmlformats.org/drawingml/2006/table">
            <a:tbl>
              <a:tblPr firstRow="1" bandRow="1">
                <a:tableStyleId>{5C22544A-7EE6-4342-B048-85BDC9FD1C3A}</a:tableStyleId>
              </a:tblPr>
              <a:tblGrid>
                <a:gridCol w="4222698">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Key Information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marL="344488" marR="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Hired or rehired prior to Jan</a:t>
                      </a:r>
                      <a:r>
                        <a:rPr lang="en-US" sz="1400" kern="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a:t>
                      </a: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2014</a:t>
                      </a:r>
                      <a:endParaRPr lang="en-US" sz="1400" kern="1200"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p>
                      <a:pPr marL="344488" marR="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US based service only</a:t>
                      </a:r>
                    </a:p>
                    <a:p>
                      <a:pPr marL="344488" indent="-225425">
                        <a:buFont typeface="Arial" panose="020B0604020202020204" pitchFamily="34" charset="0"/>
                        <a:buChar char="•"/>
                      </a:pP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$1500 for</a:t>
                      </a:r>
                      <a:r>
                        <a:rPr lang="en-US" sz="1400" kern="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each complete eligible </a:t>
                      </a: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year of</a:t>
                      </a:r>
                      <a:r>
                        <a:rPr lang="en-US" sz="1400" kern="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service**</a:t>
                      </a:r>
                    </a:p>
                    <a:p>
                      <a:pPr marL="344488" indent="-225425">
                        <a:buFont typeface="Arial" panose="020B0604020202020204" pitchFamily="34" charset="0"/>
                        <a:buChar char="•"/>
                      </a:pPr>
                      <a:r>
                        <a:rPr lang="en-US" sz="1400" kern="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To use for Premiums only not out-of-pocket expenses like HSA</a:t>
                      </a:r>
                      <a:endPar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p>
                      <a:pPr marL="344488" indent="-225425">
                        <a:buFont typeface="Arial" panose="020B0604020202020204" pitchFamily="34" charset="0"/>
                        <a:buChar char="•"/>
                      </a:pP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No cash value</a:t>
                      </a:r>
                      <a:r>
                        <a:rPr lang="en-US" sz="1400" kern="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and not taxable</a:t>
                      </a:r>
                      <a:endPar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p>
                      <a:pPr marL="344488" indent="-225425">
                        <a:buFont typeface="Arial" panose="020B0604020202020204" pitchFamily="34" charset="0"/>
                        <a:buChar char="•"/>
                      </a:pP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Annual T-Bill Interest</a:t>
                      </a:r>
                    </a:p>
                    <a:p>
                      <a:pPr marL="344488" indent="-225425">
                        <a:buFont typeface="Arial" panose="020B0604020202020204" pitchFamily="34" charset="0"/>
                        <a:buChar char="•"/>
                      </a:pP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Must access within 20 consecutive years</a:t>
                      </a:r>
                    </a:p>
                    <a:p>
                      <a:pPr marL="344488" indent="-225425">
                        <a:buFont typeface="Arial" panose="020B0604020202020204" pitchFamily="34" charset="0"/>
                        <a:buChar char="•"/>
                      </a:pP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Funded</a:t>
                      </a:r>
                      <a:r>
                        <a:rPr lang="en-US" sz="1400" kern="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45-60 days post-retirement</a:t>
                      </a:r>
                      <a:endPar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p>
                      <a:pPr marL="344488" indent="-225425">
                        <a:buFont typeface="Arial" panose="020B0604020202020204" pitchFamily="34" charset="0"/>
                        <a:buChar char="•"/>
                      </a:pPr>
                      <a:r>
                        <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Access account on My Health Benefits</a:t>
                      </a:r>
                      <a:r>
                        <a:rPr lang="en-US" sz="1400" kern="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website</a:t>
                      </a:r>
                      <a:endParaRPr lang="en-US" sz="14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0D4E2"/>
                    </a:solid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83264786"/>
              </p:ext>
            </p:extLst>
          </p:nvPr>
        </p:nvGraphicFramePr>
        <p:xfrm>
          <a:off x="4680743" y="2521620"/>
          <a:ext cx="4191000" cy="2757978"/>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tblGrid>
              <a:tr h="402572">
                <a:tc>
                  <a:txBody>
                    <a:bodyPr/>
                    <a:lstStyle/>
                    <a:p>
                      <a:pPr marL="0" indent="0" algn="ctr" eaLnBrk="1" hangingPunct="1">
                        <a:lnSpc>
                          <a:spcPct val="90000"/>
                        </a:lnSpc>
                        <a:buNone/>
                        <a:defRPr/>
                      </a:pPr>
                      <a:r>
                        <a:rPr lang="en-US" sz="1600" b="1" kern="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Eligible for reimbursement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333607">
                <a:tc>
                  <a:txBody>
                    <a:bodyPr/>
                    <a:lstStyle/>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Individual medical insurance premiums</a:t>
                      </a:r>
                    </a:p>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Individual dental insurance premiums</a:t>
                      </a:r>
                    </a:p>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Individual vision insurance  premiums</a:t>
                      </a:r>
                    </a:p>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IRMP premiums</a:t>
                      </a:r>
                    </a:p>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other employer retiree group health plans </a:t>
                      </a:r>
                    </a:p>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COBRA premiums</a:t>
                      </a:r>
                    </a:p>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Medicare premiums</a:t>
                      </a:r>
                    </a:p>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Medigap premiums</a:t>
                      </a:r>
                    </a:p>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TriCare premiums</a:t>
                      </a:r>
                    </a:p>
                    <a:p>
                      <a:pPr marL="344488" indent="-225425" algn="l" defTabSz="914400" rtl="0" eaLnBrk="1" latinLnBrk="0" hangingPunct="1">
                        <a:lnSpc>
                          <a:spcPct val="90000"/>
                        </a:lnSpc>
                        <a:buFont typeface="Arial" panose="020B0604020202020204" pitchFamily="34" charset="0"/>
                        <a:buChar char="•"/>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Long-term care plan premiums</a:t>
                      </a:r>
                    </a:p>
                    <a:p>
                      <a:pPr marL="344488" marR="0" lvl="0" indent="-2254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500" kern="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International health plan premiums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0D4E2"/>
                    </a:solidFill>
                  </a:tcPr>
                </a:tc>
                <a:extLst>
                  <a:ext uri="{0D108BD9-81ED-4DB2-BD59-A6C34878D82A}">
                    <a16:rowId xmlns:a16="http://schemas.microsoft.com/office/drawing/2014/main" val="10001"/>
                  </a:ext>
                </a:extLst>
              </a:tr>
            </a:tbl>
          </a:graphicData>
        </a:graphic>
      </p:graphicFrame>
      <p:cxnSp>
        <p:nvCxnSpPr>
          <p:cNvPr id="16" name="Straight Connector 15"/>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pic>
        <p:nvPicPr>
          <p:cNvPr id="17" name="Picture 16"/>
          <p:cNvPicPr>
            <a:picLocks noChangeAspect="1"/>
          </p:cNvPicPr>
          <p:nvPr/>
        </p:nvPicPr>
        <p:blipFill>
          <a:blip r:embed="rId4"/>
          <a:stretch>
            <a:fillRect/>
          </a:stretch>
        </p:blipFill>
        <p:spPr>
          <a:xfrm>
            <a:off x="327051" y="914400"/>
            <a:ext cx="1712710" cy="1295400"/>
          </a:xfrm>
          <a:prstGeom prst="rect">
            <a:avLst/>
          </a:prstGeom>
        </p:spPr>
      </p:pic>
      <p:sp>
        <p:nvSpPr>
          <p:cNvPr id="18" name="Content Placeholder 2"/>
          <p:cNvSpPr txBox="1">
            <a:spLocks/>
          </p:cNvSpPr>
          <p:nvPr/>
        </p:nvSpPr>
        <p:spPr bwMode="auto">
          <a:xfrm>
            <a:off x="2039762" y="762000"/>
            <a:ext cx="6831982" cy="1733739"/>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lvl1pPr marL="225425" indent="-225425"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a:lstStyle>
          <a:p>
            <a:pPr marL="0" indent="0">
              <a:buNone/>
              <a:defRPr/>
            </a:pPr>
            <a:r>
              <a:rPr lang="en-US" sz="1400" kern="0" dirty="0">
                <a:latin typeface="Intel Clear" panose="020B0604020203020204" pitchFamily="34" charset="0"/>
                <a:ea typeface="Intel Clear" panose="020B0604020203020204" pitchFamily="34" charset="0"/>
                <a:cs typeface="Intel Clear" panose="020B0604020203020204" pitchFamily="34" charset="0"/>
              </a:rPr>
              <a:t>SERMA is a Health Reimbursement Arrangement subject to IRS rules*. SERMA is designed to help you pay the cost of eligible individual medical, dental and vision premiums for you and your eligible dependents upon retirement from Intel provided that you meet the retirement eligibility guidelines.</a:t>
            </a:r>
          </a:p>
          <a:p>
            <a:pPr marL="0" indent="0">
              <a:buNone/>
              <a:defRPr/>
            </a:pPr>
            <a:r>
              <a:rPr lang="en-US" sz="1050" i="1" kern="0" dirty="0"/>
              <a:t>*See also IRS Publication 969, section on Health Reimbursement Arrangements - </a:t>
            </a:r>
            <a:r>
              <a:rPr lang="en-US" sz="1050" u="sng" kern="0" dirty="0">
                <a:hlinkClick r:id="rId5"/>
              </a:rPr>
              <a:t>https://www.irs.gov/pub/irs-pdf/p969.pdf</a:t>
            </a:r>
            <a:r>
              <a:rPr lang="en-US" sz="1050" kern="0" dirty="0">
                <a:latin typeface="Intel Clear" panose="020B0604020203020204" pitchFamily="34" charset="0"/>
                <a:ea typeface="Intel Clear" panose="020B0604020203020204" pitchFamily="34" charset="0"/>
                <a:cs typeface="Intel Clear" panose="020B0604020203020204" pitchFamily="34" charset="0"/>
              </a:rPr>
              <a:t>  </a:t>
            </a:r>
          </a:p>
          <a:p>
            <a:pPr marL="0" indent="0">
              <a:buNone/>
              <a:defRPr/>
            </a:pPr>
            <a:r>
              <a:rPr lang="en-US" sz="1400" b="1" kern="0" dirty="0">
                <a:latin typeface="Intel Clear" panose="020B0604020203020204" pitchFamily="34" charset="0"/>
                <a:ea typeface="Intel Clear" panose="020B0604020203020204" pitchFamily="34" charset="0"/>
                <a:cs typeface="Intel Clear" panose="020B0604020203020204" pitchFamily="34" charset="0"/>
              </a:rPr>
              <a:t>2020 anniversary date is the last year to count towards SERMA calculation</a:t>
            </a:r>
          </a:p>
        </p:txBody>
      </p:sp>
      <p:sp>
        <p:nvSpPr>
          <p:cNvPr id="19" name="Rectangle 18"/>
          <p:cNvSpPr/>
          <p:nvPr/>
        </p:nvSpPr>
        <p:spPr>
          <a:xfrm>
            <a:off x="494587" y="5408830"/>
            <a:ext cx="8377156" cy="507831"/>
          </a:xfrm>
          <a:prstGeom prst="rect">
            <a:avLst/>
          </a:prstGeom>
        </p:spPr>
        <p:txBody>
          <a:bodyPr wrap="square">
            <a:spAutoFit/>
          </a:bodyPr>
          <a:lstStyle/>
          <a:p>
            <a:pPr>
              <a:tabLst>
                <a:tab pos="657558" algn="r"/>
                <a:tab pos="736645" algn="l"/>
              </a:tabLst>
            </a:pPr>
            <a:r>
              <a:rPr lang="en-US" sz="900" b="1" dirty="0">
                <a:latin typeface="Intel Clear" panose="020B0604020203020204" pitchFamily="34" charset="0"/>
                <a:ea typeface="Intel Clear" panose="020B0604020203020204" pitchFamily="34" charset="0"/>
                <a:cs typeface="Intel Clear" panose="020B0604020203020204" pitchFamily="34" charset="0"/>
              </a:rPr>
              <a:t>**Note: </a:t>
            </a:r>
            <a:r>
              <a:rPr lang="en-US" sz="900" dirty="0">
                <a:latin typeface="Intel Clear" panose="020B0604020203020204" pitchFamily="34" charset="0"/>
                <a:ea typeface="Intel Clear" panose="020B0604020203020204" pitchFamily="34" charset="0"/>
                <a:cs typeface="Intel Clear" panose="020B0604020203020204" pitchFamily="34" charset="0"/>
              </a:rPr>
              <a:t>	Breaks in service, Part-time status could impact SERMA amount. If both you and your eligible spouse or domestic partner are retirees of Intel, each of you will have your own SERMA and the amount for each will be based on your individual years of service. Acquired company time is not typically included in SERMA service.  See additional information below for details. </a:t>
            </a:r>
          </a:p>
        </p:txBody>
      </p:sp>
    </p:spTree>
    <p:extLst>
      <p:ext uri="{BB962C8B-B14F-4D97-AF65-F5344CB8AC3E}">
        <p14:creationId xmlns:p14="http://schemas.microsoft.com/office/powerpoint/2010/main" val="37688387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SERMA </a:t>
            </a:r>
            <a:r>
              <a:rPr lang="en-US" sz="32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 OPT OUT</a:t>
            </a:r>
            <a:r>
              <a:rPr lang="en-US" sz="24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a:t>
            </a:r>
            <a:endParaRPr kumimoji="0" lang="en-US" sz="24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endParaRPr>
          </a:p>
        </p:txBody>
      </p:sp>
      <p:cxnSp>
        <p:nvCxnSpPr>
          <p:cNvPr id="10" name="Straight Connector 9"/>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4" name="Text Box 10">
            <a:extLst>
              <a:ext uri="{FF2B5EF4-FFF2-40B4-BE49-F238E27FC236}">
                <a16:creationId xmlns:a16="http://schemas.microsoft.com/office/drawing/2014/main" id="{E2EE84A3-1FCF-587B-735A-40ABDB066392}"/>
              </a:ext>
            </a:extLst>
          </p:cNvPr>
          <p:cNvSpPr txBox="1">
            <a:spLocks noChangeArrowheads="1"/>
          </p:cNvSpPr>
          <p:nvPr/>
        </p:nvSpPr>
        <p:spPr bwMode="gray">
          <a:xfrm>
            <a:off x="486695" y="5559764"/>
            <a:ext cx="8180674" cy="646094"/>
          </a:xfrm>
          <a:prstGeom prst="rect">
            <a:avLst/>
          </a:prstGeom>
          <a:solidFill>
            <a:srgbClr val="D0D4E2"/>
          </a:solidFill>
          <a:ln w="12700">
            <a:noFill/>
            <a:miter lim="800000"/>
            <a:headEnd/>
            <a:tailEnd/>
          </a:ln>
          <a:effectLst>
            <a:outerShdw blurRad="50800" dist="38100" dir="2700000" algn="tl" rotWithShape="0">
              <a:prstClr val="black">
                <a:alpha val="40000"/>
              </a:prstClr>
            </a:outerShdw>
          </a:effectLst>
        </p:spPr>
        <p:txBody>
          <a:bodyPr wrap="square" lIns="91323" tIns="91323" rIns="91323" bIns="91323" anchor="ctr" anchorCtr="1">
            <a:spAutoFit/>
          </a:bodyPr>
          <a:lstStyle/>
          <a:p>
            <a:pPr algn="ctr">
              <a:lnSpc>
                <a:spcPts val="1797"/>
              </a:lnSpc>
            </a:pPr>
            <a:r>
              <a:rPr lang="en-US" sz="1600" b="1" dirty="0">
                <a:latin typeface="Intel Clear" panose="020B0604020203020204" pitchFamily="34" charset="0"/>
                <a:ea typeface="Intel Clear" panose="020B0604020203020204" pitchFamily="34" charset="0"/>
                <a:cs typeface="Intel Clear" panose="020B0604020203020204" pitchFamily="34" charset="0"/>
              </a:rPr>
              <a:t>To learn more about federal premium tax credits, speak with a Benefits Advisor at the Aon Retiree Health Exchange at 1-877-458-9659, or visit </a:t>
            </a:r>
            <a:r>
              <a:rPr lang="en-US" sz="1600" b="1" dirty="0">
                <a:latin typeface="Intel Clear" panose="020B0604020203020204" pitchFamily="34" charset="0"/>
                <a:ea typeface="Intel Clear" panose="020B0604020203020204" pitchFamily="34" charset="0"/>
                <a:cs typeface="Intel Clear" panose="020B0604020203020204" pitchFamily="34" charset="0"/>
                <a:hlinkClick r:id="rId3"/>
              </a:rPr>
              <a:t>www.healthcare.gov</a:t>
            </a:r>
            <a:r>
              <a:rPr lang="en-US" sz="1600" b="1" dirty="0">
                <a:latin typeface="Intel Clear" panose="020B0604020203020204" pitchFamily="34" charset="0"/>
                <a:ea typeface="Intel Clear" panose="020B0604020203020204" pitchFamily="34" charset="0"/>
                <a:cs typeface="Intel Clear" panose="020B0604020203020204" pitchFamily="34" charset="0"/>
              </a:rPr>
              <a:t> </a:t>
            </a:r>
          </a:p>
        </p:txBody>
      </p:sp>
      <p:sp>
        <p:nvSpPr>
          <p:cNvPr id="5" name="Content Placeholder 7">
            <a:extLst>
              <a:ext uri="{FF2B5EF4-FFF2-40B4-BE49-F238E27FC236}">
                <a16:creationId xmlns:a16="http://schemas.microsoft.com/office/drawing/2014/main" id="{4DF3B0B1-8203-19FC-E592-B12423222B2F}"/>
              </a:ext>
            </a:extLst>
          </p:cNvPr>
          <p:cNvSpPr>
            <a:spLocks noGrp="1"/>
          </p:cNvSpPr>
          <p:nvPr>
            <p:ph sz="half" idx="1"/>
          </p:nvPr>
        </p:nvSpPr>
        <p:spPr>
          <a:xfrm>
            <a:off x="666974" y="914400"/>
            <a:ext cx="7906871" cy="4495800"/>
          </a:xfrm>
        </p:spPr>
        <p:txBody>
          <a:bodyPr anchor="t"/>
          <a:lstStyle/>
          <a:p>
            <a:pPr marL="0" indent="0">
              <a:spcAft>
                <a:spcPts val="600"/>
              </a:spcAft>
              <a:buNone/>
            </a:pPr>
            <a:r>
              <a:rPr lang="en-US" sz="1600" b="1" dirty="0">
                <a:latin typeface="Intel Clear" panose="020B0604020203020204" pitchFamily="34" charset="0"/>
                <a:ea typeface="Intel Clear" panose="020B0604020203020204" pitchFamily="34" charset="0"/>
                <a:cs typeface="Intel Clear" panose="020B0604020203020204" pitchFamily="34" charset="0"/>
              </a:rPr>
              <a:t>Non-Medicare retirees </a:t>
            </a:r>
            <a:r>
              <a:rPr lang="en-US" sz="1600" dirty="0">
                <a:latin typeface="Intel Clear" panose="020B0604020203020204" pitchFamily="34" charset="0"/>
                <a:ea typeface="Intel Clear" panose="020B0604020203020204" pitchFamily="34" charset="0"/>
                <a:cs typeface="Intel Clear" panose="020B0604020203020204" pitchFamily="34" charset="0"/>
              </a:rPr>
              <a:t>with access to SERMA will not qualify to receive federal premium tax credits. If considering using federal premium tax credits to reduce the cost of health insurance purchased through the Affordable Care Act (ACA) Health Insurance Marketplace, you should </a:t>
            </a:r>
            <a:r>
              <a:rPr lang="en-US" sz="1600" b="1" dirty="0">
                <a:latin typeface="Intel Clear" panose="020B0604020203020204" pitchFamily="34" charset="0"/>
                <a:ea typeface="Intel Clear" panose="020B0604020203020204" pitchFamily="34" charset="0"/>
                <a:cs typeface="Intel Clear" panose="020B0604020203020204" pitchFamily="34" charset="0"/>
              </a:rPr>
              <a:t>seek advice from a tax advisor</a:t>
            </a:r>
            <a:r>
              <a:rPr lang="en-US" sz="1600" dirty="0">
                <a:latin typeface="Intel Clear" panose="020B0604020203020204" pitchFamily="34" charset="0"/>
                <a:ea typeface="Intel Clear" panose="020B0604020203020204" pitchFamily="34" charset="0"/>
                <a:cs typeface="Intel Clear" panose="020B0604020203020204" pitchFamily="34" charset="0"/>
              </a:rPr>
              <a:t>.</a:t>
            </a:r>
          </a:p>
          <a:p>
            <a:pPr marL="0" indent="0">
              <a:spcAft>
                <a:spcPts val="600"/>
              </a:spcAft>
              <a:buNone/>
            </a:pPr>
            <a:r>
              <a:rPr lang="en-US" sz="1600" dirty="0">
                <a:latin typeface="Intel Clear" panose="020B0604020203020204" pitchFamily="34" charset="0"/>
                <a:ea typeface="Intel Clear" panose="020B0604020203020204" pitchFamily="34" charset="0"/>
                <a:cs typeface="Intel Clear" panose="020B0604020203020204" pitchFamily="34" charset="0"/>
              </a:rPr>
              <a:t>If you are not Medicare eligible and you determine you are eligible for the premium tax credit, you may choose to temporarily “Opt Out” of SERMA in order to qualify. When you “Opt Out,” your </a:t>
            </a:r>
            <a:r>
              <a:rPr lang="en-US" sz="1600" b="1" dirty="0">
                <a:latin typeface="Intel Clear" panose="020B0604020203020204" pitchFamily="34" charset="0"/>
                <a:ea typeface="Intel Clear" panose="020B0604020203020204" pitchFamily="34" charset="0"/>
                <a:cs typeface="Intel Clear" panose="020B0604020203020204" pitchFamily="34" charset="0"/>
              </a:rPr>
              <a:t>SERMA balance is frozen </a:t>
            </a:r>
            <a:r>
              <a:rPr lang="en-US" sz="1600" dirty="0">
                <a:latin typeface="Intel Clear" panose="020B0604020203020204" pitchFamily="34" charset="0"/>
                <a:ea typeface="Intel Clear" panose="020B0604020203020204" pitchFamily="34" charset="0"/>
                <a:cs typeface="Intel Clear" panose="020B0604020203020204" pitchFamily="34" charset="0"/>
              </a:rPr>
              <a:t>and you will not be able to use your SERMA to pay for Intel or non-Intel healthcare premiums for you or your dependents.  </a:t>
            </a:r>
          </a:p>
          <a:p>
            <a:pPr marL="0" indent="0">
              <a:spcAft>
                <a:spcPts val="600"/>
              </a:spcAft>
              <a:buNone/>
            </a:pPr>
            <a:r>
              <a:rPr lang="en-US" sz="1600" dirty="0">
                <a:latin typeface="Intel Clear" panose="020B0604020203020204" pitchFamily="34" charset="0"/>
                <a:ea typeface="Intel Clear" panose="020B0604020203020204" pitchFamily="34" charset="0"/>
                <a:cs typeface="Intel Clear" panose="020B0604020203020204" pitchFamily="34" charset="0"/>
              </a:rPr>
              <a:t>Your “Opt-Out” election will continue unless you “Opt-In” again. You may temporarily “Opt-In” or “Opt-Out” of SERMA prospectively. You must call to “Opt Out” or “Opt In” as it </a:t>
            </a:r>
            <a:r>
              <a:rPr lang="en-US" sz="1600" b="1" dirty="0">
                <a:latin typeface="Intel Clear" panose="020B0604020203020204" pitchFamily="34" charset="0"/>
                <a:ea typeface="Intel Clear" panose="020B0604020203020204" pitchFamily="34" charset="0"/>
                <a:cs typeface="Intel Clear" panose="020B0604020203020204" pitchFamily="34" charset="0"/>
              </a:rPr>
              <a:t>cannot be completed online</a:t>
            </a:r>
            <a:r>
              <a:rPr lang="en-US" sz="1600" dirty="0">
                <a:latin typeface="Intel Clear" panose="020B0604020203020204" pitchFamily="34" charset="0"/>
                <a:ea typeface="Intel Clear" panose="020B0604020203020204" pitchFamily="34" charset="0"/>
                <a:cs typeface="Intel Clear" panose="020B0604020203020204" pitchFamily="34" charset="0"/>
              </a:rPr>
              <a:t>. </a:t>
            </a:r>
          </a:p>
          <a:p>
            <a:pPr marL="0" indent="0">
              <a:spcAft>
                <a:spcPts val="600"/>
              </a:spcAft>
              <a:buNone/>
            </a:pPr>
            <a:r>
              <a:rPr lang="en-US" sz="1600" b="1" dirty="0">
                <a:latin typeface="Intel Clear" panose="020B0604020203020204" pitchFamily="34" charset="0"/>
                <a:ea typeface="Intel Clear" panose="020B0604020203020204" pitchFamily="34" charset="0"/>
                <a:cs typeface="Intel Clear" panose="020B0604020203020204" pitchFamily="34" charset="0"/>
              </a:rPr>
              <a:t>Online tools available </a:t>
            </a:r>
            <a:r>
              <a:rPr lang="en-US" sz="1600" dirty="0">
                <a:latin typeface="Intel Clear" panose="020B0604020203020204" pitchFamily="34" charset="0"/>
                <a:ea typeface="Intel Clear" panose="020B0604020203020204" pitchFamily="34" charset="0"/>
                <a:cs typeface="Intel Clear" panose="020B0604020203020204" pitchFamily="34" charset="0"/>
              </a:rPr>
              <a:t>to help you identify if your income levels qualify for federal premium tax credits: </a:t>
            </a:r>
            <a:r>
              <a:rPr lang="en-US" sz="1600" dirty="0">
                <a:latin typeface="Intel Clear" panose="020B0604020203020204" pitchFamily="34" charset="0"/>
                <a:ea typeface="Intel Clear" panose="020B0604020203020204" pitchFamily="34" charset="0"/>
                <a:cs typeface="Intel Clear" panose="020B0604020203020204" pitchFamily="34" charset="0"/>
                <a:hlinkClick r:id="rId3"/>
              </a:rPr>
              <a:t>http://www.healthcare.gov</a:t>
            </a:r>
            <a:r>
              <a:rPr lang="en-US" sz="1600" dirty="0">
                <a:latin typeface="Intel Clear" panose="020B0604020203020204" pitchFamily="34" charset="0"/>
                <a:ea typeface="Intel Clear" panose="020B0604020203020204" pitchFamily="34" charset="0"/>
                <a:cs typeface="Intel Clear" panose="020B0604020203020204" pitchFamily="34" charset="0"/>
              </a:rPr>
              <a:t> and </a:t>
            </a:r>
            <a:r>
              <a:rPr lang="en-US" sz="1600" dirty="0">
                <a:latin typeface="Intel Clear" panose="020B0604020203020204" pitchFamily="34" charset="0"/>
                <a:ea typeface="Intel Clear" panose="020B0604020203020204" pitchFamily="34" charset="0"/>
                <a:cs typeface="Intel Clear" panose="020B0604020203020204" pitchFamily="34" charset="0"/>
                <a:hlinkClick r:id="rId4"/>
              </a:rPr>
              <a:t>http://kff.org/health-reform/</a:t>
            </a:r>
            <a:r>
              <a:rPr lang="en-US" sz="1600" dirty="0">
                <a:latin typeface="Intel Clear" panose="020B0604020203020204" pitchFamily="34" charset="0"/>
                <a:ea typeface="Intel Clear" panose="020B0604020203020204" pitchFamily="34" charset="0"/>
                <a:cs typeface="Intel Clear" panose="020B0604020203020204" pitchFamily="34" charset="0"/>
              </a:rPr>
              <a:t>. </a:t>
            </a:r>
          </a:p>
          <a:p>
            <a:pPr marL="0" indent="0">
              <a:spcAft>
                <a:spcPts val="600"/>
              </a:spcAft>
              <a:buNone/>
            </a:pPr>
            <a:r>
              <a:rPr lang="en-US" sz="1600" b="1" dirty="0">
                <a:latin typeface="Intel Clear" panose="020B0604020203020204" pitchFamily="34" charset="0"/>
                <a:ea typeface="Intel Clear" panose="020B0604020203020204" pitchFamily="34" charset="0"/>
                <a:cs typeface="Intel Clear" panose="020B0604020203020204" pitchFamily="34" charset="0"/>
              </a:rPr>
              <a:t>Questions: </a:t>
            </a:r>
            <a:r>
              <a:rPr lang="en-US" sz="1600" dirty="0">
                <a:latin typeface="Intel Clear" panose="020B0604020203020204" pitchFamily="34" charset="0"/>
                <a:ea typeface="Intel Clear" panose="020B0604020203020204" pitchFamily="34" charset="0"/>
                <a:cs typeface="Intel Clear" panose="020B0604020203020204" pitchFamily="34" charset="0"/>
              </a:rPr>
              <a:t>call the Intel Health Benefits Center at 1-877-466-9236</a:t>
            </a:r>
          </a:p>
        </p:txBody>
      </p:sp>
    </p:spTree>
    <p:extLst>
      <p:ext uri="{BB962C8B-B14F-4D97-AF65-F5344CB8AC3E}">
        <p14:creationId xmlns:p14="http://schemas.microsoft.com/office/powerpoint/2010/main" val="13184268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r>
              <a:rPr lang="en-US" sz="24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Catastrophic Rx Health Reimbursement Account (HRA) </a:t>
            </a:r>
            <a:r>
              <a:rPr lang="en-US" sz="18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a:t>
            </a:r>
            <a:endParaRPr kumimoji="0" lang="en-US" sz="18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endParaRPr>
          </a:p>
        </p:txBody>
      </p:sp>
      <p:cxnSp>
        <p:nvCxnSpPr>
          <p:cNvPr id="2" name="Straight Connector 1">
            <a:extLst>
              <a:ext uri="{FF2B5EF4-FFF2-40B4-BE49-F238E27FC236}">
                <a16:creationId xmlns:a16="http://schemas.microsoft.com/office/drawing/2014/main" id="{743C770C-1C0F-7275-1854-BA4975AE0E15}"/>
              </a:ext>
            </a:extLst>
          </p:cNvPr>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5" name="Rectangle 4">
            <a:extLst>
              <a:ext uri="{FF2B5EF4-FFF2-40B4-BE49-F238E27FC236}">
                <a16:creationId xmlns:a16="http://schemas.microsoft.com/office/drawing/2014/main" id="{6439CA1D-9D82-DE30-5598-AA6C3731FEFB}"/>
              </a:ext>
            </a:extLst>
          </p:cNvPr>
          <p:cNvSpPr/>
          <p:nvPr/>
        </p:nvSpPr>
        <p:spPr>
          <a:xfrm>
            <a:off x="247650" y="5527208"/>
            <a:ext cx="8648699" cy="338554"/>
          </a:xfrm>
          <a:prstGeom prst="rect">
            <a:avLst/>
          </a:prstGeom>
        </p:spPr>
        <p:txBody>
          <a:bodyPr wrap="square">
            <a:spAutoFit/>
          </a:bodyPr>
          <a:lstStyle/>
          <a:p>
            <a:pPr algn="ctr"/>
            <a:r>
              <a:rPr lang="en-US" sz="1600" dirty="0">
                <a:latin typeface="Intel Clear" panose="020B0604020203020204" pitchFamily="34" charset="0"/>
                <a:ea typeface="Intel Clear" panose="020B0604020203020204" pitchFamily="34" charset="0"/>
                <a:cs typeface="Intel Clear" panose="020B0604020203020204" pitchFamily="34" charset="0"/>
              </a:rPr>
              <a:t>See: </a:t>
            </a:r>
            <a:r>
              <a:rPr lang="en-US" sz="1600" dirty="0">
                <a:latin typeface="Intel Clear" panose="020B0604020203020204" pitchFamily="34" charset="0"/>
                <a:ea typeface="Intel Clear" panose="020B0604020203020204" pitchFamily="34" charset="0"/>
                <a:cs typeface="Intel Clear" panose="020B0604020203020204" pitchFamily="34" charset="0"/>
                <a:hlinkClick r:id="rId3"/>
              </a:rPr>
              <a:t>IRMP Summary Plan Description </a:t>
            </a:r>
            <a:r>
              <a:rPr lang="en-US" sz="1600" dirty="0">
                <a:latin typeface="Intel Clear" panose="020B0604020203020204" pitchFamily="34" charset="0"/>
                <a:ea typeface="Intel Clear" panose="020B0604020203020204" pitchFamily="34" charset="0"/>
                <a:cs typeface="Intel Clear" panose="020B0604020203020204" pitchFamily="34" charset="0"/>
              </a:rPr>
              <a:t>for more information on this program</a:t>
            </a:r>
          </a:p>
        </p:txBody>
      </p:sp>
      <p:pic>
        <p:nvPicPr>
          <p:cNvPr id="6" name="Picture 5">
            <a:extLst>
              <a:ext uri="{FF2B5EF4-FFF2-40B4-BE49-F238E27FC236}">
                <a16:creationId xmlns:a16="http://schemas.microsoft.com/office/drawing/2014/main" id="{EF80CEF8-07EA-6D20-8ABD-82120241E49C}"/>
              </a:ext>
            </a:extLst>
          </p:cNvPr>
          <p:cNvPicPr>
            <a:picLocks noChangeAspect="1"/>
          </p:cNvPicPr>
          <p:nvPr/>
        </p:nvPicPr>
        <p:blipFill>
          <a:blip r:embed="rId4"/>
          <a:stretch>
            <a:fillRect/>
          </a:stretch>
        </p:blipFill>
        <p:spPr>
          <a:xfrm>
            <a:off x="247650" y="891725"/>
            <a:ext cx="8712873" cy="4515734"/>
          </a:xfrm>
          <a:prstGeom prst="rect">
            <a:avLst/>
          </a:prstGeom>
        </p:spPr>
      </p:pic>
    </p:spTree>
    <p:extLst>
      <p:ext uri="{BB962C8B-B14F-4D97-AF65-F5344CB8AC3E}">
        <p14:creationId xmlns:p14="http://schemas.microsoft.com/office/powerpoint/2010/main" val="31228006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defTabSz="685800" eaLnBrk="1" fontAlgn="auto" hangingPunct="1">
              <a:spcBef>
                <a:spcPts val="0"/>
              </a:spcBef>
              <a:spcAft>
                <a:spcPts val="0"/>
              </a:spcAft>
              <a:defRPr/>
            </a:pPr>
            <a:fld id="{EE2556C5-CE8C-6547-B838-EA80C61A4AF7}" type="slidenum">
              <a:rPr lang="en-US" sz="120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rPr>
              <a:pPr algn="r" defTabSz="685800" eaLnBrk="1" fontAlgn="auto" hangingPunct="1">
                <a:spcBef>
                  <a:spcPts val="0"/>
                </a:spcBef>
                <a:spcAft>
                  <a:spcPts val="0"/>
                </a:spcAft>
                <a:defRPr/>
              </a:pPr>
              <a:t>13</a:t>
            </a:fld>
            <a:endParaRPr lang="en-US" sz="1200" dirty="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7" name="Rectangle 6">
            <a:extLst>
              <a:ext uri="{FF2B5EF4-FFF2-40B4-BE49-F238E27FC236}">
                <a16:creationId xmlns:a16="http://schemas.microsoft.com/office/drawing/2014/main" id="{4319BFBC-EE23-4BB9-A974-8033F0142F18}"/>
              </a:ext>
            </a:extLst>
          </p:cNvPr>
          <p:cNvSpPr/>
          <p:nvPr/>
        </p:nvSpPr>
        <p:spPr bwMode="auto">
          <a:xfrm>
            <a:off x="-28575" y="1905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Executive Health </a:t>
            </a:r>
            <a:r>
              <a:rPr lang="en-US" sz="32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Program</a:t>
            </a: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 </a:t>
            </a:r>
          </a:p>
        </p:txBody>
      </p:sp>
      <p:cxnSp>
        <p:nvCxnSpPr>
          <p:cNvPr id="9" name="Straight Connector 8">
            <a:extLst>
              <a:ext uri="{FF2B5EF4-FFF2-40B4-BE49-F238E27FC236}">
                <a16:creationId xmlns:a16="http://schemas.microsoft.com/office/drawing/2014/main" id="{81ABBABF-92EA-4DF3-99CB-8D0CCF3E4517}"/>
              </a:ext>
            </a:extLst>
          </p:cNvPr>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11" name="TextBox 10">
            <a:extLst>
              <a:ext uri="{FF2B5EF4-FFF2-40B4-BE49-F238E27FC236}">
                <a16:creationId xmlns:a16="http://schemas.microsoft.com/office/drawing/2014/main" id="{91673E15-57B4-430C-85C9-53A993213B0A}"/>
              </a:ext>
            </a:extLst>
          </p:cNvPr>
          <p:cNvSpPr txBox="1"/>
          <p:nvPr/>
        </p:nvSpPr>
        <p:spPr>
          <a:xfrm>
            <a:off x="110710" y="685800"/>
            <a:ext cx="8989355" cy="923330"/>
          </a:xfrm>
          <a:prstGeom prst="rect">
            <a:avLst/>
          </a:prstGeom>
          <a:noFill/>
        </p:spPr>
        <p:txBody>
          <a:bodyPr wrap="square">
            <a:spAutoFit/>
          </a:bodyPr>
          <a:lstStyle/>
          <a:p>
            <a:r>
              <a:rPr lang="en-US" sz="12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As a top executive at Intel, you have access to the following exclusive health program. This is in addition to your standard Intel Group Health Plan benefits and provide you with access to world class facilities and services in a way that suits your health, work and lifestyle needs.</a:t>
            </a:r>
            <a:br>
              <a:rPr lang="en-US" sz="14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br>
            <a:r>
              <a:rPr lang="en-US" sz="6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 </a:t>
            </a:r>
          </a:p>
          <a:p>
            <a:pPr algn="ctr"/>
            <a:r>
              <a:rPr lang="en-US" sz="12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Excluding paid travel, Grade 14+ Executives can continue to use this program </a:t>
            </a:r>
            <a:r>
              <a:rPr lang="en-US" sz="1200" b="1" dirty="0">
                <a:solidFill>
                  <a:srgbClr val="242424"/>
                </a:solidFill>
                <a:latin typeface="Intel Clear" panose="020B0604020203020204" pitchFamily="34" charset="0"/>
                <a:ea typeface="Intel Clear" panose="020B0604020203020204" pitchFamily="34" charset="0"/>
                <a:cs typeface="Intel Clear" panose="020B0604020203020204" pitchFamily="34" charset="0"/>
              </a:rPr>
              <a:t>while enrolled in Cobra in 2024.</a:t>
            </a:r>
            <a:endParaRPr lang="en-US" sz="1200" b="1" kern="0" dirty="0">
              <a:highlight>
                <a:srgbClr val="FFFF00"/>
              </a:highlight>
              <a:latin typeface="Intel Clear" panose="020B0604020203020204" pitchFamily="34" charset="0"/>
              <a:ea typeface="Intel Clear" panose="020B0604020203020204" pitchFamily="34" charset="0"/>
              <a:cs typeface="Intel Clear" panose="020B0604020203020204" pitchFamily="34" charset="0"/>
            </a:endParaRPr>
          </a:p>
        </p:txBody>
      </p:sp>
      <p:sp>
        <p:nvSpPr>
          <p:cNvPr id="13" name="TextBox 12">
            <a:extLst>
              <a:ext uri="{FF2B5EF4-FFF2-40B4-BE49-F238E27FC236}">
                <a16:creationId xmlns:a16="http://schemas.microsoft.com/office/drawing/2014/main" id="{B8EB57F6-423A-4025-9358-C35E321BB088}"/>
              </a:ext>
            </a:extLst>
          </p:cNvPr>
          <p:cNvSpPr txBox="1"/>
          <p:nvPr/>
        </p:nvSpPr>
        <p:spPr>
          <a:xfrm>
            <a:off x="1981200" y="1752600"/>
            <a:ext cx="5336316"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sz="14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Executive Health Program – a comprehensive physical examination</a:t>
            </a:r>
          </a:p>
          <a:p>
            <a:pPr algn="l"/>
            <a:endPar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endParaRPr>
          </a:p>
          <a:p>
            <a:pPr algn="l"/>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Get an annual customized examination from either </a:t>
            </a:r>
            <a:r>
              <a:rPr lang="en-US" sz="11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Mayo Clinic</a:t>
            </a:r>
            <a:r>
              <a:rPr lang="en-US" sz="1100" dirty="0">
                <a:solidFill>
                  <a:srgbClr val="242424"/>
                </a:solidFill>
                <a:latin typeface="Intel Clear" panose="020B0604020203020204" pitchFamily="34" charset="0"/>
                <a:ea typeface="Intel Clear" panose="020B0604020203020204" pitchFamily="34" charset="0"/>
                <a:cs typeface="Intel Clear" panose="020B0604020203020204" pitchFamily="34" charset="0"/>
              </a:rPr>
              <a:t> </a:t>
            </a: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or </a:t>
            </a:r>
            <a:r>
              <a:rPr lang="en-US" sz="11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Oregon Health &amp; Science University (OHSU)</a:t>
            </a: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a:t>
            </a:r>
          </a:p>
          <a:p>
            <a:pPr algn="l"/>
            <a:endPar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endParaRPr>
          </a:p>
          <a:p>
            <a:pPr algn="l"/>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Typical services, if applicable and clinically indicated, may include:</a:t>
            </a:r>
          </a:p>
          <a:p>
            <a:pPr marL="117475" indent="-117475" algn="l">
              <a:buFont typeface="Arial" panose="020B0604020202020204" pitchFamily="34" charset="0"/>
              <a:buChar char="•"/>
            </a:pP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Medical history/physical</a:t>
            </a:r>
          </a:p>
          <a:p>
            <a:pPr marL="117475" indent="-117475" algn="l">
              <a:buFont typeface="Arial" panose="020B0604020202020204" pitchFamily="34" charset="0"/>
              <a:buChar char="•"/>
            </a:pP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Comprehensive laboratory tests</a:t>
            </a:r>
          </a:p>
          <a:p>
            <a:pPr marL="117475" indent="-117475" algn="l">
              <a:buFont typeface="Arial" panose="020B0604020202020204" pitchFamily="34" charset="0"/>
              <a:buChar char="•"/>
            </a:pP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Cardiac health evaluation</a:t>
            </a:r>
          </a:p>
          <a:p>
            <a:pPr marL="117475" indent="-117475" algn="l">
              <a:buFont typeface="Arial" panose="020B0604020202020204" pitchFamily="34" charset="0"/>
              <a:buChar char="•"/>
            </a:pP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Pulmonary health evaluation</a:t>
            </a:r>
          </a:p>
          <a:p>
            <a:pPr marL="117475" indent="-117475" algn="l">
              <a:buFont typeface="Arial" panose="020B0604020202020204" pitchFamily="34" charset="0"/>
              <a:buChar char="•"/>
            </a:pP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Auditory and vision tests</a:t>
            </a:r>
          </a:p>
          <a:p>
            <a:pPr algn="l"/>
            <a:endParaRPr lang="en-US" sz="11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endParaRPr>
          </a:p>
          <a:p>
            <a:pPr algn="l"/>
            <a:r>
              <a:rPr lang="en-US" sz="11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Schedule an appointment: </a:t>
            </a:r>
            <a:endPar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endParaRPr>
          </a:p>
          <a:p>
            <a:pPr algn="l"/>
            <a:endParaRPr lang="en-US" sz="11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endParaRPr>
          </a:p>
          <a:p>
            <a:pPr algn="l"/>
            <a:r>
              <a:rPr lang="en-US" sz="11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Mayo Clinic</a:t>
            </a:r>
            <a:b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br>
            <a:r>
              <a:rPr lang="en-US" sz="1100" b="0" i="0" u="none" strike="noStrike" dirty="0">
                <a:solidFill>
                  <a:srgbClr val="0054AE"/>
                </a:solidFill>
                <a:effectLst/>
                <a:latin typeface="Intel Clear" panose="020B0604020203020204" pitchFamily="34" charset="0"/>
                <a:ea typeface="Intel Clear" panose="020B0604020203020204" pitchFamily="34" charset="0"/>
                <a:cs typeface="Intel Clear" panose="020B0604020203020204" pitchFamily="34" charset="0"/>
                <a:hlinkClick r:id="rId3"/>
              </a:rPr>
              <a:t>Website</a:t>
            </a:r>
            <a:b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b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(locations outlined in Website)</a:t>
            </a:r>
          </a:p>
          <a:p>
            <a:pPr algn="l"/>
            <a:endParaRPr lang="en-US" sz="11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endParaRPr>
          </a:p>
          <a:p>
            <a:pPr algn="l"/>
            <a:r>
              <a:rPr lang="en-US" sz="1100" b="1"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OHSU Friends of the University</a:t>
            </a:r>
            <a:b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b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503-494-4908</a:t>
            </a:r>
            <a:b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b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hlinkClick r:id="rId4"/>
              </a:rPr>
              <a:t>FOU@ohsu.edu</a:t>
            </a:r>
            <a:r>
              <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rPr>
              <a:t> </a:t>
            </a:r>
            <a:endParaRPr lang="en-US" sz="1100" dirty="0">
              <a:solidFill>
                <a:srgbClr val="242424"/>
              </a:solidFill>
              <a:latin typeface="Intel Clear" panose="020B0604020203020204" pitchFamily="34" charset="0"/>
              <a:ea typeface="Intel Clear" panose="020B0604020203020204" pitchFamily="34" charset="0"/>
              <a:cs typeface="Intel Clear" panose="020B0604020203020204" pitchFamily="34" charset="0"/>
            </a:endParaRPr>
          </a:p>
          <a:p>
            <a:pPr algn="l"/>
            <a:endParaRPr lang="en-US" sz="1100" b="0" i="0" dirty="0">
              <a:solidFill>
                <a:srgbClr val="242424"/>
              </a:solidFill>
              <a:effectLst/>
              <a:latin typeface="Intel Clear" panose="020B0604020203020204" pitchFamily="34" charset="0"/>
              <a:ea typeface="Intel Clear" panose="020B0604020203020204" pitchFamily="34" charset="0"/>
              <a:cs typeface="Intel Clear" panose="020B0604020203020204" pitchFamily="34" charset="0"/>
            </a:endParaRPr>
          </a:p>
          <a:p>
            <a:pPr algn="l"/>
            <a:endParaRPr lang="en-US" sz="1100" dirty="0">
              <a:solidFill>
                <a:srgbClr val="242424"/>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6" name="Rectangle: Rounded Corners 15">
            <a:extLst>
              <a:ext uri="{FF2B5EF4-FFF2-40B4-BE49-F238E27FC236}">
                <a16:creationId xmlns:a16="http://schemas.microsoft.com/office/drawing/2014/main" id="{C6CA53E9-4C26-4C96-8E12-5C37EE899809}"/>
              </a:ext>
            </a:extLst>
          </p:cNvPr>
          <p:cNvSpPr/>
          <p:nvPr/>
        </p:nvSpPr>
        <p:spPr bwMode="auto">
          <a:xfrm>
            <a:off x="8131493" y="40187"/>
            <a:ext cx="685800" cy="609598"/>
          </a:xfrm>
          <a:prstGeom prst="round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Intel Clear" panose="020B0604020203020204" pitchFamily="34" charset="0"/>
                <a:ea typeface="Intel Clear" panose="020B0604020203020204" pitchFamily="34" charset="0"/>
                <a:cs typeface="Intel Clear" panose="020B0604020203020204" pitchFamily="34" charset="0"/>
              </a:rPr>
              <a:t>14+ only</a:t>
            </a:r>
          </a:p>
        </p:txBody>
      </p:sp>
      <p:sp>
        <p:nvSpPr>
          <p:cNvPr id="3" name="TextBox 2">
            <a:extLst>
              <a:ext uri="{FF2B5EF4-FFF2-40B4-BE49-F238E27FC236}">
                <a16:creationId xmlns:a16="http://schemas.microsoft.com/office/drawing/2014/main" id="{7D5141F5-1899-1743-4A05-9E05BB4E7EA6}"/>
              </a:ext>
            </a:extLst>
          </p:cNvPr>
          <p:cNvSpPr txBox="1"/>
          <p:nvPr/>
        </p:nvSpPr>
        <p:spPr>
          <a:xfrm>
            <a:off x="3303497" y="5486400"/>
            <a:ext cx="4038600" cy="400110"/>
          </a:xfrm>
          <a:prstGeom prst="rect">
            <a:avLst/>
          </a:prstGeom>
          <a:noFill/>
        </p:spPr>
        <p:txBody>
          <a:bodyPr wrap="square" rtlCol="0">
            <a:spAutoFit/>
          </a:bodyPr>
          <a:lstStyle/>
          <a:p>
            <a:r>
              <a:rPr lang="en-US" b="1" dirty="0">
                <a:solidFill>
                  <a:srgbClr val="FF0000"/>
                </a:solidFill>
              </a:rPr>
              <a:t>2025: Program Suspended</a:t>
            </a:r>
          </a:p>
        </p:txBody>
      </p:sp>
    </p:spTree>
    <p:extLst>
      <p:ext uri="{BB962C8B-B14F-4D97-AF65-F5344CB8AC3E}">
        <p14:creationId xmlns:p14="http://schemas.microsoft.com/office/powerpoint/2010/main" val="57159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5" name="Rectangle 4"/>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Fidelity Retirement </a:t>
            </a:r>
            <a:r>
              <a:rPr lang="en-US" sz="32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Accounts</a:t>
            </a:r>
            <a:endPar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11" name="Rectangle 3"/>
          <p:cNvSpPr txBox="1">
            <a:spLocks noChangeArrowheads="1"/>
          </p:cNvSpPr>
          <p:nvPr/>
        </p:nvSpPr>
        <p:spPr bwMode="auto">
          <a:xfrm>
            <a:off x="130916" y="2971799"/>
            <a:ext cx="3245210" cy="3225873"/>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lvl1pPr marL="225425" indent="-225425"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a:lstStyle>
          <a:p>
            <a:pPr marL="0" indent="0">
              <a:buNone/>
            </a:pPr>
            <a:r>
              <a:rPr lang="en-US" sz="1400" b="1" u="sng" kern="0" dirty="0">
                <a:latin typeface="Intel Clear" panose="020B0604020203020204" pitchFamily="34" charset="0"/>
                <a:ea typeface="Intel Clear" panose="020B0604020203020204" pitchFamily="34" charset="0"/>
                <a:cs typeface="Intel Clear" panose="020B0604020203020204" pitchFamily="34" charset="0"/>
              </a:rPr>
              <a:t>Distribution Information:</a:t>
            </a:r>
          </a:p>
          <a:p>
            <a:pPr>
              <a:buFont typeface="Courier New" panose="02070309020205020404" pitchFamily="49" charset="0"/>
              <a:buChar char="o"/>
            </a:pPr>
            <a:r>
              <a:rPr lang="en-US" sz="1400" kern="0" dirty="0">
                <a:latin typeface="Intel Clear" panose="020B0604020203020204" pitchFamily="34" charset="0"/>
                <a:ea typeface="Intel Clear" panose="020B0604020203020204" pitchFamily="34" charset="0"/>
                <a:cs typeface="Intel Clear" panose="020B0604020203020204" pitchFamily="34" charset="0"/>
              </a:rPr>
              <a:t>Fidelity sends informational packet within 60 days of retirement</a:t>
            </a:r>
          </a:p>
          <a:p>
            <a:pPr>
              <a:buFont typeface="Courier New" panose="02070309020205020404" pitchFamily="49" charset="0"/>
              <a:buChar char="o"/>
            </a:pPr>
            <a:r>
              <a:rPr lang="en-US" sz="1400" kern="0" dirty="0">
                <a:latin typeface="Intel Clear" panose="020B0604020203020204" pitchFamily="34" charset="0"/>
                <a:ea typeface="Intel Clear" panose="020B0604020203020204" pitchFamily="34" charset="0"/>
                <a:cs typeface="Intel Clear" panose="020B0604020203020204" pitchFamily="34" charset="0"/>
              </a:rPr>
              <a:t>Multiple distribution options available – log into </a:t>
            </a:r>
            <a:r>
              <a:rPr lang="en-US" sz="1400" kern="0" dirty="0">
                <a:latin typeface="Intel Clear" panose="020B0604020203020204" pitchFamily="34" charset="0"/>
                <a:ea typeface="Intel Clear" panose="020B0604020203020204" pitchFamily="34" charset="0"/>
                <a:cs typeface="Intel Clear" panose="020B0604020203020204" pitchFamily="34" charset="0"/>
                <a:hlinkClick r:id="rId3"/>
              </a:rPr>
              <a:t>Fidelity NetBenefits</a:t>
            </a:r>
            <a:r>
              <a:rPr lang="en-US" sz="1400" kern="0" dirty="0">
                <a:latin typeface="Intel Clear" panose="020B0604020203020204" pitchFamily="34" charset="0"/>
                <a:ea typeface="Intel Clear" panose="020B0604020203020204" pitchFamily="34" charset="0"/>
                <a:cs typeface="Intel Clear" panose="020B0604020203020204" pitchFamily="34" charset="0"/>
              </a:rPr>
              <a:t>, and click this link for the </a:t>
            </a:r>
            <a:r>
              <a:rPr lang="en-US" sz="1400" kern="0" dirty="0">
                <a:latin typeface="Intel Clear" panose="020B0604020203020204" pitchFamily="34" charset="0"/>
                <a:ea typeface="Intel Clear" panose="020B0604020203020204" pitchFamily="34" charset="0"/>
                <a:cs typeface="Intel Clear" panose="020B0604020203020204" pitchFamily="34" charset="0"/>
                <a:hlinkClick r:id="rId4"/>
              </a:rPr>
              <a:t>Special Tax and Distribution Notice </a:t>
            </a:r>
            <a:endParaRPr lang="en-US" sz="1400" kern="0" dirty="0">
              <a:latin typeface="Intel Clear" panose="020B0604020203020204" pitchFamily="34" charset="0"/>
              <a:ea typeface="Intel Clear" panose="020B0604020203020204" pitchFamily="34" charset="0"/>
              <a:cs typeface="Intel Clear" panose="020B0604020203020204" pitchFamily="34" charset="0"/>
            </a:endParaRPr>
          </a:p>
          <a:p>
            <a:pPr>
              <a:buFont typeface="Courier New" panose="02070309020205020404" pitchFamily="49" charset="0"/>
              <a:buChar char="o"/>
            </a:pPr>
            <a:r>
              <a:rPr lang="en-US" sz="1400" kern="0" dirty="0">
                <a:latin typeface="Intel Clear" panose="020B0604020203020204" pitchFamily="34" charset="0"/>
                <a:ea typeface="Intel Clear" panose="020B0604020203020204" pitchFamily="34" charset="0"/>
                <a:cs typeface="Intel Clear" panose="020B0604020203020204" pitchFamily="34" charset="0"/>
              </a:rPr>
              <a:t>Funds cannot be distributed until 30 days following retirement date</a:t>
            </a:r>
          </a:p>
          <a:p>
            <a:pPr>
              <a:buFont typeface="Courier New" panose="02070309020205020404" pitchFamily="49" charset="0"/>
              <a:buChar char="o"/>
            </a:pPr>
            <a:r>
              <a:rPr lang="en-US" sz="1400" kern="0" dirty="0">
                <a:latin typeface="Intel Clear" panose="020B0604020203020204" pitchFamily="34" charset="0"/>
                <a:ea typeface="Intel Clear" panose="020B0604020203020204" pitchFamily="34" charset="0"/>
                <a:cs typeface="Intel Clear" panose="020B0604020203020204" pitchFamily="34" charset="0"/>
              </a:rPr>
              <a:t>Address changes should be made directly with Fidelity</a:t>
            </a:r>
          </a:p>
          <a:p>
            <a:pPr>
              <a:buFont typeface="Courier New" panose="02070309020205020404" pitchFamily="49" charset="0"/>
              <a:buChar char="o"/>
            </a:pPr>
            <a:r>
              <a:rPr lang="en-US" sz="1400" kern="0" dirty="0">
                <a:latin typeface="Intel Clear" panose="020B0604020203020204" pitchFamily="34" charset="0"/>
                <a:ea typeface="Intel Clear" panose="020B0604020203020204" pitchFamily="34" charset="0"/>
                <a:cs typeface="Intel Clear" panose="020B0604020203020204" pitchFamily="34" charset="0"/>
              </a:rPr>
              <a:t>Contact Fidelity distribution line at 1-877-902-0006 for any questions</a:t>
            </a:r>
          </a:p>
          <a:p>
            <a:pPr lvl="1"/>
            <a:endParaRPr lang="en-US" sz="1400" kern="0" dirty="0">
              <a:solidFill>
                <a:srgbClr val="FF0000"/>
              </a:solidFill>
              <a:latin typeface="Intel Clear" panose="020B0604020203020204" pitchFamily="34" charset="0"/>
              <a:ea typeface="Intel Clear" panose="020B0604020203020204" pitchFamily="34" charset="0"/>
              <a:cs typeface="Intel Clear" panose="020B0604020203020204" pitchFamily="34" charset="0"/>
            </a:endParaRPr>
          </a:p>
          <a:p>
            <a:pPr lvl="1"/>
            <a:endParaRPr lang="en-US" sz="14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lvl="1" eaLnBrk="1" hangingPunct="1">
              <a:lnSpc>
                <a:spcPct val="80000"/>
              </a:lnSpc>
            </a:pPr>
            <a:endParaRPr lang="en-US" sz="14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344488" lvl="1" indent="0" eaLnBrk="1" hangingPunct="1">
              <a:lnSpc>
                <a:spcPct val="80000"/>
              </a:lnSpc>
              <a:buFontTx/>
              <a:buNone/>
            </a:pPr>
            <a:endParaRPr lang="en-US" sz="14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lvl="1" eaLnBrk="1" hangingPunct="1">
              <a:lnSpc>
                <a:spcPct val="90000"/>
              </a:lnSpc>
            </a:pPr>
            <a:endParaRPr lang="en-US" sz="1400" b="1" kern="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4" name="Round Same Side Corner Rectangle 13"/>
          <p:cNvSpPr/>
          <p:nvPr/>
        </p:nvSpPr>
        <p:spPr bwMode="auto">
          <a:xfrm>
            <a:off x="3413449" y="4597472"/>
            <a:ext cx="5556379" cy="1600200"/>
          </a:xfrm>
          <a:prstGeom prst="round2SameRect">
            <a:avLst/>
          </a:prstGeom>
          <a:solidFill>
            <a:srgbClr val="EFF3F5"/>
          </a:solidFill>
          <a:ln w="12700"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1" hangingPunct="1">
              <a:lnSpc>
                <a:spcPct val="80000"/>
              </a:lnSpc>
            </a:pPr>
            <a:r>
              <a:rPr lang="en-US" sz="1400" b="1" dirty="0">
                <a:latin typeface="Intel Clear" panose="020B0604020203020204" pitchFamily="34" charset="0"/>
                <a:ea typeface="Intel Clear" panose="020B0604020203020204" pitchFamily="34" charset="0"/>
                <a:cs typeface="Intel Clear" panose="020B0604020203020204" pitchFamily="34" charset="0"/>
              </a:rPr>
              <a:t>SERPLUS (grade 10+ only)</a:t>
            </a:r>
          </a:p>
          <a:p>
            <a:pPr marL="285750" indent="-285750">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Distributions paid according to enrollment election for each participating year (no changes allowed)</a:t>
            </a:r>
          </a:p>
          <a:p>
            <a:pPr marL="285750" indent="-285750">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Check Fidelity NetBenefits website for payout schedule</a:t>
            </a:r>
          </a:p>
          <a:p>
            <a:pPr marL="285750" indent="-285750">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Dates updated within 7-10 days following retirement</a:t>
            </a:r>
          </a:p>
          <a:p>
            <a:pPr marL="285750" indent="-285750">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Immediate distributions paid </a:t>
            </a:r>
            <a:r>
              <a:rPr lang="en-US" sz="1300">
                <a:latin typeface="Intel Clear" panose="020B0604020203020204" pitchFamily="34" charset="0"/>
                <a:ea typeface="Intel Clear" panose="020B0604020203020204" pitchFamily="34" charset="0"/>
                <a:cs typeface="Intel Clear" panose="020B0604020203020204" pitchFamily="34" charset="0"/>
              </a:rPr>
              <a:t>within 60-100 </a:t>
            </a:r>
            <a:r>
              <a:rPr lang="en-US" sz="1300" dirty="0">
                <a:latin typeface="Intel Clear" panose="020B0604020203020204" pitchFamily="34" charset="0"/>
                <a:ea typeface="Intel Clear" panose="020B0604020203020204" pitchFamily="34" charset="0"/>
                <a:cs typeface="Intel Clear" panose="020B0604020203020204" pitchFamily="34" charset="0"/>
              </a:rPr>
              <a:t>days and other distributions by March 31</a:t>
            </a:r>
            <a:r>
              <a:rPr lang="en-US" sz="1300" baseline="30000" dirty="0">
                <a:latin typeface="Intel Clear" panose="020B0604020203020204" pitchFamily="34" charset="0"/>
                <a:ea typeface="Intel Clear" panose="020B0604020203020204" pitchFamily="34" charset="0"/>
                <a:cs typeface="Intel Clear" panose="020B0604020203020204" pitchFamily="34" charset="0"/>
              </a:rPr>
              <a:t>st</a:t>
            </a:r>
            <a:r>
              <a:rPr lang="en-US" sz="1300" dirty="0">
                <a:latin typeface="Intel Clear" panose="020B0604020203020204" pitchFamily="34" charset="0"/>
                <a:ea typeface="Intel Clear" panose="020B0604020203020204" pitchFamily="34" charset="0"/>
                <a:cs typeface="Intel Clear" panose="020B0604020203020204" pitchFamily="34" charset="0"/>
              </a:rPr>
              <a:t> the following year  </a:t>
            </a:r>
          </a:p>
          <a:p>
            <a:pPr marL="285750" indent="-285750">
              <a:buFont typeface="Arial" panose="020B0604020202020204" pitchFamily="34" charset="0"/>
              <a:buChar char="•"/>
            </a:pPr>
            <a:endParaRPr lang="en-US" sz="13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5" name="Round Same Side Corner Rectangle 14"/>
          <p:cNvSpPr/>
          <p:nvPr/>
        </p:nvSpPr>
        <p:spPr bwMode="auto">
          <a:xfrm>
            <a:off x="3376127" y="761999"/>
            <a:ext cx="5556379" cy="1633271"/>
          </a:xfrm>
          <a:prstGeom prst="round2SameRect">
            <a:avLst/>
          </a:prstGeom>
          <a:solidFill>
            <a:srgbClr val="EFF3F5"/>
          </a:solidFill>
          <a:ln w="12700"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1" hangingPunct="1">
              <a:lnSpc>
                <a:spcPct val="90000"/>
              </a:lnSpc>
            </a:pPr>
            <a:r>
              <a:rPr lang="en-US" sz="1400" b="1" dirty="0">
                <a:latin typeface="Intel Clear" panose="020B0604020203020204" pitchFamily="34" charset="0"/>
                <a:ea typeface="Intel Clear" panose="020B0604020203020204" pitchFamily="34" charset="0"/>
                <a:cs typeface="Intel Clear" panose="020B0604020203020204" pitchFamily="34" charset="0"/>
              </a:rPr>
              <a:t>401K</a:t>
            </a:r>
          </a:p>
          <a:p>
            <a:pPr marL="285750" indent="-285750" eaLnBrk="1" hangingPunct="1">
              <a:lnSpc>
                <a:spcPct val="90000"/>
              </a:lnSpc>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Employee and Intel matching contributions to 401(k) stop with final paycheck</a:t>
            </a:r>
          </a:p>
          <a:p>
            <a:pPr marL="285750" indent="-285750" eaLnBrk="1" hangingPunct="1">
              <a:lnSpc>
                <a:spcPct val="90000"/>
              </a:lnSpc>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Calculation completed at year end to determine if Intel contribution true up is needed</a:t>
            </a:r>
          </a:p>
          <a:p>
            <a:pPr marL="285750" indent="-285750" eaLnBrk="1" hangingPunct="1">
              <a:lnSpc>
                <a:spcPct val="90000"/>
              </a:lnSpc>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401(k) employee contributions are 100% vested</a:t>
            </a:r>
          </a:p>
          <a:p>
            <a:pPr marL="285750" indent="-285750" eaLnBrk="1" hangingPunct="1">
              <a:lnSpc>
                <a:spcPct val="90000"/>
              </a:lnSpc>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Continue to manage the investments post-retirement on Fidelity NetBenefits website (retain username and password)</a:t>
            </a:r>
          </a:p>
        </p:txBody>
      </p:sp>
      <p:sp>
        <p:nvSpPr>
          <p:cNvPr id="16" name="Round Same Side Corner Rectangle 15"/>
          <p:cNvSpPr/>
          <p:nvPr/>
        </p:nvSpPr>
        <p:spPr bwMode="auto">
          <a:xfrm>
            <a:off x="3376126" y="2435121"/>
            <a:ext cx="5556379" cy="689079"/>
          </a:xfrm>
          <a:prstGeom prst="round2SameRect">
            <a:avLst/>
          </a:prstGeom>
          <a:solidFill>
            <a:srgbClr val="EFF3F5"/>
          </a:solidFill>
          <a:ln w="12700"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1" hangingPunct="1">
              <a:lnSpc>
                <a:spcPct val="90000"/>
              </a:lnSpc>
            </a:pPr>
            <a:r>
              <a:rPr lang="en-US" sz="1400" b="1" dirty="0">
                <a:latin typeface="Intel Clear" panose="020B0604020203020204" pitchFamily="34" charset="0"/>
                <a:ea typeface="Intel Clear" panose="020B0604020203020204" pitchFamily="34" charset="0"/>
                <a:cs typeface="Intel Clear" panose="020B0604020203020204" pitchFamily="34" charset="0"/>
              </a:rPr>
              <a:t>Retirement Contribution Plan</a:t>
            </a:r>
          </a:p>
          <a:p>
            <a:pPr marL="285750" indent="-285750" eaLnBrk="1" hangingPunct="1">
              <a:lnSpc>
                <a:spcPct val="80000"/>
              </a:lnSpc>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Employer contributions are 100% vested after 6 years of service or at Age 60</a:t>
            </a:r>
          </a:p>
        </p:txBody>
      </p:sp>
      <p:sp>
        <p:nvSpPr>
          <p:cNvPr id="17" name="Round Same Side Corner Rectangle 16"/>
          <p:cNvSpPr/>
          <p:nvPr/>
        </p:nvSpPr>
        <p:spPr bwMode="auto">
          <a:xfrm>
            <a:off x="3413449" y="3164050"/>
            <a:ext cx="5556379" cy="1346123"/>
          </a:xfrm>
          <a:prstGeom prst="round2SameRect">
            <a:avLst/>
          </a:prstGeom>
          <a:solidFill>
            <a:srgbClr val="EFF3F5"/>
          </a:solidFill>
          <a:ln w="12700"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1" hangingPunct="1">
              <a:lnSpc>
                <a:spcPct val="80000"/>
              </a:lnSpc>
            </a:pPr>
            <a:r>
              <a:rPr lang="en-US" sz="1400" b="1" dirty="0">
                <a:latin typeface="Intel Clear" panose="020B0604020203020204" pitchFamily="34" charset="0"/>
                <a:ea typeface="Intel Clear" panose="020B0604020203020204" pitchFamily="34" charset="0"/>
                <a:cs typeface="Intel Clear" panose="020B0604020203020204" pitchFamily="34" charset="0"/>
              </a:rPr>
              <a:t>Minimum Pension Fund</a:t>
            </a:r>
          </a:p>
          <a:p>
            <a:pPr marL="285750" indent="-285750">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US Employees hired before 1/1/11 may be eligible to receive a benefit from the Minimum Pension Plan</a:t>
            </a:r>
          </a:p>
          <a:p>
            <a:pPr marL="285750" indent="-285750">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Use pension calculator on Fidelity NetBenefits or contact Fidelity for a pension estimate</a:t>
            </a:r>
          </a:p>
          <a:p>
            <a:pPr marL="285750" indent="-285750">
              <a:buFont typeface="Arial" panose="020B0604020202020204" pitchFamily="34" charset="0"/>
              <a:buChar char="•"/>
            </a:pPr>
            <a:r>
              <a:rPr lang="en-US" sz="1300" dirty="0">
                <a:latin typeface="Intel Clear" panose="020B0604020203020204" pitchFamily="34" charset="0"/>
                <a:ea typeface="Intel Clear" panose="020B0604020203020204" pitchFamily="34" charset="0"/>
                <a:cs typeface="Intel Clear" panose="020B0604020203020204" pitchFamily="34" charset="0"/>
              </a:rPr>
              <a:t>Decreased benefit amount if distributed prior to age 65</a:t>
            </a:r>
          </a:p>
        </p:txBody>
      </p:sp>
      <p:pic>
        <p:nvPicPr>
          <p:cNvPr id="12" name="Picture 11">
            <a:extLst>
              <a:ext uri="{FF2B5EF4-FFF2-40B4-BE49-F238E27FC236}">
                <a16:creationId xmlns:a16="http://schemas.microsoft.com/office/drawing/2014/main" id="{20141408-BD73-489E-B29F-EF518E18834F}"/>
              </a:ext>
            </a:extLst>
          </p:cNvPr>
          <p:cNvPicPr>
            <a:picLocks noChangeAspect="1"/>
          </p:cNvPicPr>
          <p:nvPr/>
        </p:nvPicPr>
        <p:blipFill rotWithShape="1">
          <a:blip r:embed="rId5"/>
          <a:srcRect t="5336" b="11692"/>
          <a:stretch/>
        </p:blipFill>
        <p:spPr>
          <a:xfrm>
            <a:off x="304800" y="838200"/>
            <a:ext cx="2863184" cy="1905000"/>
          </a:xfrm>
          <a:prstGeom prst="rect">
            <a:avLst/>
          </a:prstGeom>
        </p:spPr>
      </p:pic>
    </p:spTree>
    <p:extLst>
      <p:ext uri="{BB962C8B-B14F-4D97-AF65-F5344CB8AC3E}">
        <p14:creationId xmlns:p14="http://schemas.microsoft.com/office/powerpoint/2010/main" val="34680257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838202"/>
            <a:ext cx="4800600" cy="5410198"/>
          </a:xfrm>
        </p:spPr>
        <p:txBody>
          <a:bodyPr/>
          <a:lstStyle/>
          <a:p>
            <a:pPr>
              <a:buClrTx/>
            </a:pPr>
            <a:r>
              <a:rPr lang="en-US" sz="1600" dirty="0"/>
              <a:t>Same website, username and password as used today</a:t>
            </a:r>
          </a:p>
          <a:p>
            <a:pPr>
              <a:buClrTx/>
            </a:pPr>
            <a:r>
              <a:rPr lang="en-US" sz="1600" dirty="0"/>
              <a:t>Account will remain open for you to access history, make transactions on remaining balances, get statements unless not accessed for 3 consecutive years</a:t>
            </a:r>
          </a:p>
          <a:p>
            <a:pPr>
              <a:buClrTx/>
            </a:pPr>
            <a:r>
              <a:rPr lang="en-US" sz="1600" dirty="0"/>
              <a:t>Address changes should be made directly with E-Trade</a:t>
            </a:r>
          </a:p>
          <a:p>
            <a:pPr>
              <a:buClrTx/>
            </a:pPr>
            <a:r>
              <a:rPr lang="en-US" sz="1600" dirty="0">
                <a:hlinkClick r:id="rId3"/>
              </a:rPr>
              <a:t>Trading Window Guidelines</a:t>
            </a:r>
            <a:r>
              <a:rPr lang="en-US" sz="1600" dirty="0"/>
              <a:t> If you terminate your service with Intel during a closed window, it is recommended that you do not trade until the next open window. If you are aware of material non-public information when your service terminates, you should not trade Intel securities until that information has become public or is no longer material. Email </a:t>
            </a:r>
            <a:r>
              <a:rPr lang="en-US" sz="1400" b="0" i="0" u="sng" strike="noStrike" dirty="0">
                <a:solidFill>
                  <a:srgbClr val="333333"/>
                </a:solidFill>
                <a:effectLst/>
                <a:latin typeface="intel clear" panose="020B0604020203020204" pitchFamily="34" charset="0"/>
              </a:rPr>
              <a:t>insider.trading@intel.com</a:t>
            </a:r>
            <a:r>
              <a:rPr lang="en-US" sz="1400" b="0" i="0" dirty="0">
                <a:effectLst/>
                <a:latin typeface="intel clear" panose="020B0604020203020204" pitchFamily="34" charset="0"/>
              </a:rPr>
              <a:t> </a:t>
            </a:r>
            <a:r>
              <a:rPr lang="en-US" sz="1600" dirty="0"/>
              <a:t>for further questions</a:t>
            </a:r>
          </a:p>
        </p:txBody>
      </p:sp>
      <p:sp>
        <p:nvSpPr>
          <p:cNvPr id="4" name="Rectangle 3"/>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Stock A</a:t>
            </a:r>
            <a:r>
              <a:rPr lang="en-US" sz="32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ccount</a:t>
            </a: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 Information</a:t>
            </a:r>
          </a:p>
        </p:txBody>
      </p:sp>
      <p:cxnSp>
        <p:nvCxnSpPr>
          <p:cNvPr id="5" name="Straight Connector 4"/>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pic>
        <p:nvPicPr>
          <p:cNvPr id="1026" name="Picture 1" descr="Image result for e tr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002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3812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Stock Acceleration</a:t>
            </a:r>
          </a:p>
        </p:txBody>
      </p:sp>
      <p:sp>
        <p:nvSpPr>
          <p:cNvPr id="8" name="TextBox 7"/>
          <p:cNvSpPr txBox="1"/>
          <p:nvPr/>
        </p:nvSpPr>
        <p:spPr>
          <a:xfrm>
            <a:off x="259556" y="5755957"/>
            <a:ext cx="8624888" cy="492443"/>
          </a:xfrm>
          <a:prstGeom prst="rect">
            <a:avLst/>
          </a:prstGeom>
          <a:noFill/>
        </p:spPr>
        <p:txBody>
          <a:bodyPr wrap="square" rtlCol="0">
            <a:spAutoFit/>
          </a:bodyPr>
          <a:lstStyle/>
          <a:p>
            <a:pPr algn="ctr"/>
            <a:r>
              <a:rPr lang="en-US" sz="1400" b="1" dirty="0">
                <a:latin typeface="Intel Clear" panose="020B0604020203020204" pitchFamily="34" charset="0"/>
                <a:ea typeface="Intel Clear" panose="020B0604020203020204" pitchFamily="34" charset="0"/>
                <a:cs typeface="Intel Clear" panose="020B0604020203020204" pitchFamily="34" charset="0"/>
              </a:rPr>
              <a:t>Additional Information: </a:t>
            </a:r>
            <a:r>
              <a:rPr lang="en-US" sz="1400" b="1" dirty="0">
                <a:latin typeface="Intel Clear" panose="020B0604020203020204" pitchFamily="34" charset="0"/>
                <a:ea typeface="Intel Clear" panose="020B0604020203020204" pitchFamily="34" charset="0"/>
                <a:cs typeface="Intel Clear" panose="020B0604020203020204" pitchFamily="34" charset="0"/>
                <a:hlinkClick r:id="rId3"/>
              </a:rPr>
              <a:t>How a Life Event Could Impact your Stock Awards</a:t>
            </a:r>
            <a:endParaRPr lang="en-US" sz="1400" b="1" dirty="0">
              <a:latin typeface="Intel Clear" panose="020B0604020203020204" pitchFamily="34" charset="0"/>
              <a:ea typeface="Intel Clear" panose="020B0604020203020204" pitchFamily="34" charset="0"/>
              <a:cs typeface="Intel Clear" panose="020B0604020203020204" pitchFamily="34" charset="0"/>
            </a:endParaRPr>
          </a:p>
          <a:p>
            <a:pPr algn="ctr"/>
            <a:r>
              <a:rPr lang="en-US" sz="1200" dirty="0">
                <a:latin typeface="Intel Clear" panose="020B0604020203020204" pitchFamily="34" charset="0"/>
                <a:ea typeface="Intel Clear" panose="020B0604020203020204" pitchFamily="34" charset="0"/>
                <a:cs typeface="Intel Clear" panose="020B0604020203020204" pitchFamily="34" charset="0"/>
              </a:rPr>
              <a:t>(review the information at the link above if you have Stock Options with an expiration date)</a:t>
            </a: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311954991"/>
              </p:ext>
            </p:extLst>
          </p:nvPr>
        </p:nvGraphicFramePr>
        <p:xfrm>
          <a:off x="259556" y="685800"/>
          <a:ext cx="4236244" cy="4236720"/>
        </p:xfrm>
        <a:graphic>
          <a:graphicData uri="http://schemas.openxmlformats.org/drawingml/2006/table">
            <a:tbl>
              <a:tblPr firstRow="1" bandRow="1">
                <a:tableStyleId>{5C22544A-7EE6-4342-B048-85BDC9FD1C3A}</a:tableStyleId>
              </a:tblPr>
              <a:tblGrid>
                <a:gridCol w="1247448">
                  <a:extLst>
                    <a:ext uri="{9D8B030D-6E8A-4147-A177-3AD203B41FA5}">
                      <a16:colId xmlns:a16="http://schemas.microsoft.com/office/drawing/2014/main" val="20000"/>
                    </a:ext>
                  </a:extLst>
                </a:gridCol>
                <a:gridCol w="2988796">
                  <a:extLst>
                    <a:ext uri="{9D8B030D-6E8A-4147-A177-3AD203B41FA5}">
                      <a16:colId xmlns:a16="http://schemas.microsoft.com/office/drawing/2014/main" val="20001"/>
                    </a:ext>
                  </a:extLst>
                </a:gridCol>
              </a:tblGrid>
              <a:tr h="330151">
                <a:tc>
                  <a:txBody>
                    <a:bodyPr/>
                    <a:lstStyle/>
                    <a:p>
                      <a:endParaRPr lang="en-US" sz="1600" dirty="0">
                        <a:latin typeface="Intel Clear" panose="020B0604020203020204" pitchFamily="34" charset="0"/>
                        <a:ea typeface="Intel Clear" panose="020B0604020203020204" pitchFamily="34" charset="0"/>
                        <a:cs typeface="Intel Clear" panose="020B060402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600" b="1" kern="1200" dirty="0">
                          <a:solidFill>
                            <a:schemeClr val="lt1"/>
                          </a:solidFill>
                          <a:effectLst/>
                          <a:latin typeface="Intel Clear" panose="020B0604020203020204" pitchFamily="34" charset="0"/>
                          <a:ea typeface="Intel Clear" panose="020B0604020203020204" pitchFamily="34" charset="0"/>
                          <a:cs typeface="Intel Clear" panose="020B0604020203020204" pitchFamily="34" charset="0"/>
                        </a:rPr>
                        <a:t>Restricted Stock Units (RSUs)</a:t>
                      </a:r>
                      <a:endParaRPr lang="en-US" sz="1600" dirty="0">
                        <a:effectLst/>
                        <a:latin typeface="Intel Clear" panose="020B0604020203020204" pitchFamily="34" charset="0"/>
                        <a:ea typeface="Intel Clear" panose="020B0604020203020204" pitchFamily="34" charset="0"/>
                        <a:cs typeface="Intel Clear" panose="020B060402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127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Intel Clear" panose="020B0604020203020204" pitchFamily="34" charset="0"/>
                          <a:ea typeface="Intel Clear" panose="020B0604020203020204" pitchFamily="34" charset="0"/>
                          <a:cs typeface="Intel Clear" panose="020B0604020203020204" pitchFamily="34" charset="0"/>
                        </a:rPr>
                        <a:t>Rule of 75</a:t>
                      </a:r>
                      <a:endParaRPr lang="en-US" sz="1400" b="1"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effectLst/>
                          <a:latin typeface="Intel Clear" panose="020B0604020203020204" pitchFamily="34" charset="0"/>
                          <a:ea typeface="Intel Clear" panose="020B0604020203020204" pitchFamily="34" charset="0"/>
                          <a:cs typeface="Intel Clear" panose="020B0604020203020204" pitchFamily="34" charset="0"/>
                        </a:rPr>
                        <a:t>One year of accelerated vesting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effectLst/>
                          <a:latin typeface="Intel Clear" panose="020B0604020203020204" pitchFamily="34" charset="0"/>
                          <a:ea typeface="Intel Clear" panose="020B0604020203020204" pitchFamily="34" charset="0"/>
                          <a:cs typeface="Intel Clear" panose="020B0604020203020204" pitchFamily="34" charset="0"/>
                        </a:rPr>
                        <a:t>Unvested RSU’s beyond one year are cancelled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Intel Clear" panose="020B0604020203020204" pitchFamily="34" charset="0"/>
                          <a:ea typeface="Intel Clear" panose="020B0604020203020204" pitchFamily="34" charset="0"/>
                          <a:cs typeface="Intel Clear" panose="020B0604020203020204" pitchFamily="34" charset="0"/>
                        </a:rPr>
                        <a:t>Acceleration takes 1 week (3-5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3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Intel Clear" panose="020B0604020203020204" pitchFamily="34" charset="0"/>
                          <a:ea typeface="Intel Clear" panose="020B0604020203020204" pitchFamily="34" charset="0"/>
                          <a:cs typeface="Intel Clear" panose="020B0604020203020204" pitchFamily="34" charset="0"/>
                        </a:rPr>
                        <a:t>Age 60 or older at retirement</a:t>
                      </a:r>
                      <a:r>
                        <a:rPr lang="en-US" sz="1400" b="1" i="0" u="none" strike="noStrike" kern="1200" baseline="0" dirty="0">
                          <a:solidFill>
                            <a:schemeClr val="dk1"/>
                          </a:solidFill>
                          <a:latin typeface="Intel Clear" panose="020B0604020203020204" pitchFamily="34" charset="0"/>
                          <a:ea typeface="Intel Clear" panose="020B0604020203020204" pitchFamily="34" charset="0"/>
                          <a:cs typeface="Intel Clear" panose="020B0604020203020204" pitchFamily="34" charset="0"/>
                        </a:rPr>
                        <a:t>	</a:t>
                      </a:r>
                    </a:p>
                    <a:p>
                      <a:endParaRPr lang="en-US" sz="1400" b="1"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effectLst/>
                          <a:latin typeface="Intel Clear" panose="020B0604020203020204" pitchFamily="34" charset="0"/>
                          <a:ea typeface="Intel Clear" panose="020B0604020203020204" pitchFamily="34" charset="0"/>
                          <a:cs typeface="Intel Clear" panose="020B0604020203020204" pitchFamily="34" charset="0"/>
                        </a:rPr>
                        <a:t>One year of accelerated vesting for every 5 years of service</a:t>
                      </a:r>
                      <a:endParaRPr lang="en-US" sz="1400" baseline="0" dirty="0">
                        <a:effectLst/>
                        <a:latin typeface="Intel Clear" panose="020B0604020203020204" pitchFamily="34" charset="0"/>
                        <a:ea typeface="Intel Clear" panose="020B0604020203020204" pitchFamily="34" charset="0"/>
                        <a:cs typeface="Intel Clear" panose="020B0604020203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effectLst/>
                          <a:latin typeface="Intel Clear" panose="020B0604020203020204" pitchFamily="34" charset="0"/>
                          <a:ea typeface="Intel Clear" panose="020B0604020203020204" pitchFamily="34" charset="0"/>
                          <a:cs typeface="Intel Clear" panose="020B0604020203020204" pitchFamily="34" charset="0"/>
                        </a:rPr>
                        <a:t>Unvested RSU’s not accelerated are cancelled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Acceleration takes 1 week (3-5 days)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baseline="0" dirty="0">
                        <a:solidFill>
                          <a:schemeClr val="dk1"/>
                        </a:solidFill>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14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Intel Clear" panose="020B0604020203020204" pitchFamily="34" charset="0"/>
                          <a:ea typeface="Intel Clear" panose="020B0604020203020204" pitchFamily="34" charset="0"/>
                          <a:cs typeface="Intel Clear" panose="020B0604020203020204" pitchFamily="34" charset="0"/>
                        </a:rPr>
                        <a:t>Not Rule of 75 or over 60 years old at retirement</a:t>
                      </a:r>
                      <a:endParaRPr lang="en-US" sz="1400" b="1"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effectLst/>
                          <a:latin typeface="Intel Clear" panose="020B0604020203020204" pitchFamily="34" charset="0"/>
                          <a:ea typeface="Intel Clear" panose="020B0604020203020204" pitchFamily="34" charset="0"/>
                          <a:cs typeface="Intel Clear" panose="020B0604020203020204" pitchFamily="34" charset="0"/>
                        </a:rPr>
                        <a:t>Unvested RSU’s are cancelled</a:t>
                      </a:r>
                      <a:endParaRPr lang="en-US" sz="1400" b="0" i="0" u="none" strike="noStrike" kern="1200" baseline="0" dirty="0">
                        <a:solidFill>
                          <a:schemeClr val="dk1"/>
                        </a:solidFill>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cxnSp>
        <p:nvCxnSpPr>
          <p:cNvPr id="10" name="Straight Connector 9"/>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10312" y="4876800"/>
            <a:ext cx="4402694" cy="1015663"/>
          </a:xfrm>
          <a:prstGeom prst="rect">
            <a:avLst/>
          </a:prstGeom>
          <a:noFill/>
        </p:spPr>
        <p:txBody>
          <a:bodyPr wrap="square" rtlCol="0">
            <a:spAutoFit/>
          </a:bodyPr>
          <a:lstStyle/>
          <a:p>
            <a:r>
              <a:rPr lang="en-US" sz="1200" b="1" dirty="0">
                <a:latin typeface="Intel Clear" panose="020B0604020203020204" pitchFamily="34" charset="0"/>
                <a:ea typeface="Intel Clear" panose="020B0604020203020204" pitchFamily="34" charset="0"/>
                <a:cs typeface="Intel Clear" panose="020B0604020203020204" pitchFamily="34" charset="0"/>
              </a:rPr>
              <a:t>Example: </a:t>
            </a:r>
          </a:p>
          <a:p>
            <a:pPr marL="285750" indent="-285750">
              <a:buFont typeface="Arial" panose="020B0604020202020204" pitchFamily="34" charset="0"/>
              <a:buChar char="•"/>
            </a:pPr>
            <a:r>
              <a:rPr lang="en-US" sz="1200" dirty="0">
                <a:latin typeface="Intel Clear" panose="020B0604020203020204" pitchFamily="34" charset="0"/>
                <a:ea typeface="Intel Clear" panose="020B0604020203020204" pitchFamily="34" charset="0"/>
                <a:cs typeface="Intel Clear" panose="020B0604020203020204" pitchFamily="34" charset="0"/>
              </a:rPr>
              <a:t>Age 54 with 22 years of service = 1 year of acceleration</a:t>
            </a:r>
          </a:p>
          <a:p>
            <a:pPr marL="285750" indent="-285750">
              <a:buFont typeface="Arial" panose="020B0604020202020204" pitchFamily="34" charset="0"/>
              <a:buChar char="•"/>
            </a:pPr>
            <a:r>
              <a:rPr lang="en-US" sz="1200" dirty="0">
                <a:latin typeface="Intel Clear" panose="020B0604020203020204" pitchFamily="34" charset="0"/>
                <a:ea typeface="Intel Clear" panose="020B0604020203020204" pitchFamily="34" charset="0"/>
                <a:cs typeface="Intel Clear" panose="020B0604020203020204" pitchFamily="34" charset="0"/>
              </a:rPr>
              <a:t>Age 61 with 12 years of service = 2 years of acceleration</a:t>
            </a:r>
          </a:p>
          <a:p>
            <a:pPr marL="285750" indent="-285750">
              <a:buFont typeface="Arial" panose="020B0604020202020204" pitchFamily="34" charset="0"/>
              <a:buChar char="•"/>
            </a:pPr>
            <a:r>
              <a:rPr lang="en-US" sz="1200" dirty="0">
                <a:latin typeface="Intel Clear" panose="020B0604020203020204" pitchFamily="34" charset="0"/>
                <a:ea typeface="Intel Clear" panose="020B0604020203020204" pitchFamily="34" charset="0"/>
                <a:cs typeface="Intel Clear" panose="020B0604020203020204" pitchFamily="34" charset="0"/>
              </a:rPr>
              <a:t>Age 60 with 20 years of service = 4 years of acceleration</a:t>
            </a:r>
          </a:p>
          <a:p>
            <a:pPr marL="285750" indent="-285750">
              <a:buFont typeface="Arial" panose="020B0604020202020204" pitchFamily="34" charset="0"/>
              <a:buChar char="•"/>
            </a:pPr>
            <a:r>
              <a:rPr lang="en-US" sz="1200" dirty="0">
                <a:latin typeface="Intel Clear" panose="020B0604020203020204" pitchFamily="34" charset="0"/>
                <a:ea typeface="Intel Clear" panose="020B0604020203020204" pitchFamily="34" charset="0"/>
                <a:cs typeface="Intel Clear" panose="020B0604020203020204" pitchFamily="34" charset="0"/>
              </a:rPr>
              <a:t>Age 55 with 15 years of service = no acceleration</a:t>
            </a:r>
          </a:p>
        </p:txBody>
      </p:sp>
      <p:sp>
        <p:nvSpPr>
          <p:cNvPr id="12" name="Rounded Rectangle 13">
            <a:extLst>
              <a:ext uri="{FF2B5EF4-FFF2-40B4-BE49-F238E27FC236}">
                <a16:creationId xmlns:a16="http://schemas.microsoft.com/office/drawing/2014/main" id="{1D23CEA7-7108-4111-97BF-A9323907CA9A}"/>
              </a:ext>
            </a:extLst>
          </p:cNvPr>
          <p:cNvSpPr/>
          <p:nvPr/>
        </p:nvSpPr>
        <p:spPr bwMode="auto">
          <a:xfrm>
            <a:off x="4571023" y="685800"/>
            <a:ext cx="4472493" cy="903128"/>
          </a:xfrm>
          <a:prstGeom prst="roundRect">
            <a:avLst/>
          </a:prstGeom>
          <a:solidFill>
            <a:srgbClr val="E3ECFD"/>
          </a:solidFill>
          <a:ln w="12700" cap="flat" cmpd="sng" algn="ctr">
            <a:solidFill>
              <a:schemeClr val="accent4">
                <a:lumMod val="50000"/>
                <a:lumOff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r>
              <a:rPr lang="en-US" sz="1200" dirty="0">
                <a:latin typeface="Intel Clear" panose="020B0604020203020204" pitchFamily="34" charset="0"/>
                <a:ea typeface="Intel Clear" panose="020B0604020203020204" pitchFamily="34" charset="0"/>
                <a:cs typeface="Intel Clear" panose="020B0604020203020204" pitchFamily="34" charset="0"/>
              </a:rPr>
              <a:t>Acceleration rules may not apply to all of your stock awards, such as special retention-based grants received outside of the Rewards process. </a:t>
            </a:r>
            <a:r>
              <a:rPr lang="en-US" sz="1200" b="1" dirty="0">
                <a:latin typeface="Intel Clear" panose="020B0604020203020204" pitchFamily="34" charset="0"/>
                <a:ea typeface="Intel Clear" panose="020B0604020203020204" pitchFamily="34" charset="0"/>
                <a:cs typeface="Intel Clear" panose="020B0604020203020204" pitchFamily="34" charset="0"/>
              </a:rPr>
              <a:t>Review the grant agreements to determine the acceleration rules.</a:t>
            </a:r>
          </a:p>
        </p:txBody>
      </p:sp>
      <p:sp>
        <p:nvSpPr>
          <p:cNvPr id="13" name="Rounded Rectangle 14">
            <a:extLst>
              <a:ext uri="{FF2B5EF4-FFF2-40B4-BE49-F238E27FC236}">
                <a16:creationId xmlns:a16="http://schemas.microsoft.com/office/drawing/2014/main" id="{639FAFDF-2893-4BFD-AD3B-9C49A0CC348E}"/>
              </a:ext>
            </a:extLst>
          </p:cNvPr>
          <p:cNvSpPr/>
          <p:nvPr/>
        </p:nvSpPr>
        <p:spPr bwMode="auto">
          <a:xfrm>
            <a:off x="4583583" y="1665127"/>
            <a:ext cx="4472493" cy="624654"/>
          </a:xfrm>
          <a:prstGeom prst="roundRect">
            <a:avLst/>
          </a:prstGeom>
          <a:solidFill>
            <a:srgbClr val="E3ECFD"/>
          </a:solidFill>
          <a:ln w="12700" cap="flat" cmpd="sng" algn="ctr">
            <a:solidFill>
              <a:schemeClr val="accent4">
                <a:lumMod val="50000"/>
                <a:lumOff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r>
              <a:rPr lang="en-US" sz="1200" dirty="0">
                <a:latin typeface="Intel Clear" panose="020B0604020203020204" pitchFamily="34" charset="0"/>
                <a:ea typeface="Intel Clear" panose="020B0604020203020204" pitchFamily="34" charset="0"/>
                <a:cs typeface="Intel Clear" panose="020B0604020203020204" pitchFamily="34" charset="0"/>
              </a:rPr>
              <a:t>Stock options and/or RSUs may qualify for accelerated vesting under </a:t>
            </a:r>
            <a:r>
              <a:rPr lang="en-US" sz="1200" b="1" dirty="0">
                <a:latin typeface="Intel Clear" panose="020B0604020203020204" pitchFamily="34" charset="0"/>
                <a:ea typeface="Intel Clear" panose="020B0604020203020204" pitchFamily="34" charset="0"/>
                <a:cs typeface="Intel Clear" panose="020B0604020203020204" pitchFamily="34" charset="0"/>
              </a:rPr>
              <a:t>either the Age 60 rule or Rule of 75, but not both</a:t>
            </a:r>
            <a:r>
              <a:rPr lang="en-US" sz="1200" dirty="0">
                <a:latin typeface="Intel Clear" panose="020B0604020203020204" pitchFamily="34" charset="0"/>
                <a:ea typeface="Intel Clear" panose="020B0604020203020204" pitchFamily="34" charset="0"/>
                <a:cs typeface="Intel Clear" panose="020B0604020203020204" pitchFamily="34" charset="0"/>
              </a:rPr>
              <a:t>.</a:t>
            </a:r>
          </a:p>
        </p:txBody>
      </p:sp>
      <p:sp>
        <p:nvSpPr>
          <p:cNvPr id="14" name="Rounded Rectangle 15">
            <a:extLst>
              <a:ext uri="{FF2B5EF4-FFF2-40B4-BE49-F238E27FC236}">
                <a16:creationId xmlns:a16="http://schemas.microsoft.com/office/drawing/2014/main" id="{21198BAA-66CA-4241-ABDE-351573447AEB}"/>
              </a:ext>
            </a:extLst>
          </p:cNvPr>
          <p:cNvSpPr/>
          <p:nvPr/>
        </p:nvSpPr>
        <p:spPr bwMode="auto">
          <a:xfrm>
            <a:off x="4572000" y="2362633"/>
            <a:ext cx="4478894" cy="1065244"/>
          </a:xfrm>
          <a:prstGeom prst="roundRect">
            <a:avLst/>
          </a:prstGeom>
          <a:solidFill>
            <a:srgbClr val="E3ECFD"/>
          </a:solidFill>
          <a:ln w="12700" cap="flat" cmpd="sng" algn="ctr">
            <a:solidFill>
              <a:schemeClr val="accent4">
                <a:lumMod val="50000"/>
                <a:lumOff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For purposes of stock option/RSU-vesting acceleration (under either the “Age 60” or “Rule of 75” rules), in general, </a:t>
            </a:r>
            <a:r>
              <a:rPr lang="en-US" sz="1200" b="1" dirty="0">
                <a:latin typeface="Intel Clear" panose="020B0604020203020204" pitchFamily="34" charset="0"/>
                <a:ea typeface="Intel Clear" panose="020B0604020203020204" pitchFamily="34" charset="0"/>
                <a:cs typeface="Intel Clear" panose="020B0604020203020204" pitchFamily="34" charset="0"/>
              </a:rPr>
              <a:t>only Intel service counts. </a:t>
            </a:r>
            <a:r>
              <a:rPr lang="en-US" sz="1200" dirty="0">
                <a:latin typeface="Intel Clear" panose="020B0604020203020204" pitchFamily="34" charset="0"/>
                <a:ea typeface="Intel Clear" panose="020B0604020203020204" pitchFamily="34" charset="0"/>
                <a:cs typeface="Intel Clear" panose="020B0604020203020204" pitchFamily="34" charset="0"/>
              </a:rPr>
              <a:t>Intel service may include bridge-of-service from an acquired company or being rehired to Intel after a break in service.</a:t>
            </a:r>
          </a:p>
          <a:p>
            <a:endParaRPr lang="en-US" sz="1200" b="1"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5" name="Rounded Rectangle 16">
            <a:extLst>
              <a:ext uri="{FF2B5EF4-FFF2-40B4-BE49-F238E27FC236}">
                <a16:creationId xmlns:a16="http://schemas.microsoft.com/office/drawing/2014/main" id="{5842B6CA-E9E8-471D-AF09-D0C4048F34D3}"/>
              </a:ext>
            </a:extLst>
          </p:cNvPr>
          <p:cNvSpPr/>
          <p:nvPr/>
        </p:nvSpPr>
        <p:spPr bwMode="auto">
          <a:xfrm>
            <a:off x="4572000" y="3503350"/>
            <a:ext cx="4478894" cy="2006991"/>
          </a:xfrm>
          <a:prstGeom prst="roundRect">
            <a:avLst/>
          </a:prstGeom>
          <a:solidFill>
            <a:srgbClr val="E3ECFD"/>
          </a:solidFill>
          <a:ln w="12700" cap="flat" cmpd="sng" algn="ctr">
            <a:solidFill>
              <a:schemeClr val="accent4">
                <a:lumMod val="50000"/>
                <a:lumOff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M&amp;A service (prior service with a company acquired by or merged with Intel) will count for purposes of determining whether you qualify for the applicable post-retirement exercise period (i.e., first anniversary of your retirement date) for Intel stock. </a:t>
            </a:r>
            <a:r>
              <a:rPr lang="en-US" sz="1200" b="1" dirty="0">
                <a:latin typeface="Intel Clear" panose="020B0604020203020204" pitchFamily="34" charset="0"/>
                <a:ea typeface="Intel Clear" panose="020B0604020203020204" pitchFamily="34" charset="0"/>
                <a:cs typeface="Intel Clear" panose="020B0604020203020204" pitchFamily="34" charset="0"/>
              </a:rPr>
              <a:t>The terms of each individual M&amp;A dictate whether or not M&amp;A service will count as length of service</a:t>
            </a:r>
            <a:r>
              <a:rPr lang="en-US" sz="1200" dirty="0">
                <a:latin typeface="Intel Clear" panose="020B0604020203020204" pitchFamily="34" charset="0"/>
                <a:ea typeface="Intel Clear" panose="020B0604020203020204" pitchFamily="34" charset="0"/>
                <a:cs typeface="Intel Clear" panose="020B0604020203020204" pitchFamily="34" charset="0"/>
              </a:rPr>
              <a:t> for purposes of determining if you qualify for stock option and/or RSU acceleration at retirement under the Rule of 75 or how many years of acceleration you may receive under the Age 60 rule.</a:t>
            </a:r>
          </a:p>
        </p:txBody>
      </p:sp>
    </p:spTree>
    <p:extLst>
      <p:ext uri="{BB962C8B-B14F-4D97-AF65-F5344CB8AC3E}">
        <p14:creationId xmlns:p14="http://schemas.microsoft.com/office/powerpoint/2010/main" val="14429485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38841A-C8C3-630C-2F21-6ACC67A5858C}"/>
              </a:ext>
            </a:extLst>
          </p:cNvPr>
          <p:cNvSpPr>
            <a:spLocks noGrp="1"/>
          </p:cNvSpPr>
          <p:nvPr>
            <p:ph type="title"/>
          </p:nvPr>
        </p:nvSpPr>
        <p:spPr/>
        <p:txBody>
          <a:bodyPr/>
          <a:lstStyle/>
          <a:p>
            <a:r>
              <a:rPr lang="en-US" dirty="0">
                <a:solidFill>
                  <a:schemeClr val="tx1"/>
                </a:solidFill>
              </a:rPr>
              <a:t>Follows Retirement rule of 75 or Age 60 + 5 years of Service</a:t>
            </a:r>
          </a:p>
        </p:txBody>
      </p:sp>
      <p:sp>
        <p:nvSpPr>
          <p:cNvPr id="3" name="Content Placeholder 2"/>
          <p:cNvSpPr>
            <a:spLocks noGrp="1"/>
          </p:cNvSpPr>
          <p:nvPr>
            <p:ph sz="quarter" idx="13"/>
          </p:nvPr>
        </p:nvSpPr>
        <p:spPr/>
        <p:txBody>
          <a:bodyPr/>
          <a:lstStyle/>
          <a:p>
            <a:pPr lvl="1"/>
            <a:r>
              <a:rPr lang="en-US" dirty="0">
                <a:solidFill>
                  <a:schemeClr val="tx1"/>
                </a:solidFill>
              </a:rPr>
              <a:t>Accelerated PSU’s will vest on normal vesting schedule, with performance criteria applied. </a:t>
            </a:r>
          </a:p>
          <a:p>
            <a:pPr lvl="1"/>
            <a:r>
              <a:rPr lang="en-US" dirty="0">
                <a:solidFill>
                  <a:schemeClr val="tx1"/>
                </a:solidFill>
              </a:rPr>
              <a:t>These will be included in your taxable income in the vested year</a:t>
            </a:r>
          </a:p>
          <a:p>
            <a:pPr lvl="2"/>
            <a:r>
              <a:rPr lang="en-US" dirty="0">
                <a:solidFill>
                  <a:schemeClr val="tx1"/>
                </a:solidFill>
              </a:rPr>
              <a:t>Tax documents from both Intel and E-Trade will be sent. </a:t>
            </a:r>
          </a:p>
          <a:p>
            <a:pPr lvl="1"/>
            <a:r>
              <a:rPr lang="en-US" dirty="0">
                <a:solidFill>
                  <a:schemeClr val="tx1"/>
                </a:solidFill>
              </a:rPr>
              <a:t>Review attached PDF for Exec RSU, PSU, &amp; OSU retirement information </a:t>
            </a:r>
          </a:p>
          <a:p>
            <a:pPr marL="344488" lvl="1" indent="0">
              <a:buNone/>
            </a:pPr>
            <a:endParaRPr lang="en-US" dirty="0"/>
          </a:p>
          <a:p>
            <a:endParaRPr lang="en-US" sz="2000" dirty="0">
              <a:solidFill>
                <a:srgbClr val="FF0000"/>
              </a:solidFill>
            </a:endParaRPr>
          </a:p>
        </p:txBody>
      </p:sp>
      <p:sp>
        <p:nvSpPr>
          <p:cNvPr id="4" name="Rectangle 3"/>
          <p:cNvSpPr/>
          <p:nvPr/>
        </p:nvSpPr>
        <p:spPr bwMode="auto">
          <a:xfrm>
            <a:off x="-28575" y="1905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PSU At Retirement </a:t>
            </a:r>
          </a:p>
        </p:txBody>
      </p:sp>
      <p:cxnSp>
        <p:nvCxnSpPr>
          <p:cNvPr id="5" name="Straight Connector 4"/>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graphicFrame>
        <p:nvGraphicFramePr>
          <p:cNvPr id="6" name="Object 5">
            <a:extLst>
              <a:ext uri="{FF2B5EF4-FFF2-40B4-BE49-F238E27FC236}">
                <a16:creationId xmlns:a16="http://schemas.microsoft.com/office/drawing/2014/main" id="{5B769A2C-A267-466D-BA98-215D5808AE92}"/>
              </a:ext>
            </a:extLst>
          </p:cNvPr>
          <p:cNvGraphicFramePr>
            <a:graphicFrameLocks noChangeAspect="1"/>
          </p:cNvGraphicFramePr>
          <p:nvPr>
            <p:extLst>
              <p:ext uri="{D42A27DB-BD31-4B8C-83A1-F6EECF244321}">
                <p14:modId xmlns:p14="http://schemas.microsoft.com/office/powerpoint/2010/main" val="3902316507"/>
              </p:ext>
            </p:extLst>
          </p:nvPr>
        </p:nvGraphicFramePr>
        <p:xfrm>
          <a:off x="3152775" y="4140200"/>
          <a:ext cx="2168525" cy="1257300"/>
        </p:xfrm>
        <a:graphic>
          <a:graphicData uri="http://schemas.openxmlformats.org/presentationml/2006/ole">
            <mc:AlternateContent xmlns:mc="http://schemas.openxmlformats.org/markup-compatibility/2006">
              <mc:Choice xmlns:v="urn:schemas-microsoft-com:vml" Requires="v">
                <p:oleObj name="Packager Shell Object" showAsIcon="1" r:id="rId3" imgW="891434" imgH="518018" progId="Package">
                  <p:embed/>
                </p:oleObj>
              </mc:Choice>
              <mc:Fallback>
                <p:oleObj name="Packager Shell Object" showAsIcon="1" r:id="rId3" imgW="891434" imgH="518018" progId="Package">
                  <p:embed/>
                  <p:pic>
                    <p:nvPicPr>
                      <p:cNvPr id="6" name="Object 5">
                        <a:extLst>
                          <a:ext uri="{FF2B5EF4-FFF2-40B4-BE49-F238E27FC236}">
                            <a16:creationId xmlns:a16="http://schemas.microsoft.com/office/drawing/2014/main" id="{5B769A2C-A267-466D-BA98-215D5808AE92}"/>
                          </a:ext>
                        </a:extLst>
                      </p:cNvPr>
                      <p:cNvPicPr/>
                      <p:nvPr/>
                    </p:nvPicPr>
                    <p:blipFill>
                      <a:blip r:embed="rId4"/>
                      <a:stretch>
                        <a:fillRect/>
                      </a:stretch>
                    </p:blipFill>
                    <p:spPr>
                      <a:xfrm>
                        <a:off x="3152775" y="4140200"/>
                        <a:ext cx="2168525" cy="1257300"/>
                      </a:xfrm>
                      <a:prstGeom prst="rect">
                        <a:avLst/>
                      </a:prstGeom>
                    </p:spPr>
                  </p:pic>
                </p:oleObj>
              </mc:Fallback>
            </mc:AlternateContent>
          </a:graphicData>
        </a:graphic>
      </p:graphicFrame>
    </p:spTree>
    <p:extLst>
      <p:ext uri="{BB962C8B-B14F-4D97-AF65-F5344CB8AC3E}">
        <p14:creationId xmlns:p14="http://schemas.microsoft.com/office/powerpoint/2010/main" val="426940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defTabSz="685800" eaLnBrk="1" fontAlgn="auto" hangingPunct="1">
              <a:spcBef>
                <a:spcPts val="0"/>
              </a:spcBef>
              <a:spcAft>
                <a:spcPts val="0"/>
              </a:spcAft>
              <a:defRPr/>
            </a:pPr>
            <a:fld id="{EE2556C5-CE8C-6547-B838-EA80C61A4AF7}" type="slidenum">
              <a:rPr lang="en-US" sz="120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rPr>
              <a:pPr algn="r" defTabSz="685800" eaLnBrk="1" fontAlgn="auto" hangingPunct="1">
                <a:spcBef>
                  <a:spcPts val="0"/>
                </a:spcBef>
                <a:spcAft>
                  <a:spcPts val="0"/>
                </a:spcAft>
                <a:defRPr/>
              </a:pPr>
              <a:t>18</a:t>
            </a:fld>
            <a:endParaRPr lang="en-US" sz="1200" dirty="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7" name="Rectangle 6">
            <a:extLst>
              <a:ext uri="{FF2B5EF4-FFF2-40B4-BE49-F238E27FC236}">
                <a16:creationId xmlns:a16="http://schemas.microsoft.com/office/drawing/2014/main" id="{4319BFBC-EE23-4BB9-A974-8033F0142F18}"/>
              </a:ext>
            </a:extLst>
          </p:cNvPr>
          <p:cNvSpPr/>
          <p:nvPr/>
        </p:nvSpPr>
        <p:spPr bwMode="auto">
          <a:xfrm>
            <a:off x="-28575" y="1905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Financial Planning for Executive Officers </a:t>
            </a:r>
          </a:p>
        </p:txBody>
      </p:sp>
      <p:cxnSp>
        <p:nvCxnSpPr>
          <p:cNvPr id="9" name="Straight Connector 8">
            <a:extLst>
              <a:ext uri="{FF2B5EF4-FFF2-40B4-BE49-F238E27FC236}">
                <a16:creationId xmlns:a16="http://schemas.microsoft.com/office/drawing/2014/main" id="{81ABBABF-92EA-4DF3-99CB-8D0CCF3E4517}"/>
              </a:ext>
            </a:extLst>
          </p:cNvPr>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11" name="TextBox 10">
            <a:extLst>
              <a:ext uri="{FF2B5EF4-FFF2-40B4-BE49-F238E27FC236}">
                <a16:creationId xmlns:a16="http://schemas.microsoft.com/office/drawing/2014/main" id="{91673E15-57B4-430C-85C9-53A993213B0A}"/>
              </a:ext>
            </a:extLst>
          </p:cNvPr>
          <p:cNvSpPr txBox="1"/>
          <p:nvPr/>
        </p:nvSpPr>
        <p:spPr>
          <a:xfrm>
            <a:off x="95590" y="730209"/>
            <a:ext cx="8989355" cy="1415772"/>
          </a:xfrm>
          <a:prstGeom prst="rect">
            <a:avLst/>
          </a:prstGeom>
          <a:noFill/>
        </p:spPr>
        <p:txBody>
          <a:bodyPr wrap="square">
            <a:spAutoFit/>
          </a:bodyPr>
          <a:lstStyle/>
          <a:p>
            <a:pPr algn="l"/>
            <a:r>
              <a:rPr lang="en-US" sz="1400" b="0" i="0" dirty="0">
                <a:solidFill>
                  <a:srgbClr val="242424"/>
                </a:solidFill>
                <a:effectLst/>
                <a:latin typeface="intel-one"/>
              </a:rPr>
              <a:t>As a top executive at Intel, you can take advantage of the </a:t>
            </a:r>
            <a:r>
              <a:rPr lang="en-US" sz="1400" b="1" i="0" dirty="0">
                <a:solidFill>
                  <a:srgbClr val="242424"/>
                </a:solidFill>
                <a:effectLst/>
                <a:latin typeface="intel-one"/>
              </a:rPr>
              <a:t>Executive Financial Counseling</a:t>
            </a:r>
            <a:r>
              <a:rPr lang="en-US" sz="1400" b="0" i="0" dirty="0">
                <a:solidFill>
                  <a:srgbClr val="242424"/>
                </a:solidFill>
                <a:effectLst/>
                <a:latin typeface="intel-one"/>
              </a:rPr>
              <a:t> benefit to help you get the most out of your rewards package.</a:t>
            </a:r>
          </a:p>
          <a:p>
            <a:pPr algn="l"/>
            <a:br>
              <a:rPr lang="en-US" sz="1400" b="0" i="0" dirty="0">
                <a:solidFill>
                  <a:srgbClr val="242424"/>
                </a:solidFill>
                <a:effectLst/>
                <a:latin typeface="intel-one"/>
              </a:rPr>
            </a:br>
            <a:r>
              <a:rPr lang="en-US" sz="1400" b="0" i="0" dirty="0">
                <a:solidFill>
                  <a:srgbClr val="242424"/>
                </a:solidFill>
                <a:effectLst/>
                <a:latin typeface="intel-one"/>
              </a:rPr>
              <a:t>This benefit allows you to receive reimbursement </a:t>
            </a:r>
            <a:r>
              <a:rPr lang="en-US" sz="1400" b="1" i="0" dirty="0">
                <a:solidFill>
                  <a:srgbClr val="242424"/>
                </a:solidFill>
                <a:effectLst/>
                <a:latin typeface="intel-one"/>
              </a:rPr>
              <a:t>up to $20,000 USD</a:t>
            </a:r>
            <a:r>
              <a:rPr lang="en-US" sz="1400" b="0" i="0" dirty="0">
                <a:solidFill>
                  <a:srgbClr val="242424"/>
                </a:solidFill>
                <a:effectLst/>
                <a:latin typeface="intel-one"/>
              </a:rPr>
              <a:t> per year in eligible expenses from a financial counseling provider of </a:t>
            </a:r>
            <a:r>
              <a:rPr lang="en-US" sz="1400" b="0" i="1" u="sng" dirty="0">
                <a:solidFill>
                  <a:srgbClr val="242424"/>
                </a:solidFill>
                <a:effectLst/>
                <a:latin typeface="intel-one"/>
              </a:rPr>
              <a:t>your choice</a:t>
            </a:r>
            <a:r>
              <a:rPr lang="en-US" sz="1400" b="0" i="0" dirty="0">
                <a:solidFill>
                  <a:srgbClr val="242424"/>
                </a:solidFill>
                <a:effectLst/>
                <a:latin typeface="intel-one"/>
              </a:rPr>
              <a:t>, e.g. financial planner, CPA, attorney or similar professional.</a:t>
            </a:r>
            <a:br>
              <a:rPr lang="en-US" sz="1600" b="0" i="0" dirty="0">
                <a:solidFill>
                  <a:srgbClr val="242424"/>
                </a:solidFill>
                <a:effectLst/>
                <a:latin typeface="intel-one"/>
              </a:rPr>
            </a:br>
            <a:endParaRPr lang="en-US" sz="1600" b="0" i="0" dirty="0">
              <a:solidFill>
                <a:srgbClr val="242424"/>
              </a:solidFill>
              <a:effectLst/>
              <a:latin typeface="intel-one"/>
            </a:endParaRPr>
          </a:p>
        </p:txBody>
      </p:sp>
      <p:sp>
        <p:nvSpPr>
          <p:cNvPr id="13" name="TextBox 12">
            <a:extLst>
              <a:ext uri="{FF2B5EF4-FFF2-40B4-BE49-F238E27FC236}">
                <a16:creationId xmlns:a16="http://schemas.microsoft.com/office/drawing/2014/main" id="{B8EB57F6-423A-4025-9358-C35E321BB088}"/>
              </a:ext>
            </a:extLst>
          </p:cNvPr>
          <p:cNvSpPr txBox="1"/>
          <p:nvPr/>
        </p:nvSpPr>
        <p:spPr>
          <a:xfrm>
            <a:off x="113381" y="1981200"/>
            <a:ext cx="3849019"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sz="1200" dirty="0">
                <a:solidFill>
                  <a:srgbClr val="242424"/>
                </a:solidFill>
                <a:latin typeface="intel-one"/>
              </a:rPr>
              <a:t>Q</a:t>
            </a:r>
            <a:r>
              <a:rPr lang="en-US" sz="1200" b="0" i="0" dirty="0">
                <a:solidFill>
                  <a:srgbClr val="242424"/>
                </a:solidFill>
                <a:effectLst/>
                <a:latin typeface="intel-one"/>
              </a:rPr>
              <a:t>ualified expenses/fees from a financial planner, CPA, attorney or similar financial counseling provider are eligible for reimbursement:</a:t>
            </a:r>
          </a:p>
          <a:p>
            <a:pPr algn="l"/>
            <a:r>
              <a:rPr lang="en-US" sz="1200" b="0" i="0" dirty="0">
                <a:solidFill>
                  <a:srgbClr val="242424"/>
                </a:solidFill>
                <a:effectLst/>
                <a:latin typeface="intel-one"/>
              </a:rPr>
              <a:t> Compensation and benefits planning, including:</a:t>
            </a:r>
          </a:p>
          <a:p>
            <a:pPr marL="742950" lvl="1" indent="-285750" algn="l">
              <a:buFont typeface="Arial" panose="020B0604020202020204" pitchFamily="34" charset="0"/>
              <a:buChar char="•"/>
            </a:pPr>
            <a:r>
              <a:rPr lang="en-US" sz="1200" b="0" i="0" dirty="0">
                <a:solidFill>
                  <a:srgbClr val="242424"/>
                </a:solidFill>
                <a:effectLst/>
                <a:latin typeface="intel-one"/>
              </a:rPr>
              <a:t>Intel stock compensation (RSUs, PSUs, etc.) strategies, 401(k) deferral and investment options and elections, Deferred compensation elections and planning, &amp; Benefit elections</a:t>
            </a:r>
          </a:p>
          <a:p>
            <a:pPr marL="122238" indent="-122238" algn="l">
              <a:buFont typeface="Arial" panose="020B0604020202020204" pitchFamily="34" charset="0"/>
              <a:buChar char="•"/>
            </a:pPr>
            <a:r>
              <a:rPr lang="en-US" sz="1200" b="0" i="0" dirty="0">
                <a:solidFill>
                  <a:srgbClr val="242424"/>
                </a:solidFill>
                <a:effectLst/>
                <a:latin typeface="intel-one"/>
              </a:rPr>
              <a:t>Income tax planning and preparation (fees for preparation of individual, trust and/or estate income tax returns only)</a:t>
            </a:r>
          </a:p>
          <a:p>
            <a:pPr marL="228600" indent="-228600" algn="l">
              <a:buFont typeface="Arial" panose="020B0604020202020204" pitchFamily="34" charset="0"/>
              <a:buChar char="•"/>
            </a:pPr>
            <a:r>
              <a:rPr lang="en-US" sz="1200" b="0" i="0" dirty="0">
                <a:solidFill>
                  <a:srgbClr val="242424"/>
                </a:solidFill>
                <a:effectLst/>
                <a:latin typeface="intel-one"/>
              </a:rPr>
              <a:t>Cash-ﬂow planning</a:t>
            </a:r>
          </a:p>
          <a:p>
            <a:pPr marL="228600" indent="-228600" algn="l">
              <a:buFont typeface="Arial" panose="020B0604020202020204" pitchFamily="34" charset="0"/>
              <a:buChar char="•"/>
            </a:pPr>
            <a:r>
              <a:rPr lang="en-US" sz="1200" b="0" i="0" dirty="0">
                <a:solidFill>
                  <a:srgbClr val="242424"/>
                </a:solidFill>
                <a:effectLst/>
                <a:latin typeface="intel-one"/>
              </a:rPr>
              <a:t>Investment planning</a:t>
            </a:r>
          </a:p>
          <a:p>
            <a:pPr marL="228600" indent="-228600" algn="l">
              <a:buFont typeface="Arial" panose="020B0604020202020204" pitchFamily="34" charset="0"/>
              <a:buChar char="•"/>
            </a:pPr>
            <a:r>
              <a:rPr lang="en-US" sz="1200" b="0" i="0" dirty="0">
                <a:solidFill>
                  <a:srgbClr val="242424"/>
                </a:solidFill>
                <a:effectLst/>
                <a:latin typeface="intel-one"/>
              </a:rPr>
              <a:t>Estate planning and preparation</a:t>
            </a:r>
          </a:p>
          <a:p>
            <a:pPr marL="228600" indent="-228600" algn="l">
              <a:buFont typeface="Arial" panose="020B0604020202020204" pitchFamily="34" charset="0"/>
              <a:buChar char="•"/>
            </a:pPr>
            <a:r>
              <a:rPr lang="en-US" sz="1200" b="0" i="0" dirty="0">
                <a:solidFill>
                  <a:srgbClr val="242424"/>
                </a:solidFill>
                <a:effectLst/>
                <a:latin typeface="intel-one"/>
              </a:rPr>
              <a:t>Financial risk management strategies</a:t>
            </a:r>
          </a:p>
          <a:p>
            <a:pPr algn="l"/>
            <a:endParaRPr lang="en-US" sz="1200" dirty="0">
              <a:solidFill>
                <a:srgbClr val="242424"/>
              </a:solidFill>
              <a:latin typeface="intel-one"/>
            </a:endParaRPr>
          </a:p>
          <a:p>
            <a:pPr algn="l"/>
            <a:r>
              <a:rPr lang="en-US" sz="1200" b="0" i="0" dirty="0">
                <a:solidFill>
                  <a:srgbClr val="242424"/>
                </a:solidFill>
                <a:effectLst/>
                <a:latin typeface="intel-one"/>
              </a:rPr>
              <a:t>The following expenses </a:t>
            </a:r>
            <a:r>
              <a:rPr lang="en-US" sz="1200" b="1" i="0" dirty="0">
                <a:solidFill>
                  <a:srgbClr val="242424"/>
                </a:solidFill>
                <a:effectLst/>
                <a:latin typeface="intel-one"/>
              </a:rPr>
              <a:t>are not eligible</a:t>
            </a:r>
            <a:r>
              <a:rPr lang="en-US" sz="1200" b="0" i="0" dirty="0">
                <a:solidFill>
                  <a:srgbClr val="242424"/>
                </a:solidFill>
                <a:effectLst/>
                <a:latin typeface="intel-one"/>
              </a:rPr>
              <a:t> for reimbursement:</a:t>
            </a:r>
          </a:p>
          <a:p>
            <a:pPr marL="228600" indent="-228600" algn="l">
              <a:buFont typeface="Arial" panose="020B0604020202020204" pitchFamily="34" charset="0"/>
              <a:buChar char="•"/>
            </a:pPr>
            <a:r>
              <a:rPr lang="en-US" sz="1200" b="0" i="0" dirty="0">
                <a:solidFill>
                  <a:srgbClr val="242424"/>
                </a:solidFill>
                <a:effectLst/>
                <a:latin typeface="intel-one"/>
              </a:rPr>
              <a:t>Investment asset management commissions and transaction fees</a:t>
            </a:r>
          </a:p>
          <a:p>
            <a:pPr marL="228600" indent="-228600" algn="l">
              <a:buFont typeface="Arial" panose="020B0604020202020204" pitchFamily="34" charset="0"/>
              <a:buChar char="•"/>
            </a:pPr>
            <a:r>
              <a:rPr lang="en-US" sz="1200" b="0" i="0" dirty="0">
                <a:solidFill>
                  <a:srgbClr val="242424"/>
                </a:solidFill>
                <a:effectLst/>
                <a:latin typeface="intel-one"/>
              </a:rPr>
              <a:t>Insurance fees</a:t>
            </a:r>
          </a:p>
          <a:p>
            <a:pPr marL="228600" indent="-228600" algn="l">
              <a:buFont typeface="Arial" panose="020B0604020202020204" pitchFamily="34" charset="0"/>
              <a:buChar char="•"/>
            </a:pPr>
            <a:r>
              <a:rPr lang="en-US" sz="1200" b="0" i="0" dirty="0">
                <a:solidFill>
                  <a:srgbClr val="242424"/>
                </a:solidFill>
                <a:effectLst/>
                <a:latin typeface="intel-one"/>
              </a:rPr>
              <a:t>Mortgage/lender fees</a:t>
            </a:r>
          </a:p>
        </p:txBody>
      </p:sp>
      <p:sp>
        <p:nvSpPr>
          <p:cNvPr id="15" name="TextBox 14">
            <a:extLst>
              <a:ext uri="{FF2B5EF4-FFF2-40B4-BE49-F238E27FC236}">
                <a16:creationId xmlns:a16="http://schemas.microsoft.com/office/drawing/2014/main" id="{7C6DC63E-62FB-4D75-879F-0F00FA21C525}"/>
              </a:ext>
            </a:extLst>
          </p:cNvPr>
          <p:cNvSpPr txBox="1"/>
          <p:nvPr/>
        </p:nvSpPr>
        <p:spPr>
          <a:xfrm>
            <a:off x="4114800" y="1989118"/>
            <a:ext cx="4933610"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sz="1200" b="0" i="0" dirty="0">
                <a:solidFill>
                  <a:srgbClr val="242424"/>
                </a:solidFill>
                <a:effectLst/>
                <a:latin typeface="intel-one"/>
              </a:rPr>
              <a:t>Intel will reimburse eligible expenses up to $20,000 USD per year via a one-time payment in Q1 of the year after which expenses are incurred. Such expenses must be incurred while employed by Intel or a participating subsidiary. The Concur tool </a:t>
            </a:r>
            <a:r>
              <a:rPr lang="en-US" sz="1200" b="1" i="0" dirty="0">
                <a:solidFill>
                  <a:srgbClr val="242424"/>
                </a:solidFill>
                <a:effectLst/>
                <a:latin typeface="intel-one"/>
              </a:rPr>
              <a:t>should not</a:t>
            </a:r>
            <a:r>
              <a:rPr lang="en-US" sz="1200" b="0" i="0" dirty="0">
                <a:solidFill>
                  <a:srgbClr val="242424"/>
                </a:solidFill>
                <a:effectLst/>
                <a:latin typeface="intel-one"/>
              </a:rPr>
              <a:t> be used for any reimbursements related to this benefit.</a:t>
            </a:r>
          </a:p>
          <a:p>
            <a:pPr algn="l"/>
            <a:endParaRPr lang="en-US" sz="1200" b="0" i="0" dirty="0">
              <a:solidFill>
                <a:srgbClr val="242424"/>
              </a:solidFill>
              <a:effectLst/>
              <a:latin typeface="intel-one"/>
            </a:endParaRPr>
          </a:p>
          <a:p>
            <a:pPr algn="l"/>
            <a:r>
              <a:rPr lang="en-US" sz="1200" b="1" i="0" dirty="0">
                <a:solidFill>
                  <a:srgbClr val="242424"/>
                </a:solidFill>
                <a:effectLst/>
                <a:highlight>
                  <a:srgbClr val="FFFF00"/>
                </a:highlight>
                <a:latin typeface="intel-one"/>
              </a:rPr>
              <a:t>The reimbursement process is as follows:</a:t>
            </a:r>
          </a:p>
          <a:p>
            <a:pPr marL="228600" indent="-228600" algn="l">
              <a:buFont typeface="Arial" panose="020B0604020202020204" pitchFamily="34" charset="0"/>
              <a:buChar char="•"/>
            </a:pPr>
            <a:r>
              <a:rPr lang="en-US" sz="1200" i="0" dirty="0">
                <a:solidFill>
                  <a:srgbClr val="242424"/>
                </a:solidFill>
                <a:effectLst/>
                <a:latin typeface="intel-one"/>
              </a:rPr>
              <a:t>Nov./Dec. – you will receive an email to notify you that the window to submit expenses is open</a:t>
            </a:r>
            <a:r>
              <a:rPr lang="en-US" sz="1200" dirty="0">
                <a:solidFill>
                  <a:srgbClr val="242424"/>
                </a:solidFill>
                <a:latin typeface="intel-one"/>
              </a:rPr>
              <a:t>. Make sure your personal email is in Workday</a:t>
            </a:r>
            <a:endParaRPr lang="en-US" sz="1200" i="0" dirty="0">
              <a:solidFill>
                <a:srgbClr val="242424"/>
              </a:solidFill>
              <a:effectLst/>
              <a:latin typeface="intel-one"/>
            </a:endParaRPr>
          </a:p>
          <a:p>
            <a:pPr marL="228600" indent="-228600" algn="l">
              <a:buFont typeface="Arial" panose="020B0604020202020204" pitchFamily="34" charset="0"/>
              <a:buChar char="•"/>
            </a:pPr>
            <a:r>
              <a:rPr lang="en-US" sz="1200" i="0" dirty="0">
                <a:solidFill>
                  <a:srgbClr val="242424"/>
                </a:solidFill>
                <a:effectLst/>
                <a:latin typeface="intel-one"/>
              </a:rPr>
              <a:t>Until Feb. 15* – submit eligible expense documentation via email to </a:t>
            </a:r>
            <a:r>
              <a:rPr lang="en-US" sz="1200" i="0" u="none" strike="noStrike" dirty="0">
                <a:solidFill>
                  <a:srgbClr val="0054AE"/>
                </a:solidFill>
                <a:effectLst/>
                <a:latin typeface="intel-one"/>
                <a:hlinkClick r:id="rId3"/>
              </a:rPr>
              <a:t>Executive.Financial.Services@intel.com</a:t>
            </a:r>
            <a:r>
              <a:rPr lang="en-US" sz="1200" i="0" dirty="0">
                <a:solidFill>
                  <a:srgbClr val="242424"/>
                </a:solidFill>
                <a:effectLst/>
                <a:latin typeface="intel-one"/>
              </a:rPr>
              <a:t>. You will receive a confirmation of receipt after submission.</a:t>
            </a:r>
          </a:p>
          <a:p>
            <a:pPr marL="228600" indent="-228600" algn="l">
              <a:buFont typeface="Arial" panose="020B0604020202020204" pitchFamily="34" charset="0"/>
              <a:buChar char="•"/>
            </a:pPr>
            <a:r>
              <a:rPr lang="en-US" sz="1200" i="0" dirty="0">
                <a:solidFill>
                  <a:srgbClr val="242424"/>
                </a:solidFill>
                <a:effectLst/>
                <a:latin typeface="intel-one"/>
              </a:rPr>
              <a:t>No later than Mar. 15 – payment will be completed</a:t>
            </a:r>
          </a:p>
          <a:p>
            <a:pPr algn="l"/>
            <a:endParaRPr lang="en-US" sz="1200" b="1" i="1" dirty="0">
              <a:solidFill>
                <a:srgbClr val="242424"/>
              </a:solidFill>
              <a:effectLst/>
              <a:highlight>
                <a:srgbClr val="FFFF00"/>
              </a:highlight>
              <a:latin typeface="intel-one"/>
            </a:endParaRPr>
          </a:p>
          <a:p>
            <a:pPr algn="l"/>
            <a:r>
              <a:rPr lang="en-US" sz="1200" b="1" i="0" dirty="0">
                <a:solidFill>
                  <a:srgbClr val="242424"/>
                </a:solidFill>
                <a:effectLst/>
                <a:highlight>
                  <a:srgbClr val="FFFF00"/>
                </a:highlight>
                <a:latin typeface="intel-one"/>
              </a:rPr>
              <a:t>Documentation must include:</a:t>
            </a:r>
            <a:endParaRPr lang="en-US" sz="1200" b="0" i="0" dirty="0">
              <a:solidFill>
                <a:srgbClr val="242424"/>
              </a:solidFill>
              <a:effectLst/>
              <a:highlight>
                <a:srgbClr val="FFFF00"/>
              </a:highlight>
              <a:latin typeface="intel-one"/>
            </a:endParaRPr>
          </a:p>
          <a:p>
            <a:pPr marL="228600" indent="-228600" algn="l">
              <a:buFont typeface="Arial" panose="020B0604020202020204" pitchFamily="34" charset="0"/>
              <a:buChar char="•"/>
            </a:pPr>
            <a:r>
              <a:rPr lang="en-US" sz="1200" b="0" i="0" dirty="0">
                <a:solidFill>
                  <a:srgbClr val="242424"/>
                </a:solidFill>
                <a:effectLst/>
                <a:latin typeface="intel-one"/>
              </a:rPr>
              <a:t>Clear description of services provided that meet the requirements of eligible expenses and the name of the provider</a:t>
            </a:r>
          </a:p>
          <a:p>
            <a:pPr marL="228600" indent="-228600" algn="l">
              <a:buFont typeface="Arial" panose="020B0604020202020204" pitchFamily="34" charset="0"/>
              <a:buChar char="•"/>
            </a:pPr>
            <a:r>
              <a:rPr lang="en-US" sz="1200" b="0" i="0" dirty="0">
                <a:solidFill>
                  <a:srgbClr val="242424"/>
                </a:solidFill>
                <a:effectLst/>
                <a:latin typeface="intel-one"/>
              </a:rPr>
              <a:t>Dates when such services were provided - note that services need to be provided during the year for which reimbursement is being requested and when the participant was eligible to participate in the program</a:t>
            </a:r>
          </a:p>
          <a:p>
            <a:pPr marL="228600" indent="-228600" algn="l">
              <a:buFont typeface="Arial" panose="020B0604020202020204" pitchFamily="34" charset="0"/>
              <a:buChar char="•"/>
            </a:pPr>
            <a:r>
              <a:rPr lang="en-US" sz="1200" b="0" i="0" dirty="0">
                <a:solidFill>
                  <a:srgbClr val="242424"/>
                </a:solidFill>
                <a:effectLst/>
                <a:latin typeface="intel-one"/>
              </a:rPr>
              <a:t>The amount paid for such services</a:t>
            </a:r>
          </a:p>
          <a:p>
            <a:pPr marL="228600" indent="-228600" algn="l">
              <a:buFont typeface="Arial" panose="020B0604020202020204" pitchFamily="34" charset="0"/>
              <a:buChar char="•"/>
            </a:pPr>
            <a:endParaRPr lang="en-US" sz="1200" b="0" i="0" dirty="0">
              <a:solidFill>
                <a:srgbClr val="242424"/>
              </a:solidFill>
              <a:effectLst/>
              <a:latin typeface="intel-one"/>
            </a:endParaRPr>
          </a:p>
        </p:txBody>
      </p:sp>
      <p:sp>
        <p:nvSpPr>
          <p:cNvPr id="16" name="Rectangle: Rounded Corners 15">
            <a:extLst>
              <a:ext uri="{FF2B5EF4-FFF2-40B4-BE49-F238E27FC236}">
                <a16:creationId xmlns:a16="http://schemas.microsoft.com/office/drawing/2014/main" id="{C6CA53E9-4C26-4C96-8E12-5C37EE899809}"/>
              </a:ext>
            </a:extLst>
          </p:cNvPr>
          <p:cNvSpPr/>
          <p:nvPr/>
        </p:nvSpPr>
        <p:spPr bwMode="auto">
          <a:xfrm>
            <a:off x="8131493" y="40187"/>
            <a:ext cx="685800" cy="609598"/>
          </a:xfrm>
          <a:prstGeom prst="round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Intel Clear" panose="020B0604020203020204" pitchFamily="34" charset="0"/>
                <a:ea typeface="Intel Clear" panose="020B0604020203020204" pitchFamily="34" charset="0"/>
                <a:cs typeface="Intel Clear" panose="020B0604020203020204" pitchFamily="34" charset="0"/>
              </a:rPr>
              <a:t>14+ only</a:t>
            </a:r>
          </a:p>
        </p:txBody>
      </p:sp>
    </p:spTree>
    <p:extLst>
      <p:ext uri="{BB962C8B-B14F-4D97-AF65-F5344CB8AC3E}">
        <p14:creationId xmlns:p14="http://schemas.microsoft.com/office/powerpoint/2010/main" val="248687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5218574"/>
              </p:ext>
            </p:extLst>
          </p:nvPr>
        </p:nvGraphicFramePr>
        <p:xfrm>
          <a:off x="205978" y="638450"/>
          <a:ext cx="8709422" cy="5567186"/>
        </p:xfrm>
        <a:graphic>
          <a:graphicData uri="http://schemas.openxmlformats.org/drawingml/2006/table">
            <a:tbl>
              <a:tblPr firstRow="1" bandRow="1">
                <a:tableStyleId>{5C22544A-7EE6-4342-B048-85BDC9FD1C3A}</a:tableStyleId>
              </a:tblPr>
              <a:tblGrid>
                <a:gridCol w="1770623">
                  <a:extLst>
                    <a:ext uri="{9D8B030D-6E8A-4147-A177-3AD203B41FA5}">
                      <a16:colId xmlns:a16="http://schemas.microsoft.com/office/drawing/2014/main" val="20000"/>
                    </a:ext>
                  </a:extLst>
                </a:gridCol>
                <a:gridCol w="6938799">
                  <a:extLst>
                    <a:ext uri="{9D8B030D-6E8A-4147-A177-3AD203B41FA5}">
                      <a16:colId xmlns:a16="http://schemas.microsoft.com/office/drawing/2014/main" val="20001"/>
                    </a:ext>
                  </a:extLst>
                </a:gridCol>
              </a:tblGrid>
              <a:tr h="690386">
                <a:tc>
                  <a:txBody>
                    <a:bodyPr/>
                    <a:lstStyle/>
                    <a:p>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Annual Performance</a:t>
                      </a:r>
                      <a:r>
                        <a:rPr lang="en-US" sz="1400" b="1"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a:t>
                      </a:r>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Bonus (APB)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Pro-rated pay-out by the end of the quarter following the quarter you retire in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If active any day in the month, that month counts </a:t>
                      </a:r>
                      <a:r>
                        <a:rPr lang="en-US" sz="1400" b="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towards the APB calculation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Paid as a direct deposit (depending on payment elections at retirement)</a:t>
                      </a:r>
                      <a:endParaRPr lang="en-US" sz="1400" b="0"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0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strike="noStrike"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Quarterly Performance</a:t>
                      </a:r>
                      <a:r>
                        <a:rPr lang="en-US" sz="1300" b="1" strike="noStrike"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a:t>
                      </a:r>
                      <a:r>
                        <a:rPr lang="en-US" sz="1300" b="1" strike="noStrike"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Bonus (QPB)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strike="noStrike"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Pro-rated pay-out at the normal QPB distribution time based on eligible earnings in the quarter</a:t>
                      </a:r>
                      <a:r>
                        <a:rPr lang="en-US" sz="1300" strike="noStrike"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a:t>
                      </a:r>
                      <a:r>
                        <a:rPr lang="en-US" sz="1300" strike="noStrike"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you retire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strike="noStrike"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Paid as a direct deposit (depending on payment elections at retirement)</a:t>
                      </a:r>
                      <a:endParaRPr lang="en-US" sz="1300" b="0" strike="noStrike"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7614904"/>
                  </a:ext>
                </a:extLst>
              </a:tr>
              <a:tr h="1053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Option to convert basic,</a:t>
                      </a:r>
                      <a:r>
                        <a:rPr lang="en-US" sz="14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supplemental, &amp; dependent life insurance coverage without Statement of Health medical exam</a:t>
                      </a:r>
                    </a:p>
                    <a:p>
                      <a:pPr marL="285750" indent="-285750">
                        <a:buFont typeface="Arial" panose="020B0604020202020204" pitchFamily="34" charset="0"/>
                        <a:buChar char="•"/>
                      </a:pPr>
                      <a:r>
                        <a:rPr lang="en-US" sz="14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Eligible to purchase coverage at competitive group rates</a:t>
                      </a:r>
                    </a:p>
                    <a:p>
                      <a:pPr marL="285750" indent="-285750">
                        <a:buFont typeface="Arial" panose="020B0604020202020204" pitchFamily="34" charset="0"/>
                        <a:buChar char="•"/>
                      </a:pPr>
                      <a:r>
                        <a:rPr lang="en-US" sz="14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Return the enrollment form with first month’s payment within 31 days of materials being mailed (post-retirement)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3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strike="noStrike"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Securian Financial Supp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Option to continue paying for policy directly to Securian for your  Accident, Critical Illness, and Hospital Indemnity Insurance plans, post leaving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099320"/>
                  </a:ext>
                </a:extLst>
              </a:tr>
              <a:tr h="471497">
                <a:tc>
                  <a:txBody>
                    <a:bodyPr/>
                    <a:lstStyle/>
                    <a:p>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Long Term Care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Option to fully port over and keep your policy as long as premiums are paid directly to Trustmark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125260"/>
                  </a:ext>
                </a:extLst>
              </a:tr>
              <a:tr h="665643">
                <a:tc>
                  <a:txBody>
                    <a:bodyPr/>
                    <a:lstStyle/>
                    <a:p>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MetLife Legal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Current coverage ends on retirement date with option to continue coverage within 30 days of retirement</a:t>
                      </a:r>
                    </a:p>
                    <a:p>
                      <a:pPr marL="285750" indent="-285750">
                        <a:buFont typeface="Arial" panose="020B0604020202020204" pitchFamily="34" charset="0"/>
                        <a:buChar char="•"/>
                      </a:pP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Available during Retiree Annual Enrollment to continue or begin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047235"/>
                  </a:ext>
                </a:extLst>
              </a:tr>
              <a:tr h="665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Recognition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Check balance and use remaining funds on card</a:t>
                      </a:r>
                      <a:endParaRPr lang="en-US" sz="14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Check balance: </a:t>
                      </a:r>
                      <a:r>
                        <a:rPr lang="en-US" sz="14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hlinkClick r:id="rId3"/>
                        </a:rPr>
                        <a:t>https://</a:t>
                      </a:r>
                      <a:r>
                        <a:rPr lang="en-US" sz="1400" baseline="0" dirty="0">
                          <a:solidFill>
                            <a:srgbClr val="FF0000"/>
                          </a:solidFill>
                          <a:latin typeface="Intel Clear" panose="020B0604020203020204" pitchFamily="34" charset="0"/>
                          <a:ea typeface="Intel Clear" panose="020B0604020203020204" pitchFamily="34" charset="0"/>
                          <a:cs typeface="Intel Clear" panose="020B0604020203020204" pitchFamily="34" charset="0"/>
                          <a:hlinkClick r:id="rId3"/>
                        </a:rPr>
                        <a:t>login.northlane.com/intel</a:t>
                      </a:r>
                      <a:r>
                        <a:rPr lang="en-US" sz="1400" baseline="0" dirty="0">
                          <a:solidFill>
                            <a:srgbClr val="FF0000"/>
                          </a:solidFill>
                          <a:latin typeface="Intel Clear" panose="020B0604020203020204" pitchFamily="34" charset="0"/>
                          <a:ea typeface="Intel Clear" panose="020B0604020203020204" pitchFamily="34" charset="0"/>
                          <a:cs typeface="Intel Clear" panose="020B0604020203020204" pitchFamily="34" charset="0"/>
                        </a:rPr>
                        <a:t>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Lost cards: </a:t>
                      </a:r>
                      <a:r>
                        <a:rPr lang="en-US" sz="14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hlinkClick r:id="rId4"/>
                        </a:rPr>
                        <a:t>CustomerService@recognition.intel.com</a:t>
                      </a:r>
                      <a:r>
                        <a:rPr lang="en-US" sz="14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155300"/>
                  </a:ext>
                </a:extLst>
              </a:tr>
              <a:tr h="471497">
                <a:tc>
                  <a:txBody>
                    <a:bodyPr/>
                    <a:lstStyle/>
                    <a:p>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Intel Badge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Retiree badge available by emailing </a:t>
                      </a: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hlinkClick r:id="rId5"/>
                        </a:rPr>
                        <a:t>badgeandkeyNM@intel.com</a:t>
                      </a: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and include name, WWID, and mailing address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8539735"/>
                  </a:ext>
                </a:extLst>
              </a:tr>
            </a:tbl>
          </a:graphicData>
        </a:graphic>
      </p:graphicFrame>
      <p:cxnSp>
        <p:nvCxnSpPr>
          <p:cNvPr id="5" name="Straight Connector 4"/>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6" name="Rectangle 5"/>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Other Retirement</a:t>
            </a:r>
            <a:r>
              <a:rPr kumimoji="0" lang="en-US" sz="2800" b="1" i="0" u="none" strike="noStrike" cap="none" normalizeH="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 Benefits</a:t>
            </a:r>
            <a:endParaRPr kumimoji="0" lang="en-US" sz="28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2" name="TextBox 1"/>
          <p:cNvSpPr txBox="1"/>
          <p:nvPr/>
        </p:nvSpPr>
        <p:spPr>
          <a:xfrm>
            <a:off x="215810" y="6324600"/>
            <a:ext cx="8534400" cy="369332"/>
          </a:xfrm>
          <a:prstGeom prst="rect">
            <a:avLst/>
          </a:prstGeom>
          <a:noFill/>
        </p:spPr>
        <p:txBody>
          <a:bodyPr wrap="square" rtlCol="0">
            <a:spAutoFit/>
          </a:bodyPr>
          <a:lstStyle/>
          <a:p>
            <a:pPr algn="ctr"/>
            <a:r>
              <a:rPr lang="en-US" sz="1800" dirty="0">
                <a:solidFill>
                  <a:schemeClr val="accent3"/>
                </a:solidFill>
              </a:rPr>
              <a:t>Review the </a:t>
            </a:r>
            <a:r>
              <a:rPr lang="en-US" sz="1800" dirty="0">
                <a:hlinkClick r:id="rId6"/>
              </a:rPr>
              <a:t>Retirement Checklist </a:t>
            </a:r>
            <a:r>
              <a:rPr lang="en-US" sz="1800" dirty="0">
                <a:solidFill>
                  <a:schemeClr val="accent3"/>
                </a:solidFill>
              </a:rPr>
              <a:t>for all other benefits</a:t>
            </a:r>
          </a:p>
        </p:txBody>
      </p:sp>
    </p:spTree>
    <p:extLst>
      <p:ext uri="{BB962C8B-B14F-4D97-AF65-F5344CB8AC3E}">
        <p14:creationId xmlns:p14="http://schemas.microsoft.com/office/powerpoint/2010/main" val="39555031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6" name="Rectangle 5"/>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Items covered in this presentation</a:t>
            </a:r>
          </a:p>
        </p:txBody>
      </p:sp>
      <p:pic>
        <p:nvPicPr>
          <p:cNvPr id="7" name="Picture 6"/>
          <p:cNvPicPr>
            <a:picLocks noChangeAspect="1"/>
          </p:cNvPicPr>
          <p:nvPr/>
        </p:nvPicPr>
        <p:blipFill rotWithShape="1">
          <a:blip r:embed="rId3"/>
          <a:srcRect l="20003" r="3889"/>
          <a:stretch/>
        </p:blipFill>
        <p:spPr>
          <a:xfrm>
            <a:off x="228600" y="914400"/>
            <a:ext cx="2895600" cy="5257116"/>
          </a:xfrm>
          <a:prstGeom prst="rect">
            <a:avLst/>
          </a:prstGeom>
        </p:spPr>
      </p:pic>
      <p:sp>
        <p:nvSpPr>
          <p:cNvPr id="8" name="TextBox 7"/>
          <p:cNvSpPr txBox="1"/>
          <p:nvPr/>
        </p:nvSpPr>
        <p:spPr>
          <a:xfrm>
            <a:off x="3372897" y="5562599"/>
            <a:ext cx="5771103" cy="707886"/>
          </a:xfrm>
          <a:prstGeom prst="rect">
            <a:avLst/>
          </a:prstGeom>
          <a:noFill/>
        </p:spPr>
        <p:txBody>
          <a:bodyPr wrap="square" rtlCol="0">
            <a:spAutoFit/>
          </a:bodyPr>
          <a:lstStyle/>
          <a:p>
            <a:r>
              <a:rPr lang="en-US" sz="1000" i="1" dirty="0"/>
              <a:t>The information in this presentation is not intended to take the place of or change official plan documents in any way. In the event of any discrepancy between the information in this presentation official plan documents, the official plan documents will prevail. Intel reserves the right to modify, change, or discontinue benefit plans at its sole discretion.</a:t>
            </a:r>
          </a:p>
        </p:txBody>
      </p:sp>
      <p:sp>
        <p:nvSpPr>
          <p:cNvPr id="9" name="Rectangle 3"/>
          <p:cNvSpPr txBox="1">
            <a:spLocks noChangeArrowheads="1"/>
          </p:cNvSpPr>
          <p:nvPr/>
        </p:nvSpPr>
        <p:spPr bwMode="auto">
          <a:xfrm>
            <a:off x="3200400" y="914400"/>
            <a:ext cx="5771103" cy="472439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25425" indent="-225425"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a:lstStyle>
          <a:p>
            <a:pPr marL="0" indent="0" eaLnBrk="1" hangingPunct="1">
              <a:lnSpc>
                <a:spcPct val="80000"/>
              </a:lnSpc>
              <a:buClrTx/>
              <a:buFont typeface="Wingdings" pitchFamily="2" charset="2"/>
              <a:buNone/>
            </a:pPr>
            <a:r>
              <a:rPr lang="en-US" sz="1800" b="1" kern="0" dirty="0">
                <a:latin typeface="Intel Clear" panose="020B0604020203020204" pitchFamily="34" charset="0"/>
                <a:ea typeface="Intel Clear" panose="020B0604020203020204" pitchFamily="34" charset="0"/>
                <a:cs typeface="Intel Clear" panose="020B0604020203020204" pitchFamily="34" charset="0"/>
              </a:rPr>
              <a:t>Overview of Intel’s Retirement Program &amp; Benefits</a:t>
            </a:r>
            <a:br>
              <a:rPr lang="en-US" sz="1800" b="1" kern="0" dirty="0">
                <a:latin typeface="Intel Clear" panose="020B0604020203020204" pitchFamily="34" charset="0"/>
                <a:ea typeface="Intel Clear" panose="020B0604020203020204" pitchFamily="34" charset="0"/>
                <a:cs typeface="Intel Clear" panose="020B0604020203020204" pitchFamily="34" charset="0"/>
              </a:rPr>
            </a:br>
            <a:endParaRPr lang="en-US" sz="1800" b="1"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endParaRP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Some items to consider prior to your retirement</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Paid Time Off at Retirement</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How Retirement is initiated</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COBRA</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Accessing My Health Benefits Website</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Intel Retiree Medical Plan (IRMP)</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Sheltered Employee Retirement Medical Account (SERMA)</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Fidelity Retirement Accounts (401K, Retirement Contribution Plan, &amp; Minimum Pension)</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Stock Acceleration</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Other Retirement Benefits</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Must do actions after your retirement date</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Other Resources Available</a:t>
            </a:r>
          </a:p>
          <a:p>
            <a:pPr lvl="1" eaLnBrk="1" hangingPunct="1">
              <a:lnSpc>
                <a:spcPct val="80000"/>
              </a:lnSpc>
              <a:buClrTx/>
            </a:pPr>
            <a:r>
              <a:rPr lang="en-US" sz="1600" kern="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Key Contacts</a:t>
            </a:r>
            <a:endParaRPr lang="en-US" sz="1800" kern="0" dirty="0">
              <a:latin typeface="Intel Clear" panose="020B0604020203020204" pitchFamily="34" charset="0"/>
              <a:ea typeface="Intel Clear" panose="020B0604020203020204" pitchFamily="34" charset="0"/>
              <a:cs typeface="Intel Clear" panose="020B0604020203020204"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07845" cy="4191000"/>
          </a:xfrm>
        </p:spPr>
        <p:txBody>
          <a:bodyPr/>
          <a:lstStyle/>
          <a:p>
            <a:pPr>
              <a:buClrTx/>
              <a:buFont typeface="Arial" panose="020B0604020202020204" pitchFamily="34" charset="0"/>
              <a:buChar char="•"/>
            </a:pPr>
            <a:r>
              <a:rPr lang="en-US" sz="1800" dirty="0">
                <a:latin typeface="Intel Clear" panose="020B0604020203020204" pitchFamily="34" charset="0"/>
                <a:ea typeface="Intel Clear" panose="020B0604020203020204" pitchFamily="34" charset="0"/>
                <a:cs typeface="Intel Clear" panose="020B0604020203020204" pitchFamily="34" charset="0"/>
                <a:hlinkClick r:id="rId3"/>
              </a:rPr>
              <a:t>Retirement Kit</a:t>
            </a: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lvl="1">
              <a:buClrTx/>
              <a:buFont typeface="Arial" panose="020B0604020202020204" pitchFamily="34" charset="0"/>
              <a:buChar char="•"/>
            </a:pPr>
            <a:r>
              <a:rPr lang="en-US" sz="1800" dirty="0">
                <a:latin typeface="Intel Clear" panose="020B0604020203020204" pitchFamily="34" charset="0"/>
                <a:ea typeface="Intel Clear" panose="020B0604020203020204" pitchFamily="34" charset="0"/>
                <a:cs typeface="Intel Clear" panose="020B0604020203020204" pitchFamily="34" charset="0"/>
                <a:hlinkClick r:id="rId4"/>
              </a:rPr>
              <a:t>Retirement Checklist </a:t>
            </a: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lvl="1">
              <a:buClrTx/>
              <a:buFont typeface="Arial" panose="020B0604020202020204" pitchFamily="34" charset="0"/>
              <a:buChar char="•"/>
            </a:pPr>
            <a:r>
              <a:rPr lang="en-US" sz="1800" dirty="0">
                <a:latin typeface="Intel Clear" panose="020B0604020203020204" pitchFamily="34" charset="0"/>
                <a:ea typeface="Intel Clear" panose="020B0604020203020204" pitchFamily="34" charset="0"/>
                <a:cs typeface="Intel Clear" panose="020B0604020203020204" pitchFamily="34" charset="0"/>
                <a:hlinkClick r:id="rId5"/>
              </a:rPr>
              <a:t>Retirement Q&amp;A Document</a:t>
            </a: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lvl="1">
              <a:buClrTx/>
              <a:buFont typeface="Arial" panose="020B0604020202020204" pitchFamily="34" charset="0"/>
              <a:buChar char="•"/>
            </a:pPr>
            <a:r>
              <a:rPr lang="en-US" sz="1800" dirty="0">
                <a:latin typeface="Intel Clear" panose="020B0604020203020204" pitchFamily="34" charset="0"/>
                <a:ea typeface="Intel Clear" panose="020B0604020203020204" pitchFamily="34" charset="0"/>
                <a:cs typeface="Intel Clear" panose="020B0604020203020204" pitchFamily="34" charset="0"/>
                <a:hlinkClick r:id="rId6"/>
              </a:rPr>
              <a:t>Retirement Key Dates to Remember</a:t>
            </a: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lvl="1">
              <a:buClrTx/>
              <a:buFont typeface="Arial" panose="020B0604020202020204" pitchFamily="34" charset="0"/>
              <a:buChar char="•"/>
            </a:pPr>
            <a:r>
              <a:rPr lang="en-US" sz="1800" dirty="0">
                <a:latin typeface="Intel Clear" panose="020B0604020203020204" pitchFamily="34" charset="0"/>
                <a:ea typeface="Intel Clear" panose="020B0604020203020204" pitchFamily="34" charset="0"/>
                <a:cs typeface="Intel Clear" panose="020B0604020203020204" pitchFamily="34" charset="0"/>
                <a:hlinkClick r:id="rId7"/>
              </a:rPr>
              <a:t>Retiree Benefits Directory</a:t>
            </a: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a:buClrTx/>
              <a:buFont typeface="Arial" panose="020B0604020202020204" pitchFamily="34" charset="0"/>
              <a:buChar char="•"/>
            </a:pPr>
            <a:r>
              <a:rPr lang="en-US" sz="1800" kern="0" dirty="0">
                <a:latin typeface="Intel Clear" panose="020B0604020203020204" pitchFamily="34" charset="0"/>
                <a:ea typeface="Intel Clear" panose="020B0604020203020204" pitchFamily="34" charset="0"/>
                <a:cs typeface="Intel Clear" panose="020B0604020203020204" pitchFamily="34" charset="0"/>
                <a:hlinkClick r:id="rId8"/>
              </a:rPr>
              <a:t>Encore Fellowship Program</a:t>
            </a:r>
            <a:r>
              <a:rPr lang="en-US" sz="1800" kern="0" dirty="0">
                <a:latin typeface="Intel Clear" panose="020B0604020203020204" pitchFamily="34" charset="0"/>
                <a:ea typeface="Intel Clear" panose="020B0604020203020204" pitchFamily="34" charset="0"/>
                <a:cs typeface="Intel Clear" panose="020B0604020203020204" pitchFamily="34" charset="0"/>
              </a:rPr>
              <a:t> – </a:t>
            </a:r>
            <a:r>
              <a:rPr lang="en-US" sz="1600" kern="0" dirty="0">
                <a:latin typeface="Intel Clear" panose="020B0604020203020204" pitchFamily="34" charset="0"/>
                <a:ea typeface="Intel Clear" panose="020B0604020203020204" pitchFamily="34" charset="0"/>
                <a:cs typeface="Intel Clear" panose="020B0604020203020204" pitchFamily="34" charset="0"/>
              </a:rPr>
              <a:t>apply before retiring (1000 volunteer hours over 1 year for $25K/$50K STEM paid by non-profit)</a:t>
            </a:r>
          </a:p>
          <a:p>
            <a:pPr>
              <a:buClrTx/>
              <a:buFont typeface="Arial" panose="020B0604020202020204" pitchFamily="34" charset="0"/>
              <a:buChar char="•"/>
            </a:pP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marL="0" indent="0">
              <a:buClrTx/>
              <a:buNone/>
            </a:pPr>
            <a:r>
              <a:rPr lang="en-US" sz="1800" dirty="0">
                <a:latin typeface="Intel Clear" panose="020B0604020203020204" pitchFamily="34" charset="0"/>
                <a:ea typeface="Intel Clear" panose="020B0604020203020204" pitchFamily="34" charset="0"/>
                <a:cs typeface="Intel Clear" panose="020B0604020203020204" pitchFamily="34" charset="0"/>
              </a:rPr>
              <a:t>Sites available to access externally:</a:t>
            </a:r>
          </a:p>
          <a:p>
            <a:pPr lvl="1">
              <a:buClrTx/>
              <a:buFont typeface="Arial" panose="020B0604020202020204" pitchFamily="34" charset="0"/>
              <a:buChar char="•"/>
            </a:pPr>
            <a:r>
              <a:rPr lang="en-US" sz="1800" dirty="0">
                <a:latin typeface="Intel Clear" panose="020B0604020203020204" pitchFamily="34" charset="0"/>
                <a:ea typeface="Intel Clear" panose="020B0604020203020204" pitchFamily="34" charset="0"/>
                <a:cs typeface="Intel Clear" panose="020B0604020203020204" pitchFamily="34" charset="0"/>
              </a:rPr>
              <a:t>Intel Retiree Organization (</a:t>
            </a:r>
            <a:r>
              <a:rPr lang="en-US" sz="1800" dirty="0">
                <a:latin typeface="Intel Clear" panose="020B0604020203020204" pitchFamily="34" charset="0"/>
                <a:ea typeface="Intel Clear" panose="020B0604020203020204" pitchFamily="34" charset="0"/>
                <a:cs typeface="Intel Clear" panose="020B0604020203020204" pitchFamily="34" charset="0"/>
                <a:hlinkClick r:id="rId9"/>
              </a:rPr>
              <a:t>www.intelretiree.com</a:t>
            </a:r>
            <a:r>
              <a:rPr lang="en-US" sz="1800" dirty="0">
                <a:latin typeface="Intel Clear" panose="020B0604020203020204" pitchFamily="34" charset="0"/>
                <a:ea typeface="Intel Clear" panose="020B0604020203020204" pitchFamily="34" charset="0"/>
                <a:cs typeface="Intel Clear" panose="020B0604020203020204" pitchFamily="34" charset="0"/>
              </a:rPr>
              <a:t>) </a:t>
            </a:r>
          </a:p>
          <a:p>
            <a:pPr lvl="1">
              <a:buClrTx/>
              <a:buFont typeface="Arial" panose="020B0604020202020204" pitchFamily="34" charset="0"/>
              <a:buChar char="•"/>
            </a:pPr>
            <a:r>
              <a:rPr lang="en-US" sz="1800" dirty="0">
                <a:latin typeface="Intel Clear" panose="020B0604020203020204" pitchFamily="34" charset="0"/>
                <a:ea typeface="Intel Clear" panose="020B0604020203020204" pitchFamily="34" charset="0"/>
                <a:cs typeface="Intel Clear" panose="020B0604020203020204" pitchFamily="34" charset="0"/>
              </a:rPr>
              <a:t>External Intel.com Website - </a:t>
            </a:r>
            <a:r>
              <a:rPr lang="en-US" sz="1800" dirty="0">
                <a:latin typeface="Intel Clear" panose="020B0604020203020204" pitchFamily="34" charset="0"/>
                <a:ea typeface="Intel Clear" panose="020B0604020203020204" pitchFamily="34" charset="0"/>
                <a:cs typeface="Intel Clear" panose="020B0604020203020204" pitchFamily="34" charset="0"/>
                <a:hlinkClick r:id="rId10"/>
              </a:rPr>
              <a:t>http://www.intel.com/retiree</a:t>
            </a:r>
            <a:r>
              <a:rPr lang="en-US" sz="1800" dirty="0">
                <a:latin typeface="Intel Clear" panose="020B0604020203020204" pitchFamily="34" charset="0"/>
                <a:ea typeface="Intel Clear" panose="020B0604020203020204" pitchFamily="34" charset="0"/>
                <a:cs typeface="Intel Clear" panose="020B0604020203020204" pitchFamily="34" charset="0"/>
              </a:rPr>
              <a:t> </a:t>
            </a:r>
            <a:r>
              <a:rPr lang="en-US" sz="1600" dirty="0">
                <a:latin typeface="Intel Clear" panose="020B0604020203020204" pitchFamily="34" charset="0"/>
                <a:ea typeface="Intel Clear" panose="020B0604020203020204" pitchFamily="34" charset="0"/>
                <a:cs typeface="Intel Clear" panose="020B0604020203020204" pitchFamily="34" charset="0"/>
              </a:rPr>
              <a:t>(sign-in not needed)</a:t>
            </a:r>
          </a:p>
          <a:p>
            <a:pPr lvl="2">
              <a:buClrTx/>
              <a:buFont typeface="Arial" panose="020B0604020202020204" pitchFamily="34" charset="0"/>
              <a:buChar char="•"/>
            </a:pPr>
            <a:r>
              <a:rPr lang="en-US" sz="1600" dirty="0">
                <a:latin typeface="Intel Clear" panose="020B0604020203020204" pitchFamily="34" charset="0"/>
                <a:ea typeface="Intel Clear" panose="020B0604020203020204" pitchFamily="34" charset="0"/>
                <a:cs typeface="Intel Clear" panose="020B0604020203020204" pitchFamily="34" charset="0"/>
              </a:rPr>
              <a:t>Matching grant program, discount programs, enrollment guides, etc</a:t>
            </a:r>
          </a:p>
        </p:txBody>
      </p:sp>
      <p:cxnSp>
        <p:nvCxnSpPr>
          <p:cNvPr id="5" name="Straight Connector 4"/>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6" name="Rectangle 5"/>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Other Resources Available</a:t>
            </a:r>
          </a:p>
        </p:txBody>
      </p:sp>
      <p:pic>
        <p:nvPicPr>
          <p:cNvPr id="7" name="Picture 6"/>
          <p:cNvPicPr>
            <a:picLocks noChangeAspect="1"/>
          </p:cNvPicPr>
          <p:nvPr/>
        </p:nvPicPr>
        <p:blipFill>
          <a:blip r:embed="rId11"/>
          <a:stretch>
            <a:fillRect/>
          </a:stretch>
        </p:blipFill>
        <p:spPr>
          <a:xfrm>
            <a:off x="5334000" y="838200"/>
            <a:ext cx="3502445" cy="1809959"/>
          </a:xfrm>
          <a:prstGeom prst="rect">
            <a:avLst/>
          </a:prstGeom>
        </p:spPr>
      </p:pic>
      <p:sp>
        <p:nvSpPr>
          <p:cNvPr id="9" name="Content Placeholder 2"/>
          <p:cNvSpPr txBox="1">
            <a:spLocks/>
          </p:cNvSpPr>
          <p:nvPr/>
        </p:nvSpPr>
        <p:spPr bwMode="auto">
          <a:xfrm>
            <a:off x="152400" y="787696"/>
            <a:ext cx="5181600" cy="812504"/>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lvl1pPr marL="225425" indent="-225425"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a:lstStyle>
          <a:p>
            <a:pPr marL="0" indent="0">
              <a:buNone/>
            </a:pPr>
            <a:r>
              <a:rPr lang="en-US" sz="2000" b="1" kern="0" dirty="0">
                <a:latin typeface="Intel Clear" panose="020B0604020203020204" pitchFamily="34" charset="0"/>
                <a:ea typeface="Intel Clear" panose="020B0604020203020204" pitchFamily="34" charset="0"/>
                <a:cs typeface="Intel Clear" panose="020B0604020203020204" pitchFamily="34" charset="0"/>
              </a:rPr>
              <a:t>Circuit &gt; Pay and Benefits &gt; Compensation &gt; Retirement &gt; Retirement from Intel </a:t>
            </a:r>
          </a:p>
        </p:txBody>
      </p:sp>
    </p:spTree>
    <p:extLst>
      <p:ext uri="{BB962C8B-B14F-4D97-AF65-F5344CB8AC3E}">
        <p14:creationId xmlns:p14="http://schemas.microsoft.com/office/powerpoint/2010/main" val="37434033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50855" y="990600"/>
            <a:ext cx="8642290" cy="5029200"/>
          </a:xfrm>
        </p:spPr>
        <p:txBody>
          <a:bodyPr/>
          <a:lstStyle/>
          <a:p>
            <a:pPr marL="0" indent="0">
              <a:buNone/>
            </a:pPr>
            <a:r>
              <a:rPr lang="en-US" sz="2400" b="1" dirty="0">
                <a:latin typeface="Intel Clear" panose="020B0604020203020204" pitchFamily="34" charset="0"/>
                <a:ea typeface="Intel Clear" panose="020B0604020203020204" pitchFamily="34" charset="0"/>
                <a:cs typeface="Intel Clear" panose="020B0604020203020204" pitchFamily="34" charset="0"/>
              </a:rPr>
              <a:t>You’ll receive the following benefits because you are an Intel Retiree </a:t>
            </a:r>
            <a:r>
              <a:rPr lang="en-US" sz="2400" dirty="0">
                <a:latin typeface="Intel Clear" panose="020B0604020203020204" pitchFamily="34" charset="0"/>
                <a:ea typeface="Intel Clear" panose="020B0604020203020204" pitchFamily="34" charset="0"/>
                <a:cs typeface="Intel Clear" panose="020B0604020203020204" pitchFamily="34" charset="0"/>
              </a:rPr>
              <a:t>(not provided to non retirees departing Intel):</a:t>
            </a:r>
          </a:p>
          <a:p>
            <a:r>
              <a:rPr lang="en-US" sz="2400" dirty="0">
                <a:latin typeface="Intel Clear" panose="020B0604020203020204" pitchFamily="34" charset="0"/>
                <a:ea typeface="Intel Clear" panose="020B0604020203020204" pitchFamily="34" charset="0"/>
                <a:cs typeface="Intel Clear" panose="020B0604020203020204" pitchFamily="34" charset="0"/>
              </a:rPr>
              <a:t>IRMP Option</a:t>
            </a:r>
          </a:p>
          <a:p>
            <a:r>
              <a:rPr lang="en-US" sz="2400" dirty="0">
                <a:latin typeface="Intel Clear" panose="020B0604020203020204" pitchFamily="34" charset="0"/>
                <a:ea typeface="Intel Clear" panose="020B0604020203020204" pitchFamily="34" charset="0"/>
                <a:cs typeface="Intel Clear" panose="020B0604020203020204" pitchFamily="34" charset="0"/>
              </a:rPr>
              <a:t>SERMA (if you meet eligibility rules)</a:t>
            </a:r>
          </a:p>
          <a:p>
            <a:r>
              <a:rPr lang="en-US" sz="2400" dirty="0">
                <a:solidFill>
                  <a:schemeClr val="bg2"/>
                </a:solidFill>
                <a:latin typeface="Intel Clear" panose="020B0604020203020204" pitchFamily="34" charset="0"/>
                <a:ea typeface="Intel Clear" panose="020B0604020203020204" pitchFamily="34" charset="0"/>
                <a:cs typeface="Intel Clear" panose="020B0604020203020204" pitchFamily="34" charset="0"/>
              </a:rPr>
              <a:t>Catastrophic Rx</a:t>
            </a:r>
          </a:p>
          <a:p>
            <a:r>
              <a:rPr lang="en-US" sz="2400" dirty="0">
                <a:latin typeface="Intel Clear" panose="020B0604020203020204" pitchFamily="34" charset="0"/>
                <a:ea typeface="Intel Clear" panose="020B0604020203020204" pitchFamily="34" charset="0"/>
                <a:cs typeface="Intel Clear" panose="020B0604020203020204" pitchFamily="34" charset="0"/>
              </a:rPr>
              <a:t>Stock Acceleration (rule of 75)</a:t>
            </a:r>
          </a:p>
          <a:p>
            <a:r>
              <a:rPr lang="en-US" sz="2400" dirty="0">
                <a:latin typeface="Intel Clear" panose="020B0604020203020204" pitchFamily="34" charset="0"/>
                <a:ea typeface="Intel Clear" panose="020B0604020203020204" pitchFamily="34" charset="0"/>
                <a:cs typeface="Intel Clear" panose="020B0604020203020204" pitchFamily="34" charset="0"/>
              </a:rPr>
              <a:t>APB and QPB prorated payout</a:t>
            </a:r>
          </a:p>
          <a:p>
            <a:r>
              <a:rPr lang="en-US" sz="2400" dirty="0">
                <a:latin typeface="Intel Clear" panose="020B0604020203020204" pitchFamily="34" charset="0"/>
                <a:ea typeface="Intel Clear" panose="020B0604020203020204" pitchFamily="34" charset="0"/>
                <a:cs typeface="Intel Clear" panose="020B0604020203020204" pitchFamily="34" charset="0"/>
              </a:rPr>
              <a:t>401k &amp; SERPLUS EOY true-up</a:t>
            </a:r>
          </a:p>
          <a:p>
            <a:r>
              <a:rPr lang="en-US" sz="2400" dirty="0">
                <a:latin typeface="Intel Clear" panose="020B0604020203020204" pitchFamily="34" charset="0"/>
                <a:ea typeface="Intel Clear" panose="020B0604020203020204" pitchFamily="34" charset="0"/>
                <a:cs typeface="Intel Clear" panose="020B0604020203020204" pitchFamily="34" charset="0"/>
              </a:rPr>
              <a:t>Retiree Intel Badge </a:t>
            </a:r>
          </a:p>
          <a:p>
            <a:r>
              <a:rPr lang="en-US" sz="2400" dirty="0">
                <a:latin typeface="Intel Clear" panose="020B0604020203020204" pitchFamily="34" charset="0"/>
                <a:ea typeface="Intel Clear" panose="020B0604020203020204" pitchFamily="34" charset="0"/>
                <a:cs typeface="Intel Clear" panose="020B0604020203020204" pitchFamily="34" charset="0"/>
              </a:rPr>
              <a:t>Retain Hertz Presidents Circle </a:t>
            </a:r>
          </a:p>
          <a:p>
            <a:pPr marL="0" indent="0" algn="ctr" eaLnBrk="1" hangingPunct="1">
              <a:buClrTx/>
              <a:buNone/>
            </a:pPr>
            <a:br>
              <a:rPr lang="en-US" dirty="0">
                <a:latin typeface="Intel Clear" panose="020B0604020203020204" pitchFamily="34" charset="0"/>
                <a:ea typeface="Intel Clear" panose="020B0604020203020204" pitchFamily="34" charset="0"/>
                <a:cs typeface="Intel Clear" panose="020B0604020203020204" pitchFamily="34" charset="0"/>
              </a:rPr>
            </a:br>
            <a:endParaRPr lang="en-US" sz="1600" dirty="0">
              <a:latin typeface="Intel Clear" panose="020B0604020203020204" pitchFamily="34" charset="0"/>
              <a:ea typeface="Intel Clear" panose="020B0604020203020204" pitchFamily="34" charset="0"/>
              <a:cs typeface="Intel Clear" panose="020B0604020203020204" pitchFamily="34" charset="0"/>
            </a:endParaRPr>
          </a:p>
        </p:txBody>
      </p:sp>
      <p:cxnSp>
        <p:nvCxnSpPr>
          <p:cNvPr id="6" name="Straight Connector 5"/>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7" name="Rectangle 6"/>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Retirement Only Benefits  </a:t>
            </a:r>
            <a:endPar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endParaRPr>
          </a:p>
        </p:txBody>
      </p:sp>
    </p:spTree>
    <p:extLst>
      <p:ext uri="{BB962C8B-B14F-4D97-AF65-F5344CB8AC3E}">
        <p14:creationId xmlns:p14="http://schemas.microsoft.com/office/powerpoint/2010/main" val="8068468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744" y="609599"/>
            <a:ext cx="7077456" cy="5486401"/>
          </a:xfrm>
        </p:spPr>
        <p:txBody>
          <a:bodyPr/>
          <a:lstStyle/>
          <a:p>
            <a:pPr>
              <a:buClrTx/>
            </a:pPr>
            <a:r>
              <a:rPr lang="en-US" sz="2000" b="1" dirty="0">
                <a:latin typeface="Intel Clear" panose="020B0604020203020204" pitchFamily="34" charset="0"/>
                <a:ea typeface="Intel Clear" panose="020B0604020203020204" pitchFamily="34" charset="0"/>
                <a:cs typeface="Intel Clear" panose="020B0604020203020204" pitchFamily="34" charset="0"/>
              </a:rPr>
              <a:t>Before you leave</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Add your personal email into Workday</a:t>
            </a:r>
            <a:endParaRPr lang="en-US" sz="1600" dirty="0">
              <a:latin typeface="Intel Clear" panose="020B0604020203020204" pitchFamily="34" charset="0"/>
              <a:ea typeface="Intel Clear" panose="020B0604020203020204" pitchFamily="34" charset="0"/>
              <a:cs typeface="Intel Clear" panose="020B0604020203020204" pitchFamily="34" charset="0"/>
              <a:hlinkClick r:id="rId3"/>
            </a:endParaRP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hlinkClick r:id="rId3"/>
              </a:rPr>
              <a:t>Review Employee Termination Checklist </a:t>
            </a:r>
            <a:endParaRPr lang="en-US" sz="1600" dirty="0">
              <a:latin typeface="Intel Clear" panose="020B0604020203020204" pitchFamily="34" charset="0"/>
              <a:ea typeface="Intel Clear" panose="020B0604020203020204" pitchFamily="34" charset="0"/>
              <a:cs typeface="Intel Clear" panose="020B0604020203020204" pitchFamily="34" charset="0"/>
            </a:endParaRP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Review Retirement resources (slide 20)</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Review </a:t>
            </a:r>
            <a:r>
              <a:rPr lang="en-US" sz="1600" dirty="0">
                <a:latin typeface="Intel Clear" panose="020B0604020203020204" pitchFamily="34" charset="0"/>
                <a:ea typeface="Intel Clear" panose="020B0604020203020204" pitchFamily="34" charset="0"/>
                <a:cs typeface="Intel Clear" panose="020B0604020203020204" pitchFamily="34" charset="0"/>
                <a:hlinkClick r:id="rId4"/>
              </a:rPr>
              <a:t>U.S. CPM Program</a:t>
            </a:r>
            <a:r>
              <a:rPr lang="en-US" sz="1600" dirty="0">
                <a:latin typeface="Intel Clear" panose="020B0604020203020204" pitchFamily="34" charset="0"/>
                <a:ea typeface="Intel Clear" panose="020B0604020203020204" pitchFamily="34" charset="0"/>
                <a:cs typeface="Intel Clear" panose="020B0604020203020204" pitchFamily="34" charset="0"/>
              </a:rPr>
              <a:t> Circuit page for package details and Q&amp;A (CPM or Strategic Transitions only)</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Review &amp; Sign all exit documents </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Understand your benefits options  &amp; set up My Health Benefits website on personal computer </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Review your SERPLUS to understand tax impacts</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Medicare enrollment (Age 65+) </a:t>
            </a:r>
            <a:endParaRPr lang="en-US" sz="1600" b="1" dirty="0">
              <a:latin typeface="Intel Clear" panose="020B0604020203020204" pitchFamily="34" charset="0"/>
              <a:ea typeface="Intel Clear" panose="020B0604020203020204" pitchFamily="34" charset="0"/>
              <a:cs typeface="Intel Clear" panose="020B0604020203020204" pitchFamily="34" charset="0"/>
            </a:endParaRPr>
          </a:p>
          <a:p>
            <a:pPr>
              <a:buClrTx/>
            </a:pPr>
            <a:r>
              <a:rPr lang="en-US" sz="2000" b="1" dirty="0">
                <a:latin typeface="Intel Clear" panose="020B0604020203020204" pitchFamily="34" charset="0"/>
                <a:ea typeface="Intel Clear" panose="020B0604020203020204" pitchFamily="34" charset="0"/>
                <a:cs typeface="Intel Clear" panose="020B0604020203020204" pitchFamily="34" charset="0"/>
              </a:rPr>
              <a:t>After You leave Intel</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Cobra - Take any applicable actions</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Port Life insurance (optional) – return the enrollment form within 31 days</a:t>
            </a:r>
            <a:endParaRPr lang="en-US" sz="2000" dirty="0">
              <a:latin typeface="Intel Clear" panose="020B0604020203020204" pitchFamily="34" charset="0"/>
              <a:ea typeface="Intel Clear" panose="020B0604020203020204" pitchFamily="34" charset="0"/>
              <a:cs typeface="Intel Clear" panose="020B0604020203020204" pitchFamily="34" charset="0"/>
            </a:endParaRP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Keep your contact info &amp; bank account information up to date  </a:t>
            </a:r>
          </a:p>
          <a:p>
            <a:pPr lvl="2">
              <a:buClrTx/>
            </a:pPr>
            <a:r>
              <a:rPr lang="en-US" sz="1400" dirty="0">
                <a:latin typeface="Intel Clear" panose="020B0604020203020204" pitchFamily="34" charset="0"/>
                <a:ea typeface="Intel Clear" panose="020B0604020203020204" pitchFamily="34" charset="0"/>
                <a:cs typeface="Intel Clear" panose="020B0604020203020204" pitchFamily="34" charset="0"/>
              </a:rPr>
              <a:t>Intel: Bonus payouts, tax documents, Benefits: Cobra, IRMP, SERMA, E*TRADE: Stock Fidelity: Retirement and HSA account </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Submit Financial Planning invoice (gr 14+)</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4572" y="2139744"/>
            <a:ext cx="2373957" cy="2367116"/>
          </a:xfrm>
          <a:prstGeom prst="rect">
            <a:avLst/>
          </a:prstGeom>
        </p:spPr>
      </p:pic>
      <p:cxnSp>
        <p:nvCxnSpPr>
          <p:cNvPr id="6" name="Straight Connector 5"/>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7" name="Rectangle 6"/>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Remember to do actions</a:t>
            </a:r>
          </a:p>
        </p:txBody>
      </p:sp>
    </p:spTree>
    <p:extLst>
      <p:ext uri="{BB962C8B-B14F-4D97-AF65-F5344CB8AC3E}">
        <p14:creationId xmlns:p14="http://schemas.microsoft.com/office/powerpoint/2010/main" val="36768186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8"/>
          </p:nvPr>
        </p:nvSpPr>
        <p:spPr>
          <a:xfrm>
            <a:off x="228600" y="761999"/>
            <a:ext cx="8534400" cy="5410197"/>
          </a:xfrm>
        </p:spPr>
        <p:txBody>
          <a:bodyPr>
            <a:noAutofit/>
          </a:bodyPr>
          <a:lstStyle/>
          <a:p>
            <a:pPr marL="0" indent="0">
              <a:lnSpc>
                <a:spcPct val="120000"/>
              </a:lnSpc>
              <a:buNone/>
            </a:pPr>
            <a:r>
              <a:rPr lang="en-US" sz="2000" b="1" dirty="0">
                <a:latin typeface="Intel Clear" panose="020B0604020203020204" pitchFamily="34" charset="0"/>
              </a:rPr>
              <a:t>Intel HR Executive Services </a:t>
            </a:r>
            <a:r>
              <a:rPr lang="en-US" sz="1600" b="1" dirty="0">
                <a:latin typeface="Intel Clear" panose="020B0604020203020204" pitchFamily="34" charset="0"/>
              </a:rPr>
              <a:t>– Departed execs can still use this service</a:t>
            </a:r>
          </a:p>
          <a:p>
            <a:pPr>
              <a:lnSpc>
                <a:spcPct val="120000"/>
              </a:lnSpc>
            </a:pPr>
            <a:r>
              <a:rPr lang="en-US" sz="1600" b="1" dirty="0">
                <a:latin typeface="Intel Clear" panose="020B0604020203020204" pitchFamily="34" charset="0"/>
              </a:rPr>
              <a:t>Eligibility: </a:t>
            </a:r>
            <a:r>
              <a:rPr lang="en-US" sz="1600" dirty="0">
                <a:latin typeface="Intel Clear" panose="020B0604020203020204" pitchFamily="34" charset="0"/>
              </a:rPr>
              <a:t>Grade 12+ </a:t>
            </a:r>
          </a:p>
          <a:p>
            <a:pPr lvl="1">
              <a:lnSpc>
                <a:spcPct val="120000"/>
              </a:lnSpc>
            </a:pPr>
            <a:r>
              <a:rPr lang="en-US" sz="1400" dirty="0">
                <a:latin typeface="Intel Clear" panose="020B0604020203020204" pitchFamily="34" charset="0"/>
              </a:rPr>
              <a:t>Includes Exec’s family members</a:t>
            </a:r>
            <a:endParaRPr lang="en-US" sz="1400" b="1" dirty="0">
              <a:latin typeface="Intel Clear" panose="020B0604020203020204" pitchFamily="34" charset="0"/>
            </a:endParaRPr>
          </a:p>
          <a:p>
            <a:pPr>
              <a:lnSpc>
                <a:spcPct val="120000"/>
              </a:lnSpc>
            </a:pPr>
            <a:r>
              <a:rPr lang="en-US" sz="1600" b="1" dirty="0">
                <a:latin typeface="Intel Clear" panose="020B0604020203020204" pitchFamily="34" charset="0"/>
              </a:rPr>
              <a:t>Available: </a:t>
            </a:r>
            <a:r>
              <a:rPr lang="en-US" sz="1600" dirty="0">
                <a:latin typeface="Intel Clear" panose="020B0604020203020204" pitchFamily="34" charset="0"/>
              </a:rPr>
              <a:t>8am – 5pm Pacific Time Mon – Fri  </a:t>
            </a:r>
          </a:p>
          <a:p>
            <a:pPr lvl="1">
              <a:lnSpc>
                <a:spcPct val="120000"/>
              </a:lnSpc>
            </a:pPr>
            <a:r>
              <a:rPr lang="en-US" sz="1600" dirty="0">
                <a:latin typeface="Intel Clear" panose="020B0604020203020204" pitchFamily="34" charset="0"/>
              </a:rPr>
              <a:t>Email – </a:t>
            </a:r>
            <a:r>
              <a:rPr lang="en-US" sz="1600" dirty="0">
                <a:latin typeface="Intel Clear" panose="020B0604020203020204" pitchFamily="34" charset="0"/>
                <a:hlinkClick r:id="rId3"/>
              </a:rPr>
              <a:t>hr.executive.services@intel.com</a:t>
            </a:r>
            <a:r>
              <a:rPr lang="en-US" sz="1600" dirty="0">
                <a:latin typeface="Intel Clear" panose="020B0604020203020204" pitchFamily="34" charset="0"/>
              </a:rPr>
              <a:t> </a:t>
            </a:r>
          </a:p>
          <a:p>
            <a:pPr lvl="1">
              <a:lnSpc>
                <a:spcPct val="120000"/>
              </a:lnSpc>
            </a:pPr>
            <a:r>
              <a:rPr lang="en-US" sz="1600" dirty="0">
                <a:latin typeface="Intel Clear" panose="020B0604020203020204" pitchFamily="34" charset="0"/>
              </a:rPr>
              <a:t>Message Line – 1-888-503-4686</a:t>
            </a:r>
            <a:endParaRPr lang="en-US" sz="1800" dirty="0">
              <a:latin typeface="Intel Clear" panose="020B0604020203020204" pitchFamily="34" charset="0"/>
            </a:endParaRPr>
          </a:p>
          <a:p>
            <a:pPr marL="0" lvl="1" indent="0" defTabSz="457189">
              <a:lnSpc>
                <a:spcPct val="120000"/>
              </a:lnSpc>
              <a:spcBef>
                <a:spcPts val="225"/>
              </a:spcBef>
              <a:spcAft>
                <a:spcPts val="225"/>
              </a:spcAft>
              <a:buNone/>
            </a:pPr>
            <a:r>
              <a:rPr lang="en-US" sz="1600" b="1" dirty="0">
                <a:solidFill>
                  <a:schemeClr val="bg2"/>
                </a:solidFill>
                <a:latin typeface="Intel Clear" panose="020B0604020203020204" pitchFamily="34" charset="0"/>
                <a:cs typeface="Intel Clear" panose="020B0604020203020204" pitchFamily="34" charset="0"/>
              </a:rPr>
              <a:t>Services Offered: </a:t>
            </a:r>
          </a:p>
          <a:p>
            <a:pPr marL="225419" lvl="1" indent="-225419" defTabSz="457189">
              <a:lnSpc>
                <a:spcPct val="120000"/>
              </a:lnSpc>
              <a:spcBef>
                <a:spcPts val="225"/>
              </a:spcBef>
              <a:spcAft>
                <a:spcPts val="225"/>
              </a:spcAft>
              <a:buFont typeface="Wingdings" charset="2"/>
              <a:buChar char="§"/>
            </a:pPr>
            <a:r>
              <a:rPr lang="en-US" sz="1400" dirty="0">
                <a:solidFill>
                  <a:schemeClr val="bg2"/>
                </a:solidFill>
                <a:latin typeface="Intel Clear" panose="020B0604020203020204" pitchFamily="34" charset="0"/>
                <a:cs typeface="Intel Clear" panose="020B0604020203020204" pitchFamily="34" charset="0"/>
              </a:rPr>
              <a:t>Single point-of-contact for all HR benefit and services related questions</a:t>
            </a:r>
          </a:p>
          <a:p>
            <a:pPr marL="225419" lvl="1" indent="-225419" defTabSz="457189">
              <a:lnSpc>
                <a:spcPct val="120000"/>
              </a:lnSpc>
              <a:spcBef>
                <a:spcPts val="225"/>
              </a:spcBef>
              <a:spcAft>
                <a:spcPts val="225"/>
              </a:spcAft>
              <a:buFont typeface="Wingdings" charset="2"/>
              <a:buChar char="§"/>
            </a:pPr>
            <a:r>
              <a:rPr lang="en-US" sz="1400" dirty="0">
                <a:solidFill>
                  <a:schemeClr val="bg2"/>
                </a:solidFill>
                <a:latin typeface="Intel Clear" panose="020B0604020203020204" pitchFamily="34" charset="0"/>
                <a:cs typeface="Intel Clear" panose="020B0604020203020204" pitchFamily="34" charset="0"/>
              </a:rPr>
              <a:t>Knowledge of exclusive executive benefits</a:t>
            </a:r>
          </a:p>
          <a:p>
            <a:pPr marL="225419" lvl="1" indent="-225419" defTabSz="457189">
              <a:lnSpc>
                <a:spcPct val="120000"/>
              </a:lnSpc>
              <a:spcBef>
                <a:spcPts val="225"/>
              </a:spcBef>
              <a:spcAft>
                <a:spcPts val="225"/>
              </a:spcAft>
              <a:buFont typeface="Wingdings" charset="2"/>
              <a:buChar char="§"/>
            </a:pPr>
            <a:r>
              <a:rPr lang="en-US" sz="1400" dirty="0">
                <a:solidFill>
                  <a:schemeClr val="bg2"/>
                </a:solidFill>
                <a:latin typeface="Intel Clear" panose="020B0604020203020204" pitchFamily="34" charset="0"/>
                <a:cs typeface="Intel Clear" panose="020B0604020203020204" pitchFamily="34" charset="0"/>
              </a:rPr>
              <a:t>Typical questions – pay, taxes, retirement, stock, health benefits, travel, expenses, employee and org data change</a:t>
            </a:r>
            <a:endParaRPr lang="en-US" sz="1400" dirty="0">
              <a:solidFill>
                <a:schemeClr val="accent1"/>
              </a:solidFill>
              <a:latin typeface="Intel Clear" panose="020B0604020203020204" pitchFamily="34" charset="0"/>
              <a:cs typeface="Intel Clear" panose="020B0604020203020204" pitchFamily="34" charset="0"/>
            </a:endParaRPr>
          </a:p>
          <a:p>
            <a:pPr marL="0" lvl="1" indent="0" defTabSz="457189">
              <a:lnSpc>
                <a:spcPct val="120000"/>
              </a:lnSpc>
              <a:spcBef>
                <a:spcPts val="225"/>
              </a:spcBef>
              <a:spcAft>
                <a:spcPts val="225"/>
              </a:spcAft>
              <a:buNone/>
            </a:pPr>
            <a:r>
              <a:rPr lang="en-US" sz="2000" b="1" dirty="0">
                <a:latin typeface="Intel Clear" panose="020B0604020203020204" pitchFamily="34" charset="0"/>
                <a:cs typeface="Intel Clear" panose="020B0604020203020204" pitchFamily="34" charset="0"/>
              </a:rPr>
              <a:t>Other Exec Contacts:</a:t>
            </a:r>
          </a:p>
          <a:p>
            <a:pPr marL="171450" lvl="1" indent="-171450" defTabSz="457189">
              <a:lnSpc>
                <a:spcPct val="120000"/>
              </a:lnSpc>
              <a:spcBef>
                <a:spcPts val="225"/>
              </a:spcBef>
              <a:spcAft>
                <a:spcPts val="225"/>
              </a:spcAft>
            </a:pPr>
            <a:r>
              <a:rPr lang="en-US" sz="1600" b="1" dirty="0">
                <a:latin typeface="Intel Clear" panose="020B0604020203020204" pitchFamily="34" charset="0"/>
                <a:cs typeface="Intel Clear" panose="020B0604020203020204" pitchFamily="34" charset="0"/>
              </a:rPr>
              <a:t>Fidelity EPC Rep </a:t>
            </a:r>
            <a:r>
              <a:rPr lang="en-US" sz="1400" dirty="0">
                <a:latin typeface="Intel Clear" panose="020B0604020203020204" pitchFamily="34" charset="0"/>
                <a:cs typeface="Intel Clear" panose="020B0604020203020204" pitchFamily="34" charset="0"/>
              </a:rPr>
              <a:t>– Listed on your Fidelity account, or contact HR Executive Services </a:t>
            </a:r>
          </a:p>
          <a:p>
            <a:pPr marL="171450" lvl="1" indent="-171450" defTabSz="457189">
              <a:lnSpc>
                <a:spcPct val="120000"/>
              </a:lnSpc>
              <a:spcBef>
                <a:spcPts val="225"/>
              </a:spcBef>
              <a:spcAft>
                <a:spcPts val="225"/>
              </a:spcAft>
            </a:pPr>
            <a:r>
              <a:rPr lang="en-US" sz="1600" b="1" dirty="0">
                <a:latin typeface="Intel Clear" panose="020B0604020203020204" pitchFamily="34" charset="0"/>
                <a:cs typeface="Intel Clear" panose="020B0604020203020204" pitchFamily="34" charset="0"/>
              </a:rPr>
              <a:t>E-Trade Relationship Manager</a:t>
            </a:r>
            <a:r>
              <a:rPr lang="en-US" sz="1400" b="1" dirty="0">
                <a:latin typeface="Intel Clear" panose="020B0604020203020204" pitchFamily="34" charset="0"/>
                <a:cs typeface="Intel Clear" panose="020B0604020203020204" pitchFamily="34" charset="0"/>
              </a:rPr>
              <a:t> </a:t>
            </a:r>
            <a:r>
              <a:rPr lang="en-US" sz="1400" dirty="0">
                <a:latin typeface="Intel Clear" panose="020B0604020203020204" pitchFamily="34" charset="0"/>
                <a:cs typeface="Intel Clear" panose="020B0604020203020204" pitchFamily="34" charset="0"/>
              </a:rPr>
              <a:t>- Contact HR Executive Services if you do not recall your contact rep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47800"/>
            <a:ext cx="2858135" cy="16002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a:extLst>
              <a:ext uri="{FF2B5EF4-FFF2-40B4-BE49-F238E27FC236}">
                <a16:creationId xmlns:a16="http://schemas.microsoft.com/office/drawing/2014/main" id="{26D5C2AF-856D-4965-82AB-443F7C153851}"/>
              </a:ext>
            </a:extLst>
          </p:cNvPr>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6" name="Rectangle 5">
            <a:extLst>
              <a:ext uri="{FF2B5EF4-FFF2-40B4-BE49-F238E27FC236}">
                <a16:creationId xmlns:a16="http://schemas.microsoft.com/office/drawing/2014/main" id="{9AEDAD80-5936-4D93-9897-DAB70797D8D1}"/>
              </a:ext>
            </a:extLst>
          </p:cNvPr>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Ask HR-Executive Contact  </a:t>
            </a:r>
            <a:endPar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endParaRPr>
          </a:p>
        </p:txBody>
      </p:sp>
    </p:spTree>
    <p:extLst>
      <p:ext uri="{BB962C8B-B14F-4D97-AF65-F5344CB8AC3E}">
        <p14:creationId xmlns:p14="http://schemas.microsoft.com/office/powerpoint/2010/main" val="329924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5" name="Rectangle 4"/>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Key Contacts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83076561"/>
              </p:ext>
            </p:extLst>
          </p:nvPr>
        </p:nvGraphicFramePr>
        <p:xfrm>
          <a:off x="152400" y="845241"/>
          <a:ext cx="8839200" cy="5311719"/>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58719">
                <a:tc>
                  <a:txBody>
                    <a:bodyPr/>
                    <a:lstStyle/>
                    <a:p>
                      <a:r>
                        <a:rPr lang="en-US" sz="16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CFD"/>
                    </a:solidFill>
                  </a:tcPr>
                </a:tc>
                <a:tc>
                  <a:txBody>
                    <a:bodyPr/>
                    <a:lstStyle/>
                    <a:p>
                      <a:r>
                        <a:rPr lang="en-US" sz="1600" dirty="0">
                          <a:solidFill>
                            <a:schemeClr val="tx1"/>
                          </a:solidFill>
                        </a:rPr>
                        <a:t>For assistance 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CFD"/>
                    </a:solidFill>
                  </a:tcPr>
                </a:tc>
                <a:tc>
                  <a:txBody>
                    <a:bodyPr/>
                    <a:lstStyle/>
                    <a:p>
                      <a:r>
                        <a:rPr lang="en-US" sz="1600" dirty="0">
                          <a:solidFill>
                            <a:schemeClr val="tx1"/>
                          </a:solidFill>
                        </a:rPr>
                        <a:t>Phone Number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CFD"/>
                    </a:solidFill>
                  </a:tcPr>
                </a:tc>
                <a:tc>
                  <a:txBody>
                    <a:bodyPr/>
                    <a:lstStyle/>
                    <a:p>
                      <a:r>
                        <a:rPr lang="en-US" sz="1600" dirty="0">
                          <a:solidFill>
                            <a:schemeClr val="tx1"/>
                          </a:solidFill>
                        </a:rPr>
                        <a:t>Web</a:t>
                      </a:r>
                      <a:r>
                        <a:rPr lang="en-US" sz="1600" baseline="0" dirty="0">
                          <a:solidFill>
                            <a:schemeClr val="tx1"/>
                          </a:solidFill>
                        </a:rPr>
                        <a:t> site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CFD"/>
                    </a:solidFill>
                  </a:tcPr>
                </a:tc>
                <a:extLst>
                  <a:ext uri="{0D108BD9-81ED-4DB2-BD59-A6C34878D82A}">
                    <a16:rowId xmlns:a16="http://schemas.microsoft.com/office/drawing/2014/main" val="10000"/>
                  </a:ext>
                </a:extLst>
              </a:tr>
              <a:tr h="578842">
                <a:tc>
                  <a:txBody>
                    <a:bodyPr/>
                    <a:lstStyle/>
                    <a:p>
                      <a:r>
                        <a:rPr lang="en-US" sz="1600" b="1" dirty="0">
                          <a:latin typeface="Intel Clear" panose="020B0604020203020204" pitchFamily="34" charset="0"/>
                          <a:ea typeface="Intel Clear" panose="020B0604020203020204" pitchFamily="34" charset="0"/>
                          <a:cs typeface="Intel Clear" panose="020B0604020203020204" pitchFamily="34" charset="0"/>
                        </a:rPr>
                        <a:t>Intel Health Benefits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rPr>
                        <a:t>COBRA, IRMP, HSA,</a:t>
                      </a:r>
                      <a:r>
                        <a:rPr lang="en-US" sz="1200" baseline="0" dirty="0">
                          <a:latin typeface="Intel Clear" panose="020B0604020203020204" pitchFamily="34" charset="0"/>
                          <a:ea typeface="Intel Clear" panose="020B0604020203020204" pitchFamily="34" charset="0"/>
                          <a:cs typeface="Intel Clear" panose="020B0604020203020204" pitchFamily="34" charset="0"/>
                        </a:rPr>
                        <a:t> FSA, SERMA</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rPr>
                        <a:t>1-877-466-9236</a:t>
                      </a:r>
                    </a:p>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hlinkClick r:id="rId3"/>
                        </a:rPr>
                        <a:t>www.intel.com/go/myben</a:t>
                      </a:r>
                      <a:r>
                        <a:rPr lang="en-US" sz="1200" dirty="0">
                          <a:latin typeface="Intel Clear" panose="020B0604020203020204" pitchFamily="34" charset="0"/>
                          <a:ea typeface="Intel Clear" panose="020B0604020203020204" pitchFamily="34" charset="0"/>
                          <a:cs typeface="Intel Clear" panose="020B06040202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2440">
                <a:tc>
                  <a:txBody>
                    <a:bodyPr/>
                    <a:lstStyle/>
                    <a:p>
                      <a:r>
                        <a:rPr lang="en-US" sz="1600" b="1" baseline="0" dirty="0">
                          <a:latin typeface="Intel Clear" panose="020B0604020203020204" pitchFamily="34" charset="0"/>
                          <a:ea typeface="Intel Clear" panose="020B0604020203020204" pitchFamily="34" charset="0"/>
                          <a:cs typeface="Intel Clear" panose="020B0604020203020204" pitchFamily="34" charset="0"/>
                        </a:rPr>
                        <a:t>MetLife </a:t>
                      </a:r>
                      <a:r>
                        <a:rPr lang="en-US" sz="1600" b="1" dirty="0">
                          <a:latin typeface="Intel Clear" panose="020B0604020203020204" pitchFamily="34" charset="0"/>
                          <a:ea typeface="Intel Clear" panose="020B0604020203020204" pitchFamily="34" charset="0"/>
                          <a:cs typeface="Intel Clear" panose="020B0604020203020204" pitchFamily="34" charset="0"/>
                        </a:rPr>
                        <a:t>Dental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Alternate dental option</a:t>
                      </a:r>
                      <a:r>
                        <a:rPr lang="en-US" sz="1200" baseline="0" dirty="0">
                          <a:latin typeface="Intel Clear" panose="020B0604020203020204" pitchFamily="34" charset="0"/>
                          <a:ea typeface="Intel Clear" panose="020B0604020203020204" pitchFamily="34" charset="0"/>
                          <a:cs typeface="Intel Clear" panose="020B0604020203020204" pitchFamily="34" charset="0"/>
                        </a:rPr>
                        <a:t> post COBRA</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1-866-832-5756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72440">
                <a:tc>
                  <a:txBody>
                    <a:bodyPr/>
                    <a:lstStyle/>
                    <a:p>
                      <a:r>
                        <a:rPr lang="en-US" sz="1600" b="1" dirty="0">
                          <a:latin typeface="Intel Clear" panose="020B0604020203020204" pitchFamily="34" charset="0"/>
                          <a:ea typeface="Intel Clear" panose="020B0604020203020204" pitchFamily="34" charset="0"/>
                          <a:cs typeface="Intel Clear" panose="020B0604020203020204" pitchFamily="34" charset="0"/>
                        </a:rPr>
                        <a:t>MetLife Legal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rPr>
                        <a:t>Convert or enroll in MetLife Legal (formerly Hyatt Legal)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1-877-770-4638, </a:t>
                      </a:r>
                      <a:r>
                        <a:rPr lang="en-US" sz="900" dirty="0">
                          <a:latin typeface="Intel Clear" panose="020B0604020203020204" pitchFamily="34" charset="0"/>
                          <a:ea typeface="Intel Clear" panose="020B0604020203020204" pitchFamily="34" charset="0"/>
                          <a:cs typeface="Intel Clear" panose="020B0604020203020204" pitchFamily="34" charset="0"/>
                        </a:rPr>
                        <a:t>option 1</a:t>
                      </a:r>
                    </a:p>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7293424"/>
                  </a:ext>
                </a:extLst>
              </a:tr>
              <a:tr h="472440">
                <a:tc>
                  <a:txBody>
                    <a:bodyPr/>
                    <a:lstStyle/>
                    <a:p>
                      <a:r>
                        <a:rPr lang="en-US" sz="1600" b="1" dirty="0">
                          <a:latin typeface="Intel Clear" panose="020B0604020203020204" pitchFamily="34" charset="0"/>
                          <a:ea typeface="Intel Clear" panose="020B0604020203020204" pitchFamily="34" charset="0"/>
                          <a:cs typeface="Intel Clear" panose="020B0604020203020204" pitchFamily="34" charset="0"/>
                        </a:rPr>
                        <a:t>Minnesota Life/Securian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rPr>
                        <a:t>Life Insurance</a:t>
                      </a:r>
                      <a:r>
                        <a:rPr lang="en-US" sz="1200" baseline="0" dirty="0">
                          <a:latin typeface="Intel Clear" panose="020B0604020203020204" pitchFamily="34" charset="0"/>
                          <a:ea typeface="Intel Clear" panose="020B0604020203020204" pitchFamily="34" charset="0"/>
                          <a:cs typeface="Intel Clear" panose="020B0604020203020204" pitchFamily="34" charset="0"/>
                        </a:rPr>
                        <a:t> Porting, premiums estimate</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1-877-494-1673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72440">
                <a:tc>
                  <a:txBody>
                    <a:bodyPr/>
                    <a:lstStyle/>
                    <a:p>
                      <a:r>
                        <a:rPr lang="en-US" sz="1600" b="1" dirty="0">
                          <a:latin typeface="Intel Clear" panose="020B0604020203020204" pitchFamily="34" charset="0"/>
                          <a:ea typeface="Intel Clear" panose="020B0604020203020204" pitchFamily="34" charset="0"/>
                          <a:cs typeface="Intel Clear" panose="020B0604020203020204" pitchFamily="34" charset="0"/>
                        </a:rPr>
                        <a:t>E-Trade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rPr>
                        <a:t>Stock</a:t>
                      </a:r>
                      <a:r>
                        <a:rPr lang="en-US" sz="1200" baseline="0" dirty="0">
                          <a:latin typeface="Intel Clear" panose="020B0604020203020204" pitchFamily="34" charset="0"/>
                          <a:ea typeface="Intel Clear" panose="020B0604020203020204" pitchFamily="34" charset="0"/>
                          <a:cs typeface="Intel Clear" panose="020B0604020203020204" pitchFamily="34" charset="0"/>
                        </a:rPr>
                        <a:t> (</a:t>
                      </a:r>
                      <a:r>
                        <a:rPr lang="en-US" sz="1200" dirty="0">
                          <a:latin typeface="Intel Clear" panose="020B0604020203020204" pitchFamily="34" charset="0"/>
                          <a:ea typeface="Intel Clear" panose="020B0604020203020204" pitchFamily="34" charset="0"/>
                          <a:cs typeface="Intel Clear" panose="020B0604020203020204" pitchFamily="34" charset="0"/>
                        </a:rPr>
                        <a:t>RSU,</a:t>
                      </a:r>
                      <a:r>
                        <a:rPr lang="en-US" sz="1200" baseline="0" dirty="0">
                          <a:latin typeface="Intel Clear" panose="020B0604020203020204" pitchFamily="34" charset="0"/>
                          <a:ea typeface="Intel Clear" panose="020B0604020203020204" pitchFamily="34" charset="0"/>
                          <a:cs typeface="Intel Clear" panose="020B0604020203020204" pitchFamily="34" charset="0"/>
                        </a:rPr>
                        <a:t> </a:t>
                      </a:r>
                      <a:r>
                        <a:rPr lang="en-US" sz="1200" dirty="0">
                          <a:latin typeface="Intel Clear" panose="020B0604020203020204" pitchFamily="34" charset="0"/>
                          <a:ea typeface="Intel Clear" panose="020B0604020203020204" pitchFamily="34" charset="0"/>
                          <a:cs typeface="Intel Clear" panose="020B0604020203020204" pitchFamily="34" charset="0"/>
                        </a:rPr>
                        <a:t>SPP, etc)</a:t>
                      </a:r>
                    </a:p>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1-800-387-2331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hlinkClick r:id="rId4"/>
                        </a:rPr>
                        <a:t>https://us.etrade.com/home</a:t>
                      </a:r>
                      <a:r>
                        <a:rPr lang="en-US" sz="1200" dirty="0">
                          <a:latin typeface="Intel Clear" panose="020B0604020203020204" pitchFamily="34" charset="0"/>
                          <a:ea typeface="Intel Clear" panose="020B0604020203020204" pitchFamily="34" charset="0"/>
                          <a:cs typeface="Intel Clear" panose="020B06040202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78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Intel Clear" panose="020B0604020203020204" pitchFamily="34" charset="0"/>
                          <a:ea typeface="Intel Clear" panose="020B0604020203020204" pitchFamily="34" charset="0"/>
                          <a:cs typeface="Intel Clear" panose="020B0604020203020204" pitchFamily="34" charset="0"/>
                        </a:rPr>
                        <a:t>Fidelity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Intel Clear" panose="020B0604020203020204" pitchFamily="34" charset="0"/>
                          <a:ea typeface="Intel Clear" panose="020B0604020203020204" pitchFamily="34" charset="0"/>
                          <a:cs typeface="Intel Clear" panose="020B0604020203020204" pitchFamily="34" charset="0"/>
                        </a:rPr>
                        <a:t>401k, Retirement, Pension, HSA, Rollover.</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1-888-401-7377 </a:t>
                      </a:r>
                    </a:p>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p>
                      <a:r>
                        <a:rPr lang="en-US" sz="1200" dirty="0">
                          <a:latin typeface="Intel Clear" panose="020B0604020203020204" pitchFamily="34" charset="0"/>
                          <a:ea typeface="Intel Clear" panose="020B0604020203020204" pitchFamily="34" charset="0"/>
                          <a:cs typeface="Intel Clear" panose="020B0604020203020204" pitchFamily="34" charset="0"/>
                        </a:rPr>
                        <a:t>Distributions:</a:t>
                      </a:r>
                      <a:br>
                        <a:rPr lang="en-US" sz="1200" dirty="0">
                          <a:latin typeface="Intel Clear" panose="020B0604020203020204" pitchFamily="34" charset="0"/>
                          <a:ea typeface="Intel Clear" panose="020B0604020203020204" pitchFamily="34" charset="0"/>
                          <a:cs typeface="Intel Clear" panose="020B0604020203020204" pitchFamily="34" charset="0"/>
                        </a:rPr>
                      </a:br>
                      <a:r>
                        <a:rPr lang="en-US" sz="1200" dirty="0">
                          <a:latin typeface="Intel Clear" panose="020B0604020203020204" pitchFamily="34" charset="0"/>
                          <a:ea typeface="Intel Clear" panose="020B0604020203020204" pitchFamily="34" charset="0"/>
                          <a:cs typeface="Intel Clear" panose="020B0604020203020204" pitchFamily="34" charset="0"/>
                        </a:rPr>
                        <a:t>1-877-902-0006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Intel Clear" panose="020B0604020203020204" pitchFamily="34" charset="0"/>
                          <a:ea typeface="Intel Clear" panose="020B0604020203020204" pitchFamily="34" charset="0"/>
                          <a:cs typeface="Intel Clear" panose="020B0604020203020204" pitchFamily="34" charset="0"/>
                          <a:hlinkClick r:id="rId5"/>
                        </a:rPr>
                        <a:t>http://www.netbenefits.com/intel</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30766">
                <a:tc>
                  <a:txBody>
                    <a:bodyPr/>
                    <a:lstStyle/>
                    <a:p>
                      <a:r>
                        <a:rPr lang="en-US" sz="1600" b="1" dirty="0">
                          <a:latin typeface="Intel Clear" panose="020B0604020203020204" pitchFamily="34" charset="0"/>
                          <a:ea typeface="Intel Clear" panose="020B0604020203020204" pitchFamily="34" charset="0"/>
                          <a:cs typeface="Intel Clear" panose="020B0604020203020204" pitchFamily="34" charset="0"/>
                        </a:rPr>
                        <a:t>Recognition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rPr>
                        <a:t>Balance, lost cards, replacement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1-866-326-8689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Intel Clear" panose="020B0604020203020204" pitchFamily="34" charset="0"/>
                          <a:ea typeface="Intel Clear" panose="020B0604020203020204" pitchFamily="34" charset="0"/>
                          <a:cs typeface="Intel Clear" panose="020B0604020203020204" pitchFamily="34" charset="0"/>
                          <a:hlinkClick r:id="rId6"/>
                        </a:rPr>
                        <a:t>https://</a:t>
                      </a:r>
                      <a:r>
                        <a:rPr lang="en-US" sz="1200" baseline="0" dirty="0">
                          <a:solidFill>
                            <a:srgbClr val="FF0000"/>
                          </a:solidFill>
                          <a:latin typeface="Intel Clear" panose="020B0604020203020204" pitchFamily="34" charset="0"/>
                          <a:ea typeface="Intel Clear" panose="020B0604020203020204" pitchFamily="34" charset="0"/>
                          <a:cs typeface="Intel Clear" panose="020B0604020203020204" pitchFamily="34" charset="0"/>
                          <a:hlinkClick r:id="rId6"/>
                        </a:rPr>
                        <a:t>login.northlane.com/intel</a:t>
                      </a:r>
                      <a:r>
                        <a:rPr lang="en-US" sz="1200" baseline="0" dirty="0">
                          <a:solidFill>
                            <a:srgbClr val="FF0000"/>
                          </a:solidFill>
                          <a:latin typeface="Intel Clear" panose="020B0604020203020204" pitchFamily="34" charset="0"/>
                          <a:ea typeface="Intel Clear" panose="020B0604020203020204" pitchFamily="34" charset="0"/>
                          <a:cs typeface="Intel Clear" panose="020B0604020203020204" pitchFamily="34" charset="0"/>
                        </a:rPr>
                        <a:t> </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3020608"/>
                  </a:ext>
                </a:extLst>
              </a:tr>
              <a:tr h="330766">
                <a:tc>
                  <a:txBody>
                    <a:bodyPr/>
                    <a:lstStyle/>
                    <a:p>
                      <a:r>
                        <a:rPr lang="en-US" sz="1600" b="1" dirty="0">
                          <a:latin typeface="Intel Clear" panose="020B0604020203020204" pitchFamily="34" charset="0"/>
                          <a:ea typeface="Intel Clear" panose="020B0604020203020204" pitchFamily="34" charset="0"/>
                          <a:cs typeface="Intel Clear" panose="020B0604020203020204" pitchFamily="34" charset="0"/>
                        </a:rPr>
                        <a:t>AskHR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rPr>
                        <a:t>Option to use Exec services (slide 13) or Ask HR for benefits related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Intel Clear" panose="020B0604020203020204" pitchFamily="34" charset="0"/>
                          <a:ea typeface="Intel Clear" panose="020B0604020203020204" pitchFamily="34" charset="0"/>
                          <a:cs typeface="Intel Clear" panose="020B0604020203020204" pitchFamily="34" charset="0"/>
                        </a:rPr>
                        <a:t>1-800-238-0486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78842">
                <a:tc>
                  <a:txBody>
                    <a:bodyPr/>
                    <a:lstStyle/>
                    <a:p>
                      <a:r>
                        <a:rPr lang="en-US" sz="1600" b="1" dirty="0">
                          <a:latin typeface="Intel Clear" panose="020B0604020203020204" pitchFamily="34" charset="0"/>
                          <a:ea typeface="Intel Clear" panose="020B0604020203020204" pitchFamily="34" charset="0"/>
                          <a:cs typeface="Intel Clear" panose="020B0604020203020204" pitchFamily="34" charset="0"/>
                        </a:rPr>
                        <a:t>Intel Retiree</a:t>
                      </a:r>
                      <a:r>
                        <a:rPr lang="en-US" sz="1600" b="1" baseline="0" dirty="0">
                          <a:latin typeface="Intel Clear" panose="020B0604020203020204" pitchFamily="34" charset="0"/>
                          <a:ea typeface="Intel Clear" panose="020B0604020203020204" pitchFamily="34" charset="0"/>
                          <a:cs typeface="Intel Clear" panose="020B0604020203020204" pitchFamily="34" charset="0"/>
                        </a:rPr>
                        <a:t> Organization</a:t>
                      </a:r>
                      <a:endParaRPr lang="en-US" sz="1600" b="1"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Intel Clear" panose="020B0604020203020204" pitchFamily="34" charset="0"/>
                          <a:ea typeface="Intel Clear" panose="020B0604020203020204" pitchFamily="34" charset="0"/>
                          <a:cs typeface="Intel Clear" panose="020B0604020203020204" pitchFamily="34" charset="0"/>
                        </a:rPr>
                        <a:t>Post Retirement benefit information</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Intel Clear" panose="020B0604020203020204" pitchFamily="34" charset="0"/>
                          <a:ea typeface="Intel Clear" panose="020B0604020203020204" pitchFamily="34" charset="0"/>
                          <a:cs typeface="Intel Clear" panose="020B0604020203020204" pitchFamily="34" charset="0"/>
                          <a:hlinkClick r:id="rId7"/>
                        </a:rPr>
                        <a:t>www.intelretiree.com</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p>
                      <a:endParaRPr lang="en-US" sz="1200" dirty="0">
                        <a:latin typeface="Intel Clear" panose="020B0604020203020204" pitchFamily="34" charset="0"/>
                        <a:ea typeface="Intel Clear" panose="020B0604020203020204" pitchFamily="34" charset="0"/>
                        <a:cs typeface="Intel Clear" panose="020B060402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2942285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09601"/>
            <a:ext cx="4114800" cy="5029199"/>
          </a:xfrm>
          <a:prstGeom prst="rect">
            <a:avLst/>
          </a:prstGeom>
        </p:spPr>
      </p:pic>
    </p:spTree>
    <p:extLst>
      <p:ext uri="{BB962C8B-B14F-4D97-AF65-F5344CB8AC3E}">
        <p14:creationId xmlns:p14="http://schemas.microsoft.com/office/powerpoint/2010/main" val="410576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869496"/>
            <a:ext cx="6359769" cy="4745195"/>
          </a:xfrm>
        </p:spPr>
        <p:txBody>
          <a:bodyPr/>
          <a:lstStyle/>
          <a:p>
            <a:pPr>
              <a:buClrTx/>
            </a:pPr>
            <a:r>
              <a:rPr lang="en-US" sz="1800" b="1" dirty="0">
                <a:latin typeface="Intel Clear" panose="020B0604020203020204" pitchFamily="34" charset="0"/>
                <a:ea typeface="Intel Clear" panose="020B0604020203020204" pitchFamily="34" charset="0"/>
                <a:cs typeface="Intel Clear" panose="020B0604020203020204" pitchFamily="34" charset="0"/>
              </a:rPr>
              <a:t>Health benefits coverage</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Active coverage continues through the end of the month</a:t>
            </a:r>
          </a:p>
          <a:p>
            <a:pPr>
              <a:buClrTx/>
            </a:pPr>
            <a:r>
              <a:rPr lang="en-US" sz="1800" b="1" dirty="0">
                <a:latin typeface="Intel Clear" panose="020B0604020203020204" pitchFamily="34" charset="0"/>
                <a:ea typeface="Intel Clear" panose="020B0604020203020204" pitchFamily="34" charset="0"/>
                <a:cs typeface="Intel Clear" panose="020B0604020203020204" pitchFamily="34" charset="0"/>
              </a:rPr>
              <a:t>Rewards &amp; Stock grants</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Granted at the end of April/beginning of May each year</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Only granted shares are eligible for acceleration (visible in E-Trade)</a:t>
            </a:r>
          </a:p>
          <a:p>
            <a:pPr>
              <a:buClrTx/>
            </a:pPr>
            <a:r>
              <a:rPr lang="en-US" sz="1800" b="1" dirty="0">
                <a:latin typeface="Intel Clear" panose="020B0604020203020204" pitchFamily="34" charset="0"/>
                <a:ea typeface="Intel Clear" panose="020B0604020203020204" pitchFamily="34" charset="0"/>
                <a:cs typeface="Intel Clear" panose="020B0604020203020204" pitchFamily="34" charset="0"/>
              </a:rPr>
              <a:t>Stock Purchase Plan</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Active through end of plan period or contributions refunded</a:t>
            </a:r>
          </a:p>
          <a:p>
            <a:pPr>
              <a:buClrTx/>
            </a:pPr>
            <a:r>
              <a:rPr lang="en-US" sz="1800" b="1" dirty="0">
                <a:latin typeface="Intel Clear" panose="020B0604020203020204" pitchFamily="34" charset="0"/>
                <a:ea typeface="Intel Clear" panose="020B0604020203020204" pitchFamily="34" charset="0"/>
                <a:cs typeface="Intel Clear" panose="020B0604020203020204" pitchFamily="34" charset="0"/>
              </a:rPr>
              <a:t>Bonus Pro-ration</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APB pro-rated based on full months during the year </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QPB pro-rated based on earnings for quarter before retiring</a:t>
            </a:r>
          </a:p>
          <a:p>
            <a:pPr>
              <a:buClrTx/>
            </a:pPr>
            <a:r>
              <a:rPr lang="en-US" sz="1800" b="1" dirty="0">
                <a:latin typeface="Intel Clear" panose="020B0604020203020204" pitchFamily="34" charset="0"/>
                <a:ea typeface="Intel Clear" panose="020B0604020203020204" pitchFamily="34" charset="0"/>
                <a:cs typeface="Intel Clear" panose="020B0604020203020204" pitchFamily="34" charset="0"/>
              </a:rPr>
              <a:t>Life events</a:t>
            </a:r>
          </a:p>
          <a:p>
            <a:pPr lvl="1">
              <a:buClrTx/>
            </a:pPr>
            <a:r>
              <a:rPr lang="en-US" sz="1600" dirty="0">
                <a:latin typeface="Intel Clear" panose="020B0604020203020204" pitchFamily="34" charset="0"/>
                <a:ea typeface="Intel Clear" panose="020B0604020203020204" pitchFamily="34" charset="0"/>
                <a:cs typeface="Intel Clear" panose="020B0604020203020204" pitchFamily="34" charset="0"/>
              </a:rPr>
              <a:t>Service anniversary date, children turning 26 years old, turning 60 years old, turning 65 years old (Medicare eligible), sabbatical eligibility</a:t>
            </a:r>
          </a:p>
        </p:txBody>
      </p:sp>
      <p:pic>
        <p:nvPicPr>
          <p:cNvPr id="4" name="Picture 3"/>
          <p:cNvPicPr>
            <a:picLocks noChangeAspect="1"/>
          </p:cNvPicPr>
          <p:nvPr/>
        </p:nvPicPr>
        <p:blipFill>
          <a:blip r:embed="rId3"/>
          <a:stretch>
            <a:fillRect/>
          </a:stretch>
        </p:blipFill>
        <p:spPr>
          <a:xfrm>
            <a:off x="289561" y="1219200"/>
            <a:ext cx="2377439" cy="3962396"/>
          </a:xfrm>
          <a:prstGeom prst="rect">
            <a:avLst/>
          </a:prstGeom>
        </p:spPr>
      </p:pic>
      <p:cxnSp>
        <p:nvCxnSpPr>
          <p:cNvPr id="8" name="Straight Connector 7"/>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9" name="Rectangle 8"/>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Some items to consider prior to your retirement</a:t>
            </a:r>
          </a:p>
        </p:txBody>
      </p:sp>
      <p:sp>
        <p:nvSpPr>
          <p:cNvPr id="2" name="Rectangle 1">
            <a:extLst>
              <a:ext uri="{FF2B5EF4-FFF2-40B4-BE49-F238E27FC236}">
                <a16:creationId xmlns:a16="http://schemas.microsoft.com/office/drawing/2014/main" id="{6777DB68-CA23-4D05-8859-3357AFD73923}"/>
              </a:ext>
            </a:extLst>
          </p:cNvPr>
          <p:cNvSpPr/>
          <p:nvPr/>
        </p:nvSpPr>
        <p:spPr>
          <a:xfrm>
            <a:off x="0" y="5848290"/>
            <a:ext cx="9067800" cy="338554"/>
          </a:xfrm>
          <a:prstGeom prst="rect">
            <a:avLst/>
          </a:prstGeom>
        </p:spPr>
        <p:txBody>
          <a:bodyPr wrap="square">
            <a:spAutoFit/>
          </a:bodyPr>
          <a:lstStyle/>
          <a:p>
            <a:pPr marL="0" indent="0" algn="ctr">
              <a:buNone/>
            </a:pPr>
            <a:r>
              <a:rPr lang="en-US" sz="1600" i="1" dirty="0">
                <a:solidFill>
                  <a:srgbClr val="0070C0"/>
                </a:solidFill>
                <a:latin typeface="Intel Clear" panose="020B0604020203020204" pitchFamily="34" charset="0"/>
                <a:ea typeface="Intel Clear" panose="020B0604020203020204" pitchFamily="34" charset="0"/>
                <a:cs typeface="Intel Clear" panose="020B0604020203020204" pitchFamily="34" charset="0"/>
              </a:rPr>
              <a:t>Additional information is covered in the upcoming slides</a:t>
            </a:r>
          </a:p>
        </p:txBody>
      </p:sp>
    </p:spTree>
    <p:extLst>
      <p:ext uri="{BB962C8B-B14F-4D97-AF65-F5344CB8AC3E}">
        <p14:creationId xmlns:p14="http://schemas.microsoft.com/office/powerpoint/2010/main" val="26455270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117D-94C3-FC0E-0340-8388ABAFEC72}"/>
              </a:ext>
            </a:extLst>
          </p:cNvPr>
          <p:cNvSpPr>
            <a:spLocks noGrp="1"/>
          </p:cNvSpPr>
          <p:nvPr>
            <p:ph type="title"/>
          </p:nvPr>
        </p:nvSpPr>
        <p:spPr>
          <a:xfrm>
            <a:off x="530225" y="731837"/>
            <a:ext cx="8154989" cy="634994"/>
          </a:xfrm>
        </p:spPr>
        <p:txBody>
          <a:bodyPr/>
          <a:lstStyle/>
          <a:p>
            <a:r>
              <a:rPr lang="en-US" sz="1800" dirty="0"/>
              <a:t>You’ll receive your eligible retirement benefits regardless how you leave.</a:t>
            </a:r>
          </a:p>
        </p:txBody>
      </p:sp>
      <p:sp>
        <p:nvSpPr>
          <p:cNvPr id="8" name="Text Placeholder 7">
            <a:extLst>
              <a:ext uri="{FF2B5EF4-FFF2-40B4-BE49-F238E27FC236}">
                <a16:creationId xmlns:a16="http://schemas.microsoft.com/office/drawing/2014/main" id="{743F4C27-D313-B9F7-BC39-F01AFA5E2DE4}"/>
              </a:ext>
            </a:extLst>
          </p:cNvPr>
          <p:cNvSpPr>
            <a:spLocks noGrp="1"/>
          </p:cNvSpPr>
          <p:nvPr>
            <p:ph type="body" idx="1"/>
          </p:nvPr>
        </p:nvSpPr>
        <p:spPr>
          <a:xfrm>
            <a:off x="455613" y="1417638"/>
            <a:ext cx="4041775" cy="757237"/>
          </a:xfrm>
          <a:ln>
            <a:solidFill>
              <a:schemeClr val="accent4">
                <a:lumMod val="95000"/>
                <a:lumOff val="5000"/>
              </a:schemeClr>
            </a:solidFill>
          </a:ln>
        </p:spPr>
        <p:txBody>
          <a:bodyPr anchor="ctr"/>
          <a:lstStyle/>
          <a:p>
            <a:pPr algn="just"/>
            <a:r>
              <a:rPr lang="en-US" dirty="0"/>
              <a:t>Leaving by Resigning</a:t>
            </a:r>
          </a:p>
        </p:txBody>
      </p:sp>
      <p:sp>
        <p:nvSpPr>
          <p:cNvPr id="3" name="Content Placeholder 2"/>
          <p:cNvSpPr>
            <a:spLocks noGrp="1"/>
          </p:cNvSpPr>
          <p:nvPr>
            <p:ph sz="half" idx="2"/>
          </p:nvPr>
        </p:nvSpPr>
        <p:spPr>
          <a:ln>
            <a:solidFill>
              <a:schemeClr val="accent4">
                <a:lumMod val="95000"/>
                <a:lumOff val="5000"/>
              </a:schemeClr>
            </a:solidFill>
          </a:ln>
        </p:spPr>
        <p:txBody>
          <a:bodyPr/>
          <a:lstStyle/>
          <a:p>
            <a:pPr marL="514350" indent="-514350">
              <a:buClrTx/>
              <a:buFont typeface="+mj-lt"/>
              <a:buAutoNum type="arabicPeriod"/>
            </a:pPr>
            <a:r>
              <a:rPr lang="en-US" sz="1600" dirty="0">
                <a:latin typeface="Intel Clear" panose="020B0604020203020204" pitchFamily="34" charset="0"/>
                <a:ea typeface="Intel Clear" panose="020B0604020203020204" pitchFamily="34" charset="0"/>
                <a:cs typeface="Intel Clear" panose="020B0604020203020204" pitchFamily="34" charset="0"/>
              </a:rPr>
              <a:t>Discuss with your manager your retirement decision 1- 6 months before you intend on leaving</a:t>
            </a:r>
          </a:p>
          <a:p>
            <a:pPr marL="514350" indent="-514350">
              <a:buClrTx/>
              <a:buFont typeface="+mj-lt"/>
              <a:buAutoNum type="arabicPeriod" startAt="2"/>
            </a:pPr>
            <a:endParaRPr lang="en-US" sz="1600" kern="0" dirty="0">
              <a:latin typeface="Intel Clear" panose="020B0604020203020204" pitchFamily="34" charset="0"/>
              <a:ea typeface="Intel Clear" panose="020B0604020203020204" pitchFamily="34" charset="0"/>
              <a:cs typeface="Intel Clear" panose="020B0604020203020204" pitchFamily="34" charset="0"/>
            </a:endParaRPr>
          </a:p>
          <a:p>
            <a:pPr marL="514350" indent="-514350">
              <a:buClrTx/>
              <a:buFont typeface="+mj-lt"/>
              <a:buAutoNum type="arabicPeriod" startAt="2"/>
            </a:pPr>
            <a:endParaRPr lang="en-US" sz="1600" dirty="0">
              <a:latin typeface="Intel Clear" panose="020B0604020203020204" pitchFamily="34" charset="0"/>
              <a:ea typeface="Intel Clear" panose="020B0604020203020204" pitchFamily="34" charset="0"/>
              <a:cs typeface="Intel Clear" panose="020B0604020203020204" pitchFamily="34" charset="0"/>
            </a:endParaRPr>
          </a:p>
          <a:p>
            <a:pPr marL="514350" indent="-514350">
              <a:buClrTx/>
              <a:buFont typeface="+mj-lt"/>
              <a:buAutoNum type="arabicPeriod" startAt="2"/>
            </a:pPr>
            <a:endParaRPr lang="en-US" sz="1600" kern="0" dirty="0">
              <a:latin typeface="Intel Clear" panose="020B0604020203020204" pitchFamily="34" charset="0"/>
              <a:ea typeface="Intel Clear" panose="020B0604020203020204" pitchFamily="34" charset="0"/>
              <a:cs typeface="Intel Clear" panose="020B0604020203020204" pitchFamily="34" charset="0"/>
            </a:endParaRPr>
          </a:p>
          <a:p>
            <a:pPr marL="514350" indent="-514350">
              <a:buClrTx/>
              <a:buFont typeface="+mj-lt"/>
              <a:buAutoNum type="arabicPeriod" startAt="2"/>
            </a:pPr>
            <a:endParaRPr lang="en-US" sz="1600" dirty="0">
              <a:latin typeface="Intel Clear" panose="020B0604020203020204" pitchFamily="34" charset="0"/>
              <a:ea typeface="Intel Clear" panose="020B0604020203020204" pitchFamily="34" charset="0"/>
              <a:cs typeface="Intel Clear" panose="020B0604020203020204" pitchFamily="34" charset="0"/>
            </a:endParaRPr>
          </a:p>
          <a:p>
            <a:pPr marL="514350" indent="-514350">
              <a:buClrTx/>
              <a:buFont typeface="+mj-lt"/>
              <a:buAutoNum type="arabicPeriod" startAt="2"/>
            </a:pPr>
            <a:r>
              <a:rPr lang="en-US" sz="1600" kern="0" dirty="0">
                <a:latin typeface="Intel Clear" panose="020B0604020203020204" pitchFamily="34" charset="0"/>
                <a:ea typeface="Intel Clear" panose="020B0604020203020204" pitchFamily="34" charset="0"/>
                <a:cs typeface="Intel Clear" panose="020B0604020203020204" pitchFamily="34" charset="0"/>
              </a:rPr>
              <a:t>Manager or BHR submits term event into Workday</a:t>
            </a:r>
          </a:p>
          <a:p>
            <a:pPr lvl="2">
              <a:buClrTx/>
            </a:pPr>
            <a:r>
              <a:rPr lang="en-US" sz="1600" kern="0" dirty="0">
                <a:latin typeface="Intel Clear" panose="020B0604020203020204" pitchFamily="34" charset="0"/>
                <a:ea typeface="Intel Clear" panose="020B0604020203020204" pitchFamily="34" charset="0"/>
                <a:cs typeface="Intel Clear" panose="020B0604020203020204" pitchFamily="34" charset="0"/>
              </a:rPr>
              <a:t>Recommend timing: 60 days -14 days prior to retirement date</a:t>
            </a:r>
          </a:p>
          <a:p>
            <a:pPr marL="688975" lvl="2" indent="0">
              <a:buClrTx/>
              <a:buNone/>
            </a:pPr>
            <a:r>
              <a:rPr lang="en-US" sz="1600" b="1" kern="0" dirty="0">
                <a:latin typeface="Intel Clear" panose="020B0604020203020204" pitchFamily="34" charset="0"/>
                <a:ea typeface="Intel Clear" panose="020B0604020203020204" pitchFamily="34" charset="0"/>
                <a:cs typeface="Intel Clear" panose="020B0604020203020204" pitchFamily="34" charset="0"/>
              </a:rPr>
              <a:t>Note: </a:t>
            </a:r>
            <a:r>
              <a:rPr lang="en-US" sz="1600" kern="0" dirty="0">
                <a:latin typeface="Intel Clear" panose="020B0604020203020204" pitchFamily="34" charset="0"/>
                <a:ea typeface="Intel Clear" panose="020B0604020203020204" pitchFamily="34" charset="0"/>
                <a:cs typeface="Intel Clear" panose="020B0604020203020204" pitchFamily="34" charset="0"/>
              </a:rPr>
              <a:t>Managers refer to </a:t>
            </a:r>
            <a:r>
              <a:rPr lang="en-US" sz="1600" kern="0" dirty="0">
                <a:latin typeface="Intel Clear" panose="020B0604020203020204" pitchFamily="34" charset="0"/>
                <a:ea typeface="Intel Clear" panose="020B0604020203020204" pitchFamily="34" charset="0"/>
                <a:cs typeface="Intel Clear" panose="020B0604020203020204" pitchFamily="34" charset="0"/>
                <a:hlinkClick r:id="rId3"/>
              </a:rPr>
              <a:t>Workday Job Aid</a:t>
            </a:r>
            <a:endParaRPr lang="en-US" sz="1600" kern="0" dirty="0">
              <a:latin typeface="Intel Clear" panose="020B0604020203020204" pitchFamily="34" charset="0"/>
              <a:ea typeface="Intel Clear" panose="020B0604020203020204" pitchFamily="34" charset="0"/>
              <a:cs typeface="Intel Clear" panose="020B0604020203020204" pitchFamily="34" charset="0"/>
            </a:endParaRPr>
          </a:p>
          <a:p>
            <a:pPr marL="514350" indent="-514350">
              <a:buClrTx/>
              <a:buFont typeface="+mj-lt"/>
              <a:buAutoNum type="arabicPeriod"/>
            </a:pPr>
            <a:endParaRPr lang="en-US" sz="2600" dirty="0">
              <a:latin typeface="Intel Clear" panose="020B0604020203020204" pitchFamily="34" charset="0"/>
              <a:ea typeface="Intel Clear" panose="020B0604020203020204" pitchFamily="34" charset="0"/>
              <a:cs typeface="Intel Clear" panose="020B0604020203020204" pitchFamily="34" charset="0"/>
            </a:endParaRPr>
          </a:p>
          <a:p>
            <a:pPr marL="688975" lvl="2" indent="0">
              <a:buClrTx/>
              <a:buNone/>
            </a:pPr>
            <a:endParaRPr lang="en-US" sz="2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0" name="Text Placeholder 9">
            <a:extLst>
              <a:ext uri="{FF2B5EF4-FFF2-40B4-BE49-F238E27FC236}">
                <a16:creationId xmlns:a16="http://schemas.microsoft.com/office/drawing/2014/main" id="{25458E20-40C0-0786-317C-521291728888}"/>
              </a:ext>
            </a:extLst>
          </p:cNvPr>
          <p:cNvSpPr>
            <a:spLocks noGrp="1"/>
          </p:cNvSpPr>
          <p:nvPr>
            <p:ph type="body" sz="quarter" idx="3"/>
          </p:nvPr>
        </p:nvSpPr>
        <p:spPr>
          <a:xfrm>
            <a:off x="4645026" y="1417638"/>
            <a:ext cx="4040188" cy="757237"/>
          </a:xfrm>
          <a:ln>
            <a:solidFill>
              <a:schemeClr val="accent4">
                <a:lumMod val="95000"/>
                <a:lumOff val="5000"/>
              </a:schemeClr>
            </a:solidFill>
          </a:ln>
        </p:spPr>
        <p:txBody>
          <a:bodyPr/>
          <a:lstStyle/>
          <a:p>
            <a:r>
              <a:rPr lang="en-US" dirty="0"/>
              <a:t>Leaving by Separation Action</a:t>
            </a:r>
          </a:p>
        </p:txBody>
      </p:sp>
      <p:sp>
        <p:nvSpPr>
          <p:cNvPr id="11" name="Content Placeholder 10">
            <a:extLst>
              <a:ext uri="{FF2B5EF4-FFF2-40B4-BE49-F238E27FC236}">
                <a16:creationId xmlns:a16="http://schemas.microsoft.com/office/drawing/2014/main" id="{19F22FBD-3D94-DC03-D382-B112144090A3}"/>
              </a:ext>
            </a:extLst>
          </p:cNvPr>
          <p:cNvSpPr>
            <a:spLocks noGrp="1"/>
          </p:cNvSpPr>
          <p:nvPr>
            <p:ph sz="quarter" idx="4"/>
          </p:nvPr>
        </p:nvSpPr>
        <p:spPr>
          <a:ln>
            <a:solidFill>
              <a:schemeClr val="accent4">
                <a:lumMod val="95000"/>
                <a:lumOff val="5000"/>
              </a:schemeClr>
            </a:solidFill>
          </a:ln>
        </p:spPr>
        <p:txBody>
          <a:bodyPr/>
          <a:lstStyle/>
          <a:p>
            <a:pPr marL="342900" indent="-342900">
              <a:buAutoNum type="arabicPeriod"/>
            </a:pPr>
            <a:r>
              <a:rPr lang="en-US" sz="1600" dirty="0">
                <a:latin typeface="Intel Clear" panose="020B0604020203020204" pitchFamily="34" charset="0"/>
                <a:ea typeface="Intel Clear" panose="020B0604020203020204" pitchFamily="34" charset="0"/>
                <a:cs typeface="Intel Clear" panose="020B0604020203020204" pitchFamily="34" charset="0"/>
              </a:rPr>
              <a:t>When leaving due to a separation action, a Separation team member (CPM, Strategic Transition) will communicate your term date </a:t>
            </a:r>
          </a:p>
          <a:p>
            <a:pPr marL="342900" indent="-342900">
              <a:buAutoNum type="arabicPeriod"/>
            </a:pPr>
            <a:r>
              <a:rPr lang="en-US" sz="1600" kern="0" dirty="0">
                <a:latin typeface="Intel Clear" panose="020B0604020203020204" pitchFamily="34" charset="0"/>
                <a:ea typeface="Intel Clear" panose="020B0604020203020204" pitchFamily="34" charset="0"/>
                <a:cs typeface="Intel Clear" panose="020B0604020203020204" pitchFamily="34" charset="0"/>
              </a:rPr>
              <a:t>The Separation team member will enter the event into Workday</a:t>
            </a:r>
          </a:p>
          <a:p>
            <a:pPr lvl="2" algn="just">
              <a:buClrTx/>
            </a:pPr>
            <a:r>
              <a:rPr lang="en-US" sz="1600" dirty="0">
                <a:latin typeface="Intel Clear" panose="020B0604020203020204" pitchFamily="34" charset="0"/>
                <a:ea typeface="Intel Clear" panose="020B0604020203020204" pitchFamily="34" charset="0"/>
                <a:cs typeface="Intel Clear" panose="020B0604020203020204" pitchFamily="34" charset="0"/>
              </a:rPr>
              <a:t>Entered </a:t>
            </a:r>
            <a:r>
              <a:rPr lang="en-US" sz="1600" kern="0" dirty="0">
                <a:latin typeface="Intel Clear" panose="020B0604020203020204" pitchFamily="34" charset="0"/>
                <a:ea typeface="Intel Clear" panose="020B0604020203020204" pitchFamily="34" charset="0"/>
                <a:cs typeface="Intel Clear" panose="020B0604020203020204" pitchFamily="34" charset="0"/>
              </a:rPr>
              <a:t>1-2 weeks prior to the separation date</a:t>
            </a:r>
          </a:p>
          <a:p>
            <a:pPr marL="0" indent="0">
              <a:buNone/>
            </a:pPr>
            <a:endParaRPr lang="en-US" dirty="0"/>
          </a:p>
        </p:txBody>
      </p:sp>
      <p:pic>
        <p:nvPicPr>
          <p:cNvPr id="4" name="Picture 3"/>
          <p:cNvPicPr>
            <a:picLocks noChangeAspect="1"/>
          </p:cNvPicPr>
          <p:nvPr/>
        </p:nvPicPr>
        <p:blipFill>
          <a:blip r:embed="rId4"/>
          <a:stretch>
            <a:fillRect/>
          </a:stretch>
        </p:blipFill>
        <p:spPr>
          <a:xfrm>
            <a:off x="5478553" y="4800600"/>
            <a:ext cx="2373133" cy="1032899"/>
          </a:xfrm>
          <a:prstGeom prst="rect">
            <a:avLst/>
          </a:prstGeom>
        </p:spPr>
      </p:pic>
      <p:cxnSp>
        <p:nvCxnSpPr>
          <p:cNvPr id="6" name="Straight Connector 5"/>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7" name="Rectangle 6"/>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Retiring From Intel</a:t>
            </a:r>
            <a:endPar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endParaRPr>
          </a:p>
        </p:txBody>
      </p:sp>
      <p:pic>
        <p:nvPicPr>
          <p:cNvPr id="9" name="Picture 8"/>
          <p:cNvPicPr>
            <a:picLocks noChangeAspect="1"/>
          </p:cNvPicPr>
          <p:nvPr/>
        </p:nvPicPr>
        <p:blipFill>
          <a:blip r:embed="rId5"/>
          <a:stretch>
            <a:fillRect/>
          </a:stretch>
        </p:blipFill>
        <p:spPr>
          <a:xfrm>
            <a:off x="1295400" y="3014867"/>
            <a:ext cx="1341478" cy="1074587"/>
          </a:xfrm>
          <a:prstGeom prst="rect">
            <a:avLst/>
          </a:prstGeom>
        </p:spPr>
      </p:pic>
    </p:spTree>
    <p:extLst>
      <p:ext uri="{BB962C8B-B14F-4D97-AF65-F5344CB8AC3E}">
        <p14:creationId xmlns:p14="http://schemas.microsoft.com/office/powerpoint/2010/main" val="31468835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922CF80-940E-4B0F-9F08-53B6EE696DC5}"/>
              </a:ext>
            </a:extLst>
          </p:cNvPr>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7" name="Rectangle 6">
            <a:extLst>
              <a:ext uri="{FF2B5EF4-FFF2-40B4-BE49-F238E27FC236}">
                <a16:creationId xmlns:a16="http://schemas.microsoft.com/office/drawing/2014/main" id="{1CB609EF-E56C-40D3-AD01-577E2ED308BE}"/>
              </a:ext>
            </a:extLst>
          </p:cNvPr>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Paid Time </a:t>
            </a:r>
            <a:r>
              <a:rPr lang="en-US" sz="24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O</a:t>
            </a:r>
            <a:r>
              <a:rPr kumimoji="0" lang="en-US" sz="24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ff at Retirement</a:t>
            </a:r>
          </a:p>
        </p:txBody>
      </p:sp>
      <p:sp>
        <p:nvSpPr>
          <p:cNvPr id="9" name="TextBox 8">
            <a:extLst>
              <a:ext uri="{FF2B5EF4-FFF2-40B4-BE49-F238E27FC236}">
                <a16:creationId xmlns:a16="http://schemas.microsoft.com/office/drawing/2014/main" id="{C952EF6F-B2B0-4CDF-A92F-47D805BB2427}"/>
              </a:ext>
            </a:extLst>
          </p:cNvPr>
          <p:cNvSpPr txBox="1"/>
          <p:nvPr/>
        </p:nvSpPr>
        <p:spPr>
          <a:xfrm>
            <a:off x="152400" y="5909846"/>
            <a:ext cx="8686801" cy="338554"/>
          </a:xfrm>
          <a:prstGeom prst="rect">
            <a:avLst/>
          </a:prstGeom>
          <a:noFill/>
        </p:spPr>
        <p:txBody>
          <a:bodyPr wrap="square" rtlCol="0">
            <a:spAutoFit/>
          </a:bodyPr>
          <a:lstStyle/>
          <a:p>
            <a:pPr algn="ctr"/>
            <a:r>
              <a:rPr lang="en-US" sz="1600" dirty="0">
                <a:latin typeface="Intel Clear" panose="020B0604020203020204" pitchFamily="34" charset="0"/>
                <a:ea typeface="Intel Clear" panose="020B0604020203020204" pitchFamily="34" charset="0"/>
                <a:cs typeface="Intel Clear" panose="020B0604020203020204" pitchFamily="34" charset="0"/>
              </a:rPr>
              <a:t>Additional Information: Chapter 13 – </a:t>
            </a:r>
            <a:r>
              <a:rPr lang="en-US" sz="1600" dirty="0">
                <a:latin typeface="Intel Clear" panose="020B0604020203020204" pitchFamily="34" charset="0"/>
                <a:ea typeface="Intel Clear" panose="020B0604020203020204" pitchFamily="34" charset="0"/>
                <a:cs typeface="Intel Clear" panose="020B0604020203020204" pitchFamily="34" charset="0"/>
                <a:hlinkClick r:id="rId2"/>
              </a:rPr>
              <a:t>Paid Time Off</a:t>
            </a:r>
            <a:endParaRPr lang="en-US" sz="1600" dirty="0">
              <a:latin typeface="Intel Clear" panose="020B0604020203020204" pitchFamily="34" charset="0"/>
              <a:ea typeface="Intel Clear" panose="020B0604020203020204" pitchFamily="34" charset="0"/>
              <a:cs typeface="Intel Clear" panose="020B0604020203020204" pitchFamily="34" charset="0"/>
            </a:endParaRPr>
          </a:p>
        </p:txBody>
      </p:sp>
      <p:graphicFrame>
        <p:nvGraphicFramePr>
          <p:cNvPr id="5" name="Table 4">
            <a:extLst>
              <a:ext uri="{FF2B5EF4-FFF2-40B4-BE49-F238E27FC236}">
                <a16:creationId xmlns:a16="http://schemas.microsoft.com/office/drawing/2014/main" id="{7E0AE432-CC3F-F952-B36C-8F823DE49D72}"/>
              </a:ext>
            </a:extLst>
          </p:cNvPr>
          <p:cNvGraphicFramePr>
            <a:graphicFrameLocks noGrp="1"/>
          </p:cNvGraphicFramePr>
          <p:nvPr>
            <p:extLst>
              <p:ext uri="{D42A27DB-BD31-4B8C-83A1-F6EECF244321}">
                <p14:modId xmlns:p14="http://schemas.microsoft.com/office/powerpoint/2010/main" val="1642137469"/>
              </p:ext>
            </p:extLst>
          </p:nvPr>
        </p:nvGraphicFramePr>
        <p:xfrm>
          <a:off x="727724" y="780152"/>
          <a:ext cx="7882874" cy="5022469"/>
        </p:xfrm>
        <a:graphic>
          <a:graphicData uri="http://schemas.openxmlformats.org/drawingml/2006/table">
            <a:tbl>
              <a:tblPr/>
              <a:tblGrid>
                <a:gridCol w="928448">
                  <a:extLst>
                    <a:ext uri="{9D8B030D-6E8A-4147-A177-3AD203B41FA5}">
                      <a16:colId xmlns:a16="http://schemas.microsoft.com/office/drawing/2014/main" val="2225780439"/>
                    </a:ext>
                  </a:extLst>
                </a:gridCol>
                <a:gridCol w="2599783">
                  <a:extLst>
                    <a:ext uri="{9D8B030D-6E8A-4147-A177-3AD203B41FA5}">
                      <a16:colId xmlns:a16="http://schemas.microsoft.com/office/drawing/2014/main" val="1057899160"/>
                    </a:ext>
                  </a:extLst>
                </a:gridCol>
                <a:gridCol w="2969398">
                  <a:extLst>
                    <a:ext uri="{9D8B030D-6E8A-4147-A177-3AD203B41FA5}">
                      <a16:colId xmlns:a16="http://schemas.microsoft.com/office/drawing/2014/main" val="1636842186"/>
                    </a:ext>
                  </a:extLst>
                </a:gridCol>
                <a:gridCol w="1385245">
                  <a:extLst>
                    <a:ext uri="{9D8B030D-6E8A-4147-A177-3AD203B41FA5}">
                      <a16:colId xmlns:a16="http://schemas.microsoft.com/office/drawing/2014/main" val="2014625583"/>
                    </a:ext>
                  </a:extLst>
                </a:gridCol>
              </a:tblGrid>
              <a:tr h="232140">
                <a:tc gridSpan="4">
                  <a:txBody>
                    <a:bodyPr/>
                    <a:lstStyle/>
                    <a:p>
                      <a:pPr algn="ctr" fontAlgn="ctr"/>
                      <a:r>
                        <a:rPr lang="en-US" sz="1300" b="1" i="0" u="none" strike="noStrike" dirty="0">
                          <a:solidFill>
                            <a:srgbClr val="FFFFFF"/>
                          </a:solidFill>
                          <a:effectLst/>
                          <a:highlight>
                            <a:srgbClr val="44546A"/>
                          </a:highlight>
                          <a:latin typeface="Calibri" panose="020F0502020204030204" pitchFamily="34" charset="0"/>
                        </a:rPr>
                        <a:t>                    Paid Time Off </a:t>
                      </a:r>
                    </a:p>
                  </a:txBody>
                  <a:tcPr marL="6168" marR="6168" marT="61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6978255"/>
                  </a:ext>
                </a:extLst>
              </a:tr>
              <a:tr h="154760">
                <a:tc rowSpan="2">
                  <a:txBody>
                    <a:bodyPr/>
                    <a:lstStyle/>
                    <a:p>
                      <a:pPr algn="ctr" fontAlgn="ctr"/>
                      <a:r>
                        <a:rPr lang="en-US" sz="1200" b="1" i="0" u="none" strike="noStrike" dirty="0">
                          <a:solidFill>
                            <a:srgbClr val="FFFFFF"/>
                          </a:solidFill>
                          <a:effectLst/>
                          <a:highlight>
                            <a:srgbClr val="5B9BD5"/>
                          </a:highlight>
                          <a:latin typeface="Calibri" panose="020F0502020204030204" pitchFamily="34" charset="0"/>
                        </a:rPr>
                        <a:t>PTO Item</a:t>
                      </a:r>
                    </a:p>
                  </a:txBody>
                  <a:tcPr marL="6168" marR="6168" marT="61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3">
                  <a:txBody>
                    <a:bodyPr/>
                    <a:lstStyle/>
                    <a:p>
                      <a:pPr algn="ctr" fontAlgn="ctr"/>
                      <a:r>
                        <a:rPr lang="en-US" sz="1050" b="1" i="0" u="none" strike="noStrike" dirty="0">
                          <a:solidFill>
                            <a:srgbClr val="FFFFFF"/>
                          </a:solidFill>
                          <a:effectLst/>
                          <a:highlight>
                            <a:srgbClr val="4472C4"/>
                          </a:highlight>
                          <a:latin typeface="Calibri" panose="020F0502020204030204" pitchFamily="34" charset="0"/>
                        </a:rPr>
                        <a:t>Work Location </a:t>
                      </a:r>
                    </a:p>
                  </a:txBody>
                  <a:tcPr marL="6168" marR="6168" marT="61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5741340"/>
                  </a:ext>
                </a:extLst>
              </a:tr>
              <a:tr h="967251">
                <a:tc vMerge="1">
                  <a:txBody>
                    <a:bodyPr/>
                    <a:lstStyle/>
                    <a:p>
                      <a:endParaRPr lang="en-US"/>
                    </a:p>
                  </a:txBody>
                  <a:tcPr/>
                </a:tc>
                <a:tc>
                  <a:txBody>
                    <a:bodyPr/>
                    <a:lstStyle/>
                    <a:p>
                      <a:pPr algn="ctr" fontAlgn="ctr"/>
                      <a:r>
                        <a:rPr lang="en-US" sz="1200" b="1" i="0" u="none" strike="noStrike" dirty="0">
                          <a:solidFill>
                            <a:srgbClr val="000000"/>
                          </a:solidFill>
                          <a:effectLst/>
                          <a:highlight>
                            <a:srgbClr val="B4C6E7"/>
                          </a:highlight>
                          <a:latin typeface="Calibri" panose="020F0502020204030204" pitchFamily="34" charset="0"/>
                        </a:rPr>
                        <a:t>California</a:t>
                      </a:r>
                    </a:p>
                  </a:txBody>
                  <a:tcPr marL="6168" marR="6168" marT="6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200" b="1" i="0" u="none" strike="noStrike" dirty="0">
                          <a:solidFill>
                            <a:srgbClr val="000000"/>
                          </a:solidFill>
                          <a:effectLst/>
                          <a:highlight>
                            <a:srgbClr val="B4C6E7"/>
                          </a:highlight>
                          <a:latin typeface="Calibri" panose="020F0502020204030204" pitchFamily="34" charset="0"/>
                        </a:rPr>
                        <a:t>Colorado, Montana, Nebraska, Illinois, Louisiana, Massachusetts, Maine, New Mexico, North Dakota, Oklahoma, and Rhode</a:t>
                      </a:r>
                      <a:br>
                        <a:rPr lang="en-US" sz="1200" b="1" i="0" u="none" strike="noStrike" dirty="0">
                          <a:solidFill>
                            <a:srgbClr val="000000"/>
                          </a:solidFill>
                          <a:effectLst/>
                          <a:highlight>
                            <a:srgbClr val="B4C6E7"/>
                          </a:highlight>
                          <a:latin typeface="Calibri" panose="020F0502020204030204" pitchFamily="34" charset="0"/>
                        </a:rPr>
                      </a:br>
                      <a:r>
                        <a:rPr lang="en-US" sz="1200" b="1" i="0" u="none" strike="noStrike" dirty="0">
                          <a:solidFill>
                            <a:srgbClr val="000000"/>
                          </a:solidFill>
                          <a:effectLst/>
                          <a:highlight>
                            <a:srgbClr val="B4C6E7"/>
                          </a:highlight>
                          <a:latin typeface="Calibri" panose="020F0502020204030204" pitchFamily="34" charset="0"/>
                        </a:rPr>
                        <a:t>Island</a:t>
                      </a:r>
                    </a:p>
                  </a:txBody>
                  <a:tcPr marL="6168" marR="6168" marT="6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200" b="1" i="0" u="none" strike="noStrike" dirty="0">
                          <a:solidFill>
                            <a:srgbClr val="000000"/>
                          </a:solidFill>
                          <a:effectLst/>
                          <a:highlight>
                            <a:srgbClr val="B4C6E7"/>
                          </a:highlight>
                          <a:latin typeface="Calibri" panose="020F0502020204030204" pitchFamily="34" charset="0"/>
                        </a:rPr>
                        <a:t>All other states </a:t>
                      </a:r>
                    </a:p>
                  </a:txBody>
                  <a:tcPr marL="6168" marR="6168" marT="61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828485977"/>
                  </a:ext>
                </a:extLst>
              </a:tr>
              <a:tr h="1144580">
                <a:tc rowSpan="2">
                  <a:txBody>
                    <a:bodyPr/>
                    <a:lstStyle/>
                    <a:p>
                      <a:pPr algn="ctr" fontAlgn="ctr"/>
                      <a:r>
                        <a:rPr lang="en-US" sz="1200" b="1" i="0" u="none" strike="noStrike" dirty="0">
                          <a:solidFill>
                            <a:srgbClr val="FFFFFF"/>
                          </a:solidFill>
                          <a:effectLst/>
                          <a:highlight>
                            <a:srgbClr val="5B9BD5"/>
                          </a:highlight>
                          <a:latin typeface="Calibri" panose="020F0502020204030204" pitchFamily="34" charset="0"/>
                        </a:rPr>
                        <a:t>Vacation</a:t>
                      </a:r>
                    </a:p>
                  </a:txBody>
                  <a:tcPr marL="6168" marR="6168" marT="61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0" i="0" u="none" strike="noStrike" dirty="0">
                          <a:solidFill>
                            <a:srgbClr val="000000"/>
                          </a:solidFill>
                          <a:effectLst/>
                          <a:latin typeface="Calibri" panose="020F0502020204030204" pitchFamily="34" charset="0"/>
                        </a:rPr>
                        <a:t>Accrued, unused vacation, </a:t>
                      </a:r>
                      <a:r>
                        <a:rPr lang="en-US" sz="1200" b="1" i="0" u="none" strike="noStrike" dirty="0">
                          <a:solidFill>
                            <a:srgbClr val="000000"/>
                          </a:solidFill>
                          <a:effectLst/>
                          <a:latin typeface="Calibri" panose="020F0502020204030204" pitchFamily="34" charset="0"/>
                        </a:rPr>
                        <a:t>max of 8 weeks</a:t>
                      </a:r>
                      <a:r>
                        <a:rPr lang="en-US" sz="1200" b="0" i="0" u="none" strike="noStrike" dirty="0">
                          <a:solidFill>
                            <a:srgbClr val="000000"/>
                          </a:solidFill>
                          <a:effectLst/>
                          <a:latin typeface="Calibri" panose="020F0502020204030204" pitchFamily="34" charset="0"/>
                        </a:rPr>
                        <a:t>, will be paid on final check</a:t>
                      </a:r>
                      <a:br>
                        <a:rPr lang="en-US" sz="1200" b="0" i="0" u="none" strike="noStrike" dirty="0">
                          <a:solidFill>
                            <a:srgbClr val="000000"/>
                          </a:solidFill>
                          <a:effectLst/>
                          <a:latin typeface="Calibri" panose="020F0502020204030204" pitchFamily="34" charset="0"/>
                        </a:rPr>
                      </a:br>
                      <a:endParaRPr lang="en-US" sz="1200" b="0" i="0" u="none" strike="noStrike" dirty="0">
                        <a:solidFill>
                          <a:srgbClr val="000000"/>
                        </a:solidFill>
                        <a:effectLst/>
                        <a:latin typeface="Calibri" panose="020F0502020204030204" pitchFamily="34" charset="0"/>
                      </a:endParaRPr>
                    </a:p>
                  </a:txBody>
                  <a:tcPr marL="6168" marR="6168" marT="6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alibri" panose="020F0502020204030204" pitchFamily="34" charset="0"/>
                        </a:rPr>
                        <a:t>Accrued, unused vacation, </a:t>
                      </a:r>
                      <a:r>
                        <a:rPr lang="en-US" sz="1200" b="1" i="0" u="none" strike="noStrike" dirty="0">
                          <a:solidFill>
                            <a:srgbClr val="000000"/>
                          </a:solidFill>
                          <a:effectLst/>
                          <a:latin typeface="Calibri" panose="020F0502020204030204" pitchFamily="34" charset="0"/>
                        </a:rPr>
                        <a:t>max of 4 weeks</a:t>
                      </a:r>
                      <a:r>
                        <a:rPr lang="en-US" sz="1200" b="0" i="0" u="none" strike="noStrike" dirty="0">
                          <a:solidFill>
                            <a:srgbClr val="000000"/>
                          </a:solidFill>
                          <a:effectLst/>
                          <a:latin typeface="Calibri" panose="020F0502020204030204" pitchFamily="34" charset="0"/>
                        </a:rPr>
                        <a:t>, will be paid on final check</a:t>
                      </a:r>
                      <a:br>
                        <a:rPr lang="en-US" sz="1200" b="0" i="0" u="none" strike="noStrike" dirty="0">
                          <a:solidFill>
                            <a:srgbClr val="000000"/>
                          </a:solidFill>
                          <a:effectLst/>
                          <a:latin typeface="Calibri" panose="020F0502020204030204" pitchFamily="34" charset="0"/>
                        </a:rPr>
                      </a:br>
                      <a:endParaRPr lang="en-US" sz="1200" b="0" i="0" u="none" strike="noStrike" dirty="0">
                        <a:solidFill>
                          <a:srgbClr val="000000"/>
                        </a:solidFill>
                        <a:effectLst/>
                        <a:latin typeface="Calibri" panose="020F0502020204030204" pitchFamily="34" charset="0"/>
                      </a:endParaRPr>
                    </a:p>
                  </a:txBody>
                  <a:tcPr marL="6168" marR="6168" marT="6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200" b="0" i="0" u="none" strike="noStrike" dirty="0">
                          <a:solidFill>
                            <a:srgbClr val="000000"/>
                          </a:solidFill>
                          <a:effectLst/>
                          <a:latin typeface="Calibri" panose="020F0502020204030204" pitchFamily="34" charset="0"/>
                        </a:rPr>
                        <a:t>Not paid</a:t>
                      </a:r>
                    </a:p>
                  </a:txBody>
                  <a:tcPr marL="6168" marR="6168" marT="61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8086165"/>
                  </a:ext>
                </a:extLst>
              </a:tr>
              <a:tr h="306297">
                <a:tc vMerge="1">
                  <a:txBody>
                    <a:bodyPr/>
                    <a:lstStyle/>
                    <a:p>
                      <a:endParaRPr lang="en-US"/>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Vacation proration: </a:t>
                      </a:r>
                      <a:r>
                        <a:rPr lang="en-US" sz="1200" b="0" i="0" u="none" strike="noStrike" dirty="0">
                          <a:solidFill>
                            <a:srgbClr val="000000"/>
                          </a:solidFill>
                          <a:effectLst/>
                          <a:latin typeface="Calibri" panose="020F0502020204030204" pitchFamily="34" charset="0"/>
                        </a:rPr>
                        <a:t>1.67 days per month </a:t>
                      </a:r>
                    </a:p>
                  </a:txBody>
                  <a:tcPr marL="6168" marR="6168" marT="6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167239307"/>
                  </a:ext>
                </a:extLst>
              </a:tr>
              <a:tr h="1434755">
                <a:tc>
                  <a:txBody>
                    <a:bodyPr/>
                    <a:lstStyle/>
                    <a:p>
                      <a:pPr algn="ctr" fontAlgn="ctr"/>
                      <a:r>
                        <a:rPr lang="en-US" sz="1200" b="1" i="0" u="none" strike="noStrike" dirty="0">
                          <a:solidFill>
                            <a:srgbClr val="FFFFFF"/>
                          </a:solidFill>
                          <a:effectLst/>
                          <a:highlight>
                            <a:srgbClr val="5B9BD5"/>
                          </a:highlight>
                          <a:latin typeface="Calibri" panose="020F0502020204030204" pitchFamily="34" charset="0"/>
                        </a:rPr>
                        <a:t>Holiday</a:t>
                      </a:r>
                    </a:p>
                  </a:txBody>
                  <a:tcPr marL="6168" marR="6168" marT="61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0" i="0" u="none" strike="noStrike" dirty="0">
                          <a:solidFill>
                            <a:srgbClr val="000000"/>
                          </a:solidFill>
                          <a:effectLst/>
                          <a:latin typeface="Calibri" panose="020F0502020204030204" pitchFamily="34" charset="0"/>
                        </a:rPr>
                        <a:t>Earned, unused floating</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holiday(s) will be paid on final check,  maximum of four (4)</a:t>
                      </a:r>
                    </a:p>
                  </a:txBody>
                  <a:tcPr marL="6168" marR="6168" marT="6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alibri" panose="020F0502020204030204" pitchFamily="34" charset="0"/>
                        </a:rPr>
                        <a:t>Earned, unused floating</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holiday(s) will be paid on final check, at a maximum of two (2)</a:t>
                      </a:r>
                    </a:p>
                  </a:txBody>
                  <a:tcPr marL="6168" marR="6168" marT="6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alibri" panose="020F0502020204030204" pitchFamily="34" charset="0"/>
                        </a:rPr>
                        <a:t>Not paid</a:t>
                      </a:r>
                    </a:p>
                  </a:txBody>
                  <a:tcPr marL="6168" marR="6168" marT="61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775733"/>
                  </a:ext>
                </a:extLst>
              </a:tr>
              <a:tr h="771258">
                <a:tc>
                  <a:txBody>
                    <a:bodyPr/>
                    <a:lstStyle/>
                    <a:p>
                      <a:pPr algn="ctr" fontAlgn="ctr"/>
                      <a:r>
                        <a:rPr lang="en-US" sz="1200" b="1" i="0" u="none" strike="noStrike" dirty="0">
                          <a:solidFill>
                            <a:srgbClr val="FFFFFF"/>
                          </a:solidFill>
                          <a:effectLst/>
                          <a:highlight>
                            <a:srgbClr val="5B9BD5"/>
                          </a:highlight>
                          <a:latin typeface="Calibri" panose="020F0502020204030204" pitchFamily="34" charset="0"/>
                        </a:rPr>
                        <a:t>Sabbatical</a:t>
                      </a:r>
                    </a:p>
                  </a:txBody>
                  <a:tcPr marL="6168" marR="6168" marT="61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gridSpan="2">
                  <a:txBody>
                    <a:bodyPr/>
                    <a:lstStyle/>
                    <a:p>
                      <a:pPr algn="ctr" fontAlgn="ctr"/>
                      <a:r>
                        <a:rPr lang="en-US" sz="1200" b="0" i="0" u="none" strike="noStrike" dirty="0">
                          <a:solidFill>
                            <a:srgbClr val="000000"/>
                          </a:solidFill>
                          <a:effectLst/>
                          <a:latin typeface="Calibri" panose="020F0502020204030204" pitchFamily="34" charset="0"/>
                        </a:rPr>
                        <a:t>Unused accrued sabbatical time paid out as well as eligible time between eligibility periods</a:t>
                      </a:r>
                    </a:p>
                  </a:txBody>
                  <a:tcPr marL="6168" marR="6168" marT="6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ctr"/>
                      <a:r>
                        <a:rPr lang="en-US" sz="1200" b="0" i="0" u="none" strike="noStrike" dirty="0">
                          <a:solidFill>
                            <a:srgbClr val="000000"/>
                          </a:solidFill>
                          <a:effectLst/>
                          <a:latin typeface="Calibri" panose="020F0502020204030204" pitchFamily="34" charset="0"/>
                        </a:rPr>
                        <a:t>Earned but not taken  sabbatical will be paid on final check</a:t>
                      </a:r>
                    </a:p>
                  </a:txBody>
                  <a:tcPr marL="6168" marR="6168" marT="61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936633"/>
                  </a:ext>
                </a:extLst>
              </a:tr>
            </a:tbl>
          </a:graphicData>
        </a:graphic>
      </p:graphicFrame>
    </p:spTree>
    <p:extLst>
      <p:ext uri="{BB962C8B-B14F-4D97-AF65-F5344CB8AC3E}">
        <p14:creationId xmlns:p14="http://schemas.microsoft.com/office/powerpoint/2010/main" val="942140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8" name="Rectangle 7"/>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Accessing</a:t>
            </a:r>
            <a:r>
              <a:rPr kumimoji="0" lang="en-US" sz="3200" b="1" i="0" u="none" strike="noStrike" cap="none" normalizeH="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 My Health Benefits Website:</a:t>
            </a:r>
            <a:endPar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9" name="Content Placeholder 2"/>
          <p:cNvSpPr>
            <a:spLocks noGrp="1"/>
          </p:cNvSpPr>
          <p:nvPr>
            <p:ph idx="1"/>
          </p:nvPr>
        </p:nvSpPr>
        <p:spPr>
          <a:xfrm>
            <a:off x="228600" y="1524000"/>
            <a:ext cx="3200400" cy="3886200"/>
          </a:xfrm>
        </p:spPr>
        <p:txBody>
          <a:bodyPr/>
          <a:lstStyle/>
          <a:p>
            <a:pPr marL="342900" lvl="1" indent="-342900">
              <a:buClrTx/>
              <a:buFont typeface="+mj-lt"/>
              <a:buAutoNum type="arabicPeriod"/>
            </a:pPr>
            <a:r>
              <a:rPr lang="en-US" sz="1400" dirty="0">
                <a:latin typeface="Intel Clear" panose="020B0604020203020204" pitchFamily="34" charset="0"/>
                <a:ea typeface="Intel Clear" panose="020B0604020203020204" pitchFamily="34" charset="0"/>
                <a:cs typeface="Intel Clear" panose="020B0604020203020204" pitchFamily="34" charset="0"/>
              </a:rPr>
              <a:t>Go to: </a:t>
            </a:r>
            <a:r>
              <a:rPr lang="en-US" sz="1400" dirty="0">
                <a:latin typeface="Intel Clear" panose="020B0604020203020204" pitchFamily="34" charset="0"/>
                <a:ea typeface="Intel Clear" panose="020B0604020203020204" pitchFamily="34" charset="0"/>
                <a:cs typeface="Intel Clear" panose="020B0604020203020204" pitchFamily="34" charset="0"/>
                <a:hlinkClick r:id="rId3"/>
              </a:rPr>
              <a:t>www.intel.com/go/myben</a:t>
            </a:r>
            <a:r>
              <a:rPr lang="en-US" sz="1400" dirty="0">
                <a:latin typeface="Intel Clear" panose="020B0604020203020204" pitchFamily="34" charset="0"/>
                <a:ea typeface="Intel Clear" panose="020B0604020203020204" pitchFamily="34" charset="0"/>
                <a:cs typeface="Intel Clear" panose="020B0604020203020204" pitchFamily="34" charset="0"/>
              </a:rPr>
              <a:t> </a:t>
            </a:r>
          </a:p>
          <a:p>
            <a:pPr marL="342900" lvl="1" indent="-342900">
              <a:buClrTx/>
              <a:buFont typeface="+mj-lt"/>
              <a:buAutoNum type="arabicPeriod"/>
            </a:pPr>
            <a:endParaRPr lang="en-US" sz="1400" dirty="0">
              <a:latin typeface="Intel Clear" panose="020B0604020203020204" pitchFamily="34" charset="0"/>
              <a:ea typeface="Intel Clear" panose="020B0604020203020204" pitchFamily="34" charset="0"/>
              <a:cs typeface="Intel Clear" panose="020B0604020203020204" pitchFamily="34" charset="0"/>
            </a:endParaRPr>
          </a:p>
          <a:p>
            <a:pPr marL="342900" lvl="1" indent="-342900">
              <a:buClrTx/>
              <a:buFont typeface="+mj-lt"/>
              <a:buAutoNum type="arabicPeriod"/>
            </a:pPr>
            <a:r>
              <a:rPr lang="en-US" sz="1400" dirty="0">
                <a:latin typeface="Intel Clear" panose="020B0604020203020204" pitchFamily="34" charset="0"/>
                <a:ea typeface="Intel Clear" panose="020B0604020203020204" pitchFamily="34" charset="0"/>
                <a:cs typeface="Intel Clear" panose="020B0604020203020204" pitchFamily="34" charset="0"/>
              </a:rPr>
              <a:t>Click on the link for “My Health Benefits”</a:t>
            </a:r>
          </a:p>
          <a:p>
            <a:pPr marL="342900" lvl="1" indent="-342900">
              <a:buClrTx/>
              <a:buFont typeface="+mj-lt"/>
              <a:buAutoNum type="arabicPeriod"/>
            </a:pPr>
            <a:endParaRPr lang="en-US" sz="1400" dirty="0">
              <a:latin typeface="Intel Clear" panose="020B0604020203020204" pitchFamily="34" charset="0"/>
              <a:ea typeface="Intel Clear" panose="020B0604020203020204" pitchFamily="34" charset="0"/>
              <a:cs typeface="Intel Clear" panose="020B0604020203020204" pitchFamily="34" charset="0"/>
            </a:endParaRPr>
          </a:p>
          <a:p>
            <a:pPr marL="342900" lvl="1" indent="-342900">
              <a:buClrTx/>
              <a:buFont typeface="+mj-lt"/>
              <a:buAutoNum type="arabicPeriod"/>
            </a:pPr>
            <a:r>
              <a:rPr lang="en-US" sz="1400" dirty="0">
                <a:latin typeface="Intel Clear" panose="020B0604020203020204" pitchFamily="34" charset="0"/>
                <a:ea typeface="Intel Clear" panose="020B0604020203020204" pitchFamily="34" charset="0"/>
                <a:cs typeface="Intel Clear" panose="020B0604020203020204" pitchFamily="34" charset="0"/>
              </a:rPr>
              <a:t>Click on “Register”</a:t>
            </a:r>
          </a:p>
          <a:p>
            <a:pPr marL="342900" lvl="1" indent="-342900">
              <a:buClrTx/>
              <a:buFont typeface="+mj-lt"/>
              <a:buAutoNum type="arabicPeriod"/>
            </a:pPr>
            <a:endParaRPr lang="en-US" sz="1400" dirty="0">
              <a:latin typeface="Intel Clear" panose="020B0604020203020204" pitchFamily="34" charset="0"/>
              <a:ea typeface="Intel Clear" panose="020B0604020203020204" pitchFamily="34" charset="0"/>
              <a:cs typeface="Intel Clear" panose="020B0604020203020204" pitchFamily="34" charset="0"/>
            </a:endParaRPr>
          </a:p>
          <a:p>
            <a:pPr marL="342900" lvl="1" indent="-342900">
              <a:buClrTx/>
              <a:buFont typeface="+mj-lt"/>
              <a:buAutoNum type="arabicPeriod"/>
            </a:pPr>
            <a:r>
              <a:rPr lang="en-US" sz="1400" dirty="0">
                <a:latin typeface="Intel Clear" panose="020B0604020203020204" pitchFamily="34" charset="0"/>
                <a:ea typeface="Intel Clear" panose="020B0604020203020204" pitchFamily="34" charset="0"/>
                <a:cs typeface="Intel Clear" panose="020B0604020203020204" pitchFamily="34" charset="0"/>
              </a:rPr>
              <a:t>Enter personal information</a:t>
            </a:r>
          </a:p>
          <a:p>
            <a:pPr marL="342900" lvl="1" indent="-342900">
              <a:buClrTx/>
              <a:buFont typeface="+mj-lt"/>
              <a:buAutoNum type="arabicPeriod"/>
            </a:pPr>
            <a:endParaRPr lang="en-US" sz="1400" dirty="0">
              <a:latin typeface="Intel Clear" panose="020B0604020203020204" pitchFamily="34" charset="0"/>
              <a:ea typeface="Intel Clear" panose="020B0604020203020204" pitchFamily="34" charset="0"/>
              <a:cs typeface="Intel Clear" panose="020B0604020203020204" pitchFamily="34" charset="0"/>
            </a:endParaRPr>
          </a:p>
          <a:p>
            <a:pPr marL="342900" lvl="1" indent="-342900">
              <a:buClrTx/>
              <a:buFont typeface="+mj-lt"/>
              <a:buAutoNum type="arabicPeriod"/>
            </a:pPr>
            <a:r>
              <a:rPr lang="en-US" sz="1400" dirty="0">
                <a:latin typeface="Intel Clear" panose="020B0604020203020204" pitchFamily="34" charset="0"/>
                <a:ea typeface="Intel Clear" panose="020B0604020203020204" pitchFamily="34" charset="0"/>
                <a:cs typeface="Intel Clear" panose="020B0604020203020204" pitchFamily="34" charset="0"/>
              </a:rPr>
              <a:t>Select and answer security questions</a:t>
            </a:r>
          </a:p>
          <a:p>
            <a:pPr marL="342900" lvl="1" indent="-342900">
              <a:buClrTx/>
              <a:buFont typeface="+mj-lt"/>
              <a:buAutoNum type="arabicPeriod"/>
            </a:pPr>
            <a:endParaRPr lang="en-US" sz="1400" dirty="0">
              <a:latin typeface="Intel Clear" panose="020B0604020203020204" pitchFamily="34" charset="0"/>
              <a:ea typeface="Intel Clear" panose="020B0604020203020204" pitchFamily="34" charset="0"/>
              <a:cs typeface="Intel Clear" panose="020B0604020203020204" pitchFamily="34" charset="0"/>
            </a:endParaRPr>
          </a:p>
          <a:p>
            <a:pPr marL="342900" lvl="1" indent="-342900">
              <a:buClrTx/>
              <a:buFont typeface="+mj-lt"/>
              <a:buAutoNum type="arabicPeriod"/>
            </a:pPr>
            <a:r>
              <a:rPr lang="en-US" sz="1400" dirty="0">
                <a:latin typeface="Intel Clear" panose="020B0604020203020204" pitchFamily="34" charset="0"/>
                <a:ea typeface="Intel Clear" panose="020B0604020203020204" pitchFamily="34" charset="0"/>
                <a:cs typeface="Intel Clear" panose="020B0604020203020204" pitchFamily="34" charset="0"/>
              </a:rPr>
              <a:t>Create username and password</a:t>
            </a:r>
          </a:p>
          <a:p>
            <a:pPr marL="0" indent="0">
              <a:buClrTx/>
              <a:buNone/>
            </a:pPr>
            <a:endParaRPr lang="en-US" sz="1400" dirty="0"/>
          </a:p>
        </p:txBody>
      </p:sp>
      <p:pic>
        <p:nvPicPr>
          <p:cNvPr id="5" name="Picture 4">
            <a:extLst>
              <a:ext uri="{FF2B5EF4-FFF2-40B4-BE49-F238E27FC236}">
                <a16:creationId xmlns:a16="http://schemas.microsoft.com/office/drawing/2014/main" id="{51EBB6BD-2A3D-4078-99BD-0854F2DD188A}"/>
              </a:ext>
            </a:extLst>
          </p:cNvPr>
          <p:cNvPicPr>
            <a:picLocks noChangeAspect="1"/>
          </p:cNvPicPr>
          <p:nvPr/>
        </p:nvPicPr>
        <p:blipFill>
          <a:blip r:embed="rId4"/>
          <a:stretch>
            <a:fillRect/>
          </a:stretch>
        </p:blipFill>
        <p:spPr>
          <a:xfrm>
            <a:off x="3581400" y="1123719"/>
            <a:ext cx="5257800" cy="4534114"/>
          </a:xfrm>
          <a:prstGeom prst="rect">
            <a:avLst/>
          </a:prstGeom>
        </p:spPr>
      </p:pic>
    </p:spTree>
    <p:extLst>
      <p:ext uri="{BB962C8B-B14F-4D97-AF65-F5344CB8AC3E}">
        <p14:creationId xmlns:p14="http://schemas.microsoft.com/office/powerpoint/2010/main" val="26266992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COBRA</a:t>
            </a:r>
          </a:p>
        </p:txBody>
      </p:sp>
      <p:pic>
        <p:nvPicPr>
          <p:cNvPr id="15" name="Picture 14">
            <a:extLst>
              <a:ext uri="{FF2B5EF4-FFF2-40B4-BE49-F238E27FC236}">
                <a16:creationId xmlns:a16="http://schemas.microsoft.com/office/drawing/2014/main" id="{BA2163C2-95FD-46C3-81B6-EB4DFFA5876C}"/>
              </a:ext>
            </a:extLst>
          </p:cNvPr>
          <p:cNvPicPr>
            <a:picLocks noChangeAspect="1"/>
          </p:cNvPicPr>
          <p:nvPr/>
        </p:nvPicPr>
        <p:blipFill>
          <a:blip r:embed="rId3"/>
          <a:stretch>
            <a:fillRect/>
          </a:stretch>
        </p:blipFill>
        <p:spPr>
          <a:xfrm>
            <a:off x="5760960" y="609600"/>
            <a:ext cx="2925840" cy="1950560"/>
          </a:xfrm>
          <a:prstGeom prst="rect">
            <a:avLst/>
          </a:prstGeom>
        </p:spPr>
      </p:pic>
      <p:sp>
        <p:nvSpPr>
          <p:cNvPr id="16" name="Rectangle 3">
            <a:extLst>
              <a:ext uri="{FF2B5EF4-FFF2-40B4-BE49-F238E27FC236}">
                <a16:creationId xmlns:a16="http://schemas.microsoft.com/office/drawing/2014/main" id="{E575C511-41D7-4124-8664-C56272A83DF3}"/>
              </a:ext>
            </a:extLst>
          </p:cNvPr>
          <p:cNvSpPr txBox="1">
            <a:spLocks noChangeArrowheads="1"/>
          </p:cNvSpPr>
          <p:nvPr/>
        </p:nvSpPr>
        <p:spPr bwMode="auto">
          <a:xfrm>
            <a:off x="103937" y="703038"/>
            <a:ext cx="5839663" cy="2220699"/>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lvl1pPr marL="225425" indent="-225425"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a:lstStyle>
          <a:p>
            <a:pPr marL="0" indent="0" eaLnBrk="1" hangingPunct="1">
              <a:lnSpc>
                <a:spcPct val="80000"/>
              </a:lnSpc>
              <a:buFont typeface="Wingdings" pitchFamily="2" charset="2"/>
              <a:buNone/>
            </a:pPr>
            <a:r>
              <a:rPr lang="en-US" sz="1800" kern="0" dirty="0">
                <a:latin typeface="Intel Clear" panose="020B0604020203020204" pitchFamily="34" charset="0"/>
                <a:ea typeface="Intel Clear" panose="020B0604020203020204" pitchFamily="34" charset="0"/>
                <a:cs typeface="Intel Clear" panose="020B0604020203020204" pitchFamily="34" charset="0"/>
              </a:rPr>
              <a:t>COBRA is a federal law that enables you &amp; your enrolled dependents to continue medical, dental and vision coverage in the Intel Group Health Plan when you leave Intel.</a:t>
            </a:r>
          </a:p>
          <a:p>
            <a:pPr marL="0" indent="0" eaLnBrk="1" hangingPunct="1">
              <a:lnSpc>
                <a:spcPct val="80000"/>
              </a:lnSpc>
              <a:buFont typeface="Wingdings" pitchFamily="2" charset="2"/>
              <a:buNone/>
            </a:pPr>
            <a:endParaRPr lang="en-US" sz="400" kern="0" dirty="0">
              <a:latin typeface="Intel Clear" panose="020B0604020203020204" pitchFamily="34" charset="0"/>
              <a:ea typeface="Intel Clear" panose="020B0604020203020204" pitchFamily="34" charset="0"/>
              <a:cs typeface="Intel Clear" panose="020B0604020203020204" pitchFamily="34" charset="0"/>
            </a:endParaRPr>
          </a:p>
          <a:p>
            <a:pPr lvl="1" eaLnBrk="1" hangingPunct="1">
              <a:lnSpc>
                <a:spcPct val="80000"/>
              </a:lnSpc>
              <a:buClrTx/>
            </a:pPr>
            <a:r>
              <a:rPr lang="en-US" sz="1600" dirty="0">
                <a:latin typeface="Intel Clear" panose="020B0604020203020204" pitchFamily="34" charset="0"/>
                <a:ea typeface="Intel Clear" panose="020B0604020203020204" pitchFamily="34" charset="0"/>
                <a:cs typeface="Intel Clear" panose="020B0604020203020204" pitchFamily="34" charset="0"/>
              </a:rPr>
              <a:t>Active coverage continues through end of termination month</a:t>
            </a:r>
          </a:p>
          <a:p>
            <a:pPr lvl="1" eaLnBrk="1" hangingPunct="1">
              <a:lnSpc>
                <a:spcPct val="80000"/>
              </a:lnSpc>
              <a:buClrTx/>
            </a:pPr>
            <a:r>
              <a:rPr lang="en-US" sz="1600" dirty="0">
                <a:latin typeface="Intel Clear" panose="020B0604020203020204" pitchFamily="34" charset="0"/>
                <a:ea typeface="Intel Clear" panose="020B0604020203020204" pitchFamily="34" charset="0"/>
                <a:cs typeface="Intel Clear" panose="020B0604020203020204" pitchFamily="34" charset="0"/>
              </a:rPr>
              <a:t>Cobra enrollment continues your coverage </a:t>
            </a:r>
          </a:p>
          <a:p>
            <a:pPr lvl="2" eaLnBrk="1" hangingPunct="1">
              <a:lnSpc>
                <a:spcPct val="80000"/>
              </a:lnSpc>
              <a:buClrTx/>
            </a:pPr>
            <a:r>
              <a:rPr lang="en-US" sz="1400" dirty="0">
                <a:latin typeface="Intel Clear" panose="020B0604020203020204" pitchFamily="34" charset="0"/>
                <a:ea typeface="Intel Clear" panose="020B0604020203020204" pitchFamily="34" charset="0"/>
                <a:cs typeface="Intel Clear" panose="020B0604020203020204" pitchFamily="34" charset="0"/>
              </a:rPr>
              <a:t>18 months* max </a:t>
            </a:r>
          </a:p>
        </p:txBody>
      </p:sp>
      <p:cxnSp>
        <p:nvCxnSpPr>
          <p:cNvPr id="17" name="Straight Connector 16">
            <a:extLst>
              <a:ext uri="{FF2B5EF4-FFF2-40B4-BE49-F238E27FC236}">
                <a16:creationId xmlns:a16="http://schemas.microsoft.com/office/drawing/2014/main" id="{13DF4E9D-23CF-4E2F-8622-9296B0E2EF72}"/>
              </a:ext>
            </a:extLst>
          </p:cNvPr>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18" name="TextBox 17">
            <a:extLst>
              <a:ext uri="{FF2B5EF4-FFF2-40B4-BE49-F238E27FC236}">
                <a16:creationId xmlns:a16="http://schemas.microsoft.com/office/drawing/2014/main" id="{8E6BBDC5-6D93-46B7-93AF-399C871EA9CC}"/>
              </a:ext>
            </a:extLst>
          </p:cNvPr>
          <p:cNvSpPr txBox="1"/>
          <p:nvPr/>
        </p:nvSpPr>
        <p:spPr>
          <a:xfrm>
            <a:off x="103937" y="5943600"/>
            <a:ext cx="8686801" cy="338554"/>
          </a:xfrm>
          <a:prstGeom prst="rect">
            <a:avLst/>
          </a:prstGeom>
          <a:noFill/>
        </p:spPr>
        <p:txBody>
          <a:bodyPr wrap="square" rtlCol="0">
            <a:spAutoFit/>
          </a:bodyPr>
          <a:lstStyle/>
          <a:p>
            <a:pPr algn="ctr"/>
            <a:r>
              <a:rPr lang="en-US" sz="1600" dirty="0">
                <a:latin typeface="Intel Clear" panose="020B0604020203020204" pitchFamily="34" charset="0"/>
                <a:ea typeface="Intel Clear" panose="020B0604020203020204" pitchFamily="34" charset="0"/>
                <a:cs typeface="Intel Clear" panose="020B0604020203020204" pitchFamily="34" charset="0"/>
              </a:rPr>
              <a:t>*Additional Information: Chapter 11 - </a:t>
            </a:r>
            <a:r>
              <a:rPr lang="en-US" sz="1600" dirty="0">
                <a:latin typeface="Intel Clear" panose="020B0604020203020204" pitchFamily="34" charset="0"/>
                <a:ea typeface="Intel Clear" panose="020B0604020203020204" pitchFamily="34" charset="0"/>
                <a:cs typeface="Intel Clear" panose="020B0604020203020204" pitchFamily="34" charset="0"/>
                <a:hlinkClick r:id="rId4"/>
              </a:rPr>
              <a:t>COBRA Continuation of Coverage</a:t>
            </a:r>
            <a:endParaRPr lang="en-US" sz="16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19" name="Rectangle 3">
            <a:extLst>
              <a:ext uri="{FF2B5EF4-FFF2-40B4-BE49-F238E27FC236}">
                <a16:creationId xmlns:a16="http://schemas.microsoft.com/office/drawing/2014/main" id="{0E211615-FEB9-454B-A247-243AF6A01078}"/>
              </a:ext>
            </a:extLst>
          </p:cNvPr>
          <p:cNvSpPr txBox="1">
            <a:spLocks noChangeArrowheads="1"/>
          </p:cNvSpPr>
          <p:nvPr/>
        </p:nvSpPr>
        <p:spPr bwMode="auto">
          <a:xfrm>
            <a:off x="75362" y="2653597"/>
            <a:ext cx="9068638" cy="2986106"/>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lvl1pPr marL="225425" indent="-225425"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a:lstStyle>
          <a:p>
            <a:pPr lvl="2" eaLnBrk="1" hangingPunct="1">
              <a:lnSpc>
                <a:spcPct val="80000"/>
              </a:lnSpc>
              <a:buClrTx/>
            </a:pPr>
            <a:r>
              <a:rPr lang="en-US" sz="1400" dirty="0">
                <a:latin typeface="Intel Clear" panose="020B0604020203020204" pitchFamily="34" charset="0"/>
                <a:ea typeface="Intel Clear" panose="020B0604020203020204" pitchFamily="34" charset="0"/>
                <a:cs typeface="Intel Clear" panose="020B0604020203020204" pitchFamily="34" charset="0"/>
              </a:rPr>
              <a:t>Effective first day of the month after leaving Intel date </a:t>
            </a:r>
          </a:p>
          <a:p>
            <a:pPr lvl="2" eaLnBrk="1" hangingPunct="1">
              <a:lnSpc>
                <a:spcPct val="80000"/>
              </a:lnSpc>
              <a:buClrTx/>
            </a:pPr>
            <a:r>
              <a:rPr lang="en-US" sz="1400" dirty="0">
                <a:latin typeface="Intel Clear" panose="020B0604020203020204" pitchFamily="34" charset="0"/>
                <a:ea typeface="Intel Clear" panose="020B0604020203020204" pitchFamily="34" charset="0"/>
                <a:cs typeface="Intel Clear" panose="020B0604020203020204" pitchFamily="34" charset="0"/>
              </a:rPr>
              <a:t>Deductible continues (Does not restart with move to Cobra)</a:t>
            </a:r>
          </a:p>
          <a:p>
            <a:pPr lvl="1" eaLnBrk="1" hangingPunct="1">
              <a:lnSpc>
                <a:spcPct val="80000"/>
              </a:lnSpc>
              <a:buClrTx/>
            </a:pPr>
            <a:r>
              <a:rPr lang="en-US" sz="1600" kern="0" dirty="0">
                <a:latin typeface="Intel Clear" panose="020B0604020203020204" pitchFamily="34" charset="0"/>
                <a:ea typeface="Intel Clear" panose="020B0604020203020204" pitchFamily="34" charset="0"/>
                <a:cs typeface="Intel Clear" panose="020B0604020203020204" pitchFamily="34" charset="0"/>
              </a:rPr>
              <a:t>Enrollment Options:</a:t>
            </a:r>
          </a:p>
          <a:p>
            <a:pPr lvl="2" eaLnBrk="1" hangingPunct="1">
              <a:lnSpc>
                <a:spcPct val="80000"/>
              </a:lnSpc>
              <a:buClrTx/>
            </a:pPr>
            <a:r>
              <a:rPr lang="en-US" sz="1400" kern="0" dirty="0">
                <a:latin typeface="Intel Clear" panose="020B0604020203020204" pitchFamily="34" charset="0"/>
                <a:ea typeface="Intel Clear" panose="020B0604020203020204" pitchFamily="34" charset="0"/>
                <a:cs typeface="Intel Clear" panose="020B0604020203020204" pitchFamily="34" charset="0"/>
              </a:rPr>
              <a:t>Leaving through CPM or Strategic Transitions - automatic enrollment for employees under age 63.5/64, see your separation agreement for age &amp; time allotment of Intel paid Cobra coverage</a:t>
            </a:r>
          </a:p>
          <a:p>
            <a:pPr lvl="3" eaLnBrk="1" hangingPunct="1">
              <a:lnSpc>
                <a:spcPct val="80000"/>
              </a:lnSpc>
            </a:pPr>
            <a:r>
              <a:rPr lang="en-US" sz="1200" kern="0" dirty="0">
                <a:latin typeface="Intel Clear" panose="020B0604020203020204" pitchFamily="34" charset="0"/>
                <a:ea typeface="Intel Clear" panose="020B0604020203020204" pitchFamily="34" charset="0"/>
                <a:cs typeface="Intel Clear" panose="020B0604020203020204" pitchFamily="34" charset="0"/>
              </a:rPr>
              <a:t>No action for employee to make, unless opting out, done through Intel Health Benefits</a:t>
            </a:r>
          </a:p>
          <a:p>
            <a:pPr lvl="2" eaLnBrk="1" hangingPunct="1">
              <a:lnSpc>
                <a:spcPct val="80000"/>
              </a:lnSpc>
              <a:buClrTx/>
            </a:pPr>
            <a:r>
              <a:rPr lang="en-US" sz="1400" kern="0" dirty="0">
                <a:latin typeface="Intel Clear" panose="020B0604020203020204" pitchFamily="34" charset="0"/>
                <a:ea typeface="Intel Clear" panose="020B0604020203020204" pitchFamily="34" charset="0"/>
                <a:cs typeface="Intel Clear" panose="020B0604020203020204" pitchFamily="34" charset="0"/>
              </a:rPr>
              <a:t>Employees resigning or age 63.5+/64 separating through CPM or Strategic Transitions program, must take action to be enrolled. </a:t>
            </a:r>
          </a:p>
          <a:p>
            <a:pPr lvl="3" eaLnBrk="1" hangingPunct="1">
              <a:lnSpc>
                <a:spcPct val="80000"/>
              </a:lnSpc>
            </a:pPr>
            <a:r>
              <a:rPr lang="en-US" sz="1200" kern="0" dirty="0">
                <a:latin typeface="Intel Clear" panose="020B0604020203020204" pitchFamily="34" charset="0"/>
                <a:ea typeface="Intel Clear" panose="020B0604020203020204" pitchFamily="34" charset="0"/>
                <a:cs typeface="Intel Clear" panose="020B0604020203020204" pitchFamily="34" charset="0"/>
              </a:rPr>
              <a:t>Enroll 7 - 60 days after term date w/ coverage staring the first day of lost active coverage.</a:t>
            </a:r>
          </a:p>
          <a:p>
            <a:pPr lvl="3" eaLnBrk="1" hangingPunct="1">
              <a:lnSpc>
                <a:spcPct val="80000"/>
              </a:lnSpc>
            </a:pPr>
            <a:r>
              <a:rPr lang="en-US" sz="1400" kern="0" dirty="0">
                <a:effectLst/>
                <a:latin typeface="Intel Clear" panose="020B0604020203020204" pitchFamily="34" charset="0"/>
                <a:ea typeface="Intel Clear" panose="020B0604020203020204" pitchFamily="34" charset="0"/>
                <a:cs typeface="Intel Clear" panose="020B0604020203020204" pitchFamily="34" charset="0"/>
              </a:rPr>
              <a:t>Call the Intel Health Benefits Center at 1-877-466-9236 or Log in to the My Health Benefits website , or fill out and submit back mailed COBRA enrollment packet</a:t>
            </a:r>
          </a:p>
          <a:p>
            <a:pPr lvl="4" eaLnBrk="1" hangingPunct="1">
              <a:lnSpc>
                <a:spcPct val="80000"/>
              </a:lnSpc>
            </a:pPr>
            <a:r>
              <a:rPr lang="en-US" sz="1400" kern="0" dirty="0">
                <a:effectLst/>
                <a:latin typeface="Intel Clear" panose="020B0604020203020204" pitchFamily="34" charset="0"/>
                <a:ea typeface="Intel Clear" panose="020B0604020203020204" pitchFamily="34" charset="0"/>
                <a:cs typeface="Intel Clear" panose="020B0604020203020204" pitchFamily="34" charset="0"/>
              </a:rPr>
              <a:t>First payment due within 45 days after enrollment </a:t>
            </a:r>
            <a:r>
              <a:rPr lang="en-US" sz="1050" kern="0" dirty="0">
                <a:effectLst/>
                <a:highlight>
                  <a:srgbClr val="FFFF00"/>
                </a:highlight>
                <a:latin typeface="Intel Clear" panose="020B0604020203020204" pitchFamily="34" charset="0"/>
                <a:ea typeface="Intel Clear" panose="020B0604020203020204" pitchFamily="34" charset="0"/>
                <a:cs typeface="Intel Clear" panose="020B0604020203020204" pitchFamily="34" charset="0"/>
              </a:rPr>
              <a:t> (</a:t>
            </a:r>
            <a:r>
              <a:rPr lang="en-US" sz="1050" kern="0" dirty="0">
                <a:effectLst/>
                <a:highlight>
                  <a:srgbClr val="FFFF00"/>
                </a:highlight>
                <a:latin typeface="Intel Clear" panose="020B0604020203020204" pitchFamily="34" charset="0"/>
                <a:ea typeface="Intel Clear" panose="020B0604020203020204" pitchFamily="34" charset="0"/>
                <a:cs typeface="Intel Clear" panose="020B0604020203020204" pitchFamily="34" charset="0"/>
                <a:hlinkClick r:id="rId5">
                  <a:extLst>
                    <a:ext uri="{A12FA001-AC4F-418D-AE19-62706E023703}">
                      <ahyp:hlinkClr xmlns:ahyp="http://schemas.microsoft.com/office/drawing/2018/hyperlinkcolor" val="tx"/>
                    </a:ext>
                  </a:extLst>
                </a:hlinkClick>
              </a:rPr>
              <a:t>Cobra Premiums</a:t>
            </a:r>
            <a:r>
              <a:rPr lang="en-US" sz="1050" kern="0" dirty="0">
                <a:effectLst/>
                <a:highlight>
                  <a:srgbClr val="FFFF00"/>
                </a:highlight>
                <a:latin typeface="Intel Clear" panose="020B0604020203020204" pitchFamily="34" charset="0"/>
                <a:ea typeface="Intel Clear" panose="020B0604020203020204" pitchFamily="34" charset="0"/>
                <a:cs typeface="Intel Clear" panose="020B0604020203020204" pitchFamily="34" charset="0"/>
              </a:rPr>
              <a:t>)</a:t>
            </a:r>
          </a:p>
          <a:p>
            <a:pPr lvl="1" eaLnBrk="1" hangingPunct="1">
              <a:lnSpc>
                <a:spcPct val="80000"/>
              </a:lnSpc>
              <a:buClrTx/>
            </a:pPr>
            <a:r>
              <a:rPr lang="en-US" sz="1600" kern="0" dirty="0">
                <a:latin typeface="Intel Clear" panose="020B0604020203020204" pitchFamily="34" charset="0"/>
                <a:ea typeface="Intel Clear" panose="020B0604020203020204" pitchFamily="34" charset="0"/>
                <a:cs typeface="Intel Clear" panose="020B0604020203020204" pitchFamily="34" charset="0"/>
              </a:rPr>
              <a:t>Health Savings Account and Flexible Spending Account – special considerations</a:t>
            </a:r>
          </a:p>
          <a:p>
            <a:pPr lvl="2" eaLnBrk="1" hangingPunct="1">
              <a:lnSpc>
                <a:spcPct val="80000"/>
              </a:lnSpc>
              <a:buClrTx/>
            </a:pPr>
            <a:r>
              <a:rPr lang="en-US" sz="1400" kern="0" dirty="0">
                <a:latin typeface="Intel Clear" panose="020B0604020203020204" pitchFamily="34" charset="0"/>
                <a:ea typeface="Intel Clear" panose="020B0604020203020204" pitchFamily="34" charset="0"/>
                <a:cs typeface="Intel Clear" panose="020B0604020203020204" pitchFamily="34" charset="0"/>
              </a:rPr>
              <a:t>HSA – funds are yours to keep or use or roll over, after-tax contributions accepted</a:t>
            </a:r>
          </a:p>
          <a:p>
            <a:pPr lvl="2" eaLnBrk="1" hangingPunct="1">
              <a:lnSpc>
                <a:spcPct val="80000"/>
              </a:lnSpc>
              <a:buClrTx/>
            </a:pPr>
            <a:r>
              <a:rPr lang="en-US" sz="1400" kern="0" dirty="0">
                <a:latin typeface="Intel Clear" panose="020B0604020203020204" pitchFamily="34" charset="0"/>
                <a:ea typeface="Intel Clear" panose="020B0604020203020204" pitchFamily="34" charset="0"/>
                <a:cs typeface="Intel Clear" panose="020B0604020203020204" pitchFamily="34" charset="0"/>
              </a:rPr>
              <a:t>FSA – can continue using funds by submitting claims through May 31</a:t>
            </a:r>
            <a:r>
              <a:rPr lang="en-US" sz="1400" kern="0" baseline="30000" dirty="0">
                <a:latin typeface="Intel Clear" panose="020B0604020203020204" pitchFamily="34" charset="0"/>
                <a:ea typeface="Intel Clear" panose="020B0604020203020204" pitchFamily="34" charset="0"/>
                <a:cs typeface="Intel Clear" panose="020B0604020203020204" pitchFamily="34" charset="0"/>
              </a:rPr>
              <a:t>st</a:t>
            </a:r>
            <a:r>
              <a:rPr lang="en-US" sz="1400" kern="0" dirty="0">
                <a:latin typeface="Intel Clear" panose="020B0604020203020204" pitchFamily="34" charset="0"/>
                <a:ea typeface="Intel Clear" panose="020B0604020203020204" pitchFamily="34" charset="0"/>
                <a:cs typeface="Intel Clear" panose="020B0604020203020204" pitchFamily="34" charset="0"/>
              </a:rPr>
              <a:t> for expenses during coverage period (COBRA coverage included). 2% admin fee and balance will be applied.</a:t>
            </a:r>
          </a:p>
          <a:p>
            <a:pPr marL="688975" lvl="2" indent="0" eaLnBrk="1" hangingPunct="1">
              <a:lnSpc>
                <a:spcPct val="80000"/>
              </a:lnSpc>
              <a:buClrTx/>
              <a:buNone/>
            </a:pPr>
            <a:r>
              <a:rPr lang="en-US" sz="1400" kern="0" dirty="0">
                <a:latin typeface="Intel Clear" panose="020B0604020203020204" pitchFamily="34" charset="0"/>
                <a:ea typeface="Intel Clear" panose="020B0604020203020204" pitchFamily="34" charset="0"/>
                <a:cs typeface="Intel Clear" panose="020B0604020203020204" pitchFamily="34" charset="0"/>
              </a:rPr>
              <a:t> </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8" name="Rectangle 7"/>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COBRA</a:t>
            </a:r>
            <a:r>
              <a:rPr kumimoji="0" lang="en-US" sz="3200" b="1" i="0" u="none" strike="noStrike" cap="none" normalizeH="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 and Medicare</a:t>
            </a:r>
            <a:endPar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endParaRPr>
          </a:p>
        </p:txBody>
      </p:sp>
      <p:cxnSp>
        <p:nvCxnSpPr>
          <p:cNvPr id="5" name="Straight Connector 4">
            <a:extLst>
              <a:ext uri="{FF2B5EF4-FFF2-40B4-BE49-F238E27FC236}">
                <a16:creationId xmlns:a16="http://schemas.microsoft.com/office/drawing/2014/main" id="{7AF7BF32-019B-26AB-FB8C-77603B03CA8A}"/>
              </a:ext>
            </a:extLst>
          </p:cNvPr>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10" name="Content Placeholder 3">
            <a:extLst>
              <a:ext uri="{FF2B5EF4-FFF2-40B4-BE49-F238E27FC236}">
                <a16:creationId xmlns:a16="http://schemas.microsoft.com/office/drawing/2014/main" id="{CF35F877-C364-A173-1CE7-A0F27A23B8EC}"/>
              </a:ext>
            </a:extLst>
          </p:cNvPr>
          <p:cNvSpPr>
            <a:spLocks noGrp="1"/>
          </p:cNvSpPr>
          <p:nvPr>
            <p:ph idx="1"/>
          </p:nvPr>
        </p:nvSpPr>
        <p:spPr>
          <a:xfrm>
            <a:off x="204396" y="866278"/>
            <a:ext cx="4593516" cy="3510265"/>
          </a:xfrm>
        </p:spPr>
        <p:txBody>
          <a:bodyPr/>
          <a:lstStyle/>
          <a:p>
            <a:pPr marL="0" indent="0">
              <a:spcBef>
                <a:spcPts val="0"/>
              </a:spcBef>
              <a:buClrTx/>
              <a:buNone/>
            </a:pPr>
            <a:r>
              <a:rPr lang="en-US" sz="1600" b="1" u="sng"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Medicare eligible (age 65+) PRIOR TO COBRA </a:t>
            </a:r>
          </a:p>
          <a:p>
            <a:pPr marL="339725" indent="-222250">
              <a:spcBef>
                <a:spcPts val="0"/>
              </a:spcBef>
              <a:buClrTx/>
              <a:buFont typeface="Arial" pitchFamily="34" charset="0"/>
              <a:buChar char="•"/>
            </a:pP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An individual who is eligible for Medicare may elect and retain COBRA coverage for the maximum period allowed if Medicare enrollment </a:t>
            </a:r>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begins on or before the date </a:t>
            </a: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 which the individual elects COBRA coverage. </a:t>
            </a:r>
          </a:p>
          <a:p>
            <a:pPr marL="0" indent="0">
              <a:spcBef>
                <a:spcPts val="0"/>
              </a:spcBef>
              <a:buClrTx/>
            </a:pPr>
            <a:endPar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p>
            <a:pPr marL="0" indent="0">
              <a:spcBef>
                <a:spcPts val="0"/>
              </a:spcBef>
              <a:buClrTx/>
              <a:buNone/>
            </a:pPr>
            <a:r>
              <a:rPr lang="en-US" sz="1600" b="1" u="sng"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Medicare eligible (age 65+) while on COBRA </a:t>
            </a:r>
          </a:p>
          <a:p>
            <a:pPr marL="341313" indent="-230188">
              <a:spcBef>
                <a:spcPts val="0"/>
              </a:spcBef>
              <a:buClrTx/>
              <a:buFont typeface="Arial" pitchFamily="34" charset="0"/>
              <a:buChar char="•"/>
            </a:pP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If you or an eligible dependent become Medicare </a:t>
            </a:r>
            <a:r>
              <a:rPr lang="en-US" sz="1400" b="1" u="sng"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eligible</a:t>
            </a: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 while covered by COBRA, you have the option to end or continue your COBRA coverage.</a:t>
            </a:r>
          </a:p>
          <a:p>
            <a:pPr marL="0" indent="0">
              <a:spcBef>
                <a:spcPts val="0"/>
              </a:spcBef>
              <a:buClrTx/>
            </a:pPr>
            <a:endPar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p>
            <a:pPr marL="0" indent="0">
              <a:spcBef>
                <a:spcPts val="0"/>
              </a:spcBef>
              <a:buClrTx/>
              <a:buNone/>
            </a:pPr>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NOTE: </a:t>
            </a:r>
            <a:r>
              <a:rPr lang="en-US" sz="140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COBRA is not considered an active employer group plan. Delaying enrollment in Medicare due to your enrollment in COBRA will result in a </a:t>
            </a:r>
            <a:r>
              <a:rPr lang="en-US" sz="1400" b="1"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Medicare premium penalty. </a:t>
            </a:r>
          </a:p>
        </p:txBody>
      </p:sp>
      <p:sp>
        <p:nvSpPr>
          <p:cNvPr id="12" name="Text Box 10">
            <a:extLst>
              <a:ext uri="{FF2B5EF4-FFF2-40B4-BE49-F238E27FC236}">
                <a16:creationId xmlns:a16="http://schemas.microsoft.com/office/drawing/2014/main" id="{E70A2C00-AB7F-F7A4-4A5D-161761B891B6}"/>
              </a:ext>
            </a:extLst>
          </p:cNvPr>
          <p:cNvSpPr txBox="1">
            <a:spLocks noChangeArrowheads="1"/>
          </p:cNvSpPr>
          <p:nvPr/>
        </p:nvSpPr>
        <p:spPr bwMode="gray">
          <a:xfrm>
            <a:off x="4797911" y="702344"/>
            <a:ext cx="4117489" cy="3123696"/>
          </a:xfrm>
          <a:prstGeom prst="rect">
            <a:avLst/>
          </a:prstGeom>
          <a:solidFill>
            <a:schemeClr val="tx2"/>
          </a:solidFill>
          <a:ln w="12700">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91323" tIns="91323" rIns="91323" bIns="91323" anchor="ctr" anchorCtr="1">
            <a:spAutoFit/>
          </a:bodyPr>
          <a:lstStyle/>
          <a:p>
            <a:pPr algn="ctr">
              <a:lnSpc>
                <a:spcPts val="1797"/>
              </a:lnSpc>
            </a:pPr>
            <a:r>
              <a:rPr lang="en-US" sz="1400" b="1" dirty="0">
                <a:solidFill>
                  <a:srgbClr val="F3D54E"/>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rPr>
              <a:t>Medicare Part A &amp; B becomes the primary payer upon the loss of your active group health plan. Your COBRA Plan will assume you are enrolled in Medicare (age 65+/disabled) and will reduce coverage accordingly (Cobra will not cover what Medicare would cover). </a:t>
            </a:r>
          </a:p>
          <a:p>
            <a:pPr algn="ctr">
              <a:lnSpc>
                <a:spcPts val="1797"/>
              </a:lnSpc>
            </a:pPr>
            <a:r>
              <a:rPr lang="en-US" sz="1400" b="1" dirty="0">
                <a:solidFill>
                  <a:srgbClr val="F3D54E"/>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rPr>
              <a:t>Cobra premiums don’t decrease if enrolled in Medicare and Cobra</a:t>
            </a:r>
          </a:p>
          <a:p>
            <a:pPr algn="ctr">
              <a:lnSpc>
                <a:spcPts val="1797"/>
              </a:lnSpc>
            </a:pPr>
            <a:endParaRPr lang="en-US" sz="1400" b="1" dirty="0">
              <a:solidFill>
                <a:srgbClr val="F3D54E"/>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a:p>
            <a:pPr algn="ctr"/>
            <a:r>
              <a:rPr lang="en-US" sz="1400" b="1" dirty="0">
                <a:solidFill>
                  <a:schemeClr val="bg1"/>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rPr>
              <a:t>To enroll in Medicare or check your current Medicare status contact Social Security at 1-800-772-1213.  You can contact Medicare at 1-800-MEDICARE (1-800-633-4227)</a:t>
            </a:r>
          </a:p>
        </p:txBody>
      </p:sp>
      <p:sp>
        <p:nvSpPr>
          <p:cNvPr id="13" name="TextBox 12">
            <a:extLst>
              <a:ext uri="{FF2B5EF4-FFF2-40B4-BE49-F238E27FC236}">
                <a16:creationId xmlns:a16="http://schemas.microsoft.com/office/drawing/2014/main" id="{602D2903-FA02-CB3B-4903-0C198BEC638E}"/>
              </a:ext>
            </a:extLst>
          </p:cNvPr>
          <p:cNvSpPr txBox="1"/>
          <p:nvPr/>
        </p:nvSpPr>
        <p:spPr>
          <a:xfrm>
            <a:off x="4797911" y="3941011"/>
            <a:ext cx="4117489" cy="2139047"/>
          </a:xfrm>
          <a:prstGeom prst="rect">
            <a:avLst/>
          </a:prstGeom>
          <a:noFill/>
        </p:spPr>
        <p:txBody>
          <a:bodyPr wrap="square">
            <a:spAutoFit/>
          </a:bodyPr>
          <a:lstStyle/>
          <a:p>
            <a:pPr marL="117475">
              <a:lnSpc>
                <a:spcPct val="95000"/>
              </a:lnSpc>
              <a:spcBef>
                <a:spcPts val="0"/>
              </a:spcBef>
            </a:pPr>
            <a:r>
              <a:rPr lang="en-US" sz="1400" b="1" dirty="0">
                <a:latin typeface="Intel Clear" panose="020B0604020203020204" pitchFamily="34" charset="0"/>
                <a:ea typeface="Intel Clear" panose="020B0604020203020204" pitchFamily="34" charset="0"/>
                <a:cs typeface="Intel Clear" panose="020B0604020203020204" pitchFamily="34" charset="0"/>
              </a:rPr>
              <a:t>HSA Contributions &amp; Medicare </a:t>
            </a:r>
            <a:r>
              <a:rPr lang="en-US" sz="1400" dirty="0">
                <a:latin typeface="Intel Clear" panose="020B0604020203020204" pitchFamily="34" charset="0"/>
                <a:ea typeface="Intel Clear" panose="020B0604020203020204" pitchFamily="34" charset="0"/>
                <a:cs typeface="Intel Clear" panose="020B0604020203020204" pitchFamily="34" charset="0"/>
              </a:rPr>
              <a:t>– If enrolled in Medicare Part A or B, you can no longer contribute to HSA. You can continue to use the HSA funds for eligible expenses but cannot contribute funds. </a:t>
            </a:r>
          </a:p>
          <a:p>
            <a:pPr marL="403225" indent="-285750">
              <a:lnSpc>
                <a:spcPct val="95000"/>
              </a:lnSpc>
              <a:spcBef>
                <a:spcPts val="0"/>
              </a:spcBef>
              <a:buFont typeface="Arial" panose="020B0604020202020204" pitchFamily="34" charset="0"/>
              <a:buChar char="•"/>
            </a:pPr>
            <a:r>
              <a:rPr lang="en-US" sz="1400" dirty="0">
                <a:latin typeface="Intel Clear" panose="020B0604020203020204" pitchFamily="34" charset="0"/>
                <a:ea typeface="Intel Clear" panose="020B0604020203020204" pitchFamily="34" charset="0"/>
                <a:cs typeface="Intel Clear" panose="020B0604020203020204" pitchFamily="34" charset="0"/>
              </a:rPr>
              <a:t>Consult with a tax advisor for more info</a:t>
            </a:r>
          </a:p>
          <a:p>
            <a:pPr marL="403225" indent="-285750">
              <a:lnSpc>
                <a:spcPct val="95000"/>
              </a:lnSpc>
              <a:spcBef>
                <a:spcPts val="0"/>
              </a:spcBef>
              <a:buFont typeface="Arial" panose="020B0604020202020204" pitchFamily="34" charset="0"/>
              <a:buChar char="•"/>
            </a:pPr>
            <a:r>
              <a:rPr lang="en-US" sz="1400" dirty="0">
                <a:latin typeface="Intel Clear" panose="020B0604020203020204" pitchFamily="34" charset="0"/>
                <a:ea typeface="Intel Clear" panose="020B0604020203020204" pitchFamily="34" charset="0"/>
                <a:cs typeface="Intel Clear" panose="020B0604020203020204" pitchFamily="34" charset="0"/>
              </a:rPr>
              <a:t>Update HSA contribution amount on the My Health Benefits website</a:t>
            </a:r>
          </a:p>
          <a:p>
            <a:pPr marL="403225" indent="-285750">
              <a:lnSpc>
                <a:spcPct val="95000"/>
              </a:lnSpc>
              <a:spcBef>
                <a:spcPts val="0"/>
              </a:spcBef>
              <a:buFont typeface="Arial" panose="020B0604020202020204" pitchFamily="34" charset="0"/>
              <a:buChar char="•"/>
            </a:pPr>
            <a:r>
              <a:rPr lang="en-US" sz="1400" dirty="0">
                <a:latin typeface="Intel Clear" panose="020B0604020203020204" pitchFamily="34" charset="0"/>
                <a:ea typeface="Intel Clear" panose="020B0604020203020204" pitchFamily="34" charset="0"/>
                <a:cs typeface="Intel Clear" panose="020B0604020203020204" pitchFamily="34" charset="0"/>
              </a:rPr>
              <a:t>Contact Fidelity for a Return of Excess Contributions if you’ve overcontributed</a:t>
            </a:r>
          </a:p>
        </p:txBody>
      </p:sp>
      <p:sp>
        <p:nvSpPr>
          <p:cNvPr id="14" name="Text Box 10">
            <a:extLst>
              <a:ext uri="{FF2B5EF4-FFF2-40B4-BE49-F238E27FC236}">
                <a16:creationId xmlns:a16="http://schemas.microsoft.com/office/drawing/2014/main" id="{88A7424E-5BCA-38BD-F132-3CDBC2D91A2F}"/>
              </a:ext>
            </a:extLst>
          </p:cNvPr>
          <p:cNvSpPr txBox="1">
            <a:spLocks noChangeArrowheads="1"/>
          </p:cNvSpPr>
          <p:nvPr/>
        </p:nvSpPr>
        <p:spPr bwMode="gray">
          <a:xfrm>
            <a:off x="228600" y="4609788"/>
            <a:ext cx="4418705" cy="1237025"/>
          </a:xfrm>
          <a:prstGeom prst="rect">
            <a:avLst/>
          </a:prstGeom>
          <a:solidFill>
            <a:schemeClr val="tx2"/>
          </a:solidFill>
          <a:ln w="12700">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91323" tIns="91323" rIns="91323" bIns="91323" anchor="ctr" anchorCtr="1">
            <a:spAutoFit/>
          </a:bodyPr>
          <a:lstStyle/>
          <a:p>
            <a:pPr marL="117475">
              <a:lnSpc>
                <a:spcPct val="95000"/>
              </a:lnSpc>
              <a:spcBef>
                <a:spcPts val="0"/>
              </a:spcBef>
            </a:pPr>
            <a:r>
              <a:rPr lang="en-US" sz="1600" b="1" dirty="0">
                <a:solidFill>
                  <a:srgbClr val="F3D54E"/>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rPr>
              <a:t>Medicare CMS-L564 Form – </a:t>
            </a:r>
            <a:r>
              <a:rPr lang="en-US" sz="1400" dirty="0">
                <a:solidFill>
                  <a:schemeClr val="bg1"/>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rPr>
              <a:t>verification of health coverage form that is required for all Medicare enrollment applications for each individual enrolling in Medicare. Call the Intel Health Benefits Center at 1-877-466-9236. </a:t>
            </a:r>
            <a:endParaRPr lang="en-US" sz="1600" dirty="0">
              <a:solidFill>
                <a:schemeClr val="bg1"/>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Tree>
    <p:extLst>
      <p:ext uri="{BB962C8B-B14F-4D97-AF65-F5344CB8AC3E}">
        <p14:creationId xmlns:p14="http://schemas.microsoft.com/office/powerpoint/2010/main" val="6882949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096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Intel Retiree Medical Plan (IRMP) Options</a:t>
            </a:r>
          </a:p>
        </p:txBody>
      </p:sp>
      <p:cxnSp>
        <p:nvCxnSpPr>
          <p:cNvPr id="11" name="Straight Connector 10"/>
          <p:cNvCxnSpPr/>
          <p:nvPr/>
        </p:nvCxnSpPr>
        <p:spPr bwMode="auto">
          <a:xfrm>
            <a:off x="0" y="609600"/>
            <a:ext cx="9144000" cy="0"/>
          </a:xfrm>
          <a:prstGeom prst="line">
            <a:avLst/>
          </a:prstGeom>
          <a:ln>
            <a:solidFill>
              <a:schemeClr val="bg1">
                <a:lumMod val="75000"/>
              </a:schemeClr>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13" name="Rectangle 2"/>
          <p:cNvSpPr>
            <a:spLocks noChangeArrowheads="1"/>
          </p:cNvSpPr>
          <p:nvPr/>
        </p:nvSpPr>
        <p:spPr bwMode="auto">
          <a:xfrm flipV="1">
            <a:off x="6802982" y="797717"/>
            <a:ext cx="29771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Rectangle 5">
            <a:extLst>
              <a:ext uri="{FF2B5EF4-FFF2-40B4-BE49-F238E27FC236}">
                <a16:creationId xmlns:a16="http://schemas.microsoft.com/office/drawing/2014/main" id="{92F1E64A-E098-214A-2CBA-9709BC61B2FF}"/>
              </a:ext>
            </a:extLst>
          </p:cNvPr>
          <p:cNvSpPr>
            <a:spLocks noGrp="1" noChangeArrowheads="1"/>
          </p:cNvSpPr>
          <p:nvPr>
            <p:ph idx="1"/>
          </p:nvPr>
        </p:nvSpPr>
        <p:spPr>
          <a:xfrm>
            <a:off x="158278" y="867681"/>
            <a:ext cx="8879429" cy="2273412"/>
          </a:xfrm>
        </p:spPr>
        <p:txBody>
          <a:bodyPr/>
          <a:lstStyle/>
          <a:p>
            <a:pPr marL="0" indent="-1">
              <a:buClrTx/>
              <a:buNone/>
              <a:defRPr/>
            </a:pPr>
            <a:r>
              <a:rPr lang="en-US" sz="1800" dirty="0">
                <a:latin typeface="Intel Clear" panose="020B0604020203020204" pitchFamily="34" charset="0"/>
                <a:ea typeface="Intel Clear" panose="020B0604020203020204" pitchFamily="34" charset="0"/>
                <a:cs typeface="Intel Clear" panose="020B0604020203020204" pitchFamily="34" charset="0"/>
              </a:rPr>
              <a:t>IRMP provides eligible retirees access to comprehensive medical and prescription coverage (Anthem) and vision coverage (VSP) </a:t>
            </a:r>
            <a:r>
              <a:rPr lang="en-US" sz="1600" dirty="0">
                <a:latin typeface="Intel Clear" panose="020B0604020203020204" pitchFamily="34" charset="0"/>
                <a:ea typeface="Intel Clear" panose="020B0604020203020204" pitchFamily="34" charset="0"/>
                <a:cs typeface="Intel Clear" panose="020B0604020203020204" pitchFamily="34" charset="0"/>
              </a:rPr>
              <a:t>– </a:t>
            </a:r>
            <a:r>
              <a:rPr lang="en-US" sz="1600" dirty="0">
                <a:latin typeface="Intel Clear" panose="020B0604020203020204" pitchFamily="34" charset="0"/>
                <a:ea typeface="Intel Clear" panose="020B0604020203020204" pitchFamily="34" charset="0"/>
                <a:cs typeface="Intel Clear" panose="020B0604020203020204" pitchFamily="34" charset="0"/>
                <a:hlinkClick r:id="rId3"/>
              </a:rPr>
              <a:t>IRMP Premiums</a:t>
            </a:r>
            <a:endParaRPr lang="en-US" sz="1600" dirty="0">
              <a:latin typeface="Intel Clear" panose="020B0604020203020204" pitchFamily="34" charset="0"/>
              <a:ea typeface="Intel Clear" panose="020B0604020203020204" pitchFamily="34" charset="0"/>
              <a:cs typeface="Intel Clear" panose="020B0604020203020204" pitchFamily="34" charset="0"/>
            </a:endParaRPr>
          </a:p>
          <a:p>
            <a:pPr marL="630237" lvl="1" indent="-285750">
              <a:buClrTx/>
              <a:defRPr/>
            </a:pPr>
            <a:r>
              <a:rPr lang="en-US" sz="1600" b="1" dirty="0">
                <a:latin typeface="Intel Clear" panose="020B0604020203020204" pitchFamily="34" charset="0"/>
                <a:ea typeface="Intel Clear" panose="020B0604020203020204" pitchFamily="34" charset="0"/>
                <a:cs typeface="Intel Clear" panose="020B0604020203020204" pitchFamily="34" charset="0"/>
              </a:rPr>
              <a:t>Anthem HDHP</a:t>
            </a:r>
            <a:r>
              <a:rPr lang="en-US" sz="1600" dirty="0">
                <a:latin typeface="Intel Clear" panose="020B0604020203020204" pitchFamily="34" charset="0"/>
                <a:ea typeface="Intel Clear" panose="020B0604020203020204" pitchFamily="34" charset="0"/>
                <a:cs typeface="Intel Clear" panose="020B0604020203020204" pitchFamily="34" charset="0"/>
              </a:rPr>
              <a:t>– Non-Medicare/under age 65</a:t>
            </a:r>
          </a:p>
          <a:p>
            <a:pPr marL="630237" lvl="1" indent="-285750">
              <a:buClrTx/>
              <a:defRPr/>
            </a:pPr>
            <a:r>
              <a:rPr lang="en-US" sz="1600" b="1" dirty="0">
                <a:latin typeface="Intel Clear" panose="020B0604020203020204" pitchFamily="34" charset="0"/>
                <a:ea typeface="Intel Clear" panose="020B0604020203020204" pitchFamily="34" charset="0"/>
                <a:cs typeface="Intel Clear" panose="020B0604020203020204" pitchFamily="34" charset="0"/>
              </a:rPr>
              <a:t>Anthem Medicare Preferred 15P and 25P (PPO)* options</a:t>
            </a:r>
            <a:r>
              <a:rPr lang="en-US" sz="1600" dirty="0">
                <a:latin typeface="Intel Clear" panose="020B0604020203020204" pitchFamily="34" charset="0"/>
                <a:ea typeface="Intel Clear" panose="020B0604020203020204" pitchFamily="34" charset="0"/>
                <a:cs typeface="Intel Clear" panose="020B0604020203020204" pitchFamily="34" charset="0"/>
              </a:rPr>
              <a:t>  - Medicare/age 65+ </a:t>
            </a:r>
          </a:p>
          <a:p>
            <a:pPr marL="630237" lvl="1" indent="-285750">
              <a:buClrTx/>
              <a:defRPr/>
            </a:pPr>
            <a:r>
              <a:rPr lang="en-US" sz="1600" b="1" dirty="0">
                <a:latin typeface="Intel Clear" panose="020B0604020203020204" pitchFamily="34" charset="0"/>
                <a:ea typeface="Intel Clear" panose="020B0604020203020204" pitchFamily="34" charset="0"/>
                <a:cs typeface="Intel Clear" panose="020B0604020203020204" pitchFamily="34" charset="0"/>
              </a:rPr>
              <a:t>VSP Vision Plan </a:t>
            </a:r>
            <a:r>
              <a:rPr lang="en-US" sz="1600" dirty="0">
                <a:latin typeface="Intel Clear" panose="020B0604020203020204" pitchFamily="34" charset="0"/>
                <a:ea typeface="Intel Clear" panose="020B0604020203020204" pitchFamily="34" charset="0"/>
                <a:cs typeface="Intel Clear" panose="020B0604020203020204" pitchFamily="34" charset="0"/>
              </a:rPr>
              <a:t>and</a:t>
            </a:r>
            <a:r>
              <a:rPr lang="en-US" sz="1600" b="1" dirty="0">
                <a:latin typeface="Intel Clear" panose="020B0604020203020204" pitchFamily="34" charset="0"/>
                <a:ea typeface="Intel Clear" panose="020B0604020203020204" pitchFamily="34" charset="0"/>
                <a:cs typeface="Intel Clear" panose="020B0604020203020204" pitchFamily="34" charset="0"/>
              </a:rPr>
              <a:t> VSP Vision Plus Plan  </a:t>
            </a:r>
            <a:r>
              <a:rPr lang="en-US" sz="1600" dirty="0">
                <a:latin typeface="Intel Clear" panose="020B0604020203020204" pitchFamily="34" charset="0"/>
                <a:ea typeface="Intel Clear" panose="020B0604020203020204" pitchFamily="34" charset="0"/>
                <a:cs typeface="Intel Clear" panose="020B0604020203020204" pitchFamily="34" charset="0"/>
              </a:rPr>
              <a:t>- routine vision coverage </a:t>
            </a:r>
          </a:p>
          <a:p>
            <a:pPr marL="0" indent="-1">
              <a:buClrTx/>
              <a:buNone/>
              <a:defRPr/>
            </a:pPr>
            <a:endParaRPr lang="en-US" sz="400" dirty="0">
              <a:latin typeface="Intel Clear" panose="020B0604020203020204" pitchFamily="34" charset="0"/>
              <a:ea typeface="Intel Clear" panose="020B0604020203020204" pitchFamily="34" charset="0"/>
              <a:cs typeface="Intel Clear" panose="020B0604020203020204" pitchFamily="34" charset="0"/>
            </a:endParaRPr>
          </a:p>
          <a:p>
            <a:pPr marL="0" indent="-1">
              <a:buClrTx/>
              <a:buNone/>
              <a:defRPr/>
            </a:pPr>
            <a:r>
              <a:rPr lang="en-US" sz="1200" dirty="0">
                <a:latin typeface="Intel Clear" panose="020B0604020203020204" pitchFamily="34" charset="0"/>
                <a:ea typeface="Intel Clear" panose="020B0604020203020204" pitchFamily="34" charset="0"/>
                <a:cs typeface="Intel Clear" panose="020B0604020203020204" pitchFamily="34" charset="0"/>
              </a:rPr>
              <a:t>* Medicare Advantage Plan. Requires Medicare Part A and Part B and a US physical address.   All enrollments are subject to Center for Medicare and Medicaid Services (CMS) approval. </a:t>
            </a:r>
          </a:p>
        </p:txBody>
      </p:sp>
      <p:sp>
        <p:nvSpPr>
          <p:cNvPr id="5" name="Rectangle 4">
            <a:extLst>
              <a:ext uri="{FF2B5EF4-FFF2-40B4-BE49-F238E27FC236}">
                <a16:creationId xmlns:a16="http://schemas.microsoft.com/office/drawing/2014/main" id="{0F24E5FC-5FE6-CF84-F8CE-FEB25CA3EA3A}"/>
              </a:ext>
            </a:extLst>
          </p:cNvPr>
          <p:cNvSpPr/>
          <p:nvPr/>
        </p:nvSpPr>
        <p:spPr>
          <a:xfrm>
            <a:off x="51988" y="5260464"/>
            <a:ext cx="9092011" cy="338554"/>
          </a:xfrm>
          <a:prstGeom prst="rect">
            <a:avLst/>
          </a:prstGeom>
        </p:spPr>
        <p:txBody>
          <a:bodyPr wrap="square">
            <a:spAutoFit/>
          </a:bodyPr>
          <a:lstStyle/>
          <a:p>
            <a:pPr marL="0" indent="0" algn="ctr">
              <a:buNone/>
              <a:defRPr/>
            </a:pPr>
            <a:r>
              <a:rPr lang="en-US" sz="1600" b="1" dirty="0">
                <a:latin typeface="Intel Clear" panose="020B0604020203020204" pitchFamily="34" charset="0"/>
                <a:ea typeface="Intel Clear" panose="020B0604020203020204" pitchFamily="34" charset="0"/>
                <a:cs typeface="Intel Clear" panose="020B0604020203020204" pitchFamily="34" charset="0"/>
              </a:rPr>
              <a:t>Contact the Intel Health Benefits Center at 1-877-466-9236 for additional information</a:t>
            </a:r>
          </a:p>
        </p:txBody>
      </p:sp>
      <p:sp>
        <p:nvSpPr>
          <p:cNvPr id="7" name="Rectangle 6">
            <a:extLst>
              <a:ext uri="{FF2B5EF4-FFF2-40B4-BE49-F238E27FC236}">
                <a16:creationId xmlns:a16="http://schemas.microsoft.com/office/drawing/2014/main" id="{CC22D65B-6B38-85D1-D74D-9167956237AB}"/>
              </a:ext>
            </a:extLst>
          </p:cNvPr>
          <p:cNvSpPr/>
          <p:nvPr/>
        </p:nvSpPr>
        <p:spPr>
          <a:xfrm>
            <a:off x="2688680" y="3721031"/>
            <a:ext cx="5574897" cy="1354217"/>
          </a:xfrm>
          <a:prstGeom prst="rect">
            <a:avLst/>
          </a:prstGeom>
        </p:spPr>
        <p:txBody>
          <a:bodyPr wrap="square">
            <a:spAutoFit/>
          </a:bodyPr>
          <a:lstStyle/>
          <a:p>
            <a:pPr marL="0" indent="-1">
              <a:lnSpc>
                <a:spcPct val="100000"/>
              </a:lnSpc>
              <a:spcBef>
                <a:spcPts val="0"/>
              </a:spcBef>
              <a:buClrTx/>
              <a:buNone/>
              <a:defRPr/>
            </a:pPr>
            <a:r>
              <a:rPr lang="en-US" sz="1800" b="1" dirty="0">
                <a:latin typeface="Intel Clear" panose="020B0604020203020204" pitchFamily="34" charset="0"/>
                <a:ea typeface="Intel Clear" panose="020B0604020203020204" pitchFamily="34" charset="0"/>
                <a:cs typeface="Intel Clear" panose="020B0604020203020204" pitchFamily="34" charset="0"/>
              </a:rPr>
              <a:t>Multiple enrollment opportunities:</a:t>
            </a:r>
          </a:p>
          <a:p>
            <a:pPr marL="342899" indent="-342900">
              <a:lnSpc>
                <a:spcPct val="100000"/>
              </a:lnSpc>
              <a:spcBef>
                <a:spcPts val="0"/>
              </a:spcBef>
              <a:buClrTx/>
              <a:buFont typeface="Arial" panose="020B0604020202020204" pitchFamily="34" charset="0"/>
              <a:buChar char="•"/>
              <a:defRPr/>
            </a:pPr>
            <a:r>
              <a:rPr lang="en-US" sz="1600" dirty="0">
                <a:latin typeface="Intel Clear" panose="020B0604020203020204" pitchFamily="34" charset="0"/>
                <a:ea typeface="Intel Clear" panose="020B0604020203020204" pitchFamily="34" charset="0"/>
                <a:cs typeface="Intel Clear" panose="020B0604020203020204" pitchFamily="34" charset="0"/>
              </a:rPr>
              <a:t>Within 30 days of: retirement date, end of COBRA, turning age 65</a:t>
            </a:r>
            <a:r>
              <a:rPr lang="en-US" sz="1200" dirty="0">
                <a:latin typeface="Intel Clear" panose="020B0604020203020204" pitchFamily="34" charset="0"/>
                <a:ea typeface="Intel Clear" panose="020B0604020203020204" pitchFamily="34" charset="0"/>
                <a:cs typeface="Intel Clear" panose="020B0604020203020204" pitchFamily="34" charset="0"/>
              </a:rPr>
              <a:t> (becoming Medicare eligible)</a:t>
            </a:r>
          </a:p>
          <a:p>
            <a:pPr marL="342899" indent="-342900">
              <a:buFont typeface="Arial" panose="020B0604020202020204" pitchFamily="34" charset="0"/>
              <a:buChar char="•"/>
              <a:defRPr/>
            </a:pPr>
            <a:r>
              <a:rPr lang="en-US" sz="1600" dirty="0">
                <a:latin typeface="Intel Clear" panose="020B0604020203020204" pitchFamily="34" charset="0"/>
                <a:ea typeface="Intel Clear" panose="020B0604020203020204" pitchFamily="34" charset="0"/>
                <a:cs typeface="Intel Clear" panose="020B0604020203020204" pitchFamily="34" charset="0"/>
              </a:rPr>
              <a:t>Annual Enrollment</a:t>
            </a:r>
          </a:p>
          <a:p>
            <a:pPr marL="342899" indent="-342900">
              <a:buFont typeface="Arial" panose="020B0604020202020204" pitchFamily="34" charset="0"/>
              <a:buChar char="•"/>
              <a:defRPr/>
            </a:pPr>
            <a:r>
              <a:rPr lang="en-US" sz="1600" dirty="0">
                <a:latin typeface="Intel Clear" panose="020B0604020203020204" pitchFamily="34" charset="0"/>
                <a:ea typeface="Intel Clear" panose="020B0604020203020204" pitchFamily="34" charset="0"/>
                <a:cs typeface="Intel Clear" panose="020B0604020203020204" pitchFamily="34" charset="0"/>
              </a:rPr>
              <a:t>And many other qualified status changes</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p:txBody>
      </p:sp>
      <p:pic>
        <p:nvPicPr>
          <p:cNvPr id="8" name="Picture 7">
            <a:extLst>
              <a:ext uri="{FF2B5EF4-FFF2-40B4-BE49-F238E27FC236}">
                <a16:creationId xmlns:a16="http://schemas.microsoft.com/office/drawing/2014/main" id="{6C67F633-431A-3436-7044-95924163990F}"/>
              </a:ext>
            </a:extLst>
          </p:cNvPr>
          <p:cNvPicPr>
            <a:picLocks noChangeAspect="1"/>
          </p:cNvPicPr>
          <p:nvPr/>
        </p:nvPicPr>
        <p:blipFill>
          <a:blip r:embed="rId4"/>
          <a:stretch>
            <a:fillRect/>
          </a:stretch>
        </p:blipFill>
        <p:spPr>
          <a:xfrm>
            <a:off x="1143000" y="3672514"/>
            <a:ext cx="1473155" cy="1509086"/>
          </a:xfrm>
          <a:prstGeom prst="rect">
            <a:avLst/>
          </a:prstGeom>
        </p:spPr>
      </p:pic>
      <p:sp>
        <p:nvSpPr>
          <p:cNvPr id="17" name="Rectangle 16">
            <a:extLst>
              <a:ext uri="{FF2B5EF4-FFF2-40B4-BE49-F238E27FC236}">
                <a16:creationId xmlns:a16="http://schemas.microsoft.com/office/drawing/2014/main" id="{30F3354C-8155-7F97-D6AA-E6E5531892A2}"/>
              </a:ext>
            </a:extLst>
          </p:cNvPr>
          <p:cNvSpPr/>
          <p:nvPr/>
        </p:nvSpPr>
        <p:spPr>
          <a:xfrm>
            <a:off x="267866" y="2899615"/>
            <a:ext cx="8611563" cy="523220"/>
          </a:xfrm>
          <a:prstGeom prst="rect">
            <a:avLst/>
          </a:prstGeom>
        </p:spPr>
        <p:txBody>
          <a:bodyPr wrap="square">
            <a:spAutoFit/>
          </a:bodyPr>
          <a:lstStyle/>
          <a:p>
            <a:pPr marL="0" indent="0">
              <a:buNone/>
              <a:defRPr/>
            </a:pPr>
            <a:r>
              <a:rPr lang="en-US" sz="1400" b="1" dirty="0">
                <a:latin typeface="Intel Clear" panose="020B0604020203020204" pitchFamily="34" charset="0"/>
                <a:ea typeface="Intel Clear" panose="020B0604020203020204" pitchFamily="34" charset="0"/>
                <a:cs typeface="Intel Clear" panose="020B0604020203020204" pitchFamily="34" charset="0"/>
              </a:rPr>
              <a:t>Note: </a:t>
            </a:r>
            <a:r>
              <a:rPr lang="en-US" sz="1400" dirty="0">
                <a:latin typeface="Intel Clear" panose="020B0604020203020204" pitchFamily="34" charset="0"/>
                <a:ea typeface="Intel Clear" panose="020B0604020203020204" pitchFamily="34" charset="0"/>
                <a:cs typeface="Intel Clear" panose="020B0604020203020204" pitchFamily="34" charset="0"/>
              </a:rPr>
              <a:t>Dental coverage not provided through Intel Retiree benefits. MetLife Dental available or enroll in individual coverage through current dental provider</a:t>
            </a:r>
          </a:p>
        </p:txBody>
      </p:sp>
      <p:sp>
        <p:nvSpPr>
          <p:cNvPr id="18" name="TextBox 17">
            <a:extLst>
              <a:ext uri="{FF2B5EF4-FFF2-40B4-BE49-F238E27FC236}">
                <a16:creationId xmlns:a16="http://schemas.microsoft.com/office/drawing/2014/main" id="{7B80D71A-904B-7809-BEC4-DBBEA85D7E8E}"/>
              </a:ext>
            </a:extLst>
          </p:cNvPr>
          <p:cNvSpPr txBox="1"/>
          <p:nvPr/>
        </p:nvSpPr>
        <p:spPr>
          <a:xfrm>
            <a:off x="2057400" y="5677882"/>
            <a:ext cx="5562600" cy="584775"/>
          </a:xfrm>
          <a:prstGeom prst="rect">
            <a:avLst/>
          </a:prstGeom>
          <a:noFill/>
        </p:spPr>
        <p:txBody>
          <a:bodyPr wrap="square" rtlCol="0">
            <a:spAutoFit/>
          </a:bodyPr>
          <a:lstStyle/>
          <a:p>
            <a:pPr algn="ctr"/>
            <a:r>
              <a:rPr lang="en-US" sz="1600" dirty="0">
                <a:latin typeface="Intel Clear" panose="020B0604020203020204" pitchFamily="34" charset="0"/>
                <a:ea typeface="Intel Clear" panose="020B0604020203020204" pitchFamily="34" charset="0"/>
                <a:cs typeface="Intel Clear" panose="020B0604020203020204" pitchFamily="34" charset="0"/>
              </a:rPr>
              <a:t>Please refer to the </a:t>
            </a:r>
            <a:r>
              <a:rPr lang="en-US" sz="1600" dirty="0">
                <a:latin typeface="Intel Clear" panose="020B0604020203020204" pitchFamily="34" charset="0"/>
                <a:ea typeface="Intel Clear" panose="020B0604020203020204" pitchFamily="34" charset="0"/>
                <a:cs typeface="Intel Clear" panose="020B0604020203020204" pitchFamily="34" charset="0"/>
                <a:hlinkClick r:id="rId5"/>
              </a:rPr>
              <a:t>2023 Retiree Annual Enrollment Guide </a:t>
            </a:r>
            <a:r>
              <a:rPr lang="en-US" sz="1600" dirty="0">
                <a:latin typeface="Intel Clear" panose="020B0604020203020204" pitchFamily="34" charset="0"/>
                <a:ea typeface="Intel Clear" panose="020B0604020203020204" pitchFamily="34" charset="0"/>
                <a:cs typeface="Intel Clear" panose="020B0604020203020204" pitchFamily="34" charset="0"/>
              </a:rPr>
              <a:t>or </a:t>
            </a:r>
            <a:r>
              <a:rPr lang="en-US" sz="1600" dirty="0">
                <a:solidFill>
                  <a:srgbClr val="0000FF"/>
                </a:solidFill>
                <a:latin typeface="Intel Clear" panose="020B0604020203020204" pitchFamily="34" charset="0"/>
                <a:ea typeface="Intel Clear" panose="020B0604020203020204" pitchFamily="34" charset="0"/>
                <a:cs typeface="Intel Clear" panose="020B0604020203020204" pitchFamily="34" charset="0"/>
                <a:hlinkClick r:id="rId6"/>
              </a:rPr>
              <a:t>IRMP Summary Plan Description</a:t>
            </a:r>
            <a:r>
              <a:rPr lang="en-US" sz="1600" dirty="0">
                <a:latin typeface="Intel Clear" panose="020B0604020203020204" pitchFamily="34" charset="0"/>
                <a:ea typeface="Intel Clear" panose="020B0604020203020204" pitchFamily="34" charset="0"/>
                <a:cs typeface="Intel Clear" panose="020B0604020203020204" pitchFamily="34" charset="0"/>
                <a:hlinkClick r:id="rId6"/>
              </a:rPr>
              <a:t> </a:t>
            </a:r>
            <a:r>
              <a:rPr lang="en-US" sz="1600" dirty="0">
                <a:latin typeface="Intel Clear" panose="020B0604020203020204" pitchFamily="34" charset="0"/>
                <a:ea typeface="Intel Clear" panose="020B0604020203020204" pitchFamily="34" charset="0"/>
                <a:cs typeface="Intel Clear" panose="020B0604020203020204" pitchFamily="34" charset="0"/>
              </a:rPr>
              <a:t>for IRMP details</a:t>
            </a:r>
            <a:endParaRPr lang="en-US" sz="1600" dirty="0"/>
          </a:p>
        </p:txBody>
      </p:sp>
    </p:spTree>
  </p:cSld>
  <p:clrMapOvr>
    <a:masterClrMapping/>
  </p:clrMapOvr>
  <p:transition>
    <p:fade/>
  </p:transition>
</p:sld>
</file>

<file path=ppt/theme/theme1.xml><?xml version="1.0" encoding="utf-8"?>
<a:theme xmlns:a="http://schemas.openxmlformats.org/drawingml/2006/main" name="SERP Overview (classroom)">
  <a:themeElements>
    <a:clrScheme name="SERP Overview (classro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RP Overview (classro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ERP Overview (classro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RP Overview (classro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RP Overview (classro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RP Overview (classro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RP Overview (classro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RP Overview (classro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RP Overview (classro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RP Overview (classro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RP Overview (classro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RP Overview (classro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RP Overview (classro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RP Overview (classro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o_Template_Printed_20060427_IBS">
  <a:themeElements>
    <a:clrScheme name="">
      <a:dk1>
        <a:srgbClr val="000000"/>
      </a:dk1>
      <a:lt1>
        <a:srgbClr val="FFFFFF"/>
      </a:lt1>
      <a:dk2>
        <a:srgbClr val="0860A8"/>
      </a:dk2>
      <a:lt2>
        <a:srgbClr val="000000"/>
      </a:lt2>
      <a:accent1>
        <a:srgbClr val="009900"/>
      </a:accent1>
      <a:accent2>
        <a:srgbClr val="FF5C00"/>
      </a:accent2>
      <a:accent3>
        <a:srgbClr val="FFFFFF"/>
      </a:accent3>
      <a:accent4>
        <a:srgbClr val="000000"/>
      </a:accent4>
      <a:accent5>
        <a:srgbClr val="AACAAA"/>
      </a:accent5>
      <a:accent6>
        <a:srgbClr val="E75300"/>
      </a:accent6>
      <a:hlink>
        <a:srgbClr val="AA014C"/>
      </a:hlink>
      <a:folHlink>
        <a:srgbClr val="567EB9"/>
      </a:folHlink>
    </a:clrScheme>
    <a:fontScheme name="Preso_Template_Printed_20060427_IB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o_Template_Printed_20060427_IB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o_Template_Printed_20060427_IB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eso_Template_Printed_20060427_IB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o_Template_Printed_20060427_IB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o_Template_Printed_20060427_IB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o_Template_Printed_20060427_IB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eso_Template_Printed_20060427_IB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o_Template_Printed_20060427_IBS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Preso_Template_Printed_20060427_IBS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Preso_Template_Printed_20060427_IBS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Preso_Template_Printed_20060427_IBS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Preso_Template_Printed_20060427_IBS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Preso_Template_Printed_20060427_IBS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Preso_Template_Printed_20060427_IBS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Preso_Template_Printed_20060427_IBS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Preso_Template_Printed_20060427_IBS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tel3.0-blue">
  <a:themeElements>
    <a:clrScheme name="">
      <a:dk1>
        <a:srgbClr val="000000"/>
      </a:dk1>
      <a:lt1>
        <a:srgbClr val="FFFFFF"/>
      </a:lt1>
      <a:dk2>
        <a:srgbClr val="0860A8"/>
      </a:dk2>
      <a:lt2>
        <a:srgbClr val="000000"/>
      </a:lt2>
      <a:accent1>
        <a:srgbClr val="009900"/>
      </a:accent1>
      <a:accent2>
        <a:srgbClr val="FF5C00"/>
      </a:accent2>
      <a:accent3>
        <a:srgbClr val="FFFFFF"/>
      </a:accent3>
      <a:accent4>
        <a:srgbClr val="000000"/>
      </a:accent4>
      <a:accent5>
        <a:srgbClr val="AACAAA"/>
      </a:accent5>
      <a:accent6>
        <a:srgbClr val="E75300"/>
      </a:accent6>
      <a:hlink>
        <a:srgbClr val="AA014C"/>
      </a:hlink>
      <a:folHlink>
        <a:srgbClr val="567EB9"/>
      </a:folHlink>
    </a:clrScheme>
    <a:fontScheme name="1_intel3.0-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intel3.0-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tel3.0-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intel3.0-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tel3.0-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tel3.0-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tel3.0-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intel3.0-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intel3.0-blu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1_intel3.0-blu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1_intel3.0-blu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1_intel3.0-blu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1_intel3.0-blu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1_intel3.0-blu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1_intel3.0-blu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1_intel3.0-blu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1_intel3.0-blu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8E353F2FF76444B779CA1D9A7E8625" ma:contentTypeVersion="12" ma:contentTypeDescription="Create a new document." ma:contentTypeScope="" ma:versionID="b5b0489f2cb578c2c3c2a905fad7806f">
  <xsd:schema xmlns:xsd="http://www.w3.org/2001/XMLSchema" xmlns:xs="http://www.w3.org/2001/XMLSchema" xmlns:p="http://schemas.microsoft.com/office/2006/metadata/properties" xmlns:ns3="53269a76-88b8-4379-bce4-75d1433cfcf9" xmlns:ns4="53c47a96-bed5-4a00-90f8-4532606a5143" targetNamespace="http://schemas.microsoft.com/office/2006/metadata/properties" ma:root="true" ma:fieldsID="a9f5779eb5d8f14a10082719871d3760" ns3:_="" ns4:_="">
    <xsd:import namespace="53269a76-88b8-4379-bce4-75d1433cfcf9"/>
    <xsd:import namespace="53c47a96-bed5-4a00-90f8-4532606a51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69a76-88b8-4379-bce4-75d1433cfc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c47a96-bed5-4a00-90f8-4532606a514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440E6B-2036-4854-A898-E40D90E8C2C6}">
  <ds:schemaRefs>
    <ds:schemaRef ds:uri="http://schemas.microsoft.com/sharepoint/v3/contenttype/forms"/>
  </ds:schemaRefs>
</ds:datastoreItem>
</file>

<file path=customXml/itemProps2.xml><?xml version="1.0" encoding="utf-8"?>
<ds:datastoreItem xmlns:ds="http://schemas.openxmlformats.org/officeDocument/2006/customXml" ds:itemID="{E9B57510-6927-478C-BC93-825D796C30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269a76-88b8-4379-bce4-75d1433cfcf9"/>
    <ds:schemaRef ds:uri="53c47a96-bed5-4a00-90f8-4532606a5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D28324-3877-4EFD-BE54-9EC68636063A}">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53269a76-88b8-4379-bce4-75d1433cfcf9"/>
    <ds:schemaRef ds:uri="53c47a96-bed5-4a00-90f8-4532606a5143"/>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9aa06179-68b3-4e2b-b09b-a2424735516b}" enabled="1" method="Privileged" siteId="{46c98d88-e344-4ed4-8496-4ed7712e255d}" removed="0"/>
</clbl:labelList>
</file>

<file path=docProps/app.xml><?xml version="1.0" encoding="utf-8"?>
<Properties xmlns="http://schemas.openxmlformats.org/officeDocument/2006/extended-properties" xmlns:vt="http://schemas.openxmlformats.org/officeDocument/2006/docPropsVTypes">
  <Template>U:\MSOFFICE\Template\Designs\Contemp.pot</Template>
  <TotalTime>42779</TotalTime>
  <Words>4226</Words>
  <Application>Microsoft Office PowerPoint</Application>
  <PresentationFormat>Overhead</PresentationFormat>
  <Paragraphs>421</Paragraphs>
  <Slides>25</Slides>
  <Notes>24</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9" baseType="lpstr">
      <vt:lpstr>intel-one</vt:lpstr>
      <vt:lpstr>Arial</vt:lpstr>
      <vt:lpstr>Calibri</vt:lpstr>
      <vt:lpstr>Courier New</vt:lpstr>
      <vt:lpstr>intel clear</vt:lpstr>
      <vt:lpstr>intel clear</vt:lpstr>
      <vt:lpstr>Intel Clear Pro</vt:lpstr>
      <vt:lpstr>Times New Roman</vt:lpstr>
      <vt:lpstr>Verdana</vt:lpstr>
      <vt:lpstr>Wingdings</vt:lpstr>
      <vt:lpstr>SERP Overview (classroom)</vt:lpstr>
      <vt:lpstr>Preso_Template_Printed_20060427_IBS</vt:lpstr>
      <vt:lpstr>1_intel3.0-blue</vt:lpstr>
      <vt:lpstr>Packager Shell Object</vt:lpstr>
      <vt:lpstr>PowerPoint Presentation</vt:lpstr>
      <vt:lpstr>PowerPoint Presentation</vt:lpstr>
      <vt:lpstr>PowerPoint Presentation</vt:lpstr>
      <vt:lpstr>You’ll receive your eligible retirement benefits regardless how you leave.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Follows Retirement rule of 75 or Age 60 + 5 years of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Administrator</dc:creator>
  <cp:keywords>CTPClassification=CTP_IC:VisualMarkings=, CTPClassification=CTP_IC</cp:keywords>
  <cp:lastModifiedBy>Kau, Derchang</cp:lastModifiedBy>
  <cp:revision>1566</cp:revision>
  <cp:lastPrinted>2016-02-16T17:15:38Z</cp:lastPrinted>
  <dcterms:created xsi:type="dcterms:W3CDTF">1995-06-02T22:16:36Z</dcterms:created>
  <dcterms:modified xsi:type="dcterms:W3CDTF">2024-09-21T22:57:13Z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0x0101007C8E353F2FF76444B779CA1D9A7E8625</vt:lpwstr>
  </property>
  <property fmtid="{D5CDD505-2E9C-101B-9397-08002B2CF9AE}" pid="3" name="TitusGUID">
    <vt:lpwstr>a86f9e45-8a12-4882-81a0-1173a1f6915a</vt:lpwstr>
  </property>
  <property fmtid="{D5CDD505-2E9C-101B-9397-08002B2CF9AE}" pid="4" name="CTP_BU">
    <vt:lpwstr>HUMAN RESOURCES GRP</vt:lpwstr>
  </property>
  <property fmtid="{D5CDD505-2E9C-101B-9397-08002B2CF9AE}" pid="5" name="CTP_TimeStamp">
    <vt:lpwstr>2020-02-06 20:51:04Z</vt:lpwstr>
  </property>
  <property fmtid="{D5CDD505-2E9C-101B-9397-08002B2CF9AE}" pid="6" name="CTPClassification">
    <vt:lpwstr>CTP_IC</vt:lpwstr>
  </property>
  <property fmtid="{D5CDD505-2E9C-101B-9397-08002B2CF9AE}" pid="7" name="MSIP_Label_9aa06179-68b3-4e2b-b09b-a2424735516b_Enabled">
    <vt:lpwstr>True</vt:lpwstr>
  </property>
  <property fmtid="{D5CDD505-2E9C-101B-9397-08002B2CF9AE}" pid="8" name="MSIP_Label_9aa06179-68b3-4e2b-b09b-a2424735516b_SiteId">
    <vt:lpwstr>46c98d88-e344-4ed4-8496-4ed7712e255d</vt:lpwstr>
  </property>
  <property fmtid="{D5CDD505-2E9C-101B-9397-08002B2CF9AE}" pid="9" name="MSIP_Label_9aa06179-68b3-4e2b-b09b-a2424735516b_Owner">
    <vt:lpwstr>eileen.dent@intel.com</vt:lpwstr>
  </property>
  <property fmtid="{D5CDD505-2E9C-101B-9397-08002B2CF9AE}" pid="10" name="MSIP_Label_9aa06179-68b3-4e2b-b09b-a2424735516b_SetDate">
    <vt:lpwstr>2020-12-08T22:13:41.8788477Z</vt:lpwstr>
  </property>
  <property fmtid="{D5CDD505-2E9C-101B-9397-08002B2CF9AE}" pid="11" name="MSIP_Label_9aa06179-68b3-4e2b-b09b-a2424735516b_Name">
    <vt:lpwstr>Intel Confidential</vt:lpwstr>
  </property>
  <property fmtid="{D5CDD505-2E9C-101B-9397-08002B2CF9AE}" pid="12" name="MSIP_Label_9aa06179-68b3-4e2b-b09b-a2424735516b_Application">
    <vt:lpwstr>Microsoft Azure Information Protection</vt:lpwstr>
  </property>
  <property fmtid="{D5CDD505-2E9C-101B-9397-08002B2CF9AE}" pid="13" name="MSIP_Label_9aa06179-68b3-4e2b-b09b-a2424735516b_ActionId">
    <vt:lpwstr>2d509c1f-a9e8-47ab-a04a-c5d50b43c64f</vt:lpwstr>
  </property>
  <property fmtid="{D5CDD505-2E9C-101B-9397-08002B2CF9AE}" pid="14" name="MSIP_Label_9aa06179-68b3-4e2b-b09b-a2424735516b_Extended_MSFT_Method">
    <vt:lpwstr>Automatic</vt:lpwstr>
  </property>
  <property fmtid="{D5CDD505-2E9C-101B-9397-08002B2CF9AE}" pid="15" name="Sensitivity">
    <vt:lpwstr>Intel Confidential</vt:lpwstr>
  </property>
</Properties>
</file>