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0"/>
  </p:notesMasterIdLst>
  <p:handoutMasterIdLst>
    <p:handoutMasterId r:id="rId31"/>
  </p:handoutMasterIdLst>
  <p:sldIdLst>
    <p:sldId id="2147308468" r:id="rId5"/>
    <p:sldId id="2147308447" r:id="rId6"/>
    <p:sldId id="2147308439" r:id="rId7"/>
    <p:sldId id="2147469874" r:id="rId8"/>
    <p:sldId id="2147308490" r:id="rId9"/>
    <p:sldId id="2147308484" r:id="rId10"/>
    <p:sldId id="2147308491" r:id="rId11"/>
    <p:sldId id="2147308452" r:id="rId12"/>
    <p:sldId id="2147308459" r:id="rId13"/>
    <p:sldId id="2147308485" r:id="rId14"/>
    <p:sldId id="2147308486" r:id="rId15"/>
    <p:sldId id="2147469880" r:id="rId16"/>
    <p:sldId id="2147308469" r:id="rId17"/>
    <p:sldId id="2147469877" r:id="rId18"/>
    <p:sldId id="2147308492" r:id="rId19"/>
    <p:sldId id="2147308456" r:id="rId20"/>
    <p:sldId id="2147308457" r:id="rId21"/>
    <p:sldId id="2147308463" r:id="rId22"/>
    <p:sldId id="2147308481" r:id="rId23"/>
    <p:sldId id="2147308483" r:id="rId24"/>
    <p:sldId id="2147308482" r:id="rId25"/>
    <p:sldId id="2147308472" r:id="rId26"/>
    <p:sldId id="270" r:id="rId27"/>
    <p:sldId id="264" r:id="rId28"/>
    <p:sldId id="2147308458" r:id="rId29"/>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Helvetica" panose="020B0604020202020204" pitchFamily="34" charset="0"/>
      <p:regular r:id="rId40"/>
      <p:bold r:id="rId41"/>
      <p:italic r:id="rId42"/>
      <p:boldItalic r:id="rId43"/>
    </p:embeddedFont>
    <p:embeddedFont>
      <p:font typeface="Intel Clear" panose="020B0604020203020204" pitchFamily="34" charset="0"/>
      <p:regular r:id="rId44"/>
      <p:bold r:id="rId45"/>
      <p:italic r:id="rId46"/>
      <p:boldItalic r:id="rId47"/>
    </p:embeddedFont>
    <p:embeddedFont>
      <p:font typeface="Intel Clear Light" panose="020B0404020203020204" pitchFamily="34" charset="0"/>
      <p:regular r:id="rId48"/>
      <p:italic r:id="rId49"/>
    </p:embeddedFont>
    <p:embeddedFont>
      <p:font typeface="IntelOne Display Bold" panose="020B0803020203020204" pitchFamily="34" charset="0"/>
      <p:bold r:id="rId50"/>
    </p:embeddedFont>
    <p:embeddedFont>
      <p:font typeface="IntelOne Display Light" panose="020B0403020203020204" pitchFamily="34" charset="0"/>
      <p:regular r:id="rId51"/>
    </p:embeddedFont>
    <p:embeddedFont>
      <p:font typeface="IntelOne Display Medium" panose="020B0703020203020204" pitchFamily="34" charset="0"/>
      <p:regular r:id="rId52"/>
    </p:embeddedFont>
    <p:embeddedFont>
      <p:font typeface="IntelOne Display Regular" panose="020B0503020203020204" pitchFamily="34" charset="0"/>
      <p:regular r:id="rId53"/>
    </p:embeddedFont>
  </p:embeddedFontLst>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864" userDrawn="1">
          <p15:clr>
            <a:srgbClr val="A4A3A4"/>
          </p15:clr>
        </p15:guide>
        <p15:guide id="2" pos="61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FFFFF2"/>
    <a:srgbClr val="FFFFFF"/>
    <a:srgbClr val="FFF2F2"/>
    <a:srgbClr val="F8F4FA"/>
    <a:srgbClr val="D9D9D9"/>
    <a:srgbClr val="0068B5"/>
    <a:srgbClr val="FFC300"/>
    <a:srgbClr val="8DA6D4"/>
    <a:srgbClr val="0D0D0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2315A-139B-40D2-A723-9BEBB001013F}" v="4" dt="2021-10-15T17:23:43.592"/>
  </p1510:revLst>
</p1510:revInfo>
</file>

<file path=ppt/tableStyles.xml><?xml version="1.0" encoding="utf-8"?>
<a:tblStyleLst xmlns:a="http://schemas.openxmlformats.org/drawingml/2006/main" def="{E8034E78-7F5D-4C2E-B375-FC64B27BC917}">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2016" y="102"/>
      </p:cViewPr>
      <p:guideLst>
        <p:guide orient="horz" pos="864"/>
        <p:guide pos="6192"/>
      </p:guideLst>
    </p:cSldViewPr>
  </p:slideViewPr>
  <p:notesTextViewPr>
    <p:cViewPr>
      <p:scale>
        <a:sx n="1" d="1"/>
        <a:sy n="1" d="1"/>
      </p:scale>
      <p:origin x="0" y="0"/>
    </p:cViewPr>
  </p:notesTextViewPr>
  <p:sorterViewPr>
    <p:cViewPr>
      <p:scale>
        <a:sx n="100" d="100"/>
        <a:sy n="100" d="100"/>
      </p:scale>
      <p:origin x="0" y="-278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0.fntdata"/><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85003499999999999"/>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4.1227E-2"/>
          <c:y val="0.95121999999999995"/>
          <c:w val="0.91754599999999997"/>
          <c:h val="4.8779599999999999E-2"/>
        </c:manualLayout>
      </c:layout>
      <c:overlay val="1"/>
      <c:spPr>
        <a:noFill/>
        <a:ln w="12700" cap="flat">
          <a:noFill/>
          <a:miter lim="400000"/>
        </a:ln>
        <a:effectLst/>
      </c:spPr>
      <c:txPr>
        <a:bodyPr rot="0"/>
        <a:lstStyle/>
        <a:p>
          <a:pPr>
            <a:defRPr sz="1800" b="0" i="0" u="none" strike="noStrike">
              <a:solidFill>
                <a:srgbClr val="000000"/>
              </a:solidFill>
              <a:latin typeface="Intel Clear"/>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74654114053697"/>
          <c:y val="3.5727444313111006E-2"/>
          <c:w val="0.83143404392805087"/>
          <c:h val="0.81014519210237323"/>
        </c:manualLayout>
      </c:layout>
      <c:scatterChart>
        <c:scatterStyle val="lineMarker"/>
        <c:varyColors val="0"/>
        <c:ser>
          <c:idx val="4"/>
          <c:order val="0"/>
          <c:tx>
            <c:strRef>
              <c:f>'KPI graph'!$C$5</c:f>
              <c:strCache>
                <c:ptCount val="1"/>
                <c:pt idx="0">
                  <c:v>BW/bump area (Gbyte/s/mm^2)</c:v>
                </c:pt>
              </c:strCache>
            </c:strRef>
          </c:tx>
          <c:spPr>
            <a:ln w="25400" cap="flat" cmpd="sng" algn="ctr">
              <a:noFill/>
              <a:prstDash val="sysDot"/>
              <a:round/>
            </a:ln>
            <a:effectLst/>
          </c:spPr>
          <c:xVal>
            <c:numRef>
              <c:f>'KPI graph'!$B$6:$B$26</c:f>
              <c:numCache>
                <c:formatCode>General</c:formatCode>
                <c:ptCount val="21"/>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pt idx="16" formatCode="0.0">
                  <c:v>91.25</c:v>
                </c:pt>
                <c:pt idx="17" formatCode="0.0">
                  <c:v>143.75</c:v>
                </c:pt>
                <c:pt idx="18">
                  <c:v>142</c:v>
                </c:pt>
                <c:pt idx="19">
                  <c:v>400</c:v>
                </c:pt>
                <c:pt idx="20">
                  <c:v>45</c:v>
                </c:pt>
              </c:numCache>
            </c:numRef>
          </c:xVal>
          <c:yVal>
            <c:numRef>
              <c:f>'KPI graph'!$C$6:$C$26</c:f>
              <c:numCache>
                <c:formatCode>General</c:formatCode>
                <c:ptCount val="21"/>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pt idx="16" formatCode="0.0">
                  <c:v>50.375</c:v>
                </c:pt>
                <c:pt idx="17" formatCode="0.0">
                  <c:v>75</c:v>
                </c:pt>
                <c:pt idx="18">
                  <c:v>301</c:v>
                </c:pt>
                <c:pt idx="19">
                  <c:v>385.5</c:v>
                </c:pt>
                <c:pt idx="20">
                  <c:v>32</c:v>
                </c:pt>
              </c:numCache>
            </c:numRef>
          </c:yVal>
          <c:smooth val="0"/>
          <c:extLst>
            <c:ext xmlns:c16="http://schemas.microsoft.com/office/drawing/2014/chart" uri="{C3380CC4-5D6E-409C-BE32-E72D297353CC}">
              <c16:uniqueId val="{00000000-E05F-4BCD-975C-6FD500D769EF}"/>
            </c:ext>
          </c:extLst>
        </c:ser>
        <c:ser>
          <c:idx val="5"/>
          <c:order val="1"/>
          <c:tx>
            <c:strRef>
              <c:f>'KPI graph'!$C$5</c:f>
              <c:strCache>
                <c:ptCount val="1"/>
                <c:pt idx="0">
                  <c:v>BW/bump area (Gbyte/s/mm^2)</c:v>
                </c:pt>
              </c:strCache>
            </c:strRef>
          </c:tx>
          <c:spPr>
            <a:ln w="25400" cap="flat" cmpd="sng" algn="ctr">
              <a:noFill/>
              <a:prstDash val="sysDot"/>
              <a:round/>
            </a:ln>
            <a:effectLst/>
          </c:spPr>
          <c:xVal>
            <c:numRef>
              <c:f>'KPI graph'!$B$6:$B$21</c:f>
              <c:numCache>
                <c:formatCode>General</c:formatCode>
                <c:ptCount val="16"/>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numCache>
            </c:numRef>
          </c:xVal>
          <c:yVal>
            <c:numRef>
              <c:f>'KPI graph'!$C$6:$C$21</c:f>
              <c:numCache>
                <c:formatCode>General</c:formatCode>
                <c:ptCount val="16"/>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numCache>
            </c:numRef>
          </c:yVal>
          <c:smooth val="0"/>
          <c:extLst>
            <c:ext xmlns:c16="http://schemas.microsoft.com/office/drawing/2014/chart" uri="{C3380CC4-5D6E-409C-BE32-E72D297353CC}">
              <c16:uniqueId val="{00000001-E05F-4BCD-975C-6FD500D769EF}"/>
            </c:ext>
          </c:extLst>
        </c:ser>
        <c:ser>
          <c:idx val="6"/>
          <c:order val="2"/>
          <c:tx>
            <c:strRef>
              <c:f>'KPI graph'!$C$5</c:f>
              <c:strCache>
                <c:ptCount val="1"/>
                <c:pt idx="0">
                  <c:v>BW/bump area (Gbyte/s/mm^2)</c:v>
                </c:pt>
              </c:strCache>
            </c:strRef>
          </c:tx>
          <c:spPr>
            <a:ln w="25400" cap="flat" cmpd="sng" algn="ctr">
              <a:noFill/>
              <a:prstDash val="sysDot"/>
              <a:round/>
            </a:ln>
            <a:effectLst/>
          </c:spPr>
          <c:xVal>
            <c:numRef>
              <c:f>'KPI graph'!$B$6:$B$23</c:f>
              <c:numCache>
                <c:formatCode>General</c:formatCode>
                <c:ptCount val="18"/>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pt idx="16" formatCode="0.0">
                  <c:v>91.25</c:v>
                </c:pt>
                <c:pt idx="17" formatCode="0.0">
                  <c:v>143.75</c:v>
                </c:pt>
              </c:numCache>
            </c:numRef>
          </c:xVal>
          <c:yVal>
            <c:numRef>
              <c:f>'KPI graph'!$C$6:$C$23</c:f>
              <c:numCache>
                <c:formatCode>General</c:formatCode>
                <c:ptCount val="18"/>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pt idx="16" formatCode="0.0">
                  <c:v>50.375</c:v>
                </c:pt>
                <c:pt idx="17" formatCode="0.0">
                  <c:v>75</c:v>
                </c:pt>
              </c:numCache>
            </c:numRef>
          </c:yVal>
          <c:smooth val="0"/>
          <c:extLst>
            <c:ext xmlns:c16="http://schemas.microsoft.com/office/drawing/2014/chart" uri="{C3380CC4-5D6E-409C-BE32-E72D297353CC}">
              <c16:uniqueId val="{00000002-E05F-4BCD-975C-6FD500D769EF}"/>
            </c:ext>
          </c:extLst>
        </c:ser>
        <c:ser>
          <c:idx val="7"/>
          <c:order val="3"/>
          <c:tx>
            <c:strRef>
              <c:f>'KPI graph'!$C$5</c:f>
              <c:strCache>
                <c:ptCount val="1"/>
                <c:pt idx="0">
                  <c:v>BW/bump area (Gbyte/s/mm^2)</c:v>
                </c:pt>
              </c:strCache>
            </c:strRef>
          </c:tx>
          <c:spPr>
            <a:ln w="25400" cap="flat" cmpd="sng" algn="ctr">
              <a:noFill/>
              <a:prstDash val="sysDot"/>
              <a:round/>
            </a:ln>
            <a:effectLst/>
          </c:spPr>
          <c:xVal>
            <c:numRef>
              <c:f>'KPI graph'!$B$6:$B$25</c:f>
              <c:numCache>
                <c:formatCode>General</c:formatCode>
                <c:ptCount val="20"/>
                <c:pt idx="0">
                  <c:v>128.19999999999999</c:v>
                </c:pt>
                <c:pt idx="1">
                  <c:v>246</c:v>
                </c:pt>
                <c:pt idx="2">
                  <c:v>123.4</c:v>
                </c:pt>
                <c:pt idx="3">
                  <c:v>656</c:v>
                </c:pt>
                <c:pt idx="4">
                  <c:v>74.2</c:v>
                </c:pt>
                <c:pt idx="5">
                  <c:v>246.8</c:v>
                </c:pt>
                <c:pt idx="6">
                  <c:v>333</c:v>
                </c:pt>
                <c:pt idx="7">
                  <c:v>66.7</c:v>
                </c:pt>
                <c:pt idx="8">
                  <c:v>800</c:v>
                </c:pt>
                <c:pt idx="9">
                  <c:v>116</c:v>
                </c:pt>
                <c:pt idx="10">
                  <c:v>525</c:v>
                </c:pt>
                <c:pt idx="11">
                  <c:v>920</c:v>
                </c:pt>
                <c:pt idx="12">
                  <c:v>328</c:v>
                </c:pt>
                <c:pt idx="13">
                  <c:v>164</c:v>
                </c:pt>
                <c:pt idx="14">
                  <c:v>492</c:v>
                </c:pt>
                <c:pt idx="15">
                  <c:v>61.7</c:v>
                </c:pt>
                <c:pt idx="16" formatCode="0.0">
                  <c:v>91.25</c:v>
                </c:pt>
                <c:pt idx="17" formatCode="0.0">
                  <c:v>143.75</c:v>
                </c:pt>
                <c:pt idx="18">
                  <c:v>142</c:v>
                </c:pt>
                <c:pt idx="19">
                  <c:v>400</c:v>
                </c:pt>
              </c:numCache>
            </c:numRef>
          </c:xVal>
          <c:yVal>
            <c:numRef>
              <c:f>'KPI graph'!$C$6:$C$25</c:f>
              <c:numCache>
                <c:formatCode>General</c:formatCode>
                <c:ptCount val="20"/>
                <c:pt idx="0">
                  <c:v>161.9</c:v>
                </c:pt>
                <c:pt idx="1">
                  <c:v>268</c:v>
                </c:pt>
                <c:pt idx="2">
                  <c:v>88</c:v>
                </c:pt>
                <c:pt idx="3">
                  <c:v>675</c:v>
                </c:pt>
                <c:pt idx="4">
                  <c:v>25.8</c:v>
                </c:pt>
                <c:pt idx="5">
                  <c:v>125</c:v>
                </c:pt>
                <c:pt idx="6">
                  <c:v>357</c:v>
                </c:pt>
                <c:pt idx="7">
                  <c:v>158.69999999999999</c:v>
                </c:pt>
                <c:pt idx="8">
                  <c:v>771</c:v>
                </c:pt>
                <c:pt idx="9">
                  <c:v>101.1</c:v>
                </c:pt>
                <c:pt idx="10">
                  <c:v>600</c:v>
                </c:pt>
                <c:pt idx="11">
                  <c:v>940</c:v>
                </c:pt>
                <c:pt idx="12">
                  <c:v>375</c:v>
                </c:pt>
                <c:pt idx="13">
                  <c:v>188</c:v>
                </c:pt>
                <c:pt idx="14">
                  <c:v>562</c:v>
                </c:pt>
                <c:pt idx="15">
                  <c:v>44</c:v>
                </c:pt>
                <c:pt idx="16" formatCode="0.0">
                  <c:v>50.375</c:v>
                </c:pt>
                <c:pt idx="17" formatCode="0.0">
                  <c:v>75</c:v>
                </c:pt>
                <c:pt idx="18">
                  <c:v>301</c:v>
                </c:pt>
                <c:pt idx="19">
                  <c:v>385.5</c:v>
                </c:pt>
              </c:numCache>
            </c:numRef>
          </c:yVal>
          <c:smooth val="0"/>
          <c:extLst>
            <c:ext xmlns:c16="http://schemas.microsoft.com/office/drawing/2014/chart" uri="{C3380CC4-5D6E-409C-BE32-E72D297353CC}">
              <c16:uniqueId val="{00000003-E05F-4BCD-975C-6FD500D769EF}"/>
            </c:ext>
          </c:extLst>
        </c:ser>
        <c:dLbls>
          <c:showLegendKey val="0"/>
          <c:showVal val="0"/>
          <c:showCatName val="0"/>
          <c:showSerName val="0"/>
          <c:showPercent val="0"/>
          <c:showBubbleSize val="0"/>
        </c:dLbls>
        <c:axId val="799296344"/>
        <c:axId val="799302904"/>
      </c:scatterChart>
      <c:valAx>
        <c:axId val="799296344"/>
        <c:scaling>
          <c:orientation val="minMax"/>
          <c:max val="100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1600">
                    <a:solidFill>
                      <a:sysClr val="windowText" lastClr="000000"/>
                    </a:solidFill>
                  </a:rPr>
                  <a:t>Bandwidth</a:t>
                </a:r>
                <a:r>
                  <a:rPr lang="en-US" sz="1600" baseline="0">
                    <a:solidFill>
                      <a:sysClr val="windowText" lastClr="000000"/>
                    </a:solidFill>
                  </a:rPr>
                  <a:t> per Die Shoreline (</a:t>
                </a:r>
                <a:r>
                  <a:rPr lang="en-US" sz="1600">
                    <a:solidFill>
                      <a:sysClr val="windowText" lastClr="000000"/>
                    </a:solidFill>
                  </a:rPr>
                  <a:t>GB/s/mm)</a:t>
                </a:r>
              </a:p>
            </c:rich>
          </c:tx>
          <c:layout>
            <c:manualLayout>
              <c:xMode val="edge"/>
              <c:yMode val="edge"/>
              <c:x val="0.32777191312624382"/>
              <c:y val="0.90972154144052564"/>
            </c:manualLayout>
          </c:layout>
          <c:overlay val="0"/>
          <c:spPr>
            <a:noFill/>
            <a:ln>
              <a:noFill/>
            </a:ln>
            <a:effectLst/>
          </c:spPr>
        </c:title>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799302904"/>
        <c:crosses val="autoZero"/>
        <c:crossBetween val="midCat"/>
      </c:valAx>
      <c:valAx>
        <c:axId val="79930290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lgn="ctr">
                  <a:defRPr sz="900" b="0" i="0" u="none" strike="noStrike" kern="1200" baseline="0">
                    <a:solidFill>
                      <a:sysClr val="windowText" lastClr="000000"/>
                    </a:solidFill>
                    <a:latin typeface="+mn-lt"/>
                    <a:ea typeface="+mn-ea"/>
                    <a:cs typeface="+mn-cs"/>
                  </a:defRPr>
                </a:pPr>
                <a:r>
                  <a:rPr lang="en-US" sz="1600">
                    <a:solidFill>
                      <a:sysClr val="windowText" lastClr="000000"/>
                    </a:solidFill>
                  </a:rPr>
                  <a:t>Bandwidth per Die  Area</a:t>
                </a:r>
                <a:r>
                  <a:rPr lang="en-US" sz="1600" baseline="0">
                    <a:solidFill>
                      <a:sysClr val="windowText" lastClr="000000"/>
                    </a:solidFill>
                  </a:rPr>
                  <a:t> (</a:t>
                </a:r>
                <a:r>
                  <a:rPr lang="en-US" sz="1600">
                    <a:solidFill>
                      <a:sysClr val="windowText" lastClr="000000"/>
                    </a:solidFill>
                  </a:rPr>
                  <a:t>GB/s/mm</a:t>
                </a:r>
                <a:r>
                  <a:rPr lang="en-US" sz="1600" baseline="30000">
                    <a:solidFill>
                      <a:sysClr val="windowText" lastClr="000000"/>
                    </a:solidFill>
                  </a:rPr>
                  <a:t>2</a:t>
                </a:r>
                <a:r>
                  <a:rPr lang="en-US" sz="1600" baseline="0">
                    <a:solidFill>
                      <a:sysClr val="windowText" lastClr="000000"/>
                    </a:solidFill>
                  </a:rPr>
                  <a:t>)</a:t>
                </a:r>
              </a:p>
            </c:rich>
          </c:tx>
          <c:layout>
            <c:manualLayout>
              <c:xMode val="edge"/>
              <c:yMode val="edge"/>
              <c:x val="1.8632055608433562E-2"/>
              <c:y val="0.20149773498444182"/>
            </c:manualLayout>
          </c:layout>
          <c:overlay val="0"/>
          <c:spPr>
            <a:noFill/>
            <a:ln>
              <a:noFill/>
            </a:ln>
            <a:effectLst/>
          </c:sp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799296344"/>
        <c:crosses val="autoZero"/>
        <c:crossBetween val="midCat"/>
      </c:valAx>
      <c:spPr>
        <a:no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0.46849</cdr:x>
      <cdr:y>0.03208</cdr:y>
    </cdr:from>
    <cdr:to>
      <cdr:x>0.63543</cdr:x>
      <cdr:y>0.8428</cdr:y>
    </cdr:to>
    <cdr:sp macro="" textlink="">
      <cdr:nvSpPr>
        <cdr:cNvPr id="83" name="Rectangle 82">
          <a:extLst xmlns:a="http://schemas.openxmlformats.org/drawingml/2006/main">
            <a:ext uri="{FF2B5EF4-FFF2-40B4-BE49-F238E27FC236}">
              <a16:creationId xmlns:a16="http://schemas.microsoft.com/office/drawing/2014/main" id="{1DAB3730-C463-4A66-8996-F347DEAE965E}"/>
            </a:ext>
          </a:extLst>
        </cdr:cNvPr>
        <cdr:cNvSpPr/>
      </cdr:nvSpPr>
      <cdr:spPr>
        <a:xfrm xmlns:a="http://schemas.openxmlformats.org/drawingml/2006/main">
          <a:off x="4972080" y="167364"/>
          <a:ext cx="1771740" cy="4229184"/>
        </a:xfrm>
        <a:prstGeom xmlns:a="http://schemas.openxmlformats.org/drawingml/2006/main" prst="rect">
          <a:avLst/>
        </a:prstGeom>
        <a:solidFill xmlns:a="http://schemas.openxmlformats.org/drawingml/2006/main">
          <a:srgbClr val="FF0000">
            <a:alpha val="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0.63436</cdr:x>
      <cdr:y>0.01993</cdr:y>
    </cdr:from>
    <cdr:to>
      <cdr:x>0.8</cdr:x>
      <cdr:y>0.83065</cdr:y>
    </cdr:to>
    <cdr:sp macro="" textlink="">
      <cdr:nvSpPr>
        <cdr:cNvPr id="302" name="Rectangle 301">
          <a:extLst xmlns:a="http://schemas.openxmlformats.org/drawingml/2006/main">
            <a:ext uri="{FF2B5EF4-FFF2-40B4-BE49-F238E27FC236}">
              <a16:creationId xmlns:a16="http://schemas.microsoft.com/office/drawing/2014/main" id="{F1ED2391-FC86-4211-999D-601442B380CD}"/>
            </a:ext>
          </a:extLst>
        </cdr:cNvPr>
        <cdr:cNvSpPr/>
      </cdr:nvSpPr>
      <cdr:spPr>
        <a:xfrm xmlns:a="http://schemas.openxmlformats.org/drawingml/2006/main">
          <a:off x="6732486" y="103952"/>
          <a:ext cx="1757943" cy="4229184"/>
        </a:xfrm>
        <a:prstGeom xmlns:a="http://schemas.openxmlformats.org/drawingml/2006/main" prst="rect">
          <a:avLst/>
        </a:prstGeom>
        <a:solidFill xmlns:a="http://schemas.openxmlformats.org/drawingml/2006/main">
          <a:srgbClr val="7030A0">
            <a:alpha val="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cdr:y>
    </cdr:from>
    <cdr:to>
      <cdr:x>0.16564</cdr:x>
      <cdr:y>0.81072</cdr:y>
    </cdr:to>
    <cdr:sp macro="" textlink="">
      <cdr:nvSpPr>
        <cdr:cNvPr id="118" name="Rectangle 81">
          <a:extLst xmlns:a="http://schemas.openxmlformats.org/drawingml/2006/main">
            <a:ext uri="{FF2B5EF4-FFF2-40B4-BE49-F238E27FC236}">
              <a16:creationId xmlns:a16="http://schemas.microsoft.com/office/drawing/2014/main" id="{EC36C7CA-565A-4092-B6B0-5AA2F9495885}"/>
            </a:ext>
          </a:extLst>
        </cdr:cNvPr>
        <cdr:cNvSpPr/>
      </cdr:nvSpPr>
      <cdr:spPr>
        <a:xfrm xmlns:a="http://schemas.openxmlformats.org/drawingml/2006/main">
          <a:off x="-831955" y="-1195216"/>
          <a:ext cx="1757944" cy="4229184"/>
        </a:xfrm>
        <a:prstGeom xmlns:a="http://schemas.openxmlformats.org/drawingml/2006/main" prst="rect">
          <a:avLst/>
        </a:prstGeom>
        <a:solidFill xmlns:a="http://schemas.openxmlformats.org/drawingml/2006/main">
          <a:srgbClr val="FFFF00">
            <a:alpha val="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0.55908</cdr:x>
      <cdr:y>0.42001</cdr:y>
    </cdr:from>
    <cdr:to>
      <cdr:x>0.68517</cdr:x>
      <cdr:y>0.44862</cdr:y>
    </cdr:to>
    <cdr:sp macro="" textlink="">
      <cdr:nvSpPr>
        <cdr:cNvPr id="5"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4844497" y="2642977"/>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Proposed D2D-a12</a:t>
          </a:r>
        </a:p>
      </cdr:txBody>
    </cdr:sp>
  </cdr:relSizeAnchor>
  <cdr:relSizeAnchor xmlns:cdr="http://schemas.openxmlformats.org/drawingml/2006/chartDrawing">
    <cdr:from>
      <cdr:x>0.24805</cdr:x>
      <cdr:y>0.72313</cdr:y>
    </cdr:from>
    <cdr:to>
      <cdr:x>0.2906</cdr:x>
      <cdr:y>0.74801</cdr:y>
    </cdr:to>
    <cdr:sp macro="" textlink="">
      <cdr:nvSpPr>
        <cdr:cNvPr id="14"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0.14241</cdr:x>
      <cdr:y>0.6296</cdr:y>
    </cdr:from>
    <cdr:to>
      <cdr:x>0.21209</cdr:x>
      <cdr:y>0.68488</cdr:y>
    </cdr:to>
    <cdr:sp macro="" textlink="">
      <cdr:nvSpPr>
        <cdr:cNvPr id="16"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0.80381</cdr:x>
      <cdr:y>0.23228</cdr:y>
    </cdr:from>
    <cdr:to>
      <cdr:x>0.8091</cdr:x>
      <cdr:y>0.25349</cdr:y>
    </cdr:to>
    <cdr:cxnSp macro="">
      <cdr:nvCxnSpPr>
        <cdr:cNvPr id="26"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0.31969</cdr:x>
      <cdr:y>0.60356</cdr:y>
    </cdr:from>
    <cdr:to>
      <cdr:x>0.33449</cdr:x>
      <cdr:y>0.61936</cdr:y>
    </cdr:to>
    <cdr:cxnSp macro="">
      <cdr:nvCxnSpPr>
        <cdr:cNvPr id="37" name="Straight Connector 36">
          <a:extLst xmlns:a="http://schemas.openxmlformats.org/drawingml/2006/main">
            <a:ext uri="{FF2B5EF4-FFF2-40B4-BE49-F238E27FC236}">
              <a16:creationId xmlns:a16="http://schemas.microsoft.com/office/drawing/2014/main" id="{9CAC87D0-682F-4F0B-AEFA-4CF359F05E24}"/>
            </a:ext>
          </a:extLst>
        </cdr:cNvPr>
        <cdr:cNvCxnSpPr/>
      </cdr:nvCxnSpPr>
      <cdr:spPr>
        <a:xfrm xmlns:a="http://schemas.openxmlformats.org/drawingml/2006/main">
          <a:off x="2770993" y="3799071"/>
          <a:ext cx="128240" cy="99474"/>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0.24326</cdr:x>
      <cdr:y>0.67064</cdr:y>
    </cdr:from>
    <cdr:to>
      <cdr:x>0.24784</cdr:x>
      <cdr:y>0.69937</cdr:y>
    </cdr:to>
    <cdr:cxnSp macro="">
      <cdr:nvCxnSpPr>
        <cdr:cNvPr id="39"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107847" y="4220104"/>
          <a:ext cx="39688" cy="18079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0.20464</cdr:x>
      <cdr:y>0.82642</cdr:y>
    </cdr:from>
    <cdr:to>
      <cdr:x>0.21934</cdr:x>
      <cdr:y>0.83392</cdr:y>
    </cdr:to>
    <cdr:cxnSp macro="">
      <cdr:nvCxnSpPr>
        <cdr:cNvPr id="53"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1773196" y="5200412"/>
          <a:ext cx="127394" cy="4715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0.46979</cdr:x>
      <cdr:y>0</cdr:y>
    </cdr:from>
    <cdr:to>
      <cdr:x>0.63806</cdr:x>
      <cdr:y>0.18161</cdr:y>
    </cdr:to>
    <cdr:sp macro="" textlink="">
      <cdr:nvSpPr>
        <cdr:cNvPr id="84" name="TextBox 1">
          <a:extLst xmlns:a="http://schemas.openxmlformats.org/drawingml/2006/main">
            <a:ext uri="{FF2B5EF4-FFF2-40B4-BE49-F238E27FC236}">
              <a16:creationId xmlns:a16="http://schemas.microsoft.com/office/drawing/2014/main" id="{B814CFF1-F54A-4544-ACAA-5D19F666EA07}"/>
            </a:ext>
          </a:extLst>
        </cdr:cNvPr>
        <cdr:cNvSpPr txBox="1"/>
      </cdr:nvSpPr>
      <cdr:spPr>
        <a:xfrm xmlns:a="http://schemas.openxmlformats.org/drawingml/2006/main">
          <a:off x="4985933" y="-1296816"/>
          <a:ext cx="1785856" cy="947383"/>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aseline="0" dirty="0">
              <a:latin typeface="Intel Clear" panose="020B0604020203020204" pitchFamily="34" charset="0"/>
              <a:ea typeface="Intel Clear" panose="020B0604020203020204" pitchFamily="34" charset="0"/>
              <a:cs typeface="Intel Clear" panose="020B0604020203020204" pitchFamily="34" charset="0"/>
            </a:rPr>
            <a:t>'26</a:t>
          </a:r>
        </a:p>
      </cdr:txBody>
    </cdr:sp>
  </cdr:relSizeAnchor>
  <cdr:relSizeAnchor xmlns:cdr="http://schemas.openxmlformats.org/drawingml/2006/chartDrawing">
    <cdr:from>
      <cdr:x>0.30207</cdr:x>
      <cdr:y>0</cdr:y>
    </cdr:from>
    <cdr:to>
      <cdr:x>0.47035</cdr:x>
      <cdr:y>0.18161</cdr:y>
    </cdr:to>
    <cdr:sp macro="" textlink="">
      <cdr:nvSpPr>
        <cdr:cNvPr id="85" name="TextBox 1">
          <a:extLst xmlns:a="http://schemas.openxmlformats.org/drawingml/2006/main">
            <a:ext uri="{FF2B5EF4-FFF2-40B4-BE49-F238E27FC236}">
              <a16:creationId xmlns:a16="http://schemas.microsoft.com/office/drawing/2014/main" id="{D16BB5C8-ADD1-4A9A-9F5C-4FD35D3EDCDB}"/>
            </a:ext>
          </a:extLst>
        </cdr:cNvPr>
        <cdr:cNvSpPr txBox="1"/>
      </cdr:nvSpPr>
      <cdr:spPr>
        <a:xfrm xmlns:a="http://schemas.openxmlformats.org/drawingml/2006/main">
          <a:off x="3205844" y="0"/>
          <a:ext cx="1785962" cy="947383"/>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aseline="0" dirty="0">
              <a:latin typeface="Intel Clear" panose="020B0604020203020204" pitchFamily="34" charset="0"/>
              <a:ea typeface="Intel Clear" panose="020B0604020203020204" pitchFamily="34" charset="0"/>
              <a:cs typeface="Intel Clear" panose="020B0604020203020204" pitchFamily="34" charset="0"/>
            </a:rPr>
            <a:t>‘24</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cdr:txBody>
    </cdr:sp>
  </cdr:relSizeAnchor>
  <cdr:relSizeAnchor xmlns:cdr="http://schemas.openxmlformats.org/drawingml/2006/chartDrawing">
    <cdr:from>
      <cdr:x>0.68987</cdr:x>
      <cdr:y>0.32681</cdr:y>
    </cdr:from>
    <cdr:to>
      <cdr:x>0.81596</cdr:x>
      <cdr:y>0.35542</cdr:y>
    </cdr:to>
    <cdr:sp macro="" textlink="">
      <cdr:nvSpPr>
        <cdr:cNvPr id="88"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5977797" y="2056484"/>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Proposed D2D-a16</a:t>
          </a:r>
        </a:p>
      </cdr:txBody>
    </cdr:sp>
  </cdr:relSizeAnchor>
  <cdr:relSizeAnchor xmlns:cdr="http://schemas.openxmlformats.org/drawingml/2006/chartDrawing">
    <cdr:from>
      <cdr:x>0.58512</cdr:x>
      <cdr:y>0.37715</cdr:y>
    </cdr:from>
    <cdr:to>
      <cdr:x>0.66383</cdr:x>
      <cdr:y>0.40607</cdr:y>
    </cdr:to>
    <cdr:sp macro="" textlink="">
      <cdr:nvSpPr>
        <cdr:cNvPr id="89" name="TextBox 1">
          <a:extLst xmlns:a="http://schemas.openxmlformats.org/drawingml/2006/main">
            <a:ext uri="{FF2B5EF4-FFF2-40B4-BE49-F238E27FC236}">
              <a16:creationId xmlns:a16="http://schemas.microsoft.com/office/drawing/2014/main" id="{71E4807C-1A6D-449A-8FCA-955C61F632DF}"/>
            </a:ext>
          </a:extLst>
        </cdr:cNvPr>
        <cdr:cNvSpPr txBox="1"/>
      </cdr:nvSpPr>
      <cdr:spPr>
        <a:xfrm xmlns:a="http://schemas.openxmlformats.org/drawingml/2006/main">
          <a:off x="5070148" y="2373287"/>
          <a:ext cx="682030" cy="18198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Intel MDFI4</a:t>
          </a:r>
        </a:p>
      </cdr:txBody>
    </cdr:sp>
  </cdr:relSizeAnchor>
  <cdr:relSizeAnchor xmlns:cdr="http://schemas.openxmlformats.org/drawingml/2006/chartDrawing">
    <cdr:from>
      <cdr:x>0.19437</cdr:x>
      <cdr:y>0.52542</cdr:y>
    </cdr:from>
    <cdr:to>
      <cdr:x>0.25426</cdr:x>
      <cdr:y>0.57723</cdr:y>
    </cdr:to>
    <cdr:sp macro="" textlink="">
      <cdr:nvSpPr>
        <cdr:cNvPr id="91" name="TextBox 1">
          <a:extLst xmlns:a="http://schemas.openxmlformats.org/drawingml/2006/main">
            <a:ext uri="{FF2B5EF4-FFF2-40B4-BE49-F238E27FC236}">
              <a16:creationId xmlns:a16="http://schemas.microsoft.com/office/drawing/2014/main" id="{4FD55E9A-FC6E-4947-9CA3-C76E0086566C}"/>
            </a:ext>
          </a:extLst>
        </cdr:cNvPr>
        <cdr:cNvSpPr txBox="1"/>
      </cdr:nvSpPr>
      <cdr:spPr>
        <a:xfrm xmlns:a="http://schemas.openxmlformats.org/drawingml/2006/main">
          <a:off x="1684019" y="3305065"/>
          <a:ext cx="518917" cy="32586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BOW</a:t>
          </a:r>
        </a:p>
        <a:p xmlns:a="http://schemas.openxmlformats.org/drawingml/2006/main">
          <a:pPr algn="ctr"/>
          <a:r>
            <a:rPr lang="en-US" sz="1050"/>
            <a:t>Adv</a:t>
          </a:r>
          <a:r>
            <a:rPr lang="en-US" sz="1050" baseline="0"/>
            <a:t> Pkg</a:t>
          </a:r>
          <a:endParaRPr lang="en-US" sz="1050"/>
        </a:p>
      </cdr:txBody>
    </cdr:sp>
  </cdr:relSizeAnchor>
  <cdr:relSizeAnchor xmlns:cdr="http://schemas.openxmlformats.org/drawingml/2006/chartDrawing">
    <cdr:from>
      <cdr:x>0.24805</cdr:x>
      <cdr:y>0.72313</cdr:y>
    </cdr:from>
    <cdr:to>
      <cdr:x>0.2906</cdr:x>
      <cdr:y>0.74801</cdr:y>
    </cdr:to>
    <cdr:sp macro="" textlink="">
      <cdr:nvSpPr>
        <cdr:cNvPr id="95"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0.21769</cdr:x>
      <cdr:y>0.6423</cdr:y>
    </cdr:from>
    <cdr:to>
      <cdr:x>0.28737</cdr:x>
      <cdr:y>0.6708</cdr:y>
    </cdr:to>
    <cdr:sp macro="" textlink="">
      <cdr:nvSpPr>
        <cdr:cNvPr id="96" name="TextBox 1">
          <a:extLst xmlns:a="http://schemas.openxmlformats.org/drawingml/2006/main">
            <a:ext uri="{FF2B5EF4-FFF2-40B4-BE49-F238E27FC236}">
              <a16:creationId xmlns:a16="http://schemas.microsoft.com/office/drawing/2014/main" id="{4C4995C9-63D5-4C07-9CD4-4E5D6B649AEB}"/>
            </a:ext>
          </a:extLst>
        </cdr:cNvPr>
        <cdr:cNvSpPr txBox="1"/>
      </cdr:nvSpPr>
      <cdr:spPr>
        <a:xfrm xmlns:a="http://schemas.openxmlformats.org/drawingml/2006/main">
          <a:off x="1886318" y="4041804"/>
          <a:ext cx="603784" cy="17934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AIB 2.0</a:t>
          </a:r>
        </a:p>
      </cdr:txBody>
    </cdr:sp>
  </cdr:relSizeAnchor>
  <cdr:relSizeAnchor xmlns:cdr="http://schemas.openxmlformats.org/drawingml/2006/chartDrawing">
    <cdr:from>
      <cdr:x>0.14241</cdr:x>
      <cdr:y>0.6296</cdr:y>
    </cdr:from>
    <cdr:to>
      <cdr:x>0.21209</cdr:x>
      <cdr:y>0.68488</cdr:y>
    </cdr:to>
    <cdr:sp macro="" textlink="">
      <cdr:nvSpPr>
        <cdr:cNvPr id="97"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0.80381</cdr:x>
      <cdr:y>0.23228</cdr:y>
    </cdr:from>
    <cdr:to>
      <cdr:x>0.8091</cdr:x>
      <cdr:y>0.25349</cdr:y>
    </cdr:to>
    <cdr:cxnSp macro="">
      <cdr:nvCxnSpPr>
        <cdr:cNvPr id="99"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0.68509</cdr:x>
      <cdr:y>0.30646</cdr:y>
    </cdr:from>
    <cdr:to>
      <cdr:x>0.69818</cdr:x>
      <cdr:y>0.32856</cdr:y>
    </cdr:to>
    <cdr:cxnSp macro="">
      <cdr:nvCxnSpPr>
        <cdr:cNvPr id="100"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5936377" y="1928428"/>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0.80801</cdr:x>
      <cdr:y>0.24737</cdr:y>
    </cdr:from>
    <cdr:to>
      <cdr:x>0.91346</cdr:x>
      <cdr:y>0.2768</cdr:y>
    </cdr:to>
    <cdr:sp macro="" textlink="">
      <cdr:nvSpPr>
        <cdr:cNvPr id="9" name="TextBox 1">
          <a:extLst xmlns:a="http://schemas.openxmlformats.org/drawingml/2006/main">
            <a:ext uri="{FF2B5EF4-FFF2-40B4-BE49-F238E27FC236}">
              <a16:creationId xmlns:a16="http://schemas.microsoft.com/office/drawing/2014/main" id="{09C73006-108A-47C6-A4ED-EEF741CF1D63}"/>
            </a:ext>
          </a:extLst>
        </cdr:cNvPr>
        <cdr:cNvSpPr txBox="1"/>
      </cdr:nvSpPr>
      <cdr:spPr>
        <a:xfrm xmlns:a="http://schemas.openxmlformats.org/drawingml/2006/main">
          <a:off x="7000529" y="1556016"/>
          <a:ext cx="913612" cy="18515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ctr"/>
        <a:lstStyle xmlns:a="http://schemas.openxmlformats.org/drawingml/2006/main"/>
        <a:p xmlns:a="http://schemas.openxmlformats.org/drawingml/2006/main">
          <a:pPr algn="ctr"/>
          <a:r>
            <a:rPr lang="en-US" sz="1050"/>
            <a:t>Nvidia</a:t>
          </a:r>
          <a:r>
            <a:rPr lang="en-US" sz="1050" baseline="0"/>
            <a:t> D2D 2.0</a:t>
          </a:r>
          <a:endParaRPr lang="en-US" sz="1050"/>
        </a:p>
      </cdr:txBody>
    </cdr:sp>
  </cdr:relSizeAnchor>
  <cdr:relSizeAnchor xmlns:cdr="http://schemas.openxmlformats.org/drawingml/2006/chartDrawing">
    <cdr:from>
      <cdr:x>0.55908</cdr:x>
      <cdr:y>0.42001</cdr:y>
    </cdr:from>
    <cdr:to>
      <cdr:x>0.68517</cdr:x>
      <cdr:y>0.44862</cdr:y>
    </cdr:to>
    <cdr:sp macro="" textlink="">
      <cdr:nvSpPr>
        <cdr:cNvPr id="11"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4844497" y="2642977"/>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Proposed D2D-a12</a:t>
          </a:r>
        </a:p>
      </cdr:txBody>
    </cdr:sp>
  </cdr:relSizeAnchor>
  <cdr:relSizeAnchor xmlns:cdr="http://schemas.openxmlformats.org/drawingml/2006/chartDrawing">
    <cdr:from>
      <cdr:x>0.24805</cdr:x>
      <cdr:y>0.72313</cdr:y>
    </cdr:from>
    <cdr:to>
      <cdr:x>0.2906</cdr:x>
      <cdr:y>0.74801</cdr:y>
    </cdr:to>
    <cdr:sp macro="" textlink="">
      <cdr:nvSpPr>
        <cdr:cNvPr id="17"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0.14241</cdr:x>
      <cdr:y>0.6296</cdr:y>
    </cdr:from>
    <cdr:to>
      <cdr:x>0.21209</cdr:x>
      <cdr:y>0.68488</cdr:y>
    </cdr:to>
    <cdr:sp macro="" textlink="">
      <cdr:nvSpPr>
        <cdr:cNvPr id="20"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0.88238</cdr:x>
      <cdr:y>0.08778</cdr:y>
    </cdr:from>
    <cdr:to>
      <cdr:x>0.89458</cdr:x>
      <cdr:y>0.10378</cdr:y>
    </cdr:to>
    <cdr:cxnSp macro="">
      <cdr:nvCxnSpPr>
        <cdr:cNvPr id="21" name="Straight Connector 17">
          <a:extLst xmlns:a="http://schemas.openxmlformats.org/drawingml/2006/main">
            <a:ext uri="{FF2B5EF4-FFF2-40B4-BE49-F238E27FC236}">
              <a16:creationId xmlns:a16="http://schemas.microsoft.com/office/drawing/2014/main" id="{BBD18F23-94E0-4B70-90C3-19FD98B0D2B5}"/>
            </a:ext>
          </a:extLst>
        </cdr:cNvPr>
        <cdr:cNvCxnSpPr/>
      </cdr:nvCxnSpPr>
      <cdr:spPr>
        <a:xfrm xmlns:a="http://schemas.openxmlformats.org/drawingml/2006/main" flipH="1">
          <a:off x="7644866" y="552182"/>
          <a:ext cx="105700" cy="100645"/>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0.80381</cdr:x>
      <cdr:y>0.23228</cdr:y>
    </cdr:from>
    <cdr:to>
      <cdr:x>0.8091</cdr:x>
      <cdr:y>0.25349</cdr:y>
    </cdr:to>
    <cdr:cxnSp macro="">
      <cdr:nvCxnSpPr>
        <cdr:cNvPr id="22"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0.54749</cdr:x>
      <cdr:y>0.39552</cdr:y>
    </cdr:from>
    <cdr:to>
      <cdr:x>0.55844</cdr:x>
      <cdr:y>0.42064</cdr:y>
    </cdr:to>
    <cdr:cxnSp macro="">
      <cdr:nvCxnSpPr>
        <cdr:cNvPr id="23"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4743450" y="2487930"/>
          <a:ext cx="94847" cy="158044"/>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0.573</cdr:x>
      <cdr:y>0.36584</cdr:y>
    </cdr:from>
    <cdr:to>
      <cdr:x>0.58451</cdr:x>
      <cdr:y>0.38414</cdr:y>
    </cdr:to>
    <cdr:cxnSp macro="">
      <cdr:nvCxnSpPr>
        <cdr:cNvPr id="24" name="Straight Connector 33">
          <a:extLst xmlns:a="http://schemas.openxmlformats.org/drawingml/2006/main">
            <a:ext uri="{FF2B5EF4-FFF2-40B4-BE49-F238E27FC236}">
              <a16:creationId xmlns:a16="http://schemas.microsoft.com/office/drawing/2014/main" id="{2289722C-C095-4F60-B3D2-A4CB73388E67}"/>
            </a:ext>
          </a:extLst>
        </cdr:cNvPr>
        <cdr:cNvCxnSpPr/>
      </cdr:nvCxnSpPr>
      <cdr:spPr>
        <a:xfrm xmlns:a="http://schemas.openxmlformats.org/drawingml/2006/main">
          <a:off x="4964430" y="2301240"/>
          <a:ext cx="99730" cy="11512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0.24326</cdr:x>
      <cdr:y>0.67064</cdr:y>
    </cdr:from>
    <cdr:to>
      <cdr:x>0.24784</cdr:x>
      <cdr:y>0.69937</cdr:y>
    </cdr:to>
    <cdr:cxnSp macro="">
      <cdr:nvCxnSpPr>
        <cdr:cNvPr id="28"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107847" y="4220104"/>
          <a:ext cx="39688" cy="18079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0.20464</cdr:x>
      <cdr:y>0.82642</cdr:y>
    </cdr:from>
    <cdr:to>
      <cdr:x>0.21934</cdr:x>
      <cdr:y>0.83392</cdr:y>
    </cdr:to>
    <cdr:cxnSp macro="">
      <cdr:nvCxnSpPr>
        <cdr:cNvPr id="30"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1773196" y="5200412"/>
          <a:ext cx="127394" cy="4715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0.4883</cdr:x>
      <cdr:y>0.52295</cdr:y>
    </cdr:from>
    <cdr:to>
      <cdr:x>0.59375</cdr:x>
      <cdr:y>0.55179</cdr:y>
    </cdr:to>
    <cdr:sp macro="" textlink="">
      <cdr:nvSpPr>
        <cdr:cNvPr id="40" name="TextBox 1">
          <a:extLst xmlns:a="http://schemas.openxmlformats.org/drawingml/2006/main">
            <a:ext uri="{FF2B5EF4-FFF2-40B4-BE49-F238E27FC236}">
              <a16:creationId xmlns:a16="http://schemas.microsoft.com/office/drawing/2014/main" id="{09C73006-108A-47C6-A4ED-EEF741CF1D63}"/>
            </a:ext>
          </a:extLst>
        </cdr:cNvPr>
        <cdr:cNvSpPr txBox="1"/>
      </cdr:nvSpPr>
      <cdr:spPr>
        <a:xfrm xmlns:a="http://schemas.openxmlformats.org/drawingml/2006/main">
          <a:off x="4230617" y="3289542"/>
          <a:ext cx="913612" cy="18136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ctr"/>
        <a:lstStyle xmlns:a="http://schemas.openxmlformats.org/drawingml/2006/main"/>
        <a:p xmlns:a="http://schemas.openxmlformats.org/drawingml/2006/main">
          <a:pPr algn="ctr"/>
          <a:r>
            <a:rPr lang="en-US" sz="1050"/>
            <a:t>Nvidia</a:t>
          </a:r>
          <a:r>
            <a:rPr lang="en-US" sz="1050" baseline="0"/>
            <a:t> D2D .0</a:t>
          </a:r>
          <a:endParaRPr lang="en-US" sz="1050"/>
        </a:p>
      </cdr:txBody>
    </cdr:sp>
  </cdr:relSizeAnchor>
  <cdr:relSizeAnchor xmlns:cdr="http://schemas.openxmlformats.org/drawingml/2006/chartDrawing">
    <cdr:from>
      <cdr:x>0.76128</cdr:x>
      <cdr:y>0.10047</cdr:y>
    </cdr:from>
    <cdr:to>
      <cdr:x>0.88737</cdr:x>
      <cdr:y>0.12962</cdr:y>
    </cdr:to>
    <cdr:sp macro="" textlink="">
      <cdr:nvSpPr>
        <cdr:cNvPr id="41" name="TextBox 1">
          <a:extLst xmlns:a="http://schemas.openxmlformats.org/drawingml/2006/main">
            <a:ext uri="{FF2B5EF4-FFF2-40B4-BE49-F238E27FC236}">
              <a16:creationId xmlns:a16="http://schemas.microsoft.com/office/drawing/2014/main" id="{90D3317F-F95F-40C0-B105-84A58F822690}"/>
            </a:ext>
          </a:extLst>
        </cdr:cNvPr>
        <cdr:cNvSpPr txBox="1"/>
      </cdr:nvSpPr>
      <cdr:spPr>
        <a:xfrm xmlns:a="http://schemas.openxmlformats.org/drawingml/2006/main">
          <a:off x="6595712" y="631996"/>
          <a:ext cx="1092436" cy="18334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Proposed D2D-a32</a:t>
          </a:r>
        </a:p>
      </cdr:txBody>
    </cdr:sp>
  </cdr:relSizeAnchor>
  <cdr:relSizeAnchor xmlns:cdr="http://schemas.openxmlformats.org/drawingml/2006/chartDrawing">
    <cdr:from>
      <cdr:x>0.68987</cdr:x>
      <cdr:y>0.32681</cdr:y>
    </cdr:from>
    <cdr:to>
      <cdr:x>0.81596</cdr:x>
      <cdr:y>0.35542</cdr:y>
    </cdr:to>
    <cdr:sp macro="" textlink="">
      <cdr:nvSpPr>
        <cdr:cNvPr id="43"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5977797" y="2056484"/>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Proposed D2D-a16</a:t>
          </a:r>
        </a:p>
      </cdr:txBody>
    </cdr:sp>
  </cdr:relSizeAnchor>
  <cdr:relSizeAnchor xmlns:cdr="http://schemas.openxmlformats.org/drawingml/2006/chartDrawing">
    <cdr:from>
      <cdr:x>0.58512</cdr:x>
      <cdr:y>0.37715</cdr:y>
    </cdr:from>
    <cdr:to>
      <cdr:x>0.66383</cdr:x>
      <cdr:y>0.40607</cdr:y>
    </cdr:to>
    <cdr:sp macro="" textlink="">
      <cdr:nvSpPr>
        <cdr:cNvPr id="44" name="TextBox 1">
          <a:extLst xmlns:a="http://schemas.openxmlformats.org/drawingml/2006/main">
            <a:ext uri="{FF2B5EF4-FFF2-40B4-BE49-F238E27FC236}">
              <a16:creationId xmlns:a16="http://schemas.microsoft.com/office/drawing/2014/main" id="{71E4807C-1A6D-449A-8FCA-955C61F632DF}"/>
            </a:ext>
          </a:extLst>
        </cdr:cNvPr>
        <cdr:cNvSpPr txBox="1"/>
      </cdr:nvSpPr>
      <cdr:spPr>
        <a:xfrm xmlns:a="http://schemas.openxmlformats.org/drawingml/2006/main">
          <a:off x="5070148" y="2373287"/>
          <a:ext cx="682030" cy="18198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Intel MDFI4</a:t>
          </a:r>
        </a:p>
      </cdr:txBody>
    </cdr:sp>
  </cdr:relSizeAnchor>
  <cdr:relSizeAnchor xmlns:cdr="http://schemas.openxmlformats.org/drawingml/2006/chartDrawing">
    <cdr:from>
      <cdr:x>0.28452</cdr:x>
      <cdr:y>0.5748</cdr:y>
    </cdr:from>
    <cdr:to>
      <cdr:x>0.3774</cdr:x>
      <cdr:y>0.60585</cdr:y>
    </cdr:to>
    <cdr:sp macro="" textlink="">
      <cdr:nvSpPr>
        <cdr:cNvPr id="45" name="TextBox 1">
          <a:extLst xmlns:a="http://schemas.openxmlformats.org/drawingml/2006/main">
            <a:ext uri="{FF2B5EF4-FFF2-40B4-BE49-F238E27FC236}">
              <a16:creationId xmlns:a16="http://schemas.microsoft.com/office/drawing/2014/main" id="{4FD55E9A-FC6E-4947-9CA3-C76E0086566C}"/>
            </a:ext>
          </a:extLst>
        </cdr:cNvPr>
        <cdr:cNvSpPr txBox="1"/>
      </cdr:nvSpPr>
      <cdr:spPr>
        <a:xfrm xmlns:a="http://schemas.openxmlformats.org/drawingml/2006/main">
          <a:off x="2465064" y="3615690"/>
          <a:ext cx="804707" cy="19529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Intel MDFI3</a:t>
          </a:r>
        </a:p>
      </cdr:txBody>
    </cdr:sp>
  </cdr:relSizeAnchor>
  <cdr:relSizeAnchor xmlns:cdr="http://schemas.openxmlformats.org/drawingml/2006/chartDrawing">
    <cdr:from>
      <cdr:x>0.24805</cdr:x>
      <cdr:y>0.72313</cdr:y>
    </cdr:from>
    <cdr:to>
      <cdr:x>0.2906</cdr:x>
      <cdr:y>0.74801</cdr:y>
    </cdr:to>
    <cdr:sp macro="" textlink="">
      <cdr:nvSpPr>
        <cdr:cNvPr id="49"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0.21769</cdr:x>
      <cdr:y>0.6423</cdr:y>
    </cdr:from>
    <cdr:to>
      <cdr:x>0.28737</cdr:x>
      <cdr:y>0.6708</cdr:y>
    </cdr:to>
    <cdr:sp macro="" textlink="">
      <cdr:nvSpPr>
        <cdr:cNvPr id="50" name="TextBox 1">
          <a:extLst xmlns:a="http://schemas.openxmlformats.org/drawingml/2006/main">
            <a:ext uri="{FF2B5EF4-FFF2-40B4-BE49-F238E27FC236}">
              <a16:creationId xmlns:a16="http://schemas.microsoft.com/office/drawing/2014/main" id="{4C4995C9-63D5-4C07-9CD4-4E5D6B649AEB}"/>
            </a:ext>
          </a:extLst>
        </cdr:cNvPr>
        <cdr:cNvSpPr txBox="1"/>
      </cdr:nvSpPr>
      <cdr:spPr>
        <a:xfrm xmlns:a="http://schemas.openxmlformats.org/drawingml/2006/main">
          <a:off x="1886318" y="4041804"/>
          <a:ext cx="603784" cy="17934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AIB 2.0</a:t>
          </a:r>
        </a:p>
      </cdr:txBody>
    </cdr:sp>
  </cdr:relSizeAnchor>
  <cdr:relSizeAnchor xmlns:cdr="http://schemas.openxmlformats.org/drawingml/2006/chartDrawing">
    <cdr:from>
      <cdr:x>0.14241</cdr:x>
      <cdr:y>0.6296</cdr:y>
    </cdr:from>
    <cdr:to>
      <cdr:x>0.21209</cdr:x>
      <cdr:y>0.68488</cdr:y>
    </cdr:to>
    <cdr:sp macro="" textlink="">
      <cdr:nvSpPr>
        <cdr:cNvPr id="51"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0.80299</cdr:x>
      <cdr:y>0.23016</cdr:y>
    </cdr:from>
    <cdr:to>
      <cdr:x>0.8091</cdr:x>
      <cdr:y>0.25349</cdr:y>
    </cdr:to>
    <cdr:cxnSp macro="">
      <cdr:nvCxnSpPr>
        <cdr:cNvPr id="54"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57060" y="1447800"/>
          <a:ext cx="52934" cy="146731"/>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0.68509</cdr:x>
      <cdr:y>0.30646</cdr:y>
    </cdr:from>
    <cdr:to>
      <cdr:x>0.69818</cdr:x>
      <cdr:y>0.32856</cdr:y>
    </cdr:to>
    <cdr:cxnSp macro="">
      <cdr:nvCxnSpPr>
        <cdr:cNvPr id="55"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5936377" y="1928428"/>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0.18953</cdr:x>
      <cdr:y>0.73531</cdr:y>
    </cdr:from>
    <cdr:to>
      <cdr:x>0.22427</cdr:x>
      <cdr:y>0.77468</cdr:y>
    </cdr:to>
    <cdr:sp macro="" textlink="">
      <cdr:nvSpPr>
        <cdr:cNvPr id="295" name="TextBox 1">
          <a:extLst xmlns:a="http://schemas.openxmlformats.org/drawingml/2006/main">
            <a:ext uri="{FF2B5EF4-FFF2-40B4-BE49-F238E27FC236}">
              <a16:creationId xmlns:a16="http://schemas.microsoft.com/office/drawing/2014/main" id="{0BADF081-B286-40EF-90CB-A26C7EA844E7}"/>
            </a:ext>
          </a:extLst>
        </cdr:cNvPr>
        <cdr:cNvSpPr txBox="1"/>
      </cdr:nvSpPr>
      <cdr:spPr>
        <a:xfrm xmlns:a="http://schemas.openxmlformats.org/drawingml/2006/main">
          <a:off x="1642110" y="4625340"/>
          <a:ext cx="300990" cy="24765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t>Open</a:t>
          </a:r>
        </a:p>
        <a:p xmlns:a="http://schemas.openxmlformats.org/drawingml/2006/main">
          <a:pPr algn="ctr"/>
          <a:r>
            <a:rPr lang="en-US" sz="900"/>
            <a:t>HBI-2</a:t>
          </a:r>
          <a:endParaRPr lang="en-US" sz="1050"/>
        </a:p>
      </cdr:txBody>
    </cdr:sp>
  </cdr:relSizeAnchor>
  <cdr:relSizeAnchor xmlns:cdr="http://schemas.openxmlformats.org/drawingml/2006/chartDrawing">
    <cdr:from>
      <cdr:x>0.26681</cdr:x>
      <cdr:y>0.75833</cdr:y>
    </cdr:from>
    <cdr:to>
      <cdr:x>0.33685</cdr:x>
      <cdr:y>0.7791</cdr:y>
    </cdr:to>
    <cdr:sp macro="" textlink="">
      <cdr:nvSpPr>
        <cdr:cNvPr id="296" name="TextBox 1">
          <a:extLst xmlns:a="http://schemas.openxmlformats.org/drawingml/2006/main">
            <a:ext uri="{FF2B5EF4-FFF2-40B4-BE49-F238E27FC236}">
              <a16:creationId xmlns:a16="http://schemas.microsoft.com/office/drawing/2014/main" id="{F27C885B-D9DB-4C81-8983-487406AB5A32}"/>
            </a:ext>
          </a:extLst>
        </cdr:cNvPr>
        <cdr:cNvSpPr txBox="1"/>
      </cdr:nvSpPr>
      <cdr:spPr>
        <a:xfrm xmlns:a="http://schemas.openxmlformats.org/drawingml/2006/main">
          <a:off x="2311637" y="4770120"/>
          <a:ext cx="606824" cy="13066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OpenHBI-3</a:t>
          </a:r>
        </a:p>
      </cdr:txBody>
    </cdr:sp>
  </cdr:relSizeAnchor>
  <cdr:relSizeAnchor xmlns:cdr="http://schemas.openxmlformats.org/drawingml/2006/chartDrawing">
    <cdr:from>
      <cdr:x>0.2069</cdr:x>
      <cdr:y>0.77468</cdr:y>
    </cdr:from>
    <cdr:to>
      <cdr:x>0.21173</cdr:x>
      <cdr:y>0.79388</cdr:y>
    </cdr:to>
    <cdr:cxnSp macro="">
      <cdr:nvCxnSpPr>
        <cdr:cNvPr id="297" name="Straight Connector 296">
          <a:extLst xmlns:a="http://schemas.openxmlformats.org/drawingml/2006/main">
            <a:ext uri="{FF2B5EF4-FFF2-40B4-BE49-F238E27FC236}">
              <a16:creationId xmlns:a16="http://schemas.microsoft.com/office/drawing/2014/main" id="{F8B3A834-75CC-4F99-AE6A-A20EE2A3EC48}"/>
            </a:ext>
          </a:extLst>
        </cdr:cNvPr>
        <cdr:cNvCxnSpPr>
          <a:stCxn xmlns:a="http://schemas.openxmlformats.org/drawingml/2006/main" id="295" idx="2"/>
        </cdr:cNvCxnSpPr>
      </cdr:nvCxnSpPr>
      <cdr:spPr>
        <a:xfrm xmlns:a="http://schemas.openxmlformats.org/drawingml/2006/main">
          <a:off x="1792605" y="4872990"/>
          <a:ext cx="41843" cy="12073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0.26054</cdr:x>
      <cdr:y>0.77105</cdr:y>
    </cdr:from>
    <cdr:to>
      <cdr:x>0.26781</cdr:x>
      <cdr:y>0.77907</cdr:y>
    </cdr:to>
    <cdr:cxnSp macro="">
      <cdr:nvCxnSpPr>
        <cdr:cNvPr id="299" name="Straight Connector 298">
          <a:extLst xmlns:a="http://schemas.openxmlformats.org/drawingml/2006/main">
            <a:ext uri="{FF2B5EF4-FFF2-40B4-BE49-F238E27FC236}">
              <a16:creationId xmlns:a16="http://schemas.microsoft.com/office/drawing/2014/main" id="{6DC949F2-6F3E-4BB1-8043-FD623C06E1F2}"/>
            </a:ext>
          </a:extLst>
        </cdr:cNvPr>
        <cdr:cNvCxnSpPr/>
      </cdr:nvCxnSpPr>
      <cdr:spPr>
        <a:xfrm xmlns:a="http://schemas.openxmlformats.org/drawingml/2006/main" flipH="1">
          <a:off x="2257340" y="4850130"/>
          <a:ext cx="62950" cy="5043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0.63445</cdr:x>
      <cdr:y>0</cdr:y>
    </cdr:from>
    <cdr:to>
      <cdr:x>0.80273</cdr:x>
      <cdr:y>0.18161</cdr:y>
    </cdr:to>
    <cdr:sp macro="" textlink="">
      <cdr:nvSpPr>
        <cdr:cNvPr id="304" name="TextBox 1">
          <a:extLst xmlns:a="http://schemas.openxmlformats.org/drawingml/2006/main">
            <a:ext uri="{FF2B5EF4-FFF2-40B4-BE49-F238E27FC236}">
              <a16:creationId xmlns:a16="http://schemas.microsoft.com/office/drawing/2014/main" id="{22B333E9-7D42-41A5-B4A3-2081C83F6A1A}"/>
            </a:ext>
          </a:extLst>
        </cdr:cNvPr>
        <cdr:cNvSpPr txBox="1"/>
      </cdr:nvSpPr>
      <cdr:spPr>
        <a:xfrm xmlns:a="http://schemas.openxmlformats.org/drawingml/2006/main">
          <a:off x="6733429" y="-1296816"/>
          <a:ext cx="1785962" cy="947383"/>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aseline="0" dirty="0">
              <a:latin typeface="Intel Clear" panose="020B0604020203020204" pitchFamily="34" charset="0"/>
              <a:ea typeface="Intel Clear" panose="020B0604020203020204" pitchFamily="34" charset="0"/>
              <a:cs typeface="Intel Clear" panose="020B0604020203020204" pitchFamily="34" charset="0"/>
            </a:rPr>
            <a:t>'28</a:t>
          </a:r>
          <a:endParaRPr lang="en-US" sz="1200" dirty="0">
            <a:latin typeface="Intel Clear" panose="020B0604020203020204" pitchFamily="34" charset="0"/>
            <a:ea typeface="Intel Clear" panose="020B0604020203020204" pitchFamily="34" charset="0"/>
            <a:cs typeface="Intel Clear" panose="020B0604020203020204" pitchFamily="34" charset="0"/>
          </a:endParaRPr>
        </a:p>
      </cdr:txBody>
    </cdr:sp>
  </cdr:relSizeAnchor>
  <cdr:relSizeAnchor xmlns:cdr="http://schemas.openxmlformats.org/drawingml/2006/chartDrawing">
    <cdr:from>
      <cdr:x>0.23717</cdr:x>
      <cdr:y>0.57682</cdr:y>
    </cdr:from>
    <cdr:to>
      <cdr:x>0.24736</cdr:x>
      <cdr:y>0.59202</cdr:y>
    </cdr:to>
    <cdr:cxnSp macro="">
      <cdr:nvCxnSpPr>
        <cdr:cNvPr id="108" name="Straight Connector 107">
          <a:extLst xmlns:a="http://schemas.openxmlformats.org/drawingml/2006/main">
            <a:ext uri="{FF2B5EF4-FFF2-40B4-BE49-F238E27FC236}">
              <a16:creationId xmlns:a16="http://schemas.microsoft.com/office/drawing/2014/main" id="{3958601A-3C49-45BB-BC39-A07622A41614}"/>
            </a:ext>
          </a:extLst>
        </cdr:cNvPr>
        <cdr:cNvCxnSpPr/>
      </cdr:nvCxnSpPr>
      <cdr:spPr>
        <a:xfrm xmlns:a="http://schemas.openxmlformats.org/drawingml/2006/main">
          <a:off x="2054860" y="3628390"/>
          <a:ext cx="88286" cy="95612"/>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0.47464</cdr:x>
      <cdr:y>0.532</cdr:y>
    </cdr:from>
    <cdr:to>
      <cdr:x>0.4883</cdr:x>
      <cdr:y>0.53737</cdr:y>
    </cdr:to>
    <cdr:cxnSp macro="">
      <cdr:nvCxnSpPr>
        <cdr:cNvPr id="106" name="Straight Connector 105">
          <a:extLst xmlns:a="http://schemas.openxmlformats.org/drawingml/2006/main">
            <a:ext uri="{FF2B5EF4-FFF2-40B4-BE49-F238E27FC236}">
              <a16:creationId xmlns:a16="http://schemas.microsoft.com/office/drawing/2014/main" id="{1E3A28FC-616B-4A86-94CA-20838851EC22}"/>
            </a:ext>
          </a:extLst>
        </cdr:cNvPr>
        <cdr:cNvCxnSpPr>
          <a:endCxn xmlns:a="http://schemas.openxmlformats.org/drawingml/2006/main" id="40" idx="1"/>
        </cdr:cNvCxnSpPr>
      </cdr:nvCxnSpPr>
      <cdr:spPr>
        <a:xfrm xmlns:a="http://schemas.openxmlformats.org/drawingml/2006/main">
          <a:off x="4112260" y="3346450"/>
          <a:ext cx="118357" cy="3377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0.55908</cdr:x>
      <cdr:y>0.42001</cdr:y>
    </cdr:from>
    <cdr:to>
      <cdr:x>0.68517</cdr:x>
      <cdr:y>0.44862</cdr:y>
    </cdr:to>
    <cdr:sp macro="" textlink="">
      <cdr:nvSpPr>
        <cdr:cNvPr id="292"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4844497" y="2642977"/>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Proposed D2D-a12</a:t>
          </a:r>
        </a:p>
      </cdr:txBody>
    </cdr:sp>
  </cdr:relSizeAnchor>
  <cdr:relSizeAnchor xmlns:cdr="http://schemas.openxmlformats.org/drawingml/2006/chartDrawing">
    <cdr:from>
      <cdr:x>0.24805</cdr:x>
      <cdr:y>0.72313</cdr:y>
    </cdr:from>
    <cdr:to>
      <cdr:x>0.2906</cdr:x>
      <cdr:y>0.74801</cdr:y>
    </cdr:to>
    <cdr:sp macro="" textlink="">
      <cdr:nvSpPr>
        <cdr:cNvPr id="294"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0.14241</cdr:x>
      <cdr:y>0.6296</cdr:y>
    </cdr:from>
    <cdr:to>
      <cdr:x>0.21209</cdr:x>
      <cdr:y>0.68488</cdr:y>
    </cdr:to>
    <cdr:sp macro="" textlink="">
      <cdr:nvSpPr>
        <cdr:cNvPr id="300"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0.80381</cdr:x>
      <cdr:y>0.23228</cdr:y>
    </cdr:from>
    <cdr:to>
      <cdr:x>0.8091</cdr:x>
      <cdr:y>0.25349</cdr:y>
    </cdr:to>
    <cdr:cxnSp macro="">
      <cdr:nvCxnSpPr>
        <cdr:cNvPr id="301"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0.24326</cdr:x>
      <cdr:y>0.67316</cdr:y>
    </cdr:from>
    <cdr:to>
      <cdr:x>0.24784</cdr:x>
      <cdr:y>0.70189</cdr:y>
    </cdr:to>
    <cdr:cxnSp macro="">
      <cdr:nvCxnSpPr>
        <cdr:cNvPr id="306" name="Straight Connector 38">
          <a:extLst xmlns:a="http://schemas.openxmlformats.org/drawingml/2006/main">
            <a:ext uri="{FF2B5EF4-FFF2-40B4-BE49-F238E27FC236}">
              <a16:creationId xmlns:a16="http://schemas.microsoft.com/office/drawing/2014/main" id="{B338D211-2120-403C-99A4-689E154AEDD5}"/>
            </a:ext>
          </a:extLst>
        </cdr:cNvPr>
        <cdr:cNvCxnSpPr/>
      </cdr:nvCxnSpPr>
      <cdr:spPr>
        <a:xfrm xmlns:a="http://schemas.openxmlformats.org/drawingml/2006/main" flipH="1">
          <a:off x="2108517" y="4237177"/>
          <a:ext cx="39698" cy="18083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0.20464</cdr:x>
      <cdr:y>0.82642</cdr:y>
    </cdr:from>
    <cdr:to>
      <cdr:x>0.21934</cdr:x>
      <cdr:y>0.83392</cdr:y>
    </cdr:to>
    <cdr:cxnSp macro="">
      <cdr:nvCxnSpPr>
        <cdr:cNvPr id="308"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1773196" y="5200412"/>
          <a:ext cx="127394" cy="4715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0.68987</cdr:x>
      <cdr:y>0.32681</cdr:y>
    </cdr:from>
    <cdr:to>
      <cdr:x>0.81596</cdr:x>
      <cdr:y>0.35542</cdr:y>
    </cdr:to>
    <cdr:sp macro="" textlink="">
      <cdr:nvSpPr>
        <cdr:cNvPr id="312"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5977797" y="2056484"/>
          <a:ext cx="1092583" cy="18003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Proposed D2D-a16</a:t>
          </a:r>
        </a:p>
      </cdr:txBody>
    </cdr:sp>
  </cdr:relSizeAnchor>
  <cdr:relSizeAnchor xmlns:cdr="http://schemas.openxmlformats.org/drawingml/2006/chartDrawing">
    <cdr:from>
      <cdr:x>0.58512</cdr:x>
      <cdr:y>0.37715</cdr:y>
    </cdr:from>
    <cdr:to>
      <cdr:x>0.66383</cdr:x>
      <cdr:y>0.40607</cdr:y>
    </cdr:to>
    <cdr:sp macro="" textlink="">
      <cdr:nvSpPr>
        <cdr:cNvPr id="313" name="TextBox 1">
          <a:extLst xmlns:a="http://schemas.openxmlformats.org/drawingml/2006/main">
            <a:ext uri="{FF2B5EF4-FFF2-40B4-BE49-F238E27FC236}">
              <a16:creationId xmlns:a16="http://schemas.microsoft.com/office/drawing/2014/main" id="{71E4807C-1A6D-449A-8FCA-955C61F632DF}"/>
            </a:ext>
          </a:extLst>
        </cdr:cNvPr>
        <cdr:cNvSpPr txBox="1"/>
      </cdr:nvSpPr>
      <cdr:spPr>
        <a:xfrm xmlns:a="http://schemas.openxmlformats.org/drawingml/2006/main">
          <a:off x="5070148" y="2373287"/>
          <a:ext cx="682030" cy="18198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Intel MDFI4</a:t>
          </a:r>
        </a:p>
      </cdr:txBody>
    </cdr:sp>
  </cdr:relSizeAnchor>
  <cdr:relSizeAnchor xmlns:cdr="http://schemas.openxmlformats.org/drawingml/2006/chartDrawing">
    <cdr:from>
      <cdr:x>0.19437</cdr:x>
      <cdr:y>0.52542</cdr:y>
    </cdr:from>
    <cdr:to>
      <cdr:x>0.25426</cdr:x>
      <cdr:y>0.57723</cdr:y>
    </cdr:to>
    <cdr:sp macro="" textlink="">
      <cdr:nvSpPr>
        <cdr:cNvPr id="314" name="TextBox 1">
          <a:extLst xmlns:a="http://schemas.openxmlformats.org/drawingml/2006/main">
            <a:ext uri="{FF2B5EF4-FFF2-40B4-BE49-F238E27FC236}">
              <a16:creationId xmlns:a16="http://schemas.microsoft.com/office/drawing/2014/main" id="{4FD55E9A-FC6E-4947-9CA3-C76E0086566C}"/>
            </a:ext>
          </a:extLst>
        </cdr:cNvPr>
        <cdr:cNvSpPr txBox="1"/>
      </cdr:nvSpPr>
      <cdr:spPr>
        <a:xfrm xmlns:a="http://schemas.openxmlformats.org/drawingml/2006/main">
          <a:off x="1684019" y="3305065"/>
          <a:ext cx="518917" cy="32586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rgbClr val="FF0000"/>
              </a:solidFill>
            </a:rPr>
            <a:t>BOW</a:t>
          </a:r>
        </a:p>
        <a:p xmlns:a="http://schemas.openxmlformats.org/drawingml/2006/main">
          <a:pPr algn="ctr"/>
          <a:r>
            <a:rPr lang="en-US" sz="1000" dirty="0">
              <a:solidFill>
                <a:srgbClr val="FF0000"/>
              </a:solidFill>
            </a:rPr>
            <a:t>Adv</a:t>
          </a:r>
          <a:r>
            <a:rPr lang="en-US" sz="1000" baseline="0" dirty="0">
              <a:solidFill>
                <a:srgbClr val="FF0000"/>
              </a:solidFill>
            </a:rPr>
            <a:t> Pkg</a:t>
          </a:r>
          <a:endParaRPr lang="en-US" sz="1000" dirty="0">
            <a:solidFill>
              <a:srgbClr val="FF0000"/>
            </a:solidFill>
          </a:endParaRPr>
        </a:p>
      </cdr:txBody>
    </cdr:sp>
  </cdr:relSizeAnchor>
  <cdr:relSizeAnchor xmlns:cdr="http://schemas.openxmlformats.org/drawingml/2006/chartDrawing">
    <cdr:from>
      <cdr:x>0.21912</cdr:x>
      <cdr:y>0.81757</cdr:y>
    </cdr:from>
    <cdr:to>
      <cdr:x>0.31822</cdr:x>
      <cdr:y>0.83952</cdr:y>
    </cdr:to>
    <cdr:sp macro="" textlink="">
      <cdr:nvSpPr>
        <cdr:cNvPr id="316" name="TextBox 1">
          <a:extLst xmlns:a="http://schemas.openxmlformats.org/drawingml/2006/main">
            <a:ext uri="{FF2B5EF4-FFF2-40B4-BE49-F238E27FC236}">
              <a16:creationId xmlns:a16="http://schemas.microsoft.com/office/drawing/2014/main" id="{DD3F34CF-2C97-4B6E-883C-2B215B3AED42}"/>
            </a:ext>
          </a:extLst>
        </cdr:cNvPr>
        <cdr:cNvSpPr txBox="1"/>
      </cdr:nvSpPr>
      <cdr:spPr>
        <a:xfrm xmlns:a="http://schemas.openxmlformats.org/drawingml/2006/main">
          <a:off x="1899278" y="5146144"/>
          <a:ext cx="859003" cy="138163"/>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a:t>AMD </a:t>
          </a:r>
          <a:r>
            <a:rPr lang="en-US" sz="900" baseline="0"/>
            <a:t>IFOP2'19</a:t>
          </a:r>
          <a:endParaRPr lang="en-US" sz="900"/>
        </a:p>
      </cdr:txBody>
    </cdr:sp>
  </cdr:relSizeAnchor>
  <cdr:relSizeAnchor xmlns:cdr="http://schemas.openxmlformats.org/drawingml/2006/chartDrawing">
    <cdr:from>
      <cdr:x>0.24805</cdr:x>
      <cdr:y>0.72313</cdr:y>
    </cdr:from>
    <cdr:to>
      <cdr:x>0.2906</cdr:x>
      <cdr:y>0.74801</cdr:y>
    </cdr:to>
    <cdr:sp macro="" textlink="">
      <cdr:nvSpPr>
        <cdr:cNvPr id="317"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0.21769</cdr:x>
      <cdr:y>0.6423</cdr:y>
    </cdr:from>
    <cdr:to>
      <cdr:x>0.28737</cdr:x>
      <cdr:y>0.6708</cdr:y>
    </cdr:to>
    <cdr:sp macro="" textlink="">
      <cdr:nvSpPr>
        <cdr:cNvPr id="318" name="TextBox 1">
          <a:extLst xmlns:a="http://schemas.openxmlformats.org/drawingml/2006/main">
            <a:ext uri="{FF2B5EF4-FFF2-40B4-BE49-F238E27FC236}">
              <a16:creationId xmlns:a16="http://schemas.microsoft.com/office/drawing/2014/main" id="{4C4995C9-63D5-4C07-9CD4-4E5D6B649AEB}"/>
            </a:ext>
          </a:extLst>
        </cdr:cNvPr>
        <cdr:cNvSpPr txBox="1"/>
      </cdr:nvSpPr>
      <cdr:spPr>
        <a:xfrm xmlns:a="http://schemas.openxmlformats.org/drawingml/2006/main">
          <a:off x="1886318" y="4041804"/>
          <a:ext cx="603784" cy="17934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AIB 2.0</a:t>
          </a:r>
        </a:p>
      </cdr:txBody>
    </cdr:sp>
  </cdr:relSizeAnchor>
  <cdr:relSizeAnchor xmlns:cdr="http://schemas.openxmlformats.org/drawingml/2006/chartDrawing">
    <cdr:from>
      <cdr:x>0.14241</cdr:x>
      <cdr:y>0.6296</cdr:y>
    </cdr:from>
    <cdr:to>
      <cdr:x>0.21209</cdr:x>
      <cdr:y>0.68488</cdr:y>
    </cdr:to>
    <cdr:sp macro="" textlink="">
      <cdr:nvSpPr>
        <cdr:cNvPr id="319"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0.80381</cdr:x>
      <cdr:y>0.23228</cdr:y>
    </cdr:from>
    <cdr:to>
      <cdr:x>0.8091</cdr:x>
      <cdr:y>0.25349</cdr:y>
    </cdr:to>
    <cdr:cxnSp macro="">
      <cdr:nvCxnSpPr>
        <cdr:cNvPr id="66"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0.68509</cdr:x>
      <cdr:y>0.30646</cdr:y>
    </cdr:from>
    <cdr:to>
      <cdr:x>0.69818</cdr:x>
      <cdr:y>0.32856</cdr:y>
    </cdr:to>
    <cdr:cxnSp macro="">
      <cdr:nvCxnSpPr>
        <cdr:cNvPr id="69"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5936377" y="1928428"/>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0.80801</cdr:x>
      <cdr:y>0.24737</cdr:y>
    </cdr:from>
    <cdr:to>
      <cdr:x>0.91346</cdr:x>
      <cdr:y>0.2768</cdr:y>
    </cdr:to>
    <cdr:sp macro="" textlink="">
      <cdr:nvSpPr>
        <cdr:cNvPr id="90" name="TextBox 1">
          <a:extLst xmlns:a="http://schemas.openxmlformats.org/drawingml/2006/main">
            <a:ext uri="{FF2B5EF4-FFF2-40B4-BE49-F238E27FC236}">
              <a16:creationId xmlns:a16="http://schemas.microsoft.com/office/drawing/2014/main" id="{09C73006-108A-47C6-A4ED-EEF741CF1D63}"/>
            </a:ext>
          </a:extLst>
        </cdr:cNvPr>
        <cdr:cNvSpPr txBox="1"/>
      </cdr:nvSpPr>
      <cdr:spPr>
        <a:xfrm xmlns:a="http://schemas.openxmlformats.org/drawingml/2006/main">
          <a:off x="7000529" y="1556016"/>
          <a:ext cx="913612" cy="18515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ctr"/>
        <a:lstStyle xmlns:a="http://schemas.openxmlformats.org/drawingml/2006/main"/>
        <a:p xmlns:a="http://schemas.openxmlformats.org/drawingml/2006/main">
          <a:pPr algn="ctr"/>
          <a:r>
            <a:rPr lang="en-US" sz="1000"/>
            <a:t>Nvidia</a:t>
          </a:r>
          <a:r>
            <a:rPr lang="en-US" sz="1000" baseline="0"/>
            <a:t> D2D 2.0</a:t>
          </a:r>
          <a:endParaRPr lang="en-US" sz="1000"/>
        </a:p>
      </cdr:txBody>
    </cdr:sp>
  </cdr:relSizeAnchor>
  <cdr:relSizeAnchor xmlns:cdr="http://schemas.openxmlformats.org/drawingml/2006/chartDrawing">
    <cdr:from>
      <cdr:x>0.55908</cdr:x>
      <cdr:y>0.42001</cdr:y>
    </cdr:from>
    <cdr:to>
      <cdr:x>0.68517</cdr:x>
      <cdr:y>0.44862</cdr:y>
    </cdr:to>
    <cdr:sp macro="" textlink="">
      <cdr:nvSpPr>
        <cdr:cNvPr id="93"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4844497" y="2642977"/>
          <a:ext cx="1092583" cy="180034"/>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t>Proposed CXi-a12</a:t>
          </a:r>
        </a:p>
      </cdr:txBody>
    </cdr:sp>
  </cdr:relSizeAnchor>
  <cdr:relSizeAnchor xmlns:cdr="http://schemas.openxmlformats.org/drawingml/2006/chartDrawing">
    <cdr:from>
      <cdr:x>0.24805</cdr:x>
      <cdr:y>0.72313</cdr:y>
    </cdr:from>
    <cdr:to>
      <cdr:x>0.2906</cdr:x>
      <cdr:y>0.74801</cdr:y>
    </cdr:to>
    <cdr:sp macro="" textlink="">
      <cdr:nvSpPr>
        <cdr:cNvPr id="107"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50"/>
            <a:t>BoW</a:t>
          </a:r>
        </a:p>
      </cdr:txBody>
    </cdr:sp>
  </cdr:relSizeAnchor>
  <cdr:relSizeAnchor xmlns:cdr="http://schemas.openxmlformats.org/drawingml/2006/chartDrawing">
    <cdr:from>
      <cdr:x>0.14241</cdr:x>
      <cdr:y>0.6296</cdr:y>
    </cdr:from>
    <cdr:to>
      <cdr:x>0.21209</cdr:x>
      <cdr:y>0.68488</cdr:y>
    </cdr:to>
    <cdr:sp macro="" textlink="">
      <cdr:nvSpPr>
        <cdr:cNvPr id="111"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35125" y="3966230"/>
          <a:ext cx="604359" cy="34823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a:t>TSMC</a:t>
          </a:r>
        </a:p>
        <a:p xmlns:a="http://schemas.openxmlformats.org/drawingml/2006/main">
          <a:pPr algn="ctr"/>
          <a:r>
            <a:rPr lang="en-US" sz="1050"/>
            <a:t>LIPINCON</a:t>
          </a:r>
        </a:p>
      </cdr:txBody>
    </cdr:sp>
  </cdr:relSizeAnchor>
  <cdr:relSizeAnchor xmlns:cdr="http://schemas.openxmlformats.org/drawingml/2006/chartDrawing">
    <cdr:from>
      <cdr:x>0.88238</cdr:x>
      <cdr:y>0.08778</cdr:y>
    </cdr:from>
    <cdr:to>
      <cdr:x>0.89458</cdr:x>
      <cdr:y>0.10378</cdr:y>
    </cdr:to>
    <cdr:cxnSp macro="">
      <cdr:nvCxnSpPr>
        <cdr:cNvPr id="112" name="Straight Connector 17">
          <a:extLst xmlns:a="http://schemas.openxmlformats.org/drawingml/2006/main">
            <a:ext uri="{FF2B5EF4-FFF2-40B4-BE49-F238E27FC236}">
              <a16:creationId xmlns:a16="http://schemas.microsoft.com/office/drawing/2014/main" id="{BBD18F23-94E0-4B70-90C3-19FD98B0D2B5}"/>
            </a:ext>
          </a:extLst>
        </cdr:cNvPr>
        <cdr:cNvCxnSpPr/>
      </cdr:nvCxnSpPr>
      <cdr:spPr>
        <a:xfrm xmlns:a="http://schemas.openxmlformats.org/drawingml/2006/main" flipH="1">
          <a:off x="7644866" y="552182"/>
          <a:ext cx="105700" cy="100645"/>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0.80381</cdr:x>
      <cdr:y>0.23228</cdr:y>
    </cdr:from>
    <cdr:to>
      <cdr:x>0.8091</cdr:x>
      <cdr:y>0.25349</cdr:y>
    </cdr:to>
    <cdr:cxnSp macro="">
      <cdr:nvCxnSpPr>
        <cdr:cNvPr id="114"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71643" y="1463287"/>
          <a:ext cx="45945" cy="13359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0.54749</cdr:x>
      <cdr:y>0.39552</cdr:y>
    </cdr:from>
    <cdr:to>
      <cdr:x>0.55844</cdr:x>
      <cdr:y>0.42064</cdr:y>
    </cdr:to>
    <cdr:cxnSp macro="">
      <cdr:nvCxnSpPr>
        <cdr:cNvPr id="115"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4743450" y="2487930"/>
          <a:ext cx="94847" cy="158044"/>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0.573</cdr:x>
      <cdr:y>0.36584</cdr:y>
    </cdr:from>
    <cdr:to>
      <cdr:x>0.58451</cdr:x>
      <cdr:y>0.38414</cdr:y>
    </cdr:to>
    <cdr:cxnSp macro="">
      <cdr:nvCxnSpPr>
        <cdr:cNvPr id="119" name="Straight Connector 33">
          <a:extLst xmlns:a="http://schemas.openxmlformats.org/drawingml/2006/main">
            <a:ext uri="{FF2B5EF4-FFF2-40B4-BE49-F238E27FC236}">
              <a16:creationId xmlns:a16="http://schemas.microsoft.com/office/drawing/2014/main" id="{2289722C-C095-4F60-B3D2-A4CB73388E67}"/>
            </a:ext>
          </a:extLst>
        </cdr:cNvPr>
        <cdr:cNvCxnSpPr/>
      </cdr:nvCxnSpPr>
      <cdr:spPr>
        <a:xfrm xmlns:a="http://schemas.openxmlformats.org/drawingml/2006/main">
          <a:off x="4964430" y="2301240"/>
          <a:ext cx="99730" cy="115120"/>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0.20464</cdr:x>
      <cdr:y>0.82642</cdr:y>
    </cdr:from>
    <cdr:to>
      <cdr:x>0.21934</cdr:x>
      <cdr:y>0.83392</cdr:y>
    </cdr:to>
    <cdr:cxnSp macro="">
      <cdr:nvCxnSpPr>
        <cdr:cNvPr id="125" name="Straight Connector 52">
          <a:extLst xmlns:a="http://schemas.openxmlformats.org/drawingml/2006/main">
            <a:ext uri="{FF2B5EF4-FFF2-40B4-BE49-F238E27FC236}">
              <a16:creationId xmlns:a16="http://schemas.microsoft.com/office/drawing/2014/main" id="{36D69507-4E17-48B0-A47A-BD99F75BA908}"/>
            </a:ext>
          </a:extLst>
        </cdr:cNvPr>
        <cdr:cNvCxnSpPr/>
      </cdr:nvCxnSpPr>
      <cdr:spPr>
        <a:xfrm xmlns:a="http://schemas.openxmlformats.org/drawingml/2006/main">
          <a:off x="1773196" y="5200412"/>
          <a:ext cx="127394" cy="47157"/>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0.4883</cdr:x>
      <cdr:y>0.52295</cdr:y>
    </cdr:from>
    <cdr:to>
      <cdr:x>0.59375</cdr:x>
      <cdr:y>0.55179</cdr:y>
    </cdr:to>
    <cdr:sp macro="" textlink="">
      <cdr:nvSpPr>
        <cdr:cNvPr id="320" name="TextBox 1">
          <a:extLst xmlns:a="http://schemas.openxmlformats.org/drawingml/2006/main">
            <a:ext uri="{FF2B5EF4-FFF2-40B4-BE49-F238E27FC236}">
              <a16:creationId xmlns:a16="http://schemas.microsoft.com/office/drawing/2014/main" id="{09C73006-108A-47C6-A4ED-EEF741CF1D63}"/>
            </a:ext>
          </a:extLst>
        </cdr:cNvPr>
        <cdr:cNvSpPr txBox="1"/>
      </cdr:nvSpPr>
      <cdr:spPr>
        <a:xfrm xmlns:a="http://schemas.openxmlformats.org/drawingml/2006/main">
          <a:off x="4230617" y="3289542"/>
          <a:ext cx="913612" cy="18136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nchor="ctr"/>
        <a:lstStyle xmlns:a="http://schemas.openxmlformats.org/drawingml/2006/main"/>
        <a:p xmlns:a="http://schemas.openxmlformats.org/drawingml/2006/main">
          <a:pPr algn="ctr"/>
          <a:r>
            <a:rPr lang="en-US" sz="1000"/>
            <a:t>Nvidia</a:t>
          </a:r>
          <a:r>
            <a:rPr lang="en-US" sz="1000" baseline="0"/>
            <a:t> D2D 1.0</a:t>
          </a:r>
          <a:endParaRPr lang="en-US" sz="1000"/>
        </a:p>
      </cdr:txBody>
    </cdr:sp>
  </cdr:relSizeAnchor>
  <cdr:relSizeAnchor xmlns:cdr="http://schemas.openxmlformats.org/drawingml/2006/chartDrawing">
    <cdr:from>
      <cdr:x>0.76128</cdr:x>
      <cdr:y>0.10047</cdr:y>
    </cdr:from>
    <cdr:to>
      <cdr:x>0.88737</cdr:x>
      <cdr:y>0.12962</cdr:y>
    </cdr:to>
    <cdr:sp macro="" textlink="">
      <cdr:nvSpPr>
        <cdr:cNvPr id="321" name="TextBox 1">
          <a:extLst xmlns:a="http://schemas.openxmlformats.org/drawingml/2006/main">
            <a:ext uri="{FF2B5EF4-FFF2-40B4-BE49-F238E27FC236}">
              <a16:creationId xmlns:a16="http://schemas.microsoft.com/office/drawing/2014/main" id="{90D3317F-F95F-40C0-B105-84A58F822690}"/>
            </a:ext>
          </a:extLst>
        </cdr:cNvPr>
        <cdr:cNvSpPr txBox="1"/>
      </cdr:nvSpPr>
      <cdr:spPr>
        <a:xfrm xmlns:a="http://schemas.openxmlformats.org/drawingml/2006/main">
          <a:off x="6595712" y="631996"/>
          <a:ext cx="1092436" cy="183344"/>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t>Proposed CXi-a32</a:t>
          </a:r>
        </a:p>
      </cdr:txBody>
    </cdr:sp>
  </cdr:relSizeAnchor>
  <cdr:relSizeAnchor xmlns:cdr="http://schemas.openxmlformats.org/drawingml/2006/chartDrawing">
    <cdr:from>
      <cdr:x>0.68987</cdr:x>
      <cdr:y>0.32681</cdr:y>
    </cdr:from>
    <cdr:to>
      <cdr:x>0.81596</cdr:x>
      <cdr:y>0.35542</cdr:y>
    </cdr:to>
    <cdr:sp macro="" textlink="">
      <cdr:nvSpPr>
        <cdr:cNvPr id="322" name="TextBox 1">
          <a:extLst xmlns:a="http://schemas.openxmlformats.org/drawingml/2006/main">
            <a:ext uri="{FF2B5EF4-FFF2-40B4-BE49-F238E27FC236}">
              <a16:creationId xmlns:a16="http://schemas.microsoft.com/office/drawing/2014/main" id="{787C1F3A-8A1A-4548-918A-91A6F3F89C05}"/>
            </a:ext>
          </a:extLst>
        </cdr:cNvPr>
        <cdr:cNvSpPr txBox="1"/>
      </cdr:nvSpPr>
      <cdr:spPr>
        <a:xfrm xmlns:a="http://schemas.openxmlformats.org/drawingml/2006/main">
          <a:off x="5977797" y="2056484"/>
          <a:ext cx="1092583" cy="180034"/>
        </a:xfrm>
        <a:prstGeom xmlns:a="http://schemas.openxmlformats.org/drawingml/2006/main" prst="rect">
          <a:avLst/>
        </a:prstGeom>
        <a:solidFill xmlns:a="http://schemas.openxmlformats.org/drawingml/2006/main">
          <a:srgbClr val="FFFF00"/>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t>Proposed CXi-a16</a:t>
          </a:r>
        </a:p>
      </cdr:txBody>
    </cdr:sp>
  </cdr:relSizeAnchor>
  <cdr:relSizeAnchor xmlns:cdr="http://schemas.openxmlformats.org/drawingml/2006/chartDrawing">
    <cdr:from>
      <cdr:x>0.58512</cdr:x>
      <cdr:y>0.37715</cdr:y>
    </cdr:from>
    <cdr:to>
      <cdr:x>0.66383</cdr:x>
      <cdr:y>0.40607</cdr:y>
    </cdr:to>
    <cdr:sp macro="" textlink="">
      <cdr:nvSpPr>
        <cdr:cNvPr id="323" name="TextBox 1">
          <a:extLst xmlns:a="http://schemas.openxmlformats.org/drawingml/2006/main">
            <a:ext uri="{FF2B5EF4-FFF2-40B4-BE49-F238E27FC236}">
              <a16:creationId xmlns:a16="http://schemas.microsoft.com/office/drawing/2014/main" id="{71E4807C-1A6D-449A-8FCA-955C61F632DF}"/>
            </a:ext>
          </a:extLst>
        </cdr:cNvPr>
        <cdr:cNvSpPr txBox="1"/>
      </cdr:nvSpPr>
      <cdr:spPr>
        <a:xfrm xmlns:a="http://schemas.openxmlformats.org/drawingml/2006/main">
          <a:off x="5070148" y="2373287"/>
          <a:ext cx="682030" cy="181985"/>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Intel MDFI4</a:t>
          </a:r>
        </a:p>
      </cdr:txBody>
    </cdr:sp>
  </cdr:relSizeAnchor>
  <cdr:relSizeAnchor xmlns:cdr="http://schemas.openxmlformats.org/drawingml/2006/chartDrawing">
    <cdr:from>
      <cdr:x>0.28452</cdr:x>
      <cdr:y>0.5742</cdr:y>
    </cdr:from>
    <cdr:to>
      <cdr:x>0.3774</cdr:x>
      <cdr:y>0.60585</cdr:y>
    </cdr:to>
    <cdr:sp macro="" textlink="">
      <cdr:nvSpPr>
        <cdr:cNvPr id="324" name="TextBox 1">
          <a:extLst xmlns:a="http://schemas.openxmlformats.org/drawingml/2006/main">
            <a:ext uri="{FF2B5EF4-FFF2-40B4-BE49-F238E27FC236}">
              <a16:creationId xmlns:a16="http://schemas.microsoft.com/office/drawing/2014/main" id="{4FD55E9A-FC6E-4947-9CA3-C76E0086566C}"/>
            </a:ext>
          </a:extLst>
        </cdr:cNvPr>
        <cdr:cNvSpPr txBox="1"/>
      </cdr:nvSpPr>
      <cdr:spPr>
        <a:xfrm xmlns:a="http://schemas.openxmlformats.org/drawingml/2006/main">
          <a:off x="2465064" y="3611880"/>
          <a:ext cx="804707" cy="199104"/>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Intel MDFI3</a:t>
          </a:r>
        </a:p>
      </cdr:txBody>
    </cdr:sp>
  </cdr:relSizeAnchor>
  <cdr:relSizeAnchor xmlns:cdr="http://schemas.openxmlformats.org/drawingml/2006/chartDrawing">
    <cdr:from>
      <cdr:x>0.24805</cdr:x>
      <cdr:y>0.72313</cdr:y>
    </cdr:from>
    <cdr:to>
      <cdr:x>0.2906</cdr:x>
      <cdr:y>0.74801</cdr:y>
    </cdr:to>
    <cdr:sp macro="" textlink="">
      <cdr:nvSpPr>
        <cdr:cNvPr id="328" name="TextBox 1">
          <a:extLst xmlns:a="http://schemas.openxmlformats.org/drawingml/2006/main">
            <a:ext uri="{FF2B5EF4-FFF2-40B4-BE49-F238E27FC236}">
              <a16:creationId xmlns:a16="http://schemas.microsoft.com/office/drawing/2014/main" id="{2937BE5D-FF32-41F2-B949-8A8B2512B43C}"/>
            </a:ext>
          </a:extLst>
        </cdr:cNvPr>
        <cdr:cNvSpPr txBox="1"/>
      </cdr:nvSpPr>
      <cdr:spPr>
        <a:xfrm xmlns:a="http://schemas.openxmlformats.org/drawingml/2006/main">
          <a:off x="2151419" y="4555446"/>
          <a:ext cx="369043" cy="156728"/>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dirty="0" err="1">
              <a:solidFill>
                <a:srgbClr val="FF0000"/>
              </a:solidFill>
            </a:rPr>
            <a:t>BoW</a:t>
          </a:r>
          <a:endParaRPr lang="en-US" sz="1000" dirty="0">
            <a:solidFill>
              <a:srgbClr val="FF0000"/>
            </a:solidFill>
          </a:endParaRPr>
        </a:p>
      </cdr:txBody>
    </cdr:sp>
  </cdr:relSizeAnchor>
  <cdr:relSizeAnchor xmlns:cdr="http://schemas.openxmlformats.org/drawingml/2006/chartDrawing">
    <cdr:from>
      <cdr:x>0.21769</cdr:x>
      <cdr:y>0.6423</cdr:y>
    </cdr:from>
    <cdr:to>
      <cdr:x>0.28737</cdr:x>
      <cdr:y>0.6708</cdr:y>
    </cdr:to>
    <cdr:sp macro="" textlink="">
      <cdr:nvSpPr>
        <cdr:cNvPr id="329" name="TextBox 1">
          <a:extLst xmlns:a="http://schemas.openxmlformats.org/drawingml/2006/main">
            <a:ext uri="{FF2B5EF4-FFF2-40B4-BE49-F238E27FC236}">
              <a16:creationId xmlns:a16="http://schemas.microsoft.com/office/drawing/2014/main" id="{4C4995C9-63D5-4C07-9CD4-4E5D6B649AEB}"/>
            </a:ext>
          </a:extLst>
        </cdr:cNvPr>
        <cdr:cNvSpPr txBox="1"/>
      </cdr:nvSpPr>
      <cdr:spPr>
        <a:xfrm xmlns:a="http://schemas.openxmlformats.org/drawingml/2006/main">
          <a:off x="1886318" y="4041804"/>
          <a:ext cx="603784" cy="179341"/>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AIB 2.0</a:t>
          </a:r>
        </a:p>
      </cdr:txBody>
    </cdr:sp>
  </cdr:relSizeAnchor>
  <cdr:relSizeAnchor xmlns:cdr="http://schemas.openxmlformats.org/drawingml/2006/chartDrawing">
    <cdr:from>
      <cdr:x>0.14378</cdr:x>
      <cdr:y>0.63275</cdr:y>
    </cdr:from>
    <cdr:to>
      <cdr:x>0.21346</cdr:x>
      <cdr:y>0.68803</cdr:y>
    </cdr:to>
    <cdr:sp macro="" textlink="">
      <cdr:nvSpPr>
        <cdr:cNvPr id="330" name="TextBox 1">
          <a:extLst xmlns:a="http://schemas.openxmlformats.org/drawingml/2006/main">
            <a:ext uri="{FF2B5EF4-FFF2-40B4-BE49-F238E27FC236}">
              <a16:creationId xmlns:a16="http://schemas.microsoft.com/office/drawing/2014/main" id="{778587D5-5485-410B-9C7C-1A956E6A8FAB}"/>
            </a:ext>
          </a:extLst>
        </cdr:cNvPr>
        <cdr:cNvSpPr txBox="1"/>
      </cdr:nvSpPr>
      <cdr:spPr>
        <a:xfrm xmlns:a="http://schemas.openxmlformats.org/drawingml/2006/main">
          <a:off x="1246280" y="3982822"/>
          <a:ext cx="603969" cy="347957"/>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TSMC</a:t>
          </a:r>
        </a:p>
        <a:p xmlns:a="http://schemas.openxmlformats.org/drawingml/2006/main">
          <a:pPr algn="ctr"/>
          <a:r>
            <a:rPr lang="en-US" sz="1000"/>
            <a:t>LIPINCON</a:t>
          </a:r>
        </a:p>
      </cdr:txBody>
    </cdr:sp>
  </cdr:relSizeAnchor>
  <cdr:relSizeAnchor xmlns:cdr="http://schemas.openxmlformats.org/drawingml/2006/chartDrawing">
    <cdr:from>
      <cdr:x>0.80299</cdr:x>
      <cdr:y>0.23016</cdr:y>
    </cdr:from>
    <cdr:to>
      <cdr:x>0.8091</cdr:x>
      <cdr:y>0.25349</cdr:y>
    </cdr:to>
    <cdr:cxnSp macro="">
      <cdr:nvCxnSpPr>
        <cdr:cNvPr id="331" name="Straight Connector 25">
          <a:extLst xmlns:a="http://schemas.openxmlformats.org/drawingml/2006/main">
            <a:ext uri="{FF2B5EF4-FFF2-40B4-BE49-F238E27FC236}">
              <a16:creationId xmlns:a16="http://schemas.microsoft.com/office/drawing/2014/main" id="{CB7B8B6D-23BF-460C-8A9B-4FC06A51300C}"/>
            </a:ext>
          </a:extLst>
        </cdr:cNvPr>
        <cdr:cNvCxnSpPr/>
      </cdr:nvCxnSpPr>
      <cdr:spPr>
        <a:xfrm xmlns:a="http://schemas.openxmlformats.org/drawingml/2006/main">
          <a:off x="6957060" y="1447800"/>
          <a:ext cx="52934" cy="146731"/>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0.68509</cdr:x>
      <cdr:y>0.30646</cdr:y>
    </cdr:from>
    <cdr:to>
      <cdr:x>0.69818</cdr:x>
      <cdr:y>0.32856</cdr:y>
    </cdr:to>
    <cdr:cxnSp macro="">
      <cdr:nvCxnSpPr>
        <cdr:cNvPr id="332" name="Straight Connector 30">
          <a:extLst xmlns:a="http://schemas.openxmlformats.org/drawingml/2006/main">
            <a:ext uri="{FF2B5EF4-FFF2-40B4-BE49-F238E27FC236}">
              <a16:creationId xmlns:a16="http://schemas.microsoft.com/office/drawing/2014/main" id="{D9A2E9FD-0558-4947-8582-77FCB67231FF}"/>
            </a:ext>
          </a:extLst>
        </cdr:cNvPr>
        <cdr:cNvCxnSpPr/>
      </cdr:nvCxnSpPr>
      <cdr:spPr>
        <a:xfrm xmlns:a="http://schemas.openxmlformats.org/drawingml/2006/main">
          <a:off x="5936377" y="1928428"/>
          <a:ext cx="113427" cy="13906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0.17954</cdr:x>
      <cdr:y>0.68929</cdr:y>
    </cdr:from>
    <cdr:to>
      <cdr:x>0.18603</cdr:x>
      <cdr:y>0.70691</cdr:y>
    </cdr:to>
    <cdr:cxnSp macro="">
      <cdr:nvCxnSpPr>
        <cdr:cNvPr id="336" name="Straight Connector 41">
          <a:extLst xmlns:a="http://schemas.openxmlformats.org/drawingml/2006/main">
            <a:ext uri="{FF2B5EF4-FFF2-40B4-BE49-F238E27FC236}">
              <a16:creationId xmlns:a16="http://schemas.microsoft.com/office/drawing/2014/main" id="{764C9639-8B11-42B8-A62B-041EF8E29D4E}"/>
            </a:ext>
          </a:extLst>
        </cdr:cNvPr>
        <cdr:cNvCxnSpPr/>
      </cdr:nvCxnSpPr>
      <cdr:spPr>
        <a:xfrm xmlns:a="http://schemas.openxmlformats.org/drawingml/2006/main">
          <a:off x="1556203" y="4338716"/>
          <a:ext cx="56253" cy="110908"/>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0.18953</cdr:x>
      <cdr:y>0.73531</cdr:y>
    </cdr:from>
    <cdr:to>
      <cdr:x>0.22427</cdr:x>
      <cdr:y>0.77468</cdr:y>
    </cdr:to>
    <cdr:sp macro="" textlink="">
      <cdr:nvSpPr>
        <cdr:cNvPr id="343" name="TextBox 1">
          <a:extLst xmlns:a="http://schemas.openxmlformats.org/drawingml/2006/main">
            <a:ext uri="{FF2B5EF4-FFF2-40B4-BE49-F238E27FC236}">
              <a16:creationId xmlns:a16="http://schemas.microsoft.com/office/drawing/2014/main" id="{0BADF081-B286-40EF-90CB-A26C7EA844E7}"/>
            </a:ext>
          </a:extLst>
        </cdr:cNvPr>
        <cdr:cNvSpPr txBox="1"/>
      </cdr:nvSpPr>
      <cdr:spPr>
        <a:xfrm xmlns:a="http://schemas.openxmlformats.org/drawingml/2006/main">
          <a:off x="1642110" y="4625340"/>
          <a:ext cx="300990" cy="24765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t>Open</a:t>
          </a:r>
        </a:p>
        <a:p xmlns:a="http://schemas.openxmlformats.org/drawingml/2006/main">
          <a:pPr algn="ctr"/>
          <a:r>
            <a:rPr lang="en-US" sz="900"/>
            <a:t>HBI-2</a:t>
          </a:r>
          <a:endParaRPr lang="en-US" sz="1050"/>
        </a:p>
      </cdr:txBody>
    </cdr:sp>
  </cdr:relSizeAnchor>
  <cdr:relSizeAnchor xmlns:cdr="http://schemas.openxmlformats.org/drawingml/2006/chartDrawing">
    <cdr:from>
      <cdr:x>0.26681</cdr:x>
      <cdr:y>0.75833</cdr:y>
    </cdr:from>
    <cdr:to>
      <cdr:x>0.33685</cdr:x>
      <cdr:y>0.7791</cdr:y>
    </cdr:to>
    <cdr:sp macro="" textlink="">
      <cdr:nvSpPr>
        <cdr:cNvPr id="344" name="TextBox 1">
          <a:extLst xmlns:a="http://schemas.openxmlformats.org/drawingml/2006/main">
            <a:ext uri="{FF2B5EF4-FFF2-40B4-BE49-F238E27FC236}">
              <a16:creationId xmlns:a16="http://schemas.microsoft.com/office/drawing/2014/main" id="{F27C885B-D9DB-4C81-8983-487406AB5A32}"/>
            </a:ext>
          </a:extLst>
        </cdr:cNvPr>
        <cdr:cNvSpPr txBox="1"/>
      </cdr:nvSpPr>
      <cdr:spPr>
        <a:xfrm xmlns:a="http://schemas.openxmlformats.org/drawingml/2006/main">
          <a:off x="2311637" y="4770120"/>
          <a:ext cx="606824" cy="13066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a:t>OpenHBI-3</a:t>
          </a:r>
        </a:p>
      </cdr:txBody>
    </cdr:sp>
  </cdr:relSizeAnchor>
  <cdr:relSizeAnchor xmlns:cdr="http://schemas.openxmlformats.org/drawingml/2006/chartDrawing">
    <cdr:from>
      <cdr:x>0.26054</cdr:x>
      <cdr:y>0.77105</cdr:y>
    </cdr:from>
    <cdr:to>
      <cdr:x>0.26781</cdr:x>
      <cdr:y>0.77907</cdr:y>
    </cdr:to>
    <cdr:cxnSp macro="">
      <cdr:nvCxnSpPr>
        <cdr:cNvPr id="346" name="Straight Connector 298">
          <a:extLst xmlns:a="http://schemas.openxmlformats.org/drawingml/2006/main">
            <a:ext uri="{FF2B5EF4-FFF2-40B4-BE49-F238E27FC236}">
              <a16:creationId xmlns:a16="http://schemas.microsoft.com/office/drawing/2014/main" id="{6DC949F2-6F3E-4BB1-8043-FD623C06E1F2}"/>
            </a:ext>
          </a:extLst>
        </cdr:cNvPr>
        <cdr:cNvCxnSpPr/>
      </cdr:nvCxnSpPr>
      <cdr:spPr>
        <a:xfrm xmlns:a="http://schemas.openxmlformats.org/drawingml/2006/main" flipH="1">
          <a:off x="2257340" y="4850130"/>
          <a:ext cx="62950" cy="50439"/>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0.23717</cdr:x>
      <cdr:y>0.57682</cdr:y>
    </cdr:from>
    <cdr:to>
      <cdr:x>0.24736</cdr:x>
      <cdr:y>0.59202</cdr:y>
    </cdr:to>
    <cdr:cxnSp macro="">
      <cdr:nvCxnSpPr>
        <cdr:cNvPr id="348" name="Straight Connector 107">
          <a:extLst xmlns:a="http://schemas.openxmlformats.org/drawingml/2006/main">
            <a:ext uri="{FF2B5EF4-FFF2-40B4-BE49-F238E27FC236}">
              <a16:creationId xmlns:a16="http://schemas.microsoft.com/office/drawing/2014/main" id="{3958601A-3C49-45BB-BC39-A07622A41614}"/>
            </a:ext>
          </a:extLst>
        </cdr:cNvPr>
        <cdr:cNvCxnSpPr/>
      </cdr:nvCxnSpPr>
      <cdr:spPr>
        <a:xfrm xmlns:a="http://schemas.openxmlformats.org/drawingml/2006/main">
          <a:off x="2054860" y="3628390"/>
          <a:ext cx="88286" cy="95612"/>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0.47464</cdr:x>
      <cdr:y>0.532</cdr:y>
    </cdr:from>
    <cdr:to>
      <cdr:x>0.4883</cdr:x>
      <cdr:y>0.53737</cdr:y>
    </cdr:to>
    <cdr:cxnSp macro="">
      <cdr:nvCxnSpPr>
        <cdr:cNvPr id="349" name="Straight Connector 105">
          <a:extLst xmlns:a="http://schemas.openxmlformats.org/drawingml/2006/main">
            <a:ext uri="{FF2B5EF4-FFF2-40B4-BE49-F238E27FC236}">
              <a16:creationId xmlns:a16="http://schemas.microsoft.com/office/drawing/2014/main" id="{1E3A28FC-616B-4A86-94CA-20838851EC22}"/>
            </a:ext>
          </a:extLst>
        </cdr:cNvPr>
        <cdr:cNvCxnSpPr>
          <a:endCxn xmlns:a="http://schemas.openxmlformats.org/drawingml/2006/main" id="40" idx="1"/>
        </cdr:cNvCxnSpPr>
      </cdr:nvCxnSpPr>
      <cdr:spPr>
        <a:xfrm xmlns:a="http://schemas.openxmlformats.org/drawingml/2006/main">
          <a:off x="4112260" y="3346450"/>
          <a:ext cx="118357" cy="33776"/>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0.2381</cdr:x>
      <cdr:y>0.74275</cdr:y>
    </cdr:from>
    <cdr:to>
      <cdr:x>0.25088</cdr:x>
      <cdr:y>0.7562</cdr:y>
    </cdr:to>
    <cdr:cxnSp macro="">
      <cdr:nvCxnSpPr>
        <cdr:cNvPr id="67" name="Straight Connector 66">
          <a:extLst xmlns:a="http://schemas.openxmlformats.org/drawingml/2006/main">
            <a:ext uri="{FF2B5EF4-FFF2-40B4-BE49-F238E27FC236}">
              <a16:creationId xmlns:a16="http://schemas.microsoft.com/office/drawing/2014/main" id="{26F8903D-5C7B-49E6-9AFC-1184CE9509E3}"/>
            </a:ext>
          </a:extLst>
        </cdr:cNvPr>
        <cdr:cNvCxnSpPr/>
      </cdr:nvCxnSpPr>
      <cdr:spPr>
        <a:xfrm xmlns:a="http://schemas.openxmlformats.org/drawingml/2006/main" flipH="1">
          <a:off x="2062899" y="4672100"/>
          <a:ext cx="110725" cy="84604"/>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0.13735</cdr:x>
      <cdr:y>0.78518</cdr:y>
    </cdr:from>
    <cdr:to>
      <cdr:x>0.16491</cdr:x>
      <cdr:y>0.808</cdr:y>
    </cdr:to>
    <cdr:sp macro="" textlink="">
      <cdr:nvSpPr>
        <cdr:cNvPr id="192" name="TextBox 1">
          <a:extLst xmlns:a="http://schemas.openxmlformats.org/drawingml/2006/main">
            <a:ext uri="{FF2B5EF4-FFF2-40B4-BE49-F238E27FC236}">
              <a16:creationId xmlns:a16="http://schemas.microsoft.com/office/drawing/2014/main" id="{3DF8AE45-BA9C-4819-9CAE-2D149B68D768}"/>
            </a:ext>
          </a:extLst>
        </cdr:cNvPr>
        <cdr:cNvSpPr txBox="1"/>
      </cdr:nvSpPr>
      <cdr:spPr>
        <a:xfrm xmlns:a="http://schemas.openxmlformats.org/drawingml/2006/main">
          <a:off x="1189991" y="4939030"/>
          <a:ext cx="238759" cy="143510"/>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a:t>AIB-o</a:t>
          </a:r>
        </a:p>
      </cdr:txBody>
    </cdr:sp>
  </cdr:relSizeAnchor>
  <cdr:relSizeAnchor xmlns:cdr="http://schemas.openxmlformats.org/drawingml/2006/chartDrawing">
    <cdr:from>
      <cdr:x>0.15113</cdr:x>
      <cdr:y>0.808</cdr:y>
    </cdr:from>
    <cdr:to>
      <cdr:x>0.16644</cdr:x>
      <cdr:y>0.81205</cdr:y>
    </cdr:to>
    <cdr:cxnSp macro="">
      <cdr:nvCxnSpPr>
        <cdr:cNvPr id="345" name="Straight Connector 296">
          <a:extLst xmlns:a="http://schemas.openxmlformats.org/drawingml/2006/main">
            <a:ext uri="{FF2B5EF4-FFF2-40B4-BE49-F238E27FC236}">
              <a16:creationId xmlns:a16="http://schemas.microsoft.com/office/drawing/2014/main" id="{F8B3A834-75CC-4F99-AE6A-A20EE2A3EC48}"/>
            </a:ext>
          </a:extLst>
        </cdr:cNvPr>
        <cdr:cNvCxnSpPr>
          <a:stCxn xmlns:a="http://schemas.openxmlformats.org/drawingml/2006/main" id="192" idx="2"/>
        </cdr:cNvCxnSpPr>
      </cdr:nvCxnSpPr>
      <cdr:spPr>
        <a:xfrm xmlns:a="http://schemas.openxmlformats.org/drawingml/2006/main">
          <a:off x="1309371" y="5082540"/>
          <a:ext cx="132615" cy="25511"/>
        </a:xfrm>
        <a:prstGeom xmlns:a="http://schemas.openxmlformats.org/drawingml/2006/main" prst="line">
          <a:avLst/>
        </a:prstGeom>
        <a:ln xmlns:a="http://schemas.openxmlformats.org/drawingml/2006/main" w="19050">
          <a:solidFill>
            <a:schemeClr val="bg2">
              <a:lumMod val="75000"/>
            </a:schemeClr>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0.67205</cdr:x>
      <cdr:y>0.27952</cdr:y>
    </cdr:from>
    <cdr:to>
      <cdr:x>0.69027</cdr:x>
      <cdr:y>0.31395</cdr:y>
    </cdr:to>
    <cdr:sp macro="" textlink="">
      <cdr:nvSpPr>
        <cdr:cNvPr id="2" name="Oval 1">
          <a:extLst xmlns:a="http://schemas.openxmlformats.org/drawingml/2006/main">
            <a:ext uri="{FF2B5EF4-FFF2-40B4-BE49-F238E27FC236}">
              <a16:creationId xmlns:a16="http://schemas.microsoft.com/office/drawing/2014/main" id="{5073F176-2358-4DFB-8D53-F37A4A5C7B90}"/>
            </a:ext>
          </a:extLst>
        </cdr:cNvPr>
        <cdr:cNvSpPr/>
      </cdr:nvSpPr>
      <cdr:spPr>
        <a:xfrm xmlns:a="http://schemas.openxmlformats.org/drawingml/2006/main">
          <a:off x="7132441" y="1458155"/>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50800" tIns="50800" rIns="50800" bIns="50800" numCol="1" spcCol="38100" rtlCol="0" anchor="ctr">
          <a:noAutofit/>
        </a:bodyPr>
        <a:lstStyle xmlns:a="http://schemas.openxmlformats.org/drawingml/2006/main"/>
        <a:p xmlns:a="http://schemas.openxmlformats.org/drawingml/2006/main">
          <a:endParaRPr lang="en-US"/>
        </a:p>
      </cdr:txBody>
    </cdr:sp>
  </cdr:relSizeAnchor>
  <cdr:relSizeAnchor xmlns:cdr="http://schemas.openxmlformats.org/drawingml/2006/chartDrawing">
    <cdr:from>
      <cdr:x>0.7911</cdr:x>
      <cdr:y>0.20188</cdr:y>
    </cdr:from>
    <cdr:to>
      <cdr:x>0.80932</cdr:x>
      <cdr:y>0.2363</cdr:y>
    </cdr:to>
    <cdr:sp macro="" textlink="">
      <cdr:nvSpPr>
        <cdr:cNvPr id="130" name="Oval 129">
          <a:extLst xmlns:a="http://schemas.openxmlformats.org/drawingml/2006/main">
            <a:ext uri="{FF2B5EF4-FFF2-40B4-BE49-F238E27FC236}">
              <a16:creationId xmlns:a16="http://schemas.microsoft.com/office/drawing/2014/main" id="{EE519D8C-6A79-42C3-AE9C-57DBEC922DD1}"/>
            </a:ext>
          </a:extLst>
        </cdr:cNvPr>
        <cdr:cNvSpPr/>
      </cdr:nvSpPr>
      <cdr:spPr>
        <a:xfrm xmlns:a="http://schemas.openxmlformats.org/drawingml/2006/main">
          <a:off x="8395995" y="1053137"/>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0.89324</cdr:x>
      <cdr:y>0.06011</cdr:y>
    </cdr:from>
    <cdr:to>
      <cdr:x>0.91146</cdr:x>
      <cdr:y>0.09453</cdr:y>
    </cdr:to>
    <cdr:sp macro="" textlink="">
      <cdr:nvSpPr>
        <cdr:cNvPr id="131" name="Oval 130">
          <a:extLst xmlns:a="http://schemas.openxmlformats.org/drawingml/2006/main">
            <a:ext uri="{FF2B5EF4-FFF2-40B4-BE49-F238E27FC236}">
              <a16:creationId xmlns:a16="http://schemas.microsoft.com/office/drawing/2014/main" id="{D5C6AF47-A5C7-44F6-8B77-F3A141103A8D}"/>
            </a:ext>
          </a:extLst>
        </cdr:cNvPr>
        <cdr:cNvSpPr/>
      </cdr:nvSpPr>
      <cdr:spPr>
        <a:xfrm xmlns:a="http://schemas.openxmlformats.org/drawingml/2006/main">
          <a:off x="9479984" y="313543"/>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0.56094</cdr:x>
      <cdr:y>0.33886</cdr:y>
    </cdr:from>
    <cdr:to>
      <cdr:x>0.57916</cdr:x>
      <cdr:y>0.37329</cdr:y>
    </cdr:to>
    <cdr:sp macro="" textlink="">
      <cdr:nvSpPr>
        <cdr:cNvPr id="132" name="Oval 131">
          <a:extLst xmlns:a="http://schemas.openxmlformats.org/drawingml/2006/main">
            <a:ext uri="{FF2B5EF4-FFF2-40B4-BE49-F238E27FC236}">
              <a16:creationId xmlns:a16="http://schemas.microsoft.com/office/drawing/2014/main" id="{05221F86-2504-453D-B90F-D90B8C039136}"/>
            </a:ext>
          </a:extLst>
        </cdr:cNvPr>
        <cdr:cNvSpPr/>
      </cdr:nvSpPr>
      <cdr:spPr>
        <a:xfrm xmlns:a="http://schemas.openxmlformats.org/drawingml/2006/main">
          <a:off x="5953297" y="1767712"/>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0.53501</cdr:x>
      <cdr:y>0.36926</cdr:y>
    </cdr:from>
    <cdr:to>
      <cdr:x>0.55323</cdr:x>
      <cdr:y>0.40368</cdr:y>
    </cdr:to>
    <cdr:sp macro="" textlink="">
      <cdr:nvSpPr>
        <cdr:cNvPr id="133" name="Oval 132">
          <a:extLst xmlns:a="http://schemas.openxmlformats.org/drawingml/2006/main">
            <a:ext uri="{FF2B5EF4-FFF2-40B4-BE49-F238E27FC236}">
              <a16:creationId xmlns:a16="http://schemas.microsoft.com/office/drawing/2014/main" id="{768985FD-3F26-4BF6-A2E9-01E1CBEA435F}"/>
            </a:ext>
          </a:extLst>
        </cdr:cNvPr>
        <cdr:cNvSpPr/>
      </cdr:nvSpPr>
      <cdr:spPr>
        <a:xfrm xmlns:a="http://schemas.openxmlformats.org/drawingml/2006/main">
          <a:off x="5678118" y="1926251"/>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9050" cap="flat">
          <a:solidFill>
            <a:srgbClr val="FF0000"/>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0.45807</cdr:x>
      <cdr:y>0.51284</cdr:y>
    </cdr:from>
    <cdr:to>
      <cdr:x>0.47629</cdr:x>
      <cdr:y>0.54726</cdr:y>
    </cdr:to>
    <cdr:sp macro="" textlink="">
      <cdr:nvSpPr>
        <cdr:cNvPr id="134" name="Oval 133">
          <a:extLst xmlns:a="http://schemas.openxmlformats.org/drawingml/2006/main">
            <a:ext uri="{FF2B5EF4-FFF2-40B4-BE49-F238E27FC236}">
              <a16:creationId xmlns:a16="http://schemas.microsoft.com/office/drawing/2014/main" id="{4A842903-6360-4A2D-A2F4-674B540AD88D}"/>
            </a:ext>
          </a:extLst>
        </cdr:cNvPr>
        <cdr:cNvSpPr/>
      </cdr:nvSpPr>
      <cdr:spPr>
        <a:xfrm xmlns:a="http://schemas.openxmlformats.org/drawingml/2006/main">
          <a:off x="4861481" y="2675277"/>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0.33004</cdr:x>
      <cdr:y>0.60825</cdr:y>
    </cdr:from>
    <cdr:to>
      <cdr:x>0.34827</cdr:x>
      <cdr:y>0.64267</cdr:y>
    </cdr:to>
    <cdr:sp macro="" textlink="">
      <cdr:nvSpPr>
        <cdr:cNvPr id="137" name="Oval 136">
          <a:extLst xmlns:a="http://schemas.openxmlformats.org/drawingml/2006/main">
            <a:ext uri="{FF2B5EF4-FFF2-40B4-BE49-F238E27FC236}">
              <a16:creationId xmlns:a16="http://schemas.microsoft.com/office/drawing/2014/main" id="{E40979C0-41C1-4272-8633-95FD1986F481}"/>
            </a:ext>
          </a:extLst>
        </cdr:cNvPr>
        <cdr:cNvSpPr/>
      </cdr:nvSpPr>
      <cdr:spPr>
        <a:xfrm xmlns:a="http://schemas.openxmlformats.org/drawingml/2006/main">
          <a:off x="3502773" y="3172994"/>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0.24451</cdr:x>
      <cdr:y>0.58304</cdr:y>
    </cdr:from>
    <cdr:to>
      <cdr:x>0.26273</cdr:x>
      <cdr:y>0.61746</cdr:y>
    </cdr:to>
    <cdr:sp macro="" textlink="">
      <cdr:nvSpPr>
        <cdr:cNvPr id="138" name="Oval 137">
          <a:extLst xmlns:a="http://schemas.openxmlformats.org/drawingml/2006/main">
            <a:ext uri="{FF2B5EF4-FFF2-40B4-BE49-F238E27FC236}">
              <a16:creationId xmlns:a16="http://schemas.microsoft.com/office/drawing/2014/main" id="{6670E8EA-FBA7-4883-A199-B10BE1647E78}"/>
            </a:ext>
          </a:extLst>
        </cdr:cNvPr>
        <cdr:cNvSpPr/>
      </cdr:nvSpPr>
      <cdr:spPr>
        <a:xfrm xmlns:a="http://schemas.openxmlformats.org/drawingml/2006/main">
          <a:off x="2594972" y="3041466"/>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0.23326</cdr:x>
      <cdr:y>0.69837</cdr:y>
    </cdr:from>
    <cdr:to>
      <cdr:x>0.25148</cdr:x>
      <cdr:y>0.73279</cdr:y>
    </cdr:to>
    <cdr:sp macro="" textlink="">
      <cdr:nvSpPr>
        <cdr:cNvPr id="140" name="Oval 139">
          <a:extLst xmlns:a="http://schemas.openxmlformats.org/drawingml/2006/main">
            <a:ext uri="{FF2B5EF4-FFF2-40B4-BE49-F238E27FC236}">
              <a16:creationId xmlns:a16="http://schemas.microsoft.com/office/drawing/2014/main" id="{7EB04068-F64F-438B-9304-A5996B627919}"/>
            </a:ext>
          </a:extLst>
        </cdr:cNvPr>
        <cdr:cNvSpPr/>
      </cdr:nvSpPr>
      <cdr:spPr>
        <a:xfrm xmlns:a="http://schemas.openxmlformats.org/drawingml/2006/main">
          <a:off x="2475569" y="3643085"/>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0.1814</cdr:x>
      <cdr:y>0.69957</cdr:y>
    </cdr:from>
    <cdr:to>
      <cdr:x>0.19962</cdr:x>
      <cdr:y>0.734</cdr:y>
    </cdr:to>
    <cdr:sp macro="" textlink="">
      <cdr:nvSpPr>
        <cdr:cNvPr id="141" name="Oval 140">
          <a:extLst xmlns:a="http://schemas.openxmlformats.org/drawingml/2006/main">
            <a:ext uri="{FF2B5EF4-FFF2-40B4-BE49-F238E27FC236}">
              <a16:creationId xmlns:a16="http://schemas.microsoft.com/office/drawing/2014/main" id="{9B7E72E8-6EBF-423B-B2E5-C4B03E1F31A6}"/>
            </a:ext>
          </a:extLst>
        </cdr:cNvPr>
        <cdr:cNvSpPr/>
      </cdr:nvSpPr>
      <cdr:spPr>
        <a:xfrm xmlns:a="http://schemas.openxmlformats.org/drawingml/2006/main">
          <a:off x="1925152" y="3649384"/>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0.24695</cdr:x>
      <cdr:y>0.76503</cdr:y>
    </cdr:from>
    <cdr:to>
      <cdr:x>0.26517</cdr:x>
      <cdr:y>0.79946</cdr:y>
    </cdr:to>
    <cdr:sp macro="" textlink="">
      <cdr:nvSpPr>
        <cdr:cNvPr id="142" name="Oval 141">
          <a:extLst xmlns:a="http://schemas.openxmlformats.org/drawingml/2006/main">
            <a:ext uri="{FF2B5EF4-FFF2-40B4-BE49-F238E27FC236}">
              <a16:creationId xmlns:a16="http://schemas.microsoft.com/office/drawing/2014/main" id="{DD63008F-F731-4672-BD56-B0E512C1382C}"/>
            </a:ext>
          </a:extLst>
        </cdr:cNvPr>
        <cdr:cNvSpPr/>
      </cdr:nvSpPr>
      <cdr:spPr>
        <a:xfrm xmlns:a="http://schemas.openxmlformats.org/drawingml/2006/main">
          <a:off x="2620877" y="3990854"/>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0.20352</cdr:x>
      <cdr:y>0.78348</cdr:y>
    </cdr:from>
    <cdr:to>
      <cdr:x>0.22174</cdr:x>
      <cdr:y>0.8179</cdr:y>
    </cdr:to>
    <cdr:sp macro="" textlink="">
      <cdr:nvSpPr>
        <cdr:cNvPr id="143" name="Oval 142">
          <a:extLst xmlns:a="http://schemas.openxmlformats.org/drawingml/2006/main">
            <a:ext uri="{FF2B5EF4-FFF2-40B4-BE49-F238E27FC236}">
              <a16:creationId xmlns:a16="http://schemas.microsoft.com/office/drawing/2014/main" id="{052DA350-184D-4D57-8371-F7D7B00FDB51}"/>
            </a:ext>
          </a:extLst>
        </cdr:cNvPr>
        <cdr:cNvSpPr/>
      </cdr:nvSpPr>
      <cdr:spPr>
        <a:xfrm xmlns:a="http://schemas.openxmlformats.org/drawingml/2006/main">
          <a:off x="2159976" y="4087071"/>
          <a:ext cx="193378" cy="179566"/>
        </a:xfrm>
        <a:prstGeom xmlns:a="http://schemas.openxmlformats.org/drawingml/2006/main" prst="ellipse">
          <a:avLst/>
        </a:prstGeom>
        <a:solidFill xmlns:a="http://schemas.openxmlformats.org/drawingml/2006/main">
          <a:schemeClr val="accent1">
            <a:lumMod val="60000"/>
            <a:lumOff val="40000"/>
          </a:schemeClr>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0.2233</cdr:x>
      <cdr:y>0.74768</cdr:y>
    </cdr:from>
    <cdr:to>
      <cdr:x>0.24152</cdr:x>
      <cdr:y>0.78211</cdr:y>
    </cdr:to>
    <cdr:sp macro="" textlink="">
      <cdr:nvSpPr>
        <cdr:cNvPr id="146" name="Oval 145">
          <a:extLst xmlns:a="http://schemas.openxmlformats.org/drawingml/2006/main">
            <a:ext uri="{FF2B5EF4-FFF2-40B4-BE49-F238E27FC236}">
              <a16:creationId xmlns:a16="http://schemas.microsoft.com/office/drawing/2014/main" id="{4E335807-7A18-4199-9C94-E6EA0CB6DF1D}"/>
            </a:ext>
          </a:extLst>
        </cdr:cNvPr>
        <cdr:cNvSpPr/>
      </cdr:nvSpPr>
      <cdr:spPr>
        <a:xfrm xmlns:a="http://schemas.openxmlformats.org/drawingml/2006/main">
          <a:off x="2369905" y="3900355"/>
          <a:ext cx="193378" cy="179566"/>
        </a:xfrm>
        <a:prstGeom xmlns:a="http://schemas.openxmlformats.org/drawingml/2006/main" prst="ellipse">
          <a:avLst/>
        </a:prstGeom>
        <a:solidFill xmlns:a="http://schemas.openxmlformats.org/drawingml/2006/main">
          <a:srgbClr val="FFC000"/>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0.18786</cdr:x>
      <cdr:y>0.80618</cdr:y>
    </cdr:from>
    <cdr:to>
      <cdr:x>0.20608</cdr:x>
      <cdr:y>0.8406</cdr:y>
    </cdr:to>
    <cdr:sp macro="" textlink="">
      <cdr:nvSpPr>
        <cdr:cNvPr id="147" name="Oval 146">
          <a:extLst xmlns:a="http://schemas.openxmlformats.org/drawingml/2006/main">
            <a:ext uri="{FF2B5EF4-FFF2-40B4-BE49-F238E27FC236}">
              <a16:creationId xmlns:a16="http://schemas.microsoft.com/office/drawing/2014/main" id="{81050AA6-1902-479C-9FC4-726BE2FC19F9}"/>
            </a:ext>
          </a:extLst>
        </cdr:cNvPr>
        <cdr:cNvSpPr/>
      </cdr:nvSpPr>
      <cdr:spPr>
        <a:xfrm xmlns:a="http://schemas.openxmlformats.org/drawingml/2006/main">
          <a:off x="1993783" y="4205491"/>
          <a:ext cx="193378" cy="179566"/>
        </a:xfrm>
        <a:prstGeom xmlns:a="http://schemas.openxmlformats.org/drawingml/2006/main" prst="ellipse">
          <a:avLst/>
        </a:prstGeom>
        <a:solidFill xmlns:a="http://schemas.openxmlformats.org/drawingml/2006/main">
          <a:srgbClr val="FFC000"/>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0.16463</cdr:x>
      <cdr:y>0.80418</cdr:y>
    </cdr:from>
    <cdr:to>
      <cdr:x>0.18285</cdr:x>
      <cdr:y>0.8386</cdr:y>
    </cdr:to>
    <cdr:sp macro="" textlink="">
      <cdr:nvSpPr>
        <cdr:cNvPr id="149" name="Oval 148">
          <a:extLst xmlns:a="http://schemas.openxmlformats.org/drawingml/2006/main">
            <a:ext uri="{FF2B5EF4-FFF2-40B4-BE49-F238E27FC236}">
              <a16:creationId xmlns:a16="http://schemas.microsoft.com/office/drawing/2014/main" id="{E6AA2376-9547-4240-97FF-4984E8E0D42E}"/>
            </a:ext>
          </a:extLst>
        </cdr:cNvPr>
        <cdr:cNvSpPr/>
      </cdr:nvSpPr>
      <cdr:spPr>
        <a:xfrm xmlns:a="http://schemas.openxmlformats.org/drawingml/2006/main">
          <a:off x="1747185" y="4195061"/>
          <a:ext cx="193378" cy="179566"/>
        </a:xfrm>
        <a:prstGeom xmlns:a="http://schemas.openxmlformats.org/drawingml/2006/main" prst="ellipse">
          <a:avLst/>
        </a:prstGeom>
        <a:solidFill xmlns:a="http://schemas.openxmlformats.org/drawingml/2006/main">
          <a:srgbClr val="FFC000"/>
        </a:solidFill>
        <a:ln xmlns:a="http://schemas.openxmlformats.org/drawingml/2006/main" w="12700" cap="flat">
          <a:solidFill>
            <a:schemeClr val="accent1">
              <a:lumMod val="50000"/>
            </a:schemeClr>
          </a:solid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50800" tIns="50800" rIns="50800" bIns="50800" numCol="1" spcCol="3810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0.14055</cdr:x>
      <cdr:y>0</cdr:y>
    </cdr:from>
    <cdr:to>
      <cdr:x>0.30708</cdr:x>
      <cdr:y>0.18161</cdr:y>
    </cdr:to>
    <cdr:sp macro="" textlink="">
      <cdr:nvSpPr>
        <cdr:cNvPr id="153" name="TextBox 1">
          <a:extLst xmlns:a="http://schemas.openxmlformats.org/drawingml/2006/main">
            <a:ext uri="{FF2B5EF4-FFF2-40B4-BE49-F238E27FC236}">
              <a16:creationId xmlns:a16="http://schemas.microsoft.com/office/drawing/2014/main" id="{5072E6DD-D411-4FBA-A319-FFB6376181DB}"/>
            </a:ext>
          </a:extLst>
        </cdr:cNvPr>
        <cdr:cNvSpPr txBox="1"/>
      </cdr:nvSpPr>
      <cdr:spPr>
        <a:xfrm xmlns:a="http://schemas.openxmlformats.org/drawingml/2006/main">
          <a:off x="1491672" y="-1296816"/>
          <a:ext cx="1767389" cy="947383"/>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latin typeface="Intel Clear" panose="020B0604020203020204" pitchFamily="34" charset="0"/>
              <a:ea typeface="Intel Clear" panose="020B0604020203020204" pitchFamily="34" charset="0"/>
              <a:cs typeface="Intel Clear" panose="020B0604020203020204" pitchFamily="34" charset="0"/>
            </a:rPr>
            <a:t>Die-to-Die Environment</a:t>
          </a:r>
        </a:p>
        <a:p xmlns:a="http://schemas.openxmlformats.org/drawingml/2006/main">
          <a:pPr algn="ctr"/>
          <a:r>
            <a:rPr lang="en-US" sz="1200" dirty="0">
              <a:latin typeface="Intel Clear" panose="020B0604020203020204" pitchFamily="34" charset="0"/>
              <a:ea typeface="Intel Clear" panose="020B0604020203020204" pitchFamily="34" charset="0"/>
              <a:cs typeface="Intel Clear" panose="020B0604020203020204" pitchFamily="34" charset="0"/>
            </a:rPr>
            <a:t>Today</a:t>
          </a:r>
        </a:p>
      </cdr:txBody>
    </cdr:sp>
  </cdr:relSizeAnchor>
  <cdr:relSizeAnchor xmlns:cdr="http://schemas.openxmlformats.org/drawingml/2006/chartDrawing">
    <cdr:from>
      <cdr:x>0.30101</cdr:x>
      <cdr:y>0.04195</cdr:y>
    </cdr:from>
    <cdr:to>
      <cdr:x>0.63371</cdr:x>
      <cdr:y>0.12233</cdr:y>
    </cdr:to>
    <cdr:sp macro="" textlink="">
      <cdr:nvSpPr>
        <cdr:cNvPr id="154" name="TextBox 1">
          <a:extLst xmlns:a="http://schemas.openxmlformats.org/drawingml/2006/main">
            <a:ext uri="{FF2B5EF4-FFF2-40B4-BE49-F238E27FC236}">
              <a16:creationId xmlns:a16="http://schemas.microsoft.com/office/drawing/2014/main" id="{49793862-4827-4622-A8A3-33E5BFFAEF70}"/>
            </a:ext>
          </a:extLst>
        </cdr:cNvPr>
        <cdr:cNvSpPr txBox="1"/>
      </cdr:nvSpPr>
      <cdr:spPr>
        <a:xfrm xmlns:a="http://schemas.openxmlformats.org/drawingml/2006/main">
          <a:off x="3194648" y="218848"/>
          <a:ext cx="3530957" cy="419309"/>
        </a:xfrm>
        <a:prstGeom xmlns:a="http://schemas.openxmlformats.org/drawingml/2006/main" prst="rect">
          <a:avLst/>
        </a:prstGeom>
        <a:noFill xmlns:a="http://schemas.openxmlformats.org/drawingml/2006/main"/>
      </cdr:spPr>
      <cdr:txBody>
        <a:bodyPr xmlns:a="http://schemas.openxmlformats.org/drawingml/2006/main" wrap="non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effectLst/>
              <a:latin typeface="Intel Clear" panose="020B0604020203020204" pitchFamily="34" charset="0"/>
              <a:ea typeface="Intel Clear" panose="020B0604020203020204" pitchFamily="34" charset="0"/>
              <a:cs typeface="Intel Clear" panose="020B0604020203020204" pitchFamily="34" charset="0"/>
            </a:rPr>
            <a:t>Server,</a:t>
          </a:r>
          <a:r>
            <a:rPr lang="en-US" sz="1200" baseline="0" dirty="0">
              <a:effectLst/>
              <a:latin typeface="Intel Clear" panose="020B0604020203020204" pitchFamily="34" charset="0"/>
              <a:ea typeface="Intel Clear" panose="020B0604020203020204" pitchFamily="34" charset="0"/>
              <a:cs typeface="Intel Clear" panose="020B0604020203020204" pitchFamily="34" charset="0"/>
            </a:rPr>
            <a:t> AI, and Networking </a:t>
          </a:r>
          <a:r>
            <a:rPr lang="en-US" sz="1200" dirty="0">
              <a:effectLst/>
              <a:latin typeface="Intel Clear" panose="020B0604020203020204" pitchFamily="34" charset="0"/>
              <a:ea typeface="Intel Clear" panose="020B0604020203020204" pitchFamily="34" charset="0"/>
              <a:cs typeface="Intel Clear" panose="020B0604020203020204" pitchFamily="34" charset="0"/>
            </a:rPr>
            <a:t>'23</a:t>
          </a:r>
          <a:r>
            <a:rPr lang="en-US" sz="1200" baseline="0" dirty="0">
              <a:effectLst/>
              <a:latin typeface="Intel Clear" panose="020B0604020203020204" pitchFamily="34" charset="0"/>
              <a:ea typeface="Intel Clear" panose="020B0604020203020204" pitchFamily="34" charset="0"/>
              <a:cs typeface="Intel Clear" panose="020B0604020203020204" pitchFamily="34" charset="0"/>
            </a:rPr>
            <a:t> to '25</a:t>
          </a:r>
          <a:endParaRPr lang="en-US" sz="1200" dirty="0">
            <a:effectLst/>
            <a:latin typeface="Intel Clear" panose="020B0604020203020204" pitchFamily="34" charset="0"/>
            <a:ea typeface="Intel Clear" panose="020B0604020203020204" pitchFamily="34" charset="0"/>
            <a:cs typeface="Intel Clear" panose="020B0604020203020204" pitchFamily="34" charset="0"/>
          </a:endParaRPr>
        </a:p>
        <a:p xmlns:a="http://schemas.openxmlformats.org/drawingml/2006/main">
          <a:pPr algn="ctr"/>
          <a:endParaRPr lang="en-US" sz="1200" dirty="0">
            <a:latin typeface="Intel Clear" panose="020B0604020203020204" pitchFamily="34" charset="0"/>
            <a:ea typeface="Intel Clear" panose="020B0604020203020204" pitchFamily="34" charset="0"/>
            <a:cs typeface="Intel Clear" panose="020B0604020203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553E8-0470-1349-956C-3CB1869458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IntelOne Display Medium" panose="020B0703020203020204" pitchFamily="34" charset="0"/>
            </a:endParaRPr>
          </a:p>
        </p:txBody>
      </p:sp>
      <p:sp>
        <p:nvSpPr>
          <p:cNvPr id="3" name="Date Placeholder 2">
            <a:extLst>
              <a:ext uri="{FF2B5EF4-FFF2-40B4-BE49-F238E27FC236}">
                <a16:creationId xmlns:a16="http://schemas.microsoft.com/office/drawing/2014/main" id="{EA67CBD2-00E1-E94C-B4F0-37C39C209DC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0B726A-C477-6444-83BF-F1538D69AD12}" type="datetimeFigureOut">
              <a:rPr lang="en-US" smtClean="0">
                <a:latin typeface="IntelOne Display Medium" panose="020B0703020203020204" pitchFamily="34" charset="0"/>
              </a:rPr>
              <a:t>10/21/2021</a:t>
            </a:fld>
            <a:endParaRPr lang="en-US">
              <a:latin typeface="IntelOne Display Medium" panose="020B0703020203020204" pitchFamily="34" charset="0"/>
            </a:endParaRPr>
          </a:p>
        </p:txBody>
      </p:sp>
      <p:sp>
        <p:nvSpPr>
          <p:cNvPr id="4" name="Footer Placeholder 3">
            <a:extLst>
              <a:ext uri="{FF2B5EF4-FFF2-40B4-BE49-F238E27FC236}">
                <a16:creationId xmlns:a16="http://schemas.microsoft.com/office/drawing/2014/main" id="{447C31E5-3BC8-F849-AC60-6FCBD80D55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IntelOne Display Medium" panose="020B0703020203020204" pitchFamily="34" charset="0"/>
            </a:endParaRPr>
          </a:p>
        </p:txBody>
      </p:sp>
      <p:sp>
        <p:nvSpPr>
          <p:cNvPr id="5" name="Slide Number Placeholder 4">
            <a:extLst>
              <a:ext uri="{FF2B5EF4-FFF2-40B4-BE49-F238E27FC236}">
                <a16:creationId xmlns:a16="http://schemas.microsoft.com/office/drawing/2014/main" id="{E101290B-DD02-C147-B1CC-37C02F331D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DCDB93-7126-8142-8B95-E87AEC48376D}" type="slidenum">
              <a:rPr lang="en-US" smtClean="0">
                <a:latin typeface="IntelOne Display Medium" panose="020B0703020203020204" pitchFamily="34" charset="0"/>
              </a:rPr>
              <a:t>‹#›</a:t>
            </a:fld>
            <a:endParaRPr lang="en-US">
              <a:latin typeface="IntelOne Display Medium" panose="020B0703020203020204" pitchFamily="34" charset="0"/>
            </a:endParaRPr>
          </a:p>
        </p:txBody>
      </p:sp>
    </p:spTree>
    <p:extLst>
      <p:ext uri="{BB962C8B-B14F-4D97-AF65-F5344CB8AC3E}">
        <p14:creationId xmlns:p14="http://schemas.microsoft.com/office/powerpoint/2010/main" val="205622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 name="Shape 1055"/>
          <p:cNvSpPr>
            <a:spLocks noGrp="1" noRot="1" noChangeAspect="1"/>
          </p:cNvSpPr>
          <p:nvPr>
            <p:ph type="sldImg"/>
          </p:nvPr>
        </p:nvSpPr>
        <p:spPr>
          <a:xfrm>
            <a:off x="381000" y="685800"/>
            <a:ext cx="6096000" cy="3429000"/>
          </a:xfrm>
          <a:prstGeom prst="rect">
            <a:avLst/>
          </a:prstGeom>
        </p:spPr>
        <p:txBody>
          <a:bodyPr/>
          <a:lstStyle/>
          <a:p>
            <a:endParaRPr/>
          </a:p>
        </p:txBody>
      </p:sp>
      <p:sp>
        <p:nvSpPr>
          <p:cNvPr id="1056" name="Shape 105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IntelOne Display Medium" panose="020B0703020203020204" pitchFamily="34" charset="0"/>
        <a:ea typeface="+mn-ea"/>
        <a:cs typeface="Helvetica" panose="020B0604020202020204" pitchFamily="34" charset="0"/>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367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Performance: 5-10X Bandwidth Density, 4X Bandwidth (128GB/s PCIeG5x16-&gt; 512GB/s CXI), ~1/3</a:t>
            </a:r>
            <a:r>
              <a:rPr lang="en-US" sz="1800" baseline="30000">
                <a:effectLst/>
                <a:latin typeface="Calibri" panose="020F0502020204030204" pitchFamily="34" charset="0"/>
                <a:ea typeface="Times New Roman" panose="02020603050405020304" pitchFamily="18" charset="0"/>
                <a:cs typeface="Times New Roman" panose="02020603050405020304" pitchFamily="18" charset="0"/>
              </a:rPr>
              <a:t>rd</a:t>
            </a:r>
            <a:r>
              <a:rPr lang="en-US" sz="1800">
                <a:effectLst/>
                <a:latin typeface="Calibri" panose="020F0502020204030204" pitchFamily="34" charset="0"/>
                <a:ea typeface="Times New Roman" panose="02020603050405020304" pitchFamily="18" charset="0"/>
                <a:cs typeface="Times New Roman" panose="02020603050405020304" pitchFamily="18" charset="0"/>
              </a:rPr>
              <a:t> Latency (Pipe-Pipe, ~5.5ns-&gt;~1.5ns)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Lower Power: 1/10</a:t>
            </a:r>
            <a:r>
              <a:rPr lang="en-US" sz="1800" baseline="30000">
                <a:effectLst/>
                <a:latin typeface="Calibri" panose="020F0502020204030204" pitchFamily="34" charset="0"/>
                <a:ea typeface="Times New Roman" panose="02020603050405020304" pitchFamily="18" charset="0"/>
                <a:cs typeface="Times New Roman" panose="02020603050405020304" pitchFamily="18" charset="0"/>
              </a:rPr>
              <a:t>th</a:t>
            </a:r>
            <a:r>
              <a:rPr lang="en-US" sz="1800">
                <a:effectLst/>
                <a:latin typeface="Calibri" panose="020F0502020204030204" pitchFamily="34" charset="0"/>
                <a:ea typeface="Times New Roman" panose="02020603050405020304" pitchFamily="18" charset="0"/>
                <a:cs typeface="Times New Roman" panose="02020603050405020304" pitchFamily="18" charset="0"/>
              </a:rPr>
              <a:t> ~5pJ/bit-&gt;0.5pJ/bit</a:t>
            </a: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5-10X bandwidth density (roughly an order of magnitude)</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10X lower power (an order of magnitude)</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800">
                <a:effectLst/>
                <a:latin typeface="Calibri" panose="020F0502020204030204" pitchFamily="34" charset="0"/>
                <a:ea typeface="Times New Roman" panose="02020603050405020304" pitchFamily="18" charset="0"/>
                <a:cs typeface="Times New Roman" panose="02020603050405020304" pitchFamily="18" charset="0"/>
              </a:rPr>
              <a:t>3X lower PHY latency</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771AD7-5A18-4836-9D62-652532511D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44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624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Dark Background">
    <p:bg>
      <p:bgPr>
        <a:solidFill>
          <a:schemeClr val="tx2">
            <a:lumMod val="75000"/>
          </a:schemeClr>
        </a:solidFill>
        <a:effectLst/>
      </p:bgPr>
    </p:bg>
    <p:spTree>
      <p:nvGrpSpPr>
        <p:cNvPr id="1" name=""/>
        <p:cNvGrpSpPr/>
        <p:nvPr/>
      </p:nvGrpSpPr>
      <p:grpSpPr>
        <a:xfrm>
          <a:off x="0" y="0"/>
          <a:ext cx="0" cy="0"/>
          <a:chOff x="0" y="0"/>
          <a:chExt cx="0" cy="0"/>
        </a:xfrm>
      </p:grpSpPr>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userDrawn="1"/>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cs typeface="Helvetica" panose="020B0604020202020204" pitchFamily="34" charset="0"/>
              </a:endParaRPr>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grpSp>
      <p:grpSp>
        <p:nvGrpSpPr>
          <p:cNvPr id="43" name="Group 42">
            <a:extLst>
              <a:ext uri="{FF2B5EF4-FFF2-40B4-BE49-F238E27FC236}">
                <a16:creationId xmlns:a16="http://schemas.microsoft.com/office/drawing/2014/main" id="{F4A30B3A-8EAB-4877-840C-C80210B8AD76}"/>
              </a:ext>
            </a:extLst>
          </p:cNvPr>
          <p:cNvGrpSpPr/>
          <p:nvPr userDrawn="1"/>
        </p:nvGrpSpPr>
        <p:grpSpPr>
          <a:xfrm>
            <a:off x="10901263" y="391305"/>
            <a:ext cx="884321" cy="1004188"/>
            <a:chOff x="7253918" y="4234218"/>
            <a:chExt cx="2494920" cy="2833091"/>
          </a:xfrm>
        </p:grpSpPr>
        <p:grpSp>
          <p:nvGrpSpPr>
            <p:cNvPr id="44" name="Group 4">
              <a:extLst>
                <a:ext uri="{FF2B5EF4-FFF2-40B4-BE49-F238E27FC236}">
                  <a16:creationId xmlns:a16="http://schemas.microsoft.com/office/drawing/2014/main" id="{F8B44323-3A5D-49DE-AE84-BF5898F6B93A}"/>
                </a:ext>
              </a:extLst>
            </p:cNvPr>
            <p:cNvGrpSpPr>
              <a:grpSpLocks/>
            </p:cNvGrpSpPr>
            <p:nvPr/>
          </p:nvGrpSpPr>
          <p:grpSpPr bwMode="auto">
            <a:xfrm>
              <a:off x="7253918" y="6063013"/>
              <a:ext cx="662349" cy="662345"/>
              <a:chOff x="-2942520" y="9647965"/>
              <a:chExt cx="1297744" cy="1924057"/>
            </a:xfrm>
          </p:grpSpPr>
          <p:sp>
            <p:nvSpPr>
              <p:cNvPr id="51" name="Rectangle 9">
                <a:extLst>
                  <a:ext uri="{FF2B5EF4-FFF2-40B4-BE49-F238E27FC236}">
                    <a16:creationId xmlns:a16="http://schemas.microsoft.com/office/drawing/2014/main" id="{796B2D0C-A68C-4E6A-A424-770D1EF52D0B}"/>
                  </a:ext>
                </a:extLst>
              </p:cNvPr>
              <p:cNvSpPr>
                <a:spLocks noChangeArrowheads="1"/>
              </p:cNvSpPr>
              <p:nvPr/>
            </p:nvSpPr>
            <p:spPr bwMode="auto">
              <a:xfrm>
                <a:off x="-2942520" y="9647965"/>
                <a:ext cx="1297733" cy="1924049"/>
              </a:xfrm>
              <a:prstGeom prst="rect">
                <a:avLst/>
              </a:prstGeom>
              <a:solidFill>
                <a:schemeClr val="accent2"/>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52" name="Rectangle 8">
                <a:extLst>
                  <a:ext uri="{FF2B5EF4-FFF2-40B4-BE49-F238E27FC236}">
                    <a16:creationId xmlns:a16="http://schemas.microsoft.com/office/drawing/2014/main" id="{68343305-C501-408E-97F4-437B181D3E54}"/>
                  </a:ext>
                </a:extLst>
              </p:cNvPr>
              <p:cNvSpPr>
                <a:spLocks noChangeArrowheads="1"/>
              </p:cNvSpPr>
              <p:nvPr/>
            </p:nvSpPr>
            <p:spPr bwMode="auto">
              <a:xfrm>
                <a:off x="-2942511" y="9647973"/>
                <a:ext cx="1297735" cy="1924049"/>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45" name="Group 5">
              <a:extLst>
                <a:ext uri="{FF2B5EF4-FFF2-40B4-BE49-F238E27FC236}">
                  <a16:creationId xmlns:a16="http://schemas.microsoft.com/office/drawing/2014/main" id="{374D846C-91A5-4A63-96AE-5ED5362343E9}"/>
                </a:ext>
              </a:extLst>
            </p:cNvPr>
            <p:cNvGrpSpPr>
              <a:grpSpLocks/>
            </p:cNvGrpSpPr>
            <p:nvPr/>
          </p:nvGrpSpPr>
          <p:grpSpPr bwMode="auto">
            <a:xfrm>
              <a:off x="7920038" y="4234218"/>
              <a:ext cx="1828800" cy="1828800"/>
              <a:chOff x="3274268" y="2411412"/>
              <a:chExt cx="1298027" cy="1924050"/>
            </a:xfrm>
          </p:grpSpPr>
          <p:sp>
            <p:nvSpPr>
              <p:cNvPr id="49" name="Rectangle 10">
                <a:extLst>
                  <a:ext uri="{FF2B5EF4-FFF2-40B4-BE49-F238E27FC236}">
                    <a16:creationId xmlns:a16="http://schemas.microsoft.com/office/drawing/2014/main" id="{AD9F38D0-5C24-4A45-B156-D810DED0E400}"/>
                  </a:ext>
                </a:extLst>
              </p:cNvPr>
              <p:cNvSpPr>
                <a:spLocks noChangeArrowheads="1"/>
              </p:cNvSpPr>
              <p:nvPr/>
            </p:nvSpPr>
            <p:spPr bwMode="auto">
              <a:xfrm>
                <a:off x="3280623" y="2411412"/>
                <a:ext cx="1291672" cy="1924050"/>
              </a:xfrm>
              <a:prstGeom prst="rect">
                <a:avLst/>
              </a:pr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50" name="Rectangle 8">
                <a:extLst>
                  <a:ext uri="{FF2B5EF4-FFF2-40B4-BE49-F238E27FC236}">
                    <a16:creationId xmlns:a16="http://schemas.microsoft.com/office/drawing/2014/main" id="{44AA2FD5-A3BE-4B69-BCA6-5CE5B796FDD8}"/>
                  </a:ext>
                </a:extLst>
              </p:cNvPr>
              <p:cNvSpPr>
                <a:spLocks noChangeArrowheads="1"/>
              </p:cNvSpPr>
              <p:nvPr/>
            </p:nvSpPr>
            <p:spPr bwMode="auto">
              <a:xfrm>
                <a:off x="3274268" y="2411412"/>
                <a:ext cx="1297732" cy="1924050"/>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00C16">
                      <a:alpha val="34901"/>
                    </a:srgbClr>
                  </a:gs>
                  <a:gs pos="100000">
                    <a:schemeClr val="bg1">
                      <a:alpha val="0"/>
                    </a:schemeClr>
                  </a:gs>
                </a:gsLst>
                <a:lin ang="189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46" name="Group 3">
              <a:extLst>
                <a:ext uri="{FF2B5EF4-FFF2-40B4-BE49-F238E27FC236}">
                  <a16:creationId xmlns:a16="http://schemas.microsoft.com/office/drawing/2014/main" id="{93F47770-4482-4DBD-A5B7-7832B784204C}"/>
                </a:ext>
              </a:extLst>
            </p:cNvPr>
            <p:cNvGrpSpPr>
              <a:grpSpLocks/>
            </p:cNvGrpSpPr>
            <p:nvPr/>
          </p:nvGrpSpPr>
          <p:grpSpPr bwMode="auto">
            <a:xfrm>
              <a:off x="7920675" y="6754017"/>
              <a:ext cx="313292" cy="313292"/>
              <a:chOff x="-9742437" y="23924521"/>
              <a:chExt cx="1301846" cy="1928152"/>
            </a:xfrm>
          </p:grpSpPr>
          <p:sp>
            <p:nvSpPr>
              <p:cNvPr id="47" name="Rectangle 8">
                <a:extLst>
                  <a:ext uri="{FF2B5EF4-FFF2-40B4-BE49-F238E27FC236}">
                    <a16:creationId xmlns:a16="http://schemas.microsoft.com/office/drawing/2014/main" id="{A254BA2C-E44F-4CDC-9E28-29190B9F577F}"/>
                  </a:ext>
                </a:extLst>
              </p:cNvPr>
              <p:cNvSpPr>
                <a:spLocks noChangeArrowheads="1"/>
              </p:cNvSpPr>
              <p:nvPr/>
            </p:nvSpPr>
            <p:spPr bwMode="auto">
              <a:xfrm>
                <a:off x="-9737701" y="23924521"/>
                <a:ext cx="1297110" cy="1923429"/>
              </a:xfrm>
              <a:prstGeom prst="rect">
                <a:avLst/>
              </a:prstGeom>
              <a:solidFill>
                <a:srgbClr val="0095CA"/>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8" name="Rectangle 8">
                <a:extLst>
                  <a:ext uri="{FF2B5EF4-FFF2-40B4-BE49-F238E27FC236}">
                    <a16:creationId xmlns:a16="http://schemas.microsoft.com/office/drawing/2014/main" id="{8FE3339E-F1B7-40C5-9860-B5440232C5C2}"/>
                  </a:ext>
                </a:extLst>
              </p:cNvPr>
              <p:cNvSpPr>
                <a:spLocks noChangeArrowheads="1"/>
              </p:cNvSpPr>
              <p:nvPr/>
            </p:nvSpPr>
            <p:spPr bwMode="auto">
              <a:xfrm>
                <a:off x="-9742437" y="23928619"/>
                <a:ext cx="1297729" cy="1924054"/>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sp>
        <p:nvSpPr>
          <p:cNvPr id="24" name="Rectangle">
            <a:extLst>
              <a:ext uri="{FF2B5EF4-FFF2-40B4-BE49-F238E27FC236}">
                <a16:creationId xmlns:a16="http://schemas.microsoft.com/office/drawing/2014/main" id="{E3B649D6-43C1-491C-B3EE-0EB7FF688F63}"/>
              </a:ext>
            </a:extLst>
          </p:cNvPr>
          <p:cNvSpPr/>
          <p:nvPr userDrawn="1"/>
        </p:nvSpPr>
        <p:spPr>
          <a:xfrm>
            <a:off x="1466513" y="0"/>
            <a:ext cx="3430768" cy="5393161"/>
          </a:xfrm>
          <a:prstGeom prst="rect">
            <a:avLst/>
          </a:prstGeom>
          <a:solidFill>
            <a:srgbClr val="0D0D0D">
              <a:alpha val="10196"/>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31" name="Title Text">
            <a:extLst>
              <a:ext uri="{FF2B5EF4-FFF2-40B4-BE49-F238E27FC236}">
                <a16:creationId xmlns:a16="http://schemas.microsoft.com/office/drawing/2014/main" id="{89FD31ED-4225-F549-987B-028F84979F81}"/>
              </a:ext>
            </a:extLst>
          </p:cNvPr>
          <p:cNvSpPr txBox="1">
            <a:spLocks noGrp="1"/>
          </p:cNvSpPr>
          <p:nvPr>
            <p:ph type="title" hasCustomPrompt="1"/>
          </p:nvPr>
        </p:nvSpPr>
        <p:spPr>
          <a:xfrm>
            <a:off x="1468407" y="3375055"/>
            <a:ext cx="9268419"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latin typeface="IntelOne Display Medium" panose="020B0703020203020204" pitchFamily="34" charset="0"/>
              </a:defRPr>
            </a:lvl1pPr>
          </a:lstStyle>
          <a:p>
            <a:r>
              <a:rPr lang="en-US"/>
              <a:t>75 </a:t>
            </a:r>
            <a:r>
              <a:rPr lang="en-US" err="1"/>
              <a:t>pt</a:t>
            </a:r>
            <a:r>
              <a:rPr lang="en-US"/>
              <a:t> Intel Clear Light</a:t>
            </a:r>
            <a:endParaRPr/>
          </a:p>
        </p:txBody>
      </p:sp>
      <p:sp>
        <p:nvSpPr>
          <p:cNvPr id="17" name="Text Placeholder 2">
            <a:extLst>
              <a:ext uri="{FF2B5EF4-FFF2-40B4-BE49-F238E27FC236}">
                <a16:creationId xmlns:a16="http://schemas.microsoft.com/office/drawing/2014/main" id="{75379059-B28C-483A-9CD1-B3EB81874AEC}"/>
              </a:ext>
            </a:extLst>
          </p:cNvPr>
          <p:cNvSpPr>
            <a:spLocks noGrp="1"/>
          </p:cNvSpPr>
          <p:nvPr>
            <p:ph type="body" sz="quarter" idx="25" hasCustomPrompt="1"/>
          </p:nvPr>
        </p:nvSpPr>
        <p:spPr>
          <a:xfrm>
            <a:off x="1468406" y="2972091"/>
            <a:ext cx="9268419" cy="304800"/>
          </a:xfrm>
        </p:spPr>
        <p:txBody>
          <a:bodyPr>
            <a:normAutofit/>
          </a:bodyPr>
          <a:lstStyle>
            <a:lvl1pPr marL="0" indent="0">
              <a:buNone/>
              <a:defRPr sz="1600" b="0" i="0">
                <a:solidFill>
                  <a:srgbClr val="00C7FD"/>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8" name="Text Placeholder 6">
            <a:extLst>
              <a:ext uri="{FF2B5EF4-FFF2-40B4-BE49-F238E27FC236}">
                <a16:creationId xmlns:a16="http://schemas.microsoft.com/office/drawing/2014/main" id="{BEFC1083-9176-4B55-B8AB-9F31A213ED26}"/>
              </a:ext>
            </a:extLst>
          </p:cNvPr>
          <p:cNvSpPr>
            <a:spLocks noGrp="1"/>
          </p:cNvSpPr>
          <p:nvPr>
            <p:ph type="body" sz="quarter" idx="27" hasCustomPrompt="1"/>
          </p:nvPr>
        </p:nvSpPr>
        <p:spPr>
          <a:xfrm>
            <a:off x="1481279" y="4568385"/>
            <a:ext cx="9256831" cy="326776"/>
          </a:xfrm>
        </p:spPr>
        <p:txBody>
          <a:bodyPr>
            <a:normAutofit/>
          </a:bodyPr>
          <a:lstStyle>
            <a:lvl1pPr marL="0" indent="0">
              <a:buNone/>
              <a:defRPr sz="1800" b="0" i="0">
                <a:solidFill>
                  <a:schemeClr val="bg1"/>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spTree>
    <p:extLst>
      <p:ext uri="{BB962C8B-B14F-4D97-AF65-F5344CB8AC3E}">
        <p14:creationId xmlns:p14="http://schemas.microsoft.com/office/powerpoint/2010/main" val="26796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Content &amp;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15046" y="0"/>
            <a:ext cx="5129422" cy="6416167"/>
          </a:xfrm>
        </p:spPr>
        <p:txBody>
          <a:bodyPr/>
          <a:lstStyle/>
          <a:p>
            <a:endParaRPr lang="en-US"/>
          </a:p>
        </p:txBody>
      </p:sp>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471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11" name="Content Placeholder 2">
            <a:extLst>
              <a:ext uri="{FF2B5EF4-FFF2-40B4-BE49-F238E27FC236}">
                <a16:creationId xmlns:a16="http://schemas.microsoft.com/office/drawing/2014/main" id="{7B7FB3F6-9C71-45A0-8236-12671533CA22}"/>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B1C73349-1E00-4922-970C-187F97CE0620}"/>
              </a:ext>
            </a:extLst>
          </p:cNvPr>
          <p:cNvSpPr>
            <a:spLocks noGrp="1"/>
          </p:cNvSpPr>
          <p:nvPr>
            <p:ph type="body" sz="quarter" idx="29"/>
          </p:nvPr>
        </p:nvSpPr>
        <p:spPr>
          <a:xfrm>
            <a:off x="571500" y="1612901"/>
            <a:ext cx="5768944" cy="438150"/>
          </a:xfrm>
        </p:spPr>
        <p:txBody>
          <a:bodyPr>
            <a:noAutofit/>
          </a:bodyPr>
          <a:lstStyle>
            <a:lvl1pPr marL="0" indent="0">
              <a:buNone/>
              <a:defRPr lang="en-US" sz="3200" b="0" i="0" u="none" strike="noStrike" cap="none" spc="0" baseline="0" dirty="0">
                <a:solidFill>
                  <a:schemeClr val="accent1"/>
                </a:solidFill>
                <a:uFillTx/>
                <a:latin typeface="IntelOne Display Medium" panose="020B0703020203020204" pitchFamily="34" charset="0"/>
                <a:ea typeface="Intel Clear Light" panose="020B0404020203020204" pitchFamily="34" charset="0"/>
                <a:cs typeface="Intel Clear Light" panose="020B0404020203020204" pitchFamily="34" charset="0"/>
                <a:sym typeface="Helvetica"/>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05787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Full Pag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AAD9210-5064-4050-9368-9292054D59F4}"/>
              </a:ext>
            </a:extLst>
          </p:cNvPr>
          <p:cNvSpPr>
            <a:spLocks noGrp="1"/>
          </p:cNvSpPr>
          <p:nvPr>
            <p:ph type="pic" sz="quarter" idx="10"/>
          </p:nvPr>
        </p:nvSpPr>
        <p:spPr>
          <a:xfrm>
            <a:off x="-11286" y="0"/>
            <a:ext cx="11744325" cy="6401797"/>
          </a:xfrm>
          <a:noFill/>
        </p:spPr>
        <p:txBody>
          <a:bodyPr/>
          <a:lstStyle/>
          <a:p>
            <a:endParaRPr lang="en-US"/>
          </a:p>
        </p:txBody>
      </p:sp>
      <p:sp>
        <p:nvSpPr>
          <p:cNvPr id="11" name="Title Text">
            <a:extLst>
              <a:ext uri="{FF2B5EF4-FFF2-40B4-BE49-F238E27FC236}">
                <a16:creationId xmlns:a16="http://schemas.microsoft.com/office/drawing/2014/main" id="{14AFAB66-6BED-5D47-B26F-D9C8808F3A18}"/>
              </a:ext>
            </a:extLst>
          </p:cNvPr>
          <p:cNvSpPr txBox="1">
            <a:spLocks noGrp="1"/>
          </p:cNvSpPr>
          <p:nvPr>
            <p:ph type="title" hasCustomPrompt="1"/>
          </p:nvPr>
        </p:nvSpPr>
        <p:spPr>
          <a:xfrm>
            <a:off x="571500" y="571500"/>
            <a:ext cx="11010899" cy="8763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tx2"/>
                </a:solidFill>
              </a:defRPr>
            </a:lvl1pPr>
          </a:lstStyle>
          <a:p>
            <a:r>
              <a:rPr lang="en-US"/>
              <a:t>Full page Image, Delete Title if Necessary</a:t>
            </a:r>
          </a:p>
        </p:txBody>
      </p:sp>
    </p:spTree>
    <p:extLst>
      <p:ext uri="{BB962C8B-B14F-4D97-AF65-F5344CB8AC3E}">
        <p14:creationId xmlns:p14="http://schemas.microsoft.com/office/powerpoint/2010/main" val="49856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Quote">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rgbClr val="525252"/>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2529"/>
            <a:ext cx="11010900" cy="3727184"/>
          </a:xfrm>
        </p:spPr>
        <p:txBody>
          <a:bodyPr>
            <a:normAutofit/>
          </a:bodyPr>
          <a:lstStyle>
            <a:lvl1pPr marL="0" indent="0">
              <a:buNone/>
              <a:defRPr sz="6000">
                <a:solidFill>
                  <a:schemeClr val="accent1"/>
                </a:solidFill>
                <a:latin typeface="IntelOne Display Medium" panose="020B0703020203020204" pitchFamily="34" charset="0"/>
              </a:defRPr>
            </a:lvl1pPr>
          </a:lstStyle>
          <a:p>
            <a:pPr lvl="0"/>
            <a:endParaRPr lang="en-US"/>
          </a:p>
        </p:txBody>
      </p:sp>
      <p:sp>
        <p:nvSpPr>
          <p:cNvPr id="9" name="Text Placeholder 3">
            <a:extLst>
              <a:ext uri="{FF2B5EF4-FFF2-40B4-BE49-F238E27FC236}">
                <a16:creationId xmlns:a16="http://schemas.microsoft.com/office/drawing/2014/main" id="{4E196E31-7238-4049-821C-D94FDEAEDC56}"/>
              </a:ext>
            </a:extLst>
          </p:cNvPr>
          <p:cNvSpPr>
            <a:spLocks noGrp="1"/>
          </p:cNvSpPr>
          <p:nvPr>
            <p:ph type="body" sz="quarter" idx="29"/>
          </p:nvPr>
        </p:nvSpPr>
        <p:spPr>
          <a:xfrm>
            <a:off x="571500" y="5461818"/>
            <a:ext cx="11022013" cy="438150"/>
          </a:xfrm>
        </p:spPr>
        <p:txBody>
          <a:bodyPr/>
          <a:lstStyle>
            <a:lvl1pPr marL="0" indent="0">
              <a:buNone/>
              <a:defRPr>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298516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Chart Exampl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02B823C-647B-4E33-95B4-6D3FD4302F8D}"/>
              </a:ext>
            </a:extLst>
          </p:cNvPr>
          <p:cNvGrpSpPr/>
          <p:nvPr userDrawn="1"/>
        </p:nvGrpSpPr>
        <p:grpSpPr>
          <a:xfrm>
            <a:off x="299952" y="3"/>
            <a:ext cx="11892047" cy="6857998"/>
            <a:chOff x="299952" y="3"/>
            <a:chExt cx="11892047" cy="6857998"/>
          </a:xfrm>
        </p:grpSpPr>
        <p:sp>
          <p:nvSpPr>
            <p:cNvPr id="18" name="Rectangle 17">
              <a:extLst>
                <a:ext uri="{FF2B5EF4-FFF2-40B4-BE49-F238E27FC236}">
                  <a16:creationId xmlns:a16="http://schemas.microsoft.com/office/drawing/2014/main" id="{97F03B38-6421-44EE-8ED1-95A574340E11}"/>
                </a:ext>
              </a:extLst>
            </p:cNvPr>
            <p:cNvSpPr/>
            <p:nvPr userDrawn="1"/>
          </p:nvSpPr>
          <p:spPr>
            <a:xfrm>
              <a:off x="578451" y="6407451"/>
              <a:ext cx="10987266" cy="450550"/>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9" name="Rectangle 18">
              <a:extLst>
                <a:ext uri="{FF2B5EF4-FFF2-40B4-BE49-F238E27FC236}">
                  <a16:creationId xmlns:a16="http://schemas.microsoft.com/office/drawing/2014/main" id="{EAD5AC40-66AB-4FDA-B1FC-032BE6EB0D32}"/>
                </a:ext>
              </a:extLst>
            </p:cNvPr>
            <p:cNvSpPr/>
            <p:nvPr userDrawn="1"/>
          </p:nvSpPr>
          <p:spPr>
            <a:xfrm rot="5400000">
              <a:off x="11736986" y="-4458"/>
              <a:ext cx="450551" cy="45947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0" name="Rectangle 19">
              <a:extLst>
                <a:ext uri="{FF2B5EF4-FFF2-40B4-BE49-F238E27FC236}">
                  <a16:creationId xmlns:a16="http://schemas.microsoft.com/office/drawing/2014/main" id="{C4F0CF6E-8466-4B5D-A733-6B441E835641}"/>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sp>
          <p:nvSpPr>
            <p:cNvPr id="21" name="Rectangle 20">
              <a:extLst>
                <a:ext uri="{FF2B5EF4-FFF2-40B4-BE49-F238E27FC236}">
                  <a16:creationId xmlns:a16="http://schemas.microsoft.com/office/drawing/2014/main" id="{099004F8-0AC9-4C4F-9F81-E63EC9D6231B}"/>
                </a:ext>
              </a:extLst>
            </p:cNvPr>
            <p:cNvSpPr/>
            <p:nvPr userDrawn="1"/>
          </p:nvSpPr>
          <p:spPr>
            <a:xfrm>
              <a:off x="626283" y="6517310"/>
              <a:ext cx="184731" cy="230832"/>
            </a:xfrm>
            <a:prstGeom prst="rect">
              <a:avLst/>
            </a:prstGeom>
          </p:spPr>
          <p:txBody>
            <a:bodyPr wrap="none">
              <a:spAutoFit/>
            </a:bodyPr>
            <a:lstStyle/>
            <a:p>
              <a:pPr algn="l"/>
              <a:endParaRPr lang="en-US" sz="1000" b="0">
                <a:solidFill>
                  <a:schemeClr val="bg1"/>
                </a:solidFill>
                <a:latin typeface="IntelOne Display Regular" panose="020B0503020203020204" pitchFamily="34" charset="0"/>
                <a:cs typeface="Helvetica" panose="020B0604020202020204" pitchFamily="34" charset="0"/>
              </a:endParaRPr>
            </a:p>
          </p:txBody>
        </p:sp>
        <p:sp>
          <p:nvSpPr>
            <p:cNvPr id="22" name="Rectangle 21">
              <a:extLst>
                <a:ext uri="{FF2B5EF4-FFF2-40B4-BE49-F238E27FC236}">
                  <a16:creationId xmlns:a16="http://schemas.microsoft.com/office/drawing/2014/main" id="{14333D5D-34BB-4EC9-BE41-3F00A5DD0E3B}"/>
                </a:ext>
              </a:extLst>
            </p:cNvPr>
            <p:cNvSpPr/>
            <p:nvPr userDrawn="1"/>
          </p:nvSpPr>
          <p:spPr>
            <a:xfrm rot="5400000">
              <a:off x="11567486" y="442118"/>
              <a:ext cx="178857" cy="182399"/>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3" name="Rectangle 22">
              <a:extLst>
                <a:ext uri="{FF2B5EF4-FFF2-40B4-BE49-F238E27FC236}">
                  <a16:creationId xmlns:a16="http://schemas.microsoft.com/office/drawing/2014/main" id="{7CE6880C-0F51-40A8-8F7C-BD8CFA38928D}"/>
                </a:ext>
              </a:extLst>
            </p:cNvPr>
            <p:cNvSpPr/>
            <p:nvPr userDrawn="1"/>
          </p:nvSpPr>
          <p:spPr>
            <a:xfrm rot="5400000">
              <a:off x="11744236" y="620477"/>
              <a:ext cx="97648" cy="99582"/>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7" name="Rectangle 26">
              <a:extLst>
                <a:ext uri="{FF2B5EF4-FFF2-40B4-BE49-F238E27FC236}">
                  <a16:creationId xmlns:a16="http://schemas.microsoft.com/office/drawing/2014/main" id="{905870AE-BF13-4295-BAE2-79610265795F}"/>
                </a:ext>
              </a:extLst>
            </p:cNvPr>
            <p:cNvSpPr/>
            <p:nvPr userDrawn="1"/>
          </p:nvSpPr>
          <p:spPr>
            <a:xfrm rot="5400000">
              <a:off x="301723" y="6132704"/>
              <a:ext cx="178857" cy="182399"/>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8" name="Rectangle 27">
              <a:extLst>
                <a:ext uri="{FF2B5EF4-FFF2-40B4-BE49-F238E27FC236}">
                  <a16:creationId xmlns:a16="http://schemas.microsoft.com/office/drawing/2014/main" id="{DC470C10-A6A1-49AB-A6F4-AE655BA3AFF2}"/>
                </a:ext>
              </a:extLst>
            </p:cNvPr>
            <p:cNvSpPr/>
            <p:nvPr userDrawn="1"/>
          </p:nvSpPr>
          <p:spPr>
            <a:xfrm rot="5400000">
              <a:off x="478473" y="6311063"/>
              <a:ext cx="97648" cy="99582"/>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grpSp>
      <p:sp>
        <p:nvSpPr>
          <p:cNvPr id="29" name="TextBox 28">
            <a:extLst>
              <a:ext uri="{FF2B5EF4-FFF2-40B4-BE49-F238E27FC236}">
                <a16:creationId xmlns:a16="http://schemas.microsoft.com/office/drawing/2014/main" id="{EFDF4199-9905-E94D-9EEB-E7016E48C0FC}"/>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145FA424-6F4D-7644-8964-49FF4943202D}"/>
              </a:ext>
            </a:extLst>
          </p:cNvPr>
          <p:cNvSpPr txBox="1">
            <a:spLocks noGrp="1"/>
          </p:cNvSpPr>
          <p:nvPr>
            <p:ph type="title" hasCustomPrompt="1"/>
          </p:nvPr>
        </p:nvSpPr>
        <p:spPr>
          <a:xfrm>
            <a:off x="571501" y="571501"/>
            <a:ext cx="11022060" cy="87374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a:defRPr sz="4000">
                <a:solidFill>
                  <a:schemeClr val="bg1"/>
                </a:solidFill>
              </a:defRPr>
            </a:lvl1pPr>
          </a:lstStyle>
          <a:p>
            <a:r>
              <a:rPr lang="en-US"/>
              <a:t>40pt Intel Clear Light Text Goes Here</a:t>
            </a:r>
          </a:p>
        </p:txBody>
      </p:sp>
      <p:sp>
        <p:nvSpPr>
          <p:cNvPr id="3" name="Text Placeholder 2">
            <a:extLst>
              <a:ext uri="{FF2B5EF4-FFF2-40B4-BE49-F238E27FC236}">
                <a16:creationId xmlns:a16="http://schemas.microsoft.com/office/drawing/2014/main" id="{EBF36A7C-A787-47EC-ACD5-77F3FD6AFB8D}"/>
              </a:ext>
            </a:extLst>
          </p:cNvPr>
          <p:cNvSpPr>
            <a:spLocks noGrp="1"/>
          </p:cNvSpPr>
          <p:nvPr>
            <p:ph type="body" sz="quarter" idx="10"/>
          </p:nvPr>
        </p:nvSpPr>
        <p:spPr>
          <a:xfrm>
            <a:off x="571500" y="1599816"/>
            <a:ext cx="11010900" cy="3719897"/>
          </a:xfrm>
        </p:spPr>
        <p:txBody>
          <a:bodyPr>
            <a:normAutofit/>
          </a:bodyPr>
          <a:lstStyle>
            <a:lvl1pPr marL="0" indent="0">
              <a:buNone/>
              <a:defRPr sz="6000">
                <a:solidFill>
                  <a:schemeClr val="bg1"/>
                </a:solidFill>
                <a:latin typeface="IntelOne Display Medium" panose="020B0703020203020204" pitchFamily="34" charset="0"/>
              </a:defRPr>
            </a:lvl1pPr>
          </a:lstStyle>
          <a:p>
            <a:pPr lvl="0"/>
            <a:endParaRPr lang="en-US"/>
          </a:p>
        </p:txBody>
      </p:sp>
      <p:sp>
        <p:nvSpPr>
          <p:cNvPr id="14" name="Text Placeholder 3">
            <a:extLst>
              <a:ext uri="{FF2B5EF4-FFF2-40B4-BE49-F238E27FC236}">
                <a16:creationId xmlns:a16="http://schemas.microsoft.com/office/drawing/2014/main" id="{222ECF1F-2453-406E-AC0D-F6E6614ECF80}"/>
              </a:ext>
            </a:extLst>
          </p:cNvPr>
          <p:cNvSpPr>
            <a:spLocks noGrp="1"/>
          </p:cNvSpPr>
          <p:nvPr>
            <p:ph type="body" sz="quarter" idx="29"/>
          </p:nvPr>
        </p:nvSpPr>
        <p:spPr>
          <a:xfrm>
            <a:off x="571500" y="5476099"/>
            <a:ext cx="11022013" cy="438150"/>
          </a:xfrm>
        </p:spPr>
        <p:txBody>
          <a:bodyPr/>
          <a:lstStyle>
            <a:lvl1pPr marL="0" indent="0">
              <a:buNone/>
              <a:defRPr>
                <a:solidFill>
                  <a:schemeClr val="bg1"/>
                </a:solidFill>
                <a:latin typeface="IntelOne Display Medium" panose="020B0703020203020204" pitchFamily="34" charset="0"/>
              </a:defRPr>
            </a:lvl1pPr>
            <a:lvl2pPr marL="228600" indent="0">
              <a:buNone/>
              <a:defRPr/>
            </a:lvl2pPr>
          </a:lstStyle>
          <a:p>
            <a:pPr lvl="0"/>
            <a:r>
              <a:rPr lang="en-US"/>
              <a:t>Click to edit Master text styles</a:t>
            </a:r>
          </a:p>
        </p:txBody>
      </p:sp>
      <p:grpSp>
        <p:nvGrpSpPr>
          <p:cNvPr id="31" name="Graphic 5">
            <a:extLst>
              <a:ext uri="{FF2B5EF4-FFF2-40B4-BE49-F238E27FC236}">
                <a16:creationId xmlns:a16="http://schemas.microsoft.com/office/drawing/2014/main" id="{49054746-001B-41EB-9FEB-0C7D504CA5B3}"/>
              </a:ext>
            </a:extLst>
          </p:cNvPr>
          <p:cNvGrpSpPr/>
          <p:nvPr userDrawn="1"/>
        </p:nvGrpSpPr>
        <p:grpSpPr>
          <a:xfrm>
            <a:off x="11067851" y="6558561"/>
            <a:ext cx="397591" cy="148870"/>
            <a:chOff x="11067851" y="6558561"/>
            <a:chExt cx="397591" cy="148870"/>
          </a:xfrm>
          <a:solidFill>
            <a:srgbClr val="FFFFFF"/>
          </a:solidFill>
        </p:grpSpPr>
        <p:sp>
          <p:nvSpPr>
            <p:cNvPr id="32" name="Freeform: Shape 31">
              <a:extLst>
                <a:ext uri="{FF2B5EF4-FFF2-40B4-BE49-F238E27FC236}">
                  <a16:creationId xmlns:a16="http://schemas.microsoft.com/office/drawing/2014/main" id="{6204475C-A0A5-4C4E-9FF6-B29644A56BD6}"/>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33" name="Freeform: Shape 32">
              <a:extLst>
                <a:ext uri="{FF2B5EF4-FFF2-40B4-BE49-F238E27FC236}">
                  <a16:creationId xmlns:a16="http://schemas.microsoft.com/office/drawing/2014/main" id="{FFE2F1F3-1BCA-44BE-B88C-893B74102633}"/>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4" name="Freeform: Shape 33">
              <a:extLst>
                <a:ext uri="{FF2B5EF4-FFF2-40B4-BE49-F238E27FC236}">
                  <a16:creationId xmlns:a16="http://schemas.microsoft.com/office/drawing/2014/main" id="{FF8D5AF3-C166-4225-A31F-BA43869D005A}"/>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5" name="Freeform: Shape 34">
              <a:extLst>
                <a:ext uri="{FF2B5EF4-FFF2-40B4-BE49-F238E27FC236}">
                  <a16:creationId xmlns:a16="http://schemas.microsoft.com/office/drawing/2014/main" id="{7C06EC98-BB0C-4A65-AA58-C2BC1B69A23A}"/>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26599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White">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56CA39C9-EAE4-4511-9CE8-BB4D4B47FC0C}"/>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rgbClr val="525252"/>
                </a:solidFill>
              </a:defRPr>
            </a:lvl1pPr>
          </a:lstStyle>
          <a:p>
            <a:r>
              <a:rPr lang="en-US"/>
              <a:t>Section Break Text Goes Here</a:t>
            </a:r>
          </a:p>
        </p:txBody>
      </p:sp>
      <p:sp>
        <p:nvSpPr>
          <p:cNvPr id="8" name="Text Placeholder 3">
            <a:extLst>
              <a:ext uri="{FF2B5EF4-FFF2-40B4-BE49-F238E27FC236}">
                <a16:creationId xmlns:a16="http://schemas.microsoft.com/office/drawing/2014/main" id="{4B923F7B-306D-4D7E-9DB3-5B163B8D53FC}"/>
              </a:ext>
            </a:extLst>
          </p:cNvPr>
          <p:cNvSpPr>
            <a:spLocks noGrp="1"/>
          </p:cNvSpPr>
          <p:nvPr>
            <p:ph type="body" sz="quarter" idx="29"/>
          </p:nvPr>
        </p:nvSpPr>
        <p:spPr>
          <a:xfrm>
            <a:off x="571500" y="3939750"/>
            <a:ext cx="11022013" cy="438150"/>
          </a:xfrm>
        </p:spPr>
        <p:txBody>
          <a:bodyPr/>
          <a:lstStyle>
            <a:lvl1pPr marL="0" indent="0">
              <a:buNone/>
              <a:defRPr>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6606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Break Blue">
    <p:bg>
      <p:bgPr>
        <a:solidFill>
          <a:schemeClr val="accent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F655609-5439-9C4A-8F0D-9AB5A1AAC9A3}"/>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6" name="Title Text">
            <a:extLst>
              <a:ext uri="{FF2B5EF4-FFF2-40B4-BE49-F238E27FC236}">
                <a16:creationId xmlns:a16="http://schemas.microsoft.com/office/drawing/2014/main" id="{38003A1C-51D1-4427-BFE8-8448E4C61D6B}"/>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0" name="Text Placeholder 3">
            <a:extLst>
              <a:ext uri="{FF2B5EF4-FFF2-40B4-BE49-F238E27FC236}">
                <a16:creationId xmlns:a16="http://schemas.microsoft.com/office/drawing/2014/main" id="{130F9DFC-5AE2-4BB1-822C-8EAEAE2CA5F2}"/>
              </a:ext>
            </a:extLst>
          </p:cNvPr>
          <p:cNvSpPr>
            <a:spLocks noGrp="1"/>
          </p:cNvSpPr>
          <p:nvPr>
            <p:ph type="body" sz="quarter" idx="29"/>
          </p:nvPr>
        </p:nvSpPr>
        <p:spPr>
          <a:xfrm>
            <a:off x="571500" y="3948942"/>
            <a:ext cx="11022013" cy="438150"/>
          </a:xfrm>
        </p:spPr>
        <p:txBody>
          <a:bodyPr/>
          <a:lstStyle>
            <a:lvl1pPr marL="0" indent="0">
              <a:buNone/>
              <a:defRPr>
                <a:solidFill>
                  <a:schemeClr val="bg1"/>
                </a:solidFill>
                <a:latin typeface="IntelOne Display Medium" panose="020B0703020203020204" pitchFamily="34" charset="0"/>
              </a:defRPr>
            </a:lvl1pPr>
            <a:lvl2pPr marL="228600" indent="0">
              <a:buNone/>
              <a:defRPr/>
            </a:lvl2pPr>
          </a:lstStyle>
          <a:p>
            <a:pPr lvl="0"/>
            <a:r>
              <a:rPr lang="en-US"/>
              <a:t>Click to edit Master text styles</a:t>
            </a:r>
          </a:p>
        </p:txBody>
      </p:sp>
      <p:grpSp>
        <p:nvGrpSpPr>
          <p:cNvPr id="17" name="Group 16">
            <a:extLst>
              <a:ext uri="{FF2B5EF4-FFF2-40B4-BE49-F238E27FC236}">
                <a16:creationId xmlns:a16="http://schemas.microsoft.com/office/drawing/2014/main" id="{3D3471FE-EB38-4C66-8413-4DD8D92EF118}"/>
              </a:ext>
            </a:extLst>
          </p:cNvPr>
          <p:cNvGrpSpPr/>
          <p:nvPr userDrawn="1"/>
        </p:nvGrpSpPr>
        <p:grpSpPr>
          <a:xfrm>
            <a:off x="299952" y="3"/>
            <a:ext cx="11892047" cy="6857998"/>
            <a:chOff x="299952" y="3"/>
            <a:chExt cx="11892047" cy="6857998"/>
          </a:xfrm>
        </p:grpSpPr>
        <p:sp>
          <p:nvSpPr>
            <p:cNvPr id="18" name="Rectangle 17">
              <a:extLst>
                <a:ext uri="{FF2B5EF4-FFF2-40B4-BE49-F238E27FC236}">
                  <a16:creationId xmlns:a16="http://schemas.microsoft.com/office/drawing/2014/main" id="{86C9597E-6394-4FA6-B322-33EC5445BEEF}"/>
                </a:ext>
              </a:extLst>
            </p:cNvPr>
            <p:cNvSpPr/>
            <p:nvPr userDrawn="1"/>
          </p:nvSpPr>
          <p:spPr>
            <a:xfrm>
              <a:off x="578451" y="6407451"/>
              <a:ext cx="10987266" cy="450550"/>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9" name="Rectangle 18">
              <a:extLst>
                <a:ext uri="{FF2B5EF4-FFF2-40B4-BE49-F238E27FC236}">
                  <a16:creationId xmlns:a16="http://schemas.microsoft.com/office/drawing/2014/main" id="{89924ACB-4467-4E7F-A6E3-3A84D4B799D4}"/>
                </a:ext>
              </a:extLst>
            </p:cNvPr>
            <p:cNvSpPr/>
            <p:nvPr userDrawn="1"/>
          </p:nvSpPr>
          <p:spPr>
            <a:xfrm rot="5400000">
              <a:off x="11736986" y="-4458"/>
              <a:ext cx="450551" cy="45947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0" name="Rectangle 19">
              <a:extLst>
                <a:ext uri="{FF2B5EF4-FFF2-40B4-BE49-F238E27FC236}">
                  <a16:creationId xmlns:a16="http://schemas.microsoft.com/office/drawing/2014/main" id="{046CD4A9-8342-46FA-84DC-56E3ABA732D3}"/>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sp>
          <p:nvSpPr>
            <p:cNvPr id="21" name="Rectangle 20">
              <a:extLst>
                <a:ext uri="{FF2B5EF4-FFF2-40B4-BE49-F238E27FC236}">
                  <a16:creationId xmlns:a16="http://schemas.microsoft.com/office/drawing/2014/main" id="{990523F5-F14A-4814-9C1E-D8C18271CA97}"/>
                </a:ext>
              </a:extLst>
            </p:cNvPr>
            <p:cNvSpPr/>
            <p:nvPr userDrawn="1"/>
          </p:nvSpPr>
          <p:spPr>
            <a:xfrm>
              <a:off x="626283" y="6517310"/>
              <a:ext cx="184731" cy="230832"/>
            </a:xfrm>
            <a:prstGeom prst="rect">
              <a:avLst/>
            </a:prstGeom>
          </p:spPr>
          <p:txBody>
            <a:bodyPr wrap="none">
              <a:spAutoFit/>
            </a:bodyPr>
            <a:lstStyle/>
            <a:p>
              <a:pPr algn="l"/>
              <a:endParaRPr lang="en-US" sz="1000" b="0">
                <a:solidFill>
                  <a:schemeClr val="bg1"/>
                </a:solidFill>
                <a:latin typeface="IntelOne Display Regular" panose="020B0503020203020204" pitchFamily="34" charset="0"/>
                <a:cs typeface="Helvetica" panose="020B0604020202020204" pitchFamily="34" charset="0"/>
              </a:endParaRPr>
            </a:p>
          </p:txBody>
        </p:sp>
        <p:sp>
          <p:nvSpPr>
            <p:cNvPr id="22" name="Rectangle 21">
              <a:extLst>
                <a:ext uri="{FF2B5EF4-FFF2-40B4-BE49-F238E27FC236}">
                  <a16:creationId xmlns:a16="http://schemas.microsoft.com/office/drawing/2014/main" id="{06B5441D-6918-497E-B63A-2794C0B166B7}"/>
                </a:ext>
              </a:extLst>
            </p:cNvPr>
            <p:cNvSpPr/>
            <p:nvPr userDrawn="1"/>
          </p:nvSpPr>
          <p:spPr>
            <a:xfrm rot="5400000">
              <a:off x="11567486" y="442118"/>
              <a:ext cx="178857" cy="182399"/>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3" name="Rectangle 22">
              <a:extLst>
                <a:ext uri="{FF2B5EF4-FFF2-40B4-BE49-F238E27FC236}">
                  <a16:creationId xmlns:a16="http://schemas.microsoft.com/office/drawing/2014/main" id="{D505BB1E-0211-4499-944D-E85B79BC8980}"/>
                </a:ext>
              </a:extLst>
            </p:cNvPr>
            <p:cNvSpPr/>
            <p:nvPr userDrawn="1"/>
          </p:nvSpPr>
          <p:spPr>
            <a:xfrm rot="5400000">
              <a:off x="11744236" y="620477"/>
              <a:ext cx="97648" cy="99582"/>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5" name="Rectangle 24">
              <a:extLst>
                <a:ext uri="{FF2B5EF4-FFF2-40B4-BE49-F238E27FC236}">
                  <a16:creationId xmlns:a16="http://schemas.microsoft.com/office/drawing/2014/main" id="{D34B6D3A-024C-4427-9E94-AAD460151971}"/>
                </a:ext>
              </a:extLst>
            </p:cNvPr>
            <p:cNvSpPr/>
            <p:nvPr userDrawn="1"/>
          </p:nvSpPr>
          <p:spPr>
            <a:xfrm rot="5400000">
              <a:off x="301723" y="6132704"/>
              <a:ext cx="178857" cy="182399"/>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6" name="Rectangle 25">
              <a:extLst>
                <a:ext uri="{FF2B5EF4-FFF2-40B4-BE49-F238E27FC236}">
                  <a16:creationId xmlns:a16="http://schemas.microsoft.com/office/drawing/2014/main" id="{BD6518A7-8F57-4CD5-8344-B63D10CCD915}"/>
                </a:ext>
              </a:extLst>
            </p:cNvPr>
            <p:cNvSpPr/>
            <p:nvPr userDrawn="1"/>
          </p:nvSpPr>
          <p:spPr>
            <a:xfrm rot="5400000">
              <a:off x="478473" y="6311063"/>
              <a:ext cx="97648" cy="99582"/>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grpSp>
      <p:grpSp>
        <p:nvGrpSpPr>
          <p:cNvPr id="30" name="Graphic 5">
            <a:extLst>
              <a:ext uri="{FF2B5EF4-FFF2-40B4-BE49-F238E27FC236}">
                <a16:creationId xmlns:a16="http://schemas.microsoft.com/office/drawing/2014/main" id="{639EB2B4-CD04-45AF-9711-1A3AD914D34F}"/>
              </a:ext>
            </a:extLst>
          </p:cNvPr>
          <p:cNvGrpSpPr/>
          <p:nvPr userDrawn="1"/>
        </p:nvGrpSpPr>
        <p:grpSpPr>
          <a:xfrm>
            <a:off x="11067851" y="6558561"/>
            <a:ext cx="397591" cy="148870"/>
            <a:chOff x="11067851" y="6558561"/>
            <a:chExt cx="397591" cy="148870"/>
          </a:xfrm>
          <a:solidFill>
            <a:srgbClr val="FFFFFF"/>
          </a:solidFill>
        </p:grpSpPr>
        <p:sp>
          <p:nvSpPr>
            <p:cNvPr id="31" name="Freeform: Shape 30">
              <a:extLst>
                <a:ext uri="{FF2B5EF4-FFF2-40B4-BE49-F238E27FC236}">
                  <a16:creationId xmlns:a16="http://schemas.microsoft.com/office/drawing/2014/main" id="{8CB4EB95-2ECD-42A8-9A58-8E329E1A5064}"/>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32" name="Freeform: Shape 31">
              <a:extLst>
                <a:ext uri="{FF2B5EF4-FFF2-40B4-BE49-F238E27FC236}">
                  <a16:creationId xmlns:a16="http://schemas.microsoft.com/office/drawing/2014/main" id="{2B82251A-525B-4360-ACB9-EA09749403AC}"/>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3" name="Freeform: Shape 32">
              <a:extLst>
                <a:ext uri="{FF2B5EF4-FFF2-40B4-BE49-F238E27FC236}">
                  <a16:creationId xmlns:a16="http://schemas.microsoft.com/office/drawing/2014/main" id="{44AD69AB-35B1-4DAA-A509-F67982F3CAE3}"/>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4" name="Freeform: Shape 33">
              <a:extLst>
                <a:ext uri="{FF2B5EF4-FFF2-40B4-BE49-F238E27FC236}">
                  <a16:creationId xmlns:a16="http://schemas.microsoft.com/office/drawing/2014/main" id="{59E4A80F-6809-433E-BC1F-7F26B743E84F}"/>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11111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Blue">
    <p:bg>
      <p:bgPr>
        <a:solidFill>
          <a:schemeClr val="accent2">
            <a:lumMod val="75000"/>
          </a:schemeClr>
        </a:solidFill>
        <a:effectLst/>
      </p:bgPr>
    </p:bg>
    <p:spTree>
      <p:nvGrpSpPr>
        <p:cNvPr id="1" name=""/>
        <p:cNvGrpSpPr/>
        <p:nvPr/>
      </p:nvGrpSpPr>
      <p:grpSpPr>
        <a:xfrm>
          <a:off x="0" y="0"/>
          <a:ext cx="0" cy="0"/>
          <a:chOff x="0" y="0"/>
          <a:chExt cx="0" cy="0"/>
        </a:xfrm>
      </p:grpSpPr>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7" name="Title Text">
            <a:extLst>
              <a:ext uri="{FF2B5EF4-FFF2-40B4-BE49-F238E27FC236}">
                <a16:creationId xmlns:a16="http://schemas.microsoft.com/office/drawing/2014/main" id="{5844F860-03F8-4657-A6E6-4E8919DD4FFF}"/>
              </a:ext>
            </a:extLst>
          </p:cNvPr>
          <p:cNvSpPr txBox="1">
            <a:spLocks noGrp="1"/>
          </p:cNvSpPr>
          <p:nvPr>
            <p:ph type="title" hasCustomPrompt="1"/>
          </p:nvPr>
        </p:nvSpPr>
        <p:spPr>
          <a:xfrm>
            <a:off x="571370" y="2140785"/>
            <a:ext cx="11010816" cy="16516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b" anchorCtr="0">
            <a:noAutofit/>
          </a:bodyPr>
          <a:lstStyle>
            <a:lvl1pPr>
              <a:defRPr sz="4800">
                <a:solidFill>
                  <a:schemeClr val="bg1"/>
                </a:solidFill>
              </a:defRPr>
            </a:lvl1pPr>
          </a:lstStyle>
          <a:p>
            <a:r>
              <a:rPr lang="en-US"/>
              <a:t>Section Break Text Goes Here</a:t>
            </a:r>
          </a:p>
        </p:txBody>
      </p:sp>
      <p:sp>
        <p:nvSpPr>
          <p:cNvPr id="11" name="Text Placeholder 3">
            <a:extLst>
              <a:ext uri="{FF2B5EF4-FFF2-40B4-BE49-F238E27FC236}">
                <a16:creationId xmlns:a16="http://schemas.microsoft.com/office/drawing/2014/main" id="{ADACC9CB-1B2F-42BF-8D9F-62EC595FEA6C}"/>
              </a:ext>
            </a:extLst>
          </p:cNvPr>
          <p:cNvSpPr>
            <a:spLocks noGrp="1"/>
          </p:cNvSpPr>
          <p:nvPr>
            <p:ph type="body" sz="quarter" idx="29"/>
          </p:nvPr>
        </p:nvSpPr>
        <p:spPr>
          <a:xfrm>
            <a:off x="571500" y="3964420"/>
            <a:ext cx="11022013" cy="438150"/>
          </a:xfrm>
          <a:ln w="12700">
            <a:miter lim="400000"/>
          </a:ln>
        </p:spPr>
        <p:txBody>
          <a:bodyPr lIns="0" tIns="0" rIns="0" bIns="0">
            <a:normAutofit/>
          </a:bodyPr>
          <a:lstStyle>
            <a:lvl1pPr>
              <a:defRPr lang="en-US">
                <a:solidFill>
                  <a:schemeClr val="bg1"/>
                </a:solidFill>
                <a:latin typeface="IntelOne Display Medium" panose="020B0703020203020204" pitchFamily="34" charset="0"/>
              </a:defRPr>
            </a:lvl1pPr>
          </a:lstStyle>
          <a:p>
            <a:pPr marL="0" lvl="0" indent="0">
              <a:buNone/>
            </a:pPr>
            <a:r>
              <a:rPr lang="en-US"/>
              <a:t>Click to edit Master text styles</a:t>
            </a:r>
          </a:p>
        </p:txBody>
      </p:sp>
      <p:grpSp>
        <p:nvGrpSpPr>
          <p:cNvPr id="18" name="Group 17">
            <a:extLst>
              <a:ext uri="{FF2B5EF4-FFF2-40B4-BE49-F238E27FC236}">
                <a16:creationId xmlns:a16="http://schemas.microsoft.com/office/drawing/2014/main" id="{63AEA4F3-9A39-45BB-B633-28800B126269}"/>
              </a:ext>
            </a:extLst>
          </p:cNvPr>
          <p:cNvGrpSpPr/>
          <p:nvPr userDrawn="1"/>
        </p:nvGrpSpPr>
        <p:grpSpPr>
          <a:xfrm>
            <a:off x="299952" y="3"/>
            <a:ext cx="11892047" cy="6857998"/>
            <a:chOff x="299952" y="3"/>
            <a:chExt cx="11892047" cy="6857998"/>
          </a:xfrm>
        </p:grpSpPr>
        <p:sp>
          <p:nvSpPr>
            <p:cNvPr id="19" name="Rectangle 18">
              <a:extLst>
                <a:ext uri="{FF2B5EF4-FFF2-40B4-BE49-F238E27FC236}">
                  <a16:creationId xmlns:a16="http://schemas.microsoft.com/office/drawing/2014/main" id="{E19CDD1A-BD1D-44BF-8121-38AEAC0F8B38}"/>
                </a:ext>
              </a:extLst>
            </p:cNvPr>
            <p:cNvSpPr/>
            <p:nvPr userDrawn="1"/>
          </p:nvSpPr>
          <p:spPr>
            <a:xfrm>
              <a:off x="578451" y="6407451"/>
              <a:ext cx="10987266" cy="450550"/>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0" name="Rectangle 19">
              <a:extLst>
                <a:ext uri="{FF2B5EF4-FFF2-40B4-BE49-F238E27FC236}">
                  <a16:creationId xmlns:a16="http://schemas.microsoft.com/office/drawing/2014/main" id="{6B7F5665-CA2B-4542-885E-A7B5361D1D4C}"/>
                </a:ext>
              </a:extLst>
            </p:cNvPr>
            <p:cNvSpPr/>
            <p:nvPr userDrawn="1"/>
          </p:nvSpPr>
          <p:spPr>
            <a:xfrm rot="5400000">
              <a:off x="11736986" y="-4458"/>
              <a:ext cx="450551" cy="459474"/>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1" name="Rectangle 20">
              <a:extLst>
                <a:ext uri="{FF2B5EF4-FFF2-40B4-BE49-F238E27FC236}">
                  <a16:creationId xmlns:a16="http://schemas.microsoft.com/office/drawing/2014/main" id="{2E60F60F-990B-4BDD-8411-91FE8BB32A70}"/>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sp>
          <p:nvSpPr>
            <p:cNvPr id="22" name="Rectangle 21">
              <a:extLst>
                <a:ext uri="{FF2B5EF4-FFF2-40B4-BE49-F238E27FC236}">
                  <a16:creationId xmlns:a16="http://schemas.microsoft.com/office/drawing/2014/main" id="{CDA8E11B-F6EE-40C4-9F89-315E70BF2868}"/>
                </a:ext>
              </a:extLst>
            </p:cNvPr>
            <p:cNvSpPr/>
            <p:nvPr userDrawn="1"/>
          </p:nvSpPr>
          <p:spPr>
            <a:xfrm>
              <a:off x="626283" y="6517310"/>
              <a:ext cx="184731" cy="230832"/>
            </a:xfrm>
            <a:prstGeom prst="rect">
              <a:avLst/>
            </a:prstGeom>
          </p:spPr>
          <p:txBody>
            <a:bodyPr wrap="none">
              <a:spAutoFit/>
            </a:bodyPr>
            <a:lstStyle/>
            <a:p>
              <a:pPr algn="l"/>
              <a:endParaRPr lang="en-US" sz="1000" b="0">
                <a:solidFill>
                  <a:schemeClr val="bg1"/>
                </a:solidFill>
                <a:latin typeface="IntelOne Display Regular" panose="020B0503020203020204" pitchFamily="34" charset="0"/>
                <a:cs typeface="Helvetica" panose="020B0604020202020204" pitchFamily="34" charset="0"/>
              </a:endParaRPr>
            </a:p>
          </p:txBody>
        </p:sp>
        <p:sp>
          <p:nvSpPr>
            <p:cNvPr id="23" name="Rectangle 22">
              <a:extLst>
                <a:ext uri="{FF2B5EF4-FFF2-40B4-BE49-F238E27FC236}">
                  <a16:creationId xmlns:a16="http://schemas.microsoft.com/office/drawing/2014/main" id="{3EB39749-8AC9-4BF8-9C5F-AA2121E369E6}"/>
                </a:ext>
              </a:extLst>
            </p:cNvPr>
            <p:cNvSpPr/>
            <p:nvPr userDrawn="1"/>
          </p:nvSpPr>
          <p:spPr>
            <a:xfrm rot="5400000">
              <a:off x="11567486" y="442118"/>
              <a:ext cx="178857" cy="182399"/>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4" name="Rectangle 23">
              <a:extLst>
                <a:ext uri="{FF2B5EF4-FFF2-40B4-BE49-F238E27FC236}">
                  <a16:creationId xmlns:a16="http://schemas.microsoft.com/office/drawing/2014/main" id="{8C4F12F4-4884-4E13-AB57-BFD8616F9400}"/>
                </a:ext>
              </a:extLst>
            </p:cNvPr>
            <p:cNvSpPr/>
            <p:nvPr userDrawn="1"/>
          </p:nvSpPr>
          <p:spPr>
            <a:xfrm rot="5400000">
              <a:off x="11744236" y="620477"/>
              <a:ext cx="97648" cy="99582"/>
            </a:xfrm>
            <a:prstGeom prst="rect">
              <a:avLst/>
            </a:prstGeom>
            <a:solidFill>
              <a:schemeClr val="tx2">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6" name="Rectangle 25">
              <a:extLst>
                <a:ext uri="{FF2B5EF4-FFF2-40B4-BE49-F238E27FC236}">
                  <a16:creationId xmlns:a16="http://schemas.microsoft.com/office/drawing/2014/main" id="{6CFDB7BE-E060-4226-812F-D8F55C5E665B}"/>
                </a:ext>
              </a:extLst>
            </p:cNvPr>
            <p:cNvSpPr/>
            <p:nvPr userDrawn="1"/>
          </p:nvSpPr>
          <p:spPr>
            <a:xfrm rot="5400000">
              <a:off x="301723" y="6132704"/>
              <a:ext cx="178857" cy="182399"/>
            </a:xfrm>
            <a:prstGeom prst="rect">
              <a:avLst/>
            </a:prstGeom>
            <a:solidFill>
              <a:schemeClr val="accent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27" name="Rectangle 26">
              <a:extLst>
                <a:ext uri="{FF2B5EF4-FFF2-40B4-BE49-F238E27FC236}">
                  <a16:creationId xmlns:a16="http://schemas.microsoft.com/office/drawing/2014/main" id="{84730F3E-57AD-4C9E-B283-DC51C0607D5F}"/>
                </a:ext>
              </a:extLst>
            </p:cNvPr>
            <p:cNvSpPr/>
            <p:nvPr userDrawn="1"/>
          </p:nvSpPr>
          <p:spPr>
            <a:xfrm rot="5400000">
              <a:off x="478473" y="6311063"/>
              <a:ext cx="97648" cy="99582"/>
            </a:xfrm>
            <a:prstGeom prst="rect">
              <a:avLst/>
            </a:prstGeom>
            <a:solidFill>
              <a:schemeClr val="accent2">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grpSp>
      <p:grpSp>
        <p:nvGrpSpPr>
          <p:cNvPr id="31" name="Graphic 5">
            <a:extLst>
              <a:ext uri="{FF2B5EF4-FFF2-40B4-BE49-F238E27FC236}">
                <a16:creationId xmlns:a16="http://schemas.microsoft.com/office/drawing/2014/main" id="{4835F534-5399-453B-800D-92A5A6C0FAA0}"/>
              </a:ext>
            </a:extLst>
          </p:cNvPr>
          <p:cNvGrpSpPr/>
          <p:nvPr userDrawn="1"/>
        </p:nvGrpSpPr>
        <p:grpSpPr>
          <a:xfrm>
            <a:off x="11067851" y="6558561"/>
            <a:ext cx="397591" cy="148870"/>
            <a:chOff x="11067851" y="6558561"/>
            <a:chExt cx="397591" cy="148870"/>
          </a:xfrm>
          <a:solidFill>
            <a:srgbClr val="FFFFFF"/>
          </a:solidFill>
        </p:grpSpPr>
        <p:sp>
          <p:nvSpPr>
            <p:cNvPr id="32" name="Freeform: Shape 31">
              <a:extLst>
                <a:ext uri="{FF2B5EF4-FFF2-40B4-BE49-F238E27FC236}">
                  <a16:creationId xmlns:a16="http://schemas.microsoft.com/office/drawing/2014/main" id="{DE138FF0-1A16-42ED-90B6-0FC6F09459BB}"/>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33" name="Freeform: Shape 32">
              <a:extLst>
                <a:ext uri="{FF2B5EF4-FFF2-40B4-BE49-F238E27FC236}">
                  <a16:creationId xmlns:a16="http://schemas.microsoft.com/office/drawing/2014/main" id="{2865707E-6671-4553-AF51-21FD00B1449B}"/>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4" name="Freeform: Shape 33">
              <a:extLst>
                <a:ext uri="{FF2B5EF4-FFF2-40B4-BE49-F238E27FC236}">
                  <a16:creationId xmlns:a16="http://schemas.microsoft.com/office/drawing/2014/main" id="{2B089AF9-AC6F-46CE-9FCA-931E968546C0}"/>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5" name="Freeform: Shape 34">
              <a:extLst>
                <a:ext uri="{FF2B5EF4-FFF2-40B4-BE49-F238E27FC236}">
                  <a16:creationId xmlns:a16="http://schemas.microsoft.com/office/drawing/2014/main" id="{C5A5B4FC-A791-4DC7-9A1B-24D4AE52258A}"/>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106913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p:bg>
      <p:bgPr>
        <a:solidFill>
          <a:schemeClr val="tx2"/>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4C58A6BF-BF0D-4749-B07B-7C0A27747D42}"/>
              </a:ext>
            </a:extLst>
          </p:cNvPr>
          <p:cNvSpPr/>
          <p:nvPr userDrawn="1"/>
        </p:nvSpPr>
        <p:spPr>
          <a:xfrm>
            <a:off x="11741697" y="6405280"/>
            <a:ext cx="450068" cy="450068"/>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97" name="Square"/>
          <p:cNvSpPr/>
          <p:nvPr/>
        </p:nvSpPr>
        <p:spPr>
          <a:xfrm>
            <a:off x="709974" y="2295859"/>
            <a:ext cx="318638" cy="318638"/>
          </a:xfrm>
          <a:prstGeom prst="rect">
            <a:avLst/>
          </a:prstGeom>
          <a:solidFill>
            <a:srgbClr val="00C7FD"/>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98" name="Square"/>
          <p:cNvSpPr/>
          <p:nvPr/>
        </p:nvSpPr>
        <p:spPr>
          <a:xfrm>
            <a:off x="536812"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99" name="Square"/>
          <p:cNvSpPr/>
          <p:nvPr/>
        </p:nvSpPr>
        <p:spPr>
          <a:xfrm>
            <a:off x="709974"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700" name="Rectangle"/>
          <p:cNvSpPr/>
          <p:nvPr/>
        </p:nvSpPr>
        <p:spPr>
          <a:xfrm>
            <a:off x="5814183" y="402558"/>
            <a:ext cx="5927511" cy="600347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8" name="TextBox 17">
            <a:extLst>
              <a:ext uri="{FF2B5EF4-FFF2-40B4-BE49-F238E27FC236}">
                <a16:creationId xmlns:a16="http://schemas.microsoft.com/office/drawing/2014/main" id="{F5846515-4871-AA4D-B71A-1561CC2E370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5F192548-45E5-4F50-A32B-E61F6CFA996F}"/>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38703551-AC59-4BD9-8B3C-616B6DFB3DB4}"/>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IntelOne Display Medium" panose="020B0703020203020204" pitchFamily="34" charset="0"/>
              </a:defRPr>
            </a:lvl1pPr>
            <a:lvl2pPr marL="228600" indent="0">
              <a:buNone/>
              <a:defRPr/>
            </a:lvl2pPr>
          </a:lstStyle>
          <a:p>
            <a:pPr lvl="0"/>
            <a:r>
              <a:rPr lang="en-US"/>
              <a:t>Click to edit Master text styles</a:t>
            </a:r>
          </a:p>
        </p:txBody>
      </p:sp>
      <p:sp>
        <p:nvSpPr>
          <p:cNvPr id="22" name="Rectangle 21">
            <a:extLst>
              <a:ext uri="{FF2B5EF4-FFF2-40B4-BE49-F238E27FC236}">
                <a16:creationId xmlns:a16="http://schemas.microsoft.com/office/drawing/2014/main" id="{B9941F67-C74D-4B8F-827C-5B669C174B87}"/>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16" name="Graphic 5">
            <a:extLst>
              <a:ext uri="{FF2B5EF4-FFF2-40B4-BE49-F238E27FC236}">
                <a16:creationId xmlns:a16="http://schemas.microsoft.com/office/drawing/2014/main" id="{F575E2A5-15F2-4D7E-81D2-0D65613E4462}"/>
              </a:ext>
            </a:extLst>
          </p:cNvPr>
          <p:cNvGrpSpPr/>
          <p:nvPr userDrawn="1"/>
        </p:nvGrpSpPr>
        <p:grpSpPr>
          <a:xfrm>
            <a:off x="11075225" y="6550809"/>
            <a:ext cx="397591" cy="148870"/>
            <a:chOff x="11067851" y="6558561"/>
            <a:chExt cx="397591" cy="148870"/>
          </a:xfrm>
          <a:solidFill>
            <a:srgbClr val="FFFFFF"/>
          </a:solidFill>
        </p:grpSpPr>
        <p:sp>
          <p:nvSpPr>
            <p:cNvPr id="17" name="Freeform: Shape 16">
              <a:extLst>
                <a:ext uri="{FF2B5EF4-FFF2-40B4-BE49-F238E27FC236}">
                  <a16:creationId xmlns:a16="http://schemas.microsoft.com/office/drawing/2014/main" id="{489524A2-7DCE-42C9-A87A-7C071B3F2A44}"/>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19" name="Freeform: Shape 18">
              <a:extLst>
                <a:ext uri="{FF2B5EF4-FFF2-40B4-BE49-F238E27FC236}">
                  <a16:creationId xmlns:a16="http://schemas.microsoft.com/office/drawing/2014/main" id="{59B9D021-75AB-4DA0-A49A-184A187B215E}"/>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0" name="Freeform: Shape 19">
              <a:extLst>
                <a:ext uri="{FF2B5EF4-FFF2-40B4-BE49-F238E27FC236}">
                  <a16:creationId xmlns:a16="http://schemas.microsoft.com/office/drawing/2014/main" id="{CD8C1F2A-8F6E-4CF6-BE0D-2B3B6497E3D1}"/>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5" name="Freeform: Shape 24">
              <a:extLst>
                <a:ext uri="{FF2B5EF4-FFF2-40B4-BE49-F238E27FC236}">
                  <a16:creationId xmlns:a16="http://schemas.microsoft.com/office/drawing/2014/main" id="{FFD82923-A543-4D0C-8AAA-06A619148848}"/>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29294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2">
    <p:bg>
      <p:bgPr>
        <a:solidFill>
          <a:schemeClr val="bg2">
            <a:lumMod val="50000"/>
          </a:schemeClr>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14158"/>
            <a:ext cx="450068" cy="450068"/>
          </a:xfrm>
          <a:prstGeom prst="rect">
            <a:avLst/>
          </a:prstGeom>
          <a:solidFill>
            <a:schemeClr val="accent2"/>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rgbClr val="525252"/>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0" name="Square"/>
          <p:cNvSpPr/>
          <p:nvPr/>
        </p:nvSpPr>
        <p:spPr>
          <a:xfrm>
            <a:off x="707513" y="2295859"/>
            <a:ext cx="318638" cy="318638"/>
          </a:xfrm>
          <a:prstGeom prst="rect">
            <a:avLst/>
          </a:prstGeom>
          <a:solidFill>
            <a:schemeClr val="accent2"/>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1" name="Square"/>
          <p:cNvSpPr/>
          <p:nvPr/>
        </p:nvSpPr>
        <p:spPr>
          <a:xfrm>
            <a:off x="533946" y="2122317"/>
            <a:ext cx="174318" cy="17431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2" name="Square"/>
          <p:cNvSpPr/>
          <p:nvPr/>
        </p:nvSpPr>
        <p:spPr>
          <a:xfrm>
            <a:off x="707513" y="2023075"/>
            <a:ext cx="98724" cy="98723"/>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1"/>
                </a:solidFill>
                <a:latin typeface="IntelOne Display Medium" panose="020B0703020203020204" pitchFamily="34" charset="0"/>
              </a:defRPr>
            </a:lvl1pPr>
            <a:lvl2pPr marL="228600" indent="0">
              <a:buNone/>
              <a:defRPr/>
            </a:lvl2pPr>
          </a:lstStyle>
          <a:p>
            <a:pPr lvl="0"/>
            <a:r>
              <a:rPr lang="en-US"/>
              <a:t>Click to edit Master text styles</a:t>
            </a:r>
          </a:p>
        </p:txBody>
      </p:sp>
      <p:sp>
        <p:nvSpPr>
          <p:cNvPr id="16" name="Rectangle 15">
            <a:extLst>
              <a:ext uri="{FF2B5EF4-FFF2-40B4-BE49-F238E27FC236}">
                <a16:creationId xmlns:a16="http://schemas.microsoft.com/office/drawing/2014/main" id="{7968D115-304E-45D0-85A3-7DC7F6B62756}"/>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20" name="Graphic 5">
            <a:extLst>
              <a:ext uri="{FF2B5EF4-FFF2-40B4-BE49-F238E27FC236}">
                <a16:creationId xmlns:a16="http://schemas.microsoft.com/office/drawing/2014/main" id="{B65FDE6F-94E6-4DAD-8F60-203D9A0FCF6B}"/>
              </a:ext>
            </a:extLst>
          </p:cNvPr>
          <p:cNvGrpSpPr/>
          <p:nvPr userDrawn="1"/>
        </p:nvGrpSpPr>
        <p:grpSpPr>
          <a:xfrm>
            <a:off x="11067851" y="6558561"/>
            <a:ext cx="397591" cy="148870"/>
            <a:chOff x="11067851" y="6558561"/>
            <a:chExt cx="397591" cy="148870"/>
          </a:xfrm>
          <a:solidFill>
            <a:srgbClr val="FFFFFF"/>
          </a:solidFill>
        </p:grpSpPr>
        <p:sp>
          <p:nvSpPr>
            <p:cNvPr id="26" name="Freeform: Shape 25">
              <a:extLst>
                <a:ext uri="{FF2B5EF4-FFF2-40B4-BE49-F238E27FC236}">
                  <a16:creationId xmlns:a16="http://schemas.microsoft.com/office/drawing/2014/main" id="{C73769C3-0C5C-4CE0-BB4D-DEA49165DB01}"/>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7" name="Freeform: Shape 26">
              <a:extLst>
                <a:ext uri="{FF2B5EF4-FFF2-40B4-BE49-F238E27FC236}">
                  <a16:creationId xmlns:a16="http://schemas.microsoft.com/office/drawing/2014/main" id="{FFBAA6C4-F356-4A8B-ABC6-84F2C29DC90C}"/>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8" name="Freeform: Shape 27">
              <a:extLst>
                <a:ext uri="{FF2B5EF4-FFF2-40B4-BE49-F238E27FC236}">
                  <a16:creationId xmlns:a16="http://schemas.microsoft.com/office/drawing/2014/main" id="{7E150D9F-E648-4791-A4AD-7EE807A97527}"/>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9" name="Freeform: Shape 28">
              <a:extLst>
                <a:ext uri="{FF2B5EF4-FFF2-40B4-BE49-F238E27FC236}">
                  <a16:creationId xmlns:a16="http://schemas.microsoft.com/office/drawing/2014/main" id="{B6FA28C5-DAD6-4767-AF86-8AB286F5D7CE}"/>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12063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p:bg>
      <p:bgPr>
        <a:solidFill>
          <a:schemeClr val="accent1">
            <a:lumMod val="50000"/>
          </a:schemeClr>
        </a:solidFill>
        <a:effectLst/>
      </p:bgPr>
    </p:bg>
    <p:spTree>
      <p:nvGrpSpPr>
        <p:cNvPr id="1" name=""/>
        <p:cNvGrpSpPr/>
        <p:nvPr/>
      </p:nvGrpSpPr>
      <p:grpSpPr>
        <a:xfrm>
          <a:off x="0" y="0"/>
          <a:ext cx="0" cy="0"/>
          <a:chOff x="0" y="0"/>
          <a:chExt cx="0" cy="0"/>
        </a:xfrm>
      </p:grpSpPr>
      <p:sp>
        <p:nvSpPr>
          <p:cNvPr id="20" name="Square">
            <a:extLst>
              <a:ext uri="{FF2B5EF4-FFF2-40B4-BE49-F238E27FC236}">
                <a16:creationId xmlns:a16="http://schemas.microsoft.com/office/drawing/2014/main" id="{FE9A3852-307B-4677-A2E2-D7DC495E366A}"/>
              </a:ext>
            </a:extLst>
          </p:cNvPr>
          <p:cNvSpPr/>
          <p:nvPr userDrawn="1"/>
        </p:nvSpPr>
        <p:spPr>
          <a:xfrm>
            <a:off x="11741697" y="6414158"/>
            <a:ext cx="450068" cy="450068"/>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21" name="Rectangle">
            <a:extLst>
              <a:ext uri="{FF2B5EF4-FFF2-40B4-BE49-F238E27FC236}">
                <a16:creationId xmlns:a16="http://schemas.microsoft.com/office/drawing/2014/main" id="{1E9FE6C1-27FB-467A-8BF9-B80A0C35FEDB}"/>
              </a:ext>
            </a:extLst>
          </p:cNvPr>
          <p:cNvSpPr/>
          <p:nvPr userDrawn="1"/>
        </p:nvSpPr>
        <p:spPr>
          <a:xfrm>
            <a:off x="5814183" y="402558"/>
            <a:ext cx="5927511" cy="6003471"/>
          </a:xfrm>
          <a:prstGeom prst="rect">
            <a:avLst/>
          </a:prstGeom>
          <a:solidFill>
            <a:schemeClr val="accent2">
              <a:lumMod val="75000"/>
            </a:scheme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1" name="Square">
            <a:extLst>
              <a:ext uri="{FF2B5EF4-FFF2-40B4-BE49-F238E27FC236}">
                <a16:creationId xmlns:a16="http://schemas.microsoft.com/office/drawing/2014/main" id="{C93C8C2E-66DD-E64F-BD60-42EBDC0E958E}"/>
              </a:ext>
            </a:extLst>
          </p:cNvPr>
          <p:cNvSpPr/>
          <p:nvPr userDrawn="1"/>
        </p:nvSpPr>
        <p:spPr>
          <a:xfrm>
            <a:off x="707513" y="2295859"/>
            <a:ext cx="318638" cy="318638"/>
          </a:xfrm>
          <a:prstGeom prst="rect">
            <a:avLst/>
          </a:prstGeom>
          <a:solidFill>
            <a:schemeClr val="accent2"/>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2" name="Square">
            <a:extLst>
              <a:ext uri="{FF2B5EF4-FFF2-40B4-BE49-F238E27FC236}">
                <a16:creationId xmlns:a16="http://schemas.microsoft.com/office/drawing/2014/main" id="{85A14FBD-B953-BA4F-8F83-DE73E3C37290}"/>
              </a:ext>
            </a:extLst>
          </p:cNvPr>
          <p:cNvSpPr/>
          <p:nvPr userDrawn="1"/>
        </p:nvSpPr>
        <p:spPr>
          <a:xfrm>
            <a:off x="533946" y="2122317"/>
            <a:ext cx="174318" cy="174318"/>
          </a:xfrm>
          <a:prstGeom prst="rect">
            <a:avLst/>
          </a:prstGeom>
          <a:solidFill>
            <a:srgbClr val="7BDE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7" name="Square">
            <a:extLst>
              <a:ext uri="{FF2B5EF4-FFF2-40B4-BE49-F238E27FC236}">
                <a16:creationId xmlns:a16="http://schemas.microsoft.com/office/drawing/2014/main" id="{59044771-2E3B-C941-8593-8E508F542287}"/>
              </a:ext>
            </a:extLst>
          </p:cNvPr>
          <p:cNvSpPr/>
          <p:nvPr userDrawn="1"/>
        </p:nvSpPr>
        <p:spPr>
          <a:xfrm>
            <a:off x="707513" y="2023075"/>
            <a:ext cx="98724" cy="98723"/>
          </a:xfrm>
          <a:prstGeom prst="rect">
            <a:avLst/>
          </a:prstGeom>
          <a:solidFill>
            <a:srgbClr val="B4F0FF"/>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5E5861BF-901F-47D4-91BC-0B353503F232}"/>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8" name="Text Placeholder 3">
            <a:extLst>
              <a:ext uri="{FF2B5EF4-FFF2-40B4-BE49-F238E27FC236}">
                <a16:creationId xmlns:a16="http://schemas.microsoft.com/office/drawing/2014/main" id="{3BA33390-07D4-4E2C-BDA6-AE147B9075AE}"/>
              </a:ext>
            </a:extLst>
          </p:cNvPr>
          <p:cNvSpPr>
            <a:spLocks noGrp="1"/>
          </p:cNvSpPr>
          <p:nvPr>
            <p:ph type="body" sz="quarter" idx="29"/>
          </p:nvPr>
        </p:nvSpPr>
        <p:spPr>
          <a:xfrm>
            <a:off x="6394450" y="740229"/>
            <a:ext cx="4865211" cy="1078146"/>
          </a:xfrm>
          <a:ln w="12700">
            <a:miter lim="400000"/>
          </a:ln>
        </p:spPr>
        <p:txBody>
          <a:bodyPr lIns="0" tIns="0" rIns="0" bIns="0" anchor="b" anchorCtr="0">
            <a:normAutofit/>
          </a:bodyPr>
          <a:lstStyle>
            <a:lvl1pPr>
              <a:defRPr lang="en-US" sz="3200" dirty="0">
                <a:solidFill>
                  <a:schemeClr val="bg1"/>
                </a:solidFill>
                <a:latin typeface="IntelOne Display Medium" panose="020B0703020203020204" pitchFamily="34" charset="0"/>
              </a:defRPr>
            </a:lvl1pPr>
          </a:lstStyle>
          <a:p>
            <a:pPr marL="0" lvl="0" indent="0">
              <a:buNone/>
            </a:pPr>
            <a:r>
              <a:rPr lang="en-US"/>
              <a:t>Click to edit Master text styles</a:t>
            </a:r>
          </a:p>
        </p:txBody>
      </p:sp>
      <p:sp>
        <p:nvSpPr>
          <p:cNvPr id="15" name="Rectangle 14">
            <a:extLst>
              <a:ext uri="{FF2B5EF4-FFF2-40B4-BE49-F238E27FC236}">
                <a16:creationId xmlns:a16="http://schemas.microsoft.com/office/drawing/2014/main" id="{4602DC7A-64C0-4185-A4D4-1DABDF4F1D57}"/>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19" name="Graphic 5">
            <a:extLst>
              <a:ext uri="{FF2B5EF4-FFF2-40B4-BE49-F238E27FC236}">
                <a16:creationId xmlns:a16="http://schemas.microsoft.com/office/drawing/2014/main" id="{5D8F540F-0FCC-4D2C-BDD9-688029643507}"/>
              </a:ext>
            </a:extLst>
          </p:cNvPr>
          <p:cNvGrpSpPr/>
          <p:nvPr userDrawn="1"/>
        </p:nvGrpSpPr>
        <p:grpSpPr>
          <a:xfrm>
            <a:off x="11067851" y="6558561"/>
            <a:ext cx="397591" cy="148870"/>
            <a:chOff x="11067851" y="6558561"/>
            <a:chExt cx="397591" cy="148870"/>
          </a:xfrm>
          <a:solidFill>
            <a:srgbClr val="FFFFFF"/>
          </a:solidFill>
        </p:grpSpPr>
        <p:sp>
          <p:nvSpPr>
            <p:cNvPr id="27" name="Freeform: Shape 26">
              <a:extLst>
                <a:ext uri="{FF2B5EF4-FFF2-40B4-BE49-F238E27FC236}">
                  <a16:creationId xmlns:a16="http://schemas.microsoft.com/office/drawing/2014/main" id="{841AF007-CA91-455F-AE31-10BE904F8AD2}"/>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8" name="Freeform: Shape 27">
              <a:extLst>
                <a:ext uri="{FF2B5EF4-FFF2-40B4-BE49-F238E27FC236}">
                  <a16:creationId xmlns:a16="http://schemas.microsoft.com/office/drawing/2014/main" id="{EEAAE2AB-09D5-4D7E-BF8A-32FA9762A842}"/>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9" name="Freeform: Shape 28">
              <a:extLst>
                <a:ext uri="{FF2B5EF4-FFF2-40B4-BE49-F238E27FC236}">
                  <a16:creationId xmlns:a16="http://schemas.microsoft.com/office/drawing/2014/main" id="{DA15A90F-1172-4359-A3C5-D33C363C0E86}"/>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30" name="Freeform: Shape 29">
              <a:extLst>
                <a:ext uri="{FF2B5EF4-FFF2-40B4-BE49-F238E27FC236}">
                  <a16:creationId xmlns:a16="http://schemas.microsoft.com/office/drawing/2014/main" id="{3C8DDBB0-B54E-4534-8438-CF02E0DEAC02}"/>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84800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Dark Backgroun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0" name="Square"/>
          <p:cNvSpPr/>
          <p:nvPr/>
        </p:nvSpPr>
        <p:spPr>
          <a:xfrm>
            <a:off x="861107" y="5390896"/>
            <a:ext cx="607299" cy="607299"/>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1" name="Rectangle"/>
          <p:cNvSpPr/>
          <p:nvPr/>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2" name="Square"/>
          <p:cNvSpPr/>
          <p:nvPr/>
        </p:nvSpPr>
        <p:spPr>
          <a:xfrm>
            <a:off x="861107" y="4952474"/>
            <a:ext cx="157461" cy="157461"/>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grpSp>
        <p:nvGrpSpPr>
          <p:cNvPr id="9" name="Group 8">
            <a:extLst>
              <a:ext uri="{FF2B5EF4-FFF2-40B4-BE49-F238E27FC236}">
                <a16:creationId xmlns:a16="http://schemas.microsoft.com/office/drawing/2014/main" id="{698DF977-78B3-4C00-9E43-1223CD667932}"/>
              </a:ext>
            </a:extLst>
          </p:cNvPr>
          <p:cNvGrpSpPr/>
          <p:nvPr userDrawn="1"/>
        </p:nvGrpSpPr>
        <p:grpSpPr>
          <a:xfrm>
            <a:off x="1468406" y="5995719"/>
            <a:ext cx="1059754" cy="396801"/>
            <a:chOff x="1314450" y="6391094"/>
            <a:chExt cx="1123377" cy="420623"/>
          </a:xfrm>
        </p:grpSpPr>
        <p:sp>
          <p:nvSpPr>
            <p:cNvPr id="5" name="Freeform: Shape 4">
              <a:extLst>
                <a:ext uri="{FF2B5EF4-FFF2-40B4-BE49-F238E27FC236}">
                  <a16:creationId xmlns:a16="http://schemas.microsoft.com/office/drawing/2014/main" id="{78F73C8D-05B1-4270-85FA-B1FD37A25A06}"/>
                </a:ext>
              </a:extLst>
            </p:cNvPr>
            <p:cNvSpPr/>
            <p:nvPr userDrawn="1"/>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cs typeface="Helvetica" panose="020B0604020202020204" pitchFamily="34" charset="0"/>
              </a:endParaRPr>
            </a:p>
          </p:txBody>
        </p:sp>
        <p:sp>
          <p:nvSpPr>
            <p:cNvPr id="6" name="Freeform: Shape 5">
              <a:extLst>
                <a:ext uri="{FF2B5EF4-FFF2-40B4-BE49-F238E27FC236}">
                  <a16:creationId xmlns:a16="http://schemas.microsoft.com/office/drawing/2014/main" id="{FC6580CA-6E37-4F04-8FAD-D6491FEE8CE6}"/>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sp>
          <p:nvSpPr>
            <p:cNvPr id="7" name="Freeform: Shape 6">
              <a:extLst>
                <a:ext uri="{FF2B5EF4-FFF2-40B4-BE49-F238E27FC236}">
                  <a16:creationId xmlns:a16="http://schemas.microsoft.com/office/drawing/2014/main" id="{1C614C49-972F-498A-9654-844CECF9AF64}"/>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sp>
          <p:nvSpPr>
            <p:cNvPr id="8" name="Freeform: Shape 7">
              <a:extLst>
                <a:ext uri="{FF2B5EF4-FFF2-40B4-BE49-F238E27FC236}">
                  <a16:creationId xmlns:a16="http://schemas.microsoft.com/office/drawing/2014/main" id="{922EBBE0-933B-4A65-BAAC-DC5972E3F9A4}"/>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cs typeface="Helvetica" panose="020B0604020202020204" pitchFamily="34" charset="0"/>
              </a:endParaRPr>
            </a:p>
          </p:txBody>
        </p:sp>
      </p:grpSp>
      <p:sp>
        <p:nvSpPr>
          <p:cNvPr id="23" name="Title Text">
            <a:extLst>
              <a:ext uri="{FF2B5EF4-FFF2-40B4-BE49-F238E27FC236}">
                <a16:creationId xmlns:a16="http://schemas.microsoft.com/office/drawing/2014/main" id="{1B328DBB-C4EC-4B6A-A883-1E36F80A7789}"/>
              </a:ext>
            </a:extLst>
          </p:cNvPr>
          <p:cNvSpPr txBox="1">
            <a:spLocks noGrp="1"/>
          </p:cNvSpPr>
          <p:nvPr>
            <p:ph type="title" hasCustomPrompt="1"/>
          </p:nvPr>
        </p:nvSpPr>
        <p:spPr>
          <a:xfrm>
            <a:off x="1468407" y="3375055"/>
            <a:ext cx="9268419"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1"/>
                </a:solidFill>
                <a:latin typeface="IntelOne Display Medium" panose="020B0703020203020204" pitchFamily="34" charset="0"/>
              </a:defRPr>
            </a:lvl1pPr>
          </a:lstStyle>
          <a:p>
            <a:r>
              <a:rPr lang="en-US"/>
              <a:t>75 </a:t>
            </a:r>
            <a:r>
              <a:rPr lang="en-US" err="1"/>
              <a:t>pt</a:t>
            </a:r>
            <a:r>
              <a:rPr lang="en-US"/>
              <a:t> Intel Clear Light</a:t>
            </a:r>
            <a:endParaRPr/>
          </a:p>
        </p:txBody>
      </p:sp>
      <p:sp>
        <p:nvSpPr>
          <p:cNvPr id="24" name="Text Placeholder 2">
            <a:extLst>
              <a:ext uri="{FF2B5EF4-FFF2-40B4-BE49-F238E27FC236}">
                <a16:creationId xmlns:a16="http://schemas.microsoft.com/office/drawing/2014/main" id="{9C4C8A12-AA2B-4544-BDFB-FE8DCD148E40}"/>
              </a:ext>
            </a:extLst>
          </p:cNvPr>
          <p:cNvSpPr>
            <a:spLocks noGrp="1"/>
          </p:cNvSpPr>
          <p:nvPr>
            <p:ph type="body" sz="quarter" idx="25" hasCustomPrompt="1"/>
          </p:nvPr>
        </p:nvSpPr>
        <p:spPr>
          <a:xfrm>
            <a:off x="1468406" y="2972091"/>
            <a:ext cx="9268419" cy="304800"/>
          </a:xfrm>
        </p:spPr>
        <p:txBody>
          <a:bodyPr>
            <a:normAutofit/>
          </a:bodyPr>
          <a:lstStyle>
            <a:lvl1pPr marL="0" indent="0">
              <a:buNone/>
              <a:defRPr sz="1600" b="0" i="0">
                <a:solidFill>
                  <a:srgbClr val="00C7FD"/>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25" name="Text Placeholder 6">
            <a:extLst>
              <a:ext uri="{FF2B5EF4-FFF2-40B4-BE49-F238E27FC236}">
                <a16:creationId xmlns:a16="http://schemas.microsoft.com/office/drawing/2014/main" id="{D668E2CC-19F1-4ADD-A98D-74A5E31B6AF0}"/>
              </a:ext>
            </a:extLst>
          </p:cNvPr>
          <p:cNvSpPr>
            <a:spLocks noGrp="1"/>
          </p:cNvSpPr>
          <p:nvPr>
            <p:ph type="body" sz="quarter" idx="27" hasCustomPrompt="1"/>
          </p:nvPr>
        </p:nvSpPr>
        <p:spPr>
          <a:xfrm>
            <a:off x="1481279" y="4568385"/>
            <a:ext cx="9256831" cy="326776"/>
          </a:xfrm>
        </p:spPr>
        <p:txBody>
          <a:bodyPr>
            <a:normAutofit/>
          </a:bodyPr>
          <a:lstStyle>
            <a:lvl1pPr marL="0" indent="0">
              <a:buNone/>
              <a:defRPr sz="1800" b="0" i="0">
                <a:solidFill>
                  <a:schemeClr val="bg1"/>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27" name="Group 26">
            <a:extLst>
              <a:ext uri="{FF2B5EF4-FFF2-40B4-BE49-F238E27FC236}">
                <a16:creationId xmlns:a16="http://schemas.microsoft.com/office/drawing/2014/main" id="{D16F3B4F-9289-4FBC-AE10-A6104A8CFC04}"/>
              </a:ext>
            </a:extLst>
          </p:cNvPr>
          <p:cNvGrpSpPr/>
          <p:nvPr userDrawn="1"/>
        </p:nvGrpSpPr>
        <p:grpSpPr>
          <a:xfrm>
            <a:off x="10901263" y="391305"/>
            <a:ext cx="884321" cy="1004188"/>
            <a:chOff x="7253918" y="4234218"/>
            <a:chExt cx="2494920" cy="2833091"/>
          </a:xfrm>
        </p:grpSpPr>
        <p:grpSp>
          <p:nvGrpSpPr>
            <p:cNvPr id="28" name="Group 4">
              <a:extLst>
                <a:ext uri="{FF2B5EF4-FFF2-40B4-BE49-F238E27FC236}">
                  <a16:creationId xmlns:a16="http://schemas.microsoft.com/office/drawing/2014/main" id="{0ABB7F82-A966-469D-85FC-6EE091468B04}"/>
                </a:ext>
              </a:extLst>
            </p:cNvPr>
            <p:cNvGrpSpPr>
              <a:grpSpLocks/>
            </p:cNvGrpSpPr>
            <p:nvPr/>
          </p:nvGrpSpPr>
          <p:grpSpPr bwMode="auto">
            <a:xfrm>
              <a:off x="7253918" y="6063013"/>
              <a:ext cx="662349" cy="662345"/>
              <a:chOff x="-2942520" y="9647965"/>
              <a:chExt cx="1297744" cy="1924057"/>
            </a:xfrm>
          </p:grpSpPr>
          <p:sp>
            <p:nvSpPr>
              <p:cNvPr id="46" name="Rectangle 9">
                <a:extLst>
                  <a:ext uri="{FF2B5EF4-FFF2-40B4-BE49-F238E27FC236}">
                    <a16:creationId xmlns:a16="http://schemas.microsoft.com/office/drawing/2014/main" id="{B8E7BB3D-A906-4ACE-9E83-77A960F7B85A}"/>
                  </a:ext>
                </a:extLst>
              </p:cNvPr>
              <p:cNvSpPr>
                <a:spLocks noChangeArrowheads="1"/>
              </p:cNvSpPr>
              <p:nvPr/>
            </p:nvSpPr>
            <p:spPr bwMode="auto">
              <a:xfrm>
                <a:off x="-2942520" y="9647965"/>
                <a:ext cx="1297733" cy="1924049"/>
              </a:xfrm>
              <a:prstGeom prst="rect">
                <a:avLst/>
              </a:prstGeom>
              <a:solidFill>
                <a:schemeClr val="accent2"/>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7" name="Rectangle 8">
                <a:extLst>
                  <a:ext uri="{FF2B5EF4-FFF2-40B4-BE49-F238E27FC236}">
                    <a16:creationId xmlns:a16="http://schemas.microsoft.com/office/drawing/2014/main" id="{BA1675F2-E768-462E-A8B3-937210A0AA1A}"/>
                  </a:ext>
                </a:extLst>
              </p:cNvPr>
              <p:cNvSpPr>
                <a:spLocks noChangeArrowheads="1"/>
              </p:cNvSpPr>
              <p:nvPr/>
            </p:nvSpPr>
            <p:spPr bwMode="auto">
              <a:xfrm>
                <a:off x="-2942511" y="9647973"/>
                <a:ext cx="1297735" cy="1924049"/>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29" name="Group 5">
              <a:extLst>
                <a:ext uri="{FF2B5EF4-FFF2-40B4-BE49-F238E27FC236}">
                  <a16:creationId xmlns:a16="http://schemas.microsoft.com/office/drawing/2014/main" id="{52EB9138-C3CE-451F-B52C-11C44BB37B91}"/>
                </a:ext>
              </a:extLst>
            </p:cNvPr>
            <p:cNvGrpSpPr>
              <a:grpSpLocks/>
            </p:cNvGrpSpPr>
            <p:nvPr/>
          </p:nvGrpSpPr>
          <p:grpSpPr bwMode="auto">
            <a:xfrm>
              <a:off x="7920038" y="4234218"/>
              <a:ext cx="1828800" cy="1828800"/>
              <a:chOff x="3274268" y="2411412"/>
              <a:chExt cx="1298027" cy="1924050"/>
            </a:xfrm>
          </p:grpSpPr>
          <p:sp>
            <p:nvSpPr>
              <p:cNvPr id="44" name="Rectangle 10">
                <a:extLst>
                  <a:ext uri="{FF2B5EF4-FFF2-40B4-BE49-F238E27FC236}">
                    <a16:creationId xmlns:a16="http://schemas.microsoft.com/office/drawing/2014/main" id="{CD15F1E6-386A-4849-ABC4-6692C581980F}"/>
                  </a:ext>
                </a:extLst>
              </p:cNvPr>
              <p:cNvSpPr>
                <a:spLocks noChangeArrowheads="1"/>
              </p:cNvSpPr>
              <p:nvPr/>
            </p:nvSpPr>
            <p:spPr bwMode="auto">
              <a:xfrm>
                <a:off x="3280623" y="2411412"/>
                <a:ext cx="1291672" cy="1924050"/>
              </a:xfrm>
              <a:prstGeom prst="rect">
                <a:avLst/>
              </a:prstGeom>
              <a:solidFill>
                <a:schemeClr val="accent1"/>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5" name="Rectangle 8">
                <a:extLst>
                  <a:ext uri="{FF2B5EF4-FFF2-40B4-BE49-F238E27FC236}">
                    <a16:creationId xmlns:a16="http://schemas.microsoft.com/office/drawing/2014/main" id="{6C676909-23A9-4882-8FEA-D01DF7025879}"/>
                  </a:ext>
                </a:extLst>
              </p:cNvPr>
              <p:cNvSpPr>
                <a:spLocks noChangeArrowheads="1"/>
              </p:cNvSpPr>
              <p:nvPr/>
            </p:nvSpPr>
            <p:spPr bwMode="auto">
              <a:xfrm>
                <a:off x="3274268" y="2411412"/>
                <a:ext cx="1297732" cy="1924050"/>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00C16">
                      <a:alpha val="34901"/>
                    </a:srgbClr>
                  </a:gs>
                  <a:gs pos="100000">
                    <a:schemeClr val="bg1">
                      <a:alpha val="0"/>
                    </a:schemeClr>
                  </a:gs>
                </a:gsLst>
                <a:lin ang="189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30" name="Group 3">
              <a:extLst>
                <a:ext uri="{FF2B5EF4-FFF2-40B4-BE49-F238E27FC236}">
                  <a16:creationId xmlns:a16="http://schemas.microsoft.com/office/drawing/2014/main" id="{978A51A3-F3E9-4D4A-B315-AF55274C834E}"/>
                </a:ext>
              </a:extLst>
            </p:cNvPr>
            <p:cNvGrpSpPr>
              <a:grpSpLocks/>
            </p:cNvGrpSpPr>
            <p:nvPr/>
          </p:nvGrpSpPr>
          <p:grpSpPr bwMode="auto">
            <a:xfrm>
              <a:off x="7920675" y="6754017"/>
              <a:ext cx="313292" cy="313292"/>
              <a:chOff x="-9742437" y="23924521"/>
              <a:chExt cx="1301846" cy="1928152"/>
            </a:xfrm>
          </p:grpSpPr>
          <p:sp>
            <p:nvSpPr>
              <p:cNvPr id="42" name="Rectangle 8">
                <a:extLst>
                  <a:ext uri="{FF2B5EF4-FFF2-40B4-BE49-F238E27FC236}">
                    <a16:creationId xmlns:a16="http://schemas.microsoft.com/office/drawing/2014/main" id="{DD2B908D-653B-468C-AA5D-8DB3EE670CDC}"/>
                  </a:ext>
                </a:extLst>
              </p:cNvPr>
              <p:cNvSpPr>
                <a:spLocks noChangeArrowheads="1"/>
              </p:cNvSpPr>
              <p:nvPr/>
            </p:nvSpPr>
            <p:spPr bwMode="auto">
              <a:xfrm>
                <a:off x="-9737701" y="23924521"/>
                <a:ext cx="1297110" cy="1923429"/>
              </a:xfrm>
              <a:prstGeom prst="rect">
                <a:avLst/>
              </a:prstGeom>
              <a:solidFill>
                <a:srgbClr val="0095CA"/>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3" name="Rectangle 8">
                <a:extLst>
                  <a:ext uri="{FF2B5EF4-FFF2-40B4-BE49-F238E27FC236}">
                    <a16:creationId xmlns:a16="http://schemas.microsoft.com/office/drawing/2014/main" id="{341C33CB-1D49-40C5-A7A6-B940E75D4764}"/>
                  </a:ext>
                </a:extLst>
              </p:cNvPr>
              <p:cNvSpPr>
                <a:spLocks noChangeArrowheads="1"/>
              </p:cNvSpPr>
              <p:nvPr/>
            </p:nvSpPr>
            <p:spPr bwMode="auto">
              <a:xfrm>
                <a:off x="-9742437" y="23928619"/>
                <a:ext cx="1297729" cy="1924054"/>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spTree>
    <p:extLst>
      <p:ext uri="{BB962C8B-B14F-4D97-AF65-F5344CB8AC3E}">
        <p14:creationId xmlns:p14="http://schemas.microsoft.com/office/powerpoint/2010/main" val="314014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ub &amp; Content Blue 2">
    <p:bg>
      <p:bgPr>
        <a:solidFill>
          <a:schemeClr val="bg1">
            <a:lumMod val="95000"/>
          </a:schemeClr>
        </a:solidFill>
        <a:effectLst/>
      </p:bgPr>
    </p:bg>
    <p:spTree>
      <p:nvGrpSpPr>
        <p:cNvPr id="1" name=""/>
        <p:cNvGrpSpPr/>
        <p:nvPr/>
      </p:nvGrpSpPr>
      <p:grpSpPr>
        <a:xfrm>
          <a:off x="0" y="0"/>
          <a:ext cx="0" cy="0"/>
          <a:chOff x="0" y="0"/>
          <a:chExt cx="0" cy="0"/>
        </a:xfrm>
      </p:grpSpPr>
      <p:sp>
        <p:nvSpPr>
          <p:cNvPr id="21" name="Square">
            <a:extLst>
              <a:ext uri="{FF2B5EF4-FFF2-40B4-BE49-F238E27FC236}">
                <a16:creationId xmlns:a16="http://schemas.microsoft.com/office/drawing/2014/main" id="{3B808FDC-D2A2-42EB-B356-E69E4A048F8E}"/>
              </a:ext>
            </a:extLst>
          </p:cNvPr>
          <p:cNvSpPr/>
          <p:nvPr userDrawn="1"/>
        </p:nvSpPr>
        <p:spPr>
          <a:xfrm>
            <a:off x="11741697" y="6414158"/>
            <a:ext cx="450068" cy="450068"/>
          </a:xfrm>
          <a:prstGeom prst="rect">
            <a:avLst/>
          </a:prstGeom>
          <a:solidFill>
            <a:schemeClr val="bg2"/>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22" name="Rectangle">
            <a:extLst>
              <a:ext uri="{FF2B5EF4-FFF2-40B4-BE49-F238E27FC236}">
                <a16:creationId xmlns:a16="http://schemas.microsoft.com/office/drawing/2014/main" id="{8A1BD37C-2C85-4873-ABDD-4B358A87ED4B}"/>
              </a:ext>
            </a:extLst>
          </p:cNvPr>
          <p:cNvSpPr/>
          <p:nvPr userDrawn="1"/>
        </p:nvSpPr>
        <p:spPr>
          <a:xfrm>
            <a:off x="5814183" y="402558"/>
            <a:ext cx="5927511" cy="6003471"/>
          </a:xfrm>
          <a:prstGeom prst="rect">
            <a:avLst/>
          </a:prstGeom>
          <a:solidFill>
            <a:schemeClr val="bg1"/>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0" name="Square"/>
          <p:cNvSpPr/>
          <p:nvPr/>
        </p:nvSpPr>
        <p:spPr>
          <a:xfrm>
            <a:off x="707513" y="2295859"/>
            <a:ext cx="318638" cy="318638"/>
          </a:xfrm>
          <a:prstGeom prst="rect">
            <a:avLst/>
          </a:prstGeom>
          <a:solidFill>
            <a:schemeClr val="accent2"/>
          </a:solidFill>
          <a:ln w="12700">
            <a:miter lim="400000"/>
          </a:ln>
        </p:spPr>
        <p:txBody>
          <a:bodyPr lIns="25400" tIns="25400" rIns="25400" bIns="25400" anchor="ctr"/>
          <a:lstStyle/>
          <a:p>
            <a:pPr algn="ctr" defTabSz="412750">
              <a:lnSpc>
                <a:spcPct val="100000"/>
              </a:lnSpc>
              <a:spcBef>
                <a:spcPts val="0"/>
              </a:spcBef>
              <a:defRPr sz="3200">
                <a:solidFill>
                  <a:srgbClr val="0068B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1" name="Square"/>
          <p:cNvSpPr/>
          <p:nvPr/>
        </p:nvSpPr>
        <p:spPr>
          <a:xfrm>
            <a:off x="533946" y="2122317"/>
            <a:ext cx="174318" cy="17431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672" name="Square"/>
          <p:cNvSpPr/>
          <p:nvPr/>
        </p:nvSpPr>
        <p:spPr>
          <a:xfrm>
            <a:off x="707513" y="2023075"/>
            <a:ext cx="98724" cy="98723"/>
          </a:xfrm>
          <a:prstGeom prst="rect">
            <a:avLst/>
          </a:prstGeom>
          <a:solidFill>
            <a:schemeClr val="accent1"/>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9" name="TextBox 18">
            <a:extLst>
              <a:ext uri="{FF2B5EF4-FFF2-40B4-BE49-F238E27FC236}">
                <a16:creationId xmlns:a16="http://schemas.microsoft.com/office/drawing/2014/main" id="{C90FD0E6-78D1-5F44-A938-3A961F43FACD}"/>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Content Placeholder 2">
            <a:extLst>
              <a:ext uri="{FF2B5EF4-FFF2-40B4-BE49-F238E27FC236}">
                <a16:creationId xmlns:a16="http://schemas.microsoft.com/office/drawing/2014/main" id="{25002A24-73D0-4602-A8A1-5D9281BAF934}"/>
              </a:ext>
            </a:extLst>
          </p:cNvPr>
          <p:cNvSpPr>
            <a:spLocks noGrp="1"/>
          </p:cNvSpPr>
          <p:nvPr>
            <p:ph sz="quarter" idx="27"/>
          </p:nvPr>
        </p:nvSpPr>
        <p:spPr>
          <a:xfrm>
            <a:off x="6394450" y="1974850"/>
            <a:ext cx="4852988" cy="3703638"/>
          </a:xfrm>
        </p:spPr>
        <p:txBody>
          <a:bodyPr/>
          <a:lstStyle>
            <a:lvl1pPr>
              <a:defRPr>
                <a:solidFill>
                  <a:schemeClr val="bg2"/>
                </a:solidFill>
                <a:latin typeface="IntelOne Display Regular" panose="020B0503020203020204" pitchFamily="34" charset="0"/>
              </a:defRPr>
            </a:lvl1pPr>
            <a:lvl2pPr>
              <a:defRPr>
                <a:solidFill>
                  <a:schemeClr val="bg2"/>
                </a:solidFill>
                <a:latin typeface="IntelOne Display Regular" panose="020B0503020203020204" pitchFamily="34" charset="0"/>
              </a:defRPr>
            </a:lvl2pPr>
            <a:lvl3pPr>
              <a:defRPr>
                <a:solidFill>
                  <a:schemeClr val="bg2"/>
                </a:solidFill>
                <a:latin typeface="IntelOne Display Regular" panose="020B0503020203020204" pitchFamily="34" charset="0"/>
              </a:defRPr>
            </a:lvl3pPr>
            <a:lvl4pPr>
              <a:defRPr>
                <a:solidFill>
                  <a:schemeClr val="bg2"/>
                </a:solidFill>
                <a:latin typeface="IntelOne Display Regular" panose="020B0503020203020204" pitchFamily="34" charset="0"/>
              </a:defRPr>
            </a:lvl4pPr>
            <a:lvl5pPr>
              <a:defRPr>
                <a:solidFill>
                  <a:schemeClr val="bg2"/>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itle Text">
            <a:extLst>
              <a:ext uri="{FF2B5EF4-FFF2-40B4-BE49-F238E27FC236}">
                <a16:creationId xmlns:a16="http://schemas.microsoft.com/office/drawing/2014/main" id="{1F252960-CAAB-483D-8A6A-5882E4B6282A}"/>
              </a:ext>
            </a:extLst>
          </p:cNvPr>
          <p:cNvSpPr txBox="1">
            <a:spLocks noGrp="1"/>
          </p:cNvSpPr>
          <p:nvPr>
            <p:ph type="title" hasCustomPrompt="1"/>
          </p:nvPr>
        </p:nvSpPr>
        <p:spPr>
          <a:xfrm>
            <a:off x="1014757" y="2545222"/>
            <a:ext cx="4785571"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tx2"/>
                </a:solidFill>
              </a:defRPr>
            </a:lvl1pPr>
          </a:lstStyle>
          <a:p>
            <a:r>
              <a:rPr lang="en-US"/>
              <a:t>Title Text Goes Here</a:t>
            </a:r>
          </a:p>
        </p:txBody>
      </p:sp>
      <p:sp>
        <p:nvSpPr>
          <p:cNvPr id="14" name="Text Placeholder 3">
            <a:extLst>
              <a:ext uri="{FF2B5EF4-FFF2-40B4-BE49-F238E27FC236}">
                <a16:creationId xmlns:a16="http://schemas.microsoft.com/office/drawing/2014/main" id="{AAFA146E-21CD-4BD6-A89D-E6C5A6850811}"/>
              </a:ext>
            </a:extLst>
          </p:cNvPr>
          <p:cNvSpPr>
            <a:spLocks noGrp="1"/>
          </p:cNvSpPr>
          <p:nvPr>
            <p:ph type="body" sz="quarter" idx="29"/>
          </p:nvPr>
        </p:nvSpPr>
        <p:spPr>
          <a:xfrm>
            <a:off x="6394450" y="740229"/>
            <a:ext cx="4865211" cy="1078146"/>
          </a:xfrm>
        </p:spPr>
        <p:txBody>
          <a:bodyPr anchor="b" anchorCtr="0">
            <a:normAutofit/>
          </a:bodyPr>
          <a:lstStyle>
            <a:lvl1pPr marL="0" indent="0">
              <a:buNone/>
              <a:defRPr sz="3200">
                <a:solidFill>
                  <a:schemeClr val="bg2"/>
                </a:solidFill>
                <a:latin typeface="IntelOne Display Medium" panose="020B0703020203020204" pitchFamily="34" charset="0"/>
              </a:defRPr>
            </a:lvl1pPr>
            <a:lvl2pPr marL="228600" indent="0">
              <a:buNone/>
              <a:defRPr/>
            </a:lvl2pPr>
          </a:lstStyle>
          <a:p>
            <a:pPr lvl="0"/>
            <a:r>
              <a:rPr lang="en-US"/>
              <a:t>Click to edit Master text styles</a:t>
            </a:r>
          </a:p>
        </p:txBody>
      </p:sp>
      <p:sp>
        <p:nvSpPr>
          <p:cNvPr id="16" name="Rectangle 15">
            <a:extLst>
              <a:ext uri="{FF2B5EF4-FFF2-40B4-BE49-F238E27FC236}">
                <a16:creationId xmlns:a16="http://schemas.microsoft.com/office/drawing/2014/main" id="{7968D115-304E-45D0-85A3-7DC7F6B62756}"/>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tx1"/>
                </a:solidFill>
                <a:latin typeface="IntelOne Display Regular" panose="020B0503020203020204" pitchFamily="34" charset="0"/>
                <a:cs typeface="Helvetica" panose="020B0604020202020204" pitchFamily="34" charset="0"/>
              </a:rPr>
              <a:t>Intel Corporation</a:t>
            </a:r>
          </a:p>
        </p:txBody>
      </p:sp>
      <p:grpSp>
        <p:nvGrpSpPr>
          <p:cNvPr id="20" name="Graphic 5">
            <a:extLst>
              <a:ext uri="{FF2B5EF4-FFF2-40B4-BE49-F238E27FC236}">
                <a16:creationId xmlns:a16="http://schemas.microsoft.com/office/drawing/2014/main" id="{A1010CA8-E1A0-41F5-A34E-7ADE7CA072B8}"/>
              </a:ext>
            </a:extLst>
          </p:cNvPr>
          <p:cNvGrpSpPr/>
          <p:nvPr userDrawn="1"/>
        </p:nvGrpSpPr>
        <p:grpSpPr>
          <a:xfrm>
            <a:off x="11067851" y="6552122"/>
            <a:ext cx="397591" cy="148870"/>
            <a:chOff x="11067851" y="6558561"/>
            <a:chExt cx="397591" cy="148870"/>
          </a:xfrm>
          <a:solidFill>
            <a:schemeClr val="tx1"/>
          </a:solidFill>
        </p:grpSpPr>
        <p:sp>
          <p:nvSpPr>
            <p:cNvPr id="26" name="Freeform: Shape 25">
              <a:extLst>
                <a:ext uri="{FF2B5EF4-FFF2-40B4-BE49-F238E27FC236}">
                  <a16:creationId xmlns:a16="http://schemas.microsoft.com/office/drawing/2014/main" id="{93C1695F-990C-467C-A027-2D60528F58AC}"/>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1"/>
            </a:solidFill>
            <a:ln w="3310" cap="flat">
              <a:noFill/>
              <a:prstDash val="solid"/>
              <a:miter/>
            </a:ln>
          </p:spPr>
          <p:txBody>
            <a:bodyPr rtlCol="0" anchor="ctr"/>
            <a:lstStyle/>
            <a:p>
              <a:endParaRPr lang="en-US">
                <a:cs typeface="Helvetica" panose="020B0604020202020204" pitchFamily="34" charset="0"/>
              </a:endParaRPr>
            </a:p>
          </p:txBody>
        </p:sp>
        <p:sp>
          <p:nvSpPr>
            <p:cNvPr id="27" name="Freeform: Shape 26">
              <a:extLst>
                <a:ext uri="{FF2B5EF4-FFF2-40B4-BE49-F238E27FC236}">
                  <a16:creationId xmlns:a16="http://schemas.microsoft.com/office/drawing/2014/main" id="{91A3B6C0-1ACC-4566-8891-7F50926EA646}"/>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grpFill/>
            <a:ln w="3310" cap="flat">
              <a:noFill/>
              <a:prstDash val="solid"/>
              <a:miter/>
            </a:ln>
          </p:spPr>
          <p:txBody>
            <a:bodyPr rtlCol="0" anchor="ctr"/>
            <a:lstStyle/>
            <a:p>
              <a:endParaRPr lang="en-US">
                <a:cs typeface="Helvetica" panose="020B0604020202020204" pitchFamily="34" charset="0"/>
              </a:endParaRPr>
            </a:p>
          </p:txBody>
        </p:sp>
        <p:sp>
          <p:nvSpPr>
            <p:cNvPr id="28" name="Freeform: Shape 27">
              <a:extLst>
                <a:ext uri="{FF2B5EF4-FFF2-40B4-BE49-F238E27FC236}">
                  <a16:creationId xmlns:a16="http://schemas.microsoft.com/office/drawing/2014/main" id="{97FAA87C-FD56-44DE-A0FC-8853CC68335F}"/>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grpFill/>
            <a:ln w="3310" cap="flat">
              <a:noFill/>
              <a:prstDash val="solid"/>
              <a:miter/>
            </a:ln>
          </p:spPr>
          <p:txBody>
            <a:bodyPr rtlCol="0" anchor="ctr"/>
            <a:lstStyle/>
            <a:p>
              <a:endParaRPr lang="en-US">
                <a:cs typeface="Helvetica" panose="020B0604020202020204" pitchFamily="34" charset="0"/>
              </a:endParaRPr>
            </a:p>
          </p:txBody>
        </p:sp>
        <p:sp>
          <p:nvSpPr>
            <p:cNvPr id="29" name="Freeform: Shape 28">
              <a:extLst>
                <a:ext uri="{FF2B5EF4-FFF2-40B4-BE49-F238E27FC236}">
                  <a16:creationId xmlns:a16="http://schemas.microsoft.com/office/drawing/2014/main" id="{72BFC2F1-671B-4866-8CAF-1A3A76EEAE72}"/>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grp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29274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Blue 3">
    <p:bg>
      <p:bgPr>
        <a:solidFill>
          <a:schemeClr val="accent1"/>
        </a:solid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DFE89D76-523B-456C-9EE9-BC9CB964E5C3}"/>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Text">
            <a:extLst>
              <a:ext uri="{FF2B5EF4-FFF2-40B4-BE49-F238E27FC236}">
                <a16:creationId xmlns:a16="http://schemas.microsoft.com/office/drawing/2014/main" id="{72D74CEB-BA0A-43F1-82CE-384185B612C9}"/>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1" name="Text Placeholder 3">
            <a:extLst>
              <a:ext uri="{FF2B5EF4-FFF2-40B4-BE49-F238E27FC236}">
                <a16:creationId xmlns:a16="http://schemas.microsoft.com/office/drawing/2014/main" id="{50F55EEA-3D90-42F4-B8D0-30E0374D2A5B}"/>
              </a:ext>
            </a:extLst>
          </p:cNvPr>
          <p:cNvSpPr>
            <a:spLocks noGrp="1"/>
          </p:cNvSpPr>
          <p:nvPr>
            <p:ph type="body" sz="quarter" idx="29"/>
          </p:nvPr>
        </p:nvSpPr>
        <p:spPr>
          <a:xfrm>
            <a:off x="6394450" y="740229"/>
            <a:ext cx="4865211" cy="1078146"/>
          </a:xfrm>
          <a:ln w="12700">
            <a:miter lim="400000"/>
          </a:ln>
        </p:spPr>
        <p:txBody>
          <a:bodyPr lIns="0" tIns="0" rIns="0" bIns="0" anchor="b" anchorCtr="0">
            <a:normAutofit/>
          </a:bodyPr>
          <a:lstStyle>
            <a:lvl1pPr>
              <a:defRPr lang="en-US" sz="3200" dirty="0">
                <a:solidFill>
                  <a:schemeClr val="bg1"/>
                </a:solidFill>
                <a:latin typeface="IntelOne Display Medium" panose="020B0703020203020204" pitchFamily="34" charset="0"/>
              </a:defRPr>
            </a:lvl1pPr>
          </a:lstStyle>
          <a:p>
            <a:pPr marL="0" lvl="0" indent="0">
              <a:buNone/>
            </a:pPr>
            <a:r>
              <a:rPr lang="en-US"/>
              <a:t>Click to edit Master text styles</a:t>
            </a:r>
          </a:p>
        </p:txBody>
      </p:sp>
      <p:sp>
        <p:nvSpPr>
          <p:cNvPr id="14" name="Square">
            <a:extLst>
              <a:ext uri="{FF2B5EF4-FFF2-40B4-BE49-F238E27FC236}">
                <a16:creationId xmlns:a16="http://schemas.microsoft.com/office/drawing/2014/main" id="{C4A06178-9ACC-4082-8329-4A9A59924508}"/>
              </a:ext>
            </a:extLst>
          </p:cNvPr>
          <p:cNvSpPr/>
          <p:nvPr userDrawn="1"/>
        </p:nvSpPr>
        <p:spPr>
          <a:xfrm>
            <a:off x="11741697" y="6407185"/>
            <a:ext cx="450068" cy="450068"/>
          </a:xfrm>
          <a:prstGeom prst="rect">
            <a:avLst/>
          </a:prstGeom>
          <a:solidFill>
            <a:schemeClr val="accent1">
              <a:alpha val="50000"/>
            </a:schemeClr>
          </a:solidFill>
          <a:ln w="12700">
            <a:miter lim="400000"/>
          </a:ln>
        </p:spPr>
        <p:txBody>
          <a:bodyPr lIns="0" tIns="0" rIns="0" bIns="0" anchor="ctr"/>
          <a:lstStyle/>
          <a:p>
            <a:pPr defTabSz="412750">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20" name="TextBox 19">
            <a:extLst>
              <a:ext uri="{FF2B5EF4-FFF2-40B4-BE49-F238E27FC236}">
                <a16:creationId xmlns:a16="http://schemas.microsoft.com/office/drawing/2014/main" id="{DC922DFF-5663-40DE-9B54-4149EDB7740E}"/>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6" name="Rectangle 15">
            <a:extLst>
              <a:ext uri="{FF2B5EF4-FFF2-40B4-BE49-F238E27FC236}">
                <a16:creationId xmlns:a16="http://schemas.microsoft.com/office/drawing/2014/main" id="{58871EB4-042E-49BC-97AC-389E6BF45B7B}"/>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12" name="Graphic 5">
            <a:extLst>
              <a:ext uri="{FF2B5EF4-FFF2-40B4-BE49-F238E27FC236}">
                <a16:creationId xmlns:a16="http://schemas.microsoft.com/office/drawing/2014/main" id="{33DDC69C-DE52-45BC-9556-AF14D029BDCC}"/>
              </a:ext>
            </a:extLst>
          </p:cNvPr>
          <p:cNvGrpSpPr/>
          <p:nvPr userDrawn="1"/>
        </p:nvGrpSpPr>
        <p:grpSpPr>
          <a:xfrm>
            <a:off x="11067851" y="6558561"/>
            <a:ext cx="397591" cy="148870"/>
            <a:chOff x="11067851" y="6558561"/>
            <a:chExt cx="397591" cy="148870"/>
          </a:xfrm>
          <a:solidFill>
            <a:srgbClr val="FFFFFF"/>
          </a:solidFill>
        </p:grpSpPr>
        <p:sp>
          <p:nvSpPr>
            <p:cNvPr id="15" name="Freeform: Shape 14">
              <a:extLst>
                <a:ext uri="{FF2B5EF4-FFF2-40B4-BE49-F238E27FC236}">
                  <a16:creationId xmlns:a16="http://schemas.microsoft.com/office/drawing/2014/main" id="{87D6D241-9FA9-4720-B4DC-610E10ACB097}"/>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2" name="Freeform: Shape 21">
              <a:extLst>
                <a:ext uri="{FF2B5EF4-FFF2-40B4-BE49-F238E27FC236}">
                  <a16:creationId xmlns:a16="http://schemas.microsoft.com/office/drawing/2014/main" id="{A1236450-F353-485B-AB3B-A94B17567F19}"/>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3" name="Freeform: Shape 22">
              <a:extLst>
                <a:ext uri="{FF2B5EF4-FFF2-40B4-BE49-F238E27FC236}">
                  <a16:creationId xmlns:a16="http://schemas.microsoft.com/office/drawing/2014/main" id="{33212B83-CAB1-4327-B169-1EE83F19A23D}"/>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4" name="Freeform: Shape 23">
              <a:extLst>
                <a:ext uri="{FF2B5EF4-FFF2-40B4-BE49-F238E27FC236}">
                  <a16:creationId xmlns:a16="http://schemas.microsoft.com/office/drawing/2014/main" id="{A83DD13E-CAD1-4641-9DF8-BF5F1D10BBCA}"/>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272139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 &amp; Content Light Blue 2">
    <p:bg>
      <p:bgPr>
        <a:solidFill>
          <a:schemeClr val="accent2">
            <a:lumMod val="75000"/>
          </a:schemeClr>
        </a:solidFill>
        <a:effectLst/>
      </p:bgPr>
    </p:bg>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2093C42A-FAA6-40D8-A663-DDDE456C16CF}"/>
              </a:ext>
            </a:extLst>
          </p:cNvPr>
          <p:cNvSpPr>
            <a:spLocks noGrp="1"/>
          </p:cNvSpPr>
          <p:nvPr>
            <p:ph sz="quarter" idx="27"/>
          </p:nvPr>
        </p:nvSpPr>
        <p:spPr>
          <a:xfrm>
            <a:off x="6394450" y="1974850"/>
            <a:ext cx="4852988" cy="3703638"/>
          </a:xfrm>
        </p:spPr>
        <p:txBody>
          <a:bodyPr/>
          <a:lstStyle>
            <a:lvl1pPr>
              <a:defRPr>
                <a:solidFill>
                  <a:schemeClr val="bg1"/>
                </a:solidFill>
                <a:latin typeface="IntelOne Display Regular" panose="020B0503020203020204" pitchFamily="34" charset="0"/>
              </a:defRPr>
            </a:lvl1pPr>
            <a:lvl2pPr>
              <a:defRPr>
                <a:solidFill>
                  <a:schemeClr val="bg1"/>
                </a:solidFill>
                <a:latin typeface="IntelOne Display Regular" panose="020B0503020203020204" pitchFamily="34" charset="0"/>
              </a:defRPr>
            </a:lvl2pPr>
            <a:lvl3pPr>
              <a:defRPr>
                <a:solidFill>
                  <a:schemeClr val="bg1"/>
                </a:solidFill>
                <a:latin typeface="IntelOne Display Regular" panose="020B0503020203020204" pitchFamily="34" charset="0"/>
              </a:defRPr>
            </a:lvl3pPr>
            <a:lvl4pPr>
              <a:defRPr>
                <a:solidFill>
                  <a:schemeClr val="bg1"/>
                </a:solidFill>
                <a:latin typeface="IntelOne Display Regular" panose="020B0503020203020204" pitchFamily="34" charset="0"/>
              </a:defRPr>
            </a:lvl4pPr>
            <a:lvl5pPr>
              <a:defRPr>
                <a:solidFill>
                  <a:schemeClr val="bg1"/>
                </a:solidFill>
                <a:latin typeface="IntelOne Display Regular" panose="020B05030202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Text">
            <a:extLst>
              <a:ext uri="{FF2B5EF4-FFF2-40B4-BE49-F238E27FC236}">
                <a16:creationId xmlns:a16="http://schemas.microsoft.com/office/drawing/2014/main" id="{6A03358B-3D25-4A6D-85E6-54F235A943A8}"/>
              </a:ext>
            </a:extLst>
          </p:cNvPr>
          <p:cNvSpPr txBox="1">
            <a:spLocks noGrp="1"/>
          </p:cNvSpPr>
          <p:nvPr>
            <p:ph type="title" hasCustomPrompt="1"/>
          </p:nvPr>
        </p:nvSpPr>
        <p:spPr>
          <a:xfrm>
            <a:off x="554183" y="2545222"/>
            <a:ext cx="4765744" cy="249783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t" anchorCtr="0">
            <a:noAutofit/>
          </a:bodyPr>
          <a:lstStyle>
            <a:lvl1pPr>
              <a:defRPr sz="4000">
                <a:solidFill>
                  <a:schemeClr val="bg1"/>
                </a:solidFill>
              </a:defRPr>
            </a:lvl1pPr>
          </a:lstStyle>
          <a:p>
            <a:r>
              <a:rPr lang="en-US"/>
              <a:t>Title Text Goes Here</a:t>
            </a:r>
          </a:p>
        </p:txBody>
      </p:sp>
      <p:sp>
        <p:nvSpPr>
          <p:cNvPr id="12" name="Text Placeholder 3">
            <a:extLst>
              <a:ext uri="{FF2B5EF4-FFF2-40B4-BE49-F238E27FC236}">
                <a16:creationId xmlns:a16="http://schemas.microsoft.com/office/drawing/2014/main" id="{F8EBE803-6659-42A1-A094-94B9EF7ABC2F}"/>
              </a:ext>
            </a:extLst>
          </p:cNvPr>
          <p:cNvSpPr>
            <a:spLocks noGrp="1"/>
          </p:cNvSpPr>
          <p:nvPr>
            <p:ph type="body" sz="quarter" idx="29"/>
          </p:nvPr>
        </p:nvSpPr>
        <p:spPr>
          <a:xfrm>
            <a:off x="6394450" y="740229"/>
            <a:ext cx="4865211" cy="1078146"/>
          </a:xfrm>
          <a:ln w="12700">
            <a:miter lim="400000"/>
          </a:ln>
        </p:spPr>
        <p:txBody>
          <a:bodyPr lIns="0" tIns="0" rIns="0" bIns="0" anchor="b" anchorCtr="0">
            <a:normAutofit/>
          </a:bodyPr>
          <a:lstStyle>
            <a:lvl1pPr>
              <a:defRPr lang="en-US" sz="3200" dirty="0">
                <a:solidFill>
                  <a:schemeClr val="bg1"/>
                </a:solidFill>
                <a:latin typeface="IntelOne Display Medium" panose="020B0703020203020204" pitchFamily="34" charset="0"/>
              </a:defRPr>
            </a:lvl1pPr>
          </a:lstStyle>
          <a:p>
            <a:pPr marL="0" lvl="0" indent="0">
              <a:buNone/>
            </a:pPr>
            <a:r>
              <a:rPr lang="en-US"/>
              <a:t>Click to edit Master text styles</a:t>
            </a:r>
          </a:p>
        </p:txBody>
      </p:sp>
      <p:sp>
        <p:nvSpPr>
          <p:cNvPr id="17" name="TextBox 16">
            <a:extLst>
              <a:ext uri="{FF2B5EF4-FFF2-40B4-BE49-F238E27FC236}">
                <a16:creationId xmlns:a16="http://schemas.microsoft.com/office/drawing/2014/main" id="{4B30B67E-5DCD-4732-882C-64DE9CC86419}"/>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chemeClr val="bg1"/>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3" name="Rectangle 12">
            <a:extLst>
              <a:ext uri="{FF2B5EF4-FFF2-40B4-BE49-F238E27FC236}">
                <a16:creationId xmlns:a16="http://schemas.microsoft.com/office/drawing/2014/main" id="{518A1610-B9BD-49F9-AA87-0FB65194FB52}"/>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pic>
        <p:nvPicPr>
          <p:cNvPr id="20" name="Graphic 19">
            <a:extLst>
              <a:ext uri="{FF2B5EF4-FFF2-40B4-BE49-F238E27FC236}">
                <a16:creationId xmlns:a16="http://schemas.microsoft.com/office/drawing/2014/main" id="{D4F2869A-F72A-482E-A7EE-AEB7D151730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67851" y="6558561"/>
            <a:ext cx="397794" cy="148331"/>
          </a:xfrm>
          <a:prstGeom prst="rect">
            <a:avLst/>
          </a:prstGeom>
        </p:spPr>
      </p:pic>
    </p:spTree>
    <p:extLst>
      <p:ext uri="{BB962C8B-B14F-4D97-AF65-F5344CB8AC3E}">
        <p14:creationId xmlns:p14="http://schemas.microsoft.com/office/powerpoint/2010/main" val="12754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Sub White">
    <p:spTree>
      <p:nvGrpSpPr>
        <p:cNvPr id="1" name=""/>
        <p:cNvGrpSpPr/>
        <p:nvPr/>
      </p:nvGrpSpPr>
      <p:grpSpPr>
        <a:xfrm>
          <a:off x="0" y="0"/>
          <a:ext cx="0" cy="0"/>
          <a:chOff x="0" y="0"/>
          <a:chExt cx="0" cy="0"/>
        </a:xfrm>
      </p:grpSpPr>
      <p:graphicFrame>
        <p:nvGraphicFramePr>
          <p:cNvPr id="13" name="Chart 5">
            <a:extLst>
              <a:ext uri="{FF2B5EF4-FFF2-40B4-BE49-F238E27FC236}">
                <a16:creationId xmlns:a16="http://schemas.microsoft.com/office/drawing/2014/main" id="{F0529FEA-BEC4-644C-94EE-601D5BED26F3}"/>
              </a:ext>
            </a:extLst>
          </p:cNvPr>
          <p:cNvGraphicFramePr/>
          <p:nvPr userDrawn="1">
            <p:extLst>
              <p:ext uri="{D42A27DB-BD31-4B8C-83A1-F6EECF244321}">
                <p14:modId xmlns:p14="http://schemas.microsoft.com/office/powerpoint/2010/main" val="680995965"/>
              </p:ext>
            </p:extLst>
          </p:nvPr>
        </p:nvGraphicFramePr>
        <p:xfrm>
          <a:off x="7201593" y="1799047"/>
          <a:ext cx="3472287" cy="40256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Text">
            <a:extLst>
              <a:ext uri="{FF2B5EF4-FFF2-40B4-BE49-F238E27FC236}">
                <a16:creationId xmlns:a16="http://schemas.microsoft.com/office/drawing/2014/main" id="{0EA1A176-5931-41CA-86D5-15FC4398AA40}"/>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accent1"/>
                </a:solidFill>
              </a:defRPr>
            </a:lvl1pPr>
          </a:lstStyle>
          <a:p>
            <a:r>
              <a:rPr lang="en-US"/>
              <a:t>48pt Intel Clear Light Body. For content that is not a section, but has a big idea in text only.</a:t>
            </a:r>
          </a:p>
        </p:txBody>
      </p:sp>
    </p:spTree>
    <p:extLst>
      <p:ext uri="{BB962C8B-B14F-4D97-AF65-F5344CB8AC3E}">
        <p14:creationId xmlns:p14="http://schemas.microsoft.com/office/powerpoint/2010/main" val="251118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Sub Blue">
    <p:bg>
      <p:bgPr>
        <a:solidFill>
          <a:schemeClr val="tx2">
            <a:lumMod val="50000"/>
          </a:schemeClr>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tx2"/>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61" name="Square"/>
          <p:cNvSpPr/>
          <p:nvPr/>
        </p:nvSpPr>
        <p:spPr>
          <a:xfrm>
            <a:off x="11743603" y="6405281"/>
            <a:ext cx="448398" cy="452720"/>
          </a:xfrm>
          <a:prstGeom prst="rect">
            <a:avLst/>
          </a:prstGeom>
          <a:solidFill>
            <a:schemeClr val="accent1"/>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E400EEBB-F912-40CA-A759-DEFE15164979}"/>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
        <p:nvSpPr>
          <p:cNvPr id="12" name="Rectangle 11">
            <a:extLst>
              <a:ext uri="{FF2B5EF4-FFF2-40B4-BE49-F238E27FC236}">
                <a16:creationId xmlns:a16="http://schemas.microsoft.com/office/drawing/2014/main" id="{66964C6D-3FF1-4BDA-ADA8-AEC76C4088E3}"/>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20" name="Graphic 5">
            <a:extLst>
              <a:ext uri="{FF2B5EF4-FFF2-40B4-BE49-F238E27FC236}">
                <a16:creationId xmlns:a16="http://schemas.microsoft.com/office/drawing/2014/main" id="{67C1B439-E2D7-46E6-AEE5-2045E372B619}"/>
              </a:ext>
            </a:extLst>
          </p:cNvPr>
          <p:cNvGrpSpPr/>
          <p:nvPr userDrawn="1"/>
        </p:nvGrpSpPr>
        <p:grpSpPr>
          <a:xfrm>
            <a:off x="11067851" y="6558561"/>
            <a:ext cx="397591" cy="148870"/>
            <a:chOff x="11067851" y="6558561"/>
            <a:chExt cx="397591" cy="148870"/>
          </a:xfrm>
          <a:solidFill>
            <a:srgbClr val="FFFFFF"/>
          </a:solidFill>
        </p:grpSpPr>
        <p:sp>
          <p:nvSpPr>
            <p:cNvPr id="21" name="Freeform: Shape 20">
              <a:extLst>
                <a:ext uri="{FF2B5EF4-FFF2-40B4-BE49-F238E27FC236}">
                  <a16:creationId xmlns:a16="http://schemas.microsoft.com/office/drawing/2014/main" id="{B0ACCBB9-CE33-456C-B0A1-7F7FA9D33BA2}"/>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2" name="Freeform: Shape 21">
              <a:extLst>
                <a:ext uri="{FF2B5EF4-FFF2-40B4-BE49-F238E27FC236}">
                  <a16:creationId xmlns:a16="http://schemas.microsoft.com/office/drawing/2014/main" id="{EB2EF4D5-B9C8-4120-A5DB-5CADF3DD31B2}"/>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3" name="Freeform: Shape 22">
              <a:extLst>
                <a:ext uri="{FF2B5EF4-FFF2-40B4-BE49-F238E27FC236}">
                  <a16:creationId xmlns:a16="http://schemas.microsoft.com/office/drawing/2014/main" id="{A78906CE-AC49-4F79-BCA2-680F050E6ABB}"/>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4" name="Freeform: Shape 23">
              <a:extLst>
                <a:ext uri="{FF2B5EF4-FFF2-40B4-BE49-F238E27FC236}">
                  <a16:creationId xmlns:a16="http://schemas.microsoft.com/office/drawing/2014/main" id="{9D4C9EF0-2AC7-477F-A8E5-81E05D42FB68}"/>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403765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mp; Sub Light Blue">
    <p:bg>
      <p:bgPr>
        <a:solidFill>
          <a:schemeClr val="tx2"/>
        </a:solidFill>
        <a:effectLst/>
      </p:bgPr>
    </p:bg>
    <p:spTree>
      <p:nvGrpSpPr>
        <p:cNvPr id="1" name=""/>
        <p:cNvGrpSpPr/>
        <p:nvPr/>
      </p:nvGrpSpPr>
      <p:grpSpPr>
        <a:xfrm>
          <a:off x="0" y="0"/>
          <a:ext cx="0" cy="0"/>
          <a:chOff x="0" y="0"/>
          <a:chExt cx="0" cy="0"/>
        </a:xfrm>
      </p:grpSpPr>
      <p:sp>
        <p:nvSpPr>
          <p:cNvPr id="860" name="Rectangle"/>
          <p:cNvSpPr/>
          <p:nvPr userDrawn="1"/>
        </p:nvSpPr>
        <p:spPr>
          <a:xfrm>
            <a:off x="471054" y="464127"/>
            <a:ext cx="11272494" cy="5944838"/>
          </a:xfrm>
          <a:prstGeom prst="rect">
            <a:avLst/>
          </a:prstGeom>
          <a:solidFill>
            <a:schemeClr val="accent2">
              <a:lumMod val="75000"/>
            </a:schemeClr>
          </a:solidFill>
          <a:ln w="12700">
            <a:miter lim="400000"/>
          </a:ln>
        </p:spPr>
        <p:txBody>
          <a:bodyPr lIns="25400" tIns="25400" rIns="25400" bIns="2540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solidFill>
                <a:schemeClr val="bg1">
                  <a:lumMod val="95000"/>
                </a:schemeClr>
              </a:solidFill>
              <a:latin typeface="IntelOne Display Medium" panose="020B0703020203020204" pitchFamily="34" charset="0"/>
              <a:cs typeface="Helvetica" panose="020B0604020202020204" pitchFamily="34" charset="0"/>
            </a:endParaRPr>
          </a:p>
        </p:txBody>
      </p:sp>
      <p:sp>
        <p:nvSpPr>
          <p:cNvPr id="861" name="Square"/>
          <p:cNvSpPr/>
          <p:nvPr/>
        </p:nvSpPr>
        <p:spPr>
          <a:xfrm>
            <a:off x="11743603" y="6405281"/>
            <a:ext cx="448398" cy="452720"/>
          </a:xfrm>
          <a:prstGeom prst="rect">
            <a:avLst/>
          </a:prstGeom>
          <a:solidFill>
            <a:schemeClr val="tx2">
              <a:lumMod val="50000"/>
            </a:schemeClr>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866" name="Text"/>
          <p:cNvSpPr txBox="1"/>
          <p:nvPr/>
        </p:nvSpPr>
        <p:spPr>
          <a:xfrm>
            <a:off x="11942955" y="6538004"/>
            <a:ext cx="51361" cy="189796"/>
          </a:xfrm>
          <a:prstGeom prst="rect">
            <a:avLst/>
          </a:prstGeom>
          <a:ln w="12700">
            <a:miter lim="400000"/>
          </a:ln>
        </p:spPr>
        <p:txBody>
          <a:bodyPr wrap="none" lIns="25400" tIns="25400" rIns="25400" bIns="25400" anchor="b">
            <a:spAutoFit/>
          </a:bodyPr>
          <a:lstStyle/>
          <a:p>
            <a:pPr algn="ctr" defTabSz="292100">
              <a:lnSpc>
                <a:spcPct val="100000"/>
              </a:lnSpc>
              <a:spcBef>
                <a:spcPts val="0"/>
              </a:spcBef>
              <a:defRPr sz="1800">
                <a:solidFill>
                  <a:srgbClr val="FFFFFF"/>
                </a:solidFill>
                <a:latin typeface="Intel Clear"/>
                <a:ea typeface="Intel Clear"/>
                <a:cs typeface="Intel Clear"/>
                <a:sym typeface="Intel Clear"/>
              </a:defRPr>
            </a:pPr>
            <a:endParaRPr sz="900"/>
          </a:p>
        </p:txBody>
      </p:sp>
      <p:sp>
        <p:nvSpPr>
          <p:cNvPr id="13" name="TextBox 12">
            <a:extLst>
              <a:ext uri="{FF2B5EF4-FFF2-40B4-BE49-F238E27FC236}">
                <a16:creationId xmlns:a16="http://schemas.microsoft.com/office/drawing/2014/main" id="{9D4875CE-AB47-3643-8581-D89E9CF7EFC1}"/>
              </a:ext>
            </a:extLst>
          </p:cNvPr>
          <p:cNvSpPr txBox="1"/>
          <p:nvPr userDrawn="1"/>
        </p:nvSpPr>
        <p:spPr>
          <a:xfrm>
            <a:off x="11881866" y="6268286"/>
            <a:ext cx="207818" cy="4639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indent="0" algn="l" defTabSz="1219169" rtl="0" fontAlgn="auto" latinLnBrk="0" hangingPunct="0">
              <a:lnSpc>
                <a:spcPct val="90000"/>
              </a:lnSpc>
              <a:spcBef>
                <a:spcPts val="2250"/>
              </a:spcBef>
              <a:spcAft>
                <a:spcPts val="0"/>
              </a:spcAft>
              <a:buClrTx/>
              <a:buSzTx/>
              <a:buFontTx/>
              <a:buNone/>
              <a:tabLst/>
            </a:pPr>
            <a:fld id="{302FE90D-A879-0D42-B0CA-7E5C0D197FB5}" type="slidenum">
              <a:rPr kumimoji="0" lang="en-US" sz="850" b="0" i="0" u="none" strike="noStrike" cap="none" spc="0" normalizeH="0" baseline="0" smtClean="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rPr>
              <a:pPr marL="0" marR="0" indent="0" algn="l" defTabSz="1219169" rtl="0" fontAlgn="auto" latinLnBrk="0" hangingPunct="0">
                <a:lnSpc>
                  <a:spcPct val="90000"/>
                </a:lnSpc>
                <a:spcBef>
                  <a:spcPts val="2250"/>
                </a:spcBef>
                <a:spcAft>
                  <a:spcPts val="0"/>
                </a:spcAft>
                <a:buClrTx/>
                <a:buSzTx/>
                <a:buFontTx/>
                <a:buNone/>
                <a:tabLst/>
              </a:pPr>
              <a:t>‹#›</a:t>
            </a:fld>
            <a:endParaRPr kumimoji="0" lang="en-US" sz="850" b="0" i="0" u="none" strike="noStrike" cap="none" spc="0" normalizeH="0" baseline="0">
              <a:ln>
                <a:noFill/>
              </a:ln>
              <a:solidFill>
                <a:srgbClr val="FFFFFF"/>
              </a:solidFill>
              <a:effectLst/>
              <a:uFillTx/>
              <a:latin typeface="Intel Clear" panose="020B0604020203020204" pitchFamily="34" charset="0"/>
              <a:ea typeface="Intel Clear" panose="020B0604020203020204" pitchFamily="34" charset="0"/>
              <a:cs typeface="Intel Clear" panose="020B0604020203020204" pitchFamily="34" charset="0"/>
              <a:sym typeface="Helvetica Neue"/>
            </a:endParaRPr>
          </a:p>
        </p:txBody>
      </p:sp>
      <p:sp>
        <p:nvSpPr>
          <p:cNvPr id="10" name="Title Text">
            <a:extLst>
              <a:ext uri="{FF2B5EF4-FFF2-40B4-BE49-F238E27FC236}">
                <a16:creationId xmlns:a16="http://schemas.microsoft.com/office/drawing/2014/main" id="{93B25211-1805-4C17-8545-7E02A6786392}"/>
              </a:ext>
            </a:extLst>
          </p:cNvPr>
          <p:cNvSpPr txBox="1">
            <a:spLocks noGrp="1"/>
          </p:cNvSpPr>
          <p:nvPr>
            <p:ph type="title" hasCustomPrompt="1"/>
          </p:nvPr>
        </p:nvSpPr>
        <p:spPr>
          <a:xfrm>
            <a:off x="1444480" y="1917036"/>
            <a:ext cx="9303040" cy="302392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chor="ctr" anchorCtr="0">
            <a:noAutofit/>
          </a:bodyPr>
          <a:lstStyle>
            <a:lvl1pPr algn="ctr">
              <a:defRPr sz="4800">
                <a:solidFill>
                  <a:schemeClr val="bg1"/>
                </a:solidFill>
              </a:defRPr>
            </a:lvl1pPr>
          </a:lstStyle>
          <a:p>
            <a:r>
              <a:rPr lang="en-US"/>
              <a:t>48pt Intel Clear Light Body. For content that is not a section, but has a big idea in text only.</a:t>
            </a:r>
          </a:p>
        </p:txBody>
      </p:sp>
      <p:sp>
        <p:nvSpPr>
          <p:cNvPr id="12" name="Rectangle 11">
            <a:extLst>
              <a:ext uri="{FF2B5EF4-FFF2-40B4-BE49-F238E27FC236}">
                <a16:creationId xmlns:a16="http://schemas.microsoft.com/office/drawing/2014/main" id="{A7A13259-A70D-4EDD-BB39-2ADB80A9DB0F}"/>
              </a:ext>
            </a:extLst>
          </p:cNvPr>
          <p:cNvSpPr/>
          <p:nvPr userDrawn="1"/>
        </p:nvSpPr>
        <p:spPr>
          <a:xfrm>
            <a:off x="5474021" y="6517310"/>
            <a:ext cx="1112805" cy="230832"/>
          </a:xfrm>
          <a:prstGeom prst="rect">
            <a:avLst/>
          </a:prstGeom>
        </p:spPr>
        <p:txBody>
          <a:bodyPr wrap="none">
            <a:spAutoFit/>
          </a:bodyPr>
          <a:lstStyle/>
          <a:p>
            <a:pPr algn="l"/>
            <a:r>
              <a:rPr lang="en-US" sz="1000" b="0">
                <a:solidFill>
                  <a:schemeClr val="bg1"/>
                </a:solidFill>
                <a:latin typeface="IntelOne Display Regular" panose="020B0503020203020204" pitchFamily="34" charset="0"/>
                <a:cs typeface="Helvetica" panose="020B0604020202020204" pitchFamily="34" charset="0"/>
              </a:rPr>
              <a:t>Intel Corporation</a:t>
            </a:r>
          </a:p>
        </p:txBody>
      </p:sp>
      <p:grpSp>
        <p:nvGrpSpPr>
          <p:cNvPr id="18" name="Graphic 5">
            <a:extLst>
              <a:ext uri="{FF2B5EF4-FFF2-40B4-BE49-F238E27FC236}">
                <a16:creationId xmlns:a16="http://schemas.microsoft.com/office/drawing/2014/main" id="{FB8389D3-B863-402E-984D-017509F09A4D}"/>
              </a:ext>
            </a:extLst>
          </p:cNvPr>
          <p:cNvGrpSpPr/>
          <p:nvPr userDrawn="1"/>
        </p:nvGrpSpPr>
        <p:grpSpPr>
          <a:xfrm>
            <a:off x="11067851" y="6558561"/>
            <a:ext cx="397591" cy="148870"/>
            <a:chOff x="11067851" y="6558561"/>
            <a:chExt cx="397591" cy="148870"/>
          </a:xfrm>
          <a:solidFill>
            <a:srgbClr val="FFFFFF"/>
          </a:solidFill>
        </p:grpSpPr>
        <p:sp>
          <p:nvSpPr>
            <p:cNvPr id="19" name="Freeform: Shape 18">
              <a:extLst>
                <a:ext uri="{FF2B5EF4-FFF2-40B4-BE49-F238E27FC236}">
                  <a16:creationId xmlns:a16="http://schemas.microsoft.com/office/drawing/2014/main" id="{2AE1A2B6-ED77-4144-86FA-56ECA7405DBB}"/>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20" name="Freeform: Shape 19">
              <a:extLst>
                <a:ext uri="{FF2B5EF4-FFF2-40B4-BE49-F238E27FC236}">
                  <a16:creationId xmlns:a16="http://schemas.microsoft.com/office/drawing/2014/main" id="{CD1AB69D-21D2-4788-90E9-77DDE45B0E74}"/>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1" name="Freeform: Shape 20">
              <a:extLst>
                <a:ext uri="{FF2B5EF4-FFF2-40B4-BE49-F238E27FC236}">
                  <a16:creationId xmlns:a16="http://schemas.microsoft.com/office/drawing/2014/main" id="{5A04DA80-8A3C-4463-9DB6-5691183E3CFD}"/>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2" name="Freeform: Shape 21">
              <a:extLst>
                <a:ext uri="{FF2B5EF4-FFF2-40B4-BE49-F238E27FC236}">
                  <a16:creationId xmlns:a16="http://schemas.microsoft.com/office/drawing/2014/main" id="{BBD6AABB-E96D-41A2-8031-20B7542A4233}"/>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extLst>
      <p:ext uri="{BB962C8B-B14F-4D97-AF65-F5344CB8AC3E}">
        <p14:creationId xmlns:p14="http://schemas.microsoft.com/office/powerpoint/2010/main" val="316376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DA94F2D-B7BD-4CE9-A606-F00802F313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99949" y="2409775"/>
            <a:ext cx="4080108" cy="1521396"/>
          </a:xfrm>
          <a:prstGeom prst="rect">
            <a:avLst/>
          </a:prstGeom>
        </p:spPr>
      </p:pic>
    </p:spTree>
    <p:extLst>
      <p:ext uri="{BB962C8B-B14F-4D97-AF65-F5344CB8AC3E}">
        <p14:creationId xmlns:p14="http://schemas.microsoft.com/office/powerpoint/2010/main" val="100831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1CE2-2112-4CC2-A3CF-E5B6EA030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E13E0-CC22-4808-8408-ADA11C6AAF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6DF5-54FA-46B5-AEA2-ADDB12546A73}"/>
              </a:ext>
            </a:extLst>
          </p:cNvPr>
          <p:cNvSpPr>
            <a:spLocks noGrp="1"/>
          </p:cNvSpPr>
          <p:nvPr>
            <p:ph type="dt" sz="half" idx="10"/>
          </p:nvPr>
        </p:nvSpPr>
        <p:spPr/>
        <p:txBody>
          <a:bodyPr/>
          <a:lstStyle/>
          <a:p>
            <a:fld id="{C32F4A21-C34E-4B9E-B46D-1BE574C2E9CD}" type="datetimeFigureOut">
              <a:rPr lang="en-US" smtClean="0"/>
              <a:t>10/21/2021</a:t>
            </a:fld>
            <a:endParaRPr lang="en-US"/>
          </a:p>
        </p:txBody>
      </p:sp>
      <p:sp>
        <p:nvSpPr>
          <p:cNvPr id="5" name="Footer Placeholder 4">
            <a:extLst>
              <a:ext uri="{FF2B5EF4-FFF2-40B4-BE49-F238E27FC236}">
                <a16:creationId xmlns:a16="http://schemas.microsoft.com/office/drawing/2014/main" id="{9BB4E2C6-93B7-4C27-A859-04853832C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111FA-D023-4376-9E92-38FD56C2C75F}"/>
              </a:ext>
            </a:extLst>
          </p:cNvPr>
          <p:cNvSpPr>
            <a:spLocks noGrp="1"/>
          </p:cNvSpPr>
          <p:nvPr>
            <p:ph type="sldNum" sz="quarter" idx="12"/>
          </p:nvPr>
        </p:nvSpPr>
        <p:spPr/>
        <p:txBody>
          <a:bodyPr/>
          <a:lstStyle/>
          <a:p>
            <a:fld id="{8823C84D-818E-4D9A-B310-66E396F72FB8}" type="slidenum">
              <a:rPr lang="en-US" smtClean="0"/>
              <a:t>‹#›</a:t>
            </a:fld>
            <a:endParaRPr lang="en-US"/>
          </a:p>
        </p:txBody>
      </p:sp>
    </p:spTree>
    <p:extLst>
      <p:ext uri="{BB962C8B-B14F-4D97-AF65-F5344CB8AC3E}">
        <p14:creationId xmlns:p14="http://schemas.microsoft.com/office/powerpoint/2010/main" val="412217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137" name="Rectangle"/>
          <p:cNvSpPr/>
          <p:nvPr/>
        </p:nvSpPr>
        <p:spPr>
          <a:xfrm>
            <a:off x="1466513" y="-28456"/>
            <a:ext cx="3430768" cy="5421617"/>
          </a:xfrm>
          <a:prstGeom prst="rect">
            <a:avLst/>
          </a:prstGeom>
          <a:solidFill>
            <a:srgbClr val="E7E7E7">
              <a:alpha val="39000"/>
            </a:srgbClr>
          </a:solidFill>
          <a:ln w="12700">
            <a:miter lim="400000"/>
          </a:ln>
        </p:spPr>
        <p:txBody>
          <a:bodyPr lIns="0" tIns="0" rIns="0" bIns="0" anchor="ctr"/>
          <a:lstStyle/>
          <a:p>
            <a:pPr algn="ctr" defTabSz="41275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0" name="Square">
            <a:extLst>
              <a:ext uri="{FF2B5EF4-FFF2-40B4-BE49-F238E27FC236}">
                <a16:creationId xmlns:a16="http://schemas.microsoft.com/office/drawing/2014/main" id="{99F366F8-DC49-4E0B-B131-1FB92CC518E3}"/>
              </a:ext>
            </a:extLst>
          </p:cNvPr>
          <p:cNvSpPr/>
          <p:nvPr userDrawn="1"/>
        </p:nvSpPr>
        <p:spPr>
          <a:xfrm>
            <a:off x="861107" y="5390896"/>
            <a:ext cx="607299" cy="607299"/>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1" name="Rectangle">
            <a:extLst>
              <a:ext uri="{FF2B5EF4-FFF2-40B4-BE49-F238E27FC236}">
                <a16:creationId xmlns:a16="http://schemas.microsoft.com/office/drawing/2014/main" id="{10443275-64C7-4249-92B8-990C3BB41279}"/>
              </a:ext>
            </a:extLst>
          </p:cNvPr>
          <p:cNvSpPr/>
          <p:nvPr userDrawn="1"/>
        </p:nvSpPr>
        <p:spPr>
          <a:xfrm>
            <a:off x="576067" y="5108797"/>
            <a:ext cx="286654" cy="282073"/>
          </a:xfrm>
          <a:prstGeom prst="rect">
            <a:avLst/>
          </a:prstGeom>
          <a:solidFill>
            <a:srgbClr val="00C7FD"/>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sp>
        <p:nvSpPr>
          <p:cNvPr id="12" name="Square">
            <a:extLst>
              <a:ext uri="{FF2B5EF4-FFF2-40B4-BE49-F238E27FC236}">
                <a16:creationId xmlns:a16="http://schemas.microsoft.com/office/drawing/2014/main" id="{85908D9A-1608-44B4-A0A3-FC9E665728CA}"/>
              </a:ext>
            </a:extLst>
          </p:cNvPr>
          <p:cNvSpPr/>
          <p:nvPr userDrawn="1"/>
        </p:nvSpPr>
        <p:spPr>
          <a:xfrm>
            <a:off x="861107" y="4952474"/>
            <a:ext cx="157461" cy="157461"/>
          </a:xfrm>
          <a:prstGeom prst="rect">
            <a:avLst/>
          </a:prstGeom>
          <a:solidFill>
            <a:srgbClr val="2872C5"/>
          </a:solidFill>
          <a:ln w="12700">
            <a:miter lim="400000"/>
          </a:ln>
        </p:spPr>
        <p:txBody>
          <a:bodyPr lIns="0" tIns="0" rIns="0" bIns="0" anchor="ctr"/>
          <a:lstStyle/>
          <a:p>
            <a:pPr algn="ctr" defTabSz="412750">
              <a:lnSpc>
                <a:spcPct val="100000"/>
              </a:lnSpc>
              <a:spcBef>
                <a:spcPts val="0"/>
              </a:spcBef>
              <a:defRPr sz="3200">
                <a:solidFill>
                  <a:srgbClr val="026FC5"/>
                </a:solidFill>
                <a:latin typeface="Helvetica Neue Medium"/>
                <a:ea typeface="Helvetica Neue Medium"/>
                <a:cs typeface="Helvetica Neue Medium"/>
                <a:sym typeface="Helvetica Neue Medium"/>
              </a:defRPr>
            </a:pPr>
            <a:endParaRPr sz="1600">
              <a:latin typeface="IntelOne Display Medium" panose="020B0703020203020204" pitchFamily="34" charset="0"/>
              <a:cs typeface="Helvetica" panose="020B0604020202020204" pitchFamily="34" charset="0"/>
            </a:endParaRPr>
          </a:p>
        </p:txBody>
      </p:sp>
      <p:pic>
        <p:nvPicPr>
          <p:cNvPr id="3" name="Graphic 2">
            <a:extLst>
              <a:ext uri="{FF2B5EF4-FFF2-40B4-BE49-F238E27FC236}">
                <a16:creationId xmlns:a16="http://schemas.microsoft.com/office/drawing/2014/main" id="{2952F383-4862-4271-B541-561212003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6513" y="5992753"/>
            <a:ext cx="1031758" cy="384723"/>
          </a:xfrm>
          <a:prstGeom prst="rect">
            <a:avLst/>
          </a:prstGeom>
        </p:spPr>
      </p:pic>
      <p:sp>
        <p:nvSpPr>
          <p:cNvPr id="13" name="Title Text">
            <a:extLst>
              <a:ext uri="{FF2B5EF4-FFF2-40B4-BE49-F238E27FC236}">
                <a16:creationId xmlns:a16="http://schemas.microsoft.com/office/drawing/2014/main" id="{4A7D9038-E1D4-458E-A876-067093B638A1}"/>
              </a:ext>
            </a:extLst>
          </p:cNvPr>
          <p:cNvSpPr txBox="1">
            <a:spLocks noGrp="1"/>
          </p:cNvSpPr>
          <p:nvPr>
            <p:ph type="title" hasCustomPrompt="1"/>
          </p:nvPr>
        </p:nvSpPr>
        <p:spPr>
          <a:xfrm>
            <a:off x="1592695" y="3375055"/>
            <a:ext cx="9132792" cy="109182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7500">
                <a:solidFill>
                  <a:schemeClr val="bg2"/>
                </a:solidFill>
                <a:latin typeface="IntelOne Display Medium" panose="020B0703020203020204" pitchFamily="34" charset="0"/>
              </a:defRPr>
            </a:lvl1pPr>
          </a:lstStyle>
          <a:p>
            <a:r>
              <a:rPr lang="en-US"/>
              <a:t>75 </a:t>
            </a:r>
            <a:r>
              <a:rPr lang="en-US" err="1"/>
              <a:t>pt</a:t>
            </a:r>
            <a:r>
              <a:rPr lang="en-US"/>
              <a:t> Intel Clear Light</a:t>
            </a:r>
            <a:endParaRPr/>
          </a:p>
        </p:txBody>
      </p:sp>
      <p:sp>
        <p:nvSpPr>
          <p:cNvPr id="14" name="Text Placeholder 2">
            <a:extLst>
              <a:ext uri="{FF2B5EF4-FFF2-40B4-BE49-F238E27FC236}">
                <a16:creationId xmlns:a16="http://schemas.microsoft.com/office/drawing/2014/main" id="{DC201BAF-59A4-4F78-A834-A50D9B3F79CC}"/>
              </a:ext>
            </a:extLst>
          </p:cNvPr>
          <p:cNvSpPr>
            <a:spLocks noGrp="1"/>
          </p:cNvSpPr>
          <p:nvPr>
            <p:ph type="body" sz="quarter" idx="25" hasCustomPrompt="1"/>
          </p:nvPr>
        </p:nvSpPr>
        <p:spPr>
          <a:xfrm>
            <a:off x="1592694" y="2972091"/>
            <a:ext cx="9132792" cy="304800"/>
          </a:xfrm>
        </p:spPr>
        <p:txBody>
          <a:bodyPr>
            <a:normAutofit/>
          </a:bodyPr>
          <a:lstStyle>
            <a:lvl1pPr marL="0" indent="0">
              <a:buNone/>
              <a:defRPr sz="1600" b="0" i="0">
                <a:solidFill>
                  <a:schemeClr val="tx2"/>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16pt Intel Clear Bold Intro:</a:t>
            </a:r>
          </a:p>
        </p:txBody>
      </p:sp>
      <p:sp>
        <p:nvSpPr>
          <p:cNvPr id="16" name="Text Placeholder 6">
            <a:extLst>
              <a:ext uri="{FF2B5EF4-FFF2-40B4-BE49-F238E27FC236}">
                <a16:creationId xmlns:a16="http://schemas.microsoft.com/office/drawing/2014/main" id="{6F0437F0-8808-4237-859E-0A9DE8669721}"/>
              </a:ext>
            </a:extLst>
          </p:cNvPr>
          <p:cNvSpPr>
            <a:spLocks noGrp="1"/>
          </p:cNvSpPr>
          <p:nvPr>
            <p:ph type="body" sz="quarter" idx="27" hasCustomPrompt="1"/>
          </p:nvPr>
        </p:nvSpPr>
        <p:spPr>
          <a:xfrm>
            <a:off x="1605568" y="4568385"/>
            <a:ext cx="9121374" cy="326776"/>
          </a:xfrm>
        </p:spPr>
        <p:txBody>
          <a:bodyPr>
            <a:normAutofit/>
          </a:bodyPr>
          <a:lstStyle>
            <a:lvl1pPr marL="0" indent="0">
              <a:buNone/>
              <a:defRPr sz="1800" b="0" i="0">
                <a:solidFill>
                  <a:schemeClr val="bg2"/>
                </a:solidFill>
                <a:latin typeface="IntelOne Display Medium" panose="020B0703020203020204" pitchFamily="34" charset="0"/>
                <a:ea typeface="Intel Clear" panose="020B0604020203020204" pitchFamily="34" charset="0"/>
                <a:cs typeface="Intel Clear" panose="020B0604020203020204" pitchFamily="34" charset="0"/>
              </a:defRPr>
            </a:lvl1pPr>
          </a:lstStyle>
          <a:p>
            <a:r>
              <a:rPr lang="en-US"/>
              <a:t>18pt Intel Clear Subhead, Date, Etc.</a:t>
            </a:r>
          </a:p>
        </p:txBody>
      </p:sp>
      <p:grpSp>
        <p:nvGrpSpPr>
          <p:cNvPr id="39" name="Group 38">
            <a:extLst>
              <a:ext uri="{FF2B5EF4-FFF2-40B4-BE49-F238E27FC236}">
                <a16:creationId xmlns:a16="http://schemas.microsoft.com/office/drawing/2014/main" id="{D9D2AA47-DA51-4ACC-8EEF-69438A8BF0FF}"/>
              </a:ext>
            </a:extLst>
          </p:cNvPr>
          <p:cNvGrpSpPr/>
          <p:nvPr userDrawn="1"/>
        </p:nvGrpSpPr>
        <p:grpSpPr>
          <a:xfrm>
            <a:off x="10901263" y="391305"/>
            <a:ext cx="884321" cy="1004188"/>
            <a:chOff x="7253918" y="4234218"/>
            <a:chExt cx="2494920" cy="2833091"/>
          </a:xfrm>
        </p:grpSpPr>
        <p:grpSp>
          <p:nvGrpSpPr>
            <p:cNvPr id="40" name="Group 4">
              <a:extLst>
                <a:ext uri="{FF2B5EF4-FFF2-40B4-BE49-F238E27FC236}">
                  <a16:creationId xmlns:a16="http://schemas.microsoft.com/office/drawing/2014/main" id="{73B54C31-03A7-4DFE-A4B5-CA20095C63B9}"/>
                </a:ext>
              </a:extLst>
            </p:cNvPr>
            <p:cNvGrpSpPr>
              <a:grpSpLocks/>
            </p:cNvGrpSpPr>
            <p:nvPr/>
          </p:nvGrpSpPr>
          <p:grpSpPr bwMode="auto">
            <a:xfrm>
              <a:off x="7253918" y="6063013"/>
              <a:ext cx="662349" cy="662345"/>
              <a:chOff x="-2942520" y="9647965"/>
              <a:chExt cx="1297744" cy="1924057"/>
            </a:xfrm>
          </p:grpSpPr>
          <p:sp>
            <p:nvSpPr>
              <p:cNvPr id="47" name="Rectangle 9">
                <a:extLst>
                  <a:ext uri="{FF2B5EF4-FFF2-40B4-BE49-F238E27FC236}">
                    <a16:creationId xmlns:a16="http://schemas.microsoft.com/office/drawing/2014/main" id="{D0E2F5AF-1D3D-46DB-889F-C394DAFD4DC4}"/>
                  </a:ext>
                </a:extLst>
              </p:cNvPr>
              <p:cNvSpPr>
                <a:spLocks noChangeArrowheads="1"/>
              </p:cNvSpPr>
              <p:nvPr/>
            </p:nvSpPr>
            <p:spPr bwMode="auto">
              <a:xfrm>
                <a:off x="-2942520" y="9647965"/>
                <a:ext cx="1297733" cy="1924049"/>
              </a:xfrm>
              <a:prstGeom prst="rect">
                <a:avLst/>
              </a:prstGeom>
              <a:solidFill>
                <a:schemeClr val="accent2"/>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8" name="Rectangle 8">
                <a:extLst>
                  <a:ext uri="{FF2B5EF4-FFF2-40B4-BE49-F238E27FC236}">
                    <a16:creationId xmlns:a16="http://schemas.microsoft.com/office/drawing/2014/main" id="{78FD60D2-F216-434B-882A-E7103CDFF323}"/>
                  </a:ext>
                </a:extLst>
              </p:cNvPr>
              <p:cNvSpPr>
                <a:spLocks noChangeArrowheads="1"/>
              </p:cNvSpPr>
              <p:nvPr/>
            </p:nvSpPr>
            <p:spPr bwMode="auto">
              <a:xfrm>
                <a:off x="-2942511" y="9647973"/>
                <a:ext cx="1297735" cy="1924049"/>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41" name="Group 5">
              <a:extLst>
                <a:ext uri="{FF2B5EF4-FFF2-40B4-BE49-F238E27FC236}">
                  <a16:creationId xmlns:a16="http://schemas.microsoft.com/office/drawing/2014/main" id="{3161DA22-D476-4982-B628-EA275E8BCDA5}"/>
                </a:ext>
              </a:extLst>
            </p:cNvPr>
            <p:cNvGrpSpPr>
              <a:grpSpLocks/>
            </p:cNvGrpSpPr>
            <p:nvPr/>
          </p:nvGrpSpPr>
          <p:grpSpPr bwMode="auto">
            <a:xfrm>
              <a:off x="7920038" y="4234218"/>
              <a:ext cx="1828800" cy="1828800"/>
              <a:chOff x="3274268" y="2411412"/>
              <a:chExt cx="1298027" cy="1924050"/>
            </a:xfrm>
          </p:grpSpPr>
          <p:sp>
            <p:nvSpPr>
              <p:cNvPr id="45" name="Rectangle 10">
                <a:extLst>
                  <a:ext uri="{FF2B5EF4-FFF2-40B4-BE49-F238E27FC236}">
                    <a16:creationId xmlns:a16="http://schemas.microsoft.com/office/drawing/2014/main" id="{4E7D74E8-542D-45A2-9836-F24FB28E6003}"/>
                  </a:ext>
                </a:extLst>
              </p:cNvPr>
              <p:cNvSpPr>
                <a:spLocks noChangeArrowheads="1"/>
              </p:cNvSpPr>
              <p:nvPr/>
            </p:nvSpPr>
            <p:spPr bwMode="auto">
              <a:xfrm>
                <a:off x="3280623" y="2411412"/>
                <a:ext cx="1291672" cy="1924050"/>
              </a:xfrm>
              <a:prstGeom prst="rect">
                <a:avLst/>
              </a:prstGeom>
              <a:solidFill>
                <a:srgbClr val="00285A"/>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6" name="Rectangle 8">
                <a:extLst>
                  <a:ext uri="{FF2B5EF4-FFF2-40B4-BE49-F238E27FC236}">
                    <a16:creationId xmlns:a16="http://schemas.microsoft.com/office/drawing/2014/main" id="{D7153486-B66B-4D5E-9705-62769B1D8BA6}"/>
                  </a:ext>
                </a:extLst>
              </p:cNvPr>
              <p:cNvSpPr>
                <a:spLocks noChangeArrowheads="1"/>
              </p:cNvSpPr>
              <p:nvPr/>
            </p:nvSpPr>
            <p:spPr bwMode="auto">
              <a:xfrm>
                <a:off x="3274268" y="2411412"/>
                <a:ext cx="1297732" cy="1924050"/>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00C16">
                      <a:alpha val="34901"/>
                    </a:srgbClr>
                  </a:gs>
                  <a:gs pos="100000">
                    <a:schemeClr val="bg1">
                      <a:alpha val="0"/>
                    </a:schemeClr>
                  </a:gs>
                </a:gsLst>
                <a:lin ang="189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nvGrpSpPr>
            <p:cNvPr id="42" name="Group 3">
              <a:extLst>
                <a:ext uri="{FF2B5EF4-FFF2-40B4-BE49-F238E27FC236}">
                  <a16:creationId xmlns:a16="http://schemas.microsoft.com/office/drawing/2014/main" id="{265C7688-71A2-448C-9F23-B14F4118E0EB}"/>
                </a:ext>
              </a:extLst>
            </p:cNvPr>
            <p:cNvGrpSpPr>
              <a:grpSpLocks/>
            </p:cNvGrpSpPr>
            <p:nvPr/>
          </p:nvGrpSpPr>
          <p:grpSpPr bwMode="auto">
            <a:xfrm>
              <a:off x="7920675" y="6754017"/>
              <a:ext cx="313292" cy="313292"/>
              <a:chOff x="-9742437" y="23924521"/>
              <a:chExt cx="1301846" cy="1928152"/>
            </a:xfrm>
          </p:grpSpPr>
          <p:sp>
            <p:nvSpPr>
              <p:cNvPr id="43" name="Rectangle 8">
                <a:extLst>
                  <a:ext uri="{FF2B5EF4-FFF2-40B4-BE49-F238E27FC236}">
                    <a16:creationId xmlns:a16="http://schemas.microsoft.com/office/drawing/2014/main" id="{9307F53F-1360-40F5-8F34-19D8C9DA16E5}"/>
                  </a:ext>
                </a:extLst>
              </p:cNvPr>
              <p:cNvSpPr>
                <a:spLocks noChangeArrowheads="1"/>
              </p:cNvSpPr>
              <p:nvPr/>
            </p:nvSpPr>
            <p:spPr bwMode="auto">
              <a:xfrm>
                <a:off x="-9737701" y="23924521"/>
                <a:ext cx="1297110" cy="1923429"/>
              </a:xfrm>
              <a:prstGeom prst="rect">
                <a:avLst/>
              </a:prstGeom>
              <a:solidFill>
                <a:srgbClr val="0095CA"/>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IntelOne Display Bold" panose="020B0803020203020204" pitchFamily="34" charset="0"/>
                  <a:cs typeface="Helvetica" panose="020B0604020202020204" pitchFamily="34" charset="0"/>
                </a:endParaRPr>
              </a:p>
            </p:txBody>
          </p:sp>
          <p:sp>
            <p:nvSpPr>
              <p:cNvPr id="44" name="Rectangle 8">
                <a:extLst>
                  <a:ext uri="{FF2B5EF4-FFF2-40B4-BE49-F238E27FC236}">
                    <a16:creationId xmlns:a16="http://schemas.microsoft.com/office/drawing/2014/main" id="{3389FFB7-EE21-47ED-9E08-5AA97C6A1630}"/>
                  </a:ext>
                </a:extLst>
              </p:cNvPr>
              <p:cNvSpPr>
                <a:spLocks noChangeArrowheads="1"/>
              </p:cNvSpPr>
              <p:nvPr/>
            </p:nvSpPr>
            <p:spPr bwMode="auto">
              <a:xfrm>
                <a:off x="-9742437" y="23928619"/>
                <a:ext cx="1297729" cy="1924054"/>
              </a:xfrm>
              <a:custGeom>
                <a:avLst/>
                <a:gdLst>
                  <a:gd name="T0" fmla="*/ 0 w 1297732"/>
                  <a:gd name="T1" fmla="*/ 1924050 h 1924050"/>
                  <a:gd name="T2" fmla="*/ 1297732 w 1297732"/>
                  <a:gd name="T3" fmla="*/ 0 h 1924050"/>
                  <a:gd name="T4" fmla="*/ 1297732 w 1297732"/>
                  <a:gd name="T5" fmla="*/ 1924050 h 1924050"/>
                  <a:gd name="T6" fmla="*/ 0 w 1297732"/>
                  <a:gd name="T7" fmla="*/ 1924050 h 19240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7732" h="1924050">
                    <a:moveTo>
                      <a:pt x="0" y="1924050"/>
                    </a:moveTo>
                    <a:lnTo>
                      <a:pt x="1297732" y="0"/>
                    </a:lnTo>
                    <a:lnTo>
                      <a:pt x="1297732" y="1924050"/>
                    </a:lnTo>
                    <a:lnTo>
                      <a:pt x="0" y="1924050"/>
                    </a:lnTo>
                    <a:close/>
                  </a:path>
                </a:pathLst>
              </a:custGeom>
              <a:gradFill rotWithShape="1">
                <a:gsLst>
                  <a:gs pos="0">
                    <a:srgbClr val="01315D">
                      <a:alpha val="28000"/>
                    </a:srgbClr>
                  </a:gs>
                  <a:gs pos="100000">
                    <a:srgbClr val="FFFFFF">
                      <a:alpha val="0"/>
                    </a:srgbClr>
                  </a:gs>
                </a:gsLst>
                <a:lin ang="16200000" scaled="1"/>
              </a:gradFill>
              <a:ln w="9525">
                <a:noFill/>
                <a:round/>
                <a:headEnd/>
                <a:tailEnd/>
              </a:ln>
            </p:spPr>
            <p:txBody>
              <a:bodyPr/>
              <a:lstStyle/>
              <a:p>
                <a:endParaRPr lang="en-US">
                  <a:latin typeface="IntelOne Display Bold" panose="020B0803020203020204" pitchFamily="34" charset="0"/>
                  <a:cs typeface="Helvetica" panose="020B0604020202020204" pitchFamily="34" charset="0"/>
                </a:endParaRPr>
              </a:p>
            </p:txBody>
          </p:sp>
        </p:grpSp>
      </p:grpSp>
    </p:spTree>
    <p:extLst>
      <p:ext uri="{BB962C8B-B14F-4D97-AF65-F5344CB8AC3E}">
        <p14:creationId xmlns:p14="http://schemas.microsoft.com/office/powerpoint/2010/main" val="36723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Tree>
    <p:extLst>
      <p:ext uri="{BB962C8B-B14F-4D97-AF65-F5344CB8AC3E}">
        <p14:creationId xmlns:p14="http://schemas.microsoft.com/office/powerpoint/2010/main" val="2554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lvl2pPr marL="685800" indent="-203200">
              <a:buFont typeface="IntelOne Display Light" panose="020B0403020203020204" pitchFamily="34" charset="0"/>
              <a:buChar char="–"/>
              <a:defRPr/>
            </a:lvl2pPr>
            <a:lvl3pPr marL="1143000" indent="-197644">
              <a:buFont typeface="Arial" panose="020B0604020202020204" pitchFamily="34" charset="0"/>
              <a:buChar char="•"/>
              <a:defRPr/>
            </a:lvl3pPr>
            <a:lvl4pPr marL="1600200" indent="-228600">
              <a:buFont typeface="Wingdings" panose="05000000000000000000" pitchFamily="2" charset="2"/>
              <a:buChar char="§"/>
              <a:defRPr/>
            </a:lvl4pPr>
            <a:lvl5pPr marL="20574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32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hasCustomPrompt="1"/>
          </p:nvPr>
        </p:nvSpPr>
        <p:spPr>
          <a:xfrm>
            <a:off x="571370" y="571500"/>
            <a:ext cx="11010816" cy="95249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2139953"/>
            <a:ext cx="11010900" cy="410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D980C114-FE9A-4B63-B509-F59F1A2C55A5}"/>
              </a:ext>
            </a:extLst>
          </p:cNvPr>
          <p:cNvSpPr>
            <a:spLocks noGrp="1"/>
          </p:cNvSpPr>
          <p:nvPr>
            <p:ph type="body" sz="quarter" idx="29"/>
          </p:nvPr>
        </p:nvSpPr>
        <p:spPr>
          <a:xfrm>
            <a:off x="571370" y="1612901"/>
            <a:ext cx="11022013" cy="438150"/>
          </a:xfrm>
        </p:spPr>
        <p:txBody>
          <a:bodyPr>
            <a:noAutofit/>
          </a:bodyPr>
          <a:lstStyle>
            <a:lvl1pPr marL="0" indent="0">
              <a:buNone/>
              <a:defRPr sz="3200">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9069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2139951"/>
            <a:ext cx="5288525"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D4EEAA39-7062-4DCE-91B8-83056F818FA8}"/>
              </a:ext>
            </a:extLst>
          </p:cNvPr>
          <p:cNvSpPr>
            <a:spLocks noGrp="1"/>
          </p:cNvSpPr>
          <p:nvPr>
            <p:ph type="body" sz="quarter" idx="29"/>
          </p:nvPr>
        </p:nvSpPr>
        <p:spPr>
          <a:xfrm>
            <a:off x="571500" y="1612901"/>
            <a:ext cx="11022013" cy="438150"/>
          </a:xfrm>
        </p:spPr>
        <p:txBody>
          <a:bodyPr>
            <a:noAutofit/>
          </a:bodyPr>
          <a:lstStyle>
            <a:lvl1pPr marL="0" indent="0">
              <a:buNone/>
              <a:defRPr sz="3200">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10119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 Content Columns">
    <p:spTree>
      <p:nvGrpSpPr>
        <p:cNvPr id="1" name=""/>
        <p:cNvGrpSpPr/>
        <p:nvPr/>
      </p:nvGrpSpPr>
      <p:grpSpPr>
        <a:xfrm>
          <a:off x="0" y="0"/>
          <a:ext cx="0" cy="0"/>
          <a:chOff x="0" y="0"/>
          <a:chExt cx="0" cy="0"/>
        </a:xfrm>
      </p:grpSpPr>
      <p:sp>
        <p:nvSpPr>
          <p:cNvPr id="10" name="Title Text">
            <a:extLst>
              <a:ext uri="{FF2B5EF4-FFF2-40B4-BE49-F238E27FC236}">
                <a16:creationId xmlns:a16="http://schemas.microsoft.com/office/drawing/2014/main" id="{EBEEA47F-E66C-C546-A539-293E792A32CD}"/>
              </a:ext>
            </a:extLst>
          </p:cNvPr>
          <p:cNvSpPr txBox="1">
            <a:spLocks noGrp="1"/>
          </p:cNvSpPr>
          <p:nvPr>
            <p:ph type="title" hasCustomPrompt="1"/>
          </p:nvPr>
        </p:nvSpPr>
        <p:spPr>
          <a:xfrm>
            <a:off x="571500" y="571501"/>
            <a:ext cx="11010901" cy="9525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3" name="Content Placeholder 2">
            <a:extLst>
              <a:ext uri="{FF2B5EF4-FFF2-40B4-BE49-F238E27FC236}">
                <a16:creationId xmlns:a16="http://schemas.microsoft.com/office/drawing/2014/main" id="{F495712A-D685-7146-A64F-2AEC13EF76F9}"/>
              </a:ext>
            </a:extLst>
          </p:cNvPr>
          <p:cNvSpPr>
            <a:spLocks noGrp="1"/>
          </p:cNvSpPr>
          <p:nvPr>
            <p:ph sz="quarter" idx="27"/>
          </p:nvPr>
        </p:nvSpPr>
        <p:spPr>
          <a:xfrm>
            <a:off x="571500"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A8FE6631-4BAF-4E4B-B6F0-F9ED72A3155E}"/>
              </a:ext>
            </a:extLst>
          </p:cNvPr>
          <p:cNvSpPr>
            <a:spLocks noGrp="1"/>
          </p:cNvSpPr>
          <p:nvPr>
            <p:ph sz="quarter" idx="28"/>
          </p:nvPr>
        </p:nvSpPr>
        <p:spPr>
          <a:xfrm>
            <a:off x="6289113" y="1673402"/>
            <a:ext cx="5288525" cy="4584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2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Content &amp; 2 Pictures">
    <p:spTree>
      <p:nvGrpSpPr>
        <p:cNvPr id="1" name=""/>
        <p:cNvGrpSpPr/>
        <p:nvPr/>
      </p:nvGrpSpPr>
      <p:grpSpPr>
        <a:xfrm>
          <a:off x="0" y="0"/>
          <a:ext cx="0" cy="0"/>
          <a:chOff x="0" y="0"/>
          <a:chExt cx="0" cy="0"/>
        </a:xfrm>
      </p:grpSpPr>
      <p:sp>
        <p:nvSpPr>
          <p:cNvPr id="23" name="Title Text">
            <a:extLst>
              <a:ext uri="{FF2B5EF4-FFF2-40B4-BE49-F238E27FC236}">
                <a16:creationId xmlns:a16="http://schemas.microsoft.com/office/drawing/2014/main" id="{FAEAC0A3-8438-1245-A28C-64BC26BFB231}"/>
              </a:ext>
            </a:extLst>
          </p:cNvPr>
          <p:cNvSpPr txBox="1">
            <a:spLocks noGrp="1"/>
          </p:cNvSpPr>
          <p:nvPr>
            <p:ph type="title" hasCustomPrompt="1"/>
          </p:nvPr>
        </p:nvSpPr>
        <p:spPr>
          <a:xfrm>
            <a:off x="571500" y="567227"/>
            <a:ext cx="5755707" cy="94588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lvl1pPr>
              <a:defRPr sz="4000">
                <a:solidFill>
                  <a:srgbClr val="525252"/>
                </a:solidFill>
              </a:defRPr>
            </a:lvl1pPr>
          </a:lstStyle>
          <a:p>
            <a:r>
              <a:rPr lang="en-US"/>
              <a:t>40pt Intel Clear Light Text Goes Here</a:t>
            </a:r>
          </a:p>
        </p:txBody>
      </p:sp>
      <p:sp>
        <p:nvSpPr>
          <p:cNvPr id="25" name="Body Level One…">
            <a:extLst>
              <a:ext uri="{FF2B5EF4-FFF2-40B4-BE49-F238E27FC236}">
                <a16:creationId xmlns:a16="http://schemas.microsoft.com/office/drawing/2014/main" id="{6903F994-74B2-4D40-AA5F-7F3D24A00171}"/>
              </a:ext>
            </a:extLst>
          </p:cNvPr>
          <p:cNvSpPr txBox="1">
            <a:spLocks noGrp="1"/>
          </p:cNvSpPr>
          <p:nvPr>
            <p:ph idx="27" hasCustomPrompt="1"/>
          </p:nvPr>
        </p:nvSpPr>
        <p:spPr>
          <a:xfrm>
            <a:off x="6609331" y="2978828"/>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26" name="Body Level One…">
            <a:extLst>
              <a:ext uri="{FF2B5EF4-FFF2-40B4-BE49-F238E27FC236}">
                <a16:creationId xmlns:a16="http://schemas.microsoft.com/office/drawing/2014/main" id="{BF74888E-798E-B543-94EF-279F3EA6E46B}"/>
              </a:ext>
            </a:extLst>
          </p:cNvPr>
          <p:cNvSpPr txBox="1">
            <a:spLocks noGrp="1"/>
          </p:cNvSpPr>
          <p:nvPr>
            <p:ph idx="28" hasCustomPrompt="1"/>
          </p:nvPr>
        </p:nvSpPr>
        <p:spPr>
          <a:xfrm>
            <a:off x="6609331" y="5929172"/>
            <a:ext cx="4668837" cy="345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1">
            <a:normAutofit/>
          </a:bodyPr>
          <a:lstStyle>
            <a:lvl1pPr marL="0" marR="0" indent="0" algn="l" defTabSz="609600" eaLnBrk="1" fontAlgn="auto" latinLnBrk="0" hangingPunct="1">
              <a:lnSpc>
                <a:spcPts val="2450"/>
              </a:lnSpc>
              <a:spcBef>
                <a:spcPts val="0"/>
              </a:spcBef>
              <a:spcAft>
                <a:spcPts val="0"/>
              </a:spcAft>
              <a:buClrTx/>
              <a:buSzTx/>
              <a:buFont typeface="Arial" panose="020B0604020202020204" pitchFamily="34" charset="0"/>
              <a:buNone/>
              <a:tabLst/>
              <a:defRPr sz="1600">
                <a:solidFill>
                  <a:schemeClr val="tx2"/>
                </a:solidFill>
              </a:defRPr>
            </a:lvl1pPr>
          </a:lstStyle>
          <a:p>
            <a:r>
              <a:rPr lang="en-US"/>
              <a:t>Image Caption 16pt gray text</a:t>
            </a:r>
          </a:p>
        </p:txBody>
      </p:sp>
      <p:sp>
        <p:nvSpPr>
          <p:cNvPr id="5" name="Picture Placeholder 4">
            <a:extLst>
              <a:ext uri="{FF2B5EF4-FFF2-40B4-BE49-F238E27FC236}">
                <a16:creationId xmlns:a16="http://schemas.microsoft.com/office/drawing/2014/main" id="{BB3C6455-4913-47BC-8232-AB0BABBA08C3}"/>
              </a:ext>
            </a:extLst>
          </p:cNvPr>
          <p:cNvSpPr>
            <a:spLocks noGrp="1"/>
          </p:cNvSpPr>
          <p:nvPr>
            <p:ph type="pic" sz="quarter" idx="30"/>
          </p:nvPr>
        </p:nvSpPr>
        <p:spPr>
          <a:xfrm>
            <a:off x="6609331" y="571500"/>
            <a:ext cx="4668837" cy="2381250"/>
          </a:xfrm>
        </p:spPr>
        <p:txBody>
          <a:bodyPr/>
          <a:lstStyle/>
          <a:p>
            <a:endParaRPr lang="en-US"/>
          </a:p>
        </p:txBody>
      </p:sp>
      <p:sp>
        <p:nvSpPr>
          <p:cNvPr id="20" name="Picture Placeholder 4">
            <a:extLst>
              <a:ext uri="{FF2B5EF4-FFF2-40B4-BE49-F238E27FC236}">
                <a16:creationId xmlns:a16="http://schemas.microsoft.com/office/drawing/2014/main" id="{5CA48836-DAA2-4E4F-A22A-2F5682E12CEF}"/>
              </a:ext>
            </a:extLst>
          </p:cNvPr>
          <p:cNvSpPr>
            <a:spLocks noGrp="1"/>
          </p:cNvSpPr>
          <p:nvPr>
            <p:ph type="pic" sz="quarter" idx="31"/>
          </p:nvPr>
        </p:nvSpPr>
        <p:spPr>
          <a:xfrm>
            <a:off x="6609331" y="3537061"/>
            <a:ext cx="4668837" cy="2381250"/>
          </a:xfrm>
        </p:spPr>
        <p:txBody>
          <a:bodyPr/>
          <a:lstStyle/>
          <a:p>
            <a:endParaRPr lang="en-US"/>
          </a:p>
        </p:txBody>
      </p:sp>
      <p:sp>
        <p:nvSpPr>
          <p:cNvPr id="14" name="Content Placeholder 2">
            <a:extLst>
              <a:ext uri="{FF2B5EF4-FFF2-40B4-BE49-F238E27FC236}">
                <a16:creationId xmlns:a16="http://schemas.microsoft.com/office/drawing/2014/main" id="{DC0D3278-E8A7-4B14-A5ED-BE235CEC6F80}"/>
              </a:ext>
            </a:extLst>
          </p:cNvPr>
          <p:cNvSpPr>
            <a:spLocks noGrp="1"/>
          </p:cNvSpPr>
          <p:nvPr>
            <p:ph sz="quarter" idx="32"/>
          </p:nvPr>
        </p:nvSpPr>
        <p:spPr>
          <a:xfrm>
            <a:off x="571500" y="2139952"/>
            <a:ext cx="5768944" cy="4118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403FD6E6-528D-49D5-BBAB-B26572C15F20}"/>
              </a:ext>
            </a:extLst>
          </p:cNvPr>
          <p:cNvSpPr>
            <a:spLocks noGrp="1"/>
          </p:cNvSpPr>
          <p:nvPr>
            <p:ph type="body" sz="quarter" idx="29"/>
          </p:nvPr>
        </p:nvSpPr>
        <p:spPr>
          <a:xfrm>
            <a:off x="571500" y="1612901"/>
            <a:ext cx="5768944" cy="438150"/>
          </a:xfrm>
        </p:spPr>
        <p:txBody>
          <a:bodyPr>
            <a:noAutofit/>
          </a:bodyPr>
          <a:lstStyle>
            <a:lvl1pPr marL="0" indent="0">
              <a:buNone/>
              <a:defRPr sz="3200">
                <a:solidFill>
                  <a:schemeClr val="accent1"/>
                </a:solidFill>
                <a:latin typeface="IntelOne Display Medium" panose="020B0703020203020204" pitchFamily="34" charset="0"/>
              </a:defRPr>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6105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0E488-8534-4743-924A-62CA17A7A192}"/>
              </a:ext>
            </a:extLst>
          </p:cNvPr>
          <p:cNvSpPr/>
          <p:nvPr userDrawn="1"/>
        </p:nvSpPr>
        <p:spPr>
          <a:xfrm>
            <a:off x="578451" y="6407451"/>
            <a:ext cx="10987266" cy="450550"/>
          </a:xfrm>
          <a:prstGeom prst="rect">
            <a:avLst/>
          </a:prstGeom>
          <a:solidFill>
            <a:schemeClr val="tx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2" name="Rectangle 11">
            <a:extLst>
              <a:ext uri="{FF2B5EF4-FFF2-40B4-BE49-F238E27FC236}">
                <a16:creationId xmlns:a16="http://schemas.microsoft.com/office/drawing/2014/main" id="{5F27ABEE-91E1-420E-AD52-066ECB7CBDFC}"/>
              </a:ext>
            </a:extLst>
          </p:cNvPr>
          <p:cNvSpPr/>
          <p:nvPr userDrawn="1"/>
        </p:nvSpPr>
        <p:spPr>
          <a:xfrm rot="5400000">
            <a:off x="11736986" y="-4458"/>
            <a:ext cx="450551" cy="459474"/>
          </a:xfrm>
          <a:prstGeom prst="rect">
            <a:avLst/>
          </a:prstGeom>
          <a:solidFill>
            <a:schemeClr val="tx1">
              <a:alpha val="1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3" name="Body Level One…"/>
          <p:cNvSpPr txBox="1">
            <a:spLocks noGrp="1"/>
          </p:cNvSpPr>
          <p:nvPr>
            <p:ph type="body" idx="1"/>
          </p:nvPr>
        </p:nvSpPr>
        <p:spPr>
          <a:xfrm>
            <a:off x="592915" y="1524000"/>
            <a:ext cx="10972801" cy="472440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p>
            <a:r>
              <a:rPr lang="en-US"/>
              <a:t>Body copy Intel clear light 28 point</a:t>
            </a:r>
          </a:p>
          <a:p>
            <a:pPr lvl="1"/>
            <a:r>
              <a:rPr lang="en-US"/>
              <a:t>Sub Bullet one 24 point</a:t>
            </a:r>
          </a:p>
          <a:p>
            <a:pPr lvl="2"/>
            <a:r>
              <a:rPr lang="en-US"/>
              <a:t>Sub Bullet two 20 point</a:t>
            </a:r>
          </a:p>
          <a:p>
            <a:pPr lvl="3"/>
            <a:r>
              <a:rPr lang="en-US"/>
              <a:t>Sub Bullet three 18 point</a:t>
            </a:r>
          </a:p>
          <a:p>
            <a:pPr lvl="4"/>
            <a:r>
              <a:rPr lang="en-US"/>
              <a:t>Sub Bullet four 16 point</a:t>
            </a:r>
            <a:br>
              <a:rPr lang="en-US"/>
            </a:br>
            <a:endParaRPr lang="en-US"/>
          </a:p>
          <a:p>
            <a:pPr lvl="2"/>
            <a:endParaRPr/>
          </a:p>
        </p:txBody>
      </p:sp>
      <p:sp>
        <p:nvSpPr>
          <p:cNvPr id="4" name="Title Text"/>
          <p:cNvSpPr txBox="1">
            <a:spLocks noGrp="1"/>
          </p:cNvSpPr>
          <p:nvPr>
            <p:ph type="title"/>
          </p:nvPr>
        </p:nvSpPr>
        <p:spPr>
          <a:xfrm>
            <a:off x="592916" y="571500"/>
            <a:ext cx="10972801" cy="88367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Autofit/>
          </a:bodyPr>
          <a:lstStyle/>
          <a:p>
            <a:r>
              <a:rPr lang="en-US"/>
              <a:t>40pt Intel Clear Light Text Goes Here</a:t>
            </a:r>
            <a:endParaRPr/>
          </a:p>
        </p:txBody>
      </p:sp>
      <p:sp>
        <p:nvSpPr>
          <p:cNvPr id="5" name="Rectangle 4">
            <a:extLst>
              <a:ext uri="{FF2B5EF4-FFF2-40B4-BE49-F238E27FC236}">
                <a16:creationId xmlns:a16="http://schemas.microsoft.com/office/drawing/2014/main" id="{7FE2005A-EE28-4562-A018-55A90BB1BA11}"/>
              </a:ext>
            </a:extLst>
          </p:cNvPr>
          <p:cNvSpPr/>
          <p:nvPr userDrawn="1"/>
        </p:nvSpPr>
        <p:spPr>
          <a:xfrm>
            <a:off x="5474021" y="6517310"/>
            <a:ext cx="1808508" cy="230832"/>
          </a:xfrm>
          <a:prstGeom prst="rect">
            <a:avLst/>
          </a:prstGeom>
        </p:spPr>
        <p:txBody>
          <a:bodyPr wrap="none">
            <a:spAutoFit/>
          </a:bodyPr>
          <a:lstStyle/>
          <a:p>
            <a:pPr algn="l"/>
            <a:r>
              <a:rPr lang="en-US" sz="1000" b="0" dirty="0">
                <a:solidFill>
                  <a:schemeClr val="bg1"/>
                </a:solidFill>
                <a:latin typeface="IntelOne Display Regular" panose="020B0503020203020204" pitchFamily="34" charset="0"/>
                <a:cs typeface="Helvetica" panose="020B0604020202020204" pitchFamily="34" charset="0"/>
              </a:rPr>
              <a:t>Intel Corporation Confidential</a:t>
            </a:r>
          </a:p>
        </p:txBody>
      </p:sp>
      <p:sp>
        <p:nvSpPr>
          <p:cNvPr id="9" name="TextBox 8">
            <a:extLst>
              <a:ext uri="{FF2B5EF4-FFF2-40B4-BE49-F238E27FC236}">
                <a16:creationId xmlns:a16="http://schemas.microsoft.com/office/drawing/2014/main" id="{51520E06-BF98-49FF-91DB-15EBE855DD9E}"/>
              </a:ext>
            </a:extLst>
          </p:cNvPr>
          <p:cNvSpPr txBox="1"/>
          <p:nvPr userDrawn="1"/>
        </p:nvSpPr>
        <p:spPr>
          <a:xfrm>
            <a:off x="11908632" y="6571171"/>
            <a:ext cx="128240" cy="1231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fld id="{4F6B73DA-0149-4325-A7B8-AE29BD4BC701}" type="slidenum">
              <a:rPr kumimoji="0" lang="en-US" sz="800" b="0" i="0" u="none" strike="noStrike" cap="none" spc="0" normalizeH="0" baseline="0" smtClean="0">
                <a:ln>
                  <a:noFill/>
                </a:ln>
                <a:solidFill>
                  <a:schemeClr val="bg2"/>
                </a:solidFill>
                <a:effectLst/>
                <a:uFillTx/>
                <a:latin typeface="+mn-lt"/>
                <a:ea typeface="+mn-ea"/>
                <a:cs typeface="Helvetica" panose="020B0604020202020204" pitchFamily="34" charset="0"/>
                <a:sym typeface="Helvetica Neue"/>
              </a:rPr>
              <a:pPr marL="0" marR="0" indent="0" algn="ctr" defTabSz="2438338" rtl="0" fontAlgn="auto" latinLnBrk="0" hangingPunct="0">
                <a:lnSpc>
                  <a:spcPct val="100000"/>
                </a:lnSpc>
                <a:spcBef>
                  <a:spcPts val="0"/>
                </a:spcBef>
                <a:spcAft>
                  <a:spcPts val="0"/>
                </a:spcAft>
                <a:buClrTx/>
                <a:buSzTx/>
                <a:buFontTx/>
                <a:buNone/>
                <a:tabLst/>
              </a:pPr>
              <a:t>‹#›</a:t>
            </a:fld>
            <a:endParaRPr kumimoji="0" lang="en-US" sz="800" b="0" i="0" u="none" strike="noStrike" cap="none" spc="0" normalizeH="0" baseline="0">
              <a:ln>
                <a:noFill/>
              </a:ln>
              <a:solidFill>
                <a:schemeClr val="bg2"/>
              </a:solidFill>
              <a:effectLst/>
              <a:uFillTx/>
              <a:latin typeface="+mn-lt"/>
              <a:ea typeface="+mn-ea"/>
              <a:cs typeface="Helvetica" panose="020B0604020202020204" pitchFamily="34" charset="0"/>
              <a:sym typeface="Helvetica Neue"/>
            </a:endParaRPr>
          </a:p>
        </p:txBody>
      </p:sp>
      <p:sp>
        <p:nvSpPr>
          <p:cNvPr id="10" name="Rectangle 9">
            <a:extLst>
              <a:ext uri="{FF2B5EF4-FFF2-40B4-BE49-F238E27FC236}">
                <a16:creationId xmlns:a16="http://schemas.microsoft.com/office/drawing/2014/main" id="{44CAEC5D-9C77-48FB-A963-285B3FE1E97E}"/>
              </a:ext>
            </a:extLst>
          </p:cNvPr>
          <p:cNvSpPr/>
          <p:nvPr userDrawn="1"/>
        </p:nvSpPr>
        <p:spPr>
          <a:xfrm rot="5400000">
            <a:off x="11567486" y="442118"/>
            <a:ext cx="178857" cy="182399"/>
          </a:xfrm>
          <a:prstGeom prst="rect">
            <a:avLst/>
          </a:prstGeom>
          <a:solidFill>
            <a:schemeClr val="tx1">
              <a:alpha val="1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4" name="Rectangle 13">
            <a:extLst>
              <a:ext uri="{FF2B5EF4-FFF2-40B4-BE49-F238E27FC236}">
                <a16:creationId xmlns:a16="http://schemas.microsoft.com/office/drawing/2014/main" id="{17BC7C5F-BD5E-42E6-B52C-FEE3EFCF6BD0}"/>
              </a:ext>
            </a:extLst>
          </p:cNvPr>
          <p:cNvSpPr/>
          <p:nvPr userDrawn="1"/>
        </p:nvSpPr>
        <p:spPr>
          <a:xfrm rot="5400000">
            <a:off x="11744236" y="620477"/>
            <a:ext cx="97648" cy="99582"/>
          </a:xfrm>
          <a:prstGeom prst="rect">
            <a:avLst/>
          </a:prstGeom>
          <a:solidFill>
            <a:schemeClr val="tx1">
              <a:alpha val="2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chemeClr val="tx1"/>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5" name="Rectangle 14">
            <a:extLst>
              <a:ext uri="{FF2B5EF4-FFF2-40B4-BE49-F238E27FC236}">
                <a16:creationId xmlns:a16="http://schemas.microsoft.com/office/drawing/2014/main" id="{9843A406-67E2-48C1-8169-1C8D60A3DCE7}"/>
              </a:ext>
            </a:extLst>
          </p:cNvPr>
          <p:cNvSpPr/>
          <p:nvPr userDrawn="1"/>
        </p:nvSpPr>
        <p:spPr>
          <a:xfrm rot="5400000">
            <a:off x="301723" y="6132704"/>
            <a:ext cx="178857" cy="18239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sp>
        <p:nvSpPr>
          <p:cNvPr id="16" name="Rectangle 15">
            <a:extLst>
              <a:ext uri="{FF2B5EF4-FFF2-40B4-BE49-F238E27FC236}">
                <a16:creationId xmlns:a16="http://schemas.microsoft.com/office/drawing/2014/main" id="{FDE4EC2C-4FD7-4805-9A9C-6855E93CACBC}"/>
              </a:ext>
            </a:extLst>
          </p:cNvPr>
          <p:cNvSpPr/>
          <p:nvPr userDrawn="1"/>
        </p:nvSpPr>
        <p:spPr>
          <a:xfrm rot="5400000">
            <a:off x="478473" y="6311063"/>
            <a:ext cx="97648" cy="99582"/>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IntelOne Display Medium" panose="020B0703020203020204" pitchFamily="34" charset="0"/>
              <a:ea typeface="Helvetica Neue Medium"/>
              <a:cs typeface="Helvetica" panose="020B0604020202020204" pitchFamily="34" charset="0"/>
              <a:sym typeface="Helvetica Neue Medium"/>
            </a:endParaRPr>
          </a:p>
        </p:txBody>
      </p:sp>
      <p:grpSp>
        <p:nvGrpSpPr>
          <p:cNvPr id="17" name="Graphic 5">
            <a:extLst>
              <a:ext uri="{FF2B5EF4-FFF2-40B4-BE49-F238E27FC236}">
                <a16:creationId xmlns:a16="http://schemas.microsoft.com/office/drawing/2014/main" id="{DCACDBB0-BD96-446C-8F63-C56E4AA10FBD}"/>
              </a:ext>
            </a:extLst>
          </p:cNvPr>
          <p:cNvGrpSpPr/>
          <p:nvPr/>
        </p:nvGrpSpPr>
        <p:grpSpPr>
          <a:xfrm>
            <a:off x="11067851" y="6558561"/>
            <a:ext cx="397591" cy="148870"/>
            <a:chOff x="11067851" y="6558561"/>
            <a:chExt cx="397591" cy="148870"/>
          </a:xfrm>
          <a:solidFill>
            <a:srgbClr val="FFFFFF"/>
          </a:solidFill>
        </p:grpSpPr>
        <p:sp>
          <p:nvSpPr>
            <p:cNvPr id="18" name="Freeform: Shape 17">
              <a:extLst>
                <a:ext uri="{FF2B5EF4-FFF2-40B4-BE49-F238E27FC236}">
                  <a16:creationId xmlns:a16="http://schemas.microsoft.com/office/drawing/2014/main" id="{6DDA478C-FA0B-420C-8FA6-E4CEF209BD3D}"/>
                </a:ext>
              </a:extLst>
            </p:cNvPr>
            <p:cNvSpPr/>
            <p:nvPr/>
          </p:nvSpPr>
          <p:spPr>
            <a:xfrm>
              <a:off x="11067851" y="6560583"/>
              <a:ext cx="27811" cy="27812"/>
            </a:xfrm>
            <a:custGeom>
              <a:avLst/>
              <a:gdLst>
                <a:gd name="connsiteX0" fmla="*/ 0 w 27811"/>
                <a:gd name="connsiteY0" fmla="*/ 0 h 27812"/>
                <a:gd name="connsiteX1" fmla="*/ 27812 w 27811"/>
                <a:gd name="connsiteY1" fmla="*/ 0 h 27812"/>
                <a:gd name="connsiteX2" fmla="*/ 27812 w 27811"/>
                <a:gd name="connsiteY2" fmla="*/ 27812 h 27812"/>
                <a:gd name="connsiteX3" fmla="*/ 0 w 27811"/>
                <a:gd name="connsiteY3" fmla="*/ 27812 h 27812"/>
              </a:gdLst>
              <a:ahLst/>
              <a:cxnLst>
                <a:cxn ang="0">
                  <a:pos x="connsiteX0" y="connsiteY0"/>
                </a:cxn>
                <a:cxn ang="0">
                  <a:pos x="connsiteX1" y="connsiteY1"/>
                </a:cxn>
                <a:cxn ang="0">
                  <a:pos x="connsiteX2" y="connsiteY2"/>
                </a:cxn>
                <a:cxn ang="0">
                  <a:pos x="connsiteX3" y="connsiteY3"/>
                </a:cxn>
              </a:cxnLst>
              <a:rect l="l" t="t" r="r" b="b"/>
              <a:pathLst>
                <a:path w="27811" h="27812">
                  <a:moveTo>
                    <a:pt x="0" y="0"/>
                  </a:moveTo>
                  <a:lnTo>
                    <a:pt x="27812" y="0"/>
                  </a:lnTo>
                  <a:lnTo>
                    <a:pt x="27812" y="27812"/>
                  </a:lnTo>
                  <a:lnTo>
                    <a:pt x="0" y="27812"/>
                  </a:lnTo>
                  <a:close/>
                </a:path>
              </a:pathLst>
            </a:custGeom>
            <a:solidFill>
              <a:schemeClr val="accent2"/>
            </a:solidFill>
            <a:ln w="3310" cap="flat">
              <a:noFill/>
              <a:prstDash val="solid"/>
              <a:miter/>
            </a:ln>
          </p:spPr>
          <p:txBody>
            <a:bodyPr rtlCol="0" anchor="ctr"/>
            <a:lstStyle/>
            <a:p>
              <a:endParaRPr lang="en-US">
                <a:cs typeface="Helvetica" panose="020B0604020202020204" pitchFamily="34" charset="0"/>
              </a:endParaRPr>
            </a:p>
          </p:txBody>
        </p:sp>
        <p:sp>
          <p:nvSpPr>
            <p:cNvPr id="19" name="Freeform: Shape 18">
              <a:extLst>
                <a:ext uri="{FF2B5EF4-FFF2-40B4-BE49-F238E27FC236}">
                  <a16:creationId xmlns:a16="http://schemas.microsoft.com/office/drawing/2014/main" id="{C1DC0280-6820-4D16-A114-14D8D812593E}"/>
                </a:ext>
              </a:extLst>
            </p:cNvPr>
            <p:cNvSpPr/>
            <p:nvPr/>
          </p:nvSpPr>
          <p:spPr>
            <a:xfrm>
              <a:off x="11068592" y="6558561"/>
              <a:ext cx="352216" cy="148870"/>
            </a:xfrm>
            <a:custGeom>
              <a:avLst/>
              <a:gdLst>
                <a:gd name="connsiteX0" fmla="*/ 26362 w 352216"/>
                <a:gd name="connsiteY0" fmla="*/ 46691 h 148870"/>
                <a:gd name="connsiteX1" fmla="*/ 0 w 352216"/>
                <a:gd name="connsiteY1" fmla="*/ 46691 h 148870"/>
                <a:gd name="connsiteX2" fmla="*/ 0 w 352216"/>
                <a:gd name="connsiteY2" fmla="*/ 146780 h 148870"/>
                <a:gd name="connsiteX3" fmla="*/ 26362 w 352216"/>
                <a:gd name="connsiteY3" fmla="*/ 146780 h 148870"/>
                <a:gd name="connsiteX4" fmla="*/ 26362 w 352216"/>
                <a:gd name="connsiteY4" fmla="*/ 46691 h 148870"/>
                <a:gd name="connsiteX5" fmla="*/ 201122 w 352216"/>
                <a:gd name="connsiteY5" fmla="*/ 147792 h 148870"/>
                <a:gd name="connsiteX6" fmla="*/ 201122 w 352216"/>
                <a:gd name="connsiteY6" fmla="*/ 123250 h 148870"/>
                <a:gd name="connsiteX7" fmla="*/ 191582 w 352216"/>
                <a:gd name="connsiteY7" fmla="*/ 122643 h 148870"/>
                <a:gd name="connsiteX8" fmla="*/ 185379 w 352216"/>
                <a:gd name="connsiteY8" fmla="*/ 119912 h 148870"/>
                <a:gd name="connsiteX9" fmla="*/ 182648 w 352216"/>
                <a:gd name="connsiteY9" fmla="*/ 113945 h 148870"/>
                <a:gd name="connsiteX10" fmla="*/ 182041 w 352216"/>
                <a:gd name="connsiteY10" fmla="*/ 104270 h 148870"/>
                <a:gd name="connsiteX11" fmla="*/ 182041 w 352216"/>
                <a:gd name="connsiteY11" fmla="*/ 69244 h 148870"/>
                <a:gd name="connsiteX12" fmla="*/ 201122 w 352216"/>
                <a:gd name="connsiteY12" fmla="*/ 69244 h 148870"/>
                <a:gd name="connsiteX13" fmla="*/ 201122 w 352216"/>
                <a:gd name="connsiteY13" fmla="*/ 46691 h 148870"/>
                <a:gd name="connsiteX14" fmla="*/ 182041 w 352216"/>
                <a:gd name="connsiteY14" fmla="*/ 46691 h 148870"/>
                <a:gd name="connsiteX15" fmla="*/ 182041 w 352216"/>
                <a:gd name="connsiteY15" fmla="*/ 7720 h 148870"/>
                <a:gd name="connsiteX16" fmla="*/ 155679 w 352216"/>
                <a:gd name="connsiteY16" fmla="*/ 7720 h 148870"/>
                <a:gd name="connsiteX17" fmla="*/ 155679 w 352216"/>
                <a:gd name="connsiteY17" fmla="*/ 104472 h 148870"/>
                <a:gd name="connsiteX18" fmla="*/ 157803 w 352216"/>
                <a:gd name="connsiteY18" fmla="*/ 125104 h 148870"/>
                <a:gd name="connsiteX19" fmla="*/ 164815 w 352216"/>
                <a:gd name="connsiteY19" fmla="*/ 138386 h 148870"/>
                <a:gd name="connsiteX20" fmla="*/ 177693 w 352216"/>
                <a:gd name="connsiteY20" fmla="*/ 145600 h 148870"/>
                <a:gd name="connsiteX21" fmla="*/ 197818 w 352216"/>
                <a:gd name="connsiteY21" fmla="*/ 147825 h 148870"/>
                <a:gd name="connsiteX22" fmla="*/ 201122 w 352216"/>
                <a:gd name="connsiteY22" fmla="*/ 147825 h 148870"/>
                <a:gd name="connsiteX23" fmla="*/ 352216 w 352216"/>
                <a:gd name="connsiteY23" fmla="*/ 0 h 148870"/>
                <a:gd name="connsiteX24" fmla="*/ 325854 w 352216"/>
                <a:gd name="connsiteY24" fmla="*/ 0 h 148870"/>
                <a:gd name="connsiteX25" fmla="*/ 325854 w 352216"/>
                <a:gd name="connsiteY25" fmla="*/ 146780 h 148870"/>
                <a:gd name="connsiteX26" fmla="*/ 352216 w 352216"/>
                <a:gd name="connsiteY26" fmla="*/ 146780 h 148870"/>
                <a:gd name="connsiteX27" fmla="*/ 352216 w 352216"/>
                <a:gd name="connsiteY27" fmla="*/ 0 h 148870"/>
                <a:gd name="connsiteX28" fmla="*/ 130227 w 352216"/>
                <a:gd name="connsiteY28" fmla="*/ 56568 h 148870"/>
                <a:gd name="connsiteX29" fmla="*/ 99550 w 352216"/>
                <a:gd name="connsiteY29" fmla="*/ 44668 h 148870"/>
                <a:gd name="connsiteX30" fmla="*/ 82256 w 352216"/>
                <a:gd name="connsiteY30" fmla="*/ 48511 h 148870"/>
                <a:gd name="connsiteX31" fmla="*/ 69142 w 352216"/>
                <a:gd name="connsiteY31" fmla="*/ 59198 h 148870"/>
                <a:gd name="connsiteX32" fmla="*/ 67692 w 352216"/>
                <a:gd name="connsiteY32" fmla="*/ 61052 h 148870"/>
                <a:gd name="connsiteX33" fmla="*/ 67692 w 352216"/>
                <a:gd name="connsiteY33" fmla="*/ 59400 h 148870"/>
                <a:gd name="connsiteX34" fmla="*/ 67692 w 352216"/>
                <a:gd name="connsiteY34" fmla="*/ 46724 h 148870"/>
                <a:gd name="connsiteX35" fmla="*/ 41735 w 352216"/>
                <a:gd name="connsiteY35" fmla="*/ 46724 h 148870"/>
                <a:gd name="connsiteX36" fmla="*/ 41735 w 352216"/>
                <a:gd name="connsiteY36" fmla="*/ 146814 h 148870"/>
                <a:gd name="connsiteX37" fmla="*/ 67928 w 352216"/>
                <a:gd name="connsiteY37" fmla="*/ 146814 h 148870"/>
                <a:gd name="connsiteX38" fmla="*/ 67928 w 352216"/>
                <a:gd name="connsiteY38" fmla="*/ 93482 h 148870"/>
                <a:gd name="connsiteX39" fmla="*/ 67962 w 352216"/>
                <a:gd name="connsiteY39" fmla="*/ 97191 h 148870"/>
                <a:gd name="connsiteX40" fmla="*/ 67996 w 352216"/>
                <a:gd name="connsiteY40" fmla="*/ 95404 h 148870"/>
                <a:gd name="connsiteX41" fmla="*/ 74940 w 352216"/>
                <a:gd name="connsiteY41" fmla="*/ 74637 h 148870"/>
                <a:gd name="connsiteX42" fmla="*/ 91661 w 352216"/>
                <a:gd name="connsiteY42" fmla="*/ 67524 h 148870"/>
                <a:gd name="connsiteX43" fmla="*/ 108921 w 352216"/>
                <a:gd name="connsiteY43" fmla="*/ 74469 h 148870"/>
                <a:gd name="connsiteX44" fmla="*/ 114652 w 352216"/>
                <a:gd name="connsiteY44" fmla="*/ 93651 h 148870"/>
                <a:gd name="connsiteX45" fmla="*/ 114652 w 352216"/>
                <a:gd name="connsiteY45" fmla="*/ 93651 h 148870"/>
                <a:gd name="connsiteX46" fmla="*/ 114652 w 352216"/>
                <a:gd name="connsiteY46" fmla="*/ 93853 h 148870"/>
                <a:gd name="connsiteX47" fmla="*/ 114652 w 352216"/>
                <a:gd name="connsiteY47" fmla="*/ 93887 h 148870"/>
                <a:gd name="connsiteX48" fmla="*/ 114652 w 352216"/>
                <a:gd name="connsiteY48" fmla="*/ 146814 h 148870"/>
                <a:gd name="connsiteX49" fmla="*/ 141251 w 352216"/>
                <a:gd name="connsiteY49" fmla="*/ 146814 h 148870"/>
                <a:gd name="connsiteX50" fmla="*/ 141251 w 352216"/>
                <a:gd name="connsiteY50" fmla="*/ 89976 h 148870"/>
                <a:gd name="connsiteX51" fmla="*/ 130227 w 352216"/>
                <a:gd name="connsiteY51" fmla="*/ 56568 h 148870"/>
                <a:gd name="connsiteX52" fmla="*/ 312100 w 352216"/>
                <a:gd name="connsiteY52" fmla="*/ 96550 h 148870"/>
                <a:gd name="connsiteX53" fmla="*/ 308290 w 352216"/>
                <a:gd name="connsiteY53" fmla="*/ 76323 h 148870"/>
                <a:gd name="connsiteX54" fmla="*/ 297671 w 352216"/>
                <a:gd name="connsiteY54" fmla="*/ 59804 h 148870"/>
                <a:gd name="connsiteX55" fmla="*/ 281355 w 352216"/>
                <a:gd name="connsiteY55" fmla="*/ 48713 h 148870"/>
                <a:gd name="connsiteX56" fmla="*/ 260420 w 352216"/>
                <a:gd name="connsiteY56" fmla="*/ 44702 h 148870"/>
                <a:gd name="connsiteX57" fmla="*/ 240092 w 352216"/>
                <a:gd name="connsiteY57" fmla="*/ 48814 h 148870"/>
                <a:gd name="connsiteX58" fmla="*/ 223574 w 352216"/>
                <a:gd name="connsiteY58" fmla="*/ 59939 h 148870"/>
                <a:gd name="connsiteX59" fmla="*/ 212449 w 352216"/>
                <a:gd name="connsiteY59" fmla="*/ 76458 h 148870"/>
                <a:gd name="connsiteX60" fmla="*/ 208336 w 352216"/>
                <a:gd name="connsiteY60" fmla="*/ 96786 h 148870"/>
                <a:gd name="connsiteX61" fmla="*/ 212247 w 352216"/>
                <a:gd name="connsiteY61" fmla="*/ 117114 h 148870"/>
                <a:gd name="connsiteX62" fmla="*/ 223068 w 352216"/>
                <a:gd name="connsiteY62" fmla="*/ 133633 h 148870"/>
                <a:gd name="connsiteX63" fmla="*/ 239789 w 352216"/>
                <a:gd name="connsiteY63" fmla="*/ 144758 h 148870"/>
                <a:gd name="connsiteX64" fmla="*/ 261229 w 352216"/>
                <a:gd name="connsiteY64" fmla="*/ 148870 h 148870"/>
                <a:gd name="connsiteX65" fmla="*/ 305762 w 352216"/>
                <a:gd name="connsiteY65" fmla="*/ 129217 h 148870"/>
                <a:gd name="connsiteX66" fmla="*/ 286783 w 352216"/>
                <a:gd name="connsiteY66" fmla="*/ 114754 h 148870"/>
                <a:gd name="connsiteX67" fmla="*/ 261432 w 352216"/>
                <a:gd name="connsiteY67" fmla="*/ 125947 h 148870"/>
                <a:gd name="connsiteX68" fmla="*/ 243227 w 352216"/>
                <a:gd name="connsiteY68" fmla="*/ 120822 h 148870"/>
                <a:gd name="connsiteX69" fmla="*/ 233721 w 352216"/>
                <a:gd name="connsiteY69" fmla="*/ 106933 h 148870"/>
                <a:gd name="connsiteX70" fmla="*/ 233451 w 352216"/>
                <a:gd name="connsiteY70" fmla="*/ 105989 h 148870"/>
                <a:gd name="connsiteX71" fmla="*/ 312100 w 352216"/>
                <a:gd name="connsiteY71" fmla="*/ 105989 h 148870"/>
                <a:gd name="connsiteX72" fmla="*/ 312100 w 352216"/>
                <a:gd name="connsiteY72" fmla="*/ 96550 h 148870"/>
                <a:gd name="connsiteX73" fmla="*/ 233721 w 352216"/>
                <a:gd name="connsiteY73" fmla="*/ 87347 h 148870"/>
                <a:gd name="connsiteX74" fmla="*/ 260252 w 352216"/>
                <a:gd name="connsiteY74" fmla="*/ 67221 h 148870"/>
                <a:gd name="connsiteX75" fmla="*/ 286816 w 352216"/>
                <a:gd name="connsiteY75" fmla="*/ 87313 h 148870"/>
                <a:gd name="connsiteX76" fmla="*/ 233721 w 352216"/>
                <a:gd name="connsiteY76" fmla="*/ 87347 h 14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52216" h="148870">
                  <a:moveTo>
                    <a:pt x="26362" y="46691"/>
                  </a:moveTo>
                  <a:lnTo>
                    <a:pt x="0" y="46691"/>
                  </a:lnTo>
                  <a:lnTo>
                    <a:pt x="0" y="146780"/>
                  </a:lnTo>
                  <a:lnTo>
                    <a:pt x="26362" y="146780"/>
                  </a:lnTo>
                  <a:lnTo>
                    <a:pt x="26362" y="46691"/>
                  </a:lnTo>
                  <a:close/>
                  <a:moveTo>
                    <a:pt x="201122" y="147792"/>
                  </a:moveTo>
                  <a:lnTo>
                    <a:pt x="201122" y="123250"/>
                  </a:lnTo>
                  <a:cubicBezTo>
                    <a:pt x="197245" y="123216"/>
                    <a:pt x="194043" y="123014"/>
                    <a:pt x="191582" y="122643"/>
                  </a:cubicBezTo>
                  <a:cubicBezTo>
                    <a:pt x="188851" y="122205"/>
                    <a:pt x="186761" y="121294"/>
                    <a:pt x="185379" y="119912"/>
                  </a:cubicBezTo>
                  <a:cubicBezTo>
                    <a:pt x="183997" y="118530"/>
                    <a:pt x="183086" y="116507"/>
                    <a:pt x="182648" y="113945"/>
                  </a:cubicBezTo>
                  <a:cubicBezTo>
                    <a:pt x="182244" y="111484"/>
                    <a:pt x="182041" y="108214"/>
                    <a:pt x="182041" y="104270"/>
                  </a:cubicBezTo>
                  <a:lnTo>
                    <a:pt x="182041" y="69244"/>
                  </a:lnTo>
                  <a:lnTo>
                    <a:pt x="201122" y="69244"/>
                  </a:lnTo>
                  <a:lnTo>
                    <a:pt x="201122" y="46691"/>
                  </a:lnTo>
                  <a:lnTo>
                    <a:pt x="182041" y="46691"/>
                  </a:lnTo>
                  <a:lnTo>
                    <a:pt x="182041" y="7720"/>
                  </a:lnTo>
                  <a:lnTo>
                    <a:pt x="155679" y="7720"/>
                  </a:lnTo>
                  <a:lnTo>
                    <a:pt x="155679" y="104472"/>
                  </a:lnTo>
                  <a:cubicBezTo>
                    <a:pt x="155679" y="112630"/>
                    <a:pt x="156387" y="119575"/>
                    <a:pt x="157803" y="125104"/>
                  </a:cubicBezTo>
                  <a:cubicBezTo>
                    <a:pt x="159185" y="130565"/>
                    <a:pt x="161545" y="135049"/>
                    <a:pt x="164815" y="138386"/>
                  </a:cubicBezTo>
                  <a:cubicBezTo>
                    <a:pt x="168085" y="141724"/>
                    <a:pt x="172434" y="144151"/>
                    <a:pt x="177693" y="145600"/>
                  </a:cubicBezTo>
                  <a:cubicBezTo>
                    <a:pt x="183019" y="147050"/>
                    <a:pt x="189795" y="147825"/>
                    <a:pt x="197818" y="147825"/>
                  </a:cubicBezTo>
                  <a:lnTo>
                    <a:pt x="201122" y="147825"/>
                  </a:lnTo>
                  <a:close/>
                  <a:moveTo>
                    <a:pt x="352216" y="0"/>
                  </a:moveTo>
                  <a:lnTo>
                    <a:pt x="325854" y="0"/>
                  </a:lnTo>
                  <a:lnTo>
                    <a:pt x="325854" y="146780"/>
                  </a:lnTo>
                  <a:lnTo>
                    <a:pt x="352216" y="146780"/>
                  </a:lnTo>
                  <a:lnTo>
                    <a:pt x="352216" y="0"/>
                  </a:lnTo>
                  <a:close/>
                  <a:moveTo>
                    <a:pt x="130227" y="56568"/>
                  </a:moveTo>
                  <a:cubicBezTo>
                    <a:pt x="122912" y="48680"/>
                    <a:pt x="112596" y="44668"/>
                    <a:pt x="99550" y="44668"/>
                  </a:cubicBezTo>
                  <a:cubicBezTo>
                    <a:pt x="93246" y="44668"/>
                    <a:pt x="87447" y="45983"/>
                    <a:pt x="82256" y="48511"/>
                  </a:cubicBezTo>
                  <a:cubicBezTo>
                    <a:pt x="77064" y="51073"/>
                    <a:pt x="72648" y="54680"/>
                    <a:pt x="69142" y="59198"/>
                  </a:cubicBezTo>
                  <a:lnTo>
                    <a:pt x="67692" y="61052"/>
                  </a:lnTo>
                  <a:lnTo>
                    <a:pt x="67692" y="59400"/>
                  </a:lnTo>
                  <a:lnTo>
                    <a:pt x="67692" y="46724"/>
                  </a:lnTo>
                  <a:lnTo>
                    <a:pt x="41735" y="46724"/>
                  </a:lnTo>
                  <a:lnTo>
                    <a:pt x="41735" y="146814"/>
                  </a:lnTo>
                  <a:lnTo>
                    <a:pt x="67928" y="146814"/>
                  </a:lnTo>
                  <a:lnTo>
                    <a:pt x="67928" y="93482"/>
                  </a:lnTo>
                  <a:lnTo>
                    <a:pt x="67962" y="97191"/>
                  </a:lnTo>
                  <a:cubicBezTo>
                    <a:pt x="67962" y="96584"/>
                    <a:pt x="67962" y="95977"/>
                    <a:pt x="67996" y="95404"/>
                  </a:cubicBezTo>
                  <a:cubicBezTo>
                    <a:pt x="68265" y="86066"/>
                    <a:pt x="70592" y="79087"/>
                    <a:pt x="74940" y="74637"/>
                  </a:cubicBezTo>
                  <a:cubicBezTo>
                    <a:pt x="79559" y="69918"/>
                    <a:pt x="85189" y="67524"/>
                    <a:pt x="91661" y="67524"/>
                  </a:cubicBezTo>
                  <a:cubicBezTo>
                    <a:pt x="99280" y="67524"/>
                    <a:pt x="105078" y="69850"/>
                    <a:pt x="108921" y="74469"/>
                  </a:cubicBezTo>
                  <a:cubicBezTo>
                    <a:pt x="112697" y="78986"/>
                    <a:pt x="114619" y="85425"/>
                    <a:pt x="114652" y="93651"/>
                  </a:cubicBezTo>
                  <a:lnTo>
                    <a:pt x="114652" y="93651"/>
                  </a:lnTo>
                  <a:lnTo>
                    <a:pt x="114652" y="93853"/>
                  </a:lnTo>
                  <a:lnTo>
                    <a:pt x="114652" y="93887"/>
                  </a:lnTo>
                  <a:lnTo>
                    <a:pt x="114652" y="146814"/>
                  </a:lnTo>
                  <a:lnTo>
                    <a:pt x="141251" y="146814"/>
                  </a:lnTo>
                  <a:lnTo>
                    <a:pt x="141251" y="89976"/>
                  </a:lnTo>
                  <a:cubicBezTo>
                    <a:pt x="141284" y="75716"/>
                    <a:pt x="137542" y="64457"/>
                    <a:pt x="130227" y="56568"/>
                  </a:cubicBezTo>
                  <a:moveTo>
                    <a:pt x="312100" y="96550"/>
                  </a:moveTo>
                  <a:cubicBezTo>
                    <a:pt x="312100" y="89369"/>
                    <a:pt x="310819" y="82560"/>
                    <a:pt x="308290" y="76323"/>
                  </a:cubicBezTo>
                  <a:cubicBezTo>
                    <a:pt x="305762" y="70086"/>
                    <a:pt x="302189" y="64524"/>
                    <a:pt x="297671" y="59804"/>
                  </a:cubicBezTo>
                  <a:cubicBezTo>
                    <a:pt x="293154" y="55085"/>
                    <a:pt x="287659" y="51343"/>
                    <a:pt x="281355" y="48713"/>
                  </a:cubicBezTo>
                  <a:cubicBezTo>
                    <a:pt x="275051" y="46050"/>
                    <a:pt x="268005" y="44702"/>
                    <a:pt x="260420" y="44702"/>
                  </a:cubicBezTo>
                  <a:cubicBezTo>
                    <a:pt x="253240" y="44702"/>
                    <a:pt x="246396" y="46084"/>
                    <a:pt x="240092" y="48814"/>
                  </a:cubicBezTo>
                  <a:cubicBezTo>
                    <a:pt x="233788" y="51545"/>
                    <a:pt x="228226" y="55287"/>
                    <a:pt x="223574" y="59939"/>
                  </a:cubicBezTo>
                  <a:cubicBezTo>
                    <a:pt x="218922" y="64591"/>
                    <a:pt x="215180" y="70154"/>
                    <a:pt x="212449" y="76458"/>
                  </a:cubicBezTo>
                  <a:cubicBezTo>
                    <a:pt x="209718" y="82762"/>
                    <a:pt x="208336" y="89605"/>
                    <a:pt x="208336" y="96786"/>
                  </a:cubicBezTo>
                  <a:cubicBezTo>
                    <a:pt x="208336" y="103967"/>
                    <a:pt x="209651" y="110810"/>
                    <a:pt x="212247" y="117114"/>
                  </a:cubicBezTo>
                  <a:cubicBezTo>
                    <a:pt x="214842" y="123418"/>
                    <a:pt x="218483" y="128981"/>
                    <a:pt x="223068" y="133633"/>
                  </a:cubicBezTo>
                  <a:cubicBezTo>
                    <a:pt x="227653" y="138285"/>
                    <a:pt x="233283" y="142027"/>
                    <a:pt x="239789" y="144758"/>
                  </a:cubicBezTo>
                  <a:cubicBezTo>
                    <a:pt x="246295" y="147488"/>
                    <a:pt x="253509" y="148870"/>
                    <a:pt x="261229" y="148870"/>
                  </a:cubicBezTo>
                  <a:cubicBezTo>
                    <a:pt x="283546" y="148870"/>
                    <a:pt x="297435" y="138723"/>
                    <a:pt x="305762" y="129217"/>
                  </a:cubicBezTo>
                  <a:lnTo>
                    <a:pt x="286783" y="114754"/>
                  </a:lnTo>
                  <a:cubicBezTo>
                    <a:pt x="282771" y="119508"/>
                    <a:pt x="273298" y="125947"/>
                    <a:pt x="261432" y="125947"/>
                  </a:cubicBezTo>
                  <a:cubicBezTo>
                    <a:pt x="253981" y="125947"/>
                    <a:pt x="247880" y="124227"/>
                    <a:pt x="243227" y="120822"/>
                  </a:cubicBezTo>
                  <a:cubicBezTo>
                    <a:pt x="238575" y="117417"/>
                    <a:pt x="235373" y="112765"/>
                    <a:pt x="233721" y="106933"/>
                  </a:cubicBezTo>
                  <a:lnTo>
                    <a:pt x="233451" y="105989"/>
                  </a:lnTo>
                  <a:lnTo>
                    <a:pt x="312100" y="105989"/>
                  </a:lnTo>
                  <a:lnTo>
                    <a:pt x="312100" y="96550"/>
                  </a:lnTo>
                  <a:close/>
                  <a:moveTo>
                    <a:pt x="233721" y="87347"/>
                  </a:moveTo>
                  <a:cubicBezTo>
                    <a:pt x="233721" y="80031"/>
                    <a:pt x="242115" y="67221"/>
                    <a:pt x="260252" y="67221"/>
                  </a:cubicBezTo>
                  <a:cubicBezTo>
                    <a:pt x="278388" y="67221"/>
                    <a:pt x="286816" y="79998"/>
                    <a:pt x="286816" y="87313"/>
                  </a:cubicBezTo>
                  <a:lnTo>
                    <a:pt x="233721" y="87347"/>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0" name="Freeform: Shape 19">
              <a:extLst>
                <a:ext uri="{FF2B5EF4-FFF2-40B4-BE49-F238E27FC236}">
                  <a16:creationId xmlns:a16="http://schemas.microsoft.com/office/drawing/2014/main" id="{E8C66070-2519-4C7A-838E-F2AA02C24FF5}"/>
                </a:ext>
              </a:extLst>
            </p:cNvPr>
            <p:cNvSpPr/>
            <p:nvPr/>
          </p:nvSpPr>
          <p:spPr>
            <a:xfrm>
              <a:off x="11437462" y="6677967"/>
              <a:ext cx="27980" cy="27980"/>
            </a:xfrm>
            <a:custGeom>
              <a:avLst/>
              <a:gdLst>
                <a:gd name="connsiteX0" fmla="*/ 13990 w 27980"/>
                <a:gd name="connsiteY0" fmla="*/ 1989 h 27980"/>
                <a:gd name="connsiteX1" fmla="*/ 25991 w 27980"/>
                <a:gd name="connsiteY1" fmla="*/ 13990 h 27980"/>
                <a:gd name="connsiteX2" fmla="*/ 13990 w 27980"/>
                <a:gd name="connsiteY2" fmla="*/ 25992 h 27980"/>
                <a:gd name="connsiteX3" fmla="*/ 1989 w 27980"/>
                <a:gd name="connsiteY3" fmla="*/ 13990 h 27980"/>
                <a:gd name="connsiteX4" fmla="*/ 13990 w 27980"/>
                <a:gd name="connsiteY4" fmla="*/ 1989 h 27980"/>
                <a:gd name="connsiteX5" fmla="*/ 13990 w 27980"/>
                <a:gd name="connsiteY5" fmla="*/ 0 h 27980"/>
                <a:gd name="connsiteX6" fmla="*/ 0 w 27980"/>
                <a:gd name="connsiteY6" fmla="*/ 13990 h 27980"/>
                <a:gd name="connsiteX7" fmla="*/ 13990 w 27980"/>
                <a:gd name="connsiteY7" fmla="*/ 27981 h 27980"/>
                <a:gd name="connsiteX8" fmla="*/ 27980 w 27980"/>
                <a:gd name="connsiteY8" fmla="*/ 13990 h 27980"/>
                <a:gd name="connsiteX9" fmla="*/ 13990 w 27980"/>
                <a:gd name="connsiteY9" fmla="*/ 0 h 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80" h="27980">
                  <a:moveTo>
                    <a:pt x="13990" y="1989"/>
                  </a:moveTo>
                  <a:cubicBezTo>
                    <a:pt x="20598" y="1989"/>
                    <a:pt x="25991" y="7383"/>
                    <a:pt x="25991" y="13990"/>
                  </a:cubicBezTo>
                  <a:cubicBezTo>
                    <a:pt x="25991" y="20598"/>
                    <a:pt x="20598" y="25992"/>
                    <a:pt x="13990" y="25992"/>
                  </a:cubicBezTo>
                  <a:cubicBezTo>
                    <a:pt x="7383" y="25992"/>
                    <a:pt x="1989" y="20598"/>
                    <a:pt x="1989" y="13990"/>
                  </a:cubicBezTo>
                  <a:cubicBezTo>
                    <a:pt x="1989" y="7383"/>
                    <a:pt x="7383" y="1989"/>
                    <a:pt x="13990" y="1989"/>
                  </a:cubicBezTo>
                  <a:moveTo>
                    <a:pt x="13990" y="0"/>
                  </a:moveTo>
                  <a:cubicBezTo>
                    <a:pt x="6270" y="0"/>
                    <a:pt x="0" y="6270"/>
                    <a:pt x="0" y="13990"/>
                  </a:cubicBezTo>
                  <a:cubicBezTo>
                    <a:pt x="0" y="21710"/>
                    <a:pt x="6270" y="27981"/>
                    <a:pt x="13990" y="27981"/>
                  </a:cubicBezTo>
                  <a:cubicBezTo>
                    <a:pt x="21710" y="27981"/>
                    <a:pt x="27980" y="21710"/>
                    <a:pt x="27980" y="13990"/>
                  </a:cubicBezTo>
                  <a:cubicBezTo>
                    <a:pt x="27980" y="6270"/>
                    <a:pt x="21710" y="0"/>
                    <a:pt x="13990" y="0"/>
                  </a:cubicBezTo>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sp>
          <p:nvSpPr>
            <p:cNvPr id="21" name="Freeform: Shape 20">
              <a:extLst>
                <a:ext uri="{FF2B5EF4-FFF2-40B4-BE49-F238E27FC236}">
                  <a16:creationId xmlns:a16="http://schemas.microsoft.com/office/drawing/2014/main" id="{9FD32CAD-71E5-44E4-9867-E89FC564CC6B}"/>
                </a:ext>
              </a:extLst>
            </p:cNvPr>
            <p:cNvSpPr/>
            <p:nvPr/>
          </p:nvSpPr>
          <p:spPr>
            <a:xfrm>
              <a:off x="11446699" y="6684912"/>
              <a:ext cx="10888" cy="13990"/>
            </a:xfrm>
            <a:custGeom>
              <a:avLst/>
              <a:gdLst>
                <a:gd name="connsiteX0" fmla="*/ 5798 w 10888"/>
                <a:gd name="connsiteY0" fmla="*/ 34 h 13990"/>
                <a:gd name="connsiteX1" fmla="*/ 8158 w 10888"/>
                <a:gd name="connsiteY1" fmla="*/ 607 h 13990"/>
                <a:gd name="connsiteX2" fmla="*/ 9810 w 10888"/>
                <a:gd name="connsiteY2" fmla="*/ 2191 h 13990"/>
                <a:gd name="connsiteX3" fmla="*/ 10383 w 10888"/>
                <a:gd name="connsiteY3" fmla="*/ 4416 h 13990"/>
                <a:gd name="connsiteX4" fmla="*/ 9608 w 10888"/>
                <a:gd name="connsiteY4" fmla="*/ 6945 h 13990"/>
                <a:gd name="connsiteX5" fmla="*/ 7720 w 10888"/>
                <a:gd name="connsiteY5" fmla="*/ 8394 h 13990"/>
                <a:gd name="connsiteX6" fmla="*/ 10889 w 10888"/>
                <a:gd name="connsiteY6" fmla="*/ 13990 h 13990"/>
                <a:gd name="connsiteX7" fmla="*/ 8394 w 10888"/>
                <a:gd name="connsiteY7" fmla="*/ 13990 h 13990"/>
                <a:gd name="connsiteX8" fmla="*/ 5495 w 10888"/>
                <a:gd name="connsiteY8" fmla="*/ 8799 h 13990"/>
                <a:gd name="connsiteX9" fmla="*/ 2191 w 10888"/>
                <a:gd name="connsiteY9" fmla="*/ 8799 h 13990"/>
                <a:gd name="connsiteX10" fmla="*/ 2191 w 10888"/>
                <a:gd name="connsiteY10" fmla="*/ 13990 h 13990"/>
                <a:gd name="connsiteX11" fmla="*/ 0 w 10888"/>
                <a:gd name="connsiteY11" fmla="*/ 13990 h 13990"/>
                <a:gd name="connsiteX12" fmla="*/ 0 w 10888"/>
                <a:gd name="connsiteY12" fmla="*/ 0 h 13990"/>
                <a:gd name="connsiteX13" fmla="*/ 5798 w 10888"/>
                <a:gd name="connsiteY13" fmla="*/ 0 h 13990"/>
                <a:gd name="connsiteX14" fmla="*/ 5798 w 10888"/>
                <a:gd name="connsiteY14" fmla="*/ 6843 h 13990"/>
                <a:gd name="connsiteX15" fmla="*/ 7046 w 10888"/>
                <a:gd name="connsiteY15" fmla="*/ 6540 h 13990"/>
                <a:gd name="connsiteX16" fmla="*/ 7888 w 10888"/>
                <a:gd name="connsiteY16" fmla="*/ 5697 h 13990"/>
                <a:gd name="connsiteX17" fmla="*/ 8192 w 10888"/>
                <a:gd name="connsiteY17" fmla="*/ 4450 h 13990"/>
                <a:gd name="connsiteX18" fmla="*/ 7888 w 10888"/>
                <a:gd name="connsiteY18" fmla="*/ 3203 h 13990"/>
                <a:gd name="connsiteX19" fmla="*/ 7046 w 10888"/>
                <a:gd name="connsiteY19" fmla="*/ 2360 h 13990"/>
                <a:gd name="connsiteX20" fmla="*/ 5798 w 10888"/>
                <a:gd name="connsiteY20" fmla="*/ 2056 h 13990"/>
                <a:gd name="connsiteX21" fmla="*/ 2191 w 10888"/>
                <a:gd name="connsiteY21" fmla="*/ 2056 h 13990"/>
                <a:gd name="connsiteX22" fmla="*/ 2191 w 10888"/>
                <a:gd name="connsiteY22" fmla="*/ 6843 h 13990"/>
                <a:gd name="connsiteX23" fmla="*/ 5798 w 10888"/>
                <a:gd name="connsiteY23" fmla="*/ 6843 h 1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888" h="13990">
                  <a:moveTo>
                    <a:pt x="5798" y="34"/>
                  </a:moveTo>
                  <a:cubicBezTo>
                    <a:pt x="6675" y="34"/>
                    <a:pt x="7450" y="236"/>
                    <a:pt x="8158" y="607"/>
                  </a:cubicBezTo>
                  <a:cubicBezTo>
                    <a:pt x="8866" y="978"/>
                    <a:pt x="9405" y="1517"/>
                    <a:pt x="9810" y="2191"/>
                  </a:cubicBezTo>
                  <a:cubicBezTo>
                    <a:pt x="10215" y="2865"/>
                    <a:pt x="10383" y="3607"/>
                    <a:pt x="10383" y="4416"/>
                  </a:cubicBezTo>
                  <a:cubicBezTo>
                    <a:pt x="10383" y="5428"/>
                    <a:pt x="10113" y="6270"/>
                    <a:pt x="9608" y="6945"/>
                  </a:cubicBezTo>
                  <a:cubicBezTo>
                    <a:pt x="9102" y="7619"/>
                    <a:pt x="8462" y="8091"/>
                    <a:pt x="7720" y="8394"/>
                  </a:cubicBezTo>
                  <a:lnTo>
                    <a:pt x="10889" y="13990"/>
                  </a:lnTo>
                  <a:lnTo>
                    <a:pt x="8394" y="13990"/>
                  </a:lnTo>
                  <a:lnTo>
                    <a:pt x="5495" y="8799"/>
                  </a:lnTo>
                  <a:lnTo>
                    <a:pt x="2191" y="8799"/>
                  </a:lnTo>
                  <a:lnTo>
                    <a:pt x="2191" y="13990"/>
                  </a:lnTo>
                  <a:lnTo>
                    <a:pt x="0" y="13990"/>
                  </a:lnTo>
                  <a:lnTo>
                    <a:pt x="0" y="0"/>
                  </a:lnTo>
                  <a:lnTo>
                    <a:pt x="5798" y="0"/>
                  </a:lnTo>
                  <a:close/>
                  <a:moveTo>
                    <a:pt x="5798" y="6843"/>
                  </a:moveTo>
                  <a:cubicBezTo>
                    <a:pt x="6270" y="6843"/>
                    <a:pt x="6675" y="6742"/>
                    <a:pt x="7046" y="6540"/>
                  </a:cubicBezTo>
                  <a:cubicBezTo>
                    <a:pt x="7417" y="6338"/>
                    <a:pt x="7686" y="6034"/>
                    <a:pt x="7888" y="5697"/>
                  </a:cubicBezTo>
                  <a:cubicBezTo>
                    <a:pt x="8091" y="5326"/>
                    <a:pt x="8192" y="4922"/>
                    <a:pt x="8192" y="4450"/>
                  </a:cubicBezTo>
                  <a:cubicBezTo>
                    <a:pt x="8192" y="3978"/>
                    <a:pt x="8091" y="3573"/>
                    <a:pt x="7888" y="3203"/>
                  </a:cubicBezTo>
                  <a:cubicBezTo>
                    <a:pt x="7686" y="2832"/>
                    <a:pt x="7383" y="2562"/>
                    <a:pt x="7046" y="2360"/>
                  </a:cubicBezTo>
                  <a:cubicBezTo>
                    <a:pt x="6675" y="2158"/>
                    <a:pt x="6270" y="2056"/>
                    <a:pt x="5798" y="2056"/>
                  </a:cubicBezTo>
                  <a:lnTo>
                    <a:pt x="2191" y="2056"/>
                  </a:lnTo>
                  <a:lnTo>
                    <a:pt x="2191" y="6843"/>
                  </a:lnTo>
                  <a:lnTo>
                    <a:pt x="5798" y="6843"/>
                  </a:lnTo>
                  <a:close/>
                </a:path>
              </a:pathLst>
            </a:custGeom>
            <a:solidFill>
              <a:schemeClr val="bg1"/>
            </a:solidFill>
            <a:ln w="3310" cap="flat">
              <a:noFill/>
              <a:prstDash val="solid"/>
              <a:miter/>
            </a:ln>
          </p:spPr>
          <p:txBody>
            <a:bodyPr rtlCol="0" anchor="ctr"/>
            <a:lstStyle/>
            <a:p>
              <a:endParaRPr lang="en-US">
                <a:cs typeface="Helvetica" panose="020B0604020202020204" pitchFamily="34" charset="0"/>
              </a:endParaRPr>
            </a:p>
          </p:txBody>
        </p:sp>
      </p:grpSp>
    </p:spTree>
  </p:cSld>
  <p:clrMap bg1="lt1" tx1="dk1" bg2="lt2" tx2="dk2" accent1="accent1" accent2="accent2" accent3="accent3" accent4="accent4" accent5="accent5" accent6="accent6" hlink="hlink" folHlink="folHlink"/>
  <p:sldLayoutIdLst>
    <p:sldLayoutId id="2147483719" r:id="rId1"/>
    <p:sldLayoutId id="2147483783" r:id="rId2"/>
    <p:sldLayoutId id="2147483766" r:id="rId3"/>
    <p:sldLayoutId id="2147483756" r:id="rId4"/>
    <p:sldLayoutId id="2147483759" r:id="rId5"/>
    <p:sldLayoutId id="2147483755" r:id="rId6"/>
    <p:sldLayoutId id="2147483722" r:id="rId7"/>
    <p:sldLayoutId id="2147483778" r:id="rId8"/>
    <p:sldLayoutId id="2147483724" r:id="rId9"/>
    <p:sldLayoutId id="2147483751" r:id="rId10"/>
    <p:sldLayoutId id="2147483730" r:id="rId11"/>
    <p:sldLayoutId id="2147483754" r:id="rId12"/>
    <p:sldLayoutId id="2147483761" r:id="rId13"/>
    <p:sldLayoutId id="2147483749" r:id="rId14"/>
    <p:sldLayoutId id="2147483746" r:id="rId15"/>
    <p:sldLayoutId id="2147483747" r:id="rId16"/>
    <p:sldLayoutId id="2147483769" r:id="rId17"/>
    <p:sldLayoutId id="2147483768" r:id="rId18"/>
    <p:sldLayoutId id="2147483723" r:id="rId19"/>
    <p:sldLayoutId id="2147483782" r:id="rId20"/>
    <p:sldLayoutId id="2147483771" r:id="rId21"/>
    <p:sldLayoutId id="2147483772" r:id="rId22"/>
    <p:sldLayoutId id="2147483745" r:id="rId23"/>
    <p:sldLayoutId id="2147483780" r:id="rId24"/>
    <p:sldLayoutId id="2147483744" r:id="rId25"/>
    <p:sldLayoutId id="2147483750" r:id="rId26"/>
    <p:sldLayoutId id="214748378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609600" latinLnBrk="0">
        <a:lnSpc>
          <a:spcPct val="90000"/>
        </a:lnSpc>
        <a:spcBef>
          <a:spcPts val="0"/>
        </a:spcBef>
        <a:spcAft>
          <a:spcPts val="0"/>
        </a:spcAft>
        <a:buClrTx/>
        <a:buSzTx/>
        <a:buFontTx/>
        <a:buNone/>
        <a:tabLst/>
        <a:defRPr sz="4000" b="0" i="0" u="none" strike="noStrike" cap="none" spc="0" baseline="0">
          <a:solidFill>
            <a:schemeClr val="bg2"/>
          </a:solidFill>
          <a:uFillTx/>
          <a:latin typeface="IntelOne Display Regular" panose="020B0503020203020204" pitchFamily="34" charset="0"/>
          <a:ea typeface="Intel Clear Light" panose="020B0404020203020204" pitchFamily="34" charset="0"/>
          <a:cs typeface="Intel Clear Light" panose="020B0404020203020204" pitchFamily="34" charset="0"/>
          <a:sym typeface="Helvetica"/>
        </a:defRPr>
      </a:lvl1pPr>
      <a:lvl2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2pPr>
      <a:lvl3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3pPr>
      <a:lvl4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4pPr>
      <a:lvl5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5pPr>
      <a:lvl6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6pPr>
      <a:lvl7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7pPr>
      <a:lvl8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8pPr>
      <a:lvl9pPr marL="0" marR="0" indent="0" algn="l" defTabSz="609600" latinLnBrk="0">
        <a:lnSpc>
          <a:spcPct val="90000"/>
        </a:lnSpc>
        <a:spcBef>
          <a:spcPts val="0"/>
        </a:spcBef>
        <a:spcAft>
          <a:spcPts val="0"/>
        </a:spcAft>
        <a:buClrTx/>
        <a:buSzTx/>
        <a:buFontTx/>
        <a:buNone/>
        <a:tabLst/>
        <a:defRPr sz="3300" b="1" i="0" u="none" strike="noStrike" cap="none" spc="0" baseline="0">
          <a:solidFill>
            <a:srgbClr val="535353"/>
          </a:solidFill>
          <a:uFillTx/>
          <a:latin typeface="Helvetica"/>
          <a:ea typeface="Helvetica"/>
          <a:cs typeface="Helvetica"/>
          <a:sym typeface="Helvetica"/>
        </a:defRPr>
      </a:lvl9pPr>
    </p:titleStyle>
    <p:body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p:bodyStyle>
    <p:otherStyle>
      <a:lvl1pPr marL="0" marR="0" indent="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1pPr>
      <a:lvl2pPr marL="0" marR="0" indent="228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2pPr>
      <a:lvl3pPr marL="0" marR="0" indent="457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3pPr>
      <a:lvl4pPr marL="0" marR="0" indent="685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4pPr>
      <a:lvl5pPr marL="0" marR="0" indent="9144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5pPr>
      <a:lvl6pPr marL="0" marR="0" indent="11430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6pPr>
      <a:lvl7pPr marL="0" marR="0" indent="13716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7pPr>
      <a:lvl8pPr marL="0" marR="0" indent="16002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8pPr>
      <a:lvl9pPr marL="0" marR="0" indent="1828800" algn="r" defTabSz="60960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Intel Clear"/>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hart" Target="../charts/chart2.xml"/><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teams.microsoft.com/l/team/19%3anE6qIZWoV1D-LYtm8lH89PPGe7aqUrDJHQPsgUYumQ81%40thread.tacv2/conversations?groupId=a3f8665c-00c5-4a34-840f-92d26bd60d71&amp;tenantId=46c98d88-e344-4ed4-8496-4ed7712e255d"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teams.microsoft.com/l/file/C2855FF1-4801-4ECF-8059-D6F5688AEFB3?tenantId=46c98d88-e344-4ed4-8496-4ed7712e255d&amp;fileType=pptx&amp;objectUrl=https%3A%2F%2Fintel.sharepoint.com%2Fsites%2Fchipletstandardization%2FShared%20Documents%2FGeneral%2FStandardization%2FLogicalProtocolPHYInterface%2FCXI_protocolLogic_ww33.pptx&amp;baseUrl=https%3A%2F%2Fintel.sharepoint.com%2Fsites%2Fchipletstandardization&amp;serviceName=teams&amp;threadId=19:nE6qIZWoV1D-LYtm8lH89PPGe7aqUrDJHQPsgUYumQ81@thread.tacv2&amp;groupId=a3f8665c-00c5-4a34-840f-92d26bd60d71" TargetMode="External"/><Relationship Id="rId2" Type="http://schemas.openxmlformats.org/officeDocument/2006/relationships/slideLayout" Target="../slideLayouts/slideLayout27.xml"/><Relationship Id="rId1" Type="http://schemas.openxmlformats.org/officeDocument/2006/relationships/themeOverride" Target="../theme/themeOverride2.xml"/><Relationship Id="rId5" Type="http://schemas.openxmlformats.org/officeDocument/2006/relationships/hyperlink" Target="https://teams.microsoft.com/l/file/48857378-1956-4A4F-8433-44E024B005FB?tenantId=46c98d88-e344-4ed4-8496-4ed7712e255d&amp;fileType=pptx&amp;objectUrl=https%3A%2F%2Fintel.sharepoint.com%2Fsites%2Fchipletstandardization%2FShared%20Documents%2FGeneral%2FStandardization%2FElectricalPhysical%2F2021_WW33p3_CXi_Spec_Phy_Elec_rev0p5_WIP.pptx&amp;baseUrl=https%3A%2F%2Fintel.sharepoint.com%2Fsites%2Fchipletstandardization&amp;serviceName=teams&amp;threadId=19:nE6qIZWoV1D-LYtm8lH89PPGe7aqUrDJHQPsgUYumQ81@thread.tacv2&amp;groupId=a3f8665c-00c5-4a34-840f-92d26bd60d71" TargetMode="External"/><Relationship Id="rId4" Type="http://schemas.openxmlformats.org/officeDocument/2006/relationships/hyperlink" Target="https://teams.microsoft.com/l/file/FE5DF3C0-4A66-400D-A99C-4A93B0460C8C?tenantId=46c98d88-e344-4ed4-8496-4ed7712e255d&amp;fileType=pptx&amp;objectUrl=https%3A%2F%2Fintel.sharepoint.com%2Fsites%2Fchipletstandardization%2FShared%20Documents%2FGeneral%2FStandardization%2FComboPHY%20for%20CXI%20and%20AIB%20interop.pptx&amp;baseUrl=https%3A%2F%2Fintel.sharepoint.com%2Fsites%2Fchipletstandardization&amp;serviceName=teams&amp;threadId=19:nE6qIZWoV1D-LYtm8lH89PPGe7aqUrDJHQPsgUYumQ81@thread.tacv2&amp;groupId=a3f8665c-00c5-4a34-840f-92d26bd60d7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github.com/google/open-chiplet/blob/main/docs/open-chiplet.md"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9AC6-6DA4-49CD-86B7-5FE8C8FB7243}"/>
              </a:ext>
            </a:extLst>
          </p:cNvPr>
          <p:cNvSpPr>
            <a:spLocks noGrp="1"/>
          </p:cNvSpPr>
          <p:nvPr>
            <p:ph type="title"/>
          </p:nvPr>
        </p:nvSpPr>
        <p:spPr>
          <a:xfrm>
            <a:off x="1468407" y="2667000"/>
            <a:ext cx="9268419" cy="1091827"/>
          </a:xfrm>
        </p:spPr>
        <p:txBody>
          <a:bodyPr/>
          <a:lstStyle/>
          <a:p>
            <a:r>
              <a:rPr lang="en-US" sz="6000" dirty="0" err="1"/>
              <a:t>CXi</a:t>
            </a:r>
            <a:r>
              <a:rPr lang="en-US" sz="6000" dirty="0"/>
              <a:t> Initiative Summary</a:t>
            </a:r>
          </a:p>
        </p:txBody>
      </p:sp>
      <p:sp>
        <p:nvSpPr>
          <p:cNvPr id="4" name="Text Placeholder 3">
            <a:extLst>
              <a:ext uri="{FF2B5EF4-FFF2-40B4-BE49-F238E27FC236}">
                <a16:creationId xmlns:a16="http://schemas.microsoft.com/office/drawing/2014/main" id="{1C417184-9C56-445F-9E48-BAE6DC0BDBF5}"/>
              </a:ext>
            </a:extLst>
          </p:cNvPr>
          <p:cNvSpPr>
            <a:spLocks noGrp="1"/>
          </p:cNvSpPr>
          <p:nvPr>
            <p:ph type="body" sz="quarter" idx="27"/>
          </p:nvPr>
        </p:nvSpPr>
        <p:spPr>
          <a:xfrm>
            <a:off x="1481279" y="3595439"/>
            <a:ext cx="9256831" cy="326776"/>
          </a:xfrm>
        </p:spPr>
        <p:txBody>
          <a:bodyPr>
            <a:normAutofit/>
          </a:bodyPr>
          <a:lstStyle/>
          <a:p>
            <a:r>
              <a:rPr lang="en-US" sz="1600" dirty="0"/>
              <a:t>10/14/2021</a:t>
            </a:r>
          </a:p>
        </p:txBody>
      </p:sp>
      <p:sp>
        <p:nvSpPr>
          <p:cNvPr id="5" name="Text Placeholder 3">
            <a:extLst>
              <a:ext uri="{FF2B5EF4-FFF2-40B4-BE49-F238E27FC236}">
                <a16:creationId xmlns:a16="http://schemas.microsoft.com/office/drawing/2014/main" id="{D7F005F5-45A9-469C-95B9-0C340951D514}"/>
              </a:ext>
            </a:extLst>
          </p:cNvPr>
          <p:cNvSpPr txBox="1">
            <a:spLocks/>
          </p:cNvSpPr>
          <p:nvPr/>
        </p:nvSpPr>
        <p:spPr>
          <a:xfrm>
            <a:off x="1467584" y="4038600"/>
            <a:ext cx="9256831" cy="144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t">
            <a:noAutofit/>
          </a:bodyPr>
          <a:lstStyle>
            <a:lvl1pPr marL="0" marR="0" indent="0" algn="l" defTabSz="609600" latinLnBrk="0">
              <a:lnSpc>
                <a:spcPct val="100000"/>
              </a:lnSpc>
              <a:spcBef>
                <a:spcPts val="1200"/>
              </a:spcBef>
              <a:spcAft>
                <a:spcPts val="0"/>
              </a:spcAft>
              <a:buClrTx/>
              <a:buSzTx/>
              <a:buFont typeface="Wingdings" pitchFamily="2" charset="2"/>
              <a:buNone/>
              <a:tabLst/>
              <a:defRPr sz="1800" b="0" i="0" u="none" strike="noStrike" cap="none" spc="0" baseline="0">
                <a:solidFill>
                  <a:schemeClr val="bg1"/>
                </a:solidFill>
                <a:uFillTx/>
                <a:latin typeface="IntelOne Display Medium" panose="020B0703020203020204" pitchFamily="34" charset="0"/>
                <a:ea typeface="Intel Clear" panose="020B0604020203020204" pitchFamily="34" charset="0"/>
                <a:cs typeface="Intel Clear" panose="020B0604020203020204" pitchFamily="34" charset="0"/>
                <a:sym typeface="Helvetica"/>
              </a:defRPr>
            </a:lvl1pPr>
            <a:lvl2pPr marL="431800" marR="0" indent="-203200" algn="l" defTabSz="609600" latinLnBrk="0">
              <a:lnSpc>
                <a:spcPct val="100000"/>
              </a:lnSpc>
              <a:spcBef>
                <a:spcPts val="1200"/>
              </a:spcBef>
              <a:spcAft>
                <a:spcPts val="0"/>
              </a:spcAft>
              <a:buClrTx/>
              <a:buSzTx/>
              <a:buFont typeface="Arial" panose="020B0604020202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lang="en-US" sz="1400" dirty="0">
                <a:latin typeface="+mj-lt"/>
                <a:ea typeface="Intel Clear"/>
                <a:cs typeface="Intel Clear"/>
              </a:rPr>
              <a:t>Rob Munoz on behalf of rest of </a:t>
            </a:r>
            <a:r>
              <a:rPr lang="en-US" sz="1400" dirty="0" err="1">
                <a:latin typeface="+mj-lt"/>
                <a:ea typeface="Intel Clear"/>
                <a:cs typeface="Intel Clear"/>
              </a:rPr>
              <a:t>CXi</a:t>
            </a:r>
            <a:r>
              <a:rPr lang="en-US" sz="1400" dirty="0">
                <a:latin typeface="+mj-lt"/>
                <a:ea typeface="Intel Clear"/>
                <a:cs typeface="Intel Clear"/>
              </a:rPr>
              <a:t> Team (Jay Desai, Josh Fryman, Dave Kehlet, Tang Lai Guan, Kurt Lender, Ravi Mahajan, Anki Nalamalpu, Peter Onufryk, Gerald Pasdast, Sandeep Sane, Debendra Das Sharma, Tom Stachura, Steve Van Doren, Joe Wu, Swadesh Choudhary, Kemal Aygun, Narasimha Lanka)</a:t>
            </a:r>
          </a:p>
        </p:txBody>
      </p:sp>
    </p:spTree>
    <p:extLst>
      <p:ext uri="{BB962C8B-B14F-4D97-AF65-F5344CB8AC3E}">
        <p14:creationId xmlns:p14="http://schemas.microsoft.com/office/powerpoint/2010/main" val="236699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72D7-D648-4597-9917-0970A5AA0CBF}"/>
              </a:ext>
            </a:extLst>
          </p:cNvPr>
          <p:cNvSpPr>
            <a:spLocks noGrp="1"/>
          </p:cNvSpPr>
          <p:nvPr>
            <p:ph type="title"/>
          </p:nvPr>
        </p:nvSpPr>
        <p:spPr/>
        <p:txBody>
          <a:bodyPr/>
          <a:lstStyle/>
          <a:p>
            <a:r>
              <a:rPr lang="en-US" dirty="0" err="1"/>
              <a:t>CXi</a:t>
            </a:r>
            <a:r>
              <a:rPr lang="en-US" dirty="0"/>
              <a:t> Standardization</a:t>
            </a:r>
          </a:p>
        </p:txBody>
      </p:sp>
      <p:sp>
        <p:nvSpPr>
          <p:cNvPr id="3" name="Content Placeholder 2">
            <a:extLst>
              <a:ext uri="{FF2B5EF4-FFF2-40B4-BE49-F238E27FC236}">
                <a16:creationId xmlns:a16="http://schemas.microsoft.com/office/drawing/2014/main" id="{6599F3CB-6EF6-4445-9E14-F60C37E630C7}"/>
              </a:ext>
            </a:extLst>
          </p:cNvPr>
          <p:cNvSpPr>
            <a:spLocks noGrp="1"/>
          </p:cNvSpPr>
          <p:nvPr>
            <p:ph sz="quarter" idx="28"/>
          </p:nvPr>
        </p:nvSpPr>
        <p:spPr>
          <a:xfrm>
            <a:off x="6477002" y="1295400"/>
            <a:ext cx="5105184" cy="5029201"/>
          </a:xfrm>
        </p:spPr>
        <p:txBody>
          <a:bodyPr>
            <a:noAutofit/>
          </a:bodyPr>
          <a:lstStyle/>
          <a:p>
            <a:pPr>
              <a:lnSpc>
                <a:spcPts val="1400"/>
              </a:lnSpc>
              <a:spcBef>
                <a:spcPts val="1100"/>
              </a:spcBef>
            </a:pPr>
            <a:r>
              <a:rPr lang="en-US" sz="1800" b="1" dirty="0">
                <a:latin typeface="+mn-lt"/>
              </a:rPr>
              <a:t>Initial Focus</a:t>
            </a:r>
          </a:p>
          <a:p>
            <a:pPr lvl="1">
              <a:lnSpc>
                <a:spcPts val="1400"/>
              </a:lnSpc>
              <a:spcBef>
                <a:spcPts val="1100"/>
              </a:spcBef>
            </a:pPr>
            <a:r>
              <a:rPr lang="en-US" sz="1400" b="1" dirty="0">
                <a:latin typeface="+mn-lt"/>
              </a:rPr>
              <a:t>Physical Layer: </a:t>
            </a:r>
            <a:r>
              <a:rPr lang="en-US" sz="1400" dirty="0"/>
              <a:t>Die-to-Die I/O with industry leading KPIs</a:t>
            </a:r>
          </a:p>
          <a:p>
            <a:pPr lvl="1">
              <a:lnSpc>
                <a:spcPts val="1400"/>
              </a:lnSpc>
              <a:spcBef>
                <a:spcPts val="1100"/>
              </a:spcBef>
            </a:pPr>
            <a:r>
              <a:rPr lang="en-US" sz="1400" b="1" dirty="0">
                <a:latin typeface="+mn-lt"/>
              </a:rPr>
              <a:t>Protocol: </a:t>
            </a:r>
            <a:r>
              <a:rPr lang="en-US" sz="1400" dirty="0"/>
              <a:t>CXL/PCIe for near term volume attach</a:t>
            </a:r>
          </a:p>
          <a:p>
            <a:pPr lvl="2">
              <a:lnSpc>
                <a:spcPts val="1400"/>
              </a:lnSpc>
              <a:spcBef>
                <a:spcPts val="1100"/>
              </a:spcBef>
            </a:pPr>
            <a:r>
              <a:rPr lang="en-US" sz="1400" dirty="0"/>
              <a:t>SoC construction issues are addressed since CXL/PCIe is a board-to-board interface</a:t>
            </a:r>
          </a:p>
          <a:p>
            <a:pPr lvl="2">
              <a:lnSpc>
                <a:spcPts val="1400"/>
              </a:lnSpc>
              <a:spcBef>
                <a:spcPts val="1100"/>
              </a:spcBef>
            </a:pPr>
            <a:r>
              <a:rPr lang="en-US" sz="1400" dirty="0"/>
              <a:t>CXL/PCIe addresses common use cases</a:t>
            </a:r>
          </a:p>
          <a:p>
            <a:pPr lvl="3">
              <a:lnSpc>
                <a:spcPts val="1400"/>
              </a:lnSpc>
              <a:spcBef>
                <a:spcPts val="1100"/>
              </a:spcBef>
            </a:pPr>
            <a:r>
              <a:rPr lang="en-US" sz="1400" dirty="0"/>
              <a:t>I/O attach with PCIe/CXL.io </a:t>
            </a:r>
          </a:p>
          <a:p>
            <a:pPr lvl="3">
              <a:lnSpc>
                <a:spcPts val="1400"/>
              </a:lnSpc>
              <a:spcBef>
                <a:spcPts val="1100"/>
              </a:spcBef>
            </a:pPr>
            <a:r>
              <a:rPr lang="en-US" sz="1400" dirty="0"/>
              <a:t>Memory use cases are supported with </a:t>
            </a:r>
            <a:r>
              <a:rPr lang="en-US" sz="1400" dirty="0" err="1"/>
              <a:t>CXL.mem</a:t>
            </a:r>
            <a:endParaRPr lang="en-US" sz="1400" dirty="0"/>
          </a:p>
          <a:p>
            <a:pPr lvl="3">
              <a:lnSpc>
                <a:spcPts val="1400"/>
              </a:lnSpc>
              <a:spcBef>
                <a:spcPts val="1100"/>
              </a:spcBef>
            </a:pPr>
            <a:r>
              <a:rPr lang="en-US" sz="1400" dirty="0"/>
              <a:t>Accelerator use cases are supported with </a:t>
            </a:r>
            <a:r>
              <a:rPr lang="en-US" sz="1400" dirty="0" err="1"/>
              <a:t>CXL.cache</a:t>
            </a:r>
            <a:endParaRPr lang="en-US" sz="1400" dirty="0"/>
          </a:p>
          <a:p>
            <a:pPr>
              <a:lnSpc>
                <a:spcPts val="1400"/>
              </a:lnSpc>
              <a:spcBef>
                <a:spcPts val="1100"/>
              </a:spcBef>
            </a:pPr>
            <a:r>
              <a:rPr lang="en-US" sz="1800" dirty="0"/>
              <a:t>Future</a:t>
            </a:r>
          </a:p>
          <a:p>
            <a:pPr lvl="1">
              <a:lnSpc>
                <a:spcPts val="1400"/>
              </a:lnSpc>
              <a:spcBef>
                <a:spcPts val="1100"/>
              </a:spcBef>
            </a:pPr>
            <a:r>
              <a:rPr lang="en-US" sz="1400" dirty="0"/>
              <a:t>Other protocols</a:t>
            </a:r>
          </a:p>
          <a:p>
            <a:pPr lvl="1">
              <a:lnSpc>
                <a:spcPts val="1400"/>
              </a:lnSpc>
              <a:spcBef>
                <a:spcPts val="1100"/>
              </a:spcBef>
            </a:pPr>
            <a:r>
              <a:rPr lang="en-US" sz="1400" dirty="0"/>
              <a:t>SoC construction (part of other specs)</a:t>
            </a:r>
          </a:p>
          <a:p>
            <a:pPr lvl="1">
              <a:lnSpc>
                <a:spcPts val="1400"/>
              </a:lnSpc>
              <a:spcBef>
                <a:spcPts val="1100"/>
              </a:spcBef>
            </a:pPr>
            <a:r>
              <a:rPr lang="en-US" sz="1400" dirty="0"/>
              <a:t>Chiplet form factor</a:t>
            </a:r>
          </a:p>
          <a:p>
            <a:pPr lvl="1">
              <a:lnSpc>
                <a:spcPts val="1400"/>
              </a:lnSpc>
              <a:spcBef>
                <a:spcPts val="1100"/>
              </a:spcBef>
            </a:pPr>
            <a:r>
              <a:rPr lang="en-US" sz="1400" dirty="0"/>
              <a:t>Chiplet management</a:t>
            </a:r>
          </a:p>
        </p:txBody>
      </p:sp>
      <p:sp>
        <p:nvSpPr>
          <p:cNvPr id="5" name="Rectangle: Rounded Corners 4">
            <a:extLst>
              <a:ext uri="{FF2B5EF4-FFF2-40B4-BE49-F238E27FC236}">
                <a16:creationId xmlns:a16="http://schemas.microsoft.com/office/drawing/2014/main" id="{399F34E4-981A-4B1F-AB96-EAA194AA123D}"/>
              </a:ext>
            </a:extLst>
          </p:cNvPr>
          <p:cNvSpPr/>
          <p:nvPr/>
        </p:nvSpPr>
        <p:spPr>
          <a:xfrm>
            <a:off x="762000" y="4572000"/>
            <a:ext cx="4953000" cy="1447800"/>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00"/>
              </a:solidFill>
              <a:effectLst/>
              <a:uFillTx/>
              <a:latin typeface="Helvetica" panose="020B0604020202020204" pitchFamily="34" charset="0"/>
              <a:ea typeface="Helvetica Neue Medium"/>
              <a:cs typeface="Helvetica" panose="020B0604020202020204" pitchFamily="34" charset="0"/>
              <a:sym typeface="Helvetica Neue Medium"/>
            </a:endParaRPr>
          </a:p>
        </p:txBody>
      </p:sp>
      <p:pic>
        <p:nvPicPr>
          <p:cNvPr id="12" name="Picture 11">
            <a:extLst>
              <a:ext uri="{FF2B5EF4-FFF2-40B4-BE49-F238E27FC236}">
                <a16:creationId xmlns:a16="http://schemas.microsoft.com/office/drawing/2014/main" id="{34418BBA-C0F1-49A1-8BB9-7368BA40FD48}"/>
              </a:ext>
            </a:extLst>
          </p:cNvPr>
          <p:cNvPicPr>
            <a:picLocks noChangeAspect="1"/>
          </p:cNvPicPr>
          <p:nvPr/>
        </p:nvPicPr>
        <p:blipFill>
          <a:blip r:embed="rId2"/>
          <a:stretch>
            <a:fillRect/>
          </a:stretch>
        </p:blipFill>
        <p:spPr>
          <a:xfrm>
            <a:off x="914400" y="4691608"/>
            <a:ext cx="4648200" cy="1251992"/>
          </a:xfrm>
          <a:prstGeom prst="rect">
            <a:avLst/>
          </a:prstGeom>
        </p:spPr>
      </p:pic>
      <p:pic>
        <p:nvPicPr>
          <p:cNvPr id="7" name="Picture 6">
            <a:extLst>
              <a:ext uri="{FF2B5EF4-FFF2-40B4-BE49-F238E27FC236}">
                <a16:creationId xmlns:a16="http://schemas.microsoft.com/office/drawing/2014/main" id="{00DF2190-AA52-427D-9988-5EAF92EF37D3}"/>
              </a:ext>
            </a:extLst>
          </p:cNvPr>
          <p:cNvPicPr>
            <a:picLocks noChangeAspect="1"/>
          </p:cNvPicPr>
          <p:nvPr/>
        </p:nvPicPr>
        <p:blipFill>
          <a:blip r:embed="rId3"/>
          <a:stretch>
            <a:fillRect/>
          </a:stretch>
        </p:blipFill>
        <p:spPr>
          <a:xfrm>
            <a:off x="1301898" y="1430381"/>
            <a:ext cx="4007865" cy="2873830"/>
          </a:xfrm>
          <a:prstGeom prst="rect">
            <a:avLst/>
          </a:prstGeom>
        </p:spPr>
      </p:pic>
    </p:spTree>
    <p:extLst>
      <p:ext uri="{BB962C8B-B14F-4D97-AF65-F5344CB8AC3E}">
        <p14:creationId xmlns:p14="http://schemas.microsoft.com/office/powerpoint/2010/main" val="405821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C367-1622-4B8E-9B0A-970CAD54F591}"/>
              </a:ext>
            </a:extLst>
          </p:cNvPr>
          <p:cNvSpPr>
            <a:spLocks noGrp="1"/>
          </p:cNvSpPr>
          <p:nvPr>
            <p:ph type="title"/>
          </p:nvPr>
        </p:nvSpPr>
        <p:spPr/>
        <p:txBody>
          <a:bodyPr/>
          <a:lstStyle/>
          <a:p>
            <a:r>
              <a:rPr lang="en-US" dirty="0" err="1"/>
              <a:t>CXi</a:t>
            </a:r>
            <a:r>
              <a:rPr lang="en-US" dirty="0"/>
              <a:t> Die-to-Die I/O Characteristics</a:t>
            </a:r>
          </a:p>
        </p:txBody>
      </p:sp>
      <p:graphicFrame>
        <p:nvGraphicFramePr>
          <p:cNvPr id="5" name="Table 4">
            <a:extLst>
              <a:ext uri="{FF2B5EF4-FFF2-40B4-BE49-F238E27FC236}">
                <a16:creationId xmlns:a16="http://schemas.microsoft.com/office/drawing/2014/main" id="{5A5D2D46-4CF6-4867-AE98-3D8964DEEE13}"/>
              </a:ext>
            </a:extLst>
          </p:cNvPr>
          <p:cNvGraphicFramePr>
            <a:graphicFrameLocks noGrp="1"/>
          </p:cNvGraphicFramePr>
          <p:nvPr/>
        </p:nvGraphicFramePr>
        <p:xfrm>
          <a:off x="2055704" y="1380300"/>
          <a:ext cx="7498080" cy="4326903"/>
        </p:xfrm>
        <a:graphic>
          <a:graphicData uri="http://schemas.openxmlformats.org/drawingml/2006/table">
            <a:tbl>
              <a:tblPr/>
              <a:tblGrid>
                <a:gridCol w="2796674">
                  <a:extLst>
                    <a:ext uri="{9D8B030D-6E8A-4147-A177-3AD203B41FA5}">
                      <a16:colId xmlns:a16="http://schemas.microsoft.com/office/drawing/2014/main" val="542688070"/>
                    </a:ext>
                  </a:extLst>
                </a:gridCol>
                <a:gridCol w="2350703">
                  <a:extLst>
                    <a:ext uri="{9D8B030D-6E8A-4147-A177-3AD203B41FA5}">
                      <a16:colId xmlns:a16="http://schemas.microsoft.com/office/drawing/2014/main" val="62361255"/>
                    </a:ext>
                  </a:extLst>
                </a:gridCol>
                <a:gridCol w="2350703">
                  <a:extLst>
                    <a:ext uri="{9D8B030D-6E8A-4147-A177-3AD203B41FA5}">
                      <a16:colId xmlns:a16="http://schemas.microsoft.com/office/drawing/2014/main" val="1102372075"/>
                    </a:ext>
                  </a:extLst>
                </a:gridCol>
              </a:tblGrid>
              <a:tr h="729473">
                <a:tc>
                  <a:txBody>
                    <a:bodyPr/>
                    <a:lstStyle/>
                    <a:p>
                      <a:pPr algn="l" fontAlgn="b"/>
                      <a:r>
                        <a:rPr lang="en-US" sz="1100" b="1" i="0" u="none" strike="noStrike" dirty="0">
                          <a:solidFill>
                            <a:srgbClr val="FFFFFF"/>
                          </a:solidFill>
                          <a:effectLst/>
                          <a:latin typeface="Calibri" panose="020F0502020204030204" pitchFamily="34" charset="0"/>
                        </a:rPr>
                        <a:t>Column1</a:t>
                      </a:r>
                    </a:p>
                  </a:txBody>
                  <a:tcPr marL="9525" marR="9525" marT="9525"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1800" b="1" i="0" u="none" strike="noStrike" dirty="0">
                          <a:solidFill>
                            <a:srgbClr val="FFFFFF"/>
                          </a:solidFill>
                          <a:effectLst/>
                          <a:latin typeface="Calibri" panose="020F0502020204030204" pitchFamily="34" charset="0"/>
                        </a:rPr>
                        <a:t>Lowest Cost</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(Organic)</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D2D I/O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b"/>
                      <a:r>
                        <a:rPr lang="en-US" sz="1800" b="1" i="0" u="none" strike="noStrike" dirty="0">
                          <a:solidFill>
                            <a:srgbClr val="FFFFFF"/>
                          </a:solidFill>
                          <a:effectLst/>
                          <a:latin typeface="Calibri" panose="020F0502020204030204" pitchFamily="34" charset="0"/>
                        </a:rPr>
                        <a:t>Best KPIs </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(Advanced Packaging)</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D2D I/O</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1252371897"/>
                  </a:ext>
                </a:extLst>
              </a:tr>
              <a:tr h="234009">
                <a:tc>
                  <a:txBody>
                    <a:bodyPr/>
                    <a:lstStyle/>
                    <a:p>
                      <a:pPr marL="91440" algn="l" fontAlgn="ctr">
                        <a:spcBef>
                          <a:spcPts val="600"/>
                        </a:spcBef>
                      </a:pPr>
                      <a:r>
                        <a:rPr lang="en-US" sz="1200" b="0" i="0" u="none" strike="noStrike" dirty="0">
                          <a:solidFill>
                            <a:srgbClr val="FFFFFF"/>
                          </a:solidFill>
                          <a:effectLst/>
                          <a:latin typeface="Calibri" panose="020F0502020204030204" pitchFamily="34" charset="0"/>
                        </a:rPr>
                        <a:t>Bump Pitch</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a:solidFill>
                            <a:srgbClr val="000000"/>
                          </a:solidFill>
                          <a:effectLst/>
                          <a:latin typeface="Calibri" panose="020F0502020204030204" pitchFamily="34" charset="0"/>
                        </a:rPr>
                        <a:t>100um </a:t>
                      </a:r>
                      <a:r>
                        <a:rPr lang="en-US" sz="1200" b="0" i="0" u="none" strike="noStrike" dirty="0">
                          <a:solidFill>
                            <a:srgbClr val="000000"/>
                          </a:solidFill>
                          <a:effectLst/>
                          <a:latin typeface="Calibri" panose="020F0502020204030204" pitchFamily="34" charset="0"/>
                        </a:rPr>
                        <a:t>to 130um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1200" b="0" i="0" u="none" strike="noStrike">
                          <a:solidFill>
                            <a:srgbClr val="000000"/>
                          </a:solidFill>
                          <a:effectLst/>
                          <a:latin typeface="Calibri" panose="020F0502020204030204" pitchFamily="34" charset="0"/>
                        </a:rPr>
                        <a:t>25um to 55um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154455248"/>
                  </a:ext>
                </a:extLst>
              </a:tr>
              <a:tr h="234009">
                <a:tc>
                  <a:txBody>
                    <a:bodyPr/>
                    <a:lstStyle/>
                    <a:p>
                      <a:pPr marL="91440" algn="l" fontAlgn="ctr">
                        <a:spcBef>
                          <a:spcPts val="600"/>
                        </a:spcBef>
                      </a:pPr>
                      <a:r>
                        <a:rPr lang="en-US" sz="1200" b="0" i="0" u="none" strike="noStrike" dirty="0">
                          <a:solidFill>
                            <a:srgbClr val="FFFFFF"/>
                          </a:solidFill>
                          <a:effectLst/>
                          <a:latin typeface="Calibri" panose="020F0502020204030204" pitchFamily="34" charset="0"/>
                        </a:rPr>
                        <a:t>Data Rate (Gbps)</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4/8/16/32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4/8/12/16/32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915577"/>
                  </a:ext>
                </a:extLst>
              </a:tr>
              <a:tr h="234009">
                <a:tc>
                  <a:txBody>
                    <a:bodyPr/>
                    <a:lstStyle/>
                    <a:p>
                      <a:pPr marL="91440" algn="l" fontAlgn="ctr">
                        <a:spcBef>
                          <a:spcPts val="600"/>
                        </a:spcBef>
                      </a:pPr>
                      <a:r>
                        <a:rPr lang="en-US" sz="1200" b="0" i="0" u="none" strike="noStrike" dirty="0">
                          <a:solidFill>
                            <a:srgbClr val="FFFFFF"/>
                          </a:solidFill>
                          <a:effectLst/>
                          <a:latin typeface="Calibri" panose="020F0502020204030204" pitchFamily="34" charset="0"/>
                        </a:rPr>
                        <a:t>BW/shoreline TX + RX (GB/s/mm)</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30.9/61.7/123.4/246.8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1200" b="0" i="0" u="none" strike="noStrike" dirty="0">
                          <a:solidFill>
                            <a:srgbClr val="000000"/>
                          </a:solidFill>
                          <a:effectLst/>
                          <a:latin typeface="Calibri" panose="020F0502020204030204" pitchFamily="34" charset="0"/>
                        </a:rPr>
                        <a:t>164/328/492/656/920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2949284904"/>
                  </a:ext>
                </a:extLst>
              </a:tr>
              <a:tr h="234009">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BW bump are TX + RX (GB/s/mm^2)</a:t>
                      </a:r>
                      <a:r>
                        <a:rPr lang="en-US" sz="1200" b="0" i="0" u="none" strike="noStrike" baseline="30000">
                          <a:solidFill>
                            <a:schemeClr val="bg1"/>
                          </a:solidFill>
                          <a:effectLst/>
                          <a:latin typeface="Calibri" panose="020F0502020204030204" pitchFamily="34" charset="0"/>
                        </a:rPr>
                        <a:t>*</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22/44/88/125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Calibri" panose="020F0502020204030204" pitchFamily="34" charset="0"/>
                        </a:rPr>
                        <a:t>188/375/562/675/940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2972447"/>
                  </a:ext>
                </a:extLst>
              </a:tr>
              <a:tr h="668122">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Energy Efficiency (</a:t>
                      </a:r>
                      <a:r>
                        <a:rPr lang="en-US" sz="1200" b="0" i="0" u="none" strike="noStrike" err="1">
                          <a:solidFill>
                            <a:srgbClr val="FFFFFF"/>
                          </a:solidFill>
                          <a:effectLst/>
                          <a:latin typeface="Calibri" panose="020F0502020204030204" pitchFamily="34" charset="0"/>
                        </a:rPr>
                        <a:t>pJ</a:t>
                      </a:r>
                      <a:r>
                        <a:rPr lang="en-US" sz="1200" b="0" i="0" u="none" strike="noStrike">
                          <a:solidFill>
                            <a:srgbClr val="FFFFFF"/>
                          </a:solidFill>
                          <a:effectLst/>
                          <a:latin typeface="Calibri" panose="020F0502020204030204" pitchFamily="34" charset="0"/>
                        </a:rPr>
                        <a:t>/b)</a:t>
                      </a:r>
                      <a:r>
                        <a:rPr lang="en-US" sz="1200" b="0" i="0" u="none" strike="noStrike" baseline="30000">
                          <a:solidFill>
                            <a:schemeClr val="bg1"/>
                          </a:solidFill>
                          <a:effectLst/>
                          <a:latin typeface="Calibri" panose="020F0502020204030204" pitchFamily="34" charset="0"/>
                        </a:rPr>
                        <a:t> *</a:t>
                      </a:r>
                      <a:endParaRPr lang="en-US" sz="1200" b="0" i="0" u="none" strike="noStrike">
                        <a:solidFill>
                          <a:srgbClr val="FFFFFF"/>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0.5 (4 GT/s, short reach)</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1.0 (</a:t>
                      </a:r>
                      <a:r>
                        <a:rPr lang="nl-NL" sz="1200" b="0" i="0" u="none" strike="noStrike" dirty="0">
                          <a:solidFill>
                            <a:srgbClr val="000000"/>
                          </a:solidFill>
                          <a:effectLst/>
                          <a:latin typeface="Symbol" panose="05050102010706020507" pitchFamily="18" charset="2"/>
                        </a:rPr>
                        <a:t>£</a:t>
                      </a:r>
                      <a:r>
                        <a:rPr lang="nl-NL" sz="12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Calibri" panose="020F0502020204030204" pitchFamily="34" charset="0"/>
                        </a:rPr>
                        <a:t>16 GT/s, long reach)</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1.25 (32 GT/s, long reach)</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nl-NL" sz="1200" b="0" i="0" u="none" strike="noStrike" dirty="0">
                          <a:solidFill>
                            <a:srgbClr val="000000"/>
                          </a:solidFill>
                          <a:effectLst/>
                          <a:latin typeface="Calibri" panose="020F0502020204030204" pitchFamily="34" charset="0"/>
                        </a:rPr>
                        <a:t>0.5 (</a:t>
                      </a:r>
                      <a:r>
                        <a:rPr lang="nl-NL" sz="1200" b="0" i="0" u="none" strike="noStrike" dirty="0">
                          <a:solidFill>
                            <a:srgbClr val="000000"/>
                          </a:solidFill>
                          <a:effectLst/>
                          <a:latin typeface="Symbol" panose="05050102010706020507" pitchFamily="18" charset="2"/>
                        </a:rPr>
                        <a:t>£</a:t>
                      </a:r>
                      <a:r>
                        <a:rPr lang="nl-NL" sz="1200" b="0" i="0" u="none" strike="noStrike" dirty="0">
                          <a:solidFill>
                            <a:srgbClr val="000000"/>
                          </a:solidFill>
                          <a:effectLst/>
                          <a:latin typeface="Calibri" panose="020F0502020204030204" pitchFamily="34" charset="0"/>
                        </a:rPr>
                        <a:t> 12 GT/s)</a:t>
                      </a:r>
                      <a:br>
                        <a:rPr lang="nl-NL" sz="1200" b="0" i="0" u="none" strike="noStrike" dirty="0">
                          <a:solidFill>
                            <a:srgbClr val="000000"/>
                          </a:solidFill>
                          <a:effectLst/>
                          <a:latin typeface="Calibri" panose="020F0502020204030204" pitchFamily="34" charset="0"/>
                        </a:rPr>
                      </a:br>
                      <a:r>
                        <a:rPr lang="nl-NL" sz="1200" b="0" i="0" u="none" strike="noStrike" dirty="0">
                          <a:solidFill>
                            <a:srgbClr val="000000"/>
                          </a:solidFill>
                          <a:effectLst/>
                          <a:latin typeface="Calibri" panose="020F0502020204030204" pitchFamily="34" charset="0"/>
                        </a:rPr>
                        <a:t>0.6 (</a:t>
                      </a:r>
                      <a:r>
                        <a:rPr lang="nl-NL" sz="1200" b="0" i="0" u="none" strike="noStrike" dirty="0">
                          <a:solidFill>
                            <a:srgbClr val="000000"/>
                          </a:solidFill>
                          <a:effectLst/>
                          <a:latin typeface="Symbol" panose="05050102010706020507" pitchFamily="18" charset="2"/>
                        </a:rPr>
                        <a:t>³ </a:t>
                      </a:r>
                      <a:r>
                        <a:rPr lang="nl-NL" sz="1200" b="0" i="0" u="none" strike="noStrike" dirty="0">
                          <a:solidFill>
                            <a:srgbClr val="000000"/>
                          </a:solidFill>
                          <a:effectLst/>
                          <a:latin typeface="Calibri" panose="020F0502020204030204" pitchFamily="34" charset="0"/>
                        </a:rPr>
                        <a:t>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1153222433"/>
                  </a:ext>
                </a:extLst>
              </a:tr>
              <a:tr h="640080">
                <a:tc>
                  <a:txBody>
                    <a:bodyPr/>
                    <a:lstStyle/>
                    <a:p>
                      <a:pPr marL="91440" algn="l" fontAlgn="ctr">
                        <a:spcBef>
                          <a:spcPts val="600"/>
                        </a:spcBef>
                      </a:pPr>
                      <a:r>
                        <a:rPr lang="en-US" sz="1200" b="0" i="0" u="none" strike="noStrike" dirty="0">
                          <a:solidFill>
                            <a:srgbClr val="FFFFFF"/>
                          </a:solidFill>
                          <a:effectLst/>
                          <a:latin typeface="Calibri" panose="020F0502020204030204" pitchFamily="34" charset="0"/>
                        </a:rPr>
                        <a:t>Raw BER</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1e-27 (</a:t>
                      </a:r>
                      <a:r>
                        <a:rPr lang="en-US" sz="1200" b="0" i="0" u="none" strike="noStrike" dirty="0">
                          <a:solidFill>
                            <a:srgbClr val="000000"/>
                          </a:solidFill>
                          <a:effectLst/>
                          <a:latin typeface="Symbol" panose="05050102010706020507" pitchFamily="18" charset="2"/>
                        </a:rPr>
                        <a:t>£ 8</a:t>
                      </a:r>
                      <a:r>
                        <a:rPr lang="en-US" sz="1200" b="0" i="0" u="none" strike="noStrike" dirty="0">
                          <a:solidFill>
                            <a:srgbClr val="000000"/>
                          </a:solidFill>
                          <a:effectLst/>
                          <a:latin typeface="Calibri" panose="020F0502020204030204" pitchFamily="34" charset="0"/>
                        </a:rPr>
                        <a:t> GT/s)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1e-15  (</a:t>
                      </a:r>
                      <a:r>
                        <a:rPr lang="en-US" sz="1200" b="0" i="0" u="none" strike="noStrike" dirty="0">
                          <a:solidFill>
                            <a:srgbClr val="000000"/>
                          </a:solidFill>
                          <a:effectLst/>
                          <a:latin typeface="Symbol" panose="05050102010706020507" pitchFamily="18" charset="2"/>
                        </a:rPr>
                        <a:t>&gt; </a:t>
                      </a:r>
                      <a:r>
                        <a:rPr lang="en-US" sz="1200" b="0" i="0" u="none" strike="noStrike" dirty="0">
                          <a:solidFill>
                            <a:srgbClr val="000000"/>
                          </a:solidFill>
                          <a:effectLst/>
                          <a:latin typeface="Calibri" panose="020F0502020204030204" pitchFamily="34" charset="0"/>
                        </a:rPr>
                        <a:t>8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200" b="0" i="0" u="none" strike="noStrike" dirty="0">
                          <a:solidFill>
                            <a:srgbClr val="000000"/>
                          </a:solidFill>
                          <a:effectLst/>
                          <a:latin typeface="Calibri" panose="020F0502020204030204" pitchFamily="34" charset="0"/>
                        </a:rPr>
                        <a:t>1e-27 (</a:t>
                      </a:r>
                      <a:r>
                        <a:rPr lang="pt-BR" sz="1200" b="0" i="0" u="none" strike="noStrike" dirty="0">
                          <a:solidFill>
                            <a:srgbClr val="000000"/>
                          </a:solidFill>
                          <a:effectLst/>
                          <a:latin typeface="Symbol" panose="05050102010706020507" pitchFamily="18" charset="2"/>
                        </a:rPr>
                        <a:t>£</a:t>
                      </a:r>
                      <a:r>
                        <a:rPr lang="pt-BR" sz="1200" b="0" i="0" u="none" strike="noStrike" dirty="0">
                          <a:solidFill>
                            <a:srgbClr val="000000"/>
                          </a:solidFill>
                          <a:effectLst/>
                          <a:latin typeface="Calibri" panose="020F0502020204030204" pitchFamily="34" charset="0"/>
                        </a:rPr>
                        <a:t> 12 GT/s)</a:t>
                      </a:r>
                      <a:br>
                        <a:rPr lang="pt-BR" sz="1200" b="0" i="0" u="none" strike="noStrike" dirty="0">
                          <a:solidFill>
                            <a:srgbClr val="000000"/>
                          </a:solidFill>
                          <a:effectLst/>
                          <a:latin typeface="Calibri" panose="020F0502020204030204" pitchFamily="34" charset="0"/>
                        </a:rPr>
                      </a:br>
                      <a:r>
                        <a:rPr lang="pt-BR" sz="1200" b="0" i="0" u="none" strike="noStrike" dirty="0">
                          <a:solidFill>
                            <a:srgbClr val="000000"/>
                          </a:solidFill>
                          <a:effectLst/>
                          <a:latin typeface="Calibri" panose="020F0502020204030204" pitchFamily="34" charset="0"/>
                        </a:rPr>
                        <a:t>1e-15  (</a:t>
                      </a:r>
                      <a:r>
                        <a:rPr lang="pt-BR" sz="1200" b="0" i="0" u="none" strike="noStrike" dirty="0">
                          <a:solidFill>
                            <a:srgbClr val="000000"/>
                          </a:solidFill>
                          <a:effectLst/>
                          <a:latin typeface="Symbol" panose="05050102010706020507" pitchFamily="18" charset="2"/>
                        </a:rPr>
                        <a:t>³ 16</a:t>
                      </a:r>
                      <a:r>
                        <a:rPr lang="pt-BR" sz="1200" b="0" i="0" u="none" strike="noStrike" dirty="0">
                          <a:solidFill>
                            <a:srgbClr val="000000"/>
                          </a:solidFill>
                          <a:effectLst/>
                          <a:latin typeface="Calibri" panose="020F0502020204030204" pitchFamily="34" charset="0"/>
                        </a:rPr>
                        <a:t>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76128278"/>
                  </a:ext>
                </a:extLst>
              </a:tr>
              <a:tr h="451064">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Latency end-to-end TX + RX</a:t>
                      </a:r>
                      <a:br>
                        <a:rPr lang="en-US" sz="1200" b="0" i="0" u="none" strike="noStrike">
                          <a:solidFill>
                            <a:srgbClr val="FFFFFF"/>
                          </a:solidFill>
                          <a:effectLst/>
                          <a:latin typeface="Calibri" panose="020F0502020204030204" pitchFamily="34" charset="0"/>
                        </a:rPr>
                      </a:br>
                      <a:r>
                        <a:rPr lang="en-US" sz="1200" b="0" i="0" u="none" strike="noStrike">
                          <a:solidFill>
                            <a:srgbClr val="FFFFFF"/>
                          </a:solidFill>
                          <a:effectLst/>
                          <a:latin typeface="Calibri" panose="020F0502020204030204" pitchFamily="34" charset="0"/>
                        </a:rPr>
                        <a:t>(# clocks at GT/s )</a:t>
                      </a:r>
                      <a:r>
                        <a:rPr lang="en-US" sz="1200" b="0" i="0" u="none" strike="noStrike" baseline="30000">
                          <a:solidFill>
                            <a:schemeClr val="bg1"/>
                          </a:solidFill>
                          <a:effectLst/>
                          <a:latin typeface="Calibri" panose="020F0502020204030204" pitchFamily="34" charset="0"/>
                        </a:rPr>
                        <a:t> *</a:t>
                      </a:r>
                      <a:endParaRPr lang="en-US" sz="1200" b="0" i="0" u="none" strike="noStrike">
                        <a:solidFill>
                          <a:srgbClr val="FFFFFF"/>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1200" b="0" i="0" u="none" strike="noStrike" dirty="0">
                          <a:solidFill>
                            <a:srgbClr val="000000"/>
                          </a:solidFill>
                          <a:effectLst/>
                          <a:latin typeface="Calibri" panose="020F0502020204030204" pitchFamily="34" charset="0"/>
                        </a:rPr>
                        <a:t>12 data rate clocks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(1.5ns at 8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endParaRPr lang="en-US"/>
                    </a:p>
                  </a:txBody>
                  <a:tcPr/>
                </a:tc>
                <a:extLst>
                  <a:ext uri="{0D108BD9-81ED-4DB2-BD59-A6C34878D82A}">
                    <a16:rowId xmlns:a16="http://schemas.microsoft.com/office/drawing/2014/main" val="1370526470"/>
                  </a:ext>
                </a:extLst>
              </a:tr>
              <a:tr h="451064">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Idle entry/exit latency</a:t>
                      </a:r>
                      <a:r>
                        <a:rPr lang="en-US" sz="1200" b="0" i="0" u="none" strike="noStrike" baseline="30000">
                          <a:solidFill>
                            <a:schemeClr val="bg1"/>
                          </a:solidFill>
                          <a:effectLst/>
                          <a:latin typeface="Calibri" panose="020F0502020204030204" pitchFamily="34" charset="0"/>
                        </a:rPr>
                        <a:t>*</a:t>
                      </a:r>
                      <a:endParaRPr lang="en-US" sz="1200" b="0" i="0" u="none" strike="noStrike">
                        <a:solidFill>
                          <a:srgbClr val="FFFFFF"/>
                        </a:solidFill>
                        <a:effectLst/>
                        <a:latin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1200" b="0" i="0" u="none" strike="noStrike" dirty="0">
                          <a:solidFill>
                            <a:srgbClr val="000000"/>
                          </a:solidFill>
                          <a:effectLst/>
                          <a:latin typeface="Calibri" panose="020F0502020204030204" pitchFamily="34" charset="0"/>
                        </a:rPr>
                        <a:t>1 cycle (</a:t>
                      </a:r>
                      <a:r>
                        <a:rPr lang="en-US" sz="1200" b="0" i="0" u="none" strike="noStrike" dirty="0">
                          <a:solidFill>
                            <a:srgbClr val="000000"/>
                          </a:solidFill>
                          <a:effectLst/>
                          <a:latin typeface="Symbol" panose="05050102010706020507" pitchFamily="18" charset="2"/>
                        </a:rPr>
                        <a:t>£</a:t>
                      </a:r>
                      <a:r>
                        <a:rPr lang="en-US" sz="1200" b="0" i="0" u="none" strike="noStrike" dirty="0">
                          <a:solidFill>
                            <a:srgbClr val="000000"/>
                          </a:solidFill>
                          <a:effectLst/>
                          <a:latin typeface="Calibri" panose="020F0502020204030204" pitchFamily="34" charset="0"/>
                        </a:rPr>
                        <a:t> 12 GT/s)</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2 cycles (</a:t>
                      </a:r>
                      <a:r>
                        <a:rPr lang="en-US" sz="1200" b="0" i="0" u="none" strike="noStrike" dirty="0">
                          <a:solidFill>
                            <a:srgbClr val="000000"/>
                          </a:solidFill>
                          <a:effectLst/>
                          <a:latin typeface="Symbol" panose="05050102010706020507" pitchFamily="18" charset="2"/>
                        </a:rPr>
                        <a:t>³ </a:t>
                      </a:r>
                      <a:r>
                        <a:rPr lang="en-US" sz="1200" b="0" i="0" u="none" strike="noStrike" dirty="0">
                          <a:solidFill>
                            <a:srgbClr val="000000"/>
                          </a:solidFill>
                          <a:effectLst/>
                          <a:latin typeface="Calibri" panose="020F0502020204030204" pitchFamily="34" charset="0"/>
                        </a:rPr>
                        <a:t>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671223173"/>
                  </a:ext>
                </a:extLst>
              </a:tr>
              <a:tr h="451064">
                <a:tc>
                  <a:txBody>
                    <a:bodyPr/>
                    <a:lstStyle/>
                    <a:p>
                      <a:pPr marL="91440" algn="l" fontAlgn="ctr">
                        <a:spcBef>
                          <a:spcPts val="600"/>
                        </a:spcBef>
                      </a:pPr>
                      <a:r>
                        <a:rPr lang="en-US" sz="1200" b="0" i="0" u="none" strike="noStrike">
                          <a:solidFill>
                            <a:srgbClr val="FFFFFF"/>
                          </a:solidFill>
                          <a:effectLst/>
                          <a:latin typeface="Calibri" panose="020F0502020204030204" pitchFamily="34" charset="0"/>
                        </a:rPr>
                        <a:t>Channel reach</a:t>
                      </a:r>
                    </a:p>
                  </a:txBody>
                  <a:tcPr marL="9525" marR="9525" marT="9525"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200" b="0" i="0" u="none" strike="noStrike" dirty="0">
                          <a:solidFill>
                            <a:srgbClr val="000000"/>
                          </a:solidFill>
                          <a:effectLst/>
                          <a:latin typeface="Calibri" panose="020F0502020204030204" pitchFamily="34" charset="0"/>
                        </a:rPr>
                        <a:t>10mm (short reach)</a:t>
                      </a:r>
                      <a:br>
                        <a:rPr lang="en-US" sz="1200" b="0" i="0" u="none" strike="noStrike" dirty="0">
                          <a:solidFill>
                            <a:srgbClr val="000000"/>
                          </a:solidFill>
                          <a:effectLst/>
                          <a:latin typeface="Calibri" panose="020F0502020204030204" pitchFamily="34" charset="0"/>
                        </a:rPr>
                      </a:br>
                      <a:r>
                        <a:rPr lang="en-US" sz="1200" b="0" i="0" u="none" strike="noStrike" dirty="0">
                          <a:solidFill>
                            <a:srgbClr val="000000"/>
                          </a:solidFill>
                          <a:effectLst/>
                          <a:latin typeface="Calibri" panose="020F0502020204030204" pitchFamily="34" charset="0"/>
                        </a:rPr>
                        <a:t>25mm (long reach)</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1200" b="0" i="0" u="none" strike="noStrike" dirty="0">
                          <a:solidFill>
                            <a:srgbClr val="000000"/>
                          </a:solidFill>
                          <a:effectLst/>
                          <a:latin typeface="Calibri" panose="020F0502020204030204" pitchFamily="34" charset="0"/>
                        </a:rPr>
                        <a:t>2mm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4134265822"/>
                  </a:ext>
                </a:extLst>
              </a:tr>
            </a:tbl>
          </a:graphicData>
        </a:graphic>
      </p:graphicFrame>
      <p:sp>
        <p:nvSpPr>
          <p:cNvPr id="3" name="TextBox 2">
            <a:extLst>
              <a:ext uri="{FF2B5EF4-FFF2-40B4-BE49-F238E27FC236}">
                <a16:creationId xmlns:a16="http://schemas.microsoft.com/office/drawing/2014/main" id="{ABE6E274-D1CA-460E-BFB6-EA1D5E8FB468}"/>
              </a:ext>
            </a:extLst>
          </p:cNvPr>
          <p:cNvSpPr txBox="1"/>
          <p:nvPr/>
        </p:nvSpPr>
        <p:spPr>
          <a:xfrm>
            <a:off x="801158" y="6089797"/>
            <a:ext cx="5151475" cy="393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a:ln>
                  <a:noFill/>
                </a:ln>
                <a:solidFill>
                  <a:schemeClr val="tx1"/>
                </a:solidFill>
                <a:effectLst/>
                <a:uFillTx/>
                <a:latin typeface="+mj-lt"/>
                <a:cs typeface="Arial" panose="020B0604020202020204" pitchFamily="34" charset="0"/>
                <a:sym typeface="Helvetica Neue"/>
              </a:rPr>
              <a:t>* Representative parameters based on “good” implementation and not specification</a:t>
            </a:r>
          </a:p>
        </p:txBody>
      </p:sp>
    </p:spTree>
    <p:extLst>
      <p:ext uri="{BB962C8B-B14F-4D97-AF65-F5344CB8AC3E}">
        <p14:creationId xmlns:p14="http://schemas.microsoft.com/office/powerpoint/2010/main" val="115328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ACC9112-81F4-4CCD-B2DB-9FF852190430}"/>
              </a:ext>
            </a:extLst>
          </p:cNvPr>
          <p:cNvGraphicFramePr>
            <a:graphicFrameLocks noGrp="1"/>
          </p:cNvGraphicFramePr>
          <p:nvPr/>
        </p:nvGraphicFramePr>
        <p:xfrm>
          <a:off x="831955" y="1255422"/>
          <a:ext cx="10613036" cy="52165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46904A6-83DA-461A-830B-F25668EF8753}"/>
              </a:ext>
            </a:extLst>
          </p:cNvPr>
          <p:cNvSpPr>
            <a:spLocks noGrp="1"/>
          </p:cNvSpPr>
          <p:nvPr>
            <p:ph type="title"/>
          </p:nvPr>
        </p:nvSpPr>
        <p:spPr>
          <a:xfrm>
            <a:off x="571370" y="187913"/>
            <a:ext cx="11010816" cy="516143"/>
          </a:xfrm>
        </p:spPr>
        <p:txBody>
          <a:bodyPr/>
          <a:lstStyle/>
          <a:p>
            <a:r>
              <a:rPr lang="en-US" dirty="0"/>
              <a:t>Market | Die to Die Landscape | Why </a:t>
            </a:r>
            <a:r>
              <a:rPr lang="en-US" dirty="0" err="1"/>
              <a:t>CXi</a:t>
            </a:r>
            <a:r>
              <a:rPr lang="en-US" dirty="0"/>
              <a:t>?</a:t>
            </a:r>
          </a:p>
        </p:txBody>
      </p:sp>
      <p:grpSp>
        <p:nvGrpSpPr>
          <p:cNvPr id="19" name="Group 18">
            <a:extLst>
              <a:ext uri="{FF2B5EF4-FFF2-40B4-BE49-F238E27FC236}">
                <a16:creationId xmlns:a16="http://schemas.microsoft.com/office/drawing/2014/main" id="{81A11970-B372-4308-9C3E-B047ECFBCC3B}"/>
              </a:ext>
            </a:extLst>
          </p:cNvPr>
          <p:cNvGrpSpPr/>
          <p:nvPr/>
        </p:nvGrpSpPr>
        <p:grpSpPr>
          <a:xfrm>
            <a:off x="8008978" y="5861097"/>
            <a:ext cx="3351067" cy="474853"/>
            <a:chOff x="8356476" y="3746276"/>
            <a:chExt cx="3351067" cy="474853"/>
          </a:xfrm>
        </p:grpSpPr>
        <p:sp>
          <p:nvSpPr>
            <p:cNvPr id="20" name="TextBox 19">
              <a:extLst>
                <a:ext uri="{FF2B5EF4-FFF2-40B4-BE49-F238E27FC236}">
                  <a16:creationId xmlns:a16="http://schemas.microsoft.com/office/drawing/2014/main" id="{163C58FF-182A-4CB1-AC08-6BAB7A99B36D}"/>
                </a:ext>
              </a:extLst>
            </p:cNvPr>
            <p:cNvSpPr txBox="1"/>
            <p:nvPr/>
          </p:nvSpPr>
          <p:spPr>
            <a:xfrm>
              <a:off x="8589682" y="3746276"/>
              <a:ext cx="1518023" cy="2928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a:ln>
                    <a:noFill/>
                  </a:ln>
                  <a:solidFill>
                    <a:schemeClr val="tx1"/>
                  </a:solidFill>
                  <a:effectLst/>
                  <a:uFillTx/>
                  <a:cs typeface="Arial" panose="020B0604020202020204" pitchFamily="34" charset="0"/>
                  <a:sym typeface="Helvetica Neue"/>
                </a:rPr>
                <a:t>Organic</a:t>
              </a:r>
              <a:endParaRPr kumimoji="0" lang="en-US" sz="1100" i="0" u="none" strike="noStrike" cap="none" spc="0" normalizeH="0" baseline="0">
                <a:ln>
                  <a:noFill/>
                </a:ln>
                <a:solidFill>
                  <a:schemeClr val="tx1"/>
                </a:solidFill>
                <a:effectLst/>
                <a:uFillTx/>
                <a:cs typeface="Arial" panose="020B0604020202020204" pitchFamily="34" charset="0"/>
                <a:sym typeface="Helvetica Neue"/>
              </a:endParaRPr>
            </a:p>
          </p:txBody>
        </p:sp>
        <p:sp>
          <p:nvSpPr>
            <p:cNvPr id="21" name="Oval 20">
              <a:extLst>
                <a:ext uri="{FF2B5EF4-FFF2-40B4-BE49-F238E27FC236}">
                  <a16:creationId xmlns:a16="http://schemas.microsoft.com/office/drawing/2014/main" id="{82F720EB-56DB-4583-BE5A-3AEFC002C589}"/>
                </a:ext>
              </a:extLst>
            </p:cNvPr>
            <p:cNvSpPr/>
            <p:nvPr/>
          </p:nvSpPr>
          <p:spPr>
            <a:xfrm>
              <a:off x="8356476" y="3841296"/>
              <a:ext cx="98719" cy="102808"/>
            </a:xfrm>
            <a:prstGeom prst="ellipse">
              <a:avLst/>
            </a:prstGeom>
            <a:solidFill>
              <a:srgbClr val="FFC000"/>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2" name="Oval 21">
              <a:extLst>
                <a:ext uri="{FF2B5EF4-FFF2-40B4-BE49-F238E27FC236}">
                  <a16:creationId xmlns:a16="http://schemas.microsoft.com/office/drawing/2014/main" id="{C95A9AD9-69E9-4D95-B4B3-1ECE3A45DD69}"/>
                </a:ext>
              </a:extLst>
            </p:cNvPr>
            <p:cNvSpPr/>
            <p:nvPr/>
          </p:nvSpPr>
          <p:spPr>
            <a:xfrm>
              <a:off x="8356476" y="4023302"/>
              <a:ext cx="98719" cy="102808"/>
            </a:xfrm>
            <a:prstGeom prst="ellipse">
              <a:avLst/>
            </a:prstGeom>
            <a:solidFill>
              <a:srgbClr val="8FAADC"/>
            </a:solidFill>
            <a:ln w="12700" cap="flat">
              <a:solidFill>
                <a:schemeClr val="accent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p>
          </p:txBody>
        </p:sp>
        <p:sp>
          <p:nvSpPr>
            <p:cNvPr id="23" name="TextBox 22">
              <a:extLst>
                <a:ext uri="{FF2B5EF4-FFF2-40B4-BE49-F238E27FC236}">
                  <a16:creationId xmlns:a16="http://schemas.microsoft.com/office/drawing/2014/main" id="{7E1703F1-3A4B-426D-A0A9-7EFF203421C9}"/>
                </a:ext>
              </a:extLst>
            </p:cNvPr>
            <p:cNvSpPr txBox="1"/>
            <p:nvPr/>
          </p:nvSpPr>
          <p:spPr>
            <a:xfrm>
              <a:off x="8589682" y="3928282"/>
              <a:ext cx="1518023" cy="2928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a:ln>
                    <a:noFill/>
                  </a:ln>
                  <a:solidFill>
                    <a:schemeClr val="tx1"/>
                  </a:solidFill>
                  <a:effectLst/>
                  <a:uFillTx/>
                  <a:cs typeface="Arial" panose="020B0604020202020204" pitchFamily="34" charset="0"/>
                  <a:sym typeface="Helvetica Neue"/>
                </a:rPr>
                <a:t>Advanced Packaging</a:t>
              </a:r>
            </a:p>
          </p:txBody>
        </p:sp>
        <p:sp>
          <p:nvSpPr>
            <p:cNvPr id="24" name="TextBox 23">
              <a:extLst>
                <a:ext uri="{FF2B5EF4-FFF2-40B4-BE49-F238E27FC236}">
                  <a16:creationId xmlns:a16="http://schemas.microsoft.com/office/drawing/2014/main" id="{16E65F99-7F5A-480E-A480-F7E23F3DBD2A}"/>
                </a:ext>
              </a:extLst>
            </p:cNvPr>
            <p:cNvSpPr txBox="1"/>
            <p:nvPr/>
          </p:nvSpPr>
          <p:spPr>
            <a:xfrm>
              <a:off x="10189520" y="3746276"/>
              <a:ext cx="1518023" cy="2928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a:ln>
                    <a:noFill/>
                  </a:ln>
                  <a:solidFill>
                    <a:schemeClr val="tx1"/>
                  </a:solidFill>
                  <a:effectLst/>
                  <a:uFillTx/>
                  <a:cs typeface="Arial" panose="020B0604020202020204" pitchFamily="34" charset="0"/>
                  <a:sym typeface="Helvetica Neue"/>
                </a:rPr>
                <a:t>Proposed Organic</a:t>
              </a:r>
              <a:endParaRPr kumimoji="0" lang="en-US" sz="1100" i="0" u="none" strike="noStrike" cap="none" spc="0" normalizeH="0" baseline="0">
                <a:ln>
                  <a:noFill/>
                </a:ln>
                <a:solidFill>
                  <a:schemeClr val="tx1"/>
                </a:solidFill>
                <a:effectLst/>
                <a:uFillTx/>
                <a:cs typeface="Arial" panose="020B0604020202020204" pitchFamily="34" charset="0"/>
                <a:sym typeface="Helvetica Neue"/>
              </a:endParaRPr>
            </a:p>
          </p:txBody>
        </p:sp>
        <p:sp>
          <p:nvSpPr>
            <p:cNvPr id="25" name="Oval 24">
              <a:extLst>
                <a:ext uri="{FF2B5EF4-FFF2-40B4-BE49-F238E27FC236}">
                  <a16:creationId xmlns:a16="http://schemas.microsoft.com/office/drawing/2014/main" id="{BCE060D0-C8B4-4B77-9893-592FE19E42AB}"/>
                </a:ext>
              </a:extLst>
            </p:cNvPr>
            <p:cNvSpPr/>
            <p:nvPr/>
          </p:nvSpPr>
          <p:spPr>
            <a:xfrm>
              <a:off x="9956314" y="3841296"/>
              <a:ext cx="98719" cy="102808"/>
            </a:xfrm>
            <a:prstGeom prst="ellipse">
              <a:avLst/>
            </a:prstGeom>
            <a:solidFill>
              <a:srgbClr val="FFC000"/>
            </a:solidFill>
            <a:ln w="190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6" name="Oval 25">
              <a:extLst>
                <a:ext uri="{FF2B5EF4-FFF2-40B4-BE49-F238E27FC236}">
                  <a16:creationId xmlns:a16="http://schemas.microsoft.com/office/drawing/2014/main" id="{733A5791-0E5B-48B3-8716-630E156BD245}"/>
                </a:ext>
              </a:extLst>
            </p:cNvPr>
            <p:cNvSpPr/>
            <p:nvPr/>
          </p:nvSpPr>
          <p:spPr>
            <a:xfrm>
              <a:off x="9956314" y="4023302"/>
              <a:ext cx="98719" cy="102808"/>
            </a:xfrm>
            <a:prstGeom prst="ellipse">
              <a:avLst/>
            </a:prstGeom>
            <a:solidFill>
              <a:srgbClr val="8FAADC"/>
            </a:solid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000"/>
            </a:p>
          </p:txBody>
        </p:sp>
        <p:sp>
          <p:nvSpPr>
            <p:cNvPr id="27" name="TextBox 26">
              <a:extLst>
                <a:ext uri="{FF2B5EF4-FFF2-40B4-BE49-F238E27FC236}">
                  <a16:creationId xmlns:a16="http://schemas.microsoft.com/office/drawing/2014/main" id="{FEE044BD-5F9D-4348-A701-3E2ACC030C56}"/>
                </a:ext>
              </a:extLst>
            </p:cNvPr>
            <p:cNvSpPr txBox="1"/>
            <p:nvPr/>
          </p:nvSpPr>
          <p:spPr>
            <a:xfrm>
              <a:off x="10189520" y="3928282"/>
              <a:ext cx="1518023" cy="2928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000" i="0" u="none" strike="noStrike" cap="none" spc="0" normalizeH="0" baseline="0">
                  <a:ln>
                    <a:noFill/>
                  </a:ln>
                  <a:solidFill>
                    <a:schemeClr val="tx1"/>
                  </a:solidFill>
                  <a:effectLst/>
                  <a:uFillTx/>
                  <a:cs typeface="Arial" panose="020B0604020202020204" pitchFamily="34" charset="0"/>
                  <a:sym typeface="Helvetica Neue"/>
                </a:rPr>
                <a:t>Proposed Advanced Packaging</a:t>
              </a:r>
            </a:p>
          </p:txBody>
        </p:sp>
      </p:grpSp>
      <p:sp>
        <p:nvSpPr>
          <p:cNvPr id="3" name="Arrow: Up 2">
            <a:extLst>
              <a:ext uri="{FF2B5EF4-FFF2-40B4-BE49-F238E27FC236}">
                <a16:creationId xmlns:a16="http://schemas.microsoft.com/office/drawing/2014/main" id="{3651386B-B662-4813-9F45-4338FACA46D9}"/>
              </a:ext>
            </a:extLst>
          </p:cNvPr>
          <p:cNvSpPr/>
          <p:nvPr/>
        </p:nvSpPr>
        <p:spPr>
          <a:xfrm rot="3798355">
            <a:off x="6064417" y="-1037053"/>
            <a:ext cx="945662" cy="9166490"/>
          </a:xfrm>
          <a:prstGeom prst="upArrow">
            <a:avLst/>
          </a:prstGeom>
          <a:solidFill>
            <a:srgbClr val="FF0000">
              <a:alpha val="32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00"/>
              </a:solidFill>
              <a:effectLst/>
              <a:uFillTx/>
              <a:latin typeface="Helvetica" panose="020B0604020202020204" pitchFamily="34" charset="0"/>
              <a:ea typeface="Helvetica Neue Medium"/>
              <a:cs typeface="Helvetica" panose="020B0604020202020204" pitchFamily="34" charset="0"/>
              <a:sym typeface="Helvetica Neue Medium"/>
            </a:endParaRPr>
          </a:p>
        </p:txBody>
      </p:sp>
      <p:sp>
        <p:nvSpPr>
          <p:cNvPr id="36" name="TextBox 35">
            <a:extLst>
              <a:ext uri="{FF2B5EF4-FFF2-40B4-BE49-F238E27FC236}">
                <a16:creationId xmlns:a16="http://schemas.microsoft.com/office/drawing/2014/main" id="{ABF73992-3948-424C-8F5C-E0ECFE65464F}"/>
              </a:ext>
            </a:extLst>
          </p:cNvPr>
          <p:cNvSpPr txBox="1"/>
          <p:nvPr/>
        </p:nvSpPr>
        <p:spPr>
          <a:xfrm>
            <a:off x="2331648" y="1933793"/>
            <a:ext cx="2346680" cy="101566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t>10/5/21 Marvell Extends Data Infrastructure Leadership with TSMC 3nm Platform</a:t>
            </a:r>
          </a:p>
          <a:p>
            <a:r>
              <a:rPr lang="en-US" sz="1000" b="0" i="0" dirty="0">
                <a:solidFill>
                  <a:srgbClr val="63666A"/>
                </a:solidFill>
                <a:effectLst/>
                <a:latin typeface="setimo"/>
              </a:rPr>
              <a:t>Enabling Unique Cloud-Optimized Silicon Solutions with Advanced IP and Packaging Technologies</a:t>
            </a:r>
            <a:endParaRPr lang="en-US" sz="1000" dirty="0"/>
          </a:p>
        </p:txBody>
      </p:sp>
      <p:sp>
        <p:nvSpPr>
          <p:cNvPr id="37" name="TextBox 36">
            <a:extLst>
              <a:ext uri="{FF2B5EF4-FFF2-40B4-BE49-F238E27FC236}">
                <a16:creationId xmlns:a16="http://schemas.microsoft.com/office/drawing/2014/main" id="{14E34397-A1FD-448D-B96E-670A8699C5A6}"/>
              </a:ext>
            </a:extLst>
          </p:cNvPr>
          <p:cNvSpPr txBox="1"/>
          <p:nvPr/>
        </p:nvSpPr>
        <p:spPr>
          <a:xfrm>
            <a:off x="2354070" y="3001937"/>
            <a:ext cx="2476205" cy="86177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a:defRPr lang="en-US"/>
            </a:defPPr>
            <a:lvl1pPr>
              <a:defRPr sz="1000"/>
            </a:lvl1pPr>
          </a:lstStyle>
          <a:p>
            <a:r>
              <a:rPr lang="en-US" dirty="0"/>
              <a:t>“The OCP Open Domain-Specific Architecture (ODSA) Subproject Makes Significant Gains in </a:t>
            </a:r>
            <a:r>
              <a:rPr lang="en-US" dirty="0" err="1"/>
              <a:t>Chiplet</a:t>
            </a:r>
            <a:r>
              <a:rPr lang="en-US" dirty="0"/>
              <a:t>-based Architecture, Design and Industry Collaboration”</a:t>
            </a:r>
          </a:p>
        </p:txBody>
      </p:sp>
      <p:pic>
        <p:nvPicPr>
          <p:cNvPr id="38" name="Picture 2" descr="Facebook - Free social media icons">
            <a:extLst>
              <a:ext uri="{FF2B5EF4-FFF2-40B4-BE49-F238E27FC236}">
                <a16:creationId xmlns:a16="http://schemas.microsoft.com/office/drawing/2014/main" id="{B969C46F-DA84-497B-991A-E57F8580A410}"/>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67628" y="3693310"/>
            <a:ext cx="420772" cy="22090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Marvell Semiconductor marketing chief on rebranding after 25 years with new  logo - Silicon Valley Business Journal">
            <a:extLst>
              <a:ext uri="{FF2B5EF4-FFF2-40B4-BE49-F238E27FC236}">
                <a16:creationId xmlns:a16="http://schemas.microsoft.com/office/drawing/2014/main" id="{EC960058-DAD0-4A8F-A752-F0D4C915267D}"/>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88827" y="2761859"/>
            <a:ext cx="357602" cy="18070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Broadcom Logo - YouTube">
            <a:extLst>
              <a:ext uri="{FF2B5EF4-FFF2-40B4-BE49-F238E27FC236}">
                <a16:creationId xmlns:a16="http://schemas.microsoft.com/office/drawing/2014/main" id="{0CB0FC1B-E332-4206-B45D-6DEB8E8C9FAA}"/>
              </a:ext>
            </a:extLst>
          </p:cNvPr>
          <p:cNvPicPr>
            <a:picLocks noChangeAspect="1" noChangeArrowheads="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546429" y="2723041"/>
            <a:ext cx="513607" cy="2583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AMD Logo | evolution history and meaning, PNG">
            <a:extLst>
              <a:ext uri="{FF2B5EF4-FFF2-40B4-BE49-F238E27FC236}">
                <a16:creationId xmlns:a16="http://schemas.microsoft.com/office/drawing/2014/main" id="{E9F55725-CDB6-4A42-B854-FCA389E6B18D}"/>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5564" y="2723041"/>
            <a:ext cx="414519" cy="2583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4" descr="Google's New Logo: The Reason Behind It - ABC News">
            <a:extLst>
              <a:ext uri="{FF2B5EF4-FFF2-40B4-BE49-F238E27FC236}">
                <a16:creationId xmlns:a16="http://schemas.microsoft.com/office/drawing/2014/main" id="{B8814E72-1DBC-4EA4-BAAE-06C6889A2614}"/>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3719" y="3629566"/>
            <a:ext cx="622131" cy="3483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04E91DD9-FB87-4F63-B2C3-0949F5853226}"/>
              </a:ext>
            </a:extLst>
          </p:cNvPr>
          <p:cNvPicPr>
            <a:picLocks noChangeAspect="1"/>
          </p:cNvPicPr>
          <p:nvPr/>
        </p:nvPicPr>
        <p:blipFill>
          <a:blip r:embed="rId9"/>
          <a:stretch>
            <a:fillRect/>
          </a:stretch>
        </p:blipFill>
        <p:spPr>
          <a:xfrm>
            <a:off x="4535171" y="2728730"/>
            <a:ext cx="295104" cy="246967"/>
          </a:xfrm>
          <a:prstGeom prst="rect">
            <a:avLst/>
          </a:prstGeom>
        </p:spPr>
      </p:pic>
      <p:pic>
        <p:nvPicPr>
          <p:cNvPr id="1028" name="Picture 4" descr="logo">
            <a:extLst>
              <a:ext uri="{FF2B5EF4-FFF2-40B4-BE49-F238E27FC236}">
                <a16:creationId xmlns:a16="http://schemas.microsoft.com/office/drawing/2014/main" id="{60E736B2-8680-47A2-A031-E679D8DB4857}"/>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4447101" y="3621496"/>
            <a:ext cx="268539" cy="36453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0E04893E-4C81-46DD-B6B5-49F673469A3D}"/>
              </a:ext>
            </a:extLst>
          </p:cNvPr>
          <p:cNvSpPr txBox="1"/>
          <p:nvPr/>
        </p:nvSpPr>
        <p:spPr>
          <a:xfrm>
            <a:off x="7404100" y="4032851"/>
            <a:ext cx="3882473" cy="1015663"/>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chemeClr val="tx2"/>
                </a:solidFill>
                <a:effectLst/>
                <a:uFillTx/>
                <a:latin typeface="+mn-lt"/>
                <a:ea typeface="+mn-ea"/>
                <a:cs typeface="+mn-cs"/>
                <a:sym typeface="Helvetica Neue"/>
              </a:rPr>
              <a:t>Why will the industry adopt </a:t>
            </a:r>
            <a:r>
              <a:rPr kumimoji="0" lang="en-US" sz="1100" b="0" i="0" u="none" strike="noStrike" cap="none" spc="0" normalizeH="0" baseline="0" dirty="0" err="1">
                <a:ln>
                  <a:noFill/>
                </a:ln>
                <a:solidFill>
                  <a:schemeClr val="tx2"/>
                </a:solidFill>
                <a:effectLst/>
                <a:uFillTx/>
                <a:latin typeface="+mn-lt"/>
                <a:ea typeface="+mn-ea"/>
                <a:cs typeface="+mn-cs"/>
                <a:sym typeface="Helvetica Neue"/>
              </a:rPr>
              <a:t>CXi</a:t>
            </a:r>
            <a:r>
              <a:rPr kumimoji="0" lang="en-US" sz="1100" b="0" i="0" u="none" strike="noStrike" cap="none" spc="0" normalizeH="0" baseline="0" dirty="0">
                <a:ln>
                  <a:noFill/>
                </a:ln>
                <a:solidFill>
                  <a:schemeClr val="tx2"/>
                </a:solidFill>
                <a:effectLst/>
                <a:uFillTx/>
                <a:latin typeface="+mn-lt"/>
                <a:ea typeface="+mn-ea"/>
                <a:cs typeface="+mn-cs"/>
                <a:sym typeface="Helvetica Neue"/>
              </a:rPr>
              <a:t>?</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100" dirty="0">
                <a:solidFill>
                  <a:schemeClr val="tx2"/>
                </a:solidFill>
                <a:sym typeface="Helvetica Neue"/>
              </a:rPr>
              <a:t>Open Standard (Foundry, OSAT, IP Ecosystem)</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chemeClr val="tx2"/>
                </a:solidFill>
                <a:effectLst/>
                <a:uFillTx/>
                <a:latin typeface="+mn-lt"/>
                <a:ea typeface="+mn-ea"/>
                <a:cs typeface="+mn-cs"/>
                <a:sym typeface="Helvetica Neue"/>
              </a:rPr>
              <a:t>Xeon™ Platform – well integrated, validated, enabled</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100" dirty="0">
                <a:solidFill>
                  <a:schemeClr val="tx2"/>
                </a:solidFill>
                <a:sym typeface="Helvetica Neue"/>
              </a:rPr>
              <a:t>Best Performance/mm, Performance/mm2</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US" sz="1100" dirty="0">
                <a:solidFill>
                  <a:schemeClr val="tx2"/>
                </a:solidFill>
                <a:sym typeface="Helvetica Neue"/>
              </a:rPr>
              <a:t>Best Performance/Power (</a:t>
            </a:r>
            <a:r>
              <a:rPr lang="en-US" sz="1100" dirty="0" err="1">
                <a:solidFill>
                  <a:schemeClr val="tx2"/>
                </a:solidFill>
                <a:sym typeface="Helvetica Neue"/>
              </a:rPr>
              <a:t>Pj</a:t>
            </a:r>
            <a:r>
              <a:rPr lang="en-US" sz="1100" dirty="0">
                <a:solidFill>
                  <a:schemeClr val="tx2"/>
                </a:solidFill>
                <a:sym typeface="Helvetica Neue"/>
              </a:rPr>
              <a:t>/bit)</a:t>
            </a:r>
          </a:p>
          <a:p>
            <a:pPr marL="285750" marR="0" indent="-28575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100" b="0" i="0" u="none" strike="noStrike" cap="none" spc="0" normalizeH="0" baseline="0" dirty="0">
                <a:ln>
                  <a:noFill/>
                </a:ln>
                <a:solidFill>
                  <a:schemeClr val="tx2"/>
                </a:solidFill>
                <a:effectLst/>
                <a:uFillTx/>
                <a:latin typeface="+mn-lt"/>
                <a:ea typeface="+mn-ea"/>
                <a:cs typeface="+mn-cs"/>
                <a:sym typeface="Helvetica Neue"/>
              </a:rPr>
              <a:t>Strong History in </a:t>
            </a:r>
            <a:r>
              <a:rPr lang="en-US" sz="1100" dirty="0">
                <a:solidFill>
                  <a:schemeClr val="tx2"/>
                </a:solidFill>
                <a:sym typeface="Helvetica Neue"/>
              </a:rPr>
              <a:t>aligning industry to platform standards</a:t>
            </a:r>
            <a:endParaRPr kumimoji="0" lang="en-US" sz="1100" b="0" i="0" u="none" strike="noStrike" cap="none" spc="0" normalizeH="0" baseline="0" dirty="0">
              <a:ln>
                <a:noFill/>
              </a:ln>
              <a:solidFill>
                <a:schemeClr val="tx2"/>
              </a:solidFill>
              <a:effectLst/>
              <a:uFillTx/>
              <a:latin typeface="+mn-lt"/>
              <a:ea typeface="+mn-ea"/>
              <a:cs typeface="+mn-cs"/>
              <a:sym typeface="Helvetica Neue"/>
            </a:endParaRPr>
          </a:p>
        </p:txBody>
      </p:sp>
      <p:sp>
        <p:nvSpPr>
          <p:cNvPr id="45" name="TextBox 44">
            <a:extLst>
              <a:ext uri="{FF2B5EF4-FFF2-40B4-BE49-F238E27FC236}">
                <a16:creationId xmlns:a16="http://schemas.microsoft.com/office/drawing/2014/main" id="{1EE3D76F-A55B-4C94-A70F-CEFD83CD874A}"/>
              </a:ext>
            </a:extLst>
          </p:cNvPr>
          <p:cNvSpPr txBox="1"/>
          <p:nvPr/>
        </p:nvSpPr>
        <p:spPr>
          <a:xfrm>
            <a:off x="498428" y="695507"/>
            <a:ext cx="86201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70C0"/>
                </a:solidFill>
                <a:effectLst/>
                <a:uLnTx/>
                <a:uFillTx/>
                <a:latin typeface="Intel Clear"/>
                <a:cs typeface="Arial" panose="020B0604020202020204" pitchFamily="34" charset="0"/>
                <a:sym typeface="Helvetica Neue"/>
              </a:rPr>
              <a:t>Fragmentation -&gt; Industry Consolidation around best standard technology</a:t>
            </a:r>
          </a:p>
        </p:txBody>
      </p:sp>
    </p:spTree>
    <p:extLst>
      <p:ext uri="{BB962C8B-B14F-4D97-AF65-F5344CB8AC3E}">
        <p14:creationId xmlns:p14="http://schemas.microsoft.com/office/powerpoint/2010/main" val="171007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CA92-BA8B-4AC8-BC4C-1F67265EB618}"/>
              </a:ext>
            </a:extLst>
          </p:cNvPr>
          <p:cNvSpPr>
            <a:spLocks noGrp="1"/>
          </p:cNvSpPr>
          <p:nvPr>
            <p:ph type="title"/>
          </p:nvPr>
        </p:nvSpPr>
        <p:spPr>
          <a:xfrm>
            <a:off x="571370" y="571500"/>
            <a:ext cx="4904921" cy="1257300"/>
          </a:xfrm>
        </p:spPr>
        <p:txBody>
          <a:bodyPr lIns="0" tIns="0" rIns="0" bIns="0" anchor="t">
            <a:noAutofit/>
          </a:bodyPr>
          <a:lstStyle/>
          <a:p>
            <a:r>
              <a:rPr lang="en-US">
                <a:latin typeface="IntelOne Display Regular"/>
                <a:ea typeface="Intel Clear Light"/>
                <a:cs typeface="Intel Clear Light"/>
              </a:rPr>
              <a:t>Possible IP Mapping</a:t>
            </a:r>
          </a:p>
        </p:txBody>
      </p:sp>
      <p:graphicFrame>
        <p:nvGraphicFramePr>
          <p:cNvPr id="5" name="Table 4">
            <a:extLst>
              <a:ext uri="{FF2B5EF4-FFF2-40B4-BE49-F238E27FC236}">
                <a16:creationId xmlns:a16="http://schemas.microsoft.com/office/drawing/2014/main" id="{68A429C8-B7B9-4816-B49C-498716767D8D}"/>
              </a:ext>
            </a:extLst>
          </p:cNvPr>
          <p:cNvGraphicFramePr>
            <a:graphicFrameLocks noGrp="1"/>
          </p:cNvGraphicFramePr>
          <p:nvPr>
            <p:extLst>
              <p:ext uri="{D42A27DB-BD31-4B8C-83A1-F6EECF244321}">
                <p14:modId xmlns:p14="http://schemas.microsoft.com/office/powerpoint/2010/main" val="2308601199"/>
              </p:ext>
            </p:extLst>
          </p:nvPr>
        </p:nvGraphicFramePr>
        <p:xfrm>
          <a:off x="6188314" y="384581"/>
          <a:ext cx="3988470" cy="2739753"/>
        </p:xfrm>
        <a:graphic>
          <a:graphicData uri="http://schemas.openxmlformats.org/drawingml/2006/table">
            <a:tbl>
              <a:tblPr/>
              <a:tblGrid>
                <a:gridCol w="1371600">
                  <a:extLst>
                    <a:ext uri="{9D8B030D-6E8A-4147-A177-3AD203B41FA5}">
                      <a16:colId xmlns:a16="http://schemas.microsoft.com/office/drawing/2014/main" val="3878731947"/>
                    </a:ext>
                  </a:extLst>
                </a:gridCol>
                <a:gridCol w="1308435">
                  <a:extLst>
                    <a:ext uri="{9D8B030D-6E8A-4147-A177-3AD203B41FA5}">
                      <a16:colId xmlns:a16="http://schemas.microsoft.com/office/drawing/2014/main" val="82622567"/>
                    </a:ext>
                  </a:extLst>
                </a:gridCol>
                <a:gridCol w="1308435">
                  <a:extLst>
                    <a:ext uri="{9D8B030D-6E8A-4147-A177-3AD203B41FA5}">
                      <a16:colId xmlns:a16="http://schemas.microsoft.com/office/drawing/2014/main" val="3635477631"/>
                    </a:ext>
                  </a:extLst>
                </a:gridCol>
              </a:tblGrid>
              <a:tr h="232667">
                <a:tc>
                  <a:txBody>
                    <a:bodyPr/>
                    <a:lstStyle/>
                    <a:p>
                      <a:pPr algn="l" fontAlgn="b"/>
                      <a:endParaRPr lang="en-US" sz="1050" b="1" i="0" u="none" strike="noStrike">
                        <a:solidFill>
                          <a:srgbClr val="FFFFFF"/>
                        </a:solidFill>
                        <a:effectLst/>
                        <a:latin typeface="Calibri" panose="020F0502020204030204" pitchFamily="34" charset="0"/>
                      </a:endParaRP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gridSpan="2">
                  <a:txBody>
                    <a:bodyPr/>
                    <a:lstStyle/>
                    <a:p>
                      <a:pPr algn="ctr" fontAlgn="b"/>
                      <a:r>
                        <a:rPr lang="en-US" sz="1050" b="1" i="0" u="none" strike="noStrike">
                          <a:solidFill>
                            <a:srgbClr val="FFFFFF"/>
                          </a:solidFill>
                          <a:effectLst/>
                          <a:latin typeface="Calibri" panose="020F0502020204030204" pitchFamily="34" charset="0"/>
                        </a:rPr>
                        <a:t>D2D I/O Specification</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hMerge="1">
                  <a:txBody>
                    <a:bodyPr/>
                    <a:lstStyle/>
                    <a:p>
                      <a:pPr algn="ctr" fontAlgn="b"/>
                      <a:endParaRPr lang="en-US" sz="8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1515156031"/>
                  </a:ext>
                </a:extLst>
              </a:tr>
              <a:tr h="232667">
                <a:tc>
                  <a:txBody>
                    <a:bodyPr/>
                    <a:lstStyle/>
                    <a:p>
                      <a:pPr algn="l" fontAlgn="b"/>
                      <a:r>
                        <a:rPr lang="en-US" sz="800" b="1" i="0" u="none" strike="noStrike">
                          <a:solidFill>
                            <a:srgbClr val="FFFFFF"/>
                          </a:solidFill>
                          <a:effectLst/>
                          <a:latin typeface="Calibri" panose="020F0502020204030204" pitchFamily="34" charset="0"/>
                        </a:rPr>
                        <a:t>Column1</a:t>
                      </a: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FFFFFF"/>
                          </a:solidFill>
                          <a:effectLst/>
                          <a:latin typeface="Calibri" panose="020F0502020204030204" pitchFamily="34" charset="0"/>
                        </a:rPr>
                        <a:t>Lowest Cost</a:t>
                      </a:r>
                    </a:p>
                    <a:p>
                      <a:pPr algn="ctr" fontAlgn="b"/>
                      <a:r>
                        <a:rPr lang="en-US" sz="800" b="1" i="0" u="none" strike="noStrike">
                          <a:solidFill>
                            <a:srgbClr val="FFFFFF"/>
                          </a:solidFill>
                          <a:effectLst/>
                          <a:latin typeface="Calibri" panose="020F0502020204030204" pitchFamily="34" charset="0"/>
                        </a:rPr>
                        <a:t>Organic</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b"/>
                      <a:r>
                        <a:rPr lang="en-US" sz="800" b="1" i="0" u="none" strike="noStrike">
                          <a:solidFill>
                            <a:srgbClr val="FFFFFF"/>
                          </a:solidFill>
                          <a:effectLst/>
                          <a:latin typeface="Calibri" panose="020F0502020204030204" pitchFamily="34" charset="0"/>
                        </a:rPr>
                        <a:t>Best KPIs</a:t>
                      </a:r>
                      <a:br>
                        <a:rPr lang="en-US" sz="800" b="1" i="0" u="none" strike="noStrike">
                          <a:solidFill>
                            <a:srgbClr val="FFFFFF"/>
                          </a:solidFill>
                          <a:effectLst/>
                          <a:latin typeface="Calibri" panose="020F0502020204030204" pitchFamily="34" charset="0"/>
                        </a:rPr>
                      </a:br>
                      <a:r>
                        <a:rPr lang="en-US" sz="800" b="1" i="0" u="none" strike="noStrike">
                          <a:solidFill>
                            <a:srgbClr val="FFFFFF"/>
                          </a:solidFill>
                          <a:effectLst/>
                          <a:latin typeface="Calibri" panose="020F0502020204030204" pitchFamily="34" charset="0"/>
                        </a:rPr>
                        <a:t>Advanced Packaging</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2575983228"/>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Bump Pitch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90um to 130um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25um to 55um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437078321"/>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Data Rate (Gbps)</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4/8/16/32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4/8/12/16/32</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926100"/>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BW/shoreline  (GB/s/mm)</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30.9/61.7/123.4/246.8</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164/328/492/656/920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876146639"/>
                  </a:ext>
                </a:extLst>
              </a:tr>
              <a:tr h="186896">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 bump are  (GB/s/mm^2)</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22/44/88/125</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188/375/562/675/940</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8082877"/>
                  </a:ext>
                </a:extLst>
              </a:tr>
              <a:tr h="349001">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Energy Efficiency (</a:t>
                      </a:r>
                      <a:r>
                        <a:rPr lang="en-US" sz="800" b="0" i="0" u="none" strike="noStrike" err="1">
                          <a:solidFill>
                            <a:srgbClr val="FFFFFF"/>
                          </a:solidFill>
                          <a:effectLst/>
                          <a:latin typeface="Calibri" panose="020F0502020204030204" pitchFamily="34" charset="0"/>
                        </a:rPr>
                        <a:t>pJ</a:t>
                      </a:r>
                      <a:r>
                        <a:rPr lang="en-US" sz="800" b="0" i="0" u="none" strike="noStrike">
                          <a:solidFill>
                            <a:srgbClr val="FFFFFF"/>
                          </a:solidFill>
                          <a:effectLst/>
                          <a:latin typeface="Calibri" panose="020F0502020204030204" pitchFamily="34" charset="0"/>
                        </a:rPr>
                        <a:t>/b)</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0.5 (4 GT/s, short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1.0 (</a:t>
                      </a:r>
                      <a:r>
                        <a:rPr lang="nl-NL" sz="800" b="0" i="0" u="none" strike="noStrike">
                          <a:solidFill>
                            <a:srgbClr val="000000"/>
                          </a:solidFill>
                          <a:effectLst/>
                          <a:latin typeface="Symbol" panose="05050102010706020507" pitchFamily="18" charset="2"/>
                        </a:rPr>
                        <a:t>£</a:t>
                      </a:r>
                      <a:r>
                        <a:rPr lang="nl-NL" sz="800" b="0" i="0" u="none" strike="noStrike">
                          <a:solidFill>
                            <a:srgbClr val="000000"/>
                          </a:solidFill>
                          <a:effectLst/>
                          <a:latin typeface="Calibri" panose="020F0502020204030204" pitchFamily="34" charset="0"/>
                        </a:rPr>
                        <a:t> </a:t>
                      </a:r>
                      <a:r>
                        <a:rPr lang="en-US" sz="800" b="0" i="0" u="none" strike="noStrike">
                          <a:solidFill>
                            <a:srgbClr val="000000"/>
                          </a:solidFill>
                          <a:effectLst/>
                          <a:latin typeface="Cambria" panose="02040503050406030204" pitchFamily="18" charset="0"/>
                          <a:ea typeface="Cambria" panose="02040503050406030204" pitchFamily="18" charset="0"/>
                        </a:rPr>
                        <a:t>16 GT/s, long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1.25 (32 GT/s, long reach)</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nl-NL" sz="800" b="0" i="0" u="none" strike="noStrike">
                          <a:solidFill>
                            <a:srgbClr val="000000"/>
                          </a:solidFill>
                          <a:effectLst/>
                          <a:latin typeface="Cambria" panose="02040503050406030204" pitchFamily="18" charset="0"/>
                          <a:ea typeface="Cambria" panose="02040503050406030204" pitchFamily="18" charset="0"/>
                        </a:rPr>
                        <a:t>0.5 (</a:t>
                      </a:r>
                      <a:r>
                        <a:rPr lang="nl-NL" sz="800" b="0" i="0" u="none" strike="noStrike">
                          <a:solidFill>
                            <a:srgbClr val="000000"/>
                          </a:solidFill>
                          <a:effectLst/>
                          <a:latin typeface="Symbol" panose="05050102010706020507" pitchFamily="18" charset="2"/>
                          <a:ea typeface="Cambria" panose="02040503050406030204" pitchFamily="18" charset="0"/>
                        </a:rPr>
                        <a:t>£</a:t>
                      </a:r>
                      <a:r>
                        <a:rPr lang="nl-NL" sz="800" b="0" i="0" u="none" strike="noStrike">
                          <a:solidFill>
                            <a:srgbClr val="000000"/>
                          </a:solidFill>
                          <a:effectLst/>
                          <a:latin typeface="Cambria" panose="02040503050406030204" pitchFamily="18" charset="0"/>
                          <a:ea typeface="Cambria" panose="02040503050406030204" pitchFamily="18" charset="0"/>
                        </a:rPr>
                        <a:t> 12 GT/s)</a:t>
                      </a:r>
                      <a:br>
                        <a:rPr lang="nl-NL" sz="800" b="0" i="0" u="none" strike="noStrike">
                          <a:solidFill>
                            <a:srgbClr val="000000"/>
                          </a:solidFill>
                          <a:effectLst/>
                          <a:latin typeface="Cambria" panose="02040503050406030204" pitchFamily="18" charset="0"/>
                          <a:ea typeface="Cambria" panose="02040503050406030204" pitchFamily="18" charset="0"/>
                        </a:rPr>
                      </a:br>
                      <a:r>
                        <a:rPr lang="nl-NL" sz="800" b="0" i="0" u="none" strike="noStrike">
                          <a:solidFill>
                            <a:srgbClr val="000000"/>
                          </a:solidFill>
                          <a:effectLst/>
                          <a:latin typeface="Cambria" panose="02040503050406030204" pitchFamily="18" charset="0"/>
                          <a:ea typeface="Cambria" panose="02040503050406030204" pitchFamily="18" charset="0"/>
                        </a:rPr>
                        <a:t>0.6 (</a:t>
                      </a:r>
                      <a:r>
                        <a:rPr lang="nl-NL" sz="800" b="0" i="0" u="none" strike="noStrike">
                          <a:solidFill>
                            <a:srgbClr val="000000"/>
                          </a:solidFill>
                          <a:effectLst/>
                          <a:latin typeface="Symbol" panose="05050102010706020507" pitchFamily="18" charset="2"/>
                          <a:ea typeface="Cambria" panose="02040503050406030204" pitchFamily="18" charset="0"/>
                        </a:rPr>
                        <a:t>³</a:t>
                      </a:r>
                      <a:r>
                        <a:rPr lang="nl-NL" sz="800" b="0" i="0" u="none" strike="noStrike">
                          <a:solidFill>
                            <a:srgbClr val="000000"/>
                          </a:solidFill>
                          <a:effectLst/>
                          <a:latin typeface="Cambria" panose="02040503050406030204" pitchFamily="18" charset="0"/>
                          <a:ea typeface="Cambria" panose="02040503050406030204" pitchFamily="18" charset="0"/>
                        </a:rPr>
                        <a:t> 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50471962"/>
                  </a:ext>
                </a:extLst>
              </a:tr>
              <a:tr h="546635">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Raw BER</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1e-27 (</a:t>
                      </a:r>
                      <a:r>
                        <a:rPr lang="en-US" sz="800" b="0" i="0" u="none" strike="noStrike">
                          <a:solidFill>
                            <a:srgbClr val="000000"/>
                          </a:solidFill>
                          <a:effectLst/>
                          <a:latin typeface="Symbol" panose="05050102010706020507" pitchFamily="18" charset="2"/>
                          <a:ea typeface="Cambria" panose="02040503050406030204" pitchFamily="18" charset="0"/>
                        </a:rPr>
                        <a:t>£</a:t>
                      </a:r>
                      <a:r>
                        <a:rPr lang="en-US" sz="800" b="0" i="0" u="none" strike="noStrike">
                          <a:solidFill>
                            <a:srgbClr val="000000"/>
                          </a:solidFill>
                          <a:effectLst/>
                          <a:latin typeface="Cambria" panose="02040503050406030204" pitchFamily="18" charset="0"/>
                          <a:ea typeface="Cambria" panose="02040503050406030204" pitchFamily="18" charset="0"/>
                        </a:rPr>
                        <a:t> 8 GT/s)</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1e-27 (16 GT/s, short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1e-15 (16 GT/s, long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1e-15  (</a:t>
                      </a:r>
                      <a:r>
                        <a:rPr lang="en-US" sz="800" b="0" i="0" u="none" strike="noStrike">
                          <a:solidFill>
                            <a:srgbClr val="000000"/>
                          </a:solidFill>
                          <a:effectLst/>
                          <a:latin typeface="Symbol" panose="05050102010706020507" pitchFamily="18" charset="2"/>
                          <a:ea typeface="Cambria" panose="02040503050406030204" pitchFamily="18" charset="0"/>
                        </a:rPr>
                        <a:t>³</a:t>
                      </a:r>
                      <a:r>
                        <a:rPr lang="en-US" sz="800" b="0" i="0" u="none" strike="noStrike">
                          <a:solidFill>
                            <a:srgbClr val="000000"/>
                          </a:solidFill>
                          <a:effectLst/>
                          <a:latin typeface="Cambria" panose="02040503050406030204" pitchFamily="18" charset="0"/>
                          <a:ea typeface="Cambria" panose="02040503050406030204" pitchFamily="18" charset="0"/>
                        </a:rPr>
                        <a:t> 32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800" b="0" i="0" u="none" strike="noStrike">
                          <a:solidFill>
                            <a:srgbClr val="000000"/>
                          </a:solidFill>
                          <a:effectLst/>
                          <a:latin typeface="Cambria" panose="02040503050406030204" pitchFamily="18" charset="0"/>
                          <a:ea typeface="Cambria" panose="02040503050406030204" pitchFamily="18" charset="0"/>
                        </a:rPr>
                        <a:t>1e-27 (</a:t>
                      </a:r>
                      <a:r>
                        <a:rPr lang="pt-BR" sz="800" b="0" i="0" u="none" strike="noStrike">
                          <a:solidFill>
                            <a:srgbClr val="000000"/>
                          </a:solidFill>
                          <a:effectLst/>
                          <a:latin typeface="Symbol" panose="05050102010706020507" pitchFamily="18" charset="2"/>
                          <a:ea typeface="Cambria" panose="02040503050406030204" pitchFamily="18" charset="0"/>
                        </a:rPr>
                        <a:t>£</a:t>
                      </a:r>
                      <a:r>
                        <a:rPr lang="pt-BR" sz="800" b="0" i="0" u="none" strike="noStrike">
                          <a:solidFill>
                            <a:srgbClr val="000000"/>
                          </a:solidFill>
                          <a:effectLst/>
                          <a:latin typeface="Cambria" panose="02040503050406030204" pitchFamily="18" charset="0"/>
                          <a:ea typeface="Cambria" panose="02040503050406030204" pitchFamily="18" charset="0"/>
                        </a:rPr>
                        <a:t> 12 GT/s)</a:t>
                      </a:r>
                      <a:br>
                        <a:rPr lang="pt-BR" sz="800" b="0" i="0" u="none" strike="noStrike">
                          <a:solidFill>
                            <a:srgbClr val="000000"/>
                          </a:solidFill>
                          <a:effectLst/>
                          <a:latin typeface="Cambria" panose="02040503050406030204" pitchFamily="18" charset="0"/>
                          <a:ea typeface="Cambria" panose="02040503050406030204" pitchFamily="18" charset="0"/>
                        </a:rPr>
                      </a:br>
                      <a:r>
                        <a:rPr lang="pt-BR" sz="800" b="0" i="0" u="none" strike="noStrike">
                          <a:solidFill>
                            <a:srgbClr val="000000"/>
                          </a:solidFill>
                          <a:effectLst/>
                          <a:latin typeface="Cambria" panose="02040503050406030204" pitchFamily="18" charset="0"/>
                          <a:ea typeface="Cambria" panose="02040503050406030204" pitchFamily="18" charset="0"/>
                        </a:rPr>
                        <a:t>1e-15  (</a:t>
                      </a:r>
                      <a:r>
                        <a:rPr lang="pt-BR" sz="800" b="0" i="0" u="none" strike="noStrike">
                          <a:solidFill>
                            <a:srgbClr val="000000"/>
                          </a:solidFill>
                          <a:effectLst/>
                          <a:latin typeface="Symbol" panose="05050102010706020507" pitchFamily="18" charset="2"/>
                          <a:ea typeface="Cambria" panose="02040503050406030204" pitchFamily="18" charset="0"/>
                        </a:rPr>
                        <a:t>³</a:t>
                      </a:r>
                      <a:r>
                        <a:rPr lang="pt-BR" sz="800" b="0" i="0" u="none" strike="noStrike">
                          <a:solidFill>
                            <a:srgbClr val="000000"/>
                          </a:solidFill>
                          <a:effectLst/>
                          <a:latin typeface="Cambria" panose="02040503050406030204" pitchFamily="18" charset="0"/>
                          <a:ea typeface="Cambria" panose="02040503050406030204" pitchFamily="18" charset="0"/>
                        </a:rPr>
                        <a:t> 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2064112"/>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Latency end-to-end </a:t>
                      </a:r>
                      <a:br>
                        <a:rPr lang="en-US" sz="800" b="0" i="0" u="none" strike="noStrike">
                          <a:solidFill>
                            <a:srgbClr val="FFFFFF"/>
                          </a:solidFill>
                          <a:effectLst/>
                          <a:latin typeface="Calibri" panose="020F0502020204030204" pitchFamily="34" charset="0"/>
                        </a:rPr>
                      </a:br>
                      <a:r>
                        <a:rPr lang="en-US" sz="800" b="0" i="0" u="none" strike="noStrike">
                          <a:solidFill>
                            <a:srgbClr val="FFFFFF"/>
                          </a:solidFill>
                          <a:effectLst/>
                          <a:latin typeface="Calibri" panose="020F0502020204030204" pitchFamily="34" charset="0"/>
                        </a:rPr>
                        <a:t>(# clocks at GT/s )</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12 data rate clocks</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(1.5ns at 8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hMerge="1">
                  <a:txBody>
                    <a:bodyPr/>
                    <a:lstStyle/>
                    <a:p>
                      <a:endParaRPr lang="en-US"/>
                    </a:p>
                  </a:txBody>
                  <a:tcPr/>
                </a:tc>
                <a:extLst>
                  <a:ext uri="{0D108BD9-81ED-4DB2-BD59-A6C34878D82A}">
                    <a16:rowId xmlns:a16="http://schemas.microsoft.com/office/drawing/2014/main" val="1223203591"/>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Idle entry/exit latency</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 cycle (</a:t>
                      </a:r>
                      <a:r>
                        <a:rPr lang="en-US" sz="800" b="0" i="0" u="none" strike="noStrike">
                          <a:solidFill>
                            <a:srgbClr val="000000"/>
                          </a:solidFill>
                          <a:effectLst/>
                          <a:latin typeface="Symbol" panose="05050102010706020507" pitchFamily="18" charset="2"/>
                          <a:ea typeface="Cambria" panose="02040503050406030204" pitchFamily="18" charset="0"/>
                        </a:rPr>
                        <a:t>£</a:t>
                      </a:r>
                      <a:r>
                        <a:rPr lang="en-US" sz="800" b="0" i="0" u="none" strike="noStrike">
                          <a:solidFill>
                            <a:srgbClr val="000000"/>
                          </a:solidFill>
                          <a:effectLst/>
                          <a:latin typeface="Cambria" panose="02040503050406030204" pitchFamily="18" charset="0"/>
                          <a:ea typeface="Cambria" panose="02040503050406030204" pitchFamily="18" charset="0"/>
                        </a:rPr>
                        <a:t> 12 GT/s)</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2 cycles (</a:t>
                      </a:r>
                      <a:r>
                        <a:rPr lang="en-US" sz="800" b="0" i="0" u="none" strike="noStrike">
                          <a:solidFill>
                            <a:srgbClr val="000000"/>
                          </a:solidFill>
                          <a:effectLst/>
                          <a:latin typeface="Symbol" panose="05050102010706020507" pitchFamily="18" charset="2"/>
                          <a:ea typeface="Cambria" panose="02040503050406030204" pitchFamily="18" charset="0"/>
                        </a:rPr>
                        <a:t>³</a:t>
                      </a:r>
                      <a:r>
                        <a:rPr lang="en-US" sz="800" b="0" i="0" u="none" strike="noStrike">
                          <a:solidFill>
                            <a:srgbClr val="000000"/>
                          </a:solidFill>
                          <a:effectLst/>
                          <a:latin typeface="Cambria" panose="02040503050406030204" pitchFamily="18" charset="0"/>
                          <a:ea typeface="Cambria" panose="02040503050406030204" pitchFamily="18" charset="0"/>
                        </a:rPr>
                        <a:t> 16 GT/s)</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4173393843"/>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Channel reach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10mm (short reach)</a:t>
                      </a:r>
                      <a:br>
                        <a:rPr lang="en-US" sz="800" b="0" i="0" u="none" strike="noStrike">
                          <a:solidFill>
                            <a:srgbClr val="000000"/>
                          </a:solidFill>
                          <a:effectLst/>
                          <a:latin typeface="Cambria" panose="02040503050406030204" pitchFamily="18" charset="0"/>
                          <a:ea typeface="Cambria" panose="02040503050406030204" pitchFamily="18" charset="0"/>
                        </a:rPr>
                      </a:br>
                      <a:r>
                        <a:rPr lang="en-US" sz="800" b="0" i="0" u="none" strike="noStrike">
                          <a:solidFill>
                            <a:srgbClr val="000000"/>
                          </a:solidFill>
                          <a:effectLst/>
                          <a:latin typeface="Cambria" panose="02040503050406030204" pitchFamily="18" charset="0"/>
                          <a:ea typeface="Cambria" panose="02040503050406030204" pitchFamily="18" charset="0"/>
                        </a:rPr>
                        <a:t>25mm (long reach)</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tc>
                  <a:txBody>
                    <a:bodyPr/>
                    <a:lstStyle/>
                    <a:p>
                      <a:pPr algn="ctr" fontAlgn="ctr"/>
                      <a:r>
                        <a:rPr lang="en-US" sz="800" b="0" i="0" u="none" strike="noStrike">
                          <a:solidFill>
                            <a:srgbClr val="000000"/>
                          </a:solidFill>
                          <a:effectLst/>
                          <a:latin typeface="Cambria" panose="02040503050406030204" pitchFamily="18" charset="0"/>
                          <a:ea typeface="Cambria" panose="02040503050406030204" pitchFamily="18" charset="0"/>
                        </a:rPr>
                        <a:t>2mm</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DEBF7"/>
                    </a:solidFill>
                  </a:tcPr>
                </a:tc>
                <a:extLst>
                  <a:ext uri="{0D108BD9-81ED-4DB2-BD59-A6C34878D82A}">
                    <a16:rowId xmlns:a16="http://schemas.microsoft.com/office/drawing/2014/main" val="3703616547"/>
                  </a:ext>
                </a:extLst>
              </a:tr>
            </a:tbl>
          </a:graphicData>
        </a:graphic>
      </p:graphicFrame>
      <p:graphicFrame>
        <p:nvGraphicFramePr>
          <p:cNvPr id="6" name="Table 5">
            <a:extLst>
              <a:ext uri="{FF2B5EF4-FFF2-40B4-BE49-F238E27FC236}">
                <a16:creationId xmlns:a16="http://schemas.microsoft.com/office/drawing/2014/main" id="{382FB196-872C-4E81-89E7-EB8729CA2EC4}"/>
              </a:ext>
            </a:extLst>
          </p:cNvPr>
          <p:cNvGraphicFramePr>
            <a:graphicFrameLocks noGrp="1"/>
          </p:cNvGraphicFramePr>
          <p:nvPr>
            <p:extLst>
              <p:ext uri="{D42A27DB-BD31-4B8C-83A1-F6EECF244321}">
                <p14:modId xmlns:p14="http://schemas.microsoft.com/office/powerpoint/2010/main" val="573900421"/>
              </p:ext>
            </p:extLst>
          </p:nvPr>
        </p:nvGraphicFramePr>
        <p:xfrm>
          <a:off x="4845540" y="3618281"/>
          <a:ext cx="3749040" cy="2661905"/>
        </p:xfrm>
        <a:graphic>
          <a:graphicData uri="http://schemas.openxmlformats.org/drawingml/2006/table">
            <a:tbl>
              <a:tblPr/>
              <a:tblGrid>
                <a:gridCol w="1371600">
                  <a:extLst>
                    <a:ext uri="{9D8B030D-6E8A-4147-A177-3AD203B41FA5}">
                      <a16:colId xmlns:a16="http://schemas.microsoft.com/office/drawing/2014/main" val="3878731947"/>
                    </a:ext>
                  </a:extLst>
                </a:gridCol>
                <a:gridCol w="1188720">
                  <a:extLst>
                    <a:ext uri="{9D8B030D-6E8A-4147-A177-3AD203B41FA5}">
                      <a16:colId xmlns:a16="http://schemas.microsoft.com/office/drawing/2014/main" val="82622567"/>
                    </a:ext>
                  </a:extLst>
                </a:gridCol>
                <a:gridCol w="1188720">
                  <a:extLst>
                    <a:ext uri="{9D8B030D-6E8A-4147-A177-3AD203B41FA5}">
                      <a16:colId xmlns:a16="http://schemas.microsoft.com/office/drawing/2014/main" val="3635477631"/>
                    </a:ext>
                  </a:extLst>
                </a:gridCol>
              </a:tblGrid>
              <a:tr h="232667">
                <a:tc>
                  <a:txBody>
                    <a:bodyPr/>
                    <a:lstStyle/>
                    <a:p>
                      <a:pPr algn="l" fontAlgn="b"/>
                      <a:endParaRPr lang="en-US" sz="800" b="1" i="0" u="none" strike="noStrike">
                        <a:solidFill>
                          <a:srgbClr val="FFFFFF"/>
                        </a:solidFill>
                        <a:effectLst/>
                        <a:latin typeface="Calibri" panose="020F0502020204030204" pitchFamily="34" charset="0"/>
                      </a:endParaRP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gridSpan="2">
                  <a:txBody>
                    <a:bodyPr/>
                    <a:lstStyle/>
                    <a:p>
                      <a:pPr algn="ctr" fontAlgn="b"/>
                      <a:r>
                        <a:rPr lang="en-US" sz="1400" b="1" i="0" u="none" strike="noStrike">
                          <a:solidFill>
                            <a:srgbClr val="0D0D0D"/>
                          </a:solidFill>
                          <a:effectLst/>
                          <a:latin typeface="Calibri" panose="020F0502020204030204" pitchFamily="34" charset="0"/>
                        </a:rPr>
                        <a:t>General Purpose D2D I/O IP</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8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432862818"/>
                  </a:ext>
                </a:extLst>
              </a:tr>
              <a:tr h="232667">
                <a:tc>
                  <a:txBody>
                    <a:bodyPr/>
                    <a:lstStyle/>
                    <a:p>
                      <a:pPr algn="l" fontAlgn="b"/>
                      <a:r>
                        <a:rPr lang="en-US" sz="800" b="1" i="0" u="none" strike="noStrike">
                          <a:solidFill>
                            <a:srgbClr val="FFFFFF"/>
                          </a:solidFill>
                          <a:effectLst/>
                          <a:latin typeface="Calibri" panose="020F0502020204030204" pitchFamily="34" charset="0"/>
                        </a:rPr>
                        <a:t>Column1</a:t>
                      </a: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FFFFFF"/>
                          </a:solidFill>
                          <a:effectLst/>
                          <a:latin typeface="Calibri" panose="020F0502020204030204" pitchFamily="34" charset="0"/>
                        </a:rPr>
                        <a:t>Organic</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fontAlgn="b"/>
                      <a:r>
                        <a:rPr lang="en-US" sz="800" b="1" i="0" u="none" strike="noStrike">
                          <a:solidFill>
                            <a:srgbClr val="FFFFFF"/>
                          </a:solidFill>
                          <a:effectLst/>
                          <a:latin typeface="Calibri" panose="020F0502020204030204" pitchFamily="34" charset="0"/>
                        </a:rPr>
                        <a:t>Advanced Packaging</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2575983228"/>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Bump Pitch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110um</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b="0" i="0" u="none" strike="noStrike">
                          <a:solidFill>
                            <a:srgbClr val="000000"/>
                          </a:solidFill>
                          <a:effectLst/>
                          <a:latin typeface="Calibri" panose="020F0502020204030204" pitchFamily="34" charset="0"/>
                        </a:rPr>
                        <a:t>45um</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37078321"/>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Data Rate (Gbps)</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4/8/16/</a:t>
                      </a:r>
                      <a:r>
                        <a:rPr lang="en-US" sz="800" b="0" i="0" u="none" strike="sngStrike">
                          <a:solidFill>
                            <a:srgbClr val="FF0000"/>
                          </a:solidFill>
                          <a:effectLst/>
                          <a:latin typeface="Calibri" panose="020F0502020204030204" pitchFamily="34" charset="0"/>
                        </a:rPr>
                        <a:t>32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Calibri" panose="020F0502020204030204" pitchFamily="34" charset="0"/>
                        </a:rPr>
                        <a:t>4/8/12/16/</a:t>
                      </a:r>
                      <a:r>
                        <a:rPr lang="en-US" sz="800" b="0" i="0" u="none" strike="sngStrike">
                          <a:solidFill>
                            <a:srgbClr val="FF0000"/>
                          </a:solidFill>
                          <a:effectLst/>
                          <a:latin typeface="Calibri" panose="020F0502020204030204" pitchFamily="34" charset="0"/>
                        </a:rPr>
                        <a:t>32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926100"/>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BW/shoreline  (GB/s/mm)</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30.9/61.7/123.4/</a:t>
                      </a:r>
                      <a:r>
                        <a:rPr lang="en-US" sz="800" b="0" i="0" u="none" strike="sngStrike">
                          <a:solidFill>
                            <a:srgbClr val="FF0000"/>
                          </a:solidFill>
                          <a:effectLst/>
                          <a:latin typeface="Calibri" panose="020F0502020204030204" pitchFamily="34" charset="0"/>
                        </a:rPr>
                        <a:t>246.8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b="0" i="0" u="none" strike="noStrike">
                          <a:solidFill>
                            <a:srgbClr val="000000"/>
                          </a:solidFill>
                          <a:effectLst/>
                          <a:latin typeface="Calibri" panose="020F0502020204030204" pitchFamily="34" charset="0"/>
                        </a:rPr>
                        <a:t>164/328/492/656/</a:t>
                      </a:r>
                      <a:r>
                        <a:rPr lang="en-US" sz="800" b="0" i="0" u="none" strike="sngStrike">
                          <a:solidFill>
                            <a:srgbClr val="FF0000"/>
                          </a:solidFill>
                          <a:effectLst/>
                          <a:latin typeface="Calibri" panose="020F0502020204030204" pitchFamily="34" charset="0"/>
                        </a:rPr>
                        <a:t>920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76146639"/>
                  </a:ext>
                </a:extLst>
              </a:tr>
              <a:tr h="186896">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 bump are  (GB/s/mm^2)</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22/44/88/125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a:solidFill>
                            <a:srgbClr val="000000"/>
                          </a:solidFill>
                          <a:effectLst/>
                          <a:latin typeface="Calibri" panose="020F0502020204030204" pitchFamily="34" charset="0"/>
                        </a:rPr>
                        <a:t>188/375/562/675/</a:t>
                      </a:r>
                      <a:r>
                        <a:rPr lang="en-US" sz="800" b="0" i="0" u="none" strike="sngStrike">
                          <a:solidFill>
                            <a:srgbClr val="FF0000"/>
                          </a:solidFill>
                          <a:effectLst/>
                          <a:latin typeface="Calibri" panose="020F0502020204030204" pitchFamily="34" charset="0"/>
                        </a:rPr>
                        <a:t>940</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8082877"/>
                  </a:ext>
                </a:extLst>
              </a:tr>
              <a:tr h="349001">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Energy Efficiency (</a:t>
                      </a:r>
                      <a:r>
                        <a:rPr lang="en-US" sz="800" b="0" i="0" u="none" strike="noStrike" err="1">
                          <a:solidFill>
                            <a:srgbClr val="FFFFFF"/>
                          </a:solidFill>
                          <a:effectLst/>
                          <a:latin typeface="Calibri" panose="020F0502020204030204" pitchFamily="34" charset="0"/>
                        </a:rPr>
                        <a:t>pJ</a:t>
                      </a:r>
                      <a:r>
                        <a:rPr lang="en-US" sz="800" b="0" i="0" u="none" strike="noStrike">
                          <a:solidFill>
                            <a:srgbClr val="FFFFFF"/>
                          </a:solidFill>
                          <a:effectLst/>
                          <a:latin typeface="Calibri" panose="020F0502020204030204" pitchFamily="34" charset="0"/>
                        </a:rPr>
                        <a:t>/b)</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0.5 (4 GT/s, short reach)</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1.0 (</a:t>
                      </a:r>
                      <a:r>
                        <a:rPr lang="nl-NL" sz="800" b="0" i="0" u="none" strike="noStrike">
                          <a:solidFill>
                            <a:srgbClr val="000000"/>
                          </a:solidFill>
                          <a:effectLst/>
                          <a:latin typeface="Symbol" panose="05050102010706020507" pitchFamily="18" charset="2"/>
                        </a:rPr>
                        <a:t>£</a:t>
                      </a:r>
                      <a:r>
                        <a:rPr lang="nl-NL" sz="800" b="0" i="0" u="none" strike="noStrike">
                          <a:solidFill>
                            <a:srgbClr val="000000"/>
                          </a:solidFill>
                          <a:effectLst/>
                          <a:latin typeface="Calibri" panose="020F0502020204030204" pitchFamily="34" charset="0"/>
                        </a:rPr>
                        <a:t> </a:t>
                      </a:r>
                      <a:r>
                        <a:rPr lang="en-US" sz="800" b="0" i="0" u="none" strike="noStrike">
                          <a:solidFill>
                            <a:srgbClr val="000000"/>
                          </a:solidFill>
                          <a:effectLst/>
                          <a:latin typeface="Calibri" panose="020F0502020204030204" pitchFamily="34" charset="0"/>
                        </a:rPr>
                        <a:t>16 GT/s, long reach)</a:t>
                      </a:r>
                      <a:br>
                        <a:rPr lang="en-US" sz="800" b="0" i="0" u="none" strike="noStrike">
                          <a:solidFill>
                            <a:srgbClr val="000000"/>
                          </a:solidFill>
                          <a:effectLst/>
                          <a:latin typeface="Calibri" panose="020F0502020204030204" pitchFamily="34" charset="0"/>
                        </a:rPr>
                      </a:br>
                      <a:r>
                        <a:rPr lang="en-US" sz="800" b="0" i="0" u="none" strike="sngStrike">
                          <a:solidFill>
                            <a:srgbClr val="FF0000"/>
                          </a:solidFill>
                          <a:effectLst/>
                          <a:latin typeface="Calibri" panose="020F0502020204030204" pitchFamily="34" charset="0"/>
                        </a:rPr>
                        <a:t>1.25 (32GT/s, long reach)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l-NL" sz="800" b="0" i="0" u="none" strike="noStrike">
                          <a:solidFill>
                            <a:srgbClr val="000000"/>
                          </a:solidFill>
                          <a:effectLst/>
                          <a:latin typeface="Calibri" panose="020F0502020204030204" pitchFamily="34" charset="0"/>
                        </a:rPr>
                        <a:t>0.5 (</a:t>
                      </a:r>
                      <a:r>
                        <a:rPr lang="nl-NL" sz="800" b="0" i="0" u="none" strike="noStrike">
                          <a:solidFill>
                            <a:srgbClr val="000000"/>
                          </a:solidFill>
                          <a:effectLst/>
                          <a:latin typeface="Symbol" panose="05050102010706020507" pitchFamily="18" charset="2"/>
                        </a:rPr>
                        <a:t>£</a:t>
                      </a:r>
                      <a:r>
                        <a:rPr lang="nl-NL" sz="800" b="0" i="0" u="none" strike="noStrike">
                          <a:solidFill>
                            <a:srgbClr val="000000"/>
                          </a:solidFill>
                          <a:effectLst/>
                          <a:latin typeface="Calibri" panose="020F0502020204030204" pitchFamily="34" charset="0"/>
                        </a:rPr>
                        <a:t> 12 GT/s)</a:t>
                      </a:r>
                      <a:br>
                        <a:rPr lang="nl-NL" sz="800" b="0" i="0" u="none" strike="noStrike">
                          <a:solidFill>
                            <a:srgbClr val="000000"/>
                          </a:solidFill>
                          <a:effectLst/>
                          <a:latin typeface="Calibri" panose="020F0502020204030204" pitchFamily="34" charset="0"/>
                        </a:rPr>
                      </a:br>
                      <a:r>
                        <a:rPr lang="nl-NL" sz="800" b="0" i="0" u="none" strike="noStrike">
                          <a:solidFill>
                            <a:srgbClr val="000000"/>
                          </a:solidFill>
                          <a:effectLst/>
                          <a:latin typeface="Calibri" panose="020F0502020204030204" pitchFamily="34" charset="0"/>
                        </a:rPr>
                        <a:t>0.6 (</a:t>
                      </a:r>
                      <a:r>
                        <a:rPr lang="nl-NL" sz="800" b="0" i="0" u="none" strike="noStrike">
                          <a:solidFill>
                            <a:srgbClr val="000000"/>
                          </a:solidFill>
                          <a:effectLst/>
                          <a:latin typeface="Symbol" panose="05050102010706020507" pitchFamily="18" charset="2"/>
                        </a:rPr>
                        <a:t>³ </a:t>
                      </a:r>
                      <a:r>
                        <a:rPr lang="nl-NL" sz="800" b="0" i="0" u="none" strike="noStrike">
                          <a:solidFill>
                            <a:srgbClr val="000000"/>
                          </a:solidFill>
                          <a:effectLst/>
                          <a:latin typeface="Calibri" panose="020F0502020204030204" pitchFamily="34" charset="0"/>
                        </a:rPr>
                        <a:t>16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0471962"/>
                  </a:ext>
                </a:extLst>
              </a:tr>
              <a:tr h="546635">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Raw BER</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1e-27 (</a:t>
                      </a:r>
                      <a:r>
                        <a:rPr lang="en-US" sz="800" b="0" i="0" u="none" strike="noStrike">
                          <a:solidFill>
                            <a:srgbClr val="000000"/>
                          </a:solidFill>
                          <a:effectLst/>
                          <a:latin typeface="Symbol" panose="05050102010706020507" pitchFamily="18" charset="2"/>
                        </a:rPr>
                        <a:t>£ 8</a:t>
                      </a:r>
                      <a:r>
                        <a:rPr lang="en-US" sz="800" b="0" i="0" u="none" strike="noStrike">
                          <a:solidFill>
                            <a:srgbClr val="000000"/>
                          </a:solidFill>
                          <a:effectLst/>
                          <a:latin typeface="Calibri" panose="020F0502020204030204" pitchFamily="34" charset="0"/>
                        </a:rPr>
                        <a:t> GT/s)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1e-27 (16 GT/s, short reach)</a:t>
                      </a:r>
                      <a:br>
                        <a:rPr lang="en-US" sz="800" b="0" i="0" u="none" strike="noStrike">
                          <a:solidFill>
                            <a:srgbClr val="000000"/>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1e-15 (16 GT/s, long  reach)</a:t>
                      </a:r>
                      <a:br>
                        <a:rPr lang="en-US" sz="800" b="0" i="0" u="none" strike="sngStrike">
                          <a:solidFill>
                            <a:srgbClr val="FF0000"/>
                          </a:solidFill>
                          <a:effectLst/>
                          <a:latin typeface="Calibri" panose="020F0502020204030204" pitchFamily="34" charset="0"/>
                        </a:rPr>
                      </a:br>
                      <a:r>
                        <a:rPr lang="en-US" sz="800" b="0" i="0" u="none" strike="sngStrike">
                          <a:solidFill>
                            <a:srgbClr val="FF0000"/>
                          </a:solidFill>
                          <a:effectLst/>
                          <a:latin typeface="Calibri" panose="020F0502020204030204" pitchFamily="34" charset="0"/>
                        </a:rPr>
                        <a:t>1e-15  (</a:t>
                      </a:r>
                      <a:r>
                        <a:rPr lang="en-US" sz="800" b="0" i="0" u="none" strike="sngStrike">
                          <a:solidFill>
                            <a:srgbClr val="FF0000"/>
                          </a:solidFill>
                          <a:effectLst/>
                          <a:latin typeface="Symbol" panose="05050102010706020507" pitchFamily="18" charset="2"/>
                        </a:rPr>
                        <a:t>³ </a:t>
                      </a:r>
                      <a:r>
                        <a:rPr lang="en-US" sz="800" b="0" i="0" u="none" strike="sngStrike">
                          <a:solidFill>
                            <a:srgbClr val="FF0000"/>
                          </a:solidFill>
                          <a:effectLst/>
                          <a:latin typeface="Calibri" panose="020F0502020204030204" pitchFamily="34" charset="0"/>
                        </a:rPr>
                        <a:t>32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800" b="0" i="0" u="none" strike="noStrike">
                          <a:solidFill>
                            <a:srgbClr val="000000"/>
                          </a:solidFill>
                          <a:effectLst/>
                          <a:latin typeface="Calibri" panose="020F0502020204030204" pitchFamily="34" charset="0"/>
                        </a:rPr>
                        <a:t>1e-27 (</a:t>
                      </a:r>
                      <a:r>
                        <a:rPr lang="pt-BR" sz="800" b="0" i="0" u="none" strike="noStrike">
                          <a:solidFill>
                            <a:srgbClr val="000000"/>
                          </a:solidFill>
                          <a:effectLst/>
                          <a:latin typeface="Symbol" panose="05050102010706020507" pitchFamily="18" charset="2"/>
                        </a:rPr>
                        <a:t>£</a:t>
                      </a:r>
                      <a:r>
                        <a:rPr lang="pt-BR" sz="800" b="0" i="0" u="none" strike="noStrike">
                          <a:solidFill>
                            <a:srgbClr val="000000"/>
                          </a:solidFill>
                          <a:effectLst/>
                          <a:latin typeface="Calibri" panose="020F0502020204030204" pitchFamily="34" charset="0"/>
                        </a:rPr>
                        <a:t> 12 GT/s)</a:t>
                      </a:r>
                      <a:br>
                        <a:rPr lang="pt-BR" sz="800" b="0" i="0" u="none" strike="noStrike">
                          <a:solidFill>
                            <a:srgbClr val="000000"/>
                          </a:solidFill>
                          <a:effectLst/>
                          <a:latin typeface="Calibri" panose="020F0502020204030204" pitchFamily="34" charset="0"/>
                        </a:rPr>
                      </a:br>
                      <a:r>
                        <a:rPr lang="pt-BR" sz="800" b="0" i="0" u="none" strike="noStrike">
                          <a:solidFill>
                            <a:srgbClr val="000000"/>
                          </a:solidFill>
                          <a:effectLst/>
                          <a:latin typeface="Calibri" panose="020F0502020204030204" pitchFamily="34" charset="0"/>
                        </a:rPr>
                        <a:t>1e-15  (</a:t>
                      </a:r>
                      <a:r>
                        <a:rPr lang="pt-BR" sz="800" b="0" i="0" u="none" strike="noStrike">
                          <a:solidFill>
                            <a:srgbClr val="000000"/>
                          </a:solidFill>
                          <a:effectLst/>
                          <a:latin typeface="Symbol" panose="05050102010706020507" pitchFamily="18" charset="2"/>
                        </a:rPr>
                        <a:t>³ 16</a:t>
                      </a:r>
                      <a:r>
                        <a:rPr lang="pt-BR" sz="800" b="0" i="0" u="none" strike="noStrike">
                          <a:solidFill>
                            <a:srgbClr val="000000"/>
                          </a:solidFill>
                          <a:effectLst/>
                          <a:latin typeface="Calibri" panose="020F0502020204030204" pitchFamily="34" charset="0"/>
                        </a:rPr>
                        <a:t>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2064112"/>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Latency end-to-end </a:t>
                      </a:r>
                      <a:br>
                        <a:rPr lang="en-US" sz="800" b="0" i="0" u="none" strike="noStrike">
                          <a:solidFill>
                            <a:srgbClr val="FFFFFF"/>
                          </a:solidFill>
                          <a:effectLst/>
                          <a:latin typeface="Calibri" panose="020F0502020204030204" pitchFamily="34" charset="0"/>
                        </a:rPr>
                      </a:br>
                      <a:r>
                        <a:rPr lang="en-US" sz="800" b="0" i="0" u="none" strike="noStrike">
                          <a:solidFill>
                            <a:srgbClr val="FFFFFF"/>
                          </a:solidFill>
                          <a:effectLst/>
                          <a:latin typeface="Calibri" panose="020F0502020204030204" pitchFamily="34" charset="0"/>
                        </a:rPr>
                        <a:t>(# clocks at GT/s )</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gridSpan="2">
                  <a:txBody>
                    <a:bodyPr/>
                    <a:lstStyle/>
                    <a:p>
                      <a:pPr algn="ctr" fontAlgn="ctr"/>
                      <a:r>
                        <a:rPr lang="en-US" sz="800" b="0" i="0" u="none" strike="noStrike">
                          <a:solidFill>
                            <a:srgbClr val="000000"/>
                          </a:solidFill>
                          <a:effectLst/>
                          <a:latin typeface="Calibri" panose="020F0502020204030204" pitchFamily="34" charset="0"/>
                        </a:rPr>
                        <a:t>12 data rate clocks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(1.5ns at 8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223203591"/>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Idle entry/exit latency</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gridSpan="2">
                  <a:txBody>
                    <a:bodyPr/>
                    <a:lstStyle/>
                    <a:p>
                      <a:pPr algn="ctr" fontAlgn="ctr"/>
                      <a:r>
                        <a:rPr lang="en-US" sz="800" b="0" i="0" u="none" strike="noStrike">
                          <a:solidFill>
                            <a:srgbClr val="000000"/>
                          </a:solidFill>
                          <a:effectLst/>
                          <a:latin typeface="Calibri" panose="020F0502020204030204" pitchFamily="34" charset="0"/>
                        </a:rPr>
                        <a:t>1 cycle (</a:t>
                      </a:r>
                      <a:r>
                        <a:rPr lang="en-US" sz="800" b="0" i="0" u="none" strike="noStrike">
                          <a:solidFill>
                            <a:srgbClr val="000000"/>
                          </a:solidFill>
                          <a:effectLst/>
                          <a:latin typeface="Symbol" panose="05050102010706020507" pitchFamily="18" charset="2"/>
                        </a:rPr>
                        <a:t>£</a:t>
                      </a:r>
                      <a:r>
                        <a:rPr lang="en-US" sz="800" b="0" i="0" u="none" strike="noStrike">
                          <a:solidFill>
                            <a:srgbClr val="000000"/>
                          </a:solidFill>
                          <a:effectLst/>
                          <a:latin typeface="Calibri" panose="020F0502020204030204" pitchFamily="34" charset="0"/>
                        </a:rPr>
                        <a:t> 12 GT/s)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2 cycles (</a:t>
                      </a:r>
                      <a:r>
                        <a:rPr lang="en-US" sz="800" b="0" i="0" u="none" strike="noStrike">
                          <a:solidFill>
                            <a:srgbClr val="000000"/>
                          </a:solidFill>
                          <a:effectLst/>
                          <a:latin typeface="Symbol" panose="05050102010706020507" pitchFamily="18" charset="2"/>
                        </a:rPr>
                        <a:t>³ </a:t>
                      </a:r>
                      <a:r>
                        <a:rPr lang="en-US" sz="800" b="0" i="0" u="none" strike="noStrike">
                          <a:solidFill>
                            <a:srgbClr val="000000"/>
                          </a:solidFill>
                          <a:effectLst/>
                          <a:latin typeface="Calibri" panose="020F0502020204030204" pitchFamily="34" charset="0"/>
                        </a:rPr>
                        <a:t>16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4173393843"/>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Channel reach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10mm (short reach)</a:t>
                      </a:r>
                      <a:br>
                        <a:rPr lang="en-US" sz="800" b="0" i="0" u="none" strike="noStrike">
                          <a:solidFill>
                            <a:srgbClr val="000000"/>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25mm (long reach)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800" b="0" i="0" u="none" strike="noStrike">
                          <a:solidFill>
                            <a:srgbClr val="000000"/>
                          </a:solidFill>
                          <a:effectLst/>
                          <a:latin typeface="Calibri" panose="020F0502020204030204" pitchFamily="34" charset="0"/>
                        </a:rPr>
                        <a:t>2mm</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03616547"/>
                  </a:ext>
                </a:extLst>
              </a:tr>
            </a:tbl>
          </a:graphicData>
        </a:graphic>
      </p:graphicFrame>
      <p:graphicFrame>
        <p:nvGraphicFramePr>
          <p:cNvPr id="7" name="Table 6">
            <a:extLst>
              <a:ext uri="{FF2B5EF4-FFF2-40B4-BE49-F238E27FC236}">
                <a16:creationId xmlns:a16="http://schemas.microsoft.com/office/drawing/2014/main" id="{34AC751F-673F-4859-B535-D042BCE59AC8}"/>
              </a:ext>
            </a:extLst>
          </p:cNvPr>
          <p:cNvGraphicFramePr>
            <a:graphicFrameLocks noGrp="1"/>
          </p:cNvGraphicFramePr>
          <p:nvPr>
            <p:extLst>
              <p:ext uri="{D42A27DB-BD31-4B8C-83A1-F6EECF244321}">
                <p14:modId xmlns:p14="http://schemas.microsoft.com/office/powerpoint/2010/main" val="1702232718"/>
              </p:ext>
            </p:extLst>
          </p:nvPr>
        </p:nvGraphicFramePr>
        <p:xfrm>
          <a:off x="9213551" y="3618281"/>
          <a:ext cx="2560320" cy="2661905"/>
        </p:xfrm>
        <a:graphic>
          <a:graphicData uri="http://schemas.openxmlformats.org/drawingml/2006/table">
            <a:tbl>
              <a:tblPr/>
              <a:tblGrid>
                <a:gridCol w="1371600">
                  <a:extLst>
                    <a:ext uri="{9D8B030D-6E8A-4147-A177-3AD203B41FA5}">
                      <a16:colId xmlns:a16="http://schemas.microsoft.com/office/drawing/2014/main" val="3878731947"/>
                    </a:ext>
                  </a:extLst>
                </a:gridCol>
                <a:gridCol w="1188720">
                  <a:extLst>
                    <a:ext uri="{9D8B030D-6E8A-4147-A177-3AD203B41FA5}">
                      <a16:colId xmlns:a16="http://schemas.microsoft.com/office/drawing/2014/main" val="82622567"/>
                    </a:ext>
                  </a:extLst>
                </a:gridCol>
              </a:tblGrid>
              <a:tr h="232667">
                <a:tc gridSpan="2">
                  <a:txBody>
                    <a:bodyPr/>
                    <a:lstStyle/>
                    <a:p>
                      <a:pPr algn="ctr" fontAlgn="b"/>
                      <a:r>
                        <a:rPr lang="en-US" sz="1400" b="1" i="0" u="none" strike="noStrike">
                          <a:solidFill>
                            <a:srgbClr val="0D0D0D"/>
                          </a:solidFill>
                          <a:effectLst/>
                          <a:latin typeface="Calibri" panose="020F0502020204030204" pitchFamily="34" charset="0"/>
                        </a:rPr>
                        <a:t>Cost Optimized D2D I/O IP</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hMerge="1">
                  <a:txBody>
                    <a:bodyPr/>
                    <a:lstStyle/>
                    <a:p>
                      <a:pPr algn="ctr" fontAlgn="b"/>
                      <a:endParaRPr lang="en-US" sz="8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705861708"/>
                  </a:ext>
                </a:extLst>
              </a:tr>
              <a:tr h="232667">
                <a:tc>
                  <a:txBody>
                    <a:bodyPr/>
                    <a:lstStyle/>
                    <a:p>
                      <a:pPr algn="l" fontAlgn="b"/>
                      <a:r>
                        <a:rPr lang="en-US" sz="800" b="1" i="0" u="none" strike="noStrike">
                          <a:solidFill>
                            <a:srgbClr val="FFFFFF"/>
                          </a:solidFill>
                          <a:effectLst/>
                          <a:latin typeface="Calibri" panose="020F0502020204030204" pitchFamily="34" charset="0"/>
                        </a:rPr>
                        <a:t>Column1</a:t>
                      </a:r>
                    </a:p>
                  </a:txBody>
                  <a:tcPr marL="0" marR="0" marT="0" marB="0" anchor="b">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b"/>
                      <a:r>
                        <a:rPr lang="en-US" sz="800" b="1" i="0" u="none" strike="noStrike">
                          <a:solidFill>
                            <a:srgbClr val="FFFFFF"/>
                          </a:solidFill>
                          <a:effectLst/>
                          <a:latin typeface="Calibri" panose="020F0502020204030204" pitchFamily="34" charset="0"/>
                        </a:rPr>
                        <a:t>Lowest Cost</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2575983228"/>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Bump Pitch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rgbClr val="000000"/>
                          </a:solidFill>
                          <a:effectLst/>
                          <a:latin typeface="Calibri" panose="020F0502020204030204" pitchFamily="34" charset="0"/>
                        </a:rPr>
                        <a:t>110um</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37078321"/>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Data Rate (Gbps)</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4/8/16/32</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926100"/>
                  </a:ext>
                </a:extLst>
              </a:tr>
              <a:tr h="116334">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BW/shoreline  (GB/s/mm)</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30.9/61.7/123.4/246.8</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76146639"/>
                  </a:ext>
                </a:extLst>
              </a:tr>
              <a:tr h="186896">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BW bump are  (GB/s/mm^2)</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22/44/88/125</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8082877"/>
                  </a:ext>
                </a:extLst>
              </a:tr>
              <a:tr h="349001">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Energy Efficiency (</a:t>
                      </a:r>
                      <a:r>
                        <a:rPr lang="en-US" sz="800" b="0" i="0" u="none" strike="noStrike" err="1">
                          <a:solidFill>
                            <a:srgbClr val="FFFFFF"/>
                          </a:solidFill>
                          <a:effectLst/>
                          <a:latin typeface="Calibri" panose="020F0502020204030204" pitchFamily="34" charset="0"/>
                        </a:rPr>
                        <a:t>pJ</a:t>
                      </a:r>
                      <a:r>
                        <a:rPr lang="en-US" sz="800" b="0" i="0" u="none" strike="noStrike">
                          <a:solidFill>
                            <a:srgbClr val="FFFFFF"/>
                          </a:solidFill>
                          <a:effectLst/>
                          <a:latin typeface="Calibri" panose="020F0502020204030204" pitchFamily="34" charset="0"/>
                        </a:rPr>
                        <a:t>/b)</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marL="0" marR="0" lvl="0" indent="0" algn="ctr" defTabSz="609600" eaLnBrk="1" fontAlgn="ctr" latinLnBrk="0" hangingPunct="1">
                        <a:lnSpc>
                          <a:spcPct val="100000"/>
                        </a:lnSpc>
                        <a:spcBef>
                          <a:spcPts val="0"/>
                        </a:spcBef>
                        <a:spcAft>
                          <a:spcPts val="0"/>
                        </a:spcAft>
                        <a:buClrTx/>
                        <a:buSzTx/>
                        <a:buFontTx/>
                        <a:buNone/>
                        <a:tabLst/>
                        <a:defRPr/>
                      </a:pPr>
                      <a:r>
                        <a:rPr lang="en-US" sz="800" b="0" i="0" u="none" strike="noStrike">
                          <a:solidFill>
                            <a:schemeClr val="tx1"/>
                          </a:solidFill>
                          <a:effectLst/>
                          <a:latin typeface="Calibri" panose="020F0502020204030204" pitchFamily="34" charset="0"/>
                        </a:rPr>
                        <a:t>0.5 (4 GT/s, short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1.0 (</a:t>
                      </a:r>
                      <a:r>
                        <a:rPr lang="nl-NL" sz="800" b="0" i="0" u="none" strike="noStrike">
                          <a:solidFill>
                            <a:schemeClr val="tx1"/>
                          </a:solidFill>
                          <a:effectLst/>
                          <a:latin typeface="Symbol" panose="05050102010706020507" pitchFamily="18" charset="2"/>
                        </a:rPr>
                        <a:t>£</a:t>
                      </a:r>
                      <a:r>
                        <a:rPr lang="nl-NL" sz="800" b="0" i="0" u="none" strike="noStrike">
                          <a:solidFill>
                            <a:schemeClr val="tx1"/>
                          </a:solidFill>
                          <a:effectLst/>
                          <a:latin typeface="Calibri" panose="020F0502020204030204" pitchFamily="34" charset="0"/>
                        </a:rPr>
                        <a:t> </a:t>
                      </a:r>
                      <a:r>
                        <a:rPr lang="en-US" sz="800" b="0" i="0" u="none" strike="noStrike">
                          <a:solidFill>
                            <a:schemeClr val="tx1"/>
                          </a:solidFill>
                          <a:effectLst/>
                          <a:latin typeface="Calibri" panose="020F0502020204030204" pitchFamily="34" charset="0"/>
                        </a:rPr>
                        <a:t>16 GT/s, long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1.25 (32GT/s, long reach)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0471962"/>
                  </a:ext>
                </a:extLst>
              </a:tr>
              <a:tr h="546635">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Raw BER</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1e-27 (</a:t>
                      </a:r>
                      <a:r>
                        <a:rPr lang="en-US" sz="800" b="0" i="0" u="none" strike="noStrike">
                          <a:solidFill>
                            <a:schemeClr val="tx1"/>
                          </a:solidFill>
                          <a:effectLst/>
                          <a:latin typeface="Symbol" panose="05050102010706020507" pitchFamily="18" charset="2"/>
                        </a:rPr>
                        <a:t>£ 8</a:t>
                      </a:r>
                      <a:r>
                        <a:rPr lang="en-US" sz="800" b="0" i="0" u="none" strike="noStrike">
                          <a:solidFill>
                            <a:schemeClr val="tx1"/>
                          </a:solidFill>
                          <a:effectLst/>
                          <a:latin typeface="Calibri" panose="020F0502020204030204" pitchFamily="34" charset="0"/>
                        </a:rPr>
                        <a:t> GT/s)</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1e-27 (16 GT/s, short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1e-15 (16 GT/s, long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1e-15  (</a:t>
                      </a:r>
                      <a:r>
                        <a:rPr lang="en-US" sz="800" b="0" i="0" u="none" strike="noStrike">
                          <a:solidFill>
                            <a:schemeClr val="tx1"/>
                          </a:solidFill>
                          <a:effectLst/>
                          <a:latin typeface="Symbol" panose="05050102010706020507" pitchFamily="18" charset="2"/>
                        </a:rPr>
                        <a:t>³ </a:t>
                      </a:r>
                      <a:r>
                        <a:rPr lang="en-US" sz="800" b="0" i="0" u="none" strike="noStrike">
                          <a:solidFill>
                            <a:schemeClr val="tx1"/>
                          </a:solidFill>
                          <a:effectLst/>
                          <a:latin typeface="Calibri" panose="020F0502020204030204" pitchFamily="34" charset="0"/>
                        </a:rPr>
                        <a:t>32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2064112"/>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Latency end-to-end </a:t>
                      </a:r>
                      <a:br>
                        <a:rPr lang="en-US" sz="800" b="0" i="0" u="none" strike="noStrike">
                          <a:solidFill>
                            <a:srgbClr val="FFFFFF"/>
                          </a:solidFill>
                          <a:effectLst/>
                          <a:latin typeface="Calibri" panose="020F0502020204030204" pitchFamily="34" charset="0"/>
                        </a:rPr>
                      </a:br>
                      <a:r>
                        <a:rPr lang="en-US" sz="800" b="0" i="0" u="none" strike="noStrike">
                          <a:solidFill>
                            <a:srgbClr val="FFFFFF"/>
                          </a:solidFill>
                          <a:effectLst/>
                          <a:latin typeface="Calibri" panose="020F0502020204030204" pitchFamily="34" charset="0"/>
                        </a:rPr>
                        <a:t>(# clocks at GT/s )</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12 data rate clocks</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(1.5ns at 8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23203591"/>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Idle entry/exit latency</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1 cycle (</a:t>
                      </a:r>
                      <a:r>
                        <a:rPr lang="en-US" sz="800" b="0" i="0" u="none" strike="noStrike">
                          <a:solidFill>
                            <a:schemeClr val="tx1"/>
                          </a:solidFill>
                          <a:effectLst/>
                          <a:latin typeface="Symbol" panose="05050102010706020507" pitchFamily="18" charset="2"/>
                        </a:rPr>
                        <a:t>£</a:t>
                      </a:r>
                      <a:r>
                        <a:rPr lang="en-US" sz="800" b="0" i="0" u="none" strike="noStrike">
                          <a:solidFill>
                            <a:schemeClr val="tx1"/>
                          </a:solidFill>
                          <a:effectLst/>
                          <a:latin typeface="Calibri" panose="020F0502020204030204" pitchFamily="34" charset="0"/>
                        </a:rPr>
                        <a:t> 12 GT/s)</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2 cycles (</a:t>
                      </a:r>
                      <a:r>
                        <a:rPr lang="en-US" sz="800" b="0" i="0" u="none" strike="noStrike">
                          <a:solidFill>
                            <a:schemeClr val="tx1"/>
                          </a:solidFill>
                          <a:effectLst/>
                          <a:latin typeface="Symbol" panose="05050102010706020507" pitchFamily="18" charset="2"/>
                        </a:rPr>
                        <a:t>³ </a:t>
                      </a:r>
                      <a:r>
                        <a:rPr lang="en-US" sz="800" b="0" i="0" u="none" strike="noStrike">
                          <a:solidFill>
                            <a:schemeClr val="tx1"/>
                          </a:solidFill>
                          <a:effectLst/>
                          <a:latin typeface="Calibri" panose="020F0502020204030204" pitchFamily="34" charset="0"/>
                        </a:rPr>
                        <a:t>16 GT/s)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3393843"/>
                  </a:ext>
                </a:extLst>
              </a:tr>
              <a:tr h="232667">
                <a:tc>
                  <a:txBody>
                    <a:bodyPr/>
                    <a:lstStyle/>
                    <a:p>
                      <a:pPr marL="91440" algn="l" fontAlgn="ctr">
                        <a:spcBef>
                          <a:spcPts val="600"/>
                        </a:spcBef>
                      </a:pPr>
                      <a:r>
                        <a:rPr lang="en-US" sz="800" b="0" i="0" u="none" strike="noStrike">
                          <a:solidFill>
                            <a:srgbClr val="FFFFFF"/>
                          </a:solidFill>
                          <a:effectLst/>
                          <a:latin typeface="Calibri" panose="020F0502020204030204" pitchFamily="34" charset="0"/>
                        </a:rPr>
                        <a:t>Channel reach</a:t>
                      </a:r>
                    </a:p>
                  </a:txBody>
                  <a:tcPr marL="0" marR="0" marT="0" marB="0" anchor="ctr">
                    <a:lnL w="63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6">
                        <a:lumMod val="50000"/>
                      </a:schemeClr>
                    </a:solidFill>
                  </a:tcPr>
                </a:tc>
                <a:tc>
                  <a:txBody>
                    <a:bodyPr/>
                    <a:lstStyle/>
                    <a:p>
                      <a:pPr algn="ctr" fontAlgn="ctr"/>
                      <a:r>
                        <a:rPr lang="en-US" sz="800" b="0" i="0" u="none" strike="noStrike">
                          <a:solidFill>
                            <a:schemeClr val="tx1"/>
                          </a:solidFill>
                          <a:effectLst/>
                          <a:latin typeface="Calibri" panose="020F0502020204030204" pitchFamily="34" charset="0"/>
                        </a:rPr>
                        <a:t>10mm (short reach)</a:t>
                      </a:r>
                      <a:br>
                        <a:rPr lang="en-US" sz="800" b="0" i="0" u="none" strike="noStrike">
                          <a:solidFill>
                            <a:schemeClr val="tx1"/>
                          </a:solidFill>
                          <a:effectLst/>
                          <a:latin typeface="Calibri" panose="020F0502020204030204" pitchFamily="34" charset="0"/>
                        </a:rPr>
                      </a:br>
                      <a:r>
                        <a:rPr lang="en-US" sz="800" b="0" i="0" u="none" strike="noStrike">
                          <a:solidFill>
                            <a:schemeClr val="tx1"/>
                          </a:solidFill>
                          <a:effectLst/>
                          <a:latin typeface="Calibri" panose="020F0502020204030204" pitchFamily="34" charset="0"/>
                        </a:rPr>
                        <a:t>25mm (long reach)</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03616547"/>
                  </a:ext>
                </a:extLst>
              </a:tr>
            </a:tbl>
          </a:graphicData>
        </a:graphic>
      </p:graphicFrame>
      <p:sp>
        <p:nvSpPr>
          <p:cNvPr id="10" name="TextBox 9">
            <a:extLst>
              <a:ext uri="{FF2B5EF4-FFF2-40B4-BE49-F238E27FC236}">
                <a16:creationId xmlns:a16="http://schemas.microsoft.com/office/drawing/2014/main" id="{4E9DFD6D-E9FC-45AF-92F0-8B74CB230D74}"/>
              </a:ext>
            </a:extLst>
          </p:cNvPr>
          <p:cNvSpPr txBox="1"/>
          <p:nvPr/>
        </p:nvSpPr>
        <p:spPr>
          <a:xfrm>
            <a:off x="6983684" y="3247288"/>
            <a:ext cx="914400" cy="419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kumimoji="0" lang="en-US" sz="1600" b="1" i="0" u="none" strike="noStrike" cap="none" spc="0" normalizeH="0" baseline="0">
                <a:ln>
                  <a:noFill/>
                </a:ln>
                <a:solidFill>
                  <a:srgbClr val="0068B5"/>
                </a:solidFill>
                <a:effectLst/>
                <a:uFillTx/>
                <a:latin typeface="Arial" panose="020B0604020202020204" pitchFamily="34" charset="0"/>
                <a:cs typeface="Arial" panose="020B0604020202020204" pitchFamily="34" charset="0"/>
                <a:sym typeface="Helvetica Neue"/>
              </a:rPr>
              <a:t>IP #1</a:t>
            </a:r>
          </a:p>
        </p:txBody>
      </p:sp>
      <p:sp>
        <p:nvSpPr>
          <p:cNvPr id="11" name="TextBox 10">
            <a:extLst>
              <a:ext uri="{FF2B5EF4-FFF2-40B4-BE49-F238E27FC236}">
                <a16:creationId xmlns:a16="http://schemas.microsoft.com/office/drawing/2014/main" id="{1B05C8AC-2845-4C7D-89CB-D8B7622D8C8D}"/>
              </a:ext>
            </a:extLst>
          </p:cNvPr>
          <p:cNvSpPr txBox="1"/>
          <p:nvPr/>
        </p:nvSpPr>
        <p:spPr>
          <a:xfrm>
            <a:off x="10082901" y="3219450"/>
            <a:ext cx="914400" cy="4190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kumimoji="0" lang="en-US" sz="1600" b="1" i="0" u="none" strike="noStrike" cap="none" spc="0" normalizeH="0" baseline="0">
                <a:ln>
                  <a:noFill/>
                </a:ln>
                <a:solidFill>
                  <a:srgbClr val="0068B5"/>
                </a:solidFill>
                <a:effectLst/>
                <a:uFillTx/>
                <a:latin typeface="Arial" panose="020B0604020202020204" pitchFamily="34" charset="0"/>
                <a:cs typeface="Arial" panose="020B0604020202020204" pitchFamily="34" charset="0"/>
                <a:sym typeface="Helvetica Neue"/>
              </a:rPr>
              <a:t>IP #2</a:t>
            </a:r>
          </a:p>
        </p:txBody>
      </p:sp>
      <p:sp>
        <p:nvSpPr>
          <p:cNvPr id="14" name="TextBox 13">
            <a:extLst>
              <a:ext uri="{FF2B5EF4-FFF2-40B4-BE49-F238E27FC236}">
                <a16:creationId xmlns:a16="http://schemas.microsoft.com/office/drawing/2014/main" id="{20828167-CD31-48F9-A9DD-3946FD93702F}"/>
              </a:ext>
            </a:extLst>
          </p:cNvPr>
          <p:cNvSpPr txBox="1"/>
          <p:nvPr/>
        </p:nvSpPr>
        <p:spPr>
          <a:xfrm>
            <a:off x="7572949" y="42957"/>
            <a:ext cx="2552956" cy="3416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kumimoji="0" lang="en-US" sz="1600" b="1" i="0" u="none" strike="noStrike" cap="none" spc="0" normalizeH="0" baseline="0">
                <a:ln>
                  <a:noFill/>
                </a:ln>
                <a:solidFill>
                  <a:srgbClr val="0068B5"/>
                </a:solidFill>
                <a:effectLst/>
                <a:uFillTx/>
                <a:latin typeface="Arial" panose="020B0604020202020204" pitchFamily="34" charset="0"/>
                <a:cs typeface="Arial" panose="020B0604020202020204" pitchFamily="34" charset="0"/>
                <a:sym typeface="Helvetica Neue"/>
              </a:rPr>
              <a:t>Specification</a:t>
            </a:r>
          </a:p>
        </p:txBody>
      </p:sp>
      <p:grpSp>
        <p:nvGrpSpPr>
          <p:cNvPr id="16" name="Group 15">
            <a:extLst>
              <a:ext uri="{FF2B5EF4-FFF2-40B4-BE49-F238E27FC236}">
                <a16:creationId xmlns:a16="http://schemas.microsoft.com/office/drawing/2014/main" id="{1CCE5ABD-0427-42DD-A58D-B3E75CE8ED52}"/>
              </a:ext>
            </a:extLst>
          </p:cNvPr>
          <p:cNvGrpSpPr/>
          <p:nvPr/>
        </p:nvGrpSpPr>
        <p:grpSpPr>
          <a:xfrm>
            <a:off x="8047288" y="3187920"/>
            <a:ext cx="1665647" cy="266141"/>
            <a:chOff x="6410530" y="3162511"/>
            <a:chExt cx="1157262" cy="383976"/>
          </a:xfrm>
        </p:grpSpPr>
        <p:cxnSp>
          <p:nvCxnSpPr>
            <p:cNvPr id="4" name="Straight Arrow Connector 3">
              <a:extLst>
                <a:ext uri="{FF2B5EF4-FFF2-40B4-BE49-F238E27FC236}">
                  <a16:creationId xmlns:a16="http://schemas.microsoft.com/office/drawing/2014/main" id="{9EE433A5-FE03-4EC0-ACC0-181F4B1985BB}"/>
                </a:ext>
              </a:extLst>
            </p:cNvPr>
            <p:cNvCxnSpPr>
              <a:cxnSpLocks/>
            </p:cNvCxnSpPr>
            <p:nvPr/>
          </p:nvCxnSpPr>
          <p:spPr>
            <a:xfrm flipH="1">
              <a:off x="6410530" y="3162511"/>
              <a:ext cx="440266" cy="383976"/>
            </a:xfrm>
            <a:prstGeom prst="straightConnector1">
              <a:avLst/>
            </a:prstGeom>
            <a:noFill/>
            <a:ln w="76200" cap="flat">
              <a:solidFill>
                <a:schemeClr val="bg1">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1ADAC62C-2CDA-40AE-820B-5EB780783EDB}"/>
                </a:ext>
              </a:extLst>
            </p:cNvPr>
            <p:cNvCxnSpPr>
              <a:cxnSpLocks/>
            </p:cNvCxnSpPr>
            <p:nvPr/>
          </p:nvCxnSpPr>
          <p:spPr>
            <a:xfrm>
              <a:off x="7127526" y="3162511"/>
              <a:ext cx="440266" cy="383976"/>
            </a:xfrm>
            <a:prstGeom prst="straightConnector1">
              <a:avLst/>
            </a:prstGeom>
            <a:noFill/>
            <a:ln w="76200" cap="flat">
              <a:solidFill>
                <a:schemeClr val="bg1">
                  <a:lumMod val="75000"/>
                </a:schemeClr>
              </a:solidFill>
              <a:prstDash val="solid"/>
              <a:miter lim="400000"/>
              <a:tailEnd type="triangle"/>
            </a:ln>
            <a:effectLst/>
            <a:sp3d/>
          </p:spPr>
          <p:style>
            <a:lnRef idx="0">
              <a:scrgbClr r="0" g="0" b="0"/>
            </a:lnRef>
            <a:fillRef idx="0">
              <a:scrgbClr r="0" g="0" b="0"/>
            </a:fillRef>
            <a:effectRef idx="0">
              <a:scrgbClr r="0" g="0" b="0"/>
            </a:effectRef>
            <a:fontRef idx="none"/>
          </p:style>
        </p:cxnSp>
      </p:grpSp>
      <p:sp>
        <p:nvSpPr>
          <p:cNvPr id="17" name="Content Placeholder 2">
            <a:extLst>
              <a:ext uri="{FF2B5EF4-FFF2-40B4-BE49-F238E27FC236}">
                <a16:creationId xmlns:a16="http://schemas.microsoft.com/office/drawing/2014/main" id="{AD623F53-25FA-49BC-A4CD-8373044EEE04}"/>
              </a:ext>
            </a:extLst>
          </p:cNvPr>
          <p:cNvSpPr txBox="1">
            <a:spLocks/>
          </p:cNvSpPr>
          <p:nvPr/>
        </p:nvSpPr>
        <p:spPr>
          <a:xfrm>
            <a:off x="349359" y="1828800"/>
            <a:ext cx="4496182" cy="4527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685800" marR="0" indent="-203200" algn="l" defTabSz="609600" latinLnBrk="0">
              <a:lnSpc>
                <a:spcPct val="100000"/>
              </a:lnSpc>
              <a:spcBef>
                <a:spcPts val="1200"/>
              </a:spcBef>
              <a:spcAft>
                <a:spcPts val="0"/>
              </a:spcAft>
              <a:buClrTx/>
              <a:buSzTx/>
              <a:buFont typeface="IntelOne Display Light" panose="020B0403020203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1143000"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1600200" marR="0" indent="-228600" algn="l" defTabSz="609600" latinLnBrk="0">
              <a:lnSpc>
                <a:spcPct val="100000"/>
              </a:lnSpc>
              <a:spcBef>
                <a:spcPts val="1200"/>
              </a:spcBef>
              <a:spcAft>
                <a:spcPts val="0"/>
              </a:spcAft>
              <a:buClrTx/>
              <a:buSzTx/>
              <a:buFont typeface="Wingdings" panose="05000000000000000000" pitchFamily="2" charset="2"/>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2057400"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lang="en-US" sz="1700"/>
              <a:t>Die-to-Die specification results in multiple potential IP implementations that interoperate</a:t>
            </a:r>
          </a:p>
          <a:p>
            <a:pPr lvl="1" hangingPunct="1"/>
            <a:r>
              <a:rPr lang="en-US" sz="1400"/>
              <a:t>Hard vs Soft IP</a:t>
            </a:r>
          </a:p>
          <a:p>
            <a:pPr lvl="2" hangingPunct="1"/>
            <a:r>
              <a:rPr lang="en-US" sz="1400"/>
              <a:t>Hard IPs for highest KPIs </a:t>
            </a:r>
          </a:p>
          <a:p>
            <a:pPr lvl="2" hangingPunct="1"/>
            <a:r>
              <a:rPr lang="en-US" sz="1400"/>
              <a:t>Soft IPs for simple process porting</a:t>
            </a:r>
          </a:p>
          <a:p>
            <a:pPr lvl="1" hangingPunct="1"/>
            <a:r>
              <a:rPr lang="en-US" sz="1400"/>
              <a:t>Advanced Packaging vs Organic</a:t>
            </a:r>
          </a:p>
          <a:p>
            <a:pPr lvl="2" hangingPunct="1"/>
            <a:r>
              <a:rPr lang="en-US" sz="1400"/>
              <a:t>Organic optimized</a:t>
            </a:r>
          </a:p>
          <a:p>
            <a:pPr lvl="2" hangingPunct="1"/>
            <a:r>
              <a:rPr lang="en-US" sz="1400"/>
              <a:t>Advanced packaging optimized</a:t>
            </a:r>
          </a:p>
          <a:p>
            <a:pPr lvl="2" hangingPunct="1"/>
            <a:r>
              <a:rPr lang="en-US" sz="1400"/>
              <a:t>General purpose organic and advanced packaging support</a:t>
            </a:r>
          </a:p>
          <a:p>
            <a:pPr lvl="1" hangingPunct="1"/>
            <a:r>
              <a:rPr lang="en-US" sz="1400"/>
              <a:t>New D2D optimized vs AIB/AIB-o backward compatibility</a:t>
            </a:r>
          </a:p>
          <a:p>
            <a:pPr lvl="1" hangingPunct="1"/>
            <a:endParaRPr lang="en-US" sz="2000"/>
          </a:p>
          <a:p>
            <a:pPr lvl="1" hangingPunct="1"/>
            <a:endParaRPr lang="en-US" sz="1000"/>
          </a:p>
          <a:p>
            <a:pPr lvl="1" hangingPunct="1"/>
            <a:endParaRPr lang="en-US" sz="1600"/>
          </a:p>
        </p:txBody>
      </p:sp>
    </p:spTree>
    <p:extLst>
      <p:ext uri="{BB962C8B-B14F-4D97-AF65-F5344CB8AC3E}">
        <p14:creationId xmlns:p14="http://schemas.microsoft.com/office/powerpoint/2010/main" val="78572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7553E86-8000-4840-A487-7D604D42B242}"/>
              </a:ext>
            </a:extLst>
          </p:cNvPr>
          <p:cNvCxnSpPr>
            <a:cxnSpLocks/>
          </p:cNvCxnSpPr>
          <p:nvPr/>
        </p:nvCxnSpPr>
        <p:spPr>
          <a:xfrm flipH="1">
            <a:off x="655499" y="2069080"/>
            <a:ext cx="3002392" cy="0"/>
          </a:xfrm>
          <a:prstGeom prst="line">
            <a:avLst/>
          </a:prstGeom>
          <a:noFill/>
          <a:ln w="3175" cap="flat">
            <a:solidFill>
              <a:schemeClr val="bg1"/>
            </a:solidFill>
            <a:prstDash val="solid"/>
            <a:miter lim="400000"/>
          </a:ln>
          <a:effectLst/>
          <a:sp3d/>
        </p:spPr>
        <p:style>
          <a:lnRef idx="0">
            <a:scrgbClr r="0" g="0" b="0"/>
          </a:lnRef>
          <a:fillRef idx="0">
            <a:scrgbClr r="0" g="0" b="0"/>
          </a:fillRef>
          <a:effectRef idx="0">
            <a:scrgbClr r="0" g="0" b="0"/>
          </a:effectRef>
          <a:fontRef idx="none"/>
        </p:style>
      </p:cxnSp>
      <p:graphicFrame>
        <p:nvGraphicFramePr>
          <p:cNvPr id="8" name="Table 7">
            <a:extLst>
              <a:ext uri="{FF2B5EF4-FFF2-40B4-BE49-F238E27FC236}">
                <a16:creationId xmlns:a16="http://schemas.microsoft.com/office/drawing/2014/main" id="{A5A3DF40-0042-4CCC-AC41-4790812741AD}"/>
              </a:ext>
            </a:extLst>
          </p:cNvPr>
          <p:cNvGraphicFramePr>
            <a:graphicFrameLocks noGrp="1"/>
          </p:cNvGraphicFramePr>
          <p:nvPr/>
        </p:nvGraphicFramePr>
        <p:xfrm>
          <a:off x="571370" y="1210491"/>
          <a:ext cx="10654145" cy="4663440"/>
        </p:xfrm>
        <a:graphic>
          <a:graphicData uri="http://schemas.openxmlformats.org/drawingml/2006/table">
            <a:tbl>
              <a:tblPr firstRow="1" firstCol="1" bandRow="1">
                <a:tableStyleId>{2D5ABB26-0587-4C30-8999-92F81FD0307C}</a:tableStyleId>
              </a:tblPr>
              <a:tblGrid>
                <a:gridCol w="2826808">
                  <a:extLst>
                    <a:ext uri="{9D8B030D-6E8A-4147-A177-3AD203B41FA5}">
                      <a16:colId xmlns:a16="http://schemas.microsoft.com/office/drawing/2014/main" val="2926712127"/>
                    </a:ext>
                  </a:extLst>
                </a:gridCol>
                <a:gridCol w="2186756">
                  <a:extLst>
                    <a:ext uri="{9D8B030D-6E8A-4147-A177-3AD203B41FA5}">
                      <a16:colId xmlns:a16="http://schemas.microsoft.com/office/drawing/2014/main" val="104557514"/>
                    </a:ext>
                  </a:extLst>
                </a:gridCol>
                <a:gridCol w="5640581">
                  <a:extLst>
                    <a:ext uri="{9D8B030D-6E8A-4147-A177-3AD203B41FA5}">
                      <a16:colId xmlns:a16="http://schemas.microsoft.com/office/drawing/2014/main" val="312571318"/>
                    </a:ext>
                  </a:extLst>
                </a:gridCol>
              </a:tblGrid>
              <a:tr h="1554480">
                <a:tc>
                  <a:txBody>
                    <a:bodyPr/>
                    <a:lstStyle/>
                    <a:p>
                      <a:pPr marL="0" marR="0" algn="ctr">
                        <a:spcBef>
                          <a:spcPts val="0"/>
                        </a:spcBef>
                        <a:spcAft>
                          <a:spcPts val="0"/>
                        </a:spcAft>
                      </a:pPr>
                      <a:r>
                        <a:rPr lang="en-US" sz="2000" b="1" i="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CXL Memory</a:t>
                      </a: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a:ln>
                          <a:noFill/>
                        </a:ln>
                        <a:solidFill>
                          <a:srgbClr val="043E74"/>
                        </a:solidFill>
                        <a:effectLst/>
                        <a:uLnTx/>
                        <a:uFillTx/>
                        <a:latin typeface="+mn-lt"/>
                        <a:ea typeface="+mn-ea"/>
                        <a:cs typeface="+mn-cs"/>
                        <a:sym typeface="Intel Clear"/>
                      </a:endParaRPr>
                    </a:p>
                  </a:txBody>
                  <a:tcPr marL="0" marR="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Performance: 10X Bandwidth Density (4X Platform BW), ~1/3rd Latency (Pipe-Pipe)</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Lower Power: 1/10th ~5pJ/bit-&gt;0.5pJ/bit</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Smaller Form Factor (-80% x-y-z)</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Software: OSV Kernel Compatibility</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Platform Integration &amp; Validation</a:t>
                      </a:r>
                    </a:p>
                  </a:txBody>
                  <a:tcPr marL="182880" marR="182880" marT="91440" marB="9144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TlToBr w="12700" cmpd="sng">
                      <a:noFill/>
                      <a:prstDash val="solid"/>
                    </a:lnTlToBr>
                    <a:lnBlToTr w="12700" cmpd="sng">
                      <a:noFill/>
                      <a:prstDash val="solid"/>
                    </a:lnBlToTr>
                    <a:noFill/>
                  </a:tcPr>
                </a:tc>
                <a:extLst>
                  <a:ext uri="{0D108BD9-81ED-4DB2-BD59-A6C34878D82A}">
                    <a16:rowId xmlns:a16="http://schemas.microsoft.com/office/drawing/2014/main" val="2677259876"/>
                  </a:ext>
                </a:extLst>
              </a:tr>
              <a:tr h="1554480">
                <a:tc>
                  <a:txBody>
                    <a:bodyPr/>
                    <a:lstStyle/>
                    <a:p>
                      <a:pPr marL="0" marR="0" algn="ctr">
                        <a:spcBef>
                          <a:spcPts val="0"/>
                        </a:spcBef>
                        <a:spcAft>
                          <a:spcPts val="0"/>
                        </a:spcAft>
                      </a:pPr>
                      <a:r>
                        <a:rPr lang="en-US" sz="2000" b="1" i="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CXL Cache</a:t>
                      </a: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l">
                        <a:spcBef>
                          <a:spcPts val="0"/>
                        </a:spcBef>
                        <a:spcAft>
                          <a:spcPts val="0"/>
                        </a:spcAft>
                      </a:pPr>
                      <a:endParaRPr lang="en-US" sz="1800" b="0">
                        <a:effectLst/>
                        <a:latin typeface="Calibri" panose="020F0502020204030204" pitchFamily="34" charset="0"/>
                        <a:ea typeface="Calibri" panose="020F0502020204030204" pitchFamily="34" charset="0"/>
                        <a:cs typeface="Calibri" panose="020F0502020204030204" pitchFamily="34" charset="0"/>
                      </a:endParaRP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Performance: 4X Bandwidth, ~1/3rd Latency (Pipe-Pipe)</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Lower Power: 1/10th ~5pJ/bit-&gt;0.5pJ/bit</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Smaller Form Factor (-80% x-y-z)</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Memory Hierarchy Rebalance for Performance/Power (ex. HBM-&gt;GDDR)</a:t>
                      </a:r>
                    </a:p>
                    <a:p>
                      <a:pPr marL="182880" marR="0" lvl="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cap="none" spc="0" normalizeH="0" baseline="0" dirty="0">
                          <a:ln>
                            <a:noFill/>
                          </a:ln>
                          <a:solidFill>
                            <a:schemeClr val="tx1"/>
                          </a:solidFill>
                          <a:effectLst/>
                          <a:uFillTx/>
                          <a:latin typeface="+mn-lt"/>
                          <a:ea typeface="+mn-ea"/>
                          <a:cs typeface="+mn-cs"/>
                          <a:sym typeface="Helvetica Neue"/>
                        </a:rPr>
                        <a:t>Platform Integration &amp; Validation</a:t>
                      </a:r>
                    </a:p>
                  </a:txBody>
                  <a:tcPr marL="182880" marR="182880" marT="91440" marB="9144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7829387"/>
                  </a:ext>
                </a:extLst>
              </a:tr>
              <a:tr h="1554480">
                <a:tc>
                  <a:txBody>
                    <a:bodyPr/>
                    <a:lstStyle/>
                    <a:p>
                      <a:pPr marL="0" marR="0" indent="0" algn="ctr" defTabSz="609600" latinLnBrk="0">
                        <a:lnSpc>
                          <a:spcPct val="100000"/>
                        </a:lnSpc>
                        <a:spcBef>
                          <a:spcPts val="0"/>
                        </a:spcBef>
                        <a:spcAft>
                          <a:spcPts val="0"/>
                        </a:spcAft>
                        <a:buClrTx/>
                        <a:buSzTx/>
                        <a:buFontTx/>
                        <a:buNone/>
                      </a:pPr>
                      <a:r>
                        <a:rPr lang="en-US" sz="2000" b="1" i="1" u="none" strike="noStrike" cap="none" spc="0" baseline="0">
                          <a:solidFill>
                            <a:schemeClr val="tx1">
                              <a:lumMod val="65000"/>
                              <a:lumOff val="35000"/>
                            </a:schemeClr>
                          </a:solidFill>
                          <a:effectLst/>
                          <a:uFillTx/>
                          <a:latin typeface="Calibri" panose="020F0502020204030204" pitchFamily="34" charset="0"/>
                          <a:ea typeface="Times New Roman" panose="02020603050405020304" pitchFamily="18" charset="0"/>
                          <a:cs typeface="Calibri" panose="020F0502020204030204" pitchFamily="34" charset="0"/>
                          <a:sym typeface="Intel Clear"/>
                        </a:rPr>
                        <a:t>CXL I/O</a:t>
                      </a:r>
                    </a:p>
                  </a:txBody>
                  <a:tcPr marL="182880" marR="18288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1" indent="0" algn="ctr" defTabSz="6096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a:ln>
                          <a:noFill/>
                        </a:ln>
                        <a:solidFill>
                          <a:srgbClr val="043E74"/>
                        </a:solidFill>
                        <a:effectLst/>
                        <a:uLnTx/>
                        <a:uFillTx/>
                        <a:latin typeface="Intel Clear"/>
                        <a:ea typeface="+mn-ea"/>
                        <a:cs typeface="+mn-cs"/>
                        <a:sym typeface="Intel Clear"/>
                      </a:endParaRPr>
                    </a:p>
                  </a:txBody>
                  <a:tcPr marL="182880" marR="18288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Performance: 4X Bandwidth, ~1/3rd Latency (Pipe-Pipe)</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Lower Power: 1/10th ~5pJ/bit-&gt;0.5pJ/bit</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Smaller Form Factor (-80% x-y-z)</a:t>
                      </a:r>
                    </a:p>
                    <a:p>
                      <a:pPr marL="182880" marR="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pPr>
                      <a:r>
                        <a:rPr kumimoji="0" lang="en-US" sz="1400" b="0" i="0" u="none" strike="noStrike" cap="none" spc="0" normalizeH="0" baseline="0" dirty="0">
                          <a:ln>
                            <a:noFill/>
                          </a:ln>
                          <a:solidFill>
                            <a:schemeClr val="tx1"/>
                          </a:solidFill>
                          <a:effectLst/>
                          <a:uFillTx/>
                          <a:latin typeface="+mn-lt"/>
                          <a:ea typeface="+mn-ea"/>
                          <a:cs typeface="+mn-cs"/>
                          <a:sym typeface="Helvetica Neue"/>
                        </a:rPr>
                        <a:t>Photonics Ease of Integration</a:t>
                      </a:r>
                    </a:p>
                    <a:p>
                      <a:pPr marL="182880" marR="0" lvl="0" indent="-18288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cap="none" spc="0" normalizeH="0" baseline="0" dirty="0">
                          <a:ln>
                            <a:noFill/>
                          </a:ln>
                          <a:solidFill>
                            <a:schemeClr val="tx1"/>
                          </a:solidFill>
                          <a:effectLst/>
                          <a:uFillTx/>
                          <a:latin typeface="+mn-lt"/>
                          <a:ea typeface="+mn-ea"/>
                          <a:cs typeface="+mn-cs"/>
                          <a:sym typeface="Helvetica Neue"/>
                        </a:rPr>
                        <a:t>Platform Integration &amp; Validation</a:t>
                      </a:r>
                    </a:p>
                  </a:txBody>
                  <a:tcPr marL="182880" marR="182880" marT="91440" marB="91440" anchor="ctr">
                    <a:lnL w="12700"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139904506"/>
                  </a:ext>
                </a:extLst>
              </a:tr>
            </a:tbl>
          </a:graphicData>
        </a:graphic>
      </p:graphicFrame>
      <p:grpSp>
        <p:nvGrpSpPr>
          <p:cNvPr id="78" name="Group 77">
            <a:extLst>
              <a:ext uri="{FF2B5EF4-FFF2-40B4-BE49-F238E27FC236}">
                <a16:creationId xmlns:a16="http://schemas.microsoft.com/office/drawing/2014/main" id="{C9EBF87D-F4CC-492D-A3D9-D6BA61815835}"/>
              </a:ext>
            </a:extLst>
          </p:cNvPr>
          <p:cNvGrpSpPr/>
          <p:nvPr/>
        </p:nvGrpSpPr>
        <p:grpSpPr>
          <a:xfrm>
            <a:off x="3888995" y="1354700"/>
            <a:ext cx="1320937" cy="1297914"/>
            <a:chOff x="7432939" y="4982326"/>
            <a:chExt cx="1320937" cy="1297914"/>
          </a:xfrm>
        </p:grpSpPr>
        <p:pic>
          <p:nvPicPr>
            <p:cNvPr id="79" name="Picture 78">
              <a:extLst>
                <a:ext uri="{FF2B5EF4-FFF2-40B4-BE49-F238E27FC236}">
                  <a16:creationId xmlns:a16="http://schemas.microsoft.com/office/drawing/2014/main" id="{A87FBDB1-E6E1-444C-9009-C63AB162BE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87" r="30769"/>
            <a:stretch/>
          </p:blipFill>
          <p:spPr>
            <a:xfrm>
              <a:off x="7432939" y="4982326"/>
              <a:ext cx="773373" cy="1297914"/>
            </a:xfrm>
            <a:prstGeom prst="rect">
              <a:avLst/>
            </a:prstGeom>
            <a:effectLst>
              <a:outerShdw blurRad="50800" dist="38100" dir="8100000" algn="tr" rotWithShape="0">
                <a:prstClr val="black">
                  <a:alpha val="40000"/>
                </a:prstClr>
              </a:outerShdw>
            </a:effectLst>
          </p:spPr>
        </p:pic>
        <p:sp>
          <p:nvSpPr>
            <p:cNvPr id="80" name="Rectangle 79">
              <a:extLst>
                <a:ext uri="{FF2B5EF4-FFF2-40B4-BE49-F238E27FC236}">
                  <a16:creationId xmlns:a16="http://schemas.microsoft.com/office/drawing/2014/main" id="{FAE7CF4A-D686-459B-9AC1-389B2390733C}"/>
                </a:ext>
              </a:extLst>
            </p:cNvPr>
            <p:cNvSpPr/>
            <p:nvPr/>
          </p:nvSpPr>
          <p:spPr>
            <a:xfrm>
              <a:off x="8175986" y="5348904"/>
              <a:ext cx="577890" cy="52530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81" name="Picture 80">
              <a:extLst>
                <a:ext uri="{FF2B5EF4-FFF2-40B4-BE49-F238E27FC236}">
                  <a16:creationId xmlns:a16="http://schemas.microsoft.com/office/drawing/2014/main" id="{6589BD0B-3E5F-4137-905E-6DC9CBC02696}"/>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5400000">
              <a:off x="7920888" y="5523312"/>
              <a:ext cx="744222" cy="154693"/>
            </a:xfrm>
            <a:prstGeom prst="rect">
              <a:avLst/>
            </a:prstGeom>
          </p:spPr>
        </p:pic>
        <p:pic>
          <p:nvPicPr>
            <p:cNvPr id="82" name="Picture 81">
              <a:extLst>
                <a:ext uri="{FF2B5EF4-FFF2-40B4-BE49-F238E27FC236}">
                  <a16:creationId xmlns:a16="http://schemas.microsoft.com/office/drawing/2014/main" id="{5A139297-9704-4377-8575-4CA6DE3E7A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5400000">
              <a:off x="8018501" y="5523312"/>
              <a:ext cx="744222" cy="154693"/>
            </a:xfrm>
            <a:prstGeom prst="rect">
              <a:avLst/>
            </a:prstGeom>
          </p:spPr>
        </p:pic>
        <p:pic>
          <p:nvPicPr>
            <p:cNvPr id="83" name="Picture 82">
              <a:extLst>
                <a:ext uri="{FF2B5EF4-FFF2-40B4-BE49-F238E27FC236}">
                  <a16:creationId xmlns:a16="http://schemas.microsoft.com/office/drawing/2014/main" id="{24F9D4E3-BD58-43F3-92BE-F0514D13A9FB}"/>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5400000">
              <a:off x="8151633" y="5523312"/>
              <a:ext cx="744222" cy="154693"/>
            </a:xfrm>
            <a:prstGeom prst="rect">
              <a:avLst/>
            </a:prstGeom>
          </p:spPr>
        </p:pic>
        <p:pic>
          <p:nvPicPr>
            <p:cNvPr id="84" name="Picture 83">
              <a:extLst>
                <a:ext uri="{FF2B5EF4-FFF2-40B4-BE49-F238E27FC236}">
                  <a16:creationId xmlns:a16="http://schemas.microsoft.com/office/drawing/2014/main" id="{7E195BAD-C78C-48E8-9123-EDE4DF6F7B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5400000">
              <a:off x="8287410" y="5523312"/>
              <a:ext cx="744222" cy="154693"/>
            </a:xfrm>
            <a:prstGeom prst="rect">
              <a:avLst/>
            </a:prstGeom>
          </p:spPr>
        </p:pic>
      </p:grpSp>
      <p:grpSp>
        <p:nvGrpSpPr>
          <p:cNvPr id="85" name="Group 84">
            <a:extLst>
              <a:ext uri="{FF2B5EF4-FFF2-40B4-BE49-F238E27FC236}">
                <a16:creationId xmlns:a16="http://schemas.microsoft.com/office/drawing/2014/main" id="{3F082D43-FB68-4EFC-AC5B-38A4F729E370}"/>
              </a:ext>
            </a:extLst>
          </p:cNvPr>
          <p:cNvGrpSpPr/>
          <p:nvPr/>
        </p:nvGrpSpPr>
        <p:grpSpPr>
          <a:xfrm>
            <a:off x="3888995" y="2885410"/>
            <a:ext cx="1264120" cy="1297914"/>
            <a:chOff x="8845839" y="4982326"/>
            <a:chExt cx="1264120" cy="1297914"/>
          </a:xfrm>
        </p:grpSpPr>
        <p:pic>
          <p:nvPicPr>
            <p:cNvPr id="86" name="Picture 85">
              <a:extLst>
                <a:ext uri="{FF2B5EF4-FFF2-40B4-BE49-F238E27FC236}">
                  <a16:creationId xmlns:a16="http://schemas.microsoft.com/office/drawing/2014/main" id="{2C101539-C335-4C76-929F-4F20E538193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87" r="30769"/>
            <a:stretch/>
          </p:blipFill>
          <p:spPr>
            <a:xfrm>
              <a:off x="8845839" y="4982326"/>
              <a:ext cx="773373" cy="1297914"/>
            </a:xfrm>
            <a:prstGeom prst="rect">
              <a:avLst/>
            </a:prstGeom>
            <a:effectLst>
              <a:outerShdw blurRad="50800" dist="38100" dir="8100000" algn="tr" rotWithShape="0">
                <a:prstClr val="black">
                  <a:alpha val="40000"/>
                </a:prstClr>
              </a:outerShdw>
            </a:effectLst>
          </p:spPr>
        </p:pic>
        <p:sp>
          <p:nvSpPr>
            <p:cNvPr id="87" name="Rectangle 86">
              <a:extLst>
                <a:ext uri="{FF2B5EF4-FFF2-40B4-BE49-F238E27FC236}">
                  <a16:creationId xmlns:a16="http://schemas.microsoft.com/office/drawing/2014/main" id="{9BB5A287-92DD-408E-B746-4B61F1EF1102}"/>
                </a:ext>
              </a:extLst>
            </p:cNvPr>
            <p:cNvSpPr/>
            <p:nvPr/>
          </p:nvSpPr>
          <p:spPr>
            <a:xfrm>
              <a:off x="9588886" y="5321856"/>
              <a:ext cx="521073" cy="52530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88" name="Picture 87">
              <a:extLst>
                <a:ext uri="{FF2B5EF4-FFF2-40B4-BE49-F238E27FC236}">
                  <a16:creationId xmlns:a16="http://schemas.microsoft.com/office/drawing/2014/main" id="{835CF267-A6C0-4F99-913F-D0DBC6964A63}"/>
                </a:ext>
              </a:extLst>
            </p:cNvPr>
            <p:cNvPicPr>
              <a:picLocks noChangeAspect="1"/>
            </p:cNvPicPr>
            <p:nvPr/>
          </p:nvPicPr>
          <p:blipFill rotWithShape="1">
            <a:blip r:embed="rId4"/>
            <a:srcRect l="75168"/>
            <a:stretch/>
          </p:blipFill>
          <p:spPr>
            <a:xfrm>
              <a:off x="9649483" y="5229602"/>
              <a:ext cx="411608" cy="714475"/>
            </a:xfrm>
            <a:prstGeom prst="rect">
              <a:avLst/>
            </a:prstGeom>
          </p:spPr>
        </p:pic>
      </p:grpSp>
      <p:sp>
        <p:nvSpPr>
          <p:cNvPr id="21" name="TextBox 20">
            <a:extLst>
              <a:ext uri="{FF2B5EF4-FFF2-40B4-BE49-F238E27FC236}">
                <a16:creationId xmlns:a16="http://schemas.microsoft.com/office/drawing/2014/main" id="{626EE2FA-B253-473D-9558-45DB5125E32A}"/>
              </a:ext>
            </a:extLst>
          </p:cNvPr>
          <p:cNvSpPr txBox="1"/>
          <p:nvPr/>
        </p:nvSpPr>
        <p:spPr>
          <a:xfrm>
            <a:off x="3040380" y="5978204"/>
            <a:ext cx="780288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a:pPr>
            <a:r>
              <a:rPr kumimoji="0" lang="en-US" sz="1800" b="1" i="0" u="none" strike="noStrike" kern="1200" cap="none" spc="0" normalizeH="0" baseline="0" noProof="0" dirty="0">
                <a:ln>
                  <a:noFill/>
                </a:ln>
                <a:solidFill>
                  <a:srgbClr val="0070C0"/>
                </a:solidFill>
                <a:effectLst/>
                <a:uLnTx/>
                <a:uFillTx/>
                <a:latin typeface="Intel Clear"/>
                <a:cs typeface="Arial" panose="020B0604020202020204" pitchFamily="34" charset="0"/>
                <a:sym typeface="Helvetica Neue"/>
              </a:rPr>
              <a:t>Time To </a:t>
            </a:r>
            <a:r>
              <a:rPr lang="en-US" sz="1800" b="1" kern="1200" dirty="0" err="1">
                <a:solidFill>
                  <a:srgbClr val="0070C0"/>
                </a:solidFill>
                <a:latin typeface="Intel Clear"/>
                <a:cs typeface="Arial" panose="020B0604020202020204" pitchFamily="34" charset="0"/>
              </a:rPr>
              <a:t>Marke</a:t>
            </a:r>
            <a:r>
              <a:rPr lang="en-US" sz="1800" b="1" kern="1200" dirty="0">
                <a:solidFill>
                  <a:srgbClr val="0070C0"/>
                </a:solidFill>
                <a:latin typeface="Intel Clear"/>
                <a:cs typeface="Arial" panose="020B0604020202020204" pitchFamily="34" charset="0"/>
              </a:rPr>
              <a:t>t for Xeon™ Adjacent Accelerators (Memory, Cache, IO)</a:t>
            </a:r>
          </a:p>
        </p:txBody>
      </p:sp>
      <p:sp>
        <p:nvSpPr>
          <p:cNvPr id="23" name="Title 1">
            <a:extLst>
              <a:ext uri="{FF2B5EF4-FFF2-40B4-BE49-F238E27FC236}">
                <a16:creationId xmlns:a16="http://schemas.microsoft.com/office/drawing/2014/main" id="{33C83E25-F700-4C21-988C-F684DF1B708E}"/>
              </a:ext>
            </a:extLst>
          </p:cNvPr>
          <p:cNvSpPr>
            <a:spLocks noGrp="1"/>
          </p:cNvSpPr>
          <p:nvPr>
            <p:ph type="title"/>
          </p:nvPr>
        </p:nvSpPr>
        <p:spPr>
          <a:xfrm>
            <a:off x="571370" y="365760"/>
            <a:ext cx="11010816" cy="457200"/>
          </a:xfrm>
        </p:spPr>
        <p:txBody>
          <a:bodyPr/>
          <a:lstStyle/>
          <a:p>
            <a:r>
              <a:rPr lang="en-US" dirty="0"/>
              <a:t>IFS CXL over </a:t>
            </a:r>
            <a:r>
              <a:rPr lang="en-US" dirty="0" err="1"/>
              <a:t>CXi</a:t>
            </a:r>
            <a:r>
              <a:rPr lang="en-US" dirty="0"/>
              <a:t> x86 Adjacent Value Proposition</a:t>
            </a:r>
          </a:p>
        </p:txBody>
      </p:sp>
      <p:grpSp>
        <p:nvGrpSpPr>
          <p:cNvPr id="22" name="Group 21">
            <a:extLst>
              <a:ext uri="{FF2B5EF4-FFF2-40B4-BE49-F238E27FC236}">
                <a16:creationId xmlns:a16="http://schemas.microsoft.com/office/drawing/2014/main" id="{42D079DC-E84A-46FA-85F5-7108E10927DC}"/>
              </a:ext>
            </a:extLst>
          </p:cNvPr>
          <p:cNvGrpSpPr/>
          <p:nvPr/>
        </p:nvGrpSpPr>
        <p:grpSpPr>
          <a:xfrm>
            <a:off x="3888995" y="4431807"/>
            <a:ext cx="1273460" cy="1297914"/>
            <a:chOff x="813463" y="4946001"/>
            <a:chExt cx="1273460" cy="1297914"/>
          </a:xfrm>
        </p:grpSpPr>
        <p:sp>
          <p:nvSpPr>
            <p:cNvPr id="24" name="Rectangle 23">
              <a:extLst>
                <a:ext uri="{FF2B5EF4-FFF2-40B4-BE49-F238E27FC236}">
                  <a16:creationId xmlns:a16="http://schemas.microsoft.com/office/drawing/2014/main" id="{B2924417-ECFB-44DA-90BF-6C300F1B185E}"/>
                </a:ext>
              </a:extLst>
            </p:cNvPr>
            <p:cNvSpPr/>
            <p:nvPr/>
          </p:nvSpPr>
          <p:spPr>
            <a:xfrm>
              <a:off x="1549140" y="5133675"/>
              <a:ext cx="537783" cy="1009217"/>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pic>
          <p:nvPicPr>
            <p:cNvPr id="25" name="Picture 24">
              <a:extLst>
                <a:ext uri="{FF2B5EF4-FFF2-40B4-BE49-F238E27FC236}">
                  <a16:creationId xmlns:a16="http://schemas.microsoft.com/office/drawing/2014/main" id="{200AC43E-1C45-40FC-B329-6DE9159714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9487" r="30769"/>
            <a:stretch/>
          </p:blipFill>
          <p:spPr>
            <a:xfrm>
              <a:off x="813463" y="4946001"/>
              <a:ext cx="773373" cy="1297914"/>
            </a:xfrm>
            <a:prstGeom prst="rect">
              <a:avLst/>
            </a:prstGeom>
            <a:effectLst>
              <a:outerShdw blurRad="50800" dist="38100" dir="8100000" algn="tr" rotWithShape="0">
                <a:prstClr val="black">
                  <a:alpha val="40000"/>
                </a:prstClr>
              </a:outerShdw>
            </a:effectLst>
          </p:spPr>
        </p:pic>
        <p:pic>
          <p:nvPicPr>
            <p:cNvPr id="26" name="Picture 25">
              <a:extLst>
                <a:ext uri="{FF2B5EF4-FFF2-40B4-BE49-F238E27FC236}">
                  <a16:creationId xmlns:a16="http://schemas.microsoft.com/office/drawing/2014/main" id="{6018F4D0-86B0-44EE-B633-57CF5F5AC550}"/>
                </a:ext>
              </a:extLst>
            </p:cNvPr>
            <p:cNvPicPr>
              <a:picLocks noChangeAspect="1"/>
            </p:cNvPicPr>
            <p:nvPr/>
          </p:nvPicPr>
          <p:blipFill rotWithShape="1">
            <a:blip r:embed="rId5"/>
            <a:srcRect l="39130" t="19536" r="22019" b="66425"/>
            <a:stretch/>
          </p:blipFill>
          <p:spPr>
            <a:xfrm rot="5400000">
              <a:off x="1294213" y="5451207"/>
              <a:ext cx="1192283" cy="393133"/>
            </a:xfrm>
            <a:prstGeom prst="rect">
              <a:avLst/>
            </a:prstGeom>
          </p:spPr>
        </p:pic>
      </p:grpSp>
    </p:spTree>
    <p:extLst>
      <p:ext uri="{BB962C8B-B14F-4D97-AF65-F5344CB8AC3E}">
        <p14:creationId xmlns:p14="http://schemas.microsoft.com/office/powerpoint/2010/main" val="13051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2930-4985-4DEE-85C8-28E0041A853F}"/>
              </a:ext>
            </a:extLst>
          </p:cNvPr>
          <p:cNvSpPr>
            <a:spLocks noGrp="1"/>
          </p:cNvSpPr>
          <p:nvPr>
            <p:ph type="title"/>
          </p:nvPr>
        </p:nvSpPr>
        <p:spPr/>
        <p:txBody>
          <a:bodyPr/>
          <a:lstStyle/>
          <a:p>
            <a:r>
              <a:rPr lang="en-US"/>
              <a:t>Possible Future Standardization</a:t>
            </a:r>
          </a:p>
        </p:txBody>
      </p:sp>
      <p:sp>
        <p:nvSpPr>
          <p:cNvPr id="3" name="Content Placeholder 2">
            <a:extLst>
              <a:ext uri="{FF2B5EF4-FFF2-40B4-BE49-F238E27FC236}">
                <a16:creationId xmlns:a16="http://schemas.microsoft.com/office/drawing/2014/main" id="{68F6003B-DA2D-4292-92FE-FA676EC20E7C}"/>
              </a:ext>
            </a:extLst>
          </p:cNvPr>
          <p:cNvSpPr>
            <a:spLocks noGrp="1"/>
          </p:cNvSpPr>
          <p:nvPr>
            <p:ph sz="quarter" idx="28"/>
          </p:nvPr>
        </p:nvSpPr>
        <p:spPr>
          <a:xfrm>
            <a:off x="6705600" y="1752600"/>
            <a:ext cx="5219830" cy="3889146"/>
          </a:xfrm>
        </p:spPr>
        <p:txBody>
          <a:bodyPr>
            <a:noAutofit/>
          </a:bodyPr>
          <a:lstStyle/>
          <a:p>
            <a:pPr>
              <a:lnSpc>
                <a:spcPts val="2200"/>
              </a:lnSpc>
              <a:spcBef>
                <a:spcPts val="0"/>
              </a:spcBef>
            </a:pPr>
            <a:r>
              <a:rPr lang="en-US" sz="1600" b="1" dirty="0">
                <a:latin typeface="+mn-lt"/>
              </a:rPr>
              <a:t>Other protocols</a:t>
            </a:r>
            <a:endParaRPr lang="en-US" sz="1600" b="1" dirty="0"/>
          </a:p>
          <a:p>
            <a:pPr lvl="1">
              <a:lnSpc>
                <a:spcPts val="2200"/>
              </a:lnSpc>
              <a:spcBef>
                <a:spcPts val="0"/>
              </a:spcBef>
            </a:pPr>
            <a:r>
              <a:rPr lang="en-US" sz="1600" dirty="0"/>
              <a:t>System buses </a:t>
            </a:r>
          </a:p>
          <a:p>
            <a:pPr lvl="1">
              <a:lnSpc>
                <a:spcPts val="2200"/>
              </a:lnSpc>
              <a:spcBef>
                <a:spcPts val="0"/>
              </a:spcBef>
            </a:pPr>
            <a:r>
              <a:rPr lang="en-US" sz="1600" dirty="0"/>
              <a:t>Coherency extensions</a:t>
            </a:r>
          </a:p>
          <a:p>
            <a:pPr lvl="1">
              <a:lnSpc>
                <a:spcPts val="2200"/>
              </a:lnSpc>
              <a:spcBef>
                <a:spcPts val="0"/>
              </a:spcBef>
            </a:pPr>
            <a:r>
              <a:rPr lang="en-US" sz="1600" dirty="0"/>
              <a:t>Ethernet (</a:t>
            </a:r>
            <a:r>
              <a:rPr lang="en-US" sz="1600" dirty="0" err="1"/>
              <a:t>xMII</a:t>
            </a:r>
            <a:r>
              <a:rPr lang="en-US" sz="1600" dirty="0"/>
              <a:t>)</a:t>
            </a:r>
          </a:p>
          <a:p>
            <a:pPr lvl="1">
              <a:lnSpc>
                <a:spcPts val="2200"/>
              </a:lnSpc>
              <a:spcBef>
                <a:spcPts val="0"/>
              </a:spcBef>
            </a:pPr>
            <a:r>
              <a:rPr lang="en-US" sz="1600" dirty="0"/>
              <a:t>Video (HDMI, DP, MIPI)</a:t>
            </a:r>
          </a:p>
          <a:p>
            <a:pPr lvl="1">
              <a:lnSpc>
                <a:spcPts val="2200"/>
              </a:lnSpc>
              <a:spcBef>
                <a:spcPts val="0"/>
              </a:spcBef>
            </a:pPr>
            <a:r>
              <a:rPr lang="en-US" sz="1600" dirty="0"/>
              <a:t>Optical (OIF-CEI)</a:t>
            </a:r>
          </a:p>
          <a:p>
            <a:pPr lvl="1">
              <a:lnSpc>
                <a:spcPts val="2200"/>
              </a:lnSpc>
              <a:spcBef>
                <a:spcPts val="0"/>
              </a:spcBef>
            </a:pPr>
            <a:r>
              <a:rPr lang="en-US" sz="1600" dirty="0"/>
              <a:t>Telcom (</a:t>
            </a:r>
            <a:r>
              <a:rPr lang="en-US" sz="1600" dirty="0" err="1"/>
              <a:t>OpenRAN</a:t>
            </a:r>
            <a:r>
              <a:rPr lang="en-US" sz="1600" dirty="0"/>
              <a:t>)</a:t>
            </a:r>
          </a:p>
          <a:p>
            <a:pPr lvl="1">
              <a:lnSpc>
                <a:spcPts val="2200"/>
              </a:lnSpc>
              <a:spcBef>
                <a:spcPts val="0"/>
              </a:spcBef>
            </a:pPr>
            <a:r>
              <a:rPr lang="en-US" sz="1600" dirty="0"/>
              <a:t>Memory (SRAM, FLASH, MRAM, ReRAM)</a:t>
            </a:r>
          </a:p>
        </p:txBody>
      </p:sp>
      <p:sp>
        <p:nvSpPr>
          <p:cNvPr id="5" name="Content Placeholder 2">
            <a:extLst>
              <a:ext uri="{FF2B5EF4-FFF2-40B4-BE49-F238E27FC236}">
                <a16:creationId xmlns:a16="http://schemas.microsoft.com/office/drawing/2014/main" id="{A42EF4D4-78B1-448F-9A72-7491ADA3FA33}"/>
              </a:ext>
            </a:extLst>
          </p:cNvPr>
          <p:cNvSpPr txBox="1">
            <a:spLocks/>
          </p:cNvSpPr>
          <p:nvPr/>
        </p:nvSpPr>
        <p:spPr>
          <a:xfrm>
            <a:off x="990600" y="1752600"/>
            <a:ext cx="5219830" cy="3889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685800" marR="0" indent="-203200" algn="l" defTabSz="609600" latinLnBrk="0">
              <a:lnSpc>
                <a:spcPct val="100000"/>
              </a:lnSpc>
              <a:spcBef>
                <a:spcPts val="1200"/>
              </a:spcBef>
              <a:spcAft>
                <a:spcPts val="0"/>
              </a:spcAft>
              <a:buClrTx/>
              <a:buSzTx/>
              <a:buFont typeface="IntelOne Display Light" panose="020B0403020203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1143000"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1600200" marR="0" indent="-228600" algn="l" defTabSz="609600" latinLnBrk="0">
              <a:lnSpc>
                <a:spcPct val="100000"/>
              </a:lnSpc>
              <a:spcBef>
                <a:spcPts val="1200"/>
              </a:spcBef>
              <a:spcAft>
                <a:spcPts val="0"/>
              </a:spcAft>
              <a:buClrTx/>
              <a:buSzTx/>
              <a:buFont typeface="Wingdings" panose="05000000000000000000" pitchFamily="2" charset="2"/>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2057400"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lnSpc>
                <a:spcPts val="2300"/>
              </a:lnSpc>
              <a:spcBef>
                <a:spcPts val="0"/>
              </a:spcBef>
            </a:pPr>
            <a:r>
              <a:rPr lang="en-US" sz="1600" b="1" dirty="0">
                <a:latin typeface="+mn-lt"/>
              </a:rPr>
              <a:t>Chiplet Form Factor(s)</a:t>
            </a:r>
          </a:p>
          <a:p>
            <a:pPr lvl="1" hangingPunct="1">
              <a:lnSpc>
                <a:spcPts val="2300"/>
              </a:lnSpc>
              <a:spcBef>
                <a:spcPts val="0"/>
              </a:spcBef>
            </a:pPr>
            <a:r>
              <a:rPr lang="en-US" sz="1600" dirty="0"/>
              <a:t>Die size and bump definition</a:t>
            </a:r>
          </a:p>
          <a:p>
            <a:pPr lvl="1" hangingPunct="1">
              <a:lnSpc>
                <a:spcPts val="2300"/>
              </a:lnSpc>
              <a:spcBef>
                <a:spcPts val="0"/>
              </a:spcBef>
            </a:pPr>
            <a:r>
              <a:rPr lang="en-US" sz="1600" dirty="0"/>
              <a:t>Power, clocking, reset</a:t>
            </a:r>
          </a:p>
          <a:p>
            <a:pPr lvl="1" hangingPunct="1">
              <a:lnSpc>
                <a:spcPts val="2300"/>
              </a:lnSpc>
              <a:spcBef>
                <a:spcPts val="0"/>
              </a:spcBef>
            </a:pPr>
            <a:r>
              <a:rPr lang="en-US" sz="1600" dirty="0"/>
              <a:t>Thermal and power management</a:t>
            </a:r>
          </a:p>
          <a:p>
            <a:pPr hangingPunct="1">
              <a:lnSpc>
                <a:spcPts val="2300"/>
              </a:lnSpc>
              <a:spcBef>
                <a:spcPts val="0"/>
              </a:spcBef>
            </a:pPr>
            <a:r>
              <a:rPr lang="en-US" sz="1600" b="1" dirty="0">
                <a:latin typeface="+mn-lt"/>
              </a:rPr>
              <a:t>Management</a:t>
            </a:r>
            <a:endParaRPr lang="en-US" sz="1600" b="1" dirty="0"/>
          </a:p>
          <a:p>
            <a:pPr lvl="1" hangingPunct="1">
              <a:lnSpc>
                <a:spcPts val="2300"/>
              </a:lnSpc>
              <a:spcBef>
                <a:spcPts val="0"/>
              </a:spcBef>
            </a:pPr>
            <a:r>
              <a:rPr lang="en-US" sz="1600" dirty="0"/>
              <a:t>Interface and protocol (e.g., I3C and MCTP)</a:t>
            </a:r>
          </a:p>
          <a:p>
            <a:pPr lvl="1" hangingPunct="1">
              <a:lnSpc>
                <a:spcPts val="2300"/>
              </a:lnSpc>
              <a:spcBef>
                <a:spcPts val="0"/>
              </a:spcBef>
            </a:pPr>
            <a:r>
              <a:rPr lang="en-US" sz="1600" dirty="0"/>
              <a:t>“Plug and Play” chiplet discovery and provisioning</a:t>
            </a:r>
          </a:p>
          <a:p>
            <a:pPr lvl="1" hangingPunct="1">
              <a:lnSpc>
                <a:spcPts val="2300"/>
              </a:lnSpc>
              <a:spcBef>
                <a:spcPts val="0"/>
              </a:spcBef>
            </a:pPr>
            <a:r>
              <a:rPr lang="en-US" sz="1600" dirty="0"/>
              <a:t>Operational and environmental telemetry</a:t>
            </a:r>
          </a:p>
          <a:p>
            <a:pPr lvl="1" hangingPunct="1">
              <a:lnSpc>
                <a:spcPts val="2300"/>
              </a:lnSpc>
              <a:spcBef>
                <a:spcPts val="0"/>
              </a:spcBef>
            </a:pPr>
            <a:r>
              <a:rPr lang="en-US" sz="1600" dirty="0"/>
              <a:t>Debug</a:t>
            </a:r>
          </a:p>
          <a:p>
            <a:pPr lvl="1" hangingPunct="1">
              <a:lnSpc>
                <a:spcPts val="2300"/>
              </a:lnSpc>
              <a:spcBef>
                <a:spcPts val="0"/>
              </a:spcBef>
            </a:pPr>
            <a:r>
              <a:rPr lang="en-US" sz="1600" dirty="0"/>
              <a:t>Security (other than that provided by die-to-die protocol)</a:t>
            </a:r>
          </a:p>
          <a:p>
            <a:pPr lvl="2" hangingPunct="1">
              <a:lnSpc>
                <a:spcPts val="2300"/>
              </a:lnSpc>
              <a:spcBef>
                <a:spcPts val="0"/>
              </a:spcBef>
            </a:pPr>
            <a:r>
              <a:rPr lang="en-US" sz="1600" dirty="0"/>
              <a:t>Attestation</a:t>
            </a:r>
          </a:p>
          <a:p>
            <a:pPr lvl="1" hangingPunct="1">
              <a:lnSpc>
                <a:spcPts val="2300"/>
              </a:lnSpc>
              <a:spcBef>
                <a:spcPts val="0"/>
              </a:spcBef>
            </a:pPr>
            <a:r>
              <a:rPr lang="en-US" sz="1600" dirty="0"/>
              <a:t>Key management</a:t>
            </a:r>
          </a:p>
          <a:p>
            <a:pPr lvl="1" hangingPunct="1">
              <a:lnSpc>
                <a:spcPts val="2300"/>
              </a:lnSpc>
              <a:spcBef>
                <a:spcPts val="0"/>
              </a:spcBef>
            </a:pPr>
            <a:endParaRPr lang="en-US" sz="1600" dirty="0"/>
          </a:p>
        </p:txBody>
      </p:sp>
    </p:spTree>
    <p:extLst>
      <p:ext uri="{BB962C8B-B14F-4D97-AF65-F5344CB8AC3E}">
        <p14:creationId xmlns:p14="http://schemas.microsoft.com/office/powerpoint/2010/main" val="422497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D069ADD-FB24-4130-BA3D-4BBCB5E2C312}"/>
              </a:ext>
            </a:extLst>
          </p:cNvPr>
          <p:cNvGraphicFramePr>
            <a:graphicFrameLocks noGrp="1"/>
          </p:cNvGraphicFramePr>
          <p:nvPr/>
        </p:nvGraphicFramePr>
        <p:xfrm>
          <a:off x="546341" y="1715759"/>
          <a:ext cx="10789920" cy="2951072"/>
        </p:xfrm>
        <a:graphic>
          <a:graphicData uri="http://schemas.openxmlformats.org/drawingml/2006/table">
            <a:tbl>
              <a:tblPr/>
              <a:tblGrid>
                <a:gridCol w="3108960">
                  <a:extLst>
                    <a:ext uri="{9D8B030D-6E8A-4147-A177-3AD203B41FA5}">
                      <a16:colId xmlns:a16="http://schemas.microsoft.com/office/drawing/2014/main" val="2693021924"/>
                    </a:ext>
                  </a:extLst>
                </a:gridCol>
                <a:gridCol w="256032">
                  <a:extLst>
                    <a:ext uri="{9D8B030D-6E8A-4147-A177-3AD203B41FA5}">
                      <a16:colId xmlns:a16="http://schemas.microsoft.com/office/drawing/2014/main" val="573456006"/>
                    </a:ext>
                  </a:extLst>
                </a:gridCol>
                <a:gridCol w="256032">
                  <a:extLst>
                    <a:ext uri="{9D8B030D-6E8A-4147-A177-3AD203B41FA5}">
                      <a16:colId xmlns:a16="http://schemas.microsoft.com/office/drawing/2014/main" val="1247500166"/>
                    </a:ext>
                  </a:extLst>
                </a:gridCol>
                <a:gridCol w="256032">
                  <a:extLst>
                    <a:ext uri="{9D8B030D-6E8A-4147-A177-3AD203B41FA5}">
                      <a16:colId xmlns:a16="http://schemas.microsoft.com/office/drawing/2014/main" val="2361591876"/>
                    </a:ext>
                  </a:extLst>
                </a:gridCol>
                <a:gridCol w="256032">
                  <a:extLst>
                    <a:ext uri="{9D8B030D-6E8A-4147-A177-3AD203B41FA5}">
                      <a16:colId xmlns:a16="http://schemas.microsoft.com/office/drawing/2014/main" val="3973624295"/>
                    </a:ext>
                  </a:extLst>
                </a:gridCol>
                <a:gridCol w="256032">
                  <a:extLst>
                    <a:ext uri="{9D8B030D-6E8A-4147-A177-3AD203B41FA5}">
                      <a16:colId xmlns:a16="http://schemas.microsoft.com/office/drawing/2014/main" val="1972179472"/>
                    </a:ext>
                  </a:extLst>
                </a:gridCol>
                <a:gridCol w="256032">
                  <a:extLst>
                    <a:ext uri="{9D8B030D-6E8A-4147-A177-3AD203B41FA5}">
                      <a16:colId xmlns:a16="http://schemas.microsoft.com/office/drawing/2014/main" val="2492795203"/>
                    </a:ext>
                  </a:extLst>
                </a:gridCol>
                <a:gridCol w="256032">
                  <a:extLst>
                    <a:ext uri="{9D8B030D-6E8A-4147-A177-3AD203B41FA5}">
                      <a16:colId xmlns:a16="http://schemas.microsoft.com/office/drawing/2014/main" val="2621226017"/>
                    </a:ext>
                  </a:extLst>
                </a:gridCol>
                <a:gridCol w="256032">
                  <a:extLst>
                    <a:ext uri="{9D8B030D-6E8A-4147-A177-3AD203B41FA5}">
                      <a16:colId xmlns:a16="http://schemas.microsoft.com/office/drawing/2014/main" val="4237275518"/>
                    </a:ext>
                  </a:extLst>
                </a:gridCol>
                <a:gridCol w="256032">
                  <a:extLst>
                    <a:ext uri="{9D8B030D-6E8A-4147-A177-3AD203B41FA5}">
                      <a16:colId xmlns:a16="http://schemas.microsoft.com/office/drawing/2014/main" val="489245334"/>
                    </a:ext>
                  </a:extLst>
                </a:gridCol>
                <a:gridCol w="256032">
                  <a:extLst>
                    <a:ext uri="{9D8B030D-6E8A-4147-A177-3AD203B41FA5}">
                      <a16:colId xmlns:a16="http://schemas.microsoft.com/office/drawing/2014/main" val="1403326758"/>
                    </a:ext>
                  </a:extLst>
                </a:gridCol>
                <a:gridCol w="256032">
                  <a:extLst>
                    <a:ext uri="{9D8B030D-6E8A-4147-A177-3AD203B41FA5}">
                      <a16:colId xmlns:a16="http://schemas.microsoft.com/office/drawing/2014/main" val="897986161"/>
                    </a:ext>
                  </a:extLst>
                </a:gridCol>
                <a:gridCol w="256032">
                  <a:extLst>
                    <a:ext uri="{9D8B030D-6E8A-4147-A177-3AD203B41FA5}">
                      <a16:colId xmlns:a16="http://schemas.microsoft.com/office/drawing/2014/main" val="2743229488"/>
                    </a:ext>
                  </a:extLst>
                </a:gridCol>
                <a:gridCol w="256032">
                  <a:extLst>
                    <a:ext uri="{9D8B030D-6E8A-4147-A177-3AD203B41FA5}">
                      <a16:colId xmlns:a16="http://schemas.microsoft.com/office/drawing/2014/main" val="3146727350"/>
                    </a:ext>
                  </a:extLst>
                </a:gridCol>
                <a:gridCol w="256032">
                  <a:extLst>
                    <a:ext uri="{9D8B030D-6E8A-4147-A177-3AD203B41FA5}">
                      <a16:colId xmlns:a16="http://schemas.microsoft.com/office/drawing/2014/main" val="2175549296"/>
                    </a:ext>
                  </a:extLst>
                </a:gridCol>
                <a:gridCol w="256032">
                  <a:extLst>
                    <a:ext uri="{9D8B030D-6E8A-4147-A177-3AD203B41FA5}">
                      <a16:colId xmlns:a16="http://schemas.microsoft.com/office/drawing/2014/main" val="337115547"/>
                    </a:ext>
                  </a:extLst>
                </a:gridCol>
                <a:gridCol w="256032">
                  <a:extLst>
                    <a:ext uri="{9D8B030D-6E8A-4147-A177-3AD203B41FA5}">
                      <a16:colId xmlns:a16="http://schemas.microsoft.com/office/drawing/2014/main" val="2282345905"/>
                    </a:ext>
                  </a:extLst>
                </a:gridCol>
                <a:gridCol w="256032">
                  <a:extLst>
                    <a:ext uri="{9D8B030D-6E8A-4147-A177-3AD203B41FA5}">
                      <a16:colId xmlns:a16="http://schemas.microsoft.com/office/drawing/2014/main" val="3693920967"/>
                    </a:ext>
                  </a:extLst>
                </a:gridCol>
                <a:gridCol w="256032">
                  <a:extLst>
                    <a:ext uri="{9D8B030D-6E8A-4147-A177-3AD203B41FA5}">
                      <a16:colId xmlns:a16="http://schemas.microsoft.com/office/drawing/2014/main" val="2703726232"/>
                    </a:ext>
                  </a:extLst>
                </a:gridCol>
                <a:gridCol w="256032">
                  <a:extLst>
                    <a:ext uri="{9D8B030D-6E8A-4147-A177-3AD203B41FA5}">
                      <a16:colId xmlns:a16="http://schemas.microsoft.com/office/drawing/2014/main" val="3760327107"/>
                    </a:ext>
                  </a:extLst>
                </a:gridCol>
                <a:gridCol w="256032">
                  <a:extLst>
                    <a:ext uri="{9D8B030D-6E8A-4147-A177-3AD203B41FA5}">
                      <a16:colId xmlns:a16="http://schemas.microsoft.com/office/drawing/2014/main" val="1221795577"/>
                    </a:ext>
                  </a:extLst>
                </a:gridCol>
                <a:gridCol w="256032">
                  <a:extLst>
                    <a:ext uri="{9D8B030D-6E8A-4147-A177-3AD203B41FA5}">
                      <a16:colId xmlns:a16="http://schemas.microsoft.com/office/drawing/2014/main" val="4263268424"/>
                    </a:ext>
                  </a:extLst>
                </a:gridCol>
                <a:gridCol w="256032">
                  <a:extLst>
                    <a:ext uri="{9D8B030D-6E8A-4147-A177-3AD203B41FA5}">
                      <a16:colId xmlns:a16="http://schemas.microsoft.com/office/drawing/2014/main" val="3659337163"/>
                    </a:ext>
                  </a:extLst>
                </a:gridCol>
                <a:gridCol w="256032">
                  <a:extLst>
                    <a:ext uri="{9D8B030D-6E8A-4147-A177-3AD203B41FA5}">
                      <a16:colId xmlns:a16="http://schemas.microsoft.com/office/drawing/2014/main" val="1395609236"/>
                    </a:ext>
                  </a:extLst>
                </a:gridCol>
                <a:gridCol w="256032">
                  <a:extLst>
                    <a:ext uri="{9D8B030D-6E8A-4147-A177-3AD203B41FA5}">
                      <a16:colId xmlns:a16="http://schemas.microsoft.com/office/drawing/2014/main" val="2045847441"/>
                    </a:ext>
                  </a:extLst>
                </a:gridCol>
                <a:gridCol w="256032">
                  <a:extLst>
                    <a:ext uri="{9D8B030D-6E8A-4147-A177-3AD203B41FA5}">
                      <a16:colId xmlns:a16="http://schemas.microsoft.com/office/drawing/2014/main" val="167014954"/>
                    </a:ext>
                  </a:extLst>
                </a:gridCol>
                <a:gridCol w="256032">
                  <a:extLst>
                    <a:ext uri="{9D8B030D-6E8A-4147-A177-3AD203B41FA5}">
                      <a16:colId xmlns:a16="http://schemas.microsoft.com/office/drawing/2014/main" val="19403353"/>
                    </a:ext>
                  </a:extLst>
                </a:gridCol>
                <a:gridCol w="256032">
                  <a:extLst>
                    <a:ext uri="{9D8B030D-6E8A-4147-A177-3AD203B41FA5}">
                      <a16:colId xmlns:a16="http://schemas.microsoft.com/office/drawing/2014/main" val="1736820677"/>
                    </a:ext>
                  </a:extLst>
                </a:gridCol>
                <a:gridCol w="256032">
                  <a:extLst>
                    <a:ext uri="{9D8B030D-6E8A-4147-A177-3AD203B41FA5}">
                      <a16:colId xmlns:a16="http://schemas.microsoft.com/office/drawing/2014/main" val="3781765929"/>
                    </a:ext>
                  </a:extLst>
                </a:gridCol>
                <a:gridCol w="256032">
                  <a:extLst>
                    <a:ext uri="{9D8B030D-6E8A-4147-A177-3AD203B41FA5}">
                      <a16:colId xmlns:a16="http://schemas.microsoft.com/office/drawing/2014/main" val="778535481"/>
                    </a:ext>
                  </a:extLst>
                </a:gridCol>
                <a:gridCol w="256032">
                  <a:extLst>
                    <a:ext uri="{9D8B030D-6E8A-4147-A177-3AD203B41FA5}">
                      <a16:colId xmlns:a16="http://schemas.microsoft.com/office/drawing/2014/main" val="2130507588"/>
                    </a:ext>
                  </a:extLst>
                </a:gridCol>
              </a:tblGrid>
              <a:tr h="131025">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6239" marR="6239" marT="6239" marB="0" anchor="b">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86865595"/>
                  </a:ext>
                </a:extLst>
              </a:tr>
              <a:tr h="167212">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4">
                  <a:txBody>
                    <a:bodyPr/>
                    <a:lstStyle/>
                    <a:p>
                      <a:pPr algn="ctr" fontAlgn="ctr"/>
                      <a:r>
                        <a:rPr lang="en-US" sz="700" b="0" i="0" u="none" strike="noStrike">
                          <a:solidFill>
                            <a:srgbClr val="FFFFFF"/>
                          </a:solidFill>
                          <a:effectLst/>
                          <a:latin typeface="Calibri" panose="020F0502020204030204" pitchFamily="34" charset="0"/>
                        </a:rPr>
                        <a:t>June</a:t>
                      </a:r>
                    </a:p>
                  </a:txBody>
                  <a:tcPr marL="6239" marR="6239" marT="6239"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0" i="0" u="none" strike="noStrike">
                          <a:solidFill>
                            <a:srgbClr val="FFFFFF"/>
                          </a:solidFill>
                          <a:effectLst/>
                          <a:latin typeface="Calibri" panose="020F0502020204030204" pitchFamily="34" charset="0"/>
                        </a:rPr>
                        <a:t>July</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700" b="0" i="0" u="none" strike="noStrike">
                          <a:solidFill>
                            <a:srgbClr val="FFFFFF"/>
                          </a:solidFill>
                          <a:effectLst/>
                          <a:latin typeface="Calibri" panose="020F0502020204030204" pitchFamily="34" charset="0"/>
                        </a:rPr>
                        <a:t>August</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0" i="0" u="none" strike="noStrike">
                          <a:solidFill>
                            <a:srgbClr val="FFFFFF"/>
                          </a:solidFill>
                          <a:effectLst/>
                          <a:latin typeface="Calibri" panose="020F0502020204030204" pitchFamily="34" charset="0"/>
                        </a:rPr>
                        <a:t>September</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0" i="0" u="none" strike="noStrike">
                          <a:solidFill>
                            <a:srgbClr val="FFFFFF"/>
                          </a:solidFill>
                          <a:effectLst/>
                          <a:latin typeface="Calibri" panose="020F0502020204030204" pitchFamily="34" charset="0"/>
                        </a:rPr>
                        <a:t>October</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700" b="0" i="0" u="none" strike="noStrike">
                          <a:solidFill>
                            <a:srgbClr val="FFFFFF"/>
                          </a:solidFill>
                          <a:effectLst/>
                          <a:latin typeface="Calibri" panose="020F0502020204030204" pitchFamily="34" charset="0"/>
                        </a:rPr>
                        <a:t>November</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0" i="0" u="none" strike="noStrike">
                          <a:solidFill>
                            <a:srgbClr val="FFFFFF"/>
                          </a:solidFill>
                          <a:effectLst/>
                          <a:latin typeface="Calibri" panose="020F0502020204030204" pitchFamily="34" charset="0"/>
                        </a:rPr>
                        <a:t>December</a:t>
                      </a:r>
                    </a:p>
                  </a:txBody>
                  <a:tcPr marL="6239" marR="6239" marT="623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7181225"/>
                  </a:ext>
                </a:extLst>
              </a:tr>
              <a:tr h="167212">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700" b="0" i="0" u="none" strike="noStrike">
                          <a:solidFill>
                            <a:srgbClr val="FFFFFF"/>
                          </a:solidFill>
                          <a:effectLst/>
                          <a:latin typeface="Calibri" panose="020F0502020204030204" pitchFamily="34" charset="0"/>
                        </a:rPr>
                        <a:t>23</a:t>
                      </a:r>
                    </a:p>
                  </a:txBody>
                  <a:tcPr marL="6239" marR="6239" marT="6239"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24</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25</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26</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27</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28</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29</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30</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31</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32</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33</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34</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35</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36</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37</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38</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39</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40</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41</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42</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43</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44</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45</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46</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47</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48</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49</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50</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51</a:t>
                      </a:r>
                    </a:p>
                  </a:txBody>
                  <a:tcPr marL="6239" marR="6239" marT="62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a:txBody>
                    <a:bodyPr/>
                    <a:lstStyle/>
                    <a:p>
                      <a:pPr algn="ctr" fontAlgn="ctr"/>
                      <a:r>
                        <a:rPr lang="en-US" sz="700" b="0" i="0" u="none" strike="noStrike">
                          <a:solidFill>
                            <a:srgbClr val="FFFFFF"/>
                          </a:solidFill>
                          <a:effectLst/>
                          <a:latin typeface="Calibri" panose="020F0502020204030204" pitchFamily="34" charset="0"/>
                        </a:rPr>
                        <a:t>52</a:t>
                      </a:r>
                    </a:p>
                  </a:txBody>
                  <a:tcPr marL="6239" marR="6239" marT="6239"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extLst>
                  <a:ext uri="{0D108BD9-81ED-4DB2-BD59-A6C34878D82A}">
                    <a16:rowId xmlns:a16="http://schemas.microsoft.com/office/drawing/2014/main" val="1189818883"/>
                  </a:ext>
                </a:extLst>
              </a:tr>
              <a:tr h="124785">
                <a:tc>
                  <a:txBody>
                    <a:bodyPr/>
                    <a:lstStyle/>
                    <a:p>
                      <a:pPr algn="l" fontAlgn="b"/>
                      <a:r>
                        <a:rPr lang="en-US" sz="700" b="0" i="0" u="none" strike="noStrike">
                          <a:solidFill>
                            <a:srgbClr val="000000"/>
                          </a:solidFill>
                          <a:effectLst/>
                          <a:latin typeface="Calibri" panose="020F0502020204030204" pitchFamily="34" charset="0"/>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456357169"/>
                  </a:ext>
                </a:extLst>
              </a:tr>
              <a:tr h="168460">
                <a:tc>
                  <a:txBody>
                    <a:bodyPr/>
                    <a:lstStyle/>
                    <a:p>
                      <a:pPr algn="l" fontAlgn="b"/>
                      <a:r>
                        <a:rPr lang="en-US" sz="1050" b="0" i="0" u="none" strike="noStrike">
                          <a:solidFill>
                            <a:srgbClr val="000000"/>
                          </a:solidFill>
                          <a:effectLst/>
                          <a:latin typeface="+mn-lt"/>
                        </a:rPr>
                        <a:t>D2D TLT Kickoff</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934909313"/>
                  </a:ext>
                </a:extLst>
              </a:tr>
              <a:tr h="155982">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498595765"/>
                  </a:ext>
                </a:extLst>
              </a:tr>
              <a:tr h="168460">
                <a:tc>
                  <a:txBody>
                    <a:bodyPr/>
                    <a:lstStyle/>
                    <a:p>
                      <a:pPr algn="l" fontAlgn="b"/>
                      <a:r>
                        <a:rPr lang="en-US" sz="1050" b="0" i="0" u="none" strike="noStrike">
                          <a:solidFill>
                            <a:srgbClr val="000000"/>
                          </a:solidFill>
                          <a:effectLst/>
                          <a:latin typeface="+mn-lt"/>
                        </a:rPr>
                        <a:t>D2D I/O High-Level Proposal</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346419071"/>
                  </a:ext>
                </a:extLst>
              </a:tr>
              <a:tr h="168460">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588447359"/>
                  </a:ext>
                </a:extLst>
              </a:tr>
              <a:tr h="168460">
                <a:tc>
                  <a:txBody>
                    <a:bodyPr/>
                    <a:lstStyle/>
                    <a:p>
                      <a:pPr algn="l" fontAlgn="b"/>
                      <a:r>
                        <a:rPr lang="en-US" sz="1050" b="0" i="0" u="none" strike="noStrike">
                          <a:solidFill>
                            <a:srgbClr val="000000"/>
                          </a:solidFill>
                          <a:effectLst/>
                          <a:latin typeface="+mn-lt"/>
                        </a:rPr>
                        <a:t>D2D I/O Specification</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0.3</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0.5</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2F75B5"/>
                    </a:solidFill>
                  </a:tcPr>
                </a:tc>
                <a:tc>
                  <a:txBody>
                    <a:bodyPr/>
                    <a:lstStyle/>
                    <a:p>
                      <a:pPr algn="ctr" fontAlgn="ctr"/>
                      <a:r>
                        <a:rPr lang="en-US" sz="700" b="0" i="0" u="none" strike="noStrike">
                          <a:solidFill>
                            <a:srgbClr val="FFFFFF"/>
                          </a:solidFill>
                          <a:effectLst/>
                          <a:latin typeface="Calibri" panose="020F0502020204030204" pitchFamily="34" charset="0"/>
                        </a:rPr>
                        <a:t>0.7</a:t>
                      </a:r>
                    </a:p>
                  </a:txBody>
                  <a:tcPr marL="6239" marR="6239" marT="6239" marB="0" anchor="ctr">
                    <a:lnL>
                      <a:noFill/>
                    </a:lnL>
                    <a:lnR>
                      <a:noFill/>
                    </a:lnR>
                    <a:lnT>
                      <a:noFill/>
                    </a:lnT>
                    <a:lnB>
                      <a:noFill/>
                    </a:lnB>
                    <a:solidFill>
                      <a:srgbClr val="2F75B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0070C0"/>
                    </a:solidFill>
                  </a:tcPr>
                </a:tc>
                <a:tc>
                  <a:txBody>
                    <a:bodyPr/>
                    <a:lstStyle/>
                    <a:p>
                      <a:pPr algn="ctr" fontAlgn="ctr"/>
                      <a:r>
                        <a:rPr lang="en-US" sz="700" b="0" i="0" u="none" strike="noStrike" dirty="0">
                          <a:solidFill>
                            <a:srgbClr val="FFFFFF"/>
                          </a:solidFill>
                          <a:effectLst/>
                          <a:latin typeface="Calibri" panose="020F0502020204030204" pitchFamily="34" charset="0"/>
                        </a:rPr>
                        <a:t>0.9</a:t>
                      </a:r>
                    </a:p>
                  </a:txBody>
                  <a:tcPr marL="6239" marR="6239" marT="6239" marB="0" anchor="ctr">
                    <a:lnL>
                      <a:noFill/>
                    </a:lnL>
                    <a:lnR>
                      <a:noFill/>
                    </a:lnR>
                    <a:lnT>
                      <a:noFill/>
                    </a:lnT>
                    <a:lnB>
                      <a:noFill/>
                    </a:lnB>
                    <a:solidFill>
                      <a:srgbClr val="0070C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14616686"/>
                  </a:ext>
                </a:extLst>
              </a:tr>
              <a:tr h="168460">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689487229"/>
                  </a:ext>
                </a:extLst>
              </a:tr>
              <a:tr h="168460">
                <a:tc>
                  <a:txBody>
                    <a:bodyPr/>
                    <a:lstStyle/>
                    <a:p>
                      <a:pPr algn="l" fontAlgn="b"/>
                      <a:r>
                        <a:rPr lang="it-IT" sz="1050" b="0" i="0" u="none" strike="noStrike">
                          <a:solidFill>
                            <a:srgbClr val="000000"/>
                          </a:solidFill>
                          <a:effectLst/>
                          <a:latin typeface="+mn-lt"/>
                        </a:rPr>
                        <a:t>D2D CXL/PCIe Protocol Mapping</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0.3</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0.5</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a:solidFill>
                            <a:srgbClr val="FFFFFF"/>
                          </a:solidFill>
                          <a:effectLst/>
                          <a:latin typeface="Calibri" panose="020F0502020204030204" pitchFamily="34" charset="0"/>
                        </a:rPr>
                        <a:t>0.7</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BF8F00"/>
                    </a:solidFill>
                  </a:tcPr>
                </a:tc>
                <a:tc>
                  <a:txBody>
                    <a:bodyPr/>
                    <a:lstStyle/>
                    <a:p>
                      <a:pPr algn="ctr" fontAlgn="ctr"/>
                      <a:r>
                        <a:rPr lang="en-US" sz="700" b="0" i="0" u="none" strike="noStrike" dirty="0">
                          <a:solidFill>
                            <a:srgbClr val="FFFFFF"/>
                          </a:solidFill>
                          <a:effectLst/>
                          <a:latin typeface="Calibri" panose="020F0502020204030204" pitchFamily="34" charset="0"/>
                        </a:rPr>
                        <a:t>0.9</a:t>
                      </a:r>
                    </a:p>
                  </a:txBody>
                  <a:tcPr marL="6239" marR="6239" marT="6239" marB="0" anchor="ctr">
                    <a:lnL>
                      <a:noFill/>
                    </a:lnL>
                    <a:lnR>
                      <a:noFill/>
                    </a:lnR>
                    <a:lnT>
                      <a:noFill/>
                    </a:lnT>
                    <a:lnB>
                      <a:noFill/>
                    </a:lnB>
                    <a:solidFill>
                      <a:srgbClr val="BF8F00"/>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447768682"/>
                  </a:ext>
                </a:extLst>
              </a:tr>
              <a:tr h="168460">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342627703"/>
                  </a:ext>
                </a:extLst>
              </a:tr>
              <a:tr h="168460">
                <a:tc>
                  <a:txBody>
                    <a:bodyPr/>
                    <a:lstStyle/>
                    <a:p>
                      <a:pPr algn="l" fontAlgn="b"/>
                      <a:r>
                        <a:rPr lang="en-US" sz="1050" b="0" i="0" u="none" strike="noStrike">
                          <a:solidFill>
                            <a:srgbClr val="000000"/>
                          </a:solidFill>
                          <a:effectLst/>
                          <a:latin typeface="+mn-lt"/>
                        </a:rPr>
                        <a:t>Partner</a:t>
                      </a:r>
                      <a:r>
                        <a:rPr lang="en-US" sz="1050" b="0" i="0" u="none" strike="noStrike" baseline="30000">
                          <a:solidFill>
                            <a:srgbClr val="000000"/>
                          </a:solidFill>
                          <a:effectLst/>
                          <a:latin typeface="+mn-lt"/>
                        </a:rPr>
                        <a:t>*</a:t>
                      </a:r>
                      <a:r>
                        <a:rPr lang="en-US" sz="1050" b="0" i="0" u="none" strike="noStrike">
                          <a:solidFill>
                            <a:srgbClr val="000000"/>
                          </a:solidFill>
                          <a:effectLst/>
                          <a:latin typeface="+mn-lt"/>
                        </a:rPr>
                        <a:t> D2D I/O Spec Review</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606828270"/>
                  </a:ext>
                </a:extLst>
              </a:tr>
              <a:tr h="168460">
                <a:tc>
                  <a:txBody>
                    <a:bodyPr/>
                    <a:lstStyle/>
                    <a:p>
                      <a:pPr algn="l" fontAlgn="b"/>
                      <a:r>
                        <a:rPr lang="en-US" sz="1100" b="0" i="0" u="none" strike="noStrike">
                          <a:solidFill>
                            <a:srgbClr val="000000"/>
                          </a:solidFill>
                          <a:effectLst/>
                          <a:latin typeface="+mn-lt"/>
                          <a:cs typeface="Arial" panose="020B0604020202020204" pitchFamily="34" charset="0"/>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041728284"/>
                  </a:ext>
                </a:extLst>
              </a:tr>
              <a:tr h="168460">
                <a:tc>
                  <a:txBody>
                    <a:bodyPr/>
                    <a:lstStyle/>
                    <a:p>
                      <a:pPr algn="l" fontAlgn="b"/>
                      <a:r>
                        <a:rPr lang="en-US" sz="1100" b="0" i="0" u="none" strike="noStrike">
                          <a:solidFill>
                            <a:srgbClr val="000000"/>
                          </a:solidFill>
                          <a:effectLst/>
                          <a:latin typeface="+mn-lt"/>
                          <a:cs typeface="Arial" panose="020B0604020202020204" pitchFamily="34" charset="0"/>
                        </a:rPr>
                        <a:t>Partner D2D CXL/PCIe Protocol Mapping Review</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192022914"/>
                  </a:ext>
                </a:extLst>
              </a:tr>
              <a:tr h="168460">
                <a:tc>
                  <a:txBody>
                    <a:bodyPr/>
                    <a:lstStyle/>
                    <a:p>
                      <a:pPr algn="l" fontAlgn="b"/>
                      <a:r>
                        <a:rPr lang="en-US" sz="1050" b="0" i="0" u="none" strike="noStrike">
                          <a:solidFill>
                            <a:srgbClr val="000000"/>
                          </a:solidFill>
                          <a:effectLst/>
                          <a:latin typeface="+mn-lt"/>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dirty="0">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2890544010"/>
                  </a:ext>
                </a:extLst>
              </a:tr>
              <a:tr h="168460">
                <a:tc>
                  <a:txBody>
                    <a:bodyPr/>
                    <a:lstStyle/>
                    <a:p>
                      <a:pPr algn="l" fontAlgn="b"/>
                      <a:r>
                        <a:rPr lang="en-US" sz="1050" b="0" i="0" u="none" strike="noStrike">
                          <a:solidFill>
                            <a:srgbClr val="000000"/>
                          </a:solidFill>
                          <a:effectLst/>
                          <a:latin typeface="+mn-lt"/>
                        </a:rPr>
                        <a:t>D2D Consortium Kick Off</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ctr" fontAlgn="ctr"/>
                      <a:r>
                        <a:rPr lang="en-US" sz="700" b="0" i="0" u="none" strike="noStrike">
                          <a:solidFill>
                            <a:srgbClr val="FFFFFF"/>
                          </a:solidFill>
                          <a:effectLst/>
                          <a:latin typeface="Calibri" panose="020F0502020204030204" pitchFamily="34" charset="0"/>
                        </a:rPr>
                        <a:t> </a:t>
                      </a:r>
                    </a:p>
                  </a:txBody>
                  <a:tcPr marL="6239" marR="6239" marT="6239" marB="0" anchor="ctr">
                    <a:lnL>
                      <a:noFill/>
                    </a:lnL>
                    <a:lnR>
                      <a:noFill/>
                    </a:lnR>
                    <a:lnT>
                      <a:noFill/>
                    </a:lnT>
                    <a:lnB>
                      <a:noFill/>
                    </a:lnB>
                    <a:solidFill>
                      <a:srgbClr val="548235"/>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a:noFill/>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718990890"/>
                  </a:ext>
                </a:extLst>
              </a:tr>
              <a:tr h="162221">
                <a:tc>
                  <a:txBody>
                    <a:bodyPr/>
                    <a:lstStyle/>
                    <a:p>
                      <a:pPr algn="l" fontAlgn="b"/>
                      <a:r>
                        <a:rPr lang="en-US" sz="900" b="0" i="0" u="none" strike="noStrike">
                          <a:solidFill>
                            <a:srgbClr val="000000"/>
                          </a:solidFill>
                          <a:effectLst/>
                          <a:latin typeface="Calibri" panose="020F0502020204030204" pitchFamily="34" charset="0"/>
                        </a:rPr>
                        <a:t> </a:t>
                      </a:r>
                    </a:p>
                  </a:txBody>
                  <a:tcPr marL="6239" marR="6239" marT="6239"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D9D9D9"/>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700" b="0" i="0" u="none" strike="noStrike">
                          <a:solidFill>
                            <a:srgbClr val="000000"/>
                          </a:solidFill>
                          <a:effectLst/>
                          <a:latin typeface="Calibri" panose="020F0502020204030204" pitchFamily="34" charset="0"/>
                        </a:rPr>
                        <a:t> </a:t>
                      </a:r>
                    </a:p>
                  </a:txBody>
                  <a:tcPr marL="6239" marR="6239" marT="6239"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700" b="0" i="0" u="none" strike="noStrike" dirty="0">
                          <a:solidFill>
                            <a:srgbClr val="000000"/>
                          </a:solidFill>
                          <a:effectLst/>
                          <a:latin typeface="Calibri" panose="020F0502020204030204" pitchFamily="34" charset="0"/>
                        </a:rPr>
                        <a:t> </a:t>
                      </a:r>
                    </a:p>
                  </a:txBody>
                  <a:tcPr marL="6239" marR="6239" marT="6239"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814563198"/>
                  </a:ext>
                </a:extLst>
              </a:tr>
            </a:tbl>
          </a:graphicData>
        </a:graphic>
      </p:graphicFrame>
      <p:sp>
        <p:nvSpPr>
          <p:cNvPr id="2" name="Title 1">
            <a:extLst>
              <a:ext uri="{FF2B5EF4-FFF2-40B4-BE49-F238E27FC236}">
                <a16:creationId xmlns:a16="http://schemas.microsoft.com/office/drawing/2014/main" id="{FC6833B6-A769-4CB2-BA7B-197CDF356A9E}"/>
              </a:ext>
            </a:extLst>
          </p:cNvPr>
          <p:cNvSpPr>
            <a:spLocks noGrp="1"/>
          </p:cNvSpPr>
          <p:nvPr>
            <p:ph type="title"/>
          </p:nvPr>
        </p:nvSpPr>
        <p:spPr/>
        <p:txBody>
          <a:bodyPr/>
          <a:lstStyle/>
          <a:p>
            <a:r>
              <a:rPr lang="en-US" dirty="0" err="1"/>
              <a:t>CXi</a:t>
            </a:r>
            <a:r>
              <a:rPr lang="en-US" dirty="0"/>
              <a:t> Standards Timeline</a:t>
            </a:r>
          </a:p>
        </p:txBody>
      </p:sp>
      <p:cxnSp>
        <p:nvCxnSpPr>
          <p:cNvPr id="6" name="Straight Arrow Connector 5">
            <a:extLst>
              <a:ext uri="{FF2B5EF4-FFF2-40B4-BE49-F238E27FC236}">
                <a16:creationId xmlns:a16="http://schemas.microsoft.com/office/drawing/2014/main" id="{485910DF-37A1-42F9-A0A1-2457FC9EF824}"/>
              </a:ext>
            </a:extLst>
          </p:cNvPr>
          <p:cNvCxnSpPr>
            <a:cxnSpLocks/>
          </p:cNvCxnSpPr>
          <p:nvPr/>
        </p:nvCxnSpPr>
        <p:spPr>
          <a:xfrm flipH="1">
            <a:off x="10308447" y="3819495"/>
            <a:ext cx="228600" cy="457200"/>
          </a:xfrm>
          <a:prstGeom prst="straightConnector1">
            <a:avLst/>
          </a:prstGeom>
          <a:noFill/>
          <a:ln w="2540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4FDB43FC-EE2F-424E-BDDD-1D6FBF7D4362}"/>
              </a:ext>
            </a:extLst>
          </p:cNvPr>
          <p:cNvSpPr/>
          <p:nvPr/>
        </p:nvSpPr>
        <p:spPr>
          <a:xfrm>
            <a:off x="10156047" y="3362295"/>
            <a:ext cx="1143000" cy="4572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tx1"/>
                </a:solidFill>
                <a:effectLst/>
                <a:uFillTx/>
                <a:latin typeface="Helvetica" panose="020B0604020202020204" pitchFamily="34" charset="0"/>
                <a:ea typeface="Helvetica Neue Medium"/>
                <a:cs typeface="Helvetica" panose="020B0604020202020204" pitchFamily="34" charset="0"/>
                <a:sym typeface="Helvetica Neue Medium"/>
              </a:rPr>
              <a:t>CXi Industry SIG Kickoff</a:t>
            </a:r>
          </a:p>
        </p:txBody>
      </p:sp>
      <p:sp>
        <p:nvSpPr>
          <p:cNvPr id="8" name="Content Placeholder 5">
            <a:extLst>
              <a:ext uri="{FF2B5EF4-FFF2-40B4-BE49-F238E27FC236}">
                <a16:creationId xmlns:a16="http://schemas.microsoft.com/office/drawing/2014/main" id="{C047B9F3-AB0B-4C36-A764-330CC95E19FC}"/>
              </a:ext>
            </a:extLst>
          </p:cNvPr>
          <p:cNvSpPr>
            <a:spLocks noGrp="1"/>
          </p:cNvSpPr>
          <p:nvPr>
            <p:ph sz="quarter" idx="28"/>
          </p:nvPr>
        </p:nvSpPr>
        <p:spPr>
          <a:xfrm>
            <a:off x="955342" y="5276675"/>
            <a:ext cx="10290413" cy="1043033"/>
          </a:xfrm>
        </p:spPr>
        <p:txBody>
          <a:bodyPr lIns="0" tIns="0" rIns="0" bIns="0" anchor="t">
            <a:noAutofit/>
          </a:bodyPr>
          <a:lstStyle/>
          <a:p>
            <a:pPr marL="0" indent="0">
              <a:spcBef>
                <a:spcPts val="600"/>
              </a:spcBef>
              <a:buNone/>
            </a:pPr>
            <a:r>
              <a:rPr lang="en-US" sz="1600" dirty="0"/>
              <a:t>Proposed </a:t>
            </a:r>
            <a:r>
              <a:rPr lang="en-US" sz="1600"/>
              <a:t>promoter list: </a:t>
            </a:r>
            <a:r>
              <a:rPr lang="en-US" sz="1600" dirty="0"/>
              <a:t>Intel + two cloud +  one semiconductor + one fab +  one </a:t>
            </a:r>
            <a:r>
              <a:rPr lang="en-US" sz="1600"/>
              <a:t>OSAT </a:t>
            </a:r>
            <a:endParaRPr lang="en-US" sz="1600" dirty="0"/>
          </a:p>
          <a:p>
            <a:pPr marL="0" indent="0">
              <a:spcBef>
                <a:spcPts val="2400"/>
              </a:spcBef>
              <a:buNone/>
            </a:pPr>
            <a:endParaRPr lang="en-US" sz="1800" dirty="0"/>
          </a:p>
        </p:txBody>
      </p:sp>
    </p:spTree>
    <p:extLst>
      <p:ext uri="{BB962C8B-B14F-4D97-AF65-F5344CB8AC3E}">
        <p14:creationId xmlns:p14="http://schemas.microsoft.com/office/powerpoint/2010/main" val="268898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02840-6ABA-4C6F-AA09-741A5F307B51}"/>
              </a:ext>
            </a:extLst>
          </p:cNvPr>
          <p:cNvSpPr>
            <a:spLocks noGrp="1"/>
          </p:cNvSpPr>
          <p:nvPr>
            <p:ph type="title"/>
          </p:nvPr>
        </p:nvSpPr>
        <p:spPr/>
        <p:txBody>
          <a:bodyPr/>
          <a:lstStyle/>
          <a:p>
            <a:r>
              <a:rPr lang="en-US" dirty="0"/>
              <a:t>CXi Consortium Roadmap</a:t>
            </a:r>
            <a:r>
              <a:rPr lang="en-US" sz="2000" dirty="0"/>
              <a:t> (proposed; to be aligned on by consortium)</a:t>
            </a:r>
            <a:endParaRPr lang="en-US" dirty="0"/>
          </a:p>
        </p:txBody>
      </p:sp>
      <p:graphicFrame>
        <p:nvGraphicFramePr>
          <p:cNvPr id="4" name="Table 3">
            <a:extLst>
              <a:ext uri="{FF2B5EF4-FFF2-40B4-BE49-F238E27FC236}">
                <a16:creationId xmlns:a16="http://schemas.microsoft.com/office/drawing/2014/main" id="{410BD936-EFF6-4175-AD8E-2F483EF1DF07}"/>
              </a:ext>
            </a:extLst>
          </p:cNvPr>
          <p:cNvGraphicFramePr>
            <a:graphicFrameLocks noGrp="1"/>
          </p:cNvGraphicFramePr>
          <p:nvPr/>
        </p:nvGraphicFramePr>
        <p:xfrm>
          <a:off x="525026" y="2269265"/>
          <a:ext cx="10972801" cy="3082869"/>
        </p:xfrm>
        <a:graphic>
          <a:graphicData uri="http://schemas.openxmlformats.org/drawingml/2006/table">
            <a:tbl>
              <a:tblPr/>
              <a:tblGrid>
                <a:gridCol w="2467569">
                  <a:extLst>
                    <a:ext uri="{9D8B030D-6E8A-4147-A177-3AD203B41FA5}">
                      <a16:colId xmlns:a16="http://schemas.microsoft.com/office/drawing/2014/main" val="736242235"/>
                    </a:ext>
                  </a:extLst>
                </a:gridCol>
                <a:gridCol w="343134">
                  <a:extLst>
                    <a:ext uri="{9D8B030D-6E8A-4147-A177-3AD203B41FA5}">
                      <a16:colId xmlns:a16="http://schemas.microsoft.com/office/drawing/2014/main" val="1736962154"/>
                    </a:ext>
                  </a:extLst>
                </a:gridCol>
                <a:gridCol w="343134">
                  <a:extLst>
                    <a:ext uri="{9D8B030D-6E8A-4147-A177-3AD203B41FA5}">
                      <a16:colId xmlns:a16="http://schemas.microsoft.com/office/drawing/2014/main" val="1714425105"/>
                    </a:ext>
                  </a:extLst>
                </a:gridCol>
                <a:gridCol w="343134">
                  <a:extLst>
                    <a:ext uri="{9D8B030D-6E8A-4147-A177-3AD203B41FA5}">
                      <a16:colId xmlns:a16="http://schemas.microsoft.com/office/drawing/2014/main" val="2941486689"/>
                    </a:ext>
                  </a:extLst>
                </a:gridCol>
                <a:gridCol w="343134">
                  <a:extLst>
                    <a:ext uri="{9D8B030D-6E8A-4147-A177-3AD203B41FA5}">
                      <a16:colId xmlns:a16="http://schemas.microsoft.com/office/drawing/2014/main" val="3761561692"/>
                    </a:ext>
                  </a:extLst>
                </a:gridCol>
                <a:gridCol w="343134">
                  <a:extLst>
                    <a:ext uri="{9D8B030D-6E8A-4147-A177-3AD203B41FA5}">
                      <a16:colId xmlns:a16="http://schemas.microsoft.com/office/drawing/2014/main" val="3679095638"/>
                    </a:ext>
                  </a:extLst>
                </a:gridCol>
                <a:gridCol w="343134">
                  <a:extLst>
                    <a:ext uri="{9D8B030D-6E8A-4147-A177-3AD203B41FA5}">
                      <a16:colId xmlns:a16="http://schemas.microsoft.com/office/drawing/2014/main" val="3852353597"/>
                    </a:ext>
                  </a:extLst>
                </a:gridCol>
                <a:gridCol w="343134">
                  <a:extLst>
                    <a:ext uri="{9D8B030D-6E8A-4147-A177-3AD203B41FA5}">
                      <a16:colId xmlns:a16="http://schemas.microsoft.com/office/drawing/2014/main" val="781468482"/>
                    </a:ext>
                  </a:extLst>
                </a:gridCol>
                <a:gridCol w="343134">
                  <a:extLst>
                    <a:ext uri="{9D8B030D-6E8A-4147-A177-3AD203B41FA5}">
                      <a16:colId xmlns:a16="http://schemas.microsoft.com/office/drawing/2014/main" val="4054238222"/>
                    </a:ext>
                  </a:extLst>
                </a:gridCol>
                <a:gridCol w="360010">
                  <a:extLst>
                    <a:ext uri="{9D8B030D-6E8A-4147-A177-3AD203B41FA5}">
                      <a16:colId xmlns:a16="http://schemas.microsoft.com/office/drawing/2014/main" val="3982105147"/>
                    </a:ext>
                  </a:extLst>
                </a:gridCol>
                <a:gridCol w="360010">
                  <a:extLst>
                    <a:ext uri="{9D8B030D-6E8A-4147-A177-3AD203B41FA5}">
                      <a16:colId xmlns:a16="http://schemas.microsoft.com/office/drawing/2014/main" val="391882045"/>
                    </a:ext>
                  </a:extLst>
                </a:gridCol>
                <a:gridCol w="360010">
                  <a:extLst>
                    <a:ext uri="{9D8B030D-6E8A-4147-A177-3AD203B41FA5}">
                      <a16:colId xmlns:a16="http://schemas.microsoft.com/office/drawing/2014/main" val="1649264114"/>
                    </a:ext>
                  </a:extLst>
                </a:gridCol>
                <a:gridCol w="360010">
                  <a:extLst>
                    <a:ext uri="{9D8B030D-6E8A-4147-A177-3AD203B41FA5}">
                      <a16:colId xmlns:a16="http://schemas.microsoft.com/office/drawing/2014/main" val="2691192033"/>
                    </a:ext>
                  </a:extLst>
                </a:gridCol>
                <a:gridCol w="360010">
                  <a:extLst>
                    <a:ext uri="{9D8B030D-6E8A-4147-A177-3AD203B41FA5}">
                      <a16:colId xmlns:a16="http://schemas.microsoft.com/office/drawing/2014/main" val="1022103287"/>
                    </a:ext>
                  </a:extLst>
                </a:gridCol>
                <a:gridCol w="360010">
                  <a:extLst>
                    <a:ext uri="{9D8B030D-6E8A-4147-A177-3AD203B41FA5}">
                      <a16:colId xmlns:a16="http://schemas.microsoft.com/office/drawing/2014/main" val="657140703"/>
                    </a:ext>
                  </a:extLst>
                </a:gridCol>
                <a:gridCol w="360010">
                  <a:extLst>
                    <a:ext uri="{9D8B030D-6E8A-4147-A177-3AD203B41FA5}">
                      <a16:colId xmlns:a16="http://schemas.microsoft.com/office/drawing/2014/main" val="1692416870"/>
                    </a:ext>
                  </a:extLst>
                </a:gridCol>
                <a:gridCol w="360010">
                  <a:extLst>
                    <a:ext uri="{9D8B030D-6E8A-4147-A177-3AD203B41FA5}">
                      <a16:colId xmlns:a16="http://schemas.microsoft.com/office/drawing/2014/main" val="2305936018"/>
                    </a:ext>
                  </a:extLst>
                </a:gridCol>
                <a:gridCol w="360010">
                  <a:extLst>
                    <a:ext uri="{9D8B030D-6E8A-4147-A177-3AD203B41FA5}">
                      <a16:colId xmlns:a16="http://schemas.microsoft.com/office/drawing/2014/main" val="2616276530"/>
                    </a:ext>
                  </a:extLst>
                </a:gridCol>
                <a:gridCol w="360010">
                  <a:extLst>
                    <a:ext uri="{9D8B030D-6E8A-4147-A177-3AD203B41FA5}">
                      <a16:colId xmlns:a16="http://schemas.microsoft.com/office/drawing/2014/main" val="2734755819"/>
                    </a:ext>
                  </a:extLst>
                </a:gridCol>
                <a:gridCol w="360010">
                  <a:extLst>
                    <a:ext uri="{9D8B030D-6E8A-4147-A177-3AD203B41FA5}">
                      <a16:colId xmlns:a16="http://schemas.microsoft.com/office/drawing/2014/main" val="651798830"/>
                    </a:ext>
                  </a:extLst>
                </a:gridCol>
                <a:gridCol w="360010">
                  <a:extLst>
                    <a:ext uri="{9D8B030D-6E8A-4147-A177-3AD203B41FA5}">
                      <a16:colId xmlns:a16="http://schemas.microsoft.com/office/drawing/2014/main" val="1329133573"/>
                    </a:ext>
                  </a:extLst>
                </a:gridCol>
                <a:gridCol w="360010">
                  <a:extLst>
                    <a:ext uri="{9D8B030D-6E8A-4147-A177-3AD203B41FA5}">
                      <a16:colId xmlns:a16="http://schemas.microsoft.com/office/drawing/2014/main" val="1369555283"/>
                    </a:ext>
                  </a:extLst>
                </a:gridCol>
                <a:gridCol w="360010">
                  <a:extLst>
                    <a:ext uri="{9D8B030D-6E8A-4147-A177-3AD203B41FA5}">
                      <a16:colId xmlns:a16="http://schemas.microsoft.com/office/drawing/2014/main" val="1968857974"/>
                    </a:ext>
                  </a:extLst>
                </a:gridCol>
                <a:gridCol w="360010">
                  <a:extLst>
                    <a:ext uri="{9D8B030D-6E8A-4147-A177-3AD203B41FA5}">
                      <a16:colId xmlns:a16="http://schemas.microsoft.com/office/drawing/2014/main" val="2757386376"/>
                    </a:ext>
                  </a:extLst>
                </a:gridCol>
                <a:gridCol w="360010">
                  <a:extLst>
                    <a:ext uri="{9D8B030D-6E8A-4147-A177-3AD203B41FA5}">
                      <a16:colId xmlns:a16="http://schemas.microsoft.com/office/drawing/2014/main" val="1249685769"/>
                    </a:ext>
                  </a:extLst>
                </a:gridCol>
              </a:tblGrid>
              <a:tr h="224699">
                <a:tc>
                  <a:txBody>
                    <a:bodyPr/>
                    <a:lstStyle/>
                    <a:p>
                      <a:pPr algn="l" fontAlgn="ctr"/>
                      <a:r>
                        <a:rPr lang="en-US" sz="600" b="0" i="0" u="none" strike="noStrike">
                          <a:solidFill>
                            <a:srgbClr val="000000"/>
                          </a:solidFill>
                          <a:effectLst/>
                          <a:latin typeface="Calibri" panose="020F0502020204030204" pitchFamily="34" charset="0"/>
                        </a:rPr>
                        <a:t> </a:t>
                      </a:r>
                    </a:p>
                  </a:txBody>
                  <a:tcPr marL="5617" marR="5617" marT="56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8">
                  <a:txBody>
                    <a:bodyPr/>
                    <a:lstStyle/>
                    <a:p>
                      <a:pPr algn="ctr" fontAlgn="ctr"/>
                      <a:r>
                        <a:rPr lang="en-US" sz="1100" b="0" i="0" u="none" strike="noStrike">
                          <a:solidFill>
                            <a:srgbClr val="FFFFFF"/>
                          </a:solidFill>
                          <a:effectLst/>
                          <a:latin typeface="Calibri" panose="020F0502020204030204" pitchFamily="34" charset="0"/>
                        </a:rPr>
                        <a:t>2022</a:t>
                      </a:r>
                    </a:p>
                  </a:txBody>
                  <a:tcPr marL="5617" marR="5617" marT="56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ctr"/>
                      <a:r>
                        <a:rPr lang="en-US" sz="1100" b="0" i="0" u="none" strike="noStrike">
                          <a:solidFill>
                            <a:srgbClr val="FFFFFF"/>
                          </a:solidFill>
                          <a:effectLst/>
                          <a:latin typeface="Calibri" panose="020F0502020204030204" pitchFamily="34" charset="0"/>
                        </a:rPr>
                        <a:t>2023</a:t>
                      </a:r>
                    </a:p>
                  </a:txBody>
                  <a:tcPr marL="5617" marR="5617" marT="56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algn="ctr" fontAlgn="ctr"/>
                      <a:r>
                        <a:rPr lang="en-US" sz="1100" b="0" i="0" u="none" strike="noStrike">
                          <a:solidFill>
                            <a:srgbClr val="FFFFFF"/>
                          </a:solidFill>
                          <a:effectLst/>
                          <a:latin typeface="Calibri" panose="020F0502020204030204" pitchFamily="34" charset="0"/>
                        </a:rPr>
                        <a:t>2024</a:t>
                      </a:r>
                    </a:p>
                  </a:txBody>
                  <a:tcPr marL="5617" marR="5617" marT="56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8621181"/>
                  </a:ext>
                </a:extLst>
              </a:tr>
              <a:tr h="150548">
                <a:tc>
                  <a:txBody>
                    <a:bodyPr/>
                    <a:lstStyle/>
                    <a:p>
                      <a:pPr algn="l" fontAlgn="ctr"/>
                      <a:r>
                        <a:rPr lang="en-US" sz="600" b="0" i="0" u="none" strike="noStrike">
                          <a:solidFill>
                            <a:srgbClr val="000000"/>
                          </a:solidFill>
                          <a:effectLst/>
                          <a:latin typeface="Calibri" panose="020F0502020204030204" pitchFamily="34" charset="0"/>
                        </a:rPr>
                        <a:t> </a:t>
                      </a:r>
                    </a:p>
                  </a:txBody>
                  <a:tcPr marL="5617" marR="5617" marT="561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2">
                  <a:txBody>
                    <a:bodyPr/>
                    <a:lstStyle/>
                    <a:p>
                      <a:pPr algn="ctr" fontAlgn="ctr"/>
                      <a:r>
                        <a:rPr lang="en-US" sz="700" b="0" i="0" u="none" strike="noStrike">
                          <a:solidFill>
                            <a:srgbClr val="FFFFFF"/>
                          </a:solidFill>
                          <a:effectLst/>
                          <a:latin typeface="Calibri" panose="020F0502020204030204" pitchFamily="34" charset="0"/>
                        </a:rPr>
                        <a:t>Q1</a:t>
                      </a:r>
                    </a:p>
                  </a:txBody>
                  <a:tcPr marL="5617" marR="5617" marT="5617"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Q2</a:t>
                      </a:r>
                    </a:p>
                  </a:txBody>
                  <a:tcPr marL="5617" marR="5617" marT="561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Q3</a:t>
                      </a:r>
                    </a:p>
                  </a:txBody>
                  <a:tcPr marL="5617" marR="5617" marT="5617"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Q4</a:t>
                      </a:r>
                    </a:p>
                  </a:txBody>
                  <a:tcPr marL="5617" marR="5617" marT="561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Q1</a:t>
                      </a:r>
                    </a:p>
                  </a:txBody>
                  <a:tcPr marL="5617" marR="5617" marT="5617"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Q2</a:t>
                      </a:r>
                    </a:p>
                  </a:txBody>
                  <a:tcPr marL="5617" marR="5617" marT="561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Q3</a:t>
                      </a:r>
                    </a:p>
                  </a:txBody>
                  <a:tcPr marL="5617" marR="5617" marT="5617"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Q4</a:t>
                      </a:r>
                    </a:p>
                  </a:txBody>
                  <a:tcPr marL="5617" marR="5617" marT="561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Q1</a:t>
                      </a:r>
                    </a:p>
                  </a:txBody>
                  <a:tcPr marL="5617" marR="5617" marT="5617"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Q2</a:t>
                      </a:r>
                    </a:p>
                  </a:txBody>
                  <a:tcPr marL="5617" marR="5617" marT="5617"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Q3</a:t>
                      </a:r>
                    </a:p>
                  </a:txBody>
                  <a:tcPr marL="5617" marR="5617" marT="5617"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tc gridSpan="2">
                  <a:txBody>
                    <a:bodyPr/>
                    <a:lstStyle/>
                    <a:p>
                      <a:pPr algn="ctr" fontAlgn="ctr"/>
                      <a:r>
                        <a:rPr lang="en-US" sz="700" b="0" i="0" u="none" strike="noStrike">
                          <a:solidFill>
                            <a:srgbClr val="FFFFFF"/>
                          </a:solidFill>
                          <a:effectLst/>
                          <a:latin typeface="Calibri" panose="020F0502020204030204" pitchFamily="34" charset="0"/>
                        </a:rPr>
                        <a:t>Q4</a:t>
                      </a:r>
                    </a:p>
                  </a:txBody>
                  <a:tcPr marL="5617" marR="5617" marT="56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04040"/>
                    </a:solidFill>
                  </a:tcPr>
                </a:tc>
                <a:tc hMerge="1">
                  <a:txBody>
                    <a:bodyPr/>
                    <a:lstStyle/>
                    <a:p>
                      <a:endParaRPr lang="en-US"/>
                    </a:p>
                  </a:txBody>
                  <a:tcPr/>
                </a:tc>
                <a:extLst>
                  <a:ext uri="{0D108BD9-81ED-4DB2-BD59-A6C34878D82A}">
                    <a16:rowId xmlns:a16="http://schemas.microsoft.com/office/drawing/2014/main" val="2167907475"/>
                  </a:ext>
                </a:extLst>
              </a:tr>
              <a:tr h="134819">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635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255697415"/>
                  </a:ext>
                </a:extLst>
              </a:tr>
              <a:tr h="151672">
                <a:tc>
                  <a:txBody>
                    <a:bodyPr/>
                    <a:lstStyle/>
                    <a:p>
                      <a:pPr algn="l" fontAlgn="b"/>
                      <a:r>
                        <a:rPr lang="en-US" sz="900" b="0" i="0" u="none" strike="noStrike">
                          <a:solidFill>
                            <a:srgbClr val="000000"/>
                          </a:solidFill>
                          <a:effectLst/>
                          <a:latin typeface="Arial" panose="020B0604020202020204" pitchFamily="34" charset="0"/>
                        </a:rPr>
                        <a:t>Consortium Structure</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4">
                  <a:txBody>
                    <a:bodyPr/>
                    <a:lstStyle/>
                    <a:p>
                      <a:pPr algn="ctr" fontAlgn="ctr"/>
                      <a:r>
                        <a:rPr lang="en-US" sz="800" b="0" i="0" u="none" strike="noStrike">
                          <a:solidFill>
                            <a:srgbClr val="FFFFFF"/>
                          </a:solidFill>
                          <a:effectLst/>
                          <a:latin typeface="Arial" panose="020B0604020202020204" pitchFamily="34" charset="0"/>
                        </a:rPr>
                        <a:t>Industry SIG</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2F75B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0">
                  <a:txBody>
                    <a:bodyPr/>
                    <a:lstStyle/>
                    <a:p>
                      <a:pPr algn="ctr" fontAlgn="ctr"/>
                      <a:r>
                        <a:rPr lang="en-US" sz="800" b="0" i="0" u="none" strike="noStrike">
                          <a:solidFill>
                            <a:srgbClr val="000000"/>
                          </a:solidFill>
                          <a:effectLst/>
                          <a:latin typeface="Arial" panose="020B0604020202020204" pitchFamily="34" charset="0"/>
                        </a:rPr>
                        <a:t>Incorporated Consortium</a:t>
                      </a:r>
                    </a:p>
                  </a:txBody>
                  <a:tcPr marL="5617" marR="5617" marT="5617" marB="0" anchor="ctr">
                    <a:lnL>
                      <a:noFill/>
                    </a:lnL>
                    <a:lnR>
                      <a:noFill/>
                    </a:lnR>
                    <a:lnT>
                      <a:noFill/>
                    </a:lnT>
                    <a:lnB>
                      <a:noFill/>
                    </a:lnB>
                    <a:solidFill>
                      <a:srgbClr val="9BC2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735342"/>
                  </a:ext>
                </a:extLst>
              </a:tr>
              <a:tr h="140437">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595959"/>
                      </a:solidFill>
                      <a:prstDash val="dash"/>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extLst>
                  <a:ext uri="{0D108BD9-81ED-4DB2-BD59-A6C34878D82A}">
                    <a16:rowId xmlns:a16="http://schemas.microsoft.com/office/drawing/2014/main" val="3835994270"/>
                  </a:ext>
                </a:extLst>
              </a:tr>
              <a:tr h="134819">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extLst>
                  <a:ext uri="{0D108BD9-81ED-4DB2-BD59-A6C34878D82A}">
                    <a16:rowId xmlns:a16="http://schemas.microsoft.com/office/drawing/2014/main" val="2476902750"/>
                  </a:ext>
                </a:extLst>
              </a:tr>
              <a:tr h="151672">
                <a:tc>
                  <a:txBody>
                    <a:bodyPr/>
                    <a:lstStyle/>
                    <a:p>
                      <a:pPr algn="l" fontAlgn="b"/>
                      <a:r>
                        <a:rPr lang="en-US" sz="900" b="0" i="0" u="none" strike="noStrike">
                          <a:solidFill>
                            <a:srgbClr val="000000"/>
                          </a:solidFill>
                          <a:effectLst/>
                          <a:latin typeface="Arial" panose="020B0604020202020204" pitchFamily="34" charset="0"/>
                        </a:rPr>
                        <a:t>2D &amp; 2.xD Die-to-Die I/O</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Arial" panose="020B0604020202020204" pitchFamily="34" charset="0"/>
                        </a:rPr>
                        <a:t>0.9</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A9D08E"/>
                    </a:solidFill>
                  </a:tcPr>
                </a:tc>
                <a:tc gridSpan="16">
                  <a:txBody>
                    <a:bodyPr/>
                    <a:lstStyle/>
                    <a:p>
                      <a:pPr algn="ctr" fontAlgn="ctr"/>
                      <a:r>
                        <a:rPr lang="pl-PL" sz="800" b="0" i="0" u="none" strike="noStrike">
                          <a:solidFill>
                            <a:srgbClr val="FFFFFF"/>
                          </a:solidFill>
                          <a:effectLst/>
                          <a:latin typeface="Arial" panose="020B0604020202020204" pitchFamily="34" charset="0"/>
                        </a:rPr>
                        <a:t>2D &amp; 2xD Die-to-Die I/O Spec.  Rev 1.0</a:t>
                      </a:r>
                    </a:p>
                  </a:txBody>
                  <a:tcPr marL="5617" marR="5617" marT="5617" marB="0" anchor="ctr">
                    <a:lnL>
                      <a:noFill/>
                    </a:lnL>
                    <a:lnR>
                      <a:noFill/>
                    </a:lnR>
                    <a:lnT>
                      <a:noFill/>
                    </a:lnT>
                    <a:lnB>
                      <a:noFill/>
                    </a:lnB>
                    <a:solidFill>
                      <a:srgbClr val="54823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ctr"/>
                      <a:r>
                        <a:rPr lang="pl-PL" sz="800" b="0" i="0" u="none" strike="noStrike">
                          <a:solidFill>
                            <a:srgbClr val="FFFFFF"/>
                          </a:solidFill>
                          <a:effectLst/>
                          <a:latin typeface="Arial" panose="020B0604020202020204" pitchFamily="34" charset="0"/>
                        </a:rPr>
                        <a:t>2D &amp; 2.xD Die-to-Die I/O Rev Spec. 2.0</a:t>
                      </a:r>
                    </a:p>
                  </a:txBody>
                  <a:tcPr marL="5617" marR="5617" marT="5617" marB="0" anchor="ctr">
                    <a:lnL>
                      <a:noFill/>
                    </a:lnL>
                    <a:lnR>
                      <a:noFill/>
                    </a:lnR>
                    <a:lnT>
                      <a:noFill/>
                    </a:lnT>
                    <a:lnB>
                      <a:noFill/>
                    </a:lnB>
                    <a:solidFill>
                      <a:srgbClr val="3756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1944428"/>
                  </a:ext>
                </a:extLst>
              </a:tr>
              <a:tr h="134819">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extLst>
                  <a:ext uri="{0D108BD9-81ED-4DB2-BD59-A6C34878D82A}">
                    <a16:rowId xmlns:a16="http://schemas.microsoft.com/office/drawing/2014/main" val="221705812"/>
                  </a:ext>
                </a:extLst>
              </a:tr>
              <a:tr h="151672">
                <a:tc>
                  <a:txBody>
                    <a:bodyPr/>
                    <a:lstStyle/>
                    <a:p>
                      <a:pPr algn="l" fontAlgn="b"/>
                      <a:r>
                        <a:rPr lang="en-US" sz="900" b="0" i="0" u="none" strike="noStrike">
                          <a:solidFill>
                            <a:srgbClr val="000000"/>
                          </a:solidFill>
                          <a:effectLst/>
                          <a:latin typeface="Arial" panose="020B0604020202020204" pitchFamily="34" charset="0"/>
                        </a:rPr>
                        <a:t>3D Die-to-Die I/O</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ctr" fontAlgn="ctr"/>
                      <a:r>
                        <a:rPr lang="en-US" sz="800" b="0" i="0" u="none" strike="noStrike">
                          <a:solidFill>
                            <a:srgbClr val="FFFFFF"/>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gridSpan="15">
                  <a:txBody>
                    <a:bodyPr/>
                    <a:lstStyle/>
                    <a:p>
                      <a:pPr algn="ctr" fontAlgn="ctr"/>
                      <a:r>
                        <a:rPr lang="pl-PL" sz="800" b="0" i="0" u="none" strike="noStrike">
                          <a:solidFill>
                            <a:srgbClr val="FFFFFF"/>
                          </a:solidFill>
                          <a:effectLst/>
                          <a:latin typeface="Arial" panose="020B0604020202020204" pitchFamily="34" charset="0"/>
                        </a:rPr>
                        <a:t>3D Die-to-Die I/O Spec. Rev 1.0</a:t>
                      </a:r>
                    </a:p>
                  </a:txBody>
                  <a:tcPr marL="5617" marR="5617" marT="5617" marB="0" anchor="ctr">
                    <a:lnL>
                      <a:noFill/>
                    </a:lnL>
                    <a:lnR>
                      <a:noFill/>
                    </a:lnR>
                    <a:lnT>
                      <a:noFill/>
                    </a:lnT>
                    <a:lnB>
                      <a:noFill/>
                    </a:lnB>
                    <a:solidFill>
                      <a:srgbClr val="833C0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3480283"/>
                  </a:ext>
                </a:extLst>
              </a:tr>
              <a:tr h="140437">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595959"/>
                      </a:solidFill>
                      <a:prstDash val="dash"/>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ctr" fontAlgn="ctr"/>
                      <a:r>
                        <a:rPr lang="en-US" sz="800" b="0" i="0" u="none" strike="noStrike">
                          <a:solidFill>
                            <a:srgbClr val="FFFFFF"/>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extLst>
                  <a:ext uri="{0D108BD9-81ED-4DB2-BD59-A6C34878D82A}">
                    <a16:rowId xmlns:a16="http://schemas.microsoft.com/office/drawing/2014/main" val="759813228"/>
                  </a:ext>
                </a:extLst>
              </a:tr>
              <a:tr h="134819">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extLst>
                  <a:ext uri="{0D108BD9-81ED-4DB2-BD59-A6C34878D82A}">
                    <a16:rowId xmlns:a16="http://schemas.microsoft.com/office/drawing/2014/main" val="3465910355"/>
                  </a:ext>
                </a:extLst>
              </a:tr>
              <a:tr h="151672">
                <a:tc>
                  <a:txBody>
                    <a:bodyPr/>
                    <a:lstStyle/>
                    <a:p>
                      <a:pPr algn="l" fontAlgn="b"/>
                      <a:r>
                        <a:rPr lang="en-US" sz="900" b="0" i="0" u="none" strike="noStrike">
                          <a:solidFill>
                            <a:srgbClr val="000000"/>
                          </a:solidFill>
                          <a:effectLst/>
                          <a:latin typeface="Arial" panose="020B0604020202020204" pitchFamily="34" charset="0"/>
                        </a:rPr>
                        <a:t>CXL/PCIe Protocol</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gridSpan="3">
                  <a:txBody>
                    <a:bodyPr/>
                    <a:lstStyle/>
                    <a:p>
                      <a:pPr algn="ctr" fontAlgn="ctr"/>
                      <a:r>
                        <a:rPr lang="en-US" sz="800" b="0" i="0" u="none" strike="noStrike">
                          <a:solidFill>
                            <a:srgbClr val="FFFFFF"/>
                          </a:solidFill>
                          <a:effectLst/>
                          <a:latin typeface="Arial" panose="020B0604020202020204" pitchFamily="34" charset="0"/>
                        </a:rPr>
                        <a:t>0.9</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BD92DE"/>
                    </a:solidFill>
                  </a:tcPr>
                </a:tc>
                <a:tc hMerge="1">
                  <a:txBody>
                    <a:bodyPr/>
                    <a:lstStyle/>
                    <a:p>
                      <a:endParaRPr lang="en-US"/>
                    </a:p>
                  </a:txBody>
                  <a:tcPr/>
                </a:tc>
                <a:tc hMerge="1">
                  <a:txBody>
                    <a:bodyPr/>
                    <a:lstStyle/>
                    <a:p>
                      <a:endParaRPr lang="en-US"/>
                    </a:p>
                  </a:txBody>
                  <a:tcPr/>
                </a:tc>
                <a:tc gridSpan="16">
                  <a:txBody>
                    <a:bodyPr/>
                    <a:lstStyle/>
                    <a:p>
                      <a:pPr algn="ctr" fontAlgn="ctr"/>
                      <a:r>
                        <a:rPr lang="it-IT" sz="800" b="0" i="0" u="none" strike="noStrike">
                          <a:solidFill>
                            <a:srgbClr val="FFFFFF"/>
                          </a:solidFill>
                          <a:effectLst/>
                          <a:latin typeface="Arial" panose="020B0604020202020204" pitchFamily="34" charset="0"/>
                        </a:rPr>
                        <a:t>CXL/PCIe Protocol Spec. Rev 1.0</a:t>
                      </a:r>
                    </a:p>
                  </a:txBody>
                  <a:tcPr marL="5617" marR="5617" marT="5617" marB="0" anchor="ctr">
                    <a:lnL>
                      <a:noFill/>
                    </a:lnL>
                    <a:lnR>
                      <a:noFill/>
                    </a:lnR>
                    <a:lnT>
                      <a:noFill/>
                    </a:lnT>
                    <a:lnB>
                      <a:noFill/>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800" b="0" i="0" u="none" strike="noStrike">
                          <a:solidFill>
                            <a:srgbClr val="FFFFFF"/>
                          </a:solidFill>
                          <a:effectLst/>
                          <a:latin typeface="Arial" panose="020B0604020202020204" pitchFamily="34" charset="0"/>
                        </a:rPr>
                        <a:t>CXL/PCIe Protcol  Spec. Rev 2.0</a:t>
                      </a:r>
                    </a:p>
                  </a:txBody>
                  <a:tcPr marL="5617" marR="5617" marT="5617" marB="0" anchor="ctr">
                    <a:lnL>
                      <a:noFill/>
                    </a:lnL>
                    <a:lnR>
                      <a:noFill/>
                    </a:lnR>
                    <a:lnT>
                      <a:noFill/>
                    </a:lnT>
                    <a:lnB>
                      <a:noFill/>
                    </a:lnB>
                    <a:solidFill>
                      <a:srgbClr val="4600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5709596"/>
                  </a:ext>
                </a:extLst>
              </a:tr>
              <a:tr h="134819">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extLst>
                  <a:ext uri="{0D108BD9-81ED-4DB2-BD59-A6C34878D82A}">
                    <a16:rowId xmlns:a16="http://schemas.microsoft.com/office/drawing/2014/main" val="1703616325"/>
                  </a:ext>
                </a:extLst>
              </a:tr>
              <a:tr h="151672">
                <a:tc>
                  <a:txBody>
                    <a:bodyPr/>
                    <a:lstStyle/>
                    <a:p>
                      <a:pPr algn="l" fontAlgn="b"/>
                      <a:r>
                        <a:rPr lang="en-US" sz="900" b="0" i="0" u="none" strike="noStrike">
                          <a:solidFill>
                            <a:srgbClr val="000000"/>
                          </a:solidFill>
                          <a:effectLst/>
                          <a:latin typeface="Arial" panose="020B0604020202020204" pitchFamily="34" charset="0"/>
                        </a:rPr>
                        <a:t>Next Protocol (TBD)</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gridSpan="12">
                  <a:txBody>
                    <a:bodyPr/>
                    <a:lstStyle/>
                    <a:p>
                      <a:pPr algn="ctr" fontAlgn="ctr"/>
                      <a:r>
                        <a:rPr lang="en-US" sz="800" b="0" i="0" u="none" strike="noStrike">
                          <a:solidFill>
                            <a:srgbClr val="FFFFFF"/>
                          </a:solidFill>
                          <a:effectLst/>
                          <a:latin typeface="Arial" panose="020B0604020202020204" pitchFamily="34" charset="0"/>
                        </a:rPr>
                        <a:t>Next Protocol Spec. Rev 1.0</a:t>
                      </a:r>
                    </a:p>
                  </a:txBody>
                  <a:tcPr marL="5617" marR="5617" marT="5617" marB="0" anchor="ctr">
                    <a:lnL>
                      <a:noFill/>
                    </a:lnL>
                    <a:lnR>
                      <a:noFill/>
                    </a:lnR>
                    <a:lnT>
                      <a:noFill/>
                    </a:lnT>
                    <a:lnB>
                      <a:noFill/>
                    </a:lnB>
                    <a:solidFill>
                      <a:srgbClr val="2F75B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6052039"/>
                  </a:ext>
                </a:extLst>
              </a:tr>
              <a:tr h="140437">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595959"/>
                      </a:solidFill>
                      <a:prstDash val="dash"/>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extLst>
                  <a:ext uri="{0D108BD9-81ED-4DB2-BD59-A6C34878D82A}">
                    <a16:rowId xmlns:a16="http://schemas.microsoft.com/office/drawing/2014/main" val="3872878403"/>
                  </a:ext>
                </a:extLst>
              </a:tr>
              <a:tr h="134819">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extLst>
                  <a:ext uri="{0D108BD9-81ED-4DB2-BD59-A6C34878D82A}">
                    <a16:rowId xmlns:a16="http://schemas.microsoft.com/office/drawing/2014/main" val="426322583"/>
                  </a:ext>
                </a:extLst>
              </a:tr>
              <a:tr h="151672">
                <a:tc>
                  <a:txBody>
                    <a:bodyPr/>
                    <a:lstStyle/>
                    <a:p>
                      <a:pPr algn="l" fontAlgn="b"/>
                      <a:r>
                        <a:rPr lang="en-US" sz="900" b="0" i="0" u="none" strike="noStrike">
                          <a:solidFill>
                            <a:srgbClr val="000000"/>
                          </a:solidFill>
                          <a:effectLst/>
                          <a:latin typeface="Arial" panose="020B0604020202020204" pitchFamily="34" charset="0"/>
                        </a:rPr>
                        <a:t>Die-to-Die Managament</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a:noFill/>
                    </a:lnB>
                    <a:solidFill>
                      <a:srgbClr val="F2F2F2"/>
                    </a:solidFill>
                  </a:tcPr>
                </a:tc>
                <a:tc gridSpan="16">
                  <a:txBody>
                    <a:bodyPr/>
                    <a:lstStyle/>
                    <a:p>
                      <a:pPr algn="ctr" fontAlgn="ctr"/>
                      <a:r>
                        <a:rPr lang="de-DE" sz="800" b="0" i="0" u="none" strike="noStrike">
                          <a:solidFill>
                            <a:srgbClr val="FFFFFF"/>
                          </a:solidFill>
                          <a:effectLst/>
                          <a:latin typeface="Arial" panose="020B0604020202020204" pitchFamily="34" charset="0"/>
                        </a:rPr>
                        <a:t>Die-to-Die Managemen Spec Rev 1.0</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BF8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5026342"/>
                  </a:ext>
                </a:extLst>
              </a:tr>
              <a:tr h="140437">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595959"/>
                      </a:solidFill>
                      <a:prstDash val="dash"/>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595959"/>
                      </a:solidFill>
                      <a:prstDash val="dash"/>
                      <a:round/>
                      <a:headEnd type="none" w="med" len="med"/>
                      <a:tailEnd type="none" w="med" len="med"/>
                    </a:lnB>
                    <a:solidFill>
                      <a:srgbClr val="F2F2F2"/>
                    </a:solidFill>
                  </a:tcPr>
                </a:tc>
                <a:extLst>
                  <a:ext uri="{0D108BD9-81ED-4DB2-BD59-A6C34878D82A}">
                    <a16:rowId xmlns:a16="http://schemas.microsoft.com/office/drawing/2014/main" val="342829022"/>
                  </a:ext>
                </a:extLst>
              </a:tr>
              <a:tr h="134819">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w="12700" cap="flat" cmpd="sng" algn="ctr">
                      <a:solidFill>
                        <a:srgbClr val="595959"/>
                      </a:solidFill>
                      <a:prstDash val="dash"/>
                      <a:round/>
                      <a:headEnd type="none" w="med" len="med"/>
                      <a:tailEnd type="none" w="med" len="med"/>
                    </a:lnT>
                    <a:lnB>
                      <a:noFill/>
                    </a:lnB>
                    <a:solidFill>
                      <a:srgbClr val="F2F2F2"/>
                    </a:solidFill>
                  </a:tcPr>
                </a:tc>
                <a:extLst>
                  <a:ext uri="{0D108BD9-81ED-4DB2-BD59-A6C34878D82A}">
                    <a16:rowId xmlns:a16="http://schemas.microsoft.com/office/drawing/2014/main" val="2732796099"/>
                  </a:ext>
                </a:extLst>
              </a:tr>
              <a:tr h="151672">
                <a:tc>
                  <a:txBody>
                    <a:bodyPr/>
                    <a:lstStyle/>
                    <a:p>
                      <a:pPr algn="l" fontAlgn="b"/>
                      <a:r>
                        <a:rPr lang="en-US" sz="900" b="0" i="0" u="none" strike="noStrike">
                          <a:solidFill>
                            <a:srgbClr val="000000"/>
                          </a:solidFill>
                          <a:effectLst/>
                          <a:latin typeface="Arial" panose="020B0604020202020204" pitchFamily="34" charset="0"/>
                        </a:rPr>
                        <a:t>Die-to-Die Form Factor</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a:noFill/>
                    </a:lnB>
                    <a:solidFill>
                      <a:srgbClr val="D9D9D9"/>
                    </a:solidFill>
                  </a:tcPr>
                </a:tc>
                <a:tc gridSpan="7">
                  <a:txBody>
                    <a:bodyPr/>
                    <a:lstStyle/>
                    <a:p>
                      <a:pPr algn="ctr" fontAlgn="ctr"/>
                      <a:r>
                        <a:rPr lang="en-US" sz="800" b="0" i="0" u="none" strike="noStrike">
                          <a:solidFill>
                            <a:srgbClr val="FFFFFF"/>
                          </a:solidFill>
                          <a:effectLst/>
                          <a:latin typeface="Arial" panose="020B0604020202020204" pitchFamily="34" charset="0"/>
                        </a:rPr>
                        <a:t>Die-to-Die Form Factor Spec 1.0</a:t>
                      </a:r>
                    </a:p>
                  </a:txBody>
                  <a:tcPr marL="5617" marR="5617" marT="5617" marB="0" anchor="ctr">
                    <a:lnL>
                      <a:noFill/>
                    </a:lnL>
                    <a:lnR>
                      <a:noFill/>
                    </a:lnR>
                    <a:lnT>
                      <a:noFill/>
                    </a:lnT>
                    <a:lnB>
                      <a:noFill/>
                    </a:lnB>
                    <a:solidFill>
                      <a:srgbClr val="3054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algn="ctr" fontAlgn="ctr"/>
                      <a:r>
                        <a:rPr lang="en-US" sz="800" b="0" i="0" u="none" strike="noStrike">
                          <a:solidFill>
                            <a:srgbClr val="000000"/>
                          </a:solidFill>
                          <a:effectLst/>
                          <a:latin typeface="Arial" panose="020B0604020202020204" pitchFamily="34" charset="0"/>
                        </a:rPr>
                        <a:t>Die-to-Die Form Factor Spec 2.0</a:t>
                      </a:r>
                    </a:p>
                  </a:txBody>
                  <a:tcPr marL="5617" marR="5617" marT="5617" marB="0" anchor="ctr">
                    <a:lnL>
                      <a:noFill/>
                    </a:lnL>
                    <a:lnR>
                      <a:noFill/>
                    </a:lnR>
                    <a:lnT>
                      <a:noFill/>
                    </a:lnT>
                    <a:lnB>
                      <a:noFill/>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1229786"/>
                  </a:ext>
                </a:extLst>
              </a:tr>
              <a:tr h="140437">
                <a:tc>
                  <a:txBody>
                    <a:bodyPr/>
                    <a:lstStyle/>
                    <a:p>
                      <a:pPr algn="l" fontAlgn="b"/>
                      <a:r>
                        <a:rPr lang="en-US" sz="800" b="0" i="0" u="none" strike="noStrike">
                          <a:solidFill>
                            <a:srgbClr val="000000"/>
                          </a:solidFill>
                          <a:effectLst/>
                          <a:latin typeface="Arial" panose="020B0604020202020204" pitchFamily="34" charset="0"/>
                        </a:rPr>
                        <a:t> </a:t>
                      </a:r>
                    </a:p>
                  </a:txBody>
                  <a:tcPr marL="5617" marR="5617" marT="5617" marB="0" anchor="b">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D9D9D9"/>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D9D9D9"/>
                    </a:solidFill>
                  </a:tcPr>
                </a:tc>
                <a:tc>
                  <a:txBody>
                    <a:bodyPr/>
                    <a:lstStyle/>
                    <a:p>
                      <a:pPr algn="l" fontAlgn="ctr"/>
                      <a:r>
                        <a:rPr lang="en-US" sz="800" b="0" i="0" u="none" strike="noStrike">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Arial" panose="020B0604020202020204" pitchFamily="34" charset="0"/>
                        </a:rPr>
                        <a:t> </a:t>
                      </a:r>
                    </a:p>
                  </a:txBody>
                  <a:tcPr marL="5617" marR="5617" marT="5617" marB="0" anchor="ctr">
                    <a:lnL>
                      <a:noFill/>
                    </a:lnL>
                    <a:lnR>
                      <a:noFill/>
                    </a:lnR>
                    <a:lnT>
                      <a:noFill/>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3154410"/>
                  </a:ext>
                </a:extLst>
              </a:tr>
            </a:tbl>
          </a:graphicData>
        </a:graphic>
      </p:graphicFrame>
    </p:spTree>
    <p:extLst>
      <p:ext uri="{BB962C8B-B14F-4D97-AF65-F5344CB8AC3E}">
        <p14:creationId xmlns:p14="http://schemas.microsoft.com/office/powerpoint/2010/main" val="169575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170A-07B1-41DD-BD4A-4F6F97A23C0B}"/>
              </a:ext>
            </a:extLst>
          </p:cNvPr>
          <p:cNvSpPr>
            <a:spLocks noGrp="1"/>
          </p:cNvSpPr>
          <p:nvPr>
            <p:ph type="title"/>
          </p:nvPr>
        </p:nvSpPr>
        <p:spPr/>
        <p:txBody>
          <a:bodyPr/>
          <a:lstStyle/>
          <a:p>
            <a:r>
              <a:rPr lang="en-US"/>
              <a:t>Summary</a:t>
            </a:r>
          </a:p>
        </p:txBody>
      </p:sp>
      <p:sp>
        <p:nvSpPr>
          <p:cNvPr id="3" name="Content Placeholder 2">
            <a:extLst>
              <a:ext uri="{FF2B5EF4-FFF2-40B4-BE49-F238E27FC236}">
                <a16:creationId xmlns:a16="http://schemas.microsoft.com/office/drawing/2014/main" id="{FECA2542-D10E-4217-97BE-0471094B505A}"/>
              </a:ext>
            </a:extLst>
          </p:cNvPr>
          <p:cNvSpPr>
            <a:spLocks noGrp="1"/>
          </p:cNvSpPr>
          <p:nvPr>
            <p:ph sz="quarter" idx="28"/>
          </p:nvPr>
        </p:nvSpPr>
        <p:spPr/>
        <p:txBody>
          <a:bodyPr>
            <a:normAutofit lnSpcReduction="10000"/>
          </a:bodyPr>
          <a:lstStyle/>
          <a:p>
            <a:pPr>
              <a:spcBef>
                <a:spcPts val="1800"/>
              </a:spcBef>
            </a:pPr>
            <a:r>
              <a:rPr lang="en-US" sz="2000" dirty="0"/>
              <a:t>Chiplets are not new, but customer pull and industry activities will likely lead to a broad scale chiplet ecosystem in the next 12 to 24 months</a:t>
            </a:r>
          </a:p>
          <a:p>
            <a:pPr>
              <a:spcBef>
                <a:spcPts val="1800"/>
              </a:spcBef>
            </a:pPr>
            <a:r>
              <a:rPr lang="en-US" sz="2000" dirty="0"/>
              <a:t>Intel is uniquely position to drive a chiplet ecosystem </a:t>
            </a:r>
            <a:br>
              <a:rPr lang="en-US" sz="2000" dirty="0"/>
            </a:br>
            <a:endParaRPr lang="en-US" sz="2000" dirty="0"/>
          </a:p>
          <a:p>
            <a:r>
              <a:rPr lang="en-US" sz="2000" dirty="0"/>
              <a:t>7/19/21 TLT Asks (approved at meeting with details to be worked offline)</a:t>
            </a:r>
          </a:p>
          <a:p>
            <a:pPr lvl="1"/>
            <a:r>
              <a:rPr lang="en-US" sz="1800" dirty="0"/>
              <a:t>Adopt a single Intel die-to-die interface standard for all Intel customer visible in package applications</a:t>
            </a:r>
          </a:p>
          <a:p>
            <a:pPr lvl="2">
              <a:lnSpc>
                <a:spcPct val="110000"/>
              </a:lnSpc>
            </a:pPr>
            <a:r>
              <a:rPr lang="en-US" sz="1600" dirty="0"/>
              <a:t>Internal name for new interface: </a:t>
            </a:r>
            <a:r>
              <a:rPr lang="en-US" sz="1600" dirty="0" err="1"/>
              <a:t>Chiplet</a:t>
            </a:r>
            <a:r>
              <a:rPr lang="en-US" sz="1600" dirty="0"/>
              <a:t> Express Interconnect (</a:t>
            </a:r>
            <a:r>
              <a:rPr lang="en-US" sz="1600" dirty="0" err="1"/>
              <a:t>CXi</a:t>
            </a:r>
            <a:r>
              <a:rPr lang="en-US" sz="1600" dirty="0"/>
              <a:t>)</a:t>
            </a:r>
          </a:p>
          <a:p>
            <a:pPr lvl="2"/>
            <a:r>
              <a:rPr lang="en-US" sz="1600" dirty="0"/>
              <a:t>We will need to provide a clear public continuity path between AIB and </a:t>
            </a:r>
            <a:r>
              <a:rPr lang="en-US" sz="1600" dirty="0" err="1"/>
              <a:t>CXi</a:t>
            </a:r>
            <a:endParaRPr lang="en-US" sz="1600" dirty="0"/>
          </a:p>
          <a:p>
            <a:pPr lvl="1"/>
            <a:r>
              <a:rPr lang="en-US" sz="1800" dirty="0"/>
              <a:t>Approve creation of a die-to-die consortium to drive chiplet standards and ecosystem</a:t>
            </a:r>
          </a:p>
          <a:p>
            <a:pPr lvl="2"/>
            <a:r>
              <a:rPr lang="en-US" sz="1600" dirty="0"/>
              <a:t>Need to align on proposed cooperation model with OCP</a:t>
            </a:r>
          </a:p>
          <a:p>
            <a:pPr lvl="1"/>
            <a:r>
              <a:rPr lang="en-US" sz="1800" dirty="0"/>
              <a:t>Prioritize investment to support adoption across Intel products in a timely manner (e.g., FPGA, optical, and Xeon)</a:t>
            </a:r>
          </a:p>
          <a:p>
            <a:pPr lvl="1"/>
            <a:endParaRPr lang="en-US" sz="1600" dirty="0"/>
          </a:p>
          <a:p>
            <a:pPr lvl="1"/>
            <a:endParaRPr lang="en-US" sz="1600" dirty="0"/>
          </a:p>
        </p:txBody>
      </p:sp>
    </p:spTree>
    <p:extLst>
      <p:ext uri="{BB962C8B-B14F-4D97-AF65-F5344CB8AC3E}">
        <p14:creationId xmlns:p14="http://schemas.microsoft.com/office/powerpoint/2010/main" val="382555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94E70-B145-4FA2-B1EF-2FE6359B7F59}"/>
              </a:ext>
            </a:extLst>
          </p:cNvPr>
          <p:cNvSpPr>
            <a:spLocks noGrp="1"/>
          </p:cNvSpPr>
          <p:nvPr>
            <p:ph type="title"/>
          </p:nvPr>
        </p:nvSpPr>
        <p:spPr/>
        <p:txBody>
          <a:bodyPr/>
          <a:lstStyle/>
          <a:p>
            <a:r>
              <a:rPr lang="en-US" dirty="0"/>
              <a:t>Progress Since 7/16/21 TLT Meeting</a:t>
            </a:r>
          </a:p>
        </p:txBody>
      </p:sp>
      <p:sp>
        <p:nvSpPr>
          <p:cNvPr id="3" name="Text Placeholder 2">
            <a:extLst>
              <a:ext uri="{FF2B5EF4-FFF2-40B4-BE49-F238E27FC236}">
                <a16:creationId xmlns:a16="http://schemas.microsoft.com/office/drawing/2014/main" id="{2A2D463D-48FE-4E39-BD16-3F1B67B0D22F}"/>
              </a:ext>
            </a:extLst>
          </p:cNvPr>
          <p:cNvSpPr>
            <a:spLocks noGrp="1"/>
          </p:cNvSpPr>
          <p:nvPr>
            <p:ph type="body" sz="quarter" idx="29"/>
          </p:nvPr>
        </p:nvSpPr>
        <p:spPr/>
        <p:txBody>
          <a:bodyPr/>
          <a:lstStyle/>
          <a:p>
            <a:r>
              <a:rPr lang="en-US" dirty="0">
                <a:hlinkClick r:id="rId2">
                  <a:extLst>
                    <a:ext uri="{A12FA001-AC4F-418D-AE19-62706E023703}">
                      <ahyp:hlinkClr xmlns:ahyp="http://schemas.microsoft.com/office/drawing/2018/hyperlinkcolor" val="tx"/>
                    </a:ext>
                  </a:extLst>
                </a:hlinkClick>
              </a:rPr>
              <a:t>Teams Channel </a:t>
            </a:r>
            <a:r>
              <a:rPr lang="en-US" dirty="0"/>
              <a:t>has latest details</a:t>
            </a:r>
          </a:p>
        </p:txBody>
      </p:sp>
    </p:spTree>
    <p:extLst>
      <p:ext uri="{BB962C8B-B14F-4D97-AF65-F5344CB8AC3E}">
        <p14:creationId xmlns:p14="http://schemas.microsoft.com/office/powerpoint/2010/main" val="126186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A5649C-8F18-4F76-AA67-B15813F7DFFA}"/>
              </a:ext>
            </a:extLst>
          </p:cNvPr>
          <p:cNvSpPr>
            <a:spLocks noGrp="1"/>
          </p:cNvSpPr>
          <p:nvPr>
            <p:ph type="title"/>
          </p:nvPr>
        </p:nvSpPr>
        <p:spPr/>
        <p:txBody>
          <a:bodyPr/>
          <a:lstStyle/>
          <a:p>
            <a:r>
              <a:rPr lang="en-US" dirty="0"/>
              <a:t>7/19/21 TLT Meeting Executive Summary </a:t>
            </a:r>
          </a:p>
        </p:txBody>
      </p:sp>
      <p:sp>
        <p:nvSpPr>
          <p:cNvPr id="6" name="Content Placeholder 5">
            <a:extLst>
              <a:ext uri="{FF2B5EF4-FFF2-40B4-BE49-F238E27FC236}">
                <a16:creationId xmlns:a16="http://schemas.microsoft.com/office/drawing/2014/main" id="{B5C73508-ECF6-414C-8F1D-CCB163CCB251}"/>
              </a:ext>
            </a:extLst>
          </p:cNvPr>
          <p:cNvSpPr>
            <a:spLocks noGrp="1"/>
          </p:cNvSpPr>
          <p:nvPr>
            <p:ph sz="quarter" idx="28"/>
          </p:nvPr>
        </p:nvSpPr>
        <p:spPr>
          <a:xfrm>
            <a:off x="571370" y="1388378"/>
            <a:ext cx="11010900" cy="4931329"/>
          </a:xfrm>
        </p:spPr>
        <p:txBody>
          <a:bodyPr lIns="0" tIns="0" rIns="0" bIns="0" anchor="t">
            <a:noAutofit/>
          </a:bodyPr>
          <a:lstStyle/>
          <a:p>
            <a:r>
              <a:rPr lang="en-US" sz="1600" dirty="0">
                <a:latin typeface="IntelOne Display Light"/>
                <a:ea typeface="Intel Clear Light"/>
                <a:cs typeface="Intel Clear Light"/>
              </a:rPr>
              <a:t>Chiplets (die interconnected within a package) are used by single vendors today, but no broad scale general purpose chiplet ecosystem exists</a:t>
            </a:r>
          </a:p>
          <a:p>
            <a:pPr lvl="1">
              <a:spcBef>
                <a:spcPts val="300"/>
              </a:spcBef>
            </a:pPr>
            <a:r>
              <a:rPr lang="en-US" sz="1600" dirty="0">
                <a:latin typeface="IntelOne Display Light"/>
                <a:ea typeface="Intel Clear Light"/>
                <a:cs typeface="Intel Clear Light"/>
              </a:rPr>
              <a:t>HBM is widely deployed, but application specific</a:t>
            </a:r>
          </a:p>
          <a:p>
            <a:pPr>
              <a:spcBef>
                <a:spcPts val="2400"/>
              </a:spcBef>
            </a:pPr>
            <a:r>
              <a:rPr lang="en-US" sz="1600" dirty="0">
                <a:latin typeface="IntelOne Display Light"/>
                <a:ea typeface="Intel Clear Light"/>
                <a:cs typeface="Intel Clear Light"/>
              </a:rPr>
              <a:t>A chiplet ecosystem is emerging driven by cloud customers and is key to Intel initiatives</a:t>
            </a:r>
          </a:p>
          <a:p>
            <a:pPr lvl="1">
              <a:spcBef>
                <a:spcPts val="300"/>
              </a:spcBef>
            </a:pPr>
            <a:r>
              <a:rPr lang="en-US" sz="1600" dirty="0">
                <a:latin typeface="IntelOne Display Light"/>
                <a:ea typeface="Intel Clear Light"/>
                <a:cs typeface="Intel Clear Light"/>
              </a:rPr>
              <a:t>Foundry</a:t>
            </a:r>
          </a:p>
          <a:p>
            <a:pPr lvl="1">
              <a:spcBef>
                <a:spcPts val="300"/>
              </a:spcBef>
            </a:pPr>
            <a:r>
              <a:rPr lang="en-US" sz="1600" dirty="0">
                <a:latin typeface="IntelOne Display Light"/>
                <a:ea typeface="Intel Clear Light"/>
                <a:cs typeface="Intel Clear Light"/>
              </a:rPr>
              <a:t>Intel products (e.g., Xeon, cloud/edge customers, FPGAs, </a:t>
            </a:r>
            <a:r>
              <a:rPr lang="en-US" sz="1600" dirty="0" err="1">
                <a:latin typeface="IntelOne Display Light"/>
                <a:ea typeface="Intel Clear Light"/>
                <a:cs typeface="Intel Clear Light"/>
              </a:rPr>
              <a:t>eASICs</a:t>
            </a:r>
            <a:r>
              <a:rPr lang="en-US" sz="1600" dirty="0">
                <a:latin typeface="IntelOne Display Light"/>
                <a:ea typeface="Intel Clear Light"/>
                <a:cs typeface="Intel Clear Light"/>
              </a:rPr>
              <a:t>, ASICs, and optical transceivers)</a:t>
            </a:r>
          </a:p>
          <a:p>
            <a:pPr>
              <a:spcBef>
                <a:spcPts val="2400"/>
              </a:spcBef>
            </a:pPr>
            <a:r>
              <a:rPr lang="en-US" sz="1600" dirty="0">
                <a:latin typeface="IntelOne Display Light"/>
                <a:ea typeface="Intel Clear Light"/>
                <a:cs typeface="Intel Clear Light"/>
              </a:rPr>
              <a:t>Adopted standards and volume attach point are holding back a broad scale chiplet ecosystem</a:t>
            </a:r>
          </a:p>
          <a:p>
            <a:pPr lvl="1">
              <a:spcBef>
                <a:spcPts val="600"/>
              </a:spcBef>
            </a:pPr>
            <a:r>
              <a:rPr lang="en-US" sz="1600" dirty="0">
                <a:latin typeface="IntelOne Display Light"/>
                <a:ea typeface="Intel Clear Light"/>
                <a:cs typeface="Intel Clear Light"/>
              </a:rPr>
              <a:t>Internal to Intel there are many incompatible chiplet IPs and approaches</a:t>
            </a:r>
          </a:p>
          <a:p>
            <a:pPr>
              <a:spcBef>
                <a:spcPts val="2400"/>
              </a:spcBef>
            </a:pPr>
            <a:r>
              <a:rPr lang="en-US" sz="1600" dirty="0">
                <a:latin typeface="IntelOne Display Light"/>
                <a:ea typeface="Intel Clear Light"/>
                <a:cs typeface="Intel Clear Light"/>
              </a:rPr>
              <a:t>Intel is uniquely positioned to drive adoption of broad scale chiplet ecosystem</a:t>
            </a:r>
          </a:p>
          <a:p>
            <a:pPr>
              <a:spcBef>
                <a:spcPts val="2400"/>
              </a:spcBef>
            </a:pPr>
            <a:r>
              <a:rPr lang="en-US" sz="1600" dirty="0">
                <a:latin typeface="IntelOne Display Light"/>
                <a:ea typeface="Intel Clear Light"/>
                <a:cs typeface="Intel Clear Light"/>
              </a:rPr>
              <a:t>A number of industry initiatives are underway to jumpstart a chiplet ecosystem and a winner will likely emerge in 12 to 24 months</a:t>
            </a:r>
          </a:p>
          <a:p>
            <a:pPr>
              <a:spcBef>
                <a:spcPts val="2400"/>
              </a:spcBef>
            </a:pPr>
            <a:r>
              <a:rPr lang="en-US" sz="1600" b="1" dirty="0">
                <a:latin typeface="+mn-lt"/>
                <a:ea typeface="Intel Clear Light"/>
                <a:cs typeface="Intel Clear Light"/>
              </a:rPr>
              <a:t>Objective</a:t>
            </a:r>
            <a:r>
              <a:rPr lang="en-US" sz="1600" dirty="0">
                <a:latin typeface="IntelOne Display Light"/>
                <a:ea typeface="Intel Clear Light"/>
                <a:cs typeface="Intel Clear Light"/>
              </a:rPr>
              <a:t>: Approve the strategy to drive standardization and adoption of a broad scale chipset ecosystem</a:t>
            </a:r>
          </a:p>
          <a:p>
            <a:pPr>
              <a:spcBef>
                <a:spcPts val="2400"/>
              </a:spcBef>
            </a:pPr>
            <a:endParaRPr lang="en-US" sz="1800" dirty="0"/>
          </a:p>
          <a:p>
            <a:pPr>
              <a:spcBef>
                <a:spcPts val="2400"/>
              </a:spcBef>
            </a:pPr>
            <a:endParaRPr lang="en-US" sz="1800" dirty="0"/>
          </a:p>
        </p:txBody>
      </p:sp>
    </p:spTree>
    <p:extLst>
      <p:ext uri="{BB962C8B-B14F-4D97-AF65-F5344CB8AC3E}">
        <p14:creationId xmlns:p14="http://schemas.microsoft.com/office/powerpoint/2010/main" val="132841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9A302-02B6-4AE0-A4E2-6B76596C7371}"/>
              </a:ext>
            </a:extLst>
          </p:cNvPr>
          <p:cNvSpPr>
            <a:spLocks noGrp="1"/>
          </p:cNvSpPr>
          <p:nvPr>
            <p:ph type="title"/>
          </p:nvPr>
        </p:nvSpPr>
        <p:spPr/>
        <p:txBody>
          <a:bodyPr/>
          <a:lstStyle/>
          <a:p>
            <a:r>
              <a:rPr lang="en-US" dirty="0"/>
              <a:t>8/13/21 Update</a:t>
            </a:r>
          </a:p>
        </p:txBody>
      </p:sp>
      <p:sp>
        <p:nvSpPr>
          <p:cNvPr id="3" name="Content Placeholder 2">
            <a:extLst>
              <a:ext uri="{FF2B5EF4-FFF2-40B4-BE49-F238E27FC236}">
                <a16:creationId xmlns:a16="http://schemas.microsoft.com/office/drawing/2014/main" id="{6AA74EC7-E1DC-4791-A405-4C8B528A8287}"/>
              </a:ext>
            </a:extLst>
          </p:cNvPr>
          <p:cNvSpPr>
            <a:spLocks noGrp="1"/>
          </p:cNvSpPr>
          <p:nvPr>
            <p:ph idx="1"/>
          </p:nvPr>
        </p:nvSpPr>
        <p:spPr/>
        <p:txBody>
          <a:bodyPr>
            <a:normAutofit fontScale="92500" lnSpcReduction="20000"/>
          </a:bodyPr>
          <a:lstStyle/>
          <a:p>
            <a:pPr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Workstreams merged</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Electrical + Physical</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Logical + Protocol + PHY Interface</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Teams file structure updated to match</a:t>
            </a:r>
            <a:r>
              <a:rPr lang="en-US" sz="1700" b="0" i="0" dirty="0">
                <a:solidFill>
                  <a:srgbClr val="000000"/>
                </a:solidFill>
                <a:effectLst/>
                <a:latin typeface="Calibri" panose="020F0502020204030204" pitchFamily="34" charset="0"/>
              </a:rPr>
              <a:t> </a:t>
            </a:r>
          </a:p>
          <a:p>
            <a:pPr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Logical + Protocol + PHY Interface update</a:t>
            </a:r>
            <a:r>
              <a:rPr lang="en-US" sz="1700" b="0" i="0" dirty="0">
                <a:solidFill>
                  <a:srgbClr val="000000"/>
                </a:solidFill>
                <a:effectLst/>
                <a:latin typeface="Calibri" panose="020F0502020204030204" pitchFamily="34" charset="0"/>
              </a:rPr>
              <a:t> (see </a:t>
            </a:r>
            <a:r>
              <a:rPr lang="en-US" sz="1700" b="0" i="0" dirty="0">
                <a:solidFill>
                  <a:srgbClr val="000000"/>
                </a:solidFill>
                <a:effectLst/>
                <a:latin typeface="Calibri" panose="020F0502020204030204" pitchFamily="34" charset="0"/>
                <a:hlinkClick r:id="rId3"/>
              </a:rPr>
              <a:t>slides</a:t>
            </a:r>
            <a:r>
              <a:rPr lang="en-US" sz="1700" b="0" i="0" dirty="0">
                <a:solidFill>
                  <a:srgbClr val="000000"/>
                </a:solidFill>
                <a:effectLst/>
                <a:latin typeface="Calibri" panose="020F0502020204030204" pitchFamily="34" charset="0"/>
              </a:rPr>
              <a:t> for details)</a:t>
            </a:r>
          </a:p>
          <a:p>
            <a:pPr marL="742950" lvl="1" indent="-285750" rtl="0" fontAlgn="base">
              <a:lnSpc>
                <a:spcPct val="120000"/>
              </a:lnSpc>
              <a:spcBef>
                <a:spcPts val="0"/>
              </a:spcBef>
            </a:pPr>
            <a:r>
              <a:rPr lang="en-US" sz="1700" dirty="0">
                <a:solidFill>
                  <a:srgbClr val="000000"/>
                </a:solidFill>
                <a:latin typeface="Calibri" panose="020F0502020204030204" pitchFamily="34" charset="0"/>
              </a:rPr>
              <a:t>0.5 and 0.7 priority list </a:t>
            </a:r>
          </a:p>
          <a:p>
            <a:pPr marL="742950" lvl="1" indent="-285750" rtl="0" fontAlgn="base">
              <a:lnSpc>
                <a:spcPct val="120000"/>
              </a:lnSpc>
              <a:spcBef>
                <a:spcPts val="0"/>
              </a:spcBef>
            </a:pPr>
            <a:r>
              <a:rPr lang="en-US" sz="1700" dirty="0">
                <a:solidFill>
                  <a:srgbClr val="000000"/>
                </a:solidFill>
                <a:latin typeface="Calibri" panose="020F0502020204030204" pitchFamily="34" charset="0"/>
              </a:rPr>
              <a:t>Cluster definition: x64 with advanced package, x16 with organic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AIB interoperability requirements</a:t>
            </a:r>
            <a:r>
              <a:rPr lang="en-US" sz="1700" b="0" i="0" dirty="0">
                <a:solidFill>
                  <a:srgbClr val="000000"/>
                </a:solidFill>
                <a:effectLst/>
                <a:latin typeface="Calibri" panose="020F0502020204030204" pitchFamily="34" charset="0"/>
              </a:rPr>
              <a:t> documented; working through details (see </a:t>
            </a:r>
            <a:r>
              <a:rPr lang="en-US" sz="1700" b="0" i="0" dirty="0">
                <a:solidFill>
                  <a:srgbClr val="000000"/>
                </a:solidFill>
                <a:effectLst/>
                <a:latin typeface="Calibri" panose="020F0502020204030204" pitchFamily="34" charset="0"/>
                <a:hlinkClick r:id="rId4"/>
              </a:rPr>
              <a:t>slides</a:t>
            </a:r>
            <a:r>
              <a:rPr lang="en-US" sz="1700" b="0" i="0" dirty="0">
                <a:solidFill>
                  <a:srgbClr val="000000"/>
                </a:solidFill>
                <a:effectLst/>
                <a:latin typeface="Calibri" panose="020F0502020204030204" pitchFamily="34" charset="0"/>
              </a:rPr>
              <a:t> for details)</a:t>
            </a:r>
          </a:p>
          <a:p>
            <a:pPr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Electrical + Physical</a:t>
            </a:r>
            <a:r>
              <a:rPr lang="en-US" sz="1700" b="0" i="0" dirty="0">
                <a:solidFill>
                  <a:srgbClr val="000000"/>
                </a:solidFill>
                <a:effectLst/>
                <a:latin typeface="Calibri" panose="020F0502020204030204" pitchFamily="34" charset="0"/>
              </a:rPr>
              <a:t> update (see </a:t>
            </a:r>
            <a:r>
              <a:rPr lang="en-US" sz="1700" b="0" i="0" dirty="0">
                <a:solidFill>
                  <a:srgbClr val="000000"/>
                </a:solidFill>
                <a:effectLst/>
                <a:latin typeface="Calibri" panose="020F0502020204030204" pitchFamily="34" charset="0"/>
                <a:hlinkClick r:id="rId5"/>
              </a:rPr>
              <a:t>slides</a:t>
            </a:r>
            <a:r>
              <a:rPr lang="en-US" sz="1700" b="0" i="0" dirty="0">
                <a:solidFill>
                  <a:srgbClr val="000000"/>
                </a:solidFill>
                <a:effectLst/>
                <a:latin typeface="Calibri" panose="020F0502020204030204" pitchFamily="34" charset="0"/>
              </a:rPr>
              <a:t> for details)</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Unidirectional NRZ</a:t>
            </a:r>
            <a:r>
              <a:rPr lang="en-US" sz="1700" b="0" i="0" dirty="0">
                <a:solidFill>
                  <a:srgbClr val="000000"/>
                </a:solidFill>
                <a:effectLst/>
                <a:latin typeface="Calibri" panose="020F0502020204030204" pitchFamily="34" charset="0"/>
              </a:rPr>
              <a:t> signaling</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Channel reach</a:t>
            </a:r>
            <a:r>
              <a:rPr lang="en-US" sz="1700" u="none" strike="noStrike" dirty="0">
                <a:solidFill>
                  <a:srgbClr val="000000"/>
                </a:solidFill>
                <a:latin typeface="Calibri" panose="020F0502020204030204" pitchFamily="34" charset="0"/>
              </a:rPr>
              <a:t>: </a:t>
            </a:r>
            <a:r>
              <a:rPr lang="en-US" sz="1700" b="0" i="0" u="none" strike="noStrike" dirty="0">
                <a:solidFill>
                  <a:srgbClr val="000000"/>
                </a:solidFill>
                <a:effectLst/>
                <a:latin typeface="Calibri" panose="020F0502020204030204" pitchFamily="34" charset="0"/>
              </a:rPr>
              <a:t>2mm with advanced packaging, 10mm with organic</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2 forwarded clock signals per slice allowing independent even/odd phase adjustment</a:t>
            </a:r>
            <a:r>
              <a:rPr lang="en-US" sz="1700" b="0" i="0" dirty="0">
                <a:solidFill>
                  <a:srgbClr val="000000"/>
                </a:solidFill>
                <a:effectLst/>
                <a:latin typeface="Calibri" panose="020F0502020204030204" pitchFamily="34" charset="0"/>
              </a:rPr>
              <a:t> </a:t>
            </a:r>
          </a:p>
          <a:p>
            <a:pPr marL="742950" lvl="1" indent="-285750" rtl="0" fontAlgn="base">
              <a:lnSpc>
                <a:spcPct val="120000"/>
              </a:lnSpc>
              <a:spcBef>
                <a:spcPts val="0"/>
              </a:spcBef>
            </a:pPr>
            <a:r>
              <a:rPr lang="en-US" sz="1700" dirty="0">
                <a:solidFill>
                  <a:srgbClr val="000000"/>
                </a:solidFill>
                <a:latin typeface="Calibri" panose="020F0502020204030204" pitchFamily="34" charset="0"/>
              </a:rPr>
              <a:t>At 32 GT/s may need to tweak some of these decisions</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No per-bit clock recovery but per-block clock recovery</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Base spec will have DLL and phase adjust in Tx side</a:t>
            </a:r>
            <a:r>
              <a:rPr lang="en-US" sz="1700" b="0" i="0" dirty="0">
                <a:solidFill>
                  <a:srgbClr val="000000"/>
                </a:solidFill>
                <a:effectLst/>
                <a:latin typeface="Calibri" panose="020F0502020204030204" pitchFamily="34" charset="0"/>
              </a:rPr>
              <a:t> </a:t>
            </a:r>
          </a:p>
          <a:p>
            <a:pPr marL="1143000" lvl="2" indent="-22860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Optional Rx DLL/phase adjust for AIB compatibility</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2 wire 400-800 MT/s sideband </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15V CDM</a:t>
            </a:r>
            <a:r>
              <a:rPr lang="en-US" sz="1700" b="0" i="0" dirty="0">
                <a:solidFill>
                  <a:srgbClr val="000000"/>
                </a:solidFill>
                <a:effectLst/>
                <a:latin typeface="Calibri" panose="020F0502020204030204" pitchFamily="34" charset="0"/>
              </a:rPr>
              <a:t> (v</a:t>
            </a:r>
            <a:r>
              <a:rPr lang="en-US" sz="1700" b="0" i="0" u="none" strike="noStrike" dirty="0">
                <a:solidFill>
                  <a:srgbClr val="000000"/>
                </a:solidFill>
                <a:effectLst/>
                <a:latin typeface="Calibri" panose="020F0502020204030204" pitchFamily="34" charset="0"/>
              </a:rPr>
              <a:t>s. </a:t>
            </a:r>
            <a:r>
              <a:rPr lang="en-US" sz="1700" b="0" i="0" u="none" strike="noStrike" dirty="0" err="1">
                <a:solidFill>
                  <a:srgbClr val="000000"/>
                </a:solidFill>
                <a:effectLst/>
                <a:latin typeface="Calibri" panose="020F0502020204030204" pitchFamily="34" charset="0"/>
              </a:rPr>
              <a:t>BoW</a:t>
            </a:r>
            <a:r>
              <a:rPr lang="en-US" sz="1700" b="0" i="0" u="none" strike="noStrike" dirty="0">
                <a:solidFill>
                  <a:srgbClr val="000000"/>
                </a:solidFill>
                <a:effectLst/>
                <a:latin typeface="Calibri" panose="020F0502020204030204" pitchFamily="34" charset="0"/>
              </a:rPr>
              <a:t> 50V</a:t>
            </a:r>
            <a:r>
              <a:rPr lang="en-US" sz="1700" u="none" strike="noStrike" dirty="0">
                <a:solidFill>
                  <a:srgbClr val="000000"/>
                </a:solidFill>
                <a:latin typeface="Calibri" panose="020F0502020204030204" pitchFamily="34" charset="0"/>
              </a:rPr>
              <a:t>; i</a:t>
            </a:r>
            <a:r>
              <a:rPr lang="en-US" sz="1700" b="0" i="0" u="none" strike="noStrike" dirty="0">
                <a:solidFill>
                  <a:srgbClr val="000000"/>
                </a:solidFill>
                <a:effectLst/>
                <a:latin typeface="Calibri" panose="020F0502020204030204" pitchFamily="34" charset="0"/>
              </a:rPr>
              <a:t>ndustry trending towards 5V and currently at ~35V)</a:t>
            </a:r>
            <a:r>
              <a:rPr lang="en-US" sz="1700" b="0" i="0" dirty="0">
                <a:solidFill>
                  <a:srgbClr val="000000"/>
                </a:solidFill>
                <a:effectLst/>
                <a:latin typeface="Calibri" panose="020F0502020204030204" pitchFamily="34" charset="0"/>
              </a:rPr>
              <a:t> </a:t>
            </a:r>
          </a:p>
          <a:p>
            <a:pPr marL="742950" lvl="1" indent="-285750" algn="l" rtl="0" fontAlgn="base">
              <a:lnSpc>
                <a:spcPct val="120000"/>
              </a:lnSpc>
              <a:spcBef>
                <a:spcPts val="0"/>
              </a:spcBef>
              <a:buFont typeface="Arial" panose="020B0604020202020204" pitchFamily="34" charset="0"/>
              <a:buChar char="•"/>
            </a:pPr>
            <a:r>
              <a:rPr lang="en-US" sz="1700" b="0" i="0" u="none" strike="noStrike" dirty="0">
                <a:solidFill>
                  <a:srgbClr val="000000"/>
                </a:solidFill>
                <a:effectLst/>
                <a:latin typeface="Calibri" panose="020F0502020204030204" pitchFamily="34" charset="0"/>
              </a:rPr>
              <a:t>General observation: easier to relax spec later than tighten it so err in that direction</a:t>
            </a:r>
            <a:endParaRPr lang="en-US" sz="11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402242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6203B-8743-41D7-B93D-AE63E98810C2}"/>
              </a:ext>
            </a:extLst>
          </p:cNvPr>
          <p:cNvSpPr>
            <a:spLocks noGrp="1"/>
          </p:cNvSpPr>
          <p:nvPr>
            <p:ph type="title"/>
          </p:nvPr>
        </p:nvSpPr>
        <p:spPr>
          <a:xfrm>
            <a:off x="590550" y="259317"/>
            <a:ext cx="11010816" cy="952499"/>
          </a:xfrm>
        </p:spPr>
        <p:txBody>
          <a:bodyPr/>
          <a:lstStyle/>
          <a:p>
            <a:r>
              <a:rPr lang="en-US" dirty="0"/>
              <a:t>Priority List</a:t>
            </a:r>
          </a:p>
        </p:txBody>
      </p:sp>
      <p:sp>
        <p:nvSpPr>
          <p:cNvPr id="4" name="Content Placeholder 3">
            <a:extLst>
              <a:ext uri="{FF2B5EF4-FFF2-40B4-BE49-F238E27FC236}">
                <a16:creationId xmlns:a16="http://schemas.microsoft.com/office/drawing/2014/main" id="{FB0B858E-527C-4CAB-922B-4734997103C1}"/>
              </a:ext>
            </a:extLst>
          </p:cNvPr>
          <p:cNvSpPr>
            <a:spLocks noGrp="1"/>
          </p:cNvSpPr>
          <p:nvPr>
            <p:ph sz="quarter" idx="28"/>
          </p:nvPr>
        </p:nvSpPr>
        <p:spPr>
          <a:xfrm>
            <a:off x="590550" y="1071237"/>
            <a:ext cx="11010816" cy="1627513"/>
          </a:xfrm>
        </p:spPr>
        <p:txBody>
          <a:bodyPr>
            <a:normAutofit/>
          </a:bodyPr>
          <a:lstStyle/>
          <a:p>
            <a:r>
              <a:rPr lang="en-US" dirty="0"/>
              <a:t>List of  Rev 0.5 and Rev 0.7</a:t>
            </a:r>
          </a:p>
          <a:p>
            <a:r>
              <a:rPr lang="en-US" dirty="0"/>
              <a:t>Appendix: AIB interop</a:t>
            </a:r>
          </a:p>
          <a:p>
            <a:endParaRPr lang="en-US" dirty="0"/>
          </a:p>
        </p:txBody>
      </p:sp>
      <p:graphicFrame>
        <p:nvGraphicFramePr>
          <p:cNvPr id="2" name="Table 1">
            <a:extLst>
              <a:ext uri="{FF2B5EF4-FFF2-40B4-BE49-F238E27FC236}">
                <a16:creationId xmlns:a16="http://schemas.microsoft.com/office/drawing/2014/main" id="{5BDA7ECF-609E-4C1C-A9ED-35B4734B5D79}"/>
              </a:ext>
            </a:extLst>
          </p:cNvPr>
          <p:cNvGraphicFramePr>
            <a:graphicFrameLocks noGrp="1"/>
          </p:cNvGraphicFramePr>
          <p:nvPr/>
        </p:nvGraphicFramePr>
        <p:xfrm>
          <a:off x="1047750" y="2995612"/>
          <a:ext cx="5397500" cy="2726055"/>
        </p:xfrm>
        <a:graphic>
          <a:graphicData uri="http://schemas.openxmlformats.org/drawingml/2006/table">
            <a:tbl>
              <a:tblPr/>
              <a:tblGrid>
                <a:gridCol w="5397500">
                  <a:extLst>
                    <a:ext uri="{9D8B030D-6E8A-4147-A177-3AD203B41FA5}">
                      <a16:colId xmlns:a16="http://schemas.microsoft.com/office/drawing/2014/main" val="2582418316"/>
                    </a:ext>
                  </a:extLst>
                </a:gridCol>
              </a:tblGrid>
              <a:tr h="247650">
                <a:tc>
                  <a:txBody>
                    <a:bodyPr/>
                    <a:lstStyle/>
                    <a:p>
                      <a:pPr algn="ctr" fontAlgn="b"/>
                      <a:r>
                        <a:rPr lang="en-US" sz="1800" b="1" i="0" u="sng" strike="noStrike" dirty="0">
                          <a:solidFill>
                            <a:srgbClr val="000000"/>
                          </a:solidFill>
                          <a:effectLst/>
                          <a:latin typeface="Calibri" panose="020F0502020204030204" pitchFamily="34" charset="0"/>
                        </a:rPr>
                        <a:t>0p5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504402"/>
                  </a:ext>
                </a:extLst>
              </a:tr>
              <a:tr h="190500">
                <a:tc>
                  <a:txBody>
                    <a:bodyPr/>
                    <a:lstStyle/>
                    <a:p>
                      <a:pPr algn="l" fontAlgn="b"/>
                      <a:r>
                        <a:rPr lang="en-US" sz="1400" b="0" i="0" u="none" strike="noStrike">
                          <a:solidFill>
                            <a:srgbClr val="000000"/>
                          </a:solidFill>
                          <a:effectLst/>
                          <a:latin typeface="Calibri" panose="020F0502020204030204" pitchFamily="34" charset="0"/>
                        </a:rPr>
                        <a:t>kpi/configs (already there in slide deck)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110213"/>
                  </a:ext>
                </a:extLst>
              </a:tr>
              <a:tr h="190500">
                <a:tc>
                  <a:txBody>
                    <a:bodyPr/>
                    <a:lstStyle/>
                    <a:p>
                      <a:pPr algn="l" fontAlgn="b"/>
                      <a:r>
                        <a:rPr lang="en-US" sz="1400" b="0" i="0" u="none" strike="noStrike" dirty="0">
                          <a:solidFill>
                            <a:srgbClr val="000000"/>
                          </a:solidFill>
                          <a:effectLst/>
                          <a:latin typeface="Calibri" panose="020F0502020204030204" pitchFamily="34" charset="0"/>
                        </a:rPr>
                        <a:t>functionality in PHY box, functionality in  </a:t>
                      </a:r>
                      <a:r>
                        <a:rPr lang="en-US" sz="1400" b="0" i="0" u="none" strike="noStrike" dirty="0" err="1">
                          <a:solidFill>
                            <a:srgbClr val="000000"/>
                          </a:solidFill>
                          <a:effectLst/>
                          <a:latin typeface="Calibri" panose="020F0502020204030204" pitchFamily="34" charset="0"/>
                        </a:rPr>
                        <a:t>logPHY</a:t>
                      </a:r>
                      <a:r>
                        <a:rPr lang="en-US" sz="1400" b="0" i="0" u="none" strike="noStrike" dirty="0">
                          <a:solidFill>
                            <a:srgbClr val="000000"/>
                          </a:solidFill>
                          <a:effectLst/>
                          <a:latin typeface="Calibri" panose="020F0502020204030204" pitchFamily="34" charset="0"/>
                        </a:rPr>
                        <a:t> box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599074"/>
                  </a:ext>
                </a:extLst>
              </a:tr>
              <a:tr h="190500">
                <a:tc>
                  <a:txBody>
                    <a:bodyPr/>
                    <a:lstStyle/>
                    <a:p>
                      <a:pPr algn="l" fontAlgn="b"/>
                      <a:r>
                        <a:rPr lang="en-US" sz="1400" b="0" i="0" u="none" strike="noStrike">
                          <a:solidFill>
                            <a:srgbClr val="000000"/>
                          </a:solidFill>
                          <a:effectLst/>
                          <a:latin typeface="Calibri" panose="020F0502020204030204" pitchFamily="34" charset="0"/>
                        </a:rPr>
                        <a:t>Reset/Training flow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452210"/>
                  </a:ext>
                </a:extLst>
              </a:tr>
              <a:tr h="190500">
                <a:tc>
                  <a:txBody>
                    <a:bodyPr/>
                    <a:lstStyle/>
                    <a:p>
                      <a:pPr algn="l" fontAlgn="b"/>
                      <a:r>
                        <a:rPr lang="en-US" sz="1400" b="0" i="0" u="none" strike="noStrike">
                          <a:solidFill>
                            <a:srgbClr val="000000"/>
                          </a:solidFill>
                          <a:effectLst/>
                          <a:latin typeface="Calibri" panose="020F0502020204030204" pitchFamily="34" charset="0"/>
                        </a:rPr>
                        <a:t>Parameters negotiated during link training.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333674"/>
                  </a:ext>
                </a:extLst>
              </a:tr>
              <a:tr h="190500">
                <a:tc>
                  <a:txBody>
                    <a:bodyPr/>
                    <a:lstStyle/>
                    <a:p>
                      <a:pPr algn="l" fontAlgn="b"/>
                      <a:r>
                        <a:rPr lang="en-US" sz="1400" b="0" i="0" u="none" strike="noStrike">
                          <a:solidFill>
                            <a:srgbClr val="000000"/>
                          </a:solidFill>
                          <a:effectLst/>
                          <a:latin typeface="Calibri" panose="020F0502020204030204" pitchFamily="34" charset="0"/>
                        </a:rPr>
                        <a:t>valid framing on main path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1056987"/>
                  </a:ext>
                </a:extLst>
              </a:tr>
              <a:tr h="190500">
                <a:tc>
                  <a:txBody>
                    <a:bodyPr/>
                    <a:lstStyle/>
                    <a:p>
                      <a:pPr algn="l" fontAlgn="b"/>
                      <a:r>
                        <a:rPr lang="en-US" sz="1400" b="0" i="0" u="none" strike="noStrike">
                          <a:solidFill>
                            <a:srgbClr val="000000"/>
                          </a:solidFill>
                          <a:effectLst/>
                          <a:latin typeface="Calibri" panose="020F0502020204030204" pitchFamily="34" charset="0"/>
                        </a:rPr>
                        <a:t>BER analysis - flit formats (maybe specific CRC comes in 0p7, for 0p5 just define 1B or 2B)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695118"/>
                  </a:ext>
                </a:extLst>
              </a:tr>
              <a:tr h="190500">
                <a:tc>
                  <a:txBody>
                    <a:bodyPr/>
                    <a:lstStyle/>
                    <a:p>
                      <a:pPr algn="l" fontAlgn="b"/>
                      <a:r>
                        <a:rPr lang="en-US" sz="1400" b="0" i="0" u="none" strike="noStrike">
                          <a:solidFill>
                            <a:srgbClr val="000000"/>
                          </a:solidFill>
                          <a:effectLst/>
                          <a:latin typeface="Calibri" panose="020F0502020204030204" pitchFamily="34" charset="0"/>
                        </a:rPr>
                        <a:t>retry flow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571442"/>
                  </a:ext>
                </a:extLst>
              </a:tr>
              <a:tr h="190500">
                <a:tc>
                  <a:txBody>
                    <a:bodyPr/>
                    <a:lstStyle/>
                    <a:p>
                      <a:pPr algn="l" fontAlgn="b"/>
                      <a:r>
                        <a:rPr lang="en-US" sz="1400" b="0" i="0" u="none" strike="noStrike">
                          <a:solidFill>
                            <a:srgbClr val="000000"/>
                          </a:solidFill>
                          <a:effectLst/>
                          <a:latin typeface="Calibri" panose="020F0502020204030204" pitchFamily="34" charset="0"/>
                        </a:rPr>
                        <a:t>clocking  and byte to lane mapping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160814"/>
                  </a:ext>
                </a:extLst>
              </a:tr>
              <a:tr h="190500">
                <a:tc>
                  <a:txBody>
                    <a:bodyPr/>
                    <a:lstStyle/>
                    <a:p>
                      <a:pPr algn="l" fontAlgn="b"/>
                      <a:r>
                        <a:rPr lang="en-US" sz="1400" b="0" i="0" u="none" strike="noStrike">
                          <a:solidFill>
                            <a:srgbClr val="000000"/>
                          </a:solidFill>
                          <a:effectLst/>
                          <a:latin typeface="Calibri" panose="020F0502020204030204" pitchFamily="34" charset="0"/>
                        </a:rPr>
                        <a:t>sideband generic format (details in 0p7)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334866"/>
                  </a:ext>
                </a:extLst>
              </a:tr>
              <a:tr h="200025">
                <a:tc>
                  <a:txBody>
                    <a:bodyPr/>
                    <a:lstStyle/>
                    <a:p>
                      <a:pPr algn="l" fontAlgn="b"/>
                      <a:r>
                        <a:rPr lang="en-US" sz="1400" b="0" i="0" u="none" strike="noStrike" dirty="0">
                          <a:solidFill>
                            <a:srgbClr val="000000"/>
                          </a:solidFill>
                          <a:effectLst/>
                          <a:latin typeface="Calibri" panose="020F0502020204030204" pitchFamily="34" charset="0"/>
                        </a:rPr>
                        <a:t>d2d interface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807288"/>
                  </a:ext>
                </a:extLst>
              </a:tr>
            </a:tbl>
          </a:graphicData>
        </a:graphic>
      </p:graphicFrame>
      <p:graphicFrame>
        <p:nvGraphicFramePr>
          <p:cNvPr id="9" name="Table 8">
            <a:extLst>
              <a:ext uri="{FF2B5EF4-FFF2-40B4-BE49-F238E27FC236}">
                <a16:creationId xmlns:a16="http://schemas.microsoft.com/office/drawing/2014/main" id="{A96CA453-B084-4D11-86D8-26563FB9BB9E}"/>
              </a:ext>
            </a:extLst>
          </p:cNvPr>
          <p:cNvGraphicFramePr>
            <a:graphicFrameLocks noGrp="1"/>
          </p:cNvGraphicFramePr>
          <p:nvPr/>
        </p:nvGraphicFramePr>
        <p:xfrm>
          <a:off x="6661066" y="2995612"/>
          <a:ext cx="4318084" cy="2066925"/>
        </p:xfrm>
        <a:graphic>
          <a:graphicData uri="http://schemas.openxmlformats.org/drawingml/2006/table">
            <a:tbl>
              <a:tblPr/>
              <a:tblGrid>
                <a:gridCol w="4318084">
                  <a:extLst>
                    <a:ext uri="{9D8B030D-6E8A-4147-A177-3AD203B41FA5}">
                      <a16:colId xmlns:a16="http://schemas.microsoft.com/office/drawing/2014/main" val="981209967"/>
                    </a:ext>
                  </a:extLst>
                </a:gridCol>
              </a:tblGrid>
              <a:tr h="247650">
                <a:tc>
                  <a:txBody>
                    <a:bodyPr/>
                    <a:lstStyle/>
                    <a:p>
                      <a:pPr algn="ctr" fontAlgn="b"/>
                      <a:r>
                        <a:rPr lang="en-US" sz="1800" b="1" i="0" u="sng" strike="noStrike" dirty="0">
                          <a:solidFill>
                            <a:srgbClr val="000000"/>
                          </a:solidFill>
                          <a:effectLst/>
                          <a:latin typeface="Calibri" panose="020F0502020204030204" pitchFamily="34" charset="0"/>
                        </a:rPr>
                        <a:t>0p7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51718"/>
                  </a:ext>
                </a:extLst>
              </a:tr>
              <a:tr h="190500">
                <a:tc>
                  <a:txBody>
                    <a:bodyPr/>
                    <a:lstStyle/>
                    <a:p>
                      <a:pPr algn="l" fontAlgn="b"/>
                      <a:r>
                        <a:rPr lang="en-US" sz="1400" b="0" i="0" u="none" strike="noStrike" dirty="0">
                          <a:solidFill>
                            <a:srgbClr val="000000"/>
                          </a:solidFill>
                          <a:effectLst/>
                          <a:latin typeface="Calibri" panose="020F0502020204030204" pitchFamily="34" charset="0"/>
                        </a:rPr>
                        <a:t>PM support (retraining from L1) -- optional but defined.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290574"/>
                  </a:ext>
                </a:extLst>
              </a:tr>
              <a:tr h="190500">
                <a:tc>
                  <a:txBody>
                    <a:bodyPr/>
                    <a:lstStyle/>
                    <a:p>
                      <a:pPr algn="l" fontAlgn="b"/>
                      <a:r>
                        <a:rPr lang="en-US" sz="1400" b="0" i="0" u="none" strike="noStrike">
                          <a:solidFill>
                            <a:srgbClr val="000000"/>
                          </a:solidFill>
                          <a:effectLst/>
                          <a:latin typeface="Calibri" panose="020F0502020204030204" pitchFamily="34" charset="0"/>
                        </a:rPr>
                        <a:t>protocol/framing enhancements beyond PCIe/CXL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922002"/>
                  </a:ext>
                </a:extLst>
              </a:tr>
              <a:tr h="190500">
                <a:tc>
                  <a:txBody>
                    <a:bodyPr/>
                    <a:lstStyle/>
                    <a:p>
                      <a:pPr algn="l" fontAlgn="b"/>
                      <a:r>
                        <a:rPr lang="en-US" sz="1400" b="0" i="0" u="none" strike="noStrike">
                          <a:solidFill>
                            <a:srgbClr val="000000"/>
                          </a:solidFill>
                          <a:effectLst/>
                          <a:latin typeface="Calibri" panose="020F0502020204030204" pitchFamily="34" charset="0"/>
                        </a:rPr>
                        <a:t>link degradation/speed degradation support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91047"/>
                  </a:ext>
                </a:extLst>
              </a:tr>
              <a:tr h="190500">
                <a:tc>
                  <a:txBody>
                    <a:bodyPr/>
                    <a:lstStyle/>
                    <a:p>
                      <a:pPr algn="l" fontAlgn="b"/>
                      <a:r>
                        <a:rPr lang="en-US" sz="1400" b="0" i="0" u="none" strike="noStrike">
                          <a:solidFill>
                            <a:srgbClr val="000000"/>
                          </a:solidFill>
                          <a:effectLst/>
                          <a:latin typeface="Calibri" panose="020F0502020204030204" pitchFamily="34" charset="0"/>
                        </a:rPr>
                        <a:t>lane repair flows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951401"/>
                  </a:ext>
                </a:extLst>
              </a:tr>
              <a:tr h="190500">
                <a:tc>
                  <a:txBody>
                    <a:bodyPr/>
                    <a:lstStyle/>
                    <a:p>
                      <a:pPr algn="l" fontAlgn="b"/>
                      <a:r>
                        <a:rPr lang="en-US" sz="1400" b="0" i="0" u="none" strike="noStrike">
                          <a:solidFill>
                            <a:srgbClr val="000000"/>
                          </a:solidFill>
                          <a:effectLst/>
                          <a:latin typeface="Calibri" panose="020F0502020204030204" pitchFamily="34" charset="0"/>
                        </a:rPr>
                        <a:t>scrambling details (will put placeholders in 0p5)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985763"/>
                  </a:ext>
                </a:extLst>
              </a:tr>
              <a:tr h="190500">
                <a:tc>
                  <a:txBody>
                    <a:bodyPr/>
                    <a:lstStyle/>
                    <a:p>
                      <a:pPr algn="l" fontAlgn="b"/>
                      <a:r>
                        <a:rPr lang="en-US" sz="1400" b="0" i="0" u="none" strike="noStrike">
                          <a:solidFill>
                            <a:srgbClr val="000000"/>
                          </a:solidFill>
                          <a:effectLst/>
                          <a:latin typeface="Calibri" panose="020F0502020204030204" pitchFamily="34" charset="0"/>
                        </a:rPr>
                        <a:t>PHY/logPHY register details, firmware flow for training.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399967"/>
                  </a:ext>
                </a:extLst>
              </a:tr>
              <a:tr h="190500">
                <a:tc>
                  <a:txBody>
                    <a:bodyPr/>
                    <a:lstStyle/>
                    <a:p>
                      <a:pPr algn="l" fontAlgn="b"/>
                      <a:r>
                        <a:rPr lang="en-US" sz="1400" b="0" i="0" u="none" strike="noStrike">
                          <a:solidFill>
                            <a:srgbClr val="000000"/>
                          </a:solidFill>
                          <a:effectLst/>
                          <a:latin typeface="Calibri" panose="020F0502020204030204" pitchFamily="34" charset="0"/>
                        </a:rPr>
                        <a:t>dfx/dft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3988188"/>
                  </a:ext>
                </a:extLst>
              </a:tr>
              <a:tr h="200025">
                <a:tc>
                  <a:txBody>
                    <a:bodyPr/>
                    <a:lstStyle/>
                    <a:p>
                      <a:pPr algn="l" fontAlgn="b"/>
                      <a:r>
                        <a:rPr lang="en-US" sz="1400" b="0" i="0" u="none" strike="noStrike" dirty="0">
                          <a:solidFill>
                            <a:srgbClr val="000000"/>
                          </a:solidFill>
                          <a:effectLst/>
                          <a:latin typeface="Calibri" panose="020F0502020204030204" pitchFamily="34" charset="0"/>
                        </a:rPr>
                        <a:t>loopback patterns </a:t>
                      </a:r>
                      <a:r>
                        <a:rPr lang="en-US" sz="1400" b="0" i="0" u="none" strike="noStrike" dirty="0" err="1">
                          <a:solidFill>
                            <a:srgbClr val="000000"/>
                          </a:solidFill>
                          <a:effectLst/>
                          <a:latin typeface="Calibri" panose="020F0502020204030204" pitchFamily="34" charset="0"/>
                        </a:rPr>
                        <a:t>etc</a:t>
                      </a:r>
                      <a:r>
                        <a:rPr lang="en-US" sz="1400" b="0" i="0" u="none" strike="noStrike" dirty="0">
                          <a:solidFill>
                            <a:srgbClr val="000000"/>
                          </a:solidFill>
                          <a:effectLst/>
                          <a:latin typeface="Calibri" panose="020F0502020204030204" pitchFamily="34" charset="0"/>
                        </a:rPr>
                        <a:t> (will put placeholders in 0p5)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572364"/>
                  </a:ext>
                </a:extLst>
              </a:tr>
            </a:tbl>
          </a:graphicData>
        </a:graphic>
      </p:graphicFrame>
    </p:spTree>
    <p:extLst>
      <p:ext uri="{BB962C8B-B14F-4D97-AF65-F5344CB8AC3E}">
        <p14:creationId xmlns:p14="http://schemas.microsoft.com/office/powerpoint/2010/main" val="23255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2344-CF09-48BA-BCEE-74F3768AA04F}"/>
              </a:ext>
            </a:extLst>
          </p:cNvPr>
          <p:cNvSpPr>
            <a:spLocks noGrp="1"/>
          </p:cNvSpPr>
          <p:nvPr>
            <p:ph type="title"/>
          </p:nvPr>
        </p:nvSpPr>
        <p:spPr>
          <a:xfrm>
            <a:off x="590592" y="176294"/>
            <a:ext cx="11010816" cy="952499"/>
          </a:xfrm>
        </p:spPr>
        <p:txBody>
          <a:bodyPr/>
          <a:lstStyle/>
          <a:p>
            <a:r>
              <a:rPr lang="en-US" dirty="0"/>
              <a:t>Functional Partitioning </a:t>
            </a:r>
          </a:p>
        </p:txBody>
      </p:sp>
      <p:pic>
        <p:nvPicPr>
          <p:cNvPr id="5" name="Picture 4">
            <a:extLst>
              <a:ext uri="{FF2B5EF4-FFF2-40B4-BE49-F238E27FC236}">
                <a16:creationId xmlns:a16="http://schemas.microsoft.com/office/drawing/2014/main" id="{36A3CBE6-475F-4BF7-8316-E302A78F2CF4}"/>
              </a:ext>
            </a:extLst>
          </p:cNvPr>
          <p:cNvPicPr>
            <a:picLocks noChangeAspect="1"/>
          </p:cNvPicPr>
          <p:nvPr/>
        </p:nvPicPr>
        <p:blipFill>
          <a:blip r:embed="rId2"/>
          <a:stretch>
            <a:fillRect/>
          </a:stretch>
        </p:blipFill>
        <p:spPr>
          <a:xfrm>
            <a:off x="215858" y="1676543"/>
            <a:ext cx="5762625" cy="3848100"/>
          </a:xfrm>
          <a:prstGeom prst="rect">
            <a:avLst/>
          </a:prstGeom>
        </p:spPr>
      </p:pic>
      <p:sp>
        <p:nvSpPr>
          <p:cNvPr id="6" name="Content Placeholder 2">
            <a:extLst>
              <a:ext uri="{FF2B5EF4-FFF2-40B4-BE49-F238E27FC236}">
                <a16:creationId xmlns:a16="http://schemas.microsoft.com/office/drawing/2014/main" id="{1B47CD75-5004-490C-A9BC-75ECB6F1402C}"/>
              </a:ext>
            </a:extLst>
          </p:cNvPr>
          <p:cNvSpPr>
            <a:spLocks noGrp="1"/>
          </p:cNvSpPr>
          <p:nvPr>
            <p:ph sz="quarter" idx="28"/>
          </p:nvPr>
        </p:nvSpPr>
        <p:spPr>
          <a:xfrm>
            <a:off x="6124532" y="933450"/>
            <a:ext cx="5603787" cy="5314951"/>
          </a:xfrm>
        </p:spPr>
        <p:txBody>
          <a:bodyPr>
            <a:normAutofit fontScale="85000" lnSpcReduction="20000"/>
          </a:bodyPr>
          <a:lstStyle/>
          <a:p>
            <a:r>
              <a:rPr lang="en-US" sz="1800" dirty="0"/>
              <a:t>CXL protocol shown as an example</a:t>
            </a:r>
          </a:p>
          <a:p>
            <a:r>
              <a:rPr lang="en-US" sz="1800" dirty="0"/>
              <a:t>D2D </a:t>
            </a:r>
            <a:r>
              <a:rPr lang="en-US" sz="1800" dirty="0" err="1"/>
              <a:t>logPHY</a:t>
            </a:r>
            <a:r>
              <a:rPr lang="en-US" sz="1800" dirty="0"/>
              <a:t> optional features can be bypassed in raw mode (for other protocols)</a:t>
            </a:r>
          </a:p>
          <a:p>
            <a:r>
              <a:rPr lang="en-US" sz="1800" dirty="0"/>
              <a:t>One Data slice signals per direction :</a:t>
            </a:r>
          </a:p>
          <a:p>
            <a:pPr lvl="1"/>
            <a:r>
              <a:rPr lang="en-US" sz="1400" dirty="0"/>
              <a:t>16 lanes (64 lanes) for organic (advanced packaging)</a:t>
            </a:r>
          </a:p>
          <a:p>
            <a:pPr lvl="1"/>
            <a:r>
              <a:rPr lang="en-US" sz="1400" dirty="0"/>
              <a:t>1 lane of valid1 + lane for background calibration (track)</a:t>
            </a:r>
          </a:p>
          <a:p>
            <a:pPr lvl="1"/>
            <a:r>
              <a:rPr lang="en-US" sz="1400" dirty="0"/>
              <a:t>1 pair of forwarded clock</a:t>
            </a:r>
          </a:p>
          <a:p>
            <a:r>
              <a:rPr lang="en-US" sz="1800" dirty="0"/>
              <a:t>Sideband/Global slice signals per direction :</a:t>
            </a:r>
          </a:p>
          <a:p>
            <a:pPr lvl="1"/>
            <a:r>
              <a:rPr lang="en-US" sz="1400" dirty="0"/>
              <a:t>2 sideband lanes</a:t>
            </a:r>
          </a:p>
          <a:p>
            <a:pPr lvl="1"/>
            <a:r>
              <a:rPr lang="en-US" sz="1400" dirty="0"/>
              <a:t>Can be shared across multiple Data slices (up to 4)</a:t>
            </a:r>
          </a:p>
          <a:p>
            <a:pPr lvl="1"/>
            <a:r>
              <a:rPr lang="en-US" sz="1400" dirty="0"/>
              <a:t>Fixed speed 400MHz from aux clock (always on)</a:t>
            </a:r>
            <a:endParaRPr lang="en-US" sz="1400" dirty="0">
              <a:solidFill>
                <a:srgbClr val="FF0000"/>
              </a:solidFill>
            </a:endParaRPr>
          </a:p>
          <a:p>
            <a:r>
              <a:rPr lang="en-US" sz="1800" dirty="0" err="1"/>
              <a:t>CXi</a:t>
            </a:r>
            <a:r>
              <a:rPr lang="en-US" sz="1800" dirty="0"/>
              <a:t> Specification will define the “Raw D2D Interface” and “Flit Aware D2D Interface”</a:t>
            </a:r>
          </a:p>
          <a:p>
            <a:pPr lvl="1"/>
            <a:r>
              <a:rPr lang="en-US" sz="1600" dirty="0"/>
              <a:t>Simplified interfaces for D2D applications where BER is low</a:t>
            </a:r>
          </a:p>
          <a:p>
            <a:r>
              <a:rPr lang="en-US" sz="1800" dirty="0"/>
              <a:t>Low overhead CRC/Retry – this is optional because it is not needed when BER is 1e-27</a:t>
            </a:r>
          </a:p>
          <a:p>
            <a:r>
              <a:rPr lang="en-US" sz="1800" dirty="0"/>
              <a:t>Training flow is contained within the PHY Logic/AFE </a:t>
            </a:r>
          </a:p>
          <a:p>
            <a:pPr lvl="1"/>
            <a:r>
              <a:rPr lang="en-US" sz="1600" dirty="0"/>
              <a:t>Simplifies LSM in D2D </a:t>
            </a:r>
            <a:r>
              <a:rPr lang="en-US" sz="1600" dirty="0" err="1"/>
              <a:t>logPHY</a:t>
            </a:r>
            <a:endParaRPr lang="en-US" sz="1600" dirty="0"/>
          </a:p>
        </p:txBody>
      </p:sp>
    </p:spTree>
    <p:extLst>
      <p:ext uri="{BB962C8B-B14F-4D97-AF65-F5344CB8AC3E}">
        <p14:creationId xmlns:p14="http://schemas.microsoft.com/office/powerpoint/2010/main" val="3133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DC5C-2BE1-4AB6-AFB6-A481A08F32FA}"/>
              </a:ext>
            </a:extLst>
          </p:cNvPr>
          <p:cNvSpPr>
            <a:spLocks noGrp="1"/>
          </p:cNvSpPr>
          <p:nvPr>
            <p:ph type="title"/>
          </p:nvPr>
        </p:nvSpPr>
        <p:spPr>
          <a:xfrm>
            <a:off x="838200" y="365125"/>
            <a:ext cx="10515600" cy="805833"/>
          </a:xfrm>
        </p:spPr>
        <p:txBody>
          <a:bodyPr/>
          <a:lstStyle/>
          <a:p>
            <a:r>
              <a:rPr lang="en-US" dirty="0"/>
              <a:t>Cluster Definition</a:t>
            </a:r>
          </a:p>
        </p:txBody>
      </p:sp>
      <p:sp>
        <p:nvSpPr>
          <p:cNvPr id="3" name="Content Placeholder 2">
            <a:extLst>
              <a:ext uri="{FF2B5EF4-FFF2-40B4-BE49-F238E27FC236}">
                <a16:creationId xmlns:a16="http://schemas.microsoft.com/office/drawing/2014/main" id="{8BE44B6A-3AC3-49DE-BC47-FEBD3B86E9A9}"/>
              </a:ext>
            </a:extLst>
          </p:cNvPr>
          <p:cNvSpPr>
            <a:spLocks noGrp="1"/>
          </p:cNvSpPr>
          <p:nvPr>
            <p:ph idx="1"/>
          </p:nvPr>
        </p:nvSpPr>
        <p:spPr>
          <a:xfrm>
            <a:off x="838200" y="1407781"/>
            <a:ext cx="10515600" cy="1703070"/>
          </a:xfrm>
        </p:spPr>
        <p:txBody>
          <a:bodyPr>
            <a:normAutofit/>
          </a:bodyPr>
          <a:lstStyle/>
          <a:p>
            <a:r>
              <a:rPr lang="en-US"/>
              <a:t>Organic package: x16 Data</a:t>
            </a:r>
          </a:p>
          <a:p>
            <a:r>
              <a:rPr lang="en-US"/>
              <a:t>Advanced package: x64 Data</a:t>
            </a:r>
          </a:p>
          <a:p>
            <a:r>
              <a:rPr lang="en-US"/>
              <a:t>More details in electrical spec</a:t>
            </a:r>
          </a:p>
        </p:txBody>
      </p:sp>
      <p:pic>
        <p:nvPicPr>
          <p:cNvPr id="5" name="Picture 4">
            <a:extLst>
              <a:ext uri="{FF2B5EF4-FFF2-40B4-BE49-F238E27FC236}">
                <a16:creationId xmlns:a16="http://schemas.microsoft.com/office/drawing/2014/main" id="{82F0B156-38BC-486A-94F6-489DF24E079D}"/>
              </a:ext>
            </a:extLst>
          </p:cNvPr>
          <p:cNvPicPr>
            <a:picLocks noChangeAspect="1"/>
          </p:cNvPicPr>
          <p:nvPr/>
        </p:nvPicPr>
        <p:blipFill>
          <a:blip r:embed="rId2"/>
          <a:stretch>
            <a:fillRect/>
          </a:stretch>
        </p:blipFill>
        <p:spPr>
          <a:xfrm>
            <a:off x="1547055" y="3818660"/>
            <a:ext cx="3623310" cy="1748790"/>
          </a:xfrm>
          <a:prstGeom prst="rect">
            <a:avLst/>
          </a:prstGeom>
        </p:spPr>
      </p:pic>
      <p:pic>
        <p:nvPicPr>
          <p:cNvPr id="7" name="Picture 6">
            <a:extLst>
              <a:ext uri="{FF2B5EF4-FFF2-40B4-BE49-F238E27FC236}">
                <a16:creationId xmlns:a16="http://schemas.microsoft.com/office/drawing/2014/main" id="{0490D72E-5F29-490B-914F-44487D9C4B51}"/>
              </a:ext>
            </a:extLst>
          </p:cNvPr>
          <p:cNvPicPr>
            <a:picLocks noChangeAspect="1"/>
          </p:cNvPicPr>
          <p:nvPr/>
        </p:nvPicPr>
        <p:blipFill>
          <a:blip r:embed="rId3"/>
          <a:stretch>
            <a:fillRect/>
          </a:stretch>
        </p:blipFill>
        <p:spPr>
          <a:xfrm>
            <a:off x="6217733" y="3818660"/>
            <a:ext cx="3623310" cy="1703070"/>
          </a:xfrm>
          <a:prstGeom prst="rect">
            <a:avLst/>
          </a:prstGeom>
        </p:spPr>
      </p:pic>
    </p:spTree>
    <p:extLst>
      <p:ext uri="{BB962C8B-B14F-4D97-AF65-F5344CB8AC3E}">
        <p14:creationId xmlns:p14="http://schemas.microsoft.com/office/powerpoint/2010/main" val="779538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55FDF-7EC7-4719-BCFF-1FBDDE4CF729}"/>
              </a:ext>
            </a:extLst>
          </p:cNvPr>
          <p:cNvSpPr>
            <a:spLocks noGrp="1"/>
          </p:cNvSpPr>
          <p:nvPr>
            <p:ph type="title"/>
          </p:nvPr>
        </p:nvSpPr>
        <p:spPr>
          <a:xfrm>
            <a:off x="469900" y="50800"/>
            <a:ext cx="10883900" cy="852488"/>
          </a:xfrm>
        </p:spPr>
        <p:txBody>
          <a:bodyPr/>
          <a:lstStyle/>
          <a:p>
            <a:r>
              <a:rPr lang="en-US" dirty="0" err="1"/>
              <a:t>ComboPHY</a:t>
            </a:r>
            <a:r>
              <a:rPr lang="en-US" dirty="0"/>
              <a:t> proposal for interop with </a:t>
            </a:r>
            <a:r>
              <a:rPr lang="en-US" dirty="0" err="1"/>
              <a:t>CXi</a:t>
            </a:r>
            <a:r>
              <a:rPr lang="en-US" dirty="0"/>
              <a:t> &amp; AIB</a:t>
            </a:r>
          </a:p>
        </p:txBody>
      </p:sp>
      <p:sp>
        <p:nvSpPr>
          <p:cNvPr id="3" name="Content Placeholder 2">
            <a:extLst>
              <a:ext uri="{FF2B5EF4-FFF2-40B4-BE49-F238E27FC236}">
                <a16:creationId xmlns:a16="http://schemas.microsoft.com/office/drawing/2014/main" id="{DE37535E-4E80-4173-B99E-315BAAB1E392}"/>
              </a:ext>
            </a:extLst>
          </p:cNvPr>
          <p:cNvSpPr>
            <a:spLocks noGrp="1"/>
          </p:cNvSpPr>
          <p:nvPr>
            <p:ph idx="1"/>
          </p:nvPr>
        </p:nvSpPr>
        <p:spPr>
          <a:xfrm>
            <a:off x="403225" y="903288"/>
            <a:ext cx="11017250" cy="4791485"/>
          </a:xfrm>
        </p:spPr>
        <p:txBody>
          <a:bodyPr>
            <a:normAutofit fontScale="85000" lnSpcReduction="20000"/>
          </a:bodyPr>
          <a:lstStyle/>
          <a:p>
            <a:r>
              <a:rPr lang="en-US" dirty="0"/>
              <a:t>Mechanical</a:t>
            </a:r>
          </a:p>
          <a:p>
            <a:pPr lvl="1"/>
            <a:r>
              <a:rPr lang="en-US" dirty="0"/>
              <a:t>Proposed solution would enable 100% wire connectivity with AIB and </a:t>
            </a:r>
            <a:r>
              <a:rPr lang="en-US" dirty="0" err="1"/>
              <a:t>CXi</a:t>
            </a:r>
            <a:endParaRPr lang="en-US" dirty="0"/>
          </a:p>
          <a:p>
            <a:pPr lvl="2"/>
            <a:r>
              <a:rPr lang="en-US" dirty="0"/>
              <a:t>40 data wires on advanced package and 14 data wires on organic package when in </a:t>
            </a:r>
            <a:r>
              <a:rPr lang="en-US" dirty="0" err="1"/>
              <a:t>ComboPHY</a:t>
            </a:r>
            <a:r>
              <a:rPr lang="en-US" dirty="0"/>
              <a:t>/AIB mode</a:t>
            </a:r>
          </a:p>
          <a:p>
            <a:pPr lvl="2"/>
            <a:r>
              <a:rPr lang="en-US" dirty="0"/>
              <a:t>64advanced package, 16 organic when in </a:t>
            </a:r>
            <a:r>
              <a:rPr lang="en-US" dirty="0" err="1"/>
              <a:t>ComboPHY</a:t>
            </a:r>
            <a:r>
              <a:rPr lang="en-US" dirty="0"/>
              <a:t>/</a:t>
            </a:r>
            <a:r>
              <a:rPr lang="en-US" dirty="0" err="1"/>
              <a:t>CXi</a:t>
            </a:r>
            <a:r>
              <a:rPr lang="en-US" dirty="0"/>
              <a:t> mode</a:t>
            </a:r>
          </a:p>
          <a:p>
            <a:pPr lvl="1"/>
            <a:r>
              <a:rPr lang="en-US" dirty="0"/>
              <a:t>Proposed solution would allow for 24 channel slice communication with independent clocks</a:t>
            </a:r>
          </a:p>
          <a:p>
            <a:r>
              <a:rPr lang="en-US" dirty="0"/>
              <a:t>Electrical</a:t>
            </a:r>
          </a:p>
          <a:p>
            <a:pPr lvl="1"/>
            <a:r>
              <a:rPr lang="en-US" dirty="0"/>
              <a:t>First-pass shows SI LOS for 4GT/s interop with AIB2 – will share waveforms next week</a:t>
            </a:r>
          </a:p>
          <a:p>
            <a:pPr lvl="1"/>
            <a:r>
              <a:rPr lang="en-US" dirty="0"/>
              <a:t>Max </a:t>
            </a:r>
            <a:r>
              <a:rPr lang="en-US" dirty="0" err="1"/>
              <a:t>freq</a:t>
            </a:r>
            <a:r>
              <a:rPr lang="en-US" dirty="0"/>
              <a:t> for </a:t>
            </a:r>
            <a:r>
              <a:rPr lang="en-US" dirty="0" err="1"/>
              <a:t>ComboPHY</a:t>
            </a:r>
            <a:r>
              <a:rPr lang="en-US" dirty="0"/>
              <a:t> interop with </a:t>
            </a:r>
            <a:r>
              <a:rPr lang="en-US" dirty="0" err="1"/>
              <a:t>CXi</a:t>
            </a:r>
            <a:r>
              <a:rPr lang="en-US" dirty="0"/>
              <a:t> TBD (at least 4GT/s, looking into higher </a:t>
            </a:r>
            <a:r>
              <a:rPr lang="en-US" dirty="0" err="1"/>
              <a:t>freqs</a:t>
            </a:r>
            <a:r>
              <a:rPr lang="en-US" dirty="0"/>
              <a:t>)</a:t>
            </a:r>
          </a:p>
          <a:p>
            <a:pPr lvl="1"/>
            <a:r>
              <a:rPr lang="en-US" dirty="0"/>
              <a:t>Next steps:</a:t>
            </a:r>
          </a:p>
          <a:p>
            <a:pPr lvl="2"/>
            <a:r>
              <a:rPr lang="en-US" dirty="0"/>
              <a:t>Need to work with PSG KIT team on trending/updated AIB2.0 and AIB-O specs (need BW from that team)</a:t>
            </a:r>
          </a:p>
          <a:p>
            <a:r>
              <a:rPr lang="en-US" dirty="0"/>
              <a:t>Logical</a:t>
            </a:r>
          </a:p>
          <a:p>
            <a:pPr lvl="1"/>
            <a:r>
              <a:rPr lang="en-US" dirty="0"/>
              <a:t>This shouldn’t cause roadblocks…it can be built</a:t>
            </a:r>
          </a:p>
        </p:txBody>
      </p:sp>
    </p:spTree>
    <p:extLst>
      <p:ext uri="{BB962C8B-B14F-4D97-AF65-F5344CB8AC3E}">
        <p14:creationId xmlns:p14="http://schemas.microsoft.com/office/powerpoint/2010/main" val="708936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93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1">
            <a:extLst>
              <a:ext uri="{FF2B5EF4-FFF2-40B4-BE49-F238E27FC236}">
                <a16:creationId xmlns:a16="http://schemas.microsoft.com/office/drawing/2014/main" id="{662E4DA0-5D98-4C67-9260-3C9ECE6F0AD7}"/>
              </a:ext>
            </a:extLst>
          </p:cNvPr>
          <p:cNvSpPr/>
          <p:nvPr/>
        </p:nvSpPr>
        <p:spPr>
          <a:xfrm>
            <a:off x="4996566" y="1219199"/>
            <a:ext cx="6538752" cy="4630590"/>
          </a:xfrm>
          <a:custGeom>
            <a:avLst/>
            <a:gdLst>
              <a:gd name="connsiteX0" fmla="*/ 0 w 4790994"/>
              <a:gd name="connsiteY0" fmla="*/ 777983 h 4667805"/>
              <a:gd name="connsiteX1" fmla="*/ 777983 w 4790994"/>
              <a:gd name="connsiteY1" fmla="*/ 0 h 4667805"/>
              <a:gd name="connsiteX2" fmla="*/ 4013011 w 4790994"/>
              <a:gd name="connsiteY2" fmla="*/ 0 h 4667805"/>
              <a:gd name="connsiteX3" fmla="*/ 4790994 w 4790994"/>
              <a:gd name="connsiteY3" fmla="*/ 777983 h 4667805"/>
              <a:gd name="connsiteX4" fmla="*/ 4790994 w 4790994"/>
              <a:gd name="connsiteY4" fmla="*/ 3889822 h 4667805"/>
              <a:gd name="connsiteX5" fmla="*/ 4013011 w 4790994"/>
              <a:gd name="connsiteY5" fmla="*/ 4667805 h 4667805"/>
              <a:gd name="connsiteX6" fmla="*/ 777983 w 4790994"/>
              <a:gd name="connsiteY6" fmla="*/ 4667805 h 4667805"/>
              <a:gd name="connsiteX7" fmla="*/ 0 w 4790994"/>
              <a:gd name="connsiteY7" fmla="*/ 3889822 h 4667805"/>
              <a:gd name="connsiteX8" fmla="*/ 0 w 4790994"/>
              <a:gd name="connsiteY8" fmla="*/ 777983 h 4667805"/>
              <a:gd name="connsiteX0" fmla="*/ 8474 w 4799468"/>
              <a:gd name="connsiteY0" fmla="*/ 777983 h 4667805"/>
              <a:gd name="connsiteX1" fmla="*/ 345206 w 4799468"/>
              <a:gd name="connsiteY1" fmla="*/ 10633 h 4667805"/>
              <a:gd name="connsiteX2" fmla="*/ 4021485 w 4799468"/>
              <a:gd name="connsiteY2" fmla="*/ 0 h 4667805"/>
              <a:gd name="connsiteX3" fmla="*/ 4799468 w 4799468"/>
              <a:gd name="connsiteY3" fmla="*/ 777983 h 4667805"/>
              <a:gd name="connsiteX4" fmla="*/ 4799468 w 4799468"/>
              <a:gd name="connsiteY4" fmla="*/ 3889822 h 4667805"/>
              <a:gd name="connsiteX5" fmla="*/ 4021485 w 4799468"/>
              <a:gd name="connsiteY5" fmla="*/ 4667805 h 4667805"/>
              <a:gd name="connsiteX6" fmla="*/ 786457 w 4799468"/>
              <a:gd name="connsiteY6" fmla="*/ 4667805 h 4667805"/>
              <a:gd name="connsiteX7" fmla="*/ 8474 w 4799468"/>
              <a:gd name="connsiteY7" fmla="*/ 3889822 h 4667805"/>
              <a:gd name="connsiteX8" fmla="*/ 8474 w 4799468"/>
              <a:gd name="connsiteY8" fmla="*/ 777983 h 4667805"/>
              <a:gd name="connsiteX0" fmla="*/ 8474 w 4814739"/>
              <a:gd name="connsiteY0" fmla="*/ 772667 h 4662489"/>
              <a:gd name="connsiteX1" fmla="*/ 345206 w 4814739"/>
              <a:gd name="connsiteY1" fmla="*/ 5317 h 4662489"/>
              <a:gd name="connsiteX2" fmla="*/ 4489318 w 4814739"/>
              <a:gd name="connsiteY2" fmla="*/ 0 h 4662489"/>
              <a:gd name="connsiteX3" fmla="*/ 4799468 w 4814739"/>
              <a:gd name="connsiteY3" fmla="*/ 772667 h 4662489"/>
              <a:gd name="connsiteX4" fmla="*/ 4799468 w 4814739"/>
              <a:gd name="connsiteY4" fmla="*/ 3884506 h 4662489"/>
              <a:gd name="connsiteX5" fmla="*/ 4021485 w 4814739"/>
              <a:gd name="connsiteY5" fmla="*/ 4662489 h 4662489"/>
              <a:gd name="connsiteX6" fmla="*/ 786457 w 4814739"/>
              <a:gd name="connsiteY6" fmla="*/ 4662489 h 4662489"/>
              <a:gd name="connsiteX7" fmla="*/ 8474 w 4814739"/>
              <a:gd name="connsiteY7" fmla="*/ 3884506 h 4662489"/>
              <a:gd name="connsiteX8" fmla="*/ 8474 w 4814739"/>
              <a:gd name="connsiteY8" fmla="*/ 772667 h 4662489"/>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786457 w 4802456"/>
              <a:gd name="connsiteY6" fmla="*/ 4657172 h 4657172"/>
              <a:gd name="connsiteX7" fmla="*/ 8474 w 4802456"/>
              <a:gd name="connsiteY7" fmla="*/ 3879189 h 4657172"/>
              <a:gd name="connsiteX8" fmla="*/ 8474 w 4802456"/>
              <a:gd name="connsiteY8" fmla="*/ 767350 h 4657172"/>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488745 w 4802456"/>
              <a:gd name="connsiteY6" fmla="*/ 4625275 h 4657172"/>
              <a:gd name="connsiteX7" fmla="*/ 8474 w 4802456"/>
              <a:gd name="connsiteY7" fmla="*/ 3879189 h 4657172"/>
              <a:gd name="connsiteX8" fmla="*/ 8474 w 4802456"/>
              <a:gd name="connsiteY8" fmla="*/ 767350 h 4657172"/>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430266 w 4802456"/>
              <a:gd name="connsiteY6" fmla="*/ 4619959 h 4657172"/>
              <a:gd name="connsiteX7" fmla="*/ 8474 w 4802456"/>
              <a:gd name="connsiteY7" fmla="*/ 3879189 h 4657172"/>
              <a:gd name="connsiteX8" fmla="*/ 8474 w 4802456"/>
              <a:gd name="connsiteY8" fmla="*/ 767350 h 4657172"/>
              <a:gd name="connsiteX0" fmla="*/ 8474 w 4802456"/>
              <a:gd name="connsiteY0" fmla="*/ 767350 h 4630590"/>
              <a:gd name="connsiteX1" fmla="*/ 345206 w 4802456"/>
              <a:gd name="connsiteY1" fmla="*/ 0 h 4630590"/>
              <a:gd name="connsiteX2" fmla="*/ 4430839 w 4802456"/>
              <a:gd name="connsiteY2" fmla="*/ 5316 h 4630590"/>
              <a:gd name="connsiteX3" fmla="*/ 4799468 w 4802456"/>
              <a:gd name="connsiteY3" fmla="*/ 767350 h 4630590"/>
              <a:gd name="connsiteX4" fmla="*/ 4799468 w 4802456"/>
              <a:gd name="connsiteY4" fmla="*/ 3879189 h 4630590"/>
              <a:gd name="connsiteX5" fmla="*/ 4425523 w 4802456"/>
              <a:gd name="connsiteY5" fmla="*/ 4630590 h 4630590"/>
              <a:gd name="connsiteX6" fmla="*/ 430266 w 4802456"/>
              <a:gd name="connsiteY6" fmla="*/ 4619959 h 4630590"/>
              <a:gd name="connsiteX7" fmla="*/ 8474 w 4802456"/>
              <a:gd name="connsiteY7" fmla="*/ 3879189 h 4630590"/>
              <a:gd name="connsiteX8" fmla="*/ 8474 w 4802456"/>
              <a:gd name="connsiteY8" fmla="*/ 767350 h 4630590"/>
              <a:gd name="connsiteX0" fmla="*/ 8474 w 4804826"/>
              <a:gd name="connsiteY0" fmla="*/ 767350 h 4630590"/>
              <a:gd name="connsiteX1" fmla="*/ 345206 w 4804826"/>
              <a:gd name="connsiteY1" fmla="*/ 0 h 4630590"/>
              <a:gd name="connsiteX2" fmla="*/ 4430839 w 4804826"/>
              <a:gd name="connsiteY2" fmla="*/ 5316 h 4630590"/>
              <a:gd name="connsiteX3" fmla="*/ 4799468 w 4804826"/>
              <a:gd name="connsiteY3" fmla="*/ 767350 h 4630590"/>
              <a:gd name="connsiteX4" fmla="*/ 4799468 w 4804826"/>
              <a:gd name="connsiteY4" fmla="*/ 3879189 h 4630590"/>
              <a:gd name="connsiteX5" fmla="*/ 4446788 w 4804826"/>
              <a:gd name="connsiteY5" fmla="*/ 4630590 h 4630590"/>
              <a:gd name="connsiteX6" fmla="*/ 430266 w 4804826"/>
              <a:gd name="connsiteY6" fmla="*/ 4619959 h 4630590"/>
              <a:gd name="connsiteX7" fmla="*/ 8474 w 4804826"/>
              <a:gd name="connsiteY7" fmla="*/ 3879189 h 4630590"/>
              <a:gd name="connsiteX8" fmla="*/ 8474 w 4804826"/>
              <a:gd name="connsiteY8" fmla="*/ 767350 h 4630590"/>
              <a:gd name="connsiteX0" fmla="*/ 8474 w 4802456"/>
              <a:gd name="connsiteY0" fmla="*/ 767350 h 4630590"/>
              <a:gd name="connsiteX1" fmla="*/ 345206 w 4802456"/>
              <a:gd name="connsiteY1" fmla="*/ 0 h 4630590"/>
              <a:gd name="connsiteX2" fmla="*/ 4430839 w 4802456"/>
              <a:gd name="connsiteY2" fmla="*/ 5316 h 4630590"/>
              <a:gd name="connsiteX3" fmla="*/ 4799468 w 4802456"/>
              <a:gd name="connsiteY3" fmla="*/ 767350 h 4630590"/>
              <a:gd name="connsiteX4" fmla="*/ 4799468 w 4802456"/>
              <a:gd name="connsiteY4" fmla="*/ 3879189 h 4630590"/>
              <a:gd name="connsiteX5" fmla="*/ 4420207 w 4802456"/>
              <a:gd name="connsiteY5" fmla="*/ 4630590 h 4630590"/>
              <a:gd name="connsiteX6" fmla="*/ 430266 w 4802456"/>
              <a:gd name="connsiteY6" fmla="*/ 4619959 h 4630590"/>
              <a:gd name="connsiteX7" fmla="*/ 8474 w 4802456"/>
              <a:gd name="connsiteY7" fmla="*/ 3879189 h 4630590"/>
              <a:gd name="connsiteX8" fmla="*/ 8474 w 4802456"/>
              <a:gd name="connsiteY8" fmla="*/ 767350 h 46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2456" h="4630590">
                <a:moveTo>
                  <a:pt x="8474" y="767350"/>
                </a:moveTo>
                <a:cubicBezTo>
                  <a:pt x="8474" y="337682"/>
                  <a:pt x="-84462" y="0"/>
                  <a:pt x="345206" y="0"/>
                </a:cubicBezTo>
                <a:lnTo>
                  <a:pt x="4430839" y="5316"/>
                </a:lnTo>
                <a:cubicBezTo>
                  <a:pt x="4860507" y="5316"/>
                  <a:pt x="4799468" y="337682"/>
                  <a:pt x="4799468" y="767350"/>
                </a:cubicBezTo>
                <a:lnTo>
                  <a:pt x="4799468" y="3879189"/>
                </a:lnTo>
                <a:cubicBezTo>
                  <a:pt x="4799468" y="4308857"/>
                  <a:pt x="4849875" y="4630590"/>
                  <a:pt x="4420207" y="4630590"/>
                </a:cubicBezTo>
                <a:lnTo>
                  <a:pt x="430266" y="4619959"/>
                </a:lnTo>
                <a:cubicBezTo>
                  <a:pt x="598" y="4619959"/>
                  <a:pt x="8474" y="4308857"/>
                  <a:pt x="8474" y="3879189"/>
                </a:cubicBezTo>
                <a:lnTo>
                  <a:pt x="8474" y="767350"/>
                </a:lnTo>
                <a:close/>
              </a:path>
            </a:pathLst>
          </a:cu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Helvetica" panose="020B0604020202020204" pitchFamily="34" charset="0"/>
              <a:ea typeface="Helvetica Neue Medium"/>
              <a:cs typeface="Helvetica" panose="020B0604020202020204" pitchFamily="34" charset="0"/>
              <a:sym typeface="Helvetica Neue Medium"/>
            </a:endParaRPr>
          </a:p>
        </p:txBody>
      </p:sp>
      <p:sp>
        <p:nvSpPr>
          <p:cNvPr id="2" name="Rectangle: Rounded Corners 1">
            <a:extLst>
              <a:ext uri="{FF2B5EF4-FFF2-40B4-BE49-F238E27FC236}">
                <a16:creationId xmlns:a16="http://schemas.microsoft.com/office/drawing/2014/main" id="{49FCFAE0-80AF-466F-A1E0-7C8D1F336D61}"/>
              </a:ext>
            </a:extLst>
          </p:cNvPr>
          <p:cNvSpPr/>
          <p:nvPr/>
        </p:nvSpPr>
        <p:spPr>
          <a:xfrm>
            <a:off x="231996" y="1229834"/>
            <a:ext cx="4554511" cy="4630590"/>
          </a:xfrm>
          <a:custGeom>
            <a:avLst/>
            <a:gdLst>
              <a:gd name="connsiteX0" fmla="*/ 0 w 4790994"/>
              <a:gd name="connsiteY0" fmla="*/ 777983 h 4667805"/>
              <a:gd name="connsiteX1" fmla="*/ 777983 w 4790994"/>
              <a:gd name="connsiteY1" fmla="*/ 0 h 4667805"/>
              <a:gd name="connsiteX2" fmla="*/ 4013011 w 4790994"/>
              <a:gd name="connsiteY2" fmla="*/ 0 h 4667805"/>
              <a:gd name="connsiteX3" fmla="*/ 4790994 w 4790994"/>
              <a:gd name="connsiteY3" fmla="*/ 777983 h 4667805"/>
              <a:gd name="connsiteX4" fmla="*/ 4790994 w 4790994"/>
              <a:gd name="connsiteY4" fmla="*/ 3889822 h 4667805"/>
              <a:gd name="connsiteX5" fmla="*/ 4013011 w 4790994"/>
              <a:gd name="connsiteY5" fmla="*/ 4667805 h 4667805"/>
              <a:gd name="connsiteX6" fmla="*/ 777983 w 4790994"/>
              <a:gd name="connsiteY6" fmla="*/ 4667805 h 4667805"/>
              <a:gd name="connsiteX7" fmla="*/ 0 w 4790994"/>
              <a:gd name="connsiteY7" fmla="*/ 3889822 h 4667805"/>
              <a:gd name="connsiteX8" fmla="*/ 0 w 4790994"/>
              <a:gd name="connsiteY8" fmla="*/ 777983 h 4667805"/>
              <a:gd name="connsiteX0" fmla="*/ 8474 w 4799468"/>
              <a:gd name="connsiteY0" fmla="*/ 777983 h 4667805"/>
              <a:gd name="connsiteX1" fmla="*/ 345206 w 4799468"/>
              <a:gd name="connsiteY1" fmla="*/ 10633 h 4667805"/>
              <a:gd name="connsiteX2" fmla="*/ 4021485 w 4799468"/>
              <a:gd name="connsiteY2" fmla="*/ 0 h 4667805"/>
              <a:gd name="connsiteX3" fmla="*/ 4799468 w 4799468"/>
              <a:gd name="connsiteY3" fmla="*/ 777983 h 4667805"/>
              <a:gd name="connsiteX4" fmla="*/ 4799468 w 4799468"/>
              <a:gd name="connsiteY4" fmla="*/ 3889822 h 4667805"/>
              <a:gd name="connsiteX5" fmla="*/ 4021485 w 4799468"/>
              <a:gd name="connsiteY5" fmla="*/ 4667805 h 4667805"/>
              <a:gd name="connsiteX6" fmla="*/ 786457 w 4799468"/>
              <a:gd name="connsiteY6" fmla="*/ 4667805 h 4667805"/>
              <a:gd name="connsiteX7" fmla="*/ 8474 w 4799468"/>
              <a:gd name="connsiteY7" fmla="*/ 3889822 h 4667805"/>
              <a:gd name="connsiteX8" fmla="*/ 8474 w 4799468"/>
              <a:gd name="connsiteY8" fmla="*/ 777983 h 4667805"/>
              <a:gd name="connsiteX0" fmla="*/ 8474 w 4814739"/>
              <a:gd name="connsiteY0" fmla="*/ 772667 h 4662489"/>
              <a:gd name="connsiteX1" fmla="*/ 345206 w 4814739"/>
              <a:gd name="connsiteY1" fmla="*/ 5317 h 4662489"/>
              <a:gd name="connsiteX2" fmla="*/ 4489318 w 4814739"/>
              <a:gd name="connsiteY2" fmla="*/ 0 h 4662489"/>
              <a:gd name="connsiteX3" fmla="*/ 4799468 w 4814739"/>
              <a:gd name="connsiteY3" fmla="*/ 772667 h 4662489"/>
              <a:gd name="connsiteX4" fmla="*/ 4799468 w 4814739"/>
              <a:gd name="connsiteY4" fmla="*/ 3884506 h 4662489"/>
              <a:gd name="connsiteX5" fmla="*/ 4021485 w 4814739"/>
              <a:gd name="connsiteY5" fmla="*/ 4662489 h 4662489"/>
              <a:gd name="connsiteX6" fmla="*/ 786457 w 4814739"/>
              <a:gd name="connsiteY6" fmla="*/ 4662489 h 4662489"/>
              <a:gd name="connsiteX7" fmla="*/ 8474 w 4814739"/>
              <a:gd name="connsiteY7" fmla="*/ 3884506 h 4662489"/>
              <a:gd name="connsiteX8" fmla="*/ 8474 w 4814739"/>
              <a:gd name="connsiteY8" fmla="*/ 772667 h 4662489"/>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786457 w 4802456"/>
              <a:gd name="connsiteY6" fmla="*/ 4657172 h 4657172"/>
              <a:gd name="connsiteX7" fmla="*/ 8474 w 4802456"/>
              <a:gd name="connsiteY7" fmla="*/ 3879189 h 4657172"/>
              <a:gd name="connsiteX8" fmla="*/ 8474 w 4802456"/>
              <a:gd name="connsiteY8" fmla="*/ 767350 h 4657172"/>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488745 w 4802456"/>
              <a:gd name="connsiteY6" fmla="*/ 4625275 h 4657172"/>
              <a:gd name="connsiteX7" fmla="*/ 8474 w 4802456"/>
              <a:gd name="connsiteY7" fmla="*/ 3879189 h 4657172"/>
              <a:gd name="connsiteX8" fmla="*/ 8474 w 4802456"/>
              <a:gd name="connsiteY8" fmla="*/ 767350 h 4657172"/>
              <a:gd name="connsiteX0" fmla="*/ 8474 w 4802456"/>
              <a:gd name="connsiteY0" fmla="*/ 767350 h 4657172"/>
              <a:gd name="connsiteX1" fmla="*/ 345206 w 4802456"/>
              <a:gd name="connsiteY1" fmla="*/ 0 h 4657172"/>
              <a:gd name="connsiteX2" fmla="*/ 4430839 w 4802456"/>
              <a:gd name="connsiteY2" fmla="*/ 5316 h 4657172"/>
              <a:gd name="connsiteX3" fmla="*/ 4799468 w 4802456"/>
              <a:gd name="connsiteY3" fmla="*/ 767350 h 4657172"/>
              <a:gd name="connsiteX4" fmla="*/ 4799468 w 4802456"/>
              <a:gd name="connsiteY4" fmla="*/ 3879189 h 4657172"/>
              <a:gd name="connsiteX5" fmla="*/ 4021485 w 4802456"/>
              <a:gd name="connsiteY5" fmla="*/ 4657172 h 4657172"/>
              <a:gd name="connsiteX6" fmla="*/ 430266 w 4802456"/>
              <a:gd name="connsiteY6" fmla="*/ 4619959 h 4657172"/>
              <a:gd name="connsiteX7" fmla="*/ 8474 w 4802456"/>
              <a:gd name="connsiteY7" fmla="*/ 3879189 h 4657172"/>
              <a:gd name="connsiteX8" fmla="*/ 8474 w 4802456"/>
              <a:gd name="connsiteY8" fmla="*/ 767350 h 4657172"/>
              <a:gd name="connsiteX0" fmla="*/ 8474 w 4802456"/>
              <a:gd name="connsiteY0" fmla="*/ 767350 h 4630590"/>
              <a:gd name="connsiteX1" fmla="*/ 345206 w 4802456"/>
              <a:gd name="connsiteY1" fmla="*/ 0 h 4630590"/>
              <a:gd name="connsiteX2" fmla="*/ 4430839 w 4802456"/>
              <a:gd name="connsiteY2" fmla="*/ 5316 h 4630590"/>
              <a:gd name="connsiteX3" fmla="*/ 4799468 w 4802456"/>
              <a:gd name="connsiteY3" fmla="*/ 767350 h 4630590"/>
              <a:gd name="connsiteX4" fmla="*/ 4799468 w 4802456"/>
              <a:gd name="connsiteY4" fmla="*/ 3879189 h 4630590"/>
              <a:gd name="connsiteX5" fmla="*/ 4425523 w 4802456"/>
              <a:gd name="connsiteY5" fmla="*/ 4630590 h 4630590"/>
              <a:gd name="connsiteX6" fmla="*/ 430266 w 4802456"/>
              <a:gd name="connsiteY6" fmla="*/ 4619959 h 4630590"/>
              <a:gd name="connsiteX7" fmla="*/ 8474 w 4802456"/>
              <a:gd name="connsiteY7" fmla="*/ 3879189 h 4630590"/>
              <a:gd name="connsiteX8" fmla="*/ 8474 w 4802456"/>
              <a:gd name="connsiteY8" fmla="*/ 767350 h 4630590"/>
              <a:gd name="connsiteX0" fmla="*/ 8474 w 4804826"/>
              <a:gd name="connsiteY0" fmla="*/ 767350 h 4630590"/>
              <a:gd name="connsiteX1" fmla="*/ 345206 w 4804826"/>
              <a:gd name="connsiteY1" fmla="*/ 0 h 4630590"/>
              <a:gd name="connsiteX2" fmla="*/ 4430839 w 4804826"/>
              <a:gd name="connsiteY2" fmla="*/ 5316 h 4630590"/>
              <a:gd name="connsiteX3" fmla="*/ 4799468 w 4804826"/>
              <a:gd name="connsiteY3" fmla="*/ 767350 h 4630590"/>
              <a:gd name="connsiteX4" fmla="*/ 4799468 w 4804826"/>
              <a:gd name="connsiteY4" fmla="*/ 3879189 h 4630590"/>
              <a:gd name="connsiteX5" fmla="*/ 4446788 w 4804826"/>
              <a:gd name="connsiteY5" fmla="*/ 4630590 h 4630590"/>
              <a:gd name="connsiteX6" fmla="*/ 430266 w 4804826"/>
              <a:gd name="connsiteY6" fmla="*/ 4619959 h 4630590"/>
              <a:gd name="connsiteX7" fmla="*/ 8474 w 4804826"/>
              <a:gd name="connsiteY7" fmla="*/ 3879189 h 4630590"/>
              <a:gd name="connsiteX8" fmla="*/ 8474 w 4804826"/>
              <a:gd name="connsiteY8" fmla="*/ 767350 h 4630590"/>
              <a:gd name="connsiteX0" fmla="*/ 8474 w 4802456"/>
              <a:gd name="connsiteY0" fmla="*/ 767350 h 4630590"/>
              <a:gd name="connsiteX1" fmla="*/ 345206 w 4802456"/>
              <a:gd name="connsiteY1" fmla="*/ 0 h 4630590"/>
              <a:gd name="connsiteX2" fmla="*/ 4430839 w 4802456"/>
              <a:gd name="connsiteY2" fmla="*/ 5316 h 4630590"/>
              <a:gd name="connsiteX3" fmla="*/ 4799468 w 4802456"/>
              <a:gd name="connsiteY3" fmla="*/ 767350 h 4630590"/>
              <a:gd name="connsiteX4" fmla="*/ 4799468 w 4802456"/>
              <a:gd name="connsiteY4" fmla="*/ 3879189 h 4630590"/>
              <a:gd name="connsiteX5" fmla="*/ 4420207 w 4802456"/>
              <a:gd name="connsiteY5" fmla="*/ 4630590 h 4630590"/>
              <a:gd name="connsiteX6" fmla="*/ 430266 w 4802456"/>
              <a:gd name="connsiteY6" fmla="*/ 4619959 h 4630590"/>
              <a:gd name="connsiteX7" fmla="*/ 8474 w 4802456"/>
              <a:gd name="connsiteY7" fmla="*/ 3879189 h 4630590"/>
              <a:gd name="connsiteX8" fmla="*/ 8474 w 4802456"/>
              <a:gd name="connsiteY8" fmla="*/ 767350 h 46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2456" h="4630590">
                <a:moveTo>
                  <a:pt x="8474" y="767350"/>
                </a:moveTo>
                <a:cubicBezTo>
                  <a:pt x="8474" y="337682"/>
                  <a:pt x="-84462" y="0"/>
                  <a:pt x="345206" y="0"/>
                </a:cubicBezTo>
                <a:lnTo>
                  <a:pt x="4430839" y="5316"/>
                </a:lnTo>
                <a:cubicBezTo>
                  <a:pt x="4860507" y="5316"/>
                  <a:pt x="4799468" y="337682"/>
                  <a:pt x="4799468" y="767350"/>
                </a:cubicBezTo>
                <a:lnTo>
                  <a:pt x="4799468" y="3879189"/>
                </a:lnTo>
                <a:cubicBezTo>
                  <a:pt x="4799468" y="4308857"/>
                  <a:pt x="4849875" y="4630590"/>
                  <a:pt x="4420207" y="4630590"/>
                </a:cubicBezTo>
                <a:lnTo>
                  <a:pt x="430266" y="4619959"/>
                </a:lnTo>
                <a:cubicBezTo>
                  <a:pt x="598" y="4619959"/>
                  <a:pt x="8474" y="4308857"/>
                  <a:pt x="8474" y="3879189"/>
                </a:cubicBezTo>
                <a:lnTo>
                  <a:pt x="8474" y="767350"/>
                </a:lnTo>
                <a:close/>
              </a:path>
            </a:pathLst>
          </a:cu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Helvetica" panose="020B0604020202020204" pitchFamily="34" charset="0"/>
                <a:ea typeface="Helvetica Neue Medium"/>
                <a:cs typeface="Helvetica" panose="020B0604020202020204" pitchFamily="34" charset="0"/>
                <a:sym typeface="Helvetica Neue Medium"/>
              </a:rPr>
              <a:t>z</a:t>
            </a:r>
          </a:p>
        </p:txBody>
      </p:sp>
      <p:sp>
        <p:nvSpPr>
          <p:cNvPr id="5" name="Title 4">
            <a:extLst>
              <a:ext uri="{FF2B5EF4-FFF2-40B4-BE49-F238E27FC236}">
                <a16:creationId xmlns:a16="http://schemas.microsoft.com/office/drawing/2014/main" id="{66A7F946-473D-4457-A2F5-1D244025F950}"/>
              </a:ext>
            </a:extLst>
          </p:cNvPr>
          <p:cNvSpPr>
            <a:spLocks noGrp="1"/>
          </p:cNvSpPr>
          <p:nvPr>
            <p:ph type="title"/>
          </p:nvPr>
        </p:nvSpPr>
        <p:spPr/>
        <p:txBody>
          <a:bodyPr/>
          <a:lstStyle/>
          <a:p>
            <a:r>
              <a:rPr lang="en-US"/>
              <a:t>Die-to-Die Use Cases</a:t>
            </a:r>
          </a:p>
        </p:txBody>
      </p:sp>
      <p:sp>
        <p:nvSpPr>
          <p:cNvPr id="12" name="Content Placeholder 11">
            <a:extLst>
              <a:ext uri="{FF2B5EF4-FFF2-40B4-BE49-F238E27FC236}">
                <a16:creationId xmlns:a16="http://schemas.microsoft.com/office/drawing/2014/main" id="{45EA8D92-463F-43A6-B9CF-FB399BDFA1F9}"/>
              </a:ext>
            </a:extLst>
          </p:cNvPr>
          <p:cNvSpPr>
            <a:spLocks noGrp="1"/>
          </p:cNvSpPr>
          <p:nvPr>
            <p:ph sz="quarter" idx="28"/>
          </p:nvPr>
        </p:nvSpPr>
        <p:spPr>
          <a:xfrm>
            <a:off x="390984" y="4532461"/>
            <a:ext cx="4284921" cy="1334938"/>
          </a:xfrm>
        </p:spPr>
        <p:txBody>
          <a:bodyPr>
            <a:noAutofit/>
          </a:bodyPr>
          <a:lstStyle/>
          <a:p>
            <a:pPr>
              <a:spcBef>
                <a:spcPts val="0"/>
              </a:spcBef>
            </a:pPr>
            <a:r>
              <a:rPr lang="en-US" sz="1200"/>
              <a:t>Enables construction of SoCs that exceed maximum reticle size</a:t>
            </a:r>
          </a:p>
          <a:p>
            <a:pPr>
              <a:spcBef>
                <a:spcPts val="0"/>
              </a:spcBef>
            </a:pPr>
            <a:r>
              <a:rPr lang="en-US" sz="1200"/>
              <a:t>Reduces time-to-solution (e.g., enables die reuse)</a:t>
            </a:r>
          </a:p>
          <a:p>
            <a:pPr>
              <a:spcBef>
                <a:spcPts val="0"/>
              </a:spcBef>
            </a:pPr>
            <a:r>
              <a:rPr lang="en-US" sz="1200"/>
              <a:t>Lowers portfolio cost (both product and project costs)</a:t>
            </a:r>
          </a:p>
          <a:p>
            <a:pPr lvl="1">
              <a:spcBef>
                <a:spcPts val="0"/>
              </a:spcBef>
            </a:pPr>
            <a:r>
              <a:rPr lang="en-US" sz="1100"/>
              <a:t>Enables die to use optimal process technologies</a:t>
            </a:r>
          </a:p>
          <a:p>
            <a:pPr lvl="1">
              <a:spcBef>
                <a:spcPts val="0"/>
              </a:spcBef>
            </a:pPr>
            <a:r>
              <a:rPr lang="en-US" sz="1100"/>
              <a:t>Smaller die (better yield)</a:t>
            </a:r>
          </a:p>
          <a:p>
            <a:pPr lvl="1">
              <a:spcBef>
                <a:spcPts val="0"/>
              </a:spcBef>
            </a:pPr>
            <a:r>
              <a:rPr lang="en-US" sz="1100"/>
              <a:t>Lowers product SKU cost, IP porting costs, etc.</a:t>
            </a:r>
          </a:p>
          <a:p>
            <a:pPr>
              <a:spcBef>
                <a:spcPts val="0"/>
              </a:spcBef>
            </a:pPr>
            <a:r>
              <a:rPr lang="en-US" sz="1200"/>
              <a:t>Scales innovation (manufacturing &amp;  process-locked IPs)</a:t>
            </a:r>
          </a:p>
          <a:p>
            <a:endParaRPr lang="en-US" sz="1600"/>
          </a:p>
        </p:txBody>
      </p:sp>
      <p:sp>
        <p:nvSpPr>
          <p:cNvPr id="6" name="TextBox 5">
            <a:extLst>
              <a:ext uri="{FF2B5EF4-FFF2-40B4-BE49-F238E27FC236}">
                <a16:creationId xmlns:a16="http://schemas.microsoft.com/office/drawing/2014/main" id="{58501D25-0819-473F-9972-91C219BD0BF8}"/>
              </a:ext>
            </a:extLst>
          </p:cNvPr>
          <p:cNvSpPr txBox="1"/>
          <p:nvPr/>
        </p:nvSpPr>
        <p:spPr>
          <a:xfrm>
            <a:off x="231996" y="1231608"/>
            <a:ext cx="4536181" cy="304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600" b="1" i="0" u="none" strike="noStrike" cap="none" spc="0" normalizeH="0" baseline="0">
                <a:ln>
                  <a:noFill/>
                </a:ln>
                <a:solidFill>
                  <a:schemeClr val="tx1"/>
                </a:solidFill>
                <a:effectLst/>
                <a:uFillTx/>
                <a:cs typeface="Arial" panose="020B0604020202020204" pitchFamily="34" charset="0"/>
                <a:sym typeface="Helvetica Neue"/>
              </a:rPr>
              <a:t>Intel Product Construction</a:t>
            </a:r>
          </a:p>
        </p:txBody>
      </p:sp>
      <p:sp>
        <p:nvSpPr>
          <p:cNvPr id="8" name="TextBox 7">
            <a:extLst>
              <a:ext uri="{FF2B5EF4-FFF2-40B4-BE49-F238E27FC236}">
                <a16:creationId xmlns:a16="http://schemas.microsoft.com/office/drawing/2014/main" id="{77C2DC87-DEBE-48CB-A5F7-D28BE9058E88}"/>
              </a:ext>
            </a:extLst>
          </p:cNvPr>
          <p:cNvSpPr txBox="1"/>
          <p:nvPr/>
        </p:nvSpPr>
        <p:spPr>
          <a:xfrm>
            <a:off x="4996566" y="1239292"/>
            <a:ext cx="6538751" cy="3048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rmAutofit lnSpcReduction="10000"/>
          </a:bodyPr>
          <a:lstStyle/>
          <a:p>
            <a:pPr marR="0" algn="ctr" defTabSz="2438338" rtl="0" fontAlgn="auto" latinLnBrk="0" hangingPunct="0">
              <a:lnSpc>
                <a:spcPct val="100000"/>
              </a:lnSpc>
              <a:spcBef>
                <a:spcPts val="600"/>
              </a:spcBef>
              <a:spcAft>
                <a:spcPts val="0"/>
              </a:spcAft>
              <a:buClrTx/>
              <a:buSzTx/>
              <a:tabLst/>
            </a:pPr>
            <a:r>
              <a:rPr lang="en-US" sz="1600" b="1">
                <a:solidFill>
                  <a:schemeClr val="tx1"/>
                </a:solidFill>
                <a:cs typeface="Arial" panose="020B0604020202020204" pitchFamily="34" charset="0"/>
              </a:rPr>
              <a:t>Customer Specific Products</a:t>
            </a:r>
            <a:endParaRPr kumimoji="0" lang="en-US" sz="1600" b="1" i="0" u="none" strike="noStrike" cap="none" spc="0" normalizeH="0" baseline="0">
              <a:ln>
                <a:noFill/>
              </a:ln>
              <a:solidFill>
                <a:schemeClr val="tx1"/>
              </a:solidFill>
              <a:effectLst/>
              <a:uFillTx/>
              <a:cs typeface="Arial" panose="020B0604020202020204" pitchFamily="34" charset="0"/>
              <a:sym typeface="Helvetica Neue"/>
            </a:endParaRPr>
          </a:p>
        </p:txBody>
      </p:sp>
      <p:sp>
        <p:nvSpPr>
          <p:cNvPr id="7" name="Rectangle: Rounded Corners 6">
            <a:extLst>
              <a:ext uri="{FF2B5EF4-FFF2-40B4-BE49-F238E27FC236}">
                <a16:creationId xmlns:a16="http://schemas.microsoft.com/office/drawing/2014/main" id="{86F33EA8-6399-49AF-B7BD-5252001E1AE6}"/>
              </a:ext>
            </a:extLst>
          </p:cNvPr>
          <p:cNvSpPr/>
          <p:nvPr/>
        </p:nvSpPr>
        <p:spPr>
          <a:xfrm>
            <a:off x="897319" y="5982808"/>
            <a:ext cx="10380281" cy="341792"/>
          </a:xfrm>
          <a:prstGeom prst="round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400">
                <a:solidFill>
                  <a:srgbClr val="FF0000"/>
                </a:solidFill>
                <a:latin typeface="Arial" panose="020B0604020202020204" pitchFamily="34" charset="0"/>
                <a:ea typeface="Helvetica Neue Medium"/>
                <a:cs typeface="Arial" panose="020B0604020202020204" pitchFamily="34" charset="0"/>
                <a:sym typeface="Helvetica Neue Medium"/>
              </a:rPr>
              <a:t>The focus of this activity is on how to create a broad scale </a:t>
            </a:r>
            <a:r>
              <a:rPr lang="en-US" sz="1400" u="sng">
                <a:solidFill>
                  <a:srgbClr val="FF0000"/>
                </a:solidFill>
                <a:latin typeface="Arial" panose="020B0604020202020204" pitchFamily="34" charset="0"/>
                <a:ea typeface="Helvetica Neue Medium"/>
                <a:cs typeface="Arial" panose="020B0604020202020204" pitchFamily="34" charset="0"/>
                <a:sym typeface="Helvetica Neue Medium"/>
              </a:rPr>
              <a:t>general-purpose</a:t>
            </a:r>
            <a:r>
              <a:rPr lang="en-US" sz="1400">
                <a:solidFill>
                  <a:srgbClr val="FF0000"/>
                </a:solidFill>
                <a:latin typeface="Arial" panose="020B0604020202020204" pitchFamily="34" charset="0"/>
                <a:ea typeface="Helvetica Neue Medium"/>
                <a:cs typeface="Arial" panose="020B0604020202020204" pitchFamily="34" charset="0"/>
                <a:sym typeface="Helvetica Neue Medium"/>
              </a:rPr>
              <a:t> chiplet ecosystem</a:t>
            </a:r>
            <a:endParaRPr kumimoji="0" lang="en-US" sz="1400" i="0" u="none" strike="noStrike" cap="none" spc="0" normalizeH="0" baseline="0">
              <a:ln>
                <a:noFill/>
              </a:ln>
              <a:solidFill>
                <a:srgbClr val="FF0000"/>
              </a:solidFill>
              <a:effectLst/>
              <a:uFillTx/>
              <a:latin typeface="Arial" panose="020B0604020202020204" pitchFamily="34" charset="0"/>
              <a:ea typeface="Helvetica Neue Medium"/>
              <a:cs typeface="Arial" panose="020B0604020202020204" pitchFamily="34" charset="0"/>
              <a:sym typeface="Helvetica Neue Medium"/>
            </a:endParaRPr>
          </a:p>
        </p:txBody>
      </p:sp>
      <p:sp>
        <p:nvSpPr>
          <p:cNvPr id="18" name="TextBox 17">
            <a:extLst>
              <a:ext uri="{FF2B5EF4-FFF2-40B4-BE49-F238E27FC236}">
                <a16:creationId xmlns:a16="http://schemas.microsoft.com/office/drawing/2014/main" id="{0C5EA965-69C4-437E-A34B-02CFE56DF60D}"/>
              </a:ext>
            </a:extLst>
          </p:cNvPr>
          <p:cNvSpPr txBox="1"/>
          <p:nvPr/>
        </p:nvSpPr>
        <p:spPr>
          <a:xfrm>
            <a:off x="381000" y="6477000"/>
            <a:ext cx="1981200"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rmAutofit fontScale="92500" lnSpcReduction="10000"/>
          </a:bodyPr>
          <a:lstStyle/>
          <a:p>
            <a:pPr marL="0" marR="0" indent="0" algn="ctr" defTabSz="2438338" rtl="0" fontAlgn="auto" latinLnBrk="0" hangingPunct="0">
              <a:lnSpc>
                <a:spcPct val="100000"/>
              </a:lnSpc>
              <a:spcBef>
                <a:spcPts val="600"/>
              </a:spcBef>
              <a:spcAft>
                <a:spcPts val="0"/>
              </a:spcAft>
              <a:buClrTx/>
              <a:buSzTx/>
              <a:buFont typeface="Wingdings" panose="05000000000000000000" pitchFamily="2" charset="2"/>
              <a:buNone/>
              <a:tabLst/>
            </a:pPr>
            <a:r>
              <a:rPr kumimoji="0" lang="en-US" sz="1200" b="0" i="0" u="none" strike="noStrike" cap="none" spc="0" normalizeH="0" baseline="0" dirty="0">
                <a:ln>
                  <a:noFill/>
                </a:ln>
                <a:solidFill>
                  <a:schemeClr val="accent4">
                    <a:lumMod val="40000"/>
                    <a:lumOff val="60000"/>
                  </a:schemeClr>
                </a:solidFill>
                <a:effectLst/>
                <a:uFillTx/>
                <a:latin typeface="Arial" panose="020B0604020202020204" pitchFamily="34" charset="0"/>
                <a:cs typeface="Arial" panose="020B0604020202020204" pitchFamily="34" charset="0"/>
                <a:sym typeface="Helvetica Neue"/>
              </a:rPr>
              <a:t>Intel Top Secret</a:t>
            </a:r>
          </a:p>
        </p:txBody>
      </p:sp>
      <p:pic>
        <p:nvPicPr>
          <p:cNvPr id="13" name="Picture 12">
            <a:extLst>
              <a:ext uri="{FF2B5EF4-FFF2-40B4-BE49-F238E27FC236}">
                <a16:creationId xmlns:a16="http://schemas.microsoft.com/office/drawing/2014/main" id="{770872E5-E8DC-4366-99BC-D446245550DC}"/>
              </a:ext>
            </a:extLst>
          </p:cNvPr>
          <p:cNvPicPr>
            <a:picLocks noChangeAspect="1"/>
          </p:cNvPicPr>
          <p:nvPr/>
        </p:nvPicPr>
        <p:blipFill>
          <a:blip r:embed="rId2"/>
          <a:stretch>
            <a:fillRect/>
          </a:stretch>
        </p:blipFill>
        <p:spPr>
          <a:xfrm flipH="1">
            <a:off x="550043" y="1707309"/>
            <a:ext cx="1491337" cy="2481146"/>
          </a:xfrm>
          <a:prstGeom prst="rect">
            <a:avLst/>
          </a:prstGeom>
        </p:spPr>
      </p:pic>
      <p:pic>
        <p:nvPicPr>
          <p:cNvPr id="4" name="Picture 3" descr="A picture containing calendar&#10;&#10;Description automatically generated">
            <a:extLst>
              <a:ext uri="{FF2B5EF4-FFF2-40B4-BE49-F238E27FC236}">
                <a16:creationId xmlns:a16="http://schemas.microsoft.com/office/drawing/2014/main" id="{5A7A894E-6582-463E-9FA5-7DAE42F1ECD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43478" y="2325539"/>
            <a:ext cx="2165757" cy="1523169"/>
          </a:xfrm>
          <a:prstGeom prst="rect">
            <a:avLst/>
          </a:prstGeom>
        </p:spPr>
      </p:pic>
      <p:sp>
        <p:nvSpPr>
          <p:cNvPr id="19" name="TextBox 18">
            <a:extLst>
              <a:ext uri="{FF2B5EF4-FFF2-40B4-BE49-F238E27FC236}">
                <a16:creationId xmlns:a16="http://schemas.microsoft.com/office/drawing/2014/main" id="{A5970400-75B2-4853-961C-C9B13D2526B2}"/>
              </a:ext>
            </a:extLst>
          </p:cNvPr>
          <p:cNvSpPr txBox="1"/>
          <p:nvPr/>
        </p:nvSpPr>
        <p:spPr>
          <a:xfrm>
            <a:off x="2482956" y="3849817"/>
            <a:ext cx="1583741"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PVC</a:t>
            </a:r>
          </a:p>
        </p:txBody>
      </p:sp>
      <p:sp>
        <p:nvSpPr>
          <p:cNvPr id="21" name="TextBox 20">
            <a:extLst>
              <a:ext uri="{FF2B5EF4-FFF2-40B4-BE49-F238E27FC236}">
                <a16:creationId xmlns:a16="http://schemas.microsoft.com/office/drawing/2014/main" id="{67468C67-9E7A-4E25-9A46-E7C5B0EF587C}"/>
              </a:ext>
            </a:extLst>
          </p:cNvPr>
          <p:cNvSpPr txBox="1"/>
          <p:nvPr/>
        </p:nvSpPr>
        <p:spPr>
          <a:xfrm>
            <a:off x="571370" y="4189564"/>
            <a:ext cx="1447799"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GNR</a:t>
            </a:r>
          </a:p>
        </p:txBody>
      </p:sp>
      <p:sp>
        <p:nvSpPr>
          <p:cNvPr id="22" name="TextBox 21">
            <a:extLst>
              <a:ext uri="{FF2B5EF4-FFF2-40B4-BE49-F238E27FC236}">
                <a16:creationId xmlns:a16="http://schemas.microsoft.com/office/drawing/2014/main" id="{E4DDD700-5554-4BA4-A3EB-F08C3C9383D6}"/>
              </a:ext>
            </a:extLst>
          </p:cNvPr>
          <p:cNvSpPr txBox="1"/>
          <p:nvPr/>
        </p:nvSpPr>
        <p:spPr>
          <a:xfrm>
            <a:off x="5518060" y="4201577"/>
            <a:ext cx="1982933" cy="53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Smart NICs for CSPs</a:t>
            </a:r>
          </a:p>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 </a:t>
            </a:r>
            <a:r>
              <a:rPr lang="en-US" sz="1100" b="1" dirty="0">
                <a:solidFill>
                  <a:schemeClr val="tx1">
                    <a:lumMod val="65000"/>
                    <a:lumOff val="35000"/>
                  </a:schemeClr>
                </a:solidFill>
                <a:latin typeface="Arial" panose="020B0604020202020204" pitchFamily="34" charset="0"/>
                <a:cs typeface="Arial" panose="020B0604020202020204" pitchFamily="34" charset="0"/>
              </a:rPr>
              <a:t>(Details Redacted)</a:t>
            </a:r>
            <a:endPar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endParaRPr>
          </a:p>
        </p:txBody>
      </p:sp>
      <p:sp>
        <p:nvSpPr>
          <p:cNvPr id="24" name="TextBox 23">
            <a:extLst>
              <a:ext uri="{FF2B5EF4-FFF2-40B4-BE49-F238E27FC236}">
                <a16:creationId xmlns:a16="http://schemas.microsoft.com/office/drawing/2014/main" id="{5F5A350F-1B09-48B3-A744-F86071386184}"/>
              </a:ext>
            </a:extLst>
          </p:cNvPr>
          <p:cNvSpPr txBox="1"/>
          <p:nvPr/>
        </p:nvSpPr>
        <p:spPr>
          <a:xfrm>
            <a:off x="9407690" y="4197709"/>
            <a:ext cx="2088837" cy="4776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Xeon</a:t>
            </a:r>
            <a:r>
              <a:rPr lang="en-US" sz="1100" b="1" dirty="0">
                <a:solidFill>
                  <a:schemeClr val="tx1">
                    <a:lumMod val="65000"/>
                    <a:lumOff val="35000"/>
                  </a:schemeClr>
                </a:solidFill>
                <a:latin typeface="Arial" panose="020B0604020202020204" pitchFamily="34" charset="0"/>
                <a:cs typeface="Arial" panose="020B0604020202020204" pitchFamily="34" charset="0"/>
              </a:rPr>
              <a:t> + </a:t>
            </a:r>
            <a:r>
              <a:rPr lang="en-US" sz="1100" b="1" dirty="0" err="1">
                <a:solidFill>
                  <a:schemeClr val="tx1">
                    <a:lumMod val="65000"/>
                    <a:lumOff val="35000"/>
                  </a:schemeClr>
                </a:solidFill>
                <a:latin typeface="Arial" panose="020B0604020202020204" pitchFamily="34" charset="0"/>
                <a:cs typeface="Arial" panose="020B0604020202020204" pitchFamily="34" charset="0"/>
              </a:rPr>
              <a:t>Chiplets</a:t>
            </a:r>
            <a:endParaRPr lang="en-US" sz="1100" b="1" dirty="0">
              <a:solidFill>
                <a:schemeClr val="tx1">
                  <a:lumMod val="65000"/>
                  <a:lumOff val="35000"/>
                </a:schemeClr>
              </a:solidFill>
              <a:latin typeface="Arial" panose="020B0604020202020204" pitchFamily="34" charset="0"/>
              <a:cs typeface="Arial" panose="020B0604020202020204" pitchFamily="34" charset="0"/>
            </a:endParaRPr>
          </a:p>
          <a:p>
            <a:pPr marR="0" algn="ctr" defTabSz="2438338" rtl="0" fontAlgn="auto" latinLnBrk="0" hangingPunct="0">
              <a:lnSpc>
                <a:spcPct val="100000"/>
              </a:lnSpc>
              <a:spcBef>
                <a:spcPts val="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(e.g., RAN and Clou</a:t>
            </a:r>
            <a:r>
              <a:rPr lang="en-US" sz="1100" b="1" dirty="0">
                <a:solidFill>
                  <a:schemeClr val="tx1">
                    <a:lumMod val="65000"/>
                    <a:lumOff val="35000"/>
                  </a:schemeClr>
                </a:solidFill>
                <a:latin typeface="Arial" panose="020B0604020202020204" pitchFamily="34" charset="0"/>
                <a:cs typeface="Arial" panose="020B0604020202020204" pitchFamily="34" charset="0"/>
              </a:rPr>
              <a:t>d)</a:t>
            </a:r>
            <a:endPar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endParaRPr>
          </a:p>
        </p:txBody>
      </p:sp>
      <p:sp>
        <p:nvSpPr>
          <p:cNvPr id="26" name="Content Placeholder 11">
            <a:extLst>
              <a:ext uri="{FF2B5EF4-FFF2-40B4-BE49-F238E27FC236}">
                <a16:creationId xmlns:a16="http://schemas.microsoft.com/office/drawing/2014/main" id="{B1E4F637-70F9-463F-900C-DA7BD624AB62}"/>
              </a:ext>
            </a:extLst>
          </p:cNvPr>
          <p:cNvSpPr txBox="1">
            <a:spLocks/>
          </p:cNvSpPr>
          <p:nvPr/>
        </p:nvSpPr>
        <p:spPr>
          <a:xfrm>
            <a:off x="5234391" y="4933616"/>
            <a:ext cx="5969372" cy="8690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marL="228600" marR="0" indent="-228600" algn="l" defTabSz="609600" latinLnBrk="0">
              <a:lnSpc>
                <a:spcPct val="100000"/>
              </a:lnSpc>
              <a:spcBef>
                <a:spcPts val="1200"/>
              </a:spcBef>
              <a:spcAft>
                <a:spcPts val="0"/>
              </a:spcAft>
              <a:buClrTx/>
              <a:buSzTx/>
              <a:buFont typeface="Wingdings" pitchFamily="2" charset="2"/>
              <a:buChar char="§"/>
              <a:tabLst/>
              <a:defRPr sz="2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1pPr>
            <a:lvl2pPr marL="685800" marR="0" indent="-203200" algn="l" defTabSz="609600" latinLnBrk="0">
              <a:lnSpc>
                <a:spcPct val="100000"/>
              </a:lnSpc>
              <a:spcBef>
                <a:spcPts val="1200"/>
              </a:spcBef>
              <a:spcAft>
                <a:spcPts val="0"/>
              </a:spcAft>
              <a:buClrTx/>
              <a:buSzTx/>
              <a:buFont typeface="IntelOne Display Light" panose="020B0403020203020204" pitchFamily="34" charset="0"/>
              <a:buChar char="–"/>
              <a:tabLst/>
              <a:defRPr sz="24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2pPr>
            <a:lvl3pPr marL="1143000"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3pPr>
            <a:lvl4pPr marL="1600200" marR="0" indent="-228600" algn="l" defTabSz="609600" latinLnBrk="0">
              <a:lnSpc>
                <a:spcPct val="100000"/>
              </a:lnSpc>
              <a:spcBef>
                <a:spcPts val="1200"/>
              </a:spcBef>
              <a:spcAft>
                <a:spcPts val="0"/>
              </a:spcAft>
              <a:buClrTx/>
              <a:buSzTx/>
              <a:buFont typeface="Wingdings" panose="05000000000000000000" pitchFamily="2" charset="2"/>
              <a:buChar char="§"/>
              <a:tabLst/>
              <a:defRPr sz="18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4pPr>
            <a:lvl5pPr marL="2057400"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One Display Light" panose="020B0403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spcBef>
                <a:spcPts val="0"/>
              </a:spcBef>
            </a:pPr>
            <a:r>
              <a:rPr lang="en-US" sz="1200"/>
              <a:t>Enables customers to customize a base product for a specific use </a:t>
            </a:r>
          </a:p>
          <a:p>
            <a:pPr hangingPunct="1">
              <a:spcBef>
                <a:spcPts val="0"/>
              </a:spcBef>
            </a:pPr>
            <a:r>
              <a:rPr lang="en-US" sz="1200"/>
              <a:t>Core technology for Intel foundry</a:t>
            </a:r>
          </a:p>
          <a:p>
            <a:pPr hangingPunct="1">
              <a:spcBef>
                <a:spcPts val="0"/>
              </a:spcBef>
            </a:pPr>
            <a:r>
              <a:rPr lang="en-US" sz="1200"/>
              <a:t>Requires widely adopted, open, and  broad general-purpose chiplet ecosystem</a:t>
            </a:r>
          </a:p>
        </p:txBody>
      </p:sp>
      <p:pic>
        <p:nvPicPr>
          <p:cNvPr id="30" name="Picture 29">
            <a:extLst>
              <a:ext uri="{FF2B5EF4-FFF2-40B4-BE49-F238E27FC236}">
                <a16:creationId xmlns:a16="http://schemas.microsoft.com/office/drawing/2014/main" id="{C54484E6-4D1A-401E-8934-A6FAD12F007A}"/>
              </a:ext>
            </a:extLst>
          </p:cNvPr>
          <p:cNvPicPr>
            <a:picLocks noChangeAspect="1"/>
          </p:cNvPicPr>
          <p:nvPr/>
        </p:nvPicPr>
        <p:blipFill>
          <a:blip r:embed="rId4"/>
          <a:stretch>
            <a:fillRect/>
          </a:stretch>
        </p:blipFill>
        <p:spPr>
          <a:xfrm>
            <a:off x="9541098" y="2082136"/>
            <a:ext cx="1717698" cy="2059969"/>
          </a:xfrm>
          <a:prstGeom prst="rect">
            <a:avLst/>
          </a:prstGeom>
        </p:spPr>
      </p:pic>
      <p:sp>
        <p:nvSpPr>
          <p:cNvPr id="31" name="TextBox 30">
            <a:extLst>
              <a:ext uri="{FF2B5EF4-FFF2-40B4-BE49-F238E27FC236}">
                <a16:creationId xmlns:a16="http://schemas.microsoft.com/office/drawing/2014/main" id="{888756E6-3B8E-4739-938C-7637D69321D0}"/>
              </a:ext>
            </a:extLst>
          </p:cNvPr>
          <p:cNvSpPr txBox="1"/>
          <p:nvPr/>
        </p:nvSpPr>
        <p:spPr>
          <a:xfrm>
            <a:off x="7821654" y="4353015"/>
            <a:ext cx="1702410" cy="228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rPr>
              <a:t>SoC + Optics</a:t>
            </a:r>
          </a:p>
          <a:p>
            <a:pPr marR="0" algn="ctr" defTabSz="2438338" rtl="0" fontAlgn="auto" latinLnBrk="0" hangingPunct="0">
              <a:lnSpc>
                <a:spcPct val="100000"/>
              </a:lnSpc>
              <a:spcBef>
                <a:spcPts val="600"/>
              </a:spcBef>
              <a:spcAft>
                <a:spcPts val="0"/>
              </a:spcAft>
              <a:buClrTx/>
              <a:buSzTx/>
              <a:tabLst/>
            </a:pPr>
            <a:r>
              <a:rPr lang="en-US" sz="1100" b="1" dirty="0">
                <a:solidFill>
                  <a:schemeClr val="tx1">
                    <a:lumMod val="65000"/>
                    <a:lumOff val="35000"/>
                  </a:schemeClr>
                </a:solidFill>
                <a:latin typeface="Arial" panose="020B0604020202020204" pitchFamily="34" charset="0"/>
                <a:cs typeface="Arial" panose="020B0604020202020204" pitchFamily="34" charset="0"/>
              </a:rPr>
              <a:t>(Details Redacted)</a:t>
            </a:r>
            <a:endParaRPr kumimoji="0" lang="en-US" sz="1100" b="1" i="0" u="none" strike="noStrike" cap="none" spc="0" normalizeH="0" baseline="0" dirty="0">
              <a:ln>
                <a:noFill/>
              </a:ln>
              <a:solidFill>
                <a:schemeClr val="tx1">
                  <a:lumMod val="65000"/>
                  <a:lumOff val="35000"/>
                </a:schemeClr>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50242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C924AA-5BF2-44B2-B78C-BD0F0607A094}"/>
              </a:ext>
            </a:extLst>
          </p:cNvPr>
          <p:cNvSpPr txBox="1">
            <a:spLocks/>
          </p:cNvSpPr>
          <p:nvPr/>
        </p:nvSpPr>
        <p:spPr>
          <a:xfrm>
            <a:off x="1353028" y="387893"/>
            <a:ext cx="10583028" cy="6073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0" tIns="0" rIns="0" bIns="0" rtlCol="0" anchor="ctr">
            <a:noAutofit/>
          </a:bodyPr>
          <a:lstStyle>
            <a:lvl1pPr algn="l" defTabSz="914400" rtl="0" eaLnBrk="1" latinLnBrk="0" hangingPunct="1">
              <a:lnSpc>
                <a:spcPct val="90000"/>
              </a:lnSpc>
              <a:spcBef>
                <a:spcPct val="0"/>
              </a:spcBef>
              <a:buNone/>
              <a:defRPr sz="4000" kern="1200">
                <a:solidFill>
                  <a:srgbClr val="525252"/>
                </a:solidFill>
                <a:latin typeface="+mj-lt"/>
                <a:ea typeface="+mj-ea"/>
                <a:cs typeface="+mj-cs"/>
              </a:defRPr>
            </a:lvl1pPr>
          </a:lstStyle>
          <a:p>
            <a:pPr marL="0" marR="0" lvl="0" indent="0" algn="l" defTabSz="609600" rtl="0" eaLnBrk="1" fontAlgn="auto" latinLnBrk="0" hangingPunct="1">
              <a:lnSpc>
                <a:spcPct val="9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25252"/>
                </a:solidFill>
                <a:effectLst/>
                <a:uLnTx/>
                <a:uFillTx/>
                <a:latin typeface="Intel Clear Light" panose="020B0404020203020204" pitchFamily="34" charset="0"/>
                <a:ea typeface="Intel Clear Light" panose="020B0404020203020204" pitchFamily="34" charset="0"/>
                <a:cs typeface="Intel Clear Light" panose="020B0404020203020204" pitchFamily="34" charset="0"/>
                <a:sym typeface="Helvetica Neue"/>
              </a:rPr>
              <a:t>IFS x86 Adjacency Draft Solution Architecture </a:t>
            </a:r>
          </a:p>
        </p:txBody>
      </p:sp>
      <p:sp>
        <p:nvSpPr>
          <p:cNvPr id="113" name="TextBox 112">
            <a:extLst>
              <a:ext uri="{FF2B5EF4-FFF2-40B4-BE49-F238E27FC236}">
                <a16:creationId xmlns:a16="http://schemas.microsoft.com/office/drawing/2014/main" id="{AC386551-EBED-4920-888E-1B6AABA256DB}"/>
              </a:ext>
            </a:extLst>
          </p:cNvPr>
          <p:cNvSpPr txBox="1"/>
          <p:nvPr/>
        </p:nvSpPr>
        <p:spPr>
          <a:xfrm>
            <a:off x="7208852" y="1132017"/>
            <a:ext cx="3430426"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A86"/>
                </a:solidFill>
                <a:effectLst/>
                <a:uLnTx/>
                <a:uFillTx/>
                <a:latin typeface="Intel Clear"/>
                <a:ea typeface="+mn-ea"/>
                <a:cs typeface="+mn-cs"/>
                <a:sym typeface="Helvetica Neue"/>
              </a:rPr>
              <a:t>Platform &amp; Package Solution</a:t>
            </a:r>
          </a:p>
        </p:txBody>
      </p:sp>
      <p:sp>
        <p:nvSpPr>
          <p:cNvPr id="3" name="TextBox 2">
            <a:extLst>
              <a:ext uri="{FF2B5EF4-FFF2-40B4-BE49-F238E27FC236}">
                <a16:creationId xmlns:a16="http://schemas.microsoft.com/office/drawing/2014/main" id="{3C412C65-C098-48B1-813A-7B313A51B154}"/>
              </a:ext>
            </a:extLst>
          </p:cNvPr>
          <p:cNvSpPr txBox="1"/>
          <p:nvPr/>
        </p:nvSpPr>
        <p:spPr>
          <a:xfrm>
            <a:off x="6410820" y="1664678"/>
            <a:ext cx="5163960"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endParaRP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rPr>
              <a:t>IFS “</a:t>
            </a:r>
            <a:r>
              <a:rPr kumimoji="0" lang="en-US" sz="1400" b="0" i="0" u="none" strike="noStrike" kern="1200" cap="none" spc="0" normalizeH="0" baseline="0" noProof="0" dirty="0" err="1">
                <a:ln>
                  <a:noFill/>
                </a:ln>
                <a:solidFill>
                  <a:srgbClr val="004A86"/>
                </a:solidFill>
                <a:effectLst/>
                <a:uLnTx/>
                <a:uFillTx/>
                <a:latin typeface="Intel Clear"/>
                <a:ea typeface="+mn-ea"/>
                <a:cs typeface="+mn-cs"/>
                <a:sym typeface="Helvetica Neue"/>
              </a:rPr>
              <a:t>Chiplet</a:t>
            </a:r>
            <a:r>
              <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rPr>
              <a:t> Chassis” (Intel4 or 3, Intel18A)</a:t>
            </a:r>
          </a:p>
          <a:p>
            <a:pPr marL="742950" lvl="1" indent="-285750" defTabSz="2438338" hangingPunct="0">
              <a:buFont typeface="Arial" panose="020B0604020202020204" pitchFamily="34" charset="0"/>
              <a:buChar char="•"/>
              <a:defRPr/>
            </a:pPr>
            <a:r>
              <a:rPr kumimoji="0" lang="en-US" sz="1400" b="0" i="0" u="none" strike="noStrike" kern="1200" cap="none" spc="0" normalizeH="0" baseline="0" noProof="0" dirty="0">
                <a:ln>
                  <a:noFill/>
                </a:ln>
                <a:solidFill>
                  <a:srgbClr val="004A86"/>
                </a:solidFill>
                <a:effectLst/>
                <a:uLnTx/>
                <a:uFillTx/>
                <a:latin typeface="Intel Clear"/>
                <a:sym typeface="Helvetica Neue"/>
              </a:rPr>
              <a:t>Customer Ready for Accelerator Innovation.</a:t>
            </a:r>
          </a:p>
          <a:p>
            <a:pPr marL="742950" lvl="1" indent="-285750" defTabSz="2438338" hangingPunct="0">
              <a:buFont typeface="Arial" panose="020B0604020202020204" pitchFamily="34" charset="0"/>
              <a:buChar char="•"/>
              <a:defRPr/>
            </a:pPr>
            <a:r>
              <a:rPr kumimoji="0" lang="en-US" sz="1400" b="0" i="0" u="none" strike="noStrike" kern="1200" cap="none" spc="0" normalizeH="0" baseline="0" noProof="0" dirty="0">
                <a:ln>
                  <a:noFill/>
                </a:ln>
                <a:solidFill>
                  <a:srgbClr val="004A86"/>
                </a:solidFill>
                <a:effectLst/>
                <a:uLnTx/>
                <a:uFillTx/>
                <a:latin typeface="Intel Clear"/>
                <a:sym typeface="Helvetica Neue"/>
              </a:rPr>
              <a:t>EMIB Packaging, </a:t>
            </a:r>
            <a:r>
              <a:rPr lang="en-US" sz="1400" dirty="0">
                <a:solidFill>
                  <a:srgbClr val="004A86"/>
                </a:solidFill>
                <a:latin typeface="Intel Clear"/>
                <a:sym typeface="Helvetica Neue"/>
              </a:rPr>
              <a:t>45um Bump Pitch</a:t>
            </a:r>
          </a:p>
          <a:p>
            <a:pPr marL="742950" lvl="1" indent="-285750" defTabSz="2438338" hangingPunct="0">
              <a:buFont typeface="Arial" panose="020B0604020202020204" pitchFamily="34" charset="0"/>
              <a:buChar char="•"/>
              <a:defRPr/>
            </a:pPr>
            <a:r>
              <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rPr>
              <a:t>Standard</a:t>
            </a:r>
            <a:r>
              <a:rPr lang="en-US" sz="1400" dirty="0">
                <a:solidFill>
                  <a:srgbClr val="004A86"/>
                </a:solidFill>
                <a:latin typeface="Intel Clear"/>
                <a:sym typeface="Helvetica Neue"/>
              </a:rPr>
              <a:t> IP Ecosystem Compatible</a:t>
            </a:r>
            <a:endPar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endParaRPr>
          </a:p>
          <a:p>
            <a:pPr marL="742950" marR="0" lvl="1"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A86"/>
                </a:solidFill>
                <a:effectLst/>
                <a:uLnTx/>
                <a:uFillTx/>
                <a:latin typeface="Intel Clear"/>
                <a:sym typeface="Helvetica Neue"/>
              </a:rPr>
              <a:t>IP Available: LPDDR, DDR, PCIe, USB, Ethernet, CXL Device, RISC-V Cores</a:t>
            </a: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endParaRP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400" dirty="0">
                <a:solidFill>
                  <a:srgbClr val="004A86"/>
                </a:solidFill>
                <a:latin typeface="Intel Clear"/>
                <a:sym typeface="Helvetica Neue"/>
              </a:rPr>
              <a:t>Xeon™ IO Hub Tile (Intel4 or 3)</a:t>
            </a:r>
          </a:p>
          <a:p>
            <a:pPr marL="742950" lvl="1" indent="-285750" defTabSz="2438338" hangingPunct="0">
              <a:buFont typeface="Arial" panose="020B0604020202020204" pitchFamily="34" charset="0"/>
              <a:buChar char="•"/>
              <a:defRPr/>
            </a:pPr>
            <a:r>
              <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rPr>
              <a:t>4X Performance (128GB/s-&gt;512GB/s)</a:t>
            </a:r>
          </a:p>
          <a:p>
            <a:pPr marL="742950" lvl="1" indent="-285750" defTabSz="2438338" hangingPunct="0">
              <a:buFont typeface="Arial" panose="020B0604020202020204" pitchFamily="34" charset="0"/>
              <a:buChar char="•"/>
              <a:defRPr/>
            </a:pPr>
            <a:r>
              <a:rPr lang="en-US" sz="1400" dirty="0">
                <a:solidFill>
                  <a:srgbClr val="004A86"/>
                </a:solidFill>
                <a:latin typeface="Intel Clear"/>
                <a:sym typeface="Helvetica Neue"/>
              </a:rPr>
              <a:t>Both </a:t>
            </a:r>
            <a:r>
              <a:rPr lang="en-US" sz="1400" dirty="0" err="1">
                <a:solidFill>
                  <a:srgbClr val="004A86"/>
                </a:solidFill>
                <a:latin typeface="Intel Clear"/>
                <a:sym typeface="Helvetica Neue"/>
              </a:rPr>
              <a:t>CXi</a:t>
            </a:r>
            <a:r>
              <a:rPr lang="en-US" sz="1400" dirty="0">
                <a:solidFill>
                  <a:srgbClr val="004A86"/>
                </a:solidFill>
                <a:latin typeface="Intel Clear"/>
                <a:sym typeface="Helvetica Neue"/>
              </a:rPr>
              <a:t> and PCI supported</a:t>
            </a:r>
            <a:endPar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endParaRPr>
          </a:p>
          <a:p>
            <a:pPr marL="742950" lvl="1" indent="-285750" defTabSz="2438338" hangingPunct="0">
              <a:buFont typeface="Arial" panose="020B0604020202020204" pitchFamily="34" charset="0"/>
              <a:buChar char="•"/>
              <a:defRPr/>
            </a:pPr>
            <a:r>
              <a:rPr lang="en-US" sz="1400" dirty="0">
                <a:solidFill>
                  <a:srgbClr val="004A86"/>
                </a:solidFill>
                <a:latin typeface="Intel Clear"/>
                <a:sym typeface="Helvetica Neue"/>
              </a:rPr>
              <a:t>100% Platform Compatible (BIOS, Platform Firmware, Security, etc.)</a:t>
            </a:r>
            <a:endPar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endParaRPr>
          </a:p>
          <a:p>
            <a:pPr marL="742950" lvl="1" indent="-285750" defTabSz="2438338" hangingPunct="0">
              <a:buFont typeface="Arial" panose="020B0604020202020204" pitchFamily="34" charset="0"/>
              <a:buChar char="•"/>
              <a:defRPr/>
            </a:pPr>
            <a:endPar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endParaRPr>
          </a:p>
          <a:p>
            <a:pPr marL="285750" marR="0" lvl="0"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rPr>
              <a:t>Xeon™ Die</a:t>
            </a:r>
          </a:p>
          <a:p>
            <a:pPr marL="742950" marR="0" lvl="1" indent="-285750" algn="l" defTabSz="2438338"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4A86"/>
                </a:solidFill>
                <a:effectLst/>
                <a:uLnTx/>
                <a:uFillTx/>
                <a:latin typeface="Intel Clear"/>
                <a:sym typeface="Helvetica Neue"/>
              </a:rPr>
              <a:t>Supports all standard</a:t>
            </a:r>
            <a:r>
              <a:rPr lang="en-US" sz="1400" dirty="0">
                <a:solidFill>
                  <a:srgbClr val="004A86"/>
                </a:solidFill>
                <a:latin typeface="Intel Clear"/>
                <a:sym typeface="Helvetica Neue"/>
              </a:rPr>
              <a:t> Datacenter </a:t>
            </a:r>
            <a:r>
              <a:rPr kumimoji="0" lang="en-US" sz="1400" b="0" i="0" u="none" strike="noStrike" kern="1200" cap="none" spc="0" normalizeH="0" baseline="0" noProof="0" dirty="0">
                <a:ln>
                  <a:noFill/>
                </a:ln>
                <a:solidFill>
                  <a:srgbClr val="004A86"/>
                </a:solidFill>
                <a:effectLst/>
                <a:uLnTx/>
                <a:uFillTx/>
                <a:latin typeface="Intel Clear"/>
                <a:sym typeface="Helvetica Neue"/>
              </a:rPr>
              <a:t>Xeon™ SKUs (AP/SP, XCC, HCC, MCC, LCC) and roadmap: GNR-&gt;DMR-&gt;CYR</a:t>
            </a:r>
          </a:p>
          <a:p>
            <a:pPr marL="742950" lvl="1" indent="-285750" defTabSz="2438338" hangingPunct="0">
              <a:buFont typeface="Arial" panose="020B0604020202020204" pitchFamily="34" charset="0"/>
              <a:buChar char="•"/>
              <a:defRPr/>
            </a:pPr>
            <a:r>
              <a:rPr kumimoji="0" lang="en-US" sz="1400" b="0" i="0" u="none" strike="noStrike" kern="1200" cap="none" spc="0" normalizeH="0" baseline="0" noProof="0" dirty="0">
                <a:ln>
                  <a:noFill/>
                </a:ln>
                <a:solidFill>
                  <a:srgbClr val="004A86"/>
                </a:solidFill>
                <a:effectLst/>
                <a:uLnTx/>
                <a:uFillTx/>
                <a:latin typeface="Intel Clear"/>
                <a:ea typeface="+mn-ea"/>
                <a:cs typeface="+mn-cs"/>
                <a:sym typeface="Helvetica Neue"/>
              </a:rPr>
              <a:t>100% SW Compatible</a:t>
            </a:r>
          </a:p>
          <a:p>
            <a:pPr marL="285750" indent="-285750" defTabSz="2438338" hangingPunct="0">
              <a:buFont typeface="Arial" panose="020B0604020202020204" pitchFamily="34" charset="0"/>
              <a:buChar char="•"/>
              <a:defRPr/>
            </a:pPr>
            <a:endParaRPr lang="en-US" sz="1400" dirty="0">
              <a:solidFill>
                <a:srgbClr val="004A86"/>
              </a:solidFill>
              <a:latin typeface="Intel Clear"/>
              <a:sym typeface="Helvetica Neue"/>
            </a:endParaRPr>
          </a:p>
          <a:p>
            <a:pPr marL="285750" indent="-285750" defTabSz="2438338" hangingPunct="0">
              <a:buFont typeface="Arial" panose="020B0604020202020204" pitchFamily="34" charset="0"/>
              <a:buChar char="•"/>
              <a:defRPr/>
            </a:pPr>
            <a:r>
              <a:rPr lang="en-US" sz="1400" dirty="0">
                <a:solidFill>
                  <a:srgbClr val="004A86"/>
                </a:solidFill>
                <a:latin typeface="Intel Clear"/>
                <a:sym typeface="Helvetica Neue"/>
              </a:rPr>
              <a:t>Bringing it all together, make it “easy” for the customer</a:t>
            </a:r>
          </a:p>
          <a:p>
            <a:pPr marL="742950" lvl="1" indent="-285750" defTabSz="2438338" hangingPunct="0">
              <a:buFont typeface="Arial" panose="020B0604020202020204" pitchFamily="34" charset="0"/>
              <a:buChar char="•"/>
              <a:defRPr/>
            </a:pPr>
            <a:r>
              <a:rPr kumimoji="0" lang="en-US" sz="1400" b="0" i="0" u="none" strike="noStrike" kern="1200" cap="none" spc="0" normalizeH="0" baseline="0" noProof="0" dirty="0">
                <a:ln>
                  <a:noFill/>
                </a:ln>
                <a:solidFill>
                  <a:srgbClr val="004A86"/>
                </a:solidFill>
                <a:effectLst/>
                <a:uLnTx/>
                <a:uFillTx/>
                <a:latin typeface="Intel Clear"/>
                <a:sym typeface="Helvetica Neue"/>
              </a:rPr>
              <a:t>Platform Integration and Validation</a:t>
            </a:r>
          </a:p>
        </p:txBody>
      </p:sp>
      <p:grpSp>
        <p:nvGrpSpPr>
          <p:cNvPr id="12" name="Group 11">
            <a:extLst>
              <a:ext uri="{FF2B5EF4-FFF2-40B4-BE49-F238E27FC236}">
                <a16:creationId xmlns:a16="http://schemas.microsoft.com/office/drawing/2014/main" id="{AD17E3EC-742E-45A6-944C-D5191E1C4464}"/>
              </a:ext>
            </a:extLst>
          </p:cNvPr>
          <p:cNvGrpSpPr/>
          <p:nvPr/>
        </p:nvGrpSpPr>
        <p:grpSpPr>
          <a:xfrm>
            <a:off x="928177" y="1069417"/>
            <a:ext cx="5048149" cy="5505516"/>
            <a:chOff x="6154909" y="568558"/>
            <a:chExt cx="5633674" cy="6077781"/>
          </a:xfrm>
        </p:grpSpPr>
        <p:pic>
          <p:nvPicPr>
            <p:cNvPr id="42" name="Picture 6" descr="DMR-AP/SP compute die configurations">
              <a:extLst>
                <a:ext uri="{FF2B5EF4-FFF2-40B4-BE49-F238E27FC236}">
                  <a16:creationId xmlns:a16="http://schemas.microsoft.com/office/drawing/2014/main" id="{F217AF54-106D-4F68-A89C-DA574C5C73AC}"/>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541796" y="4124417"/>
              <a:ext cx="3531492" cy="18849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577DFD24-750B-4CBE-912B-FEBBC1F861F0}"/>
                </a:ext>
              </a:extLst>
            </p:cNvPr>
            <p:cNvPicPr>
              <a:picLocks noChangeAspect="1"/>
            </p:cNvPicPr>
            <p:nvPr/>
          </p:nvPicPr>
          <p:blipFill rotWithShape="1">
            <a:blip r:embed="rId4">
              <a:clrChange>
                <a:clrFrom>
                  <a:srgbClr val="FFFFFF"/>
                </a:clrFrom>
                <a:clrTo>
                  <a:srgbClr val="FFFFFF">
                    <a:alpha val="0"/>
                  </a:srgbClr>
                </a:clrTo>
              </a:clrChange>
            </a:blip>
            <a:srcRect t="74129"/>
            <a:stretch/>
          </p:blipFill>
          <p:spPr>
            <a:xfrm>
              <a:off x="7541795" y="5977248"/>
              <a:ext cx="3531493" cy="669091"/>
            </a:xfrm>
            <a:prstGeom prst="rect">
              <a:avLst/>
            </a:prstGeom>
          </p:spPr>
        </p:pic>
        <p:sp>
          <p:nvSpPr>
            <p:cNvPr id="71" name="Rectangle 70">
              <a:extLst>
                <a:ext uri="{FF2B5EF4-FFF2-40B4-BE49-F238E27FC236}">
                  <a16:creationId xmlns:a16="http://schemas.microsoft.com/office/drawing/2014/main" id="{AD7CDF7D-0911-4737-8658-29CB7343CC27}"/>
                </a:ext>
              </a:extLst>
            </p:cNvPr>
            <p:cNvSpPr/>
            <p:nvPr/>
          </p:nvSpPr>
          <p:spPr>
            <a:xfrm>
              <a:off x="6160125" y="5932692"/>
              <a:ext cx="1196286" cy="650678"/>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POR Xeon ™ IO Tile</a:t>
              </a:r>
            </a:p>
          </p:txBody>
        </p:sp>
        <p:sp>
          <p:nvSpPr>
            <p:cNvPr id="72" name="Rectangle 71">
              <a:extLst>
                <a:ext uri="{FF2B5EF4-FFF2-40B4-BE49-F238E27FC236}">
                  <a16:creationId xmlns:a16="http://schemas.microsoft.com/office/drawing/2014/main" id="{2D63C0F6-8AEF-44BB-9C5C-5065C7FCA638}"/>
                </a:ext>
              </a:extLst>
            </p:cNvPr>
            <p:cNvSpPr/>
            <p:nvPr/>
          </p:nvSpPr>
          <p:spPr>
            <a:xfrm>
              <a:off x="7541795" y="3494273"/>
              <a:ext cx="3513762" cy="554804"/>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FFFFFF"/>
                  </a:solidFill>
                  <a:effectLst/>
                  <a:uLnTx/>
                  <a:uFillTx/>
                  <a:latin typeface="Intel Clear"/>
                  <a:sym typeface="Helvetica Neue"/>
                </a:rPr>
                <a:t>Derivative CXI IO Hub Tile</a:t>
              </a:r>
            </a:p>
          </p:txBody>
        </p:sp>
        <p:sp>
          <p:nvSpPr>
            <p:cNvPr id="73" name="Rectangle 72">
              <a:extLst>
                <a:ext uri="{FF2B5EF4-FFF2-40B4-BE49-F238E27FC236}">
                  <a16:creationId xmlns:a16="http://schemas.microsoft.com/office/drawing/2014/main" id="{0B858682-2966-40F0-A6E0-1696761FAEEA}"/>
                </a:ext>
              </a:extLst>
            </p:cNvPr>
            <p:cNvSpPr/>
            <p:nvPr/>
          </p:nvSpPr>
          <p:spPr>
            <a:xfrm>
              <a:off x="7559525" y="1333951"/>
              <a:ext cx="3513762" cy="20575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Intel Clear"/>
                <a:sym typeface="Helvetica Neue"/>
              </a:endParaRPr>
            </a:p>
            <a:p>
              <a:pPr marL="0" marR="0" lvl="0" indent="0" algn="ctr" defTabSz="1219169" rtl="0" eaLnBrk="1" fontAlgn="auto" latinLnBrk="0" hangingPunct="0">
                <a:lnSpc>
                  <a:spcPct val="90000"/>
                </a:lnSpc>
                <a:spcBef>
                  <a:spcPts val="2250"/>
                </a:spcBef>
                <a:spcAft>
                  <a:spcPts val="0"/>
                </a:spcAft>
                <a:buClrTx/>
                <a:buSzTx/>
                <a:buFontTx/>
                <a:buNone/>
                <a:tabLst/>
                <a:defRPr/>
              </a:pPr>
              <a:endParaRPr kumimoji="0" lang="en-US" sz="1050" b="0" i="0" u="none" strike="noStrike" kern="0" cap="none" spc="0" normalizeH="0" baseline="0" noProof="0" dirty="0">
                <a:ln>
                  <a:noFill/>
                </a:ln>
                <a:solidFill>
                  <a:srgbClr val="FFFFFF"/>
                </a:solidFill>
                <a:effectLst/>
                <a:uLnTx/>
                <a:uFillTx/>
                <a:latin typeface="Intel Clear"/>
                <a:sym typeface="Helvetica Neue"/>
              </a:endParaRPr>
            </a:p>
          </p:txBody>
        </p:sp>
        <p:sp>
          <p:nvSpPr>
            <p:cNvPr id="74" name="Rectangle 73">
              <a:extLst>
                <a:ext uri="{FF2B5EF4-FFF2-40B4-BE49-F238E27FC236}">
                  <a16:creationId xmlns:a16="http://schemas.microsoft.com/office/drawing/2014/main" id="{15E8454C-EF19-4BD0-8E01-66F094779B31}"/>
                </a:ext>
              </a:extLst>
            </p:cNvPr>
            <p:cNvSpPr/>
            <p:nvPr/>
          </p:nvSpPr>
          <p:spPr>
            <a:xfrm>
              <a:off x="8092988" y="3229226"/>
              <a:ext cx="2471517" cy="4203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CXL/</a:t>
              </a:r>
              <a:r>
                <a:rPr kumimoji="0" lang="en-US" sz="1050" b="0" i="0" u="none" strike="noStrike" kern="0" cap="none" spc="0" normalizeH="0" baseline="0" noProof="0" err="1">
                  <a:ln>
                    <a:noFill/>
                  </a:ln>
                  <a:solidFill>
                    <a:srgbClr val="000000"/>
                  </a:solidFill>
                  <a:effectLst/>
                  <a:uLnTx/>
                  <a:uFillTx/>
                  <a:latin typeface="Intel Clear"/>
                  <a:sym typeface="Helvetica Neue"/>
                </a:rPr>
                <a:t>CXi</a:t>
              </a:r>
              <a:r>
                <a:rPr kumimoji="0" lang="en-US" sz="1050" b="0" i="0" u="none" strike="noStrike" kern="0" cap="none" spc="0" normalizeH="0" baseline="0" noProof="0">
                  <a:ln>
                    <a:noFill/>
                  </a:ln>
                  <a:solidFill>
                    <a:srgbClr val="000000"/>
                  </a:solidFill>
                  <a:effectLst/>
                  <a:uLnTx/>
                  <a:uFillTx/>
                  <a:latin typeface="Intel Clear"/>
                  <a:sym typeface="Helvetica Neue"/>
                </a:rPr>
                <a:t> @ 512 GB/s</a:t>
              </a:r>
            </a:p>
          </p:txBody>
        </p:sp>
        <p:sp>
          <p:nvSpPr>
            <p:cNvPr id="75" name="Rectangle 74">
              <a:extLst>
                <a:ext uri="{FF2B5EF4-FFF2-40B4-BE49-F238E27FC236}">
                  <a16:creationId xmlns:a16="http://schemas.microsoft.com/office/drawing/2014/main" id="{DC65D2EE-7D12-42ED-8788-0B4F19B51C36}"/>
                </a:ext>
              </a:extLst>
            </p:cNvPr>
            <p:cNvSpPr/>
            <p:nvPr/>
          </p:nvSpPr>
          <p:spPr>
            <a:xfrm>
              <a:off x="8659724" y="1069817"/>
              <a:ext cx="1629697" cy="420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FFFFFF"/>
                  </a:solidFill>
                  <a:effectLst/>
                  <a:uLnTx/>
                  <a:uFillTx/>
                  <a:latin typeface="Intel Clear"/>
                  <a:sym typeface="Helvetica Neue"/>
                </a:rPr>
                <a:t>56/112/224</a:t>
              </a:r>
            </a:p>
          </p:txBody>
        </p:sp>
        <p:sp>
          <p:nvSpPr>
            <p:cNvPr id="76" name="Rectangle 75">
              <a:extLst>
                <a:ext uri="{FF2B5EF4-FFF2-40B4-BE49-F238E27FC236}">
                  <a16:creationId xmlns:a16="http://schemas.microsoft.com/office/drawing/2014/main" id="{CCFD8ACD-7B2F-485B-8D07-B9E82C431487}"/>
                </a:ext>
              </a:extLst>
            </p:cNvPr>
            <p:cNvSpPr/>
            <p:nvPr/>
          </p:nvSpPr>
          <p:spPr>
            <a:xfrm>
              <a:off x="7847400" y="1541517"/>
              <a:ext cx="1039182" cy="42032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Ethernet</a:t>
              </a:r>
            </a:p>
          </p:txBody>
        </p:sp>
        <p:sp>
          <p:nvSpPr>
            <p:cNvPr id="77" name="Rectangle 76">
              <a:extLst>
                <a:ext uri="{FF2B5EF4-FFF2-40B4-BE49-F238E27FC236}">
                  <a16:creationId xmlns:a16="http://schemas.microsoft.com/office/drawing/2014/main" id="{6C4214C5-DE5A-4C64-951A-99101674C387}"/>
                </a:ext>
              </a:extLst>
            </p:cNvPr>
            <p:cNvSpPr/>
            <p:nvPr/>
          </p:nvSpPr>
          <p:spPr>
            <a:xfrm>
              <a:off x="9006036" y="1541517"/>
              <a:ext cx="981587" cy="42032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PCIeG6</a:t>
              </a:r>
            </a:p>
          </p:txBody>
        </p:sp>
        <p:sp>
          <p:nvSpPr>
            <p:cNvPr id="79" name="Rectangle 78">
              <a:extLst>
                <a:ext uri="{FF2B5EF4-FFF2-40B4-BE49-F238E27FC236}">
                  <a16:creationId xmlns:a16="http://schemas.microsoft.com/office/drawing/2014/main" id="{88E7636E-8612-4CED-B8B0-F4B22179AEEA}"/>
                </a:ext>
              </a:extLst>
            </p:cNvPr>
            <p:cNvSpPr/>
            <p:nvPr/>
          </p:nvSpPr>
          <p:spPr>
            <a:xfrm>
              <a:off x="10626150" y="3591629"/>
              <a:ext cx="1157748" cy="42032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CXL/PCIe @ 64 GB/s</a:t>
              </a:r>
            </a:p>
          </p:txBody>
        </p:sp>
        <p:sp>
          <p:nvSpPr>
            <p:cNvPr id="80" name="Rectangle 79">
              <a:extLst>
                <a:ext uri="{FF2B5EF4-FFF2-40B4-BE49-F238E27FC236}">
                  <a16:creationId xmlns:a16="http://schemas.microsoft.com/office/drawing/2014/main" id="{731320B6-795F-4D48-BD0E-ED08FF77B608}"/>
                </a:ext>
              </a:extLst>
            </p:cNvPr>
            <p:cNvSpPr/>
            <p:nvPr/>
          </p:nvSpPr>
          <p:spPr>
            <a:xfrm>
              <a:off x="7754642" y="2690996"/>
              <a:ext cx="1753129" cy="42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Intel Clear"/>
                  <a:sym typeface="Helvetica Neue"/>
                </a:rPr>
                <a:t>Customer Coherent IP RISC-V (ACE, CHI)</a:t>
              </a:r>
            </a:p>
          </p:txBody>
        </p:sp>
        <p:sp>
          <p:nvSpPr>
            <p:cNvPr id="83" name="TextBox 82">
              <a:extLst>
                <a:ext uri="{FF2B5EF4-FFF2-40B4-BE49-F238E27FC236}">
                  <a16:creationId xmlns:a16="http://schemas.microsoft.com/office/drawing/2014/main" id="{C092864B-5338-45D3-B55C-218B90843514}"/>
                </a:ext>
              </a:extLst>
            </p:cNvPr>
            <p:cNvSpPr txBox="1"/>
            <p:nvPr/>
          </p:nvSpPr>
          <p:spPr>
            <a:xfrm>
              <a:off x="7745417" y="3943838"/>
              <a:ext cx="500458" cy="23839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MDFI</a:t>
              </a:r>
            </a:p>
          </p:txBody>
        </p:sp>
        <p:sp>
          <p:nvSpPr>
            <p:cNvPr id="84" name="TextBox 83">
              <a:extLst>
                <a:ext uri="{FF2B5EF4-FFF2-40B4-BE49-F238E27FC236}">
                  <a16:creationId xmlns:a16="http://schemas.microsoft.com/office/drawing/2014/main" id="{013C83C4-5F1B-487B-8314-9EABF50AF4C9}"/>
                </a:ext>
              </a:extLst>
            </p:cNvPr>
            <p:cNvSpPr txBox="1"/>
            <p:nvPr/>
          </p:nvSpPr>
          <p:spPr>
            <a:xfrm>
              <a:off x="8409495" y="3943838"/>
              <a:ext cx="500458" cy="23839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MDFI</a:t>
              </a:r>
            </a:p>
          </p:txBody>
        </p:sp>
        <p:sp>
          <p:nvSpPr>
            <p:cNvPr id="85" name="TextBox 84">
              <a:extLst>
                <a:ext uri="{FF2B5EF4-FFF2-40B4-BE49-F238E27FC236}">
                  <a16:creationId xmlns:a16="http://schemas.microsoft.com/office/drawing/2014/main" id="{4010E5CE-1397-4108-AA06-C4A4EB400ACC}"/>
                </a:ext>
              </a:extLst>
            </p:cNvPr>
            <p:cNvSpPr txBox="1"/>
            <p:nvPr/>
          </p:nvSpPr>
          <p:spPr>
            <a:xfrm>
              <a:off x="9078517" y="3943838"/>
              <a:ext cx="500458" cy="23839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MDFI</a:t>
              </a:r>
            </a:p>
          </p:txBody>
        </p:sp>
        <p:sp>
          <p:nvSpPr>
            <p:cNvPr id="86" name="TextBox 85">
              <a:extLst>
                <a:ext uri="{FF2B5EF4-FFF2-40B4-BE49-F238E27FC236}">
                  <a16:creationId xmlns:a16="http://schemas.microsoft.com/office/drawing/2014/main" id="{CC0D97B1-60C5-48E5-97D7-7E2F4BC027D0}"/>
                </a:ext>
              </a:extLst>
            </p:cNvPr>
            <p:cNvSpPr txBox="1"/>
            <p:nvPr/>
          </p:nvSpPr>
          <p:spPr>
            <a:xfrm>
              <a:off x="9758599" y="3943838"/>
              <a:ext cx="500458" cy="238399"/>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MDFI</a:t>
              </a:r>
            </a:p>
          </p:txBody>
        </p:sp>
        <p:sp>
          <p:nvSpPr>
            <p:cNvPr id="87" name="Rectangle 86">
              <a:extLst>
                <a:ext uri="{FF2B5EF4-FFF2-40B4-BE49-F238E27FC236}">
                  <a16:creationId xmlns:a16="http://schemas.microsoft.com/office/drawing/2014/main" id="{0DEF1738-8A61-4320-85A3-2C719D3AB4C7}"/>
                </a:ext>
              </a:extLst>
            </p:cNvPr>
            <p:cNvSpPr/>
            <p:nvPr/>
          </p:nvSpPr>
          <p:spPr>
            <a:xfrm>
              <a:off x="7745417" y="2141801"/>
              <a:ext cx="1753129" cy="46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Intel Clear"/>
                  <a:sym typeface="Helvetica Neue"/>
                </a:rPr>
                <a:t>Customer Non-Coherent IP </a:t>
              </a:r>
              <a:br>
                <a:rPr kumimoji="0" lang="en-US" sz="1050" b="0" i="0" u="none" strike="noStrike" kern="0" cap="none" spc="0" normalizeH="0" baseline="0" noProof="0" dirty="0">
                  <a:ln>
                    <a:noFill/>
                  </a:ln>
                  <a:solidFill>
                    <a:srgbClr val="FFFFFF"/>
                  </a:solidFill>
                  <a:effectLst/>
                  <a:uLnTx/>
                  <a:uFillTx/>
                  <a:latin typeface="Intel Clear"/>
                  <a:sym typeface="Helvetica Neue"/>
                </a:rPr>
              </a:br>
              <a:r>
                <a:rPr kumimoji="0" lang="en-US" sz="1050" b="0" i="0" u="none" strike="noStrike" kern="0" cap="none" spc="0" normalizeH="0" baseline="0" noProof="0" dirty="0">
                  <a:ln>
                    <a:noFill/>
                  </a:ln>
                  <a:solidFill>
                    <a:srgbClr val="FFFFFF"/>
                  </a:solidFill>
                  <a:effectLst/>
                  <a:uLnTx/>
                  <a:uFillTx/>
                  <a:latin typeface="Intel Clear"/>
                  <a:sym typeface="Helvetica Neue"/>
                </a:rPr>
                <a:t>(AXI, AHB)</a:t>
              </a:r>
            </a:p>
          </p:txBody>
        </p:sp>
        <p:sp>
          <p:nvSpPr>
            <p:cNvPr id="88" name="Rectangle 87">
              <a:extLst>
                <a:ext uri="{FF2B5EF4-FFF2-40B4-BE49-F238E27FC236}">
                  <a16:creationId xmlns:a16="http://schemas.microsoft.com/office/drawing/2014/main" id="{D3F195A1-9A84-4BDC-B7BB-7051204914AE}"/>
                </a:ext>
              </a:extLst>
            </p:cNvPr>
            <p:cNvSpPr/>
            <p:nvPr/>
          </p:nvSpPr>
          <p:spPr>
            <a:xfrm>
              <a:off x="8451763" y="568558"/>
              <a:ext cx="2113790" cy="420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Intel Clear"/>
                  <a:sym typeface="Helvetica Neue"/>
                </a:rPr>
                <a:t>56/112/224 Optical Module</a:t>
              </a:r>
            </a:p>
          </p:txBody>
        </p:sp>
        <p:sp>
          <p:nvSpPr>
            <p:cNvPr id="89" name="Rectangle 88">
              <a:extLst>
                <a:ext uri="{FF2B5EF4-FFF2-40B4-BE49-F238E27FC236}">
                  <a16:creationId xmlns:a16="http://schemas.microsoft.com/office/drawing/2014/main" id="{A3E2D94C-50A1-48BB-A49E-AAB113F5C584}"/>
                </a:ext>
              </a:extLst>
            </p:cNvPr>
            <p:cNvSpPr/>
            <p:nvPr/>
          </p:nvSpPr>
          <p:spPr>
            <a:xfrm>
              <a:off x="10109976" y="1541517"/>
              <a:ext cx="914046" cy="42032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CXL</a:t>
              </a:r>
            </a:p>
          </p:txBody>
        </p:sp>
        <p:sp>
          <p:nvSpPr>
            <p:cNvPr id="90" name="Rectangle 89">
              <a:extLst>
                <a:ext uri="{FF2B5EF4-FFF2-40B4-BE49-F238E27FC236}">
                  <a16:creationId xmlns:a16="http://schemas.microsoft.com/office/drawing/2014/main" id="{34291E40-311C-4B09-8B6E-391B4013B016}"/>
                </a:ext>
              </a:extLst>
            </p:cNvPr>
            <p:cNvSpPr/>
            <p:nvPr/>
          </p:nvSpPr>
          <p:spPr>
            <a:xfrm>
              <a:off x="6154909" y="3517469"/>
              <a:ext cx="1192277" cy="610254"/>
            </a:xfrm>
            <a:prstGeom prst="rect">
              <a:avLst/>
            </a:prstGeom>
            <a:solidFill>
              <a:srgbClr val="7030A0"/>
            </a:solidFill>
            <a:ln>
              <a:solidFill>
                <a:srgbClr val="657F3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Intel Clear"/>
                  <a:sym typeface="Helvetica Neue"/>
                </a:rPr>
                <a:t>High Performance IO Tile</a:t>
              </a:r>
            </a:p>
          </p:txBody>
        </p:sp>
        <p:sp>
          <p:nvSpPr>
            <p:cNvPr id="91" name="Rectangle 90">
              <a:extLst>
                <a:ext uri="{FF2B5EF4-FFF2-40B4-BE49-F238E27FC236}">
                  <a16:creationId xmlns:a16="http://schemas.microsoft.com/office/drawing/2014/main" id="{C4C694E0-00D0-4BAB-A5E5-086077534823}"/>
                </a:ext>
              </a:extLst>
            </p:cNvPr>
            <p:cNvSpPr/>
            <p:nvPr/>
          </p:nvSpPr>
          <p:spPr>
            <a:xfrm>
              <a:off x="6160125" y="1357858"/>
              <a:ext cx="1196286" cy="213622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Intel Clear"/>
                  <a:sym typeface="Helvetica Neue"/>
                </a:rPr>
                <a:t>“</a:t>
              </a:r>
              <a:r>
                <a:rPr kumimoji="0" lang="en-US" sz="1050" b="0" i="0" u="none" strike="noStrike" kern="0" cap="none" spc="0" normalizeH="0" baseline="0" noProof="0" dirty="0" err="1">
                  <a:ln>
                    <a:noFill/>
                  </a:ln>
                  <a:solidFill>
                    <a:srgbClr val="FFFFFF"/>
                  </a:solidFill>
                  <a:effectLst/>
                  <a:uLnTx/>
                  <a:uFillTx/>
                  <a:latin typeface="Intel Clear"/>
                  <a:sym typeface="Helvetica Neue"/>
                </a:rPr>
                <a:t>Chiplet</a:t>
              </a:r>
              <a:r>
                <a:rPr kumimoji="0" lang="en-US" sz="1050" b="0" i="0" u="none" strike="noStrike" kern="0" cap="none" spc="0" normalizeH="0" baseline="0" noProof="0" dirty="0">
                  <a:ln>
                    <a:noFill/>
                  </a:ln>
                  <a:solidFill>
                    <a:srgbClr val="FFFFFF"/>
                  </a:solidFill>
                  <a:effectLst/>
                  <a:uLnTx/>
                  <a:uFillTx/>
                  <a:latin typeface="Intel Clear"/>
                  <a:sym typeface="Helvetica Neue"/>
                </a:rPr>
                <a:t> Chassis”</a:t>
              </a:r>
            </a:p>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Intel Clear"/>
                  <a:sym typeface="Helvetica Neue"/>
                </a:rPr>
                <a:t>Customer Ready</a:t>
              </a:r>
            </a:p>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dirty="0">
                  <a:ln>
                    <a:noFill/>
                  </a:ln>
                  <a:solidFill>
                    <a:srgbClr val="FFFFFF"/>
                  </a:solidFill>
                  <a:effectLst/>
                  <a:uLnTx/>
                  <a:uFillTx/>
                  <a:latin typeface="Intel Clear"/>
                  <a:sym typeface="Helvetica Neue"/>
                </a:rPr>
                <a:t>Value: Ease of IO &amp; Platform Integration</a:t>
              </a:r>
            </a:p>
          </p:txBody>
        </p:sp>
        <p:sp>
          <p:nvSpPr>
            <p:cNvPr id="45" name="Rectangle 44">
              <a:extLst>
                <a:ext uri="{FF2B5EF4-FFF2-40B4-BE49-F238E27FC236}">
                  <a16:creationId xmlns:a16="http://schemas.microsoft.com/office/drawing/2014/main" id="{5BFA46A3-58D5-4562-B9BA-2B03BA3F07DE}"/>
                </a:ext>
              </a:extLst>
            </p:cNvPr>
            <p:cNvSpPr/>
            <p:nvPr/>
          </p:nvSpPr>
          <p:spPr>
            <a:xfrm>
              <a:off x="11146375" y="1372122"/>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46" name="Rectangle 45">
              <a:extLst>
                <a:ext uri="{FF2B5EF4-FFF2-40B4-BE49-F238E27FC236}">
                  <a16:creationId xmlns:a16="http://schemas.microsoft.com/office/drawing/2014/main" id="{A0502CF5-0190-4AF4-B0F0-BF6EA42DA34D}"/>
                </a:ext>
              </a:extLst>
            </p:cNvPr>
            <p:cNvSpPr/>
            <p:nvPr/>
          </p:nvSpPr>
          <p:spPr>
            <a:xfrm>
              <a:off x="11146375" y="1894140"/>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47" name="Rectangle 46">
              <a:extLst>
                <a:ext uri="{FF2B5EF4-FFF2-40B4-BE49-F238E27FC236}">
                  <a16:creationId xmlns:a16="http://schemas.microsoft.com/office/drawing/2014/main" id="{01FCEE44-CB67-463A-9C27-4B888F515AD3}"/>
                </a:ext>
              </a:extLst>
            </p:cNvPr>
            <p:cNvSpPr/>
            <p:nvPr/>
          </p:nvSpPr>
          <p:spPr>
            <a:xfrm>
              <a:off x="11149182" y="2390176"/>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48" name="Rectangle 47">
              <a:extLst>
                <a:ext uri="{FF2B5EF4-FFF2-40B4-BE49-F238E27FC236}">
                  <a16:creationId xmlns:a16="http://schemas.microsoft.com/office/drawing/2014/main" id="{A4BCBC06-0FA8-460B-B168-EDF58BF662AC}"/>
                </a:ext>
              </a:extLst>
            </p:cNvPr>
            <p:cNvSpPr/>
            <p:nvPr/>
          </p:nvSpPr>
          <p:spPr>
            <a:xfrm>
              <a:off x="11151060" y="2877895"/>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78" name="Rectangle 77">
              <a:extLst>
                <a:ext uri="{FF2B5EF4-FFF2-40B4-BE49-F238E27FC236}">
                  <a16:creationId xmlns:a16="http://schemas.microsoft.com/office/drawing/2014/main" id="{262B958B-B0C4-4AB7-AB3A-D4FEB0FDCD11}"/>
                </a:ext>
              </a:extLst>
            </p:cNvPr>
            <p:cNvSpPr/>
            <p:nvPr/>
          </p:nvSpPr>
          <p:spPr>
            <a:xfrm>
              <a:off x="11102532" y="4127266"/>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81" name="Rectangle 80">
              <a:extLst>
                <a:ext uri="{FF2B5EF4-FFF2-40B4-BE49-F238E27FC236}">
                  <a16:creationId xmlns:a16="http://schemas.microsoft.com/office/drawing/2014/main" id="{2EA54828-F15A-4FF4-B2A8-B41047F59F17}"/>
                </a:ext>
              </a:extLst>
            </p:cNvPr>
            <p:cNvSpPr/>
            <p:nvPr/>
          </p:nvSpPr>
          <p:spPr>
            <a:xfrm>
              <a:off x="11102532" y="4649284"/>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82" name="Rectangle 81">
              <a:extLst>
                <a:ext uri="{FF2B5EF4-FFF2-40B4-BE49-F238E27FC236}">
                  <a16:creationId xmlns:a16="http://schemas.microsoft.com/office/drawing/2014/main" id="{C26FE00A-750A-4EFC-85DD-D2B613B6F749}"/>
                </a:ext>
              </a:extLst>
            </p:cNvPr>
            <p:cNvSpPr/>
            <p:nvPr/>
          </p:nvSpPr>
          <p:spPr>
            <a:xfrm>
              <a:off x="11105339" y="5145320"/>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92" name="Rectangle 91">
              <a:extLst>
                <a:ext uri="{FF2B5EF4-FFF2-40B4-BE49-F238E27FC236}">
                  <a16:creationId xmlns:a16="http://schemas.microsoft.com/office/drawing/2014/main" id="{338DBD9A-FAE5-4002-A891-2F3F5D191CDA}"/>
                </a:ext>
              </a:extLst>
            </p:cNvPr>
            <p:cNvSpPr/>
            <p:nvPr/>
          </p:nvSpPr>
          <p:spPr>
            <a:xfrm>
              <a:off x="11107217" y="5633039"/>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93" name="Rectangle 92">
              <a:extLst>
                <a:ext uri="{FF2B5EF4-FFF2-40B4-BE49-F238E27FC236}">
                  <a16:creationId xmlns:a16="http://schemas.microsoft.com/office/drawing/2014/main" id="{3F91E1FD-067F-4613-89BD-A06FA5AC2E64}"/>
                </a:ext>
              </a:extLst>
            </p:cNvPr>
            <p:cNvSpPr/>
            <p:nvPr/>
          </p:nvSpPr>
          <p:spPr>
            <a:xfrm>
              <a:off x="6872221" y="4127266"/>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94" name="Rectangle 93">
              <a:extLst>
                <a:ext uri="{FF2B5EF4-FFF2-40B4-BE49-F238E27FC236}">
                  <a16:creationId xmlns:a16="http://schemas.microsoft.com/office/drawing/2014/main" id="{EEE0D3EF-32E9-4108-B84D-5AC85B18FA9C}"/>
                </a:ext>
              </a:extLst>
            </p:cNvPr>
            <p:cNvSpPr/>
            <p:nvPr/>
          </p:nvSpPr>
          <p:spPr>
            <a:xfrm>
              <a:off x="6872221" y="4649284"/>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97" name="Rectangle 96">
              <a:extLst>
                <a:ext uri="{FF2B5EF4-FFF2-40B4-BE49-F238E27FC236}">
                  <a16:creationId xmlns:a16="http://schemas.microsoft.com/office/drawing/2014/main" id="{32B071E2-8639-4300-B572-5BEF35385647}"/>
                </a:ext>
              </a:extLst>
            </p:cNvPr>
            <p:cNvSpPr/>
            <p:nvPr/>
          </p:nvSpPr>
          <p:spPr>
            <a:xfrm>
              <a:off x="6875028" y="5145320"/>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98" name="Rectangle 97">
              <a:extLst>
                <a:ext uri="{FF2B5EF4-FFF2-40B4-BE49-F238E27FC236}">
                  <a16:creationId xmlns:a16="http://schemas.microsoft.com/office/drawing/2014/main" id="{89CA8DE7-D27F-4944-BEF3-7E64872AF47E}"/>
                </a:ext>
              </a:extLst>
            </p:cNvPr>
            <p:cNvSpPr/>
            <p:nvPr/>
          </p:nvSpPr>
          <p:spPr>
            <a:xfrm>
              <a:off x="6876906" y="5633039"/>
              <a:ext cx="637523" cy="420329"/>
            </a:xfrm>
            <a:prstGeom prst="rect">
              <a:avLst/>
            </a:prstGeom>
            <a:solidFill>
              <a:srgbClr val="BFBFBF"/>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000000"/>
                  </a:solidFill>
                  <a:effectLst/>
                  <a:uLnTx/>
                  <a:uFillTx/>
                  <a:latin typeface="Intel Clear"/>
                  <a:sym typeface="Helvetica Neue"/>
                </a:rPr>
                <a:t>DRAM</a:t>
              </a:r>
            </a:p>
          </p:txBody>
        </p:sp>
        <p:sp>
          <p:nvSpPr>
            <p:cNvPr id="70" name="Rectangle 69">
              <a:extLst>
                <a:ext uri="{FF2B5EF4-FFF2-40B4-BE49-F238E27FC236}">
                  <a16:creationId xmlns:a16="http://schemas.microsoft.com/office/drawing/2014/main" id="{73F0A3D6-9256-4965-9EA2-1D6D1AE6B545}"/>
                </a:ext>
              </a:extLst>
            </p:cNvPr>
            <p:cNvSpPr/>
            <p:nvPr/>
          </p:nvSpPr>
          <p:spPr>
            <a:xfrm>
              <a:off x="6160125" y="4079184"/>
              <a:ext cx="1196286" cy="1901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69" rtl="0" eaLnBrk="1" fontAlgn="auto" latinLnBrk="0" hangingPunct="0">
                <a:lnSpc>
                  <a:spcPct val="90000"/>
                </a:lnSpc>
                <a:spcBef>
                  <a:spcPts val="2250"/>
                </a:spcBef>
                <a:spcAft>
                  <a:spcPts val="0"/>
                </a:spcAft>
                <a:buClrTx/>
                <a:buSzTx/>
                <a:buFontTx/>
                <a:buNone/>
                <a:tabLst/>
                <a:defRPr/>
              </a:pPr>
              <a:r>
                <a:rPr kumimoji="0" lang="en-US" sz="1050" b="0" i="0" u="none" strike="noStrike" kern="0" cap="none" spc="0" normalizeH="0" baseline="0" noProof="0">
                  <a:ln>
                    <a:noFill/>
                  </a:ln>
                  <a:solidFill>
                    <a:srgbClr val="FFFFFF"/>
                  </a:solidFill>
                  <a:effectLst/>
                  <a:uLnTx/>
                  <a:uFillTx/>
                  <a:latin typeface="Intel Clear"/>
                  <a:sym typeface="Helvetica Neue"/>
                </a:rPr>
                <a:t>Xeon™ DMR</a:t>
              </a:r>
            </a:p>
          </p:txBody>
        </p:sp>
      </p:grpSp>
      <p:sp>
        <p:nvSpPr>
          <p:cNvPr id="51" name="Rectangle 50">
            <a:extLst>
              <a:ext uri="{FF2B5EF4-FFF2-40B4-BE49-F238E27FC236}">
                <a16:creationId xmlns:a16="http://schemas.microsoft.com/office/drawing/2014/main" id="{FCFB6573-9BE6-46CB-B168-87E2F92F7B99}"/>
              </a:ext>
            </a:extLst>
          </p:cNvPr>
          <p:cNvSpPr/>
          <p:nvPr/>
        </p:nvSpPr>
        <p:spPr>
          <a:xfrm>
            <a:off x="4043341" y="2472097"/>
            <a:ext cx="1214528" cy="914400"/>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Customer </a:t>
            </a:r>
          </a:p>
          <a:p>
            <a:pPr marL="0" marR="0" indent="0" algn="ctr" defTabSz="825500" rtl="0" fontAlgn="auto" latinLnBrk="0" hangingPunct="0">
              <a:lnSpc>
                <a:spcPct val="100000"/>
              </a:lnSpc>
              <a:spcBef>
                <a:spcPts val="0"/>
              </a:spcBef>
              <a:spcAft>
                <a:spcPts val="0"/>
              </a:spcAft>
              <a:buClrTx/>
              <a:buSzTx/>
              <a:buFontTx/>
              <a:buNone/>
              <a:tabLst/>
            </a:pPr>
            <a:r>
              <a:rPr lang="en-US" sz="1050" dirty="0">
                <a:solidFill>
                  <a:srgbClr val="FFFFFF"/>
                </a:solidFill>
                <a:latin typeface="Helvetica Neue Medium"/>
                <a:ea typeface="Helvetica Neue Medium"/>
                <a:cs typeface="Helvetica Neue Medium"/>
                <a:sym typeface="Helvetica Neue Medium"/>
              </a:rPr>
              <a:t>Innovative </a:t>
            </a:r>
          </a:p>
          <a:p>
            <a:pPr marL="0" marR="0" indent="0" algn="ctr" defTabSz="8255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rPr>
              <a:t>IP (ex. AI, Security)</a:t>
            </a:r>
          </a:p>
        </p:txBody>
      </p:sp>
    </p:spTree>
    <p:extLst>
      <p:ext uri="{BB962C8B-B14F-4D97-AF65-F5344CB8AC3E}">
        <p14:creationId xmlns:p14="http://schemas.microsoft.com/office/powerpoint/2010/main" val="29612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8AA7-6BD2-44C2-945B-12AC0E605D77}"/>
              </a:ext>
            </a:extLst>
          </p:cNvPr>
          <p:cNvSpPr>
            <a:spLocks noGrp="1"/>
          </p:cNvSpPr>
          <p:nvPr>
            <p:ph type="title"/>
          </p:nvPr>
        </p:nvSpPr>
        <p:spPr/>
        <p:txBody>
          <a:bodyPr/>
          <a:lstStyle/>
          <a:p>
            <a:r>
              <a:rPr lang="en-US"/>
              <a:t>Die to Die Approaches</a:t>
            </a:r>
          </a:p>
        </p:txBody>
      </p:sp>
      <p:pic>
        <p:nvPicPr>
          <p:cNvPr id="3" name="Picture 2">
            <a:extLst>
              <a:ext uri="{FF2B5EF4-FFF2-40B4-BE49-F238E27FC236}">
                <a16:creationId xmlns:a16="http://schemas.microsoft.com/office/drawing/2014/main" id="{9D5E5A09-A75C-4DA3-A368-64334CA239D9}"/>
              </a:ext>
            </a:extLst>
          </p:cNvPr>
          <p:cNvPicPr>
            <a:picLocks noChangeAspect="1"/>
          </p:cNvPicPr>
          <p:nvPr/>
        </p:nvPicPr>
        <p:blipFill>
          <a:blip r:embed="rId2"/>
          <a:stretch>
            <a:fillRect/>
          </a:stretch>
        </p:blipFill>
        <p:spPr>
          <a:xfrm>
            <a:off x="838200" y="2989508"/>
            <a:ext cx="4969269" cy="1595525"/>
          </a:xfrm>
          <a:prstGeom prst="rect">
            <a:avLst/>
          </a:prstGeom>
        </p:spPr>
      </p:pic>
      <p:cxnSp>
        <p:nvCxnSpPr>
          <p:cNvPr id="5" name="Straight Connector 4">
            <a:extLst>
              <a:ext uri="{FF2B5EF4-FFF2-40B4-BE49-F238E27FC236}">
                <a16:creationId xmlns:a16="http://schemas.microsoft.com/office/drawing/2014/main" id="{4C52FFDA-DFB9-42AF-8C85-24F1620CAECE}"/>
              </a:ext>
            </a:extLst>
          </p:cNvPr>
          <p:cNvCxnSpPr>
            <a:cxnSpLocks/>
          </p:cNvCxnSpPr>
          <p:nvPr/>
        </p:nvCxnSpPr>
        <p:spPr>
          <a:xfrm flipH="1">
            <a:off x="4343400" y="2634741"/>
            <a:ext cx="381000" cy="609600"/>
          </a:xfrm>
          <a:prstGeom prst="line">
            <a:avLst/>
          </a:prstGeom>
          <a:noFill/>
          <a:ln w="76200" cap="flat">
            <a:solidFill>
              <a:schemeClr val="tx2">
                <a:lumMod val="60000"/>
                <a:lumOff val="40000"/>
              </a:schemeClr>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7" name="TextBox 6">
            <a:extLst>
              <a:ext uri="{FF2B5EF4-FFF2-40B4-BE49-F238E27FC236}">
                <a16:creationId xmlns:a16="http://schemas.microsoft.com/office/drawing/2014/main" id="{23E48C95-2FB3-419B-BAEF-868DD2AC47A9}"/>
              </a:ext>
            </a:extLst>
          </p:cNvPr>
          <p:cNvSpPr txBox="1"/>
          <p:nvPr/>
        </p:nvSpPr>
        <p:spPr>
          <a:xfrm>
            <a:off x="3810000" y="2085886"/>
            <a:ext cx="1905000" cy="6130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lang="en-US" sz="1400" b="1">
                <a:solidFill>
                  <a:schemeClr val="accent1">
                    <a:lumMod val="75000"/>
                  </a:schemeClr>
                </a:solidFill>
                <a:latin typeface="Arial" panose="020B0604020202020204" pitchFamily="34" charset="0"/>
                <a:cs typeface="Arial" panose="020B0604020202020204" pitchFamily="34" charset="0"/>
              </a:rPr>
              <a:t>3D Stacking</a:t>
            </a:r>
          </a:p>
          <a:p>
            <a:pPr marR="0" algn="ctr" defTabSz="2438338" rtl="0" fontAlgn="auto" latinLnBrk="0" hangingPunct="0">
              <a:lnSpc>
                <a:spcPct val="100000"/>
              </a:lnSpc>
              <a:spcBef>
                <a:spcPts val="600"/>
              </a:spcBef>
              <a:spcAft>
                <a:spcPts val="0"/>
              </a:spcAft>
              <a:buClrTx/>
              <a:buSzTx/>
              <a:tabLst/>
            </a:pPr>
            <a:r>
              <a:rPr kumimoji="0" lang="en-US" sz="1100" b="0" i="0" u="none" strike="noStrike" cap="none" spc="0" normalizeH="0" baseline="0">
                <a:ln>
                  <a:noFill/>
                </a:ln>
                <a:solidFill>
                  <a:schemeClr val="accent1">
                    <a:lumMod val="75000"/>
                  </a:schemeClr>
                </a:solidFill>
                <a:effectLst/>
                <a:uFillTx/>
                <a:latin typeface="Arial" panose="020B0604020202020204" pitchFamily="34" charset="0"/>
                <a:cs typeface="Arial" panose="020B0604020202020204" pitchFamily="34" charset="0"/>
                <a:sym typeface="Helvetica Neue"/>
              </a:rPr>
              <a:t>Example: </a:t>
            </a:r>
            <a:r>
              <a:rPr kumimoji="0" lang="en-US" sz="1100" b="0" i="0" u="none" strike="noStrike" cap="none" spc="0" normalizeH="0" baseline="0" err="1">
                <a:ln>
                  <a:noFill/>
                </a:ln>
                <a:solidFill>
                  <a:schemeClr val="accent1">
                    <a:lumMod val="75000"/>
                  </a:schemeClr>
                </a:solidFill>
                <a:effectLst/>
                <a:uFillTx/>
                <a:latin typeface="Arial" panose="020B0604020202020204" pitchFamily="34" charset="0"/>
                <a:cs typeface="Arial" panose="020B0604020202020204" pitchFamily="34" charset="0"/>
                <a:sym typeface="Helvetica Neue"/>
              </a:rPr>
              <a:t>Foveros</a:t>
            </a:r>
            <a:endParaRPr kumimoji="0" lang="en-US" sz="1100" b="0" i="0" u="none" strike="noStrike" cap="none" spc="0" normalizeH="0" baseline="0">
              <a:ln>
                <a:noFill/>
              </a:ln>
              <a:solidFill>
                <a:schemeClr val="accent1">
                  <a:lumMod val="75000"/>
                </a:schemeClr>
              </a:solidFill>
              <a:effectLst/>
              <a:uFillTx/>
              <a:latin typeface="Arial" panose="020B0604020202020204" pitchFamily="34" charset="0"/>
              <a:cs typeface="Arial" panose="020B0604020202020204" pitchFamily="34" charset="0"/>
              <a:sym typeface="Helvetica Neue"/>
            </a:endParaRPr>
          </a:p>
        </p:txBody>
      </p:sp>
      <p:cxnSp>
        <p:nvCxnSpPr>
          <p:cNvPr id="8" name="Straight Connector 7">
            <a:extLst>
              <a:ext uri="{FF2B5EF4-FFF2-40B4-BE49-F238E27FC236}">
                <a16:creationId xmlns:a16="http://schemas.microsoft.com/office/drawing/2014/main" id="{3D501FF8-CE6B-440D-9A55-1B330A63A28A}"/>
              </a:ext>
            </a:extLst>
          </p:cNvPr>
          <p:cNvCxnSpPr>
            <a:cxnSpLocks/>
          </p:cNvCxnSpPr>
          <p:nvPr/>
        </p:nvCxnSpPr>
        <p:spPr>
          <a:xfrm flipH="1" flipV="1">
            <a:off x="3429001" y="4132508"/>
            <a:ext cx="533399" cy="609600"/>
          </a:xfrm>
          <a:prstGeom prst="line">
            <a:avLst/>
          </a:prstGeom>
          <a:noFill/>
          <a:ln w="76200" cap="flat">
            <a:solidFill>
              <a:schemeClr val="tx2">
                <a:lumMod val="60000"/>
                <a:lumOff val="40000"/>
              </a:schemeClr>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7211BE2D-436B-46A2-B6F9-78C5C31EDAA9}"/>
              </a:ext>
            </a:extLst>
          </p:cNvPr>
          <p:cNvSpPr txBox="1"/>
          <p:nvPr/>
        </p:nvSpPr>
        <p:spPr>
          <a:xfrm>
            <a:off x="3527031" y="4722223"/>
            <a:ext cx="1905000" cy="687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lang="en-US" sz="1400" b="1">
                <a:solidFill>
                  <a:schemeClr val="accent1">
                    <a:lumMod val="75000"/>
                  </a:schemeClr>
                </a:solidFill>
                <a:latin typeface="Arial" panose="020B0604020202020204" pitchFamily="34" charset="0"/>
                <a:cs typeface="Arial" panose="020B0604020202020204" pitchFamily="34" charset="0"/>
              </a:rPr>
              <a:t>Bridge / 2.xD</a:t>
            </a:r>
          </a:p>
          <a:p>
            <a:pPr marR="0" algn="ctr" defTabSz="2438338" rtl="0" fontAlgn="auto" latinLnBrk="0" hangingPunct="0">
              <a:lnSpc>
                <a:spcPct val="100000"/>
              </a:lnSpc>
              <a:spcBef>
                <a:spcPts val="600"/>
              </a:spcBef>
              <a:spcAft>
                <a:spcPts val="0"/>
              </a:spcAft>
              <a:buClrTx/>
              <a:buSzTx/>
              <a:tabLst/>
            </a:pPr>
            <a:r>
              <a:rPr kumimoji="0" lang="en-US" sz="1100" b="0" i="0" u="none" strike="noStrike" cap="none" spc="0" normalizeH="0" baseline="0">
                <a:ln>
                  <a:noFill/>
                </a:ln>
                <a:solidFill>
                  <a:schemeClr val="accent1">
                    <a:lumMod val="75000"/>
                  </a:schemeClr>
                </a:solidFill>
                <a:effectLst/>
                <a:uFillTx/>
                <a:latin typeface="Arial" panose="020B0604020202020204" pitchFamily="34" charset="0"/>
                <a:cs typeface="Arial" panose="020B0604020202020204" pitchFamily="34" charset="0"/>
                <a:sym typeface="Helvetica Neue"/>
              </a:rPr>
              <a:t>Example: EMIB</a:t>
            </a:r>
          </a:p>
        </p:txBody>
      </p:sp>
      <p:cxnSp>
        <p:nvCxnSpPr>
          <p:cNvPr id="12" name="Straight Connector 11">
            <a:extLst>
              <a:ext uri="{FF2B5EF4-FFF2-40B4-BE49-F238E27FC236}">
                <a16:creationId xmlns:a16="http://schemas.microsoft.com/office/drawing/2014/main" id="{DB28C755-122F-42BD-9324-DCDD1C5D701F}"/>
              </a:ext>
            </a:extLst>
          </p:cNvPr>
          <p:cNvCxnSpPr>
            <a:cxnSpLocks/>
          </p:cNvCxnSpPr>
          <p:nvPr/>
        </p:nvCxnSpPr>
        <p:spPr>
          <a:xfrm>
            <a:off x="2057400" y="2698913"/>
            <a:ext cx="0" cy="1204995"/>
          </a:xfrm>
          <a:prstGeom prst="line">
            <a:avLst/>
          </a:prstGeom>
          <a:noFill/>
          <a:ln w="76200" cap="flat">
            <a:solidFill>
              <a:schemeClr val="tx2">
                <a:lumMod val="60000"/>
                <a:lumOff val="40000"/>
              </a:schemeClr>
            </a:solidFill>
            <a:prstDash val="solid"/>
            <a:miter lim="400000"/>
            <a:headEnd type="none" w="med" len="med"/>
            <a:tailEnd type="triangle" w="med" len="med"/>
          </a:ln>
          <a:effectLst/>
          <a:sp3d/>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7E6AD7D9-ED67-4A53-92CD-5EFC878FD02B}"/>
              </a:ext>
            </a:extLst>
          </p:cNvPr>
          <p:cNvSpPr txBox="1"/>
          <p:nvPr/>
        </p:nvSpPr>
        <p:spPr>
          <a:xfrm>
            <a:off x="1066800" y="2120542"/>
            <a:ext cx="2057400" cy="687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lang="en-US" sz="1400" b="1">
                <a:solidFill>
                  <a:schemeClr val="accent1">
                    <a:lumMod val="75000"/>
                  </a:schemeClr>
                </a:solidFill>
                <a:latin typeface="Arial" panose="020B0604020202020204" pitchFamily="34" charset="0"/>
                <a:cs typeface="Arial" panose="020B0604020202020204" pitchFamily="34" charset="0"/>
              </a:rPr>
              <a:t>Package Traces / 2D</a:t>
            </a:r>
          </a:p>
          <a:p>
            <a:pPr marR="0" algn="ctr" defTabSz="2438338" rtl="0" fontAlgn="auto" latinLnBrk="0" hangingPunct="0">
              <a:lnSpc>
                <a:spcPct val="100000"/>
              </a:lnSpc>
              <a:spcBef>
                <a:spcPts val="600"/>
              </a:spcBef>
              <a:spcAft>
                <a:spcPts val="0"/>
              </a:spcAft>
              <a:buClrTx/>
              <a:buSzTx/>
              <a:tabLst/>
            </a:pPr>
            <a:r>
              <a:rPr kumimoji="0" lang="en-US" sz="1100" b="0" i="0" u="none" strike="noStrike" cap="none" spc="0" normalizeH="0" baseline="0">
                <a:ln>
                  <a:noFill/>
                </a:ln>
                <a:solidFill>
                  <a:schemeClr val="accent1">
                    <a:lumMod val="75000"/>
                  </a:schemeClr>
                </a:solidFill>
                <a:effectLst/>
                <a:uFillTx/>
                <a:latin typeface="Arial" panose="020B0604020202020204" pitchFamily="34" charset="0"/>
                <a:cs typeface="Arial" panose="020B0604020202020204" pitchFamily="34" charset="0"/>
                <a:sym typeface="Helvetica Neue"/>
              </a:rPr>
              <a:t>Example: Stripline</a:t>
            </a:r>
          </a:p>
        </p:txBody>
      </p:sp>
      <p:sp>
        <p:nvSpPr>
          <p:cNvPr id="28" name="Rectangle: Rounded Corners 27">
            <a:extLst>
              <a:ext uri="{FF2B5EF4-FFF2-40B4-BE49-F238E27FC236}">
                <a16:creationId xmlns:a16="http://schemas.microsoft.com/office/drawing/2014/main" id="{F80D51FD-682F-416B-9193-5493DE2EF013}"/>
              </a:ext>
            </a:extLst>
          </p:cNvPr>
          <p:cNvSpPr/>
          <p:nvPr/>
        </p:nvSpPr>
        <p:spPr>
          <a:xfrm>
            <a:off x="740008" y="5885107"/>
            <a:ext cx="10659883" cy="297303"/>
          </a:xfrm>
          <a:prstGeom prst="round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400" b="1">
                <a:solidFill>
                  <a:srgbClr val="FF0000"/>
                </a:solidFill>
                <a:latin typeface="+mj-lt"/>
                <a:ea typeface="Helvetica Neue Medium"/>
                <a:cs typeface="Helvetica" panose="020B0604020202020204" pitchFamily="34" charset="0"/>
                <a:sym typeface="Helvetica Neue Medium"/>
              </a:rPr>
              <a:t>The initial scope of this activity is on 2D and 2.xD using a many wires &amp; simple I/O approach</a:t>
            </a:r>
          </a:p>
        </p:txBody>
      </p:sp>
      <p:sp>
        <p:nvSpPr>
          <p:cNvPr id="29" name="Rectangle: Rounded Corners 28">
            <a:extLst>
              <a:ext uri="{FF2B5EF4-FFF2-40B4-BE49-F238E27FC236}">
                <a16:creationId xmlns:a16="http://schemas.microsoft.com/office/drawing/2014/main" id="{40D8634B-DBCA-49AC-BB44-2D966BAE5697}"/>
              </a:ext>
            </a:extLst>
          </p:cNvPr>
          <p:cNvSpPr/>
          <p:nvPr/>
        </p:nvSpPr>
        <p:spPr>
          <a:xfrm>
            <a:off x="2057400" y="1446497"/>
            <a:ext cx="2667000" cy="460341"/>
          </a:xfrm>
          <a:prstGeom prst="round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lumMod val="65000"/>
                    <a:lumOff val="35000"/>
                  </a:schemeClr>
                </a:solidFill>
                <a:effectLst/>
                <a:uFillTx/>
                <a:latin typeface="Arial" panose="020B0604020202020204" pitchFamily="34" charset="0"/>
                <a:ea typeface="Helvetica Neue Medium"/>
                <a:cs typeface="Arial" panose="020B0604020202020204" pitchFamily="34" charset="0"/>
                <a:sym typeface="Helvetica Neue Medium"/>
              </a:rPr>
              <a:t>Packaging Technology</a:t>
            </a:r>
          </a:p>
        </p:txBody>
      </p:sp>
      <p:sp>
        <p:nvSpPr>
          <p:cNvPr id="13" name="Rectangle 12">
            <a:extLst>
              <a:ext uri="{FF2B5EF4-FFF2-40B4-BE49-F238E27FC236}">
                <a16:creationId xmlns:a16="http://schemas.microsoft.com/office/drawing/2014/main" id="{539C813C-3C28-4629-A7C4-3A5248370F9F}"/>
              </a:ext>
            </a:extLst>
          </p:cNvPr>
          <p:cNvSpPr/>
          <p:nvPr/>
        </p:nvSpPr>
        <p:spPr>
          <a:xfrm>
            <a:off x="8996433" y="2020295"/>
            <a:ext cx="2509767" cy="529174"/>
          </a:xfrm>
          <a:prstGeom prst="rect">
            <a:avLst/>
          </a:prstGeom>
          <a:solidFill>
            <a:schemeClr val="tx1">
              <a:lumMod val="65000"/>
              <a:lumOff val="3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400" b="1">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t>Few Wires (Serial)</a:t>
            </a:r>
          </a:p>
          <a:p>
            <a:pPr marL="0" marR="0" indent="0" algn="ctr"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chemeClr val="bg1">
                    <a:lumMod val="95000"/>
                  </a:schemeClr>
                </a:solidFill>
                <a:effectLst/>
                <a:uFillTx/>
                <a:latin typeface="Arial" panose="020B0604020202020204" pitchFamily="34" charset="0"/>
                <a:ea typeface="Helvetica Neue Medium"/>
                <a:cs typeface="Arial" panose="020B0604020202020204" pitchFamily="34" charset="0"/>
                <a:sym typeface="Helvetica Neue Medium"/>
              </a:rPr>
              <a:t>&amp; Complex I/O</a:t>
            </a:r>
          </a:p>
        </p:txBody>
      </p:sp>
      <p:sp>
        <p:nvSpPr>
          <p:cNvPr id="26" name="Rectangle 25">
            <a:extLst>
              <a:ext uri="{FF2B5EF4-FFF2-40B4-BE49-F238E27FC236}">
                <a16:creationId xmlns:a16="http://schemas.microsoft.com/office/drawing/2014/main" id="{EE5C2BD6-45AB-4FE2-9324-2985AF404865}"/>
              </a:ext>
            </a:extLst>
          </p:cNvPr>
          <p:cNvSpPr/>
          <p:nvPr/>
        </p:nvSpPr>
        <p:spPr>
          <a:xfrm>
            <a:off x="8991600" y="2549469"/>
            <a:ext cx="2509767" cy="2698565"/>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91440" rIns="50800" bIns="50800" numCol="1" spcCol="38100" rtlCol="0" anchor="t">
            <a:noAutofit/>
          </a:bodyPr>
          <a:lstStyle/>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Advantage</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Flexible die placement</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Low die shoreline (organic)</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Existing standards and IP (OIF)</a:t>
            </a:r>
          </a:p>
          <a:p>
            <a:pPr defTabSz="825500">
              <a:lnSpc>
                <a:spcPct val="100000"/>
              </a:lnSpc>
              <a:spcBef>
                <a:spcPts val="0"/>
              </a:spcBef>
            </a:pPr>
            <a:endPar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endParaRPr>
          </a:p>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Disadvantage</a:t>
            </a:r>
          </a:p>
          <a:p>
            <a:pPr marL="285750"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High latency</a:t>
            </a:r>
          </a:p>
          <a:p>
            <a:pPr marL="285750"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High power</a:t>
            </a:r>
          </a:p>
          <a:p>
            <a:pPr marL="285750" indent="-285750" defTabSz="825500">
              <a:lnSpc>
                <a:spcPct val="100000"/>
              </a:lnSpc>
              <a:spcBef>
                <a:spcPts val="0"/>
              </a:spcBef>
              <a:buFont typeface="Arial" panose="020B0604020202020204" pitchFamily="34" charset="0"/>
              <a:buChar char="•"/>
            </a:pPr>
            <a:endPar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endParaRPr>
          </a:p>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Examples</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OIF Very Short Reach (VSR)</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OIF Ultra Short Reach (USR)</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OIF Extra Short Reach (XSR)</a:t>
            </a:r>
          </a:p>
          <a:p>
            <a:pPr marL="285750" lvl="1" indent="-285750" defTabSz="825500">
              <a:lnSpc>
                <a:spcPct val="100000"/>
              </a:lnSpc>
              <a:spcBef>
                <a:spcPts val="0"/>
              </a:spcBef>
              <a:buFont typeface="Arial" panose="020B0604020202020204" pitchFamily="34" charset="0"/>
              <a:buChar char="•"/>
            </a:pPr>
            <a:endParaRPr kumimoji="0" lang="en-US" sz="1400" b="0" i="0" u="none" strike="noStrike" cap="none" spc="0" normalizeH="0" baseline="0">
              <a:ln>
                <a:noFill/>
              </a:ln>
              <a:solidFill>
                <a:schemeClr val="tx1">
                  <a:lumMod val="75000"/>
                  <a:lumOff val="25000"/>
                </a:schemeClr>
              </a:solidFill>
              <a:effectLst/>
              <a:uFillTx/>
              <a:latin typeface="Arial" panose="020B0604020202020204" pitchFamily="34" charset="0"/>
              <a:ea typeface="Helvetica Neue Medium"/>
              <a:cs typeface="Arial" panose="020B0604020202020204" pitchFamily="34" charset="0"/>
              <a:sym typeface="Helvetica Neue Medium"/>
            </a:endParaRPr>
          </a:p>
        </p:txBody>
      </p:sp>
      <p:sp>
        <p:nvSpPr>
          <p:cNvPr id="32" name="Rectangle 31">
            <a:extLst>
              <a:ext uri="{FF2B5EF4-FFF2-40B4-BE49-F238E27FC236}">
                <a16:creationId xmlns:a16="http://schemas.microsoft.com/office/drawing/2014/main" id="{04EDB6FE-C7F2-442E-A66D-C2244377D430}"/>
              </a:ext>
            </a:extLst>
          </p:cNvPr>
          <p:cNvSpPr/>
          <p:nvPr/>
        </p:nvSpPr>
        <p:spPr>
          <a:xfrm>
            <a:off x="6329433" y="2013725"/>
            <a:ext cx="2509767" cy="529174"/>
          </a:xfrm>
          <a:prstGeom prst="rect">
            <a:avLst/>
          </a:prstGeom>
          <a:solidFill>
            <a:schemeClr val="tx1">
              <a:lumMod val="65000"/>
              <a:lumOff val="3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400" b="1">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t>Many Wires (Parallel)</a:t>
            </a:r>
          </a:p>
          <a:p>
            <a:pPr marL="0" marR="0" indent="0" algn="ctr" defTabSz="8255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a:ln>
                  <a:noFill/>
                </a:ln>
                <a:solidFill>
                  <a:schemeClr val="bg1">
                    <a:lumMod val="95000"/>
                  </a:schemeClr>
                </a:solidFill>
                <a:effectLst/>
                <a:uFillTx/>
                <a:latin typeface="Arial" panose="020B0604020202020204" pitchFamily="34" charset="0"/>
                <a:ea typeface="Helvetica Neue Medium"/>
                <a:cs typeface="Arial" panose="020B0604020202020204" pitchFamily="34" charset="0"/>
                <a:sym typeface="Helvetica Neue Medium"/>
              </a:rPr>
              <a:t>&amp; Simple I/O</a:t>
            </a:r>
          </a:p>
        </p:txBody>
      </p:sp>
      <p:sp>
        <p:nvSpPr>
          <p:cNvPr id="33" name="Rectangle 32">
            <a:extLst>
              <a:ext uri="{FF2B5EF4-FFF2-40B4-BE49-F238E27FC236}">
                <a16:creationId xmlns:a16="http://schemas.microsoft.com/office/drawing/2014/main" id="{177B7BE9-2501-4869-BFF3-4288C5FE3A9C}"/>
              </a:ext>
            </a:extLst>
          </p:cNvPr>
          <p:cNvSpPr/>
          <p:nvPr/>
        </p:nvSpPr>
        <p:spPr>
          <a:xfrm>
            <a:off x="6324600" y="2542899"/>
            <a:ext cx="2509767" cy="2698565"/>
          </a:xfrm>
          <a:prstGeom prst="rect">
            <a:avLst/>
          </a:prstGeom>
          <a:solidFill>
            <a:schemeClr val="bg1">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2880" tIns="91440" rIns="0" bIns="50800" numCol="1" spcCol="38100" rtlCol="0" anchor="t">
            <a:noAutofit/>
          </a:bodyPr>
          <a:lstStyle/>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Advantage</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Low latency &amp; power</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Simple design</a:t>
            </a:r>
          </a:p>
          <a:p>
            <a:pPr marL="285750" lvl="1"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Scales well with future bump pitch</a:t>
            </a:r>
          </a:p>
          <a:p>
            <a:pPr defTabSz="825500">
              <a:lnSpc>
                <a:spcPct val="100000"/>
              </a:lnSpc>
              <a:spcBef>
                <a:spcPts val="0"/>
              </a:spcBef>
            </a:pPr>
            <a:endPar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endParaRPr>
          </a:p>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Disadvantage</a:t>
            </a:r>
          </a:p>
          <a:p>
            <a:pPr marL="285750" indent="-2857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Die placement constraints</a:t>
            </a:r>
          </a:p>
          <a:p>
            <a:pPr marL="285750" indent="-285750" defTabSz="825500">
              <a:lnSpc>
                <a:spcPct val="100000"/>
              </a:lnSpc>
              <a:spcBef>
                <a:spcPts val="0"/>
              </a:spcBef>
              <a:buFont typeface="Arial" panose="020B0604020202020204" pitchFamily="34" charset="0"/>
              <a:buChar char="•"/>
            </a:pPr>
            <a:endPar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endParaRPr>
          </a:p>
          <a:p>
            <a:pPr defTabSz="825500">
              <a:lnSpc>
                <a:spcPct val="100000"/>
              </a:lnSpc>
              <a:spcBef>
                <a:spcPts val="0"/>
              </a:spcBef>
            </a:pPr>
            <a:r>
              <a:rPr lang="en-US" sz="1200" b="1">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Examples</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Intel AIB</a:t>
            </a:r>
          </a:p>
          <a:p>
            <a:pPr marL="171450" indent="-171450" defTabSz="825500">
              <a:lnSpc>
                <a:spcPct val="100000"/>
              </a:lnSpc>
              <a:spcBef>
                <a:spcPts val="0"/>
              </a:spcBef>
              <a:buFont typeface="Arial" panose="020B0604020202020204" pitchFamily="34" charset="0"/>
              <a:buChar char="•"/>
            </a:pPr>
            <a:r>
              <a:rPr lang="en-US" sz="1100">
                <a:solidFill>
                  <a:schemeClr val="tx1">
                    <a:lumMod val="75000"/>
                    <a:lumOff val="25000"/>
                  </a:schemeClr>
                </a:solidFill>
                <a:latin typeface="Arial" panose="020B0604020202020204" pitchFamily="34" charset="0"/>
                <a:ea typeface="Helvetica Neue Medium"/>
                <a:cs typeface="Arial" panose="020B0604020202020204" pitchFamily="34" charset="0"/>
                <a:sym typeface="Helvetica Neue Medium"/>
              </a:rPr>
              <a:t>Intel MDFI</a:t>
            </a:r>
          </a:p>
          <a:p>
            <a:pPr marL="285750" lvl="1" indent="-285750" defTabSz="825500">
              <a:lnSpc>
                <a:spcPct val="100000"/>
              </a:lnSpc>
              <a:spcBef>
                <a:spcPts val="0"/>
              </a:spcBef>
              <a:buFont typeface="Arial" panose="020B0604020202020204" pitchFamily="34" charset="0"/>
              <a:buChar char="•"/>
            </a:pPr>
            <a:endParaRPr kumimoji="0" lang="en-US" sz="1400" b="0" i="0" u="none" strike="noStrike" cap="none" spc="0" normalizeH="0" baseline="0">
              <a:ln>
                <a:noFill/>
              </a:ln>
              <a:solidFill>
                <a:schemeClr val="tx1">
                  <a:lumMod val="75000"/>
                  <a:lumOff val="25000"/>
                </a:schemeClr>
              </a:solidFill>
              <a:effectLst/>
              <a:uFillTx/>
              <a:latin typeface="Arial" panose="020B0604020202020204" pitchFamily="34" charset="0"/>
              <a:ea typeface="Helvetica Neue Medium"/>
              <a:cs typeface="Arial" panose="020B0604020202020204" pitchFamily="34" charset="0"/>
              <a:sym typeface="Helvetica Neue Medium"/>
            </a:endParaRPr>
          </a:p>
        </p:txBody>
      </p:sp>
      <p:sp>
        <p:nvSpPr>
          <p:cNvPr id="34" name="Rectangle: Rounded Corners 33">
            <a:extLst>
              <a:ext uri="{FF2B5EF4-FFF2-40B4-BE49-F238E27FC236}">
                <a16:creationId xmlns:a16="http://schemas.microsoft.com/office/drawing/2014/main" id="{F195AB30-733D-434A-B38F-17E6E249CE7F}"/>
              </a:ext>
            </a:extLst>
          </p:cNvPr>
          <p:cNvSpPr/>
          <p:nvPr/>
        </p:nvSpPr>
        <p:spPr>
          <a:xfrm>
            <a:off x="7579483" y="1494809"/>
            <a:ext cx="2667000" cy="460341"/>
          </a:xfrm>
          <a:prstGeom prst="round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a:ln>
                  <a:noFill/>
                </a:ln>
                <a:solidFill>
                  <a:schemeClr val="tx1">
                    <a:lumMod val="65000"/>
                    <a:lumOff val="35000"/>
                  </a:schemeClr>
                </a:solidFill>
                <a:effectLst/>
                <a:uFillTx/>
                <a:latin typeface="Arial" panose="020B0604020202020204" pitchFamily="34" charset="0"/>
                <a:ea typeface="Helvetica Neue Medium"/>
                <a:cs typeface="Arial" panose="020B0604020202020204" pitchFamily="34" charset="0"/>
                <a:sym typeface="Helvetica Neue Medium"/>
              </a:rPr>
              <a:t>I/O Technology</a:t>
            </a:r>
          </a:p>
        </p:txBody>
      </p:sp>
    </p:spTree>
    <p:extLst>
      <p:ext uri="{BB962C8B-B14F-4D97-AF65-F5344CB8AC3E}">
        <p14:creationId xmlns:p14="http://schemas.microsoft.com/office/powerpoint/2010/main" val="377995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6EC5-4128-4223-9850-63A70FA2E236}"/>
              </a:ext>
            </a:extLst>
          </p:cNvPr>
          <p:cNvSpPr>
            <a:spLocks noGrp="1"/>
          </p:cNvSpPr>
          <p:nvPr>
            <p:ph type="title"/>
          </p:nvPr>
        </p:nvSpPr>
        <p:spPr/>
        <p:txBody>
          <a:bodyPr/>
          <a:lstStyle/>
          <a:p>
            <a:r>
              <a:rPr lang="en-US"/>
              <a:t>Components of Chiplet Interoperability</a:t>
            </a:r>
          </a:p>
        </p:txBody>
      </p:sp>
      <p:sp>
        <p:nvSpPr>
          <p:cNvPr id="9" name="TextBox 8">
            <a:extLst>
              <a:ext uri="{FF2B5EF4-FFF2-40B4-BE49-F238E27FC236}">
                <a16:creationId xmlns:a16="http://schemas.microsoft.com/office/drawing/2014/main" id="{3F12EA14-9D40-4B33-A896-188C31F84633}"/>
              </a:ext>
            </a:extLst>
          </p:cNvPr>
          <p:cNvSpPr txBox="1"/>
          <p:nvPr/>
        </p:nvSpPr>
        <p:spPr>
          <a:xfrm>
            <a:off x="6724908" y="1371600"/>
            <a:ext cx="4895721" cy="4419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noAutofit/>
          </a:bodyPr>
          <a:lstStyle/>
          <a:p>
            <a:pPr marL="228600" lvl="0" indent="-228600" defTabSz="609600" hangingPunct="1">
              <a:lnSpc>
                <a:spcPts val="400"/>
              </a:lnSpc>
              <a:spcBef>
                <a:spcPts val="1800"/>
              </a:spcBef>
              <a:buFont typeface="Wingdings" pitchFamily="2" charset="2"/>
              <a:buChar char="§"/>
            </a:pPr>
            <a:r>
              <a:rPr lang="en-US" sz="1400" b="1">
                <a:solidFill>
                  <a:srgbClr val="525252"/>
                </a:solidFill>
                <a:ea typeface="Intel Clear Light" panose="020B0404020203020204" pitchFamily="34" charset="0"/>
                <a:cs typeface="Intel Clear Light" panose="020B0404020203020204" pitchFamily="34" charset="0"/>
                <a:sym typeface="Helvetica"/>
              </a:rPr>
              <a:t>Chiplet Form Factor </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Die size</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Bump location</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Power delivery</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Thermal characteristics</a:t>
            </a:r>
            <a:endParaRPr lang="en-US" sz="1400">
              <a:solidFill>
                <a:schemeClr val="tx1"/>
              </a:solidFill>
              <a:latin typeface="Arial" panose="020B0604020202020204" pitchFamily="34" charset="0"/>
              <a:cs typeface="Arial" panose="020B0604020202020204" pitchFamily="34" charset="0"/>
            </a:endParaRPr>
          </a:p>
          <a:p>
            <a:pPr marL="228600" lvl="0" indent="-228600" defTabSz="609600" hangingPunct="1">
              <a:lnSpc>
                <a:spcPts val="400"/>
              </a:lnSpc>
              <a:spcBef>
                <a:spcPts val="1800"/>
              </a:spcBef>
              <a:buFont typeface="Wingdings" pitchFamily="2" charset="2"/>
              <a:buChar char="§"/>
            </a:pPr>
            <a:r>
              <a:rPr lang="en-US" sz="1400" b="1">
                <a:solidFill>
                  <a:srgbClr val="525252"/>
                </a:solidFill>
                <a:ea typeface="Intel Clear Light" panose="020B0404020203020204" pitchFamily="34" charset="0"/>
                <a:cs typeface="Intel Clear Light" panose="020B0404020203020204" pitchFamily="34" charset="0"/>
                <a:sym typeface="Helvetica"/>
              </a:rPr>
              <a:t>SoC Construction</a:t>
            </a:r>
            <a:r>
              <a:rPr lang="en-US" sz="1400" b="1">
                <a:solidFill>
                  <a:schemeClr val="tx2">
                    <a:lumMod val="60000"/>
                    <a:lumOff val="40000"/>
                  </a:schemeClr>
                </a:solidFill>
                <a:ea typeface="Intel Clear Light" panose="020B0404020203020204" pitchFamily="34" charset="0"/>
                <a:cs typeface="Intel Clear Light" panose="020B0404020203020204" pitchFamily="34" charset="0"/>
                <a:sym typeface="Helvetica"/>
              </a:rPr>
              <a:t> </a:t>
            </a:r>
            <a:r>
              <a:rPr lang="en-US" sz="1100">
                <a:solidFill>
                  <a:schemeClr val="tx2">
                    <a:lumMod val="60000"/>
                    <a:lumOff val="40000"/>
                  </a:schemeClr>
                </a:solidFill>
                <a:ea typeface="Intel Clear Light" panose="020B0404020203020204" pitchFamily="34" charset="0"/>
                <a:cs typeface="Intel Clear Light" panose="020B0404020203020204" pitchFamily="34" charset="0"/>
                <a:sym typeface="Helvetica"/>
              </a:rPr>
              <a:t>(OSI: Application Layer)</a:t>
            </a:r>
            <a:endParaRPr lang="en-US" sz="1100" b="1">
              <a:solidFill>
                <a:schemeClr val="tx2">
                  <a:lumMod val="60000"/>
                  <a:lumOff val="40000"/>
                </a:schemeClr>
              </a:solidFill>
              <a:ea typeface="Intel Clear Light" panose="020B0404020203020204" pitchFamily="34" charset="0"/>
              <a:cs typeface="Intel Clear Light" panose="020B0404020203020204" pitchFamily="34" charset="0"/>
              <a:sym typeface="Helvetica"/>
            </a:endParaRP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SoC Reset</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Initialization (e.g., fuses)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Register access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Security</a:t>
            </a:r>
          </a:p>
          <a:p>
            <a:pPr marL="228600" lvl="0" indent="-228600" defTabSz="609600" hangingPunct="1">
              <a:lnSpc>
                <a:spcPts val="400"/>
              </a:lnSpc>
              <a:spcBef>
                <a:spcPts val="1800"/>
              </a:spcBef>
              <a:buFont typeface="Wingdings" pitchFamily="2" charset="2"/>
              <a:buChar char="§"/>
            </a:pPr>
            <a:r>
              <a:rPr lang="en-US" sz="1400" b="1">
                <a:solidFill>
                  <a:srgbClr val="525252"/>
                </a:solidFill>
                <a:ea typeface="Intel Clear Light" panose="020B0404020203020204" pitchFamily="34" charset="0"/>
                <a:cs typeface="Intel Clear Light" panose="020B0404020203020204" pitchFamily="34" charset="0"/>
                <a:sym typeface="Helvetica"/>
              </a:rPr>
              <a:t>Die-to-Die Protocols </a:t>
            </a:r>
            <a:r>
              <a:rPr lang="en-US" sz="1100">
                <a:solidFill>
                  <a:schemeClr val="tx2">
                    <a:lumMod val="60000"/>
                    <a:lumOff val="40000"/>
                  </a:schemeClr>
                </a:solidFill>
                <a:ea typeface="Intel Clear Light" panose="020B0404020203020204" pitchFamily="34" charset="0"/>
                <a:cs typeface="Intel Clear Light" panose="020B0404020203020204" pitchFamily="34" charset="0"/>
                <a:sym typeface="Helvetica"/>
              </a:rPr>
              <a:t>(OSI: Data Link to Presentation Layer)</a:t>
            </a:r>
            <a:endParaRPr lang="en-US" sz="1100" b="1">
              <a:solidFill>
                <a:schemeClr val="tx2">
                  <a:lumMod val="60000"/>
                  <a:lumOff val="40000"/>
                </a:schemeClr>
              </a:solidFill>
              <a:ea typeface="Intel Clear Light" panose="020B0404020203020204" pitchFamily="34" charset="0"/>
              <a:cs typeface="Intel Clear Light" panose="020B0404020203020204" pitchFamily="34" charset="0"/>
              <a:sym typeface="Helvetica"/>
            </a:endParaRP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Link Layer, transaction Layer, etc.</a:t>
            </a:r>
          </a:p>
          <a:p>
            <a:pPr marL="228600" lvl="0" indent="-228600" defTabSz="609600" hangingPunct="1">
              <a:lnSpc>
                <a:spcPts val="400"/>
              </a:lnSpc>
              <a:spcBef>
                <a:spcPts val="3000"/>
              </a:spcBef>
              <a:buFont typeface="Wingdings" pitchFamily="2" charset="2"/>
              <a:buChar char="§"/>
            </a:pPr>
            <a:r>
              <a:rPr lang="en-US" sz="1400" b="1">
                <a:solidFill>
                  <a:srgbClr val="525252"/>
                </a:solidFill>
                <a:ea typeface="Intel Clear Light" panose="020B0404020203020204" pitchFamily="34" charset="0"/>
                <a:cs typeface="Intel Clear Light" panose="020B0404020203020204" pitchFamily="34" charset="0"/>
                <a:sym typeface="Helvetica"/>
              </a:rPr>
              <a:t>Die-to-Die I/O </a:t>
            </a:r>
            <a:r>
              <a:rPr lang="en-US" sz="1100">
                <a:solidFill>
                  <a:schemeClr val="tx2">
                    <a:lumMod val="60000"/>
                    <a:lumOff val="40000"/>
                  </a:schemeClr>
                </a:solidFill>
                <a:ea typeface="Intel Clear Light" panose="020B0404020203020204" pitchFamily="34" charset="0"/>
                <a:cs typeface="Intel Clear Light" panose="020B0404020203020204" pitchFamily="34" charset="0"/>
                <a:sym typeface="Helvetica"/>
              </a:rPr>
              <a:t>(OSI: Physical Layer)</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Bump arrangement and characteristics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Electrical &amp; thermal characteristics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Substrate or interposer characteristics</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Length budget, </a:t>
            </a:r>
            <a:r>
              <a:rPr lang="en-US" sz="1200" err="1">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pJ</a:t>
            </a: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/bit, bit error rate, …</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Reset, clocking, initialization, and data transfer</a:t>
            </a:r>
          </a:p>
          <a:p>
            <a:pPr marL="685800" lvl="1" indent="-203200" defTabSz="609600" hangingPunct="1">
              <a:lnSpc>
                <a:spcPts val="400"/>
              </a:lnSpc>
              <a:spcBef>
                <a:spcPts val="1200"/>
              </a:spcBef>
              <a:buFont typeface="IntelOne Display Light" panose="020B0403020203020204" pitchFamily="34" charset="0"/>
              <a:buChar char="–"/>
            </a:pPr>
            <a:r>
              <a:rPr lang="en-US" sz="12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rPr>
              <a:t>Test and repair</a:t>
            </a:r>
            <a:endParaRPr lang="en-US" sz="1100">
              <a:solidFill>
                <a:srgbClr val="525252"/>
              </a:solidFill>
              <a:latin typeface="IntelOne Display Light" panose="020B0403020203020204" pitchFamily="34" charset="0"/>
              <a:ea typeface="Intel Clear Light" panose="020B0404020203020204" pitchFamily="34" charset="0"/>
              <a:cs typeface="Intel Clear Light" panose="020B0404020203020204" pitchFamily="34" charset="0"/>
              <a:sym typeface="Helvetica"/>
            </a:endParaRPr>
          </a:p>
          <a:p>
            <a:pPr marL="482600" lvl="1" defTabSz="609600" hangingPunct="1">
              <a:lnSpc>
                <a:spcPts val="800"/>
              </a:lnSpc>
              <a:spcBef>
                <a:spcPts val="1200"/>
              </a:spcBef>
            </a:pPr>
            <a:endParaRPr kumimoji="0" lang="en-US" sz="1400" b="1" i="0" u="none" strike="noStrike" cap="none" spc="0" normalizeH="0" baseline="0">
              <a:ln>
                <a:noFill/>
              </a:ln>
              <a:solidFill>
                <a:schemeClr val="tx1"/>
              </a:solidFill>
              <a:effectLst/>
              <a:uFillTx/>
              <a:latin typeface="Arial" panose="020B0604020202020204" pitchFamily="34" charset="0"/>
              <a:cs typeface="Arial" panose="020B0604020202020204" pitchFamily="34" charset="0"/>
              <a:sym typeface="Helvetica Neue"/>
            </a:endParaRPr>
          </a:p>
        </p:txBody>
      </p:sp>
      <p:pic>
        <p:nvPicPr>
          <p:cNvPr id="5" name="Picture 4">
            <a:extLst>
              <a:ext uri="{FF2B5EF4-FFF2-40B4-BE49-F238E27FC236}">
                <a16:creationId xmlns:a16="http://schemas.microsoft.com/office/drawing/2014/main" id="{FEF632A5-96B5-4F81-867D-FD0D3DB88CE4}"/>
              </a:ext>
            </a:extLst>
          </p:cNvPr>
          <p:cNvPicPr>
            <a:picLocks noChangeAspect="1"/>
          </p:cNvPicPr>
          <p:nvPr/>
        </p:nvPicPr>
        <p:blipFill>
          <a:blip r:embed="rId2"/>
          <a:stretch>
            <a:fillRect/>
          </a:stretch>
        </p:blipFill>
        <p:spPr>
          <a:xfrm>
            <a:off x="990600" y="1676400"/>
            <a:ext cx="5410200" cy="4015263"/>
          </a:xfrm>
          <a:prstGeom prst="rect">
            <a:avLst/>
          </a:prstGeom>
        </p:spPr>
      </p:pic>
      <p:sp>
        <p:nvSpPr>
          <p:cNvPr id="3" name="Rectangle: Rounded Corners 2">
            <a:extLst>
              <a:ext uri="{FF2B5EF4-FFF2-40B4-BE49-F238E27FC236}">
                <a16:creationId xmlns:a16="http://schemas.microsoft.com/office/drawing/2014/main" id="{8817A4E1-1527-43F3-B77C-16B1A7B33FA6}"/>
              </a:ext>
            </a:extLst>
          </p:cNvPr>
          <p:cNvSpPr/>
          <p:nvPr/>
        </p:nvSpPr>
        <p:spPr>
          <a:xfrm>
            <a:off x="1468073" y="5943601"/>
            <a:ext cx="8762301" cy="342899"/>
          </a:xfrm>
          <a:prstGeom prst="roundRect">
            <a:avLst/>
          </a:prstGeom>
          <a:solidFill>
            <a:schemeClr val="accent3">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800" dirty="0">
                <a:solidFill>
                  <a:schemeClr val="bg2">
                    <a:lumMod val="75000"/>
                  </a:schemeClr>
                </a:solidFill>
                <a:latin typeface="Helvetica" panose="020B0604020202020204" pitchFamily="34" charset="0"/>
                <a:ea typeface="Helvetica Neue Medium"/>
                <a:cs typeface="Helvetica" panose="020B0604020202020204" pitchFamily="34" charset="0"/>
                <a:sym typeface="Helvetica Neue Medium"/>
              </a:rPr>
              <a:t>We need </a:t>
            </a:r>
            <a:r>
              <a:rPr lang="en-US" sz="1800">
                <a:solidFill>
                  <a:schemeClr val="bg2">
                    <a:lumMod val="75000"/>
                  </a:schemeClr>
                </a:solidFill>
                <a:latin typeface="Helvetica" panose="020B0604020202020204" pitchFamily="34" charset="0"/>
                <a:ea typeface="Helvetica Neue Medium"/>
                <a:cs typeface="Helvetica" panose="020B0604020202020204" pitchFamily="34" charset="0"/>
                <a:sym typeface="Helvetica Neue Medium"/>
              </a:rPr>
              <a:t>more than </a:t>
            </a:r>
            <a:r>
              <a:rPr lang="en-US" sz="1800" dirty="0">
                <a:solidFill>
                  <a:schemeClr val="bg2">
                    <a:lumMod val="75000"/>
                  </a:schemeClr>
                </a:solidFill>
                <a:latin typeface="Helvetica" panose="020B0604020202020204" pitchFamily="34" charset="0"/>
                <a:ea typeface="Helvetica Neue Medium"/>
                <a:cs typeface="Helvetica" panose="020B0604020202020204" pitchFamily="34" charset="0"/>
                <a:sym typeface="Helvetica Neue Medium"/>
              </a:rPr>
              <a:t>a compelling die-to-die I/O for a chiplet ecosystem</a:t>
            </a:r>
            <a:endParaRPr kumimoji="0" lang="en-US" sz="1800" b="0" i="0" u="none" strike="noStrike" cap="none" spc="0" normalizeH="0" baseline="0" dirty="0">
              <a:ln>
                <a:noFill/>
              </a:ln>
              <a:solidFill>
                <a:schemeClr val="bg2">
                  <a:lumMod val="75000"/>
                </a:schemeClr>
              </a:solidFill>
              <a:effectLst/>
              <a:uFillTx/>
              <a:latin typeface="Helvetica" panose="020B0604020202020204" pitchFamily="34" charset="0"/>
              <a:ea typeface="Helvetica Neue Medium"/>
              <a:cs typeface="Helvetica" panose="020B0604020202020204" pitchFamily="34" charset="0"/>
              <a:sym typeface="Helvetica Neue Medium"/>
            </a:endParaRPr>
          </a:p>
        </p:txBody>
      </p:sp>
    </p:spTree>
    <p:extLst>
      <p:ext uri="{BB962C8B-B14F-4D97-AF65-F5344CB8AC3E}">
        <p14:creationId xmlns:p14="http://schemas.microsoft.com/office/powerpoint/2010/main" val="37750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8943-2474-4CFE-ADDA-CEF2A1525C54}"/>
              </a:ext>
            </a:extLst>
          </p:cNvPr>
          <p:cNvSpPr>
            <a:spLocks noGrp="1"/>
          </p:cNvSpPr>
          <p:nvPr>
            <p:ph type="title"/>
          </p:nvPr>
        </p:nvSpPr>
        <p:spPr/>
        <p:txBody>
          <a:bodyPr/>
          <a:lstStyle/>
          <a:p>
            <a:r>
              <a:rPr lang="en-US"/>
              <a:t>Die-to-Die I/O Standards Landscape</a:t>
            </a:r>
          </a:p>
        </p:txBody>
      </p:sp>
      <p:graphicFrame>
        <p:nvGraphicFramePr>
          <p:cNvPr id="4" name="Table 4">
            <a:extLst>
              <a:ext uri="{FF2B5EF4-FFF2-40B4-BE49-F238E27FC236}">
                <a16:creationId xmlns:a16="http://schemas.microsoft.com/office/drawing/2014/main" id="{8944F992-28D6-4DF8-9357-A20A71430C1D}"/>
              </a:ext>
            </a:extLst>
          </p:cNvPr>
          <p:cNvGraphicFramePr>
            <a:graphicFrameLocks noGrp="1"/>
          </p:cNvGraphicFramePr>
          <p:nvPr/>
        </p:nvGraphicFramePr>
        <p:xfrm>
          <a:off x="1066800" y="1905000"/>
          <a:ext cx="9509760" cy="3666982"/>
        </p:xfrm>
        <a:graphic>
          <a:graphicData uri="http://schemas.openxmlformats.org/drawingml/2006/table">
            <a:tbl>
              <a:tblPr firstRow="1" firstCol="1" bandRow="1">
                <a:tableStyleId>{E8034E78-7F5D-4C2E-B375-FC64B27BC917}</a:tableStyleId>
              </a:tblPr>
              <a:tblGrid>
                <a:gridCol w="2103120">
                  <a:extLst>
                    <a:ext uri="{9D8B030D-6E8A-4147-A177-3AD203B41FA5}">
                      <a16:colId xmlns:a16="http://schemas.microsoft.com/office/drawing/2014/main" val="2837698529"/>
                    </a:ext>
                  </a:extLst>
                </a:gridCol>
                <a:gridCol w="2468880">
                  <a:extLst>
                    <a:ext uri="{9D8B030D-6E8A-4147-A177-3AD203B41FA5}">
                      <a16:colId xmlns:a16="http://schemas.microsoft.com/office/drawing/2014/main" val="3932149719"/>
                    </a:ext>
                  </a:extLst>
                </a:gridCol>
                <a:gridCol w="2468880">
                  <a:extLst>
                    <a:ext uri="{9D8B030D-6E8A-4147-A177-3AD203B41FA5}">
                      <a16:colId xmlns:a16="http://schemas.microsoft.com/office/drawing/2014/main" val="2618556322"/>
                    </a:ext>
                  </a:extLst>
                </a:gridCol>
                <a:gridCol w="2468880">
                  <a:extLst>
                    <a:ext uri="{9D8B030D-6E8A-4147-A177-3AD203B41FA5}">
                      <a16:colId xmlns:a16="http://schemas.microsoft.com/office/drawing/2014/main" val="2092031469"/>
                    </a:ext>
                  </a:extLst>
                </a:gridCol>
              </a:tblGrid>
              <a:tr h="622207">
                <a:tc>
                  <a:txBody>
                    <a:bodyPr/>
                    <a:lstStyle/>
                    <a:p>
                      <a:endParaRPr lang="en-US"/>
                    </a:p>
                  </a:txBody>
                  <a:tcPr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noFill/>
                  </a:tcPr>
                </a:tc>
                <a:tc>
                  <a:txBody>
                    <a:bodyPr/>
                    <a:lstStyle/>
                    <a:p>
                      <a:pPr algn="ctr"/>
                      <a:r>
                        <a:rPr lang="en-US" sz="1600" dirty="0"/>
                        <a:t>AIB</a:t>
                      </a:r>
                    </a:p>
                    <a:p>
                      <a:pPr algn="ctr"/>
                      <a:r>
                        <a:rPr lang="en-US" dirty="0"/>
                        <a:t>(Advanced Interface Bus)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err="1"/>
                        <a:t>BoW</a:t>
                      </a:r>
                      <a:endParaRPr lang="en-US" sz="1600"/>
                    </a:p>
                    <a:p>
                      <a:pPr algn="ctr"/>
                      <a:r>
                        <a:rPr lang="en-US"/>
                        <a:t>(Bunch of Wires)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err="1"/>
                        <a:t>OpenHBI</a:t>
                      </a:r>
                      <a:endParaRPr lang="en-US" sz="1600"/>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2682146"/>
                  </a:ext>
                </a:extLst>
              </a:tr>
              <a:tr h="420565">
                <a:tc>
                  <a:txBody>
                    <a:bodyPr/>
                    <a:lstStyle/>
                    <a:p>
                      <a:pPr algn="ctr"/>
                      <a:r>
                        <a:rPr lang="en-US" sz="1200"/>
                        <a:t>Organization</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200">
                          <a:solidFill>
                            <a:schemeClr val="tx1">
                              <a:lumMod val="75000"/>
                              <a:lumOff val="25000"/>
                            </a:schemeClr>
                          </a:solidFill>
                        </a:rPr>
                        <a:t>CHIPS Alliance</a:t>
                      </a:r>
                    </a:p>
                    <a:p>
                      <a:pPr algn="ctr"/>
                      <a:r>
                        <a:rPr lang="en-US" sz="1200">
                          <a:solidFill>
                            <a:schemeClr val="tx1">
                              <a:lumMod val="75000"/>
                              <a:lumOff val="25000"/>
                            </a:schemeClr>
                          </a:solidFill>
                        </a:rPr>
                        <a:t>Linux Foundation</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200">
                          <a:solidFill>
                            <a:schemeClr val="tx1">
                              <a:lumMod val="75000"/>
                              <a:lumOff val="25000"/>
                            </a:schemeClr>
                          </a:solidFill>
                        </a:rPr>
                        <a:t>Open Domain-Specific Architecture (ODSA)</a:t>
                      </a:r>
                    </a:p>
                    <a:p>
                      <a:pPr algn="ctr"/>
                      <a:r>
                        <a:rPr lang="en-US" sz="1200">
                          <a:solidFill>
                            <a:schemeClr val="tx1">
                              <a:lumMod val="75000"/>
                              <a:lumOff val="25000"/>
                            </a:schemeClr>
                          </a:solidFill>
                        </a:rPr>
                        <a:t>Open Compute Project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0033826"/>
                  </a:ext>
                </a:extLst>
              </a:tr>
              <a:tr h="420565">
                <a:tc>
                  <a:txBody>
                    <a:bodyPr/>
                    <a:lstStyle/>
                    <a:p>
                      <a:pPr algn="ctr"/>
                      <a:r>
                        <a:rPr lang="en-US" sz="1200"/>
                        <a:t>Objective</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200">
                          <a:solidFill>
                            <a:schemeClr val="tx1">
                              <a:lumMod val="75000"/>
                              <a:lumOff val="25000"/>
                            </a:schemeClr>
                          </a:solidFill>
                        </a:rPr>
                        <a:t>Die-to-Die I/O</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Die-to-Die I/O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Die-to-Die I/O</a:t>
                      </a:r>
                    </a:p>
                    <a:p>
                      <a:pPr algn="ctr"/>
                      <a:r>
                        <a:rPr lang="en-US" sz="1050">
                          <a:solidFill>
                            <a:schemeClr val="tx1">
                              <a:lumMod val="75000"/>
                              <a:lumOff val="25000"/>
                            </a:schemeClr>
                          </a:solidFill>
                        </a:rPr>
                        <a:t>Leverage JEDEC HBM Specification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2575873"/>
                  </a:ext>
                </a:extLst>
              </a:tr>
              <a:tr h="420565">
                <a:tc>
                  <a:txBody>
                    <a:bodyPr/>
                    <a:lstStyle/>
                    <a:p>
                      <a:pPr marL="0" marR="0" lvl="0" indent="0" algn="ctr" defTabSz="609600" eaLnBrk="1" fontAlgn="auto" latinLnBrk="0" hangingPunct="1">
                        <a:lnSpc>
                          <a:spcPct val="100000"/>
                        </a:lnSpc>
                        <a:spcBef>
                          <a:spcPts val="0"/>
                        </a:spcBef>
                        <a:spcAft>
                          <a:spcPts val="0"/>
                        </a:spcAft>
                        <a:buClrTx/>
                        <a:buSzTx/>
                        <a:buFontTx/>
                        <a:buNone/>
                        <a:tabLst/>
                        <a:defRPr/>
                      </a:pPr>
                      <a:r>
                        <a:rPr lang="en-US" sz="1200"/>
                        <a:t>Status</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200">
                          <a:solidFill>
                            <a:schemeClr val="tx1">
                              <a:lumMod val="75000"/>
                              <a:lumOff val="25000"/>
                            </a:schemeClr>
                          </a:solidFill>
                        </a:rPr>
                        <a:t>Multiple Published Versions</a:t>
                      </a:r>
                    </a:p>
                    <a:p>
                      <a:pPr algn="ctr"/>
                      <a:r>
                        <a:rPr lang="en-US" sz="1050">
                          <a:solidFill>
                            <a:schemeClr val="tx1">
                              <a:lumMod val="75000"/>
                              <a:lumOff val="25000"/>
                            </a:schemeClr>
                          </a:solidFill>
                        </a:rPr>
                        <a:t>(1.0 &amp; 2.0, draft 2.1)</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Work in Progress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Work in Progress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8705548"/>
                  </a:ext>
                </a:extLst>
              </a:tr>
              <a:tr h="420565">
                <a:tc>
                  <a:txBody>
                    <a:bodyPr/>
                    <a:lstStyle/>
                    <a:p>
                      <a:pPr algn="ctr"/>
                      <a:r>
                        <a:rPr lang="en-US" sz="1200"/>
                        <a:t>Ecosystem Adoption</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200">
                          <a:solidFill>
                            <a:schemeClr val="tx1">
                              <a:lumMod val="75000"/>
                              <a:lumOff val="25000"/>
                            </a:schemeClr>
                          </a:solidFill>
                        </a:rPr>
                        <a:t>~10 Chiplets with FPGA Powering Up</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None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a:solidFill>
                            <a:schemeClr val="tx1">
                              <a:lumMod val="75000"/>
                              <a:lumOff val="25000"/>
                            </a:schemeClr>
                          </a:solidFill>
                        </a:rPr>
                        <a:t>None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738035"/>
                  </a:ext>
                </a:extLst>
              </a:tr>
              <a:tr h="420565">
                <a:tc>
                  <a:txBody>
                    <a:bodyPr/>
                    <a:lstStyle/>
                    <a:p>
                      <a:pPr algn="ctr"/>
                      <a:r>
                        <a:rPr lang="en-US" sz="1200"/>
                        <a:t>Primary Promoter(s)</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sz="1100">
                          <a:solidFill>
                            <a:schemeClr val="tx1">
                              <a:lumMod val="75000"/>
                              <a:lumOff val="25000"/>
                            </a:schemeClr>
                          </a:solidFill>
                        </a:rPr>
                        <a:t>Intel &amp; US Government</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solidFill>
                            <a:schemeClr val="tx1">
                              <a:lumMod val="75000"/>
                              <a:lumOff val="25000"/>
                            </a:schemeClr>
                          </a:solidFill>
                        </a:rPr>
                        <a:t>Marvel and Broadcom</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a:solidFill>
                            <a:schemeClr val="tx1">
                              <a:lumMod val="75000"/>
                              <a:lumOff val="25000"/>
                            </a:schemeClr>
                          </a:solidFill>
                        </a:rPr>
                        <a:t>Xilinx</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1865541"/>
                  </a:ext>
                </a:extLst>
              </a:tr>
              <a:tr h="420565">
                <a:tc>
                  <a:txBody>
                    <a:bodyPr/>
                    <a:lstStyle/>
                    <a:p>
                      <a:pPr algn="ctr"/>
                      <a:r>
                        <a:rPr lang="en-US" sz="1200"/>
                        <a:t>Observers</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gridSpan="3">
                  <a:txBody>
                    <a:bodyPr/>
                    <a:lstStyle/>
                    <a:p>
                      <a:pPr algn="ctr"/>
                      <a:r>
                        <a:rPr lang="en-US" sz="1100">
                          <a:solidFill>
                            <a:schemeClr val="tx1">
                              <a:lumMod val="75000"/>
                              <a:lumOff val="25000"/>
                            </a:schemeClr>
                          </a:solidFill>
                        </a:rPr>
                        <a:t>Facebook, Google, Microsoft, AMD </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a:solidFill>
                          <a:schemeClr val="tx1">
                            <a:lumMod val="75000"/>
                            <a:lumOff val="25000"/>
                          </a:schemeClr>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a:solidFill>
                          <a:schemeClr val="tx1">
                            <a:lumMod val="75000"/>
                            <a:lumOff val="25000"/>
                          </a:schemeClr>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4283036"/>
                  </a:ext>
                </a:extLst>
              </a:tr>
              <a:tr h="420565">
                <a:tc>
                  <a:txBody>
                    <a:bodyPr/>
                    <a:lstStyle/>
                    <a:p>
                      <a:pPr algn="ctr"/>
                      <a:r>
                        <a:rPr lang="en-US" sz="1200"/>
                        <a:t>IP Availability</a:t>
                      </a:r>
                    </a:p>
                  </a:txBody>
                  <a:tcPr anchor="ctr">
                    <a:lnL w="190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a:solidFill>
                            <a:schemeClr val="tx1">
                              <a:lumMod val="75000"/>
                              <a:lumOff val="25000"/>
                            </a:schemeClr>
                          </a:solidFill>
                        </a:rPr>
                        <a:t>Synopsys, CEVA, Blue Cheetah </a:t>
                      </a:r>
                    </a:p>
                  </a:txBody>
                  <a:tcPr anchor="ctr">
                    <a:lnL w="571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lumMod val="75000"/>
                            <a:lumOff val="25000"/>
                          </a:schemeClr>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solidFill>
                          <a:schemeClr val="tx1">
                            <a:lumMod val="75000"/>
                            <a:lumOff val="25000"/>
                          </a:schemeClr>
                        </a:solidFill>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362968"/>
                  </a:ext>
                </a:extLst>
              </a:tr>
            </a:tbl>
          </a:graphicData>
        </a:graphic>
      </p:graphicFrame>
      <p:sp>
        <p:nvSpPr>
          <p:cNvPr id="3" name="TextBox 2">
            <a:extLst>
              <a:ext uri="{FF2B5EF4-FFF2-40B4-BE49-F238E27FC236}">
                <a16:creationId xmlns:a16="http://schemas.microsoft.com/office/drawing/2014/main" id="{E66A6ED7-4532-4EC0-80CB-46E27DE0F509}"/>
              </a:ext>
            </a:extLst>
          </p:cNvPr>
          <p:cNvSpPr txBox="1"/>
          <p:nvPr/>
        </p:nvSpPr>
        <p:spPr>
          <a:xfrm>
            <a:off x="1447800" y="5852163"/>
            <a:ext cx="5791200" cy="342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defTabSz="2438338" rtl="0" fontAlgn="auto" latinLnBrk="0" hangingPunct="0">
              <a:lnSpc>
                <a:spcPct val="100000"/>
              </a:lnSpc>
              <a:spcBef>
                <a:spcPts val="600"/>
              </a:spcBef>
              <a:spcAft>
                <a:spcPts val="0"/>
              </a:spcAft>
              <a:buClrTx/>
              <a:buSzTx/>
              <a:tabLst/>
            </a:pPr>
            <a:r>
              <a:rPr kumimoji="0" lang="en-US" sz="1400" b="1" i="0" u="none" strike="noStrike" cap="none" spc="0" normalizeH="0" baseline="0" dirty="0">
                <a:ln>
                  <a:noFill/>
                </a:ln>
                <a:solidFill>
                  <a:schemeClr val="tx1">
                    <a:lumMod val="75000"/>
                    <a:lumOff val="25000"/>
                  </a:schemeClr>
                </a:solidFill>
                <a:effectLst/>
                <a:uFillTx/>
                <a:latin typeface="Arial" panose="020B0604020202020204" pitchFamily="34" charset="0"/>
                <a:cs typeface="Arial" panose="020B0604020202020204" pitchFamily="34" charset="0"/>
                <a:sym typeface="Helvetica Neue"/>
              </a:rPr>
              <a:t>Other standardization activities: </a:t>
            </a:r>
            <a:r>
              <a:rPr lang="en-US" sz="1400" dirty="0">
                <a:solidFill>
                  <a:schemeClr val="tx1">
                    <a:lumMod val="75000"/>
                    <a:lumOff val="25000"/>
                  </a:schemeClr>
                </a:solidFill>
                <a:latin typeface="Arial" panose="020B0604020202020204" pitchFamily="34" charset="0"/>
                <a:cs typeface="Arial" panose="020B0604020202020204" pitchFamily="34" charset="0"/>
              </a:rPr>
              <a:t>ODSA </a:t>
            </a:r>
            <a:r>
              <a:rPr lang="en-US" sz="1400" dirty="0" err="1">
                <a:solidFill>
                  <a:schemeClr val="tx1">
                    <a:lumMod val="75000"/>
                    <a:lumOff val="25000"/>
                  </a:schemeClr>
                </a:solidFill>
                <a:latin typeface="Arial" panose="020B0604020202020204" pitchFamily="34" charset="0"/>
                <a:cs typeface="Arial" panose="020B0604020202020204" pitchFamily="34" charset="0"/>
              </a:rPr>
              <a:t>Chiplet</a:t>
            </a:r>
            <a:r>
              <a:rPr lang="en-US" sz="1400" dirty="0">
                <a:solidFill>
                  <a:schemeClr val="tx1">
                    <a:lumMod val="75000"/>
                    <a:lumOff val="25000"/>
                  </a:schemeClr>
                </a:solidFill>
                <a:latin typeface="Arial" panose="020B0604020202020204" pitchFamily="34" charset="0"/>
                <a:cs typeface="Arial" panose="020B0604020202020204" pitchFamily="34" charset="0"/>
              </a:rPr>
              <a:t> Marketplace, </a:t>
            </a:r>
            <a:r>
              <a:rPr lang="en-US" sz="1800" u="sng" dirty="0" err="1">
                <a:solidFill>
                  <a:srgbClr val="0563C1"/>
                </a:solidFill>
                <a:effectLst/>
                <a:latin typeface="Calibri" panose="020F0502020204030204" pitchFamily="34" charset="0"/>
                <a:ea typeface="Calibri" panose="020F0502020204030204" pitchFamily="34" charset="0"/>
                <a:hlinkClick r:id="rId2"/>
              </a:rPr>
              <a:t>OpenChiplet</a:t>
            </a:r>
            <a:r>
              <a:rPr lang="en-US" sz="1800" u="sng" dirty="0">
                <a:solidFill>
                  <a:srgbClr val="0563C1"/>
                </a:solidFill>
                <a:effectLst/>
                <a:latin typeface="Calibri" panose="020F0502020204030204" pitchFamily="34" charset="0"/>
                <a:ea typeface="Calibri" panose="020F0502020204030204" pitchFamily="34" charset="0"/>
                <a:hlinkClick r:id="rId2"/>
              </a:rPr>
              <a:t> specification</a:t>
            </a:r>
            <a:r>
              <a:rPr lang="en-US" sz="1400" dirty="0">
                <a:solidFill>
                  <a:schemeClr val="tx1">
                    <a:lumMod val="75000"/>
                    <a:lumOff val="25000"/>
                  </a:schemeClr>
                </a:solidFill>
                <a:latin typeface="Arial" panose="020B0604020202020204" pitchFamily="34" charset="0"/>
                <a:cs typeface="Arial" panose="020B0604020202020204" pitchFamily="34" charset="0"/>
              </a:rPr>
              <a:t> (</a:t>
            </a:r>
            <a:r>
              <a:rPr kumimoji="0" lang="en-US" sz="1400" i="0" u="none" strike="noStrike" cap="none" spc="0" normalizeH="0" baseline="0" dirty="0">
                <a:ln>
                  <a:noFill/>
                </a:ln>
                <a:solidFill>
                  <a:schemeClr val="tx1">
                    <a:lumMod val="75000"/>
                    <a:lumOff val="25000"/>
                  </a:schemeClr>
                </a:solidFill>
                <a:effectLst/>
                <a:uFillTx/>
                <a:latin typeface="Arial" panose="020B0604020202020204" pitchFamily="34" charset="0"/>
                <a:cs typeface="Arial" panose="020B0604020202020204" pitchFamily="34" charset="0"/>
                <a:sym typeface="Helvetica Neue"/>
              </a:rPr>
              <a:t>Google)</a:t>
            </a:r>
          </a:p>
        </p:txBody>
      </p:sp>
    </p:spTree>
    <p:extLst>
      <p:ext uri="{BB962C8B-B14F-4D97-AF65-F5344CB8AC3E}">
        <p14:creationId xmlns:p14="http://schemas.microsoft.com/office/powerpoint/2010/main" val="30093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521EAB-0C8D-44C2-991C-9E3732F5FD21}"/>
              </a:ext>
            </a:extLst>
          </p:cNvPr>
          <p:cNvPicPr>
            <a:picLocks noChangeAspect="1"/>
          </p:cNvPicPr>
          <p:nvPr/>
        </p:nvPicPr>
        <p:blipFill>
          <a:blip r:embed="rId2"/>
          <a:stretch>
            <a:fillRect/>
          </a:stretch>
        </p:blipFill>
        <p:spPr>
          <a:xfrm>
            <a:off x="1066800" y="1213082"/>
            <a:ext cx="5163260" cy="5137741"/>
          </a:xfrm>
          <a:prstGeom prst="rect">
            <a:avLst/>
          </a:prstGeom>
        </p:spPr>
      </p:pic>
      <p:sp>
        <p:nvSpPr>
          <p:cNvPr id="2" name="Title 1">
            <a:extLst>
              <a:ext uri="{FF2B5EF4-FFF2-40B4-BE49-F238E27FC236}">
                <a16:creationId xmlns:a16="http://schemas.microsoft.com/office/drawing/2014/main" id="{E1D69994-DB3F-42AA-9929-31AE3468DE91}"/>
              </a:ext>
            </a:extLst>
          </p:cNvPr>
          <p:cNvSpPr>
            <a:spLocks noGrp="1"/>
          </p:cNvSpPr>
          <p:nvPr>
            <p:ph type="title"/>
          </p:nvPr>
        </p:nvSpPr>
        <p:spPr/>
        <p:txBody>
          <a:bodyPr/>
          <a:lstStyle/>
          <a:p>
            <a:r>
              <a:rPr lang="en-US"/>
              <a:t>Ingredients for Broad Chiplet Industry Adoption</a:t>
            </a:r>
          </a:p>
        </p:txBody>
      </p:sp>
      <p:sp>
        <p:nvSpPr>
          <p:cNvPr id="24" name="TextBox 23">
            <a:extLst>
              <a:ext uri="{FF2B5EF4-FFF2-40B4-BE49-F238E27FC236}">
                <a16:creationId xmlns:a16="http://schemas.microsoft.com/office/drawing/2014/main" id="{6C35216A-1A6B-4C6D-90A9-6C781DE01A3E}"/>
              </a:ext>
            </a:extLst>
          </p:cNvPr>
          <p:cNvSpPr txBox="1"/>
          <p:nvPr/>
        </p:nvSpPr>
        <p:spPr>
          <a:xfrm>
            <a:off x="2895600" y="1508361"/>
            <a:ext cx="1524000" cy="10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chorCtr="0">
            <a:noAutofit/>
          </a:bodyPr>
          <a:lstStyle/>
          <a:p>
            <a:pPr marR="0" algn="ctr" defTabSz="2438338" rtl="0" fontAlgn="auto" latinLnBrk="0" hangingPunct="0">
              <a:lnSpc>
                <a:spcPct val="100000"/>
              </a:lnSpc>
              <a:spcBef>
                <a:spcPts val="600"/>
              </a:spcBef>
              <a:spcAft>
                <a:spcPts val="0"/>
              </a:spcAft>
              <a:buClrTx/>
              <a:buSzTx/>
              <a:tabLst/>
            </a:pP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Broad Market</a:t>
            </a:r>
            <a:b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b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Manufacturing,</a:t>
            </a:r>
            <a:b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b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Packaging</a:t>
            </a:r>
            <a:b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b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and Test</a:t>
            </a:r>
          </a:p>
        </p:txBody>
      </p:sp>
      <p:sp>
        <p:nvSpPr>
          <p:cNvPr id="25" name="TextBox 24">
            <a:extLst>
              <a:ext uri="{FF2B5EF4-FFF2-40B4-BE49-F238E27FC236}">
                <a16:creationId xmlns:a16="http://schemas.microsoft.com/office/drawing/2014/main" id="{B74ED612-EC84-4A42-805D-C658F1BD8140}"/>
              </a:ext>
            </a:extLst>
          </p:cNvPr>
          <p:cNvSpPr txBox="1"/>
          <p:nvPr/>
        </p:nvSpPr>
        <p:spPr>
          <a:xfrm>
            <a:off x="2872528" y="5013561"/>
            <a:ext cx="15240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Die-to-Die</a:t>
            </a:r>
          </a:p>
          <a:p>
            <a:pPr marR="0" algn="ctr" defTabSz="2438338" rtl="0" fontAlgn="auto" latinLnBrk="0" hangingPunct="0">
              <a:lnSpc>
                <a:spcPct val="100000"/>
              </a:lnSpc>
              <a:spcBef>
                <a:spcPts val="600"/>
              </a:spcBef>
              <a:spcAft>
                <a:spcPts val="0"/>
              </a:spcAft>
              <a:buClrTx/>
              <a:buSzTx/>
              <a:tabLst/>
            </a:pPr>
            <a:r>
              <a:rPr lang="en-US" sz="1400">
                <a:solidFill>
                  <a:schemeClr val="bg2">
                    <a:lumMod val="75000"/>
                  </a:schemeClr>
                </a:solidFill>
                <a:latin typeface="Arial" panose="020B0604020202020204" pitchFamily="34" charset="0"/>
                <a:cs typeface="Arial" panose="020B0604020202020204" pitchFamily="34" charset="0"/>
              </a:rPr>
              <a:t>IPs</a:t>
            </a:r>
            <a:endPar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endParaRPr>
          </a:p>
        </p:txBody>
      </p:sp>
      <p:sp>
        <p:nvSpPr>
          <p:cNvPr id="26" name="TextBox 25">
            <a:extLst>
              <a:ext uri="{FF2B5EF4-FFF2-40B4-BE49-F238E27FC236}">
                <a16:creationId xmlns:a16="http://schemas.microsoft.com/office/drawing/2014/main" id="{D68C3993-E15D-497D-BC44-F62A28EBF09B}"/>
              </a:ext>
            </a:extLst>
          </p:cNvPr>
          <p:cNvSpPr txBox="1"/>
          <p:nvPr/>
        </p:nvSpPr>
        <p:spPr>
          <a:xfrm>
            <a:off x="1066800" y="3260961"/>
            <a:ext cx="15240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40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Chiplets &amp;</a:t>
            </a:r>
          </a:p>
          <a:p>
            <a:pPr marR="0" algn="ctr" defTabSz="2438338" rtl="0" fontAlgn="auto" latinLnBrk="0" hangingPunct="0">
              <a:lnSpc>
                <a:spcPct val="100000"/>
              </a:lnSpc>
              <a:spcBef>
                <a:spcPts val="600"/>
              </a:spcBef>
              <a:spcAft>
                <a:spcPts val="0"/>
              </a:spcAft>
              <a:buClrTx/>
              <a:buSzTx/>
              <a:tabLst/>
            </a:pPr>
            <a:r>
              <a:rPr lang="en-US" sz="1400">
                <a:solidFill>
                  <a:schemeClr val="bg2">
                    <a:lumMod val="75000"/>
                  </a:schemeClr>
                </a:solidFill>
                <a:latin typeface="Arial" panose="020B0604020202020204" pitchFamily="34" charset="0"/>
                <a:cs typeface="Arial" panose="020B0604020202020204" pitchFamily="34" charset="0"/>
              </a:rPr>
              <a:t>Chiplet Based</a:t>
            </a:r>
          </a:p>
          <a:p>
            <a:pPr marR="0" algn="ctr" defTabSz="2438338" rtl="0" fontAlgn="auto" latinLnBrk="0" hangingPunct="0">
              <a:lnSpc>
                <a:spcPct val="100000"/>
              </a:lnSpc>
              <a:spcBef>
                <a:spcPts val="600"/>
              </a:spcBef>
              <a:spcAft>
                <a:spcPts val="0"/>
              </a:spcAft>
              <a:buClrTx/>
              <a:buSzTx/>
              <a:tabLst/>
            </a:pPr>
            <a:r>
              <a:rPr kumimoji="0" lang="en-US" sz="140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Product Attach</a:t>
            </a:r>
          </a:p>
          <a:p>
            <a:pPr marR="0" algn="ctr" defTabSz="2438338" rtl="0" fontAlgn="auto" latinLnBrk="0" hangingPunct="0">
              <a:lnSpc>
                <a:spcPct val="100000"/>
              </a:lnSpc>
              <a:spcBef>
                <a:spcPts val="600"/>
              </a:spcBef>
              <a:spcAft>
                <a:spcPts val="0"/>
              </a:spcAft>
              <a:buClrTx/>
              <a:buSzTx/>
              <a:tabLst/>
            </a:pPr>
            <a:r>
              <a:rPr lang="en-US" sz="1400">
                <a:solidFill>
                  <a:schemeClr val="bg2">
                    <a:lumMod val="75000"/>
                  </a:schemeClr>
                </a:solidFill>
                <a:latin typeface="Arial" panose="020B0604020202020204" pitchFamily="34" charset="0"/>
                <a:cs typeface="Arial" panose="020B0604020202020204" pitchFamily="34" charset="0"/>
              </a:rPr>
              <a:t>Points</a:t>
            </a:r>
            <a:endParaRPr kumimoji="0" lang="en-US" sz="120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endParaRPr>
          </a:p>
        </p:txBody>
      </p:sp>
      <p:sp>
        <p:nvSpPr>
          <p:cNvPr id="27" name="TextBox 26">
            <a:extLst>
              <a:ext uri="{FF2B5EF4-FFF2-40B4-BE49-F238E27FC236}">
                <a16:creationId xmlns:a16="http://schemas.microsoft.com/office/drawing/2014/main" id="{F44B46B4-0E10-48D4-8A26-71650E5B6AE0}"/>
              </a:ext>
            </a:extLst>
          </p:cNvPr>
          <p:cNvSpPr txBox="1"/>
          <p:nvPr/>
        </p:nvSpPr>
        <p:spPr>
          <a:xfrm>
            <a:off x="4628978" y="3284140"/>
            <a:ext cx="1524000" cy="914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chorCtr="0">
            <a:noAutofit/>
          </a:bodyPr>
          <a:lstStyle/>
          <a:p>
            <a:pPr marR="0" algn="ctr" defTabSz="2438338" rtl="0" fontAlgn="auto" latinLnBrk="0" hangingPunct="0">
              <a:lnSpc>
                <a:spcPct val="100000"/>
              </a:lnSpc>
              <a:spcBef>
                <a:spcPts val="600"/>
              </a:spcBef>
              <a:spcAft>
                <a:spcPts val="0"/>
              </a:spcAft>
              <a:buClrTx/>
              <a:buSzTx/>
              <a:tabLst/>
            </a:pPr>
            <a:r>
              <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rPr>
              <a:t>Die-to-Die</a:t>
            </a:r>
          </a:p>
          <a:p>
            <a:pPr marR="0" algn="ctr" defTabSz="2438338" rtl="0" fontAlgn="auto" latinLnBrk="0" hangingPunct="0">
              <a:lnSpc>
                <a:spcPct val="100000"/>
              </a:lnSpc>
              <a:spcBef>
                <a:spcPts val="600"/>
              </a:spcBef>
              <a:spcAft>
                <a:spcPts val="0"/>
              </a:spcAft>
              <a:buClrTx/>
              <a:buSzTx/>
              <a:tabLst/>
            </a:pPr>
            <a:r>
              <a:rPr lang="en-US" sz="1400">
                <a:solidFill>
                  <a:schemeClr val="bg2">
                    <a:lumMod val="75000"/>
                  </a:schemeClr>
                </a:solidFill>
                <a:latin typeface="Arial" panose="020B0604020202020204" pitchFamily="34" charset="0"/>
                <a:cs typeface="Arial" panose="020B0604020202020204" pitchFamily="34" charset="0"/>
              </a:rPr>
              <a:t>Standards</a:t>
            </a:r>
            <a:endParaRPr kumimoji="0" lang="en-US" sz="1400" i="0" u="none" strike="noStrike" cap="none" spc="0" normalizeH="0" baseline="0">
              <a:ln>
                <a:noFill/>
              </a:ln>
              <a:solidFill>
                <a:schemeClr val="bg2">
                  <a:lumMod val="75000"/>
                </a:schemeClr>
              </a:solidFill>
              <a:effectLst/>
              <a:uFillTx/>
              <a:latin typeface="Arial" panose="020B0604020202020204" pitchFamily="34" charset="0"/>
              <a:cs typeface="Arial" panose="020B0604020202020204" pitchFamily="34" charset="0"/>
              <a:sym typeface="Helvetica Neue"/>
            </a:endParaRPr>
          </a:p>
        </p:txBody>
      </p:sp>
      <p:sp>
        <p:nvSpPr>
          <p:cNvPr id="34" name="TextBox 33">
            <a:extLst>
              <a:ext uri="{FF2B5EF4-FFF2-40B4-BE49-F238E27FC236}">
                <a16:creationId xmlns:a16="http://schemas.microsoft.com/office/drawing/2014/main" id="{A183F5A4-A29B-41C1-B502-B0D5CD8D9C52}"/>
              </a:ext>
            </a:extLst>
          </p:cNvPr>
          <p:cNvSpPr txBox="1"/>
          <p:nvPr/>
        </p:nvSpPr>
        <p:spPr>
          <a:xfrm>
            <a:off x="6934200" y="2895599"/>
            <a:ext cx="3886200" cy="2364298"/>
          </a:xfrm>
          <a:prstGeom prst="rect">
            <a:avLst/>
          </a:prstGeom>
          <a:solidFill>
            <a:schemeClr val="accent6">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0" bIns="0" numCol="1" spcCol="38100" rtlCol="0" anchor="t" anchorCtr="0">
            <a:noAutofit/>
          </a:bodyPr>
          <a:lstStyle/>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1500" u="none" strike="noStrike" cap="none" spc="0" normalizeH="0" baseline="0">
                <a:ln>
                  <a:noFill/>
                </a:ln>
                <a:solidFill>
                  <a:schemeClr val="tx1"/>
                </a:solidFill>
                <a:effectLst/>
                <a:uFillTx/>
                <a:latin typeface="Arial" panose="020B0604020202020204" pitchFamily="34" charset="0"/>
                <a:cs typeface="Arial" panose="020B0604020202020204" pitchFamily="34" charset="0"/>
                <a:sym typeface="Helvetica Neue"/>
              </a:rPr>
              <a:t>Packaging Leadership</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Manufacturing and Test with Foundry</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Volume Products with Chiplet Attach Points</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World class IP</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Ability to Drive Industry Standards</a:t>
            </a:r>
          </a:p>
          <a:p>
            <a:pPr marL="27432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r>
              <a:rPr lang="en-US" sz="1500">
                <a:solidFill>
                  <a:schemeClr val="tx1"/>
                </a:solidFill>
                <a:latin typeface="Arial" panose="020B0604020202020204" pitchFamily="34" charset="0"/>
                <a:cs typeface="Arial" panose="020B0604020202020204" pitchFamily="34" charset="0"/>
              </a:rPr>
              <a:t>Business model</a:t>
            </a:r>
          </a:p>
          <a:p>
            <a:pPr marL="285750" marR="0" indent="-285750" defTabSz="2438338" rtl="0" fontAlgn="auto" latinLnBrk="0" hangingPunct="0">
              <a:lnSpc>
                <a:spcPct val="100000"/>
              </a:lnSpc>
              <a:spcBef>
                <a:spcPts val="600"/>
              </a:spcBef>
              <a:spcAft>
                <a:spcPts val="0"/>
              </a:spcAft>
              <a:buClrTx/>
              <a:buSzTx/>
              <a:buFont typeface="Arial" panose="020B0604020202020204" pitchFamily="34" charset="0"/>
              <a:buChar char="•"/>
              <a:tabLst/>
            </a:pPr>
            <a:endParaRPr kumimoji="0" lang="en-US" sz="1600" b="1" i="0" u="none" strike="noStrike" cap="none" spc="0" normalizeH="0" baseline="0">
              <a:ln>
                <a:noFill/>
              </a:ln>
              <a:solidFill>
                <a:schemeClr val="tx1"/>
              </a:solidFill>
              <a:effectLst/>
              <a:uFillTx/>
              <a:latin typeface="Arial" panose="020B0604020202020204" pitchFamily="34" charset="0"/>
              <a:cs typeface="Arial" panose="020B0604020202020204" pitchFamily="34" charset="0"/>
              <a:sym typeface="Helvetica Neue"/>
            </a:endParaRPr>
          </a:p>
        </p:txBody>
      </p:sp>
      <p:sp>
        <p:nvSpPr>
          <p:cNvPr id="35" name="Rectangle 34">
            <a:extLst>
              <a:ext uri="{FF2B5EF4-FFF2-40B4-BE49-F238E27FC236}">
                <a16:creationId xmlns:a16="http://schemas.microsoft.com/office/drawing/2014/main" id="{A0E94390-BEEF-4749-B5FA-755DFA62A38B}"/>
              </a:ext>
            </a:extLst>
          </p:cNvPr>
          <p:cNvSpPr/>
          <p:nvPr/>
        </p:nvSpPr>
        <p:spPr>
          <a:xfrm>
            <a:off x="6934200" y="2174358"/>
            <a:ext cx="3886200" cy="721242"/>
          </a:xfrm>
          <a:prstGeom prst="rect">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en-US" sz="1600">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t>Intel has the pieces necessary to drive</a:t>
            </a:r>
            <a:br>
              <a:rPr lang="en-US" sz="1600">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br>
            <a:r>
              <a:rPr lang="en-US" sz="1600">
                <a:solidFill>
                  <a:schemeClr val="bg1">
                    <a:lumMod val="95000"/>
                  </a:schemeClr>
                </a:solidFill>
                <a:latin typeface="Arial" panose="020B0604020202020204" pitchFamily="34" charset="0"/>
                <a:ea typeface="Helvetica Neue Medium"/>
                <a:cs typeface="Arial" panose="020B0604020202020204" pitchFamily="34" charset="0"/>
                <a:sym typeface="Helvetica Neue Medium"/>
              </a:rPr>
              <a:t> a broad scale chiplet ecosystem</a:t>
            </a:r>
            <a:endParaRPr kumimoji="0" lang="en-US" sz="1400" i="0" u="none" strike="noStrike" cap="none" spc="0" normalizeH="0" baseline="0">
              <a:ln>
                <a:noFill/>
              </a:ln>
              <a:solidFill>
                <a:schemeClr val="bg1">
                  <a:lumMod val="95000"/>
                </a:schemeClr>
              </a:solidFill>
              <a:effectLst/>
              <a:uFillTx/>
              <a:latin typeface="Arial" panose="020B0604020202020204" pitchFamily="34" charset="0"/>
              <a:ea typeface="Helvetica Neue Medium"/>
              <a:cs typeface="Arial" panose="020B0604020202020204" pitchFamily="34" charset="0"/>
              <a:sym typeface="Helvetica Neue Medium"/>
            </a:endParaRPr>
          </a:p>
        </p:txBody>
      </p:sp>
      <p:grpSp>
        <p:nvGrpSpPr>
          <p:cNvPr id="13" name="Group 12">
            <a:extLst>
              <a:ext uri="{FF2B5EF4-FFF2-40B4-BE49-F238E27FC236}">
                <a16:creationId xmlns:a16="http://schemas.microsoft.com/office/drawing/2014/main" id="{CBC6E1AB-87DA-46F2-9A80-0B88A4EC1CE5}"/>
              </a:ext>
            </a:extLst>
          </p:cNvPr>
          <p:cNvGrpSpPr/>
          <p:nvPr/>
        </p:nvGrpSpPr>
        <p:grpSpPr>
          <a:xfrm>
            <a:off x="3270628" y="3655392"/>
            <a:ext cx="749907" cy="253120"/>
            <a:chOff x="1314450" y="6391094"/>
            <a:chExt cx="1123377" cy="420623"/>
          </a:xfrm>
        </p:grpSpPr>
        <p:sp>
          <p:nvSpPr>
            <p:cNvPr id="14" name="Freeform: Shape 13">
              <a:extLst>
                <a:ext uri="{FF2B5EF4-FFF2-40B4-BE49-F238E27FC236}">
                  <a16:creationId xmlns:a16="http://schemas.microsoft.com/office/drawing/2014/main" id="{6BF6525E-ACDA-492C-870F-37F94BFEF4E4}"/>
                </a:ext>
              </a:extLst>
            </p:cNvPr>
            <p:cNvSpPr/>
            <p:nvPr/>
          </p:nvSpPr>
          <p:spPr>
            <a:xfrm>
              <a:off x="1314450" y="6396809"/>
              <a:ext cx="78581" cy="78581"/>
            </a:xfrm>
            <a:custGeom>
              <a:avLst/>
              <a:gdLst>
                <a:gd name="connsiteX0" fmla="*/ 0 w 78581"/>
                <a:gd name="connsiteY0" fmla="*/ 0 h 78581"/>
                <a:gd name="connsiteX1" fmla="*/ 78581 w 78581"/>
                <a:gd name="connsiteY1" fmla="*/ 0 h 78581"/>
                <a:gd name="connsiteX2" fmla="*/ 78581 w 78581"/>
                <a:gd name="connsiteY2" fmla="*/ 78581 h 78581"/>
                <a:gd name="connsiteX3" fmla="*/ 0 w 78581"/>
                <a:gd name="connsiteY3" fmla="*/ 78581 h 78581"/>
              </a:gdLst>
              <a:ahLst/>
              <a:cxnLst>
                <a:cxn ang="0">
                  <a:pos x="connsiteX0" y="connsiteY0"/>
                </a:cxn>
                <a:cxn ang="0">
                  <a:pos x="connsiteX1" y="connsiteY1"/>
                </a:cxn>
                <a:cxn ang="0">
                  <a:pos x="connsiteX2" y="connsiteY2"/>
                </a:cxn>
                <a:cxn ang="0">
                  <a:pos x="connsiteX3" y="connsiteY3"/>
                </a:cxn>
              </a:cxnLst>
              <a:rect l="l" t="t" r="r" b="b"/>
              <a:pathLst>
                <a:path w="78581" h="78581">
                  <a:moveTo>
                    <a:pt x="0" y="0"/>
                  </a:moveTo>
                  <a:lnTo>
                    <a:pt x="78581" y="0"/>
                  </a:lnTo>
                  <a:lnTo>
                    <a:pt x="78581" y="78581"/>
                  </a:lnTo>
                  <a:lnTo>
                    <a:pt x="0" y="78581"/>
                  </a:lnTo>
                  <a:close/>
                </a:path>
              </a:pathLst>
            </a:custGeom>
            <a:solidFill>
              <a:srgbClr val="00B2E3"/>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DB79216-2CFF-4E25-994A-EAADCC1D39CD}"/>
                </a:ext>
              </a:extLst>
            </p:cNvPr>
            <p:cNvSpPr/>
            <p:nvPr/>
          </p:nvSpPr>
          <p:spPr>
            <a:xfrm>
              <a:off x="1316545" y="6391094"/>
              <a:ext cx="995171" cy="420623"/>
            </a:xfrm>
            <a:custGeom>
              <a:avLst/>
              <a:gdLst>
                <a:gd name="connsiteX0" fmla="*/ 74486 w 995171"/>
                <a:gd name="connsiteY0" fmla="*/ 131921 h 420623"/>
                <a:gd name="connsiteX1" fmla="*/ 0 w 995171"/>
                <a:gd name="connsiteY1" fmla="*/ 131921 h 420623"/>
                <a:gd name="connsiteX2" fmla="*/ 0 w 995171"/>
                <a:gd name="connsiteY2" fmla="*/ 414719 h 420623"/>
                <a:gd name="connsiteX3" fmla="*/ 74486 w 995171"/>
                <a:gd name="connsiteY3" fmla="*/ 414719 h 420623"/>
                <a:gd name="connsiteX4" fmla="*/ 74486 w 995171"/>
                <a:gd name="connsiteY4" fmla="*/ 131921 h 420623"/>
                <a:gd name="connsiteX5" fmla="*/ 568262 w 995171"/>
                <a:gd name="connsiteY5" fmla="*/ 417576 h 420623"/>
                <a:gd name="connsiteX6" fmla="*/ 568262 w 995171"/>
                <a:gd name="connsiteY6" fmla="*/ 348234 h 420623"/>
                <a:gd name="connsiteX7" fmla="*/ 541306 w 995171"/>
                <a:gd name="connsiteY7" fmla="*/ 346520 h 420623"/>
                <a:gd name="connsiteX8" fmla="*/ 523780 w 995171"/>
                <a:gd name="connsiteY8" fmla="*/ 338804 h 420623"/>
                <a:gd name="connsiteX9" fmla="*/ 516065 w 995171"/>
                <a:gd name="connsiteY9" fmla="*/ 321945 h 420623"/>
                <a:gd name="connsiteX10" fmla="*/ 514350 w 995171"/>
                <a:gd name="connsiteY10" fmla="*/ 294608 h 420623"/>
                <a:gd name="connsiteX11" fmla="*/ 514350 w 995171"/>
                <a:gd name="connsiteY11" fmla="*/ 195644 h 420623"/>
                <a:gd name="connsiteX12" fmla="*/ 568262 w 995171"/>
                <a:gd name="connsiteY12" fmla="*/ 195644 h 420623"/>
                <a:gd name="connsiteX13" fmla="*/ 568262 w 995171"/>
                <a:gd name="connsiteY13" fmla="*/ 131921 h 420623"/>
                <a:gd name="connsiteX14" fmla="*/ 514350 w 995171"/>
                <a:gd name="connsiteY14" fmla="*/ 131921 h 420623"/>
                <a:gd name="connsiteX15" fmla="*/ 514350 w 995171"/>
                <a:gd name="connsiteY15" fmla="*/ 21812 h 420623"/>
                <a:gd name="connsiteX16" fmla="*/ 439865 w 995171"/>
                <a:gd name="connsiteY16" fmla="*/ 21812 h 420623"/>
                <a:gd name="connsiteX17" fmla="*/ 439865 w 995171"/>
                <a:gd name="connsiteY17" fmla="*/ 295180 h 420623"/>
                <a:gd name="connsiteX18" fmla="*/ 445865 w 995171"/>
                <a:gd name="connsiteY18" fmla="*/ 353473 h 420623"/>
                <a:gd name="connsiteX19" fmla="*/ 465677 w 995171"/>
                <a:gd name="connsiteY19" fmla="*/ 391001 h 420623"/>
                <a:gd name="connsiteX20" fmla="*/ 502063 w 995171"/>
                <a:gd name="connsiteY20" fmla="*/ 411385 h 420623"/>
                <a:gd name="connsiteX21" fmla="*/ 558927 w 995171"/>
                <a:gd name="connsiteY21" fmla="*/ 417671 h 420623"/>
                <a:gd name="connsiteX22" fmla="*/ 568262 w 995171"/>
                <a:gd name="connsiteY22" fmla="*/ 417671 h 420623"/>
                <a:gd name="connsiteX23" fmla="*/ 995172 w 995171"/>
                <a:gd name="connsiteY23" fmla="*/ 0 h 420623"/>
                <a:gd name="connsiteX24" fmla="*/ 920687 w 995171"/>
                <a:gd name="connsiteY24" fmla="*/ 0 h 420623"/>
                <a:gd name="connsiteX25" fmla="*/ 920687 w 995171"/>
                <a:gd name="connsiteY25" fmla="*/ 414719 h 420623"/>
                <a:gd name="connsiteX26" fmla="*/ 995172 w 995171"/>
                <a:gd name="connsiteY26" fmla="*/ 414719 h 420623"/>
                <a:gd name="connsiteX27" fmla="*/ 995172 w 995171"/>
                <a:gd name="connsiteY27" fmla="*/ 0 h 420623"/>
                <a:gd name="connsiteX28" fmla="*/ 367951 w 995171"/>
                <a:gd name="connsiteY28" fmla="*/ 159830 h 420623"/>
                <a:gd name="connsiteX29" fmla="*/ 281273 w 995171"/>
                <a:gd name="connsiteY29" fmla="*/ 126206 h 420623"/>
                <a:gd name="connsiteX30" fmla="*/ 232410 w 995171"/>
                <a:gd name="connsiteY30" fmla="*/ 137065 h 420623"/>
                <a:gd name="connsiteX31" fmla="*/ 195358 w 995171"/>
                <a:gd name="connsiteY31" fmla="*/ 167259 h 420623"/>
                <a:gd name="connsiteX32" fmla="*/ 191262 w 995171"/>
                <a:gd name="connsiteY32" fmla="*/ 172498 h 420623"/>
                <a:gd name="connsiteX33" fmla="*/ 191262 w 995171"/>
                <a:gd name="connsiteY33" fmla="*/ 167831 h 420623"/>
                <a:gd name="connsiteX34" fmla="*/ 191262 w 995171"/>
                <a:gd name="connsiteY34" fmla="*/ 132017 h 420623"/>
                <a:gd name="connsiteX35" fmla="*/ 117920 w 995171"/>
                <a:gd name="connsiteY35" fmla="*/ 132017 h 420623"/>
                <a:gd name="connsiteX36" fmla="*/ 117920 w 995171"/>
                <a:gd name="connsiteY36" fmla="*/ 414814 h 420623"/>
                <a:gd name="connsiteX37" fmla="*/ 191929 w 995171"/>
                <a:gd name="connsiteY37" fmla="*/ 414814 h 420623"/>
                <a:gd name="connsiteX38" fmla="*/ 191929 w 995171"/>
                <a:gd name="connsiteY38" fmla="*/ 264128 h 420623"/>
                <a:gd name="connsiteX39" fmla="*/ 192024 w 995171"/>
                <a:gd name="connsiteY39" fmla="*/ 274606 h 420623"/>
                <a:gd name="connsiteX40" fmla="*/ 192119 w 995171"/>
                <a:gd name="connsiteY40" fmla="*/ 269558 h 420623"/>
                <a:gd name="connsiteX41" fmla="*/ 211741 w 995171"/>
                <a:gd name="connsiteY41" fmla="*/ 210884 h 420623"/>
                <a:gd name="connsiteX42" fmla="*/ 258985 w 995171"/>
                <a:gd name="connsiteY42" fmla="*/ 190786 h 420623"/>
                <a:gd name="connsiteX43" fmla="*/ 307753 w 995171"/>
                <a:gd name="connsiteY43" fmla="*/ 210407 h 420623"/>
                <a:gd name="connsiteX44" fmla="*/ 323945 w 995171"/>
                <a:gd name="connsiteY44" fmla="*/ 264605 h 420623"/>
                <a:gd name="connsiteX45" fmla="*/ 323945 w 995171"/>
                <a:gd name="connsiteY45" fmla="*/ 264605 h 420623"/>
                <a:gd name="connsiteX46" fmla="*/ 323945 w 995171"/>
                <a:gd name="connsiteY46" fmla="*/ 265176 h 420623"/>
                <a:gd name="connsiteX47" fmla="*/ 323945 w 995171"/>
                <a:gd name="connsiteY47" fmla="*/ 265271 h 420623"/>
                <a:gd name="connsiteX48" fmla="*/ 323945 w 995171"/>
                <a:gd name="connsiteY48" fmla="*/ 414814 h 420623"/>
                <a:gd name="connsiteX49" fmla="*/ 399098 w 995171"/>
                <a:gd name="connsiteY49" fmla="*/ 414814 h 420623"/>
                <a:gd name="connsiteX50" fmla="*/ 399098 w 995171"/>
                <a:gd name="connsiteY50" fmla="*/ 254222 h 420623"/>
                <a:gd name="connsiteX51" fmla="*/ 367951 w 995171"/>
                <a:gd name="connsiteY51" fmla="*/ 159830 h 420623"/>
                <a:gd name="connsiteX52" fmla="*/ 881825 w 995171"/>
                <a:gd name="connsiteY52" fmla="*/ 272796 h 420623"/>
                <a:gd name="connsiteX53" fmla="*/ 871061 w 995171"/>
                <a:gd name="connsiteY53" fmla="*/ 215646 h 420623"/>
                <a:gd name="connsiteX54" fmla="*/ 841057 w 995171"/>
                <a:gd name="connsiteY54" fmla="*/ 168974 h 420623"/>
                <a:gd name="connsiteX55" fmla="*/ 794957 w 995171"/>
                <a:gd name="connsiteY55" fmla="*/ 137636 h 420623"/>
                <a:gd name="connsiteX56" fmla="*/ 735806 w 995171"/>
                <a:gd name="connsiteY56" fmla="*/ 126302 h 420623"/>
                <a:gd name="connsiteX57" fmla="*/ 678371 w 995171"/>
                <a:gd name="connsiteY57" fmla="*/ 137922 h 420623"/>
                <a:gd name="connsiteX58" fmla="*/ 631698 w 995171"/>
                <a:gd name="connsiteY58" fmla="*/ 169355 h 420623"/>
                <a:gd name="connsiteX59" fmla="*/ 600266 w 995171"/>
                <a:gd name="connsiteY59" fmla="*/ 216027 h 420623"/>
                <a:gd name="connsiteX60" fmla="*/ 588645 w 995171"/>
                <a:gd name="connsiteY60" fmla="*/ 273463 h 420623"/>
                <a:gd name="connsiteX61" fmla="*/ 599694 w 995171"/>
                <a:gd name="connsiteY61" fmla="*/ 330899 h 420623"/>
                <a:gd name="connsiteX62" fmla="*/ 630269 w 995171"/>
                <a:gd name="connsiteY62" fmla="*/ 377571 h 420623"/>
                <a:gd name="connsiteX63" fmla="*/ 677513 w 995171"/>
                <a:gd name="connsiteY63" fmla="*/ 409004 h 420623"/>
                <a:gd name="connsiteX64" fmla="*/ 738092 w 995171"/>
                <a:gd name="connsiteY64" fmla="*/ 420624 h 420623"/>
                <a:gd name="connsiteX65" fmla="*/ 863918 w 995171"/>
                <a:gd name="connsiteY65" fmla="*/ 365093 h 420623"/>
                <a:gd name="connsiteX66" fmla="*/ 810292 w 995171"/>
                <a:gd name="connsiteY66" fmla="*/ 324231 h 420623"/>
                <a:gd name="connsiteX67" fmla="*/ 738664 w 995171"/>
                <a:gd name="connsiteY67" fmla="*/ 355854 h 420623"/>
                <a:gd name="connsiteX68" fmla="*/ 687229 w 995171"/>
                <a:gd name="connsiteY68" fmla="*/ 341376 h 420623"/>
                <a:gd name="connsiteX69" fmla="*/ 660368 w 995171"/>
                <a:gd name="connsiteY69" fmla="*/ 302133 h 420623"/>
                <a:gd name="connsiteX70" fmla="*/ 659606 w 995171"/>
                <a:gd name="connsiteY70" fmla="*/ 299466 h 420623"/>
                <a:gd name="connsiteX71" fmla="*/ 881825 w 995171"/>
                <a:gd name="connsiteY71" fmla="*/ 299466 h 420623"/>
                <a:gd name="connsiteX72" fmla="*/ 881825 w 995171"/>
                <a:gd name="connsiteY72" fmla="*/ 272796 h 420623"/>
                <a:gd name="connsiteX73" fmla="*/ 660368 w 995171"/>
                <a:gd name="connsiteY73" fmla="*/ 246793 h 420623"/>
                <a:gd name="connsiteX74" fmla="*/ 735330 w 995171"/>
                <a:gd name="connsiteY74" fmla="*/ 189929 h 420623"/>
                <a:gd name="connsiteX75" fmla="*/ 810387 w 995171"/>
                <a:gd name="connsiteY75" fmla="*/ 246698 h 420623"/>
                <a:gd name="connsiteX76" fmla="*/ 660368 w 995171"/>
                <a:gd name="connsiteY76" fmla="*/ 246793 h 42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995171" h="420623">
                  <a:moveTo>
                    <a:pt x="74486" y="131921"/>
                  </a:moveTo>
                  <a:lnTo>
                    <a:pt x="0" y="131921"/>
                  </a:lnTo>
                  <a:lnTo>
                    <a:pt x="0" y="414719"/>
                  </a:lnTo>
                  <a:lnTo>
                    <a:pt x="74486" y="414719"/>
                  </a:lnTo>
                  <a:lnTo>
                    <a:pt x="74486" y="131921"/>
                  </a:lnTo>
                  <a:close/>
                  <a:moveTo>
                    <a:pt x="568262" y="417576"/>
                  </a:moveTo>
                  <a:lnTo>
                    <a:pt x="568262" y="348234"/>
                  </a:lnTo>
                  <a:cubicBezTo>
                    <a:pt x="557308" y="348139"/>
                    <a:pt x="548259" y="347567"/>
                    <a:pt x="541306" y="346520"/>
                  </a:cubicBezTo>
                  <a:cubicBezTo>
                    <a:pt x="533591" y="345281"/>
                    <a:pt x="527685" y="342710"/>
                    <a:pt x="523780" y="338804"/>
                  </a:cubicBezTo>
                  <a:cubicBezTo>
                    <a:pt x="519875" y="334899"/>
                    <a:pt x="517303" y="329184"/>
                    <a:pt x="516065" y="321945"/>
                  </a:cubicBezTo>
                  <a:cubicBezTo>
                    <a:pt x="514922" y="314992"/>
                    <a:pt x="514350" y="305753"/>
                    <a:pt x="514350" y="294608"/>
                  </a:cubicBezTo>
                  <a:lnTo>
                    <a:pt x="514350" y="195644"/>
                  </a:lnTo>
                  <a:lnTo>
                    <a:pt x="568262" y="195644"/>
                  </a:lnTo>
                  <a:lnTo>
                    <a:pt x="568262" y="131921"/>
                  </a:lnTo>
                  <a:lnTo>
                    <a:pt x="514350" y="131921"/>
                  </a:lnTo>
                  <a:lnTo>
                    <a:pt x="514350" y="21812"/>
                  </a:lnTo>
                  <a:lnTo>
                    <a:pt x="439865" y="21812"/>
                  </a:lnTo>
                  <a:lnTo>
                    <a:pt x="439865" y="295180"/>
                  </a:lnTo>
                  <a:cubicBezTo>
                    <a:pt x="439865" y="318230"/>
                    <a:pt x="441865" y="337852"/>
                    <a:pt x="445865" y="353473"/>
                  </a:cubicBezTo>
                  <a:cubicBezTo>
                    <a:pt x="449771" y="368903"/>
                    <a:pt x="456438" y="381572"/>
                    <a:pt x="465677" y="391001"/>
                  </a:cubicBezTo>
                  <a:cubicBezTo>
                    <a:pt x="474917" y="400431"/>
                    <a:pt x="487204" y="407289"/>
                    <a:pt x="502063" y="411385"/>
                  </a:cubicBezTo>
                  <a:cubicBezTo>
                    <a:pt x="517112" y="415481"/>
                    <a:pt x="536258" y="417671"/>
                    <a:pt x="558927" y="417671"/>
                  </a:cubicBezTo>
                  <a:lnTo>
                    <a:pt x="568262" y="417671"/>
                  </a:lnTo>
                  <a:close/>
                  <a:moveTo>
                    <a:pt x="995172" y="0"/>
                  </a:moveTo>
                  <a:lnTo>
                    <a:pt x="920687" y="0"/>
                  </a:lnTo>
                  <a:lnTo>
                    <a:pt x="920687" y="414719"/>
                  </a:lnTo>
                  <a:lnTo>
                    <a:pt x="995172" y="414719"/>
                  </a:lnTo>
                  <a:lnTo>
                    <a:pt x="995172" y="0"/>
                  </a:lnTo>
                  <a:close/>
                  <a:moveTo>
                    <a:pt x="367951" y="159830"/>
                  </a:moveTo>
                  <a:cubicBezTo>
                    <a:pt x="347282" y="137541"/>
                    <a:pt x="318135" y="126206"/>
                    <a:pt x="281273" y="126206"/>
                  </a:cubicBezTo>
                  <a:cubicBezTo>
                    <a:pt x="263462" y="126206"/>
                    <a:pt x="247079" y="129921"/>
                    <a:pt x="232410" y="137065"/>
                  </a:cubicBezTo>
                  <a:cubicBezTo>
                    <a:pt x="217742" y="144304"/>
                    <a:pt x="205264" y="154496"/>
                    <a:pt x="195358" y="167259"/>
                  </a:cubicBezTo>
                  <a:lnTo>
                    <a:pt x="191262" y="172498"/>
                  </a:lnTo>
                  <a:lnTo>
                    <a:pt x="191262" y="167831"/>
                  </a:lnTo>
                  <a:lnTo>
                    <a:pt x="191262" y="132017"/>
                  </a:lnTo>
                  <a:lnTo>
                    <a:pt x="117920" y="132017"/>
                  </a:lnTo>
                  <a:lnTo>
                    <a:pt x="117920" y="414814"/>
                  </a:lnTo>
                  <a:lnTo>
                    <a:pt x="191929" y="414814"/>
                  </a:lnTo>
                  <a:lnTo>
                    <a:pt x="191929" y="264128"/>
                  </a:lnTo>
                  <a:lnTo>
                    <a:pt x="192024" y="274606"/>
                  </a:lnTo>
                  <a:cubicBezTo>
                    <a:pt x="192024" y="272891"/>
                    <a:pt x="192024" y="271177"/>
                    <a:pt x="192119" y="269558"/>
                  </a:cubicBezTo>
                  <a:cubicBezTo>
                    <a:pt x="192881" y="243173"/>
                    <a:pt x="199454" y="223456"/>
                    <a:pt x="211741" y="210884"/>
                  </a:cubicBezTo>
                  <a:cubicBezTo>
                    <a:pt x="224790" y="197549"/>
                    <a:pt x="240697" y="190786"/>
                    <a:pt x="258985" y="190786"/>
                  </a:cubicBezTo>
                  <a:cubicBezTo>
                    <a:pt x="280511" y="190786"/>
                    <a:pt x="296894" y="197358"/>
                    <a:pt x="307753" y="210407"/>
                  </a:cubicBezTo>
                  <a:cubicBezTo>
                    <a:pt x="318421" y="223171"/>
                    <a:pt x="323850" y="241364"/>
                    <a:pt x="323945" y="264605"/>
                  </a:cubicBezTo>
                  <a:lnTo>
                    <a:pt x="323945" y="264605"/>
                  </a:lnTo>
                  <a:lnTo>
                    <a:pt x="323945" y="265176"/>
                  </a:lnTo>
                  <a:lnTo>
                    <a:pt x="323945" y="265271"/>
                  </a:lnTo>
                  <a:lnTo>
                    <a:pt x="323945" y="414814"/>
                  </a:lnTo>
                  <a:lnTo>
                    <a:pt x="399098" y="414814"/>
                  </a:lnTo>
                  <a:lnTo>
                    <a:pt x="399098" y="254222"/>
                  </a:lnTo>
                  <a:cubicBezTo>
                    <a:pt x="399193" y="213931"/>
                    <a:pt x="388620" y="182118"/>
                    <a:pt x="367951" y="159830"/>
                  </a:cubicBezTo>
                  <a:moveTo>
                    <a:pt x="881825" y="272796"/>
                  </a:moveTo>
                  <a:cubicBezTo>
                    <a:pt x="881825" y="252508"/>
                    <a:pt x="878205" y="233267"/>
                    <a:pt x="871061" y="215646"/>
                  </a:cubicBezTo>
                  <a:cubicBezTo>
                    <a:pt x="863918" y="198025"/>
                    <a:pt x="853821" y="182309"/>
                    <a:pt x="841057" y="168974"/>
                  </a:cubicBezTo>
                  <a:cubicBezTo>
                    <a:pt x="828294" y="155639"/>
                    <a:pt x="812768" y="145066"/>
                    <a:pt x="794957" y="137636"/>
                  </a:cubicBezTo>
                  <a:cubicBezTo>
                    <a:pt x="777145" y="130112"/>
                    <a:pt x="757238" y="126302"/>
                    <a:pt x="735806" y="126302"/>
                  </a:cubicBezTo>
                  <a:cubicBezTo>
                    <a:pt x="715518" y="126302"/>
                    <a:pt x="696182" y="130207"/>
                    <a:pt x="678371" y="137922"/>
                  </a:cubicBezTo>
                  <a:cubicBezTo>
                    <a:pt x="660559" y="145637"/>
                    <a:pt x="644843" y="156210"/>
                    <a:pt x="631698" y="169355"/>
                  </a:cubicBezTo>
                  <a:cubicBezTo>
                    <a:pt x="618554" y="182499"/>
                    <a:pt x="607981" y="198215"/>
                    <a:pt x="600266" y="216027"/>
                  </a:cubicBezTo>
                  <a:cubicBezTo>
                    <a:pt x="592550" y="233839"/>
                    <a:pt x="588645" y="253175"/>
                    <a:pt x="588645" y="273463"/>
                  </a:cubicBezTo>
                  <a:cubicBezTo>
                    <a:pt x="588645" y="293751"/>
                    <a:pt x="592360" y="313087"/>
                    <a:pt x="599694" y="330899"/>
                  </a:cubicBezTo>
                  <a:cubicBezTo>
                    <a:pt x="607028" y="348710"/>
                    <a:pt x="617315" y="364426"/>
                    <a:pt x="630269" y="377571"/>
                  </a:cubicBezTo>
                  <a:cubicBezTo>
                    <a:pt x="643223" y="390716"/>
                    <a:pt x="659130" y="401288"/>
                    <a:pt x="677513" y="409004"/>
                  </a:cubicBezTo>
                  <a:cubicBezTo>
                    <a:pt x="695897" y="416719"/>
                    <a:pt x="716280" y="420624"/>
                    <a:pt x="738092" y="420624"/>
                  </a:cubicBezTo>
                  <a:cubicBezTo>
                    <a:pt x="801148" y="420624"/>
                    <a:pt x="840391" y="391954"/>
                    <a:pt x="863918" y="365093"/>
                  </a:cubicBezTo>
                  <a:lnTo>
                    <a:pt x="810292" y="324231"/>
                  </a:lnTo>
                  <a:cubicBezTo>
                    <a:pt x="798957" y="337661"/>
                    <a:pt x="772192" y="355854"/>
                    <a:pt x="738664" y="355854"/>
                  </a:cubicBezTo>
                  <a:cubicBezTo>
                    <a:pt x="717614" y="355854"/>
                    <a:pt x="700373" y="350996"/>
                    <a:pt x="687229" y="341376"/>
                  </a:cubicBezTo>
                  <a:cubicBezTo>
                    <a:pt x="674084" y="331756"/>
                    <a:pt x="665036" y="318611"/>
                    <a:pt x="660368" y="302133"/>
                  </a:cubicBezTo>
                  <a:lnTo>
                    <a:pt x="659606" y="299466"/>
                  </a:lnTo>
                  <a:lnTo>
                    <a:pt x="881825" y="299466"/>
                  </a:lnTo>
                  <a:lnTo>
                    <a:pt x="881825" y="272796"/>
                  </a:lnTo>
                  <a:close/>
                  <a:moveTo>
                    <a:pt x="660368" y="246793"/>
                  </a:moveTo>
                  <a:cubicBezTo>
                    <a:pt x="660368" y="226124"/>
                    <a:pt x="684086" y="189929"/>
                    <a:pt x="735330" y="189929"/>
                  </a:cubicBezTo>
                  <a:cubicBezTo>
                    <a:pt x="786575" y="189929"/>
                    <a:pt x="810387" y="226028"/>
                    <a:pt x="810387" y="246698"/>
                  </a:cubicBezTo>
                  <a:lnTo>
                    <a:pt x="660368" y="246793"/>
                  </a:lnTo>
                  <a:close/>
                </a:path>
              </a:pathLst>
            </a:custGeom>
            <a:solidFill>
              <a:srgbClr val="FFFFFF"/>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FA18938-EB3F-41DF-8CA3-1ED721B788EB}"/>
                </a:ext>
              </a:extLst>
            </p:cNvPr>
            <p:cNvSpPr/>
            <p:nvPr/>
          </p:nvSpPr>
          <p:spPr>
            <a:xfrm>
              <a:off x="2358770" y="6728469"/>
              <a:ext cx="79057" cy="79057"/>
            </a:xfrm>
            <a:custGeom>
              <a:avLst/>
              <a:gdLst>
                <a:gd name="connsiteX0" fmla="*/ 39529 w 79057"/>
                <a:gd name="connsiteY0" fmla="*/ 5620 h 79057"/>
                <a:gd name="connsiteX1" fmla="*/ 73438 w 79057"/>
                <a:gd name="connsiteY1" fmla="*/ 39529 h 79057"/>
                <a:gd name="connsiteX2" fmla="*/ 39529 w 79057"/>
                <a:gd name="connsiteY2" fmla="*/ 73438 h 79057"/>
                <a:gd name="connsiteX3" fmla="*/ 5620 w 79057"/>
                <a:gd name="connsiteY3" fmla="*/ 39529 h 79057"/>
                <a:gd name="connsiteX4" fmla="*/ 39529 w 79057"/>
                <a:gd name="connsiteY4" fmla="*/ 5620 h 79057"/>
                <a:gd name="connsiteX5" fmla="*/ 39529 w 79057"/>
                <a:gd name="connsiteY5" fmla="*/ 0 h 79057"/>
                <a:gd name="connsiteX6" fmla="*/ 0 w 79057"/>
                <a:gd name="connsiteY6" fmla="*/ 39529 h 79057"/>
                <a:gd name="connsiteX7" fmla="*/ 39529 w 79057"/>
                <a:gd name="connsiteY7" fmla="*/ 79058 h 79057"/>
                <a:gd name="connsiteX8" fmla="*/ 79058 w 79057"/>
                <a:gd name="connsiteY8" fmla="*/ 39529 h 79057"/>
                <a:gd name="connsiteX9" fmla="*/ 39529 w 79057"/>
                <a:gd name="connsiteY9" fmla="*/ 0 h 7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 h="79057">
                  <a:moveTo>
                    <a:pt x="39529" y="5620"/>
                  </a:moveTo>
                  <a:cubicBezTo>
                    <a:pt x="58198" y="5620"/>
                    <a:pt x="73438" y="20860"/>
                    <a:pt x="73438" y="39529"/>
                  </a:cubicBezTo>
                  <a:cubicBezTo>
                    <a:pt x="73438" y="58198"/>
                    <a:pt x="58198" y="73438"/>
                    <a:pt x="39529" y="73438"/>
                  </a:cubicBezTo>
                  <a:cubicBezTo>
                    <a:pt x="20860" y="73438"/>
                    <a:pt x="5620" y="58198"/>
                    <a:pt x="5620" y="39529"/>
                  </a:cubicBezTo>
                  <a:cubicBezTo>
                    <a:pt x="5620" y="20860"/>
                    <a:pt x="20860" y="5620"/>
                    <a:pt x="39529" y="5620"/>
                  </a:cubicBezTo>
                  <a:moveTo>
                    <a:pt x="39529" y="0"/>
                  </a:moveTo>
                  <a:cubicBezTo>
                    <a:pt x="17717" y="0"/>
                    <a:pt x="0" y="17717"/>
                    <a:pt x="0" y="39529"/>
                  </a:cubicBezTo>
                  <a:cubicBezTo>
                    <a:pt x="0" y="61341"/>
                    <a:pt x="17717" y="79058"/>
                    <a:pt x="39529" y="79058"/>
                  </a:cubicBezTo>
                  <a:cubicBezTo>
                    <a:pt x="61341" y="79058"/>
                    <a:pt x="79058" y="61341"/>
                    <a:pt x="79058" y="39529"/>
                  </a:cubicBezTo>
                  <a:cubicBezTo>
                    <a:pt x="79058" y="17717"/>
                    <a:pt x="61341" y="0"/>
                    <a:pt x="39529" y="0"/>
                  </a:cubicBezTo>
                </a:path>
              </a:pathLst>
            </a:custGeom>
            <a:solidFill>
              <a:srgbClr val="FFFFFF"/>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40F35B0-4256-49A0-B9E6-891FB024448C}"/>
                </a:ext>
              </a:extLst>
            </p:cNvPr>
            <p:cNvSpPr/>
            <p:nvPr/>
          </p:nvSpPr>
          <p:spPr>
            <a:xfrm>
              <a:off x="2384869" y="6748090"/>
              <a:ext cx="30765" cy="39528"/>
            </a:xfrm>
            <a:custGeom>
              <a:avLst/>
              <a:gdLst>
                <a:gd name="connsiteX0" fmla="*/ 16383 w 30765"/>
                <a:gd name="connsiteY0" fmla="*/ 95 h 39528"/>
                <a:gd name="connsiteX1" fmla="*/ 23051 w 30765"/>
                <a:gd name="connsiteY1" fmla="*/ 1715 h 39528"/>
                <a:gd name="connsiteX2" fmla="*/ 27718 w 30765"/>
                <a:gd name="connsiteY2" fmla="*/ 6191 h 39528"/>
                <a:gd name="connsiteX3" fmla="*/ 29337 w 30765"/>
                <a:gd name="connsiteY3" fmla="*/ 12478 h 39528"/>
                <a:gd name="connsiteX4" fmla="*/ 27146 w 30765"/>
                <a:gd name="connsiteY4" fmla="*/ 19622 h 39528"/>
                <a:gd name="connsiteX5" fmla="*/ 21812 w 30765"/>
                <a:gd name="connsiteY5" fmla="*/ 23717 h 39528"/>
                <a:gd name="connsiteX6" fmla="*/ 30766 w 30765"/>
                <a:gd name="connsiteY6" fmla="*/ 39529 h 39528"/>
                <a:gd name="connsiteX7" fmla="*/ 23717 w 30765"/>
                <a:gd name="connsiteY7" fmla="*/ 39529 h 39528"/>
                <a:gd name="connsiteX8" fmla="*/ 15526 w 30765"/>
                <a:gd name="connsiteY8" fmla="*/ 24860 h 39528"/>
                <a:gd name="connsiteX9" fmla="*/ 6191 w 30765"/>
                <a:gd name="connsiteY9" fmla="*/ 24860 h 39528"/>
                <a:gd name="connsiteX10" fmla="*/ 6191 w 30765"/>
                <a:gd name="connsiteY10" fmla="*/ 39529 h 39528"/>
                <a:gd name="connsiteX11" fmla="*/ 0 w 30765"/>
                <a:gd name="connsiteY11" fmla="*/ 39529 h 39528"/>
                <a:gd name="connsiteX12" fmla="*/ 0 w 30765"/>
                <a:gd name="connsiteY12" fmla="*/ 0 h 39528"/>
                <a:gd name="connsiteX13" fmla="*/ 16383 w 30765"/>
                <a:gd name="connsiteY13" fmla="*/ 0 h 39528"/>
                <a:gd name="connsiteX14" fmla="*/ 16383 w 30765"/>
                <a:gd name="connsiteY14" fmla="*/ 19336 h 39528"/>
                <a:gd name="connsiteX15" fmla="*/ 19907 w 30765"/>
                <a:gd name="connsiteY15" fmla="*/ 18478 h 39528"/>
                <a:gd name="connsiteX16" fmla="*/ 22289 w 30765"/>
                <a:gd name="connsiteY16" fmla="*/ 16097 h 39528"/>
                <a:gd name="connsiteX17" fmla="*/ 23146 w 30765"/>
                <a:gd name="connsiteY17" fmla="*/ 12573 h 39528"/>
                <a:gd name="connsiteX18" fmla="*/ 22289 w 30765"/>
                <a:gd name="connsiteY18" fmla="*/ 9049 h 39528"/>
                <a:gd name="connsiteX19" fmla="*/ 19907 w 30765"/>
                <a:gd name="connsiteY19" fmla="*/ 6668 h 39528"/>
                <a:gd name="connsiteX20" fmla="*/ 16383 w 30765"/>
                <a:gd name="connsiteY20" fmla="*/ 5810 h 39528"/>
                <a:gd name="connsiteX21" fmla="*/ 6191 w 30765"/>
                <a:gd name="connsiteY21" fmla="*/ 5810 h 39528"/>
                <a:gd name="connsiteX22" fmla="*/ 6191 w 30765"/>
                <a:gd name="connsiteY22" fmla="*/ 19336 h 39528"/>
                <a:gd name="connsiteX23" fmla="*/ 16383 w 30765"/>
                <a:gd name="connsiteY23" fmla="*/ 19336 h 3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65" h="39528">
                  <a:moveTo>
                    <a:pt x="16383" y="95"/>
                  </a:moveTo>
                  <a:cubicBezTo>
                    <a:pt x="18860" y="95"/>
                    <a:pt x="21050" y="667"/>
                    <a:pt x="23051" y="1715"/>
                  </a:cubicBezTo>
                  <a:cubicBezTo>
                    <a:pt x="25051" y="2762"/>
                    <a:pt x="26575" y="4286"/>
                    <a:pt x="27718" y="6191"/>
                  </a:cubicBezTo>
                  <a:cubicBezTo>
                    <a:pt x="28861" y="8096"/>
                    <a:pt x="29337" y="10192"/>
                    <a:pt x="29337" y="12478"/>
                  </a:cubicBezTo>
                  <a:cubicBezTo>
                    <a:pt x="29337" y="15335"/>
                    <a:pt x="28575" y="17717"/>
                    <a:pt x="27146" y="19622"/>
                  </a:cubicBezTo>
                  <a:cubicBezTo>
                    <a:pt x="25718" y="21527"/>
                    <a:pt x="23908" y="22860"/>
                    <a:pt x="21812" y="23717"/>
                  </a:cubicBezTo>
                  <a:lnTo>
                    <a:pt x="30766" y="39529"/>
                  </a:lnTo>
                  <a:lnTo>
                    <a:pt x="23717" y="39529"/>
                  </a:lnTo>
                  <a:lnTo>
                    <a:pt x="15526" y="24860"/>
                  </a:lnTo>
                  <a:lnTo>
                    <a:pt x="6191" y="24860"/>
                  </a:lnTo>
                  <a:lnTo>
                    <a:pt x="6191" y="39529"/>
                  </a:lnTo>
                  <a:lnTo>
                    <a:pt x="0" y="39529"/>
                  </a:lnTo>
                  <a:lnTo>
                    <a:pt x="0" y="0"/>
                  </a:lnTo>
                  <a:lnTo>
                    <a:pt x="16383" y="0"/>
                  </a:lnTo>
                  <a:close/>
                  <a:moveTo>
                    <a:pt x="16383" y="19336"/>
                  </a:moveTo>
                  <a:cubicBezTo>
                    <a:pt x="17717" y="19336"/>
                    <a:pt x="18860" y="19050"/>
                    <a:pt x="19907" y="18478"/>
                  </a:cubicBezTo>
                  <a:cubicBezTo>
                    <a:pt x="20955" y="17907"/>
                    <a:pt x="21717" y="17050"/>
                    <a:pt x="22289" y="16097"/>
                  </a:cubicBezTo>
                  <a:cubicBezTo>
                    <a:pt x="22860" y="15050"/>
                    <a:pt x="23146" y="13906"/>
                    <a:pt x="23146" y="12573"/>
                  </a:cubicBezTo>
                  <a:cubicBezTo>
                    <a:pt x="23146" y="11240"/>
                    <a:pt x="22860" y="10097"/>
                    <a:pt x="22289" y="9049"/>
                  </a:cubicBezTo>
                  <a:cubicBezTo>
                    <a:pt x="21717" y="8001"/>
                    <a:pt x="20860" y="7239"/>
                    <a:pt x="19907" y="6668"/>
                  </a:cubicBezTo>
                  <a:cubicBezTo>
                    <a:pt x="18860" y="6096"/>
                    <a:pt x="17717" y="5810"/>
                    <a:pt x="16383" y="5810"/>
                  </a:cubicBezTo>
                  <a:lnTo>
                    <a:pt x="6191" y="5810"/>
                  </a:lnTo>
                  <a:lnTo>
                    <a:pt x="6191" y="19336"/>
                  </a:lnTo>
                  <a:lnTo>
                    <a:pt x="16383" y="1933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042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C4318-2A4B-498A-9B8D-DD7309C713CC}"/>
              </a:ext>
            </a:extLst>
          </p:cNvPr>
          <p:cNvSpPr>
            <a:spLocks noGrp="1"/>
          </p:cNvSpPr>
          <p:nvPr>
            <p:ph type="title"/>
          </p:nvPr>
        </p:nvSpPr>
        <p:spPr/>
        <p:txBody>
          <a:bodyPr/>
          <a:lstStyle/>
          <a:p>
            <a:r>
              <a:rPr lang="en-US"/>
              <a:t>Die-to-Die </a:t>
            </a:r>
            <a:r>
              <a:rPr lang="en-US" dirty="0"/>
              <a:t>Strategy Proposal</a:t>
            </a:r>
          </a:p>
        </p:txBody>
      </p:sp>
      <p:sp>
        <p:nvSpPr>
          <p:cNvPr id="4" name="Content Placeholder 3">
            <a:extLst>
              <a:ext uri="{FF2B5EF4-FFF2-40B4-BE49-F238E27FC236}">
                <a16:creationId xmlns:a16="http://schemas.microsoft.com/office/drawing/2014/main" id="{8ADF4B6C-2586-4A40-B571-26F7573B57B8}"/>
              </a:ext>
            </a:extLst>
          </p:cNvPr>
          <p:cNvSpPr>
            <a:spLocks noGrp="1"/>
          </p:cNvSpPr>
          <p:nvPr>
            <p:ph sz="quarter" idx="28"/>
          </p:nvPr>
        </p:nvSpPr>
        <p:spPr>
          <a:xfrm>
            <a:off x="571370" y="1447800"/>
            <a:ext cx="11010900" cy="4953000"/>
          </a:xfrm>
        </p:spPr>
        <p:txBody>
          <a:bodyPr>
            <a:noAutofit/>
          </a:bodyPr>
          <a:lstStyle/>
          <a:p>
            <a:pPr>
              <a:spcBef>
                <a:spcPts val="1000"/>
              </a:spcBef>
            </a:pPr>
            <a:r>
              <a:rPr lang="en-US" sz="1600" dirty="0"/>
              <a:t>Create a new die-to-die I/O standard (</a:t>
            </a:r>
            <a:r>
              <a:rPr lang="en-US" sz="1600" dirty="0" err="1"/>
              <a:t>CXi</a:t>
            </a:r>
            <a:r>
              <a:rPr lang="en-US" sz="1600" dirty="0"/>
              <a:t>) that merges the best characteristics of AIB and internal die-to-die approaches</a:t>
            </a:r>
          </a:p>
          <a:p>
            <a:pPr lvl="1">
              <a:spcBef>
                <a:spcPts val="1000"/>
              </a:spcBef>
            </a:pPr>
            <a:r>
              <a:rPr lang="en-US" sz="1600" dirty="0"/>
              <a:t>AIB-O (organic), AIB 1.0 and AIB 2.0 continue while preserving interoperability</a:t>
            </a:r>
          </a:p>
          <a:p>
            <a:pPr lvl="1">
              <a:spcBef>
                <a:spcPts val="1000"/>
              </a:spcBef>
            </a:pPr>
            <a:r>
              <a:rPr lang="en-US" sz="1600" dirty="0"/>
              <a:t>New die-to-die I/O standard optimized for future KPIs</a:t>
            </a:r>
          </a:p>
          <a:p>
            <a:pPr lvl="2">
              <a:spcBef>
                <a:spcPts val="1000"/>
              </a:spcBef>
            </a:pPr>
            <a:r>
              <a:rPr lang="en-US" sz="1600" dirty="0"/>
              <a:t>We need to build a “combo” die-to-die I/O IP that is compatible with new standard and backward compatible with AIB-O, AIB 1.0, and AIB-2.0</a:t>
            </a:r>
          </a:p>
          <a:p>
            <a:pPr lvl="1">
              <a:spcBef>
                <a:spcPts val="1000"/>
              </a:spcBef>
            </a:pPr>
            <a:r>
              <a:rPr lang="en-US" sz="1600" dirty="0"/>
              <a:t>The intent is to converge future AIB applications to new die-to-die I/O standard</a:t>
            </a:r>
          </a:p>
          <a:p>
            <a:pPr>
              <a:lnSpc>
                <a:spcPct val="150000"/>
              </a:lnSpc>
              <a:spcBef>
                <a:spcPts val="1000"/>
              </a:spcBef>
            </a:pPr>
            <a:r>
              <a:rPr lang="en-US" sz="1600" dirty="0"/>
              <a:t>Standardize die-to-die protocols (initially CXL/PCIe)</a:t>
            </a:r>
          </a:p>
          <a:p>
            <a:pPr>
              <a:lnSpc>
                <a:spcPct val="200000"/>
              </a:lnSpc>
              <a:spcBef>
                <a:spcPts val="1000"/>
              </a:spcBef>
            </a:pPr>
            <a:r>
              <a:rPr lang="en-US" sz="1600" dirty="0"/>
              <a:t>Create a die-to-die consortium to drive the above and continue die-to-die standardization</a:t>
            </a:r>
          </a:p>
          <a:p>
            <a:pPr>
              <a:lnSpc>
                <a:spcPct val="150000"/>
              </a:lnSpc>
              <a:spcBef>
                <a:spcPts val="1000"/>
              </a:spcBef>
            </a:pPr>
            <a:r>
              <a:rPr lang="en-US" sz="1600" dirty="0"/>
              <a:t>Adopt new die-to-die standard in Intel products as the sole interface for customer visible </a:t>
            </a:r>
            <a:r>
              <a:rPr lang="en-US" sz="1600" dirty="0" err="1"/>
              <a:t>chiplet</a:t>
            </a:r>
            <a:r>
              <a:rPr lang="en-US" sz="1600" dirty="0"/>
              <a:t> attach (e.g., FPGA, optical, and Xeon) </a:t>
            </a:r>
          </a:p>
          <a:p>
            <a:pPr lvl="1">
              <a:spcBef>
                <a:spcPts val="1000"/>
              </a:spcBef>
            </a:pPr>
            <a:r>
              <a:rPr lang="en-US" sz="1600" dirty="0"/>
              <a:t>Adopt as the sole die-to-die interface for all customer visible in-package attach</a:t>
            </a:r>
            <a:endParaRPr lang="en-US" dirty="0"/>
          </a:p>
          <a:p>
            <a:pPr lvl="1">
              <a:lnSpc>
                <a:spcPts val="2900"/>
              </a:lnSpc>
            </a:pPr>
            <a:endParaRPr lang="en-US" dirty="0"/>
          </a:p>
        </p:txBody>
      </p:sp>
    </p:spTree>
    <p:extLst>
      <p:ext uri="{BB962C8B-B14F-4D97-AF65-F5344CB8AC3E}">
        <p14:creationId xmlns:p14="http://schemas.microsoft.com/office/powerpoint/2010/main" val="366530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1_BasicWhite">
  <a:themeElements>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fontScheme name="Custom 11">
      <a:majorFont>
        <a:latin typeface="Intel Clear Light"/>
        <a:ea typeface="Helvetica Neue"/>
        <a:cs typeface="Helvetica Neue"/>
      </a:majorFont>
      <a:minorFont>
        <a:latin typeface="Intel Clear"/>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12700" cap="flat">
          <a:noFill/>
          <a:miter lim="400000"/>
        </a:ln>
        <a:effectLst/>
        <a:sp3d/>
      </a:spPr>
      <a:bodyPr rot="0" spcFirstLastPara="1" vertOverflow="overflow" horzOverflow="overflow" vert="horz" wrap="square" lIns="50800" tIns="50800" rIns="50800" bIns="50800" numCol="1" spcCol="38100" rtlCol="0" anchor="ctr">
        <a:noAutofit/>
      </a:bodyPr>
      <a:lstStyle>
        <a:def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dirty="0" smtClean="0">
            <a:ln>
              <a:noFill/>
            </a:ln>
            <a:solidFill>
              <a:srgbClr val="FFFF00"/>
            </a:solidFill>
            <a:effectLst/>
            <a:uFillTx/>
            <a:latin typeface="Helvetica" panose="020B0604020202020204" pitchFamily="34" charset="0"/>
            <a:ea typeface="Helvetica Neue Medium"/>
            <a:cs typeface="Helvetica" panose="020B0604020202020204" pitchFamily="34" charset="0"/>
            <a:sym typeface="Helvetica Neue Medium"/>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none" lIns="0" tIns="0" rIns="0" bIns="0" numCol="1" spcCol="38100" rtlCol="0" anchor="t" anchorCtr="0">
        <a:noAutofit/>
      </a:bodyPr>
      <a:lstStyle>
        <a:defPPr marR="0" algn="ctr" defTabSz="2438338" rtl="0" fontAlgn="auto" latinLnBrk="0" hangingPunct="0">
          <a:lnSpc>
            <a:spcPct val="100000"/>
          </a:lnSpc>
          <a:spcBef>
            <a:spcPts val="600"/>
          </a:spcBef>
          <a:spcAft>
            <a:spcPts val="0"/>
          </a:spcAft>
          <a:buClrTx/>
          <a:buSzTx/>
          <a:tabLst/>
          <a:defRPr kumimoji="0" sz="16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Neue"/>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ntel2020">
    <a:dk1>
      <a:srgbClr val="000000"/>
    </a:dk1>
    <a:lt1>
      <a:srgbClr val="FFFFFF"/>
    </a:lt1>
    <a:dk2>
      <a:srgbClr val="004A86"/>
    </a:dk2>
    <a:lt2>
      <a:srgbClr val="525252"/>
    </a:lt2>
    <a:accent1>
      <a:srgbClr val="0068B5"/>
    </a:accent1>
    <a:accent2>
      <a:srgbClr val="00C7FD"/>
    </a:accent2>
    <a:accent3>
      <a:srgbClr val="F6CB4B"/>
    </a:accent3>
    <a:accent4>
      <a:srgbClr val="D96930"/>
    </a:accent4>
    <a:accent5>
      <a:srgbClr val="8F5DA2"/>
    </a:accent5>
    <a:accent6>
      <a:srgbClr val="8BAE46"/>
    </a:accent6>
    <a:hlink>
      <a:srgbClr val="0068B5"/>
    </a:hlink>
    <a:folHlink>
      <a:srgbClr val="0068B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8D1886DA2DCF44AC3CC4939DAC30C2" ma:contentTypeVersion="9" ma:contentTypeDescription="Create a new document." ma:contentTypeScope="" ma:versionID="660ee93c359ccf279e2c5f2cc9658de7">
  <xsd:schema xmlns:xsd="http://www.w3.org/2001/XMLSchema" xmlns:xs="http://www.w3.org/2001/XMLSchema" xmlns:p="http://schemas.microsoft.com/office/2006/metadata/properties" xmlns:ns1="http://schemas.microsoft.com/sharepoint/v3" xmlns:ns2="9fe5d967-c888-4471-90c5-24b412b45b66" xmlns:ns3="0849fc22-a7f9-40e3-b71d-a98815ab6445" targetNamespace="http://schemas.microsoft.com/office/2006/metadata/properties" ma:root="true" ma:fieldsID="f4f757a9837cc9cc3b0aace7bcff5d76" ns1:_="" ns2:_="" ns3:_="">
    <xsd:import namespace="http://schemas.microsoft.com/sharepoint/v3"/>
    <xsd:import namespace="9fe5d967-c888-4471-90c5-24b412b45b66"/>
    <xsd:import namespace="0849fc22-a7f9-40e3-b71d-a98815ab6445"/>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e5d967-c888-4471-90c5-24b412b45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49fc22-a7f9-40e3-b71d-a98815ab644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B8A99-8161-4D52-8DFD-478F5C1B3170}">
  <ds:schemaRefs>
    <ds:schemaRef ds:uri="http://schemas.microsoft.com/sharepoint/v3"/>
    <ds:schemaRef ds:uri="9fe5d967-c888-4471-90c5-24b412b45b6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849fc22-a7f9-40e3-b71d-a98815ab6445"/>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F8939AE-9D6C-4CE9-B454-47D2ABDB3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e5d967-c888-4471-90c5-24b412b45b66"/>
    <ds:schemaRef ds:uri="0849fc22-a7f9-40e3-b71d-a98815ab6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1C66F3-FBD8-4B0F-98D9-445FE3649D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1146</TotalTime>
  <Words>4619</Words>
  <Application>Microsoft Office PowerPoint</Application>
  <PresentationFormat>Widescreen</PresentationFormat>
  <Paragraphs>1446</Paragraphs>
  <Slides>25</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Calibri</vt:lpstr>
      <vt:lpstr>Intel Clear Light</vt:lpstr>
      <vt:lpstr>IntelOne Display Light</vt:lpstr>
      <vt:lpstr>Helvetica Neue Medium</vt:lpstr>
      <vt:lpstr>Cambria</vt:lpstr>
      <vt:lpstr>IntelOne Display Bold</vt:lpstr>
      <vt:lpstr>Wingdings</vt:lpstr>
      <vt:lpstr>setimo</vt:lpstr>
      <vt:lpstr>Helvetica</vt:lpstr>
      <vt:lpstr>Intel Clear</vt:lpstr>
      <vt:lpstr>IntelOne Display Regular</vt:lpstr>
      <vt:lpstr>Arial</vt:lpstr>
      <vt:lpstr>IntelOne Display Medium</vt:lpstr>
      <vt:lpstr>Symbol</vt:lpstr>
      <vt:lpstr>21_BasicWhite</vt:lpstr>
      <vt:lpstr>CXi Initiative Summary</vt:lpstr>
      <vt:lpstr>7/19/21 TLT Meeting Executive Summary </vt:lpstr>
      <vt:lpstr>Die-to-Die Use Cases</vt:lpstr>
      <vt:lpstr>PowerPoint Presentation</vt:lpstr>
      <vt:lpstr>Die to Die Approaches</vt:lpstr>
      <vt:lpstr>Components of Chiplet Interoperability</vt:lpstr>
      <vt:lpstr>Die-to-Die I/O Standards Landscape</vt:lpstr>
      <vt:lpstr>Ingredients for Broad Chiplet Industry Adoption</vt:lpstr>
      <vt:lpstr>Die-to-Die Strategy Proposal</vt:lpstr>
      <vt:lpstr>CXi Standardization</vt:lpstr>
      <vt:lpstr>CXi Die-to-Die I/O Characteristics</vt:lpstr>
      <vt:lpstr>Market | Die to Die Landscape | Why CXi?</vt:lpstr>
      <vt:lpstr>Possible IP Mapping</vt:lpstr>
      <vt:lpstr>IFS CXL over CXi x86 Adjacent Value Proposition</vt:lpstr>
      <vt:lpstr>Possible Future Standardization</vt:lpstr>
      <vt:lpstr>CXi Standards Timeline</vt:lpstr>
      <vt:lpstr>CXi Consortium Roadmap (proposed; to be aligned on by consortium)</vt:lpstr>
      <vt:lpstr>Summary</vt:lpstr>
      <vt:lpstr>Progress Since 7/16/21 TLT Meeting</vt:lpstr>
      <vt:lpstr>8/13/21 Update</vt:lpstr>
      <vt:lpstr>Priority List</vt:lpstr>
      <vt:lpstr>Functional Partitioning </vt:lpstr>
      <vt:lpstr>Cluster Definition</vt:lpstr>
      <vt:lpstr>ComboPHY proposal for interop with CXi &amp; AIB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IPG Transformation LEADERSHIP &amp; DECISION MAKING</dc:title>
  <dc:creator>Vergara Valverde, Randall</dc:creator>
  <cp:lastModifiedBy>Majhi, Prashant</cp:lastModifiedBy>
  <cp:revision>8</cp:revision>
  <dcterms:created xsi:type="dcterms:W3CDTF">2020-11-17T19:13:32Z</dcterms:created>
  <dcterms:modified xsi:type="dcterms:W3CDTF">2021-10-21T19:19:46Z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0x010100908D1886DA2DCF44AC3CC4939DAC30C2</vt:lpwstr>
  </property>
</Properties>
</file>