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2853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234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043F2-B874-4736-BD0F-9963F49830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B6485F-EF4B-4C9B-AC0F-F9BE287FA6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7A560-8967-47AB-BD90-804F3D211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8592-68F4-4BDE-AB47-22B13566188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1D6E8-D341-4519-96D8-82BDD04D1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B5B91-E4C8-4A48-B2EE-7FD6B60BE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80-0B03-4697-825F-0F917A4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643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44A3-2146-41F8-8E37-C26BA7F98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46BA3B-166B-4F68-B010-977F38C1D9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83730B-EEFF-47F3-A0FB-B0053752C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8592-68F4-4BDE-AB47-22B13566188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7FF620-61E5-4E39-8CDF-D20988333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ADCAE2-4E2B-45C2-909A-B8B2A2237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80-0B03-4697-825F-0F917A4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317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6DBE7A-3798-45FC-BA90-C545B61693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2B6A29-C32F-4AEE-A805-E7C325D915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F6F73-43F5-4623-94DB-3A633DB4B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8592-68F4-4BDE-AB47-22B13566188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5F758-BBE3-4D25-B287-F595AE332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4D107D-A785-4B06-B765-849B38836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80-0B03-4697-825F-0F917A4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053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74C81-14DF-42F7-96CF-86A570613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06FBE-ACF4-47BB-B1AA-11C8FB850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B0A3B1-1A1F-4B50-B718-86713E50E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8592-68F4-4BDE-AB47-22B13566188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46287-C0F1-4C7A-99FA-EE44B2BB6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49DA04-1082-4F70-9080-B223CF3F9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80-0B03-4697-825F-0F917A4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153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2120E-1CF6-4226-ACA8-E3B3FC914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8D73F6-36B4-4DD8-A317-36FF02482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396A0E-AADD-4EE6-9F7D-70B31DB69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8592-68F4-4BDE-AB47-22B13566188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9F346-C6C6-4E4C-A53A-B8ED0693A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022A1-F5ED-4D86-A9A1-1615E6BB9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80-0B03-4697-825F-0F917A4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681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850EF-8C3B-41EA-812E-90C2150D8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8A187-6528-477C-9A08-8A3AC2D579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EFAB16-57F7-42B2-A4D9-334C1FA8C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3A8F2-2423-4B70-AE57-E1D9BC7E5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8592-68F4-4BDE-AB47-22B13566188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79DB50-5D9D-4EE0-90DB-8831A04EA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C976AB-4F8B-454A-90F4-C7472B59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80-0B03-4697-825F-0F917A4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581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4BF3F-2086-4616-B1C9-80E95E0F6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5FFE8F-B3F7-468A-ADCE-CA5216DDF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2C7285-B325-4BBB-9DBF-828E1DC0DD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7CBE27-29E4-4766-9DF1-011727A9E3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6A183A-B57C-4EC4-9171-389CFB844F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05D0FA-52C5-41EE-9CC1-658E3801B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8592-68F4-4BDE-AB47-22B13566188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4AA17B-4DDF-4BF3-8279-759C4DBD0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28E7AD-819F-4FDA-A331-49DFE20E3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80-0B03-4697-825F-0F917A4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652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91E40-CBE9-4294-A0D2-EC8986234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D47FA7-1380-4323-9720-01C40D70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8592-68F4-4BDE-AB47-22B13566188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C033D6-CCA0-4AAB-9577-F1C2CC7A2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6791EE-EBEA-4DC9-B2FB-F30246623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80-0B03-4697-825F-0F917A4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408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1D5F6F-984D-48E7-AA67-2C501F2E5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8592-68F4-4BDE-AB47-22B13566188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0DC208-813D-405D-94EB-86EB6D9DC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49D699-B7D7-40BB-924A-A05DE3FD7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80-0B03-4697-825F-0F917A4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108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D375A-DF08-4CE3-B38D-B92F94C44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956A6-C0D0-424D-A677-5843BB453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440122-8D92-41FC-B356-6E388BD20B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713190-19D7-4AAD-A6B8-45C054449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8592-68F4-4BDE-AB47-22B13566188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B3A264-2CF7-469D-9541-A2A1F06EF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83F0E-2820-4A22-9D82-296559C9B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80-0B03-4697-825F-0F917A4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42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3ED58-89CD-46CA-8D68-C6430D684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19C8AF-8AC7-45D7-9311-93813563E1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FC270F-C832-445D-9C51-0DB653B445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A24DF2-CF9D-49FC-B92A-01CCD2193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8592-68F4-4BDE-AB47-22B13566188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89FDCF-551F-4992-AF32-D4E0CB5FF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3D1F72-420C-4EF9-8D5C-5B7E7E872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80-0B03-4697-825F-0F917A4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20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0C451F-580E-4109-82D8-0B8A52C83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80351-4F12-4CD8-A1EA-70F8E33F8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4CE5F-5BAE-439E-9A73-A0682180A7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98592-68F4-4BDE-AB47-22B135661880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6E7FB-CFF4-41E0-A5A6-CD044824D2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166FA-2D8D-4645-B241-527F59B490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77780-0B03-4697-825F-0F917A4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600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Rectangle 329">
            <a:extLst>
              <a:ext uri="{FF2B5EF4-FFF2-40B4-BE49-F238E27FC236}">
                <a16:creationId xmlns:a16="http://schemas.microsoft.com/office/drawing/2014/main" id="{D5C09D0A-8990-4B7E-814D-7456A29B880F}"/>
              </a:ext>
            </a:extLst>
          </p:cNvPr>
          <p:cNvSpPr/>
          <p:nvPr/>
        </p:nvSpPr>
        <p:spPr>
          <a:xfrm>
            <a:off x="5823434" y="2374709"/>
            <a:ext cx="1681198" cy="959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30DE83-9A38-4E4F-B9D4-A59BCF5AB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5359" y="314306"/>
            <a:ext cx="1245303" cy="576435"/>
          </a:xfrm>
        </p:spPr>
        <p:txBody>
          <a:bodyPr>
            <a:noAutofit/>
          </a:bodyPr>
          <a:lstStyle/>
          <a:p>
            <a:r>
              <a:rPr lang="en-US" sz="2400" b="1" dirty="0"/>
              <a:t>F2F(Std)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E93CA6B-1495-464C-BB6A-475C77E003B5}"/>
              </a:ext>
            </a:extLst>
          </p:cNvPr>
          <p:cNvGrpSpPr/>
          <p:nvPr/>
        </p:nvGrpSpPr>
        <p:grpSpPr>
          <a:xfrm>
            <a:off x="1098862" y="2190875"/>
            <a:ext cx="1679711" cy="1059803"/>
            <a:chOff x="6825007" y="3120277"/>
            <a:chExt cx="2856321" cy="1732962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1DA677C-9833-4B53-9FF9-0E46EB5B58D9}"/>
                </a:ext>
              </a:extLst>
            </p:cNvPr>
            <p:cNvSpPr/>
            <p:nvPr/>
          </p:nvSpPr>
          <p:spPr>
            <a:xfrm>
              <a:off x="6825007" y="3516204"/>
              <a:ext cx="2856321" cy="245096"/>
            </a:xfrm>
            <a:prstGeom prst="rect">
              <a:avLst/>
            </a:prstGeom>
            <a:solidFill>
              <a:srgbClr val="0068B5"/>
            </a:soli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A2FFEF09-9C40-4985-8575-2C95F88FD981}"/>
                </a:ext>
              </a:extLst>
            </p:cNvPr>
            <p:cNvSpPr/>
            <p:nvPr/>
          </p:nvSpPr>
          <p:spPr>
            <a:xfrm>
              <a:off x="6825007" y="3761298"/>
              <a:ext cx="2856321" cy="109194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94BF8680-5AE8-4A46-8B16-E3D399DDD38E}"/>
                </a:ext>
              </a:extLst>
            </p:cNvPr>
            <p:cNvSpPr/>
            <p:nvPr/>
          </p:nvSpPr>
          <p:spPr>
            <a:xfrm>
              <a:off x="6825009" y="3120277"/>
              <a:ext cx="2856319" cy="395926"/>
            </a:xfrm>
            <a:prstGeom prst="rect">
              <a:avLst/>
            </a:prstGeom>
            <a:solidFill>
              <a:srgbClr val="525252">
                <a:lumMod val="60000"/>
                <a:lumOff val="40000"/>
              </a:srgbClr>
            </a:soli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1AC6D0D-E7EE-4FBF-BC4D-E5FA82E2F79B}"/>
              </a:ext>
            </a:extLst>
          </p:cNvPr>
          <p:cNvGrpSpPr/>
          <p:nvPr/>
        </p:nvGrpSpPr>
        <p:grpSpPr>
          <a:xfrm rot="10800000">
            <a:off x="1107915" y="910966"/>
            <a:ext cx="1679711" cy="1066019"/>
            <a:chOff x="6825007" y="3120272"/>
            <a:chExt cx="2856321" cy="1732960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CBA45795-F7AF-4A94-994D-D06ACF730AAD}"/>
                </a:ext>
              </a:extLst>
            </p:cNvPr>
            <p:cNvSpPr/>
            <p:nvPr/>
          </p:nvSpPr>
          <p:spPr>
            <a:xfrm>
              <a:off x="6825007" y="3516195"/>
              <a:ext cx="2856321" cy="245098"/>
            </a:xfrm>
            <a:prstGeom prst="rect">
              <a:avLst/>
            </a:prstGeom>
            <a:solidFill>
              <a:srgbClr val="0068B5"/>
            </a:soli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37C7ACD-84F2-4E3B-B0BD-BA8176670A55}"/>
                </a:ext>
              </a:extLst>
            </p:cNvPr>
            <p:cNvSpPr/>
            <p:nvPr/>
          </p:nvSpPr>
          <p:spPr>
            <a:xfrm>
              <a:off x="6825007" y="3761293"/>
              <a:ext cx="2856321" cy="1091939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8D1F940D-25E8-4DCA-8A8A-BED57F6095F2}"/>
                </a:ext>
              </a:extLst>
            </p:cNvPr>
            <p:cNvSpPr/>
            <p:nvPr/>
          </p:nvSpPr>
          <p:spPr>
            <a:xfrm>
              <a:off x="6825009" y="3120272"/>
              <a:ext cx="2856319" cy="395927"/>
            </a:xfrm>
            <a:prstGeom prst="rect">
              <a:avLst/>
            </a:prstGeom>
            <a:solidFill>
              <a:srgbClr val="525252">
                <a:lumMod val="60000"/>
                <a:lumOff val="40000"/>
              </a:srgbClr>
            </a:soli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39CCEC8-62BE-4073-9893-E0B150438857}"/>
              </a:ext>
            </a:extLst>
          </p:cNvPr>
          <p:cNvGrpSpPr/>
          <p:nvPr/>
        </p:nvGrpSpPr>
        <p:grpSpPr>
          <a:xfrm>
            <a:off x="1179086" y="1905529"/>
            <a:ext cx="1516172" cy="86901"/>
            <a:chOff x="6746326" y="5123808"/>
            <a:chExt cx="1516172" cy="167203"/>
          </a:xfrm>
          <a:solidFill>
            <a:schemeClr val="accent2"/>
          </a:solidFill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C3FAB4C7-FDD1-4018-BE1E-C0EC879D1FBB}"/>
                </a:ext>
              </a:extLst>
            </p:cNvPr>
            <p:cNvSpPr/>
            <p:nvPr/>
          </p:nvSpPr>
          <p:spPr>
            <a:xfrm>
              <a:off x="6746326" y="5139274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63920853-0794-4C5A-B59A-0261E75D2AAE}"/>
                </a:ext>
              </a:extLst>
            </p:cNvPr>
            <p:cNvSpPr/>
            <p:nvPr/>
          </p:nvSpPr>
          <p:spPr>
            <a:xfrm>
              <a:off x="6852579" y="5140241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42784464-1D6C-4FB0-8C51-8EEB53C9553F}"/>
                </a:ext>
              </a:extLst>
            </p:cNvPr>
            <p:cNvSpPr/>
            <p:nvPr/>
          </p:nvSpPr>
          <p:spPr>
            <a:xfrm>
              <a:off x="6963452" y="5134440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843DCB45-3948-4093-B8F3-95F4B4F35C60}"/>
                </a:ext>
              </a:extLst>
            </p:cNvPr>
            <p:cNvSpPr/>
            <p:nvPr/>
          </p:nvSpPr>
          <p:spPr>
            <a:xfrm>
              <a:off x="7069704" y="51354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37744A4C-14A0-4F5D-949E-019B4E6156A1}"/>
                </a:ext>
              </a:extLst>
            </p:cNvPr>
            <p:cNvSpPr/>
            <p:nvPr/>
          </p:nvSpPr>
          <p:spPr>
            <a:xfrm>
              <a:off x="7190738" y="5134441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1D296BBA-9F54-4BE2-BF70-F08ADAC96DA2}"/>
                </a:ext>
              </a:extLst>
            </p:cNvPr>
            <p:cNvSpPr/>
            <p:nvPr/>
          </p:nvSpPr>
          <p:spPr>
            <a:xfrm>
              <a:off x="7296990" y="51354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184FCAA0-5705-492A-8AA6-3E86652F32F3}"/>
                </a:ext>
              </a:extLst>
            </p:cNvPr>
            <p:cNvSpPr/>
            <p:nvPr/>
          </p:nvSpPr>
          <p:spPr>
            <a:xfrm>
              <a:off x="7407865" y="51296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7EBAB4E3-4152-4089-8B7D-5FC5D42310C3}"/>
                </a:ext>
              </a:extLst>
            </p:cNvPr>
            <p:cNvSpPr/>
            <p:nvPr/>
          </p:nvSpPr>
          <p:spPr>
            <a:xfrm>
              <a:off x="7514117" y="5130573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56310ED2-6CC0-473B-8867-C4C3E580772F}"/>
                </a:ext>
              </a:extLst>
            </p:cNvPr>
            <p:cNvSpPr/>
            <p:nvPr/>
          </p:nvSpPr>
          <p:spPr>
            <a:xfrm>
              <a:off x="7628680" y="5128641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D18C282B-65CE-45BA-B420-5A38D97945C6}"/>
                </a:ext>
              </a:extLst>
            </p:cNvPr>
            <p:cNvSpPr/>
            <p:nvPr/>
          </p:nvSpPr>
          <p:spPr>
            <a:xfrm>
              <a:off x="7734933" y="51296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E2436A17-2A4F-45A4-9C28-546566FBB990}"/>
                </a:ext>
              </a:extLst>
            </p:cNvPr>
            <p:cNvSpPr/>
            <p:nvPr/>
          </p:nvSpPr>
          <p:spPr>
            <a:xfrm>
              <a:off x="7845807" y="5123808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2CB1D14A-A33E-4CEA-8D5F-4A9246F420F2}"/>
                </a:ext>
              </a:extLst>
            </p:cNvPr>
            <p:cNvSpPr/>
            <p:nvPr/>
          </p:nvSpPr>
          <p:spPr>
            <a:xfrm>
              <a:off x="7952060" y="5124773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0246577-25C7-4191-9025-D48B666781EE}"/>
                </a:ext>
              </a:extLst>
            </p:cNvPr>
            <p:cNvSpPr/>
            <p:nvPr/>
          </p:nvSpPr>
          <p:spPr>
            <a:xfrm>
              <a:off x="8073093" y="5123808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C06CF4B3-9EA7-485D-9766-E3FC873DC3CE}"/>
                </a:ext>
              </a:extLst>
            </p:cNvPr>
            <p:cNvSpPr/>
            <p:nvPr/>
          </p:nvSpPr>
          <p:spPr>
            <a:xfrm>
              <a:off x="8179344" y="5124775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07949E54-4B58-4B70-85C8-100F1504BEBF}"/>
              </a:ext>
            </a:extLst>
          </p:cNvPr>
          <p:cNvSpPr txBox="1"/>
          <p:nvPr/>
        </p:nvSpPr>
        <p:spPr>
          <a:xfrm>
            <a:off x="1764927" y="2942663"/>
            <a:ext cx="706925" cy="3077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Si (Bottom): </a:t>
            </a:r>
          </a:p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tel Clear"/>
              <a:ea typeface="+mn-ea"/>
              <a:cs typeface="+mn-cs"/>
              <a:sym typeface="Helvetica Neue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2944333-91AF-4014-A3DE-047E22567611}"/>
              </a:ext>
            </a:extLst>
          </p:cNvPr>
          <p:cNvSpPr txBox="1"/>
          <p:nvPr/>
        </p:nvSpPr>
        <p:spPr>
          <a:xfrm>
            <a:off x="1721502" y="2462326"/>
            <a:ext cx="646011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Transistors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CBEDD0B-68F3-4A38-A8D9-C0CF3BB029B2}"/>
              </a:ext>
            </a:extLst>
          </p:cNvPr>
          <p:cNvSpPr txBox="1"/>
          <p:nvPr/>
        </p:nvSpPr>
        <p:spPr>
          <a:xfrm>
            <a:off x="1732676" y="2291932"/>
            <a:ext cx="796693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Interconnects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2B84621-7C0B-4F25-ADD4-1976A5F62204}"/>
              </a:ext>
            </a:extLst>
          </p:cNvPr>
          <p:cNvSpPr/>
          <p:nvPr/>
        </p:nvSpPr>
        <p:spPr>
          <a:xfrm>
            <a:off x="1253186" y="2346782"/>
            <a:ext cx="121827" cy="910111"/>
          </a:xfrm>
          <a:prstGeom prst="rect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AC26E94-CC89-48B0-9F9D-7DA3F19B4C3B}"/>
              </a:ext>
            </a:extLst>
          </p:cNvPr>
          <p:cNvSpPr/>
          <p:nvPr/>
        </p:nvSpPr>
        <p:spPr>
          <a:xfrm>
            <a:off x="1575640" y="2346782"/>
            <a:ext cx="121827" cy="910111"/>
          </a:xfrm>
          <a:prstGeom prst="rect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7845241-F6F5-4E86-9EA8-6B1BA6E91C93}"/>
              </a:ext>
            </a:extLst>
          </p:cNvPr>
          <p:cNvSpPr/>
          <p:nvPr/>
        </p:nvSpPr>
        <p:spPr>
          <a:xfrm>
            <a:off x="2517596" y="2349890"/>
            <a:ext cx="121827" cy="910111"/>
          </a:xfrm>
          <a:prstGeom prst="rect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8" name="Flowchart: Terminator 17">
            <a:extLst>
              <a:ext uri="{FF2B5EF4-FFF2-40B4-BE49-F238E27FC236}">
                <a16:creationId xmlns:a16="http://schemas.microsoft.com/office/drawing/2014/main" id="{AB7E3C6D-EFF7-4BFE-A474-3548BCF0A647}"/>
              </a:ext>
            </a:extLst>
          </p:cNvPr>
          <p:cNvSpPr/>
          <p:nvPr/>
        </p:nvSpPr>
        <p:spPr>
          <a:xfrm>
            <a:off x="1189933" y="3256893"/>
            <a:ext cx="258703" cy="150770"/>
          </a:xfrm>
          <a:prstGeom prst="flowChartTerminator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9" name="Flowchart: Terminator 18">
            <a:extLst>
              <a:ext uri="{FF2B5EF4-FFF2-40B4-BE49-F238E27FC236}">
                <a16:creationId xmlns:a16="http://schemas.microsoft.com/office/drawing/2014/main" id="{C6198104-5CC2-4E99-B2E3-9145AD51664F}"/>
              </a:ext>
            </a:extLst>
          </p:cNvPr>
          <p:cNvSpPr/>
          <p:nvPr/>
        </p:nvSpPr>
        <p:spPr>
          <a:xfrm>
            <a:off x="1518356" y="3251644"/>
            <a:ext cx="258703" cy="150770"/>
          </a:xfrm>
          <a:prstGeom prst="flowChartTerminator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0" name="Flowchart: Terminator 19">
            <a:extLst>
              <a:ext uri="{FF2B5EF4-FFF2-40B4-BE49-F238E27FC236}">
                <a16:creationId xmlns:a16="http://schemas.microsoft.com/office/drawing/2014/main" id="{F39EF7F4-9B8F-4683-A088-AAF7ADC774B9}"/>
              </a:ext>
            </a:extLst>
          </p:cNvPr>
          <p:cNvSpPr/>
          <p:nvPr/>
        </p:nvSpPr>
        <p:spPr>
          <a:xfrm>
            <a:off x="2451960" y="3248617"/>
            <a:ext cx="258703" cy="150770"/>
          </a:xfrm>
          <a:prstGeom prst="flowChartTerminator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69BD5C1-29F5-4734-B625-B2C045116D35}"/>
              </a:ext>
            </a:extLst>
          </p:cNvPr>
          <p:cNvSpPr txBox="1"/>
          <p:nvPr/>
        </p:nvSpPr>
        <p:spPr>
          <a:xfrm>
            <a:off x="1631026" y="1161559"/>
            <a:ext cx="516167" cy="1692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Si (Top):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8DDF3D-6C9D-4D87-A7A1-1CF5922454B3}"/>
              </a:ext>
            </a:extLst>
          </p:cNvPr>
          <p:cNvSpPr txBox="1"/>
          <p:nvPr/>
        </p:nvSpPr>
        <p:spPr>
          <a:xfrm>
            <a:off x="1677602" y="1600421"/>
            <a:ext cx="713337" cy="1692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Transistors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B253D5F-ADF9-4376-B7E3-1787B5759906}"/>
              </a:ext>
            </a:extLst>
          </p:cNvPr>
          <p:cNvSpPr txBox="1"/>
          <p:nvPr/>
        </p:nvSpPr>
        <p:spPr>
          <a:xfrm>
            <a:off x="1626427" y="1712570"/>
            <a:ext cx="878446" cy="1692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Interconnects</a:t>
            </a:r>
          </a:p>
        </p:txBody>
      </p:sp>
      <p:sp>
        <p:nvSpPr>
          <p:cNvPr id="24" name="Arrow: Down 23">
            <a:extLst>
              <a:ext uri="{FF2B5EF4-FFF2-40B4-BE49-F238E27FC236}">
                <a16:creationId xmlns:a16="http://schemas.microsoft.com/office/drawing/2014/main" id="{ED533A73-B2CE-4E50-88EA-1593C399A78B}"/>
              </a:ext>
            </a:extLst>
          </p:cNvPr>
          <p:cNvSpPr/>
          <p:nvPr/>
        </p:nvSpPr>
        <p:spPr>
          <a:xfrm>
            <a:off x="2234261" y="1590690"/>
            <a:ext cx="83153" cy="136346"/>
          </a:xfrm>
          <a:prstGeom prst="downArrow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5" name="Arrow: Down 24">
            <a:extLst>
              <a:ext uri="{FF2B5EF4-FFF2-40B4-BE49-F238E27FC236}">
                <a16:creationId xmlns:a16="http://schemas.microsoft.com/office/drawing/2014/main" id="{AD865C5A-BA48-4028-8CCB-BA2CBF2BEA42}"/>
              </a:ext>
            </a:extLst>
          </p:cNvPr>
          <p:cNvSpPr/>
          <p:nvPr/>
        </p:nvSpPr>
        <p:spPr>
          <a:xfrm rot="10800000">
            <a:off x="2251481" y="2436013"/>
            <a:ext cx="83153" cy="136346"/>
          </a:xfrm>
          <a:prstGeom prst="downArrow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10B8480F-19F6-42A7-BED7-D4901AEDB507}"/>
              </a:ext>
            </a:extLst>
          </p:cNvPr>
          <p:cNvGrpSpPr/>
          <p:nvPr/>
        </p:nvGrpSpPr>
        <p:grpSpPr>
          <a:xfrm rot="10800000">
            <a:off x="1174746" y="2183788"/>
            <a:ext cx="1516172" cy="86901"/>
            <a:chOff x="6746326" y="5123808"/>
            <a:chExt cx="1516172" cy="167203"/>
          </a:xfrm>
          <a:solidFill>
            <a:schemeClr val="accent2"/>
          </a:solidFill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525B937-6AAF-45D5-9B84-B624B24D2A07}"/>
                </a:ext>
              </a:extLst>
            </p:cNvPr>
            <p:cNvSpPr/>
            <p:nvPr/>
          </p:nvSpPr>
          <p:spPr>
            <a:xfrm>
              <a:off x="6746326" y="5139274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653656E6-48FB-4F53-9E36-1375791CBAA5}"/>
                </a:ext>
              </a:extLst>
            </p:cNvPr>
            <p:cNvSpPr/>
            <p:nvPr/>
          </p:nvSpPr>
          <p:spPr>
            <a:xfrm>
              <a:off x="6852579" y="5140241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CCE9657-63E7-49B6-840C-79E31B23F87F}"/>
                </a:ext>
              </a:extLst>
            </p:cNvPr>
            <p:cNvSpPr/>
            <p:nvPr/>
          </p:nvSpPr>
          <p:spPr>
            <a:xfrm>
              <a:off x="6963452" y="5134440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C98B4799-D7F1-4737-A9B2-5EEF7F2F5E70}"/>
                </a:ext>
              </a:extLst>
            </p:cNvPr>
            <p:cNvSpPr/>
            <p:nvPr/>
          </p:nvSpPr>
          <p:spPr>
            <a:xfrm>
              <a:off x="7069704" y="51354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EAC1021E-8133-474D-8E0E-51EBA30E4E64}"/>
                </a:ext>
              </a:extLst>
            </p:cNvPr>
            <p:cNvSpPr/>
            <p:nvPr/>
          </p:nvSpPr>
          <p:spPr>
            <a:xfrm>
              <a:off x="7190738" y="5134441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75798222-38D9-42F9-89C3-D46A867561E3}"/>
                </a:ext>
              </a:extLst>
            </p:cNvPr>
            <p:cNvSpPr/>
            <p:nvPr/>
          </p:nvSpPr>
          <p:spPr>
            <a:xfrm>
              <a:off x="7296990" y="51354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670EDF2-698F-47C9-9592-819A81441048}"/>
                </a:ext>
              </a:extLst>
            </p:cNvPr>
            <p:cNvSpPr/>
            <p:nvPr/>
          </p:nvSpPr>
          <p:spPr>
            <a:xfrm>
              <a:off x="7407865" y="51296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38A3664-C7A2-49BD-BC1D-515CB822D9EF}"/>
                </a:ext>
              </a:extLst>
            </p:cNvPr>
            <p:cNvSpPr/>
            <p:nvPr/>
          </p:nvSpPr>
          <p:spPr>
            <a:xfrm>
              <a:off x="7514117" y="5130573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E70AA65F-A0F7-4033-B0F2-A04CBBF7420A}"/>
                </a:ext>
              </a:extLst>
            </p:cNvPr>
            <p:cNvSpPr/>
            <p:nvPr/>
          </p:nvSpPr>
          <p:spPr>
            <a:xfrm>
              <a:off x="7628680" y="5128641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8D9C4403-9CA5-4A32-BA5D-690ED9A3D65D}"/>
                </a:ext>
              </a:extLst>
            </p:cNvPr>
            <p:cNvSpPr/>
            <p:nvPr/>
          </p:nvSpPr>
          <p:spPr>
            <a:xfrm>
              <a:off x="7734933" y="51296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9380993F-0CFE-4A0A-BBB5-8DCB4A06C2B2}"/>
                </a:ext>
              </a:extLst>
            </p:cNvPr>
            <p:cNvSpPr/>
            <p:nvPr/>
          </p:nvSpPr>
          <p:spPr>
            <a:xfrm>
              <a:off x="7845807" y="5123808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3A490138-17E6-4BA5-B5C3-F9C9E0126D87}"/>
                </a:ext>
              </a:extLst>
            </p:cNvPr>
            <p:cNvSpPr/>
            <p:nvPr/>
          </p:nvSpPr>
          <p:spPr>
            <a:xfrm>
              <a:off x="7952060" y="5124773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B1667D09-A6EA-4BB1-B420-3A6544DD6DD8}"/>
                </a:ext>
              </a:extLst>
            </p:cNvPr>
            <p:cNvSpPr/>
            <p:nvPr/>
          </p:nvSpPr>
          <p:spPr>
            <a:xfrm>
              <a:off x="8073093" y="5123808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C810861-ABD9-459D-8146-BCF6829BB7AD}"/>
                </a:ext>
              </a:extLst>
            </p:cNvPr>
            <p:cNvSpPr/>
            <p:nvPr/>
          </p:nvSpPr>
          <p:spPr>
            <a:xfrm>
              <a:off x="8179344" y="5124775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537F8810-99F8-4766-98A8-D48C0361E6F6}"/>
              </a:ext>
            </a:extLst>
          </p:cNvPr>
          <p:cNvSpPr/>
          <p:nvPr/>
        </p:nvSpPr>
        <p:spPr>
          <a:xfrm>
            <a:off x="921344" y="3495404"/>
            <a:ext cx="2049760" cy="307373"/>
          </a:xfrm>
          <a:prstGeom prst="rect">
            <a:avLst/>
          </a:prstGeom>
          <a:solidFill>
            <a:srgbClr val="92D05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B4756B8-D345-40C6-A111-B9D400D2847E}"/>
              </a:ext>
            </a:extLst>
          </p:cNvPr>
          <p:cNvSpPr txBox="1"/>
          <p:nvPr/>
        </p:nvSpPr>
        <p:spPr>
          <a:xfrm>
            <a:off x="1502343" y="3454955"/>
            <a:ext cx="1070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Substrate</a:t>
            </a: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BE60FBA1-BCC3-49A4-85E7-42F2EE567503}"/>
              </a:ext>
            </a:extLst>
          </p:cNvPr>
          <p:cNvGrpSpPr/>
          <p:nvPr/>
        </p:nvGrpSpPr>
        <p:grpSpPr>
          <a:xfrm rot="10800000">
            <a:off x="3426023" y="1216321"/>
            <a:ext cx="1679711" cy="1066019"/>
            <a:chOff x="6825007" y="3120272"/>
            <a:chExt cx="2856321" cy="1732960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9046BF7F-67EB-486D-A1F6-FBF11F4B267A}"/>
                </a:ext>
              </a:extLst>
            </p:cNvPr>
            <p:cNvSpPr/>
            <p:nvPr/>
          </p:nvSpPr>
          <p:spPr>
            <a:xfrm>
              <a:off x="6825007" y="3516195"/>
              <a:ext cx="2856321" cy="245098"/>
            </a:xfrm>
            <a:prstGeom prst="rect">
              <a:avLst/>
            </a:prstGeom>
            <a:solidFill>
              <a:srgbClr val="0068B5"/>
            </a:soli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D9447D06-5AB3-474C-BC76-F402A38FA991}"/>
                </a:ext>
              </a:extLst>
            </p:cNvPr>
            <p:cNvSpPr/>
            <p:nvPr/>
          </p:nvSpPr>
          <p:spPr>
            <a:xfrm>
              <a:off x="6825007" y="3761293"/>
              <a:ext cx="2856321" cy="1091939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40E58DDB-50CC-4240-893C-090EBFA2F2DA}"/>
                </a:ext>
              </a:extLst>
            </p:cNvPr>
            <p:cNvSpPr/>
            <p:nvPr/>
          </p:nvSpPr>
          <p:spPr>
            <a:xfrm>
              <a:off x="6825009" y="3120272"/>
              <a:ext cx="2856319" cy="395927"/>
            </a:xfrm>
            <a:prstGeom prst="rect">
              <a:avLst/>
            </a:prstGeom>
            <a:solidFill>
              <a:srgbClr val="525252">
                <a:lumMod val="60000"/>
                <a:lumOff val="40000"/>
              </a:srgbClr>
            </a:soli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98" name="TextBox 97">
            <a:extLst>
              <a:ext uri="{FF2B5EF4-FFF2-40B4-BE49-F238E27FC236}">
                <a16:creationId xmlns:a16="http://schemas.microsoft.com/office/drawing/2014/main" id="{868DFF7F-21EE-4EEA-A56C-CE71C6047D9B}"/>
              </a:ext>
            </a:extLst>
          </p:cNvPr>
          <p:cNvSpPr txBox="1"/>
          <p:nvPr/>
        </p:nvSpPr>
        <p:spPr>
          <a:xfrm>
            <a:off x="3949134" y="1466914"/>
            <a:ext cx="516167" cy="1692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Si (Top):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73E6312D-806C-453C-8F97-D953677B92EA}"/>
              </a:ext>
            </a:extLst>
          </p:cNvPr>
          <p:cNvSpPr txBox="1"/>
          <p:nvPr/>
        </p:nvSpPr>
        <p:spPr>
          <a:xfrm>
            <a:off x="3995710" y="1905776"/>
            <a:ext cx="713337" cy="1692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Transistors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DBF969F1-0AB0-4C20-9C80-AC130C84E0B6}"/>
              </a:ext>
            </a:extLst>
          </p:cNvPr>
          <p:cNvSpPr txBox="1"/>
          <p:nvPr/>
        </p:nvSpPr>
        <p:spPr>
          <a:xfrm>
            <a:off x="3904900" y="2002560"/>
            <a:ext cx="878446" cy="1692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Interconnects</a:t>
            </a:r>
          </a:p>
        </p:txBody>
      </p:sp>
      <p:sp>
        <p:nvSpPr>
          <p:cNvPr id="101" name="Arrow: Down 100">
            <a:extLst>
              <a:ext uri="{FF2B5EF4-FFF2-40B4-BE49-F238E27FC236}">
                <a16:creationId xmlns:a16="http://schemas.microsoft.com/office/drawing/2014/main" id="{D278E420-C0EB-4725-B3F9-CE23EF411789}"/>
              </a:ext>
            </a:extLst>
          </p:cNvPr>
          <p:cNvSpPr/>
          <p:nvPr/>
        </p:nvSpPr>
        <p:spPr>
          <a:xfrm>
            <a:off x="4552369" y="1896045"/>
            <a:ext cx="83153" cy="136346"/>
          </a:xfrm>
          <a:prstGeom prst="downArrow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339EE464-0EF6-4A80-BDCF-FEEC1FD5D225}"/>
              </a:ext>
            </a:extLst>
          </p:cNvPr>
          <p:cNvSpPr/>
          <p:nvPr/>
        </p:nvSpPr>
        <p:spPr>
          <a:xfrm rot="10800000">
            <a:off x="3430178" y="2825221"/>
            <a:ext cx="1679711" cy="149890"/>
          </a:xfrm>
          <a:prstGeom prst="rect">
            <a:avLst/>
          </a:prstGeom>
          <a:solidFill>
            <a:srgbClr val="0068B5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9FE2F13-5BCD-4D26-8199-78D22770FAF9}"/>
              </a:ext>
            </a:extLst>
          </p:cNvPr>
          <p:cNvSpPr/>
          <p:nvPr/>
        </p:nvSpPr>
        <p:spPr>
          <a:xfrm rot="10800000">
            <a:off x="3430175" y="2393692"/>
            <a:ext cx="1679709" cy="4315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6D5B1C35-F779-4DB5-9E79-C9CF139EFF10}"/>
              </a:ext>
            </a:extLst>
          </p:cNvPr>
          <p:cNvSpPr/>
          <p:nvPr/>
        </p:nvSpPr>
        <p:spPr>
          <a:xfrm rot="10800000">
            <a:off x="3430178" y="2975111"/>
            <a:ext cx="1679710" cy="242131"/>
          </a:xfrm>
          <a:prstGeom prst="rect">
            <a:avLst/>
          </a:prstGeom>
          <a:solidFill>
            <a:srgbClr val="525252">
              <a:lumMod val="60000"/>
              <a:lumOff val="40000"/>
            </a:srgbClr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867A3F5-D1E3-46B0-AC7E-8C0E3E7E4BA0}"/>
              </a:ext>
            </a:extLst>
          </p:cNvPr>
          <p:cNvSpPr txBox="1"/>
          <p:nvPr/>
        </p:nvSpPr>
        <p:spPr>
          <a:xfrm rot="10800000">
            <a:off x="3872239" y="2587083"/>
            <a:ext cx="564257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Si (Bottom): </a:t>
            </a:r>
          </a:p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tel Clear"/>
              <a:ea typeface="+mn-ea"/>
              <a:cs typeface="+mn-cs"/>
              <a:sym typeface="Helvetica Neue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AEC807BA-670A-49DE-9AE7-326FB053D78E}"/>
              </a:ext>
            </a:extLst>
          </p:cNvPr>
          <p:cNvSpPr txBox="1"/>
          <p:nvPr/>
        </p:nvSpPr>
        <p:spPr>
          <a:xfrm rot="10800000">
            <a:off x="3841238" y="2791904"/>
            <a:ext cx="646011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Transistors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DBEB366F-F3BC-49A8-9CFF-8054B2DBF8E8}"/>
              </a:ext>
            </a:extLst>
          </p:cNvPr>
          <p:cNvSpPr txBox="1"/>
          <p:nvPr/>
        </p:nvSpPr>
        <p:spPr>
          <a:xfrm rot="10800000">
            <a:off x="3679382" y="2962298"/>
            <a:ext cx="796693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Interconnects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393E03C8-C16E-4726-9DA2-D9B57DCD5AA0}"/>
              </a:ext>
            </a:extLst>
          </p:cNvPr>
          <p:cNvSpPr/>
          <p:nvPr/>
        </p:nvSpPr>
        <p:spPr>
          <a:xfrm rot="10800000">
            <a:off x="3619121" y="2439967"/>
            <a:ext cx="52240" cy="632403"/>
          </a:xfrm>
          <a:prstGeom prst="rect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5" name="Flowchart: Terminator 94">
            <a:extLst>
              <a:ext uri="{FF2B5EF4-FFF2-40B4-BE49-F238E27FC236}">
                <a16:creationId xmlns:a16="http://schemas.microsoft.com/office/drawing/2014/main" id="{F1234750-8119-4D5E-A284-4D623B6654D8}"/>
              </a:ext>
            </a:extLst>
          </p:cNvPr>
          <p:cNvSpPr/>
          <p:nvPr/>
        </p:nvSpPr>
        <p:spPr>
          <a:xfrm rot="10800000">
            <a:off x="4750443" y="3214414"/>
            <a:ext cx="258703" cy="150770"/>
          </a:xfrm>
          <a:prstGeom prst="flowChartTerminator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6" name="Flowchart: Terminator 95">
            <a:extLst>
              <a:ext uri="{FF2B5EF4-FFF2-40B4-BE49-F238E27FC236}">
                <a16:creationId xmlns:a16="http://schemas.microsoft.com/office/drawing/2014/main" id="{129BD133-9023-4C5F-B34A-8F6F43D69ED8}"/>
              </a:ext>
            </a:extLst>
          </p:cNvPr>
          <p:cNvSpPr/>
          <p:nvPr/>
        </p:nvSpPr>
        <p:spPr>
          <a:xfrm rot="10800000">
            <a:off x="4422020" y="3219663"/>
            <a:ext cx="258703" cy="150770"/>
          </a:xfrm>
          <a:prstGeom prst="flowChartTerminator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7" name="Flowchart: Terminator 96">
            <a:extLst>
              <a:ext uri="{FF2B5EF4-FFF2-40B4-BE49-F238E27FC236}">
                <a16:creationId xmlns:a16="http://schemas.microsoft.com/office/drawing/2014/main" id="{C8504CF6-5FBF-459F-B9D7-71D32335DA0B}"/>
              </a:ext>
            </a:extLst>
          </p:cNvPr>
          <p:cNvSpPr/>
          <p:nvPr/>
        </p:nvSpPr>
        <p:spPr>
          <a:xfrm rot="10800000">
            <a:off x="3488416" y="3222690"/>
            <a:ext cx="258703" cy="150770"/>
          </a:xfrm>
          <a:prstGeom prst="flowChartTerminator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02" name="Arrow: Down 101">
            <a:extLst>
              <a:ext uri="{FF2B5EF4-FFF2-40B4-BE49-F238E27FC236}">
                <a16:creationId xmlns:a16="http://schemas.microsoft.com/office/drawing/2014/main" id="{2AAC7199-4803-4855-8CD0-7EBC96057060}"/>
              </a:ext>
            </a:extLst>
          </p:cNvPr>
          <p:cNvSpPr/>
          <p:nvPr/>
        </p:nvSpPr>
        <p:spPr>
          <a:xfrm>
            <a:off x="3874117" y="2835759"/>
            <a:ext cx="83153" cy="136346"/>
          </a:xfrm>
          <a:prstGeom prst="downArrow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10728B74-3854-45D7-A949-97FE13801E0E}"/>
              </a:ext>
            </a:extLst>
          </p:cNvPr>
          <p:cNvGrpSpPr/>
          <p:nvPr/>
        </p:nvGrpSpPr>
        <p:grpSpPr>
          <a:xfrm>
            <a:off x="3604341" y="2386789"/>
            <a:ext cx="1409919" cy="86399"/>
            <a:chOff x="6852579" y="5124773"/>
            <a:chExt cx="1409919" cy="166238"/>
          </a:xfrm>
          <a:solidFill>
            <a:schemeClr val="accent2"/>
          </a:solidFill>
        </p:grpSpPr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A936D3EF-1277-4C48-82AA-23CF2B3091CD}"/>
                </a:ext>
              </a:extLst>
            </p:cNvPr>
            <p:cNvSpPr/>
            <p:nvPr/>
          </p:nvSpPr>
          <p:spPr>
            <a:xfrm>
              <a:off x="6852579" y="5140241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0C6B0D03-334A-4CD4-A4A3-85FA60B08A37}"/>
                </a:ext>
              </a:extLst>
            </p:cNvPr>
            <p:cNvSpPr/>
            <p:nvPr/>
          </p:nvSpPr>
          <p:spPr>
            <a:xfrm>
              <a:off x="7069704" y="51354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EFAABC7C-6FB4-4D5B-A963-BC06EA2285F6}"/>
                </a:ext>
              </a:extLst>
            </p:cNvPr>
            <p:cNvSpPr/>
            <p:nvPr/>
          </p:nvSpPr>
          <p:spPr>
            <a:xfrm>
              <a:off x="7296990" y="51354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84CB8496-7E6C-4F09-B85D-90F4A79FF442}"/>
                </a:ext>
              </a:extLst>
            </p:cNvPr>
            <p:cNvSpPr/>
            <p:nvPr/>
          </p:nvSpPr>
          <p:spPr>
            <a:xfrm>
              <a:off x="7514117" y="5130573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2CCA4FA5-0B36-4D5E-AE10-3B7EC1A466B9}"/>
                </a:ext>
              </a:extLst>
            </p:cNvPr>
            <p:cNvSpPr/>
            <p:nvPr/>
          </p:nvSpPr>
          <p:spPr>
            <a:xfrm>
              <a:off x="7734933" y="51296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2EEDEC8E-8F98-45A5-B9DE-9DB828DBA468}"/>
                </a:ext>
              </a:extLst>
            </p:cNvPr>
            <p:cNvSpPr/>
            <p:nvPr/>
          </p:nvSpPr>
          <p:spPr>
            <a:xfrm>
              <a:off x="7952060" y="5124773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A08E7F07-C92F-4147-83F7-38B53BA4129E}"/>
                </a:ext>
              </a:extLst>
            </p:cNvPr>
            <p:cNvSpPr/>
            <p:nvPr/>
          </p:nvSpPr>
          <p:spPr>
            <a:xfrm>
              <a:off x="8179344" y="5124775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10F50FD-6B70-4C77-80F5-5ADC7913888F}"/>
              </a:ext>
            </a:extLst>
          </p:cNvPr>
          <p:cNvSpPr/>
          <p:nvPr/>
        </p:nvSpPr>
        <p:spPr>
          <a:xfrm>
            <a:off x="3283735" y="3475435"/>
            <a:ext cx="2049760" cy="307373"/>
          </a:xfrm>
          <a:prstGeom prst="rect">
            <a:avLst/>
          </a:prstGeom>
          <a:solidFill>
            <a:srgbClr val="92D05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9B87A55-BF90-4899-B33E-A604F1F1FE81}"/>
              </a:ext>
            </a:extLst>
          </p:cNvPr>
          <p:cNvSpPr txBox="1"/>
          <p:nvPr/>
        </p:nvSpPr>
        <p:spPr>
          <a:xfrm>
            <a:off x="3851825" y="3452920"/>
            <a:ext cx="1070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Substrate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9F054001-0D77-4882-97AD-722243F68BE9}"/>
              </a:ext>
            </a:extLst>
          </p:cNvPr>
          <p:cNvSpPr/>
          <p:nvPr/>
        </p:nvSpPr>
        <p:spPr>
          <a:xfrm rot="10800000">
            <a:off x="4950118" y="2428067"/>
            <a:ext cx="52240" cy="632403"/>
          </a:xfrm>
          <a:prstGeom prst="rect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D57356FB-816D-40D0-88D7-C7911F094043}"/>
              </a:ext>
            </a:extLst>
          </p:cNvPr>
          <p:cNvSpPr/>
          <p:nvPr/>
        </p:nvSpPr>
        <p:spPr>
          <a:xfrm rot="10800000">
            <a:off x="3835541" y="2447086"/>
            <a:ext cx="52240" cy="632403"/>
          </a:xfrm>
          <a:prstGeom prst="rect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68B487A5-863F-4E6D-A830-87F3311549B7}"/>
              </a:ext>
            </a:extLst>
          </p:cNvPr>
          <p:cNvSpPr/>
          <p:nvPr/>
        </p:nvSpPr>
        <p:spPr>
          <a:xfrm rot="10800000">
            <a:off x="4070348" y="2459716"/>
            <a:ext cx="52240" cy="632403"/>
          </a:xfrm>
          <a:prstGeom prst="rect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F47195D0-E70D-4876-A5B0-4C0C39045D6B}"/>
              </a:ext>
            </a:extLst>
          </p:cNvPr>
          <p:cNvSpPr/>
          <p:nvPr/>
        </p:nvSpPr>
        <p:spPr>
          <a:xfrm rot="10800000">
            <a:off x="4286768" y="2466835"/>
            <a:ext cx="52240" cy="632403"/>
          </a:xfrm>
          <a:prstGeom prst="rect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A611D9F5-ACFE-40A8-885B-6D3338CD11B5}"/>
              </a:ext>
            </a:extLst>
          </p:cNvPr>
          <p:cNvSpPr/>
          <p:nvPr/>
        </p:nvSpPr>
        <p:spPr>
          <a:xfrm rot="10800000">
            <a:off x="4505065" y="2439968"/>
            <a:ext cx="52240" cy="632403"/>
          </a:xfrm>
          <a:prstGeom prst="rect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20521C0E-F8B9-4713-B9CD-7584B9D098C0}"/>
              </a:ext>
            </a:extLst>
          </p:cNvPr>
          <p:cNvSpPr/>
          <p:nvPr/>
        </p:nvSpPr>
        <p:spPr>
          <a:xfrm rot="10800000">
            <a:off x="4721485" y="2447087"/>
            <a:ext cx="52240" cy="632403"/>
          </a:xfrm>
          <a:prstGeom prst="rect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CA5BF5B7-E433-403A-B7F0-31230C55A001}"/>
              </a:ext>
            </a:extLst>
          </p:cNvPr>
          <p:cNvGrpSpPr/>
          <p:nvPr/>
        </p:nvGrpSpPr>
        <p:grpSpPr>
          <a:xfrm>
            <a:off x="3602496" y="2203935"/>
            <a:ext cx="1409919" cy="86399"/>
            <a:chOff x="6852579" y="5124773"/>
            <a:chExt cx="1409919" cy="166238"/>
          </a:xfrm>
          <a:solidFill>
            <a:schemeClr val="accent2"/>
          </a:solidFill>
        </p:grpSpPr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id="{CB24980F-534D-4D98-B334-E6C11B8EAF87}"/>
                </a:ext>
              </a:extLst>
            </p:cNvPr>
            <p:cNvSpPr/>
            <p:nvPr/>
          </p:nvSpPr>
          <p:spPr>
            <a:xfrm>
              <a:off x="6852579" y="5140241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36C6BD89-FB3F-40E9-AC3C-1840B136B8CA}"/>
                </a:ext>
              </a:extLst>
            </p:cNvPr>
            <p:cNvSpPr/>
            <p:nvPr/>
          </p:nvSpPr>
          <p:spPr>
            <a:xfrm>
              <a:off x="7069704" y="51354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AF74092A-9C4F-486A-B991-4C3BD1980C02}"/>
                </a:ext>
              </a:extLst>
            </p:cNvPr>
            <p:cNvSpPr/>
            <p:nvPr/>
          </p:nvSpPr>
          <p:spPr>
            <a:xfrm>
              <a:off x="7296990" y="51354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BE846FF7-D456-4CBB-8355-6300314507A3}"/>
                </a:ext>
              </a:extLst>
            </p:cNvPr>
            <p:cNvSpPr/>
            <p:nvPr/>
          </p:nvSpPr>
          <p:spPr>
            <a:xfrm>
              <a:off x="7514117" y="5130573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5F8811DC-10A3-4AFD-92E9-BBA4868FEDEB}"/>
                </a:ext>
              </a:extLst>
            </p:cNvPr>
            <p:cNvSpPr/>
            <p:nvPr/>
          </p:nvSpPr>
          <p:spPr>
            <a:xfrm>
              <a:off x="7734933" y="51296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A51635B5-32C3-46BC-BEC8-C346AEACEB13}"/>
                </a:ext>
              </a:extLst>
            </p:cNvPr>
            <p:cNvSpPr/>
            <p:nvPr/>
          </p:nvSpPr>
          <p:spPr>
            <a:xfrm>
              <a:off x="7952060" y="5124773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219155D5-030C-4338-AFD1-766DD387AD68}"/>
                </a:ext>
              </a:extLst>
            </p:cNvPr>
            <p:cNvSpPr/>
            <p:nvPr/>
          </p:nvSpPr>
          <p:spPr>
            <a:xfrm>
              <a:off x="8179344" y="5124775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46D7ADFF-5B31-4AF1-94F2-7EA7726CC302}"/>
              </a:ext>
            </a:extLst>
          </p:cNvPr>
          <p:cNvGrpSpPr/>
          <p:nvPr/>
        </p:nvGrpSpPr>
        <p:grpSpPr>
          <a:xfrm rot="10800000">
            <a:off x="10102602" y="1167051"/>
            <a:ext cx="1679711" cy="1066019"/>
            <a:chOff x="6825007" y="3120272"/>
            <a:chExt cx="2856321" cy="1732960"/>
          </a:xfrm>
        </p:grpSpPr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C60DE812-20C3-4DD1-9C72-E24C5120A29F}"/>
                </a:ext>
              </a:extLst>
            </p:cNvPr>
            <p:cNvSpPr/>
            <p:nvPr/>
          </p:nvSpPr>
          <p:spPr>
            <a:xfrm>
              <a:off x="6825007" y="3516195"/>
              <a:ext cx="2856321" cy="245098"/>
            </a:xfrm>
            <a:prstGeom prst="rect">
              <a:avLst/>
            </a:prstGeom>
            <a:solidFill>
              <a:srgbClr val="0068B5"/>
            </a:soli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0A755D33-AC58-4FFF-A0B1-40BE4E26ADE0}"/>
                </a:ext>
              </a:extLst>
            </p:cNvPr>
            <p:cNvSpPr/>
            <p:nvPr/>
          </p:nvSpPr>
          <p:spPr>
            <a:xfrm>
              <a:off x="6825007" y="3761293"/>
              <a:ext cx="2856321" cy="1091939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BBE90060-DB22-4361-A8E7-7450B735C98C}"/>
                </a:ext>
              </a:extLst>
            </p:cNvPr>
            <p:cNvSpPr/>
            <p:nvPr/>
          </p:nvSpPr>
          <p:spPr>
            <a:xfrm>
              <a:off x="6825009" y="3120272"/>
              <a:ext cx="2856319" cy="395927"/>
            </a:xfrm>
            <a:prstGeom prst="rect">
              <a:avLst/>
            </a:prstGeom>
            <a:solidFill>
              <a:srgbClr val="525252">
                <a:lumMod val="60000"/>
                <a:lumOff val="40000"/>
              </a:srgbClr>
            </a:soli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197" name="Group 196">
            <a:extLst>
              <a:ext uri="{FF2B5EF4-FFF2-40B4-BE49-F238E27FC236}">
                <a16:creationId xmlns:a16="http://schemas.microsoft.com/office/drawing/2014/main" id="{9DDA7534-FE66-4409-A745-58B74C80FC51}"/>
              </a:ext>
            </a:extLst>
          </p:cNvPr>
          <p:cNvGrpSpPr/>
          <p:nvPr/>
        </p:nvGrpSpPr>
        <p:grpSpPr>
          <a:xfrm>
            <a:off x="10173773" y="2161614"/>
            <a:ext cx="1516172" cy="86901"/>
            <a:chOff x="6746326" y="5123808"/>
            <a:chExt cx="1516172" cy="167203"/>
          </a:xfrm>
          <a:solidFill>
            <a:schemeClr val="accent2"/>
          </a:solidFill>
        </p:grpSpPr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35AC4254-78CA-442A-9151-449996EB9FDB}"/>
                </a:ext>
              </a:extLst>
            </p:cNvPr>
            <p:cNvSpPr/>
            <p:nvPr/>
          </p:nvSpPr>
          <p:spPr>
            <a:xfrm>
              <a:off x="6746326" y="5139274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391A1F44-D1DF-4BCB-864B-9BC4F7F70E62}"/>
                </a:ext>
              </a:extLst>
            </p:cNvPr>
            <p:cNvSpPr/>
            <p:nvPr/>
          </p:nvSpPr>
          <p:spPr>
            <a:xfrm>
              <a:off x="6852579" y="5140241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87C486B4-B719-4E72-89A5-C893E97F9BA1}"/>
                </a:ext>
              </a:extLst>
            </p:cNvPr>
            <p:cNvSpPr/>
            <p:nvPr/>
          </p:nvSpPr>
          <p:spPr>
            <a:xfrm>
              <a:off x="6963452" y="5134440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57264097-B19A-465B-826E-35F420381C2F}"/>
                </a:ext>
              </a:extLst>
            </p:cNvPr>
            <p:cNvSpPr/>
            <p:nvPr/>
          </p:nvSpPr>
          <p:spPr>
            <a:xfrm>
              <a:off x="7069704" y="51354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84DE5ACA-B664-4644-BCBB-83897F92DFAE}"/>
                </a:ext>
              </a:extLst>
            </p:cNvPr>
            <p:cNvSpPr/>
            <p:nvPr/>
          </p:nvSpPr>
          <p:spPr>
            <a:xfrm>
              <a:off x="7190738" y="5134441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C58674D8-49B7-4C43-AD84-49C3F555BA83}"/>
                </a:ext>
              </a:extLst>
            </p:cNvPr>
            <p:cNvSpPr/>
            <p:nvPr/>
          </p:nvSpPr>
          <p:spPr>
            <a:xfrm>
              <a:off x="7296990" y="51354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6590A744-497F-4476-96F0-78F840FFE68B}"/>
                </a:ext>
              </a:extLst>
            </p:cNvPr>
            <p:cNvSpPr/>
            <p:nvPr/>
          </p:nvSpPr>
          <p:spPr>
            <a:xfrm>
              <a:off x="7407865" y="51296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A1DDF2E0-40A8-4B69-8015-CC10A463F8CE}"/>
                </a:ext>
              </a:extLst>
            </p:cNvPr>
            <p:cNvSpPr/>
            <p:nvPr/>
          </p:nvSpPr>
          <p:spPr>
            <a:xfrm>
              <a:off x="7514117" y="5130573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194CDA19-5A36-48E8-90DE-AFCE58897379}"/>
                </a:ext>
              </a:extLst>
            </p:cNvPr>
            <p:cNvSpPr/>
            <p:nvPr/>
          </p:nvSpPr>
          <p:spPr>
            <a:xfrm>
              <a:off x="7628680" y="5128641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D47A58E5-B0E1-40BC-8252-F17A6A486265}"/>
                </a:ext>
              </a:extLst>
            </p:cNvPr>
            <p:cNvSpPr/>
            <p:nvPr/>
          </p:nvSpPr>
          <p:spPr>
            <a:xfrm>
              <a:off x="7734933" y="51296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08" name="Rectangle 207">
              <a:extLst>
                <a:ext uri="{FF2B5EF4-FFF2-40B4-BE49-F238E27FC236}">
                  <a16:creationId xmlns:a16="http://schemas.microsoft.com/office/drawing/2014/main" id="{9D4E8052-2A9E-4027-AED2-D4C07180A3E6}"/>
                </a:ext>
              </a:extLst>
            </p:cNvPr>
            <p:cNvSpPr/>
            <p:nvPr/>
          </p:nvSpPr>
          <p:spPr>
            <a:xfrm>
              <a:off x="7845807" y="5123808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3C2F5FC1-E748-434A-84F6-D1570B3510CA}"/>
                </a:ext>
              </a:extLst>
            </p:cNvPr>
            <p:cNvSpPr/>
            <p:nvPr/>
          </p:nvSpPr>
          <p:spPr>
            <a:xfrm>
              <a:off x="7952060" y="5124773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10" name="Rectangle 209">
              <a:extLst>
                <a:ext uri="{FF2B5EF4-FFF2-40B4-BE49-F238E27FC236}">
                  <a16:creationId xmlns:a16="http://schemas.microsoft.com/office/drawing/2014/main" id="{1598B5A6-07A1-445E-92BB-BF4B95F0D3EC}"/>
                </a:ext>
              </a:extLst>
            </p:cNvPr>
            <p:cNvSpPr/>
            <p:nvPr/>
          </p:nvSpPr>
          <p:spPr>
            <a:xfrm>
              <a:off x="8073093" y="5123808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833DB1D3-F8F2-4F8C-BAFE-99E532379448}"/>
                </a:ext>
              </a:extLst>
            </p:cNvPr>
            <p:cNvSpPr/>
            <p:nvPr/>
          </p:nvSpPr>
          <p:spPr>
            <a:xfrm>
              <a:off x="8179344" y="5124775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212" name="TextBox 211">
            <a:extLst>
              <a:ext uri="{FF2B5EF4-FFF2-40B4-BE49-F238E27FC236}">
                <a16:creationId xmlns:a16="http://schemas.microsoft.com/office/drawing/2014/main" id="{8BA12718-C251-4AE3-A5D1-FA79DBBCC30D}"/>
              </a:ext>
            </a:extLst>
          </p:cNvPr>
          <p:cNvSpPr txBox="1"/>
          <p:nvPr/>
        </p:nvSpPr>
        <p:spPr>
          <a:xfrm>
            <a:off x="10625713" y="1417644"/>
            <a:ext cx="516167" cy="1692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Si (Top):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BE739915-A912-47C4-BB10-9E70ECBC1AAF}"/>
              </a:ext>
            </a:extLst>
          </p:cNvPr>
          <p:cNvSpPr txBox="1"/>
          <p:nvPr/>
        </p:nvSpPr>
        <p:spPr>
          <a:xfrm>
            <a:off x="10672289" y="1856506"/>
            <a:ext cx="713337" cy="1692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Transistors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3F4490D8-FD72-414E-9BE1-0244951A6067}"/>
              </a:ext>
            </a:extLst>
          </p:cNvPr>
          <p:cNvSpPr txBox="1"/>
          <p:nvPr/>
        </p:nvSpPr>
        <p:spPr>
          <a:xfrm>
            <a:off x="10645177" y="2008760"/>
            <a:ext cx="878446" cy="1692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Interconnects</a:t>
            </a:r>
          </a:p>
        </p:txBody>
      </p:sp>
      <p:sp>
        <p:nvSpPr>
          <p:cNvPr id="215" name="Arrow: Down 214">
            <a:extLst>
              <a:ext uri="{FF2B5EF4-FFF2-40B4-BE49-F238E27FC236}">
                <a16:creationId xmlns:a16="http://schemas.microsoft.com/office/drawing/2014/main" id="{A1C92B84-A7AC-419A-A4D3-12F82A39F130}"/>
              </a:ext>
            </a:extLst>
          </p:cNvPr>
          <p:cNvSpPr/>
          <p:nvPr/>
        </p:nvSpPr>
        <p:spPr>
          <a:xfrm>
            <a:off x="11228948" y="1846775"/>
            <a:ext cx="83153" cy="136346"/>
          </a:xfrm>
          <a:prstGeom prst="downArrow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938BECAB-32E3-4853-B81E-BF9763CD555C}"/>
              </a:ext>
            </a:extLst>
          </p:cNvPr>
          <p:cNvSpPr/>
          <p:nvPr/>
        </p:nvSpPr>
        <p:spPr>
          <a:xfrm>
            <a:off x="10102601" y="2455119"/>
            <a:ext cx="1679711" cy="149890"/>
          </a:xfrm>
          <a:prstGeom prst="rect">
            <a:avLst/>
          </a:prstGeom>
          <a:solidFill>
            <a:srgbClr val="0068B5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D9B7CB02-DA5B-453D-BD56-BC5018E165E7}"/>
              </a:ext>
            </a:extLst>
          </p:cNvPr>
          <p:cNvSpPr/>
          <p:nvPr/>
        </p:nvSpPr>
        <p:spPr>
          <a:xfrm>
            <a:off x="10102602" y="2230761"/>
            <a:ext cx="1676061" cy="224358"/>
          </a:xfrm>
          <a:prstGeom prst="rect">
            <a:avLst/>
          </a:prstGeom>
          <a:solidFill>
            <a:srgbClr val="525252">
              <a:lumMod val="60000"/>
              <a:lumOff val="40000"/>
            </a:srgbClr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5D71EDCA-59B3-4A43-AB9B-958D86DE166D}"/>
              </a:ext>
            </a:extLst>
          </p:cNvPr>
          <p:cNvSpPr txBox="1"/>
          <p:nvPr/>
        </p:nvSpPr>
        <p:spPr>
          <a:xfrm>
            <a:off x="10668232" y="2446578"/>
            <a:ext cx="646011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Transistors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45EA05FC-6C66-4959-B04F-6CDBE701B559}"/>
              </a:ext>
            </a:extLst>
          </p:cNvPr>
          <p:cNvSpPr txBox="1"/>
          <p:nvPr/>
        </p:nvSpPr>
        <p:spPr>
          <a:xfrm>
            <a:off x="10736415" y="2323098"/>
            <a:ext cx="796693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Interconnects</a:t>
            </a: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0E5B76A5-6E3A-4865-A94C-AAA517AE35DD}"/>
              </a:ext>
            </a:extLst>
          </p:cNvPr>
          <p:cNvSpPr/>
          <p:nvPr/>
        </p:nvSpPr>
        <p:spPr>
          <a:xfrm>
            <a:off x="11521335" y="2461251"/>
            <a:ext cx="45719" cy="142000"/>
          </a:xfrm>
          <a:prstGeom prst="rect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24" name="Arrow: Down 223">
            <a:extLst>
              <a:ext uri="{FF2B5EF4-FFF2-40B4-BE49-F238E27FC236}">
                <a16:creationId xmlns:a16="http://schemas.microsoft.com/office/drawing/2014/main" id="{5DB1F766-A175-4311-97C8-897DFF66EA5E}"/>
              </a:ext>
            </a:extLst>
          </p:cNvPr>
          <p:cNvSpPr/>
          <p:nvPr/>
        </p:nvSpPr>
        <p:spPr>
          <a:xfrm rot="10800000">
            <a:off x="11255220" y="2467179"/>
            <a:ext cx="83153" cy="136346"/>
          </a:xfrm>
          <a:prstGeom prst="downArrow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DAA7FF59-A01E-490C-8217-C2ED32F3D966}"/>
              </a:ext>
            </a:extLst>
          </p:cNvPr>
          <p:cNvGrpSpPr/>
          <p:nvPr/>
        </p:nvGrpSpPr>
        <p:grpSpPr>
          <a:xfrm rot="10800000">
            <a:off x="10178485" y="2214954"/>
            <a:ext cx="1516172" cy="86901"/>
            <a:chOff x="6746326" y="5123808"/>
            <a:chExt cx="1516172" cy="167203"/>
          </a:xfrm>
          <a:solidFill>
            <a:schemeClr val="accent2"/>
          </a:solidFill>
        </p:grpSpPr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BC2B0D89-E6B0-4DD9-8DE7-C3FBD32677EF}"/>
                </a:ext>
              </a:extLst>
            </p:cNvPr>
            <p:cNvSpPr/>
            <p:nvPr/>
          </p:nvSpPr>
          <p:spPr>
            <a:xfrm>
              <a:off x="6746326" y="5139274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32" name="Rectangle 231">
              <a:extLst>
                <a:ext uri="{FF2B5EF4-FFF2-40B4-BE49-F238E27FC236}">
                  <a16:creationId xmlns:a16="http://schemas.microsoft.com/office/drawing/2014/main" id="{F355BCF0-40FC-4BC8-9EB8-F60EB4B3E8A9}"/>
                </a:ext>
              </a:extLst>
            </p:cNvPr>
            <p:cNvSpPr/>
            <p:nvPr/>
          </p:nvSpPr>
          <p:spPr>
            <a:xfrm>
              <a:off x="6852579" y="5140241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33" name="Rectangle 232">
              <a:extLst>
                <a:ext uri="{FF2B5EF4-FFF2-40B4-BE49-F238E27FC236}">
                  <a16:creationId xmlns:a16="http://schemas.microsoft.com/office/drawing/2014/main" id="{F01962A4-0389-4625-8C32-291799056345}"/>
                </a:ext>
              </a:extLst>
            </p:cNvPr>
            <p:cNvSpPr/>
            <p:nvPr/>
          </p:nvSpPr>
          <p:spPr>
            <a:xfrm>
              <a:off x="6963452" y="5134440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34" name="Rectangle 233">
              <a:extLst>
                <a:ext uri="{FF2B5EF4-FFF2-40B4-BE49-F238E27FC236}">
                  <a16:creationId xmlns:a16="http://schemas.microsoft.com/office/drawing/2014/main" id="{97944DD4-BAA0-4670-8591-16FE05AA03BC}"/>
                </a:ext>
              </a:extLst>
            </p:cNvPr>
            <p:cNvSpPr/>
            <p:nvPr/>
          </p:nvSpPr>
          <p:spPr>
            <a:xfrm>
              <a:off x="7069704" y="51354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EC01D8AE-84E2-4C73-B45D-F61955B1F37B}"/>
                </a:ext>
              </a:extLst>
            </p:cNvPr>
            <p:cNvSpPr/>
            <p:nvPr/>
          </p:nvSpPr>
          <p:spPr>
            <a:xfrm>
              <a:off x="7190738" y="5134441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BD156AD1-0EEE-49D0-96E4-D4720B0FC61E}"/>
                </a:ext>
              </a:extLst>
            </p:cNvPr>
            <p:cNvSpPr/>
            <p:nvPr/>
          </p:nvSpPr>
          <p:spPr>
            <a:xfrm>
              <a:off x="7296990" y="51354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D263BC56-AB8D-4F59-8DF0-EA74332AE70B}"/>
                </a:ext>
              </a:extLst>
            </p:cNvPr>
            <p:cNvSpPr/>
            <p:nvPr/>
          </p:nvSpPr>
          <p:spPr>
            <a:xfrm>
              <a:off x="7407865" y="51296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38" name="Rectangle 237">
              <a:extLst>
                <a:ext uri="{FF2B5EF4-FFF2-40B4-BE49-F238E27FC236}">
                  <a16:creationId xmlns:a16="http://schemas.microsoft.com/office/drawing/2014/main" id="{852A4777-E101-43D7-9E0F-23EF0B734456}"/>
                </a:ext>
              </a:extLst>
            </p:cNvPr>
            <p:cNvSpPr/>
            <p:nvPr/>
          </p:nvSpPr>
          <p:spPr>
            <a:xfrm>
              <a:off x="7514117" y="5130573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39" name="Rectangle 238">
              <a:extLst>
                <a:ext uri="{FF2B5EF4-FFF2-40B4-BE49-F238E27FC236}">
                  <a16:creationId xmlns:a16="http://schemas.microsoft.com/office/drawing/2014/main" id="{4A0ABA16-4218-4E84-932F-DE7E35E360D8}"/>
                </a:ext>
              </a:extLst>
            </p:cNvPr>
            <p:cNvSpPr/>
            <p:nvPr/>
          </p:nvSpPr>
          <p:spPr>
            <a:xfrm>
              <a:off x="7628680" y="5128641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DA4569F5-2F37-409E-9CB0-006C1DB04E7D}"/>
                </a:ext>
              </a:extLst>
            </p:cNvPr>
            <p:cNvSpPr/>
            <p:nvPr/>
          </p:nvSpPr>
          <p:spPr>
            <a:xfrm>
              <a:off x="7734933" y="51296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41" name="Rectangle 240">
              <a:extLst>
                <a:ext uri="{FF2B5EF4-FFF2-40B4-BE49-F238E27FC236}">
                  <a16:creationId xmlns:a16="http://schemas.microsoft.com/office/drawing/2014/main" id="{2CA26F18-A0F4-4B51-A3FF-A3EC34E74A90}"/>
                </a:ext>
              </a:extLst>
            </p:cNvPr>
            <p:cNvSpPr/>
            <p:nvPr/>
          </p:nvSpPr>
          <p:spPr>
            <a:xfrm>
              <a:off x="7845807" y="5123808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42" name="Rectangle 241">
              <a:extLst>
                <a:ext uri="{FF2B5EF4-FFF2-40B4-BE49-F238E27FC236}">
                  <a16:creationId xmlns:a16="http://schemas.microsoft.com/office/drawing/2014/main" id="{FE93EDD8-9992-4F55-BAC0-A14DD07725FF}"/>
                </a:ext>
              </a:extLst>
            </p:cNvPr>
            <p:cNvSpPr/>
            <p:nvPr/>
          </p:nvSpPr>
          <p:spPr>
            <a:xfrm>
              <a:off x="7952060" y="5124773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CABA08FA-A6E2-4D12-9119-2F352ECAAC8B}"/>
                </a:ext>
              </a:extLst>
            </p:cNvPr>
            <p:cNvSpPr/>
            <p:nvPr/>
          </p:nvSpPr>
          <p:spPr>
            <a:xfrm>
              <a:off x="8073093" y="5123808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44" name="Rectangle 243">
              <a:extLst>
                <a:ext uri="{FF2B5EF4-FFF2-40B4-BE49-F238E27FC236}">
                  <a16:creationId xmlns:a16="http://schemas.microsoft.com/office/drawing/2014/main" id="{F7B4A21B-AC3A-4721-A9E3-DA64DDC31EB8}"/>
                </a:ext>
              </a:extLst>
            </p:cNvPr>
            <p:cNvSpPr/>
            <p:nvPr/>
          </p:nvSpPr>
          <p:spPr>
            <a:xfrm>
              <a:off x="8179344" y="5124775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226" name="Rectangle 225">
            <a:extLst>
              <a:ext uri="{FF2B5EF4-FFF2-40B4-BE49-F238E27FC236}">
                <a16:creationId xmlns:a16="http://schemas.microsoft.com/office/drawing/2014/main" id="{AF3D2FA9-71B9-4AD2-9028-0BF53CFDABDF}"/>
              </a:ext>
            </a:extLst>
          </p:cNvPr>
          <p:cNvSpPr/>
          <p:nvPr/>
        </p:nvSpPr>
        <p:spPr>
          <a:xfrm>
            <a:off x="11592421" y="2460365"/>
            <a:ext cx="45719" cy="142000"/>
          </a:xfrm>
          <a:prstGeom prst="rect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691AE5D1-1304-4D17-B368-2BE41257B649}"/>
              </a:ext>
            </a:extLst>
          </p:cNvPr>
          <p:cNvSpPr/>
          <p:nvPr/>
        </p:nvSpPr>
        <p:spPr>
          <a:xfrm>
            <a:off x="10506091" y="2459506"/>
            <a:ext cx="45719" cy="142000"/>
          </a:xfrm>
          <a:prstGeom prst="rect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3B6C70ED-CAE4-4924-A229-ED462383B64E}"/>
              </a:ext>
            </a:extLst>
          </p:cNvPr>
          <p:cNvSpPr/>
          <p:nvPr/>
        </p:nvSpPr>
        <p:spPr>
          <a:xfrm>
            <a:off x="10577177" y="2458620"/>
            <a:ext cx="45719" cy="142000"/>
          </a:xfrm>
          <a:prstGeom prst="rect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393A41AB-1DDD-458A-B9DD-1D3AF3D605B4}"/>
              </a:ext>
            </a:extLst>
          </p:cNvPr>
          <p:cNvSpPr/>
          <p:nvPr/>
        </p:nvSpPr>
        <p:spPr>
          <a:xfrm>
            <a:off x="10259305" y="2457216"/>
            <a:ext cx="45719" cy="142000"/>
          </a:xfrm>
          <a:prstGeom prst="rect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91F312E1-D510-47ED-A4DB-325D202AF7EE}"/>
              </a:ext>
            </a:extLst>
          </p:cNvPr>
          <p:cNvSpPr/>
          <p:nvPr/>
        </p:nvSpPr>
        <p:spPr>
          <a:xfrm>
            <a:off x="10330391" y="2456330"/>
            <a:ext cx="45719" cy="142000"/>
          </a:xfrm>
          <a:prstGeom prst="rect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8FA5DED9-334A-46BA-97EF-880876354386}"/>
              </a:ext>
            </a:extLst>
          </p:cNvPr>
          <p:cNvSpPr/>
          <p:nvPr/>
        </p:nvSpPr>
        <p:spPr>
          <a:xfrm rot="10800000">
            <a:off x="10104985" y="2587033"/>
            <a:ext cx="1679889" cy="71745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46" name="Flowchart: Terminator 245">
            <a:extLst>
              <a:ext uri="{FF2B5EF4-FFF2-40B4-BE49-F238E27FC236}">
                <a16:creationId xmlns:a16="http://schemas.microsoft.com/office/drawing/2014/main" id="{CD8A968C-41A3-476F-8456-DCC62ECA0CB3}"/>
              </a:ext>
            </a:extLst>
          </p:cNvPr>
          <p:cNvSpPr/>
          <p:nvPr/>
        </p:nvSpPr>
        <p:spPr>
          <a:xfrm>
            <a:off x="10362947" y="3292353"/>
            <a:ext cx="458641" cy="224744"/>
          </a:xfrm>
          <a:prstGeom prst="flowChartTerminator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47" name="Flowchart: Terminator 246">
            <a:extLst>
              <a:ext uri="{FF2B5EF4-FFF2-40B4-BE49-F238E27FC236}">
                <a16:creationId xmlns:a16="http://schemas.microsoft.com/office/drawing/2014/main" id="{0E150AF0-5031-4808-909F-6A89555AFB49}"/>
              </a:ext>
            </a:extLst>
          </p:cNvPr>
          <p:cNvSpPr/>
          <p:nvPr/>
        </p:nvSpPr>
        <p:spPr>
          <a:xfrm>
            <a:off x="11296553" y="3289325"/>
            <a:ext cx="458640" cy="219767"/>
          </a:xfrm>
          <a:prstGeom prst="flowChartTerminator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48" name="Rectangle 247">
            <a:extLst>
              <a:ext uri="{FF2B5EF4-FFF2-40B4-BE49-F238E27FC236}">
                <a16:creationId xmlns:a16="http://schemas.microsoft.com/office/drawing/2014/main" id="{256961C7-9B07-4783-8D4A-10DCCCF9ADEF}"/>
              </a:ext>
            </a:extLst>
          </p:cNvPr>
          <p:cNvSpPr/>
          <p:nvPr/>
        </p:nvSpPr>
        <p:spPr>
          <a:xfrm>
            <a:off x="10058658" y="3520492"/>
            <a:ext cx="2049760" cy="307373"/>
          </a:xfrm>
          <a:prstGeom prst="rect">
            <a:avLst/>
          </a:prstGeom>
          <a:solidFill>
            <a:srgbClr val="92D05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E6E96F45-A8F8-4A50-91F3-6C774A277A01}"/>
              </a:ext>
            </a:extLst>
          </p:cNvPr>
          <p:cNvSpPr txBox="1"/>
          <p:nvPr/>
        </p:nvSpPr>
        <p:spPr>
          <a:xfrm>
            <a:off x="10575541" y="3405212"/>
            <a:ext cx="1070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Substrate</a:t>
            </a:r>
          </a:p>
        </p:txBody>
      </p: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B4F51352-780F-4617-B0F3-AAC14020B370}"/>
              </a:ext>
            </a:extLst>
          </p:cNvPr>
          <p:cNvGrpSpPr/>
          <p:nvPr/>
        </p:nvGrpSpPr>
        <p:grpSpPr>
          <a:xfrm>
            <a:off x="10202911" y="2575958"/>
            <a:ext cx="968290" cy="717127"/>
            <a:chOff x="6482583" y="3160695"/>
            <a:chExt cx="4496374" cy="3873863"/>
          </a:xfrm>
        </p:grpSpPr>
        <p:sp>
          <p:nvSpPr>
            <p:cNvPr id="251" name="Trapezoid 250">
              <a:extLst>
                <a:ext uri="{FF2B5EF4-FFF2-40B4-BE49-F238E27FC236}">
                  <a16:creationId xmlns:a16="http://schemas.microsoft.com/office/drawing/2014/main" id="{BC3E1C17-310C-447A-917A-9F78B147C917}"/>
                </a:ext>
              </a:extLst>
            </p:cNvPr>
            <p:cNvSpPr/>
            <p:nvPr/>
          </p:nvSpPr>
          <p:spPr>
            <a:xfrm>
              <a:off x="6560560" y="3168638"/>
              <a:ext cx="847071" cy="740117"/>
            </a:xfrm>
            <a:prstGeom prst="trapezoid">
              <a:avLst/>
            </a:prstGeom>
            <a:solidFill>
              <a:schemeClr val="tx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52" name="Trapezoid 251">
              <a:extLst>
                <a:ext uri="{FF2B5EF4-FFF2-40B4-BE49-F238E27FC236}">
                  <a16:creationId xmlns:a16="http://schemas.microsoft.com/office/drawing/2014/main" id="{08F6F11A-C6ED-4759-80C7-E9FA6CC515BF}"/>
                </a:ext>
              </a:extLst>
            </p:cNvPr>
            <p:cNvSpPr/>
            <p:nvPr/>
          </p:nvSpPr>
          <p:spPr>
            <a:xfrm>
              <a:off x="7742506" y="3160695"/>
              <a:ext cx="814144" cy="740117"/>
            </a:xfrm>
            <a:prstGeom prst="trapezoid">
              <a:avLst/>
            </a:prstGeom>
            <a:solidFill>
              <a:schemeClr val="tx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53" name="Trapezoid 252">
              <a:extLst>
                <a:ext uri="{FF2B5EF4-FFF2-40B4-BE49-F238E27FC236}">
                  <a16:creationId xmlns:a16="http://schemas.microsoft.com/office/drawing/2014/main" id="{4F418EAC-4782-4137-A987-5E185DF0E398}"/>
                </a:ext>
              </a:extLst>
            </p:cNvPr>
            <p:cNvSpPr/>
            <p:nvPr/>
          </p:nvSpPr>
          <p:spPr>
            <a:xfrm>
              <a:off x="8835435" y="3168638"/>
              <a:ext cx="847071" cy="740117"/>
            </a:xfrm>
            <a:prstGeom prst="trapezoid">
              <a:avLst/>
            </a:prstGeom>
            <a:solidFill>
              <a:schemeClr val="tx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54" name="Trapezoid 253">
              <a:extLst>
                <a:ext uri="{FF2B5EF4-FFF2-40B4-BE49-F238E27FC236}">
                  <a16:creationId xmlns:a16="http://schemas.microsoft.com/office/drawing/2014/main" id="{386ED482-669D-4F95-ADBD-9C7A4DBD6E2C}"/>
                </a:ext>
              </a:extLst>
            </p:cNvPr>
            <p:cNvSpPr/>
            <p:nvPr/>
          </p:nvSpPr>
          <p:spPr>
            <a:xfrm>
              <a:off x="10164813" y="3160695"/>
              <a:ext cx="814144" cy="740117"/>
            </a:xfrm>
            <a:prstGeom prst="trapezoid">
              <a:avLst/>
            </a:prstGeom>
            <a:solidFill>
              <a:schemeClr val="tx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55" name="Trapezoid 254">
              <a:extLst>
                <a:ext uri="{FF2B5EF4-FFF2-40B4-BE49-F238E27FC236}">
                  <a16:creationId xmlns:a16="http://schemas.microsoft.com/office/drawing/2014/main" id="{AED2B6A7-5E91-48BF-A22F-4A96D6F88F8D}"/>
                </a:ext>
              </a:extLst>
            </p:cNvPr>
            <p:cNvSpPr/>
            <p:nvPr/>
          </p:nvSpPr>
          <p:spPr>
            <a:xfrm>
              <a:off x="6694446" y="3900812"/>
              <a:ext cx="680826" cy="604393"/>
            </a:xfrm>
            <a:prstGeom prst="trapezoid">
              <a:avLst/>
            </a:prstGeom>
            <a:solidFill>
              <a:schemeClr val="tx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56" name="Trapezoid 255">
              <a:extLst>
                <a:ext uri="{FF2B5EF4-FFF2-40B4-BE49-F238E27FC236}">
                  <a16:creationId xmlns:a16="http://schemas.microsoft.com/office/drawing/2014/main" id="{3C409EAA-A68A-41DB-B4E4-454A5C2B5B20}"/>
                </a:ext>
              </a:extLst>
            </p:cNvPr>
            <p:cNvSpPr/>
            <p:nvPr/>
          </p:nvSpPr>
          <p:spPr>
            <a:xfrm>
              <a:off x="7869359" y="3892869"/>
              <a:ext cx="654361" cy="604393"/>
            </a:xfrm>
            <a:prstGeom prst="trapezoid">
              <a:avLst/>
            </a:prstGeom>
            <a:solidFill>
              <a:schemeClr val="tx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57" name="Trapezoid 256">
              <a:extLst>
                <a:ext uri="{FF2B5EF4-FFF2-40B4-BE49-F238E27FC236}">
                  <a16:creationId xmlns:a16="http://schemas.microsoft.com/office/drawing/2014/main" id="{A930B723-725E-426A-8877-5ACBC8B36D9C}"/>
                </a:ext>
              </a:extLst>
            </p:cNvPr>
            <p:cNvSpPr/>
            <p:nvPr/>
          </p:nvSpPr>
          <p:spPr>
            <a:xfrm>
              <a:off x="8969321" y="3900812"/>
              <a:ext cx="680826" cy="604393"/>
            </a:xfrm>
            <a:prstGeom prst="trapezoid">
              <a:avLst/>
            </a:prstGeom>
            <a:solidFill>
              <a:schemeClr val="tx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58" name="Trapezoid 257">
              <a:extLst>
                <a:ext uri="{FF2B5EF4-FFF2-40B4-BE49-F238E27FC236}">
                  <a16:creationId xmlns:a16="http://schemas.microsoft.com/office/drawing/2014/main" id="{D087580C-18D1-40E8-9EA7-8EE2E856884B}"/>
                </a:ext>
              </a:extLst>
            </p:cNvPr>
            <p:cNvSpPr/>
            <p:nvPr/>
          </p:nvSpPr>
          <p:spPr>
            <a:xfrm>
              <a:off x="10117769" y="3892869"/>
              <a:ext cx="654361" cy="604393"/>
            </a:xfrm>
            <a:prstGeom prst="trapezoid">
              <a:avLst/>
            </a:prstGeom>
            <a:solidFill>
              <a:schemeClr val="tx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59" name="Rectangle 258">
              <a:extLst>
                <a:ext uri="{FF2B5EF4-FFF2-40B4-BE49-F238E27FC236}">
                  <a16:creationId xmlns:a16="http://schemas.microsoft.com/office/drawing/2014/main" id="{E57DE434-194B-4E83-9DD1-79B773082C08}"/>
                </a:ext>
              </a:extLst>
            </p:cNvPr>
            <p:cNvSpPr/>
            <p:nvPr/>
          </p:nvSpPr>
          <p:spPr>
            <a:xfrm>
              <a:off x="6482583" y="4497262"/>
              <a:ext cx="4383251" cy="702825"/>
            </a:xfrm>
            <a:prstGeom prst="rect">
              <a:avLst/>
            </a:prstGeom>
            <a:solidFill>
              <a:schemeClr val="tx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60" name="Trapezoid 259">
              <a:extLst>
                <a:ext uri="{FF2B5EF4-FFF2-40B4-BE49-F238E27FC236}">
                  <a16:creationId xmlns:a16="http://schemas.microsoft.com/office/drawing/2014/main" id="{F8D82D1E-E069-41C5-9C6B-DF63C34ACED0}"/>
                </a:ext>
              </a:extLst>
            </p:cNvPr>
            <p:cNvSpPr/>
            <p:nvPr/>
          </p:nvSpPr>
          <p:spPr>
            <a:xfrm>
              <a:off x="7837815" y="5192144"/>
              <a:ext cx="680826" cy="604393"/>
            </a:xfrm>
            <a:prstGeom prst="trapezoid">
              <a:avLst/>
            </a:prstGeom>
            <a:solidFill>
              <a:schemeClr val="tx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61" name="Trapezoid 260">
              <a:extLst>
                <a:ext uri="{FF2B5EF4-FFF2-40B4-BE49-F238E27FC236}">
                  <a16:creationId xmlns:a16="http://schemas.microsoft.com/office/drawing/2014/main" id="{09A3ADCC-4F5B-4377-A5E5-19712DF4CC8E}"/>
                </a:ext>
              </a:extLst>
            </p:cNvPr>
            <p:cNvSpPr/>
            <p:nvPr/>
          </p:nvSpPr>
          <p:spPr>
            <a:xfrm>
              <a:off x="7093726" y="5788594"/>
              <a:ext cx="2385903" cy="1245964"/>
            </a:xfrm>
            <a:prstGeom prst="trapezoid">
              <a:avLst/>
            </a:prstGeom>
            <a:solidFill>
              <a:schemeClr val="tx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262" name="Trapezoid 261">
            <a:extLst>
              <a:ext uri="{FF2B5EF4-FFF2-40B4-BE49-F238E27FC236}">
                <a16:creationId xmlns:a16="http://schemas.microsoft.com/office/drawing/2014/main" id="{5BA5AF8A-42F9-4237-BA63-A79C22DF4854}"/>
              </a:ext>
            </a:extLst>
          </p:cNvPr>
          <p:cNvSpPr/>
          <p:nvPr/>
        </p:nvSpPr>
        <p:spPr>
          <a:xfrm>
            <a:off x="11241151" y="2575474"/>
            <a:ext cx="182416" cy="137010"/>
          </a:xfrm>
          <a:prstGeom prst="trapezoid">
            <a:avLst/>
          </a:prstGeom>
          <a:solidFill>
            <a:schemeClr val="tx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63" name="Trapezoid 262">
            <a:extLst>
              <a:ext uri="{FF2B5EF4-FFF2-40B4-BE49-F238E27FC236}">
                <a16:creationId xmlns:a16="http://schemas.microsoft.com/office/drawing/2014/main" id="{4CF25C7A-2208-482A-9176-AAE41FBF6378}"/>
              </a:ext>
            </a:extLst>
          </p:cNvPr>
          <p:cNvSpPr/>
          <p:nvPr/>
        </p:nvSpPr>
        <p:spPr>
          <a:xfrm>
            <a:off x="11495682" y="2574004"/>
            <a:ext cx="175325" cy="137010"/>
          </a:xfrm>
          <a:prstGeom prst="trapezoid">
            <a:avLst/>
          </a:prstGeom>
          <a:solidFill>
            <a:schemeClr val="tx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64" name="Trapezoid 263">
            <a:extLst>
              <a:ext uri="{FF2B5EF4-FFF2-40B4-BE49-F238E27FC236}">
                <a16:creationId xmlns:a16="http://schemas.microsoft.com/office/drawing/2014/main" id="{FC37399A-DF62-48A8-A7D2-352392011651}"/>
              </a:ext>
            </a:extLst>
          </p:cNvPr>
          <p:cNvSpPr/>
          <p:nvPr/>
        </p:nvSpPr>
        <p:spPr>
          <a:xfrm>
            <a:off x="11269984" y="2711014"/>
            <a:ext cx="146615" cy="111885"/>
          </a:xfrm>
          <a:prstGeom prst="trapezoid">
            <a:avLst/>
          </a:prstGeom>
          <a:solidFill>
            <a:schemeClr val="tx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65" name="Trapezoid 264">
            <a:extLst>
              <a:ext uri="{FF2B5EF4-FFF2-40B4-BE49-F238E27FC236}">
                <a16:creationId xmlns:a16="http://schemas.microsoft.com/office/drawing/2014/main" id="{7F8FAB46-9EE6-4E62-9038-42A333336263}"/>
              </a:ext>
            </a:extLst>
          </p:cNvPr>
          <p:cNvSpPr/>
          <p:nvPr/>
        </p:nvSpPr>
        <p:spPr>
          <a:xfrm>
            <a:off x="11523000" y="2709544"/>
            <a:ext cx="140916" cy="111885"/>
          </a:xfrm>
          <a:prstGeom prst="trapezoid">
            <a:avLst/>
          </a:prstGeom>
          <a:solidFill>
            <a:schemeClr val="tx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66" name="Rectangle 265">
            <a:extLst>
              <a:ext uri="{FF2B5EF4-FFF2-40B4-BE49-F238E27FC236}">
                <a16:creationId xmlns:a16="http://schemas.microsoft.com/office/drawing/2014/main" id="{32D06457-952E-4A27-911D-9C8637CF29B1}"/>
              </a:ext>
            </a:extLst>
          </p:cNvPr>
          <p:cNvSpPr/>
          <p:nvPr/>
        </p:nvSpPr>
        <p:spPr>
          <a:xfrm>
            <a:off x="11224359" y="2821428"/>
            <a:ext cx="499097" cy="137010"/>
          </a:xfrm>
          <a:prstGeom prst="rect">
            <a:avLst/>
          </a:prstGeom>
          <a:solidFill>
            <a:schemeClr val="tx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67" name="Trapezoid 266">
            <a:extLst>
              <a:ext uri="{FF2B5EF4-FFF2-40B4-BE49-F238E27FC236}">
                <a16:creationId xmlns:a16="http://schemas.microsoft.com/office/drawing/2014/main" id="{3B66A7AE-BFED-4E14-B195-BE2CFA0FADC2}"/>
              </a:ext>
            </a:extLst>
          </p:cNvPr>
          <p:cNvSpPr/>
          <p:nvPr/>
        </p:nvSpPr>
        <p:spPr>
          <a:xfrm>
            <a:off x="11405158" y="2950434"/>
            <a:ext cx="146615" cy="111885"/>
          </a:xfrm>
          <a:prstGeom prst="trapezoid">
            <a:avLst/>
          </a:prstGeom>
          <a:solidFill>
            <a:schemeClr val="tx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68" name="Trapezoid 267">
            <a:extLst>
              <a:ext uri="{FF2B5EF4-FFF2-40B4-BE49-F238E27FC236}">
                <a16:creationId xmlns:a16="http://schemas.microsoft.com/office/drawing/2014/main" id="{1285C5D8-2713-4FDC-BB1B-4F883EAA6D1F}"/>
              </a:ext>
            </a:extLst>
          </p:cNvPr>
          <p:cNvSpPr/>
          <p:nvPr/>
        </p:nvSpPr>
        <p:spPr>
          <a:xfrm>
            <a:off x="11244919" y="3060848"/>
            <a:ext cx="513802" cy="230652"/>
          </a:xfrm>
          <a:prstGeom prst="trapezoid">
            <a:avLst/>
          </a:prstGeom>
          <a:solidFill>
            <a:schemeClr val="tx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69" name="Title 1">
            <a:extLst>
              <a:ext uri="{FF2B5EF4-FFF2-40B4-BE49-F238E27FC236}">
                <a16:creationId xmlns:a16="http://schemas.microsoft.com/office/drawing/2014/main" id="{EC310C03-0C63-4C87-9D15-5FAA14D8EAF6}"/>
              </a:ext>
            </a:extLst>
          </p:cNvPr>
          <p:cNvSpPr txBox="1">
            <a:spLocks/>
          </p:cNvSpPr>
          <p:nvPr/>
        </p:nvSpPr>
        <p:spPr>
          <a:xfrm>
            <a:off x="3644073" y="325288"/>
            <a:ext cx="1255139" cy="5764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F2B(std) </a:t>
            </a:r>
          </a:p>
        </p:txBody>
      </p:sp>
      <p:sp>
        <p:nvSpPr>
          <p:cNvPr id="270" name="Title 1">
            <a:extLst>
              <a:ext uri="{FF2B5EF4-FFF2-40B4-BE49-F238E27FC236}">
                <a16:creationId xmlns:a16="http://schemas.microsoft.com/office/drawing/2014/main" id="{97CFC71B-8B07-428F-8400-73E6372EE79E}"/>
              </a:ext>
            </a:extLst>
          </p:cNvPr>
          <p:cNvSpPr txBox="1">
            <a:spLocks/>
          </p:cNvSpPr>
          <p:nvPr/>
        </p:nvSpPr>
        <p:spPr>
          <a:xfrm>
            <a:off x="10179968" y="251568"/>
            <a:ext cx="1706299" cy="5764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F2F (BS-PDN) </a:t>
            </a:r>
          </a:p>
        </p:txBody>
      </p:sp>
      <p:graphicFrame>
        <p:nvGraphicFramePr>
          <p:cNvPr id="271" name="Table 271">
            <a:extLst>
              <a:ext uri="{FF2B5EF4-FFF2-40B4-BE49-F238E27FC236}">
                <a16:creationId xmlns:a16="http://schemas.microsoft.com/office/drawing/2014/main" id="{55DEF7CF-6E06-460B-892D-CC1D252D8FF2}"/>
              </a:ext>
            </a:extLst>
          </p:cNvPr>
          <p:cNvGraphicFramePr>
            <a:graphicFrameLocks noGrp="1"/>
          </p:cNvGraphicFramePr>
          <p:nvPr/>
        </p:nvGraphicFramePr>
        <p:xfrm>
          <a:off x="99588" y="4179814"/>
          <a:ext cx="12008830" cy="230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8686">
                  <a:extLst>
                    <a:ext uri="{9D8B030D-6E8A-4147-A177-3AD203B41FA5}">
                      <a16:colId xmlns:a16="http://schemas.microsoft.com/office/drawing/2014/main" val="461480017"/>
                    </a:ext>
                  </a:extLst>
                </a:gridCol>
                <a:gridCol w="1724085">
                  <a:extLst>
                    <a:ext uri="{9D8B030D-6E8A-4147-A177-3AD203B41FA5}">
                      <a16:colId xmlns:a16="http://schemas.microsoft.com/office/drawing/2014/main" val="651531793"/>
                    </a:ext>
                  </a:extLst>
                </a:gridCol>
                <a:gridCol w="2250517">
                  <a:extLst>
                    <a:ext uri="{9D8B030D-6E8A-4147-A177-3AD203B41FA5}">
                      <a16:colId xmlns:a16="http://schemas.microsoft.com/office/drawing/2014/main" val="401783435"/>
                    </a:ext>
                  </a:extLst>
                </a:gridCol>
                <a:gridCol w="2305185">
                  <a:extLst>
                    <a:ext uri="{9D8B030D-6E8A-4147-A177-3AD203B41FA5}">
                      <a16:colId xmlns:a16="http://schemas.microsoft.com/office/drawing/2014/main" val="1599471912"/>
                    </a:ext>
                  </a:extLst>
                </a:gridCol>
                <a:gridCol w="2250517">
                  <a:extLst>
                    <a:ext uri="{9D8B030D-6E8A-4147-A177-3AD203B41FA5}">
                      <a16:colId xmlns:a16="http://schemas.microsoft.com/office/drawing/2014/main" val="3479677162"/>
                    </a:ext>
                  </a:extLst>
                </a:gridCol>
                <a:gridCol w="1949840">
                  <a:extLst>
                    <a:ext uri="{9D8B030D-6E8A-4147-A177-3AD203B41FA5}">
                      <a16:colId xmlns:a16="http://schemas.microsoft.com/office/drawing/2014/main" val="40614263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Feature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F2F (std)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F2B (std)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F2F (ODI)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F2B (ODI)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F2F (BS-PDN)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919895"/>
                  </a:ext>
                </a:extLst>
              </a:tr>
              <a:tr h="22347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Socket 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Bump/Pad [R,L,C]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Bump/Pad [R,L,C]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Bump/Pad [R,L,C]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Bump/Pad [R,L,C]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Bump/Pad [R,L,C]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5881415"/>
                  </a:ext>
                </a:extLst>
              </a:tr>
              <a:tr h="30171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Adaptor T-B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--NA--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TSV (B): micro-TSV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--NA--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TSV (B): micro-TSV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--NA--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5543470"/>
                  </a:ext>
                </a:extLst>
              </a:tr>
              <a:tr h="30140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Socket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Bump/Pad [R,L,C]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Bump/Pad [R,L,C]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Bump/Pad [R,L,C]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Bump/Pad [R,L,C]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Bump/Pad [R,L,C]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1434894"/>
                  </a:ext>
                </a:extLst>
              </a:tr>
              <a:tr h="218664">
                <a:tc>
                  <a:txBody>
                    <a:bodyPr/>
                    <a:lstStyle/>
                    <a:p>
                      <a:pPr algn="ctr"/>
                      <a:r>
                        <a:rPr lang="en-US" sz="1100" i="1" dirty="0"/>
                        <a:t>Additional routing T-S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i="1" dirty="0"/>
                        <a:t>TSV (B)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i="1" dirty="0"/>
                        <a:t>TSV (B)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i="1" dirty="0"/>
                        <a:t>TMV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i="1" dirty="0"/>
                        <a:t>TMV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i="1" dirty="0"/>
                        <a:t>nano-TSV(B) + IC(B)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3012524"/>
                  </a:ext>
                </a:extLst>
              </a:tr>
              <a:tr h="29175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Adaptor B-S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TSV (B)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--NA--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TSV (B)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--NA--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nano-TSV (B)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2003738"/>
                  </a:ext>
                </a:extLst>
              </a:tr>
              <a:tr h="26429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Socket B-S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C4 bump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C4 bump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C4 bump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C4 bump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C4 bump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7833782"/>
                  </a:ext>
                </a:extLst>
              </a:tr>
            </a:tbl>
          </a:graphicData>
        </a:graphic>
      </p:graphicFrame>
      <p:sp>
        <p:nvSpPr>
          <p:cNvPr id="272" name="Title 1">
            <a:extLst>
              <a:ext uri="{FF2B5EF4-FFF2-40B4-BE49-F238E27FC236}">
                <a16:creationId xmlns:a16="http://schemas.microsoft.com/office/drawing/2014/main" id="{6B20710E-6AAF-431C-B624-2B56142D5363}"/>
              </a:ext>
            </a:extLst>
          </p:cNvPr>
          <p:cNvSpPr txBox="1">
            <a:spLocks/>
          </p:cNvSpPr>
          <p:nvPr/>
        </p:nvSpPr>
        <p:spPr>
          <a:xfrm>
            <a:off x="5933210" y="314306"/>
            <a:ext cx="1354226" cy="5764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F2F (ODI) </a:t>
            </a:r>
          </a:p>
        </p:txBody>
      </p:sp>
      <p:grpSp>
        <p:nvGrpSpPr>
          <p:cNvPr id="277" name="Group 276">
            <a:extLst>
              <a:ext uri="{FF2B5EF4-FFF2-40B4-BE49-F238E27FC236}">
                <a16:creationId xmlns:a16="http://schemas.microsoft.com/office/drawing/2014/main" id="{61778ED9-47B3-475E-B42D-F4B83307DAA6}"/>
              </a:ext>
            </a:extLst>
          </p:cNvPr>
          <p:cNvGrpSpPr/>
          <p:nvPr/>
        </p:nvGrpSpPr>
        <p:grpSpPr>
          <a:xfrm rot="10800000">
            <a:off x="5821457" y="1293820"/>
            <a:ext cx="1679711" cy="1066019"/>
            <a:chOff x="6825007" y="3120272"/>
            <a:chExt cx="2856321" cy="1732960"/>
          </a:xfrm>
        </p:grpSpPr>
        <p:sp>
          <p:nvSpPr>
            <p:cNvPr id="278" name="Rectangle 277">
              <a:extLst>
                <a:ext uri="{FF2B5EF4-FFF2-40B4-BE49-F238E27FC236}">
                  <a16:creationId xmlns:a16="http://schemas.microsoft.com/office/drawing/2014/main" id="{D54BE1B9-C650-4A48-AE66-B1875154E16A}"/>
                </a:ext>
              </a:extLst>
            </p:cNvPr>
            <p:cNvSpPr/>
            <p:nvPr/>
          </p:nvSpPr>
          <p:spPr>
            <a:xfrm>
              <a:off x="6825007" y="3516195"/>
              <a:ext cx="2856321" cy="245098"/>
            </a:xfrm>
            <a:prstGeom prst="rect">
              <a:avLst/>
            </a:prstGeom>
            <a:solidFill>
              <a:srgbClr val="0068B5"/>
            </a:soli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79" name="Rectangle 278">
              <a:extLst>
                <a:ext uri="{FF2B5EF4-FFF2-40B4-BE49-F238E27FC236}">
                  <a16:creationId xmlns:a16="http://schemas.microsoft.com/office/drawing/2014/main" id="{DAD9BA85-06B5-47D2-B6FA-709EEF6C4F02}"/>
                </a:ext>
              </a:extLst>
            </p:cNvPr>
            <p:cNvSpPr/>
            <p:nvPr/>
          </p:nvSpPr>
          <p:spPr>
            <a:xfrm>
              <a:off x="6825007" y="3761293"/>
              <a:ext cx="2856321" cy="1091939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80" name="Rectangle 279">
              <a:extLst>
                <a:ext uri="{FF2B5EF4-FFF2-40B4-BE49-F238E27FC236}">
                  <a16:creationId xmlns:a16="http://schemas.microsoft.com/office/drawing/2014/main" id="{52AFCE94-BA44-4E94-A058-97685095A6DE}"/>
                </a:ext>
              </a:extLst>
            </p:cNvPr>
            <p:cNvSpPr/>
            <p:nvPr/>
          </p:nvSpPr>
          <p:spPr>
            <a:xfrm>
              <a:off x="6825009" y="3120272"/>
              <a:ext cx="2856319" cy="395927"/>
            </a:xfrm>
            <a:prstGeom prst="rect">
              <a:avLst/>
            </a:prstGeom>
            <a:solidFill>
              <a:srgbClr val="525252">
                <a:lumMod val="60000"/>
                <a:lumOff val="40000"/>
              </a:srgbClr>
            </a:soli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302" name="Flowchart: Terminator 301">
            <a:extLst>
              <a:ext uri="{FF2B5EF4-FFF2-40B4-BE49-F238E27FC236}">
                <a16:creationId xmlns:a16="http://schemas.microsoft.com/office/drawing/2014/main" id="{A691D2D4-BDA5-4AFD-8F1F-D21946CA108C}"/>
              </a:ext>
            </a:extLst>
          </p:cNvPr>
          <p:cNvSpPr/>
          <p:nvPr/>
        </p:nvSpPr>
        <p:spPr>
          <a:xfrm>
            <a:off x="6524003" y="3340330"/>
            <a:ext cx="227989" cy="132152"/>
          </a:xfrm>
          <a:prstGeom prst="flowChartTerminator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03" name="Flowchart: Terminator 302">
            <a:extLst>
              <a:ext uri="{FF2B5EF4-FFF2-40B4-BE49-F238E27FC236}">
                <a16:creationId xmlns:a16="http://schemas.microsoft.com/office/drawing/2014/main" id="{A7977246-E352-4215-A450-823D9928CFEF}"/>
              </a:ext>
            </a:extLst>
          </p:cNvPr>
          <p:cNvSpPr/>
          <p:nvPr/>
        </p:nvSpPr>
        <p:spPr>
          <a:xfrm>
            <a:off x="6293276" y="3344797"/>
            <a:ext cx="206378" cy="127685"/>
          </a:xfrm>
          <a:prstGeom prst="flowChartTerminator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05" name="TextBox 304">
            <a:extLst>
              <a:ext uri="{FF2B5EF4-FFF2-40B4-BE49-F238E27FC236}">
                <a16:creationId xmlns:a16="http://schemas.microsoft.com/office/drawing/2014/main" id="{3A354D0C-5A9C-4052-9B3B-30CE5EB6F71F}"/>
              </a:ext>
            </a:extLst>
          </p:cNvPr>
          <p:cNvSpPr txBox="1"/>
          <p:nvPr/>
        </p:nvSpPr>
        <p:spPr>
          <a:xfrm>
            <a:off x="6344568" y="1544413"/>
            <a:ext cx="516167" cy="1692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Si (Top):</a:t>
            </a:r>
          </a:p>
        </p:txBody>
      </p:sp>
      <p:sp>
        <p:nvSpPr>
          <p:cNvPr id="306" name="TextBox 305">
            <a:extLst>
              <a:ext uri="{FF2B5EF4-FFF2-40B4-BE49-F238E27FC236}">
                <a16:creationId xmlns:a16="http://schemas.microsoft.com/office/drawing/2014/main" id="{CB94B58B-8A0D-45AB-A72F-50984FD5ED79}"/>
              </a:ext>
            </a:extLst>
          </p:cNvPr>
          <p:cNvSpPr txBox="1"/>
          <p:nvPr/>
        </p:nvSpPr>
        <p:spPr>
          <a:xfrm>
            <a:off x="6391144" y="1983275"/>
            <a:ext cx="713337" cy="1692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Transistors</a:t>
            </a:r>
          </a:p>
        </p:txBody>
      </p:sp>
      <p:sp>
        <p:nvSpPr>
          <p:cNvPr id="307" name="TextBox 306">
            <a:extLst>
              <a:ext uri="{FF2B5EF4-FFF2-40B4-BE49-F238E27FC236}">
                <a16:creationId xmlns:a16="http://schemas.microsoft.com/office/drawing/2014/main" id="{D92A961C-858A-4BEA-B5B1-674F5AA94471}"/>
              </a:ext>
            </a:extLst>
          </p:cNvPr>
          <p:cNvSpPr txBox="1"/>
          <p:nvPr/>
        </p:nvSpPr>
        <p:spPr>
          <a:xfrm>
            <a:off x="6364032" y="2135529"/>
            <a:ext cx="878446" cy="1692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Interconnects</a:t>
            </a:r>
          </a:p>
        </p:txBody>
      </p:sp>
      <p:sp>
        <p:nvSpPr>
          <p:cNvPr id="308" name="Arrow: Down 307">
            <a:extLst>
              <a:ext uri="{FF2B5EF4-FFF2-40B4-BE49-F238E27FC236}">
                <a16:creationId xmlns:a16="http://schemas.microsoft.com/office/drawing/2014/main" id="{DB7DA3B7-69B9-4F91-8AF5-7A24853E1BF3}"/>
              </a:ext>
            </a:extLst>
          </p:cNvPr>
          <p:cNvSpPr/>
          <p:nvPr/>
        </p:nvSpPr>
        <p:spPr>
          <a:xfrm>
            <a:off x="6947803" y="1973544"/>
            <a:ext cx="83153" cy="136346"/>
          </a:xfrm>
          <a:prstGeom prst="downArrow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273" name="Group 272">
            <a:extLst>
              <a:ext uri="{FF2B5EF4-FFF2-40B4-BE49-F238E27FC236}">
                <a16:creationId xmlns:a16="http://schemas.microsoft.com/office/drawing/2014/main" id="{F4256340-B235-4890-85E0-AB56EB8108DA}"/>
              </a:ext>
            </a:extLst>
          </p:cNvPr>
          <p:cNvGrpSpPr/>
          <p:nvPr/>
        </p:nvGrpSpPr>
        <p:grpSpPr>
          <a:xfrm>
            <a:off x="6271665" y="2381149"/>
            <a:ext cx="842889" cy="962990"/>
            <a:chOff x="6825007" y="3120277"/>
            <a:chExt cx="2856321" cy="1732962"/>
          </a:xfrm>
        </p:grpSpPr>
        <p:sp>
          <p:nvSpPr>
            <p:cNvPr id="274" name="Rectangle 273">
              <a:extLst>
                <a:ext uri="{FF2B5EF4-FFF2-40B4-BE49-F238E27FC236}">
                  <a16:creationId xmlns:a16="http://schemas.microsoft.com/office/drawing/2014/main" id="{046F9E07-B417-4936-A08B-45710097AA53}"/>
                </a:ext>
              </a:extLst>
            </p:cNvPr>
            <p:cNvSpPr/>
            <p:nvPr/>
          </p:nvSpPr>
          <p:spPr>
            <a:xfrm>
              <a:off x="6825007" y="3516204"/>
              <a:ext cx="2856321" cy="245096"/>
            </a:xfrm>
            <a:prstGeom prst="rect">
              <a:avLst/>
            </a:prstGeom>
            <a:solidFill>
              <a:srgbClr val="0068B5"/>
            </a:soli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75" name="Rectangle 274">
              <a:extLst>
                <a:ext uri="{FF2B5EF4-FFF2-40B4-BE49-F238E27FC236}">
                  <a16:creationId xmlns:a16="http://schemas.microsoft.com/office/drawing/2014/main" id="{645DD158-D135-4976-AFD8-B76161699B01}"/>
                </a:ext>
              </a:extLst>
            </p:cNvPr>
            <p:cNvSpPr/>
            <p:nvPr/>
          </p:nvSpPr>
          <p:spPr>
            <a:xfrm>
              <a:off x="6825007" y="3761298"/>
              <a:ext cx="2856321" cy="109194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76" name="Rectangle 275">
              <a:extLst>
                <a:ext uri="{FF2B5EF4-FFF2-40B4-BE49-F238E27FC236}">
                  <a16:creationId xmlns:a16="http://schemas.microsoft.com/office/drawing/2014/main" id="{52FEA0DE-BF6C-41AB-AE2F-2CA20CA7FD94}"/>
                </a:ext>
              </a:extLst>
            </p:cNvPr>
            <p:cNvSpPr/>
            <p:nvPr/>
          </p:nvSpPr>
          <p:spPr>
            <a:xfrm>
              <a:off x="6825009" y="3120277"/>
              <a:ext cx="2856319" cy="395926"/>
            </a:xfrm>
            <a:prstGeom prst="rect">
              <a:avLst/>
            </a:prstGeom>
            <a:solidFill>
              <a:srgbClr val="525252">
                <a:lumMod val="60000"/>
                <a:lumOff val="40000"/>
              </a:srgbClr>
            </a:soli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281" name="Group 280">
            <a:extLst>
              <a:ext uri="{FF2B5EF4-FFF2-40B4-BE49-F238E27FC236}">
                <a16:creationId xmlns:a16="http://schemas.microsoft.com/office/drawing/2014/main" id="{AA500CE8-C877-457E-9223-5903E9039595}"/>
              </a:ext>
            </a:extLst>
          </p:cNvPr>
          <p:cNvGrpSpPr/>
          <p:nvPr/>
        </p:nvGrpSpPr>
        <p:grpSpPr>
          <a:xfrm>
            <a:off x="6311922" y="2293878"/>
            <a:ext cx="760824" cy="78963"/>
            <a:chOff x="6746326" y="5123808"/>
            <a:chExt cx="1516172" cy="167203"/>
          </a:xfrm>
          <a:solidFill>
            <a:schemeClr val="accent2"/>
          </a:solidFill>
        </p:grpSpPr>
        <p:sp>
          <p:nvSpPr>
            <p:cNvPr id="282" name="Rectangle 281">
              <a:extLst>
                <a:ext uri="{FF2B5EF4-FFF2-40B4-BE49-F238E27FC236}">
                  <a16:creationId xmlns:a16="http://schemas.microsoft.com/office/drawing/2014/main" id="{AA5B6AEF-95BC-4ED3-9F3D-BFAA471BCF1A}"/>
                </a:ext>
              </a:extLst>
            </p:cNvPr>
            <p:cNvSpPr/>
            <p:nvPr/>
          </p:nvSpPr>
          <p:spPr>
            <a:xfrm>
              <a:off x="6746326" y="5139274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83" name="Rectangle 282">
              <a:extLst>
                <a:ext uri="{FF2B5EF4-FFF2-40B4-BE49-F238E27FC236}">
                  <a16:creationId xmlns:a16="http://schemas.microsoft.com/office/drawing/2014/main" id="{536B4A7D-4A95-4462-AF03-C2EFA4E868D3}"/>
                </a:ext>
              </a:extLst>
            </p:cNvPr>
            <p:cNvSpPr/>
            <p:nvPr/>
          </p:nvSpPr>
          <p:spPr>
            <a:xfrm>
              <a:off x="6852579" y="5140241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84" name="Rectangle 283">
              <a:extLst>
                <a:ext uri="{FF2B5EF4-FFF2-40B4-BE49-F238E27FC236}">
                  <a16:creationId xmlns:a16="http://schemas.microsoft.com/office/drawing/2014/main" id="{3D2255A3-A5B1-43C5-8DFA-6573B2E2011A}"/>
                </a:ext>
              </a:extLst>
            </p:cNvPr>
            <p:cNvSpPr/>
            <p:nvPr/>
          </p:nvSpPr>
          <p:spPr>
            <a:xfrm>
              <a:off x="6963452" y="5134440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85" name="Rectangle 284">
              <a:extLst>
                <a:ext uri="{FF2B5EF4-FFF2-40B4-BE49-F238E27FC236}">
                  <a16:creationId xmlns:a16="http://schemas.microsoft.com/office/drawing/2014/main" id="{53636C07-9874-4663-BB59-C3A6CC392276}"/>
                </a:ext>
              </a:extLst>
            </p:cNvPr>
            <p:cNvSpPr/>
            <p:nvPr/>
          </p:nvSpPr>
          <p:spPr>
            <a:xfrm>
              <a:off x="7069704" y="51354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86" name="Rectangle 285">
              <a:extLst>
                <a:ext uri="{FF2B5EF4-FFF2-40B4-BE49-F238E27FC236}">
                  <a16:creationId xmlns:a16="http://schemas.microsoft.com/office/drawing/2014/main" id="{4016AA24-3D51-423F-9F85-C1312E0DBF3F}"/>
                </a:ext>
              </a:extLst>
            </p:cNvPr>
            <p:cNvSpPr/>
            <p:nvPr/>
          </p:nvSpPr>
          <p:spPr>
            <a:xfrm>
              <a:off x="7190738" y="5134441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87" name="Rectangle 286">
              <a:extLst>
                <a:ext uri="{FF2B5EF4-FFF2-40B4-BE49-F238E27FC236}">
                  <a16:creationId xmlns:a16="http://schemas.microsoft.com/office/drawing/2014/main" id="{62D32AD6-79DA-476C-BC3C-910E1BB65ED3}"/>
                </a:ext>
              </a:extLst>
            </p:cNvPr>
            <p:cNvSpPr/>
            <p:nvPr/>
          </p:nvSpPr>
          <p:spPr>
            <a:xfrm>
              <a:off x="7296990" y="51354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88" name="Rectangle 287">
              <a:extLst>
                <a:ext uri="{FF2B5EF4-FFF2-40B4-BE49-F238E27FC236}">
                  <a16:creationId xmlns:a16="http://schemas.microsoft.com/office/drawing/2014/main" id="{B992C14D-DEAF-429D-9764-1DF6749E5FC8}"/>
                </a:ext>
              </a:extLst>
            </p:cNvPr>
            <p:cNvSpPr/>
            <p:nvPr/>
          </p:nvSpPr>
          <p:spPr>
            <a:xfrm>
              <a:off x="7407865" y="51296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89" name="Rectangle 288">
              <a:extLst>
                <a:ext uri="{FF2B5EF4-FFF2-40B4-BE49-F238E27FC236}">
                  <a16:creationId xmlns:a16="http://schemas.microsoft.com/office/drawing/2014/main" id="{61F36955-E454-4552-9982-E4F1846E90AE}"/>
                </a:ext>
              </a:extLst>
            </p:cNvPr>
            <p:cNvSpPr/>
            <p:nvPr/>
          </p:nvSpPr>
          <p:spPr>
            <a:xfrm>
              <a:off x="7514117" y="5130573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90" name="Rectangle 289">
              <a:extLst>
                <a:ext uri="{FF2B5EF4-FFF2-40B4-BE49-F238E27FC236}">
                  <a16:creationId xmlns:a16="http://schemas.microsoft.com/office/drawing/2014/main" id="{0DA78513-D527-4764-915A-6C7E55E7966A}"/>
                </a:ext>
              </a:extLst>
            </p:cNvPr>
            <p:cNvSpPr/>
            <p:nvPr/>
          </p:nvSpPr>
          <p:spPr>
            <a:xfrm>
              <a:off x="7628680" y="5128641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06A77FB7-B15D-44AA-A4FD-77CE0E240AB8}"/>
                </a:ext>
              </a:extLst>
            </p:cNvPr>
            <p:cNvSpPr/>
            <p:nvPr/>
          </p:nvSpPr>
          <p:spPr>
            <a:xfrm>
              <a:off x="7734933" y="51296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92" name="Rectangle 291">
              <a:extLst>
                <a:ext uri="{FF2B5EF4-FFF2-40B4-BE49-F238E27FC236}">
                  <a16:creationId xmlns:a16="http://schemas.microsoft.com/office/drawing/2014/main" id="{8962FE82-2D81-4CAC-B75A-9B36DB489A04}"/>
                </a:ext>
              </a:extLst>
            </p:cNvPr>
            <p:cNvSpPr/>
            <p:nvPr/>
          </p:nvSpPr>
          <p:spPr>
            <a:xfrm>
              <a:off x="7845807" y="5123808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93" name="Rectangle 292">
              <a:extLst>
                <a:ext uri="{FF2B5EF4-FFF2-40B4-BE49-F238E27FC236}">
                  <a16:creationId xmlns:a16="http://schemas.microsoft.com/office/drawing/2014/main" id="{901D63A7-F8A5-49E9-A3A5-F006855CCB73}"/>
                </a:ext>
              </a:extLst>
            </p:cNvPr>
            <p:cNvSpPr/>
            <p:nvPr/>
          </p:nvSpPr>
          <p:spPr>
            <a:xfrm>
              <a:off x="7952060" y="5124773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94" name="Rectangle 293">
              <a:extLst>
                <a:ext uri="{FF2B5EF4-FFF2-40B4-BE49-F238E27FC236}">
                  <a16:creationId xmlns:a16="http://schemas.microsoft.com/office/drawing/2014/main" id="{C7A76CBD-89AF-454C-A9CB-CC3C39CDC4E9}"/>
                </a:ext>
              </a:extLst>
            </p:cNvPr>
            <p:cNvSpPr/>
            <p:nvPr/>
          </p:nvSpPr>
          <p:spPr>
            <a:xfrm>
              <a:off x="8073093" y="5123808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95" name="Rectangle 294">
              <a:extLst>
                <a:ext uri="{FF2B5EF4-FFF2-40B4-BE49-F238E27FC236}">
                  <a16:creationId xmlns:a16="http://schemas.microsoft.com/office/drawing/2014/main" id="{216C5BB3-F25D-4036-BC78-386710948848}"/>
                </a:ext>
              </a:extLst>
            </p:cNvPr>
            <p:cNvSpPr/>
            <p:nvPr/>
          </p:nvSpPr>
          <p:spPr>
            <a:xfrm>
              <a:off x="8179344" y="5124775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296" name="TextBox 295">
            <a:extLst>
              <a:ext uri="{FF2B5EF4-FFF2-40B4-BE49-F238E27FC236}">
                <a16:creationId xmlns:a16="http://schemas.microsoft.com/office/drawing/2014/main" id="{8BDFBF58-D837-4448-B2F5-6447B2AD3FE6}"/>
              </a:ext>
            </a:extLst>
          </p:cNvPr>
          <p:cNvSpPr txBox="1"/>
          <p:nvPr/>
        </p:nvSpPr>
        <p:spPr>
          <a:xfrm>
            <a:off x="6688137" y="2865760"/>
            <a:ext cx="495328" cy="1077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Si (Bottom): </a:t>
            </a:r>
          </a:p>
        </p:txBody>
      </p:sp>
      <p:sp>
        <p:nvSpPr>
          <p:cNvPr id="297" name="TextBox 296">
            <a:extLst>
              <a:ext uri="{FF2B5EF4-FFF2-40B4-BE49-F238E27FC236}">
                <a16:creationId xmlns:a16="http://schemas.microsoft.com/office/drawing/2014/main" id="{D62076B0-339C-4F1F-A86B-F07ECC6B9A3F}"/>
              </a:ext>
            </a:extLst>
          </p:cNvPr>
          <p:cNvSpPr txBox="1"/>
          <p:nvPr/>
        </p:nvSpPr>
        <p:spPr>
          <a:xfrm>
            <a:off x="6584109" y="2627803"/>
            <a:ext cx="324172" cy="1398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Transistors</a:t>
            </a:r>
          </a:p>
        </p:txBody>
      </p:sp>
      <p:sp>
        <p:nvSpPr>
          <p:cNvPr id="298" name="TextBox 297">
            <a:extLst>
              <a:ext uri="{FF2B5EF4-FFF2-40B4-BE49-F238E27FC236}">
                <a16:creationId xmlns:a16="http://schemas.microsoft.com/office/drawing/2014/main" id="{8FF300B3-7EB2-4119-952C-D93B96248C8D}"/>
              </a:ext>
            </a:extLst>
          </p:cNvPr>
          <p:cNvSpPr txBox="1"/>
          <p:nvPr/>
        </p:nvSpPr>
        <p:spPr>
          <a:xfrm>
            <a:off x="6589717" y="2472974"/>
            <a:ext cx="399785" cy="1398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Interconnects</a:t>
            </a:r>
          </a:p>
        </p:txBody>
      </p:sp>
      <p:sp>
        <p:nvSpPr>
          <p:cNvPr id="299" name="Rectangle 298">
            <a:extLst>
              <a:ext uri="{FF2B5EF4-FFF2-40B4-BE49-F238E27FC236}">
                <a16:creationId xmlns:a16="http://schemas.microsoft.com/office/drawing/2014/main" id="{D55078DC-C213-4C0F-9016-9275E5C6340A}"/>
              </a:ext>
            </a:extLst>
          </p:cNvPr>
          <p:cNvSpPr/>
          <p:nvPr/>
        </p:nvSpPr>
        <p:spPr>
          <a:xfrm>
            <a:off x="6349106" y="2519732"/>
            <a:ext cx="80728" cy="830053"/>
          </a:xfrm>
          <a:prstGeom prst="rect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00" name="Rectangle 299">
            <a:extLst>
              <a:ext uri="{FF2B5EF4-FFF2-40B4-BE49-F238E27FC236}">
                <a16:creationId xmlns:a16="http://schemas.microsoft.com/office/drawing/2014/main" id="{99B41442-AB94-4210-A236-5FE7B63C031E}"/>
              </a:ext>
            </a:extLst>
          </p:cNvPr>
          <p:cNvSpPr/>
          <p:nvPr/>
        </p:nvSpPr>
        <p:spPr>
          <a:xfrm>
            <a:off x="6592392" y="2518340"/>
            <a:ext cx="73026" cy="831445"/>
          </a:xfrm>
          <a:prstGeom prst="rect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01" name="Rectangle 300">
            <a:extLst>
              <a:ext uri="{FF2B5EF4-FFF2-40B4-BE49-F238E27FC236}">
                <a16:creationId xmlns:a16="http://schemas.microsoft.com/office/drawing/2014/main" id="{695C37AB-A894-4995-9BE7-4D9F9C3FCD08}"/>
              </a:ext>
            </a:extLst>
          </p:cNvPr>
          <p:cNvSpPr/>
          <p:nvPr/>
        </p:nvSpPr>
        <p:spPr>
          <a:xfrm>
            <a:off x="6964534" y="2537736"/>
            <a:ext cx="67228" cy="876812"/>
          </a:xfrm>
          <a:prstGeom prst="rect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09" name="Arrow: Down 308">
            <a:extLst>
              <a:ext uri="{FF2B5EF4-FFF2-40B4-BE49-F238E27FC236}">
                <a16:creationId xmlns:a16="http://schemas.microsoft.com/office/drawing/2014/main" id="{A4A11924-48CD-4F65-A150-6D84E0D61362}"/>
              </a:ext>
            </a:extLst>
          </p:cNvPr>
          <p:cNvSpPr/>
          <p:nvPr/>
        </p:nvSpPr>
        <p:spPr>
          <a:xfrm rot="10800000">
            <a:off x="6850056" y="2603893"/>
            <a:ext cx="41727" cy="123891"/>
          </a:xfrm>
          <a:prstGeom prst="downArrow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310" name="Group 309">
            <a:extLst>
              <a:ext uri="{FF2B5EF4-FFF2-40B4-BE49-F238E27FC236}">
                <a16:creationId xmlns:a16="http://schemas.microsoft.com/office/drawing/2014/main" id="{B7BBCDCA-CFB9-404E-BE09-905810C9BAF1}"/>
              </a:ext>
            </a:extLst>
          </p:cNvPr>
          <p:cNvGrpSpPr/>
          <p:nvPr/>
        </p:nvGrpSpPr>
        <p:grpSpPr>
          <a:xfrm rot="10800000">
            <a:off x="6309744" y="2374709"/>
            <a:ext cx="760824" cy="78963"/>
            <a:chOff x="6746326" y="5123808"/>
            <a:chExt cx="1516172" cy="167203"/>
          </a:xfrm>
          <a:solidFill>
            <a:schemeClr val="accent2"/>
          </a:solidFill>
        </p:grpSpPr>
        <p:sp>
          <p:nvSpPr>
            <p:cNvPr id="311" name="Rectangle 310">
              <a:extLst>
                <a:ext uri="{FF2B5EF4-FFF2-40B4-BE49-F238E27FC236}">
                  <a16:creationId xmlns:a16="http://schemas.microsoft.com/office/drawing/2014/main" id="{5A5B1749-00DA-43A5-B606-7D0A23745631}"/>
                </a:ext>
              </a:extLst>
            </p:cNvPr>
            <p:cNvSpPr/>
            <p:nvPr/>
          </p:nvSpPr>
          <p:spPr>
            <a:xfrm>
              <a:off x="6746326" y="5139274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12" name="Rectangle 311">
              <a:extLst>
                <a:ext uri="{FF2B5EF4-FFF2-40B4-BE49-F238E27FC236}">
                  <a16:creationId xmlns:a16="http://schemas.microsoft.com/office/drawing/2014/main" id="{A6BBCE2D-4039-4CE3-847C-598D222B9089}"/>
                </a:ext>
              </a:extLst>
            </p:cNvPr>
            <p:cNvSpPr/>
            <p:nvPr/>
          </p:nvSpPr>
          <p:spPr>
            <a:xfrm>
              <a:off x="6852579" y="5140241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13" name="Rectangle 312">
              <a:extLst>
                <a:ext uri="{FF2B5EF4-FFF2-40B4-BE49-F238E27FC236}">
                  <a16:creationId xmlns:a16="http://schemas.microsoft.com/office/drawing/2014/main" id="{6DC11C57-CA24-49E5-866F-C541150CB4B3}"/>
                </a:ext>
              </a:extLst>
            </p:cNvPr>
            <p:cNvSpPr/>
            <p:nvPr/>
          </p:nvSpPr>
          <p:spPr>
            <a:xfrm>
              <a:off x="6963452" y="5134440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14" name="Rectangle 313">
              <a:extLst>
                <a:ext uri="{FF2B5EF4-FFF2-40B4-BE49-F238E27FC236}">
                  <a16:creationId xmlns:a16="http://schemas.microsoft.com/office/drawing/2014/main" id="{D668A357-F81A-4FBE-810B-061300635A19}"/>
                </a:ext>
              </a:extLst>
            </p:cNvPr>
            <p:cNvSpPr/>
            <p:nvPr/>
          </p:nvSpPr>
          <p:spPr>
            <a:xfrm>
              <a:off x="7069704" y="51354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15" name="Rectangle 314">
              <a:extLst>
                <a:ext uri="{FF2B5EF4-FFF2-40B4-BE49-F238E27FC236}">
                  <a16:creationId xmlns:a16="http://schemas.microsoft.com/office/drawing/2014/main" id="{88C68299-F094-4BB8-84FA-6538C38EF723}"/>
                </a:ext>
              </a:extLst>
            </p:cNvPr>
            <p:cNvSpPr/>
            <p:nvPr/>
          </p:nvSpPr>
          <p:spPr>
            <a:xfrm>
              <a:off x="7190738" y="5134441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16" name="Rectangle 315">
              <a:extLst>
                <a:ext uri="{FF2B5EF4-FFF2-40B4-BE49-F238E27FC236}">
                  <a16:creationId xmlns:a16="http://schemas.microsoft.com/office/drawing/2014/main" id="{2840F1EE-AFF9-4E71-83CB-31AF25DC94DB}"/>
                </a:ext>
              </a:extLst>
            </p:cNvPr>
            <p:cNvSpPr/>
            <p:nvPr/>
          </p:nvSpPr>
          <p:spPr>
            <a:xfrm>
              <a:off x="7296990" y="51354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17" name="Rectangle 316">
              <a:extLst>
                <a:ext uri="{FF2B5EF4-FFF2-40B4-BE49-F238E27FC236}">
                  <a16:creationId xmlns:a16="http://schemas.microsoft.com/office/drawing/2014/main" id="{1AB33226-A51A-4F2A-A11E-5EDE97CD2FD2}"/>
                </a:ext>
              </a:extLst>
            </p:cNvPr>
            <p:cNvSpPr/>
            <p:nvPr/>
          </p:nvSpPr>
          <p:spPr>
            <a:xfrm>
              <a:off x="7407865" y="51296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18" name="Rectangle 317">
              <a:extLst>
                <a:ext uri="{FF2B5EF4-FFF2-40B4-BE49-F238E27FC236}">
                  <a16:creationId xmlns:a16="http://schemas.microsoft.com/office/drawing/2014/main" id="{CB6DEDD8-7056-4CF2-9C5C-7308A6C78F7F}"/>
                </a:ext>
              </a:extLst>
            </p:cNvPr>
            <p:cNvSpPr/>
            <p:nvPr/>
          </p:nvSpPr>
          <p:spPr>
            <a:xfrm>
              <a:off x="7514117" y="5130573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19" name="Rectangle 318">
              <a:extLst>
                <a:ext uri="{FF2B5EF4-FFF2-40B4-BE49-F238E27FC236}">
                  <a16:creationId xmlns:a16="http://schemas.microsoft.com/office/drawing/2014/main" id="{BC7BB51A-9319-43A1-9E47-157387023267}"/>
                </a:ext>
              </a:extLst>
            </p:cNvPr>
            <p:cNvSpPr/>
            <p:nvPr/>
          </p:nvSpPr>
          <p:spPr>
            <a:xfrm>
              <a:off x="7628680" y="5128641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20" name="Rectangle 319">
              <a:extLst>
                <a:ext uri="{FF2B5EF4-FFF2-40B4-BE49-F238E27FC236}">
                  <a16:creationId xmlns:a16="http://schemas.microsoft.com/office/drawing/2014/main" id="{E5EA6F16-4060-4655-95FB-CBED6BE836FC}"/>
                </a:ext>
              </a:extLst>
            </p:cNvPr>
            <p:cNvSpPr/>
            <p:nvPr/>
          </p:nvSpPr>
          <p:spPr>
            <a:xfrm>
              <a:off x="7734933" y="5129607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21" name="Rectangle 320">
              <a:extLst>
                <a:ext uri="{FF2B5EF4-FFF2-40B4-BE49-F238E27FC236}">
                  <a16:creationId xmlns:a16="http://schemas.microsoft.com/office/drawing/2014/main" id="{02F50688-A0C8-41E9-86E4-8FCC4B698EE4}"/>
                </a:ext>
              </a:extLst>
            </p:cNvPr>
            <p:cNvSpPr/>
            <p:nvPr/>
          </p:nvSpPr>
          <p:spPr>
            <a:xfrm>
              <a:off x="7845807" y="5123808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22" name="Rectangle 321">
              <a:extLst>
                <a:ext uri="{FF2B5EF4-FFF2-40B4-BE49-F238E27FC236}">
                  <a16:creationId xmlns:a16="http://schemas.microsoft.com/office/drawing/2014/main" id="{71B10AD4-4541-4356-996F-1AEF83A41B3B}"/>
                </a:ext>
              </a:extLst>
            </p:cNvPr>
            <p:cNvSpPr/>
            <p:nvPr/>
          </p:nvSpPr>
          <p:spPr>
            <a:xfrm>
              <a:off x="7952060" y="5124773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23" name="Rectangle 322">
              <a:extLst>
                <a:ext uri="{FF2B5EF4-FFF2-40B4-BE49-F238E27FC236}">
                  <a16:creationId xmlns:a16="http://schemas.microsoft.com/office/drawing/2014/main" id="{0FD0F103-B2E5-400C-A563-E2F6F5BA9AB0}"/>
                </a:ext>
              </a:extLst>
            </p:cNvPr>
            <p:cNvSpPr/>
            <p:nvPr/>
          </p:nvSpPr>
          <p:spPr>
            <a:xfrm>
              <a:off x="8073093" y="5123808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24" name="Rectangle 323">
              <a:extLst>
                <a:ext uri="{FF2B5EF4-FFF2-40B4-BE49-F238E27FC236}">
                  <a16:creationId xmlns:a16="http://schemas.microsoft.com/office/drawing/2014/main" id="{165A6D90-FF24-41BA-A76D-B27296FD2C04}"/>
                </a:ext>
              </a:extLst>
            </p:cNvPr>
            <p:cNvSpPr/>
            <p:nvPr/>
          </p:nvSpPr>
          <p:spPr>
            <a:xfrm>
              <a:off x="8179344" y="5124775"/>
              <a:ext cx="83154" cy="150770"/>
            </a:xfrm>
            <a:prstGeom prst="rect">
              <a:avLst/>
            </a:prstGeom>
            <a:grp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325" name="Rectangle 324">
            <a:extLst>
              <a:ext uri="{FF2B5EF4-FFF2-40B4-BE49-F238E27FC236}">
                <a16:creationId xmlns:a16="http://schemas.microsoft.com/office/drawing/2014/main" id="{54D42769-E964-4403-8685-BBF7BE8A2E57}"/>
              </a:ext>
            </a:extLst>
          </p:cNvPr>
          <p:cNvSpPr/>
          <p:nvPr/>
        </p:nvSpPr>
        <p:spPr>
          <a:xfrm>
            <a:off x="5662002" y="3469072"/>
            <a:ext cx="2049760" cy="307373"/>
          </a:xfrm>
          <a:prstGeom prst="rect">
            <a:avLst/>
          </a:prstGeom>
          <a:solidFill>
            <a:srgbClr val="92D05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D02BC134-0355-42B3-A732-E04DE70A089C}"/>
              </a:ext>
            </a:extLst>
          </p:cNvPr>
          <p:cNvSpPr txBox="1"/>
          <p:nvPr/>
        </p:nvSpPr>
        <p:spPr>
          <a:xfrm>
            <a:off x="6243001" y="3428623"/>
            <a:ext cx="1070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Substrate</a:t>
            </a:r>
          </a:p>
        </p:txBody>
      </p:sp>
      <p:sp>
        <p:nvSpPr>
          <p:cNvPr id="331" name="Rectangle 330">
            <a:extLst>
              <a:ext uri="{FF2B5EF4-FFF2-40B4-BE49-F238E27FC236}">
                <a16:creationId xmlns:a16="http://schemas.microsoft.com/office/drawing/2014/main" id="{E6CB107B-A662-44DE-94AA-BA220B194256}"/>
              </a:ext>
            </a:extLst>
          </p:cNvPr>
          <p:cNvSpPr/>
          <p:nvPr/>
        </p:nvSpPr>
        <p:spPr>
          <a:xfrm>
            <a:off x="5869009" y="2339459"/>
            <a:ext cx="111000" cy="1061987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2" name="Rectangle 331">
            <a:extLst>
              <a:ext uri="{FF2B5EF4-FFF2-40B4-BE49-F238E27FC236}">
                <a16:creationId xmlns:a16="http://schemas.microsoft.com/office/drawing/2014/main" id="{F9568727-DF70-45E2-9CE3-E477CE726AA3}"/>
              </a:ext>
            </a:extLst>
          </p:cNvPr>
          <p:cNvSpPr/>
          <p:nvPr/>
        </p:nvSpPr>
        <p:spPr>
          <a:xfrm>
            <a:off x="6065460" y="2344865"/>
            <a:ext cx="111000" cy="1061987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3" name="Rectangle 332">
            <a:extLst>
              <a:ext uri="{FF2B5EF4-FFF2-40B4-BE49-F238E27FC236}">
                <a16:creationId xmlns:a16="http://schemas.microsoft.com/office/drawing/2014/main" id="{437E15B1-BDF4-4800-9E0D-FC30319B1A00}"/>
              </a:ext>
            </a:extLst>
          </p:cNvPr>
          <p:cNvSpPr/>
          <p:nvPr/>
        </p:nvSpPr>
        <p:spPr>
          <a:xfrm>
            <a:off x="7222254" y="2343494"/>
            <a:ext cx="111000" cy="1061987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4" name="Rectangle 333">
            <a:extLst>
              <a:ext uri="{FF2B5EF4-FFF2-40B4-BE49-F238E27FC236}">
                <a16:creationId xmlns:a16="http://schemas.microsoft.com/office/drawing/2014/main" id="{F0D3F560-E377-4A74-87CA-E8234178223B}"/>
              </a:ext>
            </a:extLst>
          </p:cNvPr>
          <p:cNvSpPr/>
          <p:nvPr/>
        </p:nvSpPr>
        <p:spPr>
          <a:xfrm>
            <a:off x="7384200" y="2351667"/>
            <a:ext cx="111000" cy="1061987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7" name="Flowchart: Terminator 336">
            <a:extLst>
              <a:ext uri="{FF2B5EF4-FFF2-40B4-BE49-F238E27FC236}">
                <a16:creationId xmlns:a16="http://schemas.microsoft.com/office/drawing/2014/main" id="{3E77DA2B-34DE-4188-97F4-834233BE910D}"/>
              </a:ext>
            </a:extLst>
          </p:cNvPr>
          <p:cNvSpPr/>
          <p:nvPr/>
        </p:nvSpPr>
        <p:spPr>
          <a:xfrm>
            <a:off x="6033632" y="3338638"/>
            <a:ext cx="227989" cy="132152"/>
          </a:xfrm>
          <a:prstGeom prst="flowChartTerminator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38" name="Flowchart: Terminator 337">
            <a:extLst>
              <a:ext uri="{FF2B5EF4-FFF2-40B4-BE49-F238E27FC236}">
                <a16:creationId xmlns:a16="http://schemas.microsoft.com/office/drawing/2014/main" id="{4D44C791-A0F8-4C81-967C-DBBAB924DF85}"/>
              </a:ext>
            </a:extLst>
          </p:cNvPr>
          <p:cNvSpPr/>
          <p:nvPr/>
        </p:nvSpPr>
        <p:spPr>
          <a:xfrm>
            <a:off x="5802905" y="3343105"/>
            <a:ext cx="206378" cy="127685"/>
          </a:xfrm>
          <a:prstGeom prst="flowChartTerminator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39" name="Flowchart: Terminator 338">
            <a:extLst>
              <a:ext uri="{FF2B5EF4-FFF2-40B4-BE49-F238E27FC236}">
                <a16:creationId xmlns:a16="http://schemas.microsoft.com/office/drawing/2014/main" id="{443A5D84-74EF-4546-9FAC-F8841354E059}"/>
              </a:ext>
            </a:extLst>
          </p:cNvPr>
          <p:cNvSpPr/>
          <p:nvPr/>
        </p:nvSpPr>
        <p:spPr>
          <a:xfrm>
            <a:off x="7127548" y="3336675"/>
            <a:ext cx="227989" cy="132152"/>
          </a:xfrm>
          <a:prstGeom prst="flowChartTerminator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40" name="Flowchart: Terminator 339">
            <a:extLst>
              <a:ext uri="{FF2B5EF4-FFF2-40B4-BE49-F238E27FC236}">
                <a16:creationId xmlns:a16="http://schemas.microsoft.com/office/drawing/2014/main" id="{9BC62DFC-BC51-4010-8E26-7856D6E3D815}"/>
              </a:ext>
            </a:extLst>
          </p:cNvPr>
          <p:cNvSpPr/>
          <p:nvPr/>
        </p:nvSpPr>
        <p:spPr>
          <a:xfrm>
            <a:off x="6896821" y="3341142"/>
            <a:ext cx="206378" cy="127685"/>
          </a:xfrm>
          <a:prstGeom prst="flowChartTerminator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41" name="Flowchart: Terminator 340">
            <a:extLst>
              <a:ext uri="{FF2B5EF4-FFF2-40B4-BE49-F238E27FC236}">
                <a16:creationId xmlns:a16="http://schemas.microsoft.com/office/drawing/2014/main" id="{C8B77743-7A0F-4C90-AA62-2067A2799529}"/>
              </a:ext>
            </a:extLst>
          </p:cNvPr>
          <p:cNvSpPr/>
          <p:nvPr/>
        </p:nvSpPr>
        <p:spPr>
          <a:xfrm>
            <a:off x="7370759" y="3337057"/>
            <a:ext cx="227989" cy="132152"/>
          </a:xfrm>
          <a:prstGeom prst="flowChartTerminator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342" name="Group 341">
            <a:extLst>
              <a:ext uri="{FF2B5EF4-FFF2-40B4-BE49-F238E27FC236}">
                <a16:creationId xmlns:a16="http://schemas.microsoft.com/office/drawing/2014/main" id="{DB2693EE-C1E2-4E0A-8BBE-CFC99A11F101}"/>
              </a:ext>
            </a:extLst>
          </p:cNvPr>
          <p:cNvGrpSpPr/>
          <p:nvPr/>
        </p:nvGrpSpPr>
        <p:grpSpPr>
          <a:xfrm rot="10800000">
            <a:off x="8016134" y="1379231"/>
            <a:ext cx="1679711" cy="1066019"/>
            <a:chOff x="6825007" y="3120272"/>
            <a:chExt cx="2856321" cy="1732960"/>
          </a:xfrm>
        </p:grpSpPr>
        <p:sp>
          <p:nvSpPr>
            <p:cNvPr id="343" name="Rectangle 342">
              <a:extLst>
                <a:ext uri="{FF2B5EF4-FFF2-40B4-BE49-F238E27FC236}">
                  <a16:creationId xmlns:a16="http://schemas.microsoft.com/office/drawing/2014/main" id="{3E918F61-3EEC-41DF-A8F6-298B624B5CD1}"/>
                </a:ext>
              </a:extLst>
            </p:cNvPr>
            <p:cNvSpPr/>
            <p:nvPr/>
          </p:nvSpPr>
          <p:spPr>
            <a:xfrm>
              <a:off x="6825007" y="3516195"/>
              <a:ext cx="2856321" cy="245098"/>
            </a:xfrm>
            <a:prstGeom prst="rect">
              <a:avLst/>
            </a:prstGeom>
            <a:solidFill>
              <a:srgbClr val="0068B5"/>
            </a:soli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EA336341-D0DE-4474-B850-638C048C9C47}"/>
                </a:ext>
              </a:extLst>
            </p:cNvPr>
            <p:cNvSpPr/>
            <p:nvPr/>
          </p:nvSpPr>
          <p:spPr>
            <a:xfrm>
              <a:off x="6825007" y="3761293"/>
              <a:ext cx="2856321" cy="1091939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45" name="Rectangle 344">
              <a:extLst>
                <a:ext uri="{FF2B5EF4-FFF2-40B4-BE49-F238E27FC236}">
                  <a16:creationId xmlns:a16="http://schemas.microsoft.com/office/drawing/2014/main" id="{0D5B42DA-4146-49BD-AB2D-8857E134369F}"/>
                </a:ext>
              </a:extLst>
            </p:cNvPr>
            <p:cNvSpPr/>
            <p:nvPr/>
          </p:nvSpPr>
          <p:spPr>
            <a:xfrm>
              <a:off x="6825009" y="3120272"/>
              <a:ext cx="2856319" cy="395927"/>
            </a:xfrm>
            <a:prstGeom prst="rect">
              <a:avLst/>
            </a:prstGeom>
            <a:solidFill>
              <a:srgbClr val="525252">
                <a:lumMod val="60000"/>
                <a:lumOff val="40000"/>
              </a:srgbClr>
            </a:soli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346" name="TextBox 345">
            <a:extLst>
              <a:ext uri="{FF2B5EF4-FFF2-40B4-BE49-F238E27FC236}">
                <a16:creationId xmlns:a16="http://schemas.microsoft.com/office/drawing/2014/main" id="{3D64D3B0-B20D-448B-8415-34198B3A2B61}"/>
              </a:ext>
            </a:extLst>
          </p:cNvPr>
          <p:cNvSpPr txBox="1"/>
          <p:nvPr/>
        </p:nvSpPr>
        <p:spPr>
          <a:xfrm>
            <a:off x="8539245" y="1629824"/>
            <a:ext cx="516167" cy="1692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Si (Top):</a:t>
            </a:r>
          </a:p>
        </p:txBody>
      </p:sp>
      <p:sp>
        <p:nvSpPr>
          <p:cNvPr id="347" name="TextBox 346">
            <a:extLst>
              <a:ext uri="{FF2B5EF4-FFF2-40B4-BE49-F238E27FC236}">
                <a16:creationId xmlns:a16="http://schemas.microsoft.com/office/drawing/2014/main" id="{22DC634F-7F62-4775-AC29-770B6B2E462E}"/>
              </a:ext>
            </a:extLst>
          </p:cNvPr>
          <p:cNvSpPr txBox="1"/>
          <p:nvPr/>
        </p:nvSpPr>
        <p:spPr>
          <a:xfrm>
            <a:off x="8585821" y="2068686"/>
            <a:ext cx="713337" cy="1692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Transistors</a:t>
            </a:r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id="{8D9A0928-1E3A-4BBE-9345-3AA41000CE46}"/>
              </a:ext>
            </a:extLst>
          </p:cNvPr>
          <p:cNvSpPr txBox="1"/>
          <p:nvPr/>
        </p:nvSpPr>
        <p:spPr>
          <a:xfrm>
            <a:off x="8558709" y="2220940"/>
            <a:ext cx="878446" cy="1692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Interconnects</a:t>
            </a:r>
          </a:p>
        </p:txBody>
      </p:sp>
      <p:sp>
        <p:nvSpPr>
          <p:cNvPr id="349" name="Arrow: Down 348">
            <a:extLst>
              <a:ext uri="{FF2B5EF4-FFF2-40B4-BE49-F238E27FC236}">
                <a16:creationId xmlns:a16="http://schemas.microsoft.com/office/drawing/2014/main" id="{52F0BEDD-35F6-45DB-89ED-6CE2BA887144}"/>
              </a:ext>
            </a:extLst>
          </p:cNvPr>
          <p:cNvSpPr/>
          <p:nvPr/>
        </p:nvSpPr>
        <p:spPr>
          <a:xfrm>
            <a:off x="9142480" y="2058955"/>
            <a:ext cx="83153" cy="136346"/>
          </a:xfrm>
          <a:prstGeom prst="downArrow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58" name="Flowchart: Terminator 357">
            <a:extLst>
              <a:ext uri="{FF2B5EF4-FFF2-40B4-BE49-F238E27FC236}">
                <a16:creationId xmlns:a16="http://schemas.microsoft.com/office/drawing/2014/main" id="{A3122AB4-AFF3-4CA8-AD11-2C6E45FFDE0C}"/>
              </a:ext>
            </a:extLst>
          </p:cNvPr>
          <p:cNvSpPr/>
          <p:nvPr/>
        </p:nvSpPr>
        <p:spPr>
          <a:xfrm rot="10800000">
            <a:off x="8949290" y="3255075"/>
            <a:ext cx="258703" cy="150770"/>
          </a:xfrm>
          <a:prstGeom prst="flowChartTerminator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59" name="Flowchart: Terminator 358">
            <a:extLst>
              <a:ext uri="{FF2B5EF4-FFF2-40B4-BE49-F238E27FC236}">
                <a16:creationId xmlns:a16="http://schemas.microsoft.com/office/drawing/2014/main" id="{EFF1F3E3-9D23-43FE-8E3E-F196718715B1}"/>
              </a:ext>
            </a:extLst>
          </p:cNvPr>
          <p:cNvSpPr/>
          <p:nvPr/>
        </p:nvSpPr>
        <p:spPr>
          <a:xfrm rot="10800000">
            <a:off x="8503346" y="3250834"/>
            <a:ext cx="258703" cy="150770"/>
          </a:xfrm>
          <a:prstGeom prst="flowChartTerminator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AC0A9A7D-A71A-492D-B457-24EE9474A1BC}"/>
              </a:ext>
            </a:extLst>
          </p:cNvPr>
          <p:cNvSpPr/>
          <p:nvPr/>
        </p:nvSpPr>
        <p:spPr>
          <a:xfrm>
            <a:off x="7873846" y="3475390"/>
            <a:ext cx="2049760" cy="307373"/>
          </a:xfrm>
          <a:prstGeom prst="rect">
            <a:avLst/>
          </a:prstGeom>
          <a:solidFill>
            <a:srgbClr val="92D05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70" name="TextBox 369">
            <a:extLst>
              <a:ext uri="{FF2B5EF4-FFF2-40B4-BE49-F238E27FC236}">
                <a16:creationId xmlns:a16="http://schemas.microsoft.com/office/drawing/2014/main" id="{1E17547D-1E57-4492-B8CE-2CBD72D49A44}"/>
              </a:ext>
            </a:extLst>
          </p:cNvPr>
          <p:cNvSpPr txBox="1"/>
          <p:nvPr/>
        </p:nvSpPr>
        <p:spPr>
          <a:xfrm>
            <a:off x="8441936" y="3452875"/>
            <a:ext cx="1070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Substrate</a:t>
            </a:r>
          </a:p>
        </p:txBody>
      </p:sp>
      <p:grpSp>
        <p:nvGrpSpPr>
          <p:cNvPr id="386" name="Group 385">
            <a:extLst>
              <a:ext uri="{FF2B5EF4-FFF2-40B4-BE49-F238E27FC236}">
                <a16:creationId xmlns:a16="http://schemas.microsoft.com/office/drawing/2014/main" id="{B5031D71-692F-4878-857F-783E5351174E}"/>
              </a:ext>
            </a:extLst>
          </p:cNvPr>
          <p:cNvGrpSpPr/>
          <p:nvPr/>
        </p:nvGrpSpPr>
        <p:grpSpPr>
          <a:xfrm>
            <a:off x="8405321" y="2366994"/>
            <a:ext cx="995669" cy="902977"/>
            <a:chOff x="8018802" y="2747076"/>
            <a:chExt cx="1681198" cy="940883"/>
          </a:xfrm>
        </p:grpSpPr>
        <p:grpSp>
          <p:nvGrpSpPr>
            <p:cNvPr id="385" name="Group 384">
              <a:extLst>
                <a:ext uri="{FF2B5EF4-FFF2-40B4-BE49-F238E27FC236}">
                  <a16:creationId xmlns:a16="http://schemas.microsoft.com/office/drawing/2014/main" id="{883837A8-2D61-434E-B0FF-540FD616D18E}"/>
                </a:ext>
              </a:extLst>
            </p:cNvPr>
            <p:cNvGrpSpPr/>
            <p:nvPr/>
          </p:nvGrpSpPr>
          <p:grpSpPr>
            <a:xfrm>
              <a:off x="8018802" y="2857506"/>
              <a:ext cx="1681198" cy="830453"/>
              <a:chOff x="8020286" y="2929930"/>
              <a:chExt cx="1679714" cy="830453"/>
            </a:xfrm>
          </p:grpSpPr>
          <p:sp>
            <p:nvSpPr>
              <p:cNvPr id="350" name="Rectangle 349">
                <a:extLst>
                  <a:ext uri="{FF2B5EF4-FFF2-40B4-BE49-F238E27FC236}">
                    <a16:creationId xmlns:a16="http://schemas.microsoft.com/office/drawing/2014/main" id="{5C984A3F-5673-4AB0-8ECF-6EFE4D150F71}"/>
                  </a:ext>
                </a:extLst>
              </p:cNvPr>
              <p:cNvSpPr/>
              <p:nvPr/>
            </p:nvSpPr>
            <p:spPr>
              <a:xfrm rot="10800000">
                <a:off x="8020289" y="3368362"/>
                <a:ext cx="1679711" cy="149890"/>
              </a:xfrm>
              <a:prstGeom prst="rect">
                <a:avLst/>
              </a:prstGeom>
              <a:solidFill>
                <a:srgbClr val="0068B5"/>
              </a:solidFill>
              <a:ln w="12700" cap="flat">
                <a:noFill/>
                <a:miter lim="400000"/>
              </a:ln>
              <a:effectLst/>
              <a:sp3d/>
            </p:spPr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51" name="Rectangle 350">
                <a:extLst>
                  <a:ext uri="{FF2B5EF4-FFF2-40B4-BE49-F238E27FC236}">
                    <a16:creationId xmlns:a16="http://schemas.microsoft.com/office/drawing/2014/main" id="{FAF34578-3E72-4D67-ABA8-E6001C86B8BE}"/>
                  </a:ext>
                </a:extLst>
              </p:cNvPr>
              <p:cNvSpPr/>
              <p:nvPr/>
            </p:nvSpPr>
            <p:spPr>
              <a:xfrm rot="10800000">
                <a:off x="8020286" y="2936833"/>
                <a:ext cx="1679709" cy="43152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52" name="Rectangle 351">
                <a:extLst>
                  <a:ext uri="{FF2B5EF4-FFF2-40B4-BE49-F238E27FC236}">
                    <a16:creationId xmlns:a16="http://schemas.microsoft.com/office/drawing/2014/main" id="{3CB10EFE-6B57-49C1-B1FC-75F8744040C5}"/>
                  </a:ext>
                </a:extLst>
              </p:cNvPr>
              <p:cNvSpPr/>
              <p:nvPr/>
            </p:nvSpPr>
            <p:spPr>
              <a:xfrm rot="10800000">
                <a:off x="8020289" y="3518252"/>
                <a:ext cx="1679710" cy="242131"/>
              </a:xfrm>
              <a:prstGeom prst="rect">
                <a:avLst/>
              </a:prstGeom>
              <a:solidFill>
                <a:srgbClr val="525252">
                  <a:lumMod val="60000"/>
                  <a:lumOff val="40000"/>
                </a:srgbClr>
              </a:solidFill>
              <a:ln w="12700" cap="flat">
                <a:noFill/>
                <a:miter lim="400000"/>
              </a:ln>
              <a:effectLst/>
              <a:sp3d/>
            </p:spPr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53" name="TextBox 352">
                <a:extLst>
                  <a:ext uri="{FF2B5EF4-FFF2-40B4-BE49-F238E27FC236}">
                    <a16:creationId xmlns:a16="http://schemas.microsoft.com/office/drawing/2014/main" id="{76014E1D-456D-4013-B4F6-1A73C19F5964}"/>
                  </a:ext>
                </a:extLst>
              </p:cNvPr>
              <p:cNvSpPr txBox="1"/>
              <p:nvPr/>
            </p:nvSpPr>
            <p:spPr>
              <a:xfrm rot="10800000">
                <a:off x="8462350" y="3130224"/>
                <a:ext cx="564257" cy="246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txBody>
              <a:bodyPr rot="0" spcFirstLastPara="1" vertOverflow="overflow" horzOverflow="overflow" vert="horz" wrap="none" lIns="0" tIns="0" rIns="0" bIns="0" numCol="1" spcCol="38100" rtlCol="0" anchor="t" anchorCtr="0">
                <a:spAutoFit/>
              </a:bodyPr>
              <a:lstStyle/>
              <a:p>
                <a:pPr marL="0" marR="0" lvl="0" indent="0" algn="l" defTabSz="2438338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Intel Clear"/>
                    <a:ea typeface="+mn-ea"/>
                    <a:cs typeface="+mn-cs"/>
                    <a:sym typeface="Helvetica Neue"/>
                  </a:rPr>
                  <a:t>Si (Bottom): </a:t>
                </a:r>
              </a:p>
              <a:p>
                <a:pPr marL="0" marR="0" lvl="0" indent="0" algn="l" defTabSz="2438338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endParaRPr>
              </a:p>
            </p:txBody>
          </p:sp>
          <p:sp>
            <p:nvSpPr>
              <p:cNvPr id="354" name="TextBox 353">
                <a:extLst>
                  <a:ext uri="{FF2B5EF4-FFF2-40B4-BE49-F238E27FC236}">
                    <a16:creationId xmlns:a16="http://schemas.microsoft.com/office/drawing/2014/main" id="{A045B10C-4851-43FB-A5AD-A81CC20765E9}"/>
                  </a:ext>
                </a:extLst>
              </p:cNvPr>
              <p:cNvSpPr txBox="1"/>
              <p:nvPr/>
            </p:nvSpPr>
            <p:spPr>
              <a:xfrm rot="10800000">
                <a:off x="8431349" y="3335045"/>
                <a:ext cx="646011" cy="15388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txBody>
              <a:bodyPr rot="0" spcFirstLastPara="1" vertOverflow="overflow" horzOverflow="overflow" vert="horz" wrap="none" lIns="0" tIns="0" rIns="0" bIns="0" numCol="1" spcCol="38100" rtlCol="0" anchor="t" anchorCtr="0">
                <a:spAutoFit/>
              </a:bodyPr>
              <a:lstStyle/>
              <a:p>
                <a:pPr marL="0" marR="0" lvl="0" indent="0" algn="l" defTabSz="2438338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Intel Clear"/>
                    <a:ea typeface="+mn-ea"/>
                    <a:cs typeface="+mn-cs"/>
                    <a:sym typeface="Helvetica Neue"/>
                  </a:rPr>
                  <a:t>Transistors</a:t>
                </a:r>
              </a:p>
            </p:txBody>
          </p:sp>
          <p:sp>
            <p:nvSpPr>
              <p:cNvPr id="355" name="TextBox 354">
                <a:extLst>
                  <a:ext uri="{FF2B5EF4-FFF2-40B4-BE49-F238E27FC236}">
                    <a16:creationId xmlns:a16="http://schemas.microsoft.com/office/drawing/2014/main" id="{BAE9AD56-E8AE-4BAC-B52E-F6419F286D41}"/>
                  </a:ext>
                </a:extLst>
              </p:cNvPr>
              <p:cNvSpPr txBox="1"/>
              <p:nvPr/>
            </p:nvSpPr>
            <p:spPr>
              <a:xfrm rot="10800000">
                <a:off x="8269493" y="3505439"/>
                <a:ext cx="796693" cy="15388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txBody>
              <a:bodyPr rot="0" spcFirstLastPara="1" vertOverflow="overflow" horzOverflow="overflow" vert="horz" wrap="none" lIns="0" tIns="0" rIns="0" bIns="0" numCol="1" spcCol="38100" rtlCol="0" anchor="t" anchorCtr="0">
                <a:spAutoFit/>
              </a:bodyPr>
              <a:lstStyle/>
              <a:p>
                <a:pPr marL="0" marR="0" lvl="0" indent="0" algn="l" defTabSz="2438338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Intel Clear"/>
                    <a:ea typeface="+mn-ea"/>
                    <a:cs typeface="+mn-cs"/>
                    <a:sym typeface="Helvetica Neue"/>
                  </a:rPr>
                  <a:t>Interconnects</a:t>
                </a:r>
              </a:p>
            </p:txBody>
          </p:sp>
          <p:sp>
            <p:nvSpPr>
              <p:cNvPr id="356" name="Rectangle 355">
                <a:extLst>
                  <a:ext uri="{FF2B5EF4-FFF2-40B4-BE49-F238E27FC236}">
                    <a16:creationId xmlns:a16="http://schemas.microsoft.com/office/drawing/2014/main" id="{8D586C8C-1DAB-4DB9-A4BB-5460B7C3A5D7}"/>
                  </a:ext>
                </a:extLst>
              </p:cNvPr>
              <p:cNvSpPr/>
              <p:nvPr/>
            </p:nvSpPr>
            <p:spPr>
              <a:xfrm rot="10800000">
                <a:off x="8209232" y="2983108"/>
                <a:ext cx="52240" cy="632403"/>
              </a:xfrm>
              <a:prstGeom prst="rect">
                <a:avLst/>
              </a:pr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  <a:sp3d/>
            </p:spPr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60" name="Arrow: Down 359">
                <a:extLst>
                  <a:ext uri="{FF2B5EF4-FFF2-40B4-BE49-F238E27FC236}">
                    <a16:creationId xmlns:a16="http://schemas.microsoft.com/office/drawing/2014/main" id="{C221B44B-39CB-49BF-A099-C61D1A9D3917}"/>
                  </a:ext>
                </a:extLst>
              </p:cNvPr>
              <p:cNvSpPr/>
              <p:nvPr/>
            </p:nvSpPr>
            <p:spPr>
              <a:xfrm>
                <a:off x="8464228" y="3378900"/>
                <a:ext cx="83153" cy="136346"/>
              </a:xfrm>
              <a:prstGeom prst="downArrow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grpSp>
            <p:nvGrpSpPr>
              <p:cNvPr id="361" name="Group 360">
                <a:extLst>
                  <a:ext uri="{FF2B5EF4-FFF2-40B4-BE49-F238E27FC236}">
                    <a16:creationId xmlns:a16="http://schemas.microsoft.com/office/drawing/2014/main" id="{D4A54F39-6FC7-4FE2-8D43-4DF21E077E42}"/>
                  </a:ext>
                </a:extLst>
              </p:cNvPr>
              <p:cNvGrpSpPr/>
              <p:nvPr/>
            </p:nvGrpSpPr>
            <p:grpSpPr>
              <a:xfrm>
                <a:off x="8194452" y="2929930"/>
                <a:ext cx="1409919" cy="86399"/>
                <a:chOff x="6852579" y="5124773"/>
                <a:chExt cx="1409919" cy="166238"/>
              </a:xfrm>
              <a:solidFill>
                <a:schemeClr val="accent2"/>
              </a:solidFill>
            </p:grpSpPr>
            <p:sp>
              <p:nvSpPr>
                <p:cNvPr id="362" name="Rectangle 361">
                  <a:extLst>
                    <a:ext uri="{FF2B5EF4-FFF2-40B4-BE49-F238E27FC236}">
                      <a16:creationId xmlns:a16="http://schemas.microsoft.com/office/drawing/2014/main" id="{ABD70E1E-FA44-4E80-9D95-8586EE147DAD}"/>
                    </a:ext>
                  </a:extLst>
                </p:cNvPr>
                <p:cNvSpPr/>
                <p:nvPr/>
              </p:nvSpPr>
              <p:spPr>
                <a:xfrm>
                  <a:off x="6852579" y="5140241"/>
                  <a:ext cx="83154" cy="150770"/>
                </a:xfrm>
                <a:prstGeom prst="rect">
                  <a:avLst/>
                </a:prstGeom>
                <a:grpFill/>
                <a:ln w="12700" cap="flat">
                  <a:solidFill>
                    <a:schemeClr val="tx1"/>
                  </a:solidFill>
                  <a:miter lim="400000"/>
                </a:ln>
                <a:effectLst/>
                <a:sp3d/>
              </p:spPr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lvl="0" indent="0" algn="ctr" defTabSz="825500" rtl="0" eaLnBrk="1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63" name="Rectangle 362">
                  <a:extLst>
                    <a:ext uri="{FF2B5EF4-FFF2-40B4-BE49-F238E27FC236}">
                      <a16:creationId xmlns:a16="http://schemas.microsoft.com/office/drawing/2014/main" id="{F1E2B970-5270-4BAA-882C-BD5381FB5612}"/>
                    </a:ext>
                  </a:extLst>
                </p:cNvPr>
                <p:cNvSpPr/>
                <p:nvPr/>
              </p:nvSpPr>
              <p:spPr>
                <a:xfrm>
                  <a:off x="7069704" y="5135407"/>
                  <a:ext cx="83154" cy="150770"/>
                </a:xfrm>
                <a:prstGeom prst="rect">
                  <a:avLst/>
                </a:prstGeom>
                <a:grpFill/>
                <a:ln w="12700" cap="flat">
                  <a:solidFill>
                    <a:schemeClr val="tx1"/>
                  </a:solidFill>
                  <a:miter lim="400000"/>
                </a:ln>
                <a:effectLst/>
                <a:sp3d/>
              </p:spPr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lvl="0" indent="0" algn="ctr" defTabSz="825500" rtl="0" eaLnBrk="1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64" name="Rectangle 363">
                  <a:extLst>
                    <a:ext uri="{FF2B5EF4-FFF2-40B4-BE49-F238E27FC236}">
                      <a16:creationId xmlns:a16="http://schemas.microsoft.com/office/drawing/2014/main" id="{FF990A18-E79C-41EB-A10A-48E56ECE512B}"/>
                    </a:ext>
                  </a:extLst>
                </p:cNvPr>
                <p:cNvSpPr/>
                <p:nvPr/>
              </p:nvSpPr>
              <p:spPr>
                <a:xfrm>
                  <a:off x="7296990" y="5135407"/>
                  <a:ext cx="83154" cy="150770"/>
                </a:xfrm>
                <a:prstGeom prst="rect">
                  <a:avLst/>
                </a:prstGeom>
                <a:grpFill/>
                <a:ln w="12700" cap="flat">
                  <a:solidFill>
                    <a:schemeClr val="tx1"/>
                  </a:solidFill>
                  <a:miter lim="400000"/>
                </a:ln>
                <a:effectLst/>
                <a:sp3d/>
              </p:spPr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lvl="0" indent="0" algn="ctr" defTabSz="825500" rtl="0" eaLnBrk="1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65" name="Rectangle 364">
                  <a:extLst>
                    <a:ext uri="{FF2B5EF4-FFF2-40B4-BE49-F238E27FC236}">
                      <a16:creationId xmlns:a16="http://schemas.microsoft.com/office/drawing/2014/main" id="{F2E1B199-501B-45EC-B010-FBC4CCFE0CB9}"/>
                    </a:ext>
                  </a:extLst>
                </p:cNvPr>
                <p:cNvSpPr/>
                <p:nvPr/>
              </p:nvSpPr>
              <p:spPr>
                <a:xfrm>
                  <a:off x="7514117" y="5130573"/>
                  <a:ext cx="83154" cy="150770"/>
                </a:xfrm>
                <a:prstGeom prst="rect">
                  <a:avLst/>
                </a:prstGeom>
                <a:grpFill/>
                <a:ln w="12700" cap="flat">
                  <a:solidFill>
                    <a:schemeClr val="tx1"/>
                  </a:solidFill>
                  <a:miter lim="400000"/>
                </a:ln>
                <a:effectLst/>
                <a:sp3d/>
              </p:spPr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lvl="0" indent="0" algn="ctr" defTabSz="825500" rtl="0" eaLnBrk="1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66" name="Rectangle 365">
                  <a:extLst>
                    <a:ext uri="{FF2B5EF4-FFF2-40B4-BE49-F238E27FC236}">
                      <a16:creationId xmlns:a16="http://schemas.microsoft.com/office/drawing/2014/main" id="{6150535D-B83A-4F3D-9EAB-3FA66E866F6E}"/>
                    </a:ext>
                  </a:extLst>
                </p:cNvPr>
                <p:cNvSpPr/>
                <p:nvPr/>
              </p:nvSpPr>
              <p:spPr>
                <a:xfrm>
                  <a:off x="7734933" y="5129607"/>
                  <a:ext cx="83154" cy="150770"/>
                </a:xfrm>
                <a:prstGeom prst="rect">
                  <a:avLst/>
                </a:prstGeom>
                <a:grpFill/>
                <a:ln w="12700" cap="flat">
                  <a:solidFill>
                    <a:schemeClr val="tx1"/>
                  </a:solidFill>
                  <a:miter lim="400000"/>
                </a:ln>
                <a:effectLst/>
                <a:sp3d/>
              </p:spPr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lvl="0" indent="0" algn="ctr" defTabSz="825500" rtl="0" eaLnBrk="1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67" name="Rectangle 366">
                  <a:extLst>
                    <a:ext uri="{FF2B5EF4-FFF2-40B4-BE49-F238E27FC236}">
                      <a16:creationId xmlns:a16="http://schemas.microsoft.com/office/drawing/2014/main" id="{78049E35-E95B-4603-A415-CEA39ACEE730}"/>
                    </a:ext>
                  </a:extLst>
                </p:cNvPr>
                <p:cNvSpPr/>
                <p:nvPr/>
              </p:nvSpPr>
              <p:spPr>
                <a:xfrm>
                  <a:off x="7952060" y="5124773"/>
                  <a:ext cx="83154" cy="150770"/>
                </a:xfrm>
                <a:prstGeom prst="rect">
                  <a:avLst/>
                </a:prstGeom>
                <a:grpFill/>
                <a:ln w="12700" cap="flat">
                  <a:solidFill>
                    <a:schemeClr val="tx1"/>
                  </a:solidFill>
                  <a:miter lim="400000"/>
                </a:ln>
                <a:effectLst/>
                <a:sp3d/>
              </p:spPr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lvl="0" indent="0" algn="ctr" defTabSz="825500" rtl="0" eaLnBrk="1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68" name="Rectangle 367">
                  <a:extLst>
                    <a:ext uri="{FF2B5EF4-FFF2-40B4-BE49-F238E27FC236}">
                      <a16:creationId xmlns:a16="http://schemas.microsoft.com/office/drawing/2014/main" id="{6B4B29B0-0C63-423E-BDDB-5A96918CF2A4}"/>
                    </a:ext>
                  </a:extLst>
                </p:cNvPr>
                <p:cNvSpPr/>
                <p:nvPr/>
              </p:nvSpPr>
              <p:spPr>
                <a:xfrm>
                  <a:off x="8179344" y="5124775"/>
                  <a:ext cx="83154" cy="150770"/>
                </a:xfrm>
                <a:prstGeom prst="rect">
                  <a:avLst/>
                </a:prstGeom>
                <a:grpFill/>
                <a:ln w="12700" cap="flat">
                  <a:solidFill>
                    <a:schemeClr val="tx1"/>
                  </a:solidFill>
                  <a:miter lim="400000"/>
                </a:ln>
                <a:effectLst/>
                <a:sp3d/>
              </p:spPr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lvl="0" indent="0" algn="ctr" defTabSz="825500" rtl="0" eaLnBrk="1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sp>
            <p:nvSpPr>
              <p:cNvPr id="371" name="Rectangle 370">
                <a:extLst>
                  <a:ext uri="{FF2B5EF4-FFF2-40B4-BE49-F238E27FC236}">
                    <a16:creationId xmlns:a16="http://schemas.microsoft.com/office/drawing/2014/main" id="{191AC6FC-9D5F-4546-B6DB-EF2A76834F92}"/>
                  </a:ext>
                </a:extLst>
              </p:cNvPr>
              <p:cNvSpPr/>
              <p:nvPr/>
            </p:nvSpPr>
            <p:spPr>
              <a:xfrm rot="10800000">
                <a:off x="9540229" y="2971208"/>
                <a:ext cx="52240" cy="632403"/>
              </a:xfrm>
              <a:prstGeom prst="rect">
                <a:avLst/>
              </a:pr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  <a:sp3d/>
            </p:spPr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72" name="Rectangle 371">
                <a:extLst>
                  <a:ext uri="{FF2B5EF4-FFF2-40B4-BE49-F238E27FC236}">
                    <a16:creationId xmlns:a16="http://schemas.microsoft.com/office/drawing/2014/main" id="{212F8964-953B-4555-A0A0-A163C3F2B72D}"/>
                  </a:ext>
                </a:extLst>
              </p:cNvPr>
              <p:cNvSpPr/>
              <p:nvPr/>
            </p:nvSpPr>
            <p:spPr>
              <a:xfrm rot="10800000">
                <a:off x="8425652" y="2990227"/>
                <a:ext cx="52240" cy="632403"/>
              </a:xfrm>
              <a:prstGeom prst="rect">
                <a:avLst/>
              </a:pr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  <a:sp3d/>
            </p:spPr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73" name="Rectangle 372">
                <a:extLst>
                  <a:ext uri="{FF2B5EF4-FFF2-40B4-BE49-F238E27FC236}">
                    <a16:creationId xmlns:a16="http://schemas.microsoft.com/office/drawing/2014/main" id="{23962155-3B98-4137-9BF8-4ACDB363D9F9}"/>
                  </a:ext>
                </a:extLst>
              </p:cNvPr>
              <p:cNvSpPr/>
              <p:nvPr/>
            </p:nvSpPr>
            <p:spPr>
              <a:xfrm rot="10800000">
                <a:off x="8660459" y="3002857"/>
                <a:ext cx="52240" cy="632403"/>
              </a:xfrm>
              <a:prstGeom prst="rect">
                <a:avLst/>
              </a:pr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  <a:sp3d/>
            </p:spPr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74" name="Rectangle 373">
                <a:extLst>
                  <a:ext uri="{FF2B5EF4-FFF2-40B4-BE49-F238E27FC236}">
                    <a16:creationId xmlns:a16="http://schemas.microsoft.com/office/drawing/2014/main" id="{FC2C3F4C-8724-412E-A1DD-E915164DEF5A}"/>
                  </a:ext>
                </a:extLst>
              </p:cNvPr>
              <p:cNvSpPr/>
              <p:nvPr/>
            </p:nvSpPr>
            <p:spPr>
              <a:xfrm rot="10800000">
                <a:off x="8876879" y="3009976"/>
                <a:ext cx="52240" cy="632403"/>
              </a:xfrm>
              <a:prstGeom prst="rect">
                <a:avLst/>
              </a:pr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  <a:sp3d/>
            </p:spPr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75" name="Rectangle 374">
                <a:extLst>
                  <a:ext uri="{FF2B5EF4-FFF2-40B4-BE49-F238E27FC236}">
                    <a16:creationId xmlns:a16="http://schemas.microsoft.com/office/drawing/2014/main" id="{B92226D9-8FF1-4480-95C1-ED5B1B6FC1CF}"/>
                  </a:ext>
                </a:extLst>
              </p:cNvPr>
              <p:cNvSpPr/>
              <p:nvPr/>
            </p:nvSpPr>
            <p:spPr>
              <a:xfrm rot="10800000">
                <a:off x="9095176" y="2983109"/>
                <a:ext cx="52240" cy="632403"/>
              </a:xfrm>
              <a:prstGeom prst="rect">
                <a:avLst/>
              </a:pr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  <a:sp3d/>
            </p:spPr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76" name="Rectangle 375">
                <a:extLst>
                  <a:ext uri="{FF2B5EF4-FFF2-40B4-BE49-F238E27FC236}">
                    <a16:creationId xmlns:a16="http://schemas.microsoft.com/office/drawing/2014/main" id="{C9ED489B-1823-4F3E-9634-1AEAC60E2F76}"/>
                  </a:ext>
                </a:extLst>
              </p:cNvPr>
              <p:cNvSpPr/>
              <p:nvPr/>
            </p:nvSpPr>
            <p:spPr>
              <a:xfrm rot="10800000">
                <a:off x="9311596" y="2990228"/>
                <a:ext cx="52240" cy="632403"/>
              </a:xfrm>
              <a:prstGeom prst="rect">
                <a:avLst/>
              </a:pr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  <a:sp3d/>
            </p:spPr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</p:grpSp>
        <p:grpSp>
          <p:nvGrpSpPr>
            <p:cNvPr id="377" name="Group 376">
              <a:extLst>
                <a:ext uri="{FF2B5EF4-FFF2-40B4-BE49-F238E27FC236}">
                  <a16:creationId xmlns:a16="http://schemas.microsoft.com/office/drawing/2014/main" id="{D501CAE6-1600-492A-8465-F7518FF3C3E0}"/>
                </a:ext>
              </a:extLst>
            </p:cNvPr>
            <p:cNvGrpSpPr/>
            <p:nvPr/>
          </p:nvGrpSpPr>
          <p:grpSpPr>
            <a:xfrm>
              <a:off x="8192607" y="2747076"/>
              <a:ext cx="1409919" cy="86399"/>
              <a:chOff x="6852579" y="5124773"/>
              <a:chExt cx="1409919" cy="166238"/>
            </a:xfrm>
            <a:solidFill>
              <a:schemeClr val="accent2"/>
            </a:solidFill>
          </p:grpSpPr>
          <p:sp>
            <p:nvSpPr>
              <p:cNvPr id="378" name="Rectangle 377">
                <a:extLst>
                  <a:ext uri="{FF2B5EF4-FFF2-40B4-BE49-F238E27FC236}">
                    <a16:creationId xmlns:a16="http://schemas.microsoft.com/office/drawing/2014/main" id="{1FBD2AFA-4B15-421E-ADBE-ED6A861FB9D3}"/>
                  </a:ext>
                </a:extLst>
              </p:cNvPr>
              <p:cNvSpPr/>
              <p:nvPr/>
            </p:nvSpPr>
            <p:spPr>
              <a:xfrm>
                <a:off x="6852579" y="5140241"/>
                <a:ext cx="83154" cy="150770"/>
              </a:xfrm>
              <a:prstGeom prst="rect">
                <a:avLst/>
              </a:prstGeom>
              <a:grpFill/>
              <a:ln w="12700" cap="flat">
                <a:solidFill>
                  <a:schemeClr val="tx1"/>
                </a:solidFill>
                <a:miter lim="400000"/>
              </a:ln>
              <a:effectLst/>
              <a:sp3d/>
            </p:spPr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79" name="Rectangle 378">
                <a:extLst>
                  <a:ext uri="{FF2B5EF4-FFF2-40B4-BE49-F238E27FC236}">
                    <a16:creationId xmlns:a16="http://schemas.microsoft.com/office/drawing/2014/main" id="{620DE9A2-D449-4E60-BBD9-5A5D5FD36A73}"/>
                  </a:ext>
                </a:extLst>
              </p:cNvPr>
              <p:cNvSpPr/>
              <p:nvPr/>
            </p:nvSpPr>
            <p:spPr>
              <a:xfrm>
                <a:off x="7069704" y="5135407"/>
                <a:ext cx="83154" cy="150770"/>
              </a:xfrm>
              <a:prstGeom prst="rect">
                <a:avLst/>
              </a:prstGeom>
              <a:grpFill/>
              <a:ln w="12700" cap="flat">
                <a:solidFill>
                  <a:schemeClr val="tx1"/>
                </a:solidFill>
                <a:miter lim="400000"/>
              </a:ln>
              <a:effectLst/>
              <a:sp3d/>
            </p:spPr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80" name="Rectangle 379">
                <a:extLst>
                  <a:ext uri="{FF2B5EF4-FFF2-40B4-BE49-F238E27FC236}">
                    <a16:creationId xmlns:a16="http://schemas.microsoft.com/office/drawing/2014/main" id="{53ED5926-62BA-4FD1-BF64-D8E3F8292CBB}"/>
                  </a:ext>
                </a:extLst>
              </p:cNvPr>
              <p:cNvSpPr/>
              <p:nvPr/>
            </p:nvSpPr>
            <p:spPr>
              <a:xfrm>
                <a:off x="7296990" y="5135407"/>
                <a:ext cx="83154" cy="150770"/>
              </a:xfrm>
              <a:prstGeom prst="rect">
                <a:avLst/>
              </a:prstGeom>
              <a:grpFill/>
              <a:ln w="12700" cap="flat">
                <a:solidFill>
                  <a:schemeClr val="tx1"/>
                </a:solidFill>
                <a:miter lim="400000"/>
              </a:ln>
              <a:effectLst/>
              <a:sp3d/>
            </p:spPr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81" name="Rectangle 380">
                <a:extLst>
                  <a:ext uri="{FF2B5EF4-FFF2-40B4-BE49-F238E27FC236}">
                    <a16:creationId xmlns:a16="http://schemas.microsoft.com/office/drawing/2014/main" id="{47BD9FAA-6458-4955-BC8C-488AA8589138}"/>
                  </a:ext>
                </a:extLst>
              </p:cNvPr>
              <p:cNvSpPr/>
              <p:nvPr/>
            </p:nvSpPr>
            <p:spPr>
              <a:xfrm>
                <a:off x="7514117" y="5130573"/>
                <a:ext cx="83154" cy="150770"/>
              </a:xfrm>
              <a:prstGeom prst="rect">
                <a:avLst/>
              </a:prstGeom>
              <a:grpFill/>
              <a:ln w="12700" cap="flat">
                <a:solidFill>
                  <a:schemeClr val="tx1"/>
                </a:solidFill>
                <a:miter lim="400000"/>
              </a:ln>
              <a:effectLst/>
              <a:sp3d/>
            </p:spPr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82" name="Rectangle 381">
                <a:extLst>
                  <a:ext uri="{FF2B5EF4-FFF2-40B4-BE49-F238E27FC236}">
                    <a16:creationId xmlns:a16="http://schemas.microsoft.com/office/drawing/2014/main" id="{64FD1319-FDE5-4945-BD4F-097F86A08D0F}"/>
                  </a:ext>
                </a:extLst>
              </p:cNvPr>
              <p:cNvSpPr/>
              <p:nvPr/>
            </p:nvSpPr>
            <p:spPr>
              <a:xfrm>
                <a:off x="7734933" y="5129607"/>
                <a:ext cx="83154" cy="150770"/>
              </a:xfrm>
              <a:prstGeom prst="rect">
                <a:avLst/>
              </a:prstGeom>
              <a:grpFill/>
              <a:ln w="12700" cap="flat">
                <a:solidFill>
                  <a:schemeClr val="tx1"/>
                </a:solidFill>
                <a:miter lim="400000"/>
              </a:ln>
              <a:effectLst/>
              <a:sp3d/>
            </p:spPr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83" name="Rectangle 382">
                <a:extLst>
                  <a:ext uri="{FF2B5EF4-FFF2-40B4-BE49-F238E27FC236}">
                    <a16:creationId xmlns:a16="http://schemas.microsoft.com/office/drawing/2014/main" id="{A27CCD3A-6464-4CF1-B3DD-D8055DD04A19}"/>
                  </a:ext>
                </a:extLst>
              </p:cNvPr>
              <p:cNvSpPr/>
              <p:nvPr/>
            </p:nvSpPr>
            <p:spPr>
              <a:xfrm>
                <a:off x="7952060" y="5124773"/>
                <a:ext cx="83154" cy="150770"/>
              </a:xfrm>
              <a:prstGeom prst="rect">
                <a:avLst/>
              </a:prstGeom>
              <a:grpFill/>
              <a:ln w="12700" cap="flat">
                <a:solidFill>
                  <a:schemeClr val="tx1"/>
                </a:solidFill>
                <a:miter lim="400000"/>
              </a:ln>
              <a:effectLst/>
              <a:sp3d/>
            </p:spPr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84" name="Rectangle 383">
                <a:extLst>
                  <a:ext uri="{FF2B5EF4-FFF2-40B4-BE49-F238E27FC236}">
                    <a16:creationId xmlns:a16="http://schemas.microsoft.com/office/drawing/2014/main" id="{A86A3841-257D-480C-821E-704760C6B9B3}"/>
                  </a:ext>
                </a:extLst>
              </p:cNvPr>
              <p:cNvSpPr/>
              <p:nvPr/>
            </p:nvSpPr>
            <p:spPr>
              <a:xfrm>
                <a:off x="8179344" y="5124775"/>
                <a:ext cx="83154" cy="150770"/>
              </a:xfrm>
              <a:prstGeom prst="rect">
                <a:avLst/>
              </a:prstGeom>
              <a:grpFill/>
              <a:ln w="12700" cap="flat">
                <a:solidFill>
                  <a:schemeClr val="tx1"/>
                </a:solidFill>
                <a:miter lim="400000"/>
              </a:ln>
              <a:effectLst/>
              <a:sp3d/>
            </p:spPr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</p:grpSp>
      </p:grpSp>
      <p:grpSp>
        <p:nvGrpSpPr>
          <p:cNvPr id="396" name="Group 395">
            <a:extLst>
              <a:ext uri="{FF2B5EF4-FFF2-40B4-BE49-F238E27FC236}">
                <a16:creationId xmlns:a16="http://schemas.microsoft.com/office/drawing/2014/main" id="{46551B46-B86A-41A2-A9AE-19A39436F1BC}"/>
              </a:ext>
            </a:extLst>
          </p:cNvPr>
          <p:cNvGrpSpPr/>
          <p:nvPr/>
        </p:nvGrpSpPr>
        <p:grpSpPr>
          <a:xfrm>
            <a:off x="8057902" y="2381508"/>
            <a:ext cx="307451" cy="884591"/>
            <a:chOff x="8057902" y="2761739"/>
            <a:chExt cx="307451" cy="1067393"/>
          </a:xfrm>
        </p:grpSpPr>
        <p:sp>
          <p:nvSpPr>
            <p:cNvPr id="387" name="Rectangle 386">
              <a:extLst>
                <a:ext uri="{FF2B5EF4-FFF2-40B4-BE49-F238E27FC236}">
                  <a16:creationId xmlns:a16="http://schemas.microsoft.com/office/drawing/2014/main" id="{DD56DE77-BA02-46AC-B550-FFF95FA356C4}"/>
                </a:ext>
              </a:extLst>
            </p:cNvPr>
            <p:cNvSpPr/>
            <p:nvPr/>
          </p:nvSpPr>
          <p:spPr>
            <a:xfrm>
              <a:off x="8057902" y="2761739"/>
              <a:ext cx="111000" cy="1061987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8" name="Rectangle 387">
              <a:extLst>
                <a:ext uri="{FF2B5EF4-FFF2-40B4-BE49-F238E27FC236}">
                  <a16:creationId xmlns:a16="http://schemas.microsoft.com/office/drawing/2014/main" id="{B0856CE6-82F8-4BAA-A2B7-AE7DF0D6D8A6}"/>
                </a:ext>
              </a:extLst>
            </p:cNvPr>
            <p:cNvSpPr/>
            <p:nvPr/>
          </p:nvSpPr>
          <p:spPr>
            <a:xfrm>
              <a:off x="8254353" y="2767145"/>
              <a:ext cx="111000" cy="1061987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95" name="Group 394">
            <a:extLst>
              <a:ext uri="{FF2B5EF4-FFF2-40B4-BE49-F238E27FC236}">
                <a16:creationId xmlns:a16="http://schemas.microsoft.com/office/drawing/2014/main" id="{91B16A1B-8FA4-477D-8A8D-84C4121EDDE6}"/>
              </a:ext>
            </a:extLst>
          </p:cNvPr>
          <p:cNvGrpSpPr/>
          <p:nvPr/>
        </p:nvGrpSpPr>
        <p:grpSpPr>
          <a:xfrm>
            <a:off x="9411147" y="2385543"/>
            <a:ext cx="272946" cy="891399"/>
            <a:chOff x="9411147" y="2765774"/>
            <a:chExt cx="272946" cy="1070160"/>
          </a:xfrm>
        </p:grpSpPr>
        <p:sp>
          <p:nvSpPr>
            <p:cNvPr id="389" name="Rectangle 388">
              <a:extLst>
                <a:ext uri="{FF2B5EF4-FFF2-40B4-BE49-F238E27FC236}">
                  <a16:creationId xmlns:a16="http://schemas.microsoft.com/office/drawing/2014/main" id="{2538B381-012C-4DC0-A56F-FB96FC0ECDBC}"/>
                </a:ext>
              </a:extLst>
            </p:cNvPr>
            <p:cNvSpPr/>
            <p:nvPr/>
          </p:nvSpPr>
          <p:spPr>
            <a:xfrm>
              <a:off x="9411147" y="2765774"/>
              <a:ext cx="111000" cy="1061987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0" name="Rectangle 389">
              <a:extLst>
                <a:ext uri="{FF2B5EF4-FFF2-40B4-BE49-F238E27FC236}">
                  <a16:creationId xmlns:a16="http://schemas.microsoft.com/office/drawing/2014/main" id="{33042A41-E0F5-4779-92B7-4465561714BA}"/>
                </a:ext>
              </a:extLst>
            </p:cNvPr>
            <p:cNvSpPr/>
            <p:nvPr/>
          </p:nvSpPr>
          <p:spPr>
            <a:xfrm>
              <a:off x="9573093" y="2773947"/>
              <a:ext cx="111000" cy="1061987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91" name="Flowchart: Terminator 390">
            <a:extLst>
              <a:ext uri="{FF2B5EF4-FFF2-40B4-BE49-F238E27FC236}">
                <a16:creationId xmlns:a16="http://schemas.microsoft.com/office/drawing/2014/main" id="{36BF938F-DE95-4310-BF2B-0546E7A869B6}"/>
              </a:ext>
            </a:extLst>
          </p:cNvPr>
          <p:cNvSpPr/>
          <p:nvPr/>
        </p:nvSpPr>
        <p:spPr>
          <a:xfrm>
            <a:off x="8222525" y="3253945"/>
            <a:ext cx="227989" cy="132152"/>
          </a:xfrm>
          <a:prstGeom prst="flowChartTerminator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92" name="Flowchart: Terminator 391">
            <a:extLst>
              <a:ext uri="{FF2B5EF4-FFF2-40B4-BE49-F238E27FC236}">
                <a16:creationId xmlns:a16="http://schemas.microsoft.com/office/drawing/2014/main" id="{9C17EB5F-F5A9-4B18-A84C-A9CACD79E601}"/>
              </a:ext>
            </a:extLst>
          </p:cNvPr>
          <p:cNvSpPr/>
          <p:nvPr/>
        </p:nvSpPr>
        <p:spPr>
          <a:xfrm>
            <a:off x="7991798" y="3258412"/>
            <a:ext cx="206378" cy="127685"/>
          </a:xfrm>
          <a:prstGeom prst="flowChartTerminator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93" name="Flowchart: Terminator 392">
            <a:extLst>
              <a:ext uri="{FF2B5EF4-FFF2-40B4-BE49-F238E27FC236}">
                <a16:creationId xmlns:a16="http://schemas.microsoft.com/office/drawing/2014/main" id="{93189B25-921B-4FC7-996C-75174C4BEDFA}"/>
              </a:ext>
            </a:extLst>
          </p:cNvPr>
          <p:cNvSpPr/>
          <p:nvPr/>
        </p:nvSpPr>
        <p:spPr>
          <a:xfrm>
            <a:off x="9323160" y="3262643"/>
            <a:ext cx="227989" cy="132152"/>
          </a:xfrm>
          <a:prstGeom prst="flowChartTerminator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94" name="Flowchart: Terminator 393">
            <a:extLst>
              <a:ext uri="{FF2B5EF4-FFF2-40B4-BE49-F238E27FC236}">
                <a16:creationId xmlns:a16="http://schemas.microsoft.com/office/drawing/2014/main" id="{83D8AD30-DA0B-4885-8728-44D2F9B32AD3}"/>
              </a:ext>
            </a:extLst>
          </p:cNvPr>
          <p:cNvSpPr/>
          <p:nvPr/>
        </p:nvSpPr>
        <p:spPr>
          <a:xfrm>
            <a:off x="9562358" y="3269452"/>
            <a:ext cx="227989" cy="132152"/>
          </a:xfrm>
          <a:prstGeom prst="flowChartTerminator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97" name="Title 1">
            <a:extLst>
              <a:ext uri="{FF2B5EF4-FFF2-40B4-BE49-F238E27FC236}">
                <a16:creationId xmlns:a16="http://schemas.microsoft.com/office/drawing/2014/main" id="{C20C02E8-BF59-42F0-B114-EDC4AAF368C9}"/>
              </a:ext>
            </a:extLst>
          </p:cNvPr>
          <p:cNvSpPr txBox="1">
            <a:spLocks/>
          </p:cNvSpPr>
          <p:nvPr/>
        </p:nvSpPr>
        <p:spPr>
          <a:xfrm>
            <a:off x="8265376" y="303744"/>
            <a:ext cx="1354226" cy="5764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F2B (ODI) </a:t>
            </a:r>
          </a:p>
        </p:txBody>
      </p:sp>
      <p:cxnSp>
        <p:nvCxnSpPr>
          <p:cNvPr id="399" name="Straight Arrow Connector 398">
            <a:extLst>
              <a:ext uri="{FF2B5EF4-FFF2-40B4-BE49-F238E27FC236}">
                <a16:creationId xmlns:a16="http://schemas.microsoft.com/office/drawing/2014/main" id="{D0D00639-B8DB-4B74-A58D-07D32E34E3C5}"/>
              </a:ext>
            </a:extLst>
          </p:cNvPr>
          <p:cNvCxnSpPr>
            <a:cxnSpLocks/>
            <a:endCxn id="46" idx="1"/>
          </p:cNvCxnSpPr>
          <p:nvPr/>
        </p:nvCxnSpPr>
        <p:spPr>
          <a:xfrm>
            <a:off x="622882" y="1874874"/>
            <a:ext cx="556204" cy="778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TextBox 400">
            <a:extLst>
              <a:ext uri="{FF2B5EF4-FFF2-40B4-BE49-F238E27FC236}">
                <a16:creationId xmlns:a16="http://schemas.microsoft.com/office/drawing/2014/main" id="{3F9DBCED-F7AC-4AED-8FA8-01F019F16155}"/>
              </a:ext>
            </a:extLst>
          </p:cNvPr>
          <p:cNvSpPr txBox="1"/>
          <p:nvPr/>
        </p:nvSpPr>
        <p:spPr>
          <a:xfrm>
            <a:off x="45284" y="1686292"/>
            <a:ext cx="7062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Socket T</a:t>
            </a:r>
          </a:p>
        </p:txBody>
      </p:sp>
      <p:cxnSp>
        <p:nvCxnSpPr>
          <p:cNvPr id="402" name="Straight Arrow Connector 401">
            <a:extLst>
              <a:ext uri="{FF2B5EF4-FFF2-40B4-BE49-F238E27FC236}">
                <a16:creationId xmlns:a16="http://schemas.microsoft.com/office/drawing/2014/main" id="{F84E4D3D-7E3C-4B0B-94EF-01A654E29D2E}"/>
              </a:ext>
            </a:extLst>
          </p:cNvPr>
          <p:cNvCxnSpPr>
            <a:cxnSpLocks/>
          </p:cNvCxnSpPr>
          <p:nvPr/>
        </p:nvCxnSpPr>
        <p:spPr>
          <a:xfrm>
            <a:off x="715847" y="2170066"/>
            <a:ext cx="461421" cy="3324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3" name="TextBox 402">
            <a:extLst>
              <a:ext uri="{FF2B5EF4-FFF2-40B4-BE49-F238E27FC236}">
                <a16:creationId xmlns:a16="http://schemas.microsoft.com/office/drawing/2014/main" id="{5A142CF1-BA36-4C59-912A-6001661BD6A5}"/>
              </a:ext>
            </a:extLst>
          </p:cNvPr>
          <p:cNvSpPr txBox="1"/>
          <p:nvPr/>
        </p:nvSpPr>
        <p:spPr>
          <a:xfrm>
            <a:off x="60678" y="2003575"/>
            <a:ext cx="7142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Socket B</a:t>
            </a:r>
          </a:p>
        </p:txBody>
      </p:sp>
      <p:cxnSp>
        <p:nvCxnSpPr>
          <p:cNvPr id="405" name="Straight Arrow Connector 404">
            <a:extLst>
              <a:ext uri="{FF2B5EF4-FFF2-40B4-BE49-F238E27FC236}">
                <a16:creationId xmlns:a16="http://schemas.microsoft.com/office/drawing/2014/main" id="{29027611-5DD1-4691-8175-95CB16AD2A3B}"/>
              </a:ext>
            </a:extLst>
          </p:cNvPr>
          <p:cNvCxnSpPr>
            <a:cxnSpLocks/>
          </p:cNvCxnSpPr>
          <p:nvPr/>
        </p:nvCxnSpPr>
        <p:spPr>
          <a:xfrm flipV="1">
            <a:off x="850408" y="3392823"/>
            <a:ext cx="324265" cy="11626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6" name="TextBox 405">
            <a:extLst>
              <a:ext uri="{FF2B5EF4-FFF2-40B4-BE49-F238E27FC236}">
                <a16:creationId xmlns:a16="http://schemas.microsoft.com/office/drawing/2014/main" id="{EC383116-E770-4EF8-985C-0C2467C3FDB3}"/>
              </a:ext>
            </a:extLst>
          </p:cNvPr>
          <p:cNvSpPr txBox="1"/>
          <p:nvPr/>
        </p:nvSpPr>
        <p:spPr>
          <a:xfrm>
            <a:off x="60345" y="3420941"/>
            <a:ext cx="8313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Socket B-S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B0C8D3-FD0E-4162-AF75-FE5961274751}"/>
              </a:ext>
            </a:extLst>
          </p:cNvPr>
          <p:cNvSpPr/>
          <p:nvPr/>
        </p:nvSpPr>
        <p:spPr>
          <a:xfrm flipV="1">
            <a:off x="1117008" y="1858748"/>
            <a:ext cx="1673666" cy="45719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05114B9B-E5D1-46F2-B81A-AE8A8E06153F}"/>
              </a:ext>
            </a:extLst>
          </p:cNvPr>
          <p:cNvSpPr/>
          <p:nvPr/>
        </p:nvSpPr>
        <p:spPr>
          <a:xfrm flipV="1">
            <a:off x="1101884" y="2291916"/>
            <a:ext cx="1673666" cy="45719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26" name="Straight Arrow Connector 325">
            <a:extLst>
              <a:ext uri="{FF2B5EF4-FFF2-40B4-BE49-F238E27FC236}">
                <a16:creationId xmlns:a16="http://schemas.microsoft.com/office/drawing/2014/main" id="{15C64604-8CE1-455B-A51E-5B00666379E9}"/>
              </a:ext>
            </a:extLst>
          </p:cNvPr>
          <p:cNvCxnSpPr>
            <a:cxnSpLocks/>
          </p:cNvCxnSpPr>
          <p:nvPr/>
        </p:nvCxnSpPr>
        <p:spPr>
          <a:xfrm>
            <a:off x="900984" y="1531440"/>
            <a:ext cx="401865" cy="3279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97EE6C59-1A2C-484A-A90D-8C006D8A6761}"/>
              </a:ext>
            </a:extLst>
          </p:cNvPr>
          <p:cNvSpPr txBox="1"/>
          <p:nvPr/>
        </p:nvSpPr>
        <p:spPr>
          <a:xfrm>
            <a:off x="108354" y="1211309"/>
            <a:ext cx="1056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RDL like Routing to HB pads</a:t>
            </a:r>
          </a:p>
        </p:txBody>
      </p:sp>
    </p:spTree>
    <p:extLst>
      <p:ext uri="{BB962C8B-B14F-4D97-AF65-F5344CB8AC3E}">
        <p14:creationId xmlns:p14="http://schemas.microsoft.com/office/powerpoint/2010/main" val="3784301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293</Words>
  <Application>Microsoft Office PowerPoint</Application>
  <PresentationFormat>Widescreen</PresentationFormat>
  <Paragraphs>85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 Neue Medium</vt:lpstr>
      <vt:lpstr>Intel Clear</vt:lpstr>
      <vt:lpstr>Office Theme</vt:lpstr>
      <vt:lpstr>F2F(Std)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F2F(Std) </dc:title>
  <dc:creator>Majhi, Prashant</dc:creator>
  <cp:lastModifiedBy>Majhi, Prashant</cp:lastModifiedBy>
  <cp:revision>1</cp:revision>
  <dcterms:created xsi:type="dcterms:W3CDTF">2021-11-30T18:02:37Z</dcterms:created>
  <dcterms:modified xsi:type="dcterms:W3CDTF">2021-11-30T18:03:26Z</dcterms:modified>
</cp:coreProperties>
</file>