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85" r:id="rId5"/>
  </p:sldMasterIdLst>
  <p:notesMasterIdLst>
    <p:notesMasterId r:id="rId29"/>
  </p:notesMasterIdLst>
  <p:sldIdLst>
    <p:sldId id="2147328584" r:id="rId6"/>
    <p:sldId id="2147328755" r:id="rId7"/>
    <p:sldId id="2147328757" r:id="rId8"/>
    <p:sldId id="2147328756" r:id="rId9"/>
    <p:sldId id="2147328751" r:id="rId10"/>
    <p:sldId id="2147328733" r:id="rId11"/>
    <p:sldId id="2147328589" r:id="rId12"/>
    <p:sldId id="2147328603" r:id="rId13"/>
    <p:sldId id="2147328604" r:id="rId14"/>
    <p:sldId id="2147328605" r:id="rId15"/>
    <p:sldId id="2147328745" r:id="rId16"/>
    <p:sldId id="2147328746" r:id="rId17"/>
    <p:sldId id="2147328606" r:id="rId18"/>
    <p:sldId id="2147328753" r:id="rId19"/>
    <p:sldId id="2147328752" r:id="rId20"/>
    <p:sldId id="2147328734" r:id="rId21"/>
    <p:sldId id="2147328731" r:id="rId22"/>
    <p:sldId id="2147328739" r:id="rId23"/>
    <p:sldId id="2147328747" r:id="rId24"/>
    <p:sldId id="2147328539" r:id="rId25"/>
    <p:sldId id="2147328754" r:id="rId26"/>
    <p:sldId id="2147328732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  <a:srgbClr val="F3EDFF"/>
    <a:srgbClr val="C00000"/>
    <a:srgbClr val="EDEDED"/>
    <a:srgbClr val="DBE9FF"/>
    <a:srgbClr val="FF7319"/>
    <a:srgbClr val="004E88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51EF5-4903-4B36-9611-3D5F7F992763}" v="25" dt="2022-01-25T22:26:30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411"/>
    <p:restoredTop sz="94813"/>
  </p:normalViewPr>
  <p:slideViewPr>
    <p:cSldViewPr snapToGrid="0">
      <p:cViewPr varScale="1">
        <p:scale>
          <a:sx n="104" d="100"/>
          <a:sy n="104" d="100"/>
        </p:scale>
        <p:origin x="27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6380E-0F1F-C046-A3E5-29D473C23CC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3D263-0050-9F48-8A36-0D10AC9E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3D263-0050-9F48-8A36-0D10AC9E11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82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3D263-0050-9F48-8A36-0D10AC9E1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5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ull Pag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96722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0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/>
        </p:nvSpPr>
        <p:spPr>
          <a:xfrm>
            <a:off x="483010" y="6562504"/>
            <a:ext cx="22236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Foundry Technology &amp; Engineering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987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4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/>
        </p:nvSpPr>
        <p:spPr>
          <a:xfrm>
            <a:off x="483010" y="6562504"/>
            <a:ext cx="22236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Foundry Technology &amp; Engineering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318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68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185417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305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/>
        </p:nvSpPr>
        <p:spPr>
          <a:xfrm>
            <a:off x="483010" y="6562504"/>
            <a:ext cx="22236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Foundry Technology &amp; Engineering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5767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836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1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3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2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4F68-7ADF-455F-9A7A-D8191DE4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3D921-D962-43F2-A9E2-09BA5C699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5EBB9-5DFF-4937-9471-CAE1D081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0472-67A4-4563-AD55-D71B2C71FCE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C168F-C74B-4C28-A654-5CB3C2D3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223CF-99C2-464F-8BE0-98840743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6A2D-1FD9-4E50-B993-466956E92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316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828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966387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2431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950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535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99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386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92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238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12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196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634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0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558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8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2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4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9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/>
        </p:nvSpPr>
        <p:spPr>
          <a:xfrm>
            <a:off x="483010" y="6562504"/>
            <a:ext cx="22236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Foundry Technology &amp; Engineering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064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3" r:id="rId20"/>
    <p:sldLayoutId id="2147483684" r:id="rId21"/>
    <p:sldLayoutId id="214748370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CPG/GEMS/FTE, Q4/2021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1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7069975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hyperlink" Target="https://ieeexplore.ieee.org/document/88110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572B-1019-4F47-B336-66AFB8A4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3585279"/>
            <a:ext cx="9845288" cy="1091827"/>
          </a:xfrm>
        </p:spPr>
        <p:txBody>
          <a:bodyPr/>
          <a:lstStyle/>
          <a:p>
            <a:r>
              <a:rPr lang="en-US" sz="5400" dirty="0"/>
              <a:t>3DIC Optionality &amp; </a:t>
            </a:r>
            <a:br>
              <a:rPr lang="en-US" sz="5400" dirty="0"/>
            </a:br>
            <a:r>
              <a:rPr lang="en-US" sz="5400" dirty="0"/>
              <a:t>Decision Tree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1940B-7F6A-724C-A5A8-78CCA9D3D7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95475" y="2733773"/>
            <a:ext cx="9960903" cy="753342"/>
          </a:xfrm>
        </p:spPr>
        <p:txBody>
          <a:bodyPr>
            <a:normAutofit/>
          </a:bodyPr>
          <a:lstStyle/>
          <a:p>
            <a:r>
              <a:rPr lang="en-US" sz="2800" dirty="0"/>
              <a:t>Building Common Metrics through Modularity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9507D-8F8C-BF49-9E2E-61E4B95DDC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95475" y="5205300"/>
            <a:ext cx="3002699" cy="326776"/>
          </a:xfrm>
        </p:spPr>
        <p:txBody>
          <a:bodyPr>
            <a:normAutofit/>
          </a:bodyPr>
          <a:lstStyle/>
          <a:p>
            <a:r>
              <a:rPr lang="en-US" dirty="0"/>
              <a:t>Jan 25, 2022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D8D3A11-A730-0348-B9B9-B1AC7DEFDBCA}"/>
              </a:ext>
            </a:extLst>
          </p:cNvPr>
          <p:cNvSpPr txBox="1">
            <a:spLocks/>
          </p:cNvSpPr>
          <p:nvPr/>
        </p:nvSpPr>
        <p:spPr>
          <a:xfrm>
            <a:off x="4911047" y="5205299"/>
            <a:ext cx="6924003" cy="12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800" b="0" i="0" u="none" strike="noStrike" cap="none" spc="0" baseline="0">
                <a:solidFill>
                  <a:schemeClr val="bg1"/>
                </a:solidFill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r"/>
            <a:r>
              <a:rPr lang="en-US" kern="0" dirty="0"/>
              <a:t>Prashant, Max, Jason and DerChang</a:t>
            </a:r>
          </a:p>
          <a:p>
            <a:pPr algn="r"/>
            <a:endParaRPr lang="en-US" kern="0" dirty="0"/>
          </a:p>
          <a:p>
            <a:pPr algn="r"/>
            <a:r>
              <a:rPr lang="en-US" b="1" dirty="0">
                <a:solidFill>
                  <a:srgbClr val="C00000"/>
                </a:solidFill>
              </a:rPr>
              <a:t>Contains or derived from supplier Confidential Information</a:t>
            </a:r>
            <a:endParaRPr lang="en-US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6639-B122-E646-B220-A6440B47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Features of “Adaptor” for 3DIC connectivity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0B772-E811-644C-9104-9CC27C7F5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284266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Bonding Interface: </a:t>
            </a:r>
            <a:r>
              <a:rPr lang="en-US" sz="2000" b="0" dirty="0"/>
              <a:t>front and back interfaces (</a:t>
            </a:r>
            <a:r>
              <a:rPr lang="en-US" sz="2000" b="0" dirty="0" err="1"/>
              <a:t>ie</a:t>
            </a:r>
            <a:r>
              <a:rPr lang="en-US" sz="2000" b="0" dirty="0"/>
              <a:t>. C4, µB and HB) connecting </a:t>
            </a:r>
            <a:r>
              <a:rPr lang="en-US" sz="2000" b="0" dirty="0" err="1"/>
              <a:t>chiplets</a:t>
            </a:r>
            <a:r>
              <a:rPr lang="en-US" sz="2000" b="0" dirty="0"/>
              <a:t> and substrate</a:t>
            </a:r>
          </a:p>
          <a:p>
            <a:pPr marL="0" indent="0">
              <a:buNone/>
            </a:pPr>
            <a:r>
              <a:rPr lang="en-US" sz="2000" dirty="0"/>
              <a:t>Stacking: </a:t>
            </a:r>
            <a:r>
              <a:rPr lang="en-US" sz="2000" b="0" dirty="0"/>
              <a:t>lateral and vertical layering capability</a:t>
            </a:r>
          </a:p>
          <a:p>
            <a:pPr marL="0" indent="0">
              <a:buNone/>
            </a:pPr>
            <a:r>
              <a:rPr lang="en-US" sz="2000" dirty="0"/>
              <a:t>Interconnect: </a:t>
            </a:r>
            <a:r>
              <a:rPr lang="en-US" sz="2000" b="0" dirty="0"/>
              <a:t>wring (</a:t>
            </a:r>
            <a:r>
              <a:rPr lang="en-US" sz="2000" b="0" dirty="0" err="1"/>
              <a:t>ie</a:t>
            </a:r>
            <a:r>
              <a:rPr lang="en-US" sz="2000" b="0" dirty="0"/>
              <a:t>. </a:t>
            </a:r>
            <a:r>
              <a:rPr lang="en-US" sz="2000" b="0" u="sng" dirty="0" err="1"/>
              <a:t>R</a:t>
            </a:r>
            <a:r>
              <a:rPr lang="en-US" sz="2000" b="0" dirty="0" err="1"/>
              <a:t>e</a:t>
            </a:r>
            <a:r>
              <a:rPr lang="en-US" sz="2000" b="0" u="sng" dirty="0" err="1"/>
              <a:t>D</a:t>
            </a:r>
            <a:r>
              <a:rPr lang="en-US" sz="2000" b="0" dirty="0" err="1"/>
              <a:t>istribution</a:t>
            </a:r>
            <a:r>
              <a:rPr lang="en-US" sz="2000" b="0" dirty="0"/>
              <a:t> </a:t>
            </a:r>
            <a:r>
              <a:rPr lang="en-US" sz="2000" b="0" u="sng" dirty="0"/>
              <a:t>L</a:t>
            </a:r>
            <a:r>
              <a:rPr lang="en-US" sz="2000" b="0" dirty="0"/>
              <a:t>ayer and </a:t>
            </a:r>
            <a:r>
              <a:rPr lang="en-US" sz="2000" b="0" u="sng" dirty="0"/>
              <a:t>T</a:t>
            </a:r>
            <a:r>
              <a:rPr lang="en-US" sz="2000" b="0" dirty="0"/>
              <a:t>hru-</a:t>
            </a:r>
            <a:r>
              <a:rPr lang="en-US" sz="2000" b="0" u="sng" dirty="0"/>
              <a:t>M</a:t>
            </a:r>
            <a:r>
              <a:rPr lang="en-US" sz="2000" b="0" dirty="0"/>
              <a:t>old-</a:t>
            </a:r>
            <a:r>
              <a:rPr lang="en-US" sz="2000" b="0" u="sng" dirty="0"/>
              <a:t>V</a:t>
            </a:r>
            <a:r>
              <a:rPr lang="en-US" sz="2000" b="0" dirty="0"/>
              <a:t>ia) for signal and power routing</a:t>
            </a:r>
          </a:p>
          <a:p>
            <a:pPr marL="0" indent="0">
              <a:buNone/>
            </a:pPr>
            <a:r>
              <a:rPr lang="en-US" sz="2000" dirty="0"/>
              <a:t>Embedding: including</a:t>
            </a:r>
          </a:p>
          <a:p>
            <a:pPr lvl="1"/>
            <a:r>
              <a:rPr lang="en-US" sz="2000" dirty="0"/>
              <a:t>bridges for fine pitch routing </a:t>
            </a:r>
          </a:p>
          <a:p>
            <a:pPr lvl="1"/>
            <a:r>
              <a:rPr lang="en-US" sz="2000" dirty="0"/>
              <a:t>passives for impedance balancing and/or signal filtering</a:t>
            </a:r>
          </a:p>
          <a:p>
            <a:pPr lvl="1"/>
            <a:r>
              <a:rPr lang="en-US" sz="2000" dirty="0"/>
              <a:t>actives for functionality augmentation  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C3948-6D5E-D84F-9DAF-F9F054BF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4290461"/>
            <a:ext cx="111633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6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AD75-4B1B-4342-B995-C214B4C6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33839"/>
          </a:xfrm>
        </p:spPr>
        <p:txBody>
          <a:bodyPr/>
          <a:lstStyle/>
          <a:p>
            <a:r>
              <a:rPr lang="en-US" dirty="0" err="1"/>
              <a:t>Geneology</a:t>
            </a:r>
            <a:r>
              <a:rPr lang="en-US" dirty="0"/>
              <a:t> of 2.x 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DF4EC-DDFF-45CF-9F56-27BD9CAC9795}"/>
              </a:ext>
            </a:extLst>
          </p:cNvPr>
          <p:cNvSpPr/>
          <p:nvPr/>
        </p:nvSpPr>
        <p:spPr>
          <a:xfrm>
            <a:off x="4530509" y="1069041"/>
            <a:ext cx="2009775" cy="47625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ECD90-CA4C-4C1E-8D45-BC0CB609BFC3}"/>
              </a:ext>
            </a:extLst>
          </p:cNvPr>
          <p:cNvSpPr/>
          <p:nvPr/>
        </p:nvSpPr>
        <p:spPr>
          <a:xfrm>
            <a:off x="6759359" y="1069041"/>
            <a:ext cx="1638300" cy="4762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C0C89-F1BB-4C0C-90A8-2D70E2A9D79D}"/>
              </a:ext>
            </a:extLst>
          </p:cNvPr>
          <p:cNvSpPr/>
          <p:nvPr/>
        </p:nvSpPr>
        <p:spPr>
          <a:xfrm>
            <a:off x="4530510" y="1631016"/>
            <a:ext cx="3867150" cy="4762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 Interposer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0DA9EE-92C4-42EE-8F4C-C7B6B6864488}"/>
              </a:ext>
            </a:extLst>
          </p:cNvPr>
          <p:cNvGrpSpPr/>
          <p:nvPr/>
        </p:nvGrpSpPr>
        <p:grpSpPr>
          <a:xfrm>
            <a:off x="76199" y="945995"/>
            <a:ext cx="3905251" cy="1899811"/>
            <a:chOff x="5383334" y="397220"/>
            <a:chExt cx="6416370" cy="29075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C67434-59FF-4432-ACF2-968B3B0D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3334" y="397220"/>
              <a:ext cx="6416370" cy="2907572"/>
            </a:xfrm>
            <a:prstGeom prst="rect">
              <a:avLst/>
            </a:prstGeom>
          </p:spPr>
        </p:pic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8C14A1DA-C6BB-4750-9C98-9E994DBBC17E}"/>
                </a:ext>
              </a:extLst>
            </p:cNvPr>
            <p:cNvSpPr/>
            <p:nvPr/>
          </p:nvSpPr>
          <p:spPr>
            <a:xfrm>
              <a:off x="5501172" y="2276092"/>
              <a:ext cx="6298532" cy="374650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3C9F318-D061-4FB6-B459-2FF841FA824B}"/>
                </a:ext>
              </a:extLst>
            </p:cNvPr>
            <p:cNvSpPr/>
            <p:nvPr/>
          </p:nvSpPr>
          <p:spPr>
            <a:xfrm>
              <a:off x="6245992" y="478659"/>
              <a:ext cx="5486401" cy="1695833"/>
            </a:xfrm>
            <a:prstGeom prst="roundRect">
              <a:avLst>
                <a:gd name="adj" fmla="val 6137"/>
              </a:avLst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4124C4E-2E65-4364-8C0E-A614515DE485}"/>
              </a:ext>
            </a:extLst>
          </p:cNvPr>
          <p:cNvSpPr/>
          <p:nvPr/>
        </p:nvSpPr>
        <p:spPr>
          <a:xfrm>
            <a:off x="4530509" y="2192991"/>
            <a:ext cx="3867150" cy="476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Substrate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8638F9-0855-40AC-A529-FA7F8FFAEFD5}"/>
              </a:ext>
            </a:extLst>
          </p:cNvPr>
          <p:cNvSpPr txBox="1"/>
          <p:nvPr/>
        </p:nvSpPr>
        <p:spPr>
          <a:xfrm>
            <a:off x="8589855" y="1728409"/>
            <a:ext cx="101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2.5D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4220EB-324E-457C-B9FF-83BAC5343721}"/>
              </a:ext>
            </a:extLst>
          </p:cNvPr>
          <p:cNvGrpSpPr/>
          <p:nvPr/>
        </p:nvGrpSpPr>
        <p:grpSpPr>
          <a:xfrm>
            <a:off x="6751128" y="2754966"/>
            <a:ext cx="5440872" cy="2247900"/>
            <a:chOff x="6751128" y="2754966"/>
            <a:chExt cx="5440872" cy="2247900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C02CA34-B7C6-425A-A1EB-8BFF8D7BF838}"/>
                </a:ext>
              </a:extLst>
            </p:cNvPr>
            <p:cNvCxnSpPr>
              <a:cxnSpLocks/>
            </p:cNvCxnSpPr>
            <p:nvPr/>
          </p:nvCxnSpPr>
          <p:spPr>
            <a:xfrm>
              <a:off x="6751128" y="2754966"/>
              <a:ext cx="1398881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49A52C2-19AC-4D0D-9EB1-07A598DB5B9F}"/>
                </a:ext>
              </a:extLst>
            </p:cNvPr>
            <p:cNvSpPr txBox="1"/>
            <p:nvPr/>
          </p:nvSpPr>
          <p:spPr>
            <a:xfrm rot="1374554">
              <a:off x="6811714" y="3057654"/>
              <a:ext cx="1049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Bridge-Less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74EA9B-1BB1-4AC0-9EFB-93D9745D9054}"/>
                </a:ext>
              </a:extLst>
            </p:cNvPr>
            <p:cNvGrpSpPr/>
            <p:nvPr/>
          </p:nvGrpSpPr>
          <p:grpSpPr>
            <a:xfrm>
              <a:off x="8317021" y="3316941"/>
              <a:ext cx="3874979" cy="1685925"/>
              <a:chOff x="8317021" y="3316941"/>
              <a:chExt cx="3874979" cy="168592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83C48A-786B-4D16-95AA-DE5C30B7476E}"/>
                  </a:ext>
                </a:extLst>
              </p:cNvPr>
              <p:cNvSpPr/>
              <p:nvPr/>
            </p:nvSpPr>
            <p:spPr>
              <a:xfrm>
                <a:off x="8317021" y="3316941"/>
                <a:ext cx="2009775" cy="476250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93BC066-9B34-4E86-9901-845AB2EEAC03}"/>
                  </a:ext>
                </a:extLst>
              </p:cNvPr>
              <p:cNvSpPr/>
              <p:nvPr/>
            </p:nvSpPr>
            <p:spPr>
              <a:xfrm>
                <a:off x="10545871" y="3316941"/>
                <a:ext cx="1638300" cy="47625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3A246A2-DA6C-4772-8654-80BD291E44A5}"/>
                  </a:ext>
                </a:extLst>
              </p:cNvPr>
              <p:cNvSpPr/>
              <p:nvPr/>
            </p:nvSpPr>
            <p:spPr>
              <a:xfrm>
                <a:off x="8324850" y="4050654"/>
                <a:ext cx="386715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D395D01-F30B-4372-BAF2-21112453FDF0}"/>
                  </a:ext>
                </a:extLst>
              </p:cNvPr>
              <p:cNvCxnSpPr/>
              <p:nvPr/>
            </p:nvCxnSpPr>
            <p:spPr>
              <a:xfrm>
                <a:off x="8317021" y="3869391"/>
                <a:ext cx="38671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B96339E-A45F-4325-A30E-7955233864E8}"/>
                  </a:ext>
                </a:extLst>
              </p:cNvPr>
              <p:cNvCxnSpPr/>
              <p:nvPr/>
            </p:nvCxnSpPr>
            <p:spPr>
              <a:xfrm>
                <a:off x="8324850" y="3982423"/>
                <a:ext cx="38671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59F355D-F86E-4E42-999D-75FE9BB207BB}"/>
                  </a:ext>
                </a:extLst>
              </p:cNvPr>
              <p:cNvSpPr txBox="1"/>
              <p:nvPr/>
            </p:nvSpPr>
            <p:spPr>
              <a:xfrm>
                <a:off x="10040093" y="4633534"/>
                <a:ext cx="1011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2.3 D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0BFB87-C5CB-4E8F-99E4-1DF4A5E89BF5}"/>
              </a:ext>
            </a:extLst>
          </p:cNvPr>
          <p:cNvGrpSpPr/>
          <p:nvPr/>
        </p:nvGrpSpPr>
        <p:grpSpPr>
          <a:xfrm>
            <a:off x="310934" y="2783541"/>
            <a:ext cx="5342313" cy="2111753"/>
            <a:chOff x="310934" y="2783541"/>
            <a:chExt cx="5342313" cy="211175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32A783A-879E-4C91-9908-4BB4B6FC1384}"/>
                </a:ext>
              </a:extLst>
            </p:cNvPr>
            <p:cNvCxnSpPr/>
            <p:nvPr/>
          </p:nvCxnSpPr>
          <p:spPr>
            <a:xfrm flipH="1">
              <a:off x="4065480" y="2783541"/>
              <a:ext cx="1303229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44C21CB-6570-4B27-8864-33A2E606BAA2}"/>
                </a:ext>
              </a:extLst>
            </p:cNvPr>
            <p:cNvSpPr txBox="1"/>
            <p:nvPr/>
          </p:nvSpPr>
          <p:spPr>
            <a:xfrm rot="20233999">
              <a:off x="4242283" y="3042626"/>
              <a:ext cx="1410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Embedded Bridge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CC76D9-BA2F-44EF-8C8A-4BF2AC9A2951}"/>
                </a:ext>
              </a:extLst>
            </p:cNvPr>
            <p:cNvGrpSpPr/>
            <p:nvPr/>
          </p:nvGrpSpPr>
          <p:grpSpPr>
            <a:xfrm>
              <a:off x="310934" y="3424174"/>
              <a:ext cx="3867150" cy="1471120"/>
              <a:chOff x="310934" y="3424174"/>
              <a:chExt cx="3867150" cy="147112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5293DB-AACD-4003-A61F-0753F72877C1}"/>
                  </a:ext>
                </a:extLst>
              </p:cNvPr>
              <p:cNvSpPr/>
              <p:nvPr/>
            </p:nvSpPr>
            <p:spPr>
              <a:xfrm>
                <a:off x="310934" y="3424174"/>
                <a:ext cx="2009775" cy="476250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DCB9B5-80F0-4BAB-8F75-293FE8A08433}"/>
                  </a:ext>
                </a:extLst>
              </p:cNvPr>
              <p:cNvSpPr/>
              <p:nvPr/>
            </p:nvSpPr>
            <p:spPr>
              <a:xfrm>
                <a:off x="2539784" y="3424174"/>
                <a:ext cx="1638300" cy="47625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4364984-0DFE-430A-89F9-06C51592D046}"/>
                  </a:ext>
                </a:extLst>
              </p:cNvPr>
              <p:cNvSpPr/>
              <p:nvPr/>
            </p:nvSpPr>
            <p:spPr>
              <a:xfrm>
                <a:off x="310934" y="3975068"/>
                <a:ext cx="386715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4ECA19-23A6-41EB-BC97-D50A5B9B3F89}"/>
                  </a:ext>
                </a:extLst>
              </p:cNvPr>
              <p:cNvSpPr/>
              <p:nvPr/>
            </p:nvSpPr>
            <p:spPr>
              <a:xfrm>
                <a:off x="2101635" y="3986149"/>
                <a:ext cx="638175" cy="35164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FCF2C-CC55-448C-BF7C-E9ADF4140977}"/>
                  </a:ext>
                </a:extLst>
              </p:cNvPr>
              <p:cNvSpPr txBox="1"/>
              <p:nvPr/>
            </p:nvSpPr>
            <p:spPr>
              <a:xfrm>
                <a:off x="1528228" y="4525962"/>
                <a:ext cx="1011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EMIB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AE6DED-B768-4B0B-A01F-095F4F4F4510}"/>
              </a:ext>
            </a:extLst>
          </p:cNvPr>
          <p:cNvGrpSpPr/>
          <p:nvPr/>
        </p:nvGrpSpPr>
        <p:grpSpPr>
          <a:xfrm>
            <a:off x="4406684" y="2754966"/>
            <a:ext cx="3867150" cy="4076700"/>
            <a:chOff x="4406684" y="2754966"/>
            <a:chExt cx="3867150" cy="407670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A033EE0-0057-43A7-A315-7FA3A74DA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8391" y="2754966"/>
              <a:ext cx="13611" cy="20669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F687A9D-10C5-4F77-8748-574FC2AC58C3}"/>
                </a:ext>
              </a:extLst>
            </p:cNvPr>
            <p:cNvSpPr txBox="1"/>
            <p:nvPr/>
          </p:nvSpPr>
          <p:spPr>
            <a:xfrm>
              <a:off x="5321384" y="3693010"/>
              <a:ext cx="1049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Elevated Bridge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BF8F4B2-F50D-4394-BED6-EE07D7535607}"/>
                </a:ext>
              </a:extLst>
            </p:cNvPr>
            <p:cNvGrpSpPr/>
            <p:nvPr/>
          </p:nvGrpSpPr>
          <p:grpSpPr>
            <a:xfrm>
              <a:off x="4406684" y="4898091"/>
              <a:ext cx="3867150" cy="1933575"/>
              <a:chOff x="4406684" y="4898091"/>
              <a:chExt cx="3867150" cy="193357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60B871E-8191-4680-A8BB-40432A6F5746}"/>
                  </a:ext>
                </a:extLst>
              </p:cNvPr>
              <p:cNvGrpSpPr/>
              <p:nvPr/>
            </p:nvGrpSpPr>
            <p:grpSpPr>
              <a:xfrm>
                <a:off x="4406684" y="4898091"/>
                <a:ext cx="3867150" cy="1560544"/>
                <a:chOff x="4406684" y="4898091"/>
                <a:chExt cx="3867150" cy="156054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F9469C7-C1F3-4F56-9651-514D9344A93E}"/>
                    </a:ext>
                  </a:extLst>
                </p:cNvPr>
                <p:cNvSpPr/>
                <p:nvPr/>
              </p:nvSpPr>
              <p:spPr>
                <a:xfrm>
                  <a:off x="4406684" y="4898091"/>
                  <a:ext cx="2009775" cy="476250"/>
                </a:xfrm>
                <a:prstGeom prst="rect">
                  <a:avLst/>
                </a:prstGeom>
                <a:solidFill>
                  <a:srgbClr val="00808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D1A5113-0E8A-4BC1-80B3-9FED63D43E6B}"/>
                    </a:ext>
                  </a:extLst>
                </p:cNvPr>
                <p:cNvSpPr/>
                <p:nvPr/>
              </p:nvSpPr>
              <p:spPr>
                <a:xfrm>
                  <a:off x="6635534" y="4898091"/>
                  <a:ext cx="1638300" cy="47625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C7E22B9-1291-4BC6-BE10-D77847C3605C}"/>
                    </a:ext>
                  </a:extLst>
                </p:cNvPr>
                <p:cNvSpPr/>
                <p:nvPr/>
              </p:nvSpPr>
              <p:spPr>
                <a:xfrm>
                  <a:off x="4406684" y="5982385"/>
                  <a:ext cx="3867150" cy="47625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A5F3410-7C33-4F9C-B5DD-FE4C48C5762D}"/>
                    </a:ext>
                  </a:extLst>
                </p:cNvPr>
                <p:cNvSpPr/>
                <p:nvPr/>
              </p:nvSpPr>
              <p:spPr>
                <a:xfrm>
                  <a:off x="6197385" y="5507691"/>
                  <a:ext cx="638175" cy="351647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E94C42A-554A-4AC6-B223-909F6020563E}"/>
                    </a:ext>
                  </a:extLst>
                </p:cNvPr>
                <p:cNvSpPr/>
                <p:nvPr/>
              </p:nvSpPr>
              <p:spPr>
                <a:xfrm>
                  <a:off x="4473359" y="5507691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4FF9CF5-8EF9-4178-9358-7119F0FC46B3}"/>
                    </a:ext>
                  </a:extLst>
                </p:cNvPr>
                <p:cNvSpPr/>
                <p:nvPr/>
              </p:nvSpPr>
              <p:spPr>
                <a:xfrm>
                  <a:off x="4749584" y="5514882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816AA05-F7B9-4763-B797-0048ED08E1F6}"/>
                    </a:ext>
                  </a:extLst>
                </p:cNvPr>
                <p:cNvSpPr/>
                <p:nvPr/>
              </p:nvSpPr>
              <p:spPr>
                <a:xfrm>
                  <a:off x="5025809" y="5507691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23B6CAB-B681-4245-BE30-ECA8E68DC937}"/>
                    </a:ext>
                  </a:extLst>
                </p:cNvPr>
                <p:cNvSpPr/>
                <p:nvPr/>
              </p:nvSpPr>
              <p:spPr>
                <a:xfrm>
                  <a:off x="5302034" y="5514882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CC083AF-09F2-4FD0-AFC1-FB47A4679B70}"/>
                    </a:ext>
                  </a:extLst>
                </p:cNvPr>
                <p:cNvSpPr/>
                <p:nvPr/>
              </p:nvSpPr>
              <p:spPr>
                <a:xfrm>
                  <a:off x="5611597" y="5507691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D78A252-9083-4C3E-9C3E-81C59C5A6E58}"/>
                    </a:ext>
                  </a:extLst>
                </p:cNvPr>
                <p:cNvSpPr/>
                <p:nvPr/>
              </p:nvSpPr>
              <p:spPr>
                <a:xfrm>
                  <a:off x="5887822" y="5514882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44308D6-3778-468E-95D3-2C5A19D0366D}"/>
                    </a:ext>
                  </a:extLst>
                </p:cNvPr>
                <p:cNvSpPr/>
                <p:nvPr/>
              </p:nvSpPr>
              <p:spPr>
                <a:xfrm>
                  <a:off x="6978434" y="5490197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4F8562F-B6AB-4840-816E-D677F965C391}"/>
                    </a:ext>
                  </a:extLst>
                </p:cNvPr>
                <p:cNvSpPr/>
                <p:nvPr/>
              </p:nvSpPr>
              <p:spPr>
                <a:xfrm>
                  <a:off x="7254659" y="5497388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EEFC6EE-FA64-4225-84D8-74DDA8D34474}"/>
                    </a:ext>
                  </a:extLst>
                </p:cNvPr>
                <p:cNvSpPr/>
                <p:nvPr/>
              </p:nvSpPr>
              <p:spPr>
                <a:xfrm>
                  <a:off x="7530884" y="5490197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C2F4CA4-3E64-4665-B447-910E8659738A}"/>
                    </a:ext>
                  </a:extLst>
                </p:cNvPr>
                <p:cNvSpPr/>
                <p:nvPr/>
              </p:nvSpPr>
              <p:spPr>
                <a:xfrm>
                  <a:off x="7807109" y="5497388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C5CB8BB-2B4A-40A3-A5DE-0325D1E94C94}"/>
                    </a:ext>
                  </a:extLst>
                </p:cNvPr>
                <p:cNvSpPr/>
                <p:nvPr/>
              </p:nvSpPr>
              <p:spPr>
                <a:xfrm>
                  <a:off x="8116672" y="5490197"/>
                  <a:ext cx="66675" cy="35164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1ABE925-A1BB-4206-96AF-739E75ED0AC8}"/>
                    </a:ext>
                  </a:extLst>
                </p:cNvPr>
                <p:cNvCxnSpPr/>
                <p:nvPr/>
              </p:nvCxnSpPr>
              <p:spPr>
                <a:xfrm>
                  <a:off x="4406684" y="5450541"/>
                  <a:ext cx="38671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D3BBA94-445D-4B35-A453-80A856DB262D}"/>
                    </a:ext>
                  </a:extLst>
                </p:cNvPr>
                <p:cNvCxnSpPr/>
                <p:nvPr/>
              </p:nvCxnSpPr>
              <p:spPr>
                <a:xfrm>
                  <a:off x="4406684" y="5914154"/>
                  <a:ext cx="38671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0E082AE-5B5F-4DE1-B8BF-F8BF73B9564B}"/>
                  </a:ext>
                </a:extLst>
              </p:cNvPr>
              <p:cNvSpPr txBox="1"/>
              <p:nvPr/>
            </p:nvSpPr>
            <p:spPr>
              <a:xfrm>
                <a:off x="6768482" y="6462334"/>
                <a:ext cx="134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FO-EB-T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74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AD75-4B1B-4342-B995-C214B4C6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33839"/>
          </a:xfrm>
        </p:spPr>
        <p:txBody>
          <a:bodyPr/>
          <a:lstStyle/>
          <a:p>
            <a:r>
              <a:rPr lang="en-US" dirty="0" err="1"/>
              <a:t>Geneology</a:t>
            </a:r>
            <a:r>
              <a:rPr lang="en-US" dirty="0"/>
              <a:t> of 2.x 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A366DF-77A0-4BA0-B1EF-BD438A33C092}"/>
              </a:ext>
            </a:extLst>
          </p:cNvPr>
          <p:cNvGrpSpPr/>
          <p:nvPr/>
        </p:nvGrpSpPr>
        <p:grpSpPr>
          <a:xfrm>
            <a:off x="190921" y="2693458"/>
            <a:ext cx="3867150" cy="1560544"/>
            <a:chOff x="190921" y="2693458"/>
            <a:chExt cx="3867150" cy="15605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9469C7-C1F3-4F56-9651-514D9344A93E}"/>
                </a:ext>
              </a:extLst>
            </p:cNvPr>
            <p:cNvSpPr/>
            <p:nvPr/>
          </p:nvSpPr>
          <p:spPr>
            <a:xfrm>
              <a:off x="190921" y="2693458"/>
              <a:ext cx="2009775" cy="476250"/>
            </a:xfrm>
            <a:prstGeom prst="rect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1A5113-0E8A-4BC1-80B3-9FED63D43E6B}"/>
                </a:ext>
              </a:extLst>
            </p:cNvPr>
            <p:cNvSpPr/>
            <p:nvPr/>
          </p:nvSpPr>
          <p:spPr>
            <a:xfrm>
              <a:off x="2419771" y="2693458"/>
              <a:ext cx="1638300" cy="47625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7E22B9-1291-4BC6-BE10-D77847C3605C}"/>
                </a:ext>
              </a:extLst>
            </p:cNvPr>
            <p:cNvSpPr/>
            <p:nvPr/>
          </p:nvSpPr>
          <p:spPr>
            <a:xfrm>
              <a:off x="190921" y="3777752"/>
              <a:ext cx="3867150" cy="4762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5F3410-7C33-4F9C-B5DD-FE4C48C5762D}"/>
                </a:ext>
              </a:extLst>
            </p:cNvPr>
            <p:cNvSpPr/>
            <p:nvPr/>
          </p:nvSpPr>
          <p:spPr>
            <a:xfrm>
              <a:off x="1981622" y="3303058"/>
              <a:ext cx="638175" cy="35164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94C42A-554A-4AC6-B223-909F6020563E}"/>
                </a:ext>
              </a:extLst>
            </p:cNvPr>
            <p:cNvSpPr/>
            <p:nvPr/>
          </p:nvSpPr>
          <p:spPr>
            <a:xfrm>
              <a:off x="257596" y="3303058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FF9CF5-8EF9-4178-9358-7119F0FC46B3}"/>
                </a:ext>
              </a:extLst>
            </p:cNvPr>
            <p:cNvSpPr/>
            <p:nvPr/>
          </p:nvSpPr>
          <p:spPr>
            <a:xfrm>
              <a:off x="533821" y="3310249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16AA05-F7B9-4763-B797-0048ED08E1F6}"/>
                </a:ext>
              </a:extLst>
            </p:cNvPr>
            <p:cNvSpPr/>
            <p:nvPr/>
          </p:nvSpPr>
          <p:spPr>
            <a:xfrm>
              <a:off x="810046" y="3303058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3B6CAB-B681-4245-BE30-ECA8E68DC937}"/>
                </a:ext>
              </a:extLst>
            </p:cNvPr>
            <p:cNvSpPr/>
            <p:nvPr/>
          </p:nvSpPr>
          <p:spPr>
            <a:xfrm>
              <a:off x="1086271" y="3310249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C083AF-09F2-4FD0-AFC1-FB47A4679B70}"/>
                </a:ext>
              </a:extLst>
            </p:cNvPr>
            <p:cNvSpPr/>
            <p:nvPr/>
          </p:nvSpPr>
          <p:spPr>
            <a:xfrm>
              <a:off x="1395834" y="3303058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78A252-9083-4C3E-9C3E-81C59C5A6E58}"/>
                </a:ext>
              </a:extLst>
            </p:cNvPr>
            <p:cNvSpPr/>
            <p:nvPr/>
          </p:nvSpPr>
          <p:spPr>
            <a:xfrm>
              <a:off x="1672059" y="3310249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4308D6-3778-468E-95D3-2C5A19D0366D}"/>
                </a:ext>
              </a:extLst>
            </p:cNvPr>
            <p:cNvSpPr/>
            <p:nvPr/>
          </p:nvSpPr>
          <p:spPr>
            <a:xfrm>
              <a:off x="2762671" y="3285564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F8562F-B6AB-4840-816E-D677F965C391}"/>
                </a:ext>
              </a:extLst>
            </p:cNvPr>
            <p:cNvSpPr/>
            <p:nvPr/>
          </p:nvSpPr>
          <p:spPr>
            <a:xfrm>
              <a:off x="3038896" y="3292755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EFC6EE-FA64-4225-84D8-74DDA8D34474}"/>
                </a:ext>
              </a:extLst>
            </p:cNvPr>
            <p:cNvSpPr/>
            <p:nvPr/>
          </p:nvSpPr>
          <p:spPr>
            <a:xfrm>
              <a:off x="3315121" y="3285564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2F4CA4-3E64-4665-B447-910E8659738A}"/>
                </a:ext>
              </a:extLst>
            </p:cNvPr>
            <p:cNvSpPr/>
            <p:nvPr/>
          </p:nvSpPr>
          <p:spPr>
            <a:xfrm>
              <a:off x="3591346" y="3292755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C5CB8BB-2B4A-40A3-A5DE-0325D1E94C94}"/>
                </a:ext>
              </a:extLst>
            </p:cNvPr>
            <p:cNvSpPr/>
            <p:nvPr/>
          </p:nvSpPr>
          <p:spPr>
            <a:xfrm>
              <a:off x="3900909" y="3285564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1ABE925-A1BB-4206-96AF-739E75ED0AC8}"/>
                </a:ext>
              </a:extLst>
            </p:cNvPr>
            <p:cNvCxnSpPr/>
            <p:nvPr/>
          </p:nvCxnSpPr>
          <p:spPr>
            <a:xfrm>
              <a:off x="190921" y="3245908"/>
              <a:ext cx="386715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D3BBA94-445D-4B35-A453-80A856DB262D}"/>
                </a:ext>
              </a:extLst>
            </p:cNvPr>
            <p:cNvCxnSpPr/>
            <p:nvPr/>
          </p:nvCxnSpPr>
          <p:spPr>
            <a:xfrm>
              <a:off x="190921" y="3709521"/>
              <a:ext cx="386715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435C41-C494-4D0B-826A-9EE99C66FE0F}"/>
              </a:ext>
            </a:extLst>
          </p:cNvPr>
          <p:cNvGrpSpPr/>
          <p:nvPr/>
        </p:nvGrpSpPr>
        <p:grpSpPr>
          <a:xfrm>
            <a:off x="5086350" y="548529"/>
            <a:ext cx="7105650" cy="1841203"/>
            <a:chOff x="5086350" y="548529"/>
            <a:chExt cx="7105650" cy="184120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C4D0E5B-2962-4126-AFF6-711D2512D2E1}"/>
                </a:ext>
              </a:extLst>
            </p:cNvPr>
            <p:cNvGrpSpPr/>
            <p:nvPr/>
          </p:nvGrpSpPr>
          <p:grpSpPr>
            <a:xfrm>
              <a:off x="9061725" y="980923"/>
              <a:ext cx="3050753" cy="1018134"/>
              <a:chOff x="190921" y="2693458"/>
              <a:chExt cx="3867150" cy="147906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0FAEA4A-D252-45B5-9C1B-57B9E5AE8B8D}"/>
                  </a:ext>
                </a:extLst>
              </p:cNvPr>
              <p:cNvSpPr/>
              <p:nvPr/>
            </p:nvSpPr>
            <p:spPr>
              <a:xfrm>
                <a:off x="190921" y="2693458"/>
                <a:ext cx="2009775" cy="476250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704192E-71C3-42D2-81B2-B26715732FF7}"/>
                  </a:ext>
                </a:extLst>
              </p:cNvPr>
              <p:cNvSpPr/>
              <p:nvPr/>
            </p:nvSpPr>
            <p:spPr>
              <a:xfrm>
                <a:off x="2419771" y="2693458"/>
                <a:ext cx="1638300" cy="47625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047E2E3-F2CB-4607-9C04-5011E5179392}"/>
                  </a:ext>
                </a:extLst>
              </p:cNvPr>
              <p:cNvSpPr/>
              <p:nvPr/>
            </p:nvSpPr>
            <p:spPr>
              <a:xfrm>
                <a:off x="190921" y="3696275"/>
                <a:ext cx="386715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245B958-7BF8-4DE9-93C5-9FA0899CE64E}"/>
                  </a:ext>
                </a:extLst>
              </p:cNvPr>
              <p:cNvSpPr/>
              <p:nvPr/>
            </p:nvSpPr>
            <p:spPr>
              <a:xfrm>
                <a:off x="1981622" y="3303058"/>
                <a:ext cx="638175" cy="35164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D2D7EFD-37DB-41A8-BFCF-C7BA855F79B8}"/>
                  </a:ext>
                </a:extLst>
              </p:cNvPr>
              <p:cNvSpPr/>
              <p:nvPr/>
            </p:nvSpPr>
            <p:spPr>
              <a:xfrm>
                <a:off x="25759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A2368D1-E234-411E-A03E-4B31EFB7050E}"/>
                  </a:ext>
                </a:extLst>
              </p:cNvPr>
              <p:cNvSpPr/>
              <p:nvPr/>
            </p:nvSpPr>
            <p:spPr>
              <a:xfrm>
                <a:off x="53382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4E55C1E-492C-494F-A49D-81E2691478D9}"/>
                  </a:ext>
                </a:extLst>
              </p:cNvPr>
              <p:cNvSpPr/>
              <p:nvPr/>
            </p:nvSpPr>
            <p:spPr>
              <a:xfrm>
                <a:off x="81004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83D7F38-A48D-43B8-8C6D-1BEB592D41FD}"/>
                  </a:ext>
                </a:extLst>
              </p:cNvPr>
              <p:cNvSpPr/>
              <p:nvPr/>
            </p:nvSpPr>
            <p:spPr>
              <a:xfrm>
                <a:off x="108627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CB73CA3-DDA3-4A9F-9EA1-A27A86740BDF}"/>
                  </a:ext>
                </a:extLst>
              </p:cNvPr>
              <p:cNvSpPr/>
              <p:nvPr/>
            </p:nvSpPr>
            <p:spPr>
              <a:xfrm>
                <a:off x="1395834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1C0CA3-BDBE-40C8-BF88-405901B5B8F4}"/>
                  </a:ext>
                </a:extLst>
              </p:cNvPr>
              <p:cNvSpPr/>
              <p:nvPr/>
            </p:nvSpPr>
            <p:spPr>
              <a:xfrm>
                <a:off x="1672059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A2D88DC-37F1-41B7-B8C4-E643472EC59D}"/>
                  </a:ext>
                </a:extLst>
              </p:cNvPr>
              <p:cNvSpPr/>
              <p:nvPr/>
            </p:nvSpPr>
            <p:spPr>
              <a:xfrm>
                <a:off x="276267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81C8885-CC7E-4DCD-90A5-E28B2B5C995C}"/>
                  </a:ext>
                </a:extLst>
              </p:cNvPr>
              <p:cNvSpPr/>
              <p:nvPr/>
            </p:nvSpPr>
            <p:spPr>
              <a:xfrm>
                <a:off x="303889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F93D7B8-151B-4F04-8C3F-487B713780CB}"/>
                  </a:ext>
                </a:extLst>
              </p:cNvPr>
              <p:cNvSpPr/>
              <p:nvPr/>
            </p:nvSpPr>
            <p:spPr>
              <a:xfrm>
                <a:off x="331512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5A48146-E846-48AB-97C9-BAC2C6C12927}"/>
                  </a:ext>
                </a:extLst>
              </p:cNvPr>
              <p:cNvSpPr/>
              <p:nvPr/>
            </p:nvSpPr>
            <p:spPr>
              <a:xfrm>
                <a:off x="359134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57EA274-2826-4B6E-B11F-F69E0AE704F6}"/>
                  </a:ext>
                </a:extLst>
              </p:cNvPr>
              <p:cNvSpPr/>
              <p:nvPr/>
            </p:nvSpPr>
            <p:spPr>
              <a:xfrm>
                <a:off x="3900909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E3E643A-1EAF-4181-B0B1-080C020FD846}"/>
                  </a:ext>
                </a:extLst>
              </p:cNvPr>
              <p:cNvCxnSpPr/>
              <p:nvPr/>
            </p:nvCxnSpPr>
            <p:spPr>
              <a:xfrm>
                <a:off x="190921" y="3245908"/>
                <a:ext cx="38671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6FA4026-FE4F-4CA2-8BD9-39F8DC8F203A}"/>
                </a:ext>
              </a:extLst>
            </p:cNvPr>
            <p:cNvGrpSpPr/>
            <p:nvPr/>
          </p:nvGrpSpPr>
          <p:grpSpPr>
            <a:xfrm>
              <a:off x="5250193" y="1388504"/>
              <a:ext cx="3050753" cy="610550"/>
              <a:chOff x="190921" y="3285564"/>
              <a:chExt cx="3867150" cy="886961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3ED8EEF9-88FD-470C-BA13-BD28339ADAB3}"/>
                  </a:ext>
                </a:extLst>
              </p:cNvPr>
              <p:cNvSpPr/>
              <p:nvPr/>
            </p:nvSpPr>
            <p:spPr>
              <a:xfrm>
                <a:off x="190921" y="3696275"/>
                <a:ext cx="386715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F61391F-F816-4136-B74C-3F9314CA436C}"/>
                  </a:ext>
                </a:extLst>
              </p:cNvPr>
              <p:cNvSpPr/>
              <p:nvPr/>
            </p:nvSpPr>
            <p:spPr>
              <a:xfrm>
                <a:off x="1981622" y="3303058"/>
                <a:ext cx="638175" cy="35164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596B177-3E28-4F33-B511-E48873DAC6EF}"/>
                  </a:ext>
                </a:extLst>
              </p:cNvPr>
              <p:cNvSpPr/>
              <p:nvPr/>
            </p:nvSpPr>
            <p:spPr>
              <a:xfrm>
                <a:off x="25759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2B19A14-15FD-4850-AA96-6C0DF0220841}"/>
                  </a:ext>
                </a:extLst>
              </p:cNvPr>
              <p:cNvSpPr/>
              <p:nvPr/>
            </p:nvSpPr>
            <p:spPr>
              <a:xfrm>
                <a:off x="53382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80EBCE2-DC16-444A-B16E-6CBF8ADBA897}"/>
                  </a:ext>
                </a:extLst>
              </p:cNvPr>
              <p:cNvSpPr/>
              <p:nvPr/>
            </p:nvSpPr>
            <p:spPr>
              <a:xfrm>
                <a:off x="81004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99579F4-3E7B-4DA8-8033-9DAD4F2C0EB9}"/>
                  </a:ext>
                </a:extLst>
              </p:cNvPr>
              <p:cNvSpPr/>
              <p:nvPr/>
            </p:nvSpPr>
            <p:spPr>
              <a:xfrm>
                <a:off x="108627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78C5ACB-951C-4A50-9B6E-68668822F054}"/>
                  </a:ext>
                </a:extLst>
              </p:cNvPr>
              <p:cNvSpPr/>
              <p:nvPr/>
            </p:nvSpPr>
            <p:spPr>
              <a:xfrm>
                <a:off x="1395834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558163E-093C-4FF1-8ABF-8FA8100C06F2}"/>
                  </a:ext>
                </a:extLst>
              </p:cNvPr>
              <p:cNvSpPr/>
              <p:nvPr/>
            </p:nvSpPr>
            <p:spPr>
              <a:xfrm>
                <a:off x="1672059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47B6558-75FD-4C81-A479-77DBE0AF539F}"/>
                  </a:ext>
                </a:extLst>
              </p:cNvPr>
              <p:cNvSpPr/>
              <p:nvPr/>
            </p:nvSpPr>
            <p:spPr>
              <a:xfrm>
                <a:off x="276267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1AB7275-FC6D-44EB-A65E-2D272A77C5CC}"/>
                  </a:ext>
                </a:extLst>
              </p:cNvPr>
              <p:cNvSpPr/>
              <p:nvPr/>
            </p:nvSpPr>
            <p:spPr>
              <a:xfrm>
                <a:off x="303889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3203979-1C37-4307-BFA1-79833A3D0633}"/>
                  </a:ext>
                </a:extLst>
              </p:cNvPr>
              <p:cNvSpPr/>
              <p:nvPr/>
            </p:nvSpPr>
            <p:spPr>
              <a:xfrm>
                <a:off x="331512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39F8CBDD-9DDB-43D8-8C87-46A9109FADF5}"/>
                  </a:ext>
                </a:extLst>
              </p:cNvPr>
              <p:cNvSpPr/>
              <p:nvPr/>
            </p:nvSpPr>
            <p:spPr>
              <a:xfrm>
                <a:off x="359134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70FAB7D-DC2A-48F5-A6D5-ACDCD4752D5A}"/>
                  </a:ext>
                </a:extLst>
              </p:cNvPr>
              <p:cNvSpPr/>
              <p:nvPr/>
            </p:nvSpPr>
            <p:spPr>
              <a:xfrm>
                <a:off x="3900909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20F30CAD-8ACC-4BBA-BCAB-56F0215A7DA0}"/>
                </a:ext>
              </a:extLst>
            </p:cNvPr>
            <p:cNvSpPr/>
            <p:nvPr/>
          </p:nvSpPr>
          <p:spPr>
            <a:xfrm>
              <a:off x="8549403" y="1512526"/>
              <a:ext cx="270510" cy="24206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8469B0-DF91-4446-8BFC-667978B96FD2}"/>
                </a:ext>
              </a:extLst>
            </p:cNvPr>
            <p:cNvSpPr txBox="1"/>
            <p:nvPr/>
          </p:nvSpPr>
          <p:spPr>
            <a:xfrm>
              <a:off x="5193158" y="2010505"/>
              <a:ext cx="4073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Start [Cu Post =&gt; </a:t>
              </a:r>
              <a:r>
                <a:rPr lang="en-US" sz="1400" i="1" dirty="0" err="1"/>
                <a:t>Emb</a:t>
              </a:r>
              <a:r>
                <a:rPr lang="en-US" sz="1400" i="1" dirty="0"/>
                <a:t>-Chip =&gt; RDL =&gt; </a:t>
              </a:r>
              <a:r>
                <a:rPr lang="en-US" sz="1400" i="1" dirty="0" err="1"/>
                <a:t>Chiplets</a:t>
              </a:r>
              <a:r>
                <a:rPr lang="en-US" sz="1400" i="1" dirty="0"/>
                <a:t>]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F8F570B-19BA-43A7-BB10-8506281FFB4C}"/>
                </a:ext>
              </a:extLst>
            </p:cNvPr>
            <p:cNvSpPr txBox="1"/>
            <p:nvPr/>
          </p:nvSpPr>
          <p:spPr>
            <a:xfrm>
              <a:off x="10488860" y="1993107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Finish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BB4988-4FB2-4ED6-BE66-5B0ACD989492}"/>
                </a:ext>
              </a:extLst>
            </p:cNvPr>
            <p:cNvSpPr/>
            <p:nvPr/>
          </p:nvSpPr>
          <p:spPr>
            <a:xfrm>
              <a:off x="5086350" y="872675"/>
              <a:ext cx="7105650" cy="151705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8E560115-B526-476D-9151-625A72DE7E6C}"/>
                </a:ext>
              </a:extLst>
            </p:cNvPr>
            <p:cNvSpPr txBox="1"/>
            <p:nvPr/>
          </p:nvSpPr>
          <p:spPr>
            <a:xfrm>
              <a:off x="11134772" y="548529"/>
              <a:ext cx="96932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FOV-ODI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22A0C8-2426-4455-A9AE-5209928917F8}"/>
              </a:ext>
            </a:extLst>
          </p:cNvPr>
          <p:cNvGrpSpPr/>
          <p:nvPr/>
        </p:nvGrpSpPr>
        <p:grpSpPr>
          <a:xfrm>
            <a:off x="5086350" y="2482960"/>
            <a:ext cx="7105650" cy="1863153"/>
            <a:chOff x="5086350" y="2482960"/>
            <a:chExt cx="7105650" cy="18631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14AD46B-9752-4149-B694-6F666992E02E}"/>
                </a:ext>
              </a:extLst>
            </p:cNvPr>
            <p:cNvGrpSpPr/>
            <p:nvPr/>
          </p:nvGrpSpPr>
          <p:grpSpPr>
            <a:xfrm>
              <a:off x="9053346" y="2950747"/>
              <a:ext cx="3050753" cy="1016378"/>
              <a:chOff x="190921" y="2693458"/>
              <a:chExt cx="3867150" cy="156054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CE6495D-35E4-4505-BE3D-E3DD28076DEC}"/>
                  </a:ext>
                </a:extLst>
              </p:cNvPr>
              <p:cNvSpPr/>
              <p:nvPr/>
            </p:nvSpPr>
            <p:spPr>
              <a:xfrm>
                <a:off x="190921" y="2693458"/>
                <a:ext cx="2009775" cy="476250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768E9AE-1DE6-4847-8D39-47FEB9D8A426}"/>
                  </a:ext>
                </a:extLst>
              </p:cNvPr>
              <p:cNvSpPr/>
              <p:nvPr/>
            </p:nvSpPr>
            <p:spPr>
              <a:xfrm>
                <a:off x="2419771" y="2693458"/>
                <a:ext cx="1638300" cy="47625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9910B94-CA0F-404C-9E9E-DFDFE0726D36}"/>
                  </a:ext>
                </a:extLst>
              </p:cNvPr>
              <p:cNvSpPr/>
              <p:nvPr/>
            </p:nvSpPr>
            <p:spPr>
              <a:xfrm>
                <a:off x="190921" y="3777752"/>
                <a:ext cx="386715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CDEAAD4-989D-4246-BF97-764487B29D55}"/>
                  </a:ext>
                </a:extLst>
              </p:cNvPr>
              <p:cNvSpPr/>
              <p:nvPr/>
            </p:nvSpPr>
            <p:spPr>
              <a:xfrm>
                <a:off x="1981622" y="3303058"/>
                <a:ext cx="638175" cy="35164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D52DAC-FAF2-4374-B1DF-49C6894CFF3C}"/>
                  </a:ext>
                </a:extLst>
              </p:cNvPr>
              <p:cNvSpPr/>
              <p:nvPr/>
            </p:nvSpPr>
            <p:spPr>
              <a:xfrm>
                <a:off x="25759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AAC3EC-E75F-41EF-A85E-342DE8D35A36}"/>
                  </a:ext>
                </a:extLst>
              </p:cNvPr>
              <p:cNvSpPr/>
              <p:nvPr/>
            </p:nvSpPr>
            <p:spPr>
              <a:xfrm>
                <a:off x="53382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37C49B-E90A-4AC9-9659-80E963E84B45}"/>
                  </a:ext>
                </a:extLst>
              </p:cNvPr>
              <p:cNvSpPr/>
              <p:nvPr/>
            </p:nvSpPr>
            <p:spPr>
              <a:xfrm>
                <a:off x="81004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2BE8B27-A201-4FE4-BA2A-04E01070D49E}"/>
                  </a:ext>
                </a:extLst>
              </p:cNvPr>
              <p:cNvSpPr/>
              <p:nvPr/>
            </p:nvSpPr>
            <p:spPr>
              <a:xfrm>
                <a:off x="108627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B78A649-1A30-4656-8541-4A28DD4F0BC4}"/>
                  </a:ext>
                </a:extLst>
              </p:cNvPr>
              <p:cNvSpPr/>
              <p:nvPr/>
            </p:nvSpPr>
            <p:spPr>
              <a:xfrm>
                <a:off x="1395834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48CA4F0-633A-41A7-BF4C-910DD26376A9}"/>
                  </a:ext>
                </a:extLst>
              </p:cNvPr>
              <p:cNvSpPr/>
              <p:nvPr/>
            </p:nvSpPr>
            <p:spPr>
              <a:xfrm>
                <a:off x="1672059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1B75821-6E6E-426E-AB5D-164290757972}"/>
                  </a:ext>
                </a:extLst>
              </p:cNvPr>
              <p:cNvSpPr/>
              <p:nvPr/>
            </p:nvSpPr>
            <p:spPr>
              <a:xfrm>
                <a:off x="276267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0457D99-F4B8-48E5-98A7-1F9918AFA9FA}"/>
                  </a:ext>
                </a:extLst>
              </p:cNvPr>
              <p:cNvSpPr/>
              <p:nvPr/>
            </p:nvSpPr>
            <p:spPr>
              <a:xfrm>
                <a:off x="303889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B439F49-4F9B-4BCD-80D3-838E0B8BB7BC}"/>
                  </a:ext>
                </a:extLst>
              </p:cNvPr>
              <p:cNvSpPr/>
              <p:nvPr/>
            </p:nvSpPr>
            <p:spPr>
              <a:xfrm>
                <a:off x="331512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E77E2BB-AAB9-4ADF-9169-15DEB59183B5}"/>
                  </a:ext>
                </a:extLst>
              </p:cNvPr>
              <p:cNvSpPr/>
              <p:nvPr/>
            </p:nvSpPr>
            <p:spPr>
              <a:xfrm>
                <a:off x="359134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45698A3-6F33-473F-AD9D-D08D0F3AEE98}"/>
                  </a:ext>
                </a:extLst>
              </p:cNvPr>
              <p:cNvSpPr/>
              <p:nvPr/>
            </p:nvSpPr>
            <p:spPr>
              <a:xfrm>
                <a:off x="3900909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AE108DD-A6A6-455B-AFD0-076B74780D84}"/>
                  </a:ext>
                </a:extLst>
              </p:cNvPr>
              <p:cNvCxnSpPr/>
              <p:nvPr/>
            </p:nvCxnSpPr>
            <p:spPr>
              <a:xfrm>
                <a:off x="190921" y="3245908"/>
                <a:ext cx="38671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C243661-B1A3-4AA4-AD2E-1EE08E72B0A3}"/>
                  </a:ext>
                </a:extLst>
              </p:cNvPr>
              <p:cNvCxnSpPr/>
              <p:nvPr/>
            </p:nvCxnSpPr>
            <p:spPr>
              <a:xfrm>
                <a:off x="190921" y="3709521"/>
                <a:ext cx="38671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A4CE9D6-AB8F-4F54-A606-7B392068F15B}"/>
                </a:ext>
              </a:extLst>
            </p:cNvPr>
            <p:cNvGrpSpPr/>
            <p:nvPr/>
          </p:nvGrpSpPr>
          <p:grpSpPr>
            <a:xfrm>
              <a:off x="5234107" y="3336384"/>
              <a:ext cx="3050753" cy="630741"/>
              <a:chOff x="190921" y="3285564"/>
              <a:chExt cx="3867150" cy="968438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B4A61B34-C761-49D9-9DA8-58697AA1E0D2}"/>
                  </a:ext>
                </a:extLst>
              </p:cNvPr>
              <p:cNvSpPr/>
              <p:nvPr/>
            </p:nvSpPr>
            <p:spPr>
              <a:xfrm>
                <a:off x="190921" y="3777752"/>
                <a:ext cx="386715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E4B43CA-D129-4E0C-94FC-46432CAF0431}"/>
                  </a:ext>
                </a:extLst>
              </p:cNvPr>
              <p:cNvSpPr/>
              <p:nvPr/>
            </p:nvSpPr>
            <p:spPr>
              <a:xfrm>
                <a:off x="1981622" y="3303058"/>
                <a:ext cx="638175" cy="35164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86F221DB-4FE4-4E8B-A405-F810B7B5BECD}"/>
                  </a:ext>
                </a:extLst>
              </p:cNvPr>
              <p:cNvSpPr/>
              <p:nvPr/>
            </p:nvSpPr>
            <p:spPr>
              <a:xfrm>
                <a:off x="25759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A97EAD43-528C-4C7A-83A1-190DF9149BE2}"/>
                  </a:ext>
                </a:extLst>
              </p:cNvPr>
              <p:cNvSpPr/>
              <p:nvPr/>
            </p:nvSpPr>
            <p:spPr>
              <a:xfrm>
                <a:off x="53382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A87F19F-B510-40DA-AC5C-2224F57DA79C}"/>
                  </a:ext>
                </a:extLst>
              </p:cNvPr>
              <p:cNvSpPr/>
              <p:nvPr/>
            </p:nvSpPr>
            <p:spPr>
              <a:xfrm>
                <a:off x="81004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B990EB7-7698-4AB1-BB02-E50BC070BD3C}"/>
                  </a:ext>
                </a:extLst>
              </p:cNvPr>
              <p:cNvSpPr/>
              <p:nvPr/>
            </p:nvSpPr>
            <p:spPr>
              <a:xfrm>
                <a:off x="108627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335FF38-7E43-4EB0-BEB1-398AE3141243}"/>
                  </a:ext>
                </a:extLst>
              </p:cNvPr>
              <p:cNvSpPr/>
              <p:nvPr/>
            </p:nvSpPr>
            <p:spPr>
              <a:xfrm>
                <a:off x="1395834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D9BB061-5F21-42E9-BBAC-E1D17FBD56FC}"/>
                  </a:ext>
                </a:extLst>
              </p:cNvPr>
              <p:cNvSpPr/>
              <p:nvPr/>
            </p:nvSpPr>
            <p:spPr>
              <a:xfrm>
                <a:off x="1672059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E011146-9B5E-4E59-B737-0A0568E3F78C}"/>
                  </a:ext>
                </a:extLst>
              </p:cNvPr>
              <p:cNvSpPr/>
              <p:nvPr/>
            </p:nvSpPr>
            <p:spPr>
              <a:xfrm>
                <a:off x="276267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082D7D4A-42D6-447E-8FD3-EB870FAAFA01}"/>
                  </a:ext>
                </a:extLst>
              </p:cNvPr>
              <p:cNvSpPr/>
              <p:nvPr/>
            </p:nvSpPr>
            <p:spPr>
              <a:xfrm>
                <a:off x="303889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94285BAC-22C9-466B-986A-8B47126C0B4D}"/>
                  </a:ext>
                </a:extLst>
              </p:cNvPr>
              <p:cNvSpPr/>
              <p:nvPr/>
            </p:nvSpPr>
            <p:spPr>
              <a:xfrm>
                <a:off x="331512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8C61FA0-3E99-4A6E-93B4-4ADD79ED2E1A}"/>
                  </a:ext>
                </a:extLst>
              </p:cNvPr>
              <p:cNvSpPr/>
              <p:nvPr/>
            </p:nvSpPr>
            <p:spPr>
              <a:xfrm>
                <a:off x="359134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D37DA8C-1311-46DE-BABC-FCD866651A53}"/>
                  </a:ext>
                </a:extLst>
              </p:cNvPr>
              <p:cNvSpPr/>
              <p:nvPr/>
            </p:nvSpPr>
            <p:spPr>
              <a:xfrm>
                <a:off x="3900909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8EEA6C27-047D-483B-B6A7-67DC91579F14}"/>
                  </a:ext>
                </a:extLst>
              </p:cNvPr>
              <p:cNvCxnSpPr/>
              <p:nvPr/>
            </p:nvCxnSpPr>
            <p:spPr>
              <a:xfrm>
                <a:off x="190921" y="3709521"/>
                <a:ext cx="38671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Arrow: Right 170">
              <a:extLst>
                <a:ext uri="{FF2B5EF4-FFF2-40B4-BE49-F238E27FC236}">
                  <a16:creationId xmlns:a16="http://schemas.microsoft.com/office/drawing/2014/main" id="{308A9FA5-C16C-4A22-B67C-E5E4058F08EF}"/>
                </a:ext>
              </a:extLst>
            </p:cNvPr>
            <p:cNvSpPr/>
            <p:nvPr/>
          </p:nvSpPr>
          <p:spPr>
            <a:xfrm>
              <a:off x="8543862" y="3341260"/>
              <a:ext cx="270510" cy="24206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389BFA8-CE60-469F-BED6-A949F998F75E}"/>
                </a:ext>
              </a:extLst>
            </p:cNvPr>
            <p:cNvSpPr txBox="1"/>
            <p:nvPr/>
          </p:nvSpPr>
          <p:spPr>
            <a:xfrm>
              <a:off x="5159553" y="3963936"/>
              <a:ext cx="4737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Start [RDL =&gt; Cu Post =&gt; </a:t>
              </a:r>
              <a:r>
                <a:rPr lang="en-US" sz="1400" i="1" dirty="0" err="1"/>
                <a:t>Emb</a:t>
              </a:r>
              <a:r>
                <a:rPr lang="en-US" sz="1400" i="1" dirty="0"/>
                <a:t>-Chip =&gt; RDL =&gt; </a:t>
              </a:r>
              <a:r>
                <a:rPr lang="en-US" sz="1400" i="1" dirty="0" err="1"/>
                <a:t>Chiplets</a:t>
              </a:r>
              <a:r>
                <a:rPr lang="en-US" sz="1400" i="1" dirty="0"/>
                <a:t>]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1FF88E0-5310-4443-B7B8-7C8840A18AFF}"/>
                </a:ext>
              </a:extLst>
            </p:cNvPr>
            <p:cNvSpPr txBox="1"/>
            <p:nvPr/>
          </p:nvSpPr>
          <p:spPr>
            <a:xfrm>
              <a:off x="10474390" y="3957805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Finish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48DEB94-1559-4421-A934-75577A9D2D39}"/>
                </a:ext>
              </a:extLst>
            </p:cNvPr>
            <p:cNvSpPr/>
            <p:nvPr/>
          </p:nvSpPr>
          <p:spPr>
            <a:xfrm>
              <a:off x="5086350" y="2829056"/>
              <a:ext cx="7105650" cy="151705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98FA81C-DFBD-4834-A6D2-3ADE44E9C3B7}"/>
                </a:ext>
              </a:extLst>
            </p:cNvPr>
            <p:cNvSpPr txBox="1"/>
            <p:nvPr/>
          </p:nvSpPr>
          <p:spPr>
            <a:xfrm>
              <a:off x="11086000" y="2482960"/>
              <a:ext cx="1063573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FO-EB-T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F738D4-BF82-4CF4-A31E-5301BB61B98F}"/>
              </a:ext>
            </a:extLst>
          </p:cNvPr>
          <p:cNvGrpSpPr/>
          <p:nvPr/>
        </p:nvGrpSpPr>
        <p:grpSpPr>
          <a:xfrm>
            <a:off x="5086350" y="4462248"/>
            <a:ext cx="7105650" cy="2110002"/>
            <a:chOff x="5086350" y="4462248"/>
            <a:chExt cx="7105650" cy="211000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E50B1EE-020C-45CA-8ABA-CDF39E0CF63B}"/>
                </a:ext>
              </a:extLst>
            </p:cNvPr>
            <p:cNvGrpSpPr/>
            <p:nvPr/>
          </p:nvGrpSpPr>
          <p:grpSpPr>
            <a:xfrm>
              <a:off x="9053346" y="4961677"/>
              <a:ext cx="3056819" cy="1211840"/>
              <a:chOff x="190921" y="2765882"/>
              <a:chExt cx="3867150" cy="148812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C2C0641-F792-4E18-9103-3489F6A938EE}"/>
                  </a:ext>
                </a:extLst>
              </p:cNvPr>
              <p:cNvSpPr/>
              <p:nvPr/>
            </p:nvSpPr>
            <p:spPr>
              <a:xfrm>
                <a:off x="190921" y="2765882"/>
                <a:ext cx="2009775" cy="476250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D92E5A4-5042-4BA2-B50D-E0D1EB885B74}"/>
                  </a:ext>
                </a:extLst>
              </p:cNvPr>
              <p:cNvSpPr/>
              <p:nvPr/>
            </p:nvSpPr>
            <p:spPr>
              <a:xfrm>
                <a:off x="2419771" y="2765882"/>
                <a:ext cx="1638300" cy="47625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ECDF67B-2259-4560-AF47-30F0A82DBA43}"/>
                  </a:ext>
                </a:extLst>
              </p:cNvPr>
              <p:cNvSpPr/>
              <p:nvPr/>
            </p:nvSpPr>
            <p:spPr>
              <a:xfrm>
                <a:off x="190921" y="3777752"/>
                <a:ext cx="386715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89EB2F1-C800-4CF9-9172-DFD91D54B710}"/>
                  </a:ext>
                </a:extLst>
              </p:cNvPr>
              <p:cNvSpPr/>
              <p:nvPr/>
            </p:nvSpPr>
            <p:spPr>
              <a:xfrm>
                <a:off x="1981622" y="3303058"/>
                <a:ext cx="638175" cy="35164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804312D-90F3-4395-B5F0-5567BEBD0355}"/>
                  </a:ext>
                </a:extLst>
              </p:cNvPr>
              <p:cNvSpPr/>
              <p:nvPr/>
            </p:nvSpPr>
            <p:spPr>
              <a:xfrm>
                <a:off x="25759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1E1E85A-C700-4103-B5BA-E1F695F0FE35}"/>
                  </a:ext>
                </a:extLst>
              </p:cNvPr>
              <p:cNvSpPr/>
              <p:nvPr/>
            </p:nvSpPr>
            <p:spPr>
              <a:xfrm>
                <a:off x="53382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E9EFDD7-734B-4D58-9A6F-75F03C27DC41}"/>
                  </a:ext>
                </a:extLst>
              </p:cNvPr>
              <p:cNvSpPr/>
              <p:nvPr/>
            </p:nvSpPr>
            <p:spPr>
              <a:xfrm>
                <a:off x="81004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2D3CDB4-0A8A-4633-AD2E-70BDAC91FA9B}"/>
                  </a:ext>
                </a:extLst>
              </p:cNvPr>
              <p:cNvSpPr/>
              <p:nvPr/>
            </p:nvSpPr>
            <p:spPr>
              <a:xfrm>
                <a:off x="108627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8BB493C-A562-4F4C-8095-DE1D67DC4F61}"/>
                  </a:ext>
                </a:extLst>
              </p:cNvPr>
              <p:cNvSpPr/>
              <p:nvPr/>
            </p:nvSpPr>
            <p:spPr>
              <a:xfrm>
                <a:off x="1395834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8F7249-54C9-436F-A58F-2876F9AE5C50}"/>
                  </a:ext>
                </a:extLst>
              </p:cNvPr>
              <p:cNvSpPr/>
              <p:nvPr/>
            </p:nvSpPr>
            <p:spPr>
              <a:xfrm>
                <a:off x="1672059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70B0346-B39B-467C-9A32-7AD20EB361C8}"/>
                  </a:ext>
                </a:extLst>
              </p:cNvPr>
              <p:cNvSpPr/>
              <p:nvPr/>
            </p:nvSpPr>
            <p:spPr>
              <a:xfrm>
                <a:off x="276267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EC85CCE-DE94-4677-AED2-89962003DCCE}"/>
                  </a:ext>
                </a:extLst>
              </p:cNvPr>
              <p:cNvSpPr/>
              <p:nvPr/>
            </p:nvSpPr>
            <p:spPr>
              <a:xfrm>
                <a:off x="303889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DD0A847-7D91-4CE5-9C77-ADA4A0C28622}"/>
                  </a:ext>
                </a:extLst>
              </p:cNvPr>
              <p:cNvSpPr/>
              <p:nvPr/>
            </p:nvSpPr>
            <p:spPr>
              <a:xfrm>
                <a:off x="331512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AC42681-DA82-4159-8420-23539FF29FE4}"/>
                  </a:ext>
                </a:extLst>
              </p:cNvPr>
              <p:cNvSpPr/>
              <p:nvPr/>
            </p:nvSpPr>
            <p:spPr>
              <a:xfrm>
                <a:off x="359134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6C8E685-D10D-4E79-B09B-868A29A446B4}"/>
                  </a:ext>
                </a:extLst>
              </p:cNvPr>
              <p:cNvSpPr/>
              <p:nvPr/>
            </p:nvSpPr>
            <p:spPr>
              <a:xfrm>
                <a:off x="3900909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9FE513A-2D68-467B-910B-7C0E88412AFE}"/>
                  </a:ext>
                </a:extLst>
              </p:cNvPr>
              <p:cNvCxnSpPr/>
              <p:nvPr/>
            </p:nvCxnSpPr>
            <p:spPr>
              <a:xfrm>
                <a:off x="190921" y="3709521"/>
                <a:ext cx="38671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2CC20C08-19FA-4635-AFA7-57A5120742DB}"/>
                </a:ext>
              </a:extLst>
            </p:cNvPr>
            <p:cNvGrpSpPr/>
            <p:nvPr/>
          </p:nvGrpSpPr>
          <p:grpSpPr>
            <a:xfrm>
              <a:off x="5231073" y="4965213"/>
              <a:ext cx="3056819" cy="729663"/>
              <a:chOff x="190921" y="2765882"/>
              <a:chExt cx="3867150" cy="896014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5F5BB356-A11A-4F25-9B0D-415C63463F0F}"/>
                  </a:ext>
                </a:extLst>
              </p:cNvPr>
              <p:cNvSpPr/>
              <p:nvPr/>
            </p:nvSpPr>
            <p:spPr>
              <a:xfrm>
                <a:off x="190921" y="2765882"/>
                <a:ext cx="2009775" cy="476250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D2D18492-4D2C-4E15-BCF0-DA02D89DFD6F}"/>
                  </a:ext>
                </a:extLst>
              </p:cNvPr>
              <p:cNvSpPr/>
              <p:nvPr/>
            </p:nvSpPr>
            <p:spPr>
              <a:xfrm>
                <a:off x="2419771" y="2765882"/>
                <a:ext cx="1638300" cy="47625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821E65C-66B0-4298-9CFC-D362C7AC8D70}"/>
                  </a:ext>
                </a:extLst>
              </p:cNvPr>
              <p:cNvSpPr/>
              <p:nvPr/>
            </p:nvSpPr>
            <p:spPr>
              <a:xfrm>
                <a:off x="1981622" y="3303058"/>
                <a:ext cx="638175" cy="35164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D477328-5867-4E3A-ACD4-7B9AB1379406}"/>
                  </a:ext>
                </a:extLst>
              </p:cNvPr>
              <p:cNvSpPr/>
              <p:nvPr/>
            </p:nvSpPr>
            <p:spPr>
              <a:xfrm>
                <a:off x="25759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F78455AF-1CFF-4FE2-9F2D-EA803D31F754}"/>
                  </a:ext>
                </a:extLst>
              </p:cNvPr>
              <p:cNvSpPr/>
              <p:nvPr/>
            </p:nvSpPr>
            <p:spPr>
              <a:xfrm>
                <a:off x="53382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DA37069-6AC2-4F95-A59B-23396D844D20}"/>
                  </a:ext>
                </a:extLst>
              </p:cNvPr>
              <p:cNvSpPr/>
              <p:nvPr/>
            </p:nvSpPr>
            <p:spPr>
              <a:xfrm>
                <a:off x="810046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E8318637-7FA7-4C1B-BFCF-C3A938E3D999}"/>
                  </a:ext>
                </a:extLst>
              </p:cNvPr>
              <p:cNvSpPr/>
              <p:nvPr/>
            </p:nvSpPr>
            <p:spPr>
              <a:xfrm>
                <a:off x="1086271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2AB1314B-248B-49DA-A081-F7D8EAF6F2F5}"/>
                  </a:ext>
                </a:extLst>
              </p:cNvPr>
              <p:cNvSpPr/>
              <p:nvPr/>
            </p:nvSpPr>
            <p:spPr>
              <a:xfrm>
                <a:off x="1395834" y="3303058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2CFF5F2-DE99-42D3-BEC7-10E74C56232B}"/>
                  </a:ext>
                </a:extLst>
              </p:cNvPr>
              <p:cNvSpPr/>
              <p:nvPr/>
            </p:nvSpPr>
            <p:spPr>
              <a:xfrm>
                <a:off x="1672059" y="3310249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3763BB0-95D0-4A68-B356-94A06F28E1A0}"/>
                  </a:ext>
                </a:extLst>
              </p:cNvPr>
              <p:cNvSpPr/>
              <p:nvPr/>
            </p:nvSpPr>
            <p:spPr>
              <a:xfrm>
                <a:off x="276267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7BB7AA6-85B5-416C-AF6F-508BF84CDF6D}"/>
                  </a:ext>
                </a:extLst>
              </p:cNvPr>
              <p:cNvSpPr/>
              <p:nvPr/>
            </p:nvSpPr>
            <p:spPr>
              <a:xfrm>
                <a:off x="303889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816C3B00-C76E-449D-BF1C-871FEF48D612}"/>
                  </a:ext>
                </a:extLst>
              </p:cNvPr>
              <p:cNvSpPr/>
              <p:nvPr/>
            </p:nvSpPr>
            <p:spPr>
              <a:xfrm>
                <a:off x="3315121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5C642A0-5415-47D7-8973-E9E2EC7AD1D2}"/>
                  </a:ext>
                </a:extLst>
              </p:cNvPr>
              <p:cNvSpPr/>
              <p:nvPr/>
            </p:nvSpPr>
            <p:spPr>
              <a:xfrm>
                <a:off x="3591346" y="3292755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94ADA26-54D0-48A6-B2B2-D8C7815B3033}"/>
                  </a:ext>
                </a:extLst>
              </p:cNvPr>
              <p:cNvSpPr/>
              <p:nvPr/>
            </p:nvSpPr>
            <p:spPr>
              <a:xfrm>
                <a:off x="3900909" y="3285564"/>
                <a:ext cx="66675" cy="3516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72" name="Arrow: Right 171">
              <a:extLst>
                <a:ext uri="{FF2B5EF4-FFF2-40B4-BE49-F238E27FC236}">
                  <a16:creationId xmlns:a16="http://schemas.microsoft.com/office/drawing/2014/main" id="{933B10CF-879B-453D-B36A-F377C9827645}"/>
                </a:ext>
              </a:extLst>
            </p:cNvPr>
            <p:cNvSpPr/>
            <p:nvPr/>
          </p:nvSpPr>
          <p:spPr>
            <a:xfrm>
              <a:off x="8543862" y="5468310"/>
              <a:ext cx="270510" cy="24206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012CB9E9-76FF-4AFD-9EF6-1013330F4865}"/>
                </a:ext>
              </a:extLst>
            </p:cNvPr>
            <p:cNvSpPr txBox="1"/>
            <p:nvPr/>
          </p:nvSpPr>
          <p:spPr>
            <a:xfrm>
              <a:off x="5159553" y="6182798"/>
              <a:ext cx="5147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Start [</a:t>
              </a:r>
              <a:r>
                <a:rPr lang="en-US" sz="1400" i="1" dirty="0" err="1"/>
                <a:t>Chiplets</a:t>
              </a:r>
              <a:r>
                <a:rPr lang="en-US" sz="1400" i="1" dirty="0"/>
                <a:t> =&gt; </a:t>
              </a:r>
              <a:r>
                <a:rPr lang="en-US" sz="1400" i="1" dirty="0" err="1"/>
                <a:t>Emb</a:t>
              </a:r>
              <a:r>
                <a:rPr lang="en-US" sz="1400" i="1" dirty="0"/>
                <a:t>-Chip =&gt; Cu Post =&gt; RDL =&gt; Substrate]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DD1206F-3C21-419E-A2F9-01B29342A34D}"/>
                </a:ext>
              </a:extLst>
            </p:cNvPr>
            <p:cNvSpPr txBox="1"/>
            <p:nvPr/>
          </p:nvSpPr>
          <p:spPr>
            <a:xfrm>
              <a:off x="10489223" y="6196373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Finish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AAE778A-A666-4466-9D6A-6108CE02EA82}"/>
                </a:ext>
              </a:extLst>
            </p:cNvPr>
            <p:cNvSpPr/>
            <p:nvPr/>
          </p:nvSpPr>
          <p:spPr>
            <a:xfrm>
              <a:off x="5086350" y="4817502"/>
              <a:ext cx="7105650" cy="175474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47D7BD6-7BD8-4B12-A9F6-A4DF6D49CBD7}"/>
                </a:ext>
              </a:extLst>
            </p:cNvPr>
            <p:cNvSpPr txBox="1"/>
            <p:nvPr/>
          </p:nvSpPr>
          <p:spPr>
            <a:xfrm>
              <a:off x="11203062" y="4462248"/>
              <a:ext cx="946512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INFO-L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F8AE64-7268-409F-8514-917E8711F2A6}"/>
              </a:ext>
            </a:extLst>
          </p:cNvPr>
          <p:cNvSpPr txBox="1"/>
          <p:nvPr/>
        </p:nvSpPr>
        <p:spPr>
          <a:xfrm>
            <a:off x="1832402" y="3911524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Substrate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199FAFC-DB5C-4355-AEBD-BB107D9564EA}"/>
              </a:ext>
            </a:extLst>
          </p:cNvPr>
          <p:cNvSpPr txBox="1"/>
          <p:nvPr/>
        </p:nvSpPr>
        <p:spPr>
          <a:xfrm>
            <a:off x="1899388" y="3357889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FFFF00"/>
                </a:solidFill>
              </a:rPr>
              <a:t>Emb</a:t>
            </a:r>
            <a:r>
              <a:rPr lang="en-US" sz="1100" dirty="0">
                <a:solidFill>
                  <a:srgbClr val="FFFF00"/>
                </a:solidFill>
              </a:rPr>
              <a:t>-Chip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D62C0CF-AD78-457A-86B4-04700AAC33EA}"/>
              </a:ext>
            </a:extLst>
          </p:cNvPr>
          <p:cNvSpPr txBox="1"/>
          <p:nvPr/>
        </p:nvSpPr>
        <p:spPr>
          <a:xfrm>
            <a:off x="876599" y="2816833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Chiplet 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6850C95-0692-4D2D-AFE0-0FC21C73985A}"/>
              </a:ext>
            </a:extLst>
          </p:cNvPr>
          <p:cNvSpPr txBox="1"/>
          <p:nvPr/>
        </p:nvSpPr>
        <p:spPr>
          <a:xfrm>
            <a:off x="2872517" y="2815393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Chiplet 2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EDAA86EA-3ABC-4286-85AA-0581143DD577}"/>
              </a:ext>
            </a:extLst>
          </p:cNvPr>
          <p:cNvSpPr txBox="1"/>
          <p:nvPr/>
        </p:nvSpPr>
        <p:spPr>
          <a:xfrm>
            <a:off x="3976702" y="3565411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RDL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AF2FA09-585F-4452-90B9-0DC729BBB751}"/>
              </a:ext>
            </a:extLst>
          </p:cNvPr>
          <p:cNvSpPr txBox="1"/>
          <p:nvPr/>
        </p:nvSpPr>
        <p:spPr>
          <a:xfrm>
            <a:off x="3909576" y="3328594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Cu Post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20EE09B-5B6C-495E-AB51-948A9C2A3A30}"/>
              </a:ext>
            </a:extLst>
          </p:cNvPr>
          <p:cNvGrpSpPr/>
          <p:nvPr/>
        </p:nvGrpSpPr>
        <p:grpSpPr>
          <a:xfrm>
            <a:off x="179254" y="4643707"/>
            <a:ext cx="3867150" cy="1560544"/>
            <a:chOff x="190921" y="2693458"/>
            <a:chExt cx="3867150" cy="1560544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E069FFE-A05A-4872-9A33-83F87CA35AA8}"/>
                </a:ext>
              </a:extLst>
            </p:cNvPr>
            <p:cNvSpPr/>
            <p:nvPr/>
          </p:nvSpPr>
          <p:spPr>
            <a:xfrm>
              <a:off x="190921" y="2693458"/>
              <a:ext cx="2009775" cy="476250"/>
            </a:xfrm>
            <a:prstGeom prst="rect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8979C05-CA0A-4885-8E00-8DCE2F9F43AB}"/>
                </a:ext>
              </a:extLst>
            </p:cNvPr>
            <p:cNvSpPr/>
            <p:nvPr/>
          </p:nvSpPr>
          <p:spPr>
            <a:xfrm>
              <a:off x="2419771" y="2693458"/>
              <a:ext cx="1638300" cy="47625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A1A4FEB-8850-49C9-99EC-545A8431C619}"/>
                </a:ext>
              </a:extLst>
            </p:cNvPr>
            <p:cNvSpPr/>
            <p:nvPr/>
          </p:nvSpPr>
          <p:spPr>
            <a:xfrm>
              <a:off x="190921" y="3777752"/>
              <a:ext cx="3867150" cy="4762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A2F0D37B-F1CB-4ECD-ACA0-E213BF3C599E}"/>
                </a:ext>
              </a:extLst>
            </p:cNvPr>
            <p:cNvSpPr/>
            <p:nvPr/>
          </p:nvSpPr>
          <p:spPr>
            <a:xfrm>
              <a:off x="1981622" y="3303058"/>
              <a:ext cx="638175" cy="35164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9211F10-26F6-47C1-97BD-6A02A0A83B33}"/>
                </a:ext>
              </a:extLst>
            </p:cNvPr>
            <p:cNvSpPr/>
            <p:nvPr/>
          </p:nvSpPr>
          <p:spPr>
            <a:xfrm>
              <a:off x="257596" y="3303058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0F9DBF40-4212-42DD-BB0A-66CBAB5501B1}"/>
                </a:ext>
              </a:extLst>
            </p:cNvPr>
            <p:cNvSpPr/>
            <p:nvPr/>
          </p:nvSpPr>
          <p:spPr>
            <a:xfrm>
              <a:off x="533821" y="3310249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73FD6B0-A66F-4E7D-BA39-5C1E863E01A2}"/>
                </a:ext>
              </a:extLst>
            </p:cNvPr>
            <p:cNvSpPr/>
            <p:nvPr/>
          </p:nvSpPr>
          <p:spPr>
            <a:xfrm>
              <a:off x="810046" y="3303058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6240F97-8269-455C-96AC-5D2733E9F603}"/>
                </a:ext>
              </a:extLst>
            </p:cNvPr>
            <p:cNvSpPr/>
            <p:nvPr/>
          </p:nvSpPr>
          <p:spPr>
            <a:xfrm>
              <a:off x="1086271" y="3310249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7D6134C-8B8F-41FD-BCBC-FF5756F02155}"/>
                </a:ext>
              </a:extLst>
            </p:cNvPr>
            <p:cNvSpPr/>
            <p:nvPr/>
          </p:nvSpPr>
          <p:spPr>
            <a:xfrm>
              <a:off x="1395834" y="3303058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9C982BD-BCF1-4AE2-B96A-E78751A6FFBB}"/>
                </a:ext>
              </a:extLst>
            </p:cNvPr>
            <p:cNvSpPr/>
            <p:nvPr/>
          </p:nvSpPr>
          <p:spPr>
            <a:xfrm>
              <a:off x="1672059" y="3310249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E09EF44-9DF4-4BB3-BB90-DF57132D5300}"/>
                </a:ext>
              </a:extLst>
            </p:cNvPr>
            <p:cNvSpPr/>
            <p:nvPr/>
          </p:nvSpPr>
          <p:spPr>
            <a:xfrm>
              <a:off x="2762671" y="3285564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BCF9EFA-56EF-4923-8479-F760012EDCE5}"/>
                </a:ext>
              </a:extLst>
            </p:cNvPr>
            <p:cNvSpPr/>
            <p:nvPr/>
          </p:nvSpPr>
          <p:spPr>
            <a:xfrm>
              <a:off x="3038896" y="3292755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C39E0BD-1D51-45A7-88F0-86A5CEB410EF}"/>
                </a:ext>
              </a:extLst>
            </p:cNvPr>
            <p:cNvSpPr/>
            <p:nvPr/>
          </p:nvSpPr>
          <p:spPr>
            <a:xfrm>
              <a:off x="3315121" y="3285564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09A4185F-77E0-47F6-BB79-111F1900A0A3}"/>
                </a:ext>
              </a:extLst>
            </p:cNvPr>
            <p:cNvSpPr/>
            <p:nvPr/>
          </p:nvSpPr>
          <p:spPr>
            <a:xfrm>
              <a:off x="3591346" y="3292755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C45625C-FE40-4629-A3C4-9B0F92984468}"/>
                </a:ext>
              </a:extLst>
            </p:cNvPr>
            <p:cNvSpPr/>
            <p:nvPr/>
          </p:nvSpPr>
          <p:spPr>
            <a:xfrm>
              <a:off x="3900909" y="3285564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56044F61-4428-40BF-AE65-3BC7ABF22B27}"/>
              </a:ext>
            </a:extLst>
          </p:cNvPr>
          <p:cNvSpPr txBox="1"/>
          <p:nvPr/>
        </p:nvSpPr>
        <p:spPr>
          <a:xfrm>
            <a:off x="1820735" y="5861773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Substrate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A8C427DC-988A-4891-81A4-F44F97EA1CE6}"/>
              </a:ext>
            </a:extLst>
          </p:cNvPr>
          <p:cNvSpPr txBox="1"/>
          <p:nvPr/>
        </p:nvSpPr>
        <p:spPr>
          <a:xfrm>
            <a:off x="1977525" y="529181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bridge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6CF74D4-9CE2-43A2-8C7C-2161E6E71E59}"/>
              </a:ext>
            </a:extLst>
          </p:cNvPr>
          <p:cNvSpPr txBox="1"/>
          <p:nvPr/>
        </p:nvSpPr>
        <p:spPr>
          <a:xfrm>
            <a:off x="864932" y="4767082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Chiplet 1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795576C-19E4-4637-A8FD-8C44EF191245}"/>
              </a:ext>
            </a:extLst>
          </p:cNvPr>
          <p:cNvSpPr txBox="1"/>
          <p:nvPr/>
        </p:nvSpPr>
        <p:spPr>
          <a:xfrm>
            <a:off x="2860850" y="4765642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Chiplet 2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1ECD6A4-F142-4A45-97AD-87F38E926984}"/>
              </a:ext>
            </a:extLst>
          </p:cNvPr>
          <p:cNvSpPr txBox="1"/>
          <p:nvPr/>
        </p:nvSpPr>
        <p:spPr>
          <a:xfrm>
            <a:off x="3897909" y="5278843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Cu</a:t>
            </a:r>
          </a:p>
        </p:txBody>
      </p:sp>
    </p:spTree>
    <p:extLst>
      <p:ext uri="{BB962C8B-B14F-4D97-AF65-F5344CB8AC3E}">
        <p14:creationId xmlns:p14="http://schemas.microsoft.com/office/powerpoint/2010/main" val="14161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26E3-CC1E-4447-BDE5-753B0185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8" y="152400"/>
            <a:ext cx="4206240" cy="838200"/>
          </a:xfrm>
        </p:spPr>
        <p:txBody>
          <a:bodyPr/>
          <a:lstStyle/>
          <a:p>
            <a:r>
              <a:rPr lang="en-US" sz="2800" dirty="0"/>
              <a:t>Adaptor (2.x D) Cookbook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B283246-9E97-574A-92FE-303F8FC0E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158329"/>
              </p:ext>
            </p:extLst>
          </p:nvPr>
        </p:nvGraphicFramePr>
        <p:xfrm>
          <a:off x="4972278" y="576801"/>
          <a:ext cx="6660682" cy="6070158"/>
        </p:xfrm>
        <a:graphic>
          <a:graphicData uri="http://schemas.openxmlformats.org/drawingml/2006/table">
            <a:tbl>
              <a:tblPr/>
              <a:tblGrid>
                <a:gridCol w="1043712">
                  <a:extLst>
                    <a:ext uri="{9D8B030D-6E8A-4147-A177-3AD203B41FA5}">
                      <a16:colId xmlns:a16="http://schemas.microsoft.com/office/drawing/2014/main" val="1571457099"/>
                    </a:ext>
                  </a:extLst>
                </a:gridCol>
                <a:gridCol w="1526233">
                  <a:extLst>
                    <a:ext uri="{9D8B030D-6E8A-4147-A177-3AD203B41FA5}">
                      <a16:colId xmlns:a16="http://schemas.microsoft.com/office/drawing/2014/main" val="358840186"/>
                    </a:ext>
                  </a:extLst>
                </a:gridCol>
                <a:gridCol w="1318663">
                  <a:extLst>
                    <a:ext uri="{9D8B030D-6E8A-4147-A177-3AD203B41FA5}">
                      <a16:colId xmlns:a16="http://schemas.microsoft.com/office/drawing/2014/main" val="540326567"/>
                    </a:ext>
                  </a:extLst>
                </a:gridCol>
                <a:gridCol w="1501101">
                  <a:extLst>
                    <a:ext uri="{9D8B030D-6E8A-4147-A177-3AD203B41FA5}">
                      <a16:colId xmlns:a16="http://schemas.microsoft.com/office/drawing/2014/main" val="1201509345"/>
                    </a:ext>
                  </a:extLst>
                </a:gridCol>
                <a:gridCol w="1270973">
                  <a:extLst>
                    <a:ext uri="{9D8B030D-6E8A-4147-A177-3AD203B41FA5}">
                      <a16:colId xmlns:a16="http://schemas.microsoft.com/office/drawing/2014/main" val="4060254215"/>
                    </a:ext>
                  </a:extLst>
                </a:gridCol>
              </a:tblGrid>
              <a:tr h="1532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Adaptor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2.xD Technology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Foveros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Omni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FO-EB-T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InfO_LSI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96224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SPIL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50641"/>
                  </a:ext>
                </a:extLst>
              </a:tr>
              <a:tr h="178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Substrate Size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100·100mm</a:t>
                      </a:r>
                      <a:r>
                        <a:rPr lang="en-US" sz="1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100·100mm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65·65mm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84862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(yield trajectory TBD)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62837"/>
                  </a:ext>
                </a:extLst>
              </a:tr>
              <a:tr h="17878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 Interface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Module Size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700mm</a:t>
                      </a:r>
                      <a:r>
                        <a:rPr lang="en-US" sz="1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47·64mm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1700mm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79649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Chip Last 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Chip Last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Chip First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21015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Chiplet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/f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 / Cu Via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795287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28600" lvl="1" indent="0" algn="l" fontAlgn="ctr">
                        <a:tabLst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 [µm]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86824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/f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51518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0" algn="l" fontAlgn="ctr">
                        <a:tabLst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 [µm]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90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62551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</a:t>
                      </a:r>
                      <a:r>
                        <a:rPr lang="en-US" sz="12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to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edge</a:t>
                      </a:r>
                      <a:r>
                        <a:rPr lang="en-US" sz="12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</a:t>
                      </a:r>
                      <a:endParaRPr lang="en-US" sz="12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750µm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84681"/>
                  </a:ext>
                </a:extLst>
              </a:tr>
              <a:tr h="1532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Stacking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Die placement 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Limitation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limitation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limitation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92780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 µm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up to 700µm (HBM)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100µm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32235"/>
                  </a:ext>
                </a:extLst>
              </a:tr>
              <a:tr h="13415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Interconnect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RDL material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 in PBO or Polyimide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 in Polyimide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 in Polyimide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14328"/>
                  </a:ext>
                </a:extLst>
              </a:tr>
              <a:tr h="297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RDL layers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top Layer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bottom Layer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Top layers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bott layers 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Top RDL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bott Layers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59919"/>
                  </a:ext>
                </a:extLst>
              </a:tr>
              <a:tr h="297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RDL Design Rules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5/5µm L/S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5/5µm L/S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7/14µm via/landing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5/5µm L/S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0304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material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Cu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Cu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209343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Diameter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70/64/58 µm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60µm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56602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Pitch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110µm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90µm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763145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height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112µm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105µm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19204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keep out zone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40µm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741"/>
                  </a:ext>
                </a:extLst>
              </a:tr>
              <a:tr h="26263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Embedding capability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Passives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Cache, VR  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StackCap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 Cap,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cap, Inductor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76649"/>
                  </a:ext>
                </a:extLst>
              </a:tr>
              <a:tr h="144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Lateral aspect ratio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&lt;10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&lt;4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05470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Chiplet min. spacing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40µm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611967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Si/Oxide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931747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50µm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50µm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27245"/>
                  </a:ext>
                </a:extLst>
              </a:tr>
              <a:tr h="153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YES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4" marR="8074" marT="807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23412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7779D3A8-2421-204E-801B-F456B2D818E6}"/>
              </a:ext>
            </a:extLst>
          </p:cNvPr>
          <p:cNvGrpSpPr/>
          <p:nvPr/>
        </p:nvGrpSpPr>
        <p:grpSpPr>
          <a:xfrm>
            <a:off x="660937" y="2622161"/>
            <a:ext cx="2758712" cy="1115757"/>
            <a:chOff x="8518888" y="3138975"/>
            <a:chExt cx="2758712" cy="11157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D6258A-8411-D440-9751-20B4F9D39CF4}"/>
                </a:ext>
              </a:extLst>
            </p:cNvPr>
            <p:cNvGrpSpPr/>
            <p:nvPr/>
          </p:nvGrpSpPr>
          <p:grpSpPr>
            <a:xfrm>
              <a:off x="8518888" y="3302233"/>
              <a:ext cx="2758712" cy="952499"/>
              <a:chOff x="6522656" y="2060840"/>
              <a:chExt cx="4781550" cy="164782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39B7834-8451-6F4A-9E6E-BD6DB326A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2656" y="2060840"/>
                <a:ext cx="4781550" cy="1647825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3C700D-1CC9-D545-97DB-BB04F1A4C894}"/>
                  </a:ext>
                </a:extLst>
              </p:cNvPr>
              <p:cNvSpPr/>
              <p:nvPr/>
            </p:nvSpPr>
            <p:spPr>
              <a:xfrm>
                <a:off x="7720314" y="2278337"/>
                <a:ext cx="497711" cy="22329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E7FDDB-89AF-9E47-BA8E-34AC5F2570EC}"/>
                  </a:ext>
                </a:extLst>
              </p:cNvPr>
              <p:cNvSpPr/>
              <p:nvPr/>
            </p:nvSpPr>
            <p:spPr>
              <a:xfrm>
                <a:off x="8664575" y="2278337"/>
                <a:ext cx="497711" cy="22329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60B79C-C49A-064B-976C-739B2D932B3A}"/>
                  </a:ext>
                </a:extLst>
              </p:cNvPr>
              <p:cNvSpPr/>
              <p:nvPr/>
            </p:nvSpPr>
            <p:spPr>
              <a:xfrm>
                <a:off x="9608836" y="2278337"/>
                <a:ext cx="497711" cy="22329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A760AD-A0EB-4347-B91C-02AF8D3B06B3}"/>
                </a:ext>
              </a:extLst>
            </p:cNvPr>
            <p:cNvSpPr txBox="1"/>
            <p:nvPr/>
          </p:nvSpPr>
          <p:spPr>
            <a:xfrm>
              <a:off x="9228207" y="3138975"/>
              <a:ext cx="11545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FO-EB-T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5AEAFE1-D54D-CA41-984C-7898BC410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8" t="-1" b="45046"/>
          <a:stretch/>
        </p:blipFill>
        <p:spPr>
          <a:xfrm>
            <a:off x="660937" y="4399331"/>
            <a:ext cx="2287175" cy="12678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4CE174F-3CD6-2947-9909-3766E81807FC}"/>
              </a:ext>
            </a:extLst>
          </p:cNvPr>
          <p:cNvGrpSpPr/>
          <p:nvPr/>
        </p:nvGrpSpPr>
        <p:grpSpPr>
          <a:xfrm>
            <a:off x="660937" y="990600"/>
            <a:ext cx="3110098" cy="1133406"/>
            <a:chOff x="0" y="8410"/>
            <a:chExt cx="4731988" cy="1475990"/>
          </a:xfrm>
        </p:grpSpPr>
        <p:sp>
          <p:nvSpPr>
            <p:cNvPr id="17" name="TextBox 382">
              <a:extLst>
                <a:ext uri="{FF2B5EF4-FFF2-40B4-BE49-F238E27FC236}">
                  <a16:creationId xmlns:a16="http://schemas.microsoft.com/office/drawing/2014/main" id="{5246E021-319F-AF4C-9BFD-63FBA083DA27}"/>
                </a:ext>
              </a:extLst>
            </p:cNvPr>
            <p:cNvSpPr txBox="1"/>
            <p:nvPr/>
          </p:nvSpPr>
          <p:spPr>
            <a:xfrm>
              <a:off x="1539664" y="8410"/>
              <a:ext cx="1664778" cy="36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err="1">
                  <a:latin typeface="Arial Narrow" panose="020B0606020202030204" pitchFamily="34" charset="0"/>
                </a:rPr>
                <a:t>Foveros</a:t>
              </a:r>
              <a:r>
                <a:rPr lang="en-US" sz="1200" b="1" dirty="0">
                  <a:latin typeface="Arial Narrow" panose="020B0606020202030204" pitchFamily="34" charset="0"/>
                </a:rPr>
                <a:t> Omni</a:t>
              </a:r>
              <a:endParaRPr lang="en-US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DA28564-08EA-4B47-BA2F-B9DEDA2EC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295"/>
            <a:stretch/>
          </p:blipFill>
          <p:spPr>
            <a:xfrm>
              <a:off x="0" y="374284"/>
              <a:ext cx="4731988" cy="1110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97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378A-48DA-4080-89D1-158EAC43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Key Takeaways from 2.x D Cookbook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F0A1-3EBB-4AD6-B08B-23DBAFFA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3" y="1162050"/>
            <a:ext cx="11299373" cy="4876800"/>
          </a:xfrm>
        </p:spPr>
        <p:txBody>
          <a:bodyPr/>
          <a:lstStyle/>
          <a:p>
            <a:r>
              <a:rPr lang="en-US" sz="2400" b="0" dirty="0"/>
              <a:t>Key Metrics for Modular Designs:  Scalability for (A) # of </a:t>
            </a:r>
            <a:r>
              <a:rPr lang="en-US" sz="2400" b="0" dirty="0" err="1"/>
              <a:t>chiplets</a:t>
            </a:r>
            <a:r>
              <a:rPr lang="en-US" sz="2400" b="0" dirty="0"/>
              <a:t>/package and (B) connectivity [improved d2d (and d2package) connectivity, BW and Energy/Bit]</a:t>
            </a:r>
          </a:p>
          <a:p>
            <a:r>
              <a:rPr lang="en-US" sz="2400" b="0" dirty="0"/>
              <a:t>For (A) </a:t>
            </a: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 All 3 options (FV-ODI, FO-EB-T, Info-L) are scalable for large #dies/package </a:t>
            </a:r>
          </a:p>
          <a:p>
            <a:r>
              <a:rPr lang="en-US" sz="2400" b="0" dirty="0">
                <a:sym typeface="Wingdings" panose="05000000000000000000" pitchFamily="2" charset="2"/>
              </a:rPr>
              <a:t>For (B)  Which of these options provide best </a:t>
            </a:r>
            <a:r>
              <a:rPr lang="en-US" sz="2400" b="0" dirty="0"/>
              <a:t>scaling for connection density and is compatible to HBI? </a:t>
            </a:r>
            <a:r>
              <a:rPr lang="en-US" sz="2400" b="0" dirty="0">
                <a:sym typeface="Wingdings" panose="05000000000000000000" pitchFamily="2" charset="2"/>
              </a:rPr>
              <a:t> Post First or Post Last </a:t>
            </a:r>
            <a:r>
              <a:rPr lang="en-US" sz="2400" b="0" dirty="0"/>
              <a:t>[</a:t>
            </a:r>
            <a:r>
              <a:rPr lang="en-US" sz="2400" b="0" dirty="0" err="1"/>
              <a:t>a.k.a</a:t>
            </a:r>
            <a:r>
              <a:rPr lang="en-US" sz="2400" b="0" dirty="0"/>
              <a:t> Chip-First or Last]</a:t>
            </a:r>
            <a:r>
              <a:rPr lang="en-US" sz="2400" b="0" dirty="0">
                <a:sym typeface="Wingdings" panose="05000000000000000000" pitchFamily="2" charset="2"/>
              </a:rPr>
              <a:t>? </a:t>
            </a:r>
          </a:p>
          <a:p>
            <a:r>
              <a:rPr lang="en-US" sz="2400" b="0" dirty="0">
                <a:sym typeface="Wingdings" panose="05000000000000000000" pitchFamily="2" charset="2"/>
              </a:rPr>
              <a:t>Other considerations: FV-ODI total stack thickness &lt;300um complicates HBM like integration </a:t>
            </a:r>
            <a:endParaRPr lang="en-US" sz="2400" b="0" dirty="0"/>
          </a:p>
          <a:p>
            <a:r>
              <a:rPr lang="en-US" sz="2400" b="0" dirty="0">
                <a:sym typeface="Wingdings" panose="05000000000000000000" pitchFamily="2" charset="2"/>
              </a:rPr>
              <a:t>Follow-up’s: Identify dependency (and flexibility) based on integration flow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Chip-First vs Chip-Last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Cu Post before (or after) base Chip attach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Flexible control of base chip and top chip thickness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… 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68797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B90E-8C05-4C2D-AC05-FFC42B48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2.xD Support Hybrid Bonding?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9DF915-015A-4F7D-8E66-BD0062E6C7F5}"/>
              </a:ext>
            </a:extLst>
          </p:cNvPr>
          <p:cNvGrpSpPr/>
          <p:nvPr/>
        </p:nvGrpSpPr>
        <p:grpSpPr>
          <a:xfrm>
            <a:off x="4162425" y="1288185"/>
            <a:ext cx="3867150" cy="1560544"/>
            <a:chOff x="190921" y="2693458"/>
            <a:chExt cx="3867150" cy="15605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1ECF6B-D197-4C5A-BCC3-862F7C02B6C8}"/>
                </a:ext>
              </a:extLst>
            </p:cNvPr>
            <p:cNvSpPr/>
            <p:nvPr/>
          </p:nvSpPr>
          <p:spPr>
            <a:xfrm>
              <a:off x="190921" y="2693458"/>
              <a:ext cx="2009775" cy="476250"/>
            </a:xfrm>
            <a:prstGeom prst="rect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6A594E-D11C-432F-910A-0DDFD4D9EF3A}"/>
                </a:ext>
              </a:extLst>
            </p:cNvPr>
            <p:cNvSpPr/>
            <p:nvPr/>
          </p:nvSpPr>
          <p:spPr>
            <a:xfrm>
              <a:off x="2419771" y="2693458"/>
              <a:ext cx="1638300" cy="47625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19F1FD-EDE0-4C17-B093-1C78B180971A}"/>
                </a:ext>
              </a:extLst>
            </p:cNvPr>
            <p:cNvSpPr/>
            <p:nvPr/>
          </p:nvSpPr>
          <p:spPr>
            <a:xfrm>
              <a:off x="190921" y="3777752"/>
              <a:ext cx="3867150" cy="4762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CCCC42-11CD-4288-9A5D-53A7C02B5CD1}"/>
                </a:ext>
              </a:extLst>
            </p:cNvPr>
            <p:cNvSpPr/>
            <p:nvPr/>
          </p:nvSpPr>
          <p:spPr>
            <a:xfrm>
              <a:off x="1981622" y="3303058"/>
              <a:ext cx="638175" cy="35164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F416C7-878E-4B62-85DA-6B83272605FF}"/>
                </a:ext>
              </a:extLst>
            </p:cNvPr>
            <p:cNvSpPr/>
            <p:nvPr/>
          </p:nvSpPr>
          <p:spPr>
            <a:xfrm>
              <a:off x="257596" y="3303058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A7AF9A-D369-4950-A37D-0277AA219803}"/>
                </a:ext>
              </a:extLst>
            </p:cNvPr>
            <p:cNvSpPr/>
            <p:nvPr/>
          </p:nvSpPr>
          <p:spPr>
            <a:xfrm>
              <a:off x="533821" y="3310249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67B0BD-493B-4E10-8183-BE89278066B2}"/>
                </a:ext>
              </a:extLst>
            </p:cNvPr>
            <p:cNvSpPr/>
            <p:nvPr/>
          </p:nvSpPr>
          <p:spPr>
            <a:xfrm>
              <a:off x="810046" y="3303058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7AD13-570D-4405-9D98-8B20BEFC3838}"/>
                </a:ext>
              </a:extLst>
            </p:cNvPr>
            <p:cNvSpPr/>
            <p:nvPr/>
          </p:nvSpPr>
          <p:spPr>
            <a:xfrm>
              <a:off x="1086271" y="3310249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19166D-C479-4328-AB09-5B898437C02A}"/>
                </a:ext>
              </a:extLst>
            </p:cNvPr>
            <p:cNvSpPr/>
            <p:nvPr/>
          </p:nvSpPr>
          <p:spPr>
            <a:xfrm>
              <a:off x="1395834" y="3303058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676DBA-AD2A-42D3-A6EB-F5C1376A004F}"/>
                </a:ext>
              </a:extLst>
            </p:cNvPr>
            <p:cNvSpPr/>
            <p:nvPr/>
          </p:nvSpPr>
          <p:spPr>
            <a:xfrm>
              <a:off x="1672059" y="3310249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3E6FDB-79DE-46EF-8DEE-3E7F6D1914AA}"/>
                </a:ext>
              </a:extLst>
            </p:cNvPr>
            <p:cNvSpPr/>
            <p:nvPr/>
          </p:nvSpPr>
          <p:spPr>
            <a:xfrm>
              <a:off x="2762671" y="3285564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E085BD-1B3C-4B3B-9FD3-0C9CAB41D97F}"/>
                </a:ext>
              </a:extLst>
            </p:cNvPr>
            <p:cNvSpPr/>
            <p:nvPr/>
          </p:nvSpPr>
          <p:spPr>
            <a:xfrm>
              <a:off x="3038896" y="3292755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6C0FDB-3123-4EAC-8E0B-DE4159F4C853}"/>
                </a:ext>
              </a:extLst>
            </p:cNvPr>
            <p:cNvSpPr/>
            <p:nvPr/>
          </p:nvSpPr>
          <p:spPr>
            <a:xfrm>
              <a:off x="3315121" y="3285564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D95B42-422F-43D1-94EF-DC43D557EFBD}"/>
                </a:ext>
              </a:extLst>
            </p:cNvPr>
            <p:cNvSpPr/>
            <p:nvPr/>
          </p:nvSpPr>
          <p:spPr>
            <a:xfrm>
              <a:off x="3591346" y="3292755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D88521-1073-4E40-B787-8272CEFE91C8}"/>
                </a:ext>
              </a:extLst>
            </p:cNvPr>
            <p:cNvSpPr/>
            <p:nvPr/>
          </p:nvSpPr>
          <p:spPr>
            <a:xfrm>
              <a:off x="3900909" y="3285564"/>
              <a:ext cx="66675" cy="3516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E8F226-D39A-498B-819A-1C79A574B4F9}"/>
              </a:ext>
            </a:extLst>
          </p:cNvPr>
          <p:cNvSpPr txBox="1"/>
          <p:nvPr/>
        </p:nvSpPr>
        <p:spPr>
          <a:xfrm>
            <a:off x="5803906" y="2506251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Substrate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59B81-28F8-4780-B209-B3EA5A8C3A8B}"/>
              </a:ext>
            </a:extLst>
          </p:cNvPr>
          <p:cNvSpPr txBox="1"/>
          <p:nvPr/>
        </p:nvSpPr>
        <p:spPr>
          <a:xfrm>
            <a:off x="5960696" y="1936288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bridge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C94731-8420-4F53-A23D-6E61ACDDB8C3}"/>
              </a:ext>
            </a:extLst>
          </p:cNvPr>
          <p:cNvSpPr txBox="1"/>
          <p:nvPr/>
        </p:nvSpPr>
        <p:spPr>
          <a:xfrm>
            <a:off x="4848103" y="1411560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Chiplet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96A31E-8375-415F-9D4E-27015A93FFE4}"/>
              </a:ext>
            </a:extLst>
          </p:cNvPr>
          <p:cNvSpPr txBox="1"/>
          <p:nvPr/>
        </p:nvSpPr>
        <p:spPr>
          <a:xfrm>
            <a:off x="6844021" y="1410120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Chiplet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11B5C8-90B5-428B-A29F-C7C4EC841548}"/>
              </a:ext>
            </a:extLst>
          </p:cNvPr>
          <p:cNvSpPr txBox="1"/>
          <p:nvPr/>
        </p:nvSpPr>
        <p:spPr>
          <a:xfrm>
            <a:off x="7881080" y="1923321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Cu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5DED2D-8985-4A90-80B2-11EFBF2D5D7F}"/>
              </a:ext>
            </a:extLst>
          </p:cNvPr>
          <p:cNvCxnSpPr/>
          <p:nvPr/>
        </p:nvCxnSpPr>
        <p:spPr>
          <a:xfrm>
            <a:off x="6025243" y="1696222"/>
            <a:ext cx="0" cy="2332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B1C5B4-6777-4182-8EC1-9D989E24B076}"/>
              </a:ext>
            </a:extLst>
          </p:cNvPr>
          <p:cNvCxnSpPr/>
          <p:nvPr/>
        </p:nvCxnSpPr>
        <p:spPr>
          <a:xfrm>
            <a:off x="6140699" y="1700846"/>
            <a:ext cx="0" cy="2332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82305C-DC0F-4514-81FF-2C7F58D4E9A0}"/>
              </a:ext>
            </a:extLst>
          </p:cNvPr>
          <p:cNvCxnSpPr/>
          <p:nvPr/>
        </p:nvCxnSpPr>
        <p:spPr>
          <a:xfrm>
            <a:off x="6444250" y="1685451"/>
            <a:ext cx="0" cy="2332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84C135-1965-4286-84F8-9BDB87C5D0C9}"/>
              </a:ext>
            </a:extLst>
          </p:cNvPr>
          <p:cNvCxnSpPr/>
          <p:nvPr/>
        </p:nvCxnSpPr>
        <p:spPr>
          <a:xfrm>
            <a:off x="6559706" y="1690075"/>
            <a:ext cx="0" cy="2332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381A261-E087-4B9D-8BEF-9397621E79C3}"/>
              </a:ext>
            </a:extLst>
          </p:cNvPr>
          <p:cNvSpPr txBox="1"/>
          <p:nvPr/>
        </p:nvSpPr>
        <p:spPr>
          <a:xfrm>
            <a:off x="8376288" y="1582012"/>
            <a:ext cx="2397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Scaling Connection density and energy via hybrid bonding?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35D6B0-BF84-4741-8946-734704077DC2}"/>
              </a:ext>
            </a:extLst>
          </p:cNvPr>
          <p:cNvCxnSpPr>
            <a:endCxn id="31" idx="1"/>
          </p:cNvCxnSpPr>
          <p:nvPr/>
        </p:nvCxnSpPr>
        <p:spPr>
          <a:xfrm flipV="1">
            <a:off x="6584526" y="1812845"/>
            <a:ext cx="1791762" cy="1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56F72A-1379-484E-A583-9AE863EE43C3}"/>
              </a:ext>
            </a:extLst>
          </p:cNvPr>
          <p:cNvGrpSpPr/>
          <p:nvPr/>
        </p:nvGrpSpPr>
        <p:grpSpPr>
          <a:xfrm>
            <a:off x="914399" y="3140364"/>
            <a:ext cx="10523993" cy="3305223"/>
            <a:chOff x="914399" y="3140364"/>
            <a:chExt cx="10523993" cy="33052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FDB3CE5-8621-4820-B022-85A70711508D}"/>
                </a:ext>
              </a:extLst>
            </p:cNvPr>
            <p:cNvGrpSpPr/>
            <p:nvPr/>
          </p:nvGrpSpPr>
          <p:grpSpPr>
            <a:xfrm>
              <a:off x="914399" y="3140364"/>
              <a:ext cx="10523993" cy="3305223"/>
              <a:chOff x="914399" y="3140364"/>
              <a:chExt cx="10523993" cy="330522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7CB0659-A409-4F55-99F5-EEF9F5456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60148" y="3156617"/>
                <a:ext cx="6278244" cy="32889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0C2DE86-CD2C-407C-8998-90588CD0C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399" y="3140364"/>
                <a:ext cx="3867149" cy="3303190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37A861-532E-4D10-9C17-71CA6B4AF009}"/>
                </a:ext>
              </a:extLst>
            </p:cNvPr>
            <p:cNvSpPr txBox="1"/>
            <p:nvPr/>
          </p:nvSpPr>
          <p:spPr>
            <a:xfrm rot="19633265">
              <a:off x="4120363" y="5011167"/>
              <a:ext cx="380976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WIP:  Max’s First Pass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C924-7690-B641-A2B2-2E6A0702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Ingredients of FE 3D (Chiplet Stacking)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7169-DBF6-8E4B-B633-EA7317F6424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79BA0A-24A5-466B-8A26-4DBF8DB17DD1}"/>
              </a:ext>
            </a:extLst>
          </p:cNvPr>
          <p:cNvGrpSpPr/>
          <p:nvPr/>
        </p:nvGrpSpPr>
        <p:grpSpPr>
          <a:xfrm>
            <a:off x="167078" y="1530759"/>
            <a:ext cx="2942769" cy="4951511"/>
            <a:chOff x="428558" y="2211014"/>
            <a:chExt cx="2083498" cy="2866029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E734F83-5796-460D-A323-293E1242A470}"/>
                </a:ext>
              </a:extLst>
            </p:cNvPr>
            <p:cNvSpPr/>
            <p:nvPr/>
          </p:nvSpPr>
          <p:spPr>
            <a:xfrm>
              <a:off x="428558" y="4707473"/>
              <a:ext cx="2049760" cy="307373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84A463A-C3C3-4B75-A24B-E16F3A4D0FB8}"/>
                </a:ext>
              </a:extLst>
            </p:cNvPr>
            <p:cNvSpPr txBox="1"/>
            <p:nvPr/>
          </p:nvSpPr>
          <p:spPr>
            <a:xfrm>
              <a:off x="596019" y="4707711"/>
              <a:ext cx="1916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Substrate/Package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53CF3462-568C-4CCA-87BE-55987EAF6EE5}"/>
                </a:ext>
              </a:extLst>
            </p:cNvPr>
            <p:cNvGrpSpPr/>
            <p:nvPr/>
          </p:nvGrpSpPr>
          <p:grpSpPr>
            <a:xfrm>
              <a:off x="564498" y="3490923"/>
              <a:ext cx="1679711" cy="1059803"/>
              <a:chOff x="6825007" y="3120277"/>
              <a:chExt cx="2856321" cy="1732962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27E103B5-9F11-4AE1-8B97-1753DEDF6E21}"/>
                  </a:ext>
                </a:extLst>
              </p:cNvPr>
              <p:cNvSpPr/>
              <p:nvPr/>
            </p:nvSpPr>
            <p:spPr>
              <a:xfrm>
                <a:off x="6825007" y="3516204"/>
                <a:ext cx="2856321" cy="245096"/>
              </a:xfrm>
              <a:prstGeom prst="rect">
                <a:avLst/>
              </a:prstGeom>
              <a:solidFill>
                <a:srgbClr val="0068B5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B98B2CC-3D70-4B9E-A7FF-6488C0EA4734}"/>
                  </a:ext>
                </a:extLst>
              </p:cNvPr>
              <p:cNvSpPr/>
              <p:nvPr/>
            </p:nvSpPr>
            <p:spPr>
              <a:xfrm>
                <a:off x="6825007" y="3761298"/>
                <a:ext cx="2856321" cy="10919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ACCF36C1-774E-466F-99C7-FC55C12A1863}"/>
                  </a:ext>
                </a:extLst>
              </p:cNvPr>
              <p:cNvSpPr/>
              <p:nvPr/>
            </p:nvSpPr>
            <p:spPr>
              <a:xfrm>
                <a:off x="6825009" y="3120277"/>
                <a:ext cx="2856319" cy="395926"/>
              </a:xfrm>
              <a:prstGeom prst="rect">
                <a:avLst/>
              </a:prstGeom>
              <a:solidFill>
                <a:srgbClr val="525252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203A29F-2841-4FD9-B61F-2003737A1695}"/>
                </a:ext>
              </a:extLst>
            </p:cNvPr>
            <p:cNvGrpSpPr/>
            <p:nvPr/>
          </p:nvGrpSpPr>
          <p:grpSpPr>
            <a:xfrm rot="10800000">
              <a:off x="573551" y="2211014"/>
              <a:ext cx="1679711" cy="1066019"/>
              <a:chOff x="6825007" y="3120272"/>
              <a:chExt cx="2856321" cy="173296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ABCAEEC-E6EA-4CA2-A1BE-997CDA40CE34}"/>
                  </a:ext>
                </a:extLst>
              </p:cNvPr>
              <p:cNvSpPr/>
              <p:nvPr/>
            </p:nvSpPr>
            <p:spPr>
              <a:xfrm>
                <a:off x="6825007" y="3516195"/>
                <a:ext cx="2856321" cy="245098"/>
              </a:xfrm>
              <a:prstGeom prst="rect">
                <a:avLst/>
              </a:prstGeom>
              <a:solidFill>
                <a:srgbClr val="0068B5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111118E-CF81-42CA-BC77-B903D29210B5}"/>
                  </a:ext>
                </a:extLst>
              </p:cNvPr>
              <p:cNvSpPr/>
              <p:nvPr/>
            </p:nvSpPr>
            <p:spPr>
              <a:xfrm>
                <a:off x="6825007" y="3761293"/>
                <a:ext cx="2856321" cy="10919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9A21908C-A516-47D1-AE5D-51913386DFDD}"/>
                  </a:ext>
                </a:extLst>
              </p:cNvPr>
              <p:cNvSpPr/>
              <p:nvPr/>
            </p:nvSpPr>
            <p:spPr>
              <a:xfrm>
                <a:off x="6825009" y="3120272"/>
                <a:ext cx="2856319" cy="395927"/>
              </a:xfrm>
              <a:prstGeom prst="rect">
                <a:avLst/>
              </a:prstGeom>
              <a:solidFill>
                <a:srgbClr val="525252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B7766B0-9637-4D17-831F-F806DEF61736}"/>
                </a:ext>
              </a:extLst>
            </p:cNvPr>
            <p:cNvGrpSpPr/>
            <p:nvPr/>
          </p:nvGrpSpPr>
          <p:grpSpPr>
            <a:xfrm>
              <a:off x="644722" y="3205577"/>
              <a:ext cx="1516172" cy="86901"/>
              <a:chOff x="6746326" y="5123808"/>
              <a:chExt cx="1516172" cy="167203"/>
            </a:xfrm>
            <a:solidFill>
              <a:schemeClr val="accent2"/>
            </a:solidFill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8721BC0E-608E-47B5-B75A-1A4E588CE675}"/>
                  </a:ext>
                </a:extLst>
              </p:cNvPr>
              <p:cNvSpPr/>
              <p:nvPr/>
            </p:nvSpPr>
            <p:spPr>
              <a:xfrm>
                <a:off x="6746326" y="5139274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0A7DF4E-A833-41A4-9F6B-84D471A4AB2C}"/>
                  </a:ext>
                </a:extLst>
              </p:cNvPr>
              <p:cNvSpPr/>
              <p:nvPr/>
            </p:nvSpPr>
            <p:spPr>
              <a:xfrm>
                <a:off x="6852579" y="51402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F2E2D9C-7429-4DCB-83BE-D2BB72DEEB5C}"/>
                  </a:ext>
                </a:extLst>
              </p:cNvPr>
              <p:cNvSpPr/>
              <p:nvPr/>
            </p:nvSpPr>
            <p:spPr>
              <a:xfrm>
                <a:off x="6963452" y="5134440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C9797380-E4F3-45D0-899C-7FF07AAF9807}"/>
                  </a:ext>
                </a:extLst>
              </p:cNvPr>
              <p:cNvSpPr/>
              <p:nvPr/>
            </p:nvSpPr>
            <p:spPr>
              <a:xfrm>
                <a:off x="7069704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D51A956C-2390-45AD-8469-F9F1F36638DF}"/>
                  </a:ext>
                </a:extLst>
              </p:cNvPr>
              <p:cNvSpPr/>
              <p:nvPr/>
            </p:nvSpPr>
            <p:spPr>
              <a:xfrm>
                <a:off x="7190738" y="51344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9B3E6EAB-A1B6-40B0-B416-56B449BB0FFF}"/>
                  </a:ext>
                </a:extLst>
              </p:cNvPr>
              <p:cNvSpPr/>
              <p:nvPr/>
            </p:nvSpPr>
            <p:spPr>
              <a:xfrm>
                <a:off x="7296990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FADB828B-53B5-4A7B-BA3F-2DBE5FFA0A22}"/>
                  </a:ext>
                </a:extLst>
              </p:cNvPr>
              <p:cNvSpPr/>
              <p:nvPr/>
            </p:nvSpPr>
            <p:spPr>
              <a:xfrm>
                <a:off x="7407865" y="51296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C3A4820-81AC-4510-B7A3-2424CEB72E1E}"/>
                  </a:ext>
                </a:extLst>
              </p:cNvPr>
              <p:cNvSpPr/>
              <p:nvPr/>
            </p:nvSpPr>
            <p:spPr>
              <a:xfrm>
                <a:off x="7514117" y="51305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A3514790-67FE-464B-94B0-D25A73E80394}"/>
                  </a:ext>
                </a:extLst>
              </p:cNvPr>
              <p:cNvSpPr/>
              <p:nvPr/>
            </p:nvSpPr>
            <p:spPr>
              <a:xfrm>
                <a:off x="7628680" y="51286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D5FDBCFF-90E3-4E25-9460-49AF0111CB74}"/>
                  </a:ext>
                </a:extLst>
              </p:cNvPr>
              <p:cNvSpPr/>
              <p:nvPr/>
            </p:nvSpPr>
            <p:spPr>
              <a:xfrm>
                <a:off x="7734933" y="51296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88E921F7-FAF1-4BAB-8E96-6F743F9772D0}"/>
                  </a:ext>
                </a:extLst>
              </p:cNvPr>
              <p:cNvSpPr/>
              <p:nvPr/>
            </p:nvSpPr>
            <p:spPr>
              <a:xfrm>
                <a:off x="7845807" y="5123808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F2603CD9-A777-4E13-AEE9-8BCB6F71588A}"/>
                  </a:ext>
                </a:extLst>
              </p:cNvPr>
              <p:cNvSpPr/>
              <p:nvPr/>
            </p:nvSpPr>
            <p:spPr>
              <a:xfrm>
                <a:off x="7952060" y="51247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093260A5-7B25-4EC2-AAC0-7F072480813C}"/>
                  </a:ext>
                </a:extLst>
              </p:cNvPr>
              <p:cNvSpPr/>
              <p:nvPr/>
            </p:nvSpPr>
            <p:spPr>
              <a:xfrm>
                <a:off x="8073093" y="5123808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4AE07B1E-86C9-4A86-9120-F02677666F43}"/>
                  </a:ext>
                </a:extLst>
              </p:cNvPr>
              <p:cNvSpPr/>
              <p:nvPr/>
            </p:nvSpPr>
            <p:spPr>
              <a:xfrm>
                <a:off x="8179344" y="5124775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6F6019CA-8F1A-4D71-B621-FD5F40EEEE19}"/>
                </a:ext>
              </a:extLst>
            </p:cNvPr>
            <p:cNvSpPr txBox="1"/>
            <p:nvPr/>
          </p:nvSpPr>
          <p:spPr>
            <a:xfrm>
              <a:off x="1230563" y="4242711"/>
              <a:ext cx="706925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Si (Bottom): </a:t>
              </a: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A9610B5-E838-4D4A-AE61-2EE012083331}"/>
                </a:ext>
              </a:extLst>
            </p:cNvPr>
            <p:cNvSpPr txBox="1"/>
            <p:nvPr/>
          </p:nvSpPr>
          <p:spPr>
            <a:xfrm>
              <a:off x="1187138" y="3762374"/>
              <a:ext cx="646011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Transistors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2CDBF79-5CAC-40B8-83C1-41ACBBFDF00F}"/>
                </a:ext>
              </a:extLst>
            </p:cNvPr>
            <p:cNvSpPr txBox="1"/>
            <p:nvPr/>
          </p:nvSpPr>
          <p:spPr>
            <a:xfrm>
              <a:off x="1235860" y="3633684"/>
              <a:ext cx="796693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Interconnects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2B67D64-DA3B-4865-A5DA-9CCEFDD61613}"/>
                </a:ext>
              </a:extLst>
            </p:cNvPr>
            <p:cNvSpPr/>
            <p:nvPr/>
          </p:nvSpPr>
          <p:spPr>
            <a:xfrm>
              <a:off x="718822" y="3655106"/>
              <a:ext cx="152319" cy="90183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2C858DE-4A84-4D76-984C-74D9D6D8C60D}"/>
                </a:ext>
              </a:extLst>
            </p:cNvPr>
            <p:cNvSpPr/>
            <p:nvPr/>
          </p:nvSpPr>
          <p:spPr>
            <a:xfrm>
              <a:off x="1041276" y="3655106"/>
              <a:ext cx="152319" cy="90183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55FE825-02CD-49B4-B631-068796523E0D}"/>
                </a:ext>
              </a:extLst>
            </p:cNvPr>
            <p:cNvSpPr/>
            <p:nvPr/>
          </p:nvSpPr>
          <p:spPr>
            <a:xfrm>
              <a:off x="1983232" y="3658214"/>
              <a:ext cx="152319" cy="90183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3" name="Flowchart: Terminator 142">
              <a:extLst>
                <a:ext uri="{FF2B5EF4-FFF2-40B4-BE49-F238E27FC236}">
                  <a16:creationId xmlns:a16="http://schemas.microsoft.com/office/drawing/2014/main" id="{DAE70F78-312E-4E7C-AEA2-B3AC8DDECA9E}"/>
                </a:ext>
              </a:extLst>
            </p:cNvPr>
            <p:cNvSpPr/>
            <p:nvPr/>
          </p:nvSpPr>
          <p:spPr>
            <a:xfrm>
              <a:off x="655569" y="4556941"/>
              <a:ext cx="258703" cy="150770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4" name="Flowchart: Terminator 143">
              <a:extLst>
                <a:ext uri="{FF2B5EF4-FFF2-40B4-BE49-F238E27FC236}">
                  <a16:creationId xmlns:a16="http://schemas.microsoft.com/office/drawing/2014/main" id="{845324C8-73DA-43AF-9B4E-022868C81FFB}"/>
                </a:ext>
              </a:extLst>
            </p:cNvPr>
            <p:cNvSpPr/>
            <p:nvPr/>
          </p:nvSpPr>
          <p:spPr>
            <a:xfrm>
              <a:off x="983992" y="4551692"/>
              <a:ext cx="258703" cy="150770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5" name="Flowchart: Terminator 144">
              <a:extLst>
                <a:ext uri="{FF2B5EF4-FFF2-40B4-BE49-F238E27FC236}">
                  <a16:creationId xmlns:a16="http://schemas.microsoft.com/office/drawing/2014/main" id="{C44274DB-2C4E-49BC-8CCB-03883FF728A2}"/>
                </a:ext>
              </a:extLst>
            </p:cNvPr>
            <p:cNvSpPr/>
            <p:nvPr/>
          </p:nvSpPr>
          <p:spPr>
            <a:xfrm>
              <a:off x="1917596" y="4548665"/>
              <a:ext cx="258703" cy="150770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8B929DB-6F1C-4F0E-8A5B-781D9EC1EA47}"/>
                </a:ext>
              </a:extLst>
            </p:cNvPr>
            <p:cNvSpPr txBox="1"/>
            <p:nvPr/>
          </p:nvSpPr>
          <p:spPr>
            <a:xfrm>
              <a:off x="1143238" y="2900469"/>
              <a:ext cx="713337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Transistors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714083F-17B4-4EFD-9F95-F0EBC3ADEC60}"/>
                </a:ext>
              </a:extLst>
            </p:cNvPr>
            <p:cNvSpPr txBox="1"/>
            <p:nvPr/>
          </p:nvSpPr>
          <p:spPr>
            <a:xfrm>
              <a:off x="1111625" y="3043772"/>
              <a:ext cx="878446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Interconnects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7869D23-BA20-41ED-895C-BA3856F70549}"/>
                </a:ext>
              </a:extLst>
            </p:cNvPr>
            <p:cNvGrpSpPr/>
            <p:nvPr/>
          </p:nvGrpSpPr>
          <p:grpSpPr>
            <a:xfrm rot="10800000">
              <a:off x="640382" y="3483836"/>
              <a:ext cx="1516172" cy="86901"/>
              <a:chOff x="6746326" y="5123808"/>
              <a:chExt cx="1516172" cy="167203"/>
            </a:xfrm>
            <a:solidFill>
              <a:schemeClr val="accent2"/>
            </a:solidFill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A8E1C11A-0A1F-4011-A275-CBE9F4344C3B}"/>
                  </a:ext>
                </a:extLst>
              </p:cNvPr>
              <p:cNvSpPr/>
              <p:nvPr/>
            </p:nvSpPr>
            <p:spPr>
              <a:xfrm>
                <a:off x="6746326" y="5139274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ECF4A56-EEE5-4BE3-8BCE-21E0920592F0}"/>
                  </a:ext>
                </a:extLst>
              </p:cNvPr>
              <p:cNvSpPr/>
              <p:nvPr/>
            </p:nvSpPr>
            <p:spPr>
              <a:xfrm>
                <a:off x="6852579" y="51402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F80DFA8F-AC76-4FC0-842C-E7CA81A1E654}"/>
                  </a:ext>
                </a:extLst>
              </p:cNvPr>
              <p:cNvSpPr/>
              <p:nvPr/>
            </p:nvSpPr>
            <p:spPr>
              <a:xfrm>
                <a:off x="6963452" y="5134440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93F2A636-1BA4-4228-AE33-6AB00B7B84CD}"/>
                  </a:ext>
                </a:extLst>
              </p:cNvPr>
              <p:cNvSpPr/>
              <p:nvPr/>
            </p:nvSpPr>
            <p:spPr>
              <a:xfrm>
                <a:off x="7069704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3F19976A-7369-46DE-915A-C29C8110A6DA}"/>
                  </a:ext>
                </a:extLst>
              </p:cNvPr>
              <p:cNvSpPr/>
              <p:nvPr/>
            </p:nvSpPr>
            <p:spPr>
              <a:xfrm>
                <a:off x="7190738" y="51344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BE81C27B-1981-4D0B-B900-0AF883188A8B}"/>
                  </a:ext>
                </a:extLst>
              </p:cNvPr>
              <p:cNvSpPr/>
              <p:nvPr/>
            </p:nvSpPr>
            <p:spPr>
              <a:xfrm>
                <a:off x="7296990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CD0946BA-EAD1-42F2-A008-AB6F3B21A9FD}"/>
                  </a:ext>
                </a:extLst>
              </p:cNvPr>
              <p:cNvSpPr/>
              <p:nvPr/>
            </p:nvSpPr>
            <p:spPr>
              <a:xfrm>
                <a:off x="7407865" y="51296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DE1237D-4B92-4790-ADCA-9A3AC84B0834}"/>
                  </a:ext>
                </a:extLst>
              </p:cNvPr>
              <p:cNvSpPr/>
              <p:nvPr/>
            </p:nvSpPr>
            <p:spPr>
              <a:xfrm>
                <a:off x="7514117" y="51305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799AA87D-E480-43D3-858E-8185E123CD85}"/>
                  </a:ext>
                </a:extLst>
              </p:cNvPr>
              <p:cNvSpPr/>
              <p:nvPr/>
            </p:nvSpPr>
            <p:spPr>
              <a:xfrm>
                <a:off x="7628680" y="51286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DA6E15B5-F390-4A0E-931E-BEA65EF52171}"/>
                  </a:ext>
                </a:extLst>
              </p:cNvPr>
              <p:cNvSpPr/>
              <p:nvPr/>
            </p:nvSpPr>
            <p:spPr>
              <a:xfrm>
                <a:off x="7734933" y="51296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3076009D-6DE7-4CC4-A286-19D91E15538E}"/>
                  </a:ext>
                </a:extLst>
              </p:cNvPr>
              <p:cNvSpPr/>
              <p:nvPr/>
            </p:nvSpPr>
            <p:spPr>
              <a:xfrm>
                <a:off x="7845807" y="5123808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FBDF96BA-AC26-41BC-A4EA-4289B1FCBCF6}"/>
                  </a:ext>
                </a:extLst>
              </p:cNvPr>
              <p:cNvSpPr/>
              <p:nvPr/>
            </p:nvSpPr>
            <p:spPr>
              <a:xfrm>
                <a:off x="7952060" y="51247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558152B-4C3F-43B2-977D-38F3D1EEE14F}"/>
                  </a:ext>
                </a:extLst>
              </p:cNvPr>
              <p:cNvSpPr/>
              <p:nvPr/>
            </p:nvSpPr>
            <p:spPr>
              <a:xfrm>
                <a:off x="8073093" y="5123808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08BD84B7-085D-4B8C-8493-A9CE622D42CE}"/>
                  </a:ext>
                </a:extLst>
              </p:cNvPr>
              <p:cNvSpPr/>
              <p:nvPr/>
            </p:nvSpPr>
            <p:spPr>
              <a:xfrm>
                <a:off x="8179344" y="5124775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763C38F-DDA0-4DD6-974D-36D2D9ADE429}"/>
                </a:ext>
              </a:extLst>
            </p:cNvPr>
            <p:cNvSpPr/>
            <p:nvPr/>
          </p:nvSpPr>
          <p:spPr>
            <a:xfrm flipV="1">
              <a:off x="571980" y="3157437"/>
              <a:ext cx="1673666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ACF6FC6-A3E4-4B8C-AE73-FCE3E8DDE0A2}"/>
                </a:ext>
              </a:extLst>
            </p:cNvPr>
            <p:cNvSpPr/>
            <p:nvPr/>
          </p:nvSpPr>
          <p:spPr>
            <a:xfrm flipV="1">
              <a:off x="567520" y="3591964"/>
              <a:ext cx="1673666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3FF2D02-F3A4-4150-B182-B23714692B6F}"/>
                </a:ext>
              </a:extLst>
            </p:cNvPr>
            <p:cNvSpPr txBox="1"/>
            <p:nvPr/>
          </p:nvSpPr>
          <p:spPr>
            <a:xfrm>
              <a:off x="943620" y="2518361"/>
              <a:ext cx="920124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Intel Clear"/>
                  <a:sym typeface="Helvetica Neue"/>
                </a:rPr>
                <a:t>Memory/Logic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2073B072-8AF1-44C5-9847-2C4212DED15D}"/>
              </a:ext>
            </a:extLst>
          </p:cNvPr>
          <p:cNvSpPr txBox="1"/>
          <p:nvPr/>
        </p:nvSpPr>
        <p:spPr>
          <a:xfrm>
            <a:off x="3328706" y="28337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Bonding Interface 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CDB6A97-F03E-42AF-86EB-458B4442838F}"/>
              </a:ext>
            </a:extLst>
          </p:cNvPr>
          <p:cNvSpPr txBox="1"/>
          <p:nvPr/>
        </p:nvSpPr>
        <p:spPr>
          <a:xfrm>
            <a:off x="3325065" y="3608064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Bonding Interface B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CCE6A88-DCBF-453F-A261-AC9297B3E0DD}"/>
              </a:ext>
            </a:extLst>
          </p:cNvPr>
          <p:cNvSpPr txBox="1"/>
          <p:nvPr/>
        </p:nvSpPr>
        <p:spPr>
          <a:xfrm>
            <a:off x="3224619" y="5026835"/>
            <a:ext cx="1907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Bonding Interface D2P/S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33CDC89-906F-4FEC-859B-7B494B1FAD88}"/>
              </a:ext>
            </a:extLst>
          </p:cNvPr>
          <p:cNvCxnSpPr>
            <a:cxnSpLocks/>
          </p:cNvCxnSpPr>
          <p:nvPr/>
        </p:nvCxnSpPr>
        <p:spPr>
          <a:xfrm flipV="1">
            <a:off x="3994485" y="3402124"/>
            <a:ext cx="40364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AD5D556-9BB3-4430-9005-FE8C92CF5395}"/>
              </a:ext>
            </a:extLst>
          </p:cNvPr>
          <p:cNvCxnSpPr>
            <a:cxnSpLocks/>
          </p:cNvCxnSpPr>
          <p:nvPr/>
        </p:nvCxnSpPr>
        <p:spPr>
          <a:xfrm>
            <a:off x="4398125" y="3283446"/>
            <a:ext cx="0" cy="2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149025F-26BB-4542-80FA-2716C5BCD7F9}"/>
              </a:ext>
            </a:extLst>
          </p:cNvPr>
          <p:cNvCxnSpPr/>
          <p:nvPr/>
        </p:nvCxnSpPr>
        <p:spPr>
          <a:xfrm>
            <a:off x="4398125" y="3259252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E9B98F8-99F5-4C8C-B813-F76CBF010545}"/>
              </a:ext>
            </a:extLst>
          </p:cNvPr>
          <p:cNvCxnSpPr/>
          <p:nvPr/>
        </p:nvCxnSpPr>
        <p:spPr>
          <a:xfrm>
            <a:off x="4408956" y="3547994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C3E167DF-CF81-4912-997D-1DDB82B03BCB}"/>
              </a:ext>
            </a:extLst>
          </p:cNvPr>
          <p:cNvSpPr txBox="1"/>
          <p:nvPr/>
        </p:nvSpPr>
        <p:spPr>
          <a:xfrm>
            <a:off x="4551796" y="3042564"/>
            <a:ext cx="901801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ubump</a:t>
            </a:r>
            <a:endParaRPr lang="en-US" sz="12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596E613-DF36-4A4D-9B00-5DC070143903}"/>
              </a:ext>
            </a:extLst>
          </p:cNvPr>
          <p:cNvSpPr txBox="1"/>
          <p:nvPr/>
        </p:nvSpPr>
        <p:spPr>
          <a:xfrm>
            <a:off x="4523663" y="3369239"/>
            <a:ext cx="1639890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Hybrid bonding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0C69F863-B0D3-4382-84D4-1C24C08D66AE}"/>
              </a:ext>
            </a:extLst>
          </p:cNvPr>
          <p:cNvCxnSpPr>
            <a:cxnSpLocks/>
            <a:stCxn id="124" idx="1"/>
          </p:cNvCxnSpPr>
          <p:nvPr/>
        </p:nvCxnSpPr>
        <p:spPr>
          <a:xfrm flipH="1">
            <a:off x="2589140" y="2972271"/>
            <a:ext cx="739566" cy="396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FBBF1D2-092A-4DAC-884A-953D290B0D04}"/>
              </a:ext>
            </a:extLst>
          </p:cNvPr>
          <p:cNvCxnSpPr>
            <a:cxnSpLocks/>
            <a:endCxn id="199" idx="1"/>
          </p:cNvCxnSpPr>
          <p:nvPr/>
        </p:nvCxnSpPr>
        <p:spPr>
          <a:xfrm flipH="1">
            <a:off x="2607730" y="3794231"/>
            <a:ext cx="810244" cy="4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67DC2E81-2F7C-47BC-B1B2-CB662C055E16}"/>
              </a:ext>
            </a:extLst>
          </p:cNvPr>
          <p:cNvCxnSpPr>
            <a:cxnSpLocks/>
          </p:cNvCxnSpPr>
          <p:nvPr/>
        </p:nvCxnSpPr>
        <p:spPr>
          <a:xfrm>
            <a:off x="4004359" y="3220677"/>
            <a:ext cx="2107" cy="38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E23FF5D3-F7D4-484F-9A84-D36D48A9898F}"/>
              </a:ext>
            </a:extLst>
          </p:cNvPr>
          <p:cNvSpPr txBox="1"/>
          <p:nvPr/>
        </p:nvSpPr>
        <p:spPr>
          <a:xfrm>
            <a:off x="3615275" y="3220677"/>
            <a:ext cx="469526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L0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A2A4ECC4-B8F1-4D7B-A1A7-AEDFE0DCB6B9}"/>
              </a:ext>
            </a:extLst>
          </p:cNvPr>
          <p:cNvCxnSpPr>
            <a:cxnSpLocks/>
          </p:cNvCxnSpPr>
          <p:nvPr/>
        </p:nvCxnSpPr>
        <p:spPr>
          <a:xfrm flipV="1">
            <a:off x="3868946" y="5522143"/>
            <a:ext cx="40364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A818F28-B5E6-4F65-B2BE-DDF33C9FC9A4}"/>
              </a:ext>
            </a:extLst>
          </p:cNvPr>
          <p:cNvCxnSpPr>
            <a:cxnSpLocks/>
          </p:cNvCxnSpPr>
          <p:nvPr/>
        </p:nvCxnSpPr>
        <p:spPr>
          <a:xfrm>
            <a:off x="4272587" y="5403464"/>
            <a:ext cx="0" cy="2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F80709B-9B91-4AD6-9160-55ECD464D546}"/>
              </a:ext>
            </a:extLst>
          </p:cNvPr>
          <p:cNvCxnSpPr/>
          <p:nvPr/>
        </p:nvCxnSpPr>
        <p:spPr>
          <a:xfrm>
            <a:off x="4272587" y="5379270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FAC8323-E70C-49E8-9230-CC851B0E6001}"/>
              </a:ext>
            </a:extLst>
          </p:cNvPr>
          <p:cNvCxnSpPr/>
          <p:nvPr/>
        </p:nvCxnSpPr>
        <p:spPr>
          <a:xfrm>
            <a:off x="4283418" y="5668012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9B756F48-DAE8-423F-A41F-01A40B2B8103}"/>
              </a:ext>
            </a:extLst>
          </p:cNvPr>
          <p:cNvSpPr txBox="1"/>
          <p:nvPr/>
        </p:nvSpPr>
        <p:spPr>
          <a:xfrm>
            <a:off x="4426258" y="5162583"/>
            <a:ext cx="968299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Die Last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A6C7DF9-8215-4D10-9D96-9C71C6F63C6E}"/>
              </a:ext>
            </a:extLst>
          </p:cNvPr>
          <p:cNvSpPr txBox="1"/>
          <p:nvPr/>
        </p:nvSpPr>
        <p:spPr>
          <a:xfrm>
            <a:off x="4398125" y="5489257"/>
            <a:ext cx="994419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Die First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4677E12-06EF-4857-B2C5-6C1D778EEF4B}"/>
              </a:ext>
            </a:extLst>
          </p:cNvPr>
          <p:cNvCxnSpPr>
            <a:cxnSpLocks/>
          </p:cNvCxnSpPr>
          <p:nvPr/>
        </p:nvCxnSpPr>
        <p:spPr>
          <a:xfrm>
            <a:off x="3878821" y="5340696"/>
            <a:ext cx="2107" cy="38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175B2E9C-E4E8-4822-897B-0621C8AD8A51}"/>
              </a:ext>
            </a:extLst>
          </p:cNvPr>
          <p:cNvSpPr txBox="1"/>
          <p:nvPr/>
        </p:nvSpPr>
        <p:spPr>
          <a:xfrm>
            <a:off x="3489737" y="5340696"/>
            <a:ext cx="469526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L1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BB96D29-8B5D-4B39-B0E9-20FA27FFB09C}"/>
              </a:ext>
            </a:extLst>
          </p:cNvPr>
          <p:cNvSpPr txBox="1"/>
          <p:nvPr/>
        </p:nvSpPr>
        <p:spPr>
          <a:xfrm>
            <a:off x="3391280" y="4226183"/>
            <a:ext cx="595714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TSV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96FF2C2-3119-4325-B47D-FE69741BA5BD}"/>
              </a:ext>
            </a:extLst>
          </p:cNvPr>
          <p:cNvCxnSpPr>
            <a:cxnSpLocks/>
          </p:cNvCxnSpPr>
          <p:nvPr/>
        </p:nvCxnSpPr>
        <p:spPr>
          <a:xfrm flipV="1">
            <a:off x="3910069" y="4457225"/>
            <a:ext cx="40364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1054E49-BD45-4DD3-BFBA-88F92E6F3125}"/>
              </a:ext>
            </a:extLst>
          </p:cNvPr>
          <p:cNvCxnSpPr>
            <a:cxnSpLocks/>
          </p:cNvCxnSpPr>
          <p:nvPr/>
        </p:nvCxnSpPr>
        <p:spPr>
          <a:xfrm>
            <a:off x="4313709" y="4212096"/>
            <a:ext cx="0" cy="2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AB3742B-B0BD-4163-981A-03DF4BFAE019}"/>
              </a:ext>
            </a:extLst>
          </p:cNvPr>
          <p:cNvCxnSpPr/>
          <p:nvPr/>
        </p:nvCxnSpPr>
        <p:spPr>
          <a:xfrm>
            <a:off x="4313709" y="4187903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CDCD6FC-A32F-4E97-A930-42A6E0DC5ED0}"/>
              </a:ext>
            </a:extLst>
          </p:cNvPr>
          <p:cNvCxnSpPr/>
          <p:nvPr/>
        </p:nvCxnSpPr>
        <p:spPr>
          <a:xfrm>
            <a:off x="4324540" y="4476645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BEFB3CE4-079A-4EE7-9C2B-2F69BA646576}"/>
              </a:ext>
            </a:extLst>
          </p:cNvPr>
          <p:cNvSpPr txBox="1"/>
          <p:nvPr/>
        </p:nvSpPr>
        <p:spPr>
          <a:xfrm>
            <a:off x="4467380" y="4009150"/>
            <a:ext cx="1099546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CD/H; AR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E96BD6E-6A39-4FAD-8413-D64A6933CAC6}"/>
              </a:ext>
            </a:extLst>
          </p:cNvPr>
          <p:cNvSpPr txBox="1"/>
          <p:nvPr/>
        </p:nvSpPr>
        <p:spPr>
          <a:xfrm>
            <a:off x="4439247" y="4297889"/>
            <a:ext cx="1706755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Isolated, Bundle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66F4F7F-6899-4376-9D18-126F39CD1EF1}"/>
              </a:ext>
            </a:extLst>
          </p:cNvPr>
          <p:cNvCxnSpPr>
            <a:cxnSpLocks/>
          </p:cNvCxnSpPr>
          <p:nvPr/>
        </p:nvCxnSpPr>
        <p:spPr>
          <a:xfrm>
            <a:off x="3919943" y="4275778"/>
            <a:ext cx="2107" cy="38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7104382-CF07-4FD9-B9B0-7BAF6037D2AD}"/>
              </a:ext>
            </a:extLst>
          </p:cNvPr>
          <p:cNvCxnSpPr>
            <a:cxnSpLocks/>
          </p:cNvCxnSpPr>
          <p:nvPr/>
        </p:nvCxnSpPr>
        <p:spPr>
          <a:xfrm>
            <a:off x="4311697" y="4500732"/>
            <a:ext cx="0" cy="2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0BCD492-ABD4-40DE-872C-D6BD55FA5ECC}"/>
              </a:ext>
            </a:extLst>
          </p:cNvPr>
          <p:cNvCxnSpPr/>
          <p:nvPr/>
        </p:nvCxnSpPr>
        <p:spPr>
          <a:xfrm>
            <a:off x="4322528" y="4765280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4F127D4D-3F40-425F-88FC-198DE4E7FC59}"/>
              </a:ext>
            </a:extLst>
          </p:cNvPr>
          <p:cNvSpPr txBox="1"/>
          <p:nvPr/>
        </p:nvSpPr>
        <p:spPr>
          <a:xfrm>
            <a:off x="4450713" y="4611918"/>
            <a:ext cx="2176004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Integration: Mid, Last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7607EE1-ABD1-462D-B42E-0ECC2BE9BD78}"/>
              </a:ext>
            </a:extLst>
          </p:cNvPr>
          <p:cNvCxnSpPr>
            <a:cxnSpLocks/>
          </p:cNvCxnSpPr>
          <p:nvPr/>
        </p:nvCxnSpPr>
        <p:spPr>
          <a:xfrm flipH="1">
            <a:off x="2612426" y="2639866"/>
            <a:ext cx="869949" cy="573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795799EE-F8A7-4AE3-942B-F01199DCF8C7}"/>
              </a:ext>
            </a:extLst>
          </p:cNvPr>
          <p:cNvSpPr txBox="1"/>
          <p:nvPr/>
        </p:nvSpPr>
        <p:spPr>
          <a:xfrm>
            <a:off x="3505661" y="2376187"/>
            <a:ext cx="4192065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Routing [dedicated for HB; Testing pad KGD]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952EF56-7931-4B4A-B2AB-0B8DF182227C}"/>
              </a:ext>
            </a:extLst>
          </p:cNvPr>
          <p:cNvSpPr txBox="1"/>
          <p:nvPr/>
        </p:nvSpPr>
        <p:spPr>
          <a:xfrm>
            <a:off x="3247575" y="1616032"/>
            <a:ext cx="1306117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3D Stacking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FBFE7C2-0C00-448E-87C9-D2B465F96D13}"/>
              </a:ext>
            </a:extLst>
          </p:cNvPr>
          <p:cNvCxnSpPr>
            <a:cxnSpLocks/>
          </p:cNvCxnSpPr>
          <p:nvPr/>
        </p:nvCxnSpPr>
        <p:spPr>
          <a:xfrm flipV="1">
            <a:off x="4489245" y="1811123"/>
            <a:ext cx="40364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9D9A481-BD86-4F1B-8C6F-439DD34911FB}"/>
              </a:ext>
            </a:extLst>
          </p:cNvPr>
          <p:cNvCxnSpPr>
            <a:cxnSpLocks/>
          </p:cNvCxnSpPr>
          <p:nvPr/>
        </p:nvCxnSpPr>
        <p:spPr>
          <a:xfrm>
            <a:off x="4892885" y="1565994"/>
            <a:ext cx="0" cy="2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9378B31-5EDC-4D7F-8FE9-E7622557D358}"/>
              </a:ext>
            </a:extLst>
          </p:cNvPr>
          <p:cNvCxnSpPr/>
          <p:nvPr/>
        </p:nvCxnSpPr>
        <p:spPr>
          <a:xfrm>
            <a:off x="4892885" y="1541801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DB9F384-8BC9-4871-B538-403A7DBA5092}"/>
              </a:ext>
            </a:extLst>
          </p:cNvPr>
          <p:cNvCxnSpPr/>
          <p:nvPr/>
        </p:nvCxnSpPr>
        <p:spPr>
          <a:xfrm>
            <a:off x="4903716" y="1830543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E16056E6-6209-4637-9FAA-FDE97536D9E0}"/>
              </a:ext>
            </a:extLst>
          </p:cNvPr>
          <p:cNvSpPr txBox="1"/>
          <p:nvPr/>
        </p:nvSpPr>
        <p:spPr>
          <a:xfrm>
            <a:off x="5046556" y="1363048"/>
            <a:ext cx="2650404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Logic-Logic; Logic-Memory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83E0CCA-1327-4A22-9F2F-1B76F3979707}"/>
              </a:ext>
            </a:extLst>
          </p:cNvPr>
          <p:cNvSpPr txBox="1"/>
          <p:nvPr/>
        </p:nvSpPr>
        <p:spPr>
          <a:xfrm>
            <a:off x="5018423" y="1651787"/>
            <a:ext cx="2468755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Same node; Mixed Node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2D204D9-5802-41FF-B658-2D9E3B263B6A}"/>
              </a:ext>
            </a:extLst>
          </p:cNvPr>
          <p:cNvCxnSpPr>
            <a:cxnSpLocks/>
          </p:cNvCxnSpPr>
          <p:nvPr/>
        </p:nvCxnSpPr>
        <p:spPr>
          <a:xfrm>
            <a:off x="4499119" y="1629676"/>
            <a:ext cx="2107" cy="38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3B20EEE-E386-4660-A7D2-055BB50A784B}"/>
              </a:ext>
            </a:extLst>
          </p:cNvPr>
          <p:cNvCxnSpPr>
            <a:cxnSpLocks/>
          </p:cNvCxnSpPr>
          <p:nvPr/>
        </p:nvCxnSpPr>
        <p:spPr>
          <a:xfrm>
            <a:off x="4890873" y="1854630"/>
            <a:ext cx="0" cy="2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BE948BC2-C2A0-4322-8C8C-A5975843AEE9}"/>
              </a:ext>
            </a:extLst>
          </p:cNvPr>
          <p:cNvCxnSpPr/>
          <p:nvPr/>
        </p:nvCxnSpPr>
        <p:spPr>
          <a:xfrm>
            <a:off x="4901704" y="2119178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4A861B34-3DF9-4A6C-9929-E533A4BADE03}"/>
              </a:ext>
            </a:extLst>
          </p:cNvPr>
          <p:cNvSpPr txBox="1"/>
          <p:nvPr/>
        </p:nvSpPr>
        <p:spPr>
          <a:xfrm>
            <a:off x="5016411" y="1940423"/>
            <a:ext cx="2139858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F2F, F2B; TD &gt; = &lt; BD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7C640D-F576-460F-96F5-E05656B9288E}"/>
              </a:ext>
            </a:extLst>
          </p:cNvPr>
          <p:cNvCxnSpPr>
            <a:cxnSpLocks/>
          </p:cNvCxnSpPr>
          <p:nvPr/>
        </p:nvCxnSpPr>
        <p:spPr>
          <a:xfrm>
            <a:off x="5920584" y="3607065"/>
            <a:ext cx="0" cy="2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3B25D5-EE1B-488E-BFD8-CA659E80532F}"/>
              </a:ext>
            </a:extLst>
          </p:cNvPr>
          <p:cNvCxnSpPr/>
          <p:nvPr/>
        </p:nvCxnSpPr>
        <p:spPr>
          <a:xfrm>
            <a:off x="5920584" y="3582871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9F81F869-3422-4D88-AC16-B9D15629D562}"/>
              </a:ext>
            </a:extLst>
          </p:cNvPr>
          <p:cNvCxnSpPr/>
          <p:nvPr/>
        </p:nvCxnSpPr>
        <p:spPr>
          <a:xfrm>
            <a:off x="5931415" y="3871613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151E2608-9190-475A-B031-DFF73D2140ED}"/>
              </a:ext>
            </a:extLst>
          </p:cNvPr>
          <p:cNvSpPr txBox="1"/>
          <p:nvPr/>
        </p:nvSpPr>
        <p:spPr>
          <a:xfrm>
            <a:off x="6074255" y="3404118"/>
            <a:ext cx="578330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5627588-C65C-4EED-9535-B9B064D961AA}"/>
              </a:ext>
            </a:extLst>
          </p:cNvPr>
          <p:cNvSpPr txBox="1"/>
          <p:nvPr/>
        </p:nvSpPr>
        <p:spPr>
          <a:xfrm>
            <a:off x="6046122" y="3692857"/>
            <a:ext cx="602888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Cap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D0D8647-564E-4D43-A080-2F8075832EA5}"/>
              </a:ext>
            </a:extLst>
          </p:cNvPr>
          <p:cNvCxnSpPr>
            <a:cxnSpLocks/>
          </p:cNvCxnSpPr>
          <p:nvPr/>
        </p:nvCxnSpPr>
        <p:spPr>
          <a:xfrm>
            <a:off x="5918572" y="3895700"/>
            <a:ext cx="0" cy="2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D3110F8-1B13-4892-B1FE-D134955504B3}"/>
              </a:ext>
            </a:extLst>
          </p:cNvPr>
          <p:cNvCxnSpPr/>
          <p:nvPr/>
        </p:nvCxnSpPr>
        <p:spPr>
          <a:xfrm>
            <a:off x="5929403" y="4160249"/>
            <a:ext cx="194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9F8AAE92-8CD2-4BAF-8154-BA1DA98864BE}"/>
              </a:ext>
            </a:extLst>
          </p:cNvPr>
          <p:cNvSpPr txBox="1"/>
          <p:nvPr/>
        </p:nvSpPr>
        <p:spPr>
          <a:xfrm>
            <a:off x="6056955" y="4006887"/>
            <a:ext cx="550002" cy="38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8B90DDE-D812-4375-A40C-7B8C8CF835EF}"/>
              </a:ext>
            </a:extLst>
          </p:cNvPr>
          <p:cNvCxnSpPr>
            <a:cxnSpLocks/>
          </p:cNvCxnSpPr>
          <p:nvPr/>
        </p:nvCxnSpPr>
        <p:spPr>
          <a:xfrm>
            <a:off x="5691391" y="3544265"/>
            <a:ext cx="227181" cy="323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0DCA490-5523-42D6-BDFD-99BA9C354A97}"/>
              </a:ext>
            </a:extLst>
          </p:cNvPr>
          <p:cNvCxnSpPr>
            <a:cxnSpLocks/>
          </p:cNvCxnSpPr>
          <p:nvPr/>
        </p:nvCxnSpPr>
        <p:spPr>
          <a:xfrm flipH="1">
            <a:off x="5673841" y="3869948"/>
            <a:ext cx="236539" cy="286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36E305D5-2C78-4FA7-8A7C-1D8DFD696BB3}"/>
              </a:ext>
            </a:extLst>
          </p:cNvPr>
          <p:cNvCxnSpPr>
            <a:cxnSpLocks/>
            <a:stCxn id="164" idx="1"/>
          </p:cNvCxnSpPr>
          <p:nvPr/>
        </p:nvCxnSpPr>
        <p:spPr>
          <a:xfrm flipH="1">
            <a:off x="2612426" y="4419637"/>
            <a:ext cx="778854" cy="100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itle 1">
            <a:extLst>
              <a:ext uri="{FF2B5EF4-FFF2-40B4-BE49-F238E27FC236}">
                <a16:creationId xmlns:a16="http://schemas.microsoft.com/office/drawing/2014/main" id="{53F40BAF-A314-40AD-8AC4-248D4F8F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26" y="114062"/>
            <a:ext cx="10515600" cy="838986"/>
          </a:xfrm>
        </p:spPr>
        <p:txBody>
          <a:bodyPr/>
          <a:lstStyle/>
          <a:p>
            <a:r>
              <a:rPr lang="en-US" dirty="0"/>
              <a:t>3DIC: Decision Tree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2632B99-6113-44F9-A3FA-FD2D5B77FB36}"/>
              </a:ext>
            </a:extLst>
          </p:cNvPr>
          <p:cNvSpPr txBox="1"/>
          <p:nvPr/>
        </p:nvSpPr>
        <p:spPr>
          <a:xfrm>
            <a:off x="160240" y="1026098"/>
            <a:ext cx="193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3DIC Decision Tree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B3410186-92D2-4B6D-A0CF-B1DAAA9AB5CA}"/>
              </a:ext>
            </a:extLst>
          </p:cNvPr>
          <p:cNvSpPr txBox="1"/>
          <p:nvPr/>
        </p:nvSpPr>
        <p:spPr>
          <a:xfrm>
            <a:off x="7146023" y="74740"/>
            <a:ext cx="4683448" cy="6340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Takeaways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configurations of 3D stacking possible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Power, Signal and Thermals are key considerations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3DIC Hybrid Bonding is Front-End Process and hence RDL (routing) is Cu DD process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Base/Bottom Die is critical for 3DIC configs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Die thickness, TSV and HB Pitch critical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to quantify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Bonding Layer: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uBump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/HB [R, C, L]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TSV [R, C, L]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2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order impact based on complete routing path [Elmore]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 pros/cons of different stacking to guide high ROI modular designs </a:t>
            </a:r>
          </a:p>
        </p:txBody>
      </p:sp>
    </p:spTree>
    <p:extLst>
      <p:ext uri="{BB962C8B-B14F-4D97-AF65-F5344CB8AC3E}">
        <p14:creationId xmlns:p14="http://schemas.microsoft.com/office/powerpoint/2010/main" val="380546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26E3-CC1E-4447-BDE5-753B0185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838200"/>
          </a:xfrm>
        </p:spPr>
        <p:txBody>
          <a:bodyPr/>
          <a:lstStyle/>
          <a:p>
            <a:r>
              <a:rPr lang="en-US" sz="3600" dirty="0"/>
              <a:t>3D Stacking  (Chiplet Technology) Cookbook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09EB3BD-FD4E-4525-8780-D3C4678EC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491107"/>
              </p:ext>
            </p:extLst>
          </p:nvPr>
        </p:nvGraphicFramePr>
        <p:xfrm>
          <a:off x="642936" y="838199"/>
          <a:ext cx="11120440" cy="5362566"/>
        </p:xfrm>
        <a:graphic>
          <a:graphicData uri="http://schemas.openxmlformats.org/drawingml/2006/table">
            <a:tbl>
              <a:tblPr/>
              <a:tblGrid>
                <a:gridCol w="1463319">
                  <a:extLst>
                    <a:ext uri="{9D8B030D-6E8A-4147-A177-3AD203B41FA5}">
                      <a16:colId xmlns:a16="http://schemas.microsoft.com/office/drawing/2014/main" val="1571457099"/>
                    </a:ext>
                  </a:extLst>
                </a:gridCol>
                <a:gridCol w="2295294">
                  <a:extLst>
                    <a:ext uri="{9D8B030D-6E8A-4147-A177-3AD203B41FA5}">
                      <a16:colId xmlns:a16="http://schemas.microsoft.com/office/drawing/2014/main" val="358840186"/>
                    </a:ext>
                  </a:extLst>
                </a:gridCol>
                <a:gridCol w="1693343">
                  <a:extLst>
                    <a:ext uri="{9D8B030D-6E8A-4147-A177-3AD203B41FA5}">
                      <a16:colId xmlns:a16="http://schemas.microsoft.com/office/drawing/2014/main" val="540326567"/>
                    </a:ext>
                  </a:extLst>
                </a:gridCol>
                <a:gridCol w="2001854">
                  <a:extLst>
                    <a:ext uri="{9D8B030D-6E8A-4147-A177-3AD203B41FA5}">
                      <a16:colId xmlns:a16="http://schemas.microsoft.com/office/drawing/2014/main" val="1201509345"/>
                    </a:ext>
                  </a:extLst>
                </a:gridCol>
                <a:gridCol w="1667563">
                  <a:extLst>
                    <a:ext uri="{9D8B030D-6E8A-4147-A177-3AD203B41FA5}">
                      <a16:colId xmlns:a16="http://schemas.microsoft.com/office/drawing/2014/main" val="2675614159"/>
                    </a:ext>
                  </a:extLst>
                </a:gridCol>
                <a:gridCol w="1999067">
                  <a:extLst>
                    <a:ext uri="{9D8B030D-6E8A-4147-A177-3AD203B41FA5}">
                      <a16:colId xmlns:a16="http://schemas.microsoft.com/office/drawing/2014/main" val="4060254215"/>
                    </a:ext>
                  </a:extLst>
                </a:gridCol>
              </a:tblGrid>
              <a:tr h="19502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 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Foveros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Direct (F2F)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SoIC-CoW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(F2B)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SoIC-CoW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(F2F)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-WoW (F2F)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96224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50641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(Max/Min for Top or Base)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84862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 (Yield trajectory)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62837"/>
                  </a:ext>
                </a:extLst>
              </a:tr>
              <a:tr h="19502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Bonding Interface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(Top to Base)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(T2B)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F2F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F2B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F2F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F2F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79649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Chiplet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/f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21015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1" indent="0" algn="l" fontAlgn="ctr">
                        <a:tabLst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 [µm]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(21), 6(22), 4.5(24)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86824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RDL Top Surface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 DD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 DD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 DD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 DD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51518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RDL Base Surface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 DD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 DD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 DD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62551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84681"/>
                  </a:ext>
                </a:extLst>
              </a:tr>
              <a:tr h="19502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Stacking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Die placement (Top)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Limitation 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limitation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limitation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92780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Die placement (Base)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Limitation 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limitation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limitation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05635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thickness (Top)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50-100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Scalable down to ~10um 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TBD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limitation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60747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thickness (Base)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50-100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Scalable down to ~10um 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Scalable &lt; 2 um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09550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Chiplet min. spacing and gap fill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?, mold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1-5 um?, oxide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09389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Embedding capability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32235"/>
                  </a:ext>
                </a:extLst>
              </a:tr>
              <a:tr h="1950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Die Characteristics</a:t>
                      </a: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CD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8?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(21), XYZ (22+)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Scalable to n-TSV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14328"/>
                  </a:ext>
                </a:extLst>
              </a:tr>
              <a:tr h="304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Pitch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15?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HB Pitch (9, 6, 4.5)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Scalable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59919"/>
                  </a:ext>
                </a:extLst>
              </a:tr>
              <a:tr h="304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Height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80?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(21), XYZ (22+)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Scalable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0304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Material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Cu, W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209343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Process (First, Mid, Last)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 and Last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56602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KOZ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8?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Scalable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763145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741"/>
                  </a:ext>
                </a:extLst>
              </a:tr>
              <a:tr h="2682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Die capability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 Function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Logic, Cache, DRAM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Logic, Cache, DRAM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Logic, Cache, DRAM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DTC, Logic, Cache, DRAM, NVM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76649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or Shape Restriction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05470"/>
                  </a:ext>
                </a:extLst>
              </a:tr>
              <a:tr h="195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4" marR="8074" marT="8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234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21DFAB1-81FF-4DF9-AAC6-2C98EB9D5F0F}"/>
              </a:ext>
            </a:extLst>
          </p:cNvPr>
          <p:cNvSpPr/>
          <p:nvPr/>
        </p:nvSpPr>
        <p:spPr>
          <a:xfrm rot="19781025">
            <a:off x="6523317" y="4435266"/>
            <a:ext cx="2960672" cy="362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WIP</a:t>
            </a:r>
          </a:p>
        </p:txBody>
      </p:sp>
    </p:spTree>
    <p:extLst>
      <p:ext uri="{BB962C8B-B14F-4D97-AF65-F5344CB8AC3E}">
        <p14:creationId xmlns:p14="http://schemas.microsoft.com/office/powerpoint/2010/main" val="331376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C408-3EAD-4DD3-A0CF-C5E448F6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95250"/>
            <a:ext cx="10829925" cy="838200"/>
          </a:xfrm>
        </p:spPr>
        <p:txBody>
          <a:bodyPr/>
          <a:lstStyle/>
          <a:p>
            <a:r>
              <a:rPr lang="en-US" dirty="0"/>
              <a:t>Advanced Process Node Readiness for 3D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7AF4EB-BEBF-4785-8C5F-C4F52D550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10045"/>
              </p:ext>
            </p:extLst>
          </p:nvPr>
        </p:nvGraphicFramePr>
        <p:xfrm>
          <a:off x="318943" y="1101596"/>
          <a:ext cx="11725273" cy="4336948"/>
        </p:xfrm>
        <a:graphic>
          <a:graphicData uri="http://schemas.openxmlformats.org/drawingml/2006/table">
            <a:tbl>
              <a:tblPr/>
              <a:tblGrid>
                <a:gridCol w="817130">
                  <a:extLst>
                    <a:ext uri="{9D8B030D-6E8A-4147-A177-3AD203B41FA5}">
                      <a16:colId xmlns:a16="http://schemas.microsoft.com/office/drawing/2014/main" val="866509528"/>
                    </a:ext>
                  </a:extLst>
                </a:gridCol>
                <a:gridCol w="938462">
                  <a:extLst>
                    <a:ext uri="{9D8B030D-6E8A-4147-A177-3AD203B41FA5}">
                      <a16:colId xmlns:a16="http://schemas.microsoft.com/office/drawing/2014/main" val="531574976"/>
                    </a:ext>
                  </a:extLst>
                </a:gridCol>
                <a:gridCol w="868002">
                  <a:extLst>
                    <a:ext uri="{9D8B030D-6E8A-4147-A177-3AD203B41FA5}">
                      <a16:colId xmlns:a16="http://schemas.microsoft.com/office/drawing/2014/main" val="335298570"/>
                    </a:ext>
                  </a:extLst>
                </a:gridCol>
                <a:gridCol w="683221">
                  <a:extLst>
                    <a:ext uri="{9D8B030D-6E8A-4147-A177-3AD203B41FA5}">
                      <a16:colId xmlns:a16="http://schemas.microsoft.com/office/drawing/2014/main" val="585779555"/>
                    </a:ext>
                  </a:extLst>
                </a:gridCol>
                <a:gridCol w="711758">
                  <a:extLst>
                    <a:ext uri="{9D8B030D-6E8A-4147-A177-3AD203B41FA5}">
                      <a16:colId xmlns:a16="http://schemas.microsoft.com/office/drawing/2014/main" val="2069280562"/>
                    </a:ext>
                  </a:extLst>
                </a:gridCol>
                <a:gridCol w="573541">
                  <a:extLst>
                    <a:ext uri="{9D8B030D-6E8A-4147-A177-3AD203B41FA5}">
                      <a16:colId xmlns:a16="http://schemas.microsoft.com/office/drawing/2014/main" val="2552540296"/>
                    </a:ext>
                  </a:extLst>
                </a:gridCol>
                <a:gridCol w="642649">
                  <a:extLst>
                    <a:ext uri="{9D8B030D-6E8A-4147-A177-3AD203B41FA5}">
                      <a16:colId xmlns:a16="http://schemas.microsoft.com/office/drawing/2014/main" val="810875512"/>
                    </a:ext>
                  </a:extLst>
                </a:gridCol>
                <a:gridCol w="642649">
                  <a:extLst>
                    <a:ext uri="{9D8B030D-6E8A-4147-A177-3AD203B41FA5}">
                      <a16:colId xmlns:a16="http://schemas.microsoft.com/office/drawing/2014/main" val="110001327"/>
                    </a:ext>
                  </a:extLst>
                </a:gridCol>
                <a:gridCol w="642649">
                  <a:extLst>
                    <a:ext uri="{9D8B030D-6E8A-4147-A177-3AD203B41FA5}">
                      <a16:colId xmlns:a16="http://schemas.microsoft.com/office/drawing/2014/main" val="1568919327"/>
                    </a:ext>
                  </a:extLst>
                </a:gridCol>
                <a:gridCol w="984196">
                  <a:extLst>
                    <a:ext uri="{9D8B030D-6E8A-4147-A177-3AD203B41FA5}">
                      <a16:colId xmlns:a16="http://schemas.microsoft.com/office/drawing/2014/main" val="3619234572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2329780016"/>
                    </a:ext>
                  </a:extLst>
                </a:gridCol>
                <a:gridCol w="745256">
                  <a:extLst>
                    <a:ext uri="{9D8B030D-6E8A-4147-A177-3AD203B41FA5}">
                      <a16:colId xmlns:a16="http://schemas.microsoft.com/office/drawing/2014/main" val="1295125317"/>
                    </a:ext>
                  </a:extLst>
                </a:gridCol>
                <a:gridCol w="594016">
                  <a:extLst>
                    <a:ext uri="{9D8B030D-6E8A-4147-A177-3AD203B41FA5}">
                      <a16:colId xmlns:a16="http://schemas.microsoft.com/office/drawing/2014/main" val="1304289176"/>
                    </a:ext>
                  </a:extLst>
                </a:gridCol>
                <a:gridCol w="600364">
                  <a:extLst>
                    <a:ext uri="{9D8B030D-6E8A-4147-A177-3AD203B41FA5}">
                      <a16:colId xmlns:a16="http://schemas.microsoft.com/office/drawing/2014/main" val="2641173822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1582794918"/>
                    </a:ext>
                  </a:extLst>
                </a:gridCol>
                <a:gridCol w="849743">
                  <a:extLst>
                    <a:ext uri="{9D8B030D-6E8A-4147-A177-3AD203B41FA5}">
                      <a16:colId xmlns:a16="http://schemas.microsoft.com/office/drawing/2014/main" val="635167309"/>
                    </a:ext>
                  </a:extLst>
                </a:gridCol>
              </a:tblGrid>
              <a:tr h="18752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Chiplet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10FV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7FV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 4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 3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 20A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 18A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N5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3GAP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4LP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893712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 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Samsung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Samsung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38209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type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edram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logic/SRAM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Logic/SRAM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Logic/SRAM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010488"/>
                  </a:ext>
                </a:extLst>
              </a:tr>
              <a:tr h="332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 Side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+ Back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+Back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+ Back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Surface/Backside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Surface/Backside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Surface/Backside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560207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Chiplet thickness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~80 µm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~70 µm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~50 µm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 ~ 10 µm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 ~ 10 µm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035354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648235"/>
                  </a:ext>
                </a:extLst>
              </a:tr>
              <a:tr h="18752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 Interface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µB/HB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µB/HB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µB/HB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µB/HB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75830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 [µm]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25/9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25/9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µm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µm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 µm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 µm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758264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RDL layers 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95736"/>
                  </a:ext>
                </a:extLst>
              </a:tr>
              <a:tr h="22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RDL Design Rule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034898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KGD capability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497407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545945"/>
                  </a:ext>
                </a:extLst>
              </a:tr>
              <a:tr h="18752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Side bonding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 Interface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200627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 [µm]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µm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µm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 µm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 µm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691540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RDL Layers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185760"/>
                  </a:ext>
                </a:extLst>
              </a:tr>
              <a:tr h="214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RDL Design Rule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246845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239407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material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814618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Diameter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00244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Pitch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35436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TSV Height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60925"/>
                  </a:ext>
                </a:extLst>
              </a:tr>
              <a:tr h="187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Keep Out</a:t>
                      </a: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3325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8028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05BCEDF-5920-4366-964B-48BA637BD62A}"/>
              </a:ext>
            </a:extLst>
          </p:cNvPr>
          <p:cNvSpPr/>
          <p:nvPr/>
        </p:nvSpPr>
        <p:spPr>
          <a:xfrm>
            <a:off x="4064000" y="4524144"/>
            <a:ext cx="61514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Captured in Chiplet Technology Cookbook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B24B58-360F-43E6-A2DA-EEAA87280D09}"/>
              </a:ext>
            </a:extLst>
          </p:cNvPr>
          <p:cNvSpPr/>
          <p:nvPr/>
        </p:nvSpPr>
        <p:spPr>
          <a:xfrm rot="19781025">
            <a:off x="5045499" y="3271484"/>
            <a:ext cx="2960672" cy="362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WIP</a:t>
            </a:r>
          </a:p>
        </p:txBody>
      </p:sp>
    </p:spTree>
    <p:extLst>
      <p:ext uri="{BB962C8B-B14F-4D97-AF65-F5344CB8AC3E}">
        <p14:creationId xmlns:p14="http://schemas.microsoft.com/office/powerpoint/2010/main" val="8624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E9A2-AFF3-4985-B92E-185B5A9E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9" y="343252"/>
            <a:ext cx="10972801" cy="88367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Executive Summary: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2C2B-8AFF-40B7-B4A2-0653FB8B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60" y="1348509"/>
            <a:ext cx="10972801" cy="4724402"/>
          </a:xfrm>
        </p:spPr>
        <p:txBody>
          <a:bodyPr>
            <a:normAutofit/>
          </a:bodyPr>
          <a:lstStyle/>
          <a:p>
            <a:r>
              <a:rPr lang="en-US" dirty="0"/>
              <a:t> Setup framework for 2.5D/3DIC Pathfinding </a:t>
            </a:r>
          </a:p>
          <a:p>
            <a:pPr lvl="1" indent="141288"/>
            <a:r>
              <a:rPr lang="en-US" sz="2000" dirty="0"/>
              <a:t>2.XD</a:t>
            </a:r>
          </a:p>
          <a:p>
            <a:pPr marL="665163" lvl="3" indent="141288"/>
            <a:r>
              <a:rPr lang="en-US" sz="1600" dirty="0"/>
              <a:t>benchmarked key 2.XD internal/external options</a:t>
            </a:r>
          </a:p>
          <a:p>
            <a:pPr marL="665163" lvl="3" indent="141288"/>
            <a:r>
              <a:rPr lang="en-US" sz="1600" dirty="0"/>
              <a:t>developing insights on scalability based on key metrics for modular designs</a:t>
            </a:r>
          </a:p>
          <a:p>
            <a:pPr lvl="1" indent="141288"/>
            <a:r>
              <a:rPr lang="en-US" sz="2000" dirty="0"/>
              <a:t>3D</a:t>
            </a:r>
          </a:p>
          <a:p>
            <a:pPr marL="665163" lvl="3" indent="141288"/>
            <a:r>
              <a:rPr lang="en-US" sz="1600" dirty="0"/>
              <a:t>Identified key 3D internal/external options to benchmark (WIP)</a:t>
            </a:r>
          </a:p>
          <a:p>
            <a:pPr marL="665163" lvl="3" indent="141288"/>
            <a:r>
              <a:rPr lang="en-US" sz="1600" dirty="0"/>
              <a:t>developing insights on scalability based on key metrics for modular designs (WIP)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b="1" dirty="0">
                <a:solidFill>
                  <a:schemeClr val="tx1"/>
                </a:solidFill>
              </a:rPr>
              <a:t>This meeting to discuss strategy, framework, status…</a:t>
            </a:r>
          </a:p>
        </p:txBody>
      </p:sp>
    </p:spTree>
    <p:extLst>
      <p:ext uri="{BB962C8B-B14F-4D97-AF65-F5344CB8AC3E}">
        <p14:creationId xmlns:p14="http://schemas.microsoft.com/office/powerpoint/2010/main" val="2744736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angle 329">
            <a:extLst>
              <a:ext uri="{FF2B5EF4-FFF2-40B4-BE49-F238E27FC236}">
                <a16:creationId xmlns:a16="http://schemas.microsoft.com/office/drawing/2014/main" id="{D5C09D0A-8990-4B7E-814D-7456A29B880F}"/>
              </a:ext>
            </a:extLst>
          </p:cNvPr>
          <p:cNvSpPr/>
          <p:nvPr/>
        </p:nvSpPr>
        <p:spPr>
          <a:xfrm>
            <a:off x="5823434" y="2513249"/>
            <a:ext cx="1681198" cy="959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93CA6B-1495-464C-BB6A-475C77E003B5}"/>
              </a:ext>
            </a:extLst>
          </p:cNvPr>
          <p:cNvGrpSpPr/>
          <p:nvPr/>
        </p:nvGrpSpPr>
        <p:grpSpPr>
          <a:xfrm>
            <a:off x="867962" y="2329415"/>
            <a:ext cx="2151460" cy="1059803"/>
            <a:chOff x="6825007" y="3120277"/>
            <a:chExt cx="2856321" cy="173296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1DA677C-9833-4B53-9FF9-0E46EB5B58D9}"/>
                </a:ext>
              </a:extLst>
            </p:cNvPr>
            <p:cNvSpPr/>
            <p:nvPr/>
          </p:nvSpPr>
          <p:spPr>
            <a:xfrm>
              <a:off x="6825007" y="3516204"/>
              <a:ext cx="2856321" cy="245096"/>
            </a:xfrm>
            <a:prstGeom prst="rect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2FFEF09-9C40-4985-8575-2C95F88FD981}"/>
                </a:ext>
              </a:extLst>
            </p:cNvPr>
            <p:cNvSpPr/>
            <p:nvPr/>
          </p:nvSpPr>
          <p:spPr>
            <a:xfrm>
              <a:off x="6825007" y="3761298"/>
              <a:ext cx="2856321" cy="10919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4BF8680-5AE8-4A46-8B16-E3D399DDD38E}"/>
                </a:ext>
              </a:extLst>
            </p:cNvPr>
            <p:cNvSpPr/>
            <p:nvPr/>
          </p:nvSpPr>
          <p:spPr>
            <a:xfrm>
              <a:off x="6825009" y="3120277"/>
              <a:ext cx="2856319" cy="395926"/>
            </a:xfrm>
            <a:prstGeom prst="rect">
              <a:avLst/>
            </a:prstGeom>
            <a:solidFill>
              <a:srgbClr val="525252">
                <a:lumMod val="60000"/>
                <a:lumOff val="4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C6D0D-E7EE-4FBF-BC4D-E5FA82E2F79B}"/>
              </a:ext>
            </a:extLst>
          </p:cNvPr>
          <p:cNvGrpSpPr/>
          <p:nvPr/>
        </p:nvGrpSpPr>
        <p:grpSpPr>
          <a:xfrm rot="10800000">
            <a:off x="1107915" y="1049506"/>
            <a:ext cx="1679711" cy="1066019"/>
            <a:chOff x="6825007" y="3120272"/>
            <a:chExt cx="2856321" cy="173296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A45795-F7AF-4A94-994D-D06ACF730AAD}"/>
                </a:ext>
              </a:extLst>
            </p:cNvPr>
            <p:cNvSpPr/>
            <p:nvPr/>
          </p:nvSpPr>
          <p:spPr>
            <a:xfrm>
              <a:off x="6825007" y="3516195"/>
              <a:ext cx="2856321" cy="245098"/>
            </a:xfrm>
            <a:prstGeom prst="rect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37C7ACD-84F2-4E3B-B0BD-BA8176670A55}"/>
                </a:ext>
              </a:extLst>
            </p:cNvPr>
            <p:cNvSpPr/>
            <p:nvPr/>
          </p:nvSpPr>
          <p:spPr>
            <a:xfrm>
              <a:off x="6825007" y="3761293"/>
              <a:ext cx="2856321" cy="10919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D1F940D-25E8-4DCA-8A8A-BED57F6095F2}"/>
                </a:ext>
              </a:extLst>
            </p:cNvPr>
            <p:cNvSpPr/>
            <p:nvPr/>
          </p:nvSpPr>
          <p:spPr>
            <a:xfrm>
              <a:off x="6825009" y="3120272"/>
              <a:ext cx="2856319" cy="395927"/>
            </a:xfrm>
            <a:prstGeom prst="rect">
              <a:avLst/>
            </a:prstGeom>
            <a:solidFill>
              <a:srgbClr val="525252">
                <a:lumMod val="60000"/>
                <a:lumOff val="4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CCEC8-62BE-4073-9893-E0B150438857}"/>
              </a:ext>
            </a:extLst>
          </p:cNvPr>
          <p:cNvGrpSpPr/>
          <p:nvPr/>
        </p:nvGrpSpPr>
        <p:grpSpPr>
          <a:xfrm>
            <a:off x="1179086" y="2044069"/>
            <a:ext cx="1516172" cy="86901"/>
            <a:chOff x="6746326" y="5123808"/>
            <a:chExt cx="1516172" cy="167203"/>
          </a:xfrm>
          <a:solidFill>
            <a:schemeClr val="accent2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3FAB4C7-FDD1-4018-BE1E-C0EC879D1FBB}"/>
                </a:ext>
              </a:extLst>
            </p:cNvPr>
            <p:cNvSpPr/>
            <p:nvPr/>
          </p:nvSpPr>
          <p:spPr>
            <a:xfrm>
              <a:off x="6746326" y="5139274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3920853-0794-4C5A-B59A-0261E75D2AAE}"/>
                </a:ext>
              </a:extLst>
            </p:cNvPr>
            <p:cNvSpPr/>
            <p:nvPr/>
          </p:nvSpPr>
          <p:spPr>
            <a:xfrm>
              <a:off x="6852579" y="51402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2784464-1D6C-4FB0-8C51-8EEB53C9553F}"/>
                </a:ext>
              </a:extLst>
            </p:cNvPr>
            <p:cNvSpPr/>
            <p:nvPr/>
          </p:nvSpPr>
          <p:spPr>
            <a:xfrm>
              <a:off x="6963452" y="5134440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3DCB45-3948-4093-B8F3-95F4B4F35C60}"/>
                </a:ext>
              </a:extLst>
            </p:cNvPr>
            <p:cNvSpPr/>
            <p:nvPr/>
          </p:nvSpPr>
          <p:spPr>
            <a:xfrm>
              <a:off x="7069704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7744A4C-14A0-4F5D-949E-019B4E6156A1}"/>
                </a:ext>
              </a:extLst>
            </p:cNvPr>
            <p:cNvSpPr/>
            <p:nvPr/>
          </p:nvSpPr>
          <p:spPr>
            <a:xfrm>
              <a:off x="7190738" y="51344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D296BBA-9F54-4BE2-BF70-F08ADAC96DA2}"/>
                </a:ext>
              </a:extLst>
            </p:cNvPr>
            <p:cNvSpPr/>
            <p:nvPr/>
          </p:nvSpPr>
          <p:spPr>
            <a:xfrm>
              <a:off x="7296990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84FCAA0-5705-492A-8AA6-3E86652F32F3}"/>
                </a:ext>
              </a:extLst>
            </p:cNvPr>
            <p:cNvSpPr/>
            <p:nvPr/>
          </p:nvSpPr>
          <p:spPr>
            <a:xfrm>
              <a:off x="7407865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EBAB4E3-4152-4089-8B7D-5FC5D42310C3}"/>
                </a:ext>
              </a:extLst>
            </p:cNvPr>
            <p:cNvSpPr/>
            <p:nvPr/>
          </p:nvSpPr>
          <p:spPr>
            <a:xfrm>
              <a:off x="7514117" y="51305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6310ED2-6CC0-473B-8867-C4C3E580772F}"/>
                </a:ext>
              </a:extLst>
            </p:cNvPr>
            <p:cNvSpPr/>
            <p:nvPr/>
          </p:nvSpPr>
          <p:spPr>
            <a:xfrm>
              <a:off x="7628680" y="51286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8C282B-65CE-45BA-B420-5A38D97945C6}"/>
                </a:ext>
              </a:extLst>
            </p:cNvPr>
            <p:cNvSpPr/>
            <p:nvPr/>
          </p:nvSpPr>
          <p:spPr>
            <a:xfrm>
              <a:off x="7734933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2436A17-2A4F-45A4-9C28-546566FBB990}"/>
                </a:ext>
              </a:extLst>
            </p:cNvPr>
            <p:cNvSpPr/>
            <p:nvPr/>
          </p:nvSpPr>
          <p:spPr>
            <a:xfrm>
              <a:off x="7845807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CB1D14A-A33E-4CEA-8D5F-4A9246F420F2}"/>
                </a:ext>
              </a:extLst>
            </p:cNvPr>
            <p:cNvSpPr/>
            <p:nvPr/>
          </p:nvSpPr>
          <p:spPr>
            <a:xfrm>
              <a:off x="7952060" y="51247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0246577-25C7-4191-9025-D48B666781EE}"/>
                </a:ext>
              </a:extLst>
            </p:cNvPr>
            <p:cNvSpPr/>
            <p:nvPr/>
          </p:nvSpPr>
          <p:spPr>
            <a:xfrm>
              <a:off x="8073093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06CF4B3-9EA7-485D-9766-E3FC873DC3CE}"/>
                </a:ext>
              </a:extLst>
            </p:cNvPr>
            <p:cNvSpPr/>
            <p:nvPr/>
          </p:nvSpPr>
          <p:spPr>
            <a:xfrm>
              <a:off x="8179344" y="5124775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7949E54-4B58-4B70-85C8-100F1504BEBF}"/>
              </a:ext>
            </a:extLst>
          </p:cNvPr>
          <p:cNvSpPr txBox="1"/>
          <p:nvPr/>
        </p:nvSpPr>
        <p:spPr>
          <a:xfrm>
            <a:off x="1764927" y="3081203"/>
            <a:ext cx="706925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Si (Bottom): 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44333-91AF-4014-A3DE-047E22567611}"/>
              </a:ext>
            </a:extLst>
          </p:cNvPr>
          <p:cNvSpPr txBox="1"/>
          <p:nvPr/>
        </p:nvSpPr>
        <p:spPr>
          <a:xfrm>
            <a:off x="1721502" y="2600866"/>
            <a:ext cx="646011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Transistors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EDD0B-68F3-4A38-A8D9-C0CF3BB029B2}"/>
              </a:ext>
            </a:extLst>
          </p:cNvPr>
          <p:cNvSpPr txBox="1"/>
          <p:nvPr/>
        </p:nvSpPr>
        <p:spPr>
          <a:xfrm>
            <a:off x="1732676" y="2430472"/>
            <a:ext cx="79669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Interconnects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B84621-7C0B-4F25-ADD4-1976A5F62204}"/>
              </a:ext>
            </a:extLst>
          </p:cNvPr>
          <p:cNvSpPr/>
          <p:nvPr/>
        </p:nvSpPr>
        <p:spPr>
          <a:xfrm>
            <a:off x="1253186" y="2485322"/>
            <a:ext cx="121827" cy="910111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C26E94-CC89-48B0-9F9D-7DA3F19B4C3B}"/>
              </a:ext>
            </a:extLst>
          </p:cNvPr>
          <p:cNvSpPr/>
          <p:nvPr/>
        </p:nvSpPr>
        <p:spPr>
          <a:xfrm>
            <a:off x="1575640" y="2485322"/>
            <a:ext cx="121827" cy="910111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845241-F6F5-4E86-9EA8-6B1BA6E91C93}"/>
              </a:ext>
            </a:extLst>
          </p:cNvPr>
          <p:cNvSpPr/>
          <p:nvPr/>
        </p:nvSpPr>
        <p:spPr>
          <a:xfrm>
            <a:off x="2517596" y="2488430"/>
            <a:ext cx="121827" cy="910111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AB7E3C6D-EFF7-4BFE-A474-3548BCF0A647}"/>
              </a:ext>
            </a:extLst>
          </p:cNvPr>
          <p:cNvSpPr/>
          <p:nvPr/>
        </p:nvSpPr>
        <p:spPr>
          <a:xfrm>
            <a:off x="1189933" y="3395433"/>
            <a:ext cx="258703" cy="150770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C6198104-5CC2-4E99-B2E3-9145AD51664F}"/>
              </a:ext>
            </a:extLst>
          </p:cNvPr>
          <p:cNvSpPr/>
          <p:nvPr/>
        </p:nvSpPr>
        <p:spPr>
          <a:xfrm>
            <a:off x="1518356" y="3390184"/>
            <a:ext cx="258703" cy="150770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F39EF7F4-9B8F-4683-A088-AAF7ADC774B9}"/>
              </a:ext>
            </a:extLst>
          </p:cNvPr>
          <p:cNvSpPr/>
          <p:nvPr/>
        </p:nvSpPr>
        <p:spPr>
          <a:xfrm>
            <a:off x="2451960" y="3387157"/>
            <a:ext cx="258703" cy="150770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9BD5C1-29F5-4734-B625-B2C045116D35}"/>
              </a:ext>
            </a:extLst>
          </p:cNvPr>
          <p:cNvSpPr txBox="1"/>
          <p:nvPr/>
        </p:nvSpPr>
        <p:spPr>
          <a:xfrm>
            <a:off x="1631026" y="1161559"/>
            <a:ext cx="51616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Si (Top):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8DDF3D-6C9D-4D87-A7A1-1CF5922454B3}"/>
              </a:ext>
            </a:extLst>
          </p:cNvPr>
          <p:cNvSpPr txBox="1"/>
          <p:nvPr/>
        </p:nvSpPr>
        <p:spPr>
          <a:xfrm>
            <a:off x="1677602" y="1738961"/>
            <a:ext cx="71333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Transistors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253D5F-ADF9-4376-B7E3-1787B5759906}"/>
              </a:ext>
            </a:extLst>
          </p:cNvPr>
          <p:cNvSpPr txBox="1"/>
          <p:nvPr/>
        </p:nvSpPr>
        <p:spPr>
          <a:xfrm>
            <a:off x="1626427" y="1851110"/>
            <a:ext cx="878446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Interconnects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D533A73-B2CE-4E50-88EA-1593C399A78B}"/>
              </a:ext>
            </a:extLst>
          </p:cNvPr>
          <p:cNvSpPr/>
          <p:nvPr/>
        </p:nvSpPr>
        <p:spPr>
          <a:xfrm>
            <a:off x="2234261" y="1729230"/>
            <a:ext cx="83153" cy="136346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AD865C5A-BA48-4028-8CCB-BA2CBF2BEA42}"/>
              </a:ext>
            </a:extLst>
          </p:cNvPr>
          <p:cNvSpPr/>
          <p:nvPr/>
        </p:nvSpPr>
        <p:spPr>
          <a:xfrm rot="10800000">
            <a:off x="2251481" y="2574553"/>
            <a:ext cx="83153" cy="136346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B8480F-19F6-42A7-BED7-D4901AEDB507}"/>
              </a:ext>
            </a:extLst>
          </p:cNvPr>
          <p:cNvGrpSpPr/>
          <p:nvPr/>
        </p:nvGrpSpPr>
        <p:grpSpPr>
          <a:xfrm rot="10800000">
            <a:off x="1174746" y="2322328"/>
            <a:ext cx="1516172" cy="86901"/>
            <a:chOff x="6746326" y="5123808"/>
            <a:chExt cx="1516172" cy="167203"/>
          </a:xfrm>
          <a:solidFill>
            <a:schemeClr val="accent2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25B937-6AAF-45D5-9B84-B624B24D2A07}"/>
                </a:ext>
              </a:extLst>
            </p:cNvPr>
            <p:cNvSpPr/>
            <p:nvPr/>
          </p:nvSpPr>
          <p:spPr>
            <a:xfrm>
              <a:off x="6746326" y="5139274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53656E6-48FB-4F53-9E36-1375791CBAA5}"/>
                </a:ext>
              </a:extLst>
            </p:cNvPr>
            <p:cNvSpPr/>
            <p:nvPr/>
          </p:nvSpPr>
          <p:spPr>
            <a:xfrm>
              <a:off x="6852579" y="51402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CE9657-63E7-49B6-840C-79E31B23F87F}"/>
                </a:ext>
              </a:extLst>
            </p:cNvPr>
            <p:cNvSpPr/>
            <p:nvPr/>
          </p:nvSpPr>
          <p:spPr>
            <a:xfrm>
              <a:off x="6963452" y="5134440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8B4799-D7F1-4737-A9B2-5EEF7F2F5E70}"/>
                </a:ext>
              </a:extLst>
            </p:cNvPr>
            <p:cNvSpPr/>
            <p:nvPr/>
          </p:nvSpPr>
          <p:spPr>
            <a:xfrm>
              <a:off x="7069704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AC1021E-8133-474D-8E0E-51EBA30E4E64}"/>
                </a:ext>
              </a:extLst>
            </p:cNvPr>
            <p:cNvSpPr/>
            <p:nvPr/>
          </p:nvSpPr>
          <p:spPr>
            <a:xfrm>
              <a:off x="7190738" y="51344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5798222-38D9-42F9-89C3-D46A867561E3}"/>
                </a:ext>
              </a:extLst>
            </p:cNvPr>
            <p:cNvSpPr/>
            <p:nvPr/>
          </p:nvSpPr>
          <p:spPr>
            <a:xfrm>
              <a:off x="7296990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70EDF2-698F-47C9-9592-819A81441048}"/>
                </a:ext>
              </a:extLst>
            </p:cNvPr>
            <p:cNvSpPr/>
            <p:nvPr/>
          </p:nvSpPr>
          <p:spPr>
            <a:xfrm>
              <a:off x="7407865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38A3664-C7A2-49BD-BC1D-515CB822D9EF}"/>
                </a:ext>
              </a:extLst>
            </p:cNvPr>
            <p:cNvSpPr/>
            <p:nvPr/>
          </p:nvSpPr>
          <p:spPr>
            <a:xfrm>
              <a:off x="7514117" y="51305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0AA65F-A0F7-4033-B0F2-A04CBBF7420A}"/>
                </a:ext>
              </a:extLst>
            </p:cNvPr>
            <p:cNvSpPr/>
            <p:nvPr/>
          </p:nvSpPr>
          <p:spPr>
            <a:xfrm>
              <a:off x="7628680" y="51286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D9C4403-9CA5-4A32-BA5D-690ED9A3D65D}"/>
                </a:ext>
              </a:extLst>
            </p:cNvPr>
            <p:cNvSpPr/>
            <p:nvPr/>
          </p:nvSpPr>
          <p:spPr>
            <a:xfrm>
              <a:off x="7734933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380993F-0CFE-4A0A-BBB5-8DCB4A06C2B2}"/>
                </a:ext>
              </a:extLst>
            </p:cNvPr>
            <p:cNvSpPr/>
            <p:nvPr/>
          </p:nvSpPr>
          <p:spPr>
            <a:xfrm>
              <a:off x="7845807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490138-17E6-4BA5-B5C3-F9C9E0126D87}"/>
                </a:ext>
              </a:extLst>
            </p:cNvPr>
            <p:cNvSpPr/>
            <p:nvPr/>
          </p:nvSpPr>
          <p:spPr>
            <a:xfrm>
              <a:off x="7952060" y="51247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1667D09-A6EA-4BB1-B420-3A6544DD6DD8}"/>
                </a:ext>
              </a:extLst>
            </p:cNvPr>
            <p:cNvSpPr/>
            <p:nvPr/>
          </p:nvSpPr>
          <p:spPr>
            <a:xfrm>
              <a:off x="8073093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C810861-ABD9-459D-8146-BCF6829BB7AD}"/>
                </a:ext>
              </a:extLst>
            </p:cNvPr>
            <p:cNvSpPr/>
            <p:nvPr/>
          </p:nvSpPr>
          <p:spPr>
            <a:xfrm>
              <a:off x="8179344" y="5124775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37F8810-99F8-4766-98A8-D48C0361E6F6}"/>
              </a:ext>
            </a:extLst>
          </p:cNvPr>
          <p:cNvSpPr/>
          <p:nvPr/>
        </p:nvSpPr>
        <p:spPr>
          <a:xfrm>
            <a:off x="921344" y="3633944"/>
            <a:ext cx="2049760" cy="3073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4756B8-D345-40C6-A111-B9D400D2847E}"/>
              </a:ext>
            </a:extLst>
          </p:cNvPr>
          <p:cNvSpPr txBox="1"/>
          <p:nvPr/>
        </p:nvSpPr>
        <p:spPr>
          <a:xfrm>
            <a:off x="1502343" y="3593495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Substrate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E60FBA1-BCC3-49A4-85E7-42F2EE567503}"/>
              </a:ext>
            </a:extLst>
          </p:cNvPr>
          <p:cNvGrpSpPr/>
          <p:nvPr/>
        </p:nvGrpSpPr>
        <p:grpSpPr>
          <a:xfrm rot="10800000">
            <a:off x="3426023" y="1354861"/>
            <a:ext cx="1679711" cy="1066019"/>
            <a:chOff x="6825007" y="3120272"/>
            <a:chExt cx="2856321" cy="173296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046BF7F-67EB-486D-A1F6-FBF11F4B267A}"/>
                </a:ext>
              </a:extLst>
            </p:cNvPr>
            <p:cNvSpPr/>
            <p:nvPr/>
          </p:nvSpPr>
          <p:spPr>
            <a:xfrm>
              <a:off x="6825007" y="3516195"/>
              <a:ext cx="2856321" cy="245098"/>
            </a:xfrm>
            <a:prstGeom prst="rect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9447D06-5AB3-474C-BC76-F402A38FA991}"/>
                </a:ext>
              </a:extLst>
            </p:cNvPr>
            <p:cNvSpPr/>
            <p:nvPr/>
          </p:nvSpPr>
          <p:spPr>
            <a:xfrm>
              <a:off x="6825007" y="3761293"/>
              <a:ext cx="2856321" cy="10919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0E58DDB-50CC-4240-893C-090EBFA2F2DA}"/>
                </a:ext>
              </a:extLst>
            </p:cNvPr>
            <p:cNvSpPr/>
            <p:nvPr/>
          </p:nvSpPr>
          <p:spPr>
            <a:xfrm>
              <a:off x="6825009" y="3120272"/>
              <a:ext cx="2856319" cy="395927"/>
            </a:xfrm>
            <a:prstGeom prst="rect">
              <a:avLst/>
            </a:prstGeom>
            <a:solidFill>
              <a:srgbClr val="525252">
                <a:lumMod val="60000"/>
                <a:lumOff val="4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868DFF7F-21EE-4EEA-A56C-CE71C6047D9B}"/>
              </a:ext>
            </a:extLst>
          </p:cNvPr>
          <p:cNvSpPr txBox="1"/>
          <p:nvPr/>
        </p:nvSpPr>
        <p:spPr>
          <a:xfrm>
            <a:off x="3949134" y="1605454"/>
            <a:ext cx="51616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Si (Top):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3E6312D-806C-453C-8F97-D953677B92EA}"/>
              </a:ext>
            </a:extLst>
          </p:cNvPr>
          <p:cNvSpPr txBox="1"/>
          <p:nvPr/>
        </p:nvSpPr>
        <p:spPr>
          <a:xfrm>
            <a:off x="3995710" y="2044316"/>
            <a:ext cx="71333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Transistors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BF969F1-0AB0-4C20-9C80-AC130C84E0B6}"/>
              </a:ext>
            </a:extLst>
          </p:cNvPr>
          <p:cNvSpPr txBox="1"/>
          <p:nvPr/>
        </p:nvSpPr>
        <p:spPr>
          <a:xfrm>
            <a:off x="3904900" y="2141100"/>
            <a:ext cx="878446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Interconnects</a:t>
            </a:r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D278E420-C0EB-4725-B3F9-CE23EF411789}"/>
              </a:ext>
            </a:extLst>
          </p:cNvPr>
          <p:cNvSpPr/>
          <p:nvPr/>
        </p:nvSpPr>
        <p:spPr>
          <a:xfrm>
            <a:off x="4552369" y="2034585"/>
            <a:ext cx="83153" cy="136346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C7A47-0403-4544-AB79-A627EB45DE16}"/>
              </a:ext>
            </a:extLst>
          </p:cNvPr>
          <p:cNvGrpSpPr/>
          <p:nvPr/>
        </p:nvGrpSpPr>
        <p:grpSpPr>
          <a:xfrm>
            <a:off x="3226982" y="2532232"/>
            <a:ext cx="2145923" cy="823550"/>
            <a:chOff x="3430175" y="2532232"/>
            <a:chExt cx="1679714" cy="82355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39EE464-0EF6-4A80-BDCF-FEEC1FD5D225}"/>
                </a:ext>
              </a:extLst>
            </p:cNvPr>
            <p:cNvSpPr/>
            <p:nvPr/>
          </p:nvSpPr>
          <p:spPr>
            <a:xfrm rot="10800000">
              <a:off x="3430178" y="2963761"/>
              <a:ext cx="1679711" cy="149890"/>
            </a:xfrm>
            <a:prstGeom prst="rect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9FE2F13-5BCD-4D26-8199-78D22770FAF9}"/>
                </a:ext>
              </a:extLst>
            </p:cNvPr>
            <p:cNvSpPr/>
            <p:nvPr/>
          </p:nvSpPr>
          <p:spPr>
            <a:xfrm rot="10800000">
              <a:off x="3430175" y="2532232"/>
              <a:ext cx="1679709" cy="431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D5B1C35-F779-4DB5-9E79-C9CF139EFF10}"/>
                </a:ext>
              </a:extLst>
            </p:cNvPr>
            <p:cNvSpPr/>
            <p:nvPr/>
          </p:nvSpPr>
          <p:spPr>
            <a:xfrm rot="10800000">
              <a:off x="3430178" y="3113651"/>
              <a:ext cx="1679710" cy="242131"/>
            </a:xfrm>
            <a:prstGeom prst="rect">
              <a:avLst/>
            </a:prstGeom>
            <a:solidFill>
              <a:srgbClr val="525252">
                <a:lumMod val="60000"/>
                <a:lumOff val="4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867A3F5-D1E3-46B0-AC7E-8C0E3E7E4BA0}"/>
              </a:ext>
            </a:extLst>
          </p:cNvPr>
          <p:cNvSpPr txBox="1"/>
          <p:nvPr/>
        </p:nvSpPr>
        <p:spPr>
          <a:xfrm rot="10800000">
            <a:off x="3872239" y="2725623"/>
            <a:ext cx="564257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Si (Bottom): 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C807BA-670A-49DE-9AE7-326FB053D78E}"/>
              </a:ext>
            </a:extLst>
          </p:cNvPr>
          <p:cNvSpPr txBox="1"/>
          <p:nvPr/>
        </p:nvSpPr>
        <p:spPr>
          <a:xfrm rot="10800000">
            <a:off x="3841238" y="2930444"/>
            <a:ext cx="646011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Transistors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BEB366F-F3BC-49A8-9CFF-8054B2DBF8E8}"/>
              </a:ext>
            </a:extLst>
          </p:cNvPr>
          <p:cNvSpPr txBox="1"/>
          <p:nvPr/>
        </p:nvSpPr>
        <p:spPr>
          <a:xfrm rot="10800000">
            <a:off x="3679382" y="3100838"/>
            <a:ext cx="79669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Interconnects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93E03C8-C16E-4726-9DA2-D9B57DCD5AA0}"/>
              </a:ext>
            </a:extLst>
          </p:cNvPr>
          <p:cNvSpPr/>
          <p:nvPr/>
        </p:nvSpPr>
        <p:spPr>
          <a:xfrm rot="10800000">
            <a:off x="3619121" y="2578507"/>
            <a:ext cx="52240" cy="632403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5" name="Flowchart: Terminator 94">
            <a:extLst>
              <a:ext uri="{FF2B5EF4-FFF2-40B4-BE49-F238E27FC236}">
                <a16:creationId xmlns:a16="http://schemas.microsoft.com/office/drawing/2014/main" id="{F1234750-8119-4D5E-A284-4D623B6654D8}"/>
              </a:ext>
            </a:extLst>
          </p:cNvPr>
          <p:cNvSpPr/>
          <p:nvPr/>
        </p:nvSpPr>
        <p:spPr>
          <a:xfrm rot="10800000">
            <a:off x="4750443" y="3352954"/>
            <a:ext cx="258703" cy="150770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6" name="Flowchart: Terminator 95">
            <a:extLst>
              <a:ext uri="{FF2B5EF4-FFF2-40B4-BE49-F238E27FC236}">
                <a16:creationId xmlns:a16="http://schemas.microsoft.com/office/drawing/2014/main" id="{129BD133-9023-4C5F-B34A-8F6F43D69ED8}"/>
              </a:ext>
            </a:extLst>
          </p:cNvPr>
          <p:cNvSpPr/>
          <p:nvPr/>
        </p:nvSpPr>
        <p:spPr>
          <a:xfrm rot="10800000">
            <a:off x="4422020" y="3358203"/>
            <a:ext cx="258703" cy="150770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7" name="Flowchart: Terminator 96">
            <a:extLst>
              <a:ext uri="{FF2B5EF4-FFF2-40B4-BE49-F238E27FC236}">
                <a16:creationId xmlns:a16="http://schemas.microsoft.com/office/drawing/2014/main" id="{C8504CF6-5FBF-459F-B9D7-71D32335DA0B}"/>
              </a:ext>
            </a:extLst>
          </p:cNvPr>
          <p:cNvSpPr/>
          <p:nvPr/>
        </p:nvSpPr>
        <p:spPr>
          <a:xfrm rot="10800000">
            <a:off x="3488416" y="3361230"/>
            <a:ext cx="258703" cy="150770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id="{2AAC7199-4803-4855-8CD0-7EBC96057060}"/>
              </a:ext>
            </a:extLst>
          </p:cNvPr>
          <p:cNvSpPr/>
          <p:nvPr/>
        </p:nvSpPr>
        <p:spPr>
          <a:xfrm>
            <a:off x="3874117" y="2974299"/>
            <a:ext cx="83153" cy="136346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0728B74-3854-45D7-A949-97FE13801E0E}"/>
              </a:ext>
            </a:extLst>
          </p:cNvPr>
          <p:cNvGrpSpPr/>
          <p:nvPr/>
        </p:nvGrpSpPr>
        <p:grpSpPr>
          <a:xfrm>
            <a:off x="3604341" y="2525329"/>
            <a:ext cx="1409919" cy="86399"/>
            <a:chOff x="6852579" y="5124773"/>
            <a:chExt cx="1409919" cy="166238"/>
          </a:xfrm>
          <a:solidFill>
            <a:schemeClr val="accent2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936D3EF-1277-4C48-82AA-23CF2B3091CD}"/>
                </a:ext>
              </a:extLst>
            </p:cNvPr>
            <p:cNvSpPr/>
            <p:nvPr/>
          </p:nvSpPr>
          <p:spPr>
            <a:xfrm>
              <a:off x="6852579" y="51402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C6B0D03-334A-4CD4-A4A3-85FA60B08A37}"/>
                </a:ext>
              </a:extLst>
            </p:cNvPr>
            <p:cNvSpPr/>
            <p:nvPr/>
          </p:nvSpPr>
          <p:spPr>
            <a:xfrm>
              <a:off x="7069704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FAABC7C-6FB4-4D5B-A963-BC06EA2285F6}"/>
                </a:ext>
              </a:extLst>
            </p:cNvPr>
            <p:cNvSpPr/>
            <p:nvPr/>
          </p:nvSpPr>
          <p:spPr>
            <a:xfrm>
              <a:off x="7296990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4CB8496-7E6C-4F09-B85D-90F4A79FF442}"/>
                </a:ext>
              </a:extLst>
            </p:cNvPr>
            <p:cNvSpPr/>
            <p:nvPr/>
          </p:nvSpPr>
          <p:spPr>
            <a:xfrm>
              <a:off x="7514117" y="51305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CCA4FA5-0B36-4D5E-AE10-3B7EC1A466B9}"/>
                </a:ext>
              </a:extLst>
            </p:cNvPr>
            <p:cNvSpPr/>
            <p:nvPr/>
          </p:nvSpPr>
          <p:spPr>
            <a:xfrm>
              <a:off x="7734933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EEDEC8E-8F98-45A5-B9DE-9DB828DBA468}"/>
                </a:ext>
              </a:extLst>
            </p:cNvPr>
            <p:cNvSpPr/>
            <p:nvPr/>
          </p:nvSpPr>
          <p:spPr>
            <a:xfrm>
              <a:off x="7952060" y="51247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08E7F07-C92F-4147-83F7-38B53BA4129E}"/>
                </a:ext>
              </a:extLst>
            </p:cNvPr>
            <p:cNvSpPr/>
            <p:nvPr/>
          </p:nvSpPr>
          <p:spPr>
            <a:xfrm>
              <a:off x="8179344" y="5124775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10F50FD-6B70-4C77-80F5-5ADC7913888F}"/>
              </a:ext>
            </a:extLst>
          </p:cNvPr>
          <p:cNvSpPr/>
          <p:nvPr/>
        </p:nvSpPr>
        <p:spPr>
          <a:xfrm>
            <a:off x="3283735" y="3613975"/>
            <a:ext cx="2049760" cy="3073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9B87A55-BF90-4899-B33E-A604F1F1FE81}"/>
              </a:ext>
            </a:extLst>
          </p:cNvPr>
          <p:cNvSpPr txBox="1"/>
          <p:nvPr/>
        </p:nvSpPr>
        <p:spPr>
          <a:xfrm>
            <a:off x="3851825" y="3591460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Substrate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F054001-0D77-4882-97AD-722243F68BE9}"/>
              </a:ext>
            </a:extLst>
          </p:cNvPr>
          <p:cNvSpPr/>
          <p:nvPr/>
        </p:nvSpPr>
        <p:spPr>
          <a:xfrm rot="10800000">
            <a:off x="4950118" y="2566607"/>
            <a:ext cx="52240" cy="632403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57356FB-816D-40D0-88D7-C7911F094043}"/>
              </a:ext>
            </a:extLst>
          </p:cNvPr>
          <p:cNvSpPr/>
          <p:nvPr/>
        </p:nvSpPr>
        <p:spPr>
          <a:xfrm rot="10800000">
            <a:off x="3835541" y="2585626"/>
            <a:ext cx="52240" cy="632403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8B487A5-863F-4E6D-A830-87F3311549B7}"/>
              </a:ext>
            </a:extLst>
          </p:cNvPr>
          <p:cNvSpPr/>
          <p:nvPr/>
        </p:nvSpPr>
        <p:spPr>
          <a:xfrm rot="10800000">
            <a:off x="4070348" y="2598256"/>
            <a:ext cx="52240" cy="632403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47195D0-E70D-4876-A5B0-4C0C39045D6B}"/>
              </a:ext>
            </a:extLst>
          </p:cNvPr>
          <p:cNvSpPr/>
          <p:nvPr/>
        </p:nvSpPr>
        <p:spPr>
          <a:xfrm rot="10800000">
            <a:off x="4286768" y="2605375"/>
            <a:ext cx="52240" cy="632403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11D9F5-ACFE-40A8-885B-6D3338CD11B5}"/>
              </a:ext>
            </a:extLst>
          </p:cNvPr>
          <p:cNvSpPr/>
          <p:nvPr/>
        </p:nvSpPr>
        <p:spPr>
          <a:xfrm rot="10800000">
            <a:off x="4505065" y="2578508"/>
            <a:ext cx="52240" cy="632403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0521C0E-F8B9-4713-B9CD-7584B9D098C0}"/>
              </a:ext>
            </a:extLst>
          </p:cNvPr>
          <p:cNvSpPr/>
          <p:nvPr/>
        </p:nvSpPr>
        <p:spPr>
          <a:xfrm rot="10800000">
            <a:off x="4721485" y="2585627"/>
            <a:ext cx="52240" cy="632403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A5BF5B7-E433-403A-B7F0-31230C55A001}"/>
              </a:ext>
            </a:extLst>
          </p:cNvPr>
          <p:cNvGrpSpPr/>
          <p:nvPr/>
        </p:nvGrpSpPr>
        <p:grpSpPr>
          <a:xfrm>
            <a:off x="3602496" y="2342475"/>
            <a:ext cx="1409919" cy="86399"/>
            <a:chOff x="6852579" y="5124773"/>
            <a:chExt cx="1409919" cy="166238"/>
          </a:xfrm>
          <a:solidFill>
            <a:schemeClr val="accent2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B24980F-534D-4D98-B334-E6C11B8EAF87}"/>
                </a:ext>
              </a:extLst>
            </p:cNvPr>
            <p:cNvSpPr/>
            <p:nvPr/>
          </p:nvSpPr>
          <p:spPr>
            <a:xfrm>
              <a:off x="6852579" y="51402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6C6BD89-FB3F-40E9-AC3C-1840B136B8CA}"/>
                </a:ext>
              </a:extLst>
            </p:cNvPr>
            <p:cNvSpPr/>
            <p:nvPr/>
          </p:nvSpPr>
          <p:spPr>
            <a:xfrm>
              <a:off x="7069704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F74092A-9C4F-486A-B991-4C3BD1980C02}"/>
                </a:ext>
              </a:extLst>
            </p:cNvPr>
            <p:cNvSpPr/>
            <p:nvPr/>
          </p:nvSpPr>
          <p:spPr>
            <a:xfrm>
              <a:off x="7296990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BE846FF7-D456-4CBB-8355-6300314507A3}"/>
                </a:ext>
              </a:extLst>
            </p:cNvPr>
            <p:cNvSpPr/>
            <p:nvPr/>
          </p:nvSpPr>
          <p:spPr>
            <a:xfrm>
              <a:off x="7514117" y="51305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F8811DC-10A3-4AFD-92E9-BBA4868FEDEB}"/>
                </a:ext>
              </a:extLst>
            </p:cNvPr>
            <p:cNvSpPr/>
            <p:nvPr/>
          </p:nvSpPr>
          <p:spPr>
            <a:xfrm>
              <a:off x="7734933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51635B5-32C3-46BC-BEC8-C346AEACEB13}"/>
                </a:ext>
              </a:extLst>
            </p:cNvPr>
            <p:cNvSpPr/>
            <p:nvPr/>
          </p:nvSpPr>
          <p:spPr>
            <a:xfrm>
              <a:off x="7952060" y="51247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19155D5-030C-4338-AFD1-766DD387AD68}"/>
                </a:ext>
              </a:extLst>
            </p:cNvPr>
            <p:cNvSpPr/>
            <p:nvPr/>
          </p:nvSpPr>
          <p:spPr>
            <a:xfrm>
              <a:off x="8179344" y="5124775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6D7ADFF-5B31-4AF1-94F2-7EA7726CC302}"/>
              </a:ext>
            </a:extLst>
          </p:cNvPr>
          <p:cNvGrpSpPr/>
          <p:nvPr/>
        </p:nvGrpSpPr>
        <p:grpSpPr>
          <a:xfrm rot="10800000">
            <a:off x="10102602" y="1305591"/>
            <a:ext cx="1679711" cy="1066019"/>
            <a:chOff x="6825007" y="3120272"/>
            <a:chExt cx="2856321" cy="173296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60DE812-20C3-4DD1-9C72-E24C5120A29F}"/>
                </a:ext>
              </a:extLst>
            </p:cNvPr>
            <p:cNvSpPr/>
            <p:nvPr/>
          </p:nvSpPr>
          <p:spPr>
            <a:xfrm>
              <a:off x="6825007" y="3516195"/>
              <a:ext cx="2856321" cy="245098"/>
            </a:xfrm>
            <a:prstGeom prst="rect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A755D33-AC58-4FFF-A0B1-40BE4E26ADE0}"/>
                </a:ext>
              </a:extLst>
            </p:cNvPr>
            <p:cNvSpPr/>
            <p:nvPr/>
          </p:nvSpPr>
          <p:spPr>
            <a:xfrm>
              <a:off x="6825007" y="3761293"/>
              <a:ext cx="2856321" cy="10919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BE90060-DB22-4361-A8E7-7450B735C98C}"/>
                </a:ext>
              </a:extLst>
            </p:cNvPr>
            <p:cNvSpPr/>
            <p:nvPr/>
          </p:nvSpPr>
          <p:spPr>
            <a:xfrm>
              <a:off x="6825009" y="3120272"/>
              <a:ext cx="2856319" cy="395927"/>
            </a:xfrm>
            <a:prstGeom prst="rect">
              <a:avLst/>
            </a:prstGeom>
            <a:solidFill>
              <a:srgbClr val="525252">
                <a:lumMod val="60000"/>
                <a:lumOff val="4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DDA7534-FE66-4409-A745-58B74C80FC51}"/>
              </a:ext>
            </a:extLst>
          </p:cNvPr>
          <p:cNvGrpSpPr/>
          <p:nvPr/>
        </p:nvGrpSpPr>
        <p:grpSpPr>
          <a:xfrm>
            <a:off x="10173773" y="2300154"/>
            <a:ext cx="1516172" cy="86901"/>
            <a:chOff x="6746326" y="5123808"/>
            <a:chExt cx="1516172" cy="167203"/>
          </a:xfrm>
          <a:solidFill>
            <a:schemeClr val="accent2"/>
          </a:solidFill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5AC4254-78CA-442A-9151-449996EB9FDB}"/>
                </a:ext>
              </a:extLst>
            </p:cNvPr>
            <p:cNvSpPr/>
            <p:nvPr/>
          </p:nvSpPr>
          <p:spPr>
            <a:xfrm>
              <a:off x="6746326" y="5139274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91A1F44-D1DF-4BCB-864B-9BC4F7F70E62}"/>
                </a:ext>
              </a:extLst>
            </p:cNvPr>
            <p:cNvSpPr/>
            <p:nvPr/>
          </p:nvSpPr>
          <p:spPr>
            <a:xfrm>
              <a:off x="6852579" y="51402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87C486B4-B719-4E72-89A5-C893E97F9BA1}"/>
                </a:ext>
              </a:extLst>
            </p:cNvPr>
            <p:cNvSpPr/>
            <p:nvPr/>
          </p:nvSpPr>
          <p:spPr>
            <a:xfrm>
              <a:off x="6963452" y="5134440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7264097-B19A-465B-826E-35F420381C2F}"/>
                </a:ext>
              </a:extLst>
            </p:cNvPr>
            <p:cNvSpPr/>
            <p:nvPr/>
          </p:nvSpPr>
          <p:spPr>
            <a:xfrm>
              <a:off x="7069704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4DE5ACA-B664-4644-BCBB-83897F92DFAE}"/>
                </a:ext>
              </a:extLst>
            </p:cNvPr>
            <p:cNvSpPr/>
            <p:nvPr/>
          </p:nvSpPr>
          <p:spPr>
            <a:xfrm>
              <a:off x="7190738" y="51344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58674D8-49B7-4C43-AD84-49C3F555BA83}"/>
                </a:ext>
              </a:extLst>
            </p:cNvPr>
            <p:cNvSpPr/>
            <p:nvPr/>
          </p:nvSpPr>
          <p:spPr>
            <a:xfrm>
              <a:off x="7296990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590A744-497F-4476-96F0-78F840FFE68B}"/>
                </a:ext>
              </a:extLst>
            </p:cNvPr>
            <p:cNvSpPr/>
            <p:nvPr/>
          </p:nvSpPr>
          <p:spPr>
            <a:xfrm>
              <a:off x="7407865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1DDF2E0-40A8-4B69-8015-CC10A463F8CE}"/>
                </a:ext>
              </a:extLst>
            </p:cNvPr>
            <p:cNvSpPr/>
            <p:nvPr/>
          </p:nvSpPr>
          <p:spPr>
            <a:xfrm>
              <a:off x="7514117" y="51305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194CDA19-5A36-48E8-90DE-AFCE58897379}"/>
                </a:ext>
              </a:extLst>
            </p:cNvPr>
            <p:cNvSpPr/>
            <p:nvPr/>
          </p:nvSpPr>
          <p:spPr>
            <a:xfrm>
              <a:off x="7628680" y="51286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47A58E5-B0E1-40BC-8252-F17A6A486265}"/>
                </a:ext>
              </a:extLst>
            </p:cNvPr>
            <p:cNvSpPr/>
            <p:nvPr/>
          </p:nvSpPr>
          <p:spPr>
            <a:xfrm>
              <a:off x="7734933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D4E8052-2A9E-4027-AED2-D4C07180A3E6}"/>
                </a:ext>
              </a:extLst>
            </p:cNvPr>
            <p:cNvSpPr/>
            <p:nvPr/>
          </p:nvSpPr>
          <p:spPr>
            <a:xfrm>
              <a:off x="7845807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3C2F5FC1-E748-434A-84F6-D1570B3510CA}"/>
                </a:ext>
              </a:extLst>
            </p:cNvPr>
            <p:cNvSpPr/>
            <p:nvPr/>
          </p:nvSpPr>
          <p:spPr>
            <a:xfrm>
              <a:off x="7952060" y="51247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598B5A6-07A1-445E-92BB-BF4B95F0D3EC}"/>
                </a:ext>
              </a:extLst>
            </p:cNvPr>
            <p:cNvSpPr/>
            <p:nvPr/>
          </p:nvSpPr>
          <p:spPr>
            <a:xfrm>
              <a:off x="8073093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833DB1D3-F8F2-4F8C-BAFE-99E532379448}"/>
                </a:ext>
              </a:extLst>
            </p:cNvPr>
            <p:cNvSpPr/>
            <p:nvPr/>
          </p:nvSpPr>
          <p:spPr>
            <a:xfrm>
              <a:off x="8179344" y="5124775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8BA12718-C251-4AE3-A5D1-FA79DBBCC30D}"/>
              </a:ext>
            </a:extLst>
          </p:cNvPr>
          <p:cNvSpPr txBox="1"/>
          <p:nvPr/>
        </p:nvSpPr>
        <p:spPr>
          <a:xfrm>
            <a:off x="10625713" y="1556184"/>
            <a:ext cx="51616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Si (Top):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BE739915-A912-47C4-BB10-9E70ECBC1AAF}"/>
              </a:ext>
            </a:extLst>
          </p:cNvPr>
          <p:cNvSpPr txBox="1"/>
          <p:nvPr/>
        </p:nvSpPr>
        <p:spPr>
          <a:xfrm>
            <a:off x="10672289" y="1995046"/>
            <a:ext cx="71333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Transistors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F4490D8-FD72-414E-9BE1-0244951A6067}"/>
              </a:ext>
            </a:extLst>
          </p:cNvPr>
          <p:cNvSpPr txBox="1"/>
          <p:nvPr/>
        </p:nvSpPr>
        <p:spPr>
          <a:xfrm>
            <a:off x="10645177" y="2147300"/>
            <a:ext cx="878446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Interconnects</a:t>
            </a:r>
          </a:p>
        </p:txBody>
      </p:sp>
      <p:sp>
        <p:nvSpPr>
          <p:cNvPr id="215" name="Arrow: Down 214">
            <a:extLst>
              <a:ext uri="{FF2B5EF4-FFF2-40B4-BE49-F238E27FC236}">
                <a16:creationId xmlns:a16="http://schemas.microsoft.com/office/drawing/2014/main" id="{A1C92B84-A7AC-419A-A4D3-12F82A39F130}"/>
              </a:ext>
            </a:extLst>
          </p:cNvPr>
          <p:cNvSpPr/>
          <p:nvPr/>
        </p:nvSpPr>
        <p:spPr>
          <a:xfrm>
            <a:off x="11228948" y="1985315"/>
            <a:ext cx="83153" cy="136346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38BECAB-32E3-4853-B81E-BF9763CD555C}"/>
              </a:ext>
            </a:extLst>
          </p:cNvPr>
          <p:cNvSpPr/>
          <p:nvPr/>
        </p:nvSpPr>
        <p:spPr>
          <a:xfrm>
            <a:off x="10102601" y="2593659"/>
            <a:ext cx="1679711" cy="149890"/>
          </a:xfrm>
          <a:prstGeom prst="rect">
            <a:avLst/>
          </a:prstGeom>
          <a:solidFill>
            <a:srgbClr val="0068B5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9B7CB02-DA5B-453D-BD56-BC5018E165E7}"/>
              </a:ext>
            </a:extLst>
          </p:cNvPr>
          <p:cNvSpPr/>
          <p:nvPr/>
        </p:nvSpPr>
        <p:spPr>
          <a:xfrm>
            <a:off x="10102602" y="2369301"/>
            <a:ext cx="1676061" cy="224358"/>
          </a:xfrm>
          <a:prstGeom prst="rect">
            <a:avLst/>
          </a:prstGeom>
          <a:solidFill>
            <a:srgbClr val="525252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D71EDCA-59B3-4A43-AB9B-958D86DE166D}"/>
              </a:ext>
            </a:extLst>
          </p:cNvPr>
          <p:cNvSpPr txBox="1"/>
          <p:nvPr/>
        </p:nvSpPr>
        <p:spPr>
          <a:xfrm>
            <a:off x="10668232" y="2585118"/>
            <a:ext cx="646011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Transistors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5EA05FC-6C66-4959-B04F-6CDBE701B559}"/>
              </a:ext>
            </a:extLst>
          </p:cNvPr>
          <p:cNvSpPr txBox="1"/>
          <p:nvPr/>
        </p:nvSpPr>
        <p:spPr>
          <a:xfrm>
            <a:off x="10736415" y="2461638"/>
            <a:ext cx="79669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Interconnects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E5B76A5-6E3A-4865-A94C-AAA517AE35DD}"/>
              </a:ext>
            </a:extLst>
          </p:cNvPr>
          <p:cNvSpPr/>
          <p:nvPr/>
        </p:nvSpPr>
        <p:spPr>
          <a:xfrm>
            <a:off x="11521335" y="2599791"/>
            <a:ext cx="45719" cy="1420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4" name="Arrow: Down 223">
            <a:extLst>
              <a:ext uri="{FF2B5EF4-FFF2-40B4-BE49-F238E27FC236}">
                <a16:creationId xmlns:a16="http://schemas.microsoft.com/office/drawing/2014/main" id="{5DB1F766-A175-4311-97C8-897DFF66EA5E}"/>
              </a:ext>
            </a:extLst>
          </p:cNvPr>
          <p:cNvSpPr/>
          <p:nvPr/>
        </p:nvSpPr>
        <p:spPr>
          <a:xfrm rot="10800000">
            <a:off x="11255220" y="2605719"/>
            <a:ext cx="83153" cy="136346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AA7FF59-A01E-490C-8217-C2ED32F3D966}"/>
              </a:ext>
            </a:extLst>
          </p:cNvPr>
          <p:cNvGrpSpPr/>
          <p:nvPr/>
        </p:nvGrpSpPr>
        <p:grpSpPr>
          <a:xfrm rot="10800000">
            <a:off x="10178485" y="2353494"/>
            <a:ext cx="1516172" cy="86901"/>
            <a:chOff x="6746326" y="5123808"/>
            <a:chExt cx="1516172" cy="167203"/>
          </a:xfrm>
          <a:solidFill>
            <a:schemeClr val="accent2"/>
          </a:solidFill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BC2B0D89-E6B0-4DD9-8DE7-C3FBD32677EF}"/>
                </a:ext>
              </a:extLst>
            </p:cNvPr>
            <p:cNvSpPr/>
            <p:nvPr/>
          </p:nvSpPr>
          <p:spPr>
            <a:xfrm>
              <a:off x="6746326" y="5139274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355BCF0-40FC-4BC8-9EB8-F60EB4B3E8A9}"/>
                </a:ext>
              </a:extLst>
            </p:cNvPr>
            <p:cNvSpPr/>
            <p:nvPr/>
          </p:nvSpPr>
          <p:spPr>
            <a:xfrm>
              <a:off x="6852579" y="51402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F01962A4-0389-4625-8C32-291799056345}"/>
                </a:ext>
              </a:extLst>
            </p:cNvPr>
            <p:cNvSpPr/>
            <p:nvPr/>
          </p:nvSpPr>
          <p:spPr>
            <a:xfrm>
              <a:off x="6963452" y="5134440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7944DD4-BAA0-4670-8591-16FE05AA03BC}"/>
                </a:ext>
              </a:extLst>
            </p:cNvPr>
            <p:cNvSpPr/>
            <p:nvPr/>
          </p:nvSpPr>
          <p:spPr>
            <a:xfrm>
              <a:off x="7069704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EC01D8AE-84E2-4C73-B45D-F61955B1F37B}"/>
                </a:ext>
              </a:extLst>
            </p:cNvPr>
            <p:cNvSpPr/>
            <p:nvPr/>
          </p:nvSpPr>
          <p:spPr>
            <a:xfrm>
              <a:off x="7190738" y="51344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D156AD1-0EEE-49D0-96E4-D4720B0FC61E}"/>
                </a:ext>
              </a:extLst>
            </p:cNvPr>
            <p:cNvSpPr/>
            <p:nvPr/>
          </p:nvSpPr>
          <p:spPr>
            <a:xfrm>
              <a:off x="7296990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263BC56-AB8D-4F59-8DF0-EA74332AE70B}"/>
                </a:ext>
              </a:extLst>
            </p:cNvPr>
            <p:cNvSpPr/>
            <p:nvPr/>
          </p:nvSpPr>
          <p:spPr>
            <a:xfrm>
              <a:off x="7407865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852A4777-E101-43D7-9E0F-23EF0B734456}"/>
                </a:ext>
              </a:extLst>
            </p:cNvPr>
            <p:cNvSpPr/>
            <p:nvPr/>
          </p:nvSpPr>
          <p:spPr>
            <a:xfrm>
              <a:off x="7514117" y="51305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4A0ABA16-4218-4E84-932F-DE7E35E360D8}"/>
                </a:ext>
              </a:extLst>
            </p:cNvPr>
            <p:cNvSpPr/>
            <p:nvPr/>
          </p:nvSpPr>
          <p:spPr>
            <a:xfrm>
              <a:off x="7628680" y="51286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A4569F5-2F37-409E-9CB0-006C1DB04E7D}"/>
                </a:ext>
              </a:extLst>
            </p:cNvPr>
            <p:cNvSpPr/>
            <p:nvPr/>
          </p:nvSpPr>
          <p:spPr>
            <a:xfrm>
              <a:off x="7734933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2CA26F18-A0F4-4B51-A3FF-A3EC34E74A90}"/>
                </a:ext>
              </a:extLst>
            </p:cNvPr>
            <p:cNvSpPr/>
            <p:nvPr/>
          </p:nvSpPr>
          <p:spPr>
            <a:xfrm>
              <a:off x="7845807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FE93EDD8-9992-4F55-BAC0-A14DD07725FF}"/>
                </a:ext>
              </a:extLst>
            </p:cNvPr>
            <p:cNvSpPr/>
            <p:nvPr/>
          </p:nvSpPr>
          <p:spPr>
            <a:xfrm>
              <a:off x="7952060" y="51247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ABA08FA-A6E2-4D12-9119-2F352ECAAC8B}"/>
                </a:ext>
              </a:extLst>
            </p:cNvPr>
            <p:cNvSpPr/>
            <p:nvPr/>
          </p:nvSpPr>
          <p:spPr>
            <a:xfrm>
              <a:off x="8073093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F7B4A21B-AC3A-4721-A9E3-DA64DDC31EB8}"/>
                </a:ext>
              </a:extLst>
            </p:cNvPr>
            <p:cNvSpPr/>
            <p:nvPr/>
          </p:nvSpPr>
          <p:spPr>
            <a:xfrm>
              <a:off x="8179344" y="5124775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F3D2FA9-71B9-4AD2-9028-0BF53CFDABDF}"/>
              </a:ext>
            </a:extLst>
          </p:cNvPr>
          <p:cNvSpPr/>
          <p:nvPr/>
        </p:nvSpPr>
        <p:spPr>
          <a:xfrm>
            <a:off x="11592421" y="2598905"/>
            <a:ext cx="45719" cy="1420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91AE5D1-1304-4D17-B368-2BE41257B649}"/>
              </a:ext>
            </a:extLst>
          </p:cNvPr>
          <p:cNvSpPr/>
          <p:nvPr/>
        </p:nvSpPr>
        <p:spPr>
          <a:xfrm>
            <a:off x="10506091" y="2598046"/>
            <a:ext cx="45719" cy="1420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B6C70ED-CAE4-4924-A229-ED462383B64E}"/>
              </a:ext>
            </a:extLst>
          </p:cNvPr>
          <p:cNvSpPr/>
          <p:nvPr/>
        </p:nvSpPr>
        <p:spPr>
          <a:xfrm>
            <a:off x="10577177" y="2597160"/>
            <a:ext cx="45719" cy="1420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393A41AB-1DDD-458A-B9DD-1D3AF3D605B4}"/>
              </a:ext>
            </a:extLst>
          </p:cNvPr>
          <p:cNvSpPr/>
          <p:nvPr/>
        </p:nvSpPr>
        <p:spPr>
          <a:xfrm>
            <a:off x="10259305" y="2595756"/>
            <a:ext cx="45719" cy="1420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1F312E1-D510-47ED-A4DB-325D202AF7EE}"/>
              </a:ext>
            </a:extLst>
          </p:cNvPr>
          <p:cNvSpPr/>
          <p:nvPr/>
        </p:nvSpPr>
        <p:spPr>
          <a:xfrm>
            <a:off x="10330391" y="2594870"/>
            <a:ext cx="45719" cy="1420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FA5DED9-334A-46BA-97EF-880876354386}"/>
              </a:ext>
            </a:extLst>
          </p:cNvPr>
          <p:cNvSpPr/>
          <p:nvPr/>
        </p:nvSpPr>
        <p:spPr>
          <a:xfrm rot="10800000">
            <a:off x="10104985" y="2725573"/>
            <a:ext cx="1679889" cy="71745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6" name="Flowchart: Terminator 245">
            <a:extLst>
              <a:ext uri="{FF2B5EF4-FFF2-40B4-BE49-F238E27FC236}">
                <a16:creationId xmlns:a16="http://schemas.microsoft.com/office/drawing/2014/main" id="{CD8A968C-41A3-476F-8456-DCC62ECA0CB3}"/>
              </a:ext>
            </a:extLst>
          </p:cNvPr>
          <p:cNvSpPr/>
          <p:nvPr/>
        </p:nvSpPr>
        <p:spPr>
          <a:xfrm>
            <a:off x="10362947" y="3430893"/>
            <a:ext cx="458641" cy="224744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7" name="Flowchart: Terminator 246">
            <a:extLst>
              <a:ext uri="{FF2B5EF4-FFF2-40B4-BE49-F238E27FC236}">
                <a16:creationId xmlns:a16="http://schemas.microsoft.com/office/drawing/2014/main" id="{0E150AF0-5031-4808-909F-6A89555AFB49}"/>
              </a:ext>
            </a:extLst>
          </p:cNvPr>
          <p:cNvSpPr/>
          <p:nvPr/>
        </p:nvSpPr>
        <p:spPr>
          <a:xfrm>
            <a:off x="11296553" y="3427865"/>
            <a:ext cx="458640" cy="219767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256961C7-9B07-4783-8D4A-10DCCCF9ADEF}"/>
              </a:ext>
            </a:extLst>
          </p:cNvPr>
          <p:cNvSpPr/>
          <p:nvPr/>
        </p:nvSpPr>
        <p:spPr>
          <a:xfrm>
            <a:off x="10058658" y="3659032"/>
            <a:ext cx="2049760" cy="3073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E6E96F45-A8F8-4A50-91F3-6C774A277A01}"/>
              </a:ext>
            </a:extLst>
          </p:cNvPr>
          <p:cNvSpPr txBox="1"/>
          <p:nvPr/>
        </p:nvSpPr>
        <p:spPr>
          <a:xfrm>
            <a:off x="10575541" y="3543752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Substrate</a:t>
            </a:r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B4F51352-780F-4617-B0F3-AAC14020B370}"/>
              </a:ext>
            </a:extLst>
          </p:cNvPr>
          <p:cNvGrpSpPr/>
          <p:nvPr/>
        </p:nvGrpSpPr>
        <p:grpSpPr>
          <a:xfrm>
            <a:off x="10202911" y="2714498"/>
            <a:ext cx="968290" cy="717127"/>
            <a:chOff x="6482583" y="3160695"/>
            <a:chExt cx="4496374" cy="3873863"/>
          </a:xfrm>
        </p:grpSpPr>
        <p:sp>
          <p:nvSpPr>
            <p:cNvPr id="251" name="Trapezoid 250">
              <a:extLst>
                <a:ext uri="{FF2B5EF4-FFF2-40B4-BE49-F238E27FC236}">
                  <a16:creationId xmlns:a16="http://schemas.microsoft.com/office/drawing/2014/main" id="{BC3E1C17-310C-447A-917A-9F78B147C917}"/>
                </a:ext>
              </a:extLst>
            </p:cNvPr>
            <p:cNvSpPr/>
            <p:nvPr/>
          </p:nvSpPr>
          <p:spPr>
            <a:xfrm>
              <a:off x="6560560" y="3168638"/>
              <a:ext cx="847071" cy="740117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2" name="Trapezoid 251">
              <a:extLst>
                <a:ext uri="{FF2B5EF4-FFF2-40B4-BE49-F238E27FC236}">
                  <a16:creationId xmlns:a16="http://schemas.microsoft.com/office/drawing/2014/main" id="{08F6F11A-C6ED-4759-80C7-E9FA6CC515BF}"/>
                </a:ext>
              </a:extLst>
            </p:cNvPr>
            <p:cNvSpPr/>
            <p:nvPr/>
          </p:nvSpPr>
          <p:spPr>
            <a:xfrm>
              <a:off x="7742506" y="3160695"/>
              <a:ext cx="814144" cy="740117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3" name="Trapezoid 252">
              <a:extLst>
                <a:ext uri="{FF2B5EF4-FFF2-40B4-BE49-F238E27FC236}">
                  <a16:creationId xmlns:a16="http://schemas.microsoft.com/office/drawing/2014/main" id="{4F418EAC-4782-4137-A987-5E185DF0E398}"/>
                </a:ext>
              </a:extLst>
            </p:cNvPr>
            <p:cNvSpPr/>
            <p:nvPr/>
          </p:nvSpPr>
          <p:spPr>
            <a:xfrm>
              <a:off x="8835435" y="3168638"/>
              <a:ext cx="847071" cy="740117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386ED482-669D-4F95-ADBD-9C7A4DBD6E2C}"/>
                </a:ext>
              </a:extLst>
            </p:cNvPr>
            <p:cNvSpPr/>
            <p:nvPr/>
          </p:nvSpPr>
          <p:spPr>
            <a:xfrm>
              <a:off x="10164813" y="3160695"/>
              <a:ext cx="814144" cy="740117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5" name="Trapezoid 254">
              <a:extLst>
                <a:ext uri="{FF2B5EF4-FFF2-40B4-BE49-F238E27FC236}">
                  <a16:creationId xmlns:a16="http://schemas.microsoft.com/office/drawing/2014/main" id="{AED2B6A7-5E91-48BF-A22F-4A96D6F88F8D}"/>
                </a:ext>
              </a:extLst>
            </p:cNvPr>
            <p:cNvSpPr/>
            <p:nvPr/>
          </p:nvSpPr>
          <p:spPr>
            <a:xfrm>
              <a:off x="6694446" y="3900812"/>
              <a:ext cx="680826" cy="604393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6" name="Trapezoid 255">
              <a:extLst>
                <a:ext uri="{FF2B5EF4-FFF2-40B4-BE49-F238E27FC236}">
                  <a16:creationId xmlns:a16="http://schemas.microsoft.com/office/drawing/2014/main" id="{3C409EAA-A68A-41DB-B4E4-454A5C2B5B20}"/>
                </a:ext>
              </a:extLst>
            </p:cNvPr>
            <p:cNvSpPr/>
            <p:nvPr/>
          </p:nvSpPr>
          <p:spPr>
            <a:xfrm>
              <a:off x="7869359" y="3892869"/>
              <a:ext cx="654361" cy="604393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7" name="Trapezoid 256">
              <a:extLst>
                <a:ext uri="{FF2B5EF4-FFF2-40B4-BE49-F238E27FC236}">
                  <a16:creationId xmlns:a16="http://schemas.microsoft.com/office/drawing/2014/main" id="{A930B723-725E-426A-8877-5ACBC8B36D9C}"/>
                </a:ext>
              </a:extLst>
            </p:cNvPr>
            <p:cNvSpPr/>
            <p:nvPr/>
          </p:nvSpPr>
          <p:spPr>
            <a:xfrm>
              <a:off x="8969321" y="3900812"/>
              <a:ext cx="680826" cy="604393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8" name="Trapezoid 257">
              <a:extLst>
                <a:ext uri="{FF2B5EF4-FFF2-40B4-BE49-F238E27FC236}">
                  <a16:creationId xmlns:a16="http://schemas.microsoft.com/office/drawing/2014/main" id="{D087580C-18D1-40E8-9EA7-8EE2E856884B}"/>
                </a:ext>
              </a:extLst>
            </p:cNvPr>
            <p:cNvSpPr/>
            <p:nvPr/>
          </p:nvSpPr>
          <p:spPr>
            <a:xfrm>
              <a:off x="10117769" y="3892869"/>
              <a:ext cx="654361" cy="604393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E57DE434-194B-4E83-9DD1-79B773082C08}"/>
                </a:ext>
              </a:extLst>
            </p:cNvPr>
            <p:cNvSpPr/>
            <p:nvPr/>
          </p:nvSpPr>
          <p:spPr>
            <a:xfrm>
              <a:off x="6482583" y="4497262"/>
              <a:ext cx="4383251" cy="70282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0" name="Trapezoid 259">
              <a:extLst>
                <a:ext uri="{FF2B5EF4-FFF2-40B4-BE49-F238E27FC236}">
                  <a16:creationId xmlns:a16="http://schemas.microsoft.com/office/drawing/2014/main" id="{F8D82D1E-E069-41C5-9C6B-DF63C34ACED0}"/>
                </a:ext>
              </a:extLst>
            </p:cNvPr>
            <p:cNvSpPr/>
            <p:nvPr/>
          </p:nvSpPr>
          <p:spPr>
            <a:xfrm>
              <a:off x="7837815" y="5192144"/>
              <a:ext cx="680826" cy="604393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1" name="Trapezoid 260">
              <a:extLst>
                <a:ext uri="{FF2B5EF4-FFF2-40B4-BE49-F238E27FC236}">
                  <a16:creationId xmlns:a16="http://schemas.microsoft.com/office/drawing/2014/main" id="{09A3ADCC-4F5B-4377-A5E5-19712DF4CC8E}"/>
                </a:ext>
              </a:extLst>
            </p:cNvPr>
            <p:cNvSpPr/>
            <p:nvPr/>
          </p:nvSpPr>
          <p:spPr>
            <a:xfrm>
              <a:off x="7093726" y="5788594"/>
              <a:ext cx="2385903" cy="1245964"/>
            </a:xfrm>
            <a:prstGeom prst="trapezoid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62" name="Trapezoid 261">
            <a:extLst>
              <a:ext uri="{FF2B5EF4-FFF2-40B4-BE49-F238E27FC236}">
                <a16:creationId xmlns:a16="http://schemas.microsoft.com/office/drawing/2014/main" id="{5BA5AF8A-42F9-4237-BA63-A79C22DF4854}"/>
              </a:ext>
            </a:extLst>
          </p:cNvPr>
          <p:cNvSpPr/>
          <p:nvPr/>
        </p:nvSpPr>
        <p:spPr>
          <a:xfrm>
            <a:off x="11241151" y="2714014"/>
            <a:ext cx="182416" cy="137010"/>
          </a:xfrm>
          <a:prstGeom prst="trapezoi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3" name="Trapezoid 262">
            <a:extLst>
              <a:ext uri="{FF2B5EF4-FFF2-40B4-BE49-F238E27FC236}">
                <a16:creationId xmlns:a16="http://schemas.microsoft.com/office/drawing/2014/main" id="{4CF25C7A-2208-482A-9176-AAE41FBF6378}"/>
              </a:ext>
            </a:extLst>
          </p:cNvPr>
          <p:cNvSpPr/>
          <p:nvPr/>
        </p:nvSpPr>
        <p:spPr>
          <a:xfrm>
            <a:off x="11495682" y="2712544"/>
            <a:ext cx="175325" cy="137010"/>
          </a:xfrm>
          <a:prstGeom prst="trapezoi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4" name="Trapezoid 263">
            <a:extLst>
              <a:ext uri="{FF2B5EF4-FFF2-40B4-BE49-F238E27FC236}">
                <a16:creationId xmlns:a16="http://schemas.microsoft.com/office/drawing/2014/main" id="{FC37399A-DF62-48A8-A7D2-352392011651}"/>
              </a:ext>
            </a:extLst>
          </p:cNvPr>
          <p:cNvSpPr/>
          <p:nvPr/>
        </p:nvSpPr>
        <p:spPr>
          <a:xfrm>
            <a:off x="11269984" y="2849554"/>
            <a:ext cx="146615" cy="111885"/>
          </a:xfrm>
          <a:prstGeom prst="trapezoi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5" name="Trapezoid 264">
            <a:extLst>
              <a:ext uri="{FF2B5EF4-FFF2-40B4-BE49-F238E27FC236}">
                <a16:creationId xmlns:a16="http://schemas.microsoft.com/office/drawing/2014/main" id="{7F8FAB46-9EE6-4E62-9038-42A333336263}"/>
              </a:ext>
            </a:extLst>
          </p:cNvPr>
          <p:cNvSpPr/>
          <p:nvPr/>
        </p:nvSpPr>
        <p:spPr>
          <a:xfrm>
            <a:off x="11523000" y="2848084"/>
            <a:ext cx="140916" cy="111885"/>
          </a:xfrm>
          <a:prstGeom prst="trapezoi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32D06457-952E-4A27-911D-9C8637CF29B1}"/>
              </a:ext>
            </a:extLst>
          </p:cNvPr>
          <p:cNvSpPr/>
          <p:nvPr/>
        </p:nvSpPr>
        <p:spPr>
          <a:xfrm>
            <a:off x="11224359" y="2959968"/>
            <a:ext cx="499097" cy="13701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7" name="Trapezoid 266">
            <a:extLst>
              <a:ext uri="{FF2B5EF4-FFF2-40B4-BE49-F238E27FC236}">
                <a16:creationId xmlns:a16="http://schemas.microsoft.com/office/drawing/2014/main" id="{3B66A7AE-BFED-4E14-B195-BE2CFA0FADC2}"/>
              </a:ext>
            </a:extLst>
          </p:cNvPr>
          <p:cNvSpPr/>
          <p:nvPr/>
        </p:nvSpPr>
        <p:spPr>
          <a:xfrm>
            <a:off x="11405158" y="3088974"/>
            <a:ext cx="146615" cy="111885"/>
          </a:xfrm>
          <a:prstGeom prst="trapezoi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8" name="Trapezoid 267">
            <a:extLst>
              <a:ext uri="{FF2B5EF4-FFF2-40B4-BE49-F238E27FC236}">
                <a16:creationId xmlns:a16="http://schemas.microsoft.com/office/drawing/2014/main" id="{1285C5D8-2713-4FDC-BB1B-4F883EAA6D1F}"/>
              </a:ext>
            </a:extLst>
          </p:cNvPr>
          <p:cNvSpPr/>
          <p:nvPr/>
        </p:nvSpPr>
        <p:spPr>
          <a:xfrm>
            <a:off x="11244919" y="3199388"/>
            <a:ext cx="513802" cy="230652"/>
          </a:xfrm>
          <a:prstGeom prst="trapezoi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9" name="Title 1">
            <a:extLst>
              <a:ext uri="{FF2B5EF4-FFF2-40B4-BE49-F238E27FC236}">
                <a16:creationId xmlns:a16="http://schemas.microsoft.com/office/drawing/2014/main" id="{EC310C03-0C63-4C87-9D15-5FAA14D8EAF6}"/>
              </a:ext>
            </a:extLst>
          </p:cNvPr>
          <p:cNvSpPr txBox="1">
            <a:spLocks/>
          </p:cNvSpPr>
          <p:nvPr/>
        </p:nvSpPr>
        <p:spPr>
          <a:xfrm>
            <a:off x="3609452" y="565149"/>
            <a:ext cx="1255139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F2B(std) </a:t>
            </a:r>
          </a:p>
        </p:txBody>
      </p:sp>
      <p:sp>
        <p:nvSpPr>
          <p:cNvPr id="270" name="Title 1">
            <a:extLst>
              <a:ext uri="{FF2B5EF4-FFF2-40B4-BE49-F238E27FC236}">
                <a16:creationId xmlns:a16="http://schemas.microsoft.com/office/drawing/2014/main" id="{97CFC71B-8B07-428F-8400-73E6372EE79E}"/>
              </a:ext>
            </a:extLst>
          </p:cNvPr>
          <p:cNvSpPr txBox="1">
            <a:spLocks/>
          </p:cNvSpPr>
          <p:nvPr/>
        </p:nvSpPr>
        <p:spPr>
          <a:xfrm>
            <a:off x="10179968" y="530646"/>
            <a:ext cx="1706299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F2F (BS-PDN) </a:t>
            </a:r>
          </a:p>
        </p:txBody>
      </p:sp>
      <p:graphicFrame>
        <p:nvGraphicFramePr>
          <p:cNvPr id="271" name="Table 271">
            <a:extLst>
              <a:ext uri="{FF2B5EF4-FFF2-40B4-BE49-F238E27FC236}">
                <a16:creationId xmlns:a16="http://schemas.microsoft.com/office/drawing/2014/main" id="{55DEF7CF-6E06-460B-892D-CC1D252D8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49093"/>
              </p:ext>
            </p:extLst>
          </p:nvPr>
        </p:nvGraphicFramePr>
        <p:xfrm>
          <a:off x="70365" y="4191163"/>
          <a:ext cx="12008830" cy="2000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686">
                  <a:extLst>
                    <a:ext uri="{9D8B030D-6E8A-4147-A177-3AD203B41FA5}">
                      <a16:colId xmlns:a16="http://schemas.microsoft.com/office/drawing/2014/main" val="461480017"/>
                    </a:ext>
                  </a:extLst>
                </a:gridCol>
                <a:gridCol w="1724085">
                  <a:extLst>
                    <a:ext uri="{9D8B030D-6E8A-4147-A177-3AD203B41FA5}">
                      <a16:colId xmlns:a16="http://schemas.microsoft.com/office/drawing/2014/main" val="651531793"/>
                    </a:ext>
                  </a:extLst>
                </a:gridCol>
                <a:gridCol w="2250517">
                  <a:extLst>
                    <a:ext uri="{9D8B030D-6E8A-4147-A177-3AD203B41FA5}">
                      <a16:colId xmlns:a16="http://schemas.microsoft.com/office/drawing/2014/main" val="401783435"/>
                    </a:ext>
                  </a:extLst>
                </a:gridCol>
                <a:gridCol w="2305185">
                  <a:extLst>
                    <a:ext uri="{9D8B030D-6E8A-4147-A177-3AD203B41FA5}">
                      <a16:colId xmlns:a16="http://schemas.microsoft.com/office/drawing/2014/main" val="1599471912"/>
                    </a:ext>
                  </a:extLst>
                </a:gridCol>
                <a:gridCol w="2250517">
                  <a:extLst>
                    <a:ext uri="{9D8B030D-6E8A-4147-A177-3AD203B41FA5}">
                      <a16:colId xmlns:a16="http://schemas.microsoft.com/office/drawing/2014/main" val="3479677162"/>
                    </a:ext>
                  </a:extLst>
                </a:gridCol>
                <a:gridCol w="1949840">
                  <a:extLst>
                    <a:ext uri="{9D8B030D-6E8A-4147-A177-3AD203B41FA5}">
                      <a16:colId xmlns:a16="http://schemas.microsoft.com/office/drawing/2014/main" val="4061426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Feature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F2F (std)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F2B (std)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F2F (ODI)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F2B (ODI)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F2F (BS-PDN)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19895"/>
                  </a:ext>
                </a:extLst>
              </a:tr>
              <a:tr h="22347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Bonding Interface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81415"/>
                  </a:ext>
                </a:extLst>
              </a:tr>
              <a:tr h="301711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Adaptor T-B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--NA--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TSV (B): micro-TSV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--NA--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TSV (B): micro-TSV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--NA--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43470"/>
                  </a:ext>
                </a:extLst>
              </a:tr>
              <a:tr h="30140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Bonding Interface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Bump/Pad [R,L,C]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434894"/>
                  </a:ext>
                </a:extLst>
              </a:tr>
              <a:tr h="218664">
                <a:tc>
                  <a:txBody>
                    <a:bodyPr/>
                    <a:lstStyle/>
                    <a:p>
                      <a:pPr algn="ctr"/>
                      <a:r>
                        <a:rPr lang="en-US" sz="800" i="1"/>
                        <a:t>Additional routing T-S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/>
                        <a:t>TSV (B)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/>
                        <a:t>TSV (B)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/>
                        <a:t>TMV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/>
                        <a:t>TMV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/>
                        <a:t>nano-TSV(B) + IC(B)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12524"/>
                  </a:ext>
                </a:extLst>
              </a:tr>
              <a:tr h="29175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Adaptor B-S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TSV (B)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--NA--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TSV (B)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--NA--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nano-TSV (B)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003738"/>
                  </a:ext>
                </a:extLst>
              </a:tr>
              <a:tr h="2642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Bonding Interface B-S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C4 bump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C4 bump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C4 bump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C4 bump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C4 bump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833782"/>
                  </a:ext>
                </a:extLst>
              </a:tr>
            </a:tbl>
          </a:graphicData>
        </a:graphic>
      </p:graphicFrame>
      <p:sp>
        <p:nvSpPr>
          <p:cNvPr id="272" name="Title 1">
            <a:extLst>
              <a:ext uri="{FF2B5EF4-FFF2-40B4-BE49-F238E27FC236}">
                <a16:creationId xmlns:a16="http://schemas.microsoft.com/office/drawing/2014/main" id="{6B20710E-6AAF-431C-B624-2B56142D5363}"/>
              </a:ext>
            </a:extLst>
          </p:cNvPr>
          <p:cNvSpPr txBox="1">
            <a:spLocks/>
          </p:cNvSpPr>
          <p:nvPr/>
        </p:nvSpPr>
        <p:spPr>
          <a:xfrm>
            <a:off x="5915279" y="563767"/>
            <a:ext cx="1354226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F2F (ODI) 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1778ED9-47B3-475E-B42D-F4B83307DAA6}"/>
              </a:ext>
            </a:extLst>
          </p:cNvPr>
          <p:cNvGrpSpPr/>
          <p:nvPr/>
        </p:nvGrpSpPr>
        <p:grpSpPr>
          <a:xfrm rot="10800000">
            <a:off x="5821457" y="1432360"/>
            <a:ext cx="1679711" cy="1066019"/>
            <a:chOff x="6825007" y="3120272"/>
            <a:chExt cx="2856321" cy="1732960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D54BE1B9-C650-4A48-AE66-B1875154E16A}"/>
                </a:ext>
              </a:extLst>
            </p:cNvPr>
            <p:cNvSpPr/>
            <p:nvPr/>
          </p:nvSpPr>
          <p:spPr>
            <a:xfrm>
              <a:off x="6825007" y="3516195"/>
              <a:ext cx="2856321" cy="245098"/>
            </a:xfrm>
            <a:prstGeom prst="rect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DAD9BA85-06B5-47D2-B6FA-709EEF6C4F02}"/>
                </a:ext>
              </a:extLst>
            </p:cNvPr>
            <p:cNvSpPr/>
            <p:nvPr/>
          </p:nvSpPr>
          <p:spPr>
            <a:xfrm>
              <a:off x="6825007" y="3761293"/>
              <a:ext cx="2856321" cy="10919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2AFCE94-BA44-4E94-A058-97685095A6DE}"/>
                </a:ext>
              </a:extLst>
            </p:cNvPr>
            <p:cNvSpPr/>
            <p:nvPr/>
          </p:nvSpPr>
          <p:spPr>
            <a:xfrm>
              <a:off x="6825009" y="3120272"/>
              <a:ext cx="2856319" cy="395927"/>
            </a:xfrm>
            <a:prstGeom prst="rect">
              <a:avLst/>
            </a:prstGeom>
            <a:solidFill>
              <a:srgbClr val="525252">
                <a:lumMod val="60000"/>
                <a:lumOff val="4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02" name="Flowchart: Terminator 301">
            <a:extLst>
              <a:ext uri="{FF2B5EF4-FFF2-40B4-BE49-F238E27FC236}">
                <a16:creationId xmlns:a16="http://schemas.microsoft.com/office/drawing/2014/main" id="{A691D2D4-BDA5-4AFD-8F1F-D21946CA108C}"/>
              </a:ext>
            </a:extLst>
          </p:cNvPr>
          <p:cNvSpPr/>
          <p:nvPr/>
        </p:nvSpPr>
        <p:spPr>
          <a:xfrm>
            <a:off x="6524003" y="3478870"/>
            <a:ext cx="227989" cy="132152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3" name="Flowchart: Terminator 302">
            <a:extLst>
              <a:ext uri="{FF2B5EF4-FFF2-40B4-BE49-F238E27FC236}">
                <a16:creationId xmlns:a16="http://schemas.microsoft.com/office/drawing/2014/main" id="{A7977246-E352-4215-A450-823D9928CFEF}"/>
              </a:ext>
            </a:extLst>
          </p:cNvPr>
          <p:cNvSpPr/>
          <p:nvPr/>
        </p:nvSpPr>
        <p:spPr>
          <a:xfrm>
            <a:off x="6293276" y="3483337"/>
            <a:ext cx="206378" cy="127685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3A354D0C-5A9C-4052-9B3B-30CE5EB6F71F}"/>
              </a:ext>
            </a:extLst>
          </p:cNvPr>
          <p:cNvSpPr txBox="1"/>
          <p:nvPr/>
        </p:nvSpPr>
        <p:spPr>
          <a:xfrm>
            <a:off x="6344568" y="1682953"/>
            <a:ext cx="51616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Si (Top):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B94B58B-8A0D-45AB-A72F-50984FD5ED79}"/>
              </a:ext>
            </a:extLst>
          </p:cNvPr>
          <p:cNvSpPr txBox="1"/>
          <p:nvPr/>
        </p:nvSpPr>
        <p:spPr>
          <a:xfrm>
            <a:off x="6391144" y="2121815"/>
            <a:ext cx="71333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Transistors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D92A961C-858A-4BEA-B5B1-674F5AA94471}"/>
              </a:ext>
            </a:extLst>
          </p:cNvPr>
          <p:cNvSpPr txBox="1"/>
          <p:nvPr/>
        </p:nvSpPr>
        <p:spPr>
          <a:xfrm>
            <a:off x="6364032" y="2274069"/>
            <a:ext cx="878446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Interconnects</a:t>
            </a:r>
          </a:p>
        </p:txBody>
      </p:sp>
      <p:sp>
        <p:nvSpPr>
          <p:cNvPr id="308" name="Arrow: Down 307">
            <a:extLst>
              <a:ext uri="{FF2B5EF4-FFF2-40B4-BE49-F238E27FC236}">
                <a16:creationId xmlns:a16="http://schemas.microsoft.com/office/drawing/2014/main" id="{DB7DA3B7-69B9-4F91-8AF5-7A24853E1BF3}"/>
              </a:ext>
            </a:extLst>
          </p:cNvPr>
          <p:cNvSpPr/>
          <p:nvPr/>
        </p:nvSpPr>
        <p:spPr>
          <a:xfrm>
            <a:off x="6947803" y="2112084"/>
            <a:ext cx="83153" cy="136346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F4256340-B235-4890-85E0-AB56EB8108DA}"/>
              </a:ext>
            </a:extLst>
          </p:cNvPr>
          <p:cNvGrpSpPr/>
          <p:nvPr/>
        </p:nvGrpSpPr>
        <p:grpSpPr>
          <a:xfrm>
            <a:off x="6271665" y="2519689"/>
            <a:ext cx="842889" cy="962990"/>
            <a:chOff x="6825007" y="3120277"/>
            <a:chExt cx="2856321" cy="1732962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046F9E07-B417-4936-A08B-45710097AA53}"/>
                </a:ext>
              </a:extLst>
            </p:cNvPr>
            <p:cNvSpPr/>
            <p:nvPr/>
          </p:nvSpPr>
          <p:spPr>
            <a:xfrm>
              <a:off x="6825007" y="3516204"/>
              <a:ext cx="2856321" cy="245096"/>
            </a:xfrm>
            <a:prstGeom prst="rect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645DD158-D135-4976-AFD8-B76161699B01}"/>
                </a:ext>
              </a:extLst>
            </p:cNvPr>
            <p:cNvSpPr/>
            <p:nvPr/>
          </p:nvSpPr>
          <p:spPr>
            <a:xfrm>
              <a:off x="6825007" y="3761298"/>
              <a:ext cx="2856321" cy="10919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2FEA0DE-BF6C-41AB-AE2F-2CA20CA7FD94}"/>
                </a:ext>
              </a:extLst>
            </p:cNvPr>
            <p:cNvSpPr/>
            <p:nvPr/>
          </p:nvSpPr>
          <p:spPr>
            <a:xfrm>
              <a:off x="6825009" y="3120277"/>
              <a:ext cx="2856319" cy="395926"/>
            </a:xfrm>
            <a:prstGeom prst="rect">
              <a:avLst/>
            </a:prstGeom>
            <a:solidFill>
              <a:srgbClr val="525252">
                <a:lumMod val="60000"/>
                <a:lumOff val="4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A500CE8-C877-457E-9223-5903E9039595}"/>
              </a:ext>
            </a:extLst>
          </p:cNvPr>
          <p:cNvGrpSpPr/>
          <p:nvPr/>
        </p:nvGrpSpPr>
        <p:grpSpPr>
          <a:xfrm>
            <a:off x="6311922" y="2432418"/>
            <a:ext cx="760824" cy="78963"/>
            <a:chOff x="6746326" y="5123808"/>
            <a:chExt cx="1516172" cy="167203"/>
          </a:xfrm>
          <a:solidFill>
            <a:schemeClr val="accent2"/>
          </a:solidFill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AA5B6AEF-95BC-4ED3-9F3D-BFAA471BCF1A}"/>
                </a:ext>
              </a:extLst>
            </p:cNvPr>
            <p:cNvSpPr/>
            <p:nvPr/>
          </p:nvSpPr>
          <p:spPr>
            <a:xfrm>
              <a:off x="6746326" y="5139274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536B4A7D-4A95-4462-AF03-C2EFA4E868D3}"/>
                </a:ext>
              </a:extLst>
            </p:cNvPr>
            <p:cNvSpPr/>
            <p:nvPr/>
          </p:nvSpPr>
          <p:spPr>
            <a:xfrm>
              <a:off x="6852579" y="51402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3D2255A3-A5B1-43C5-8DFA-6573B2E2011A}"/>
                </a:ext>
              </a:extLst>
            </p:cNvPr>
            <p:cNvSpPr/>
            <p:nvPr/>
          </p:nvSpPr>
          <p:spPr>
            <a:xfrm>
              <a:off x="6963452" y="5134440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53636C07-9874-4663-BB59-C3A6CC392276}"/>
                </a:ext>
              </a:extLst>
            </p:cNvPr>
            <p:cNvSpPr/>
            <p:nvPr/>
          </p:nvSpPr>
          <p:spPr>
            <a:xfrm>
              <a:off x="7069704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4016AA24-3D51-423F-9F85-C1312E0DBF3F}"/>
                </a:ext>
              </a:extLst>
            </p:cNvPr>
            <p:cNvSpPr/>
            <p:nvPr/>
          </p:nvSpPr>
          <p:spPr>
            <a:xfrm>
              <a:off x="7190738" y="51344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2D32AD6-79DA-476C-BC3C-910E1BB65ED3}"/>
                </a:ext>
              </a:extLst>
            </p:cNvPr>
            <p:cNvSpPr/>
            <p:nvPr/>
          </p:nvSpPr>
          <p:spPr>
            <a:xfrm>
              <a:off x="7296990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992C14D-DEAF-429D-9764-1DF6749E5FC8}"/>
                </a:ext>
              </a:extLst>
            </p:cNvPr>
            <p:cNvSpPr/>
            <p:nvPr/>
          </p:nvSpPr>
          <p:spPr>
            <a:xfrm>
              <a:off x="7407865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61F36955-E454-4552-9982-E4F1846E90AE}"/>
                </a:ext>
              </a:extLst>
            </p:cNvPr>
            <p:cNvSpPr/>
            <p:nvPr/>
          </p:nvSpPr>
          <p:spPr>
            <a:xfrm>
              <a:off x="7514117" y="51305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0DA78513-D527-4764-915A-6C7E55E7966A}"/>
                </a:ext>
              </a:extLst>
            </p:cNvPr>
            <p:cNvSpPr/>
            <p:nvPr/>
          </p:nvSpPr>
          <p:spPr>
            <a:xfrm>
              <a:off x="7628680" y="51286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06A77FB7-B15D-44AA-A4FD-77CE0E240AB8}"/>
                </a:ext>
              </a:extLst>
            </p:cNvPr>
            <p:cNvSpPr/>
            <p:nvPr/>
          </p:nvSpPr>
          <p:spPr>
            <a:xfrm>
              <a:off x="7734933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8962FE82-2D81-4CAC-B75A-9B36DB489A04}"/>
                </a:ext>
              </a:extLst>
            </p:cNvPr>
            <p:cNvSpPr/>
            <p:nvPr/>
          </p:nvSpPr>
          <p:spPr>
            <a:xfrm>
              <a:off x="7845807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901D63A7-F8A5-49E9-A3A5-F006855CCB73}"/>
                </a:ext>
              </a:extLst>
            </p:cNvPr>
            <p:cNvSpPr/>
            <p:nvPr/>
          </p:nvSpPr>
          <p:spPr>
            <a:xfrm>
              <a:off x="7952060" y="51247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C7A76CBD-89AF-454C-A9CB-CC3C39CDC4E9}"/>
                </a:ext>
              </a:extLst>
            </p:cNvPr>
            <p:cNvSpPr/>
            <p:nvPr/>
          </p:nvSpPr>
          <p:spPr>
            <a:xfrm>
              <a:off x="8073093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C5BB3-F25D-4036-BC78-386710948848}"/>
                </a:ext>
              </a:extLst>
            </p:cNvPr>
            <p:cNvSpPr/>
            <p:nvPr/>
          </p:nvSpPr>
          <p:spPr>
            <a:xfrm>
              <a:off x="8179344" y="5124775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8BDFBF58-D837-4448-B2F5-6447B2AD3FE6}"/>
              </a:ext>
            </a:extLst>
          </p:cNvPr>
          <p:cNvSpPr txBox="1"/>
          <p:nvPr/>
        </p:nvSpPr>
        <p:spPr>
          <a:xfrm>
            <a:off x="6688137" y="3004300"/>
            <a:ext cx="495328" cy="10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Si (Bottom): 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D62076B0-339C-4F1F-A86B-F07ECC6B9A3F}"/>
              </a:ext>
            </a:extLst>
          </p:cNvPr>
          <p:cNvSpPr txBox="1"/>
          <p:nvPr/>
        </p:nvSpPr>
        <p:spPr>
          <a:xfrm>
            <a:off x="6584109" y="2766343"/>
            <a:ext cx="324172" cy="139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Transistors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8FF300B3-7EB2-4119-952C-D93B96248C8D}"/>
              </a:ext>
            </a:extLst>
          </p:cNvPr>
          <p:cNvSpPr txBox="1"/>
          <p:nvPr/>
        </p:nvSpPr>
        <p:spPr>
          <a:xfrm>
            <a:off x="6589717" y="2611514"/>
            <a:ext cx="399785" cy="139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Interconnects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D55078DC-C213-4C0F-9016-9275E5C6340A}"/>
              </a:ext>
            </a:extLst>
          </p:cNvPr>
          <p:cNvSpPr/>
          <p:nvPr/>
        </p:nvSpPr>
        <p:spPr>
          <a:xfrm>
            <a:off x="6349106" y="2658272"/>
            <a:ext cx="80728" cy="830053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9B41442-AB94-4210-A236-5FE7B63C031E}"/>
              </a:ext>
            </a:extLst>
          </p:cNvPr>
          <p:cNvSpPr/>
          <p:nvPr/>
        </p:nvSpPr>
        <p:spPr>
          <a:xfrm>
            <a:off x="6592392" y="2656880"/>
            <a:ext cx="73026" cy="831445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695C37AB-A894-4995-9BE7-4D9F9C3FCD08}"/>
              </a:ext>
            </a:extLst>
          </p:cNvPr>
          <p:cNvSpPr/>
          <p:nvPr/>
        </p:nvSpPr>
        <p:spPr>
          <a:xfrm>
            <a:off x="6964534" y="2676276"/>
            <a:ext cx="67228" cy="876812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9" name="Arrow: Down 308">
            <a:extLst>
              <a:ext uri="{FF2B5EF4-FFF2-40B4-BE49-F238E27FC236}">
                <a16:creationId xmlns:a16="http://schemas.microsoft.com/office/drawing/2014/main" id="{A4A11924-48CD-4F65-A150-6D84E0D61362}"/>
              </a:ext>
            </a:extLst>
          </p:cNvPr>
          <p:cNvSpPr/>
          <p:nvPr/>
        </p:nvSpPr>
        <p:spPr>
          <a:xfrm rot="10800000">
            <a:off x="6850056" y="2742433"/>
            <a:ext cx="41727" cy="123891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7BBCDCA-CFB9-404E-BE09-905810C9BAF1}"/>
              </a:ext>
            </a:extLst>
          </p:cNvPr>
          <p:cNvGrpSpPr/>
          <p:nvPr/>
        </p:nvGrpSpPr>
        <p:grpSpPr>
          <a:xfrm rot="10800000">
            <a:off x="6309744" y="2513249"/>
            <a:ext cx="760824" cy="78963"/>
            <a:chOff x="6746326" y="5123808"/>
            <a:chExt cx="1516172" cy="167203"/>
          </a:xfrm>
          <a:solidFill>
            <a:schemeClr val="accent2"/>
          </a:solidFill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5A5B1749-00DA-43A5-B606-7D0A23745631}"/>
                </a:ext>
              </a:extLst>
            </p:cNvPr>
            <p:cNvSpPr/>
            <p:nvPr/>
          </p:nvSpPr>
          <p:spPr>
            <a:xfrm>
              <a:off x="6746326" y="5139274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A6BBCE2D-4039-4CE3-847C-598D222B9089}"/>
                </a:ext>
              </a:extLst>
            </p:cNvPr>
            <p:cNvSpPr/>
            <p:nvPr/>
          </p:nvSpPr>
          <p:spPr>
            <a:xfrm>
              <a:off x="6852579" y="51402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6DC11C57-CA24-49E5-866F-C541150CB4B3}"/>
                </a:ext>
              </a:extLst>
            </p:cNvPr>
            <p:cNvSpPr/>
            <p:nvPr/>
          </p:nvSpPr>
          <p:spPr>
            <a:xfrm>
              <a:off x="6963452" y="5134440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D668A357-F81A-4FBE-810B-061300635A19}"/>
                </a:ext>
              </a:extLst>
            </p:cNvPr>
            <p:cNvSpPr/>
            <p:nvPr/>
          </p:nvSpPr>
          <p:spPr>
            <a:xfrm>
              <a:off x="7069704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88C68299-F094-4BB8-84FA-6538C38EF723}"/>
                </a:ext>
              </a:extLst>
            </p:cNvPr>
            <p:cNvSpPr/>
            <p:nvPr/>
          </p:nvSpPr>
          <p:spPr>
            <a:xfrm>
              <a:off x="7190738" y="51344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2840F1EE-AFF9-4E71-83CB-31AF25DC94DB}"/>
                </a:ext>
              </a:extLst>
            </p:cNvPr>
            <p:cNvSpPr/>
            <p:nvPr/>
          </p:nvSpPr>
          <p:spPr>
            <a:xfrm>
              <a:off x="7296990" y="51354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1AB33226-A51A-4F2A-A11E-5EDE97CD2FD2}"/>
                </a:ext>
              </a:extLst>
            </p:cNvPr>
            <p:cNvSpPr/>
            <p:nvPr/>
          </p:nvSpPr>
          <p:spPr>
            <a:xfrm>
              <a:off x="7407865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CB6DEDD8-7056-4CF2-9C5C-7308A6C78F7F}"/>
                </a:ext>
              </a:extLst>
            </p:cNvPr>
            <p:cNvSpPr/>
            <p:nvPr/>
          </p:nvSpPr>
          <p:spPr>
            <a:xfrm>
              <a:off x="7514117" y="51305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BC7BB51A-9319-43A1-9E47-157387023267}"/>
                </a:ext>
              </a:extLst>
            </p:cNvPr>
            <p:cNvSpPr/>
            <p:nvPr/>
          </p:nvSpPr>
          <p:spPr>
            <a:xfrm>
              <a:off x="7628680" y="5128641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E5EA6F16-4060-4655-95FB-CBED6BE836FC}"/>
                </a:ext>
              </a:extLst>
            </p:cNvPr>
            <p:cNvSpPr/>
            <p:nvPr/>
          </p:nvSpPr>
          <p:spPr>
            <a:xfrm>
              <a:off x="7734933" y="5129607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02F50688-A0C8-41E9-86E4-8FCC4B698EE4}"/>
                </a:ext>
              </a:extLst>
            </p:cNvPr>
            <p:cNvSpPr/>
            <p:nvPr/>
          </p:nvSpPr>
          <p:spPr>
            <a:xfrm>
              <a:off x="7845807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71B10AD4-4541-4356-996F-1AEF83A41B3B}"/>
                </a:ext>
              </a:extLst>
            </p:cNvPr>
            <p:cNvSpPr/>
            <p:nvPr/>
          </p:nvSpPr>
          <p:spPr>
            <a:xfrm>
              <a:off x="7952060" y="5124773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0FD0F103-B2E5-400C-A563-E2F6F5BA9AB0}"/>
                </a:ext>
              </a:extLst>
            </p:cNvPr>
            <p:cNvSpPr/>
            <p:nvPr/>
          </p:nvSpPr>
          <p:spPr>
            <a:xfrm>
              <a:off x="8073093" y="5123808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165A6D90-FF24-41BA-A76D-B27296FD2C04}"/>
                </a:ext>
              </a:extLst>
            </p:cNvPr>
            <p:cNvSpPr/>
            <p:nvPr/>
          </p:nvSpPr>
          <p:spPr>
            <a:xfrm>
              <a:off x="8179344" y="5124775"/>
              <a:ext cx="83154" cy="150770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4D42769-E964-4403-8685-BBF7BE8A2E57}"/>
              </a:ext>
            </a:extLst>
          </p:cNvPr>
          <p:cNvSpPr/>
          <p:nvPr/>
        </p:nvSpPr>
        <p:spPr>
          <a:xfrm>
            <a:off x="5662002" y="3607612"/>
            <a:ext cx="2049760" cy="3073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D02BC134-0355-42B3-A732-E04DE70A089C}"/>
              </a:ext>
            </a:extLst>
          </p:cNvPr>
          <p:cNvSpPr txBox="1"/>
          <p:nvPr/>
        </p:nvSpPr>
        <p:spPr>
          <a:xfrm>
            <a:off x="6243001" y="3567163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Substrate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6CB107B-A662-44DE-94AA-BA220B194256}"/>
              </a:ext>
            </a:extLst>
          </p:cNvPr>
          <p:cNvSpPr/>
          <p:nvPr/>
        </p:nvSpPr>
        <p:spPr>
          <a:xfrm>
            <a:off x="5869009" y="2477999"/>
            <a:ext cx="111000" cy="10619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F9568727-DF70-45E2-9CE3-E477CE726AA3}"/>
              </a:ext>
            </a:extLst>
          </p:cNvPr>
          <p:cNvSpPr/>
          <p:nvPr/>
        </p:nvSpPr>
        <p:spPr>
          <a:xfrm>
            <a:off x="6065460" y="2483405"/>
            <a:ext cx="111000" cy="10619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437E15B1-BDF4-4800-9E0D-FC30319B1A00}"/>
              </a:ext>
            </a:extLst>
          </p:cNvPr>
          <p:cNvSpPr/>
          <p:nvPr/>
        </p:nvSpPr>
        <p:spPr>
          <a:xfrm>
            <a:off x="7222254" y="2482034"/>
            <a:ext cx="111000" cy="10619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F0D3F560-E377-4A74-87CA-E8234178223B}"/>
              </a:ext>
            </a:extLst>
          </p:cNvPr>
          <p:cNvSpPr/>
          <p:nvPr/>
        </p:nvSpPr>
        <p:spPr>
          <a:xfrm>
            <a:off x="7384200" y="2490207"/>
            <a:ext cx="111000" cy="10619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Flowchart: Terminator 336">
            <a:extLst>
              <a:ext uri="{FF2B5EF4-FFF2-40B4-BE49-F238E27FC236}">
                <a16:creationId xmlns:a16="http://schemas.microsoft.com/office/drawing/2014/main" id="{3E77DA2B-34DE-4188-97F4-834233BE910D}"/>
              </a:ext>
            </a:extLst>
          </p:cNvPr>
          <p:cNvSpPr/>
          <p:nvPr/>
        </p:nvSpPr>
        <p:spPr>
          <a:xfrm>
            <a:off x="6033632" y="3477178"/>
            <a:ext cx="227989" cy="132152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8" name="Flowchart: Terminator 337">
            <a:extLst>
              <a:ext uri="{FF2B5EF4-FFF2-40B4-BE49-F238E27FC236}">
                <a16:creationId xmlns:a16="http://schemas.microsoft.com/office/drawing/2014/main" id="{4D44C791-A0F8-4C81-967C-DBBAB924DF85}"/>
              </a:ext>
            </a:extLst>
          </p:cNvPr>
          <p:cNvSpPr/>
          <p:nvPr/>
        </p:nvSpPr>
        <p:spPr>
          <a:xfrm>
            <a:off x="5802905" y="3481645"/>
            <a:ext cx="206378" cy="127685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9" name="Flowchart: Terminator 338">
            <a:extLst>
              <a:ext uri="{FF2B5EF4-FFF2-40B4-BE49-F238E27FC236}">
                <a16:creationId xmlns:a16="http://schemas.microsoft.com/office/drawing/2014/main" id="{443A5D84-74EF-4546-9FAC-F8841354E059}"/>
              </a:ext>
            </a:extLst>
          </p:cNvPr>
          <p:cNvSpPr/>
          <p:nvPr/>
        </p:nvSpPr>
        <p:spPr>
          <a:xfrm>
            <a:off x="7127548" y="3475215"/>
            <a:ext cx="227989" cy="132152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0" name="Flowchart: Terminator 339">
            <a:extLst>
              <a:ext uri="{FF2B5EF4-FFF2-40B4-BE49-F238E27FC236}">
                <a16:creationId xmlns:a16="http://schemas.microsoft.com/office/drawing/2014/main" id="{9BC62DFC-BC51-4010-8E26-7856D6E3D815}"/>
              </a:ext>
            </a:extLst>
          </p:cNvPr>
          <p:cNvSpPr/>
          <p:nvPr/>
        </p:nvSpPr>
        <p:spPr>
          <a:xfrm>
            <a:off x="6896821" y="3479682"/>
            <a:ext cx="206378" cy="127685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1" name="Flowchart: Terminator 340">
            <a:extLst>
              <a:ext uri="{FF2B5EF4-FFF2-40B4-BE49-F238E27FC236}">
                <a16:creationId xmlns:a16="http://schemas.microsoft.com/office/drawing/2014/main" id="{C8B77743-7A0F-4C90-AA62-2067A2799529}"/>
              </a:ext>
            </a:extLst>
          </p:cNvPr>
          <p:cNvSpPr/>
          <p:nvPr/>
        </p:nvSpPr>
        <p:spPr>
          <a:xfrm>
            <a:off x="7370759" y="3475597"/>
            <a:ext cx="227989" cy="132152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DB2693EE-C1E2-4E0A-8BBE-CFC99A11F101}"/>
              </a:ext>
            </a:extLst>
          </p:cNvPr>
          <p:cNvGrpSpPr/>
          <p:nvPr/>
        </p:nvGrpSpPr>
        <p:grpSpPr>
          <a:xfrm rot="10800000">
            <a:off x="8016134" y="1517771"/>
            <a:ext cx="1679711" cy="1066019"/>
            <a:chOff x="6825007" y="3120272"/>
            <a:chExt cx="2856321" cy="1732960"/>
          </a:xfrm>
        </p:grpSpPr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3E918F61-3EEC-41DF-A8F6-298B624B5CD1}"/>
                </a:ext>
              </a:extLst>
            </p:cNvPr>
            <p:cNvSpPr/>
            <p:nvPr/>
          </p:nvSpPr>
          <p:spPr>
            <a:xfrm>
              <a:off x="6825007" y="3516195"/>
              <a:ext cx="2856321" cy="245098"/>
            </a:xfrm>
            <a:prstGeom prst="rect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A336341-D0DE-4474-B850-638C048C9C47}"/>
                </a:ext>
              </a:extLst>
            </p:cNvPr>
            <p:cNvSpPr/>
            <p:nvPr/>
          </p:nvSpPr>
          <p:spPr>
            <a:xfrm>
              <a:off x="6825007" y="3761293"/>
              <a:ext cx="2856321" cy="10919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0D5B42DA-4146-49BD-AB2D-8857E134369F}"/>
                </a:ext>
              </a:extLst>
            </p:cNvPr>
            <p:cNvSpPr/>
            <p:nvPr/>
          </p:nvSpPr>
          <p:spPr>
            <a:xfrm>
              <a:off x="6825009" y="3120272"/>
              <a:ext cx="2856319" cy="395927"/>
            </a:xfrm>
            <a:prstGeom prst="rect">
              <a:avLst/>
            </a:prstGeom>
            <a:solidFill>
              <a:srgbClr val="525252">
                <a:lumMod val="60000"/>
                <a:lumOff val="40000"/>
              </a:srgbClr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46" name="TextBox 345">
            <a:extLst>
              <a:ext uri="{FF2B5EF4-FFF2-40B4-BE49-F238E27FC236}">
                <a16:creationId xmlns:a16="http://schemas.microsoft.com/office/drawing/2014/main" id="{3D64D3B0-B20D-448B-8415-34198B3A2B61}"/>
              </a:ext>
            </a:extLst>
          </p:cNvPr>
          <p:cNvSpPr txBox="1"/>
          <p:nvPr/>
        </p:nvSpPr>
        <p:spPr>
          <a:xfrm>
            <a:off x="8539245" y="1768364"/>
            <a:ext cx="51616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Si (Top):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22DC634F-7F62-4775-AC29-770B6B2E462E}"/>
              </a:ext>
            </a:extLst>
          </p:cNvPr>
          <p:cNvSpPr txBox="1"/>
          <p:nvPr/>
        </p:nvSpPr>
        <p:spPr>
          <a:xfrm>
            <a:off x="8585821" y="2207226"/>
            <a:ext cx="713337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Transistors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8D9A0928-1E3A-4BBE-9345-3AA41000CE46}"/>
              </a:ext>
            </a:extLst>
          </p:cNvPr>
          <p:cNvSpPr txBox="1"/>
          <p:nvPr/>
        </p:nvSpPr>
        <p:spPr>
          <a:xfrm>
            <a:off x="8558709" y="2359480"/>
            <a:ext cx="878446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Interconnects</a:t>
            </a:r>
          </a:p>
        </p:txBody>
      </p:sp>
      <p:sp>
        <p:nvSpPr>
          <p:cNvPr id="349" name="Arrow: Down 348">
            <a:extLst>
              <a:ext uri="{FF2B5EF4-FFF2-40B4-BE49-F238E27FC236}">
                <a16:creationId xmlns:a16="http://schemas.microsoft.com/office/drawing/2014/main" id="{52F0BEDD-35F6-45DB-89ED-6CE2BA887144}"/>
              </a:ext>
            </a:extLst>
          </p:cNvPr>
          <p:cNvSpPr/>
          <p:nvPr/>
        </p:nvSpPr>
        <p:spPr>
          <a:xfrm>
            <a:off x="9142480" y="2197495"/>
            <a:ext cx="83153" cy="136346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8" name="Flowchart: Terminator 357">
            <a:extLst>
              <a:ext uri="{FF2B5EF4-FFF2-40B4-BE49-F238E27FC236}">
                <a16:creationId xmlns:a16="http://schemas.microsoft.com/office/drawing/2014/main" id="{A3122AB4-AFF3-4CA8-AD11-2C6E45FFDE0C}"/>
              </a:ext>
            </a:extLst>
          </p:cNvPr>
          <p:cNvSpPr/>
          <p:nvPr/>
        </p:nvSpPr>
        <p:spPr>
          <a:xfrm rot="10800000">
            <a:off x="8949290" y="3393615"/>
            <a:ext cx="258703" cy="150770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9" name="Flowchart: Terminator 358">
            <a:extLst>
              <a:ext uri="{FF2B5EF4-FFF2-40B4-BE49-F238E27FC236}">
                <a16:creationId xmlns:a16="http://schemas.microsoft.com/office/drawing/2014/main" id="{EFF1F3E3-9D23-43FE-8E3E-F196718715B1}"/>
              </a:ext>
            </a:extLst>
          </p:cNvPr>
          <p:cNvSpPr/>
          <p:nvPr/>
        </p:nvSpPr>
        <p:spPr>
          <a:xfrm rot="10800000">
            <a:off x="8503346" y="3389374"/>
            <a:ext cx="258703" cy="150770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AC0A9A7D-A71A-492D-B457-24EE9474A1BC}"/>
              </a:ext>
            </a:extLst>
          </p:cNvPr>
          <p:cNvSpPr/>
          <p:nvPr/>
        </p:nvSpPr>
        <p:spPr>
          <a:xfrm>
            <a:off x="7873846" y="3613930"/>
            <a:ext cx="2049760" cy="3073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1E17547D-1E57-4492-B8CE-2CBD72D49A44}"/>
              </a:ext>
            </a:extLst>
          </p:cNvPr>
          <p:cNvSpPr txBox="1"/>
          <p:nvPr/>
        </p:nvSpPr>
        <p:spPr>
          <a:xfrm>
            <a:off x="8441936" y="3591415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Substrate</a:t>
            </a:r>
          </a:p>
        </p:txBody>
      </p: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B5031D71-692F-4878-857F-783E5351174E}"/>
              </a:ext>
            </a:extLst>
          </p:cNvPr>
          <p:cNvGrpSpPr/>
          <p:nvPr/>
        </p:nvGrpSpPr>
        <p:grpSpPr>
          <a:xfrm>
            <a:off x="8405321" y="2505534"/>
            <a:ext cx="995669" cy="902977"/>
            <a:chOff x="8018802" y="2747076"/>
            <a:chExt cx="1681198" cy="940883"/>
          </a:xfrm>
        </p:grpSpPr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883837A8-2D61-434E-B0FF-540FD616D18E}"/>
                </a:ext>
              </a:extLst>
            </p:cNvPr>
            <p:cNvGrpSpPr/>
            <p:nvPr/>
          </p:nvGrpSpPr>
          <p:grpSpPr>
            <a:xfrm>
              <a:off x="8018802" y="2857506"/>
              <a:ext cx="1681198" cy="830453"/>
              <a:chOff x="8020286" y="2929930"/>
              <a:chExt cx="1679714" cy="830453"/>
            </a:xfrm>
          </p:grpSpPr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5C984A3F-5673-4AB0-8ECF-6EFE4D150F71}"/>
                  </a:ext>
                </a:extLst>
              </p:cNvPr>
              <p:cNvSpPr/>
              <p:nvPr/>
            </p:nvSpPr>
            <p:spPr>
              <a:xfrm rot="10800000">
                <a:off x="8020289" y="3368362"/>
                <a:ext cx="1679711" cy="149890"/>
              </a:xfrm>
              <a:prstGeom prst="rect">
                <a:avLst/>
              </a:prstGeom>
              <a:solidFill>
                <a:srgbClr val="0068B5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AF34578-3E72-4D67-ABA8-E6001C86B8BE}"/>
                  </a:ext>
                </a:extLst>
              </p:cNvPr>
              <p:cNvSpPr/>
              <p:nvPr/>
            </p:nvSpPr>
            <p:spPr>
              <a:xfrm rot="10800000">
                <a:off x="8020286" y="2936833"/>
                <a:ext cx="1679709" cy="4315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3CB10EFE-6B57-49C1-B1FC-75F8744040C5}"/>
                  </a:ext>
                </a:extLst>
              </p:cNvPr>
              <p:cNvSpPr/>
              <p:nvPr/>
            </p:nvSpPr>
            <p:spPr>
              <a:xfrm rot="10800000">
                <a:off x="8020289" y="3518252"/>
                <a:ext cx="1679710" cy="242131"/>
              </a:xfrm>
              <a:prstGeom prst="rect">
                <a:avLst/>
              </a:prstGeom>
              <a:solidFill>
                <a:srgbClr val="525252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76014E1D-456D-4013-B4F6-1A73C19F5964}"/>
                  </a:ext>
                </a:extLst>
              </p:cNvPr>
              <p:cNvSpPr txBox="1"/>
              <p:nvPr/>
            </p:nvSpPr>
            <p:spPr>
              <a:xfrm rot="10800000">
                <a:off x="8462350" y="3130224"/>
                <a:ext cx="564257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Si (Bottom): </a:t>
                </a:r>
              </a:p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A045B10C-4851-43FB-A5AD-A81CC20765E9}"/>
                  </a:ext>
                </a:extLst>
              </p:cNvPr>
              <p:cNvSpPr txBox="1"/>
              <p:nvPr/>
            </p:nvSpPr>
            <p:spPr>
              <a:xfrm rot="10800000">
                <a:off x="8431349" y="3335045"/>
                <a:ext cx="646011" cy="153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Transistors</a:t>
                </a:r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BAE9AD56-E8AE-4BAC-B52E-F6419F286D41}"/>
                  </a:ext>
                </a:extLst>
              </p:cNvPr>
              <p:cNvSpPr txBox="1"/>
              <p:nvPr/>
            </p:nvSpPr>
            <p:spPr>
              <a:xfrm rot="10800000">
                <a:off x="8269493" y="3505439"/>
                <a:ext cx="796693" cy="153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Interconnects</a:t>
                </a: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8D586C8C-1DAB-4DB9-A4BB-5460B7C3A5D7}"/>
                  </a:ext>
                </a:extLst>
              </p:cNvPr>
              <p:cNvSpPr/>
              <p:nvPr/>
            </p:nvSpPr>
            <p:spPr>
              <a:xfrm rot="10800000">
                <a:off x="8209232" y="2983108"/>
                <a:ext cx="52240" cy="63240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0" name="Arrow: Down 359">
                <a:extLst>
                  <a:ext uri="{FF2B5EF4-FFF2-40B4-BE49-F238E27FC236}">
                    <a16:creationId xmlns:a16="http://schemas.microsoft.com/office/drawing/2014/main" id="{C221B44B-39CB-49BF-A099-C61D1A9D3917}"/>
                  </a:ext>
                </a:extLst>
              </p:cNvPr>
              <p:cNvSpPr/>
              <p:nvPr/>
            </p:nvSpPr>
            <p:spPr>
              <a:xfrm>
                <a:off x="8464228" y="3378900"/>
                <a:ext cx="83153" cy="136346"/>
              </a:xfrm>
              <a:prstGeom prst="downArrow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D4A54F39-6FC7-4FE2-8D43-4DF21E077E42}"/>
                  </a:ext>
                </a:extLst>
              </p:cNvPr>
              <p:cNvGrpSpPr/>
              <p:nvPr/>
            </p:nvGrpSpPr>
            <p:grpSpPr>
              <a:xfrm>
                <a:off x="8194452" y="2929930"/>
                <a:ext cx="1409919" cy="86399"/>
                <a:chOff x="6852579" y="5124773"/>
                <a:chExt cx="1409919" cy="166238"/>
              </a:xfrm>
              <a:solidFill>
                <a:schemeClr val="accent2"/>
              </a:solidFill>
            </p:grpSpPr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ABD70E1E-FA44-4E80-9D95-8586EE147DAD}"/>
                    </a:ext>
                  </a:extLst>
                </p:cNvPr>
                <p:cNvSpPr/>
                <p:nvPr/>
              </p:nvSpPr>
              <p:spPr>
                <a:xfrm>
                  <a:off x="6852579" y="5140241"/>
                  <a:ext cx="83154" cy="150770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F1E2B970-5270-4BAA-882C-BD5381FB5612}"/>
                    </a:ext>
                  </a:extLst>
                </p:cNvPr>
                <p:cNvSpPr/>
                <p:nvPr/>
              </p:nvSpPr>
              <p:spPr>
                <a:xfrm>
                  <a:off x="7069704" y="5135407"/>
                  <a:ext cx="83154" cy="150770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F990A18-E79C-41EB-A10A-48E56ECE512B}"/>
                    </a:ext>
                  </a:extLst>
                </p:cNvPr>
                <p:cNvSpPr/>
                <p:nvPr/>
              </p:nvSpPr>
              <p:spPr>
                <a:xfrm>
                  <a:off x="7296990" y="5135407"/>
                  <a:ext cx="83154" cy="150770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F2E1B199-501B-45EC-B010-FBC4CCFE0CB9}"/>
                    </a:ext>
                  </a:extLst>
                </p:cNvPr>
                <p:cNvSpPr/>
                <p:nvPr/>
              </p:nvSpPr>
              <p:spPr>
                <a:xfrm>
                  <a:off x="7514117" y="5130573"/>
                  <a:ext cx="83154" cy="150770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6150535D-B83A-4F3D-9EAB-3FA66E866F6E}"/>
                    </a:ext>
                  </a:extLst>
                </p:cNvPr>
                <p:cNvSpPr/>
                <p:nvPr/>
              </p:nvSpPr>
              <p:spPr>
                <a:xfrm>
                  <a:off x="7734933" y="5129607"/>
                  <a:ext cx="83154" cy="150770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78049E35-E95B-4603-A415-CEA39ACEE730}"/>
                    </a:ext>
                  </a:extLst>
                </p:cNvPr>
                <p:cNvSpPr/>
                <p:nvPr/>
              </p:nvSpPr>
              <p:spPr>
                <a:xfrm>
                  <a:off x="7952060" y="5124773"/>
                  <a:ext cx="83154" cy="150770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6B4B29B0-0C63-423E-BDDB-5A96918CF2A4}"/>
                    </a:ext>
                  </a:extLst>
                </p:cNvPr>
                <p:cNvSpPr/>
                <p:nvPr/>
              </p:nvSpPr>
              <p:spPr>
                <a:xfrm>
                  <a:off x="8179344" y="5124775"/>
                  <a:ext cx="83154" cy="150770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191AC6FC-9D5F-4546-B6DB-EF2A76834F92}"/>
                  </a:ext>
                </a:extLst>
              </p:cNvPr>
              <p:cNvSpPr/>
              <p:nvPr/>
            </p:nvSpPr>
            <p:spPr>
              <a:xfrm rot="10800000">
                <a:off x="9540229" y="2971208"/>
                <a:ext cx="52240" cy="63240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212F8964-953B-4555-A0A0-A163C3F2B72D}"/>
                  </a:ext>
                </a:extLst>
              </p:cNvPr>
              <p:cNvSpPr/>
              <p:nvPr/>
            </p:nvSpPr>
            <p:spPr>
              <a:xfrm rot="10800000">
                <a:off x="8425652" y="2990227"/>
                <a:ext cx="52240" cy="63240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23962155-3B98-4137-9BF8-4ACDB363D9F9}"/>
                  </a:ext>
                </a:extLst>
              </p:cNvPr>
              <p:cNvSpPr/>
              <p:nvPr/>
            </p:nvSpPr>
            <p:spPr>
              <a:xfrm rot="10800000">
                <a:off x="8660459" y="3002857"/>
                <a:ext cx="52240" cy="63240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FC2C3F4C-8724-412E-A1DD-E915164DEF5A}"/>
                  </a:ext>
                </a:extLst>
              </p:cNvPr>
              <p:cNvSpPr/>
              <p:nvPr/>
            </p:nvSpPr>
            <p:spPr>
              <a:xfrm rot="10800000">
                <a:off x="8876879" y="3009976"/>
                <a:ext cx="52240" cy="63240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B92226D9-8FF1-4480-95C1-ED5B1B6FC1CF}"/>
                  </a:ext>
                </a:extLst>
              </p:cNvPr>
              <p:cNvSpPr/>
              <p:nvPr/>
            </p:nvSpPr>
            <p:spPr>
              <a:xfrm rot="10800000">
                <a:off x="9095176" y="2983109"/>
                <a:ext cx="52240" cy="63240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9ED489B-1823-4F3E-9634-1AEAC60E2F76}"/>
                  </a:ext>
                </a:extLst>
              </p:cNvPr>
              <p:cNvSpPr/>
              <p:nvPr/>
            </p:nvSpPr>
            <p:spPr>
              <a:xfrm rot="10800000">
                <a:off x="9311596" y="2990228"/>
                <a:ext cx="52240" cy="63240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D501CAE6-1600-492A-8465-F7518FF3C3E0}"/>
                </a:ext>
              </a:extLst>
            </p:cNvPr>
            <p:cNvGrpSpPr/>
            <p:nvPr/>
          </p:nvGrpSpPr>
          <p:grpSpPr>
            <a:xfrm>
              <a:off x="8192607" y="2747076"/>
              <a:ext cx="1409919" cy="86399"/>
              <a:chOff x="6852579" y="5124773"/>
              <a:chExt cx="1409919" cy="166238"/>
            </a:xfrm>
            <a:solidFill>
              <a:schemeClr val="accent2"/>
            </a:solidFill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1FBD2AFA-4B15-421E-ADBE-ED6A861FB9D3}"/>
                  </a:ext>
                </a:extLst>
              </p:cNvPr>
              <p:cNvSpPr/>
              <p:nvPr/>
            </p:nvSpPr>
            <p:spPr>
              <a:xfrm>
                <a:off x="6852579" y="51402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620DE9A2-D449-4E60-BBD9-5A5D5FD36A73}"/>
                  </a:ext>
                </a:extLst>
              </p:cNvPr>
              <p:cNvSpPr/>
              <p:nvPr/>
            </p:nvSpPr>
            <p:spPr>
              <a:xfrm>
                <a:off x="7069704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53ED5926-62BA-4FD1-BF64-D8E3F8292CBB}"/>
                  </a:ext>
                </a:extLst>
              </p:cNvPr>
              <p:cNvSpPr/>
              <p:nvPr/>
            </p:nvSpPr>
            <p:spPr>
              <a:xfrm>
                <a:off x="7296990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47BD9FAA-6458-4955-BC8C-488AA8589138}"/>
                  </a:ext>
                </a:extLst>
              </p:cNvPr>
              <p:cNvSpPr/>
              <p:nvPr/>
            </p:nvSpPr>
            <p:spPr>
              <a:xfrm>
                <a:off x="7514117" y="51305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64FD1319-FDE5-4945-BD4F-097F86A08D0F}"/>
                  </a:ext>
                </a:extLst>
              </p:cNvPr>
              <p:cNvSpPr/>
              <p:nvPr/>
            </p:nvSpPr>
            <p:spPr>
              <a:xfrm>
                <a:off x="7734933" y="51296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A27CCD3A-6464-4CF1-B3DD-D8055DD04A19}"/>
                  </a:ext>
                </a:extLst>
              </p:cNvPr>
              <p:cNvSpPr/>
              <p:nvPr/>
            </p:nvSpPr>
            <p:spPr>
              <a:xfrm>
                <a:off x="7952060" y="51247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A86A3841-257D-480C-821E-704760C6B9B3}"/>
                  </a:ext>
                </a:extLst>
              </p:cNvPr>
              <p:cNvSpPr/>
              <p:nvPr/>
            </p:nvSpPr>
            <p:spPr>
              <a:xfrm>
                <a:off x="8179344" y="5124775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6551B46-B86A-41A2-A9AE-19A39436F1BC}"/>
              </a:ext>
            </a:extLst>
          </p:cNvPr>
          <p:cNvGrpSpPr/>
          <p:nvPr/>
        </p:nvGrpSpPr>
        <p:grpSpPr>
          <a:xfrm>
            <a:off x="8057902" y="2520048"/>
            <a:ext cx="307451" cy="884591"/>
            <a:chOff x="8057902" y="2761739"/>
            <a:chExt cx="307451" cy="1067393"/>
          </a:xfrm>
        </p:grpSpPr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DD56DE77-BA02-46AC-B550-FFF95FA356C4}"/>
                </a:ext>
              </a:extLst>
            </p:cNvPr>
            <p:cNvSpPr/>
            <p:nvPr/>
          </p:nvSpPr>
          <p:spPr>
            <a:xfrm>
              <a:off x="8057902" y="2761739"/>
              <a:ext cx="111000" cy="106198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B0856CE6-82F8-4BAA-A2B7-AE7DF0D6D8A6}"/>
                </a:ext>
              </a:extLst>
            </p:cNvPr>
            <p:cNvSpPr/>
            <p:nvPr/>
          </p:nvSpPr>
          <p:spPr>
            <a:xfrm>
              <a:off x="8254353" y="2767145"/>
              <a:ext cx="111000" cy="106198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91B16A1B-8FA4-477D-8A8D-84C4121EDDE6}"/>
              </a:ext>
            </a:extLst>
          </p:cNvPr>
          <p:cNvGrpSpPr/>
          <p:nvPr/>
        </p:nvGrpSpPr>
        <p:grpSpPr>
          <a:xfrm>
            <a:off x="9411147" y="2524083"/>
            <a:ext cx="272946" cy="891399"/>
            <a:chOff x="9411147" y="2765774"/>
            <a:chExt cx="272946" cy="1070160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2538B381-012C-4DC0-A56F-FB96FC0ECDBC}"/>
                </a:ext>
              </a:extLst>
            </p:cNvPr>
            <p:cNvSpPr/>
            <p:nvPr/>
          </p:nvSpPr>
          <p:spPr>
            <a:xfrm>
              <a:off x="9411147" y="2765774"/>
              <a:ext cx="111000" cy="106198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33042A41-E0F5-4779-92B7-4465561714BA}"/>
                </a:ext>
              </a:extLst>
            </p:cNvPr>
            <p:cNvSpPr/>
            <p:nvPr/>
          </p:nvSpPr>
          <p:spPr>
            <a:xfrm>
              <a:off x="9573093" y="2773947"/>
              <a:ext cx="111000" cy="106198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1" name="Flowchart: Terminator 390">
            <a:extLst>
              <a:ext uri="{FF2B5EF4-FFF2-40B4-BE49-F238E27FC236}">
                <a16:creationId xmlns:a16="http://schemas.microsoft.com/office/drawing/2014/main" id="{36BF938F-DE95-4310-BF2B-0546E7A869B6}"/>
              </a:ext>
            </a:extLst>
          </p:cNvPr>
          <p:cNvSpPr/>
          <p:nvPr/>
        </p:nvSpPr>
        <p:spPr>
          <a:xfrm>
            <a:off x="8222525" y="3392485"/>
            <a:ext cx="227989" cy="132152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2" name="Flowchart: Terminator 391">
            <a:extLst>
              <a:ext uri="{FF2B5EF4-FFF2-40B4-BE49-F238E27FC236}">
                <a16:creationId xmlns:a16="http://schemas.microsoft.com/office/drawing/2014/main" id="{9C17EB5F-F5A9-4B18-A84C-A9CACD79E601}"/>
              </a:ext>
            </a:extLst>
          </p:cNvPr>
          <p:cNvSpPr/>
          <p:nvPr/>
        </p:nvSpPr>
        <p:spPr>
          <a:xfrm>
            <a:off x="7991798" y="3396952"/>
            <a:ext cx="206378" cy="127685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3" name="Flowchart: Terminator 392">
            <a:extLst>
              <a:ext uri="{FF2B5EF4-FFF2-40B4-BE49-F238E27FC236}">
                <a16:creationId xmlns:a16="http://schemas.microsoft.com/office/drawing/2014/main" id="{93189B25-921B-4FC7-996C-75174C4BEDFA}"/>
              </a:ext>
            </a:extLst>
          </p:cNvPr>
          <p:cNvSpPr/>
          <p:nvPr/>
        </p:nvSpPr>
        <p:spPr>
          <a:xfrm>
            <a:off x="9323160" y="3401183"/>
            <a:ext cx="227989" cy="132152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4" name="Flowchart: Terminator 393">
            <a:extLst>
              <a:ext uri="{FF2B5EF4-FFF2-40B4-BE49-F238E27FC236}">
                <a16:creationId xmlns:a16="http://schemas.microsoft.com/office/drawing/2014/main" id="{83D8AD30-DA0B-4885-8728-44D2F9B32AD3}"/>
              </a:ext>
            </a:extLst>
          </p:cNvPr>
          <p:cNvSpPr/>
          <p:nvPr/>
        </p:nvSpPr>
        <p:spPr>
          <a:xfrm>
            <a:off x="9562358" y="3407992"/>
            <a:ext cx="227989" cy="132152"/>
          </a:xfrm>
          <a:prstGeom prst="flowChartTerminator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7" name="Title 1">
            <a:extLst>
              <a:ext uri="{FF2B5EF4-FFF2-40B4-BE49-F238E27FC236}">
                <a16:creationId xmlns:a16="http://schemas.microsoft.com/office/drawing/2014/main" id="{C20C02E8-BF59-42F0-B114-EDC4AAF368C9}"/>
              </a:ext>
            </a:extLst>
          </p:cNvPr>
          <p:cNvSpPr txBox="1">
            <a:spLocks/>
          </p:cNvSpPr>
          <p:nvPr/>
        </p:nvSpPr>
        <p:spPr>
          <a:xfrm>
            <a:off x="8196923" y="544742"/>
            <a:ext cx="1354226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F2B (ODI) </a:t>
            </a:r>
          </a:p>
        </p:txBody>
      </p: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D0D00639-B8DB-4B74-A58D-07D32E34E3C5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622882" y="2013414"/>
            <a:ext cx="556204" cy="77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3F9DBCED-F7AC-4AED-8FA8-01F019F16155}"/>
              </a:ext>
            </a:extLst>
          </p:cNvPr>
          <p:cNvSpPr txBox="1"/>
          <p:nvPr/>
        </p:nvSpPr>
        <p:spPr>
          <a:xfrm>
            <a:off x="45284" y="1824832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Bonding Interface T</a:t>
            </a:r>
          </a:p>
        </p:txBody>
      </p: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F84E4D3D-7E3C-4B0B-94EF-01A654E29D2E}"/>
              </a:ext>
            </a:extLst>
          </p:cNvPr>
          <p:cNvCxnSpPr>
            <a:cxnSpLocks/>
          </p:cNvCxnSpPr>
          <p:nvPr/>
        </p:nvCxnSpPr>
        <p:spPr>
          <a:xfrm>
            <a:off x="715847" y="2308606"/>
            <a:ext cx="461421" cy="33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Box 402">
            <a:extLst>
              <a:ext uri="{FF2B5EF4-FFF2-40B4-BE49-F238E27FC236}">
                <a16:creationId xmlns:a16="http://schemas.microsoft.com/office/drawing/2014/main" id="{5A142CF1-BA36-4C59-912A-6001661BD6A5}"/>
              </a:ext>
            </a:extLst>
          </p:cNvPr>
          <p:cNvSpPr txBox="1"/>
          <p:nvPr/>
        </p:nvSpPr>
        <p:spPr>
          <a:xfrm>
            <a:off x="60678" y="2142115"/>
            <a:ext cx="1098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Bonding Interface B</a:t>
            </a:r>
          </a:p>
        </p:txBody>
      </p: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29027611-5DD1-4691-8175-95CB16AD2A3B}"/>
              </a:ext>
            </a:extLst>
          </p:cNvPr>
          <p:cNvCxnSpPr>
            <a:cxnSpLocks/>
          </p:cNvCxnSpPr>
          <p:nvPr/>
        </p:nvCxnSpPr>
        <p:spPr>
          <a:xfrm flipV="1">
            <a:off x="850408" y="3531363"/>
            <a:ext cx="324265" cy="116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>
            <a:extLst>
              <a:ext uri="{FF2B5EF4-FFF2-40B4-BE49-F238E27FC236}">
                <a16:creationId xmlns:a16="http://schemas.microsoft.com/office/drawing/2014/main" id="{EC383116-E770-4EF8-985C-0C2467C3FDB3}"/>
              </a:ext>
            </a:extLst>
          </p:cNvPr>
          <p:cNvSpPr txBox="1"/>
          <p:nvPr/>
        </p:nvSpPr>
        <p:spPr>
          <a:xfrm>
            <a:off x="60345" y="3559481"/>
            <a:ext cx="11993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Bonding Interface B-S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0C8D3-FD0E-4162-AF75-FE5961274751}"/>
              </a:ext>
            </a:extLst>
          </p:cNvPr>
          <p:cNvSpPr/>
          <p:nvPr/>
        </p:nvSpPr>
        <p:spPr>
          <a:xfrm flipV="1">
            <a:off x="1117008" y="1997288"/>
            <a:ext cx="1673666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05114B9B-E5D1-46F2-B81A-AE8A8E06153F}"/>
              </a:ext>
            </a:extLst>
          </p:cNvPr>
          <p:cNvSpPr/>
          <p:nvPr/>
        </p:nvSpPr>
        <p:spPr>
          <a:xfrm flipV="1">
            <a:off x="1101884" y="2430456"/>
            <a:ext cx="1673666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15C64604-8CE1-455B-A51E-5B00666379E9}"/>
              </a:ext>
            </a:extLst>
          </p:cNvPr>
          <p:cNvCxnSpPr>
            <a:cxnSpLocks/>
          </p:cNvCxnSpPr>
          <p:nvPr/>
        </p:nvCxnSpPr>
        <p:spPr>
          <a:xfrm>
            <a:off x="900984" y="1669980"/>
            <a:ext cx="401865" cy="327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7EE6C59-1A2C-484A-A90D-8C006D8A6761}"/>
              </a:ext>
            </a:extLst>
          </p:cNvPr>
          <p:cNvSpPr txBox="1"/>
          <p:nvPr/>
        </p:nvSpPr>
        <p:spPr>
          <a:xfrm>
            <a:off x="127058" y="1257974"/>
            <a:ext cx="105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RDL like Routing to HB pads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3A53D4D9-B780-4985-AF70-2401A80F92BB}"/>
              </a:ext>
            </a:extLst>
          </p:cNvPr>
          <p:cNvSpPr txBox="1"/>
          <p:nvPr/>
        </p:nvSpPr>
        <p:spPr>
          <a:xfrm>
            <a:off x="579225" y="6450333"/>
            <a:ext cx="1199046" cy="161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prashant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majhi,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 FTE</a:t>
            </a:r>
          </a:p>
        </p:txBody>
      </p:sp>
      <p:sp>
        <p:nvSpPr>
          <p:cNvPr id="329" name="Title 1">
            <a:extLst>
              <a:ext uri="{FF2B5EF4-FFF2-40B4-BE49-F238E27FC236}">
                <a16:creationId xmlns:a16="http://schemas.microsoft.com/office/drawing/2014/main" id="{13A5EA2C-279C-495E-BE08-322542862ACE}"/>
              </a:ext>
            </a:extLst>
          </p:cNvPr>
          <p:cNvSpPr txBox="1">
            <a:spLocks/>
          </p:cNvSpPr>
          <p:nvPr/>
        </p:nvSpPr>
        <p:spPr>
          <a:xfrm>
            <a:off x="1450657" y="551472"/>
            <a:ext cx="1255139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F2F(std) </a:t>
            </a:r>
          </a:p>
        </p:txBody>
      </p:sp>
      <p:sp>
        <p:nvSpPr>
          <p:cNvPr id="357" name="Title 1">
            <a:extLst>
              <a:ext uri="{FF2B5EF4-FFF2-40B4-BE49-F238E27FC236}">
                <a16:creationId xmlns:a16="http://schemas.microsoft.com/office/drawing/2014/main" id="{A7DABB41-FC8F-47AD-8B21-69793507F03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10363200" cy="60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3DIC-HBI Options to Benchmark</a:t>
            </a:r>
          </a:p>
        </p:txBody>
      </p:sp>
    </p:spTree>
    <p:extLst>
      <p:ext uri="{BB962C8B-B14F-4D97-AF65-F5344CB8AC3E}">
        <p14:creationId xmlns:p14="http://schemas.microsoft.com/office/powerpoint/2010/main" val="378430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378A-48DA-4080-89D1-158EAC43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87745"/>
            <a:ext cx="10594108" cy="838200"/>
          </a:xfrm>
        </p:spPr>
        <p:txBody>
          <a:bodyPr/>
          <a:lstStyle/>
          <a:p>
            <a:r>
              <a:rPr lang="en-US" sz="4000" dirty="0"/>
              <a:t>Key Takeaways from 3DIC HBI Cookbook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F0A1-3EBB-4AD6-B08B-23DBAFFA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67" y="1184563"/>
            <a:ext cx="11745687" cy="4876800"/>
          </a:xfrm>
        </p:spPr>
        <p:txBody>
          <a:bodyPr/>
          <a:lstStyle/>
          <a:p>
            <a:r>
              <a:rPr lang="en-US" sz="2400" b="0" dirty="0"/>
              <a:t>Key Metrics for Modular Designs:  Scalability for (A) # of </a:t>
            </a:r>
            <a:r>
              <a:rPr lang="en-US" sz="2400" b="0" dirty="0" err="1"/>
              <a:t>chiplets</a:t>
            </a:r>
            <a:r>
              <a:rPr lang="en-US" sz="2400" b="0" dirty="0"/>
              <a:t>/package and (B) connectivity [improved d2d (and d2package) connectivity, BW and Energy/Bit]</a:t>
            </a:r>
          </a:p>
          <a:p>
            <a:r>
              <a:rPr lang="en-US" sz="2400" b="0" dirty="0"/>
              <a:t>3DIC focused on (B); while (A) is supported by 2.xD in combination with 3D</a:t>
            </a:r>
          </a:p>
          <a:p>
            <a:r>
              <a:rPr lang="en-US" sz="2400" b="0" dirty="0"/>
              <a:t>Scaling </a:t>
            </a:r>
            <a:r>
              <a:rPr lang="en-US" sz="2400" b="0" u="sng" dirty="0"/>
              <a:t>bond pitch</a:t>
            </a:r>
            <a:r>
              <a:rPr lang="en-US" sz="2400" b="0" dirty="0"/>
              <a:t> and </a:t>
            </a:r>
            <a:r>
              <a:rPr lang="en-US" sz="2400" b="0" u="sng" dirty="0"/>
              <a:t>TSV size</a:t>
            </a:r>
            <a:r>
              <a:rPr lang="en-US" sz="2400" b="0" dirty="0"/>
              <a:t> critical to improve d2d connectivity =&gt; HBI and thin dies</a:t>
            </a:r>
          </a:p>
          <a:p>
            <a:r>
              <a:rPr lang="en-US" sz="2400" b="0" dirty="0"/>
              <a:t>Backside PDN has noteworthy implications to 3D stacking</a:t>
            </a:r>
          </a:p>
          <a:p>
            <a:r>
              <a:rPr lang="en-US" sz="2400" b="0" dirty="0"/>
              <a:t>Quantification of pros/cons between options is WIP …. Need more rigorous assessment </a:t>
            </a:r>
            <a:r>
              <a:rPr lang="en-US" sz="2400" b="0" dirty="0">
                <a:sym typeface="Wingdings" panose="05000000000000000000" pitchFamily="2" charset="2"/>
              </a:rPr>
              <a:t> DTS/MTS/IP/Logic-Memory/Test/Cost</a:t>
            </a:r>
            <a:endParaRPr lang="en-US" sz="2400" b="0" dirty="0"/>
          </a:p>
          <a:p>
            <a:r>
              <a:rPr lang="en-US" sz="2400" b="0" dirty="0">
                <a:sym typeface="Wingdings" panose="05000000000000000000" pitchFamily="2" charset="2"/>
              </a:rPr>
              <a:t>Follow-up’s: Identify dependency (and flexibility) based on integration flow</a:t>
            </a:r>
          </a:p>
          <a:p>
            <a:pPr lvl="1"/>
            <a:r>
              <a:rPr lang="en-US" sz="1800" dirty="0" err="1">
                <a:sym typeface="Wingdings" panose="05000000000000000000" pitchFamily="2" charset="2"/>
              </a:rPr>
              <a:t>CoW</a:t>
            </a:r>
            <a:r>
              <a:rPr lang="en-US" sz="1800" dirty="0">
                <a:sym typeface="Wingdings" panose="05000000000000000000" pitchFamily="2" charset="2"/>
              </a:rPr>
              <a:t> vs WoW</a:t>
            </a:r>
          </a:p>
          <a:p>
            <a:pPr lvl="1"/>
            <a:r>
              <a:rPr lang="en-US" sz="1800" dirty="0" err="1">
                <a:sym typeface="Wingdings" panose="05000000000000000000" pitchFamily="2" charset="2"/>
              </a:rPr>
              <a:t>CoW</a:t>
            </a:r>
            <a:r>
              <a:rPr lang="en-US" sz="1800" dirty="0">
                <a:sym typeface="Wingdings" panose="05000000000000000000" pitchFamily="2" charset="2"/>
              </a:rPr>
              <a:t>: Collective vs Pick n Place;  Re-constituted with RDL into wafer form?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F2F, F2B, process flows with temporary carriers;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Yield dependence on process flow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78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FBAE-F35A-4729-B4AC-0E864BA0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15" y="167761"/>
            <a:ext cx="10972801" cy="883673"/>
          </a:xfrm>
        </p:spPr>
        <p:txBody>
          <a:bodyPr/>
          <a:lstStyle/>
          <a:p>
            <a:r>
              <a:rPr lang="en-US" sz="3600" dirty="0"/>
              <a:t>Building the 3DIC PF Framework and Ingredient Book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D5B61BB-6FF6-4B69-AA87-E0DF4B458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03973"/>
              </p:ext>
            </p:extLst>
          </p:nvPr>
        </p:nvGraphicFramePr>
        <p:xfrm>
          <a:off x="609599" y="980271"/>
          <a:ext cx="10972801" cy="472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839">
                  <a:extLst>
                    <a:ext uri="{9D8B030D-6E8A-4147-A177-3AD203B41FA5}">
                      <a16:colId xmlns:a16="http://schemas.microsoft.com/office/drawing/2014/main" val="1633374546"/>
                    </a:ext>
                  </a:extLst>
                </a:gridCol>
                <a:gridCol w="5799682">
                  <a:extLst>
                    <a:ext uri="{9D8B030D-6E8A-4147-A177-3AD203B41FA5}">
                      <a16:colId xmlns:a16="http://schemas.microsoft.com/office/drawing/2014/main" val="2276650979"/>
                    </a:ext>
                  </a:extLst>
                </a:gridCol>
                <a:gridCol w="3482280">
                  <a:extLst>
                    <a:ext uri="{9D8B030D-6E8A-4147-A177-3AD203B41FA5}">
                      <a16:colId xmlns:a16="http://schemas.microsoft.com/office/drawing/2014/main" val="4017718169"/>
                    </a:ext>
                  </a:extLst>
                </a:gridCol>
              </a:tblGrid>
              <a:tr h="42575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Topics to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980619"/>
                  </a:ext>
                </a:extLst>
              </a:tr>
              <a:tr h="912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Design rules for HB as f(Pitch)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400" dirty="0"/>
                        <a:t>Pad size/shape; F2F/F2B; TSV DR and KOZ;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400" dirty="0"/>
                        <a:t>Wafer/Die thinning and spec for </a:t>
                      </a:r>
                      <a:r>
                        <a:rPr lang="en-US" sz="1400" dirty="0" err="1"/>
                        <a:t>CoW</a:t>
                      </a:r>
                      <a:r>
                        <a:rPr lang="en-US" sz="1400" dirty="0"/>
                        <a:t> (direct or collective) and WoW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Internal Assessment;</a:t>
                      </a:r>
                    </a:p>
                    <a:p>
                      <a:pPr algn="l"/>
                      <a:r>
                        <a:rPr lang="en-US" sz="1400" dirty="0"/>
                        <a:t>Process Vendor engagements;</a:t>
                      </a:r>
                    </a:p>
                    <a:p>
                      <a:pPr algn="l"/>
                      <a:r>
                        <a:rPr lang="en-US" sz="1400" dirty="0"/>
                        <a:t>IMEC simulations/Experiments;</a:t>
                      </a:r>
                    </a:p>
                    <a:p>
                      <a:pPr algn="l"/>
                      <a:r>
                        <a:rPr lang="en-US" sz="1400" dirty="0"/>
                        <a:t>PTD/ATTD assessment;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8050"/>
                  </a:ext>
                </a:extLst>
              </a:tr>
              <a:tr h="879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Interconnect density; HB and TSV </a:t>
                      </a:r>
                      <a:r>
                        <a:rPr lang="en-US" sz="1400" dirty="0" err="1"/>
                        <a:t>parasitics</a:t>
                      </a:r>
                      <a:r>
                        <a:rPr lang="en-US" sz="1400" dirty="0"/>
                        <a:t> for different F2F/F2B configurations; </a:t>
                      </a:r>
                    </a:p>
                    <a:p>
                      <a:pPr algn="l"/>
                      <a:r>
                        <a:rPr lang="en-US" sz="1400" dirty="0"/>
                        <a:t>Stack d2d signal latency from Tx-to-Rx;</a:t>
                      </a:r>
                    </a:p>
                    <a:p>
                      <a:pPr algn="l"/>
                      <a:r>
                        <a:rPr lang="en-US" sz="1400" dirty="0"/>
                        <a:t>power/bit;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Internal Assessment;</a:t>
                      </a:r>
                    </a:p>
                    <a:p>
                      <a:pPr algn="l"/>
                      <a:r>
                        <a:rPr lang="en-US" sz="1400" dirty="0"/>
                        <a:t>EDA Vendor engagements;</a:t>
                      </a:r>
                    </a:p>
                    <a:p>
                      <a:pPr algn="l"/>
                      <a:r>
                        <a:rPr lang="en-US" sz="1400" dirty="0"/>
                        <a:t>IMEC simulations/Experiments;</a:t>
                      </a:r>
                    </a:p>
                    <a:p>
                      <a:pPr algn="l"/>
                      <a:r>
                        <a:rPr lang="en-US" sz="1400" dirty="0"/>
                        <a:t>PTD/ATTD assessment;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725090"/>
                  </a:ext>
                </a:extLst>
              </a:tr>
              <a:tr h="681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IP &amp; Collaterals for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I/O-Free or I/O-light based routing considerations; HB pad as f(Mx) and KOZ for routing considerations; HB vs </a:t>
                      </a:r>
                      <a:r>
                        <a:rPr lang="en-US" sz="1400" dirty="0" err="1"/>
                        <a:t>uBump</a:t>
                      </a:r>
                      <a:r>
                        <a:rPr lang="en-US" sz="1400" dirty="0"/>
                        <a:t> D2D connectivity benchmarking (CXI in 3D)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Internal Assessment;</a:t>
                      </a:r>
                    </a:p>
                    <a:p>
                      <a:pPr algn="l"/>
                      <a:r>
                        <a:rPr lang="en-US" sz="1400" dirty="0"/>
                        <a:t>EDA/Foundry engagements;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3924"/>
                  </a:ext>
                </a:extLst>
              </a:tr>
              <a:tr h="879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Memory and Sub-System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SRAM cache sub-system disaggregation;</a:t>
                      </a:r>
                    </a:p>
                    <a:p>
                      <a:pPr algn="l"/>
                      <a:r>
                        <a:rPr lang="en-US" sz="1400" dirty="0"/>
                        <a:t>DRAM cache or memory sub-system disaggregation;</a:t>
                      </a:r>
                    </a:p>
                    <a:p>
                      <a:pPr algn="l"/>
                      <a:r>
                        <a:rPr lang="en-US" sz="1400" dirty="0"/>
                        <a:t>PMEM</a:t>
                      </a:r>
                    </a:p>
                    <a:p>
                      <a:pPr algn="l"/>
                      <a:r>
                        <a:rPr lang="en-US" sz="1400" dirty="0"/>
                        <a:t>NVM-Storage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Internal Assessment;</a:t>
                      </a:r>
                    </a:p>
                    <a:p>
                      <a:pPr algn="l"/>
                      <a:r>
                        <a:rPr lang="en-US" sz="1400" dirty="0"/>
                        <a:t>EDA Vendor engagements;</a:t>
                      </a:r>
                    </a:p>
                    <a:p>
                      <a:pPr algn="l"/>
                      <a:r>
                        <a:rPr lang="en-US" sz="1400" dirty="0"/>
                        <a:t>IMEC simulations/Experiments;</a:t>
                      </a:r>
                    </a:p>
                    <a:p>
                      <a:pPr algn="l"/>
                      <a:r>
                        <a:rPr lang="en-US" sz="1400" dirty="0"/>
                        <a:t>PTD/ATTD assessment;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12808"/>
                  </a:ext>
                </a:extLst>
              </a:tr>
              <a:tr h="681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3DIC Cost and Yield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Process Cost Analysis from bottom-up;</a:t>
                      </a:r>
                    </a:p>
                    <a:p>
                      <a:pPr algn="l"/>
                      <a:r>
                        <a:rPr lang="en-US" sz="1400" dirty="0"/>
                        <a:t>Total Cost of Ownership including Yield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Internal Assessment;</a:t>
                      </a:r>
                    </a:p>
                    <a:p>
                      <a:pPr algn="l"/>
                      <a:r>
                        <a:rPr lang="en-US" sz="1400" dirty="0"/>
                        <a:t>Sponsored engagements;</a:t>
                      </a:r>
                    </a:p>
                    <a:p>
                      <a:pPr algn="l"/>
                      <a:r>
                        <a:rPr lang="en-US" sz="1400" dirty="0"/>
                        <a:t>IMEC assessments;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117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BBC306-9525-4001-894B-D48828178D3F}"/>
              </a:ext>
            </a:extLst>
          </p:cNvPr>
          <p:cNvSpPr txBox="1"/>
          <p:nvPr/>
        </p:nvSpPr>
        <p:spPr>
          <a:xfrm>
            <a:off x="592915" y="5877729"/>
            <a:ext cx="1114008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Note:  Did not include test considerations and TFM with EDA readiness for 3D APR, although they are critical components for 3DIC ecosystem</a:t>
            </a:r>
          </a:p>
        </p:txBody>
      </p:sp>
    </p:spTree>
    <p:extLst>
      <p:ext uri="{BB962C8B-B14F-4D97-AF65-F5344CB8AC3E}">
        <p14:creationId xmlns:p14="http://schemas.microsoft.com/office/powerpoint/2010/main" val="1559858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DF8F-C9AA-4241-9DDB-BC7B681D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3DIC Modularity Scorecard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D763-32E9-1E49-9476-852B07AD4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10363200" cy="520704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Use the common metrics of the ingredients book to quantify 3DIC modularity </a:t>
            </a:r>
          </a:p>
          <a:p>
            <a:pPr marL="0" indent="0">
              <a:buNone/>
            </a:pPr>
            <a:r>
              <a:rPr lang="en-US" sz="2200" dirty="0"/>
              <a:t>A Modular system consists of independent modules with clearly defined interfaces that can be specified and verified.</a:t>
            </a:r>
          </a:p>
          <a:p>
            <a:pPr>
              <a:spcBef>
                <a:spcPts val="300"/>
              </a:spcBef>
            </a:pPr>
            <a:r>
              <a:rPr lang="en-US" sz="2200" dirty="0"/>
              <a:t>Besides benchmarking the technical merit of the common metrics,  we should use a modularity scorecard to address</a:t>
            </a:r>
          </a:p>
          <a:p>
            <a:pPr lvl="1"/>
            <a:r>
              <a:rPr lang="en-US" sz="2200" dirty="0"/>
              <a:t>Cohesion – dissimilarity of functions in one module, </a:t>
            </a:r>
            <a:r>
              <a:rPr lang="en-US" sz="2200" dirty="0" err="1"/>
              <a:t>ie</a:t>
            </a:r>
            <a:r>
              <a:rPr lang="en-US" sz="2200" dirty="0"/>
              <a:t>. function overload (ADM in MTL)</a:t>
            </a:r>
          </a:p>
          <a:p>
            <a:pPr lvl="1"/>
            <a:r>
              <a:rPr lang="en-US" sz="2200" dirty="0"/>
              <a:t>Coupling – interaction within and between modules  </a:t>
            </a:r>
          </a:p>
          <a:p>
            <a:pPr>
              <a:spcBef>
                <a:spcPts val="300"/>
              </a:spcBef>
            </a:pPr>
            <a:r>
              <a:rPr lang="en-US" sz="2200" dirty="0"/>
              <a:t>Other Figures of Merit in modularity</a:t>
            </a:r>
            <a:r>
              <a:rPr lang="en-US" sz="2200" baseline="30000" dirty="0"/>
              <a:t>¶</a:t>
            </a:r>
            <a:r>
              <a:rPr lang="en-US" sz="2200" dirty="0"/>
              <a:t> include</a:t>
            </a:r>
            <a:endParaRPr lang="en-US" sz="2200" baseline="30000" dirty="0"/>
          </a:p>
          <a:p>
            <a:pPr lvl="1"/>
            <a:r>
              <a:rPr lang="en-US" sz="2200" dirty="0"/>
              <a:t>Change Control – Reconfigurability, Adaptability.</a:t>
            </a:r>
          </a:p>
          <a:p>
            <a:pPr lvl="1"/>
            <a:r>
              <a:rPr lang="en-US" sz="2200" dirty="0"/>
              <a:t>Latitude &amp; Roadmap – Reusability, Alterability, Scalability</a:t>
            </a:r>
          </a:p>
          <a:p>
            <a:pPr lvl="1"/>
            <a:r>
              <a:rPr lang="en-US" sz="2200" dirty="0"/>
              <a:t>Cost &amp; Projection – Complexity, Standardization.</a:t>
            </a:r>
          </a:p>
          <a:p>
            <a:pPr lvl="1"/>
            <a:r>
              <a:rPr lang="en-US" sz="2200" dirty="0"/>
              <a:t>Compatibility – Commonality, Customization, Substitutability</a:t>
            </a:r>
          </a:p>
          <a:p>
            <a:pPr lvl="1"/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5BE37-D27C-1149-A407-9E2C4545198C}"/>
              </a:ext>
            </a:extLst>
          </p:cNvPr>
          <p:cNvSpPr/>
          <p:nvPr/>
        </p:nvSpPr>
        <p:spPr>
          <a:xfrm>
            <a:off x="2419350" y="5943726"/>
            <a:ext cx="88582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sz="1050" dirty="0"/>
              <a:t>¶: </a:t>
            </a:r>
            <a:r>
              <a:rPr lang="en-US" sz="1050" dirty="0">
                <a:hlinkClick r:id="rId2"/>
              </a:rPr>
              <a:t>https://ieeexplore.ieee.org/document/7069975</a:t>
            </a:r>
            <a:r>
              <a:rPr lang="en-US" sz="1050" dirty="0"/>
              <a:t>, Regine </a:t>
            </a:r>
            <a:r>
              <a:rPr lang="en-US" sz="1050" dirty="0" err="1"/>
              <a:t>Dörbecker</a:t>
            </a:r>
            <a:r>
              <a:rPr lang="en-US" sz="1050" dirty="0"/>
              <a:t> </a:t>
            </a:r>
            <a:r>
              <a:rPr lang="en-US" sz="1050" i="1" dirty="0" err="1"/>
              <a:t>et.al</a:t>
            </a:r>
            <a:r>
              <a:rPr lang="en-US" sz="1050" i="1" dirty="0"/>
              <a:t>.</a:t>
            </a:r>
            <a:r>
              <a:rPr lang="en-US" sz="1050" dirty="0"/>
              <a:t>, </a:t>
            </a:r>
            <a:r>
              <a:rPr lang="en-US" sz="1050" i="1" dirty="0"/>
              <a:t>2015 48th Hawaii International Conference on System Sciences</a:t>
            </a:r>
          </a:p>
        </p:txBody>
      </p:sp>
    </p:spTree>
    <p:extLst>
      <p:ext uri="{BB962C8B-B14F-4D97-AF65-F5344CB8AC3E}">
        <p14:creationId xmlns:p14="http://schemas.microsoft.com/office/powerpoint/2010/main" val="347296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D494-FCA0-4547-B7E0-99119A3C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56" y="349828"/>
            <a:ext cx="11140844" cy="883673"/>
          </a:xfrm>
        </p:spPr>
        <p:txBody>
          <a:bodyPr/>
          <a:lstStyle/>
          <a:p>
            <a:r>
              <a:rPr lang="en-US" b="1" dirty="0"/>
              <a:t>2.XD/3DIC Pathfinding: Objective and 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78E6E-4322-4518-B3AA-47624C5A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1690"/>
            <a:ext cx="10972801" cy="443576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Objective</a:t>
            </a:r>
            <a:r>
              <a:rPr lang="en-US" dirty="0">
                <a:solidFill>
                  <a:schemeClr val="tx1"/>
                </a:solidFill>
              </a:rPr>
              <a:t>:   Develop common metrics-based ingredients book and use it to quantify 2.xD and 3DIC modularity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Key Results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119063">
              <a:spcBef>
                <a:spcPts val="0"/>
              </a:spcBef>
              <a:buClr>
                <a:srgbClr val="4472C4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119063">
              <a:spcBef>
                <a:spcPts val="0"/>
              </a:spcBef>
              <a:buClr>
                <a:srgbClr val="4472C4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Produce common metric cook book and benchmark options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119063">
              <a:spcBef>
                <a:spcPts val="0"/>
              </a:spcBef>
              <a:buClr>
                <a:srgbClr val="4472C4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119063">
              <a:spcBef>
                <a:spcPts val="0"/>
              </a:spcBef>
              <a:buClr>
                <a:srgbClr val="4472C4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Test chip design using learnings from cookbook to evaluate/validate KPI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119063">
              <a:spcBef>
                <a:spcPts val="0"/>
              </a:spcBef>
              <a:buClr>
                <a:srgbClr val="4472C4"/>
              </a:buClr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119063">
              <a:spcBef>
                <a:spcPts val="0"/>
              </a:spcBef>
              <a:buClr>
                <a:srgbClr val="4472C4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Guide product exploration of 3dic technology choice (ex: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bzm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arn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ptl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flatrock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lch-ecf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…)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KPI (D2D connection density, delay, bandwidth density, energy/bit, thermal and power routing) based scoring of 2.xD and 3DiC options for improved D2D and D2Package connectivity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3C80B2-E497-46CE-8136-AE0A1BCB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565" y="932872"/>
            <a:ext cx="6716724" cy="5509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A30A7-111A-44A1-A377-5A920C4DB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1" y="706819"/>
            <a:ext cx="5183488" cy="60359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FB56DF-800E-4663-B65A-B67EB762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60" y="123775"/>
            <a:ext cx="11687679" cy="583044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2.XD/3DIC Pathfinding Focus Team: Charter,  Milestones</a:t>
            </a:r>
          </a:p>
        </p:txBody>
      </p:sp>
    </p:spTree>
    <p:extLst>
      <p:ext uri="{BB962C8B-B14F-4D97-AF65-F5344CB8AC3E}">
        <p14:creationId xmlns:p14="http://schemas.microsoft.com/office/powerpoint/2010/main" val="313370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023B-284E-4EEA-B11E-F174C21D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829" y="357417"/>
            <a:ext cx="4427206" cy="843434"/>
          </a:xfrm>
        </p:spPr>
        <p:txBody>
          <a:bodyPr anchor="ctr" anchorCtr="0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Chips/Chip, Wafer </a:t>
            </a:r>
            <a:b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Stacking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(FE 3D connects </a:t>
            </a:r>
            <a:r>
              <a:rPr lang="en-US" sz="1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chiplets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stacking)</a:t>
            </a:r>
          </a:p>
        </p:txBody>
      </p: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4ACBAB7C-4FD8-4320-96F6-E684D10CF186}"/>
              </a:ext>
            </a:extLst>
          </p:cNvPr>
          <p:cNvGrpSpPr/>
          <p:nvPr/>
        </p:nvGrpSpPr>
        <p:grpSpPr>
          <a:xfrm>
            <a:off x="6561012" y="1905724"/>
            <a:ext cx="4610147" cy="3733314"/>
            <a:chOff x="429692" y="2271279"/>
            <a:chExt cx="3192485" cy="29133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47BD01-27D4-4D89-BBEB-66759FC2B164}"/>
                </a:ext>
              </a:extLst>
            </p:cNvPr>
            <p:cNvGrpSpPr/>
            <p:nvPr/>
          </p:nvGrpSpPr>
          <p:grpSpPr>
            <a:xfrm>
              <a:off x="1749935" y="3551188"/>
              <a:ext cx="1679711" cy="1059803"/>
              <a:chOff x="6825007" y="3120277"/>
              <a:chExt cx="2856321" cy="17329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87B30B-D048-48E7-8794-0FF4099B2062}"/>
                  </a:ext>
                </a:extLst>
              </p:cNvPr>
              <p:cNvSpPr/>
              <p:nvPr/>
            </p:nvSpPr>
            <p:spPr>
              <a:xfrm>
                <a:off x="6825007" y="3516204"/>
                <a:ext cx="2856321" cy="245096"/>
              </a:xfrm>
              <a:prstGeom prst="rect">
                <a:avLst/>
              </a:prstGeom>
              <a:solidFill>
                <a:srgbClr val="0068B5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8EF169-6DBE-46D9-9936-15FB2F0F9899}"/>
                  </a:ext>
                </a:extLst>
              </p:cNvPr>
              <p:cNvSpPr/>
              <p:nvPr/>
            </p:nvSpPr>
            <p:spPr>
              <a:xfrm>
                <a:off x="6825007" y="3761298"/>
                <a:ext cx="2856321" cy="10919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01BFBE-6694-43F1-8F48-597DC38E511F}"/>
                  </a:ext>
                </a:extLst>
              </p:cNvPr>
              <p:cNvSpPr/>
              <p:nvPr/>
            </p:nvSpPr>
            <p:spPr>
              <a:xfrm>
                <a:off x="6825009" y="3120277"/>
                <a:ext cx="2856319" cy="395926"/>
              </a:xfrm>
              <a:prstGeom prst="rect">
                <a:avLst/>
              </a:prstGeom>
              <a:solidFill>
                <a:srgbClr val="525252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45D2A2-EAB8-4EAC-8DD7-7A2EE07C5916}"/>
                </a:ext>
              </a:extLst>
            </p:cNvPr>
            <p:cNvGrpSpPr/>
            <p:nvPr/>
          </p:nvGrpSpPr>
          <p:grpSpPr>
            <a:xfrm rot="10800000">
              <a:off x="1758988" y="2271279"/>
              <a:ext cx="1679711" cy="1066019"/>
              <a:chOff x="6825007" y="3120272"/>
              <a:chExt cx="2856321" cy="173296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056D3B-CF2A-4554-917D-84DAA9424BF5}"/>
                  </a:ext>
                </a:extLst>
              </p:cNvPr>
              <p:cNvSpPr/>
              <p:nvPr/>
            </p:nvSpPr>
            <p:spPr>
              <a:xfrm>
                <a:off x="6825007" y="3516195"/>
                <a:ext cx="2856321" cy="245098"/>
              </a:xfrm>
              <a:prstGeom prst="rect">
                <a:avLst/>
              </a:prstGeom>
              <a:solidFill>
                <a:srgbClr val="0068B5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499B040-E3C2-4C0C-85A8-A4617B63FF69}"/>
                  </a:ext>
                </a:extLst>
              </p:cNvPr>
              <p:cNvSpPr/>
              <p:nvPr/>
            </p:nvSpPr>
            <p:spPr>
              <a:xfrm>
                <a:off x="6825007" y="3761293"/>
                <a:ext cx="2856321" cy="10919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241DC3-4F78-4B57-B87E-09EE49041BFF}"/>
                  </a:ext>
                </a:extLst>
              </p:cNvPr>
              <p:cNvSpPr/>
              <p:nvPr/>
            </p:nvSpPr>
            <p:spPr>
              <a:xfrm>
                <a:off x="6825009" y="3120272"/>
                <a:ext cx="2856319" cy="395927"/>
              </a:xfrm>
              <a:prstGeom prst="rect">
                <a:avLst/>
              </a:prstGeom>
              <a:solidFill>
                <a:srgbClr val="525252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469A85-0476-46EC-B604-CFE6FA802B34}"/>
                </a:ext>
              </a:extLst>
            </p:cNvPr>
            <p:cNvGrpSpPr/>
            <p:nvPr/>
          </p:nvGrpSpPr>
          <p:grpSpPr>
            <a:xfrm>
              <a:off x="1830159" y="3265842"/>
              <a:ext cx="1516172" cy="86901"/>
              <a:chOff x="6746326" y="5123808"/>
              <a:chExt cx="1516172" cy="167203"/>
            </a:xfrm>
            <a:solidFill>
              <a:schemeClr val="accent2"/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6FCC00-4DAF-4BCD-B1B7-6D079F60DA25}"/>
                  </a:ext>
                </a:extLst>
              </p:cNvPr>
              <p:cNvSpPr/>
              <p:nvPr/>
            </p:nvSpPr>
            <p:spPr>
              <a:xfrm>
                <a:off x="6746326" y="5139274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BC1DEC-02A3-4361-BE85-6EC08B1A2206}"/>
                  </a:ext>
                </a:extLst>
              </p:cNvPr>
              <p:cNvSpPr/>
              <p:nvPr/>
            </p:nvSpPr>
            <p:spPr>
              <a:xfrm>
                <a:off x="6852579" y="51402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7EC229-6E95-49CD-B6AE-4740FD2E4B55}"/>
                  </a:ext>
                </a:extLst>
              </p:cNvPr>
              <p:cNvSpPr/>
              <p:nvPr/>
            </p:nvSpPr>
            <p:spPr>
              <a:xfrm>
                <a:off x="6963452" y="5134440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8951235-C852-475C-AA0F-2849E762CE67}"/>
                  </a:ext>
                </a:extLst>
              </p:cNvPr>
              <p:cNvSpPr/>
              <p:nvPr/>
            </p:nvSpPr>
            <p:spPr>
              <a:xfrm>
                <a:off x="7069704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8803ABC-14CC-46DE-B473-5DEBAA57AB77}"/>
                  </a:ext>
                </a:extLst>
              </p:cNvPr>
              <p:cNvSpPr/>
              <p:nvPr/>
            </p:nvSpPr>
            <p:spPr>
              <a:xfrm>
                <a:off x="7190738" y="51344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FFA770-8A53-4A70-881D-D42FFD068B80}"/>
                  </a:ext>
                </a:extLst>
              </p:cNvPr>
              <p:cNvSpPr/>
              <p:nvPr/>
            </p:nvSpPr>
            <p:spPr>
              <a:xfrm>
                <a:off x="7296990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1B4E1B-7570-4DD2-8969-A09380DD0EB6}"/>
                  </a:ext>
                </a:extLst>
              </p:cNvPr>
              <p:cNvSpPr/>
              <p:nvPr/>
            </p:nvSpPr>
            <p:spPr>
              <a:xfrm>
                <a:off x="7407865" y="51296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EEDB5E-433B-45DF-A95A-D2C2E2D4EC70}"/>
                  </a:ext>
                </a:extLst>
              </p:cNvPr>
              <p:cNvSpPr/>
              <p:nvPr/>
            </p:nvSpPr>
            <p:spPr>
              <a:xfrm>
                <a:off x="7514117" y="51305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53F7B5-E4D5-494A-8988-3F249F734A58}"/>
                  </a:ext>
                </a:extLst>
              </p:cNvPr>
              <p:cNvSpPr/>
              <p:nvPr/>
            </p:nvSpPr>
            <p:spPr>
              <a:xfrm>
                <a:off x="7628680" y="51286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09B40B3-5D96-4C4C-B208-D85BC626F732}"/>
                  </a:ext>
                </a:extLst>
              </p:cNvPr>
              <p:cNvSpPr/>
              <p:nvPr/>
            </p:nvSpPr>
            <p:spPr>
              <a:xfrm>
                <a:off x="7734933" y="51296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061FD1-711A-4CDE-A701-0C7F92B4D3D9}"/>
                  </a:ext>
                </a:extLst>
              </p:cNvPr>
              <p:cNvSpPr/>
              <p:nvPr/>
            </p:nvSpPr>
            <p:spPr>
              <a:xfrm>
                <a:off x="7845807" y="5123808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8ECC019-C41B-476E-B0FC-3562C47CEFD6}"/>
                  </a:ext>
                </a:extLst>
              </p:cNvPr>
              <p:cNvSpPr/>
              <p:nvPr/>
            </p:nvSpPr>
            <p:spPr>
              <a:xfrm>
                <a:off x="7952060" y="51247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7FD26B-E9C3-41CC-8907-9681446937AA}"/>
                  </a:ext>
                </a:extLst>
              </p:cNvPr>
              <p:cNvSpPr/>
              <p:nvPr/>
            </p:nvSpPr>
            <p:spPr>
              <a:xfrm>
                <a:off x="8073093" y="5123808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998AF3-0D91-49AA-82BD-95ACA9FE8C46}"/>
                  </a:ext>
                </a:extLst>
              </p:cNvPr>
              <p:cNvSpPr/>
              <p:nvPr/>
            </p:nvSpPr>
            <p:spPr>
              <a:xfrm>
                <a:off x="8179344" y="5124775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CC6B48-9D9F-4F77-A1EA-177D173AED3C}"/>
                </a:ext>
              </a:extLst>
            </p:cNvPr>
            <p:cNvSpPr txBox="1"/>
            <p:nvPr/>
          </p:nvSpPr>
          <p:spPr>
            <a:xfrm>
              <a:off x="2483176" y="4229705"/>
              <a:ext cx="307777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Logic</a:t>
              </a:r>
            </a:p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007218-9F53-40DC-A6CB-0B03C57B7DB7}"/>
                </a:ext>
              </a:extLst>
            </p:cNvPr>
            <p:cNvSpPr txBox="1"/>
            <p:nvPr/>
          </p:nvSpPr>
          <p:spPr>
            <a:xfrm>
              <a:off x="2372575" y="3822639"/>
              <a:ext cx="646011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Transistors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DA5A58-B7C7-4890-8A8B-E2B817FF398C}"/>
                </a:ext>
              </a:extLst>
            </p:cNvPr>
            <p:cNvSpPr txBox="1"/>
            <p:nvPr/>
          </p:nvSpPr>
          <p:spPr>
            <a:xfrm>
              <a:off x="2383749" y="3652245"/>
              <a:ext cx="796693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Interconnects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B1A2C60-E1B5-4080-8A44-94F74A473533}"/>
                </a:ext>
              </a:extLst>
            </p:cNvPr>
            <p:cNvSpPr/>
            <p:nvPr/>
          </p:nvSpPr>
          <p:spPr>
            <a:xfrm>
              <a:off x="1904259" y="3652245"/>
              <a:ext cx="133972" cy="96496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D9B43A-D7CC-4EE5-BA3B-9931BE2E8ADD}"/>
                </a:ext>
              </a:extLst>
            </p:cNvPr>
            <p:cNvSpPr/>
            <p:nvPr/>
          </p:nvSpPr>
          <p:spPr>
            <a:xfrm>
              <a:off x="2226713" y="3658652"/>
              <a:ext cx="132605" cy="95855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C991286-81F6-4090-BF94-F734DA808EFC}"/>
                </a:ext>
              </a:extLst>
            </p:cNvPr>
            <p:cNvSpPr/>
            <p:nvPr/>
          </p:nvSpPr>
          <p:spPr>
            <a:xfrm>
              <a:off x="3168669" y="3655353"/>
              <a:ext cx="133972" cy="96496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6AE239AE-36DF-4DE9-8F68-BECE85AF8A8C}"/>
                </a:ext>
              </a:extLst>
            </p:cNvPr>
            <p:cNvSpPr/>
            <p:nvPr/>
          </p:nvSpPr>
          <p:spPr>
            <a:xfrm>
              <a:off x="1841006" y="4617206"/>
              <a:ext cx="258703" cy="150770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EFC30295-787B-4F88-8540-D464E4DB124D}"/>
                </a:ext>
              </a:extLst>
            </p:cNvPr>
            <p:cNvSpPr/>
            <p:nvPr/>
          </p:nvSpPr>
          <p:spPr>
            <a:xfrm>
              <a:off x="2169429" y="4611957"/>
              <a:ext cx="258703" cy="150770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Flowchart: Terminator 34">
              <a:extLst>
                <a:ext uri="{FF2B5EF4-FFF2-40B4-BE49-F238E27FC236}">
                  <a16:creationId xmlns:a16="http://schemas.microsoft.com/office/drawing/2014/main" id="{6A19E3E6-B4E8-4C07-AA51-C542B9D8FD59}"/>
                </a:ext>
              </a:extLst>
            </p:cNvPr>
            <p:cNvSpPr/>
            <p:nvPr/>
          </p:nvSpPr>
          <p:spPr>
            <a:xfrm>
              <a:off x="3103033" y="4608930"/>
              <a:ext cx="258703" cy="150770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B88621-5F49-44B7-9343-199ABFB39D78}"/>
                </a:ext>
              </a:extLst>
            </p:cNvPr>
            <p:cNvSpPr txBox="1"/>
            <p:nvPr/>
          </p:nvSpPr>
          <p:spPr>
            <a:xfrm>
              <a:off x="2282099" y="2521872"/>
              <a:ext cx="525785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Memory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5234BE-B778-4BAD-9995-0AF7371AA35E}"/>
                </a:ext>
              </a:extLst>
            </p:cNvPr>
            <p:cNvSpPr txBox="1"/>
            <p:nvPr/>
          </p:nvSpPr>
          <p:spPr>
            <a:xfrm>
              <a:off x="2328675" y="2960734"/>
              <a:ext cx="713337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Transistors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5D4706-9CF5-4ADD-9558-AB54ED8B8FA4}"/>
                </a:ext>
              </a:extLst>
            </p:cNvPr>
            <p:cNvSpPr txBox="1"/>
            <p:nvPr/>
          </p:nvSpPr>
          <p:spPr>
            <a:xfrm>
              <a:off x="2301563" y="3112988"/>
              <a:ext cx="878446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Interconnects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78C0FFD4-FE52-4F48-8F55-BAC5452FEC8F}"/>
                </a:ext>
              </a:extLst>
            </p:cNvPr>
            <p:cNvSpPr/>
            <p:nvPr/>
          </p:nvSpPr>
          <p:spPr>
            <a:xfrm>
              <a:off x="2885334" y="2951003"/>
              <a:ext cx="83153" cy="136346"/>
            </a:xfrm>
            <a:prstGeom prst="downArrow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A6C9BA8F-067E-4F10-9B58-06E8D721B251}"/>
                </a:ext>
              </a:extLst>
            </p:cNvPr>
            <p:cNvSpPr/>
            <p:nvPr/>
          </p:nvSpPr>
          <p:spPr>
            <a:xfrm rot="10800000">
              <a:off x="2902554" y="3796326"/>
              <a:ext cx="83153" cy="136346"/>
            </a:xfrm>
            <a:prstGeom prst="downArrow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9AD4FC5-5E60-43E9-AC8B-6888EEB810B3}"/>
                </a:ext>
              </a:extLst>
            </p:cNvPr>
            <p:cNvGrpSpPr/>
            <p:nvPr/>
          </p:nvGrpSpPr>
          <p:grpSpPr>
            <a:xfrm rot="10800000">
              <a:off x="1825819" y="3544101"/>
              <a:ext cx="1516172" cy="86901"/>
              <a:chOff x="6746326" y="5123808"/>
              <a:chExt cx="1516172" cy="167203"/>
            </a:xfrm>
            <a:solidFill>
              <a:schemeClr val="accent2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93EF54B-D9BD-4534-AA80-3FC08075331F}"/>
                  </a:ext>
                </a:extLst>
              </p:cNvPr>
              <p:cNvSpPr/>
              <p:nvPr/>
            </p:nvSpPr>
            <p:spPr>
              <a:xfrm>
                <a:off x="6746326" y="5139274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FBEAABF-B337-49F1-A35C-BACEEB923CD2}"/>
                  </a:ext>
                </a:extLst>
              </p:cNvPr>
              <p:cNvSpPr/>
              <p:nvPr/>
            </p:nvSpPr>
            <p:spPr>
              <a:xfrm>
                <a:off x="6852579" y="51402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DBA110D-BB3A-48B5-944B-93D4B3E087F1}"/>
                  </a:ext>
                </a:extLst>
              </p:cNvPr>
              <p:cNvSpPr/>
              <p:nvPr/>
            </p:nvSpPr>
            <p:spPr>
              <a:xfrm>
                <a:off x="6963452" y="5134440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AC44FE2-D922-4863-9C1A-FEF46549D6E8}"/>
                  </a:ext>
                </a:extLst>
              </p:cNvPr>
              <p:cNvSpPr/>
              <p:nvPr/>
            </p:nvSpPr>
            <p:spPr>
              <a:xfrm>
                <a:off x="7069704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5A40C7-153F-4A60-B888-152BDAC8CB86}"/>
                  </a:ext>
                </a:extLst>
              </p:cNvPr>
              <p:cNvSpPr/>
              <p:nvPr/>
            </p:nvSpPr>
            <p:spPr>
              <a:xfrm>
                <a:off x="7190738" y="51344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1D1F9F-ACBF-475C-BFAC-4B12B9E0DBD7}"/>
                  </a:ext>
                </a:extLst>
              </p:cNvPr>
              <p:cNvSpPr/>
              <p:nvPr/>
            </p:nvSpPr>
            <p:spPr>
              <a:xfrm>
                <a:off x="7296990" y="51354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F7923E0-39D5-4334-A2BD-1E61B8347581}"/>
                  </a:ext>
                </a:extLst>
              </p:cNvPr>
              <p:cNvSpPr/>
              <p:nvPr/>
            </p:nvSpPr>
            <p:spPr>
              <a:xfrm>
                <a:off x="7407865" y="51296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5BE7B42-73FB-493C-9C03-2063EB51B9F9}"/>
                  </a:ext>
                </a:extLst>
              </p:cNvPr>
              <p:cNvSpPr/>
              <p:nvPr/>
            </p:nvSpPr>
            <p:spPr>
              <a:xfrm>
                <a:off x="7514117" y="51305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D79CE79-E368-4884-B97F-CE1FA005A751}"/>
                  </a:ext>
                </a:extLst>
              </p:cNvPr>
              <p:cNvSpPr/>
              <p:nvPr/>
            </p:nvSpPr>
            <p:spPr>
              <a:xfrm>
                <a:off x="7628680" y="5128641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3B11C4F-4E7D-4339-A34B-ECFC3D1EF01D}"/>
                  </a:ext>
                </a:extLst>
              </p:cNvPr>
              <p:cNvSpPr/>
              <p:nvPr/>
            </p:nvSpPr>
            <p:spPr>
              <a:xfrm>
                <a:off x="7734933" y="5129607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52B37AA-D0BC-4047-B94F-24CB2ECE8A8C}"/>
                  </a:ext>
                </a:extLst>
              </p:cNvPr>
              <p:cNvSpPr/>
              <p:nvPr/>
            </p:nvSpPr>
            <p:spPr>
              <a:xfrm>
                <a:off x="7845807" y="5123808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519464A-D62D-42C7-9105-53AD1529880A}"/>
                  </a:ext>
                </a:extLst>
              </p:cNvPr>
              <p:cNvSpPr/>
              <p:nvPr/>
            </p:nvSpPr>
            <p:spPr>
              <a:xfrm>
                <a:off x="7952060" y="5124773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071419-6FFC-4628-B9B7-4206B2E8E202}"/>
                  </a:ext>
                </a:extLst>
              </p:cNvPr>
              <p:cNvSpPr/>
              <p:nvPr/>
            </p:nvSpPr>
            <p:spPr>
              <a:xfrm>
                <a:off x="8073093" y="5123808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5009CBF-6085-49E1-A45A-D49919E47811}"/>
                  </a:ext>
                </a:extLst>
              </p:cNvPr>
              <p:cNvSpPr/>
              <p:nvPr/>
            </p:nvSpPr>
            <p:spPr>
              <a:xfrm>
                <a:off x="8179344" y="5124775"/>
                <a:ext cx="83154" cy="150770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24DFF50-F0ED-4AE0-B705-8AE0FCFEDB17}"/>
                </a:ext>
              </a:extLst>
            </p:cNvPr>
            <p:cNvSpPr/>
            <p:nvPr/>
          </p:nvSpPr>
          <p:spPr>
            <a:xfrm>
              <a:off x="1572417" y="4855717"/>
              <a:ext cx="2049760" cy="307373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CD4845E-B2FB-4F45-AA66-B0D353F0387D}"/>
                </a:ext>
              </a:extLst>
            </p:cNvPr>
            <p:cNvSpPr txBox="1"/>
            <p:nvPr/>
          </p:nvSpPr>
          <p:spPr>
            <a:xfrm>
              <a:off x="2153416" y="4815268"/>
              <a:ext cx="1070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Substrate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9DA55C7-DA04-4341-948C-705D699A3CDC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1304446" y="3130011"/>
              <a:ext cx="525713" cy="1830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FD1182-0B01-4B6C-B8C9-61203449DDC4}"/>
                </a:ext>
              </a:extLst>
            </p:cNvPr>
            <p:cNvSpPr txBox="1"/>
            <p:nvPr/>
          </p:nvSpPr>
          <p:spPr>
            <a:xfrm>
              <a:off x="646438" y="2930773"/>
              <a:ext cx="1078095" cy="216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Bonding Interface T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34FF6F3-7602-49DF-8520-33417B62D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5820" y="3620398"/>
              <a:ext cx="352131" cy="259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1BB623-D9E8-4D7B-A0B8-A2729AB97523}"/>
                </a:ext>
              </a:extLst>
            </p:cNvPr>
            <p:cNvSpPr txBox="1"/>
            <p:nvPr/>
          </p:nvSpPr>
          <p:spPr>
            <a:xfrm>
              <a:off x="593312" y="3866192"/>
              <a:ext cx="1080315" cy="216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Bonding Interface B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004F713-1EBD-49F4-8535-D0AE99BC9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1481" y="4753136"/>
              <a:ext cx="324265" cy="1162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7363FB0-3573-4A7E-B427-781E4602B68A}"/>
                </a:ext>
              </a:extLst>
            </p:cNvPr>
            <p:cNvSpPr txBox="1"/>
            <p:nvPr/>
          </p:nvSpPr>
          <p:spPr>
            <a:xfrm>
              <a:off x="429692" y="4844700"/>
              <a:ext cx="1185772" cy="216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Bonding Interface B-S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3C4A411-0860-4DFE-B99C-E4B6F64C4973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1458836" y="4134726"/>
              <a:ext cx="445423" cy="225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0256C08-C6B3-4113-9D39-87BA7B8D53F2}"/>
                </a:ext>
              </a:extLst>
            </p:cNvPr>
            <p:cNvSpPr txBox="1"/>
            <p:nvPr/>
          </p:nvSpPr>
          <p:spPr>
            <a:xfrm>
              <a:off x="746611" y="4210653"/>
              <a:ext cx="831318" cy="42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Adaptor (TSV)</a:t>
              </a:r>
            </a:p>
          </p:txBody>
        </p:sp>
      </p:grpSp>
      <p:sp>
        <p:nvSpPr>
          <p:cNvPr id="68" name="Title 1">
            <a:extLst>
              <a:ext uri="{FF2B5EF4-FFF2-40B4-BE49-F238E27FC236}">
                <a16:creationId xmlns:a16="http://schemas.microsoft.com/office/drawing/2014/main" id="{F561EE8C-9588-49BC-9CAB-A6B52140DDFA}"/>
              </a:ext>
            </a:extLst>
          </p:cNvPr>
          <p:cNvSpPr txBox="1">
            <a:spLocks/>
          </p:cNvSpPr>
          <p:nvPr/>
        </p:nvSpPr>
        <p:spPr>
          <a:xfrm>
            <a:off x="1830664" y="292573"/>
            <a:ext cx="5129214" cy="952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Calibri" panose="020F0502020204030204" pitchFamily="34" charset="0"/>
                <a:ea typeface="Intel Clear Light" panose="020B0404020203020204" pitchFamily="34" charset="0"/>
                <a:cs typeface="Calibri" panose="020F0502020204030204" pitchFamily="34" charset="0"/>
                <a:sym typeface="Helvetica"/>
              </a:rPr>
              <a:t>Chips/Substrate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Calibri" panose="020F0502020204030204" pitchFamily="34" charset="0"/>
                <a:ea typeface="Intel Clear Light" panose="020B0404020203020204" pitchFamily="34" charset="0"/>
                <a:cs typeface="Calibri" panose="020F0502020204030204" pitchFamily="34" charset="0"/>
                <a:sym typeface="Helvetica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Calibri" panose="020F0502020204030204" pitchFamily="34" charset="0"/>
                <a:ea typeface="Intel Clear Light" panose="020B0404020203020204" pitchFamily="34" charset="0"/>
                <a:cs typeface="Calibri" panose="020F0502020204030204" pitchFamily="34" charset="0"/>
                <a:sym typeface="Helvetica"/>
              </a:rPr>
              <a:t>2.X D Stacking</a:t>
            </a:r>
          </a:p>
          <a:p>
            <a:pPr marL="0" marR="0" lvl="0" indent="0" algn="ctr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Calibri" panose="020F0502020204030204" pitchFamily="34" charset="0"/>
                <a:ea typeface="Intel Clear Light" panose="020B0404020203020204" pitchFamily="34" charset="0"/>
                <a:cs typeface="Calibri" panose="020F0502020204030204" pitchFamily="34" charset="0"/>
                <a:sym typeface="Helvetica"/>
              </a:rPr>
              <a:t>(BE 3D is an adaptor technology in Packaging)</a:t>
            </a:r>
          </a:p>
        </p:txBody>
      </p: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646E391B-652C-024C-A299-340F391D9E99}"/>
              </a:ext>
            </a:extLst>
          </p:cNvPr>
          <p:cNvGrpSpPr/>
          <p:nvPr/>
        </p:nvGrpSpPr>
        <p:grpSpPr>
          <a:xfrm>
            <a:off x="1109746" y="1589171"/>
            <a:ext cx="5200537" cy="4755858"/>
            <a:chOff x="828026" y="1686739"/>
            <a:chExt cx="5533000" cy="4858098"/>
          </a:xfrm>
        </p:grpSpPr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96F1B516-7A6C-4A97-8384-C0867C069BA9}"/>
                </a:ext>
              </a:extLst>
            </p:cNvPr>
            <p:cNvGrpSpPr/>
            <p:nvPr/>
          </p:nvGrpSpPr>
          <p:grpSpPr>
            <a:xfrm>
              <a:off x="828026" y="1686739"/>
              <a:ext cx="5533000" cy="1592301"/>
              <a:chOff x="4567861" y="622890"/>
              <a:chExt cx="7096243" cy="2028186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4C7262E-42FD-49FD-8484-3F29A5A49603}"/>
                  </a:ext>
                </a:extLst>
              </p:cNvPr>
              <p:cNvGrpSpPr/>
              <p:nvPr/>
            </p:nvGrpSpPr>
            <p:grpSpPr>
              <a:xfrm rot="10800000">
                <a:off x="6637400" y="622890"/>
                <a:ext cx="1679711" cy="1066015"/>
                <a:chOff x="6825007" y="3120272"/>
                <a:chExt cx="2856321" cy="1732960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40B03385-D9BC-4377-B884-08E31C1A72A8}"/>
                    </a:ext>
                  </a:extLst>
                </p:cNvPr>
                <p:cNvSpPr/>
                <p:nvPr/>
              </p:nvSpPr>
              <p:spPr>
                <a:xfrm>
                  <a:off x="6825007" y="3516198"/>
                  <a:ext cx="2856321" cy="245097"/>
                </a:xfrm>
                <a:prstGeom prst="rect">
                  <a:avLst/>
                </a:prstGeom>
                <a:solidFill>
                  <a:srgbClr val="0068B5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A2C5A708-FB61-4192-81AC-A8A718485AFB}"/>
                    </a:ext>
                  </a:extLst>
                </p:cNvPr>
                <p:cNvSpPr/>
                <p:nvPr/>
              </p:nvSpPr>
              <p:spPr>
                <a:xfrm>
                  <a:off x="6825007" y="3761292"/>
                  <a:ext cx="2856321" cy="109194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71470B62-CCB4-493C-A325-68D75EFC3535}"/>
                    </a:ext>
                  </a:extLst>
                </p:cNvPr>
                <p:cNvSpPr/>
                <p:nvPr/>
              </p:nvSpPr>
              <p:spPr>
                <a:xfrm>
                  <a:off x="6825009" y="3120272"/>
                  <a:ext cx="2856319" cy="395928"/>
                </a:xfrm>
                <a:prstGeom prst="rect">
                  <a:avLst/>
                </a:prstGeom>
                <a:solidFill>
                  <a:srgbClr val="525252">
                    <a:lumMod val="60000"/>
                    <a:lumOff val="40000"/>
                  </a:srgbClr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3F872681-8748-40B1-A450-C282DF637289}"/>
                  </a:ext>
                </a:extLst>
              </p:cNvPr>
              <p:cNvGrpSpPr/>
              <p:nvPr/>
            </p:nvGrpSpPr>
            <p:grpSpPr>
              <a:xfrm>
                <a:off x="6708571" y="1617412"/>
                <a:ext cx="1516172" cy="86398"/>
                <a:chOff x="6746326" y="5123805"/>
                <a:chExt cx="1516172" cy="166237"/>
              </a:xfrm>
              <a:solidFill>
                <a:schemeClr val="accent2"/>
              </a:solidFill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7856E7AB-C2BA-4B92-A3C8-CB42D59C9FAE}"/>
                    </a:ext>
                  </a:extLst>
                </p:cNvPr>
                <p:cNvSpPr/>
                <p:nvPr/>
              </p:nvSpPr>
              <p:spPr>
                <a:xfrm>
                  <a:off x="6746326" y="5139273"/>
                  <a:ext cx="83154" cy="150769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C08071C7-181B-4E91-A44C-F752D3F0E0DD}"/>
                    </a:ext>
                  </a:extLst>
                </p:cNvPr>
                <p:cNvSpPr/>
                <p:nvPr/>
              </p:nvSpPr>
              <p:spPr>
                <a:xfrm>
                  <a:off x="6963453" y="5134439"/>
                  <a:ext cx="83154" cy="150771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A5F1C00-FA77-4C54-A001-09AB0AFEDBD4}"/>
                    </a:ext>
                  </a:extLst>
                </p:cNvPr>
                <p:cNvSpPr/>
                <p:nvPr/>
              </p:nvSpPr>
              <p:spPr>
                <a:xfrm>
                  <a:off x="7190738" y="5134439"/>
                  <a:ext cx="83154" cy="150771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B436680C-BEDE-43F3-A04A-E1EF3EF4330B}"/>
                    </a:ext>
                  </a:extLst>
                </p:cNvPr>
                <p:cNvSpPr/>
                <p:nvPr/>
              </p:nvSpPr>
              <p:spPr>
                <a:xfrm>
                  <a:off x="7407865" y="5129607"/>
                  <a:ext cx="83154" cy="150771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B6C9B95E-A331-4DBE-8F07-C011B570951B}"/>
                    </a:ext>
                  </a:extLst>
                </p:cNvPr>
                <p:cNvSpPr/>
                <p:nvPr/>
              </p:nvSpPr>
              <p:spPr>
                <a:xfrm>
                  <a:off x="7628680" y="5128642"/>
                  <a:ext cx="83154" cy="150771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24BF84B-6831-4253-9F00-35EFEEF91417}"/>
                    </a:ext>
                  </a:extLst>
                </p:cNvPr>
                <p:cNvSpPr/>
                <p:nvPr/>
              </p:nvSpPr>
              <p:spPr>
                <a:xfrm>
                  <a:off x="7845808" y="5123808"/>
                  <a:ext cx="83154" cy="150771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9088E627-131E-4EE8-9E85-672A8B32207E}"/>
                    </a:ext>
                  </a:extLst>
                </p:cNvPr>
                <p:cNvSpPr/>
                <p:nvPr/>
              </p:nvSpPr>
              <p:spPr>
                <a:xfrm>
                  <a:off x="8025958" y="5123805"/>
                  <a:ext cx="83154" cy="150769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6460B80F-DB09-4309-A7AB-32558176437A}"/>
                    </a:ext>
                  </a:extLst>
                </p:cNvPr>
                <p:cNvSpPr/>
                <p:nvPr/>
              </p:nvSpPr>
              <p:spPr>
                <a:xfrm>
                  <a:off x="8179344" y="5124772"/>
                  <a:ext cx="83154" cy="150769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C883863-97FB-4539-B1A9-3E12D2661FF3}"/>
                  </a:ext>
                </a:extLst>
              </p:cNvPr>
              <p:cNvSpPr txBox="1"/>
              <p:nvPr/>
            </p:nvSpPr>
            <p:spPr>
              <a:xfrm>
                <a:off x="7160511" y="873471"/>
                <a:ext cx="525785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Memory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51C0074-77EF-4249-B650-29A30702E909}"/>
                  </a:ext>
                </a:extLst>
              </p:cNvPr>
              <p:cNvSpPr txBox="1"/>
              <p:nvPr/>
            </p:nvSpPr>
            <p:spPr>
              <a:xfrm>
                <a:off x="7131466" y="1247435"/>
                <a:ext cx="713338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Transistors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98422EA-6163-4738-83EE-E50E4EE17016}"/>
                  </a:ext>
                </a:extLst>
              </p:cNvPr>
              <p:cNvSpPr txBox="1"/>
              <p:nvPr/>
            </p:nvSpPr>
            <p:spPr>
              <a:xfrm>
                <a:off x="7043856" y="1435743"/>
                <a:ext cx="878446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Interconnects</a:t>
                </a:r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50576A08-0A02-49A4-B0B2-EBDAE611BD6F}"/>
                  </a:ext>
                </a:extLst>
              </p:cNvPr>
              <p:cNvCxnSpPr>
                <a:cxnSpLocks/>
                <a:endCxn id="136" idx="1"/>
              </p:cNvCxnSpPr>
              <p:nvPr/>
            </p:nvCxnSpPr>
            <p:spPr>
              <a:xfrm>
                <a:off x="6182858" y="1481610"/>
                <a:ext cx="525713" cy="1830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5BEC001-B82A-4C22-A6E4-FE24B70F5546}"/>
                  </a:ext>
                </a:extLst>
              </p:cNvPr>
              <p:cNvSpPr txBox="1"/>
              <p:nvPr/>
            </p:nvSpPr>
            <p:spPr>
              <a:xfrm>
                <a:off x="4567861" y="1144360"/>
                <a:ext cx="1830164" cy="352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</a:rPr>
                  <a:t>Bonding Interface</a:t>
                </a: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BCCBC200-ED65-4BC7-B761-4B25209C7EE5}"/>
                  </a:ext>
                </a:extLst>
              </p:cNvPr>
              <p:cNvGrpSpPr/>
              <p:nvPr/>
            </p:nvGrpSpPr>
            <p:grpSpPr>
              <a:xfrm rot="10800000">
                <a:off x="8655219" y="628907"/>
                <a:ext cx="1679711" cy="1066364"/>
                <a:chOff x="9209827" y="4106975"/>
                <a:chExt cx="1679711" cy="1066364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02ED5957-AC14-4B5A-BDF0-8477C72D668A}"/>
                    </a:ext>
                  </a:extLst>
                </p:cNvPr>
                <p:cNvGrpSpPr/>
                <p:nvPr/>
              </p:nvGrpSpPr>
              <p:grpSpPr>
                <a:xfrm>
                  <a:off x="9209827" y="4113535"/>
                  <a:ext cx="1679711" cy="1059804"/>
                  <a:chOff x="6825007" y="3120275"/>
                  <a:chExt cx="2856321" cy="1732960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53A8B151-0DA6-44DD-B18D-3AF3D53F7003}"/>
                      </a:ext>
                    </a:extLst>
                  </p:cNvPr>
                  <p:cNvSpPr/>
                  <p:nvPr/>
                </p:nvSpPr>
                <p:spPr>
                  <a:xfrm>
                    <a:off x="6825007" y="3516202"/>
                    <a:ext cx="2856321" cy="245095"/>
                  </a:xfrm>
                  <a:prstGeom prst="rect">
                    <a:avLst/>
                  </a:prstGeom>
                  <a:solidFill>
                    <a:srgbClr val="0068B5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7A058B13-505F-4BC8-AECA-3A1CD47B3D02}"/>
                      </a:ext>
                    </a:extLst>
                  </p:cNvPr>
                  <p:cNvSpPr/>
                  <p:nvPr/>
                </p:nvSpPr>
                <p:spPr>
                  <a:xfrm>
                    <a:off x="6825007" y="3761295"/>
                    <a:ext cx="2856321" cy="109194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234558B8-BFC2-4F5A-A227-4982345C397B}"/>
                      </a:ext>
                    </a:extLst>
                  </p:cNvPr>
                  <p:cNvSpPr/>
                  <p:nvPr/>
                </p:nvSpPr>
                <p:spPr>
                  <a:xfrm>
                    <a:off x="6825009" y="3120275"/>
                    <a:ext cx="2856319" cy="395925"/>
                  </a:xfrm>
                  <a:prstGeom prst="rect">
                    <a:avLst/>
                  </a:prstGeom>
                  <a:solidFill>
                    <a:srgbClr val="525252">
                      <a:lumMod val="60000"/>
                      <a:lumOff val="40000"/>
                    </a:srgbClr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CC6AF7B4-B2FA-4061-B798-C7162473533D}"/>
                    </a:ext>
                  </a:extLst>
                </p:cNvPr>
                <p:cNvSpPr txBox="1"/>
                <p:nvPr/>
              </p:nvSpPr>
              <p:spPr>
                <a:xfrm rot="10800000">
                  <a:off x="9943069" y="4611785"/>
                  <a:ext cx="307777" cy="3077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lvl="0" indent="0" algn="l" defTabSz="2438338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 Clear"/>
                      <a:ea typeface="+mn-ea"/>
                      <a:cs typeface="+mn-cs"/>
                      <a:sym typeface="Helvetica Neue"/>
                    </a:rPr>
                    <a:t>Logic</a:t>
                  </a:r>
                </a:p>
                <a:p>
                  <a:pPr marL="0" marR="0" lvl="0" indent="0" algn="l" defTabSz="2438338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endParaRP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646673CA-DC8F-4142-95B0-6144EA03FA5D}"/>
                    </a:ext>
                  </a:extLst>
                </p:cNvPr>
                <p:cNvSpPr txBox="1"/>
                <p:nvPr/>
              </p:nvSpPr>
              <p:spPr>
                <a:xfrm rot="10800000">
                  <a:off x="9832468" y="4384984"/>
                  <a:ext cx="646011" cy="1538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lvl="0" indent="0" algn="l" defTabSz="2438338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 Clear"/>
                      <a:ea typeface="+mn-ea"/>
                      <a:cs typeface="+mn-cs"/>
                      <a:sym typeface="Helvetica Neue"/>
                    </a:rPr>
                    <a:t>Transistors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B5FF5386-362C-4B32-971A-3357C85556FB}"/>
                    </a:ext>
                  </a:extLst>
                </p:cNvPr>
                <p:cNvSpPr txBox="1"/>
                <p:nvPr/>
              </p:nvSpPr>
              <p:spPr>
                <a:xfrm rot="10800000">
                  <a:off x="9843640" y="4214591"/>
                  <a:ext cx="796694" cy="1538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lvl="0" indent="0" algn="l" defTabSz="2438338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 Clear"/>
                      <a:ea typeface="+mn-ea"/>
                      <a:cs typeface="+mn-cs"/>
                      <a:sym typeface="Helvetica Neue"/>
                    </a:rPr>
                    <a:t>Interconnects</a:t>
                  </a:r>
                </a:p>
              </p:txBody>
            </p: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6D8C7233-FA63-45BC-9221-F9CDDA1FBDA7}"/>
                    </a:ext>
                  </a:extLst>
                </p:cNvPr>
                <p:cNvGrpSpPr/>
                <p:nvPr/>
              </p:nvGrpSpPr>
              <p:grpSpPr>
                <a:xfrm rot="10800000">
                  <a:off x="9391962" y="4106975"/>
                  <a:ext cx="1409921" cy="86398"/>
                  <a:chOff x="6746326" y="5123805"/>
                  <a:chExt cx="1409921" cy="166237"/>
                </a:xfrm>
                <a:solidFill>
                  <a:schemeClr val="accent2"/>
                </a:solidFill>
              </p:grpSpPr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C617E-EB03-4884-9FE4-8EB991E4BFEC}"/>
                      </a:ext>
                    </a:extLst>
                  </p:cNvPr>
                  <p:cNvSpPr/>
                  <p:nvPr/>
                </p:nvSpPr>
                <p:spPr>
                  <a:xfrm>
                    <a:off x="6746326" y="5139273"/>
                    <a:ext cx="83154" cy="150769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DA75CAB4-1F00-41EB-8A07-F3D71A27639E}"/>
                      </a:ext>
                    </a:extLst>
                  </p:cNvPr>
                  <p:cNvSpPr/>
                  <p:nvPr/>
                </p:nvSpPr>
                <p:spPr>
                  <a:xfrm>
                    <a:off x="6963451" y="5134434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748A5370-D767-46DE-8CA3-B6CACF233815}"/>
                      </a:ext>
                    </a:extLst>
                  </p:cNvPr>
                  <p:cNvSpPr/>
                  <p:nvPr/>
                </p:nvSpPr>
                <p:spPr>
                  <a:xfrm>
                    <a:off x="7190739" y="5134434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EEFA3F5-C2D0-4E14-BC5C-62C134599A3E}"/>
                      </a:ext>
                    </a:extLst>
                  </p:cNvPr>
                  <p:cNvSpPr/>
                  <p:nvPr/>
                </p:nvSpPr>
                <p:spPr>
                  <a:xfrm>
                    <a:off x="7407865" y="5129605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8D8F5EBD-17DF-40D8-B3FD-0B51FD2AF997}"/>
                      </a:ext>
                    </a:extLst>
                  </p:cNvPr>
                  <p:cNvSpPr/>
                  <p:nvPr/>
                </p:nvSpPr>
                <p:spPr>
                  <a:xfrm>
                    <a:off x="7628680" y="5128636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3D1F4F8-E261-4C39-AD53-3EC33BDF059F}"/>
                      </a:ext>
                    </a:extLst>
                  </p:cNvPr>
                  <p:cNvSpPr/>
                  <p:nvPr/>
                </p:nvSpPr>
                <p:spPr>
                  <a:xfrm>
                    <a:off x="7845807" y="5123805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58B12517-E9D5-49FC-B663-08244E524033}"/>
                      </a:ext>
                    </a:extLst>
                  </p:cNvPr>
                  <p:cNvSpPr/>
                  <p:nvPr/>
                </p:nvSpPr>
                <p:spPr>
                  <a:xfrm>
                    <a:off x="8073093" y="5123805"/>
                    <a:ext cx="83154" cy="150769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10D70D83-9624-4FB0-B5C5-F30BFAF7D7B2}"/>
                  </a:ext>
                </a:extLst>
              </p:cNvPr>
              <p:cNvSpPr/>
              <p:nvPr/>
            </p:nvSpPr>
            <p:spPr>
              <a:xfrm>
                <a:off x="6637400" y="1720764"/>
                <a:ext cx="3721593" cy="48305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D526694E-63BC-45AC-BB90-43A0E40F7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4743" y="1709868"/>
                <a:ext cx="0" cy="21917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371A1B6-928C-4634-86B9-10F845D1E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7985" y="1929042"/>
                <a:ext cx="531166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259E9806-38C2-4521-BD82-B4C69E7368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151" y="1701829"/>
                <a:ext cx="0" cy="21917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3DD481D4-E741-4EC3-90AC-451CB758A2D5}"/>
                  </a:ext>
                </a:extLst>
              </p:cNvPr>
              <p:cNvSpPr/>
              <p:nvPr/>
            </p:nvSpPr>
            <p:spPr>
              <a:xfrm>
                <a:off x="6797673" y="1785635"/>
                <a:ext cx="62670" cy="4181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1F6B5501-8B27-460D-A628-ADA2A39BF509}"/>
                  </a:ext>
                </a:extLst>
              </p:cNvPr>
              <p:cNvSpPr/>
              <p:nvPr/>
            </p:nvSpPr>
            <p:spPr>
              <a:xfrm>
                <a:off x="7175015" y="1787648"/>
                <a:ext cx="62670" cy="4181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0057AA-98B0-406E-BDFA-80E6A7866FC6}"/>
                  </a:ext>
                </a:extLst>
              </p:cNvPr>
              <p:cNvSpPr/>
              <p:nvPr/>
            </p:nvSpPr>
            <p:spPr>
              <a:xfrm>
                <a:off x="7535001" y="1780730"/>
                <a:ext cx="62670" cy="4181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2FB6DC2-E1C9-4AB0-AD95-9E4C1E149B21}"/>
                  </a:ext>
                </a:extLst>
              </p:cNvPr>
              <p:cNvSpPr/>
              <p:nvPr/>
            </p:nvSpPr>
            <p:spPr>
              <a:xfrm>
                <a:off x="9174168" y="1794519"/>
                <a:ext cx="62670" cy="4181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F63F2DE-1845-40D5-850D-6B19C0C10DD9}"/>
                  </a:ext>
                </a:extLst>
              </p:cNvPr>
              <p:cNvSpPr/>
              <p:nvPr/>
            </p:nvSpPr>
            <p:spPr>
              <a:xfrm>
                <a:off x="9551510" y="1796532"/>
                <a:ext cx="62670" cy="4181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706A1CBC-51DB-40A4-9DA3-87C2933385B2}"/>
                  </a:ext>
                </a:extLst>
              </p:cNvPr>
              <p:cNvSpPr/>
              <p:nvPr/>
            </p:nvSpPr>
            <p:spPr>
              <a:xfrm>
                <a:off x="9911496" y="1789614"/>
                <a:ext cx="62670" cy="4181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3" name="Flowchart: Terminator 202">
                <a:extLst>
                  <a:ext uri="{FF2B5EF4-FFF2-40B4-BE49-F238E27FC236}">
                    <a16:creationId xmlns:a16="http://schemas.microsoft.com/office/drawing/2014/main" id="{6C54F49D-1C65-41CD-A43C-5ED0896883D2}"/>
                  </a:ext>
                </a:extLst>
              </p:cNvPr>
              <p:cNvSpPr/>
              <p:nvPr/>
            </p:nvSpPr>
            <p:spPr>
              <a:xfrm>
                <a:off x="6708112" y="2188852"/>
                <a:ext cx="258704" cy="150769"/>
              </a:xfrm>
              <a:prstGeom prst="flowChartTerminator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4" name="Flowchart: Terminator 203">
                <a:extLst>
                  <a:ext uri="{FF2B5EF4-FFF2-40B4-BE49-F238E27FC236}">
                    <a16:creationId xmlns:a16="http://schemas.microsoft.com/office/drawing/2014/main" id="{05586BF5-44CE-49DB-888B-22CA271AEF59}"/>
                  </a:ext>
                </a:extLst>
              </p:cNvPr>
              <p:cNvSpPr/>
              <p:nvPr/>
            </p:nvSpPr>
            <p:spPr>
              <a:xfrm>
                <a:off x="7042797" y="2203295"/>
                <a:ext cx="258704" cy="150769"/>
              </a:xfrm>
              <a:prstGeom prst="flowChartTerminator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5" name="Flowchart: Terminator 204">
                <a:extLst>
                  <a:ext uri="{FF2B5EF4-FFF2-40B4-BE49-F238E27FC236}">
                    <a16:creationId xmlns:a16="http://schemas.microsoft.com/office/drawing/2014/main" id="{189315CA-DD7D-483C-AA92-7179338FBD7B}"/>
                  </a:ext>
                </a:extLst>
              </p:cNvPr>
              <p:cNvSpPr/>
              <p:nvPr/>
            </p:nvSpPr>
            <p:spPr>
              <a:xfrm>
                <a:off x="7448803" y="2202349"/>
                <a:ext cx="258704" cy="150769"/>
              </a:xfrm>
              <a:prstGeom prst="flowChartTerminator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68A6CE40-0AE2-4609-85CF-E7992B3653AC}"/>
                  </a:ext>
                </a:extLst>
              </p:cNvPr>
              <p:cNvSpPr/>
              <p:nvPr/>
            </p:nvSpPr>
            <p:spPr>
              <a:xfrm>
                <a:off x="6441428" y="2343703"/>
                <a:ext cx="4242928" cy="307373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8" name="Flowchart: Terminator 207">
                <a:extLst>
                  <a:ext uri="{FF2B5EF4-FFF2-40B4-BE49-F238E27FC236}">
                    <a16:creationId xmlns:a16="http://schemas.microsoft.com/office/drawing/2014/main" id="{C9D6FDAD-61CF-4560-9C50-AB923552EE7E}"/>
                  </a:ext>
                </a:extLst>
              </p:cNvPr>
              <p:cNvSpPr/>
              <p:nvPr/>
            </p:nvSpPr>
            <p:spPr>
              <a:xfrm>
                <a:off x="9104123" y="2189796"/>
                <a:ext cx="258704" cy="150769"/>
              </a:xfrm>
              <a:prstGeom prst="flowChartTerminator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9" name="Flowchart: Terminator 208">
                <a:extLst>
                  <a:ext uri="{FF2B5EF4-FFF2-40B4-BE49-F238E27FC236}">
                    <a16:creationId xmlns:a16="http://schemas.microsoft.com/office/drawing/2014/main" id="{81A98A82-1B08-49E7-BE41-E915BDF6B8E8}"/>
                  </a:ext>
                </a:extLst>
              </p:cNvPr>
              <p:cNvSpPr/>
              <p:nvPr/>
            </p:nvSpPr>
            <p:spPr>
              <a:xfrm>
                <a:off x="9438808" y="2204239"/>
                <a:ext cx="258704" cy="150769"/>
              </a:xfrm>
              <a:prstGeom prst="flowChartTerminator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0" name="Flowchart: Terminator 209">
                <a:extLst>
                  <a:ext uri="{FF2B5EF4-FFF2-40B4-BE49-F238E27FC236}">
                    <a16:creationId xmlns:a16="http://schemas.microsoft.com/office/drawing/2014/main" id="{6DE80BF4-92DC-416B-B3BD-3C2688569D5D}"/>
                  </a:ext>
                </a:extLst>
              </p:cNvPr>
              <p:cNvSpPr/>
              <p:nvPr/>
            </p:nvSpPr>
            <p:spPr>
              <a:xfrm>
                <a:off x="9844813" y="2203294"/>
                <a:ext cx="258704" cy="150769"/>
              </a:xfrm>
              <a:prstGeom prst="flowChartTerminator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137FF489-3BBC-414C-9B2D-330CA1E6A72E}"/>
                  </a:ext>
                </a:extLst>
              </p:cNvPr>
              <p:cNvSpPr txBox="1"/>
              <p:nvPr/>
            </p:nvSpPr>
            <p:spPr>
              <a:xfrm>
                <a:off x="7883204" y="1972958"/>
                <a:ext cx="171522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Si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endParaRPr>
              </a:p>
            </p:txBody>
          </p:sp>
          <p:cxnSp>
            <p:nvCxnSpPr>
              <p:cNvPr id="440" name="Straight Arrow Connector 439">
                <a:extLst>
                  <a:ext uri="{FF2B5EF4-FFF2-40B4-BE49-F238E27FC236}">
                    <a16:creationId xmlns:a16="http://schemas.microsoft.com/office/drawing/2014/main" id="{FA8A6B61-7D60-49A3-BC3E-5CFD29F441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88554" y="1197603"/>
                <a:ext cx="1791683" cy="6870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>
                <a:extLst>
                  <a:ext uri="{FF2B5EF4-FFF2-40B4-BE49-F238E27FC236}">
                    <a16:creationId xmlns:a16="http://schemas.microsoft.com/office/drawing/2014/main" id="{7ADF9462-A22E-460F-8CE0-706878062C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20407" y="1284068"/>
                <a:ext cx="663949" cy="6467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EDAC6B28-7155-4A49-A851-BA8A018DF9F0}"/>
                  </a:ext>
                </a:extLst>
              </p:cNvPr>
              <p:cNvSpPr txBox="1"/>
              <p:nvPr/>
            </p:nvSpPr>
            <p:spPr>
              <a:xfrm>
                <a:off x="10581026" y="1070441"/>
                <a:ext cx="1083078" cy="360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</a:rPr>
                  <a:t>Adaptor</a:t>
                </a: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BBC85F56-2A1A-4516-AC01-531DDDC45C3F}"/>
                </a:ext>
              </a:extLst>
            </p:cNvPr>
            <p:cNvSpPr txBox="1"/>
            <p:nvPr/>
          </p:nvSpPr>
          <p:spPr>
            <a:xfrm>
              <a:off x="3433892" y="2960814"/>
              <a:ext cx="834967" cy="289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Substrate</a:t>
              </a: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0DC9543D-96B4-44B8-B5E6-5FAC2596CE57}"/>
                </a:ext>
              </a:extLst>
            </p:cNvPr>
            <p:cNvSpPr/>
            <p:nvPr/>
          </p:nvSpPr>
          <p:spPr>
            <a:xfrm>
              <a:off x="2474746" y="5911854"/>
              <a:ext cx="2950349" cy="632983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E45759B-12F6-44DF-B424-6DECFEEF218E}"/>
                </a:ext>
              </a:extLst>
            </p:cNvPr>
            <p:cNvGrpSpPr/>
            <p:nvPr/>
          </p:nvGrpSpPr>
          <p:grpSpPr>
            <a:xfrm rot="10800000">
              <a:off x="2504939" y="5051605"/>
              <a:ext cx="1309685" cy="836913"/>
              <a:chOff x="6825007" y="3120271"/>
              <a:chExt cx="2856321" cy="1732953"/>
            </a:xfrm>
          </p:grpSpPr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132C700B-8EE9-4353-97C4-8A93289170C4}"/>
                  </a:ext>
                </a:extLst>
              </p:cNvPr>
              <p:cNvSpPr/>
              <p:nvPr/>
            </p:nvSpPr>
            <p:spPr>
              <a:xfrm>
                <a:off x="6825007" y="3516187"/>
                <a:ext cx="2856321" cy="245097"/>
              </a:xfrm>
              <a:prstGeom prst="rect">
                <a:avLst/>
              </a:prstGeom>
              <a:solidFill>
                <a:srgbClr val="0068B5"/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949ABFEA-A1D7-40EC-BE0F-98642F4FC660}"/>
                  </a:ext>
                </a:extLst>
              </p:cNvPr>
              <p:cNvSpPr/>
              <p:nvPr/>
            </p:nvSpPr>
            <p:spPr>
              <a:xfrm>
                <a:off x="6825007" y="3761286"/>
                <a:ext cx="2856321" cy="10919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0677F67-4648-4E9A-8353-23CC79803091}"/>
                  </a:ext>
                </a:extLst>
              </p:cNvPr>
              <p:cNvSpPr/>
              <p:nvPr/>
            </p:nvSpPr>
            <p:spPr>
              <a:xfrm>
                <a:off x="6825009" y="3120271"/>
                <a:ext cx="2856319" cy="395927"/>
              </a:xfrm>
              <a:prstGeom prst="rect">
                <a:avLst/>
              </a:prstGeom>
              <a:solidFill>
                <a:srgbClr val="525252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2CF62BAA-71E4-492F-AA3F-4E86BBE8B78C}"/>
                </a:ext>
              </a:extLst>
            </p:cNvPr>
            <p:cNvGrpSpPr/>
            <p:nvPr/>
          </p:nvGrpSpPr>
          <p:grpSpPr>
            <a:xfrm>
              <a:off x="2560431" y="5832409"/>
              <a:ext cx="1182172" cy="67834"/>
              <a:chOff x="6746326" y="5123817"/>
              <a:chExt cx="1516172" cy="166246"/>
            </a:xfrm>
            <a:solidFill>
              <a:schemeClr val="accent2"/>
            </a:solidFill>
          </p:grpSpPr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FF0227CE-6B38-473B-8377-67632F76679B}"/>
                  </a:ext>
                </a:extLst>
              </p:cNvPr>
              <p:cNvSpPr/>
              <p:nvPr/>
            </p:nvSpPr>
            <p:spPr>
              <a:xfrm>
                <a:off x="6746326" y="5139292"/>
                <a:ext cx="83154" cy="150771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CBF7504-74A4-431D-92B1-F0B2538250BA}"/>
                  </a:ext>
                </a:extLst>
              </p:cNvPr>
              <p:cNvSpPr/>
              <p:nvPr/>
            </p:nvSpPr>
            <p:spPr>
              <a:xfrm>
                <a:off x="6963453" y="5134450"/>
                <a:ext cx="83154" cy="150771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1C30ECBE-D23C-452C-81B1-CC7F2878FF65}"/>
                  </a:ext>
                </a:extLst>
              </p:cNvPr>
              <p:cNvSpPr/>
              <p:nvPr/>
            </p:nvSpPr>
            <p:spPr>
              <a:xfrm>
                <a:off x="7190738" y="5134448"/>
                <a:ext cx="83154" cy="150771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F0FCCA91-C861-4E07-81C9-CFC386E191B4}"/>
                  </a:ext>
                </a:extLst>
              </p:cNvPr>
              <p:cNvSpPr/>
              <p:nvPr/>
            </p:nvSpPr>
            <p:spPr>
              <a:xfrm>
                <a:off x="7407865" y="5129616"/>
                <a:ext cx="83154" cy="150771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7C3B6D18-5296-4F8B-8477-90ACB3F06AA1}"/>
                  </a:ext>
                </a:extLst>
              </p:cNvPr>
              <p:cNvSpPr/>
              <p:nvPr/>
            </p:nvSpPr>
            <p:spPr>
              <a:xfrm>
                <a:off x="7628680" y="5128654"/>
                <a:ext cx="83154" cy="150771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9320396A-E8CE-4264-A692-76D7CAEBB18F}"/>
                  </a:ext>
                </a:extLst>
              </p:cNvPr>
              <p:cNvSpPr/>
              <p:nvPr/>
            </p:nvSpPr>
            <p:spPr>
              <a:xfrm>
                <a:off x="7845808" y="5123817"/>
                <a:ext cx="83154" cy="150769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7CEC0D4C-2EC2-43C5-B9A9-A031079AA569}"/>
                  </a:ext>
                </a:extLst>
              </p:cNvPr>
              <p:cNvSpPr/>
              <p:nvPr/>
            </p:nvSpPr>
            <p:spPr>
              <a:xfrm>
                <a:off x="8025958" y="5123817"/>
                <a:ext cx="83154" cy="150769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390D0559-EB1C-416E-BB1B-45580B256B29}"/>
                  </a:ext>
                </a:extLst>
              </p:cNvPr>
              <p:cNvSpPr/>
              <p:nvPr/>
            </p:nvSpPr>
            <p:spPr>
              <a:xfrm>
                <a:off x="8179344" y="5124783"/>
                <a:ext cx="83154" cy="150769"/>
              </a:xfrm>
              <a:prstGeom prst="rect">
                <a:avLst/>
              </a:prstGeom>
              <a:grp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71B8576C-D332-4911-9C97-038979B174F1}"/>
                </a:ext>
              </a:extLst>
            </p:cNvPr>
            <p:cNvSpPr txBox="1"/>
            <p:nvPr/>
          </p:nvSpPr>
          <p:spPr>
            <a:xfrm>
              <a:off x="2912813" y="5248335"/>
              <a:ext cx="409959" cy="132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Memory</a:t>
              </a: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73C0E4AA-4922-410C-986B-EA98735F3C92}"/>
                </a:ext>
              </a:extLst>
            </p:cNvPr>
            <p:cNvSpPr txBox="1"/>
            <p:nvPr/>
          </p:nvSpPr>
          <p:spPr>
            <a:xfrm>
              <a:off x="2813515" y="5530608"/>
              <a:ext cx="556195" cy="132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Transistors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ADDA941D-AA21-4101-9CBD-5B57564501CF}"/>
                </a:ext>
              </a:extLst>
            </p:cNvPr>
            <p:cNvSpPr txBox="1"/>
            <p:nvPr/>
          </p:nvSpPr>
          <p:spPr>
            <a:xfrm>
              <a:off x="2792374" y="5650141"/>
              <a:ext cx="684932" cy="132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Interconnects</a:t>
              </a:r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CDA2B3AA-2B14-4E14-A4BA-7DF14B0A6E6C}"/>
                </a:ext>
              </a:extLst>
            </p:cNvPr>
            <p:cNvGrpSpPr/>
            <p:nvPr/>
          </p:nvGrpSpPr>
          <p:grpSpPr>
            <a:xfrm rot="10800000">
              <a:off x="4078249" y="5056336"/>
              <a:ext cx="1309685" cy="837188"/>
              <a:chOff x="9209827" y="4106984"/>
              <a:chExt cx="1679711" cy="1066367"/>
            </a:xfrm>
          </p:grpSpPr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17DEEAA3-3EBF-4F31-87A1-9C500D36DBE9}"/>
                  </a:ext>
                </a:extLst>
              </p:cNvPr>
              <p:cNvGrpSpPr/>
              <p:nvPr/>
            </p:nvGrpSpPr>
            <p:grpSpPr>
              <a:xfrm>
                <a:off x="9209827" y="4113547"/>
                <a:ext cx="1679711" cy="1059804"/>
                <a:chOff x="6825007" y="3120302"/>
                <a:chExt cx="2856321" cy="1732963"/>
              </a:xfrm>
            </p:grpSpPr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C7C36209-270C-4C10-9E37-D5311D93217A}"/>
                    </a:ext>
                  </a:extLst>
                </p:cNvPr>
                <p:cNvSpPr/>
                <p:nvPr/>
              </p:nvSpPr>
              <p:spPr>
                <a:xfrm>
                  <a:off x="6825007" y="3516235"/>
                  <a:ext cx="2856321" cy="245097"/>
                </a:xfrm>
                <a:prstGeom prst="rect">
                  <a:avLst/>
                </a:prstGeom>
                <a:solidFill>
                  <a:srgbClr val="0068B5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63D214E3-2C1F-46C9-A822-9EAD19C97ECD}"/>
                    </a:ext>
                  </a:extLst>
                </p:cNvPr>
                <p:cNvSpPr/>
                <p:nvPr/>
              </p:nvSpPr>
              <p:spPr>
                <a:xfrm>
                  <a:off x="6825007" y="3761322"/>
                  <a:ext cx="2856321" cy="109194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59097F31-EF65-48A3-80E6-871F988FDFA7}"/>
                    </a:ext>
                  </a:extLst>
                </p:cNvPr>
                <p:cNvSpPr/>
                <p:nvPr/>
              </p:nvSpPr>
              <p:spPr>
                <a:xfrm>
                  <a:off x="6825009" y="3120302"/>
                  <a:ext cx="2856319" cy="395927"/>
                </a:xfrm>
                <a:prstGeom prst="rect">
                  <a:avLst/>
                </a:prstGeom>
                <a:solidFill>
                  <a:srgbClr val="525252">
                    <a:lumMod val="60000"/>
                    <a:lumOff val="40000"/>
                  </a:srgbClr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A2BCDD20-E22B-4B7E-8D66-F56DA18CD3E2}"/>
                  </a:ext>
                </a:extLst>
              </p:cNvPr>
              <p:cNvSpPr txBox="1"/>
              <p:nvPr/>
            </p:nvSpPr>
            <p:spPr>
              <a:xfrm rot="10800000">
                <a:off x="9943068" y="4604552"/>
                <a:ext cx="307777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Logic</a:t>
                </a:r>
              </a:p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409" name="TextBox 408">
                <a:extLst>
                  <a:ext uri="{FF2B5EF4-FFF2-40B4-BE49-F238E27FC236}">
                    <a16:creationId xmlns:a16="http://schemas.microsoft.com/office/drawing/2014/main" id="{83C9BF9A-5C8B-4DC3-AE68-C54CF3194BEA}"/>
                  </a:ext>
                </a:extLst>
              </p:cNvPr>
              <p:cNvSpPr txBox="1"/>
              <p:nvPr/>
            </p:nvSpPr>
            <p:spPr>
              <a:xfrm rot="10800000">
                <a:off x="9832467" y="4384981"/>
                <a:ext cx="646010" cy="1538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Transistors</a:t>
                </a:r>
              </a:p>
            </p:txBody>
          </p:sp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02F58347-0EAC-4DBC-B53D-F57BBB197E51}"/>
                  </a:ext>
                </a:extLst>
              </p:cNvPr>
              <p:cNvSpPr txBox="1"/>
              <p:nvPr/>
            </p:nvSpPr>
            <p:spPr>
              <a:xfrm rot="10800000">
                <a:off x="9843641" y="4214589"/>
                <a:ext cx="796693" cy="1538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Interconnects</a:t>
                </a:r>
              </a:p>
            </p:txBody>
          </p: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891DDC61-F379-4832-988C-F5CCB3C48446}"/>
                  </a:ext>
                </a:extLst>
              </p:cNvPr>
              <p:cNvGrpSpPr/>
              <p:nvPr/>
            </p:nvGrpSpPr>
            <p:grpSpPr>
              <a:xfrm rot="10800000">
                <a:off x="9391962" y="4106984"/>
                <a:ext cx="1409921" cy="86398"/>
                <a:chOff x="6746326" y="5123786"/>
                <a:chExt cx="1409921" cy="166237"/>
              </a:xfrm>
              <a:solidFill>
                <a:schemeClr val="accent2"/>
              </a:solidFill>
            </p:grpSpPr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4D79D097-5848-4A57-8398-6985E8C0E770}"/>
                    </a:ext>
                  </a:extLst>
                </p:cNvPr>
                <p:cNvSpPr/>
                <p:nvPr/>
              </p:nvSpPr>
              <p:spPr>
                <a:xfrm>
                  <a:off x="6746326" y="5139254"/>
                  <a:ext cx="83154" cy="150769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37C64F0A-2496-47CD-9270-8C78AB9BD8B6}"/>
                    </a:ext>
                  </a:extLst>
                </p:cNvPr>
                <p:cNvSpPr/>
                <p:nvPr/>
              </p:nvSpPr>
              <p:spPr>
                <a:xfrm>
                  <a:off x="6963453" y="5134420"/>
                  <a:ext cx="83154" cy="150772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43BE2CA0-C63A-45EA-9674-54424DC74ACF}"/>
                    </a:ext>
                  </a:extLst>
                </p:cNvPr>
                <p:cNvSpPr/>
                <p:nvPr/>
              </p:nvSpPr>
              <p:spPr>
                <a:xfrm>
                  <a:off x="7190738" y="5134422"/>
                  <a:ext cx="83154" cy="150772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17F58E0D-54FB-4CC7-9A4D-667C7218E3A5}"/>
                    </a:ext>
                  </a:extLst>
                </p:cNvPr>
                <p:cNvSpPr/>
                <p:nvPr/>
              </p:nvSpPr>
              <p:spPr>
                <a:xfrm>
                  <a:off x="7407865" y="5129588"/>
                  <a:ext cx="83154" cy="150772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497FB019-4A1A-47E9-93AE-144BA0FF273E}"/>
                    </a:ext>
                  </a:extLst>
                </p:cNvPr>
                <p:cNvSpPr/>
                <p:nvPr/>
              </p:nvSpPr>
              <p:spPr>
                <a:xfrm>
                  <a:off x="7628680" y="5128620"/>
                  <a:ext cx="83154" cy="150772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30362EE2-B8B7-4BEF-A02F-2B7AC91F31B2}"/>
                    </a:ext>
                  </a:extLst>
                </p:cNvPr>
                <p:cNvSpPr/>
                <p:nvPr/>
              </p:nvSpPr>
              <p:spPr>
                <a:xfrm>
                  <a:off x="7845808" y="5123786"/>
                  <a:ext cx="83154" cy="150772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138CCEDD-223D-4732-86D3-A49329889839}"/>
                    </a:ext>
                  </a:extLst>
                </p:cNvPr>
                <p:cNvSpPr/>
                <p:nvPr/>
              </p:nvSpPr>
              <p:spPr>
                <a:xfrm>
                  <a:off x="8073093" y="5123790"/>
                  <a:ext cx="83154" cy="150769"/>
                </a:xfrm>
                <a:prstGeom prst="rect">
                  <a:avLst/>
                </a:prstGeom>
                <a:grpFill/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FC066C19-C778-4A4E-B1E1-B884373C99C5}"/>
                </a:ext>
              </a:extLst>
            </p:cNvPr>
            <p:cNvSpPr/>
            <p:nvPr/>
          </p:nvSpPr>
          <p:spPr>
            <a:xfrm>
              <a:off x="3593470" y="5913535"/>
              <a:ext cx="736559" cy="3792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B1112094-1936-48C1-A354-79EF25FEB70A}"/>
                </a:ext>
              </a:extLst>
            </p:cNvPr>
            <p:cNvCxnSpPr>
              <a:cxnSpLocks/>
            </p:cNvCxnSpPr>
            <p:nvPr/>
          </p:nvCxnSpPr>
          <p:spPr>
            <a:xfrm>
              <a:off x="3720552" y="5897579"/>
              <a:ext cx="0" cy="17207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1D9676E4-F898-404D-BD79-D52D057D7796}"/>
                </a:ext>
              </a:extLst>
            </p:cNvPr>
            <p:cNvCxnSpPr>
              <a:cxnSpLocks/>
            </p:cNvCxnSpPr>
            <p:nvPr/>
          </p:nvCxnSpPr>
          <p:spPr>
            <a:xfrm>
              <a:off x="3713067" y="6054848"/>
              <a:ext cx="454016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D0F6882-1AAD-49D1-B43E-9BD24FEEADC5}"/>
                </a:ext>
              </a:extLst>
            </p:cNvPr>
            <p:cNvCxnSpPr>
              <a:cxnSpLocks/>
            </p:cNvCxnSpPr>
            <p:nvPr/>
          </p:nvCxnSpPr>
          <p:spPr>
            <a:xfrm>
              <a:off x="4167083" y="5898669"/>
              <a:ext cx="0" cy="17207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32" name="Flowchart: Terminator 431">
              <a:extLst>
                <a:ext uri="{FF2B5EF4-FFF2-40B4-BE49-F238E27FC236}">
                  <a16:creationId xmlns:a16="http://schemas.microsoft.com/office/drawing/2014/main" id="{120B1F85-F4B9-4EE7-B4E4-E43E2AF037B3}"/>
                </a:ext>
              </a:extLst>
            </p:cNvPr>
            <p:cNvSpPr/>
            <p:nvPr/>
          </p:nvSpPr>
          <p:spPr>
            <a:xfrm>
              <a:off x="2530672" y="5888774"/>
              <a:ext cx="201713" cy="118368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3" name="Flowchart: Terminator 432">
              <a:extLst>
                <a:ext uri="{FF2B5EF4-FFF2-40B4-BE49-F238E27FC236}">
                  <a16:creationId xmlns:a16="http://schemas.microsoft.com/office/drawing/2014/main" id="{C04CC51F-AABD-462D-90A4-A67C2CB1603C}"/>
                </a:ext>
              </a:extLst>
            </p:cNvPr>
            <p:cNvSpPr/>
            <p:nvPr/>
          </p:nvSpPr>
          <p:spPr>
            <a:xfrm>
              <a:off x="2835730" y="5900112"/>
              <a:ext cx="201713" cy="118368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4" name="Flowchart: Terminator 433">
              <a:extLst>
                <a:ext uri="{FF2B5EF4-FFF2-40B4-BE49-F238E27FC236}">
                  <a16:creationId xmlns:a16="http://schemas.microsoft.com/office/drawing/2014/main" id="{264A2589-66C1-43AD-9B0C-FABFBA6BC5F1}"/>
                </a:ext>
              </a:extLst>
            </p:cNvPr>
            <p:cNvSpPr/>
            <p:nvPr/>
          </p:nvSpPr>
          <p:spPr>
            <a:xfrm>
              <a:off x="3189049" y="5899370"/>
              <a:ext cx="201713" cy="118368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E45E6AB2-DFF4-4989-A12A-C11DFDCF8501}"/>
                </a:ext>
              </a:extLst>
            </p:cNvPr>
            <p:cNvSpPr txBox="1"/>
            <p:nvPr/>
          </p:nvSpPr>
          <p:spPr>
            <a:xfrm>
              <a:off x="3488656" y="6210049"/>
              <a:ext cx="834967" cy="289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Substrate</a:t>
              </a:r>
            </a:p>
          </p:txBody>
        </p:sp>
        <p:sp>
          <p:nvSpPr>
            <p:cNvPr id="437" name="Flowchart: Terminator 436">
              <a:extLst>
                <a:ext uri="{FF2B5EF4-FFF2-40B4-BE49-F238E27FC236}">
                  <a16:creationId xmlns:a16="http://schemas.microsoft.com/office/drawing/2014/main" id="{A6EA9805-9D2A-465A-B24D-8C54D7100F3F}"/>
                </a:ext>
              </a:extLst>
            </p:cNvPr>
            <p:cNvSpPr/>
            <p:nvPr/>
          </p:nvSpPr>
          <p:spPr>
            <a:xfrm>
              <a:off x="4442964" y="5889516"/>
              <a:ext cx="201713" cy="118368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8" name="Flowchart: Terminator 437">
              <a:extLst>
                <a:ext uri="{FF2B5EF4-FFF2-40B4-BE49-F238E27FC236}">
                  <a16:creationId xmlns:a16="http://schemas.microsoft.com/office/drawing/2014/main" id="{7DB2E176-D016-4DC4-A13F-8DDB39A286CB}"/>
                </a:ext>
              </a:extLst>
            </p:cNvPr>
            <p:cNvSpPr/>
            <p:nvPr/>
          </p:nvSpPr>
          <p:spPr>
            <a:xfrm>
              <a:off x="4784774" y="5886052"/>
              <a:ext cx="201713" cy="118368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9" name="Flowchart: Terminator 438">
              <a:extLst>
                <a:ext uri="{FF2B5EF4-FFF2-40B4-BE49-F238E27FC236}">
                  <a16:creationId xmlns:a16="http://schemas.microsoft.com/office/drawing/2014/main" id="{80EBC31D-CEA1-4623-9C83-8FC20E44DFD4}"/>
                </a:ext>
              </a:extLst>
            </p:cNvPr>
            <p:cNvSpPr/>
            <p:nvPr/>
          </p:nvSpPr>
          <p:spPr>
            <a:xfrm>
              <a:off x="5152448" y="5893282"/>
              <a:ext cx="201713" cy="118368"/>
            </a:xfrm>
            <a:prstGeom prst="flowChartTerminator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DE64A436-5AF1-45D8-938C-6C3CD5ACB5AF}"/>
                </a:ext>
              </a:extLst>
            </p:cNvPr>
            <p:cNvSpPr txBox="1"/>
            <p:nvPr/>
          </p:nvSpPr>
          <p:spPr>
            <a:xfrm>
              <a:off x="3872393" y="6099467"/>
              <a:ext cx="133737" cy="1933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Si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AA2A1D68-641A-4F1F-B4AB-3F0F462EB638}"/>
                </a:ext>
              </a:extLst>
            </p:cNvPr>
            <p:cNvSpPr txBox="1"/>
            <p:nvPr/>
          </p:nvSpPr>
          <p:spPr>
            <a:xfrm>
              <a:off x="5741158" y="2985936"/>
              <a:ext cx="527447" cy="193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4A86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CoWoS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A1960238-6591-49E0-8497-DB482BFC62E8}"/>
                </a:ext>
              </a:extLst>
            </p:cNvPr>
            <p:cNvSpPr txBox="1"/>
            <p:nvPr/>
          </p:nvSpPr>
          <p:spPr>
            <a:xfrm>
              <a:off x="5776144" y="4687575"/>
              <a:ext cx="272473" cy="193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4A86"/>
                  </a:solidFill>
                  <a:effectLst/>
                  <a:uLnTx/>
                  <a:uFillTx/>
                  <a:latin typeface="Intel Clear"/>
                </a:rPr>
                <a:t>EFB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E728683A-CD04-4AAF-81E0-572325C8A048}"/>
                </a:ext>
              </a:extLst>
            </p:cNvPr>
            <p:cNvSpPr txBox="1"/>
            <p:nvPr/>
          </p:nvSpPr>
          <p:spPr>
            <a:xfrm>
              <a:off x="5505423" y="6290211"/>
              <a:ext cx="359964" cy="193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4A86"/>
                  </a:solidFill>
                  <a:effectLst/>
                  <a:uLnTx/>
                  <a:uFillTx/>
                  <a:latin typeface="Intel Clear"/>
                </a:rPr>
                <a:t>EMIB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B919FD05-106C-410E-8990-EB8DA6C8353F}"/>
                </a:ext>
              </a:extLst>
            </p:cNvPr>
            <p:cNvGrpSpPr/>
            <p:nvPr/>
          </p:nvGrpSpPr>
          <p:grpSpPr>
            <a:xfrm>
              <a:off x="2305015" y="3391661"/>
              <a:ext cx="3308246" cy="1518298"/>
              <a:chOff x="6462145" y="2671973"/>
              <a:chExt cx="4242928" cy="1933921"/>
            </a:xfrm>
          </p:grpSpPr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24260B1D-F96A-488C-AFDE-D0C52E618A38}"/>
                  </a:ext>
                </a:extLst>
              </p:cNvPr>
              <p:cNvGrpSpPr/>
              <p:nvPr/>
            </p:nvGrpSpPr>
            <p:grpSpPr>
              <a:xfrm>
                <a:off x="6462145" y="2671973"/>
                <a:ext cx="4242928" cy="1933921"/>
                <a:chOff x="6462145" y="2851086"/>
                <a:chExt cx="4242928" cy="1933921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0E0B17F7-49C4-476E-B752-28FD30095088}"/>
                    </a:ext>
                  </a:extLst>
                </p:cNvPr>
                <p:cNvSpPr/>
                <p:nvPr/>
              </p:nvSpPr>
              <p:spPr>
                <a:xfrm>
                  <a:off x="6579849" y="2857110"/>
                  <a:ext cx="3845135" cy="161957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151B5B54-FAEB-4389-91E8-471F8715CE62}"/>
                    </a:ext>
                  </a:extLst>
                </p:cNvPr>
                <p:cNvGrpSpPr/>
                <p:nvPr/>
              </p:nvGrpSpPr>
              <p:grpSpPr>
                <a:xfrm rot="10800000">
                  <a:off x="6658117" y="2851086"/>
                  <a:ext cx="1679711" cy="1066018"/>
                  <a:chOff x="6825007" y="3120268"/>
                  <a:chExt cx="2856321" cy="1732964"/>
                </a:xfrm>
              </p:grpSpPr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F4C8FDD9-BF48-4817-849A-7EC41904E7C1}"/>
                      </a:ext>
                    </a:extLst>
                  </p:cNvPr>
                  <p:cNvSpPr/>
                  <p:nvPr/>
                </p:nvSpPr>
                <p:spPr>
                  <a:xfrm>
                    <a:off x="6825007" y="3516195"/>
                    <a:ext cx="2856321" cy="245097"/>
                  </a:xfrm>
                  <a:prstGeom prst="rect">
                    <a:avLst/>
                  </a:prstGeom>
                  <a:solidFill>
                    <a:srgbClr val="0068B5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846073AF-0603-4A09-A621-77918E75A442}"/>
                      </a:ext>
                    </a:extLst>
                  </p:cNvPr>
                  <p:cNvSpPr/>
                  <p:nvPr/>
                </p:nvSpPr>
                <p:spPr>
                  <a:xfrm>
                    <a:off x="6825007" y="3761290"/>
                    <a:ext cx="2856321" cy="1091942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66EEFBB5-7673-4F78-89E0-1686CABD528A}"/>
                      </a:ext>
                    </a:extLst>
                  </p:cNvPr>
                  <p:cNvSpPr/>
                  <p:nvPr/>
                </p:nvSpPr>
                <p:spPr>
                  <a:xfrm>
                    <a:off x="6825009" y="3120268"/>
                    <a:ext cx="2856319" cy="395928"/>
                  </a:xfrm>
                  <a:prstGeom prst="rect">
                    <a:avLst/>
                  </a:prstGeom>
                  <a:solidFill>
                    <a:srgbClr val="525252">
                      <a:lumMod val="60000"/>
                      <a:lumOff val="40000"/>
                    </a:srgbClr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1E91E4FF-996D-4FD2-A803-11F05DB9506F}"/>
                    </a:ext>
                  </a:extLst>
                </p:cNvPr>
                <p:cNvGrpSpPr/>
                <p:nvPr/>
              </p:nvGrpSpPr>
              <p:grpSpPr>
                <a:xfrm>
                  <a:off x="6729288" y="3845635"/>
                  <a:ext cx="1516172" cy="86403"/>
                  <a:chOff x="6746326" y="5123805"/>
                  <a:chExt cx="1516172" cy="166245"/>
                </a:xfrm>
                <a:solidFill>
                  <a:schemeClr val="accent2"/>
                </a:solidFill>
              </p:grpSpPr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6B36DFD8-9864-4AAF-96B8-74A1EB7F8BB0}"/>
                      </a:ext>
                    </a:extLst>
                  </p:cNvPr>
                  <p:cNvSpPr/>
                  <p:nvPr/>
                </p:nvSpPr>
                <p:spPr>
                  <a:xfrm>
                    <a:off x="6746326" y="5139281"/>
                    <a:ext cx="83154" cy="150769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01616AF0-400B-400B-89B8-8E98FA61A67B}"/>
                      </a:ext>
                    </a:extLst>
                  </p:cNvPr>
                  <p:cNvSpPr/>
                  <p:nvPr/>
                </p:nvSpPr>
                <p:spPr>
                  <a:xfrm>
                    <a:off x="6963453" y="5134442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15BA91EB-7E64-49B1-AB2B-2DEAD286DA42}"/>
                      </a:ext>
                    </a:extLst>
                  </p:cNvPr>
                  <p:cNvSpPr/>
                  <p:nvPr/>
                </p:nvSpPr>
                <p:spPr>
                  <a:xfrm>
                    <a:off x="7190738" y="5134442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F4D9F263-BBFD-4E6F-92E2-EB87AF38C5E1}"/>
                      </a:ext>
                    </a:extLst>
                  </p:cNvPr>
                  <p:cNvSpPr/>
                  <p:nvPr/>
                </p:nvSpPr>
                <p:spPr>
                  <a:xfrm>
                    <a:off x="7407865" y="5129609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51C32B20-7E79-4D4D-A41B-8D7BC4FD029B}"/>
                      </a:ext>
                    </a:extLst>
                  </p:cNvPr>
                  <p:cNvSpPr/>
                  <p:nvPr/>
                </p:nvSpPr>
                <p:spPr>
                  <a:xfrm>
                    <a:off x="7628680" y="5128640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6BCDB53D-E995-4212-9605-8979C6290790}"/>
                      </a:ext>
                    </a:extLst>
                  </p:cNvPr>
                  <p:cNvSpPr/>
                  <p:nvPr/>
                </p:nvSpPr>
                <p:spPr>
                  <a:xfrm>
                    <a:off x="7845808" y="5123808"/>
                    <a:ext cx="83154" cy="150771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093483BF-5612-4E2E-9D25-303096F88674}"/>
                      </a:ext>
                    </a:extLst>
                  </p:cNvPr>
                  <p:cNvSpPr/>
                  <p:nvPr/>
                </p:nvSpPr>
                <p:spPr>
                  <a:xfrm>
                    <a:off x="8025958" y="5123805"/>
                    <a:ext cx="83154" cy="150769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C8D9BD0E-7F79-4E11-92F7-3A500440EDE1}"/>
                      </a:ext>
                    </a:extLst>
                  </p:cNvPr>
                  <p:cNvSpPr/>
                  <p:nvPr/>
                </p:nvSpPr>
                <p:spPr>
                  <a:xfrm>
                    <a:off x="8179344" y="5124772"/>
                    <a:ext cx="83154" cy="150769"/>
                  </a:xfrm>
                  <a:prstGeom prst="rect">
                    <a:avLst/>
                  </a:prstGeom>
                  <a:grp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lvl="0" indent="0" algn="ctr" defTabSz="8255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989B9C36-DB79-4FBC-A818-9D59CE46E1B8}"/>
                    </a:ext>
                  </a:extLst>
                </p:cNvPr>
                <p:cNvSpPr txBox="1"/>
                <p:nvPr/>
              </p:nvSpPr>
              <p:spPr>
                <a:xfrm>
                  <a:off x="7181229" y="3101667"/>
                  <a:ext cx="525785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lvl="0" indent="0" algn="l" defTabSz="2438338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 Clear"/>
                      <a:ea typeface="+mn-ea"/>
                      <a:cs typeface="+mn-cs"/>
                      <a:sym typeface="Helvetica Neue"/>
                    </a:rPr>
                    <a:t>Memory</a:t>
                  </a:r>
                </a:p>
              </p:txBody>
            </p:sp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29065CB1-3F60-4EEF-9540-86EFB9D56122}"/>
                    </a:ext>
                  </a:extLst>
                </p:cNvPr>
                <p:cNvSpPr txBox="1"/>
                <p:nvPr/>
              </p:nvSpPr>
              <p:spPr>
                <a:xfrm>
                  <a:off x="7068998" y="3482841"/>
                  <a:ext cx="713338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lvl="0" indent="0" algn="l" defTabSz="2438338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 Clear"/>
                      <a:ea typeface="+mn-ea"/>
                      <a:cs typeface="+mn-cs"/>
                      <a:sym typeface="Helvetica Neue"/>
                    </a:rPr>
                    <a:t>Transistors</a:t>
                  </a:r>
                </a:p>
              </p:txBody>
            </p:sp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97A05B75-9226-449F-AF82-8F722FFF3E3E}"/>
                    </a:ext>
                  </a:extLst>
                </p:cNvPr>
                <p:cNvSpPr txBox="1"/>
                <p:nvPr/>
              </p:nvSpPr>
              <p:spPr>
                <a:xfrm>
                  <a:off x="7041887" y="3635096"/>
                  <a:ext cx="878446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lvl="0" indent="0" algn="l" defTabSz="2438338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 Clear"/>
                      <a:ea typeface="+mn-ea"/>
                      <a:cs typeface="+mn-cs"/>
                      <a:sym typeface="Helvetica Neue"/>
                    </a:rPr>
                    <a:t>Interconnects</a:t>
                  </a:r>
                </a:p>
              </p:txBody>
            </p: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242E89CA-CEB7-46BE-BEE0-B3B379D72853}"/>
                    </a:ext>
                  </a:extLst>
                </p:cNvPr>
                <p:cNvGrpSpPr/>
                <p:nvPr/>
              </p:nvGrpSpPr>
              <p:grpSpPr>
                <a:xfrm rot="10800000">
                  <a:off x="8675936" y="2857107"/>
                  <a:ext cx="1679711" cy="1066376"/>
                  <a:chOff x="9209827" y="4106960"/>
                  <a:chExt cx="1679711" cy="1066376"/>
                </a:xfrm>
              </p:grpSpPr>
              <p:grpSp>
                <p:nvGrpSpPr>
                  <p:cNvPr id="296" name="Group 295">
                    <a:extLst>
                      <a:ext uri="{FF2B5EF4-FFF2-40B4-BE49-F238E27FC236}">
                        <a16:creationId xmlns:a16="http://schemas.microsoft.com/office/drawing/2014/main" id="{6BF07AD1-3DDA-44C0-8D2B-6A25CCEEFA68}"/>
                      </a:ext>
                    </a:extLst>
                  </p:cNvPr>
                  <p:cNvGrpSpPr/>
                  <p:nvPr/>
                </p:nvGrpSpPr>
                <p:grpSpPr>
                  <a:xfrm>
                    <a:off x="9209827" y="4113531"/>
                    <a:ext cx="1679711" cy="1059805"/>
                    <a:chOff x="6825007" y="3120271"/>
                    <a:chExt cx="2856321" cy="1732964"/>
                  </a:xfrm>
                </p:grpSpPr>
                <p:sp>
                  <p:nvSpPr>
                    <p:cNvPr id="308" name="Rectangle 307">
                      <a:extLst>
                        <a:ext uri="{FF2B5EF4-FFF2-40B4-BE49-F238E27FC236}">
                          <a16:creationId xmlns:a16="http://schemas.microsoft.com/office/drawing/2014/main" id="{2C934760-9ECE-4DF7-A4B4-8F9969652A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5007" y="3516200"/>
                      <a:ext cx="2856321" cy="245096"/>
                    </a:xfrm>
                    <a:prstGeom prst="rect">
                      <a:avLst/>
                    </a:prstGeom>
                    <a:solidFill>
                      <a:srgbClr val="0068B5"/>
                    </a:solidFill>
                    <a:ln w="12700" cap="flat">
                      <a:noFill/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09" name="Rectangle 308">
                      <a:extLst>
                        <a:ext uri="{FF2B5EF4-FFF2-40B4-BE49-F238E27FC236}">
                          <a16:creationId xmlns:a16="http://schemas.microsoft.com/office/drawing/2014/main" id="{5298F1EF-4C5C-45A4-95BF-BE9A47865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5007" y="3761292"/>
                      <a:ext cx="2856321" cy="1091943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>
                      <a:noFill/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E1DFB0C6-E8E7-474D-92C8-8CD9720204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5009" y="3120271"/>
                      <a:ext cx="2856319" cy="395925"/>
                    </a:xfrm>
                    <a:prstGeom prst="rect">
                      <a:avLst/>
                    </a:prstGeom>
                    <a:solidFill>
                      <a:srgbClr val="525252">
                        <a:lumMod val="60000"/>
                        <a:lumOff val="4000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297" name="TextBox 296">
                    <a:extLst>
                      <a:ext uri="{FF2B5EF4-FFF2-40B4-BE49-F238E27FC236}">
                        <a16:creationId xmlns:a16="http://schemas.microsoft.com/office/drawing/2014/main" id="{7845BA71-5B44-4D79-9BED-100B68E06074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9943069" y="4611786"/>
                    <a:ext cx="307777" cy="30777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0" tIns="0" rIns="0" bIns="0" numCol="1" spcCol="38100" rtlCol="0" anchor="t" anchorCtr="0">
                    <a:spAutoFit/>
                  </a:bodyPr>
                  <a:lstStyle/>
                  <a:p>
                    <a:pPr marL="0" marR="0" lvl="0" indent="0" algn="l" defTabSz="2438338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 Clear"/>
                        <a:ea typeface="+mn-ea"/>
                        <a:cs typeface="+mn-cs"/>
                        <a:sym typeface="Helvetica Neue"/>
                      </a:rPr>
                      <a:t>Logic</a:t>
                    </a:r>
                  </a:p>
                  <a:p>
                    <a:pPr marL="0" marR="0" lvl="0" indent="0" algn="l" defTabSz="2438338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 Clear"/>
                      <a:ea typeface="+mn-ea"/>
                      <a:cs typeface="+mn-cs"/>
                      <a:sym typeface="Helvetica Neue"/>
                    </a:endParaRPr>
                  </a:p>
                </p:txBody>
              </p:sp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552B9607-F594-45D7-B6D0-F2832C38F79B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9832468" y="4384983"/>
                    <a:ext cx="646011" cy="1538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0" tIns="0" rIns="0" bIns="0" numCol="1" spcCol="38100" rtlCol="0" anchor="t" anchorCtr="0">
                    <a:spAutoFit/>
                  </a:bodyPr>
                  <a:lstStyle/>
                  <a:p>
                    <a:pPr marL="0" marR="0" lvl="0" indent="0" algn="l" defTabSz="2438338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 Clear"/>
                        <a:ea typeface="+mn-ea"/>
                        <a:cs typeface="+mn-cs"/>
                        <a:sym typeface="Helvetica Neue"/>
                      </a:rPr>
                      <a:t>Transistors</a:t>
                    </a:r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3B4B5DA4-2E0D-43A6-B948-717F8F3621CE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9843640" y="4214590"/>
                    <a:ext cx="796694" cy="1538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txBody>
                  <a:bodyPr rot="0" spcFirstLastPara="1" vertOverflow="overflow" horzOverflow="overflow" vert="horz" wrap="none" lIns="0" tIns="0" rIns="0" bIns="0" numCol="1" spcCol="38100" rtlCol="0" anchor="t" anchorCtr="0">
                    <a:spAutoFit/>
                  </a:bodyPr>
                  <a:lstStyle/>
                  <a:p>
                    <a:pPr marL="0" marR="0" lvl="0" indent="0" algn="l" defTabSz="2438338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 Clear"/>
                        <a:ea typeface="+mn-ea"/>
                        <a:cs typeface="+mn-cs"/>
                        <a:sym typeface="Helvetica Neue"/>
                      </a:rPr>
                      <a:t>Interconnects</a:t>
                    </a:r>
                  </a:p>
                </p:txBody>
              </p:sp>
              <p:grpSp>
                <p:nvGrpSpPr>
                  <p:cNvPr id="300" name="Group 299">
                    <a:extLst>
                      <a:ext uri="{FF2B5EF4-FFF2-40B4-BE49-F238E27FC236}">
                        <a16:creationId xmlns:a16="http://schemas.microsoft.com/office/drawing/2014/main" id="{DCB8B49D-6264-4D65-9075-D2541756312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9391962" y="4106960"/>
                    <a:ext cx="1409921" cy="86404"/>
                    <a:chOff x="6746326" y="5123808"/>
                    <a:chExt cx="1409921" cy="166248"/>
                  </a:xfrm>
                  <a:solidFill>
                    <a:schemeClr val="accent2"/>
                  </a:solidFill>
                </p:grpSpPr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BDB78B05-4493-400D-8F7A-04F0CFF48E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6326" y="5139287"/>
                      <a:ext cx="83154" cy="150769"/>
                    </a:xfrm>
                    <a:prstGeom prst="rect">
                      <a:avLst/>
                    </a:prstGeom>
                    <a:grpFill/>
                    <a:ln w="12700" cap="flat">
                      <a:solidFill>
                        <a:schemeClr val="tx1"/>
                      </a:solidFill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DB9FD35C-80DD-4F54-988E-B3F4A13C3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3451" y="5134450"/>
                      <a:ext cx="83154" cy="150771"/>
                    </a:xfrm>
                    <a:prstGeom prst="rect">
                      <a:avLst/>
                    </a:prstGeom>
                    <a:grpFill/>
                    <a:ln w="12700" cap="flat">
                      <a:solidFill>
                        <a:schemeClr val="tx1"/>
                      </a:solidFill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101DBE98-0AE8-4115-8B42-60C37EF68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90739" y="5134450"/>
                      <a:ext cx="83154" cy="150771"/>
                    </a:xfrm>
                    <a:prstGeom prst="rect">
                      <a:avLst/>
                    </a:prstGeom>
                    <a:grpFill/>
                    <a:ln w="12700" cap="flat">
                      <a:solidFill>
                        <a:schemeClr val="tx1"/>
                      </a:solidFill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171ACF39-E574-4609-8B44-14AC2C513C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7865" y="5129614"/>
                      <a:ext cx="83154" cy="150771"/>
                    </a:xfrm>
                    <a:prstGeom prst="rect">
                      <a:avLst/>
                    </a:prstGeom>
                    <a:grpFill/>
                    <a:ln w="12700" cap="flat">
                      <a:solidFill>
                        <a:schemeClr val="tx1"/>
                      </a:solidFill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5B176E7A-9B34-486C-8D50-429CBF6EAB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8680" y="5128645"/>
                      <a:ext cx="83154" cy="150771"/>
                    </a:xfrm>
                    <a:prstGeom prst="rect">
                      <a:avLst/>
                    </a:prstGeom>
                    <a:grpFill/>
                    <a:ln w="12700" cap="flat">
                      <a:solidFill>
                        <a:schemeClr val="tx1"/>
                      </a:solidFill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06" name="Rectangle 305">
                      <a:extLst>
                        <a:ext uri="{FF2B5EF4-FFF2-40B4-BE49-F238E27FC236}">
                          <a16:creationId xmlns:a16="http://schemas.microsoft.com/office/drawing/2014/main" id="{70A5F233-BFF2-48E5-A9FD-6359F6205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45807" y="5123813"/>
                      <a:ext cx="83154" cy="150771"/>
                    </a:xfrm>
                    <a:prstGeom prst="rect">
                      <a:avLst/>
                    </a:prstGeom>
                    <a:grpFill/>
                    <a:ln w="12700" cap="flat">
                      <a:solidFill>
                        <a:schemeClr val="tx1"/>
                      </a:solidFill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07" name="Rectangle 306">
                      <a:extLst>
                        <a:ext uri="{FF2B5EF4-FFF2-40B4-BE49-F238E27FC236}">
                          <a16:creationId xmlns:a16="http://schemas.microsoft.com/office/drawing/2014/main" id="{C4284FB1-C2A9-43C5-AE00-AC29E70E9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3093" y="5123808"/>
                      <a:ext cx="83154" cy="150769"/>
                    </a:xfrm>
                    <a:prstGeom prst="rect">
                      <a:avLst/>
                    </a:prstGeom>
                    <a:grpFill/>
                    <a:ln w="12700" cap="flat">
                      <a:solidFill>
                        <a:schemeClr val="tx1"/>
                      </a:solidFill>
                      <a:miter lim="400000"/>
                    </a:ln>
                    <a:effectLst/>
                    <a:sp3d/>
                  </p:spPr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lvl="0" indent="0" algn="ctr" defTabSz="8255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</p:grp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66731647-AFDE-4531-981F-99FA431D2F1B}"/>
                    </a:ext>
                  </a:extLst>
                </p:cNvPr>
                <p:cNvSpPr/>
                <p:nvPr/>
              </p:nvSpPr>
              <p:spPr>
                <a:xfrm>
                  <a:off x="8054192" y="3948965"/>
                  <a:ext cx="944659" cy="483052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4A5EB288-678D-41C9-BC0B-05885652C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7179" y="3928638"/>
                  <a:ext cx="0" cy="21917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A0BB8779-742E-4E09-A290-C8B7FDAB66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7578" y="4128958"/>
                  <a:ext cx="582290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20AF21AB-E624-4984-8EF5-7CA87C973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89868" y="3930026"/>
                  <a:ext cx="0" cy="21917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E21D57F3-8A46-4747-9596-62769B4B1F36}"/>
                    </a:ext>
                  </a:extLst>
                </p:cNvPr>
                <p:cNvSpPr/>
                <p:nvPr/>
              </p:nvSpPr>
              <p:spPr>
                <a:xfrm>
                  <a:off x="6761828" y="3919566"/>
                  <a:ext cx="62670" cy="418180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907192BC-DA5C-4EEA-BF9D-DC6D45B6DCFC}"/>
                    </a:ext>
                  </a:extLst>
                </p:cNvPr>
                <p:cNvSpPr/>
                <p:nvPr/>
              </p:nvSpPr>
              <p:spPr>
                <a:xfrm>
                  <a:off x="7195731" y="3921579"/>
                  <a:ext cx="62670" cy="418180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90FC5C29-7627-4E2C-97B9-C5BE38DE7E93}"/>
                    </a:ext>
                  </a:extLst>
                </p:cNvPr>
                <p:cNvSpPr/>
                <p:nvPr/>
              </p:nvSpPr>
              <p:spPr>
                <a:xfrm>
                  <a:off x="7602853" y="3914660"/>
                  <a:ext cx="62670" cy="418180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A23359CC-6815-4503-8E0F-B827544F2D28}"/>
                    </a:ext>
                  </a:extLst>
                </p:cNvPr>
                <p:cNvSpPr/>
                <p:nvPr/>
              </p:nvSpPr>
              <p:spPr>
                <a:xfrm>
                  <a:off x="9194885" y="3928450"/>
                  <a:ext cx="62670" cy="418180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2BB975BB-E030-45B8-8A67-1797D6BFB127}"/>
                    </a:ext>
                  </a:extLst>
                </p:cNvPr>
                <p:cNvSpPr/>
                <p:nvPr/>
              </p:nvSpPr>
              <p:spPr>
                <a:xfrm>
                  <a:off x="9675923" y="3911609"/>
                  <a:ext cx="62670" cy="418180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73A80B0D-42E8-4C22-B9D3-9ECC3B1DD6A9}"/>
                    </a:ext>
                  </a:extLst>
                </p:cNvPr>
                <p:cNvSpPr/>
                <p:nvPr/>
              </p:nvSpPr>
              <p:spPr>
                <a:xfrm>
                  <a:off x="10101458" y="3914847"/>
                  <a:ext cx="62670" cy="418180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21" name="Flowchart: Terminator 320">
                  <a:extLst>
                    <a:ext uri="{FF2B5EF4-FFF2-40B4-BE49-F238E27FC236}">
                      <a16:creationId xmlns:a16="http://schemas.microsoft.com/office/drawing/2014/main" id="{DC528000-3699-4FD8-B141-BB5A0DA1574C}"/>
                    </a:ext>
                  </a:extLst>
                </p:cNvPr>
                <p:cNvSpPr/>
                <p:nvPr/>
              </p:nvSpPr>
              <p:spPr>
                <a:xfrm>
                  <a:off x="6672268" y="4322783"/>
                  <a:ext cx="258704" cy="150770"/>
                </a:xfrm>
                <a:prstGeom prst="flowChartTerminator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22" name="Flowchart: Terminator 321">
                  <a:extLst>
                    <a:ext uri="{FF2B5EF4-FFF2-40B4-BE49-F238E27FC236}">
                      <a16:creationId xmlns:a16="http://schemas.microsoft.com/office/drawing/2014/main" id="{FBC8A0AF-FB10-426D-B025-EBAB011ECF7F}"/>
                    </a:ext>
                  </a:extLst>
                </p:cNvPr>
                <p:cNvSpPr/>
                <p:nvPr/>
              </p:nvSpPr>
              <p:spPr>
                <a:xfrm>
                  <a:off x="7063514" y="4337225"/>
                  <a:ext cx="258704" cy="150770"/>
                </a:xfrm>
                <a:prstGeom prst="flowChartTerminator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23" name="Flowchart: Terminator 322">
                  <a:extLst>
                    <a:ext uri="{FF2B5EF4-FFF2-40B4-BE49-F238E27FC236}">
                      <a16:creationId xmlns:a16="http://schemas.microsoft.com/office/drawing/2014/main" id="{26ADCDA9-340A-4C25-828D-3D2385CF52DE}"/>
                    </a:ext>
                  </a:extLst>
                </p:cNvPr>
                <p:cNvSpPr/>
                <p:nvPr/>
              </p:nvSpPr>
              <p:spPr>
                <a:xfrm>
                  <a:off x="7516655" y="4336281"/>
                  <a:ext cx="258704" cy="150770"/>
                </a:xfrm>
                <a:prstGeom prst="flowChartTerminator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4094DBFE-3D6B-4D52-91C6-DF2A4989F247}"/>
                    </a:ext>
                  </a:extLst>
                </p:cNvPr>
                <p:cNvSpPr/>
                <p:nvPr/>
              </p:nvSpPr>
              <p:spPr>
                <a:xfrm>
                  <a:off x="6462145" y="4477634"/>
                  <a:ext cx="4242928" cy="307373"/>
                </a:xfrm>
                <a:prstGeom prst="rect">
                  <a:avLst/>
                </a:pr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597E77AE-6234-4700-8181-DB48CFC7DFB0}"/>
                    </a:ext>
                  </a:extLst>
                </p:cNvPr>
                <p:cNvSpPr txBox="1"/>
                <p:nvPr/>
              </p:nvSpPr>
              <p:spPr>
                <a:xfrm>
                  <a:off x="7930681" y="4408507"/>
                  <a:ext cx="1070871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Substrate</a:t>
                  </a:r>
                </a:p>
              </p:txBody>
            </p:sp>
            <p:sp>
              <p:nvSpPr>
                <p:cNvPr id="326" name="Flowchart: Terminator 325">
                  <a:extLst>
                    <a:ext uri="{FF2B5EF4-FFF2-40B4-BE49-F238E27FC236}">
                      <a16:creationId xmlns:a16="http://schemas.microsoft.com/office/drawing/2014/main" id="{613B3BD6-D5AC-4920-82A7-384C60606ED6}"/>
                    </a:ext>
                  </a:extLst>
                </p:cNvPr>
                <p:cNvSpPr/>
                <p:nvPr/>
              </p:nvSpPr>
              <p:spPr>
                <a:xfrm>
                  <a:off x="9124840" y="4323727"/>
                  <a:ext cx="258704" cy="150770"/>
                </a:xfrm>
                <a:prstGeom prst="flowChartTerminator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27" name="Flowchart: Terminator 326">
                  <a:extLst>
                    <a:ext uri="{FF2B5EF4-FFF2-40B4-BE49-F238E27FC236}">
                      <a16:creationId xmlns:a16="http://schemas.microsoft.com/office/drawing/2014/main" id="{05473CFD-4277-437F-ABF6-4A70024B4B42}"/>
                    </a:ext>
                  </a:extLst>
                </p:cNvPr>
                <p:cNvSpPr/>
                <p:nvPr/>
              </p:nvSpPr>
              <p:spPr>
                <a:xfrm>
                  <a:off x="9563223" y="4319314"/>
                  <a:ext cx="258704" cy="150770"/>
                </a:xfrm>
                <a:prstGeom prst="flowChartTerminator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28" name="Flowchart: Terminator 327">
                  <a:extLst>
                    <a:ext uri="{FF2B5EF4-FFF2-40B4-BE49-F238E27FC236}">
                      <a16:creationId xmlns:a16="http://schemas.microsoft.com/office/drawing/2014/main" id="{0437B0A0-A865-4BB6-8352-90C66053C0EC}"/>
                    </a:ext>
                  </a:extLst>
                </p:cNvPr>
                <p:cNvSpPr/>
                <p:nvPr/>
              </p:nvSpPr>
              <p:spPr>
                <a:xfrm>
                  <a:off x="10034777" y="4328524"/>
                  <a:ext cx="258704" cy="150770"/>
                </a:xfrm>
                <a:prstGeom prst="flowChartTerminator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03E0A044-EB4F-49D1-9F0B-3230433180B8}"/>
                  </a:ext>
                </a:extLst>
              </p:cNvPr>
              <p:cNvSpPr txBox="1"/>
              <p:nvPr/>
            </p:nvSpPr>
            <p:spPr>
              <a:xfrm>
                <a:off x="8395336" y="3973273"/>
                <a:ext cx="171522" cy="246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  <a:sym typeface="Helvetica Neue"/>
                  </a:rPr>
                  <a:t>Si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endParaRPr>
              </a:p>
            </p:txBody>
          </p:sp>
        </p:grpSp>
      </p:grpSp>
      <p:sp>
        <p:nvSpPr>
          <p:cNvPr id="458" name="Cross 457">
            <a:extLst>
              <a:ext uri="{FF2B5EF4-FFF2-40B4-BE49-F238E27FC236}">
                <a16:creationId xmlns:a16="http://schemas.microsoft.com/office/drawing/2014/main" id="{8476E73E-DF88-6C48-96D3-3FD6E6DC6FAA}"/>
              </a:ext>
            </a:extLst>
          </p:cNvPr>
          <p:cNvSpPr/>
          <p:nvPr/>
        </p:nvSpPr>
        <p:spPr>
          <a:xfrm>
            <a:off x="6891719" y="543383"/>
            <a:ext cx="492226" cy="471500"/>
          </a:xfrm>
          <a:prstGeom prst="plus">
            <a:avLst>
              <a:gd name="adj" fmla="val 41851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1" name="Title 1">
            <a:extLst>
              <a:ext uri="{FF2B5EF4-FFF2-40B4-BE49-F238E27FC236}">
                <a16:creationId xmlns:a16="http://schemas.microsoft.com/office/drawing/2014/main" id="{F189B1B3-8F9F-A14E-A2EB-E1C9321806B3}"/>
              </a:ext>
            </a:extLst>
          </p:cNvPr>
          <p:cNvSpPr txBox="1">
            <a:spLocks/>
          </p:cNvSpPr>
          <p:nvPr/>
        </p:nvSpPr>
        <p:spPr>
          <a:xfrm>
            <a:off x="104272" y="512971"/>
            <a:ext cx="1771108" cy="53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Calibri" panose="020F0502020204030204" pitchFamily="34" charset="0"/>
                <a:ea typeface="Intel Clear Light" panose="020B0404020203020204" pitchFamily="34" charset="0"/>
                <a:cs typeface="Calibri" panose="020F0502020204030204" pitchFamily="34" charset="0"/>
                <a:sym typeface="Helvetica"/>
              </a:rPr>
              <a:t>3DIC</a:t>
            </a:r>
          </a:p>
        </p:txBody>
      </p:sp>
      <p:sp>
        <p:nvSpPr>
          <p:cNvPr id="459" name="Equal 458">
            <a:extLst>
              <a:ext uri="{FF2B5EF4-FFF2-40B4-BE49-F238E27FC236}">
                <a16:creationId xmlns:a16="http://schemas.microsoft.com/office/drawing/2014/main" id="{48F85664-33B6-9143-BB6B-C9BC5923A3E9}"/>
              </a:ext>
            </a:extLst>
          </p:cNvPr>
          <p:cNvSpPr/>
          <p:nvPr/>
        </p:nvSpPr>
        <p:spPr>
          <a:xfrm>
            <a:off x="1820556" y="644874"/>
            <a:ext cx="454439" cy="288468"/>
          </a:xfrm>
          <a:prstGeom prst="mathEqual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449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B3DC-3565-8341-9D35-4BE74EB1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Ingredients of BE 3D (2.x D Stacking)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242-9149-0747-9DDD-E682B3F0AAB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EA91DD18-9300-F74B-9990-2587AFDF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27" y="577825"/>
            <a:ext cx="3777673" cy="37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2DCB8-924E-B84B-A50F-3F46DDB5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Connectivity for Electronic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97FE2-B8A3-9D4F-A0DB-9965B546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237" y="3799469"/>
            <a:ext cx="6333965" cy="2499733"/>
          </a:xfrm>
        </p:spPr>
        <p:txBody>
          <a:bodyPr/>
          <a:lstStyle/>
          <a:p>
            <a:pPr marL="0" indent="-79375">
              <a:buNone/>
            </a:pP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Each adaptor possesses two basic functions</a:t>
            </a:r>
            <a:endParaRPr lang="en-US" dirty="0"/>
          </a:p>
          <a:p>
            <a:pPr marL="400050" indent="-400050">
              <a:buNone/>
            </a:pPr>
            <a:r>
              <a:rPr lang="en-US" sz="2000" dirty="0"/>
              <a:t>Bonding Interface </a:t>
            </a:r>
            <a:r>
              <a:rPr lang="en-US" sz="2000" b="0" dirty="0"/>
              <a:t>(and/or Plug) serves an interface of the component connecting to the other</a:t>
            </a:r>
          </a:p>
          <a:p>
            <a:pPr marL="400050" indent="-400050">
              <a:buNone/>
            </a:pPr>
            <a:r>
              <a:rPr lang="en-US" sz="2000" dirty="0"/>
              <a:t>Connector</a:t>
            </a:r>
            <a:r>
              <a:rPr lang="en-US" sz="2000" b="0" dirty="0"/>
              <a:t> serves for</a:t>
            </a:r>
          </a:p>
          <a:p>
            <a:pPr marL="400050" lvl="1" indent="0">
              <a:buNone/>
            </a:pPr>
            <a:r>
              <a:rPr lang="en-US" sz="2000" b="0" dirty="0"/>
              <a:t>Wiring for signal and power routing (</a:t>
            </a:r>
            <a:r>
              <a:rPr lang="en-US" sz="2000" b="0" dirty="0" err="1"/>
              <a:t>parasitics</a:t>
            </a:r>
            <a:r>
              <a:rPr lang="en-US" sz="2000" b="0" dirty="0"/>
              <a:t>),</a:t>
            </a:r>
          </a:p>
          <a:p>
            <a:pPr marL="400050" lvl="1" indent="0">
              <a:buNone/>
            </a:pPr>
            <a:r>
              <a:rPr lang="en-US" sz="2000" dirty="0"/>
              <a:t>Impedance m</a:t>
            </a:r>
            <a:r>
              <a:rPr lang="en-US" sz="2000" b="0" dirty="0"/>
              <a:t>atching</a:t>
            </a:r>
            <a:r>
              <a:rPr lang="en-US" sz="2000" dirty="0"/>
              <a:t> or signal f</a:t>
            </a:r>
            <a:r>
              <a:rPr lang="en-US" sz="2000" b="0" dirty="0"/>
              <a:t>iltering (passives</a:t>
            </a:r>
            <a:r>
              <a:rPr lang="en-US" sz="2000" dirty="0"/>
              <a:t>) </a:t>
            </a:r>
            <a:r>
              <a:rPr lang="en-US" sz="2000" dirty="0">
                <a:latin typeface="Calibri"/>
                <a:cs typeface="Calibri"/>
              </a:rPr>
              <a:t>Function </a:t>
            </a:r>
            <a:r>
              <a:rPr lang="en-US" sz="2000" b="0" dirty="0">
                <a:latin typeface="Calibri"/>
                <a:cs typeface="Calibri"/>
              </a:rPr>
              <a:t>augmentation (passives and/or active)</a:t>
            </a:r>
            <a:r>
              <a:rPr lang="en-US" sz="2000" dirty="0">
                <a:latin typeface="Calibri"/>
                <a:cs typeface="Calibri"/>
              </a:rPr>
              <a:t> </a:t>
            </a:r>
            <a:endParaRPr lang="en-US" sz="2000" dirty="0"/>
          </a:p>
          <a:p>
            <a:pPr marL="415290" indent="-415290"/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83C222-A62D-F247-8794-10DFAEC8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30" y="1017307"/>
            <a:ext cx="4655127" cy="24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72CF7AF-C9AC-914B-AA06-DD5271E3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17" y="3518980"/>
            <a:ext cx="3020291" cy="29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4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floor, indoor, wooden&#10;&#10;Description automatically generated">
            <a:extLst>
              <a:ext uri="{FF2B5EF4-FFF2-40B4-BE49-F238E27FC236}">
                <a16:creationId xmlns:a16="http://schemas.microsoft.com/office/drawing/2014/main" id="{9062AC4F-5526-B149-B2B2-FE10B3469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7" b="89947" l="918" r="89955">
                        <a14:foregroundMark x1="4960" y1="46263" x2="5283" y2="43783"/>
                        <a14:foregroundMark x1="1860" y1="67030" x2="918" y2="65774"/>
                        <a14:foregroundMark x1="81399" y1="39187" x2="81399" y2="39187"/>
                        <a14:foregroundMark x1="81672" y1="40278" x2="80977" y2="38459"/>
                        <a14:foregroundMark x1="89335" y1="39352" x2="89608" y2="38095"/>
                        <a14:foregroundMark x1="89459" y1="39352" x2="89732" y2="38459"/>
                        <a14:foregroundMark x1="55828" y1="76653" x2="84053" y2="66270"/>
                        <a14:foregroundMark x1="50794" y1="78042" x2="83755" y2="66667"/>
                        <a14:foregroundMark x1="54613" y1="77216" x2="55928" y2="76653"/>
                        <a14:foregroundMark x1="57366" y1="76521" x2="58507" y2="75992"/>
                        <a14:foregroundMark x1="58185" y1="75694" x2="61161" y2="74603"/>
                        <a14:foregroundMark x1="58408" y1="75860" x2="66518" y2="73644"/>
                        <a14:foregroundMark x1="66518" y1="72685" x2="77803" y2="69544"/>
                        <a14:foregroundMark x1="81076" y1="67361" x2="81597" y2="67229"/>
                        <a14:foregroundMark x1="49578" y1="79001" x2="51835" y2="77778"/>
                        <a14:foregroundMark x1="50074" y1="78869" x2="53571" y2="77612"/>
                        <a14:foregroundMark x1="48140" y1="78175" x2="49380" y2="78571"/>
                        <a14:foregroundMark x1="47718" y1="76951" x2="47321" y2="73247"/>
                        <a14:foregroundMark x1="10689" y1="53009" x2="26166" y2="51488"/>
                        <a14:foregroundMark x1="26166" y1="51488" x2="29464" y2="45205"/>
                        <a14:foregroundMark x1="1240" y1="54101" x2="17832" y2="51885"/>
                        <a14:foregroundMark x1="17832" y1="51885" x2="29762" y2="43287"/>
                        <a14:foregroundMark x1="1761" y1="54233" x2="26786" y2="52315"/>
                        <a14:foregroundMark x1="5655" y1="53968" x2="26389" y2="52050"/>
                        <a14:foregroundMark x1="8011" y1="53538" x2="27827" y2="51753"/>
                        <a14:foregroundMark x1="6275" y1="54101" x2="26587" y2="52315"/>
                        <a14:foregroundMark x1="68552" y1="19742" x2="74206" y2="20139"/>
                        <a14:backgroundMark x1="28919" y1="54993" x2="30159" y2="52513"/>
                        <a14:backgroundMark x1="34524" y1="48347" x2="41047" y2="47123"/>
                        <a14:backgroundMark x1="63591" y1="33697" x2="65799" y2="33896"/>
                        <a14:backgroundMark x1="67336" y1="34656" x2="68552" y2="34524"/>
                        <a14:backgroundMark x1="43824" y1="76124" x2="46801" y2="77910"/>
                        <a14:backgroundMark x1="31820" y1="70106" x2="34375" y2="70370"/>
                        <a14:backgroundMark x1="45263" y1="73512" x2="45685" y2="73115"/>
                        <a14:backgroundMark x1="46181" y1="73380" x2="46181" y2="73380"/>
                        <a14:backgroundMark x1="45883" y1="73115" x2="47098" y2="76653"/>
                        <a14:backgroundMark x1="72247" y1="38624" x2="79539" y2="38360"/>
                        <a14:backgroundMark x1="3596" y1="56151" x2="28125" y2="53274"/>
                        <a14:backgroundMark x1="29464" y1="50000" x2="33259" y2="45205"/>
                        <a14:backgroundMark x1="30903" y1="44511" x2="30903" y2="45602"/>
                        <a14:backgroundMark x1="8209" y1="54497" x2="1141" y2="55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165082" y="1217547"/>
            <a:ext cx="3093720" cy="2320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A1328B-6CE8-5B4F-B245-3BAF7C7C01DC}"/>
              </a:ext>
            </a:extLst>
          </p:cNvPr>
          <p:cNvSpPr txBox="1"/>
          <p:nvPr/>
        </p:nvSpPr>
        <p:spPr>
          <a:xfrm>
            <a:off x="4288021" y="3026240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Adaptor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744CA3-FBE9-794C-BF20-B623D65BEDCB}"/>
              </a:ext>
            </a:extLst>
          </p:cNvPr>
          <p:cNvGrpSpPr/>
          <p:nvPr/>
        </p:nvGrpSpPr>
        <p:grpSpPr>
          <a:xfrm>
            <a:off x="5383334" y="1167239"/>
            <a:ext cx="6416370" cy="2907572"/>
            <a:chOff x="5383334" y="397220"/>
            <a:chExt cx="6416370" cy="290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34C08-7B4F-B740-BC91-F4AF31625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3334" y="397220"/>
              <a:ext cx="6416370" cy="2907572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F33882-F093-4847-A852-9672EFADC7C7}"/>
                </a:ext>
              </a:extLst>
            </p:cNvPr>
            <p:cNvSpPr/>
            <p:nvPr/>
          </p:nvSpPr>
          <p:spPr>
            <a:xfrm>
              <a:off x="5501172" y="2276092"/>
              <a:ext cx="6298532" cy="374650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3613646-42E1-3E4F-B89D-3606677EFA26}"/>
                </a:ext>
              </a:extLst>
            </p:cNvPr>
            <p:cNvSpPr/>
            <p:nvPr/>
          </p:nvSpPr>
          <p:spPr>
            <a:xfrm>
              <a:off x="6245992" y="478659"/>
              <a:ext cx="5486401" cy="1695833"/>
            </a:xfrm>
            <a:prstGeom prst="roundRect">
              <a:avLst>
                <a:gd name="adj" fmla="val 6137"/>
              </a:avLst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CCC49C2-C338-A04F-B686-2588A0266C51}"/>
              </a:ext>
            </a:extLst>
          </p:cNvPr>
          <p:cNvSpPr txBox="1"/>
          <p:nvPr/>
        </p:nvSpPr>
        <p:spPr>
          <a:xfrm>
            <a:off x="4607697" y="1639983"/>
            <a:ext cx="102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 Blocks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02967D-823E-5C44-9E39-9A1F9FEE0D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2633"/>
          <a:stretch/>
        </p:blipFill>
        <p:spPr>
          <a:xfrm>
            <a:off x="2227384" y="4525108"/>
            <a:ext cx="7843715" cy="16570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86EEB70-95C5-B849-8A37-BC1D455B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Parallel to 3DIC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70E32B3-8AA3-B64D-B1CE-6B4CF6F5FB46}"/>
              </a:ext>
            </a:extLst>
          </p:cNvPr>
          <p:cNvSpPr/>
          <p:nvPr/>
        </p:nvSpPr>
        <p:spPr>
          <a:xfrm>
            <a:off x="3619099" y="3070459"/>
            <a:ext cx="1886552" cy="420206"/>
          </a:xfrm>
          <a:custGeom>
            <a:avLst/>
            <a:gdLst>
              <a:gd name="connsiteX0" fmla="*/ 1886552 w 1886552"/>
              <a:gd name="connsiteY0" fmla="*/ 211756 h 420206"/>
              <a:gd name="connsiteX1" fmla="*/ 1164657 w 1886552"/>
              <a:gd name="connsiteY1" fmla="*/ 413886 h 420206"/>
              <a:gd name="connsiteX2" fmla="*/ 0 w 1886552"/>
              <a:gd name="connsiteY2" fmla="*/ 0 h 42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552" h="420206" extrusionOk="0">
                <a:moveTo>
                  <a:pt x="1886552" y="211756"/>
                </a:moveTo>
                <a:cubicBezTo>
                  <a:pt x="1624981" y="294793"/>
                  <a:pt x="1464486" y="454657"/>
                  <a:pt x="1164657" y="413886"/>
                </a:cubicBezTo>
                <a:cubicBezTo>
                  <a:pt x="913650" y="391944"/>
                  <a:pt x="383164" y="190630"/>
                  <a:pt x="0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sysDash"/>
            <a:headEnd type="arrow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886552 w 1886552"/>
                      <a:gd name="connsiteY0" fmla="*/ 211756 h 420206"/>
                      <a:gd name="connsiteX1" fmla="*/ 1164657 w 1886552"/>
                      <a:gd name="connsiteY1" fmla="*/ 413886 h 420206"/>
                      <a:gd name="connsiteX2" fmla="*/ 0 w 1886552"/>
                      <a:gd name="connsiteY2" fmla="*/ 0 h 420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6552" h="420206">
                        <a:moveTo>
                          <a:pt x="1886552" y="211756"/>
                        </a:moveTo>
                        <a:cubicBezTo>
                          <a:pt x="1682817" y="330467"/>
                          <a:pt x="1479082" y="449179"/>
                          <a:pt x="1164657" y="413886"/>
                        </a:cubicBezTo>
                        <a:cubicBezTo>
                          <a:pt x="850232" y="378593"/>
                          <a:pt x="425116" y="189296"/>
                          <a:pt x="0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23AB944-0399-2243-9BCE-1C1F5EFBED1E}"/>
              </a:ext>
            </a:extLst>
          </p:cNvPr>
          <p:cNvSpPr/>
          <p:nvPr/>
        </p:nvSpPr>
        <p:spPr>
          <a:xfrm>
            <a:off x="3426594" y="1571294"/>
            <a:ext cx="2810577" cy="575140"/>
          </a:xfrm>
          <a:custGeom>
            <a:avLst/>
            <a:gdLst>
              <a:gd name="connsiteX0" fmla="*/ 2810577 w 2810577"/>
              <a:gd name="connsiteY0" fmla="*/ 305632 h 575140"/>
              <a:gd name="connsiteX1" fmla="*/ 1626669 w 2810577"/>
              <a:gd name="connsiteY1" fmla="*/ 7249 h 575140"/>
              <a:gd name="connsiteX2" fmla="*/ 0 w 2810577"/>
              <a:gd name="connsiteY2" fmla="*/ 575140 h 5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0577" h="575140">
                <a:moveTo>
                  <a:pt x="2810577" y="305632"/>
                </a:moveTo>
                <a:cubicBezTo>
                  <a:pt x="2452837" y="133981"/>
                  <a:pt x="2095098" y="-37669"/>
                  <a:pt x="1626669" y="7249"/>
                </a:cubicBezTo>
                <a:cubicBezTo>
                  <a:pt x="1158240" y="52167"/>
                  <a:pt x="579120" y="313653"/>
                  <a:pt x="0" y="575140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5ECC-E72D-6F42-9660-89EB36C1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parallel to 3DIC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6324C1-6AB2-1F46-9DDF-E04C9D7EEC0F}"/>
              </a:ext>
            </a:extLst>
          </p:cNvPr>
          <p:cNvGrpSpPr/>
          <p:nvPr/>
        </p:nvGrpSpPr>
        <p:grpSpPr>
          <a:xfrm>
            <a:off x="6142554" y="1517650"/>
            <a:ext cx="4251325" cy="1969428"/>
            <a:chOff x="6854825" y="1517650"/>
            <a:chExt cx="4251325" cy="19694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470945-ED58-9C4C-877B-D7B39A044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06" t="4284" r="1743" b="2409"/>
            <a:stretch/>
          </p:blipFill>
          <p:spPr>
            <a:xfrm flipV="1">
              <a:off x="6854825" y="1517650"/>
              <a:ext cx="4251325" cy="149383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840607-14FD-1C49-B6AB-D502156F1E8C}"/>
                </a:ext>
              </a:extLst>
            </p:cNvPr>
            <p:cNvSpPr txBox="1"/>
            <p:nvPr/>
          </p:nvSpPr>
          <p:spPr>
            <a:xfrm>
              <a:off x="8821920" y="2800581"/>
              <a:ext cx="345028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SoC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15D9B5-D499-DA48-8BCE-21C6295DAF85}"/>
                </a:ext>
              </a:extLst>
            </p:cNvPr>
            <p:cNvSpPr txBox="1"/>
            <p:nvPr/>
          </p:nvSpPr>
          <p:spPr>
            <a:xfrm>
              <a:off x="9166948" y="2448147"/>
              <a:ext cx="77928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73E290-9ED0-3B42-B383-118A960FE8C6}"/>
                </a:ext>
              </a:extLst>
            </p:cNvPr>
            <p:cNvSpPr txBox="1"/>
            <p:nvPr/>
          </p:nvSpPr>
          <p:spPr>
            <a:xfrm>
              <a:off x="9331071" y="2187249"/>
              <a:ext cx="77928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54D86C-0A29-BC44-8A34-F7175D67EA59}"/>
                </a:ext>
              </a:extLst>
            </p:cNvPr>
            <p:cNvSpPr txBox="1"/>
            <p:nvPr/>
          </p:nvSpPr>
          <p:spPr>
            <a:xfrm>
              <a:off x="9758161" y="1826699"/>
              <a:ext cx="77928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2C0A7C-FD93-B04A-9553-BF3B991E006F}"/>
                </a:ext>
              </a:extLst>
            </p:cNvPr>
            <p:cNvSpPr txBox="1"/>
            <p:nvPr/>
          </p:nvSpPr>
          <p:spPr>
            <a:xfrm>
              <a:off x="9911059" y="1566598"/>
              <a:ext cx="77928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F40AB7-4600-3840-B73E-E9AE79AC198D}"/>
                </a:ext>
              </a:extLst>
            </p:cNvPr>
            <p:cNvSpPr txBox="1"/>
            <p:nvPr/>
          </p:nvSpPr>
          <p:spPr>
            <a:xfrm>
              <a:off x="8041538" y="2459871"/>
              <a:ext cx="77928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D04E1F-141E-1B43-B7AF-D7491772E3F8}"/>
                </a:ext>
              </a:extLst>
            </p:cNvPr>
            <p:cNvSpPr txBox="1"/>
            <p:nvPr/>
          </p:nvSpPr>
          <p:spPr>
            <a:xfrm>
              <a:off x="7912586" y="2213689"/>
              <a:ext cx="77928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7C626E-415F-9C41-B37C-800CDEB90B24}"/>
                </a:ext>
              </a:extLst>
            </p:cNvPr>
            <p:cNvSpPr txBox="1"/>
            <p:nvPr/>
          </p:nvSpPr>
          <p:spPr>
            <a:xfrm>
              <a:off x="7361606" y="1557202"/>
              <a:ext cx="77928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AFFEC-B715-7144-98E4-2A6121A22C22}"/>
                </a:ext>
              </a:extLst>
            </p:cNvPr>
            <p:cNvSpPr txBox="1"/>
            <p:nvPr/>
          </p:nvSpPr>
          <p:spPr>
            <a:xfrm>
              <a:off x="7443667" y="1803385"/>
              <a:ext cx="77928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/>
                <a:t>Memory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0469D2-24F6-3748-BA02-C1995270F1F7}"/>
                </a:ext>
              </a:extLst>
            </p:cNvPr>
            <p:cNvSpPr txBox="1"/>
            <p:nvPr/>
          </p:nvSpPr>
          <p:spPr>
            <a:xfrm>
              <a:off x="7413557" y="3117746"/>
              <a:ext cx="322850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AJ </a:t>
              </a:r>
              <a:r>
                <a:rPr lang="en-US" sz="1200" dirty="0" err="1"/>
                <a:t>Su</a:t>
              </a:r>
              <a:r>
                <a:rPr lang="en-US" sz="1200" dirty="0"/>
                <a:t>, </a:t>
              </a:r>
              <a:r>
                <a:rPr lang="en-US" sz="1200" i="1" dirty="0" err="1"/>
                <a:t>et.al</a:t>
              </a:r>
              <a:r>
                <a:rPr lang="en-US" sz="1200" i="1" dirty="0"/>
                <a:t>.</a:t>
              </a:r>
              <a:r>
                <a:rPr lang="en-US" sz="1200" dirty="0"/>
                <a:t>, ECTC 2019 (</a:t>
              </a:r>
              <a:r>
                <a:rPr lang="en-US" sz="1200" dirty="0">
                  <a:hlinkClick r:id="rId4"/>
                </a:rPr>
                <a:t>https://ieeexplore.ieee.org/document/8811022</a:t>
              </a:r>
              <a:r>
                <a:rPr lang="en-US" sz="1200" dirty="0"/>
                <a:t>)</a:t>
              </a:r>
            </a:p>
          </p:txBody>
        </p:sp>
      </p:grpSp>
      <p:pic>
        <p:nvPicPr>
          <p:cNvPr id="20" name="Picture 19" descr="A picture containing table, floor, indoor, wooden&#10;&#10;Description automatically generated">
            <a:extLst>
              <a:ext uri="{FF2B5EF4-FFF2-40B4-BE49-F238E27FC236}">
                <a16:creationId xmlns:a16="http://schemas.microsoft.com/office/drawing/2014/main" id="{386F0752-9883-A344-AF12-97B80CBF1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457" y1="78776" x2="21387" y2="51563"/>
                        <a14:foregroundMark x1="25977" y1="29036" x2="43945" y2="17318"/>
                        <a14:foregroundMark x1="43945" y1="17318" x2="75000" y2="37240"/>
                        <a14:foregroundMark x1="79636" y1="47854" x2="83400" y2="56475"/>
                        <a14:foregroundMark x1="75000" y1="37240" x2="77245" y2="42379"/>
                        <a14:foregroundMark x1="64063" y1="77342" x2="60059" y2="76693"/>
                        <a14:foregroundMark x1="83640" y1="78637" x2="88477" y2="79036"/>
                        <a14:foregroundMark x1="60059" y1="76693" x2="64188" y2="77033"/>
                        <a14:foregroundMark x1="77182" y1="42434" x2="73730" y2="31250"/>
                        <a14:foregroundMark x1="81270" y1="55683" x2="79138" y2="48775"/>
                        <a14:foregroundMark x1="87633" y1="76302" x2="87301" y2="75225"/>
                        <a14:foregroundMark x1="87811" y1="76879" x2="87633" y2="76302"/>
                        <a14:foregroundMark x1="88477" y1="79036" x2="87959" y2="77359"/>
                        <a14:foregroundMark x1="73730" y1="31250" x2="72070" y2="29427"/>
                        <a14:foregroundMark x1="36816" y1="16406" x2="40918" y2="14323"/>
                        <a14:foregroundMark x1="23438" y1="25651" x2="26074" y2="23307"/>
                        <a14:foregroundMark x1="78613" y1="40104" x2="80371" y2="36458"/>
                        <a14:foregroundMark x1="53418" y1="82552" x2="62012" y2="68490"/>
                        <a14:foregroundMark x1="49023" y1="13542" x2="49707" y2="16536"/>
                        <a14:foregroundMark x1="22363" y1="25521" x2="38281" y2="16016"/>
                        <a14:foregroundMark x1="38281" y1="16016" x2="38281" y2="16016"/>
                        <a14:foregroundMark x1="76514" y1="47543" x2="78613" y2="48828"/>
                        <a14:foregroundMark x1="75000" y1="46615" x2="76293" y2="47407"/>
                        <a14:foregroundMark x1="76758" y1="47526" x2="78516" y2="48438"/>
                        <a14:foregroundMark x1="78516" y1="48568" x2="78516" y2="48568"/>
                        <a14:foregroundMark x1="76758" y1="48698" x2="78320" y2="48828"/>
                        <a14:foregroundMark x1="74121" y1="44792" x2="79395" y2="48568"/>
                        <a14:foregroundMark x1="80176" y1="49740" x2="75391" y2="45052"/>
                        <a14:foregroundMark x1="77481" y1="46450" x2="79688" y2="48177"/>
                        <a14:foregroundMark x1="75195" y1="44661" x2="76820" y2="45933"/>
                        <a14:foregroundMark x1="75977" y1="45964" x2="80176" y2="48958"/>
                        <a14:foregroundMark x1="77246" y1="46875" x2="79492" y2="48828"/>
                        <a14:foregroundMark x1="77246" y1="46745" x2="79199" y2="48568"/>
                        <a14:backgroundMark x1="81934" y1="59635" x2="70801" y2="76953"/>
                        <a14:backgroundMark x1="70801" y1="76953" x2="68457" y2="76693"/>
                        <a14:backgroundMark x1="82910" y1="63932" x2="83887" y2="71745"/>
                        <a14:backgroundMark x1="80566" y1="59896" x2="84375" y2="64453"/>
                        <a14:backgroundMark x1="82129" y1="58594" x2="82910" y2="59635"/>
                        <a14:backgroundMark x1="80762" y1="56250" x2="82813" y2="58724"/>
                        <a14:backgroundMark x1="76758" y1="79036" x2="88379" y2="71094"/>
                        <a14:backgroundMark x1="81055" y1="67448" x2="78613" y2="73698"/>
                        <a14:backgroundMark x1="84082" y1="67969" x2="86426" y2="74870"/>
                        <a14:backgroundMark x1="80762" y1="66406" x2="75293" y2="79036"/>
                        <a14:backgroundMark x1="62207" y1="74479" x2="79395" y2="78906"/>
                        <a14:backgroundMark x1="79395" y1="78906" x2="82227" y2="78776"/>
                        <a14:backgroundMark x1="64063" y1="77344" x2="70410" y2="78385"/>
                        <a14:backgroundMark x1="78125" y1="76432" x2="78711" y2="73047"/>
                        <a14:backgroundMark x1="81250" y1="66927" x2="81250" y2="66927"/>
                        <a14:backgroundMark x1="83105" y1="59896" x2="83105" y2="59896"/>
                        <a14:backgroundMark x1="78223" y1="44010" x2="79590" y2="42969"/>
                        <a14:backgroundMark x1="81348" y1="79167" x2="83691" y2="78516"/>
                        <a14:backgroundMark x1="86816" y1="76042" x2="87207" y2="75521"/>
                        <a14:backgroundMark x1="79492" y1="67188" x2="79492" y2="67188"/>
                        <a14:backgroundMark x1="80762" y1="67188" x2="80762" y2="67188"/>
                        <a14:backgroundMark x1="80566" y1="67188" x2="81250" y2="67318"/>
                        <a14:backgroundMark x1="77637" y1="75651" x2="78906" y2="76042"/>
                        <a14:backgroundMark x1="78027" y1="74479" x2="80176" y2="75130"/>
                        <a14:backgroundMark x1="81445" y1="59245" x2="83105" y2="60026"/>
                        <a14:backgroundMark x1="82910" y1="58333" x2="83594" y2="59505"/>
                        <a14:backgroundMark x1="54492" y1="86198" x2="57617" y2="82943"/>
                        <a14:backgroundMark x1="77250" y1="43772" x2="78320" y2="42839"/>
                        <a14:backgroundMark x1="80441" y1="46269" x2="81738" y2="45182"/>
                        <a14:backgroundMark x1="76855" y1="45833" x2="78027" y2="44922"/>
                        <a14:backgroundMark x1="87012" y1="76563" x2="86426" y2="75391"/>
                        <a14:backgroundMark x1="82715" y1="79036" x2="83203" y2="78776"/>
                        <a14:backgroundMark x1="82617" y1="59635" x2="82910" y2="61979"/>
                        <a14:backgroundMark x1="87109" y1="75521" x2="83887" y2="76042"/>
                        <a14:backgroundMark x1="80176" y1="74479" x2="86914" y2="75651"/>
                        <a14:backgroundMark x1="86523" y1="76302" x2="86523" y2="76302"/>
                        <a14:backgroundMark x1="86816" y1="76042" x2="86816" y2="76042"/>
                        <a14:backgroundMark x1="87012" y1="76563" x2="87012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7336" y="1226233"/>
            <a:ext cx="2795296" cy="20964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C7AC85-E2F1-694F-86A4-F910AEF3DBB9}"/>
              </a:ext>
            </a:extLst>
          </p:cNvPr>
          <p:cNvSpPr txBox="1"/>
          <p:nvPr/>
        </p:nvSpPr>
        <p:spPr>
          <a:xfrm>
            <a:off x="5038434" y="1041567"/>
            <a:ext cx="21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Adaptor-on Adaptor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8B6BB3-868B-8F48-971D-A9B1090A40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9" t="3131"/>
          <a:stretch/>
        </p:blipFill>
        <p:spPr>
          <a:xfrm>
            <a:off x="2907571" y="4294417"/>
            <a:ext cx="6376856" cy="16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5957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93B9F73-683D-844F-91B1-3BF39E8034A8}" vid="{E8E61E6C-B8E2-AA4F-9817-0A333B8453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E2EDCD225244EB6E2F1F89D1BF4B1" ma:contentTypeVersion="2" ma:contentTypeDescription="Create a new document." ma:contentTypeScope="" ma:versionID="79da1bf91bc4a982c6efdb5b8b5d3931">
  <xsd:schema xmlns:xsd="http://www.w3.org/2001/XMLSchema" xmlns:xs="http://www.w3.org/2001/XMLSchema" xmlns:p="http://schemas.microsoft.com/office/2006/metadata/properties" xmlns:ns2="3cb862e2-9f3c-47af-ba91-9afbc4c216f5" targetNamespace="http://schemas.microsoft.com/office/2006/metadata/properties" ma:root="true" ma:fieldsID="947da7098e965bd9b79108ef2cf47840" ns2:_="">
    <xsd:import namespace="3cb862e2-9f3c-47af-ba91-9afbc4c216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862e2-9f3c-47af-ba91-9afbc4c21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1B1104-DE04-44A9-9EA5-B73CD710BF6C}">
  <ds:schemaRefs>
    <ds:schemaRef ds:uri="3cb862e2-9f3c-47af-ba91-9afbc4c216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59F5B9-C356-43DB-A585-378E60F30228}">
  <ds:schemaRefs>
    <ds:schemaRef ds:uri="3cb862e2-9f3c-47af-ba91-9afbc4c216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E087BC-4391-4028-8737-ACDB3EDDC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10540</TotalTime>
  <Words>2630</Words>
  <Application>Microsoft Office PowerPoint</Application>
  <PresentationFormat>Widescreen</PresentationFormat>
  <Paragraphs>737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Narrow</vt:lpstr>
      <vt:lpstr>Calibri</vt:lpstr>
      <vt:lpstr>Helvetica</vt:lpstr>
      <vt:lpstr>Helvetica Neue Medium</vt:lpstr>
      <vt:lpstr>Intel Clear</vt:lpstr>
      <vt:lpstr>Intel Clear Light</vt:lpstr>
      <vt:lpstr>Neo Sans Intel</vt:lpstr>
      <vt:lpstr>Neo Sans Intel Medium</vt:lpstr>
      <vt:lpstr>Times New Roman</vt:lpstr>
      <vt:lpstr>Wingdings</vt:lpstr>
      <vt:lpstr>21_BasicWhite</vt:lpstr>
      <vt:lpstr>blank</vt:lpstr>
      <vt:lpstr>3DIC Optionality &amp;  Decision Tree</vt:lpstr>
      <vt:lpstr>Executive Summary:  </vt:lpstr>
      <vt:lpstr>2.XD/3DIC Pathfinding: Objective and Key Results</vt:lpstr>
      <vt:lpstr>2.XD/3DIC Pathfinding Focus Team: Charter,  Milestones</vt:lpstr>
      <vt:lpstr>Chips/Chip, Wafer  3D Stacking  (FE 3D connects chiplets by stacking)</vt:lpstr>
      <vt:lpstr>Ingredients of BE 3D (2.x D Stacking)</vt:lpstr>
      <vt:lpstr>Connectivity for Electronic Components</vt:lpstr>
      <vt:lpstr>A Parallel to 3DIC</vt:lpstr>
      <vt:lpstr>Yet another parallel to 3DIC</vt:lpstr>
      <vt:lpstr>Features of “Adaptor” for 3DIC connectivity </vt:lpstr>
      <vt:lpstr>Geneology of 2.x D</vt:lpstr>
      <vt:lpstr>Geneology of 2.x D</vt:lpstr>
      <vt:lpstr>Adaptor (2.x D) Cookbook</vt:lpstr>
      <vt:lpstr>Key Takeaways from 2.x D Cookbook Analysis</vt:lpstr>
      <vt:lpstr>Can 2.xD Support Hybrid Bonding?</vt:lpstr>
      <vt:lpstr>Ingredients of FE 3D (Chiplet Stacking)</vt:lpstr>
      <vt:lpstr>3DIC: Decision Tree</vt:lpstr>
      <vt:lpstr>3D Stacking  (Chiplet Technology) Cookbook</vt:lpstr>
      <vt:lpstr>Advanced Process Node Readiness for 3D</vt:lpstr>
      <vt:lpstr>PowerPoint Presentation</vt:lpstr>
      <vt:lpstr>Key Takeaways from 3DIC HBI Cookbook Analysis</vt:lpstr>
      <vt:lpstr>Building the 3DIC PF Framework and Ingredient Book</vt:lpstr>
      <vt:lpstr>3DIC Modularity Scorecard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TCM by Modularity</dc:title>
  <dc:creator>Kau, Derchang</dc:creator>
  <cp:lastModifiedBy>Majhi, Prashant</cp:lastModifiedBy>
  <cp:revision>12</cp:revision>
  <dcterms:created xsi:type="dcterms:W3CDTF">2021-11-16T23:49:08Z</dcterms:created>
  <dcterms:modified xsi:type="dcterms:W3CDTF">2022-01-25T22:30:04Z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0x010100E23E2EDCD225244EB6E2F1F89D1BF4B1</vt:lpwstr>
  </property>
</Properties>
</file>