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79" r:id="rId1"/>
  </p:sldMasterIdLst>
  <p:sldIdLst>
    <p:sldId id="2147328439" r:id="rId2"/>
    <p:sldId id="2147328453" r:id="rId3"/>
    <p:sldId id="2147328452" r:id="rId4"/>
    <p:sldId id="2147328441" r:id="rId5"/>
    <p:sldId id="2147328443" r:id="rId6"/>
    <p:sldId id="2147328442" r:id="rId7"/>
    <p:sldId id="2147328450" r:id="rId8"/>
    <p:sldId id="292" r:id="rId9"/>
    <p:sldId id="2147328428" r:id="rId10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73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947BD9-93CF-479F-8FB7-B6D1334BCDEF}" v="350" dt="2022-02-09T06:08:46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4032"/>
        <p:guide pos="7392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ada" userId="1fe1b10f-67f8-4b7d-bf6b-e2b20118d7a8" providerId="ADAL" clId="{BC947BD9-93CF-479F-8FB7-B6D1334BCDEF}"/>
    <pc:docChg chg="delSld">
      <pc:chgData name="Angada" userId="1fe1b10f-67f8-4b7d-bf6b-e2b20118d7a8" providerId="ADAL" clId="{BC947BD9-93CF-479F-8FB7-B6D1334BCDEF}" dt="2022-02-09T06:08:46.705" v="4" actId="47"/>
      <pc:docMkLst>
        <pc:docMk/>
      </pc:docMkLst>
      <pc:sldChg chg="del">
        <pc:chgData name="Angada" userId="1fe1b10f-67f8-4b7d-bf6b-e2b20118d7a8" providerId="ADAL" clId="{BC947BD9-93CF-479F-8FB7-B6D1334BCDEF}" dt="2022-02-09T06:08:31.444" v="0" actId="47"/>
        <pc:sldMkLst>
          <pc:docMk/>
          <pc:sldMk cId="1532963323" sldId="2147328421"/>
        </pc:sldMkLst>
      </pc:sldChg>
      <pc:sldChg chg="del">
        <pc:chgData name="Angada" userId="1fe1b10f-67f8-4b7d-bf6b-e2b20118d7a8" providerId="ADAL" clId="{BC947BD9-93CF-479F-8FB7-B6D1334BCDEF}" dt="2022-02-09T06:08:46.705" v="4" actId="47"/>
        <pc:sldMkLst>
          <pc:docMk/>
          <pc:sldMk cId="1029842605" sldId="2147328444"/>
        </pc:sldMkLst>
      </pc:sldChg>
      <pc:sldChg chg="del">
        <pc:chgData name="Angada" userId="1fe1b10f-67f8-4b7d-bf6b-e2b20118d7a8" providerId="ADAL" clId="{BC947BD9-93CF-479F-8FB7-B6D1334BCDEF}" dt="2022-02-09T06:08:39.468" v="2" actId="47"/>
        <pc:sldMkLst>
          <pc:docMk/>
          <pc:sldMk cId="2769791252" sldId="2147328446"/>
        </pc:sldMkLst>
      </pc:sldChg>
      <pc:sldChg chg="del">
        <pc:chgData name="Angada" userId="1fe1b10f-67f8-4b7d-bf6b-e2b20118d7a8" providerId="ADAL" clId="{BC947BD9-93CF-479F-8FB7-B6D1334BCDEF}" dt="2022-02-09T06:08:41.319" v="3" actId="47"/>
        <pc:sldMkLst>
          <pc:docMk/>
          <pc:sldMk cId="3192454894" sldId="2147328449"/>
        </pc:sldMkLst>
      </pc:sldChg>
      <pc:sldChg chg="del">
        <pc:chgData name="Angada" userId="1fe1b10f-67f8-4b7d-bf6b-e2b20118d7a8" providerId="ADAL" clId="{BC947BD9-93CF-479F-8FB7-B6D1334BCDEF}" dt="2022-02-09T06:08:35.868" v="1" actId="47"/>
        <pc:sldMkLst>
          <pc:docMk/>
          <pc:sldMk cId="2107300781" sldId="2147328451"/>
        </pc:sldMkLst>
      </pc:sldChg>
    </pc:docChg>
  </pc:docChgLst>
  <pc:docChgLst>
    <pc:chgData name="Sachid, Angada" userId="1fe1b10f-67f8-4b7d-bf6b-e2b20118d7a8" providerId="ADAL" clId="{BC947BD9-93CF-479F-8FB7-B6D1334BCDEF}"/>
    <pc:docChg chg="undo custSel addSld delSld modSld sldOrd delMainMaster">
      <pc:chgData name="Sachid, Angada" userId="1fe1b10f-67f8-4b7d-bf6b-e2b20118d7a8" providerId="ADAL" clId="{BC947BD9-93CF-479F-8FB7-B6D1334BCDEF}" dt="2022-02-09T05:02:56.832" v="1998" actId="1038"/>
      <pc:docMkLst>
        <pc:docMk/>
      </pc:docMkLst>
      <pc:sldChg chg="modSp add mod ord">
        <pc:chgData name="Sachid, Angada" userId="1fe1b10f-67f8-4b7d-bf6b-e2b20118d7a8" providerId="ADAL" clId="{BC947BD9-93CF-479F-8FB7-B6D1334BCDEF}" dt="2022-02-09T03:56:34.592" v="1582"/>
        <pc:sldMkLst>
          <pc:docMk/>
          <pc:sldMk cId="1532963323" sldId="2147328421"/>
        </pc:sldMkLst>
        <pc:graphicFrameChg chg="modGraphic">
          <ac:chgData name="Sachid, Angada" userId="1fe1b10f-67f8-4b7d-bf6b-e2b20118d7a8" providerId="ADAL" clId="{BC947BD9-93CF-479F-8FB7-B6D1334BCDEF}" dt="2022-02-09T01:52:05.679" v="1" actId="255"/>
          <ac:graphicFrameMkLst>
            <pc:docMk/>
            <pc:sldMk cId="1532963323" sldId="2147328421"/>
            <ac:graphicFrameMk id="5" creationId="{4AB31AD8-F333-4954-97F7-43B818B5E8EA}"/>
          </ac:graphicFrameMkLst>
        </pc:graphicFrameChg>
      </pc:sldChg>
      <pc:sldChg chg="ord">
        <pc:chgData name="Sachid, Angada" userId="1fe1b10f-67f8-4b7d-bf6b-e2b20118d7a8" providerId="ADAL" clId="{BC947BD9-93CF-479F-8FB7-B6D1334BCDEF}" dt="2022-02-09T03:56:16.513" v="1580"/>
        <pc:sldMkLst>
          <pc:docMk/>
          <pc:sldMk cId="4045468248" sldId="2147328428"/>
        </pc:sldMkLst>
      </pc:sldChg>
      <pc:sldChg chg="addSp delSp modSp mod">
        <pc:chgData name="Sachid, Angada" userId="1fe1b10f-67f8-4b7d-bf6b-e2b20118d7a8" providerId="ADAL" clId="{BC947BD9-93CF-479F-8FB7-B6D1334BCDEF}" dt="2022-02-09T03:51:28.516" v="1473" actId="6549"/>
        <pc:sldMkLst>
          <pc:docMk/>
          <pc:sldMk cId="4090487984" sldId="2147328441"/>
        </pc:sldMkLst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3" creationId="{51A6D40D-98D4-4C5F-82FE-35EB2D5ABC32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4" creationId="{DC136C39-D905-4F8A-8E64-E4BE30276C90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6" creationId="{A895D33F-A8EE-4F56-AD95-22D4ADA7548B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12" creationId="{6747F3C9-BCED-47A0-B381-3DE12ECAF224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13" creationId="{B7ACF5CB-EAF0-454E-855D-147C462A461F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18" creationId="{BD4E320A-23F0-4D9B-BE56-F49087DF2D28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19" creationId="{D46EF57E-0329-4BF2-9C00-B52BA0E8453E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21" creationId="{B768DE1F-FE58-48BA-B05C-403567558A0E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26" creationId="{CE4A0F8A-8001-4D26-B5A1-3D6AFD695D8B}"/>
          </ac:spMkLst>
        </pc:spChg>
        <pc:spChg chg="mod topLvl">
          <ac:chgData name="Sachid, Angada" userId="1fe1b10f-67f8-4b7d-bf6b-e2b20118d7a8" providerId="ADAL" clId="{BC947BD9-93CF-479F-8FB7-B6D1334BCDEF}" dt="2022-02-09T03:51:28.516" v="1473" actId="6549"/>
          <ac:spMkLst>
            <pc:docMk/>
            <pc:sldMk cId="4090487984" sldId="2147328441"/>
            <ac:spMk id="29" creationId="{FDE8FEDE-7FB6-460F-AF10-C4424BB3E36D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34" creationId="{6097F7AD-E673-4289-9E16-0142B9BC974E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36" creationId="{8B769B1F-C7AC-4177-8685-EC0284B4E25D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37" creationId="{AAD7FF2D-33B7-4F23-BA8E-2BBEF499A5BE}"/>
          </ac:spMkLst>
        </pc:spChg>
        <pc:spChg chg="mod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38" creationId="{8B90A1D0-654C-4B28-81A8-0BDA7BD93684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39" creationId="{83102325-8659-4789-A8C7-BE55FF1B8B34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40" creationId="{FD0203DD-8E47-4B80-9A7D-4BCB6F41C10B}"/>
          </ac:spMkLst>
        </pc:spChg>
        <pc:spChg chg="mod topLvl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43" creationId="{0B886B35-E08D-4BA2-862E-A6AD19314724}"/>
          </ac:spMkLst>
        </pc:spChg>
        <pc:spChg chg="mod">
          <ac:chgData name="Sachid, Angada" userId="1fe1b10f-67f8-4b7d-bf6b-e2b20118d7a8" providerId="ADAL" clId="{BC947BD9-93CF-479F-8FB7-B6D1334BCDEF}" dt="2022-02-09T03:51:20.752" v="1472" actId="164"/>
          <ac:spMkLst>
            <pc:docMk/>
            <pc:sldMk cId="4090487984" sldId="2147328441"/>
            <ac:spMk id="45" creationId="{D5A9391B-6764-429E-B806-19B3C6BEAFBB}"/>
          </ac:spMkLst>
        </pc:spChg>
        <pc:grpChg chg="add mod">
          <ac:chgData name="Sachid, Angada" userId="1fe1b10f-67f8-4b7d-bf6b-e2b20118d7a8" providerId="ADAL" clId="{BC947BD9-93CF-479F-8FB7-B6D1334BCDEF}" dt="2022-02-09T03:51:20.752" v="1472" actId="164"/>
          <ac:grpSpMkLst>
            <pc:docMk/>
            <pc:sldMk cId="4090487984" sldId="2147328441"/>
            <ac:grpSpMk id="5" creationId="{118EBDA5-3BDD-4BEE-952D-09D8C2113C46}"/>
          </ac:grpSpMkLst>
        </pc:grpChg>
        <pc:grpChg chg="del mod">
          <ac:chgData name="Sachid, Angada" userId="1fe1b10f-67f8-4b7d-bf6b-e2b20118d7a8" providerId="ADAL" clId="{BC947BD9-93CF-479F-8FB7-B6D1334BCDEF}" dt="2022-02-09T03:50:54.094" v="1466" actId="165"/>
          <ac:grpSpMkLst>
            <pc:docMk/>
            <pc:sldMk cId="4090487984" sldId="2147328441"/>
            <ac:grpSpMk id="28" creationId="{A11B67BF-B3DD-4654-822D-81E72B9FFFB6}"/>
          </ac:grpSpMkLst>
        </pc:grp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7" creationId="{B63833D2-83F4-4497-B78B-DD9F740CD519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8" creationId="{94919E9C-9C38-42DC-93A4-1F301931FB18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10" creationId="{AFBB8B43-E230-4BB9-82C3-915469C365A2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11" creationId="{A40F6BC6-E41D-4350-AE06-C343B8476585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15" creationId="{102F2EB9-1EB4-4623-9A02-7F54D6C59C9B}"/>
          </ac:cxnSpMkLst>
        </pc:cxnChg>
        <pc:cxnChg chg="del mod">
          <ac:chgData name="Sachid, Angada" userId="1fe1b10f-67f8-4b7d-bf6b-e2b20118d7a8" providerId="ADAL" clId="{BC947BD9-93CF-479F-8FB7-B6D1334BCDEF}" dt="2022-02-09T03:49:32.031" v="1351" actId="478"/>
          <ac:cxnSpMkLst>
            <pc:docMk/>
            <pc:sldMk cId="4090487984" sldId="2147328441"/>
            <ac:cxnSpMk id="16" creationId="{AAE96099-EEBE-4A18-8458-FA1C6218A082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17" creationId="{62A78595-B587-426B-9A3E-4DCA556991AE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20" creationId="{4F42073F-26EB-4837-B18A-BCE46F2443A0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23" creationId="{B4641C1D-44C8-400A-B33D-56E442C8B302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24" creationId="{8F2C1BB9-CB07-4AAD-B990-AC69B478EC90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25" creationId="{3AAEAF14-755B-4447-81D8-0B479173606C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31" creationId="{FCCFB220-81D5-404B-87F3-3F087EDBE7B4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32" creationId="{8B0B7C17-635C-496C-A9C4-D633D18B7988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33" creationId="{E71877CC-8B7A-4235-8216-B2CA104EAA70}"/>
          </ac:cxnSpMkLst>
        </pc:cxnChg>
        <pc:cxnChg chg="add mod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41" creationId="{EB538A35-AE2B-435D-B00C-A9B451EC1820}"/>
          </ac:cxnSpMkLst>
        </pc:cxnChg>
        <pc:cxnChg chg="mod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42" creationId="{8E531F70-C770-4B61-8502-3313BCC1CDF8}"/>
          </ac:cxnSpMkLst>
        </pc:cxnChg>
        <pc:cxnChg chg="add mod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44" creationId="{6694B3B3-3490-468F-962C-530735075293}"/>
          </ac:cxnSpMkLst>
        </pc:cxnChg>
        <pc:cxnChg chg="mod topLvl">
          <ac:chgData name="Sachid, Angada" userId="1fe1b10f-67f8-4b7d-bf6b-e2b20118d7a8" providerId="ADAL" clId="{BC947BD9-93CF-479F-8FB7-B6D1334BCDEF}" dt="2022-02-09T03:51:20.752" v="1472" actId="164"/>
          <ac:cxnSpMkLst>
            <pc:docMk/>
            <pc:sldMk cId="4090487984" sldId="2147328441"/>
            <ac:cxnSpMk id="47" creationId="{F43602B9-60D0-4ABC-8673-E1ABF253D30E}"/>
          </ac:cxnSpMkLst>
        </pc:cxnChg>
      </pc:sldChg>
      <pc:sldChg chg="addSp delSp modSp mod">
        <pc:chgData name="Sachid, Angada" userId="1fe1b10f-67f8-4b7d-bf6b-e2b20118d7a8" providerId="ADAL" clId="{BC947BD9-93CF-479F-8FB7-B6D1334BCDEF}" dt="2022-02-09T04:22:59.620" v="1921" actId="20577"/>
        <pc:sldMkLst>
          <pc:docMk/>
          <pc:sldMk cId="2309762026" sldId="2147328442"/>
        </pc:sldMkLst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4" creationId="{FB4E66AB-D664-4106-8982-2FF217CE7D5A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6" creationId="{4C6E7AC1-89B3-4743-8C39-C68D66B88AFF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0" creationId="{FDE7F65B-0608-4E34-8FC8-F4503CB2E2AF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3" creationId="{D9D562AA-4345-4D6E-A504-57AD2CCCC55D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4" creationId="{89E7F821-9F75-4440-BD7B-9D7AFF7A6133}"/>
          </ac:spMkLst>
        </pc:spChg>
        <pc:spChg chg="add mod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23" creationId="{D8122B94-9492-473C-9A1A-4B58166E9D0E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32" creationId="{C9014E0D-C906-4B23-BA7B-FE01E6108A09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33" creationId="{200FDA2D-64C1-400E-9503-51284C24906F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34" creationId="{FE174AE9-5677-4F24-8C60-6B3DC1CB158B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41" creationId="{1E774514-6634-454E-9ED9-7894397452C5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46" creationId="{72247844-E081-42FD-94DE-68BA1283DF6C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49" creationId="{630B312D-3350-4FE1-B7EB-030190DF0465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88" creationId="{140B21C4-A946-4A56-A056-5883F6E7A957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89" creationId="{04BBE480-1949-4032-8D2A-881AA4263634}"/>
          </ac:spMkLst>
        </pc:spChg>
        <pc:spChg chg="add mod">
          <ac:chgData name="Sachid, Angada" userId="1fe1b10f-67f8-4b7d-bf6b-e2b20118d7a8" providerId="ADAL" clId="{BC947BD9-93CF-479F-8FB7-B6D1334BCDEF}" dt="2022-02-09T04:22:59.620" v="1921" actId="20577"/>
          <ac:spMkLst>
            <pc:docMk/>
            <pc:sldMk cId="2309762026" sldId="2147328442"/>
            <ac:spMk id="90" creationId="{DDEF95F5-9F95-4F51-88CF-F13E1AC78AD5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94" creationId="{1C2DED54-E7E9-4A56-BBF1-55A08C54C813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96" creationId="{F9990CD2-4AD0-44B7-B2E3-865259E97DDB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97" creationId="{BFA11A21-A0A0-4364-BD82-8E4594FD122F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04" creationId="{30F05CCC-7EF3-404A-8550-9DE35666C8BA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06" creationId="{BD072233-4739-4E68-ABCE-96C57AD3760A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07" creationId="{582C2A12-B743-486E-BB0E-352BA3834DBA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08" creationId="{D440EC11-1CB9-4435-8ED0-2B38F718EE73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10" creationId="{15E51827-C2FB-481A-A259-4DD5A2868F26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26" creationId="{F820C388-D44F-4000-950C-6CF878E773E0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28" creationId="{AC29018E-22A6-4456-B5EC-C8AEABFCB001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30" creationId="{65CD850C-2E82-4603-96F6-4377163836EC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33" creationId="{23BF928F-B678-4780-9B1E-2CFC902F2F13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34" creationId="{DA31FDA6-8CE4-496F-A27A-02F31FEF48E1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39" creationId="{4C6B3217-1065-4598-B385-C173BA63B550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45" creationId="{9C78E795-05EE-495C-9A31-41CC414D1BA2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48" creationId="{A4D6EB34-ACAE-4257-8C6D-E6CFEC01DAD9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62" creationId="{774BE651-5572-4047-A710-52F22771323E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63" creationId="{08DE4CE3-38F6-4821-80FC-2F08EC81950C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64" creationId="{9EF7937F-36A9-468A-AF10-ADF2A84A8696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65" creationId="{31554AD3-EDF3-4FD3-AFDE-33762B407F91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66" creationId="{22B3F18D-918B-423E-940C-09A845436393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67" creationId="{DA616B15-4B00-442E-B3B6-A9BC40104E9E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68" creationId="{559B6505-50E2-4B6E-90AD-D397B9BC581B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69" creationId="{4448BB14-84DD-41C2-8CB5-C0C4B873F05A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70" creationId="{7E081429-E944-40C1-A5B0-36B5EEA87650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71" creationId="{0ECB5478-0811-4FF0-8614-318B39CBB8E5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72" creationId="{E8322476-C5C4-4E3B-ACEF-CEACB0D48F83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73" creationId="{E6AB53AE-9CCD-4DEE-9173-B06F8A9FCD90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74" creationId="{0AC6DB5F-1121-4FA8-8D8A-CD34041EE29C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75" creationId="{37DA6081-F77E-4101-99D2-66081DB538DB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77" creationId="{927386BA-1341-453A-BC63-4EA1F80ED1B8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78" creationId="{2CDD4885-301B-43D6-B886-86059A4EB0C6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79" creationId="{9225E5FB-093B-4F77-80A5-2F4500B5E7E3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80" creationId="{299ABA90-64FF-4422-89F4-747655445EC3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81" creationId="{0EEDA41C-8E34-496E-B972-5FB9450F4F0D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82" creationId="{0775612E-D1C6-4D9C-87FE-41D9D7E7F4EB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85" creationId="{9FD46053-EB0A-42D1-A97A-210D306EDA26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86" creationId="{3E95A081-09C6-440F-B6A2-5E1C179DD826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87" creationId="{3A96CCEC-1543-4D65-8510-51FBC1DCE5C5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88" creationId="{6FE4899C-3E95-4B01-9DA0-C48EF70789A3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89" creationId="{DB880D05-5369-47C4-B63A-BE47503A0060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90" creationId="{1E07F35F-5583-448C-A0EB-A587A4E2721A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91" creationId="{F1993B1B-21DB-4CC7-8F83-E01CD0689DCC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92" creationId="{102BCD6A-AFC9-42BE-8D37-847C7534367B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93" creationId="{A295B8D9-8B0D-4EC6-8315-F8F310E53EB2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94" creationId="{541275F9-6C64-4496-A6AA-CAF113ACB675}"/>
          </ac:spMkLst>
        </pc:spChg>
        <pc:spChg chg="mod topLvl">
          <ac:chgData name="Sachid, Angada" userId="1fe1b10f-67f8-4b7d-bf6b-e2b20118d7a8" providerId="ADAL" clId="{BC947BD9-93CF-479F-8FB7-B6D1334BCDEF}" dt="2022-02-09T04:13:27.950" v="1901" actId="164"/>
          <ac:spMkLst>
            <pc:docMk/>
            <pc:sldMk cId="2309762026" sldId="2147328442"/>
            <ac:spMk id="195" creationId="{3B0F76D2-D6CB-4973-9E46-9CD46F401524}"/>
          </ac:spMkLst>
        </pc:spChg>
        <pc:grpChg chg="del">
          <ac:chgData name="Sachid, Angada" userId="1fe1b10f-67f8-4b7d-bf6b-e2b20118d7a8" providerId="ADAL" clId="{BC947BD9-93CF-479F-8FB7-B6D1334BCDEF}" dt="2022-02-09T04:13:19.882" v="1900" actId="165"/>
          <ac:grpSpMkLst>
            <pc:docMk/>
            <pc:sldMk cId="2309762026" sldId="2147328442"/>
            <ac:grpSpMk id="3" creationId="{FD71E3A6-5140-4893-B597-5F8E3C04628A}"/>
          </ac:grpSpMkLst>
        </pc:grpChg>
        <pc:grpChg chg="add mod">
          <ac:chgData name="Sachid, Angada" userId="1fe1b10f-67f8-4b7d-bf6b-e2b20118d7a8" providerId="ADAL" clId="{BC947BD9-93CF-479F-8FB7-B6D1334BCDEF}" dt="2022-02-09T04:13:27.950" v="1901" actId="164"/>
          <ac:grpSpMkLst>
            <pc:docMk/>
            <pc:sldMk cId="2309762026" sldId="2147328442"/>
            <ac:grpSpMk id="26" creationId="{55F63ADB-52D1-4CA0-BDBF-C4FE3DE9CB1E}"/>
          </ac:grpSpMkLst>
        </pc:grp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7" creationId="{04A3AA19-15B0-4C61-AEC9-33EE8DAC14BE}"/>
          </ac:cxnSpMkLst>
        </pc:cxnChg>
        <pc:cxnChg chg="add mod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8" creationId="{B165E5A2-ABA0-48BF-AEBF-6BD74B19D898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9" creationId="{37C7AE91-57F2-4593-A20F-04A8C6A94C0C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1" creationId="{A0A53D34-4EA8-463F-810F-830926246547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5" creationId="{476286EE-0B16-4995-BBBE-24CF52C67F75}"/>
          </ac:cxnSpMkLst>
        </pc:cxnChg>
        <pc:cxnChg chg="add mod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20" creationId="{15F59EE7-32BF-4E81-B74A-7C188E883F10}"/>
          </ac:cxnSpMkLst>
        </pc:cxnChg>
        <pc:cxnChg chg="add mod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25" creationId="{C03D8CDF-8383-4A6A-94CF-06F4D82E76C5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28" creationId="{D5BC461D-C727-414C-96C9-EE8C089B4503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30" creationId="{BBF21A7E-BE46-4491-A61F-DDDE11CDED9F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36" creationId="{859370BF-6EE7-413F-9423-6F7EF10544E8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38" creationId="{7412F930-32EA-4FE1-990D-6E4E0B1C0E94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40" creationId="{0976ED9D-F099-4344-8E5C-9D421203BC76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43" creationId="{02226367-F2BF-42ED-B0B0-17014115E5F2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48" creationId="{BA36C67D-7A15-42A6-AFFA-77BFD2A8870D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51" creationId="{C4AE2E51-63F2-4237-B65C-3BAA04248E53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53" creationId="{B65D1454-ED29-496B-97E4-3E0359FC0396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62" creationId="{A6848D58-6684-4060-BB57-4A4EA4CD9619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99" creationId="{9C172BC4-63FB-4102-AFF1-F13524E1407C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05" creationId="{6E31B7BC-17C7-49C3-ACBB-021E193C4326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29" creationId="{20673578-0706-4AE7-BA6C-F49070E2D1D8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32" creationId="{7612BDF7-1B20-4A5A-9374-8DE814F0FE40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36" creationId="{99BECE65-4AD2-44B6-8162-929C336C8986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38" creationId="{B7BC6E71-B722-4994-8FF1-CA7F20FCCC88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41" creationId="{44C14773-4566-43CB-AA13-71E62318B04E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51" creationId="{3991A045-493D-438B-B694-B67CA78D2262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53" creationId="{26C867C3-8D0D-41B7-A33A-A61A6F10E0F0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60" creationId="{555EE9BA-E8E5-417C-B24F-BC8E0E294B7D}"/>
          </ac:cxnSpMkLst>
        </pc:cxnChg>
        <pc:cxnChg chg="mod topLvl">
          <ac:chgData name="Sachid, Angada" userId="1fe1b10f-67f8-4b7d-bf6b-e2b20118d7a8" providerId="ADAL" clId="{BC947BD9-93CF-479F-8FB7-B6D1334BCDEF}" dt="2022-02-09T04:13:27.950" v="1901" actId="164"/>
          <ac:cxnSpMkLst>
            <pc:docMk/>
            <pc:sldMk cId="2309762026" sldId="2147328442"/>
            <ac:cxnSpMk id="184" creationId="{BDA9B20A-36AD-48BC-ABF0-24E626A7356C}"/>
          </ac:cxnSpMkLst>
        </pc:cxnChg>
      </pc:sldChg>
      <pc:sldChg chg="addSp delSp modSp mod">
        <pc:chgData name="Sachid, Angada" userId="1fe1b10f-67f8-4b7d-bf6b-e2b20118d7a8" providerId="ADAL" clId="{BC947BD9-93CF-479F-8FB7-B6D1334BCDEF}" dt="2022-02-09T04:03:02.495" v="1613" actId="478"/>
        <pc:sldMkLst>
          <pc:docMk/>
          <pc:sldMk cId="2565203038" sldId="2147328443"/>
        </pc:sldMkLst>
        <pc:spChg chg="del">
          <ac:chgData name="Sachid, Angada" userId="1fe1b10f-67f8-4b7d-bf6b-e2b20118d7a8" providerId="ADAL" clId="{BC947BD9-93CF-479F-8FB7-B6D1334BCDEF}" dt="2022-02-09T04:01:20.836" v="1589" actId="478"/>
          <ac:spMkLst>
            <pc:docMk/>
            <pc:sldMk cId="2565203038" sldId="2147328443"/>
            <ac:spMk id="7" creationId="{8D1BDA42-B72B-45C5-BE99-6BDE7FB647CC}"/>
          </ac:spMkLst>
        </pc:spChg>
        <pc:spChg chg="add mod">
          <ac:chgData name="Sachid, Angada" userId="1fe1b10f-67f8-4b7d-bf6b-e2b20118d7a8" providerId="ADAL" clId="{BC947BD9-93CF-479F-8FB7-B6D1334BCDEF}" dt="2022-02-09T04:01:13.459" v="1588" actId="207"/>
          <ac:spMkLst>
            <pc:docMk/>
            <pc:sldMk cId="2565203038" sldId="2147328443"/>
            <ac:spMk id="15" creationId="{C6DF1817-6EB9-487C-909F-F0AA2B69C039}"/>
          </ac:spMkLst>
        </pc:spChg>
        <pc:spChg chg="mod">
          <ac:chgData name="Sachid, Angada" userId="1fe1b10f-67f8-4b7d-bf6b-e2b20118d7a8" providerId="ADAL" clId="{BC947BD9-93CF-479F-8FB7-B6D1334BCDEF}" dt="2022-02-09T03:52:18.876" v="1486" actId="1035"/>
          <ac:spMkLst>
            <pc:docMk/>
            <pc:sldMk cId="2565203038" sldId="2147328443"/>
            <ac:spMk id="45" creationId="{7ED307D2-9A47-4F4E-A725-91C02FDBE840}"/>
          </ac:spMkLst>
        </pc:spChg>
        <pc:spChg chg="add mod">
          <ac:chgData name="Sachid, Angada" userId="1fe1b10f-67f8-4b7d-bf6b-e2b20118d7a8" providerId="ADAL" clId="{BC947BD9-93CF-479F-8FB7-B6D1334BCDEF}" dt="2022-02-09T04:01:06.746" v="1587" actId="207"/>
          <ac:spMkLst>
            <pc:docMk/>
            <pc:sldMk cId="2565203038" sldId="2147328443"/>
            <ac:spMk id="46" creationId="{94EB453B-EECF-45DD-8B7C-C07E219765FA}"/>
          </ac:spMkLst>
        </pc:spChg>
        <pc:spChg chg="add del mod">
          <ac:chgData name="Sachid, Angada" userId="1fe1b10f-67f8-4b7d-bf6b-e2b20118d7a8" providerId="ADAL" clId="{BC947BD9-93CF-479F-8FB7-B6D1334BCDEF}" dt="2022-02-09T04:03:02.495" v="1613" actId="478"/>
          <ac:spMkLst>
            <pc:docMk/>
            <pc:sldMk cId="2565203038" sldId="2147328443"/>
            <ac:spMk id="47" creationId="{23AE066B-3967-4709-BA03-4264F9D59D25}"/>
          </ac:spMkLst>
        </pc:spChg>
        <pc:grpChg chg="mod">
          <ac:chgData name="Sachid, Angada" userId="1fe1b10f-67f8-4b7d-bf6b-e2b20118d7a8" providerId="ADAL" clId="{BC947BD9-93CF-479F-8FB7-B6D1334BCDEF}" dt="2022-02-09T03:52:18.876" v="1486" actId="1035"/>
          <ac:grpSpMkLst>
            <pc:docMk/>
            <pc:sldMk cId="2565203038" sldId="2147328443"/>
            <ac:grpSpMk id="13" creationId="{CE9E77BD-6670-4678-91EA-6A606AFB9336}"/>
          </ac:grpSpMkLst>
        </pc:grpChg>
      </pc:sldChg>
      <pc:sldChg chg="del">
        <pc:chgData name="Sachid, Angada" userId="1fe1b10f-67f8-4b7d-bf6b-e2b20118d7a8" providerId="ADAL" clId="{BC947BD9-93CF-479F-8FB7-B6D1334BCDEF}" dt="2022-02-09T03:14:07.801" v="2" actId="2696"/>
        <pc:sldMkLst>
          <pc:docMk/>
          <pc:sldMk cId="2361499216" sldId="2147328446"/>
        </pc:sldMkLst>
      </pc:sldChg>
      <pc:sldChg chg="add ord">
        <pc:chgData name="Sachid, Angada" userId="1fe1b10f-67f8-4b7d-bf6b-e2b20118d7a8" providerId="ADAL" clId="{BC947BD9-93CF-479F-8FB7-B6D1334BCDEF}" dt="2022-02-09T03:56:47.042" v="1586"/>
        <pc:sldMkLst>
          <pc:docMk/>
          <pc:sldMk cId="2769791252" sldId="2147328446"/>
        </pc:sldMkLst>
      </pc:sldChg>
      <pc:sldChg chg="del">
        <pc:chgData name="Sachid, Angada" userId="1fe1b10f-67f8-4b7d-bf6b-e2b20118d7a8" providerId="ADAL" clId="{BC947BD9-93CF-479F-8FB7-B6D1334BCDEF}" dt="2022-02-09T03:14:07.801" v="2" actId="2696"/>
        <pc:sldMkLst>
          <pc:docMk/>
          <pc:sldMk cId="1386823955" sldId="2147328449"/>
        </pc:sldMkLst>
      </pc:sldChg>
      <pc:sldChg chg="add">
        <pc:chgData name="Sachid, Angada" userId="1fe1b10f-67f8-4b7d-bf6b-e2b20118d7a8" providerId="ADAL" clId="{BC947BD9-93CF-479F-8FB7-B6D1334BCDEF}" dt="2022-02-09T03:14:10.657" v="3"/>
        <pc:sldMkLst>
          <pc:docMk/>
          <pc:sldMk cId="3192454894" sldId="2147328449"/>
        </pc:sldMkLst>
      </pc:sldChg>
      <pc:sldChg chg="modSp mod">
        <pc:chgData name="Sachid, Angada" userId="1fe1b10f-67f8-4b7d-bf6b-e2b20118d7a8" providerId="ADAL" clId="{BC947BD9-93CF-479F-8FB7-B6D1334BCDEF}" dt="2022-02-09T04:19:23.761" v="1917" actId="20577"/>
        <pc:sldMkLst>
          <pc:docMk/>
          <pc:sldMk cId="1929564261" sldId="2147328450"/>
        </pc:sldMkLst>
        <pc:graphicFrameChg chg="modGraphic">
          <ac:chgData name="Sachid, Angada" userId="1fe1b10f-67f8-4b7d-bf6b-e2b20118d7a8" providerId="ADAL" clId="{BC947BD9-93CF-479F-8FB7-B6D1334BCDEF}" dt="2022-02-09T04:19:23.761" v="1917" actId="20577"/>
          <ac:graphicFrameMkLst>
            <pc:docMk/>
            <pc:sldMk cId="1929564261" sldId="2147328450"/>
            <ac:graphicFrameMk id="4" creationId="{26660501-FD7A-4224-95AB-9D268A5C4777}"/>
          </ac:graphicFrameMkLst>
        </pc:graphicFrameChg>
      </pc:sldChg>
      <pc:sldChg chg="ord">
        <pc:chgData name="Sachid, Angada" userId="1fe1b10f-67f8-4b7d-bf6b-e2b20118d7a8" providerId="ADAL" clId="{BC947BD9-93CF-479F-8FB7-B6D1334BCDEF}" dt="2022-02-09T03:56:36.924" v="1584"/>
        <pc:sldMkLst>
          <pc:docMk/>
          <pc:sldMk cId="2107300781" sldId="2147328451"/>
        </pc:sldMkLst>
      </pc:sldChg>
      <pc:sldChg chg="addSp modSp add mod">
        <pc:chgData name="Sachid, Angada" userId="1fe1b10f-67f8-4b7d-bf6b-e2b20118d7a8" providerId="ADAL" clId="{BC947BD9-93CF-479F-8FB7-B6D1334BCDEF}" dt="2022-02-09T05:02:56.832" v="1998" actId="1038"/>
        <pc:sldMkLst>
          <pc:docMk/>
          <pc:sldMk cId="4137038914" sldId="2147328452"/>
        </pc:sldMkLst>
        <pc:spChg chg="mod">
          <ac:chgData name="Sachid, Angada" userId="1fe1b10f-67f8-4b7d-bf6b-e2b20118d7a8" providerId="ADAL" clId="{BC947BD9-93CF-479F-8FB7-B6D1334BCDEF}" dt="2022-02-09T03:46:37.312" v="1260" actId="1035"/>
          <ac:spMkLst>
            <pc:docMk/>
            <pc:sldMk cId="4137038914" sldId="2147328452"/>
            <ac:spMk id="3" creationId="{CCB7E7D9-7AA4-4A6E-BFD5-6A7A9A4241F6}"/>
          </ac:spMkLst>
        </pc:spChg>
        <pc:spChg chg="add mod">
          <ac:chgData name="Sachid, Angada" userId="1fe1b10f-67f8-4b7d-bf6b-e2b20118d7a8" providerId="ADAL" clId="{BC947BD9-93CF-479F-8FB7-B6D1334BCDEF}" dt="2022-02-09T03:47:37.133" v="1298" actId="1035"/>
          <ac:spMkLst>
            <pc:docMk/>
            <pc:sldMk cId="4137038914" sldId="2147328452"/>
            <ac:spMk id="4" creationId="{B3B69706-0DE6-4E9D-AC62-32EACA8FF965}"/>
          </ac:spMkLst>
        </pc:spChg>
        <pc:spChg chg="add mod">
          <ac:chgData name="Sachid, Angada" userId="1fe1b10f-67f8-4b7d-bf6b-e2b20118d7a8" providerId="ADAL" clId="{BC947BD9-93CF-479F-8FB7-B6D1334BCDEF}" dt="2022-02-09T05:02:56.832" v="1998" actId="1038"/>
          <ac:spMkLst>
            <pc:docMk/>
            <pc:sldMk cId="4137038914" sldId="2147328452"/>
            <ac:spMk id="5" creationId="{12E98A07-CF47-4C79-823A-8935E8EEC1E2}"/>
          </ac:spMkLst>
        </pc:spChg>
        <pc:graphicFrameChg chg="mod modGraphic">
          <ac:chgData name="Sachid, Angada" userId="1fe1b10f-67f8-4b7d-bf6b-e2b20118d7a8" providerId="ADAL" clId="{BC947BD9-93CF-479F-8FB7-B6D1334BCDEF}" dt="2022-02-09T03:55:39.339" v="1576" actId="20577"/>
          <ac:graphicFrameMkLst>
            <pc:docMk/>
            <pc:sldMk cId="4137038914" sldId="2147328452"/>
            <ac:graphicFrameMk id="46" creationId="{852457CF-FCD1-411B-B715-9F86AAB4A0F7}"/>
          </ac:graphicFrameMkLst>
        </pc:graphicFrameChg>
      </pc:sldChg>
      <pc:sldChg chg="del">
        <pc:chgData name="Sachid, Angada" userId="1fe1b10f-67f8-4b7d-bf6b-e2b20118d7a8" providerId="ADAL" clId="{BC947BD9-93CF-479F-8FB7-B6D1334BCDEF}" dt="2022-02-09T03:42:14.565" v="980" actId="2696"/>
        <pc:sldMkLst>
          <pc:docMk/>
          <pc:sldMk cId="4210698913" sldId="2147328452"/>
        </pc:sldMkLst>
      </pc:sldChg>
      <pc:sldChg chg="delSp modSp new mod modClrScheme chgLayout">
        <pc:chgData name="Sachid, Angada" userId="1fe1b10f-67f8-4b7d-bf6b-e2b20118d7a8" providerId="ADAL" clId="{BC947BD9-93CF-479F-8FB7-B6D1334BCDEF}" dt="2022-02-09T03:48:14.823" v="1330" actId="20577"/>
        <pc:sldMkLst>
          <pc:docMk/>
          <pc:sldMk cId="3518159687" sldId="2147328453"/>
        </pc:sldMkLst>
        <pc:spChg chg="mod ord">
          <ac:chgData name="Sachid, Angada" userId="1fe1b10f-67f8-4b7d-bf6b-e2b20118d7a8" providerId="ADAL" clId="{BC947BD9-93CF-479F-8FB7-B6D1334BCDEF}" dt="2022-02-09T03:18:33.222" v="45" actId="700"/>
          <ac:spMkLst>
            <pc:docMk/>
            <pc:sldMk cId="3518159687" sldId="2147328453"/>
            <ac:spMk id="2" creationId="{A4D1B709-CE6E-402D-9F9A-2BAE6F247A17}"/>
          </ac:spMkLst>
        </pc:spChg>
        <pc:spChg chg="mod ord">
          <ac:chgData name="Sachid, Angada" userId="1fe1b10f-67f8-4b7d-bf6b-e2b20118d7a8" providerId="ADAL" clId="{BC947BD9-93CF-479F-8FB7-B6D1334BCDEF}" dt="2022-02-09T03:48:14.823" v="1330" actId="20577"/>
          <ac:spMkLst>
            <pc:docMk/>
            <pc:sldMk cId="3518159687" sldId="2147328453"/>
            <ac:spMk id="3" creationId="{91FC9A37-5FFA-4266-BD67-E537A1B4427E}"/>
          </ac:spMkLst>
        </pc:spChg>
        <pc:spChg chg="del">
          <ac:chgData name="Sachid, Angada" userId="1fe1b10f-67f8-4b7d-bf6b-e2b20118d7a8" providerId="ADAL" clId="{BC947BD9-93CF-479F-8FB7-B6D1334BCDEF}" dt="2022-02-09T03:18:33.222" v="45" actId="700"/>
          <ac:spMkLst>
            <pc:docMk/>
            <pc:sldMk cId="3518159687" sldId="2147328453"/>
            <ac:spMk id="4" creationId="{913CA64B-D264-46B2-AEDC-1FD30923E215}"/>
          </ac:spMkLst>
        </pc:spChg>
      </pc:sldChg>
      <pc:sldMasterChg chg="del delSldLayout">
        <pc:chgData name="Sachid, Angada" userId="1fe1b10f-67f8-4b7d-bf6b-e2b20118d7a8" providerId="ADAL" clId="{BC947BD9-93CF-479F-8FB7-B6D1334BCDEF}" dt="2022-02-09T03:14:07.801" v="2" actId="2696"/>
        <pc:sldMasterMkLst>
          <pc:docMk/>
          <pc:sldMasterMk cId="728863251" sldId="2147483790"/>
        </pc:sldMasterMkLst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3827924437" sldId="2147483791"/>
          </pc:sldLayoutMkLst>
        </pc:sldLayoutChg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2436872142" sldId="2147483792"/>
          </pc:sldLayoutMkLst>
        </pc:sldLayoutChg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2803045527" sldId="2147483793"/>
          </pc:sldLayoutMkLst>
        </pc:sldLayoutChg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4102113248" sldId="2147483794"/>
          </pc:sldLayoutMkLst>
        </pc:sldLayoutChg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2405197859" sldId="2147483795"/>
          </pc:sldLayoutMkLst>
        </pc:sldLayoutChg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2137512548" sldId="2147483796"/>
          </pc:sldLayoutMkLst>
        </pc:sldLayoutChg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2096910620" sldId="2147483797"/>
          </pc:sldLayoutMkLst>
        </pc:sldLayoutChg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383136214" sldId="2147483798"/>
          </pc:sldLayoutMkLst>
        </pc:sldLayoutChg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2570616550" sldId="2147483799"/>
          </pc:sldLayoutMkLst>
        </pc:sldLayoutChg>
        <pc:sldLayoutChg chg="del">
          <pc:chgData name="Sachid, Angada" userId="1fe1b10f-67f8-4b7d-bf6b-e2b20118d7a8" providerId="ADAL" clId="{BC947BD9-93CF-479F-8FB7-B6D1334BCDEF}" dt="2022-02-09T03:14:07.801" v="2" actId="2696"/>
          <pc:sldLayoutMkLst>
            <pc:docMk/>
            <pc:sldMasterMk cId="728863251" sldId="2147483790"/>
            <pc:sldLayoutMk cId="3162432709" sldId="214748380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6" y="3585279"/>
            <a:ext cx="10283652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1657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71424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28365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Autofit/>
          </a:bodyPr>
          <a:lstStyle>
            <a:lvl1pPr>
              <a:defRPr sz="60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60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41391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60" y="228600"/>
            <a:ext cx="11010816" cy="594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32pt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784164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60" y="228600"/>
            <a:ext cx="11010816" cy="594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32pt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960119"/>
            <a:ext cx="11010900" cy="5303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4458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60" y="228600"/>
            <a:ext cx="11010816" cy="594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32pt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94360" y="1554480"/>
            <a:ext cx="11010900" cy="4693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94360" y="960120"/>
            <a:ext cx="11022013" cy="457200"/>
          </a:xfrm>
          <a:ln w="12700">
            <a:miter lim="400000"/>
          </a:ln>
        </p:spPr>
        <p:txBody>
          <a:bodyPr lIns="0" tIns="0" rIns="0" bIns="0" anchor="ctr">
            <a:noAutofit/>
          </a:bodyPr>
          <a:lstStyle>
            <a:lvl1pPr>
              <a:defRPr lang="en-US" sz="2400">
                <a:solidFill>
                  <a:schemeClr val="accent1"/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946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60" y="228600"/>
            <a:ext cx="11010901" cy="594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32pt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94360" y="1463040"/>
            <a:ext cx="528852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463039"/>
            <a:ext cx="528852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94360" y="914400"/>
            <a:ext cx="11022013" cy="457200"/>
          </a:xfrm>
        </p:spPr>
        <p:txBody>
          <a:bodyPr anchor="ctr"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4803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60" y="228600"/>
            <a:ext cx="11010901" cy="594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94360" y="956930"/>
            <a:ext cx="5288525" cy="53013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960120"/>
            <a:ext cx="5288525" cy="5303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0474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60" y="228600"/>
            <a:ext cx="11010899" cy="594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3845114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653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914400"/>
            <a:ext cx="10972801" cy="5322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4" y="230841"/>
            <a:ext cx="10972801" cy="594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Autofit/>
          </a:bodyPr>
          <a:lstStyle/>
          <a:p>
            <a:pPr lvl="0"/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4897602" y="6562504"/>
            <a:ext cx="2396811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b="0">
                <a:solidFill>
                  <a:schemeClr val="bg2"/>
                </a:solidFill>
              </a:rPr>
              <a:t>Intel Confidential – Internal Use Only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2510624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Engineering (FTE)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CA05DC0-A4C5-47B7-BE15-60B4DFF91DA9}"/>
              </a:ext>
            </a:extLst>
          </p:cNvPr>
          <p:cNvSpPr/>
          <p:nvPr userDrawn="1"/>
        </p:nvSpPr>
        <p:spPr>
          <a:xfrm>
            <a:off x="9754508" y="6562504"/>
            <a:ext cx="1048685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Angada Sachid</a:t>
            </a:r>
          </a:p>
        </p:txBody>
      </p:sp>
    </p:spTree>
    <p:extLst>
      <p:ext uri="{BB962C8B-B14F-4D97-AF65-F5344CB8AC3E}">
        <p14:creationId xmlns:p14="http://schemas.microsoft.com/office/powerpoint/2010/main" val="163290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lang="en-US" sz="3200" b="0" i="0" u="none" strike="noStrike" cap="none" spc="0" baseline="0" dirty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2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9F4BE2-8E4A-4003-B816-9E34781F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5476" y="3527401"/>
            <a:ext cx="10283652" cy="1091827"/>
          </a:xfrm>
        </p:spPr>
        <p:txBody>
          <a:bodyPr/>
          <a:lstStyle/>
          <a:p>
            <a:r>
              <a:rPr lang="en-US" sz="4800"/>
              <a:t>Predictive (Pre-PDK) DTCO / STCO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39A39-08BC-4F2F-94A3-F43AAEEFAEB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EAF9F9-E88D-44A4-A1B6-BAA2E532B65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/>
              <a:t>Angada Sachid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79BF48-BA3B-4643-A9A9-A55F61D9CE50}"/>
              </a:ext>
            </a:extLst>
          </p:cNvPr>
          <p:cNvSpPr txBox="1"/>
          <p:nvPr/>
        </p:nvSpPr>
        <p:spPr>
          <a:xfrm>
            <a:off x="2755232" y="5732727"/>
            <a:ext cx="9336505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Contributions from and Discussions with: </a:t>
            </a:r>
          </a:p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Jeff Watt, </a:t>
            </a:r>
            <a:r>
              <a:rPr kumimoji="0" lang="en-US" sz="20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Derchang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 Kau, Prashant Majhi, Klaus Schruefer, Per Sverdrup, Mike Goldsmith, Wenjie Jiang, Sarita </a:t>
            </a:r>
            <a:r>
              <a:rPr kumimoji="0" lang="en-US" sz="20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Thakar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, Chung-Ching Peng, Sourav </a:t>
            </a:r>
            <a:r>
              <a:rPr kumimoji="0" lang="en-US" sz="20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Chakravarti</a:t>
            </a: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tel Clear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565914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1B709-CE6E-402D-9F9A-2BAE6F247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Predictive DTCO for N2/N3E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C9A37-5FFA-4266-BD67-E537A1B4427E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/>
          <a:lstStyle/>
          <a:p>
            <a:r>
              <a:rPr lang="en-US"/>
              <a:t>Opportunities at N3E / N2</a:t>
            </a:r>
          </a:p>
          <a:p>
            <a:pPr lvl="1"/>
            <a:r>
              <a:rPr lang="en-US"/>
              <a:t>Achieve better PPA via fine-tuning technology/architecture choices (</a:t>
            </a:r>
            <a:r>
              <a:rPr lang="en-US" err="1"/>
              <a:t>eg.</a:t>
            </a:r>
            <a:r>
              <a:rPr lang="en-US"/>
              <a:t> metal RC, standard cell architecture)</a:t>
            </a:r>
          </a:p>
          <a:p>
            <a:pPr lvl="1"/>
            <a:r>
              <a:rPr lang="en-US"/>
              <a:t>Considering TSMC PDK release schedule, need to focus on key areas</a:t>
            </a:r>
          </a:p>
          <a:p>
            <a:pPr lvl="1"/>
            <a:endParaRPr lang="en-US"/>
          </a:p>
          <a:p>
            <a:r>
              <a:rPr lang="en-US"/>
              <a:t>Wider impact for future nodes (N+2 and beyond) by early engagement with external foundries </a:t>
            </a:r>
          </a:p>
          <a:p>
            <a:pPr lvl="1"/>
            <a:r>
              <a:rPr lang="en-US"/>
              <a:t>Opportunity to define the technology considering monolithic and 3DIC landscape</a:t>
            </a:r>
          </a:p>
          <a:p>
            <a:pPr lvl="2"/>
            <a:r>
              <a:rPr lang="en-US"/>
              <a:t>Logic and memory heterogeneity; New device architectures like NSFET / CFET</a:t>
            </a:r>
          </a:p>
          <a:p>
            <a:pPr lvl="1"/>
            <a:r>
              <a:rPr lang="en-US"/>
              <a:t>~24 months before V0.1 PDK release date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59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407E5-28BB-49ED-BAC9-113750FCC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N2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7E7D9-7AA4-4A6E-BFD5-6A7A9A4241F6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899158"/>
            <a:ext cx="11010900" cy="1365067"/>
          </a:xfrm>
        </p:spPr>
        <p:txBody>
          <a:bodyPr/>
          <a:lstStyle/>
          <a:p>
            <a:r>
              <a:rPr lang="en-US"/>
              <a:t>Deliver a mini-standard cell library for early pathfinding</a:t>
            </a:r>
          </a:p>
          <a:p>
            <a:r>
              <a:rPr lang="en-US"/>
              <a:t>Capable of generating L1 FOM (small-circuit PPA) </a:t>
            </a:r>
          </a:p>
          <a:p>
            <a:r>
              <a:rPr lang="en-US"/>
              <a:t>Timeline: Before N2 V0.1 PDK is released (22/Q1)</a:t>
            </a:r>
          </a:p>
          <a:p>
            <a:endParaRPr lang="en-US"/>
          </a:p>
        </p:txBody>
      </p:sp>
      <p:graphicFrame>
        <p:nvGraphicFramePr>
          <p:cNvPr id="46" name="Table 4">
            <a:extLst>
              <a:ext uri="{FF2B5EF4-FFF2-40B4-BE49-F238E27FC236}">
                <a16:creationId xmlns:a16="http://schemas.microsoft.com/office/drawing/2014/main" id="{852457CF-FCD1-411B-B715-9F86AAB4A0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9494132"/>
              </p:ext>
            </p:extLst>
          </p:nvPr>
        </p:nvGraphicFramePr>
        <p:xfrm>
          <a:off x="93980" y="2362651"/>
          <a:ext cx="1193835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85505218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87808582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691018607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246710189"/>
                    </a:ext>
                  </a:extLst>
                </a:gridCol>
                <a:gridCol w="1056993">
                  <a:extLst>
                    <a:ext uri="{9D8B030D-6E8A-4147-A177-3AD203B41FA5}">
                      <a16:colId xmlns:a16="http://schemas.microsoft.com/office/drawing/2014/main" val="2815004887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323186992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3290626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Milestone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Contributors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Start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Due By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Difficulty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Dependency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518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Design and Technology Rules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u="sng"/>
                        <a:t>Klaus</a:t>
                      </a:r>
                      <a:r>
                        <a:rPr lang="en-US" sz="1400" u="none"/>
                        <a:t>, Angada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02/07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02/18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Ongoing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4450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Compact 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u="sng"/>
                        <a:t>Atul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02/14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03/18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818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ITF, </a:t>
                      </a:r>
                      <a:r>
                        <a:rPr lang="en-US" sz="1400" err="1"/>
                        <a:t>nxtgrd</a:t>
                      </a:r>
                      <a:r>
                        <a:rPr lang="en-US" sz="1400"/>
                        <a:t> and </a:t>
                      </a:r>
                      <a:r>
                        <a:rPr lang="en-US" sz="1400" err="1"/>
                        <a:t>TLUplus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u="sng"/>
                        <a:t>Angada</a:t>
                      </a:r>
                      <a:r>
                        <a:rPr lang="en-US" sz="140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02/14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03/11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Design Rules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4963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err="1"/>
                        <a:t>SLiC</a:t>
                      </a:r>
                      <a:r>
                        <a:rPr lang="en-US" sz="1400"/>
                        <a:t> Evaluation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u="sng"/>
                        <a:t>Eva</a:t>
                      </a:r>
                      <a:r>
                        <a:rPr lang="en-US" sz="1400"/>
                        <a:t>, Angada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02/28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03/31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Engagement docs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5853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Standard Cell Layouts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sng"/>
                        <a:t>Eva</a:t>
                      </a:r>
                      <a:r>
                        <a:rPr lang="en-US" sz="1400"/>
                        <a:t>, Angada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03/01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03/25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err="1"/>
                        <a:t>SLiC</a:t>
                      </a:r>
                      <a:r>
                        <a:rPr lang="en-US" sz="1400"/>
                        <a:t> Eval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7805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Standard Cell Characterization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Wenjie’s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03/14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04/01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Layouts; ITF, </a:t>
                      </a:r>
                      <a:r>
                        <a:rPr lang="en-US" sz="1400" err="1"/>
                        <a:t>nxtgrd</a:t>
                      </a:r>
                      <a:r>
                        <a:rPr lang="en-US" sz="1400"/>
                        <a:t>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1591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Calibration against Field Solver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u="sng"/>
                        <a:t>Angada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04/04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05/30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V. 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869053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3B69706-0DE6-4E9D-AC62-32EACA8FF965}"/>
              </a:ext>
            </a:extLst>
          </p:cNvPr>
          <p:cNvSpPr txBox="1"/>
          <p:nvPr/>
        </p:nvSpPr>
        <p:spPr>
          <a:xfrm>
            <a:off x="571370" y="5556065"/>
            <a:ext cx="11010900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>
                <a:solidFill>
                  <a:schemeClr val="bg2"/>
                </a:solidFill>
              </a:rPr>
              <a:t>Very aggressive schedule </a:t>
            </a: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>
                <a:solidFill>
                  <a:schemeClr val="bg2"/>
                </a:solidFill>
              </a:rPr>
              <a:t>Overlaps with capability building </a:t>
            </a: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>
                <a:solidFill>
                  <a:schemeClr val="bg2"/>
                </a:solidFill>
              </a:rPr>
              <a:t>Requires meticulous planning and flawless execution to complete</a:t>
            </a:r>
            <a:endParaRPr kumimoji="0" lang="en-US" sz="1600" b="0" i="0" u="none" strike="noStrike" cap="none" spc="0" normalizeH="0" baseline="0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E98A07-CF47-4C79-823A-8935E8EEC1E2}"/>
              </a:ext>
            </a:extLst>
          </p:cNvPr>
          <p:cNvSpPr txBox="1"/>
          <p:nvPr/>
        </p:nvSpPr>
        <p:spPr>
          <a:xfrm>
            <a:off x="7663544" y="296091"/>
            <a:ext cx="4003030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Discussions: </a:t>
            </a:r>
            <a:r>
              <a:rPr kumimoji="0" lang="en-US" sz="1400" b="0" i="0" u="none" strike="noStrike" cap="none" spc="0" normalizeH="0" baseline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Derchang</a:t>
            </a:r>
            <a:r>
              <a: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, Srini, Sourav, Jeff</a:t>
            </a:r>
          </a:p>
        </p:txBody>
      </p:sp>
    </p:spTree>
    <p:extLst>
      <p:ext uri="{BB962C8B-B14F-4D97-AF65-F5344CB8AC3E}">
        <p14:creationId xmlns:p14="http://schemas.microsoft.com/office/powerpoint/2010/main" val="4137038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18EEB-FBDE-4A47-BC02-E98186213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Foundry Engagement Workflow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18EBDA5-3BDD-4BEE-952D-09D8C2113C46}"/>
              </a:ext>
            </a:extLst>
          </p:cNvPr>
          <p:cNvGrpSpPr/>
          <p:nvPr/>
        </p:nvGrpSpPr>
        <p:grpSpPr>
          <a:xfrm>
            <a:off x="925827" y="627829"/>
            <a:ext cx="9372599" cy="5434715"/>
            <a:chOff x="925827" y="627829"/>
            <a:chExt cx="9372599" cy="5434715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46EF57E-0329-4BF2-9C00-B52BA0E8453E}"/>
                </a:ext>
              </a:extLst>
            </p:cNvPr>
            <p:cNvSpPr/>
            <p:nvPr/>
          </p:nvSpPr>
          <p:spPr>
            <a:xfrm>
              <a:off x="925827" y="1632313"/>
              <a:ext cx="7834996" cy="3657600"/>
            </a:xfrm>
            <a:prstGeom prst="rect">
              <a:avLst/>
            </a:prstGeom>
            <a:noFill/>
            <a:ln w="28575" cap="flat">
              <a:solidFill>
                <a:schemeClr val="tx2">
                  <a:lumMod val="20000"/>
                  <a:lumOff val="80000"/>
                </a:schemeClr>
              </a:solidFill>
              <a:prstDash val="dash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1A6D40D-98D4-4C5F-82FE-35EB2D5ABC32}"/>
                </a:ext>
              </a:extLst>
            </p:cNvPr>
            <p:cNvSpPr/>
            <p:nvPr/>
          </p:nvSpPr>
          <p:spPr>
            <a:xfrm>
              <a:off x="1062987" y="1806612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Nodes (N, N-1, N-2 …)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C136C39-D905-4F8A-8E64-E4BE30276C90}"/>
                </a:ext>
              </a:extLst>
            </p:cNvPr>
            <p:cNvSpPr/>
            <p:nvPr/>
          </p:nvSpPr>
          <p:spPr>
            <a:xfrm>
              <a:off x="1062986" y="2420702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Analyze Trends</a:t>
              </a:r>
            </a:p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FEOL, BEOL </a:t>
              </a:r>
              <a:r>
                <a:rPr kumimoji="0" lang="en-US" sz="1200" b="0" i="0" u="none" strike="noStrike" kern="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etc</a:t>
              </a: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895D33F-A8EE-4F56-AD95-22D4ADA7548B}"/>
                </a:ext>
              </a:extLst>
            </p:cNvPr>
            <p:cNvSpPr/>
            <p:nvPr/>
          </p:nvSpPr>
          <p:spPr>
            <a:xfrm>
              <a:off x="2609201" y="1806612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Build Parallel PDK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94919E9C-9C38-42DC-93A4-1F301931FB18}"/>
                </a:ext>
              </a:extLst>
            </p:cNvPr>
            <p:cNvCxnSpPr>
              <a:stCxn id="3" idx="3"/>
              <a:endCxn id="6" idx="1"/>
            </p:cNvCxnSpPr>
            <p:nvPr/>
          </p:nvCxnSpPr>
          <p:spPr>
            <a:xfrm>
              <a:off x="2365160" y="2042574"/>
              <a:ext cx="244041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FBB8B43-E230-4BB9-82C3-915469C365A2}"/>
                </a:ext>
              </a:extLst>
            </p:cNvPr>
            <p:cNvCxnSpPr>
              <a:stCxn id="3" idx="2"/>
              <a:endCxn id="4" idx="0"/>
            </p:cNvCxnSpPr>
            <p:nvPr/>
          </p:nvCxnSpPr>
          <p:spPr>
            <a:xfrm flipH="1">
              <a:off x="1714073" y="2278536"/>
              <a:ext cx="1" cy="142166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7ACF5CB-EAF0-454E-855D-147C462A461F}"/>
                </a:ext>
              </a:extLst>
            </p:cNvPr>
            <p:cNvSpPr/>
            <p:nvPr/>
          </p:nvSpPr>
          <p:spPr>
            <a:xfrm>
              <a:off x="2609201" y="2422087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Match w/ Foundry PDK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102F2EB9-1EB4-4623-9A02-7F54D6C59C9B}"/>
                </a:ext>
              </a:extLst>
            </p:cNvPr>
            <p:cNvCxnSpPr>
              <a:stCxn id="4" idx="3"/>
              <a:endCxn id="13" idx="1"/>
            </p:cNvCxnSpPr>
            <p:nvPr/>
          </p:nvCxnSpPr>
          <p:spPr>
            <a:xfrm>
              <a:off x="2365159" y="2656664"/>
              <a:ext cx="244042" cy="1385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2A78595-B587-426B-9A3E-4DCA556991AE}"/>
                </a:ext>
              </a:extLst>
            </p:cNvPr>
            <p:cNvCxnSpPr>
              <a:stCxn id="6" idx="2"/>
              <a:endCxn id="13" idx="0"/>
            </p:cNvCxnSpPr>
            <p:nvPr/>
          </p:nvCxnSpPr>
          <p:spPr>
            <a:xfrm>
              <a:off x="3260288" y="2278536"/>
              <a:ext cx="0" cy="14355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D4E320A-23F0-4D9B-BE56-F49087DF2D28}"/>
                </a:ext>
              </a:extLst>
            </p:cNvPr>
            <p:cNvSpPr/>
            <p:nvPr/>
          </p:nvSpPr>
          <p:spPr>
            <a:xfrm>
              <a:off x="2609201" y="3036176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Extrapolate to N+1, N+2 ...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4F42073F-26EB-4837-B18A-BCE46F2443A0}"/>
                </a:ext>
              </a:extLst>
            </p:cNvPr>
            <p:cNvCxnSpPr>
              <a:stCxn id="13" idx="2"/>
              <a:endCxn id="18" idx="0"/>
            </p:cNvCxnSpPr>
            <p:nvPr/>
          </p:nvCxnSpPr>
          <p:spPr>
            <a:xfrm>
              <a:off x="3260288" y="2894011"/>
              <a:ext cx="0" cy="142165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768DE1F-FE58-48BA-B05C-403567558A0E}"/>
                </a:ext>
              </a:extLst>
            </p:cNvPr>
            <p:cNvSpPr/>
            <p:nvPr/>
          </p:nvSpPr>
          <p:spPr>
            <a:xfrm>
              <a:off x="4146838" y="3036176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Analyze different tech options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B4641C1D-44C8-400A-B33D-56E442C8B302}"/>
                </a:ext>
              </a:extLst>
            </p:cNvPr>
            <p:cNvCxnSpPr>
              <a:cxnSpLocks/>
              <a:stCxn id="37" idx="3"/>
              <a:endCxn id="39" idx="1"/>
            </p:cNvCxnSpPr>
            <p:nvPr/>
          </p:nvCxnSpPr>
          <p:spPr>
            <a:xfrm>
              <a:off x="6997737" y="3272138"/>
              <a:ext cx="235464" cy="334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E4A0F8A-8001-4D26-B5A1-3D6AFD695D8B}"/>
                </a:ext>
              </a:extLst>
            </p:cNvPr>
            <p:cNvSpPr/>
            <p:nvPr/>
          </p:nvSpPr>
          <p:spPr>
            <a:xfrm>
              <a:off x="5695564" y="3691120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Generate PPAC Metrics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FCCFB220-81D5-404B-87F3-3F087EDBE7B4}"/>
                </a:ext>
              </a:extLst>
            </p:cNvPr>
            <p:cNvCxnSpPr>
              <a:cxnSpLocks/>
              <a:stCxn id="37" idx="2"/>
              <a:endCxn id="26" idx="0"/>
            </p:cNvCxnSpPr>
            <p:nvPr/>
          </p:nvCxnSpPr>
          <p:spPr>
            <a:xfrm>
              <a:off x="6346651" y="3508100"/>
              <a:ext cx="0" cy="18302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E71877CC-8B7A-4235-8216-B2CA104EAA70}"/>
                </a:ext>
              </a:extLst>
            </p:cNvPr>
            <p:cNvCxnSpPr>
              <a:cxnSpLocks/>
              <a:stCxn id="26" idx="3"/>
              <a:endCxn id="43" idx="1"/>
            </p:cNvCxnSpPr>
            <p:nvPr/>
          </p:nvCxnSpPr>
          <p:spPr>
            <a:xfrm>
              <a:off x="6997737" y="3927082"/>
              <a:ext cx="230735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097F7AD-E673-4289-9E16-0142B9BC974E}"/>
                </a:ext>
              </a:extLst>
            </p:cNvPr>
            <p:cNvSpPr/>
            <p:nvPr/>
          </p:nvSpPr>
          <p:spPr>
            <a:xfrm>
              <a:off x="7228472" y="4342062"/>
              <a:ext cx="1302173" cy="47192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Foundry N+1 V0.1 PDK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3102325-8659-4789-A8C7-BE55FF1B8B34}"/>
                </a:ext>
              </a:extLst>
            </p:cNvPr>
            <p:cNvSpPr/>
            <p:nvPr/>
          </p:nvSpPr>
          <p:spPr>
            <a:xfrm>
              <a:off x="7233201" y="3039516"/>
              <a:ext cx="1302173" cy="47192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Foundry N+1 V0.01 PDK</a:t>
              </a:r>
            </a:p>
          </p:txBody>
        </p:sp>
        <p:sp>
          <p:nvSpPr>
            <p:cNvPr id="40" name="Callout: Bent Line 39">
              <a:extLst>
                <a:ext uri="{FF2B5EF4-FFF2-40B4-BE49-F238E27FC236}">
                  <a16:creationId xmlns:a16="http://schemas.microsoft.com/office/drawing/2014/main" id="{FD0203DD-8E47-4B80-9A7D-4BCB6F41C10B}"/>
                </a:ext>
              </a:extLst>
            </p:cNvPr>
            <p:cNvSpPr/>
            <p:nvPr/>
          </p:nvSpPr>
          <p:spPr>
            <a:xfrm>
              <a:off x="7352515" y="2418821"/>
              <a:ext cx="1302172" cy="471924"/>
            </a:xfrm>
            <a:prstGeom prst="borderCallout2">
              <a:avLst>
                <a:gd name="adj1" fmla="val 82455"/>
                <a:gd name="adj2" fmla="val 2610"/>
                <a:gd name="adj3" fmla="val 127832"/>
                <a:gd name="adj4" fmla="val -16804"/>
                <a:gd name="adj5" fmla="val 248842"/>
                <a:gd name="adj6" fmla="val -18720"/>
              </a:avLst>
            </a:prstGeom>
            <a:solidFill>
              <a:schemeClr val="accent1"/>
            </a:solidFill>
            <a:ln w="12700" cap="flat">
              <a:solidFill>
                <a:schemeClr val="tx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FTiP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-Foundry Engagement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B886B35-E08D-4BA2-862E-A6AD19314724}"/>
                </a:ext>
              </a:extLst>
            </p:cNvPr>
            <p:cNvSpPr/>
            <p:nvPr/>
          </p:nvSpPr>
          <p:spPr>
            <a:xfrm>
              <a:off x="7228472" y="3691120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Generate PPAC Metrics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F43602B9-60D0-4ABC-8673-E1ABF253D30E}"/>
                </a:ext>
              </a:extLst>
            </p:cNvPr>
            <p:cNvCxnSpPr>
              <a:stCxn id="39" idx="2"/>
              <a:endCxn id="43" idx="0"/>
            </p:cNvCxnSpPr>
            <p:nvPr/>
          </p:nvCxnSpPr>
          <p:spPr>
            <a:xfrm flipH="1">
              <a:off x="7879559" y="3511440"/>
              <a:ext cx="4729" cy="17968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63833D2-83F4-4497-B78B-DD9F740CD519}"/>
                </a:ext>
              </a:extLst>
            </p:cNvPr>
            <p:cNvCxnSpPr>
              <a:stCxn id="43" idx="2"/>
              <a:endCxn id="34" idx="0"/>
            </p:cNvCxnSpPr>
            <p:nvPr/>
          </p:nvCxnSpPr>
          <p:spPr>
            <a:xfrm>
              <a:off x="7879559" y="4163044"/>
              <a:ext cx="0" cy="179018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40F6BC6-E41D-4350-AE06-C343B8476585}"/>
                </a:ext>
              </a:extLst>
            </p:cNvPr>
            <p:cNvCxnSpPr>
              <a:stCxn id="18" idx="3"/>
              <a:endCxn id="21" idx="1"/>
            </p:cNvCxnSpPr>
            <p:nvPr/>
          </p:nvCxnSpPr>
          <p:spPr>
            <a:xfrm>
              <a:off x="3911374" y="3272138"/>
              <a:ext cx="235464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DE8FEDE-7FB6-460F-AF10-C4424BB3E36D}"/>
                </a:ext>
              </a:extLst>
            </p:cNvPr>
            <p:cNvSpPr/>
            <p:nvPr/>
          </p:nvSpPr>
          <p:spPr>
            <a:xfrm>
              <a:off x="4537167" y="5590620"/>
              <a:ext cx="5512526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sng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Continuous Engagement with </a:t>
              </a:r>
              <a:r>
                <a:rPr kumimoji="0" lang="en-US" sz="1200" b="0" i="0" u="sng" strike="noStrike" kern="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FTiD</a:t>
              </a:r>
              <a:endParaRPr kumimoji="0" lang="en-US" sz="1200" b="0" i="0" u="sng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  <a:p>
              <a:pPr marR="0" lvl="0" algn="l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Tech choices; Design Rules; Std. Cell Layouts; Architecture; Methodologies …</a:t>
              </a:r>
            </a:p>
          </p:txBody>
        </p:sp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6747F3C9-BCED-47A0-B381-3DE12ECAF224}"/>
                </a:ext>
              </a:extLst>
            </p:cNvPr>
            <p:cNvSpPr/>
            <p:nvPr/>
          </p:nvSpPr>
          <p:spPr>
            <a:xfrm>
              <a:off x="1062987" y="627829"/>
              <a:ext cx="9235439" cy="937458"/>
            </a:xfrm>
            <a:prstGeom prst="rightArrow">
              <a:avLst>
                <a:gd name="adj1" fmla="val 50000"/>
                <a:gd name="adj2" fmla="val 77433"/>
              </a:avLst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Engagement with Intel Product Teams</a:t>
              </a:r>
            </a:p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Product PPAC requirements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8F2C1BB9-CB07-4AAD-B990-AC69B478EC90}"/>
                </a:ext>
              </a:extLst>
            </p:cNvPr>
            <p:cNvCxnSpPr/>
            <p:nvPr/>
          </p:nvCxnSpPr>
          <p:spPr>
            <a:xfrm>
              <a:off x="5234295" y="1317988"/>
              <a:ext cx="0" cy="314325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8B0B7C17-635C-496C-A9C4-D633D18B79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6295" y="1317988"/>
              <a:ext cx="0" cy="314325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B769B1F-C7AC-4177-8685-EC0284B4E25D}"/>
                </a:ext>
              </a:extLst>
            </p:cNvPr>
            <p:cNvSpPr txBox="1"/>
            <p:nvPr/>
          </p:nvSpPr>
          <p:spPr>
            <a:xfrm>
              <a:off x="4153385" y="2708305"/>
              <a:ext cx="1302156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GAA, BS-PDN, BPR, 3DIC, Std. Cell Arch…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AD7FF2D-33B7-4F23-BA8E-2BBEF499A5BE}"/>
                </a:ext>
              </a:extLst>
            </p:cNvPr>
            <p:cNvSpPr/>
            <p:nvPr/>
          </p:nvSpPr>
          <p:spPr>
            <a:xfrm>
              <a:off x="5695564" y="3036176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Build Parallel PDK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AAEAF14-755B-4447-81D8-0B479173606C}"/>
                </a:ext>
              </a:extLst>
            </p:cNvPr>
            <p:cNvCxnSpPr>
              <a:stCxn id="21" idx="3"/>
              <a:endCxn id="37" idx="1"/>
            </p:cNvCxnSpPr>
            <p:nvPr/>
          </p:nvCxnSpPr>
          <p:spPr>
            <a:xfrm>
              <a:off x="5449011" y="3272138"/>
              <a:ext cx="246553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E531F70-C770-4B61-8502-3313BCC1CDF8}"/>
                </a:ext>
              </a:extLst>
            </p:cNvPr>
            <p:cNvCxnSpPr>
              <a:cxnSpLocks/>
              <a:stCxn id="45" idx="3"/>
              <a:endCxn id="26" idx="1"/>
            </p:cNvCxnSpPr>
            <p:nvPr/>
          </p:nvCxnSpPr>
          <p:spPr>
            <a:xfrm>
              <a:off x="5444282" y="3927082"/>
              <a:ext cx="251282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5A9391B-6764-429E-B806-19B3C6BEAFBB}"/>
                </a:ext>
              </a:extLst>
            </p:cNvPr>
            <p:cNvSpPr/>
            <p:nvPr/>
          </p:nvSpPr>
          <p:spPr>
            <a:xfrm>
              <a:off x="4142109" y="3691120"/>
              <a:ext cx="1302173" cy="4719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Benchmark circuits / designs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B90A1D0-654C-4B28-81A8-0BDA7BD93684}"/>
                </a:ext>
              </a:extLst>
            </p:cNvPr>
            <p:cNvSpPr txBox="1"/>
            <p:nvPr/>
          </p:nvSpPr>
          <p:spPr>
            <a:xfrm>
              <a:off x="3932139" y="1879362"/>
              <a:ext cx="1302156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Validates the methodology</a:t>
              </a: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B538A35-AE2B-435D-B00C-A9B451EC1820}"/>
                </a:ext>
              </a:extLst>
            </p:cNvPr>
            <p:cNvCxnSpPr/>
            <p:nvPr/>
          </p:nvCxnSpPr>
          <p:spPr>
            <a:xfrm>
              <a:off x="6458207" y="5276295"/>
              <a:ext cx="0" cy="314325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6694B3B3-3490-468F-962C-530735075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20207" y="5276295"/>
              <a:ext cx="0" cy="314325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</p:spTree>
    <p:extLst>
      <p:ext uri="{BB962C8B-B14F-4D97-AF65-F5344CB8AC3E}">
        <p14:creationId xmlns:p14="http://schemas.microsoft.com/office/powerpoint/2010/main" val="409048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F4E8A-40D3-4939-A077-48245A436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Predictive DTCO: High-Level View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E9E77BD-6670-4678-91EA-6A606AFB9336}"/>
              </a:ext>
            </a:extLst>
          </p:cNvPr>
          <p:cNvGrpSpPr/>
          <p:nvPr/>
        </p:nvGrpSpPr>
        <p:grpSpPr>
          <a:xfrm>
            <a:off x="1431583" y="863249"/>
            <a:ext cx="9328833" cy="4448975"/>
            <a:chOff x="1431583" y="1037424"/>
            <a:chExt cx="9328833" cy="4448975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C9643A3-312D-4E98-A939-B5BFC20A6DB1}"/>
                </a:ext>
              </a:extLst>
            </p:cNvPr>
            <p:cNvGrpSpPr/>
            <p:nvPr/>
          </p:nvGrpSpPr>
          <p:grpSpPr>
            <a:xfrm>
              <a:off x="1431583" y="1523999"/>
              <a:ext cx="9328833" cy="3962400"/>
              <a:chOff x="593381" y="1326430"/>
              <a:chExt cx="9328833" cy="3962400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135F0AB8-1F23-4908-BA2B-03472B5373B6}"/>
                  </a:ext>
                </a:extLst>
              </p:cNvPr>
              <p:cNvSpPr/>
              <p:nvPr/>
            </p:nvSpPr>
            <p:spPr>
              <a:xfrm>
                <a:off x="7026614" y="1465578"/>
                <a:ext cx="1278835" cy="3823252"/>
              </a:xfrm>
              <a:custGeom>
                <a:avLst/>
                <a:gdLst>
                  <a:gd name="connsiteX0" fmla="*/ 1278835 w 1278835"/>
                  <a:gd name="connsiteY0" fmla="*/ 19878 h 3823252"/>
                  <a:gd name="connsiteX1" fmla="*/ 1278835 w 1278835"/>
                  <a:gd name="connsiteY1" fmla="*/ 3823252 h 3823252"/>
                  <a:gd name="connsiteX2" fmla="*/ 0 w 1278835"/>
                  <a:gd name="connsiteY2" fmla="*/ 3823252 h 3823252"/>
                  <a:gd name="connsiteX3" fmla="*/ 0 w 1278835"/>
                  <a:gd name="connsiteY3" fmla="*/ 19878 h 3823252"/>
                  <a:gd name="connsiteX4" fmla="*/ 1073426 w 1278835"/>
                  <a:gd name="connsiteY4" fmla="*/ 0 h 3823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8835" h="3823252">
                    <a:moveTo>
                      <a:pt x="1278835" y="19878"/>
                    </a:moveTo>
                    <a:lnTo>
                      <a:pt x="1278835" y="3823252"/>
                    </a:lnTo>
                    <a:lnTo>
                      <a:pt x="0" y="3823252"/>
                    </a:lnTo>
                    <a:lnTo>
                      <a:pt x="0" y="19878"/>
                    </a:lnTo>
                    <a:lnTo>
                      <a:pt x="1073426" y="0"/>
                    </a:lnTo>
                  </a:path>
                </a:pathLst>
              </a:custGeom>
              <a:noFill/>
              <a:ln w="38100" cap="flat">
                <a:solidFill>
                  <a:srgbClr val="E4E4E4"/>
                </a:solidFill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lvl="0" indent="0" algn="l" defTabSz="914400" rtl="0" eaLnBrk="1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endParaRPr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2913E737-CF01-46DC-8FD1-3081E31F8DED}"/>
                  </a:ext>
                </a:extLst>
              </p:cNvPr>
              <p:cNvSpPr/>
              <p:nvPr/>
            </p:nvSpPr>
            <p:spPr>
              <a:xfrm>
                <a:off x="2958197" y="1326430"/>
                <a:ext cx="828261" cy="3776870"/>
              </a:xfrm>
              <a:custGeom>
                <a:avLst/>
                <a:gdLst>
                  <a:gd name="connsiteX0" fmla="*/ 828261 w 828261"/>
                  <a:gd name="connsiteY0" fmla="*/ 3624470 h 3776870"/>
                  <a:gd name="connsiteX1" fmla="*/ 828261 w 828261"/>
                  <a:gd name="connsiteY1" fmla="*/ 3776870 h 3776870"/>
                  <a:gd name="connsiteX2" fmla="*/ 0 w 828261"/>
                  <a:gd name="connsiteY2" fmla="*/ 3776870 h 3776870"/>
                  <a:gd name="connsiteX3" fmla="*/ 0 w 828261"/>
                  <a:gd name="connsiteY3" fmla="*/ 0 h 3776870"/>
                  <a:gd name="connsiteX4" fmla="*/ 728869 w 828261"/>
                  <a:gd name="connsiteY4" fmla="*/ 0 h 3776870"/>
                  <a:gd name="connsiteX5" fmla="*/ 795130 w 828261"/>
                  <a:gd name="connsiteY5" fmla="*/ 0 h 3776870"/>
                  <a:gd name="connsiteX6" fmla="*/ 795130 w 828261"/>
                  <a:gd name="connsiteY6" fmla="*/ 2882348 h 3776870"/>
                  <a:gd name="connsiteX7" fmla="*/ 815008 w 828261"/>
                  <a:gd name="connsiteY7" fmla="*/ 2882348 h 3776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28261" h="3776870">
                    <a:moveTo>
                      <a:pt x="828261" y="3624470"/>
                    </a:moveTo>
                    <a:lnTo>
                      <a:pt x="828261" y="3776870"/>
                    </a:lnTo>
                    <a:lnTo>
                      <a:pt x="0" y="3776870"/>
                    </a:lnTo>
                    <a:lnTo>
                      <a:pt x="0" y="0"/>
                    </a:lnTo>
                    <a:lnTo>
                      <a:pt x="728869" y="0"/>
                    </a:lnTo>
                    <a:lnTo>
                      <a:pt x="795130" y="0"/>
                    </a:lnTo>
                    <a:lnTo>
                      <a:pt x="795130" y="2882348"/>
                    </a:lnTo>
                    <a:lnTo>
                      <a:pt x="815008" y="2882348"/>
                    </a:lnTo>
                  </a:path>
                </a:pathLst>
              </a:custGeom>
              <a:noFill/>
              <a:ln w="38100" cap="flat">
                <a:solidFill>
                  <a:srgbClr val="E4E4E4"/>
                </a:solidFill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lvl="0" indent="0" algn="l" defTabSz="914400" rtl="0" eaLnBrk="1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endParaRPr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EE17466F-BD7B-4E73-8618-FD7C9B6CA6B8}"/>
                  </a:ext>
                </a:extLst>
              </p:cNvPr>
              <p:cNvSpPr/>
              <p:nvPr/>
            </p:nvSpPr>
            <p:spPr>
              <a:xfrm>
                <a:off x="1354684" y="1362152"/>
                <a:ext cx="1139687" cy="1007165"/>
              </a:xfrm>
              <a:custGeom>
                <a:avLst/>
                <a:gdLst>
                  <a:gd name="connsiteX0" fmla="*/ 1139687 w 1139687"/>
                  <a:gd name="connsiteY0" fmla="*/ 13252 h 1007165"/>
                  <a:gd name="connsiteX1" fmla="*/ 1139687 w 1139687"/>
                  <a:gd name="connsiteY1" fmla="*/ 1007165 h 1007165"/>
                  <a:gd name="connsiteX2" fmla="*/ 0 w 1139687"/>
                  <a:gd name="connsiteY2" fmla="*/ 1007165 h 1007165"/>
                  <a:gd name="connsiteX3" fmla="*/ 0 w 1139687"/>
                  <a:gd name="connsiteY3" fmla="*/ 0 h 1007165"/>
                  <a:gd name="connsiteX4" fmla="*/ 927652 w 1139687"/>
                  <a:gd name="connsiteY4" fmla="*/ 0 h 10071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9687" h="1007165">
                    <a:moveTo>
                      <a:pt x="1139687" y="13252"/>
                    </a:moveTo>
                    <a:lnTo>
                      <a:pt x="1139687" y="1007165"/>
                    </a:lnTo>
                    <a:lnTo>
                      <a:pt x="0" y="1007165"/>
                    </a:lnTo>
                    <a:lnTo>
                      <a:pt x="0" y="0"/>
                    </a:lnTo>
                    <a:lnTo>
                      <a:pt x="927652" y="0"/>
                    </a:lnTo>
                  </a:path>
                </a:pathLst>
              </a:custGeom>
              <a:noFill/>
              <a:ln w="38100" cap="flat">
                <a:solidFill>
                  <a:srgbClr val="E4E4E4"/>
                </a:solidFill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lvl="0" indent="0" algn="l" defTabSz="914400" rtl="0" eaLnBrk="1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endParaRPr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16A36E52-0EE5-4C28-83E2-13109A4F8B67}"/>
                  </a:ext>
                </a:extLst>
              </p:cNvPr>
              <p:cNvSpPr/>
              <p:nvPr/>
            </p:nvSpPr>
            <p:spPr>
              <a:xfrm>
                <a:off x="1407692" y="2650531"/>
                <a:ext cx="1027044" cy="1815548"/>
              </a:xfrm>
              <a:custGeom>
                <a:avLst/>
                <a:gdLst>
                  <a:gd name="connsiteX0" fmla="*/ 1027044 w 1027044"/>
                  <a:gd name="connsiteY0" fmla="*/ 53009 h 1815548"/>
                  <a:gd name="connsiteX1" fmla="*/ 1027044 w 1027044"/>
                  <a:gd name="connsiteY1" fmla="*/ 1815548 h 1815548"/>
                  <a:gd name="connsiteX2" fmla="*/ 0 w 1027044"/>
                  <a:gd name="connsiteY2" fmla="*/ 1815548 h 1815548"/>
                  <a:gd name="connsiteX3" fmla="*/ 0 w 1027044"/>
                  <a:gd name="connsiteY3" fmla="*/ 13253 h 1815548"/>
                  <a:gd name="connsiteX4" fmla="*/ 808383 w 1027044"/>
                  <a:gd name="connsiteY4" fmla="*/ 13253 h 1815548"/>
                  <a:gd name="connsiteX5" fmla="*/ 808383 w 1027044"/>
                  <a:gd name="connsiteY5" fmla="*/ 0 h 1815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27044" h="1815548">
                    <a:moveTo>
                      <a:pt x="1027044" y="53009"/>
                    </a:moveTo>
                    <a:lnTo>
                      <a:pt x="1027044" y="1815548"/>
                    </a:lnTo>
                    <a:lnTo>
                      <a:pt x="0" y="1815548"/>
                    </a:lnTo>
                    <a:lnTo>
                      <a:pt x="0" y="13253"/>
                    </a:lnTo>
                    <a:lnTo>
                      <a:pt x="808383" y="13253"/>
                    </a:lnTo>
                    <a:lnTo>
                      <a:pt x="808383" y="0"/>
                    </a:lnTo>
                  </a:path>
                </a:pathLst>
              </a:custGeom>
              <a:noFill/>
              <a:ln w="38100" cap="flat">
                <a:solidFill>
                  <a:srgbClr val="E4E4E4"/>
                </a:solidFill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lvl="0" indent="0" algn="l" defTabSz="914400" rtl="0" eaLnBrk="1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endParaRPr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E157146E-79F3-420D-8169-739A66EE8EB9}"/>
                  </a:ext>
                </a:extLst>
              </p:cNvPr>
              <p:cNvSpPr/>
              <p:nvPr/>
            </p:nvSpPr>
            <p:spPr>
              <a:xfrm>
                <a:off x="5445682" y="2419734"/>
                <a:ext cx="947530" cy="2869096"/>
              </a:xfrm>
              <a:custGeom>
                <a:avLst/>
                <a:gdLst>
                  <a:gd name="connsiteX0" fmla="*/ 59635 w 947530"/>
                  <a:gd name="connsiteY0" fmla="*/ 172278 h 2869096"/>
                  <a:gd name="connsiteX1" fmla="*/ 59635 w 947530"/>
                  <a:gd name="connsiteY1" fmla="*/ 0 h 2869096"/>
                  <a:gd name="connsiteX2" fmla="*/ 947530 w 947530"/>
                  <a:gd name="connsiteY2" fmla="*/ 0 h 2869096"/>
                  <a:gd name="connsiteX3" fmla="*/ 947530 w 947530"/>
                  <a:gd name="connsiteY3" fmla="*/ 2869096 h 2869096"/>
                  <a:gd name="connsiteX4" fmla="*/ 19878 w 947530"/>
                  <a:gd name="connsiteY4" fmla="*/ 2869096 h 2869096"/>
                  <a:gd name="connsiteX5" fmla="*/ 19878 w 947530"/>
                  <a:gd name="connsiteY5" fmla="*/ 1351722 h 2869096"/>
                  <a:gd name="connsiteX6" fmla="*/ 0 w 947530"/>
                  <a:gd name="connsiteY6" fmla="*/ 1351722 h 2869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47530" h="2869096">
                    <a:moveTo>
                      <a:pt x="59635" y="172278"/>
                    </a:moveTo>
                    <a:lnTo>
                      <a:pt x="59635" y="0"/>
                    </a:lnTo>
                    <a:lnTo>
                      <a:pt x="947530" y="0"/>
                    </a:lnTo>
                    <a:lnTo>
                      <a:pt x="947530" y="2869096"/>
                    </a:lnTo>
                    <a:lnTo>
                      <a:pt x="19878" y="2869096"/>
                    </a:lnTo>
                    <a:lnTo>
                      <a:pt x="19878" y="1351722"/>
                    </a:lnTo>
                    <a:lnTo>
                      <a:pt x="0" y="1351722"/>
                    </a:lnTo>
                  </a:path>
                </a:pathLst>
              </a:custGeom>
              <a:noFill/>
              <a:ln w="38100" cap="flat">
                <a:solidFill>
                  <a:srgbClr val="E4E4E4"/>
                </a:solidFill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lvl="0" indent="0" algn="l" defTabSz="914400" rtl="0" eaLnBrk="1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endParaRPr>
              </a:p>
            </p:txBody>
          </p:sp>
          <p:sp>
            <p:nvSpPr>
              <p:cNvPr id="3" name="Flowchart: Magnetic Disk 2">
                <a:extLst>
                  <a:ext uri="{FF2B5EF4-FFF2-40B4-BE49-F238E27FC236}">
                    <a16:creationId xmlns:a16="http://schemas.microsoft.com/office/drawing/2014/main" id="{276C91EB-E1F5-4D0F-8CE1-F5369EC39303}"/>
                  </a:ext>
                </a:extLst>
              </p:cNvPr>
              <p:cNvSpPr/>
              <p:nvPr/>
            </p:nvSpPr>
            <p:spPr>
              <a:xfrm>
                <a:off x="4824072" y="4188788"/>
                <a:ext cx="944245" cy="855940"/>
              </a:xfrm>
              <a:prstGeom prst="flowChartMagneticDisk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Design Rules</a:t>
                </a:r>
              </a:p>
            </p:txBody>
          </p:sp>
          <p:sp>
            <p:nvSpPr>
              <p:cNvPr id="4" name="Flowchart: Magnetic Disk 3">
                <a:extLst>
                  <a:ext uri="{FF2B5EF4-FFF2-40B4-BE49-F238E27FC236}">
                    <a16:creationId xmlns:a16="http://schemas.microsoft.com/office/drawing/2014/main" id="{9D969D97-DAFD-4413-BDF1-AE4F81FB82E7}"/>
                  </a:ext>
                </a:extLst>
              </p:cNvPr>
              <p:cNvSpPr/>
              <p:nvPr/>
            </p:nvSpPr>
            <p:spPr>
              <a:xfrm>
                <a:off x="4824072" y="2708433"/>
                <a:ext cx="944245" cy="855940"/>
              </a:xfrm>
              <a:prstGeom prst="flowChartMagneticDisk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Compact Models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035D737-61E6-4A5A-8418-4A97078FCF22}"/>
                  </a:ext>
                </a:extLst>
              </p:cNvPr>
              <p:cNvSpPr/>
              <p:nvPr/>
            </p:nvSpPr>
            <p:spPr>
              <a:xfrm>
                <a:off x="593382" y="2869664"/>
                <a:ext cx="1095375" cy="53347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Ab-initio Simulations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9E6C273-BC55-4ABA-A63C-31682CE26AFA}"/>
                  </a:ext>
                </a:extLst>
              </p:cNvPr>
              <p:cNvSpPr/>
              <p:nvPr/>
            </p:nvSpPr>
            <p:spPr>
              <a:xfrm>
                <a:off x="593382" y="3652687"/>
                <a:ext cx="1095375" cy="53347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Material Parameters</a:t>
                </a:r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4A55AF7C-DEBB-454F-A622-D89A0B969726}"/>
                  </a:ext>
                </a:extLst>
              </p:cNvPr>
              <p:cNvCxnSpPr>
                <a:stCxn id="5" idx="2"/>
                <a:endCxn id="6" idx="0"/>
              </p:cNvCxnSpPr>
              <p:nvPr/>
            </p:nvCxnSpPr>
            <p:spPr>
              <a:xfrm>
                <a:off x="1141070" y="3403143"/>
                <a:ext cx="0" cy="249544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  <a:tailEnd type="triangle" w="med" len="med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DFFD365-B3C7-4571-8D32-8E297C8D51F9}"/>
                  </a:ext>
                </a:extLst>
              </p:cNvPr>
              <p:cNvSpPr/>
              <p:nvPr/>
            </p:nvSpPr>
            <p:spPr>
              <a:xfrm>
                <a:off x="2144228" y="2869664"/>
                <a:ext cx="1095375" cy="53347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TCAD Models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A790306-5440-426E-971A-9484E455025E}"/>
                  </a:ext>
                </a:extLst>
              </p:cNvPr>
              <p:cNvSpPr/>
              <p:nvPr/>
            </p:nvSpPr>
            <p:spPr>
              <a:xfrm>
                <a:off x="2144228" y="3652687"/>
                <a:ext cx="1095375" cy="53347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50800" rIns="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Device Performance</a:t>
                </a: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61B2FC15-BACA-4BFF-980B-D84F581888AF}"/>
                  </a:ext>
                </a:extLst>
              </p:cNvPr>
              <p:cNvCxnSpPr>
                <a:stCxn id="9" idx="2"/>
                <a:endCxn id="10" idx="0"/>
              </p:cNvCxnSpPr>
              <p:nvPr/>
            </p:nvCxnSpPr>
            <p:spPr>
              <a:xfrm>
                <a:off x="2691916" y="3403143"/>
                <a:ext cx="0" cy="249544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A72C7E5-1EB6-40C4-877C-E5A17501EC8C}"/>
                  </a:ext>
                </a:extLst>
              </p:cNvPr>
              <p:cNvSpPr/>
              <p:nvPr/>
            </p:nvSpPr>
            <p:spPr>
              <a:xfrm>
                <a:off x="593381" y="1585166"/>
                <a:ext cx="1095375" cy="53347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Lithography Simulation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4C2BE60-4D8E-4B70-88BF-9796BCC8C560}"/>
                  </a:ext>
                </a:extLst>
              </p:cNvPr>
              <p:cNvSpPr/>
              <p:nvPr/>
            </p:nvSpPr>
            <p:spPr>
              <a:xfrm>
                <a:off x="2144227" y="1585165"/>
                <a:ext cx="1095375" cy="53347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OPC Models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86B9D290-A985-49DF-AA28-32232EECFA8D}"/>
                  </a:ext>
                </a:extLst>
              </p:cNvPr>
              <p:cNvSpPr/>
              <p:nvPr/>
            </p:nvSpPr>
            <p:spPr>
              <a:xfrm>
                <a:off x="3413015" y="4350019"/>
                <a:ext cx="1095375" cy="53347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50800" rIns="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Process Integration</a:t>
                </a:r>
              </a:p>
            </p:txBody>
          </p: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B0036948-AFFA-41C9-88F3-1CFC9947AEFC}"/>
                  </a:ext>
                </a:extLst>
              </p:cNvPr>
              <p:cNvCxnSpPr>
                <a:stCxn id="9" idx="3"/>
                <a:endCxn id="4" idx="2"/>
              </p:cNvCxnSpPr>
              <p:nvPr/>
            </p:nvCxnSpPr>
            <p:spPr>
              <a:xfrm flipV="1">
                <a:off x="3239603" y="3136403"/>
                <a:ext cx="1584469" cy="1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DE58BCAD-8B10-4BD7-846B-A89518805691}"/>
                  </a:ext>
                </a:extLst>
              </p:cNvPr>
              <p:cNvCxnSpPr>
                <a:stCxn id="24" idx="3"/>
                <a:endCxn id="3" idx="2"/>
              </p:cNvCxnSpPr>
              <p:nvPr/>
            </p:nvCxnSpPr>
            <p:spPr>
              <a:xfrm flipV="1">
                <a:off x="4508390" y="4616758"/>
                <a:ext cx="315682" cy="1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2" name="Straight Arrow Connector 41">
                <a:extLst>
                  <a:ext uri="{FF2B5EF4-FFF2-40B4-BE49-F238E27FC236}">
                    <a16:creationId xmlns:a16="http://schemas.microsoft.com/office/drawing/2014/main" id="{AB50DF99-0738-4ECB-B0C1-8294A36AA780}"/>
                  </a:ext>
                </a:extLst>
              </p:cNvPr>
              <p:cNvCxnSpPr>
                <a:stCxn id="20" idx="3"/>
                <a:endCxn id="21" idx="1"/>
              </p:cNvCxnSpPr>
              <p:nvPr/>
            </p:nvCxnSpPr>
            <p:spPr>
              <a:xfrm flipV="1">
                <a:off x="1688756" y="1851905"/>
                <a:ext cx="455471" cy="1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5513AEAE-2209-47C1-A016-7CB46035C6BE}"/>
                  </a:ext>
                </a:extLst>
              </p:cNvPr>
              <p:cNvCxnSpPr>
                <a:stCxn id="5" idx="3"/>
                <a:endCxn id="9" idx="1"/>
              </p:cNvCxnSpPr>
              <p:nvPr/>
            </p:nvCxnSpPr>
            <p:spPr>
              <a:xfrm>
                <a:off x="1688757" y="3136404"/>
                <a:ext cx="455471" cy="0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E2454C80-0184-46F4-A6B0-43DA05BA0E4D}"/>
                  </a:ext>
                </a:extLst>
              </p:cNvPr>
              <p:cNvSpPr/>
              <p:nvPr/>
            </p:nvSpPr>
            <p:spPr>
              <a:xfrm>
                <a:off x="6123500" y="2869664"/>
                <a:ext cx="1095375" cy="53347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Small Circuit PPA</a:t>
                </a: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42A34016-9E25-47E8-A6E7-2A42258312FD}"/>
                  </a:ext>
                </a:extLst>
              </p:cNvPr>
              <p:cNvSpPr/>
              <p:nvPr/>
            </p:nvSpPr>
            <p:spPr>
              <a:xfrm>
                <a:off x="6123500" y="4350018"/>
                <a:ext cx="1095375" cy="53347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Std Cell Layouts</a:t>
                </a:r>
              </a:p>
            </p:txBody>
          </p:sp>
          <p:cxnSp>
            <p:nvCxnSpPr>
              <p:cNvPr id="63" name="Straight Arrow Connector 62">
                <a:extLst>
                  <a:ext uri="{FF2B5EF4-FFF2-40B4-BE49-F238E27FC236}">
                    <a16:creationId xmlns:a16="http://schemas.microsoft.com/office/drawing/2014/main" id="{B1202688-5F63-4399-BB8F-BF7B29A95383}"/>
                  </a:ext>
                </a:extLst>
              </p:cNvPr>
              <p:cNvCxnSpPr>
                <a:stCxn id="59" idx="0"/>
                <a:endCxn id="58" idx="2"/>
              </p:cNvCxnSpPr>
              <p:nvPr/>
            </p:nvCxnSpPr>
            <p:spPr>
              <a:xfrm flipV="1">
                <a:off x="6671188" y="3403143"/>
                <a:ext cx="0" cy="946875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C33A1A7B-F048-44C9-8A02-3DD791ABDB04}"/>
                  </a:ext>
                </a:extLst>
              </p:cNvPr>
              <p:cNvCxnSpPr>
                <a:stCxn id="4" idx="4"/>
                <a:endCxn id="58" idx="1"/>
              </p:cNvCxnSpPr>
              <p:nvPr/>
            </p:nvCxnSpPr>
            <p:spPr>
              <a:xfrm>
                <a:off x="5768317" y="3136403"/>
                <a:ext cx="355183" cy="1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F5A4FFAA-BA34-477E-BD88-097A2412C2DA}"/>
                  </a:ext>
                </a:extLst>
              </p:cNvPr>
              <p:cNvCxnSpPr>
                <a:stCxn id="3" idx="4"/>
                <a:endCxn id="59" idx="1"/>
              </p:cNvCxnSpPr>
              <p:nvPr/>
            </p:nvCxnSpPr>
            <p:spPr>
              <a:xfrm>
                <a:off x="5768317" y="4616758"/>
                <a:ext cx="355183" cy="0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16EFF125-1C3C-422E-A160-66E362DE062C}"/>
                  </a:ext>
                </a:extLst>
              </p:cNvPr>
              <p:cNvSpPr/>
              <p:nvPr/>
            </p:nvSpPr>
            <p:spPr>
              <a:xfrm>
                <a:off x="8444597" y="1863143"/>
                <a:ext cx="1477617" cy="2272748"/>
              </a:xfrm>
              <a:custGeom>
                <a:avLst/>
                <a:gdLst>
                  <a:gd name="connsiteX0" fmla="*/ 0 w 1477617"/>
                  <a:gd name="connsiteY0" fmla="*/ 1325218 h 2272748"/>
                  <a:gd name="connsiteX1" fmla="*/ 0 w 1477617"/>
                  <a:gd name="connsiteY1" fmla="*/ 0 h 2272748"/>
                  <a:gd name="connsiteX2" fmla="*/ 1477617 w 1477617"/>
                  <a:gd name="connsiteY2" fmla="*/ 0 h 2272748"/>
                  <a:gd name="connsiteX3" fmla="*/ 1477617 w 1477617"/>
                  <a:gd name="connsiteY3" fmla="*/ 2272748 h 2272748"/>
                  <a:gd name="connsiteX4" fmla="*/ 39756 w 1477617"/>
                  <a:gd name="connsiteY4" fmla="*/ 2272748 h 2272748"/>
                  <a:gd name="connsiteX5" fmla="*/ 39756 w 1477617"/>
                  <a:gd name="connsiteY5" fmla="*/ 1437861 h 2272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77617" h="2272748">
                    <a:moveTo>
                      <a:pt x="0" y="1325218"/>
                    </a:moveTo>
                    <a:lnTo>
                      <a:pt x="0" y="0"/>
                    </a:lnTo>
                    <a:lnTo>
                      <a:pt x="1477617" y="0"/>
                    </a:lnTo>
                    <a:lnTo>
                      <a:pt x="1477617" y="2272748"/>
                    </a:lnTo>
                    <a:lnTo>
                      <a:pt x="39756" y="2272748"/>
                    </a:lnTo>
                    <a:lnTo>
                      <a:pt x="39756" y="1437861"/>
                    </a:lnTo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45719" rIns="91439" bIns="45719" numCol="1" spcCol="38100" rtlCol="0" anchor="t">
                <a:noAutofit/>
              </a:bodyPr>
              <a:lstStyle/>
              <a:p>
                <a:pPr marL="0" marR="0" lvl="0" indent="0" algn="l" defTabSz="914400" rtl="0" eaLnBrk="1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C6AF2C6F-8B67-4602-92FC-8EA8649AD763}"/>
                  </a:ext>
                </a:extLst>
              </p:cNvPr>
              <p:cNvSpPr/>
              <p:nvPr/>
            </p:nvSpPr>
            <p:spPr>
              <a:xfrm>
                <a:off x="4824073" y="1687377"/>
                <a:ext cx="2394802" cy="31803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PDK Generation</a:t>
                </a:r>
              </a:p>
            </p:txBody>
          </p:sp>
          <p:sp>
            <p:nvSpPr>
              <p:cNvPr id="88" name="Arrow: Right 87">
                <a:extLst>
                  <a:ext uri="{FF2B5EF4-FFF2-40B4-BE49-F238E27FC236}">
                    <a16:creationId xmlns:a16="http://schemas.microsoft.com/office/drawing/2014/main" id="{29DE82AC-9B02-4ECF-B3E5-2C7CB036C2F2}"/>
                  </a:ext>
                </a:extLst>
              </p:cNvPr>
              <p:cNvSpPr/>
              <p:nvPr/>
            </p:nvSpPr>
            <p:spPr>
              <a:xfrm rot="16200000">
                <a:off x="5826638" y="2101462"/>
                <a:ext cx="238540" cy="195072"/>
              </a:xfrm>
              <a:prstGeom prst="rightArrow">
                <a:avLst/>
              </a:prstGeom>
              <a:solidFill>
                <a:schemeClr val="bg1">
                  <a:lumMod val="85000"/>
                </a:schemeClr>
              </a:solidFill>
              <a:ln w="12700" cap="flat">
                <a:solidFill>
                  <a:schemeClr val="bg2">
                    <a:lumMod val="20000"/>
                    <a:lumOff val="8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67DF28B9-BC6E-48C9-8B7C-E2B1184CCD61}"/>
                  </a:ext>
                </a:extLst>
              </p:cNvPr>
              <p:cNvSpPr/>
              <p:nvPr/>
            </p:nvSpPr>
            <p:spPr>
              <a:xfrm>
                <a:off x="8016593" y="2144670"/>
                <a:ext cx="1327184" cy="1395254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Synthesis</a:t>
                </a:r>
              </a:p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err="1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PnR</a:t>
                </a: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RC Extraction</a:t>
                </a:r>
              </a:p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STA</a:t>
                </a:r>
              </a:p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DRC, LVS</a:t>
                </a:r>
              </a:p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IR Drop, ECO</a:t>
                </a:r>
              </a:p>
            </p:txBody>
          </p:sp>
          <p:sp>
            <p:nvSpPr>
              <p:cNvPr id="91" name="Arrow: Right 90">
                <a:extLst>
                  <a:ext uri="{FF2B5EF4-FFF2-40B4-BE49-F238E27FC236}">
                    <a16:creationId xmlns:a16="http://schemas.microsoft.com/office/drawing/2014/main" id="{D0606B0F-4381-4D9D-A765-40881A9C03D4}"/>
                  </a:ext>
                </a:extLst>
              </p:cNvPr>
              <p:cNvSpPr/>
              <p:nvPr/>
            </p:nvSpPr>
            <p:spPr>
              <a:xfrm>
                <a:off x="7519542" y="2684555"/>
                <a:ext cx="238540" cy="195072"/>
              </a:xfrm>
              <a:prstGeom prst="rightArrow">
                <a:avLst/>
              </a:prstGeom>
              <a:solidFill>
                <a:schemeClr val="bg1">
                  <a:lumMod val="85000"/>
                </a:schemeClr>
              </a:solidFill>
              <a:ln w="12700" cap="flat">
                <a:solidFill>
                  <a:schemeClr val="bg2">
                    <a:lumMod val="20000"/>
                    <a:lumOff val="8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7D379AF5-E4D5-41F0-9FEE-B7E305411842}"/>
                  </a:ext>
                </a:extLst>
              </p:cNvPr>
              <p:cNvSpPr/>
              <p:nvPr/>
            </p:nvSpPr>
            <p:spPr>
              <a:xfrm>
                <a:off x="8016593" y="3982176"/>
                <a:ext cx="1327184" cy="53347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6350" cap="flat">
                <a:solidFill>
                  <a:schemeClr val="bg2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525252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Block-Level PPA</a:t>
                </a:r>
              </a:p>
            </p:txBody>
          </p: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2A0F3D32-2759-4DD4-8E8D-E153CD968884}"/>
                  </a:ext>
                </a:extLst>
              </p:cNvPr>
              <p:cNvCxnSpPr>
                <a:stCxn id="90" idx="2"/>
                <a:endCxn id="92" idx="0"/>
              </p:cNvCxnSpPr>
              <p:nvPr/>
            </p:nvCxnSpPr>
            <p:spPr>
              <a:xfrm>
                <a:off x="8680185" y="3539924"/>
                <a:ext cx="0" cy="442252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12" name="Connector: Elbow 11">
                <a:extLst>
                  <a:ext uri="{FF2B5EF4-FFF2-40B4-BE49-F238E27FC236}">
                    <a16:creationId xmlns:a16="http://schemas.microsoft.com/office/drawing/2014/main" id="{57821CBA-CB19-4509-8F19-631E1DA51D9F}"/>
                  </a:ext>
                </a:extLst>
              </p:cNvPr>
              <p:cNvCxnSpPr>
                <a:stCxn id="6" idx="3"/>
                <a:endCxn id="9" idx="1"/>
              </p:cNvCxnSpPr>
              <p:nvPr/>
            </p:nvCxnSpPr>
            <p:spPr>
              <a:xfrm flipV="1">
                <a:off x="1688757" y="3136404"/>
                <a:ext cx="455471" cy="783023"/>
              </a:xfrm>
              <a:prstGeom prst="bentConnector3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A28FAC0-3283-4F60-B808-22756A7F57C5}"/>
                </a:ext>
              </a:extLst>
            </p:cNvPr>
            <p:cNvSpPr txBox="1"/>
            <p:nvPr/>
          </p:nvSpPr>
          <p:spPr>
            <a:xfrm>
              <a:off x="2982429" y="1049879"/>
              <a:ext cx="1055854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ctr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L0 </a:t>
              </a:r>
              <a:r>
                <a:rPr kumimoji="0" lang="en-US" sz="1400" b="0" i="0" u="none" strike="noStrike" kern="0" cap="none" spc="0" normalizeH="0" baseline="0" noProof="0" err="1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FoM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AEEBBE8-ABEA-417C-8C48-9393CC82F52D}"/>
                </a:ext>
              </a:extLst>
            </p:cNvPr>
            <p:cNvSpPr txBox="1"/>
            <p:nvPr/>
          </p:nvSpPr>
          <p:spPr>
            <a:xfrm>
              <a:off x="7001223" y="1037424"/>
              <a:ext cx="1055854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ctr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L1 </a:t>
              </a:r>
              <a:r>
                <a:rPr kumimoji="0" lang="en-US" sz="1400" b="0" i="0" u="none" strike="noStrike" kern="0" cap="none" spc="0" normalizeH="0" baseline="0" noProof="0" err="1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FoM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F09D603-B861-451B-BC01-7E39832325C1}"/>
                </a:ext>
              </a:extLst>
            </p:cNvPr>
            <p:cNvSpPr txBox="1"/>
            <p:nvPr/>
          </p:nvSpPr>
          <p:spPr>
            <a:xfrm>
              <a:off x="8789171" y="1037424"/>
              <a:ext cx="1055854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ctr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L2 </a:t>
              </a:r>
              <a:r>
                <a:rPr kumimoji="0" lang="en-US" sz="1400" b="0" i="0" u="none" strike="noStrike" kern="0" cap="none" spc="0" normalizeH="0" baseline="0" noProof="0" err="1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FoM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7ED307D2-9A47-4F4E-A725-91C02FDBE840}"/>
              </a:ext>
            </a:extLst>
          </p:cNvPr>
          <p:cNvSpPr txBox="1"/>
          <p:nvPr/>
        </p:nvSpPr>
        <p:spPr>
          <a:xfrm>
            <a:off x="4753637" y="2468260"/>
            <a:ext cx="944245" cy="677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CM can be extrapolated from previous models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DF1817-6EB9-487C-909F-F0AA2B69C039}"/>
              </a:ext>
            </a:extLst>
          </p:cNvPr>
          <p:cNvSpPr txBox="1"/>
          <p:nvPr/>
        </p:nvSpPr>
        <p:spPr>
          <a:xfrm>
            <a:off x="5765074" y="5590902"/>
            <a:ext cx="2455817" cy="2462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N3E/N2 Engagement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4EB453B-EECF-45DD-8B7C-C07E219765FA}"/>
              </a:ext>
            </a:extLst>
          </p:cNvPr>
          <p:cNvSpPr txBox="1"/>
          <p:nvPr/>
        </p:nvSpPr>
        <p:spPr>
          <a:xfrm>
            <a:off x="2804160" y="5995852"/>
            <a:ext cx="7776754" cy="24622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N+2 Engagement</a:t>
            </a:r>
          </a:p>
        </p:txBody>
      </p:sp>
    </p:spTree>
    <p:extLst>
      <p:ext uri="{BB962C8B-B14F-4D97-AF65-F5344CB8AC3E}">
        <p14:creationId xmlns:p14="http://schemas.microsoft.com/office/powerpoint/2010/main" val="2565203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DE2C1-AB74-4750-B6DC-65C7D85B8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Predictive DTCO Methodology : Detailed View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DEF95F5-9F95-4F51-88CF-F13E1AC78AD5}"/>
              </a:ext>
            </a:extLst>
          </p:cNvPr>
          <p:cNvSpPr txBox="1"/>
          <p:nvPr/>
        </p:nvSpPr>
        <p:spPr>
          <a:xfrm>
            <a:off x="396537" y="5174953"/>
            <a:ext cx="4594032" cy="98488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Building 4 separate flows</a:t>
            </a: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>
                <a:solidFill>
                  <a:schemeClr val="bg2"/>
                </a:solidFill>
              </a:rPr>
              <a:t>Gives insights into relative performance and area changes due to changes in standard cells</a:t>
            </a:r>
            <a:endParaRPr kumimoji="0" lang="en-US" sz="1600" b="0" i="0" u="none" strike="noStrike" cap="none" spc="0" normalizeH="0" baseline="0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High risk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5F63ADB-52D1-4CA0-BDBF-C4FE3DE9CB1E}"/>
              </a:ext>
            </a:extLst>
          </p:cNvPr>
          <p:cNvGrpSpPr/>
          <p:nvPr/>
        </p:nvGrpSpPr>
        <p:grpSpPr>
          <a:xfrm>
            <a:off x="1774749" y="1044359"/>
            <a:ext cx="8634169" cy="4991482"/>
            <a:chOff x="1774749" y="1044359"/>
            <a:chExt cx="8634169" cy="499148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B4E66AB-D664-4106-8982-2FF217CE7D5A}"/>
                </a:ext>
              </a:extLst>
            </p:cNvPr>
            <p:cNvSpPr/>
            <p:nvPr/>
          </p:nvSpPr>
          <p:spPr>
            <a:xfrm>
              <a:off x="3211830" y="1361099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Process Models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7C7AE91-57F2-4593-A20F-04A8C6A94C0C}"/>
                </a:ext>
              </a:extLst>
            </p:cNvPr>
            <p:cNvCxnSpPr>
              <a:cxnSpLocks/>
              <a:stCxn id="4" idx="2"/>
            </p:cNvCxnSpPr>
            <p:nvPr/>
          </p:nvCxnSpPr>
          <p:spPr>
            <a:xfrm>
              <a:off x="3759518" y="1833022"/>
              <a:ext cx="0" cy="320040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0" name="Flowchart: Multidocument 9">
              <a:extLst>
                <a:ext uri="{FF2B5EF4-FFF2-40B4-BE49-F238E27FC236}">
                  <a16:creationId xmlns:a16="http://schemas.microsoft.com/office/drawing/2014/main" id="{FDE7F65B-0608-4E34-8FC8-F4503CB2E2AF}"/>
                </a:ext>
              </a:extLst>
            </p:cNvPr>
            <p:cNvSpPr/>
            <p:nvPr/>
          </p:nvSpPr>
          <p:spPr>
            <a:xfrm>
              <a:off x="3211830" y="2150097"/>
              <a:ext cx="1095375" cy="821690"/>
            </a:xfrm>
            <a:prstGeom prst="flowChartMultidocumen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Calibrated Process Models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9D562AA-4345-4D6E-A504-57AD2CCCC55D}"/>
                </a:ext>
              </a:extLst>
            </p:cNvPr>
            <p:cNvSpPr/>
            <p:nvPr/>
          </p:nvSpPr>
          <p:spPr>
            <a:xfrm>
              <a:off x="4640578" y="1361099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Process Conditions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9E7F821-9F75-4440-BD7B-9D7AFF7A6133}"/>
                </a:ext>
              </a:extLst>
            </p:cNvPr>
            <p:cNvSpPr/>
            <p:nvPr/>
          </p:nvSpPr>
          <p:spPr>
            <a:xfrm>
              <a:off x="4640579" y="2144122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Process Simulation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D5BC461D-C727-414C-96C9-EE8C089B4503}"/>
                </a:ext>
              </a:extLst>
            </p:cNvPr>
            <p:cNvCxnSpPr>
              <a:stCxn id="13" idx="2"/>
              <a:endCxn id="14" idx="0"/>
            </p:cNvCxnSpPr>
            <p:nvPr/>
          </p:nvCxnSpPr>
          <p:spPr>
            <a:xfrm>
              <a:off x="5188266" y="1833023"/>
              <a:ext cx="1" cy="311099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BBF21A7E-BE46-4491-A61F-DDDE11CDED9F}"/>
                </a:ext>
              </a:extLst>
            </p:cNvPr>
            <p:cNvCxnSpPr>
              <a:cxnSpLocks/>
              <a:endCxn id="14" idx="1"/>
            </p:cNvCxnSpPr>
            <p:nvPr/>
          </p:nvCxnSpPr>
          <p:spPr>
            <a:xfrm flipV="1">
              <a:off x="4307335" y="2380084"/>
              <a:ext cx="333244" cy="3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9014E0D-C906-4B23-BA7B-FE01E6108A09}"/>
                </a:ext>
              </a:extLst>
            </p:cNvPr>
            <p:cNvSpPr/>
            <p:nvPr/>
          </p:nvSpPr>
          <p:spPr>
            <a:xfrm>
              <a:off x="4640577" y="2965364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Device Simulation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00FDA2D-64C1-400E-9503-51284C24906F}"/>
                </a:ext>
              </a:extLst>
            </p:cNvPr>
            <p:cNvSpPr/>
            <p:nvPr/>
          </p:nvSpPr>
          <p:spPr>
            <a:xfrm>
              <a:off x="3211829" y="3782382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Measured Device Data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FE174AE9-5677-4F24-8C60-6B3DC1CB158B}"/>
                </a:ext>
              </a:extLst>
            </p:cNvPr>
            <p:cNvSpPr/>
            <p:nvPr/>
          </p:nvSpPr>
          <p:spPr>
            <a:xfrm>
              <a:off x="4640579" y="3782383"/>
              <a:ext cx="1095375" cy="47192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Electrical Calibration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859370BF-6EE7-413F-9423-6F7EF10544E8}"/>
                </a:ext>
              </a:extLst>
            </p:cNvPr>
            <p:cNvCxnSpPr>
              <a:stCxn id="14" idx="2"/>
              <a:endCxn id="32" idx="0"/>
            </p:cNvCxnSpPr>
            <p:nvPr/>
          </p:nvCxnSpPr>
          <p:spPr>
            <a:xfrm flipH="1">
              <a:off x="5188265" y="2616046"/>
              <a:ext cx="2" cy="349318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7412F930-32EA-4FE1-990D-6E4E0B1C0E94}"/>
                </a:ext>
              </a:extLst>
            </p:cNvPr>
            <p:cNvCxnSpPr>
              <a:stCxn id="32" idx="2"/>
              <a:endCxn id="34" idx="0"/>
            </p:cNvCxnSpPr>
            <p:nvPr/>
          </p:nvCxnSpPr>
          <p:spPr>
            <a:xfrm>
              <a:off x="5188265" y="3437288"/>
              <a:ext cx="2" cy="345095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0976ED9D-F099-4344-8E5C-9D421203BC76}"/>
                </a:ext>
              </a:extLst>
            </p:cNvPr>
            <p:cNvCxnSpPr>
              <a:stCxn id="33" idx="3"/>
              <a:endCxn id="34" idx="1"/>
            </p:cNvCxnSpPr>
            <p:nvPr/>
          </p:nvCxnSpPr>
          <p:spPr>
            <a:xfrm>
              <a:off x="4307204" y="4018344"/>
              <a:ext cx="333375" cy="1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E774514-6634-454E-9ED9-7894397452C5}"/>
                </a:ext>
              </a:extLst>
            </p:cNvPr>
            <p:cNvSpPr/>
            <p:nvPr/>
          </p:nvSpPr>
          <p:spPr>
            <a:xfrm>
              <a:off x="1783082" y="1361099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Measured Process Data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02226367-F2BF-42ED-B0B0-17014115E5F2}"/>
                </a:ext>
              </a:extLst>
            </p:cNvPr>
            <p:cNvCxnSpPr>
              <a:cxnSpLocks/>
              <a:stCxn id="41" idx="3"/>
              <a:endCxn id="4" idx="1"/>
            </p:cNvCxnSpPr>
            <p:nvPr/>
          </p:nvCxnSpPr>
          <p:spPr>
            <a:xfrm>
              <a:off x="2878457" y="1597061"/>
              <a:ext cx="333373" cy="0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2247844-E081-42FD-94DE-68BA1283DF6C}"/>
                </a:ext>
              </a:extLst>
            </p:cNvPr>
            <p:cNvSpPr/>
            <p:nvPr/>
          </p:nvSpPr>
          <p:spPr>
            <a:xfrm>
              <a:off x="4640576" y="4565405"/>
              <a:ext cx="1095375" cy="47192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Compact Model</a:t>
              </a: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BA36C67D-7A15-42A6-AFFA-77BFD2A8870D}"/>
                </a:ext>
              </a:extLst>
            </p:cNvPr>
            <p:cNvCxnSpPr>
              <a:endCxn id="46" idx="0"/>
            </p:cNvCxnSpPr>
            <p:nvPr/>
          </p:nvCxnSpPr>
          <p:spPr>
            <a:xfrm flipH="1">
              <a:off x="5188264" y="4254307"/>
              <a:ext cx="3" cy="311098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30B312D-3350-4FE1-B7EB-030190DF0465}"/>
                </a:ext>
              </a:extLst>
            </p:cNvPr>
            <p:cNvSpPr/>
            <p:nvPr/>
          </p:nvSpPr>
          <p:spPr>
            <a:xfrm>
              <a:off x="1783081" y="2143556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Ab-initio Models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C4AE2E51-63F2-4237-B65C-3BAA04248E53}"/>
                </a:ext>
              </a:extLst>
            </p:cNvPr>
            <p:cNvCxnSpPr>
              <a:stCxn id="49" idx="3"/>
            </p:cNvCxnSpPr>
            <p:nvPr/>
          </p:nvCxnSpPr>
          <p:spPr>
            <a:xfrm>
              <a:off x="2878456" y="2379518"/>
              <a:ext cx="333374" cy="569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65D1454-ED29-496B-97E4-3E0359FC0396}"/>
                </a:ext>
              </a:extLst>
            </p:cNvPr>
            <p:cNvCxnSpPr>
              <a:stCxn id="41" idx="2"/>
              <a:endCxn id="49" idx="0"/>
            </p:cNvCxnSpPr>
            <p:nvPr/>
          </p:nvCxnSpPr>
          <p:spPr>
            <a:xfrm flipH="1">
              <a:off x="2330769" y="1833023"/>
              <a:ext cx="1" cy="310533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A6848D58-6684-4060-BB57-4A4EA4CD9619}"/>
                </a:ext>
              </a:extLst>
            </p:cNvPr>
            <p:cNvCxnSpPr>
              <a:cxnSpLocks/>
              <a:stCxn id="14" idx="3"/>
              <a:endCxn id="108" idx="1"/>
            </p:cNvCxnSpPr>
            <p:nvPr/>
          </p:nvCxnSpPr>
          <p:spPr>
            <a:xfrm flipV="1">
              <a:off x="5735954" y="2374109"/>
              <a:ext cx="333372" cy="5975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1C2DED54-E7E9-4A56-BBF1-55A08C54C813}"/>
                </a:ext>
              </a:extLst>
            </p:cNvPr>
            <p:cNvSpPr/>
            <p:nvPr/>
          </p:nvSpPr>
          <p:spPr>
            <a:xfrm>
              <a:off x="5354949" y="5398077"/>
              <a:ext cx="1095375" cy="4719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Technology File (.</a:t>
              </a:r>
              <a:r>
                <a:rPr kumimoji="0" lang="en-US" sz="1200" b="0" i="0" u="none" strike="noStrike" kern="0" cap="none" spc="0" normalizeH="0" baseline="0" noProof="0" err="1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tf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)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F9990CD2-4AD0-44B7-B2E3-865259E97DDB}"/>
                </a:ext>
              </a:extLst>
            </p:cNvPr>
            <p:cNvSpPr/>
            <p:nvPr/>
          </p:nvSpPr>
          <p:spPr>
            <a:xfrm>
              <a:off x="9313536" y="3833323"/>
              <a:ext cx="1095367" cy="139525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Synthesis</a:t>
              </a:r>
            </a:p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Floorplan </a:t>
              </a:r>
            </a:p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err="1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PnR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, CTS</a:t>
              </a:r>
            </a:p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RC Extraction</a:t>
              </a:r>
            </a:p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STA</a:t>
              </a:r>
            </a:p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DRC, LVS</a:t>
              </a:r>
            </a:p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IR Drop, ECO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BFA11A21-A0A0-4364-BD82-8E4594FD122F}"/>
                </a:ext>
              </a:extLst>
            </p:cNvPr>
            <p:cNvSpPr/>
            <p:nvPr/>
          </p:nvSpPr>
          <p:spPr>
            <a:xfrm>
              <a:off x="9313543" y="5563917"/>
              <a:ext cx="1095360" cy="47192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Block-Level PPA</a:t>
              </a:r>
            </a:p>
          </p:txBody>
        </p: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9C172BC4-63FB-4102-AFF1-F13524E1407C}"/>
                </a:ext>
              </a:extLst>
            </p:cNvPr>
            <p:cNvCxnSpPr>
              <a:cxnSpLocks/>
              <a:stCxn id="96" idx="2"/>
              <a:endCxn id="97" idx="0"/>
            </p:cNvCxnSpPr>
            <p:nvPr/>
          </p:nvCxnSpPr>
          <p:spPr>
            <a:xfrm>
              <a:off x="9861220" y="5228577"/>
              <a:ext cx="3" cy="335340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30F05CCC-7EF3-404A-8550-9DE35666C8BA}"/>
                </a:ext>
              </a:extLst>
            </p:cNvPr>
            <p:cNvSpPr/>
            <p:nvPr/>
          </p:nvSpPr>
          <p:spPr>
            <a:xfrm>
              <a:off x="9313543" y="3133692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Block-Level RTL</a:t>
              </a:r>
            </a:p>
          </p:txBody>
        </p: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6E31B7BC-17C7-49C3-ACBB-021E193C4326}"/>
                </a:ext>
              </a:extLst>
            </p:cNvPr>
            <p:cNvCxnSpPr>
              <a:stCxn id="104" idx="2"/>
              <a:endCxn id="96" idx="0"/>
            </p:cNvCxnSpPr>
            <p:nvPr/>
          </p:nvCxnSpPr>
          <p:spPr>
            <a:xfrm flipH="1">
              <a:off x="9861220" y="3605616"/>
              <a:ext cx="11" cy="227707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06" name="Arrow: Right 105">
              <a:extLst>
                <a:ext uri="{FF2B5EF4-FFF2-40B4-BE49-F238E27FC236}">
                  <a16:creationId xmlns:a16="http://schemas.microsoft.com/office/drawing/2014/main" id="{BD072233-4739-4E68-ABCE-96C57AD3760A}"/>
                </a:ext>
              </a:extLst>
            </p:cNvPr>
            <p:cNvSpPr/>
            <p:nvPr/>
          </p:nvSpPr>
          <p:spPr>
            <a:xfrm>
              <a:off x="8857615" y="4731623"/>
              <a:ext cx="238540" cy="195072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  <a:ln w="12700" cap="flat">
              <a:solidFill>
                <a:schemeClr val="bg2">
                  <a:lumMod val="20000"/>
                  <a:lumOff val="8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582C2A12-B743-486E-BB0E-352BA3834DBA}"/>
                </a:ext>
              </a:extLst>
            </p:cNvPr>
            <p:cNvSpPr txBox="1"/>
            <p:nvPr/>
          </p:nvSpPr>
          <p:spPr>
            <a:xfrm>
              <a:off x="8736098" y="4977199"/>
              <a:ext cx="430691" cy="1846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ctr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PDK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D440EC11-1CB9-4435-8ED0-2B38F718EE73}"/>
                </a:ext>
              </a:extLst>
            </p:cNvPr>
            <p:cNvSpPr/>
            <p:nvPr/>
          </p:nvSpPr>
          <p:spPr>
            <a:xfrm>
              <a:off x="6069326" y="2138147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Process Emulation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04A3AA19-15B0-4C61-AEC9-33EE8DAC14BE}"/>
                </a:ext>
              </a:extLst>
            </p:cNvPr>
            <p:cNvCxnSpPr>
              <a:cxnSpLocks/>
              <a:stCxn id="108" idx="2"/>
              <a:endCxn id="126" idx="0"/>
            </p:cNvCxnSpPr>
            <p:nvPr/>
          </p:nvCxnSpPr>
          <p:spPr>
            <a:xfrm flipH="1">
              <a:off x="6617009" y="2610071"/>
              <a:ext cx="5" cy="361715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15E51827-C2FB-481A-A259-4DD5A2868F26}"/>
                </a:ext>
              </a:extLst>
            </p:cNvPr>
            <p:cNvSpPr/>
            <p:nvPr/>
          </p:nvSpPr>
          <p:spPr>
            <a:xfrm>
              <a:off x="6069322" y="1358899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Lithography Simulations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0A53D34-4EA8-463F-810F-830926246547}"/>
                </a:ext>
              </a:extLst>
            </p:cNvPr>
            <p:cNvCxnSpPr>
              <a:stCxn id="13" idx="3"/>
              <a:endCxn id="110" idx="1"/>
            </p:cNvCxnSpPr>
            <p:nvPr/>
          </p:nvCxnSpPr>
          <p:spPr>
            <a:xfrm flipV="1">
              <a:off x="5735953" y="1594861"/>
              <a:ext cx="333369" cy="2200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76286EE-0B16-4995-BBBE-24CF52C67F75}"/>
                </a:ext>
              </a:extLst>
            </p:cNvPr>
            <p:cNvCxnSpPr>
              <a:stCxn id="110" idx="2"/>
              <a:endCxn id="108" idx="0"/>
            </p:cNvCxnSpPr>
            <p:nvPr/>
          </p:nvCxnSpPr>
          <p:spPr>
            <a:xfrm>
              <a:off x="6617010" y="1830823"/>
              <a:ext cx="4" cy="307324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F820C388-D44F-4000-950C-6CF878E773E0}"/>
                </a:ext>
              </a:extLst>
            </p:cNvPr>
            <p:cNvSpPr/>
            <p:nvPr/>
          </p:nvSpPr>
          <p:spPr>
            <a:xfrm>
              <a:off x="6069321" y="2971786"/>
              <a:ext cx="1095375" cy="47192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Design Rule Manual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AC29018E-22A6-4456-B5EC-C8AEABFCB001}"/>
                </a:ext>
              </a:extLst>
            </p:cNvPr>
            <p:cNvSpPr/>
            <p:nvPr/>
          </p:nvSpPr>
          <p:spPr>
            <a:xfrm>
              <a:off x="6068456" y="3782382"/>
              <a:ext cx="1095375" cy="47192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Std Cells, Layouts</a:t>
              </a:r>
            </a:p>
          </p:txBody>
        </p: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20673578-0706-4AE7-BA6C-F49070E2D1D8}"/>
                </a:ext>
              </a:extLst>
            </p:cNvPr>
            <p:cNvCxnSpPr>
              <a:cxnSpLocks/>
              <a:stCxn id="128" idx="2"/>
              <a:endCxn id="130" idx="0"/>
            </p:cNvCxnSpPr>
            <p:nvPr/>
          </p:nvCxnSpPr>
          <p:spPr>
            <a:xfrm flipH="1">
              <a:off x="6610662" y="4254306"/>
              <a:ext cx="0" cy="310132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65CD850C-2E82-4603-96F6-4377163836EC}"/>
                </a:ext>
              </a:extLst>
            </p:cNvPr>
            <p:cNvSpPr/>
            <p:nvPr/>
          </p:nvSpPr>
          <p:spPr>
            <a:xfrm>
              <a:off x="6062974" y="4564438"/>
              <a:ext cx="1095375" cy="47192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Characterize Std Cells (.lib)</a:t>
              </a:r>
            </a:p>
          </p:txBody>
        </p:sp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7612BDF7-1B20-4A5A-9374-8DE814F0FE40}"/>
                </a:ext>
              </a:extLst>
            </p:cNvPr>
            <p:cNvCxnSpPr>
              <a:stCxn id="126" idx="2"/>
              <a:endCxn id="128" idx="0"/>
            </p:cNvCxnSpPr>
            <p:nvPr/>
          </p:nvCxnSpPr>
          <p:spPr>
            <a:xfrm flipH="1">
              <a:off x="6616144" y="3443710"/>
              <a:ext cx="865" cy="338672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23BF928F-B678-4780-9B1E-2CFC902F2F13}"/>
                </a:ext>
              </a:extLst>
            </p:cNvPr>
            <p:cNvSpPr/>
            <p:nvPr/>
          </p:nvSpPr>
          <p:spPr>
            <a:xfrm>
              <a:off x="7498065" y="1366234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Process Emulation</a:t>
              </a: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DA31FDA6-8CE4-496F-A27A-02F31FEF48E1}"/>
                </a:ext>
              </a:extLst>
            </p:cNvPr>
            <p:cNvSpPr/>
            <p:nvPr/>
          </p:nvSpPr>
          <p:spPr>
            <a:xfrm>
              <a:off x="7492556" y="2133609"/>
              <a:ext cx="1095375" cy="4719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Parasitic RC Extraction</a:t>
              </a:r>
            </a:p>
          </p:txBody>
        </p:sp>
        <p:cxnSp>
          <p:nvCxnSpPr>
            <p:cNvPr id="136" name="Connector: Elbow 135">
              <a:extLst>
                <a:ext uri="{FF2B5EF4-FFF2-40B4-BE49-F238E27FC236}">
                  <a16:creationId xmlns:a16="http://schemas.microsoft.com/office/drawing/2014/main" id="{99BECE65-4AD2-44B6-8162-929C336C8986}"/>
                </a:ext>
              </a:extLst>
            </p:cNvPr>
            <p:cNvCxnSpPr>
              <a:stCxn id="128" idx="3"/>
              <a:endCxn id="133" idx="1"/>
            </p:cNvCxnSpPr>
            <p:nvPr/>
          </p:nvCxnSpPr>
          <p:spPr>
            <a:xfrm flipV="1">
              <a:off x="7163831" y="1602196"/>
              <a:ext cx="334234" cy="2416148"/>
            </a:xfrm>
            <a:prstGeom prst="bentConnector3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B7BC6E71-B722-4994-8FF1-CA7F20FCCC88}"/>
                </a:ext>
              </a:extLst>
            </p:cNvPr>
            <p:cNvCxnSpPr>
              <a:stCxn id="133" idx="2"/>
              <a:endCxn id="134" idx="0"/>
            </p:cNvCxnSpPr>
            <p:nvPr/>
          </p:nvCxnSpPr>
          <p:spPr>
            <a:xfrm flipH="1">
              <a:off x="8040244" y="1838158"/>
              <a:ext cx="5509" cy="295451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4C6B3217-1065-4598-B385-C173BA63B550}"/>
                </a:ext>
              </a:extLst>
            </p:cNvPr>
            <p:cNvSpPr/>
            <p:nvPr/>
          </p:nvSpPr>
          <p:spPr>
            <a:xfrm>
              <a:off x="7492555" y="2964319"/>
              <a:ext cx="1095375" cy="47192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Small Circuit PPA</a:t>
              </a:r>
            </a:p>
          </p:txBody>
        </p: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44C14773-4566-43CB-AA13-71E62318B04E}"/>
                </a:ext>
              </a:extLst>
            </p:cNvPr>
            <p:cNvCxnSpPr>
              <a:stCxn id="134" idx="2"/>
              <a:endCxn id="139" idx="0"/>
            </p:cNvCxnSpPr>
            <p:nvPr/>
          </p:nvCxnSpPr>
          <p:spPr>
            <a:xfrm flipH="1">
              <a:off x="8040243" y="2605533"/>
              <a:ext cx="1" cy="358786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9C78E795-05EE-495C-9A31-41CC414D1BA2}"/>
                </a:ext>
              </a:extLst>
            </p:cNvPr>
            <p:cNvSpPr/>
            <p:nvPr/>
          </p:nvSpPr>
          <p:spPr>
            <a:xfrm>
              <a:off x="7490851" y="3690050"/>
              <a:ext cx="1095375" cy="65659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Process Emulation; RC Extraction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A4D6EB34-ACAE-4257-8C6D-E6CFEC01DAD9}"/>
                </a:ext>
              </a:extLst>
            </p:cNvPr>
            <p:cNvSpPr/>
            <p:nvPr/>
          </p:nvSpPr>
          <p:spPr>
            <a:xfrm>
              <a:off x="7485368" y="4562404"/>
              <a:ext cx="1095375" cy="47192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Gen </a:t>
              </a:r>
              <a:r>
                <a:rPr kumimoji="0" lang="en-US" sz="1200" b="0" i="0" u="none" strike="noStrike" kern="0" cap="none" spc="0" normalizeH="0" baseline="0" noProof="0" err="1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itf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, </a:t>
              </a:r>
              <a:r>
                <a:rPr kumimoji="0" lang="en-US" sz="1200" b="0" i="0" u="none" strike="noStrike" kern="0" cap="none" spc="0" normalizeH="0" baseline="0" noProof="0" err="1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nxtgrd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, </a:t>
              </a:r>
              <a:r>
                <a:rPr kumimoji="0" lang="en-US" sz="1200" b="0" i="0" u="none" strike="noStrike" kern="0" cap="none" spc="0" normalizeH="0" baseline="0" noProof="0" err="1">
                  <a:ln>
                    <a:noFill/>
                  </a:ln>
                  <a:solidFill>
                    <a:srgbClr val="525252"/>
                  </a:solidFill>
                  <a:effectLst/>
                  <a:uLnTx/>
                  <a:uFillTx/>
                  <a:latin typeface="Helvetica Neue Medium"/>
                  <a:sym typeface="Helvetica Neue Medium"/>
                </a:rPr>
                <a:t>tluplus</a:t>
              </a: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Helvetica Neue Medium"/>
                <a:sym typeface="Helvetica Neue Medium"/>
              </a:endParaRPr>
            </a:p>
          </p:txBody>
        </p: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3991A045-493D-438B-B694-B67CA78D2262}"/>
                </a:ext>
              </a:extLst>
            </p:cNvPr>
            <p:cNvCxnSpPr>
              <a:cxnSpLocks/>
              <a:stCxn id="128" idx="3"/>
              <a:endCxn id="145" idx="1"/>
            </p:cNvCxnSpPr>
            <p:nvPr/>
          </p:nvCxnSpPr>
          <p:spPr>
            <a:xfrm>
              <a:off x="7163831" y="4018344"/>
              <a:ext cx="327020" cy="1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53" name="Straight Arrow Connector 152">
              <a:extLst>
                <a:ext uri="{FF2B5EF4-FFF2-40B4-BE49-F238E27FC236}">
                  <a16:creationId xmlns:a16="http://schemas.microsoft.com/office/drawing/2014/main" id="{26C867C3-8D0D-41B7-A33A-A61A6F10E0F0}"/>
                </a:ext>
              </a:extLst>
            </p:cNvPr>
            <p:cNvCxnSpPr>
              <a:stCxn id="145" idx="2"/>
              <a:endCxn id="148" idx="0"/>
            </p:cNvCxnSpPr>
            <p:nvPr/>
          </p:nvCxnSpPr>
          <p:spPr>
            <a:xfrm flipH="1">
              <a:off x="8033056" y="4346640"/>
              <a:ext cx="5483" cy="215764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60" name="Connector: Elbow 159">
              <a:extLst>
                <a:ext uri="{FF2B5EF4-FFF2-40B4-BE49-F238E27FC236}">
                  <a16:creationId xmlns:a16="http://schemas.microsoft.com/office/drawing/2014/main" id="{555EE9BA-E8E5-417C-B24F-BC8E0E294B7D}"/>
                </a:ext>
              </a:extLst>
            </p:cNvPr>
            <p:cNvCxnSpPr>
              <a:stCxn id="126" idx="1"/>
              <a:endCxn id="94" idx="0"/>
            </p:cNvCxnSpPr>
            <p:nvPr/>
          </p:nvCxnSpPr>
          <p:spPr>
            <a:xfrm rot="10800000" flipV="1">
              <a:off x="5902637" y="3207747"/>
              <a:ext cx="166684" cy="2190329"/>
            </a:xfrm>
            <a:prstGeom prst="bentConnector2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774BE651-5572-4047-A710-52F22771323E}"/>
                </a:ext>
              </a:extLst>
            </p:cNvPr>
            <p:cNvSpPr txBox="1"/>
            <p:nvPr/>
          </p:nvSpPr>
          <p:spPr>
            <a:xfrm>
              <a:off x="2373737" y="1876259"/>
              <a:ext cx="950481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Doping, </a:t>
              </a: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Etch Profile</a:t>
              </a:r>
            </a:p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Material properties 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etc</a:t>
              </a: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 </a:t>
              </a: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08DE4CE3-38F6-4821-80FC-2F08EC81950C}"/>
                </a:ext>
              </a:extLst>
            </p:cNvPr>
            <p:cNvSpPr txBox="1"/>
            <p:nvPr/>
          </p:nvSpPr>
          <p:spPr>
            <a:xfrm>
              <a:off x="3345828" y="4275886"/>
              <a:ext cx="950481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r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I-V, C-V 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etc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9EF7937F-36A9-468A-AF10-ADF2A84A8696}"/>
                </a:ext>
              </a:extLst>
            </p:cNvPr>
            <p:cNvSpPr txBox="1"/>
            <p:nvPr/>
          </p:nvSpPr>
          <p:spPr>
            <a:xfrm>
              <a:off x="4782036" y="5047927"/>
              <a:ext cx="950481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r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BSIM, PSP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31554AD3-EDF3-4FD3-AFDE-33762B407F91}"/>
                </a:ext>
              </a:extLst>
            </p:cNvPr>
            <p:cNvSpPr txBox="1"/>
            <p:nvPr/>
          </p:nvSpPr>
          <p:spPr>
            <a:xfrm>
              <a:off x="5238759" y="2635731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tdr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22B3F18D-918B-423E-940C-09A845436393}"/>
                </a:ext>
              </a:extLst>
            </p:cNvPr>
            <p:cNvSpPr txBox="1"/>
            <p:nvPr/>
          </p:nvSpPr>
          <p:spPr>
            <a:xfrm>
              <a:off x="5238759" y="3448252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tdr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DA616B15-4B00-442E-B3B6-A9BC40104E9E}"/>
                </a:ext>
              </a:extLst>
            </p:cNvPr>
            <p:cNvSpPr txBox="1"/>
            <p:nvPr/>
          </p:nvSpPr>
          <p:spPr>
            <a:xfrm>
              <a:off x="6659934" y="2635731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tbson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559B6505-50E2-4B6E-90AD-D397B9BC581B}"/>
                </a:ext>
              </a:extLst>
            </p:cNvPr>
            <p:cNvSpPr txBox="1"/>
            <p:nvPr/>
          </p:nvSpPr>
          <p:spPr>
            <a:xfrm>
              <a:off x="6653584" y="3467581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.csv, .xlsx</a:t>
              </a: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4448BB14-84DD-41C2-8CB5-C0C4B873F05A}"/>
                </a:ext>
              </a:extLst>
            </p:cNvPr>
            <p:cNvSpPr txBox="1"/>
            <p:nvPr/>
          </p:nvSpPr>
          <p:spPr>
            <a:xfrm>
              <a:off x="6650664" y="4274255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gds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7E081429-E944-40C1-A5B0-36B5EEA87650}"/>
                </a:ext>
              </a:extLst>
            </p:cNvPr>
            <p:cNvSpPr txBox="1"/>
            <p:nvPr/>
          </p:nvSpPr>
          <p:spPr>
            <a:xfrm>
              <a:off x="5226885" y="1852708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..xlsx, .pptx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0ECB5478-0811-4FF0-8614-318B39CBB8E5}"/>
                </a:ext>
              </a:extLst>
            </p:cNvPr>
            <p:cNvSpPr txBox="1"/>
            <p:nvPr/>
          </p:nvSpPr>
          <p:spPr>
            <a:xfrm>
              <a:off x="8094174" y="1866531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tbson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E8322476-C5C4-4E3B-ACEF-CEACB0D48F83}"/>
                </a:ext>
              </a:extLst>
            </p:cNvPr>
            <p:cNvSpPr txBox="1"/>
            <p:nvPr/>
          </p:nvSpPr>
          <p:spPr>
            <a:xfrm>
              <a:off x="8099683" y="2621540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tdr</a:t>
              </a: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, . 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spi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E6AB53AE-9CCD-4DEE-9173-B06F8A9FCD90}"/>
                </a:ext>
              </a:extLst>
            </p:cNvPr>
            <p:cNvSpPr txBox="1"/>
            <p:nvPr/>
          </p:nvSpPr>
          <p:spPr>
            <a:xfrm>
              <a:off x="8099683" y="3435005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.csv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0AC6DB5F-1121-4FA8-8D8A-CD34041EE29C}"/>
                </a:ext>
              </a:extLst>
            </p:cNvPr>
            <p:cNvSpPr txBox="1"/>
            <p:nvPr/>
          </p:nvSpPr>
          <p:spPr>
            <a:xfrm>
              <a:off x="8086986" y="4355511"/>
              <a:ext cx="4937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tbson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sym typeface="Helvetica Neue"/>
              </a:endParaRPr>
            </a:p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tdr</a:t>
              </a: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, . 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spi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37DA6081-F77E-4101-99D2-66081DB538DB}"/>
                </a:ext>
              </a:extLst>
            </p:cNvPr>
            <p:cNvSpPr txBox="1"/>
            <p:nvPr/>
          </p:nvSpPr>
          <p:spPr>
            <a:xfrm>
              <a:off x="9911379" y="3606316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.v, .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vhdl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927386BA-1341-453A-BC63-4EA1F80ED1B8}"/>
                </a:ext>
              </a:extLst>
            </p:cNvPr>
            <p:cNvSpPr txBox="1"/>
            <p:nvPr/>
          </p:nvSpPr>
          <p:spPr>
            <a:xfrm>
              <a:off x="4664788" y="2647063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SProcess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2CDD4885-301B-43D6-B886-86059A4EB0C6}"/>
                </a:ext>
              </a:extLst>
            </p:cNvPr>
            <p:cNvSpPr txBox="1"/>
            <p:nvPr/>
          </p:nvSpPr>
          <p:spPr>
            <a:xfrm>
              <a:off x="4669262" y="3464136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SDevice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225E5FB-093B-4F77-80A5-2F4500B5E7E3}"/>
                </a:ext>
              </a:extLst>
            </p:cNvPr>
            <p:cNvSpPr txBox="1"/>
            <p:nvPr/>
          </p:nvSpPr>
          <p:spPr>
            <a:xfrm>
              <a:off x="4669262" y="5050050"/>
              <a:ext cx="557623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ICCAP, Mystic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299ABA90-64FF-4422-89F4-747655445EC3}"/>
                </a:ext>
              </a:extLst>
            </p:cNvPr>
            <p:cNvSpPr txBox="1"/>
            <p:nvPr/>
          </p:nvSpPr>
          <p:spPr>
            <a:xfrm>
              <a:off x="4676738" y="3576874"/>
              <a:ext cx="48180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MDLx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0EEDA41C-8E34-496E-B972-5FB9450F4F0D}"/>
                </a:ext>
              </a:extLst>
            </p:cNvPr>
            <p:cNvSpPr txBox="1"/>
            <p:nvPr/>
          </p:nvSpPr>
          <p:spPr>
            <a:xfrm>
              <a:off x="6104631" y="4283351"/>
              <a:ext cx="48180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SLiC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0775612E-D1C6-4D9C-87FE-41D9D7E7F4EB}"/>
                </a:ext>
              </a:extLst>
            </p:cNvPr>
            <p:cNvSpPr txBox="1"/>
            <p:nvPr/>
          </p:nvSpPr>
          <p:spPr>
            <a:xfrm>
              <a:off x="6091941" y="5047927"/>
              <a:ext cx="1147053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SiliconSmart</a:t>
              </a: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, 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StarRC</a:t>
              </a: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, 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Hspice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BDA9B20A-36AD-48BC-ABF0-24E626A7356C}"/>
                </a:ext>
              </a:extLst>
            </p:cNvPr>
            <p:cNvCxnSpPr>
              <a:stCxn id="148" idx="1"/>
              <a:endCxn id="130" idx="3"/>
            </p:cNvCxnSpPr>
            <p:nvPr/>
          </p:nvCxnSpPr>
          <p:spPr>
            <a:xfrm flipH="1">
              <a:off x="7158349" y="4798366"/>
              <a:ext cx="327019" cy="2034"/>
            </a:xfrm>
            <a:prstGeom prst="straightConnector1">
              <a:avLst/>
            </a:prstGeom>
            <a:noFill/>
            <a:ln w="25400" cap="flat">
              <a:solidFill>
                <a:schemeClr val="bg2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9FD46053-EB0A-42D1-A97A-210D306EDA26}"/>
                </a:ext>
              </a:extLst>
            </p:cNvPr>
            <p:cNvSpPr txBox="1"/>
            <p:nvPr/>
          </p:nvSpPr>
          <p:spPr>
            <a:xfrm>
              <a:off x="6104631" y="1850097"/>
              <a:ext cx="48180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SLitho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3E95A081-09C6-440F-B6A2-5E1C179DD826}"/>
                </a:ext>
              </a:extLst>
            </p:cNvPr>
            <p:cNvSpPr txBox="1"/>
            <p:nvPr/>
          </p:nvSpPr>
          <p:spPr>
            <a:xfrm>
              <a:off x="6104631" y="2638252"/>
              <a:ext cx="48180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SPX, 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Coventor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3A96CCEC-1543-4D65-8510-51FBC1DCE5C5}"/>
                </a:ext>
              </a:extLst>
            </p:cNvPr>
            <p:cNvSpPr txBox="1"/>
            <p:nvPr/>
          </p:nvSpPr>
          <p:spPr>
            <a:xfrm>
              <a:off x="7533374" y="1866531"/>
              <a:ext cx="48180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SPX, 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Coventor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6FE4899C-3E95-4B01-9DA0-C48EF70789A3}"/>
                </a:ext>
              </a:extLst>
            </p:cNvPr>
            <p:cNvSpPr txBox="1"/>
            <p:nvPr/>
          </p:nvSpPr>
          <p:spPr>
            <a:xfrm>
              <a:off x="7527112" y="2628105"/>
              <a:ext cx="48180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Raphael FX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DB880D05-5369-47C4-B63A-BE47503A0060}"/>
                </a:ext>
              </a:extLst>
            </p:cNvPr>
            <p:cNvSpPr txBox="1"/>
            <p:nvPr/>
          </p:nvSpPr>
          <p:spPr>
            <a:xfrm>
              <a:off x="7517997" y="3453783"/>
              <a:ext cx="48180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Hspice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1E07F35F-5583-448C-A0EB-A587A4E2721A}"/>
                </a:ext>
              </a:extLst>
            </p:cNvPr>
            <p:cNvSpPr txBox="1"/>
            <p:nvPr/>
          </p:nvSpPr>
          <p:spPr>
            <a:xfrm>
              <a:off x="7527024" y="4367463"/>
              <a:ext cx="48180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SPX, Raphael FX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F1993B1B-21DB-4CC7-8F83-E01CD0689DCC}"/>
                </a:ext>
              </a:extLst>
            </p:cNvPr>
            <p:cNvSpPr txBox="1"/>
            <p:nvPr/>
          </p:nvSpPr>
          <p:spPr>
            <a:xfrm>
              <a:off x="7513524" y="5054143"/>
              <a:ext cx="48180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StarRC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102BCD6A-AFC9-42BE-8D37-847C7534367B}"/>
                </a:ext>
              </a:extLst>
            </p:cNvPr>
            <p:cNvSpPr txBox="1"/>
            <p:nvPr/>
          </p:nvSpPr>
          <p:spPr>
            <a:xfrm>
              <a:off x="9313536" y="5246679"/>
              <a:ext cx="547695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DC, ICC2, PT, PP, </a:t>
              </a: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StarRC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A295B8D9-8B0D-4EC6-8315-F8F310E53EB2}"/>
                </a:ext>
              </a:extLst>
            </p:cNvPr>
            <p:cNvSpPr txBox="1"/>
            <p:nvPr/>
          </p:nvSpPr>
          <p:spPr>
            <a:xfrm>
              <a:off x="1774749" y="2630977"/>
              <a:ext cx="835463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sym typeface="Helvetica Neue"/>
                </a:rPr>
                <a:t>VASP, Quantum ATK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541275F9-6C64-4496-A6AA-CAF113ACB675}"/>
                </a:ext>
              </a:extLst>
            </p:cNvPr>
            <p:cNvSpPr txBox="1"/>
            <p:nvPr/>
          </p:nvSpPr>
          <p:spPr>
            <a:xfrm>
              <a:off x="3206116" y="2976949"/>
              <a:ext cx="832843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SProcess</a:t>
              </a: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 Advanced Calibration</a:t>
              </a: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3B0F76D2-D6CB-4973-9E46-9CD46F401524}"/>
                </a:ext>
              </a:extLst>
            </p:cNvPr>
            <p:cNvSpPr txBox="1"/>
            <p:nvPr/>
          </p:nvSpPr>
          <p:spPr>
            <a:xfrm>
              <a:off x="3211829" y="4273140"/>
              <a:ext cx="493757" cy="1077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l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SProcess</a:t>
              </a: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C6E7AC1-89B3-4743-8C39-C68D66B88AFF}"/>
                </a:ext>
              </a:extLst>
            </p:cNvPr>
            <p:cNvSpPr txBox="1"/>
            <p:nvPr/>
          </p:nvSpPr>
          <p:spPr>
            <a:xfrm>
              <a:off x="4664788" y="1050246"/>
              <a:ext cx="1055854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ctr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L0 </a:t>
              </a:r>
              <a:r>
                <a:rPr kumimoji="0" lang="en-US" sz="1400" b="0" i="0" u="none" strike="noStrike" kern="0" cap="none" spc="0" normalizeH="0" baseline="0" noProof="0" err="1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FoM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140B21C4-A946-4A56-A056-5883F6E7A957}"/>
                </a:ext>
              </a:extLst>
            </p:cNvPr>
            <p:cNvSpPr txBox="1"/>
            <p:nvPr/>
          </p:nvSpPr>
          <p:spPr>
            <a:xfrm>
              <a:off x="7525588" y="1044359"/>
              <a:ext cx="1055854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ctr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L1 </a:t>
              </a:r>
              <a:r>
                <a:rPr kumimoji="0" lang="en-US" sz="1400" b="0" i="0" u="none" strike="noStrike" kern="0" cap="none" spc="0" normalizeH="0" baseline="0" noProof="0" err="1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FoM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04BBE480-1949-4032-8D2A-881AA4263634}"/>
                </a:ext>
              </a:extLst>
            </p:cNvPr>
            <p:cNvSpPr txBox="1"/>
            <p:nvPr/>
          </p:nvSpPr>
          <p:spPr>
            <a:xfrm>
              <a:off x="9313536" y="1044359"/>
              <a:ext cx="1055854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lvl="0" indent="0" algn="ctr" defTabSz="2438338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L2 </a:t>
              </a:r>
              <a:r>
                <a:rPr kumimoji="0" lang="en-US" sz="1400" b="0" i="0" u="none" strike="noStrike" kern="0" cap="none" spc="0" normalizeH="0" baseline="0" noProof="0" err="1">
                  <a:ln>
                    <a:noFill/>
                  </a:ln>
                  <a:solidFill>
                    <a:srgbClr val="004A86"/>
                  </a:solidFill>
                  <a:effectLst/>
                  <a:uLnTx/>
                  <a:uFillTx/>
                  <a:latin typeface="Intel Clear"/>
                  <a:ea typeface="+mn-ea"/>
                  <a:cs typeface="+mn-cs"/>
                  <a:sym typeface="Helvetica Neue"/>
                </a:rPr>
                <a:t>FoM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endParaRPr>
            </a:p>
          </p:txBody>
        </p:sp>
        <p:cxnSp>
          <p:nvCxnSpPr>
            <p:cNvPr id="8" name="Connector: Elbow 7">
              <a:extLst>
                <a:ext uri="{FF2B5EF4-FFF2-40B4-BE49-F238E27FC236}">
                  <a16:creationId xmlns:a16="http://schemas.microsoft.com/office/drawing/2014/main" id="{B165E5A2-ABA0-48BF-AEBF-6BD74B19D898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665063" y="3591282"/>
              <a:ext cx="1330707" cy="706819"/>
            </a:xfrm>
            <a:prstGeom prst="bentConnector3">
              <a:avLst>
                <a:gd name="adj1" fmla="val 67015"/>
              </a:avLst>
            </a:prstGeom>
            <a:noFill/>
            <a:ln w="25400" cap="flat">
              <a:solidFill>
                <a:srgbClr val="FF0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5F59EE7-32BF-4E81-B74A-7C188E883F10}"/>
                </a:ext>
              </a:extLst>
            </p:cNvPr>
            <p:cNvCxnSpPr/>
            <p:nvPr/>
          </p:nvCxnSpPr>
          <p:spPr>
            <a:xfrm flipH="1">
              <a:off x="6913234" y="4611901"/>
              <a:ext cx="779671" cy="0"/>
            </a:xfrm>
            <a:prstGeom prst="straightConnector1">
              <a:avLst/>
            </a:prstGeom>
            <a:noFill/>
            <a:ln w="25400" cap="flat">
              <a:solidFill>
                <a:srgbClr val="FF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8122B94-9492-473C-9A1A-4B58166E9D0E}"/>
                </a:ext>
              </a:extLst>
            </p:cNvPr>
            <p:cNvSpPr txBox="1"/>
            <p:nvPr/>
          </p:nvSpPr>
          <p:spPr>
            <a:xfrm>
              <a:off x="6810103" y="5246679"/>
              <a:ext cx="1497856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spc="0" normalizeH="0" baseline="0">
                  <a:ln>
                    <a:noFill/>
                  </a:ln>
                  <a:solidFill>
                    <a:srgbClr val="FF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Critical Path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03D8CDF-8383-4A6A-94CF-06F4D82E76C5}"/>
                </a:ext>
              </a:extLst>
            </p:cNvPr>
            <p:cNvCxnSpPr>
              <a:stCxn id="46" idx="3"/>
              <a:endCxn id="130" idx="1"/>
            </p:cNvCxnSpPr>
            <p:nvPr/>
          </p:nvCxnSpPr>
          <p:spPr>
            <a:xfrm flipV="1">
              <a:off x="5735951" y="4800400"/>
              <a:ext cx="327023" cy="967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</p:spTree>
    <p:extLst>
      <p:ext uri="{BB962C8B-B14F-4D97-AF65-F5344CB8AC3E}">
        <p14:creationId xmlns:p14="http://schemas.microsoft.com/office/powerpoint/2010/main" val="2309762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9AA67-1665-4BD8-A837-790460532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 and Key Results for 2022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6660501-FD7A-4224-95AB-9D268A5C4777}"/>
              </a:ext>
            </a:extLst>
          </p:cNvPr>
          <p:cNvGraphicFramePr>
            <a:graphicFrameLocks noGrp="1"/>
          </p:cNvGraphicFramePr>
          <p:nvPr>
            <p:ph sz="quarter" idx="28"/>
            <p:extLst>
              <p:ext uri="{D42A27DB-BD31-4B8C-83A1-F6EECF244321}">
                <p14:modId xmlns:p14="http://schemas.microsoft.com/office/powerpoint/2010/main" val="2719813428"/>
              </p:ext>
            </p:extLst>
          </p:nvPr>
        </p:nvGraphicFramePr>
        <p:xfrm>
          <a:off x="571500" y="960438"/>
          <a:ext cx="10525125" cy="532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82358829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207447867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56337978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100741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Objective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Key Result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Dependency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Quarter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29103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 algn="l"/>
                      <a:r>
                        <a:rPr lang="en-US" sz="1200"/>
                        <a:t>Build Predictive DTCO Flow for CMOS Logic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1. Assess small-circuit PPA due to material and process changes in MOL and BEOL materials and processes (L1 PPA)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/>
                        <a:t>Set up license infrastructure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216709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2. Assess small-circuit PPA due to circuit-level changes (</a:t>
                      </a:r>
                      <a:r>
                        <a:rPr lang="en-US" sz="1200" err="1"/>
                        <a:t>eg.</a:t>
                      </a:r>
                      <a:r>
                        <a:rPr lang="en-US" sz="1200"/>
                        <a:t> Standard cell architecture / layout / circuit, fan out, </a:t>
                      </a:r>
                      <a:r>
                        <a:rPr lang="en-US" sz="1200" err="1"/>
                        <a:t>Vdd</a:t>
                      </a:r>
                      <a:r>
                        <a:rPr lang="en-US" sz="1200"/>
                        <a:t>, interconnect length </a:t>
                      </a:r>
                      <a:r>
                        <a:rPr lang="en-US" sz="1200" err="1"/>
                        <a:t>etc</a:t>
                      </a:r>
                      <a:r>
                        <a:rPr lang="en-US" sz="1200"/>
                        <a:t>) (L1 PPA)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err="1"/>
                        <a:t>SLiC</a:t>
                      </a:r>
                      <a:r>
                        <a:rPr lang="en-US" sz="1200"/>
                        <a:t> evaluation complete by Q1</a:t>
                      </a:r>
                    </a:p>
                    <a:p>
                      <a:pPr marL="171450" marR="0" lvl="0" indent="-17145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/>
                        <a:t>Hire 2 TCAD engineers by Q2.1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988407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3. Capable of generating PDK collateral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Hire 1 </a:t>
                      </a:r>
                      <a:r>
                        <a:rPr lang="en-US" sz="1200" err="1"/>
                        <a:t>Phy</a:t>
                      </a:r>
                      <a:r>
                        <a:rPr lang="en-US" sz="1200"/>
                        <a:t> Des </a:t>
                      </a:r>
                      <a:r>
                        <a:rPr lang="en-US" sz="1200" err="1"/>
                        <a:t>Engg</a:t>
                      </a:r>
                      <a:r>
                        <a:rPr lang="en-US" sz="1200"/>
                        <a:t> by Q1.3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28454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4. Assess block-level PPA due to material, process, circuit-level changes (L2 PPA)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944322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5. Assess device-level (transistor) due to material and process changes (L0 PPA)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345271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6. Provide 3 methods to improve PPA 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1003869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l"/>
                      <a:r>
                        <a:rPr lang="en-US" sz="1200"/>
                        <a:t>Build Predictive DTCO Flow for SRAM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1. Assess bit-cell level PPA due to material and process changes in MOL and BEOL materials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/>
                        <a:t>Hire 2 TCAD engineers by Q2.3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133958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2. Assess array-level PPA due to material and process changes in MOL and BEOL materials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493965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3. Assess bit-cell and array-level PPA due to material and process changes in FEOL changes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643309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4. Assess bit-cell and array-level PPA due to layout changes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64197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5. Provide 3 PPA optimization options considering logic and memory </a:t>
                      </a:r>
                      <a:r>
                        <a:rPr lang="en-US" sz="1200" err="1"/>
                        <a:t>heterogeniety</a:t>
                      </a:r>
                      <a:r>
                        <a:rPr lang="en-US" sz="120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Q4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5363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564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920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2ECBD-B0FF-4B8A-B93C-B8711E99A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Cycle Time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9DCC0A0-3AFF-4595-9395-294226EE1CE3}"/>
              </a:ext>
            </a:extLst>
          </p:cNvPr>
          <p:cNvGraphicFramePr>
            <a:graphicFrameLocks noGrp="1"/>
          </p:cNvGraphicFramePr>
          <p:nvPr>
            <p:ph sz="quarter" idx="28"/>
          </p:nvPr>
        </p:nvGraphicFramePr>
        <p:xfrm>
          <a:off x="571500" y="960438"/>
          <a:ext cx="1099566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6060">
                  <a:extLst>
                    <a:ext uri="{9D8B030D-6E8A-4147-A177-3AD203B41FA5}">
                      <a16:colId xmlns:a16="http://schemas.microsoft.com/office/drawing/2014/main" val="66021348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7738751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36740637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8945812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Topic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Phase 1 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Phase 2 Target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7774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L2 FOM: Block-Level PPA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Complete RTL2GDS runs to generate block-level PPA metrics (assumes all collateral is present)</a:t>
                      </a:r>
                    </a:p>
                    <a:p>
                      <a:pPr algn="l"/>
                      <a:r>
                        <a:rPr lang="en-US" sz="1200">
                          <a:latin typeface="+mn-lt"/>
                        </a:rPr>
                        <a:t>Phase 1: POR APR methodology</a:t>
                      </a:r>
                    </a:p>
                    <a:p>
                      <a:pPr algn="l"/>
                      <a:r>
                        <a:rPr lang="en-US" sz="1200">
                          <a:latin typeface="+mn-lt"/>
                        </a:rPr>
                        <a:t>Phase 2: AI/ML-enabled APR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Few weeks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TBD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2138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L2 PDK Collateral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ITF, </a:t>
                      </a:r>
                      <a:r>
                        <a:rPr lang="en-US" sz="1200" err="1">
                          <a:latin typeface="+mn-lt"/>
                        </a:rPr>
                        <a:t>TLUplus</a:t>
                      </a:r>
                      <a:r>
                        <a:rPr lang="en-US" sz="1200">
                          <a:latin typeface="+mn-lt"/>
                        </a:rPr>
                        <a:t>, TF, DRC / LVS decks, lib/</a:t>
                      </a:r>
                      <a:r>
                        <a:rPr lang="en-US" sz="1200" err="1">
                          <a:latin typeface="+mn-lt"/>
                        </a:rPr>
                        <a:t>db</a:t>
                      </a:r>
                      <a:r>
                        <a:rPr lang="en-US" sz="1200">
                          <a:latin typeface="+mn-lt"/>
                        </a:rPr>
                        <a:t> (assumes standard cell layouts are present)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2 weeks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1 week (enabled through automation)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6613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L1 FOM: Small circuit PPA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Involves generating layouts, 3D structures, parasitic RC extraction and SPICE simulations</a:t>
                      </a:r>
                    </a:p>
                    <a:p>
                      <a:pPr algn="l"/>
                      <a:r>
                        <a:rPr lang="en-US" sz="1200">
                          <a:latin typeface="+mn-lt"/>
                        </a:rPr>
                        <a:t>Phase 2 &amp; 3: Possible enablement through fast RC extraction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4 hours / run (depends on the circuit)</a:t>
                      </a:r>
                    </a:p>
                    <a:p>
                      <a:pPr algn="l"/>
                      <a:r>
                        <a:rPr lang="en-US" sz="1200">
                          <a:latin typeface="+mn-lt"/>
                        </a:rPr>
                        <a:t>1 week / per DOE set </a:t>
                      </a:r>
                    </a:p>
                    <a:p>
                      <a:pPr algn="l"/>
                      <a:r>
                        <a:rPr lang="en-US" sz="1200">
                          <a:latin typeface="+mn-lt"/>
                        </a:rPr>
                        <a:t>(25 experiments)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>
                          <a:latin typeface="+mn-lt"/>
                        </a:rPr>
                        <a:t>Phase 2: 2 hours / run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200">
                          <a:latin typeface="+mn-lt"/>
                        </a:rPr>
                        <a:t>Phase 3: 1 hour / run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200">
                          <a:latin typeface="+mn-lt"/>
                        </a:rPr>
                        <a:t>(by reducing run time for RC extraction)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5836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Collateral: Standard Cells Layout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Type 1 1: &lt;10 layouts (manual)</a:t>
                      </a:r>
                    </a:p>
                    <a:p>
                      <a:pPr algn="l"/>
                      <a:r>
                        <a:rPr lang="en-US" sz="1200">
                          <a:latin typeface="+mn-lt"/>
                        </a:rPr>
                        <a:t>Type 2: 100-300 standard cell layouts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3 days (Type 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3–5 days (Type 2) – enabled by automated layout tools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8801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Collateral: Compact Model Generation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Compact model generation from simulation or experimental data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2 weeks  + initial setup time (for N&amp;P – single V</a:t>
                      </a:r>
                      <a:r>
                        <a:rPr lang="en-US" sz="1200" baseline="-25000">
                          <a:latin typeface="+mn-lt"/>
                        </a:rPr>
                        <a:t>TH</a:t>
                      </a:r>
                      <a:r>
                        <a:rPr lang="en-US" sz="1200">
                          <a:latin typeface="+mn-lt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2 weeks + initial setup time (for N &amp; P for 4 V</a:t>
                      </a:r>
                      <a:r>
                        <a:rPr lang="en-US" sz="1200" baseline="-25000">
                          <a:latin typeface="+mn-lt"/>
                        </a:rPr>
                        <a:t>TH</a:t>
                      </a:r>
                      <a:r>
                        <a:rPr lang="en-US" sz="1200">
                          <a:latin typeface="+mn-lt"/>
                        </a:rPr>
                        <a:t> types – enabled by automation)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6193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L0 FOM: Device-Level PPA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TCAD based device PPA exploration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+mn-lt"/>
                        </a:rPr>
                        <a:t>2 weeks for DOE + initial setup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>
                          <a:latin typeface="+mn-lt"/>
                        </a:rPr>
                        <a:t>---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5012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468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Intel_Internal_PPT_Template_White_Intel_Internal _PPT_Template_Final" id="{C3456016-2AA3-D34E-86BF-A1D609CAAC0C}" vid="{9A918FA0-80F6-F84A-9634-3248CA2F271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Angada_2021-Nov2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21_BasicWhite</vt:lpstr>
      <vt:lpstr>Predictive (Pre-PDK) DTCO / STCO</vt:lpstr>
      <vt:lpstr>Predictive DTCO for N2/N3E</vt:lpstr>
      <vt:lpstr>N2 Engagement</vt:lpstr>
      <vt:lpstr>Foundry Engagement Workflow</vt:lpstr>
      <vt:lpstr>Predictive DTCO: High-Level View</vt:lpstr>
      <vt:lpstr>Predictive DTCO Methodology : Detailed View </vt:lpstr>
      <vt:lpstr>Objectives and Key Results for 2022</vt:lpstr>
      <vt:lpstr>PowerPoint Presentation</vt:lpstr>
      <vt:lpstr>Cycle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Predictive (Pre-PDK) DTCO / STCO</dc:title>
  <dc:creator>Sachid, Angada</dc:creator>
  <cp:revision>1</cp:revision>
  <dcterms:created xsi:type="dcterms:W3CDTF">2022-02-09T01:46:12Z</dcterms:created>
  <dcterms:modified xsi:type="dcterms:W3CDTF">2022-02-09T06:08:56Z</dcterms:modified>
</cp:coreProperties>
</file>