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6" r:id="rId2"/>
    <p:sldMasterId id="2147483873" r:id="rId3"/>
    <p:sldMasterId id="2147483913" r:id="rId4"/>
    <p:sldMasterId id="2147483993" r:id="rId5"/>
  </p:sldMasterIdLst>
  <p:notesMasterIdLst>
    <p:notesMasterId r:id="rId10"/>
  </p:notesMasterIdLst>
  <p:sldIdLst>
    <p:sldId id="2103813306" r:id="rId6"/>
    <p:sldId id="2103813317" r:id="rId7"/>
    <p:sldId id="2134095917" r:id="rId8"/>
    <p:sldId id="21473080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6E6547E5-3F6F-7943-804F-2A8BFDB54960}"/>
    <pc:docChg chg="delSld delMainMaster">
      <pc:chgData name="Kau, Derchang" userId="b9148588-e694-4445-9765-2c9aad6149ce" providerId="ADAL" clId="{6E6547E5-3F6F-7943-804F-2A8BFDB54960}" dt="2022-02-26T04:30:34.599" v="0" actId="2696"/>
      <pc:docMkLst>
        <pc:docMk/>
      </pc:docMkLst>
      <pc:sldChg chg="del">
        <pc:chgData name="Kau, Derchang" userId="b9148588-e694-4445-9765-2c9aad6149ce" providerId="ADAL" clId="{6E6547E5-3F6F-7943-804F-2A8BFDB54960}" dt="2022-02-26T04:30:34.599" v="0" actId="2696"/>
        <pc:sldMkLst>
          <pc:docMk/>
          <pc:sldMk cId="275829418" sldId="273"/>
        </pc:sldMkLst>
      </pc:sldChg>
      <pc:sldMasterChg chg="del delSldLayout">
        <pc:chgData name="Kau, Derchang" userId="b9148588-e694-4445-9765-2c9aad6149ce" providerId="ADAL" clId="{6E6547E5-3F6F-7943-804F-2A8BFDB54960}" dt="2022-02-26T04:30:34.599" v="0" actId="2696"/>
        <pc:sldMasterMkLst>
          <pc:docMk/>
          <pc:sldMasterMk cId="2921312169" sldId="2147483805"/>
        </pc:sldMasterMkLst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633682571" sldId="2147483806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1953265664" sldId="2147483807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412658576" sldId="2147483808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3605274549" sldId="2147483809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3870724247" sldId="2147483810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1275853458" sldId="2147483811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620209817" sldId="2147483812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2114952614" sldId="2147483813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4033190280" sldId="2147483814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1992144350" sldId="2147483815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3716431969" sldId="2147483816"/>
          </pc:sldLayoutMkLst>
        </pc:sldLayoutChg>
        <pc:sldLayoutChg chg="del">
          <pc:chgData name="Kau, Derchang" userId="b9148588-e694-4445-9765-2c9aad6149ce" providerId="ADAL" clId="{6E6547E5-3F6F-7943-804F-2A8BFDB54960}" dt="2022-02-26T04:30:34.599" v="0" actId="2696"/>
          <pc:sldLayoutMkLst>
            <pc:docMk/>
            <pc:sldMasterMk cId="2921312169" sldId="2147483805"/>
            <pc:sldLayoutMk cId="3660413637" sldId="2147483817"/>
          </pc:sldLayoutMkLst>
        </pc:sldLayoutChg>
      </pc:sldMasterChg>
    </pc:docChg>
  </pc:docChgLst>
  <pc:docChgLst>
    <pc:chgData name="Fazio, Al" userId="205929fd-095d-4c98-a787-e55282339686" providerId="ADAL" clId="{9A6FBBCD-0787-46C0-A60F-883FB3D44763}"/>
    <pc:docChg chg="undo custSel modSld">
      <pc:chgData name="Fazio, Al" userId="205929fd-095d-4c98-a787-e55282339686" providerId="ADAL" clId="{9A6FBBCD-0787-46C0-A60F-883FB3D44763}" dt="2022-02-26T04:55:53.844" v="1" actId="1076"/>
      <pc:docMkLst>
        <pc:docMk/>
      </pc:docMkLst>
      <pc:sldChg chg="modSp mod">
        <pc:chgData name="Fazio, Al" userId="205929fd-095d-4c98-a787-e55282339686" providerId="ADAL" clId="{9A6FBBCD-0787-46C0-A60F-883FB3D44763}" dt="2022-02-26T04:55:53.844" v="1" actId="1076"/>
        <pc:sldMkLst>
          <pc:docMk/>
          <pc:sldMk cId="725210383" sldId="2147308013"/>
        </pc:sldMkLst>
        <pc:spChg chg="mod">
          <ac:chgData name="Fazio, Al" userId="205929fd-095d-4c98-a787-e55282339686" providerId="ADAL" clId="{9A6FBBCD-0787-46C0-A60F-883FB3D44763}" dt="2022-02-26T04:55:53.844" v="1" actId="1076"/>
          <ac:spMkLst>
            <pc:docMk/>
            <pc:sldMk cId="725210383" sldId="2147308013"/>
            <ac:spMk id="161" creationId="{B7723CD3-BA22-4C4E-9B07-55190D6BAC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511C0-C0F7-4F60-A835-F504A306F496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7F177-84DB-4354-984C-4C81E28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9007A-C37D-4E46-A688-FD3B7E47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9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CD109-DFBF-4B3A-9DCD-FF1BB4150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18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7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65pt Intel Clear pro Title</a:t>
            </a:r>
            <a:br>
              <a:rPr lang="en-US"/>
            </a:br>
            <a:r>
              <a:rPr lang="en-US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5" y="4657345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514928" y="6530440"/>
            <a:ext cx="315579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>
                <a:solidFill>
                  <a:prstClr val="white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3450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9" y="3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5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7" y="6432517"/>
            <a:ext cx="2844800" cy="365125"/>
          </a:xfrm>
        </p:spPr>
        <p:txBody>
          <a:bodyPr/>
          <a:lstStyle/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6" y="1766993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41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50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4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6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0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1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50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4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6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0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337831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2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6095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6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0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40pt Intel Clear Light Body.</a:t>
            </a:r>
            <a:br>
              <a:rPr lang="en-US"/>
            </a:br>
            <a:r>
              <a:rPr lang="en-US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60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2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11106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2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50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95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6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0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53087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41616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5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8" y="2500174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40" y="2499763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CB9E99-979A-4811-9453-D4B6EEEE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39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D615E9B-360E-4A14-8070-962AA56F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952558" y="118289"/>
            <a:ext cx="1239442" cy="796457"/>
            <a:chOff x="10952558" y="118289"/>
            <a:chExt cx="1239442" cy="7964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54E92C-DD76-466F-8110-13BDD8AE04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53" t="23872" r="29645" b="24064"/>
            <a:stretch/>
          </p:blipFill>
          <p:spPr>
            <a:xfrm>
              <a:off x="11208470" y="118289"/>
              <a:ext cx="890510" cy="6476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0952558" y="699302"/>
              <a:ext cx="12394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</a:rPr>
                <a:t>GTCHE Program Office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9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7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65pt Intel Clear pro Title</a:t>
            </a:r>
            <a:br>
              <a:rPr lang="en-US"/>
            </a:br>
            <a:r>
              <a:rPr lang="en-US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5" y="4657345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9" y="518972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17C-C060-4E5B-8B99-128495ED2D9E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356351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DEG - 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31AF-96FD-47C6-88C7-CE91801D5C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28pt</a:t>
            </a:r>
            <a:r>
              <a:rPr lang="en-US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590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D012D2-27BF-4052-9308-4388FC83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39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FA6AC3-D5F8-476C-A229-04744FEE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19200"/>
            <a:ext cx="11460480" cy="499872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133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DEC1212-91D2-4B95-B6B3-BD7283848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85">
              <a:defRPr/>
            </a:pPr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85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1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Si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E5DA036-92CA-4431-8ADE-1E179850D4D4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7"/>
          <a:stretch/>
        </p:blipFill>
        <p:spPr>
          <a:xfrm>
            <a:off x="-3" y="6370480"/>
            <a:ext cx="12192000" cy="4876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15CFAE-FFC2-4D77-9EB6-1D675965C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19199"/>
            <a:ext cx="11460480" cy="499872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2" descr="\\.psf\Home\Desktop\Intel.png">
            <a:extLst>
              <a:ext uri="{FF2B5EF4-FFF2-40B4-BE49-F238E27FC236}">
                <a16:creationId xmlns:a16="http://schemas.microsoft.com/office/drawing/2014/main" id="{220DE12E-0C1E-4CE7-9481-AE6D64DE6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32" y="6456078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C3CA55-31D4-49FB-A9BA-C8DF6C9DA2BA}"/>
              </a:ext>
            </a:extLst>
          </p:cNvPr>
          <p:cNvCxnSpPr/>
          <p:nvPr userDrawn="1"/>
        </p:nvCxnSpPr>
        <p:spPr>
          <a:xfrm>
            <a:off x="11424715" y="6439499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D29045-B926-4C6A-B1FB-EE6A5C9DC659}"/>
              </a:ext>
            </a:extLst>
          </p:cNvPr>
          <p:cNvSpPr txBox="1"/>
          <p:nvPr userDrawn="1"/>
        </p:nvSpPr>
        <p:spPr>
          <a:xfrm>
            <a:off x="9572630" y="6510782"/>
            <a:ext cx="133772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Confidential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596F8F7-705E-4DD8-B7D1-D6D515D7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39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tx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DD3F0A-D930-447E-896A-A428789F0277}"/>
              </a:ext>
            </a:extLst>
          </p:cNvPr>
          <p:cNvGrpSpPr/>
          <p:nvPr userDrawn="1"/>
        </p:nvGrpSpPr>
        <p:grpSpPr>
          <a:xfrm>
            <a:off x="456857" y="6358589"/>
            <a:ext cx="3011755" cy="436279"/>
            <a:chOff x="455208" y="4815997"/>
            <a:chExt cx="2285500" cy="3056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E2989-E3B5-4E9C-B00D-9E099BD47B82}"/>
                </a:ext>
              </a:extLst>
            </p:cNvPr>
            <p:cNvSpPr txBox="1"/>
            <p:nvPr userDrawn="1"/>
          </p:nvSpPr>
          <p:spPr>
            <a:xfrm>
              <a:off x="455208" y="4815997"/>
              <a:ext cx="2285500" cy="20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Visual Technologies Team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03252B-B62F-4C31-ACA7-C3E7E75BF21B}"/>
                </a:ext>
              </a:extLst>
            </p:cNvPr>
            <p:cNvSpPr txBox="1"/>
            <p:nvPr userDrawn="1"/>
          </p:nvSpPr>
          <p:spPr>
            <a:xfrm>
              <a:off x="455208" y="4938368"/>
              <a:ext cx="2285500" cy="18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Driving Best-in-class in everything we do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41154EE-10F1-43F3-A832-4027C11BAF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6" y="6474888"/>
            <a:ext cx="329713" cy="273992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51AC8EF4-7916-4BC9-BFD9-71AFDCE89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73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F5E-36FF-4F42-BFA6-9FE46A1B734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A22-057E-4773-B7F1-3851BE522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8056" y="6447632"/>
            <a:ext cx="2743200" cy="365125"/>
          </a:xfrm>
        </p:spPr>
        <p:txBody>
          <a:bodyPr/>
          <a:lstStyle/>
          <a:p>
            <a:fld id="{1436F5C9-0C05-45EC-9B9F-EA7B633C5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CB9E99-979A-4811-9453-D4B6EEEE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00" y="227809"/>
            <a:ext cx="11360211" cy="835751"/>
          </a:xfrm>
        </p:spPr>
        <p:txBody>
          <a:bodyPr>
            <a:normAutofit/>
          </a:bodyPr>
          <a:lstStyle>
            <a:lvl1pPr>
              <a:defRPr sz="5333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435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CA4BFA2-DDB1-4C8C-9836-4F17D4B6EF7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744"/>
            <a:ext cx="12192000" cy="48768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596F8F7-705E-4DD8-B7D1-D6D515D7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40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tx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4" name="Picture 2" descr="\\.psf\Home\Desktop\Intel.png">
            <a:extLst>
              <a:ext uri="{FF2B5EF4-FFF2-40B4-BE49-F238E27FC236}">
                <a16:creationId xmlns:a16="http://schemas.microsoft.com/office/drawing/2014/main" id="{60B5EDA7-260B-405E-B05F-040FC0FE3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31" y="6456075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1CB908-8023-48B1-8C22-90E4F3550148}"/>
              </a:ext>
            </a:extLst>
          </p:cNvPr>
          <p:cNvCxnSpPr/>
          <p:nvPr userDrawn="1"/>
        </p:nvCxnSpPr>
        <p:spPr>
          <a:xfrm>
            <a:off x="11424713" y="6439499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F633F9A-455E-454D-9300-BDD764FD280B}"/>
              </a:ext>
            </a:extLst>
          </p:cNvPr>
          <p:cNvSpPr txBox="1"/>
          <p:nvPr userDrawn="1"/>
        </p:nvSpPr>
        <p:spPr>
          <a:xfrm>
            <a:off x="9572628" y="6510779"/>
            <a:ext cx="133772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Confidential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40309E-D00A-490A-B240-55E2825F7BF5}"/>
              </a:ext>
            </a:extLst>
          </p:cNvPr>
          <p:cNvGrpSpPr/>
          <p:nvPr userDrawn="1"/>
        </p:nvGrpSpPr>
        <p:grpSpPr>
          <a:xfrm>
            <a:off x="456857" y="6358597"/>
            <a:ext cx="3011755" cy="436279"/>
            <a:chOff x="455208" y="4815997"/>
            <a:chExt cx="2285500" cy="30565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C8AADE-7B88-49D0-8343-7F18DF7E684D}"/>
                </a:ext>
              </a:extLst>
            </p:cNvPr>
            <p:cNvSpPr txBox="1"/>
            <p:nvPr userDrawn="1"/>
          </p:nvSpPr>
          <p:spPr>
            <a:xfrm>
              <a:off x="455208" y="4815997"/>
              <a:ext cx="2285500" cy="20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Visual Technologies Team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D78A03-72CE-4A87-B889-766C2D5553DE}"/>
                </a:ext>
              </a:extLst>
            </p:cNvPr>
            <p:cNvSpPr txBox="1"/>
            <p:nvPr userDrawn="1"/>
          </p:nvSpPr>
          <p:spPr>
            <a:xfrm>
              <a:off x="455208" y="4938368"/>
              <a:ext cx="2285500" cy="18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Driving Best-in-class in everything we do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E2E6DA-1928-4F29-B3A0-F6AF6E9D36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3" y="6474888"/>
            <a:ext cx="329713" cy="273992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3FAC3C3-CD36-46F3-8E2C-763F52DA0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85">
              <a:defRPr/>
            </a:pPr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85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4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&amp;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855118E-828C-4D11-BB70-2E194AC2087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744"/>
            <a:ext cx="12192000" cy="4876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15CFAE-FFC2-4D77-9EB6-1D675965C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19199"/>
            <a:ext cx="11460480" cy="499872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2" descr="\\.psf\Home\Desktop\Intel.png">
            <a:extLst>
              <a:ext uri="{FF2B5EF4-FFF2-40B4-BE49-F238E27FC236}">
                <a16:creationId xmlns:a16="http://schemas.microsoft.com/office/drawing/2014/main" id="{220DE12E-0C1E-4CE7-9481-AE6D64DE6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31" y="6456075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C3CA55-31D4-49FB-A9BA-C8DF6C9DA2BA}"/>
              </a:ext>
            </a:extLst>
          </p:cNvPr>
          <p:cNvCxnSpPr/>
          <p:nvPr userDrawn="1"/>
        </p:nvCxnSpPr>
        <p:spPr>
          <a:xfrm>
            <a:off x="11424713" y="6439499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D29045-B926-4C6A-B1FB-EE6A5C9DC659}"/>
              </a:ext>
            </a:extLst>
          </p:cNvPr>
          <p:cNvSpPr txBox="1"/>
          <p:nvPr userDrawn="1"/>
        </p:nvSpPr>
        <p:spPr>
          <a:xfrm>
            <a:off x="9572628" y="6510779"/>
            <a:ext cx="133772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Confidential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596F8F7-705E-4DD8-B7D1-D6D515D7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40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tx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DD3F0A-D930-447E-896A-A428789F0277}"/>
              </a:ext>
            </a:extLst>
          </p:cNvPr>
          <p:cNvGrpSpPr/>
          <p:nvPr userDrawn="1"/>
        </p:nvGrpSpPr>
        <p:grpSpPr>
          <a:xfrm>
            <a:off x="456857" y="6358597"/>
            <a:ext cx="3011755" cy="436279"/>
            <a:chOff x="455208" y="4815997"/>
            <a:chExt cx="2285500" cy="3056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E2989-E3B5-4E9C-B00D-9E099BD47B82}"/>
                </a:ext>
              </a:extLst>
            </p:cNvPr>
            <p:cNvSpPr txBox="1"/>
            <p:nvPr userDrawn="1"/>
          </p:nvSpPr>
          <p:spPr>
            <a:xfrm>
              <a:off x="455208" y="4815997"/>
              <a:ext cx="2285500" cy="20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Visual Technologies Team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03252B-B62F-4C31-ACA7-C3E7E75BF21B}"/>
                </a:ext>
              </a:extLst>
            </p:cNvPr>
            <p:cNvSpPr txBox="1"/>
            <p:nvPr userDrawn="1"/>
          </p:nvSpPr>
          <p:spPr>
            <a:xfrm>
              <a:off x="455208" y="4938368"/>
              <a:ext cx="2285500" cy="18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Driving Best-in-class in everything we do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41154EE-10F1-43F3-A832-4027C11BAF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3" y="6474888"/>
            <a:ext cx="329713" cy="273992"/>
          </a:xfrm>
          <a:prstGeom prst="rect">
            <a:avLst/>
          </a:prstGeom>
        </p:spPr>
      </p:pic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3B78B729-AC56-461E-B93C-02DFB77B6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85">
              <a:defRPr/>
            </a:pPr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85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40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4132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367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688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6786" y="1798641"/>
            <a:ext cx="4650316" cy="4167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1798641"/>
            <a:ext cx="4652433" cy="4167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65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73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7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65pt Intel Clear pro Title</a:t>
            </a:r>
            <a:br>
              <a:rPr lang="en-US"/>
            </a:br>
            <a:r>
              <a:rPr lang="en-US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5" y="4657345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36141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10972800" cy="4132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223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195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300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082186"/>
            <a:ext cx="4011084" cy="352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484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5014424"/>
            <a:ext cx="7315200" cy="352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68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612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04598" y="947742"/>
            <a:ext cx="458139" cy="501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6786" y="947742"/>
            <a:ext cx="6927849" cy="501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290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1" y="947742"/>
            <a:ext cx="9446684" cy="4132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56786" y="1798641"/>
            <a:ext cx="4650316" cy="4167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1798641"/>
            <a:ext cx="4652433" cy="4167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30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56784" y="947742"/>
            <a:ext cx="9505949" cy="5018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282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29BD3633-7A79-4899-981C-57CF7336BC8A}" type="slidenum">
              <a:rPr lang="en-US" smtClean="0">
                <a:solidFill>
                  <a:prstClr val="whit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5" y="411798"/>
            <a:ext cx="10972800" cy="413276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5" y="1604442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399"/>
            </a:lvl2pPr>
            <a:lvl3pPr>
              <a:defRPr sz="2399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3742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sz="36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36pt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5" y="1604435"/>
            <a:ext cx="10970683" cy="45677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00553" indent="-300553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 marL="1293225" indent="-304785"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24pt Intel Clear body text</a:t>
            </a:r>
          </a:p>
          <a:p>
            <a:pPr lvl="1"/>
            <a:r>
              <a:rPr lang="en-US"/>
              <a:t>24pt Intel Clear bullet one</a:t>
            </a:r>
          </a:p>
          <a:p>
            <a:pPr lvl="2"/>
            <a:r>
              <a:rPr lang="en-US"/>
              <a:t>24pt Intel Clear sub-bullet</a:t>
            </a:r>
          </a:p>
          <a:p>
            <a:pPr lvl="3"/>
            <a:r>
              <a:rPr lang="en-US"/>
              <a:t>20pt Intel Clear fourth level</a:t>
            </a:r>
          </a:p>
          <a:p>
            <a:pPr lvl="4"/>
            <a:r>
              <a:rPr lang="en-US"/>
              <a:t>18pt Intel Clear 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14928" y="6530440"/>
            <a:ext cx="315579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>
                <a:solidFill>
                  <a:prstClr val="white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0205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29BD3633-7A79-4899-981C-57CF7336BC8A}" type="slidenum">
              <a:rPr 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8640" y="1268728"/>
            <a:ext cx="1133856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902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05162" y="1005839"/>
            <a:ext cx="11581695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24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77" y="685815"/>
            <a:ext cx="1016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0917" y="685815"/>
            <a:ext cx="1016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3624" y="685815"/>
            <a:ext cx="10160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12" y="685815"/>
            <a:ext cx="10160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8801" y="685815"/>
            <a:ext cx="10160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6389" y="685815"/>
            <a:ext cx="10160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3975" y="685815"/>
            <a:ext cx="10160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61561" y="685815"/>
            <a:ext cx="1016000" cy="1371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277" y="2423171"/>
            <a:ext cx="10160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20917" y="2423171"/>
            <a:ext cx="1016000" cy="1371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3624" y="2423171"/>
            <a:ext cx="1016000" cy="1371600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12" y="2423171"/>
            <a:ext cx="1016000" cy="13716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08801" y="2423171"/>
            <a:ext cx="1016000" cy="1371600"/>
          </a:xfrm>
          <a:prstGeom prst="rect">
            <a:avLst/>
          </a:prstGeom>
          <a:solidFill>
            <a:srgbClr val="8DC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26389" y="2423171"/>
            <a:ext cx="1016000" cy="1371600"/>
          </a:xfrm>
          <a:prstGeom prst="rect">
            <a:avLst/>
          </a:prstGeom>
          <a:solidFill>
            <a:srgbClr val="FFD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3975" y="2423171"/>
            <a:ext cx="1016000" cy="1371600"/>
          </a:xfrm>
          <a:prstGeom prst="rect">
            <a:avLst/>
          </a:prstGeom>
          <a:solidFill>
            <a:srgbClr val="FDB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61561" y="2423171"/>
            <a:ext cx="1016000" cy="1371600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38453" y="685815"/>
            <a:ext cx="10160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6092" y="685815"/>
            <a:ext cx="1016000" cy="1371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453" y="2423171"/>
            <a:ext cx="1016000" cy="1371600"/>
          </a:xfrm>
          <a:prstGeom prst="rect">
            <a:avLst/>
          </a:prstGeom>
          <a:solidFill>
            <a:srgbClr val="B1BA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56092" y="2423171"/>
            <a:ext cx="1016000" cy="1371600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679" y="40887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61083"/>
            <a:r>
              <a:rPr lang="en-US" sz="1200">
                <a:solidFill>
                  <a:srgbClr val="000000"/>
                </a:solidFill>
                <a:cs typeface="Neo Sans Intel"/>
              </a:rPr>
              <a:t>Current color palette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668" y="2146215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61083"/>
            <a:r>
              <a:rPr lang="en-US" sz="1200">
                <a:solidFill>
                  <a:srgbClr val="000000"/>
                </a:solidFill>
                <a:cs typeface="Neo Sans Intel"/>
              </a:rPr>
              <a:t>Intel Look Inside template palette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3277" y="4160497"/>
            <a:ext cx="1016000" cy="1371600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20917" y="4160497"/>
            <a:ext cx="1016000" cy="1371600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91203" y="4160497"/>
            <a:ext cx="1016000" cy="1371600"/>
          </a:xfrm>
          <a:prstGeom prst="rect">
            <a:avLst/>
          </a:prstGeom>
          <a:solidFill>
            <a:srgbClr val="6101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08789" y="4160497"/>
            <a:ext cx="1016000" cy="13716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26376" y="4160497"/>
            <a:ext cx="1016000" cy="1371600"/>
          </a:xfrm>
          <a:prstGeom prst="rect">
            <a:avLst/>
          </a:prstGeom>
          <a:solidFill>
            <a:srgbClr val="FF5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43963" y="4160497"/>
            <a:ext cx="1016000" cy="1371600"/>
          </a:xfrm>
          <a:prstGeom prst="rect">
            <a:avLst/>
          </a:prstGeom>
          <a:solidFill>
            <a:srgbClr val="FDB6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56016" y="4160497"/>
            <a:ext cx="1016000" cy="1371600"/>
          </a:xfrm>
          <a:prstGeom prst="rect">
            <a:avLst/>
          </a:prstGeom>
          <a:solidFill>
            <a:srgbClr val="8DC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261561" y="4160497"/>
            <a:ext cx="1016000" cy="1371600"/>
          </a:xfrm>
          <a:prstGeom prst="rect">
            <a:avLst/>
          </a:prstGeom>
          <a:solidFill>
            <a:srgbClr val="AAB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453" y="4160497"/>
            <a:ext cx="1016000" cy="13716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73672" y="4160497"/>
            <a:ext cx="1016000" cy="1371600"/>
          </a:xfrm>
          <a:prstGeom prst="rect">
            <a:avLst/>
          </a:prstGeom>
          <a:solidFill>
            <a:srgbClr val="37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83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668" y="3886203"/>
            <a:ext cx="1577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61083"/>
            <a:r>
              <a:rPr lang="en-US" sz="1200">
                <a:solidFill>
                  <a:srgbClr val="000000"/>
                </a:solidFill>
                <a:cs typeface="Neo Sans Intel"/>
              </a:rPr>
              <a:t>My Favored colors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563" y="5613153"/>
            <a:ext cx="1016000" cy="48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789" y="5613108"/>
            <a:ext cx="1016000" cy="50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3" y="5578589"/>
            <a:ext cx="1016000" cy="53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19" y="5621509"/>
            <a:ext cx="1015992" cy="48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370" y="5613108"/>
            <a:ext cx="1016001" cy="497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6045" y="5621510"/>
            <a:ext cx="1013928" cy="5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42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8" y="510893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5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84449" y="3372524"/>
            <a:ext cx="10950515" cy="1336387"/>
          </a:xfrm>
        </p:spPr>
        <p:txBody>
          <a:bodyPr lIns="0" rIns="0" anchor="b" anchorCtr="0">
            <a:noAutofit/>
          </a:bodyPr>
          <a:lstStyle>
            <a:lvl1pPr>
              <a:lnSpc>
                <a:spcPts val="7333"/>
              </a:lnSpc>
              <a:spcBef>
                <a:spcPts val="3200"/>
              </a:spcBef>
              <a:defRPr sz="6667" b="0" spc="133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50pt Intel Clear Title</a:t>
            </a:r>
            <a:br>
              <a:rPr lang="en-US"/>
            </a:br>
            <a:r>
              <a:rPr lang="en-US"/>
              <a:t>with Radial Gradient</a:t>
            </a:r>
          </a:p>
        </p:txBody>
      </p:sp>
    </p:spTree>
    <p:extLst>
      <p:ext uri="{BB962C8B-B14F-4D97-AF65-F5344CB8AC3E}">
        <p14:creationId xmlns:p14="http://schemas.microsoft.com/office/powerpoint/2010/main" val="3095677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_experience_hrz_wht_rgb_1500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9" y="518972"/>
            <a:ext cx="2829021" cy="118304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5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84449" y="3372524"/>
            <a:ext cx="10950515" cy="1336387"/>
          </a:xfrm>
        </p:spPr>
        <p:txBody>
          <a:bodyPr lIns="0" rIns="0" anchor="b" anchorCtr="0">
            <a:noAutofit/>
          </a:bodyPr>
          <a:lstStyle>
            <a:lvl1pPr>
              <a:lnSpc>
                <a:spcPts val="7333"/>
              </a:lnSpc>
              <a:spcBef>
                <a:spcPts val="3200"/>
              </a:spcBef>
              <a:defRPr sz="6667" b="0" spc="133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50pt Intel Clear Title</a:t>
            </a:r>
            <a:br>
              <a:rPr lang="en-US"/>
            </a:br>
            <a:r>
              <a:rPr lang="en-US"/>
              <a:t>with Radial Gradient</a:t>
            </a:r>
          </a:p>
        </p:txBody>
      </p:sp>
    </p:spTree>
    <p:extLst>
      <p:ext uri="{BB962C8B-B14F-4D97-AF65-F5344CB8AC3E}">
        <p14:creationId xmlns:p14="http://schemas.microsoft.com/office/powerpoint/2010/main" val="1470475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8" y="510893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5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84449" y="3372524"/>
            <a:ext cx="10950515" cy="1336387"/>
          </a:xfrm>
        </p:spPr>
        <p:txBody>
          <a:bodyPr lIns="0" rIns="0" anchor="b" anchorCtr="0">
            <a:noAutofit/>
          </a:bodyPr>
          <a:lstStyle>
            <a:lvl1pPr>
              <a:lnSpc>
                <a:spcPts val="7333"/>
              </a:lnSpc>
              <a:spcBef>
                <a:spcPts val="3200"/>
              </a:spcBef>
              <a:defRPr sz="6667" b="0" spc="133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50pt Intel Clear Title</a:t>
            </a:r>
            <a:br>
              <a:rPr lang="en-US"/>
            </a:br>
            <a:r>
              <a:rPr lang="en-US"/>
              <a:t>with Image</a:t>
            </a:r>
          </a:p>
        </p:txBody>
      </p:sp>
    </p:spTree>
    <p:extLst>
      <p:ext uri="{BB962C8B-B14F-4D97-AF65-F5344CB8AC3E}">
        <p14:creationId xmlns:p14="http://schemas.microsoft.com/office/powerpoint/2010/main" val="129841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5" y="1604435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9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6" y="1604434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20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20" y="3791864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9877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6" y="1604434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4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81435242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6" y="1604435"/>
            <a:ext cx="10970684" cy="4567767"/>
          </a:xfrm>
        </p:spPr>
        <p:txBody>
          <a:bodyPr anchor="ctr" anchorCtr="0"/>
          <a:lstStyle>
            <a:lvl1pPr marL="253988" indent="-253988">
              <a:defRPr sz="4800" b="1" baseline="0">
                <a:solidFill>
                  <a:schemeClr val="accent2"/>
                </a:solidFill>
                <a:latin typeface="+mn-lt"/>
                <a:cs typeface="Intel Clear"/>
              </a:defRPr>
            </a:lvl1pPr>
            <a:lvl2pPr marL="556657" indent="-300551">
              <a:buFont typeface="Arial"/>
              <a:buChar char="–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54" indent="-304784">
              <a:buFont typeface="Arial"/>
              <a:buChar char="–"/>
              <a:defRPr sz="1600">
                <a:latin typeface="+mn-lt"/>
              </a:defRPr>
            </a:lvl3pPr>
            <a:lvl4pPr marL="1293220" indent="-304784">
              <a:buFont typeface="Arial"/>
              <a:buChar char="–"/>
              <a:defRPr sz="1467">
                <a:latin typeface="+mn-lt"/>
              </a:defRPr>
            </a:lvl4pPr>
            <a:lvl5pPr marL="1758863" indent="-304784">
              <a:buFont typeface="Arial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/>
              <a:t>“36pt Intel Clear Bold Text”</a:t>
            </a:r>
          </a:p>
          <a:p>
            <a:pPr lvl="1"/>
            <a:r>
              <a:rPr lang="en-US"/>
              <a:t>12pt Attribution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04518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4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9" y="1257908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9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814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889947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6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5" y="6634395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endParaRPr lang="en-US" sz="1333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496780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9" y="4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5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945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607485" y="4615012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2"/>
                </a:solidFill>
                <a:latin typeface="Intel Clear"/>
                <a:cs typeface="Intel Clear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84449" y="3220124"/>
            <a:ext cx="10950515" cy="1336387"/>
          </a:xfrm>
        </p:spPr>
        <p:txBody>
          <a:bodyPr lIns="0" r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5333" b="0" spc="133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0"/>
              <a:t>40pt Intel Clear</a:t>
            </a:r>
            <a:br>
              <a:rPr lang="en-US" spc="0"/>
            </a:br>
            <a:r>
              <a:rPr lang="en-US" spc="0"/>
              <a:t>White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622069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607485" y="4615012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449" y="3220124"/>
            <a:ext cx="10950515" cy="1336387"/>
          </a:xfrm>
        </p:spPr>
        <p:txBody>
          <a:bodyPr lIns="0" r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5333" b="0" spc="133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393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4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40pt Intel Clear Light Body.</a:t>
            </a:r>
            <a:br>
              <a:rPr lang="en-US"/>
            </a:br>
            <a:r>
              <a:rPr lang="en-US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7484" y="1469060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120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96196" y="2960993"/>
            <a:ext cx="11595805" cy="1362075"/>
          </a:xfrm>
        </p:spPr>
        <p:txBody>
          <a:bodyPr anchor="b" anchorCtr="0">
            <a:noAutofit/>
          </a:bodyPr>
          <a:lstStyle>
            <a:lvl1pPr algn="l">
              <a:lnSpc>
                <a:spcPts val="7333"/>
              </a:lnSpc>
              <a:spcBef>
                <a:spcPts val="3200"/>
              </a:spcBef>
              <a:defRPr sz="5333" b="0" cap="none" spc="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40pt Intel Clear Blue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041994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40555625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5112-0B83-4BCA-B976-2740F204B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431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8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3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4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8" y="1604434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52695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_experience_wht_rgb_3000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4" y="2257770"/>
            <a:ext cx="2780507" cy="28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28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16220" y="2324925"/>
            <a:ext cx="4096307" cy="1258424"/>
          </a:xfrm>
        </p:spPr>
        <p:txBody>
          <a:bodyPr lIns="0" tIns="0" rIns="0" bIns="0"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32263" y="3716921"/>
            <a:ext cx="3664221" cy="1178001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5116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0720" y="2827621"/>
            <a:ext cx="8290560" cy="1097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50720" y="4023360"/>
            <a:ext cx="8290560" cy="487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bg2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Name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B1C927-3D52-4F14-A2FD-FD57DB4C4949}"/>
              </a:ext>
            </a:extLst>
          </p:cNvPr>
          <p:cNvSpPr/>
          <p:nvPr userDrawn="1"/>
        </p:nvSpPr>
        <p:spPr>
          <a:xfrm>
            <a:off x="5157216" y="666589"/>
            <a:ext cx="1877568" cy="153619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092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D012D2-27BF-4052-9308-4388FC83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40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FA6AC3-D5F8-476C-A229-04744FEE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19200"/>
            <a:ext cx="11460480" cy="499872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133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989CCC9-71D2-4293-87C7-EA72DFB6B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18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3" y="1219200"/>
            <a:ext cx="5609601" cy="499872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133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3ED720-3AB7-4019-912B-C1CB9BB317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920" y="1219200"/>
            <a:ext cx="5609600" cy="499872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133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8B10A8-EED8-4E92-931E-438CE82E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39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474CA2E-B340-463F-9CC3-053A33430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29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CB9E99-979A-4811-9453-D4B6EEEE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39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D615E9B-360E-4A14-8070-962AA56F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5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C908ED2-2EA0-46F7-94D4-EF8C3B0B5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41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E5DA036-92CA-4431-8ADE-1E179850D4D4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7"/>
          <a:stretch/>
        </p:blipFill>
        <p:spPr>
          <a:xfrm>
            <a:off x="-3" y="6370480"/>
            <a:ext cx="12192000" cy="4876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15CFAE-FFC2-4D77-9EB6-1D675965C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19199"/>
            <a:ext cx="11460480" cy="499872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2" descr="\\.psf\Home\Desktop\Intel.png">
            <a:extLst>
              <a:ext uri="{FF2B5EF4-FFF2-40B4-BE49-F238E27FC236}">
                <a16:creationId xmlns:a16="http://schemas.microsoft.com/office/drawing/2014/main" id="{220DE12E-0C1E-4CE7-9481-AE6D64DE6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32" y="6456078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C3CA55-31D4-49FB-A9BA-C8DF6C9DA2BA}"/>
              </a:ext>
            </a:extLst>
          </p:cNvPr>
          <p:cNvCxnSpPr/>
          <p:nvPr userDrawn="1"/>
        </p:nvCxnSpPr>
        <p:spPr>
          <a:xfrm>
            <a:off x="11424715" y="6439499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D29045-B926-4C6A-B1FB-EE6A5C9DC659}"/>
              </a:ext>
            </a:extLst>
          </p:cNvPr>
          <p:cNvSpPr txBox="1"/>
          <p:nvPr userDrawn="1"/>
        </p:nvSpPr>
        <p:spPr>
          <a:xfrm>
            <a:off x="9572630" y="6510782"/>
            <a:ext cx="133772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Confidential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596F8F7-705E-4DD8-B7D1-D6D515D7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39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tx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DD3F0A-D930-447E-896A-A428789F0277}"/>
              </a:ext>
            </a:extLst>
          </p:cNvPr>
          <p:cNvGrpSpPr/>
          <p:nvPr userDrawn="1"/>
        </p:nvGrpSpPr>
        <p:grpSpPr>
          <a:xfrm>
            <a:off x="456857" y="6358589"/>
            <a:ext cx="3011755" cy="436279"/>
            <a:chOff x="455208" y="4815997"/>
            <a:chExt cx="2285500" cy="3056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E2989-E3B5-4E9C-B00D-9E099BD47B82}"/>
                </a:ext>
              </a:extLst>
            </p:cNvPr>
            <p:cNvSpPr txBox="1"/>
            <p:nvPr userDrawn="1"/>
          </p:nvSpPr>
          <p:spPr>
            <a:xfrm>
              <a:off x="455208" y="4815997"/>
              <a:ext cx="2285500" cy="20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Visual Technologies Team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03252B-B62F-4C31-ACA7-C3E7E75BF21B}"/>
                </a:ext>
              </a:extLst>
            </p:cNvPr>
            <p:cNvSpPr txBox="1"/>
            <p:nvPr userDrawn="1"/>
          </p:nvSpPr>
          <p:spPr>
            <a:xfrm>
              <a:off x="455208" y="4938368"/>
              <a:ext cx="2285500" cy="18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Driving Best-in-class in everything we do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41154EE-10F1-43F3-A832-4027C11BAF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6" y="6474888"/>
            <a:ext cx="329713" cy="273992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51AC8EF4-7916-4BC9-BFD9-71AFDCE89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628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01B16BA-A11D-4A3F-B873-E840DEC4CDD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7"/>
          <a:stretch/>
        </p:blipFill>
        <p:spPr>
          <a:xfrm>
            <a:off x="-3" y="6370480"/>
            <a:ext cx="12192000" cy="4876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15CFAE-FFC2-4D77-9EB6-1D675965C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19199"/>
            <a:ext cx="5608320" cy="499872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63AED4-EAEF-498A-B2C0-30191EC12A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1219199"/>
            <a:ext cx="5608320" cy="499872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BEAF64-FECF-4F1B-8807-227E5CE9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3840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tx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7" name="Picture 2" descr="\\.psf\Home\Desktop\Intel.png">
            <a:extLst>
              <a:ext uri="{FF2B5EF4-FFF2-40B4-BE49-F238E27FC236}">
                <a16:creationId xmlns:a16="http://schemas.microsoft.com/office/drawing/2014/main" id="{8465C77A-3F69-4ADE-86E8-1F4726911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32" y="6456078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2033C6-E259-4D95-ADBA-C6F635E3D1BF}"/>
              </a:ext>
            </a:extLst>
          </p:cNvPr>
          <p:cNvCxnSpPr/>
          <p:nvPr userDrawn="1"/>
        </p:nvCxnSpPr>
        <p:spPr>
          <a:xfrm>
            <a:off x="11424715" y="6439499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602F5D-6170-40B2-965A-29AFBFF41B5F}"/>
              </a:ext>
            </a:extLst>
          </p:cNvPr>
          <p:cNvSpPr txBox="1"/>
          <p:nvPr userDrawn="1"/>
        </p:nvSpPr>
        <p:spPr>
          <a:xfrm>
            <a:off x="9572630" y="6510782"/>
            <a:ext cx="133772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Confidential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FB80CC-D8F3-4D62-ADB3-1A43F0A2AECE}"/>
              </a:ext>
            </a:extLst>
          </p:cNvPr>
          <p:cNvGrpSpPr/>
          <p:nvPr userDrawn="1"/>
        </p:nvGrpSpPr>
        <p:grpSpPr>
          <a:xfrm>
            <a:off x="456857" y="6358589"/>
            <a:ext cx="3011755" cy="436279"/>
            <a:chOff x="455208" y="4815997"/>
            <a:chExt cx="2285500" cy="30565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9149E8-87E9-4818-BBF4-CE351ECB5DFE}"/>
                </a:ext>
              </a:extLst>
            </p:cNvPr>
            <p:cNvSpPr txBox="1"/>
            <p:nvPr userDrawn="1"/>
          </p:nvSpPr>
          <p:spPr>
            <a:xfrm>
              <a:off x="455208" y="4815997"/>
              <a:ext cx="2285500" cy="20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Visual Technologies Team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F8573F-4F35-47D4-9DD5-10276EF159AA}"/>
                </a:ext>
              </a:extLst>
            </p:cNvPr>
            <p:cNvSpPr txBox="1"/>
            <p:nvPr userDrawn="1"/>
          </p:nvSpPr>
          <p:spPr>
            <a:xfrm>
              <a:off x="455208" y="4938368"/>
              <a:ext cx="2285500" cy="18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Driving Best-in-class in everything we do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DC21D3-AF4A-4F83-9011-31FC03C76B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6" y="6474888"/>
            <a:ext cx="329713" cy="273992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5714CBB-8655-47EC-8E91-8EC4CF7BC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870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D981A7-58B3-4A98-A3ED-8A27356B61CB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7"/>
          <a:stretch/>
        </p:blipFill>
        <p:spPr>
          <a:xfrm>
            <a:off x="-3" y="6370480"/>
            <a:ext cx="12192000" cy="487680"/>
          </a:xfrm>
          <a:prstGeom prst="rect">
            <a:avLst/>
          </a:prstGeom>
        </p:spPr>
      </p:pic>
      <p:pic>
        <p:nvPicPr>
          <p:cNvPr id="24" name="Picture 2" descr="\\.psf\Home\Desktop\Intel.png">
            <a:extLst>
              <a:ext uri="{FF2B5EF4-FFF2-40B4-BE49-F238E27FC236}">
                <a16:creationId xmlns:a16="http://schemas.microsoft.com/office/drawing/2014/main" id="{60B5EDA7-260B-405E-B05F-040FC0FE3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32" y="6456078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1CB908-8023-48B1-8C22-90E4F3550148}"/>
              </a:ext>
            </a:extLst>
          </p:cNvPr>
          <p:cNvCxnSpPr/>
          <p:nvPr userDrawn="1"/>
        </p:nvCxnSpPr>
        <p:spPr>
          <a:xfrm>
            <a:off x="11424715" y="6439499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F633F9A-455E-454D-9300-BDD764FD280B}"/>
              </a:ext>
            </a:extLst>
          </p:cNvPr>
          <p:cNvSpPr txBox="1"/>
          <p:nvPr userDrawn="1"/>
        </p:nvSpPr>
        <p:spPr>
          <a:xfrm>
            <a:off x="9572630" y="6510782"/>
            <a:ext cx="133772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Confidential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40309E-D00A-490A-B240-55E2825F7BF5}"/>
              </a:ext>
            </a:extLst>
          </p:cNvPr>
          <p:cNvGrpSpPr/>
          <p:nvPr userDrawn="1"/>
        </p:nvGrpSpPr>
        <p:grpSpPr>
          <a:xfrm>
            <a:off x="456857" y="6358589"/>
            <a:ext cx="3011755" cy="436279"/>
            <a:chOff x="455208" y="4815997"/>
            <a:chExt cx="2285500" cy="30565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C8AADE-7B88-49D0-8343-7F18DF7E684D}"/>
                </a:ext>
              </a:extLst>
            </p:cNvPr>
            <p:cNvSpPr txBox="1"/>
            <p:nvPr userDrawn="1"/>
          </p:nvSpPr>
          <p:spPr>
            <a:xfrm>
              <a:off x="455208" y="4815997"/>
              <a:ext cx="2285500" cy="20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Visual Technologies Team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D78A03-72CE-4A87-B889-766C2D5553DE}"/>
                </a:ext>
              </a:extLst>
            </p:cNvPr>
            <p:cNvSpPr txBox="1"/>
            <p:nvPr userDrawn="1"/>
          </p:nvSpPr>
          <p:spPr>
            <a:xfrm>
              <a:off x="455208" y="4938368"/>
              <a:ext cx="2285500" cy="18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Driving Best-in-class in everything we do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E2E6DA-1928-4F29-B3A0-F6AF6E9D36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6" y="6474888"/>
            <a:ext cx="329713" cy="273992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8870D4D-16CF-4A1A-B755-228F17C12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596F8F7-705E-4DD8-B7D1-D6D515D7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43839"/>
            <a:ext cx="11460480" cy="853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chemeClr val="tx2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99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5"/>
            <a:ext cx="10970684" cy="4567767"/>
          </a:xfrm>
        </p:spPr>
        <p:txBody>
          <a:bodyPr anchor="ctr" anchorCtr="0"/>
          <a:lstStyle>
            <a:lvl1pPr marL="253989" indent="-253989">
              <a:defRPr sz="48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556659" indent="-300553">
              <a:buFont typeface="Intel Clear" pitchFamily="34" charset="0"/>
              <a:buChar char="–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58" indent="-304785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/>
              <a:t>“36pt Intel Clear Bold Text”</a:t>
            </a:r>
          </a:p>
          <a:p>
            <a:pPr lvl="1"/>
            <a:r>
              <a:rPr lang="en-US" err="1"/>
              <a:t>12pt</a:t>
            </a:r>
            <a:r>
              <a:rPr lang="en-US"/>
              <a:t> Attribution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2495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D70836-8F2B-4569-AEA4-521DEBCA933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7"/>
          <a:stretch/>
        </p:blipFill>
        <p:spPr>
          <a:xfrm>
            <a:off x="-3" y="6370480"/>
            <a:ext cx="12192000" cy="487680"/>
          </a:xfrm>
          <a:prstGeom prst="rect">
            <a:avLst/>
          </a:prstGeom>
        </p:spPr>
      </p:pic>
      <p:pic>
        <p:nvPicPr>
          <p:cNvPr id="24" name="Picture 2" descr="\\.psf\Home\Desktop\Intel.png">
            <a:extLst>
              <a:ext uri="{FF2B5EF4-FFF2-40B4-BE49-F238E27FC236}">
                <a16:creationId xmlns:a16="http://schemas.microsoft.com/office/drawing/2014/main" id="{60B5EDA7-260B-405E-B05F-040FC0FE3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32" y="6456078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1CB908-8023-48B1-8C22-90E4F3550148}"/>
              </a:ext>
            </a:extLst>
          </p:cNvPr>
          <p:cNvCxnSpPr/>
          <p:nvPr userDrawn="1"/>
        </p:nvCxnSpPr>
        <p:spPr>
          <a:xfrm>
            <a:off x="11424715" y="6439499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F633F9A-455E-454D-9300-BDD764FD280B}"/>
              </a:ext>
            </a:extLst>
          </p:cNvPr>
          <p:cNvSpPr txBox="1"/>
          <p:nvPr userDrawn="1"/>
        </p:nvSpPr>
        <p:spPr>
          <a:xfrm>
            <a:off x="9572630" y="6510782"/>
            <a:ext cx="133772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Confidential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40309E-D00A-490A-B240-55E2825F7BF5}"/>
              </a:ext>
            </a:extLst>
          </p:cNvPr>
          <p:cNvGrpSpPr/>
          <p:nvPr userDrawn="1"/>
        </p:nvGrpSpPr>
        <p:grpSpPr>
          <a:xfrm>
            <a:off x="456857" y="6358589"/>
            <a:ext cx="3011755" cy="436279"/>
            <a:chOff x="455208" y="4815997"/>
            <a:chExt cx="2285500" cy="30565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C8AADE-7B88-49D0-8343-7F18DF7E684D}"/>
                </a:ext>
              </a:extLst>
            </p:cNvPr>
            <p:cNvSpPr txBox="1"/>
            <p:nvPr userDrawn="1"/>
          </p:nvSpPr>
          <p:spPr>
            <a:xfrm>
              <a:off x="455208" y="4815997"/>
              <a:ext cx="2285500" cy="20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Visual Technologies Team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D78A03-72CE-4A87-B889-766C2D5553DE}"/>
                </a:ext>
              </a:extLst>
            </p:cNvPr>
            <p:cNvSpPr txBox="1"/>
            <p:nvPr userDrawn="1"/>
          </p:nvSpPr>
          <p:spPr>
            <a:xfrm>
              <a:off x="455208" y="4938368"/>
              <a:ext cx="2285500" cy="18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Driving Best-in-class in everything we do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02F7F28-8744-4CA6-BA0E-54726B488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6" y="6474888"/>
            <a:ext cx="329713" cy="273992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C71A604-3251-45AF-ADA4-E8BCF91AA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05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17DB5B6-EAB7-42DC-83D7-C156D5DB24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photo here.  Drag picture to placeholder or click icon to add.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DC3D38-9E28-4201-AAC3-86520C3DEF57}"/>
              </a:ext>
            </a:extLst>
          </p:cNvPr>
          <p:cNvSpPr/>
          <p:nvPr userDrawn="1"/>
        </p:nvSpPr>
        <p:spPr>
          <a:xfrm>
            <a:off x="5157216" y="666589"/>
            <a:ext cx="1877568" cy="1536192"/>
          </a:xfrm>
          <a:prstGeom prst="rect">
            <a:avLst/>
          </a:prstGeom>
          <a:blipFill dpi="0" rotWithShape="1">
            <a:blip r:embed="rId2">
              <a:alphaModFix amt="7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6F3608B-BE62-4E49-A42D-3043A5E365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0720" y="2804160"/>
            <a:ext cx="8290560" cy="1097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E5C462F-402E-441B-9E65-3DCC54E9E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50720" y="4023360"/>
            <a:ext cx="8290560" cy="487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accent2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407602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2C2D43-3637-4BFF-8BCA-3C059FDDE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0720" y="2804160"/>
            <a:ext cx="8290560" cy="1097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17410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27523-A558-4B08-AA34-AFAF33D6F687}"/>
              </a:ext>
            </a:extLst>
          </p:cNvPr>
          <p:cNvSpPr txBox="1"/>
          <p:nvPr userDrawn="1"/>
        </p:nvSpPr>
        <p:spPr>
          <a:xfrm>
            <a:off x="1950720" y="2804160"/>
            <a:ext cx="8290560" cy="1097280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+mj-lt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219413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TT + In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1C82D6-CFD7-4049-ABC2-F0E459AAC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51" y="2393249"/>
            <a:ext cx="3141815" cy="20715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C20E1C-3B48-4790-A78E-9426F410247B}"/>
              </a:ext>
            </a:extLst>
          </p:cNvPr>
          <p:cNvSpPr/>
          <p:nvPr userDrawn="1"/>
        </p:nvSpPr>
        <p:spPr>
          <a:xfrm>
            <a:off x="2747723" y="2295072"/>
            <a:ext cx="2919564" cy="2267848"/>
          </a:xfrm>
          <a:prstGeom prst="rect">
            <a:avLst/>
          </a:prstGeom>
          <a:blipFill dpi="0" rotWithShape="1">
            <a:blip r:embed="rId3"/>
            <a:srcRect/>
            <a:stretch>
              <a:fillRect t="-6994" b="16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913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1C82D6-CFD7-4049-ABC2-F0E459AAC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95" y="2393250"/>
            <a:ext cx="3141815" cy="20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 vert="horz" lIns="0" tIns="0" rIns="0" bIns="0" rtlCol="0" anchor="ctr" anchorCtr="0">
            <a:noAutofit/>
          </a:bodyPr>
          <a:lstStyle>
            <a:lvl1pPr algn="ctr" defTabSz="60957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6000" b="0" i="0" kern="1200" cap="none" spc="0" baseline="0" dirty="0">
                <a:ln w="635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  <a:alpha val="37000"/>
                      </a:schemeClr>
                    </a:gs>
                    <a:gs pos="51000">
                      <a:schemeClr val="bg1"/>
                    </a:gs>
                    <a:gs pos="100000">
                      <a:schemeClr val="tx2">
                        <a:lumMod val="20000"/>
                        <a:lumOff val="80000"/>
                        <a:alpha val="54000"/>
                      </a:schemeClr>
                    </a:gs>
                  </a:gsLst>
                  <a:lin ang="2700000" scaled="0"/>
                </a:gra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pPr lvl="0" algn="ctr" defTabSz="609570" rtl="0" eaLnBrk="1" latinLnBrk="0" hangingPunct="1">
              <a:lnSpc>
                <a:spcPct val="70000"/>
              </a:lnSpc>
              <a:spcBef>
                <a:spcPct val="0"/>
              </a:spcBef>
              <a:buNone/>
            </a:pPr>
            <a:r>
              <a:rPr lang="en-US"/>
              <a:t>Intel Clear pro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5" y="1604435"/>
            <a:ext cx="10970683" cy="45677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92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D7355-47D2-4435-A0D3-9B4070F8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28600"/>
            <a:ext cx="11356848" cy="832104"/>
          </a:xfrm>
        </p:spPr>
        <p:txBody>
          <a:bodyPr wrap="none">
            <a:normAutofit/>
          </a:bodyPr>
          <a:lstStyle>
            <a:lvl1pPr>
              <a:defRPr sz="5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AACEBD6-7518-484F-AE7B-20EE4E95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91778"/>
            <a:ext cx="38780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36F5C9-0C05-45EC-9B9F-EA7B633C52B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43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7856" y="6447631"/>
            <a:ext cx="443400" cy="365125"/>
          </a:xfrm>
          <a:prstGeom prst="rect">
            <a:avLst/>
          </a:prstGeom>
        </p:spPr>
        <p:txBody>
          <a:bodyPr/>
          <a:lstStyle/>
          <a:p>
            <a:fld id="{1436F5C9-0C05-45EC-9B9F-EA7B633C52B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D012D2-27BF-4052-9308-4388FC83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9" y="227807"/>
            <a:ext cx="11360211" cy="835751"/>
          </a:xfrm>
        </p:spPr>
        <p:txBody>
          <a:bodyPr>
            <a:normAutofit/>
          </a:bodyPr>
          <a:lstStyle>
            <a:lvl1pPr>
              <a:defRPr sz="5333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FA6AC3-D5F8-476C-A229-04744FEE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99" y="1201908"/>
            <a:ext cx="11360211" cy="513620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133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0307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AC281CD-5A26-4CFA-8257-D72A2DAC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9" y="227807"/>
            <a:ext cx="11360211" cy="835751"/>
          </a:xfrm>
        </p:spPr>
        <p:txBody>
          <a:bodyPr>
            <a:normAutofit/>
          </a:bodyPr>
          <a:lstStyle>
            <a:lvl1pPr>
              <a:defRPr sz="5333">
                <a:solidFill>
                  <a:schemeClr val="tx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6AE972-3DDF-4CD9-8A16-B9B17DD41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7"/>
          <a:stretch/>
        </p:blipFill>
        <p:spPr>
          <a:xfrm>
            <a:off x="1" y="6394623"/>
            <a:ext cx="12192000" cy="513861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24712" y="6451466"/>
            <a:ext cx="456544" cy="365125"/>
          </a:xfrm>
          <a:prstGeom prst="rect">
            <a:avLst/>
          </a:prstGeom>
        </p:spPr>
        <p:txBody>
          <a:bodyPr/>
          <a:lstStyle/>
          <a:p>
            <a:fld id="{1436F5C9-0C05-45EC-9B9F-EA7B633C52B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2" descr="\\.psf\Home\Desktop\Intel.png">
            <a:extLst>
              <a:ext uri="{FF2B5EF4-FFF2-40B4-BE49-F238E27FC236}">
                <a16:creationId xmlns:a16="http://schemas.microsoft.com/office/drawing/2014/main" id="{220DE12E-0C1E-4CE7-9481-AE6D64DE6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31" y="6456075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C3CA55-31D4-49FB-A9BA-C8DF6C9DA2BA}"/>
              </a:ext>
            </a:extLst>
          </p:cNvPr>
          <p:cNvCxnSpPr/>
          <p:nvPr userDrawn="1"/>
        </p:nvCxnSpPr>
        <p:spPr>
          <a:xfrm>
            <a:off x="11424713" y="6439499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D29045-B926-4C6A-B1FB-EE6A5C9DC659}"/>
              </a:ext>
            </a:extLst>
          </p:cNvPr>
          <p:cNvSpPr txBox="1"/>
          <p:nvPr userDrawn="1"/>
        </p:nvSpPr>
        <p:spPr>
          <a:xfrm>
            <a:off x="9572628" y="6510779"/>
            <a:ext cx="133772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51">
                <a:solidFill>
                  <a:srgbClr val="FFFFF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Confidential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4BC35B-AAA4-404F-85BC-BFF73AE5B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" y="6471972"/>
            <a:ext cx="706923" cy="3591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D0609FF-9EBD-4E81-BB3A-1714373DE425}"/>
              </a:ext>
            </a:extLst>
          </p:cNvPr>
          <p:cNvSpPr txBox="1"/>
          <p:nvPr userDrawn="1"/>
        </p:nvSpPr>
        <p:spPr>
          <a:xfrm>
            <a:off x="763959" y="6362232"/>
            <a:ext cx="304733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>
                <a:solidFill>
                  <a:srgbClr val="FFFFFF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client graphics engineering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F3CC8E-7437-4AA1-BDBB-3DA227114C63}"/>
              </a:ext>
            </a:extLst>
          </p:cNvPr>
          <p:cNvSpPr txBox="1"/>
          <p:nvPr userDrawn="1"/>
        </p:nvSpPr>
        <p:spPr>
          <a:xfrm>
            <a:off x="763959" y="6589918"/>
            <a:ext cx="304733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>
                <a:solidFill>
                  <a:srgbClr val="57CCE7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Driving Best-in-class in everything we do</a:t>
            </a:r>
          </a:p>
        </p:txBody>
      </p:sp>
    </p:spTree>
    <p:extLst>
      <p:ext uri="{BB962C8B-B14F-4D97-AF65-F5344CB8AC3E}">
        <p14:creationId xmlns:p14="http://schemas.microsoft.com/office/powerpoint/2010/main" val="104842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73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7" y="6432517"/>
            <a:ext cx="2844800" cy="365125"/>
          </a:xfrm>
        </p:spPr>
        <p:txBody>
          <a:bodyPr/>
          <a:lstStyle/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93180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E934-2B0C-4D7A-8D38-F10CF5A07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0776F-2E1B-4C59-B5C8-78C848B34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98F3F-E984-417C-AC29-EDEE5DBC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F854A-8570-4234-8932-7E7409B5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85BB3-546A-4D1E-A69E-1E52D183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2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44BD-1946-4BFC-BB21-EF7D824B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80028-8D47-4274-A2B1-2A6097E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279AD-826E-4DD2-A8BF-873350AA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30D92-C68A-4C39-AD92-357C80F1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F865-B230-4460-9A72-F2C408BE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2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881C-61CC-49B9-B819-F8DDB12A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D9B1A-4B61-4174-8470-A3B0C172F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2F764-F592-4982-9883-AC24FD7C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0F96E-B173-4105-B6B6-E913949C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123F3-5A9E-48CC-98D1-287188BB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09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4AB1-4FC9-4CF5-B464-069441B6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1C63-F562-48B5-8057-0041CCEC8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541F5-B868-48AB-ACE9-4D71F3587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D1CE9-37DC-4BA5-8C3C-2B2D4C71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1093D-0F98-442F-BF80-152E839F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55608-D02E-4223-87FC-6C15C1C8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38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692A-E428-4DA3-9481-534CF9F7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35A6-1E1A-49A4-8599-6BD95DE5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B3B7B-6A50-41CB-A9E6-7F0F9DCDD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7E962-DADD-447C-8271-38E90D41E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89BC7-F81E-4241-9BFC-DD8CFB4DA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C940A-0315-48E9-9E30-D36D6FFF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2F019-7235-4360-A1E8-78503DF3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D53A4-2679-4A10-AED3-D11C627C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176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FBC3-AC5A-4EEE-B42F-9DC5CD51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273ED-FA2A-4090-96BE-DE5A4E05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208C2-88F0-4365-8620-3F144B0F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8A95B-CE82-40C0-8C6D-3E61A67C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0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DB8DB-2B9D-4B87-A057-5F24D0C8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119D4-54D8-4AAC-A0CD-9A877204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C1425-B321-49E3-8DF9-202DD884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26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48C5-45C6-4315-B091-DDC1FC3E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65925-E2AF-4B91-A4EF-685404F5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4B94-F97D-4510-92F2-62775AE75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30392-6A71-405B-95AE-86BF1C90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6EF0B-AADB-4770-882D-58C5ECA7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2980E-80C5-4EF7-8D1A-AE9A4495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25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6A49-71B8-49E6-A6E6-DB616F63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85CFF-F070-4BE2-BE80-2608EF5BD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1AB60-6836-4060-961B-4E647CA42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F1264-5376-4559-BEC5-7492F2CB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6CFD6-54E9-4E33-A107-8AC6950B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3D79C-AEB5-4B65-8835-B2AA4E53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3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BFC1-C2AA-4FAA-A5C5-7531A0DC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82C4A-CBB9-42E1-B4E0-952819924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97D80-BF31-4943-A266-AE17D12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7415D-EA76-4D2C-9BF6-0EC9D606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33E0A-FCA0-4A46-947C-560BD843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4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73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7" y="6432517"/>
            <a:ext cx="2844800" cy="365125"/>
          </a:xfrm>
        </p:spPr>
        <p:txBody>
          <a:bodyPr/>
          <a:lstStyle/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8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4" y="6634395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64507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06E1-16C0-4A40-B2B3-ABC565326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C9249-4653-4924-92B1-6EE00194B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EC76C-0C4C-426A-B309-C425B4D1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5299-1E24-434B-9DDF-0E59BAAB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C284-1E9D-40CE-A815-2BEF973E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23.jpe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7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5" y="6440787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6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5" y="1604435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16pt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 err="1"/>
              <a:t>14pt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7" y="6432517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98AD3EE8-498F-46EA-9537-D133924F08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14928" y="6530440"/>
            <a:ext cx="315579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>
                <a:solidFill>
                  <a:prstClr val="white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4454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609573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73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3" indent="-300553" algn="l" defTabSz="609573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65" indent="-304785" algn="l" defTabSz="609573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25" indent="-304785" algn="l" defTabSz="609573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870" indent="-304785" algn="l" defTabSz="609573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646" indent="-304785" algn="l" defTabSz="60957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18" indent="-304785" algn="l" defTabSz="60957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90" indent="-304785" algn="l" defTabSz="60957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62" indent="-304785" algn="l" defTabSz="60957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3" algn="l" defTabSz="6095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4" algn="l" defTabSz="6095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16" algn="l" defTabSz="6095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88" algn="l" defTabSz="6095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60" algn="l" defTabSz="6095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32" algn="l" defTabSz="6095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04" algn="l" defTabSz="6095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75" algn="l" defTabSz="6095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4301" y="947742"/>
            <a:ext cx="9446684" cy="41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625" tIns="19050" rIns="47625" bIns="190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6784" y="1798641"/>
            <a:ext cx="9505949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588002" y="6596065"/>
            <a:ext cx="496931" cy="265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9" rIns="92075" bIns="46039">
            <a:spAutoFit/>
          </a:bodyPr>
          <a:lstStyle/>
          <a:p>
            <a:pPr marL="228594" indent="-228594" defTabSz="914377" eaLnBrk="0" hangingPunct="0">
              <a:lnSpc>
                <a:spcPct val="80000"/>
              </a:lnSpc>
              <a:spcBef>
                <a:spcPct val="30000"/>
              </a:spcBef>
              <a:buSzPct val="100000"/>
              <a:defRPr/>
            </a:pPr>
            <a:fld id="{63B459DA-D091-4567-A82C-39413C594A75}" type="slidenum">
              <a:rPr lang="en-US" sz="1400">
                <a:solidFill>
                  <a:srgbClr val="0960A8"/>
                </a:solidFill>
              </a:rPr>
              <a:pPr marL="228594" indent="-228594" defTabSz="914377" eaLnBrk="0" hangingPunct="0">
                <a:lnSpc>
                  <a:spcPct val="80000"/>
                </a:lnSpc>
                <a:spcBef>
                  <a:spcPct val="30000"/>
                </a:spcBef>
                <a:buSzPct val="100000"/>
                <a:defRPr/>
              </a:pPr>
              <a:t>‹#›</a:t>
            </a:fld>
            <a:endParaRPr lang="en-US" sz="1400">
              <a:solidFill>
                <a:srgbClr val="096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9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ctr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189" algn="ctr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377" algn="ctr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566" algn="ctr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754" algn="ctr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5744" indent="-28574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2pPr>
      <a:lvl3pPr marL="1142971" indent="-22859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543012" indent="-17144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4pPr>
      <a:lvl5pPr marL="2000201" indent="-17144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457389" indent="-17144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14578" indent="-17144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371766" indent="-17144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28955" indent="-17144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5" y="6440787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7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5" y="1604435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16pt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 err="1"/>
              <a:t>14pt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pPr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pPr defTabSz="914377"/>
            <a:fld id="{0FD35112-0B83-4BCA-B976-2740F204B6D1}" type="slidenum">
              <a:rPr lang="en-US" smtClean="0">
                <a:solidFill>
                  <a:prstClr val="white"/>
                </a:solidFill>
              </a:rPr>
              <a:pPr defTabSz="914377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70" y="6554397"/>
            <a:ext cx="157414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4377"/>
            <a:r>
              <a:rPr lang="en-US" sz="800">
                <a:solidFill>
                  <a:prstClr val="white"/>
                </a:solidFill>
                <a:cs typeface="Intel Clear"/>
              </a:rPr>
              <a:t>Platform Engineering Group (PEG)</a:t>
            </a:r>
          </a:p>
        </p:txBody>
      </p:sp>
    </p:spTree>
    <p:extLst>
      <p:ext uri="{BB962C8B-B14F-4D97-AF65-F5344CB8AC3E}">
        <p14:creationId xmlns:p14="http://schemas.microsoft.com/office/powerpoint/2010/main" val="111782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</p:sldLayoutIdLst>
  <p:transition>
    <p:fade/>
  </p:transition>
  <p:txStyles>
    <p:titleStyle>
      <a:lvl1pPr algn="l" defTabSz="609570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rgbClr val="003C71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70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1" indent="-300551" algn="l" defTabSz="609570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761962" indent="-304784" algn="l" defTabSz="609570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1293220" indent="-304784" algn="l" defTabSz="609570" rtl="0" eaLnBrk="1" latinLnBrk="0" hangingPunct="1">
        <a:spcBef>
          <a:spcPct val="20000"/>
        </a:spcBef>
        <a:buFont typeface="Arial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758863" indent="-304784" algn="l" defTabSz="60957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hidden="1">
            <a:extLst>
              <a:ext uri="{FF2B5EF4-FFF2-40B4-BE49-F238E27FC236}">
                <a16:creationId xmlns:a16="http://schemas.microsoft.com/office/drawing/2014/main" id="{E88A2C0A-C05D-4D79-BC2C-32D0A219882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"/>
            <a:ext cx="12191999" cy="6857999"/>
          </a:xfrm>
          <a:prstGeom prst="rect">
            <a:avLst/>
          </a:prstGeom>
        </p:spPr>
      </p:pic>
      <p:sp>
        <p:nvSpPr>
          <p:cNvPr id="17" name="ectangle 16" hidden="1">
            <a:extLst>
              <a:ext uri="{FF2B5EF4-FFF2-40B4-BE49-F238E27FC236}">
                <a16:creationId xmlns:a16="http://schemas.microsoft.com/office/drawing/2014/main" id="{1AC30B66-A1D2-43B0-9806-C10DB937CD58}"/>
              </a:ext>
            </a:extLst>
          </p:cNvPr>
          <p:cNvSpPr/>
          <p:nvPr userDrawn="1"/>
        </p:nvSpPr>
        <p:spPr>
          <a:xfrm>
            <a:off x="0" y="0"/>
            <a:ext cx="12192000" cy="6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4000"/>
                  <a:lumMod val="50000"/>
                </a:schemeClr>
              </a:gs>
              <a:gs pos="100000">
                <a:schemeClr val="accent2">
                  <a:alpha val="4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pic>
        <p:nvPicPr>
          <p:cNvPr id="8" name="Picture 2" descr="\\.psf\Home\Desktop\Intel.png">
            <a:extLst>
              <a:ext uri="{FF2B5EF4-FFF2-40B4-BE49-F238E27FC236}">
                <a16:creationId xmlns:a16="http://schemas.microsoft.com/office/drawing/2014/main" id="{01D8666D-4546-4F16-9AF2-64F1398CF9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32" y="6456078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F32097-3232-417B-A553-306E2A941B5B}"/>
              </a:ext>
            </a:extLst>
          </p:cNvPr>
          <p:cNvCxnSpPr/>
          <p:nvPr userDrawn="1"/>
        </p:nvCxnSpPr>
        <p:spPr>
          <a:xfrm>
            <a:off x="11424715" y="6439499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F3812-4E8D-4B7B-B549-12D7200398AB}"/>
              </a:ext>
            </a:extLst>
          </p:cNvPr>
          <p:cNvSpPr txBox="1"/>
          <p:nvPr userDrawn="1"/>
        </p:nvSpPr>
        <p:spPr>
          <a:xfrm>
            <a:off x="9572630" y="6510782"/>
            <a:ext cx="133772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Confidential</a:t>
            </a:r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7652788D-F2DB-4A17-82DF-348BCAD0C005}"/>
              </a:ext>
            </a:extLst>
          </p:cNvPr>
          <p:cNvSpPr/>
          <p:nvPr userDrawn="1"/>
        </p:nvSpPr>
        <p:spPr>
          <a:xfrm>
            <a:off x="0" y="0"/>
            <a:ext cx="12192000" cy="6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94000"/>
                </a:schemeClr>
              </a:gs>
              <a:gs pos="100000">
                <a:schemeClr val="accent2">
                  <a:alpha val="4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DBC99C98-7661-4BDF-8B96-19DB7787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3802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609555"/>
            <a:fld id="{1436F5C9-0C05-45EC-9B9F-EA7B633C52BA}" type="slidenum">
              <a:rPr lang="en-US" smtClean="0">
                <a:solidFill>
                  <a:srgbClr val="FFFFFF"/>
                </a:solidFill>
              </a:rPr>
              <a:pPr defTabSz="609555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5B26A2-DD12-4658-8EAB-699A03264B0B}"/>
              </a:ext>
            </a:extLst>
          </p:cNvPr>
          <p:cNvGrpSpPr/>
          <p:nvPr userDrawn="1"/>
        </p:nvGrpSpPr>
        <p:grpSpPr>
          <a:xfrm>
            <a:off x="176772" y="6358597"/>
            <a:ext cx="3291840" cy="436279"/>
            <a:chOff x="242662" y="4815997"/>
            <a:chExt cx="2498046" cy="30565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8AA4F2-FD76-4A10-BD29-D6686363195D}"/>
                </a:ext>
              </a:extLst>
            </p:cNvPr>
            <p:cNvSpPr txBox="1"/>
            <p:nvPr userDrawn="1"/>
          </p:nvSpPr>
          <p:spPr>
            <a:xfrm>
              <a:off x="455208" y="4815997"/>
              <a:ext cx="2285500" cy="20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solidFill>
                    <a:schemeClr val="bg1"/>
                  </a:solidFill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Visual Technologies Team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02DEF1-53E7-48FF-9097-323D3EE291C9}"/>
                </a:ext>
              </a:extLst>
            </p:cNvPr>
            <p:cNvSpPr txBox="1"/>
            <p:nvPr userDrawn="1"/>
          </p:nvSpPr>
          <p:spPr>
            <a:xfrm>
              <a:off x="455208" y="4938368"/>
              <a:ext cx="2285500" cy="18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accent2"/>
                  </a:solidFill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Driving Best-in-class in everything we do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18B9E20-3FA2-432A-8077-D3D204EF4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2" y="4897469"/>
              <a:ext cx="250206" cy="191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9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0E010-9FBE-4C03-BFC4-B597B1DB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37468-A0DD-4036-9051-2FB98C431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52F89-19A8-40A1-B9F0-8285951E8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54E2-7294-4B89-86D7-2BAB4852BA1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9861C-9FCD-4F9B-B0C3-193287C6E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94EEA-5867-424C-940F-EC7601CB5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F1DB-611A-4277-BD05-F26813C7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D2D2-BE63-45A5-9217-BAE6E035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70" y="27206"/>
            <a:ext cx="7225057" cy="58826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Ponte Vecchio (PVC)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DF1EC2-11AE-486E-B75F-E0F41EDCFA49}"/>
              </a:ext>
            </a:extLst>
          </p:cNvPr>
          <p:cNvSpPr txBox="1">
            <a:spLocks/>
          </p:cNvSpPr>
          <p:nvPr/>
        </p:nvSpPr>
        <p:spPr>
          <a:xfrm>
            <a:off x="221487" y="3270105"/>
            <a:ext cx="11749024" cy="2978296"/>
          </a:xfrm>
          <a:prstGeom prst="rect">
            <a:avLst/>
          </a:prstGeom>
        </p:spPr>
        <p:txBody>
          <a:bodyPr/>
          <a:lstStyle>
            <a:lvl1pPr marL="0" indent="0" algn="l" defTabSz="609573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300553" indent="-300553" algn="l" defTabSz="609573" rtl="0" eaLnBrk="1" latinLnBrk="0" hangingPunct="1">
              <a:spcBef>
                <a:spcPts val="1600"/>
              </a:spcBef>
              <a:buFont typeface="Wingdings" charset="2"/>
              <a:buChar char="§"/>
              <a:defRPr sz="2133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761965" indent="-304785" algn="l" defTabSz="609573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1293225" indent="-304785" algn="l" defTabSz="609573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758870" indent="-304785" algn="l" defTabSz="609573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3352646" indent="-304785" algn="l" defTabSz="609573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18" indent="-304785" algn="l" defTabSz="609573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90" indent="-304785" algn="l" defTabSz="609573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62" indent="-304785" algn="l" defTabSz="609573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/>
              <a:t>First </a:t>
            </a:r>
            <a:r>
              <a:rPr lang="en-US" sz="1800" err="1"/>
              <a:t>Exascale</a:t>
            </a:r>
            <a:r>
              <a:rPr lang="en-US" sz="1800"/>
              <a:t> design for HPC-AI/ML market</a:t>
            </a:r>
          </a:p>
          <a:p>
            <a:pPr marL="233363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/>
              <a:t>8 unique pieces of silicon: HBM2E memory, Base Die, Compute tile, SRAM, Connectivity die, and 3 unique EMIBs</a:t>
            </a:r>
          </a:p>
          <a:p>
            <a:pPr marL="233363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/>
              <a:t>4 SOCs + EMIBs developed in parallel by Intel on 6 unique process nodes: 7nm (lead)/TSMC n5p (lead), TSMC n7, 10+++, 10FV, and 1225.5+1226 (</a:t>
            </a:r>
            <a:r>
              <a:rPr lang="en-US" sz="1800" err="1"/>
              <a:t>eMIB</a:t>
            </a:r>
            <a:r>
              <a:rPr lang="en-US" sz="1800"/>
              <a:t>)</a:t>
            </a:r>
          </a:p>
          <a:p>
            <a:pPr marL="233363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/>
              <a:t>First target customer: US DOE (A21) for 2T config</a:t>
            </a:r>
          </a:p>
          <a:p>
            <a:pPr marL="233363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/>
              <a:t>PRQ: Q4’21 in TDPs ranging from 75 to up to 800 Watts; air and liquid cooling options</a:t>
            </a:r>
          </a:p>
          <a:p>
            <a:pPr marL="233363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/>
              <a:t>PVC-XT (with GFX CT on TSMC n5p) added to the roadmap to overcome i7 challenges and be competitive at PRQ (WW09’22)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1BC51-BD47-4127-B12B-B34C9B48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89" y="756219"/>
            <a:ext cx="5112864" cy="2379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4AAA8-96F3-4FD8-A81F-3BB89C0DD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348" y="682884"/>
            <a:ext cx="3990676" cy="27461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629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F21F37D-CEBB-4FA3-A964-0752002A6FBA}"/>
              </a:ext>
            </a:extLst>
          </p:cNvPr>
          <p:cNvSpPr/>
          <p:nvPr/>
        </p:nvSpPr>
        <p:spPr>
          <a:xfrm>
            <a:off x="653362" y="730485"/>
            <a:ext cx="3546906" cy="3756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8" marR="0" lvl="0" indent="-228578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Single Tile Floorplan (4 Unique Dice + 3 unique </a:t>
            </a:r>
            <a:r>
              <a:rPr kumimoji="0" lang="en-US" sz="1600" b="1" i="0" u="sng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eMIBs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) 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228578" marR="0" lvl="0" indent="-228578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5971B12-4BC7-4568-B4E8-5E2F7CB2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26957"/>
              </p:ext>
            </p:extLst>
          </p:nvPr>
        </p:nvGraphicFramePr>
        <p:xfrm>
          <a:off x="5619348" y="940202"/>
          <a:ext cx="5770506" cy="2224165"/>
        </p:xfrm>
        <a:graphic>
          <a:graphicData uri="http://schemas.openxmlformats.org/drawingml/2006/table">
            <a:tbl>
              <a:tblPr firstRow="1" firstCol="1" bandRow="1"/>
              <a:tblGrid>
                <a:gridCol w="161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356">
                <a:tc>
                  <a:txBody>
                    <a:bodyPr/>
                    <a:lstStyle/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Chip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Area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Functionality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66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Compute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9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P1276 or </a:t>
                      </a:r>
                    </a:p>
                    <a:p>
                      <a:pPr marL="0" marR="0" indent="139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TSMC n5p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~40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mm2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EU complex, L1 $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627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SRAM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~15 mm2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Some L3 $ banks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31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Base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 FV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~650 mm2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L3 fabric, some L3 $ banks, misc globals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31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Connectivity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TSMC</a:t>
                      </a: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~75</a:t>
                      </a: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mm2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Scale-up serdes, Internal switch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CD3B26B9-211D-4802-B4C7-703D3C76923F}"/>
              </a:ext>
            </a:extLst>
          </p:cNvPr>
          <p:cNvSpPr/>
          <p:nvPr/>
        </p:nvSpPr>
        <p:spPr>
          <a:xfrm>
            <a:off x="6238803" y="3693634"/>
            <a:ext cx="4029940" cy="3453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Package + Assembly scope of challenge 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3F3282-A883-400F-ADD7-3059732BEAAE}"/>
              </a:ext>
            </a:extLst>
          </p:cNvPr>
          <p:cNvSpPr/>
          <p:nvPr/>
        </p:nvSpPr>
        <p:spPr>
          <a:xfrm>
            <a:off x="6589425" y="678847"/>
            <a:ext cx="3950585" cy="3460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Composition of the 4 </a:t>
            </a:r>
            <a:r>
              <a:rPr lang="en-US" sz="1600" b="1" u="sng">
                <a:solidFill>
                  <a:srgbClr val="C00000"/>
                </a:solidFill>
                <a:latin typeface="Intel Clear"/>
              </a:rPr>
              <a:t>D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ice 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479EA59-BC6D-4FAE-AB51-08958AF83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2137"/>
              </p:ext>
            </p:extLst>
          </p:nvPr>
        </p:nvGraphicFramePr>
        <p:xfrm>
          <a:off x="4987050" y="3985531"/>
          <a:ext cx="6533447" cy="1270442"/>
        </p:xfrm>
        <a:graphic>
          <a:graphicData uri="http://schemas.openxmlformats.org/drawingml/2006/table">
            <a:tbl>
              <a:tblPr firstRow="1" firstCol="1" lastCol="1">
                <a:tableStyleId>{073A0DAA-6AF3-43AB-8588-CEC1D06C72B9}</a:tableStyleId>
              </a:tblPr>
              <a:tblGrid>
                <a:gridCol w="1016353">
                  <a:extLst>
                    <a:ext uri="{9D8B030D-6E8A-4147-A177-3AD203B41FA5}">
                      <a16:colId xmlns:a16="http://schemas.microsoft.com/office/drawing/2014/main" val="63360854"/>
                    </a:ext>
                  </a:extLst>
                </a:gridCol>
                <a:gridCol w="798990">
                  <a:extLst>
                    <a:ext uri="{9D8B030D-6E8A-4147-A177-3AD203B41FA5}">
                      <a16:colId xmlns:a16="http://schemas.microsoft.com/office/drawing/2014/main" val="1397407545"/>
                    </a:ext>
                  </a:extLst>
                </a:gridCol>
                <a:gridCol w="657992">
                  <a:extLst>
                    <a:ext uri="{9D8B030D-6E8A-4147-A177-3AD203B41FA5}">
                      <a16:colId xmlns:a16="http://schemas.microsoft.com/office/drawing/2014/main" val="3251416237"/>
                    </a:ext>
                  </a:extLst>
                </a:gridCol>
                <a:gridCol w="629788">
                  <a:extLst>
                    <a:ext uri="{9D8B030D-6E8A-4147-A177-3AD203B41FA5}">
                      <a16:colId xmlns:a16="http://schemas.microsoft.com/office/drawing/2014/main" val="3284382497"/>
                    </a:ext>
                  </a:extLst>
                </a:gridCol>
                <a:gridCol w="968191">
                  <a:extLst>
                    <a:ext uri="{9D8B030D-6E8A-4147-A177-3AD203B41FA5}">
                      <a16:colId xmlns:a16="http://schemas.microsoft.com/office/drawing/2014/main" val="3479215383"/>
                    </a:ext>
                  </a:extLst>
                </a:gridCol>
                <a:gridCol w="549324">
                  <a:extLst>
                    <a:ext uri="{9D8B030D-6E8A-4147-A177-3AD203B41FA5}">
                      <a16:colId xmlns:a16="http://schemas.microsoft.com/office/drawing/2014/main" val="3303281959"/>
                    </a:ext>
                  </a:extLst>
                </a:gridCol>
                <a:gridCol w="525294">
                  <a:extLst>
                    <a:ext uri="{9D8B030D-6E8A-4147-A177-3AD203B41FA5}">
                      <a16:colId xmlns:a16="http://schemas.microsoft.com/office/drawing/2014/main" val="2306021015"/>
                    </a:ext>
                  </a:extLst>
                </a:gridCol>
                <a:gridCol w="1387515">
                  <a:extLst>
                    <a:ext uri="{9D8B030D-6E8A-4147-A177-3AD203B41FA5}">
                      <a16:colId xmlns:a16="http://schemas.microsoft.com/office/drawing/2014/main" val="1637628942"/>
                    </a:ext>
                  </a:extLst>
                </a:gridCol>
              </a:tblGrid>
              <a:tr h="506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PVC Configuration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EU </a:t>
                      </a:r>
                      <a:r>
                        <a:rPr lang="en-US" sz="1200" u="none" strike="noStrike" err="1">
                          <a:solidFill>
                            <a:schemeClr val="tx1"/>
                          </a:solidFill>
                          <a:effectLst/>
                        </a:rPr>
                        <a:t>Chiplet</a:t>
                      </a: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 count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RAMBO count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Base die count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Connectivity die count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HBM Stack count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err="1">
                          <a:solidFill>
                            <a:schemeClr val="tx1"/>
                          </a:solidFill>
                          <a:effectLst/>
                        </a:rPr>
                        <a:t>Emib</a:t>
                      </a: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 count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Total pieces to assemble (w/o incl. dummy die)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699949"/>
                  </a:ext>
                </a:extLst>
              </a:tr>
              <a:tr h="355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 Tile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700841"/>
                  </a:ext>
                </a:extLst>
              </a:tr>
              <a:tr h="355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 Tile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71396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A3CB73F-AA74-4A1B-8E80-3D0B9C445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8" y="1152568"/>
            <a:ext cx="4448488" cy="4405437"/>
          </a:xfrm>
          <a:prstGeom prst="rect">
            <a:avLst/>
          </a:prstGeom>
        </p:spPr>
      </p:pic>
      <p:sp>
        <p:nvSpPr>
          <p:cNvPr id="27" name="Title 6">
            <a:extLst>
              <a:ext uri="{FF2B5EF4-FFF2-40B4-BE49-F238E27FC236}">
                <a16:creationId xmlns:a16="http://schemas.microsoft.com/office/drawing/2014/main" id="{E020F8E8-2251-45C5-9875-78C1F284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59" y="-8057"/>
            <a:ext cx="4778314" cy="597328"/>
          </a:xfrm>
        </p:spPr>
        <p:txBody>
          <a:bodyPr>
            <a:no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 at a Glance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67B9C-6950-44D6-9694-0C70D9595878}"/>
              </a:ext>
            </a:extLst>
          </p:cNvPr>
          <p:cNvSpPr txBox="1"/>
          <p:nvPr/>
        </p:nvSpPr>
        <p:spPr>
          <a:xfrm>
            <a:off x="2036881" y="5567111"/>
            <a:ext cx="7389222" cy="615553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rgbClr val="003C71"/>
                </a:solidFill>
              </a:rPr>
              <a:t>PVC is the first product to provide wafer level assembly with multiple dice for a complex silicon disaggregated product</a:t>
            </a:r>
          </a:p>
        </p:txBody>
      </p:sp>
    </p:spTree>
    <p:extLst>
      <p:ext uri="{BB962C8B-B14F-4D97-AF65-F5344CB8AC3E}">
        <p14:creationId xmlns:p14="http://schemas.microsoft.com/office/powerpoint/2010/main" val="237048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42CFD-F14E-4FD7-9444-486A0BE5E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3" r="14934" b="9348"/>
          <a:stretch/>
        </p:blipFill>
        <p:spPr>
          <a:xfrm>
            <a:off x="1367493" y="202769"/>
            <a:ext cx="9046724" cy="58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1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D7DDC-C77D-46AE-83F8-F6C6BBBF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 Confidential - do not distribute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7EE1E-63A0-4249-99BF-4BD00973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E32F73-15E3-4F5C-BD4F-52A877965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2DF2D1C8-299F-40C3-B440-72065A043D2B}"/>
              </a:ext>
            </a:extLst>
          </p:cNvPr>
          <p:cNvSpPr/>
          <p:nvPr/>
        </p:nvSpPr>
        <p:spPr>
          <a:xfrm>
            <a:off x="4227871" y="3169775"/>
            <a:ext cx="7677817" cy="2251455"/>
          </a:xfrm>
          <a:prstGeom prst="cube">
            <a:avLst>
              <a:gd name="adj" fmla="val 919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D2AF0CF5-9457-4282-8A8A-00D7AB80776D}"/>
              </a:ext>
            </a:extLst>
          </p:cNvPr>
          <p:cNvSpPr/>
          <p:nvPr/>
        </p:nvSpPr>
        <p:spPr>
          <a:xfrm>
            <a:off x="7772895" y="3868375"/>
            <a:ext cx="2609849" cy="650875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D46EA80-9C9A-44C0-92CD-9D6A044416C3}"/>
              </a:ext>
            </a:extLst>
          </p:cNvPr>
          <p:cNvSpPr/>
          <p:nvPr/>
        </p:nvSpPr>
        <p:spPr>
          <a:xfrm>
            <a:off x="5690228" y="3868375"/>
            <a:ext cx="2609849" cy="650875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69FEDEBC-B0B1-4247-AE98-E57D1DB9BE61}"/>
              </a:ext>
            </a:extLst>
          </p:cNvPr>
          <p:cNvSpPr/>
          <p:nvPr/>
        </p:nvSpPr>
        <p:spPr>
          <a:xfrm>
            <a:off x="8711523" y="4574382"/>
            <a:ext cx="709616" cy="244329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445BBF97-1671-4C9E-BD10-FC84D5653ECE}"/>
              </a:ext>
            </a:extLst>
          </p:cNvPr>
          <p:cNvSpPr/>
          <p:nvPr/>
        </p:nvSpPr>
        <p:spPr>
          <a:xfrm>
            <a:off x="7983931" y="4574383"/>
            <a:ext cx="709616" cy="244329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93F16AAB-D95B-4A6B-9D4D-7D4DCA037739}"/>
              </a:ext>
            </a:extLst>
          </p:cNvPr>
          <p:cNvSpPr/>
          <p:nvPr/>
        </p:nvSpPr>
        <p:spPr>
          <a:xfrm>
            <a:off x="6622149" y="3582851"/>
            <a:ext cx="709616" cy="244329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Parallelogram 46">
            <a:extLst>
              <a:ext uri="{FF2B5EF4-FFF2-40B4-BE49-F238E27FC236}">
                <a16:creationId xmlns:a16="http://schemas.microsoft.com/office/drawing/2014/main" id="{156343D0-489D-4174-A074-FB73765BC0CE}"/>
              </a:ext>
            </a:extLst>
          </p:cNvPr>
          <p:cNvSpPr/>
          <p:nvPr/>
        </p:nvSpPr>
        <p:spPr>
          <a:xfrm>
            <a:off x="7348989" y="3582851"/>
            <a:ext cx="709616" cy="244329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60440EE7-C630-4154-8C09-1E4DA5800DB1}"/>
              </a:ext>
            </a:extLst>
          </p:cNvPr>
          <p:cNvSpPr/>
          <p:nvPr/>
        </p:nvSpPr>
        <p:spPr>
          <a:xfrm>
            <a:off x="9097104" y="3602241"/>
            <a:ext cx="709616" cy="244329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64ECB7EF-CA99-47D3-88A5-438B05B79444}"/>
              </a:ext>
            </a:extLst>
          </p:cNvPr>
          <p:cNvSpPr/>
          <p:nvPr/>
        </p:nvSpPr>
        <p:spPr>
          <a:xfrm>
            <a:off x="8505825" y="3591046"/>
            <a:ext cx="709616" cy="244329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arallelogram 50">
            <a:extLst>
              <a:ext uri="{FF2B5EF4-FFF2-40B4-BE49-F238E27FC236}">
                <a16:creationId xmlns:a16="http://schemas.microsoft.com/office/drawing/2014/main" id="{B59BC349-F167-4DE5-B36D-4D339E4A3198}"/>
              </a:ext>
            </a:extLst>
          </p:cNvPr>
          <p:cNvSpPr/>
          <p:nvPr/>
        </p:nvSpPr>
        <p:spPr>
          <a:xfrm>
            <a:off x="9885607" y="3602240"/>
            <a:ext cx="549161" cy="244329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3DBCB7D4-5DE5-4180-8D67-F83931DC35DA}"/>
              </a:ext>
            </a:extLst>
          </p:cNvPr>
          <p:cNvSpPr/>
          <p:nvPr/>
        </p:nvSpPr>
        <p:spPr>
          <a:xfrm>
            <a:off x="6412897" y="4472640"/>
            <a:ext cx="392912" cy="113691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3F215F1A-E1E5-4F71-9603-008AFC8768B7}"/>
              </a:ext>
            </a:extLst>
          </p:cNvPr>
          <p:cNvSpPr/>
          <p:nvPr/>
        </p:nvSpPr>
        <p:spPr>
          <a:xfrm>
            <a:off x="8291838" y="4500169"/>
            <a:ext cx="392912" cy="113691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Parallelogram 65">
            <a:extLst>
              <a:ext uri="{FF2B5EF4-FFF2-40B4-BE49-F238E27FC236}">
                <a16:creationId xmlns:a16="http://schemas.microsoft.com/office/drawing/2014/main" id="{F2FF6226-6F21-4CB4-AB2F-4C0920D7703A}"/>
              </a:ext>
            </a:extLst>
          </p:cNvPr>
          <p:cNvSpPr/>
          <p:nvPr/>
        </p:nvSpPr>
        <p:spPr>
          <a:xfrm>
            <a:off x="6966297" y="4472640"/>
            <a:ext cx="392912" cy="113691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Parallelogram 66">
            <a:extLst>
              <a:ext uri="{FF2B5EF4-FFF2-40B4-BE49-F238E27FC236}">
                <a16:creationId xmlns:a16="http://schemas.microsoft.com/office/drawing/2014/main" id="{1B115094-1237-4FDF-8F94-760C52552144}"/>
              </a:ext>
            </a:extLst>
          </p:cNvPr>
          <p:cNvSpPr/>
          <p:nvPr/>
        </p:nvSpPr>
        <p:spPr>
          <a:xfrm>
            <a:off x="5945080" y="4472640"/>
            <a:ext cx="392912" cy="113691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3A698125-FC3F-4ACF-A401-4AD52FC3D8D0}"/>
              </a:ext>
            </a:extLst>
          </p:cNvPr>
          <p:cNvSpPr/>
          <p:nvPr/>
        </p:nvSpPr>
        <p:spPr>
          <a:xfrm>
            <a:off x="6648920" y="3782429"/>
            <a:ext cx="392912" cy="113691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0D7CCA60-993B-47F0-A6DF-31AB7A87068C}"/>
              </a:ext>
            </a:extLst>
          </p:cNvPr>
          <p:cNvSpPr/>
          <p:nvPr/>
        </p:nvSpPr>
        <p:spPr>
          <a:xfrm>
            <a:off x="7375775" y="3792294"/>
            <a:ext cx="392912" cy="113691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Cube 95">
            <a:extLst>
              <a:ext uri="{FF2B5EF4-FFF2-40B4-BE49-F238E27FC236}">
                <a16:creationId xmlns:a16="http://schemas.microsoft.com/office/drawing/2014/main" id="{20805AC4-5844-46E9-9265-20F42B814B2F}"/>
              </a:ext>
            </a:extLst>
          </p:cNvPr>
          <p:cNvSpPr/>
          <p:nvPr/>
        </p:nvSpPr>
        <p:spPr>
          <a:xfrm>
            <a:off x="6630160" y="3511327"/>
            <a:ext cx="664372" cy="313662"/>
          </a:xfrm>
          <a:prstGeom prst="cube">
            <a:avLst>
              <a:gd name="adj" fmla="val 6116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Cube 96">
            <a:extLst>
              <a:ext uri="{FF2B5EF4-FFF2-40B4-BE49-F238E27FC236}">
                <a16:creationId xmlns:a16="http://schemas.microsoft.com/office/drawing/2014/main" id="{A2A9BC4B-048D-4F66-B621-CAA11C3D59BC}"/>
              </a:ext>
            </a:extLst>
          </p:cNvPr>
          <p:cNvSpPr/>
          <p:nvPr/>
        </p:nvSpPr>
        <p:spPr>
          <a:xfrm>
            <a:off x="7356956" y="3506650"/>
            <a:ext cx="664372" cy="313662"/>
          </a:xfrm>
          <a:prstGeom prst="cube">
            <a:avLst>
              <a:gd name="adj" fmla="val 6116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Cube 121">
            <a:extLst>
              <a:ext uri="{FF2B5EF4-FFF2-40B4-BE49-F238E27FC236}">
                <a16:creationId xmlns:a16="http://schemas.microsoft.com/office/drawing/2014/main" id="{F7E328D2-02A9-48F1-A6B4-053EDAE13F03}"/>
              </a:ext>
            </a:extLst>
          </p:cNvPr>
          <p:cNvSpPr/>
          <p:nvPr/>
        </p:nvSpPr>
        <p:spPr>
          <a:xfrm>
            <a:off x="1217823" y="195573"/>
            <a:ext cx="449039" cy="225264"/>
          </a:xfrm>
          <a:prstGeom prst="cube">
            <a:avLst>
              <a:gd name="adj" fmla="val 59247"/>
            </a:avLst>
          </a:prstGeom>
          <a:solidFill>
            <a:schemeClr val="accent1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Cube 122">
            <a:extLst>
              <a:ext uri="{FF2B5EF4-FFF2-40B4-BE49-F238E27FC236}">
                <a16:creationId xmlns:a16="http://schemas.microsoft.com/office/drawing/2014/main" id="{450A7444-E12E-4057-BB1A-1F8F11597665}"/>
              </a:ext>
            </a:extLst>
          </p:cNvPr>
          <p:cNvSpPr/>
          <p:nvPr/>
        </p:nvSpPr>
        <p:spPr>
          <a:xfrm>
            <a:off x="1251379" y="628546"/>
            <a:ext cx="381926" cy="155318"/>
          </a:xfrm>
          <a:prstGeom prst="cube">
            <a:avLst>
              <a:gd name="adj" fmla="val 42453"/>
            </a:avLst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Cube 123">
            <a:extLst>
              <a:ext uri="{FF2B5EF4-FFF2-40B4-BE49-F238E27FC236}">
                <a16:creationId xmlns:a16="http://schemas.microsoft.com/office/drawing/2014/main" id="{27F2B258-B0E3-46D9-A5AB-8B3A00989FD5}"/>
              </a:ext>
            </a:extLst>
          </p:cNvPr>
          <p:cNvSpPr/>
          <p:nvPr/>
        </p:nvSpPr>
        <p:spPr>
          <a:xfrm>
            <a:off x="1205357" y="3219077"/>
            <a:ext cx="473971" cy="313662"/>
          </a:xfrm>
          <a:prstGeom prst="cube">
            <a:avLst>
              <a:gd name="adj" fmla="val 61160"/>
            </a:avLst>
          </a:prstGeom>
          <a:solidFill>
            <a:srgbClr val="F1A1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Cube 124">
            <a:extLst>
              <a:ext uri="{FF2B5EF4-FFF2-40B4-BE49-F238E27FC236}">
                <a16:creationId xmlns:a16="http://schemas.microsoft.com/office/drawing/2014/main" id="{730C3488-2E26-41EB-AC4B-85F981C8C90E}"/>
              </a:ext>
            </a:extLst>
          </p:cNvPr>
          <p:cNvSpPr/>
          <p:nvPr/>
        </p:nvSpPr>
        <p:spPr>
          <a:xfrm>
            <a:off x="1110156" y="2643794"/>
            <a:ext cx="664372" cy="313662"/>
          </a:xfrm>
          <a:prstGeom prst="cube">
            <a:avLst>
              <a:gd name="adj" fmla="val 6116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B93B02-D0C1-4755-A346-3451B2193658}"/>
              </a:ext>
            </a:extLst>
          </p:cNvPr>
          <p:cNvGrpSpPr/>
          <p:nvPr/>
        </p:nvGrpSpPr>
        <p:grpSpPr>
          <a:xfrm>
            <a:off x="193632" y="1415494"/>
            <a:ext cx="2497420" cy="712293"/>
            <a:chOff x="990046" y="235099"/>
            <a:chExt cx="2497420" cy="712293"/>
          </a:xfrm>
        </p:grpSpPr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CAF9CF72-F534-40B7-99D6-374A82770BE9}"/>
                </a:ext>
              </a:extLst>
            </p:cNvPr>
            <p:cNvSpPr/>
            <p:nvPr/>
          </p:nvSpPr>
          <p:spPr>
            <a:xfrm>
              <a:off x="990046" y="235099"/>
              <a:ext cx="2497420" cy="712293"/>
            </a:xfrm>
            <a:prstGeom prst="cube">
              <a:avLst>
                <a:gd name="adj" fmla="val 81387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Parallelogram 126">
              <a:extLst>
                <a:ext uri="{FF2B5EF4-FFF2-40B4-BE49-F238E27FC236}">
                  <a16:creationId xmlns:a16="http://schemas.microsoft.com/office/drawing/2014/main" id="{DEA8C918-3FEE-45B3-A6A0-3E43789D441A}"/>
                </a:ext>
              </a:extLst>
            </p:cNvPr>
            <p:cNvSpPr/>
            <p:nvPr/>
          </p:nvSpPr>
          <p:spPr>
            <a:xfrm>
              <a:off x="1285537" y="322043"/>
              <a:ext cx="1957852" cy="377657"/>
            </a:xfrm>
            <a:prstGeom prst="parallelogram">
              <a:avLst>
                <a:gd name="adj" fmla="val 98171"/>
              </a:avLst>
            </a:prstGeom>
            <a:pattFill prst="pct25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8" name="Parallelogram 127">
            <a:extLst>
              <a:ext uri="{FF2B5EF4-FFF2-40B4-BE49-F238E27FC236}">
                <a16:creationId xmlns:a16="http://schemas.microsoft.com/office/drawing/2014/main" id="{E938F889-1B49-4AEA-B3BB-46FE8D0C9A21}"/>
              </a:ext>
            </a:extLst>
          </p:cNvPr>
          <p:cNvSpPr/>
          <p:nvPr/>
        </p:nvSpPr>
        <p:spPr>
          <a:xfrm>
            <a:off x="1255718" y="2279160"/>
            <a:ext cx="392912" cy="113691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75533-199D-4F84-86BD-7F4596276878}"/>
              </a:ext>
            </a:extLst>
          </p:cNvPr>
          <p:cNvSpPr txBox="1"/>
          <p:nvPr/>
        </p:nvSpPr>
        <p:spPr>
          <a:xfrm>
            <a:off x="2054942" y="74538"/>
            <a:ext cx="291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16x TSMC 5nm compute tiles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E8DEB50-46C4-41CC-AEBD-A5AFFCDA6F0C}"/>
              </a:ext>
            </a:extLst>
          </p:cNvPr>
          <p:cNvSpPr txBox="1"/>
          <p:nvPr/>
        </p:nvSpPr>
        <p:spPr>
          <a:xfrm>
            <a:off x="2054942" y="513309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8x Intel 10nm RAMBO tiles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A69BE34-DDCE-4641-9007-B23E21FD90A7}"/>
              </a:ext>
            </a:extLst>
          </p:cNvPr>
          <p:cNvSpPr txBox="1"/>
          <p:nvPr/>
        </p:nvSpPr>
        <p:spPr>
          <a:xfrm>
            <a:off x="2742466" y="1510763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 Intel 10nm base die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3D10FF6-F6AF-49F3-8653-455B2405783F}"/>
              </a:ext>
            </a:extLst>
          </p:cNvPr>
          <p:cNvSpPr txBox="1"/>
          <p:nvPr/>
        </p:nvSpPr>
        <p:spPr>
          <a:xfrm>
            <a:off x="2125255" y="2172301"/>
            <a:ext cx="119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11x EMIB’s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671A234-3FCD-4D18-B726-08B762C577D8}"/>
              </a:ext>
            </a:extLst>
          </p:cNvPr>
          <p:cNvSpPr txBox="1"/>
          <p:nvPr/>
        </p:nvSpPr>
        <p:spPr>
          <a:xfrm>
            <a:off x="2114560" y="2599027"/>
            <a:ext cx="15170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8x  8H HBM’s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(Samsung or SK Hynix)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E4B4638-2907-43E3-815C-0BC2FDBC1123}"/>
              </a:ext>
            </a:extLst>
          </p:cNvPr>
          <p:cNvSpPr txBox="1"/>
          <p:nvPr/>
        </p:nvSpPr>
        <p:spPr>
          <a:xfrm>
            <a:off x="2101760" y="3163407"/>
            <a:ext cx="274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  TSMC 6nm “Arno River”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2570F2-22EF-45B0-8F84-E262F6504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85396" y="3241648"/>
            <a:ext cx="2894627" cy="3792016"/>
          </a:xfrm>
          <a:prstGeom prst="rect">
            <a:avLst/>
          </a:prstGeom>
        </p:spPr>
      </p:pic>
      <p:sp>
        <p:nvSpPr>
          <p:cNvPr id="150" name="Parallelogram 149">
            <a:extLst>
              <a:ext uri="{FF2B5EF4-FFF2-40B4-BE49-F238E27FC236}">
                <a16:creationId xmlns:a16="http://schemas.microsoft.com/office/drawing/2014/main" id="{81DF4C29-45B2-43F6-A8FD-769BBD4F38B0}"/>
              </a:ext>
            </a:extLst>
          </p:cNvPr>
          <p:cNvSpPr/>
          <p:nvPr/>
        </p:nvSpPr>
        <p:spPr>
          <a:xfrm>
            <a:off x="9007127" y="4490692"/>
            <a:ext cx="392912" cy="113691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80FF4E39-2980-4475-AAF8-1AE8D766298A}"/>
              </a:ext>
            </a:extLst>
          </p:cNvPr>
          <p:cNvSpPr/>
          <p:nvPr/>
        </p:nvSpPr>
        <p:spPr>
          <a:xfrm>
            <a:off x="8634404" y="3369282"/>
            <a:ext cx="511320" cy="402265"/>
          </a:xfrm>
          <a:prstGeom prst="downArrow">
            <a:avLst>
              <a:gd name="adj1" fmla="val 50000"/>
              <a:gd name="adj2" fmla="val 3077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Cube 154">
            <a:extLst>
              <a:ext uri="{FF2B5EF4-FFF2-40B4-BE49-F238E27FC236}">
                <a16:creationId xmlns:a16="http://schemas.microsoft.com/office/drawing/2014/main" id="{6684DDEE-4080-42B5-B458-8841858FB4DF}"/>
              </a:ext>
            </a:extLst>
          </p:cNvPr>
          <p:cNvSpPr/>
          <p:nvPr/>
        </p:nvSpPr>
        <p:spPr>
          <a:xfrm>
            <a:off x="8545178" y="3212652"/>
            <a:ext cx="664372" cy="313662"/>
          </a:xfrm>
          <a:prstGeom prst="cube">
            <a:avLst>
              <a:gd name="adj" fmla="val 61160"/>
            </a:avLst>
          </a:prstGeom>
          <a:solidFill>
            <a:srgbClr val="AFABAB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CCCAB14A-AF83-428E-8BB8-27E8C2585A88}"/>
              </a:ext>
            </a:extLst>
          </p:cNvPr>
          <p:cNvSpPr/>
          <p:nvPr/>
        </p:nvSpPr>
        <p:spPr>
          <a:xfrm>
            <a:off x="9234741" y="3349085"/>
            <a:ext cx="511320" cy="402265"/>
          </a:xfrm>
          <a:prstGeom prst="downArrow">
            <a:avLst>
              <a:gd name="adj1" fmla="val 50000"/>
              <a:gd name="adj2" fmla="val 3077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Cube 156">
            <a:extLst>
              <a:ext uri="{FF2B5EF4-FFF2-40B4-BE49-F238E27FC236}">
                <a16:creationId xmlns:a16="http://schemas.microsoft.com/office/drawing/2014/main" id="{9B9D3895-D209-417E-A3ED-FC86BC8FD44C}"/>
              </a:ext>
            </a:extLst>
          </p:cNvPr>
          <p:cNvSpPr/>
          <p:nvPr/>
        </p:nvSpPr>
        <p:spPr>
          <a:xfrm>
            <a:off x="9145515" y="3192455"/>
            <a:ext cx="664372" cy="313662"/>
          </a:xfrm>
          <a:prstGeom prst="cube">
            <a:avLst>
              <a:gd name="adj" fmla="val 61160"/>
            </a:avLst>
          </a:prstGeom>
          <a:solidFill>
            <a:srgbClr val="AFABAB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5D1DD41F-870F-430B-8183-8660BB783775}"/>
              </a:ext>
            </a:extLst>
          </p:cNvPr>
          <p:cNvSpPr/>
          <p:nvPr/>
        </p:nvSpPr>
        <p:spPr>
          <a:xfrm>
            <a:off x="9886031" y="3404197"/>
            <a:ext cx="511320" cy="381376"/>
          </a:xfrm>
          <a:prstGeom prst="downArrow">
            <a:avLst>
              <a:gd name="adj1" fmla="val 50000"/>
              <a:gd name="adj2" fmla="val 3077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Cube 158">
            <a:extLst>
              <a:ext uri="{FF2B5EF4-FFF2-40B4-BE49-F238E27FC236}">
                <a16:creationId xmlns:a16="http://schemas.microsoft.com/office/drawing/2014/main" id="{169DDE66-6234-416A-91BB-7D08FC5E50CB}"/>
              </a:ext>
            </a:extLst>
          </p:cNvPr>
          <p:cNvSpPr/>
          <p:nvPr/>
        </p:nvSpPr>
        <p:spPr>
          <a:xfrm>
            <a:off x="9951272" y="3206027"/>
            <a:ext cx="473971" cy="313662"/>
          </a:xfrm>
          <a:prstGeom prst="cube">
            <a:avLst>
              <a:gd name="adj" fmla="val 61160"/>
            </a:avLst>
          </a:prstGeom>
          <a:solidFill>
            <a:srgbClr val="F1A1AC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BB02941A-96B3-4CDD-9337-42D853C3A00D}"/>
              </a:ext>
            </a:extLst>
          </p:cNvPr>
          <p:cNvSpPr/>
          <p:nvPr/>
        </p:nvSpPr>
        <p:spPr>
          <a:xfrm>
            <a:off x="7833686" y="4071501"/>
            <a:ext cx="443844" cy="111070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6CEB97-2022-4200-8680-853F216C8E75}"/>
              </a:ext>
            </a:extLst>
          </p:cNvPr>
          <p:cNvGrpSpPr/>
          <p:nvPr/>
        </p:nvGrpSpPr>
        <p:grpSpPr>
          <a:xfrm>
            <a:off x="5783075" y="3697774"/>
            <a:ext cx="2455817" cy="791650"/>
            <a:chOff x="5101404" y="420386"/>
            <a:chExt cx="2455817" cy="791650"/>
          </a:xfrm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847EF2F7-B2B8-425E-8F8B-D034BD1292DC}"/>
                </a:ext>
              </a:extLst>
            </p:cNvPr>
            <p:cNvSpPr/>
            <p:nvPr/>
          </p:nvSpPr>
          <p:spPr>
            <a:xfrm>
              <a:off x="5101404" y="464855"/>
              <a:ext cx="2455817" cy="747181"/>
            </a:xfrm>
            <a:prstGeom prst="cube">
              <a:avLst>
                <a:gd name="adj" fmla="val 81387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C2B2FCA8-FFA0-4DB8-9E9C-3589B1C8233B}"/>
                </a:ext>
              </a:extLst>
            </p:cNvPr>
            <p:cNvSpPr/>
            <p:nvPr/>
          </p:nvSpPr>
          <p:spPr>
            <a:xfrm>
              <a:off x="5284770" y="860123"/>
              <a:ext cx="599846" cy="167723"/>
            </a:xfrm>
            <a:prstGeom prst="cube">
              <a:avLst>
                <a:gd name="adj" fmla="val 4677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86DAA2CA-CF3D-4605-AF0F-47E189A7FD67}"/>
                </a:ext>
              </a:extLst>
            </p:cNvPr>
            <p:cNvSpPr/>
            <p:nvPr/>
          </p:nvSpPr>
          <p:spPr>
            <a:xfrm>
              <a:off x="5824191" y="864220"/>
              <a:ext cx="599846" cy="167723"/>
            </a:xfrm>
            <a:prstGeom prst="cube">
              <a:avLst>
                <a:gd name="adj" fmla="val 4677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D0F1A6A3-5367-4CF5-9865-D1407FEB3D1E}"/>
                </a:ext>
              </a:extLst>
            </p:cNvPr>
            <p:cNvSpPr/>
            <p:nvPr/>
          </p:nvSpPr>
          <p:spPr>
            <a:xfrm>
              <a:off x="6363612" y="864507"/>
              <a:ext cx="599846" cy="167723"/>
            </a:xfrm>
            <a:prstGeom prst="cube">
              <a:avLst>
                <a:gd name="adj" fmla="val 4677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52A517CA-BBB2-4318-B892-B2E8A7ABDD9A}"/>
                </a:ext>
              </a:extLst>
            </p:cNvPr>
            <p:cNvSpPr/>
            <p:nvPr/>
          </p:nvSpPr>
          <p:spPr>
            <a:xfrm>
              <a:off x="5707724" y="420386"/>
              <a:ext cx="612609" cy="167723"/>
            </a:xfrm>
            <a:prstGeom prst="cube">
              <a:avLst>
                <a:gd name="adj" fmla="val 4677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16B5C377-1A85-4445-A01F-791B35E268C3}"/>
                </a:ext>
              </a:extLst>
            </p:cNvPr>
            <p:cNvSpPr/>
            <p:nvPr/>
          </p:nvSpPr>
          <p:spPr>
            <a:xfrm>
              <a:off x="6255750" y="420386"/>
              <a:ext cx="599846" cy="167723"/>
            </a:xfrm>
            <a:prstGeom prst="cube">
              <a:avLst>
                <a:gd name="adj" fmla="val 4677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22BFE4D5-A9CE-4B58-B080-24AB502CC4F2}"/>
                </a:ext>
              </a:extLst>
            </p:cNvPr>
            <p:cNvSpPr/>
            <p:nvPr/>
          </p:nvSpPr>
          <p:spPr>
            <a:xfrm>
              <a:off x="6803879" y="420386"/>
              <a:ext cx="599846" cy="167723"/>
            </a:xfrm>
            <a:prstGeom prst="cube">
              <a:avLst>
                <a:gd name="adj" fmla="val 4677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43351C76-8EE5-4ADB-9A8A-2B987BC97582}"/>
                </a:ext>
              </a:extLst>
            </p:cNvPr>
            <p:cNvSpPr/>
            <p:nvPr/>
          </p:nvSpPr>
          <p:spPr>
            <a:xfrm>
              <a:off x="5572966" y="501148"/>
              <a:ext cx="449039" cy="225264"/>
            </a:xfrm>
            <a:prstGeom prst="cube">
              <a:avLst>
                <a:gd name="adj" fmla="val 5924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16A2D14A-F010-47FB-98C9-115D89FE19A8}"/>
                </a:ext>
              </a:extLst>
            </p:cNvPr>
            <p:cNvSpPr/>
            <p:nvPr/>
          </p:nvSpPr>
          <p:spPr>
            <a:xfrm>
              <a:off x="5903322" y="501148"/>
              <a:ext cx="449039" cy="225264"/>
            </a:xfrm>
            <a:prstGeom prst="cube">
              <a:avLst>
                <a:gd name="adj" fmla="val 5924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8C7630EA-7142-4BA1-830F-510A987675BF}"/>
                </a:ext>
              </a:extLst>
            </p:cNvPr>
            <p:cNvSpPr/>
            <p:nvPr/>
          </p:nvSpPr>
          <p:spPr>
            <a:xfrm>
              <a:off x="6242478" y="501148"/>
              <a:ext cx="449039" cy="225264"/>
            </a:xfrm>
            <a:prstGeom prst="cube">
              <a:avLst>
                <a:gd name="adj" fmla="val 5924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A9120464-923E-4C72-BDCF-BC8EDAFABB88}"/>
                </a:ext>
              </a:extLst>
            </p:cNvPr>
            <p:cNvSpPr/>
            <p:nvPr/>
          </p:nvSpPr>
          <p:spPr>
            <a:xfrm>
              <a:off x="6581634" y="501148"/>
              <a:ext cx="449039" cy="225264"/>
            </a:xfrm>
            <a:prstGeom prst="cube">
              <a:avLst>
                <a:gd name="adj" fmla="val 5924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436D5BDB-D7D6-4A5D-B517-658D98D95C2B}"/>
                </a:ext>
              </a:extLst>
            </p:cNvPr>
            <p:cNvSpPr/>
            <p:nvPr/>
          </p:nvSpPr>
          <p:spPr>
            <a:xfrm>
              <a:off x="5507685" y="645274"/>
              <a:ext cx="381926" cy="155318"/>
            </a:xfrm>
            <a:prstGeom prst="cube">
              <a:avLst>
                <a:gd name="adj" fmla="val 4245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A83DADD4-F369-4FDB-9004-0E6055904C16}"/>
                </a:ext>
              </a:extLst>
            </p:cNvPr>
            <p:cNvSpPr/>
            <p:nvPr/>
          </p:nvSpPr>
          <p:spPr>
            <a:xfrm>
              <a:off x="5840685" y="646483"/>
              <a:ext cx="381926" cy="155318"/>
            </a:xfrm>
            <a:prstGeom prst="cube">
              <a:avLst>
                <a:gd name="adj" fmla="val 4245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5BA546F9-60E6-4687-BFDA-BA5D58018A5F}"/>
                </a:ext>
              </a:extLst>
            </p:cNvPr>
            <p:cNvSpPr/>
            <p:nvPr/>
          </p:nvSpPr>
          <p:spPr>
            <a:xfrm>
              <a:off x="6179517" y="646631"/>
              <a:ext cx="381926" cy="155318"/>
            </a:xfrm>
            <a:prstGeom prst="cube">
              <a:avLst>
                <a:gd name="adj" fmla="val 4245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53CBF6FA-B977-4BD8-80DD-C6FE250849AF}"/>
                </a:ext>
              </a:extLst>
            </p:cNvPr>
            <p:cNvSpPr/>
            <p:nvPr/>
          </p:nvSpPr>
          <p:spPr>
            <a:xfrm>
              <a:off x="6518349" y="646779"/>
              <a:ext cx="381926" cy="155318"/>
            </a:xfrm>
            <a:prstGeom prst="cube">
              <a:avLst>
                <a:gd name="adj" fmla="val 4245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CA397A9E-0AB9-4334-A75F-6C17F3C7AACD}"/>
                </a:ext>
              </a:extLst>
            </p:cNvPr>
            <p:cNvSpPr/>
            <p:nvPr/>
          </p:nvSpPr>
          <p:spPr>
            <a:xfrm>
              <a:off x="6923088" y="495164"/>
              <a:ext cx="407493" cy="253725"/>
            </a:xfrm>
            <a:prstGeom prst="cube">
              <a:avLst>
                <a:gd name="adj" fmla="val 66755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EDE69588-3B0B-4984-B040-41222AA70C86}"/>
                </a:ext>
              </a:extLst>
            </p:cNvPr>
            <p:cNvSpPr/>
            <p:nvPr/>
          </p:nvSpPr>
          <p:spPr>
            <a:xfrm>
              <a:off x="5366045" y="726560"/>
              <a:ext cx="449039" cy="225264"/>
            </a:xfrm>
            <a:prstGeom prst="cube">
              <a:avLst>
                <a:gd name="adj" fmla="val 5924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1EE007C9-B0A2-41C0-AC3E-904B7E3191C8}"/>
                </a:ext>
              </a:extLst>
            </p:cNvPr>
            <p:cNvSpPr/>
            <p:nvPr/>
          </p:nvSpPr>
          <p:spPr>
            <a:xfrm>
              <a:off x="5700664" y="726560"/>
              <a:ext cx="449039" cy="225264"/>
            </a:xfrm>
            <a:prstGeom prst="cube">
              <a:avLst>
                <a:gd name="adj" fmla="val 5924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07723A3-C14E-4401-B705-D9EB5FB96A85}"/>
                </a:ext>
              </a:extLst>
            </p:cNvPr>
            <p:cNvSpPr/>
            <p:nvPr/>
          </p:nvSpPr>
          <p:spPr>
            <a:xfrm>
              <a:off x="6039819" y="726560"/>
              <a:ext cx="449039" cy="225264"/>
            </a:xfrm>
            <a:prstGeom prst="cube">
              <a:avLst>
                <a:gd name="adj" fmla="val 5924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B5D3ED80-328C-45A3-B4DA-FB61F943A459}"/>
                </a:ext>
              </a:extLst>
            </p:cNvPr>
            <p:cNvSpPr/>
            <p:nvPr/>
          </p:nvSpPr>
          <p:spPr>
            <a:xfrm>
              <a:off x="6378975" y="726560"/>
              <a:ext cx="449039" cy="225264"/>
            </a:xfrm>
            <a:prstGeom prst="cube">
              <a:avLst>
                <a:gd name="adj" fmla="val 5924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16AB9732-2E3F-42E4-9EFD-73965C785D7A}"/>
                </a:ext>
              </a:extLst>
            </p:cNvPr>
            <p:cNvSpPr/>
            <p:nvPr/>
          </p:nvSpPr>
          <p:spPr>
            <a:xfrm>
              <a:off x="5293877" y="867220"/>
              <a:ext cx="599846" cy="167723"/>
            </a:xfrm>
            <a:prstGeom prst="cube">
              <a:avLst>
                <a:gd name="adj" fmla="val 4677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642A4468-867E-475B-856B-7522635E5665}"/>
                </a:ext>
              </a:extLst>
            </p:cNvPr>
            <p:cNvSpPr/>
            <p:nvPr/>
          </p:nvSpPr>
          <p:spPr>
            <a:xfrm>
              <a:off x="5826038" y="868061"/>
              <a:ext cx="599846" cy="167723"/>
            </a:xfrm>
            <a:prstGeom prst="cube">
              <a:avLst>
                <a:gd name="adj" fmla="val 4677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2895122F-D1C4-4FFD-AE26-C02A2C3FAEDB}"/>
                </a:ext>
              </a:extLst>
            </p:cNvPr>
            <p:cNvSpPr/>
            <p:nvPr/>
          </p:nvSpPr>
          <p:spPr>
            <a:xfrm>
              <a:off x="6732574" y="666959"/>
              <a:ext cx="416611" cy="282651"/>
            </a:xfrm>
            <a:prstGeom prst="cube">
              <a:avLst>
                <a:gd name="adj" fmla="val 64908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D6754F98-9CBC-4846-9CDC-F864642349EE}"/>
                </a:ext>
              </a:extLst>
            </p:cNvPr>
            <p:cNvSpPr/>
            <p:nvPr/>
          </p:nvSpPr>
          <p:spPr>
            <a:xfrm>
              <a:off x="6365459" y="868061"/>
              <a:ext cx="599846" cy="167723"/>
            </a:xfrm>
            <a:prstGeom prst="cube">
              <a:avLst>
                <a:gd name="adj" fmla="val 4677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0" name="Arrow: Down 109">
            <a:extLst>
              <a:ext uri="{FF2B5EF4-FFF2-40B4-BE49-F238E27FC236}">
                <a16:creationId xmlns:a16="http://schemas.microsoft.com/office/drawing/2014/main" id="{F325B53D-63DA-4967-A07F-1CFAE827AF33}"/>
              </a:ext>
            </a:extLst>
          </p:cNvPr>
          <p:cNvSpPr/>
          <p:nvPr/>
        </p:nvSpPr>
        <p:spPr>
          <a:xfrm>
            <a:off x="8816806" y="4352056"/>
            <a:ext cx="511320" cy="402265"/>
          </a:xfrm>
          <a:prstGeom prst="downArrow">
            <a:avLst>
              <a:gd name="adj1" fmla="val 50000"/>
              <a:gd name="adj2" fmla="val 3077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Cube 74">
            <a:extLst>
              <a:ext uri="{FF2B5EF4-FFF2-40B4-BE49-F238E27FC236}">
                <a16:creationId xmlns:a16="http://schemas.microsoft.com/office/drawing/2014/main" id="{CFE337B1-3B6B-448F-A215-96F738139CDB}"/>
              </a:ext>
            </a:extLst>
          </p:cNvPr>
          <p:cNvSpPr/>
          <p:nvPr/>
        </p:nvSpPr>
        <p:spPr>
          <a:xfrm>
            <a:off x="8727580" y="4195426"/>
            <a:ext cx="664372" cy="313662"/>
          </a:xfrm>
          <a:prstGeom prst="cube">
            <a:avLst>
              <a:gd name="adj" fmla="val 61160"/>
            </a:avLst>
          </a:prstGeom>
          <a:solidFill>
            <a:srgbClr val="AFABAB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7657CB2E-0197-414C-9787-7AF0AAC4CB20}"/>
              </a:ext>
            </a:extLst>
          </p:cNvPr>
          <p:cNvSpPr/>
          <p:nvPr/>
        </p:nvSpPr>
        <p:spPr>
          <a:xfrm>
            <a:off x="8113648" y="4362218"/>
            <a:ext cx="511320" cy="402265"/>
          </a:xfrm>
          <a:prstGeom prst="downArrow">
            <a:avLst>
              <a:gd name="adj1" fmla="val 50000"/>
              <a:gd name="adj2" fmla="val 3077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Cube 152">
            <a:extLst>
              <a:ext uri="{FF2B5EF4-FFF2-40B4-BE49-F238E27FC236}">
                <a16:creationId xmlns:a16="http://schemas.microsoft.com/office/drawing/2014/main" id="{D3D380EF-446E-4F8D-8B49-A9DAF8FB010B}"/>
              </a:ext>
            </a:extLst>
          </p:cNvPr>
          <p:cNvSpPr/>
          <p:nvPr/>
        </p:nvSpPr>
        <p:spPr>
          <a:xfrm>
            <a:off x="8024422" y="4205588"/>
            <a:ext cx="664372" cy="313662"/>
          </a:xfrm>
          <a:prstGeom prst="cube">
            <a:avLst>
              <a:gd name="adj" fmla="val 61160"/>
            </a:avLst>
          </a:prstGeom>
          <a:solidFill>
            <a:srgbClr val="AFABAB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ube 97">
            <a:extLst>
              <a:ext uri="{FF2B5EF4-FFF2-40B4-BE49-F238E27FC236}">
                <a16:creationId xmlns:a16="http://schemas.microsoft.com/office/drawing/2014/main" id="{2DE90D16-3EA7-44DD-8649-5CE1E0FC50A1}"/>
              </a:ext>
            </a:extLst>
          </p:cNvPr>
          <p:cNvSpPr/>
          <p:nvPr/>
        </p:nvSpPr>
        <p:spPr>
          <a:xfrm>
            <a:off x="5799560" y="4400183"/>
            <a:ext cx="473971" cy="313662"/>
          </a:xfrm>
          <a:prstGeom prst="cube">
            <a:avLst>
              <a:gd name="adj" fmla="val 61160"/>
            </a:avLst>
          </a:prstGeom>
          <a:solidFill>
            <a:srgbClr val="F1A1AC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BF08CA13-9178-41F6-B39A-8A4A88F9D2C7}"/>
              </a:ext>
            </a:extLst>
          </p:cNvPr>
          <p:cNvSpPr/>
          <p:nvPr/>
        </p:nvSpPr>
        <p:spPr>
          <a:xfrm>
            <a:off x="6213451" y="4406351"/>
            <a:ext cx="664372" cy="313662"/>
          </a:xfrm>
          <a:prstGeom prst="cube">
            <a:avLst>
              <a:gd name="adj" fmla="val 6116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0D4B0F62-7263-4189-877F-2F7529805811}"/>
              </a:ext>
            </a:extLst>
          </p:cNvPr>
          <p:cNvSpPr/>
          <p:nvPr/>
        </p:nvSpPr>
        <p:spPr>
          <a:xfrm>
            <a:off x="6799985" y="4412321"/>
            <a:ext cx="664372" cy="313662"/>
          </a:xfrm>
          <a:prstGeom prst="cube">
            <a:avLst>
              <a:gd name="adj" fmla="val 6116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227F424-1E8B-4B6C-8664-C122CFA88327}"/>
              </a:ext>
            </a:extLst>
          </p:cNvPr>
          <p:cNvSpPr/>
          <p:nvPr/>
        </p:nvSpPr>
        <p:spPr>
          <a:xfrm>
            <a:off x="8985441" y="2676551"/>
            <a:ext cx="741636" cy="1468057"/>
          </a:xfrm>
          <a:prstGeom prst="downArrow">
            <a:avLst>
              <a:gd name="adj1" fmla="val 50000"/>
              <a:gd name="adj2" fmla="val 59615"/>
            </a:avLst>
          </a:prstGeom>
          <a:solidFill>
            <a:schemeClr val="tx1">
              <a:lumMod val="50000"/>
              <a:lumOff val="5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Cube 160">
            <a:extLst>
              <a:ext uri="{FF2B5EF4-FFF2-40B4-BE49-F238E27FC236}">
                <a16:creationId xmlns:a16="http://schemas.microsoft.com/office/drawing/2014/main" id="{B7723CD3-BA22-4C4E-9B07-55190D6BAC5A}"/>
              </a:ext>
            </a:extLst>
          </p:cNvPr>
          <p:cNvSpPr/>
          <p:nvPr/>
        </p:nvSpPr>
        <p:spPr>
          <a:xfrm>
            <a:off x="8267902" y="2215861"/>
            <a:ext cx="2455817" cy="747181"/>
          </a:xfrm>
          <a:prstGeom prst="cube">
            <a:avLst>
              <a:gd name="adj" fmla="val 8138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Cube 164">
            <a:extLst>
              <a:ext uri="{FF2B5EF4-FFF2-40B4-BE49-F238E27FC236}">
                <a16:creationId xmlns:a16="http://schemas.microsoft.com/office/drawing/2014/main" id="{D2824E76-7F0A-480B-9941-64412AC2D241}"/>
              </a:ext>
            </a:extLst>
          </p:cNvPr>
          <p:cNvSpPr/>
          <p:nvPr/>
        </p:nvSpPr>
        <p:spPr>
          <a:xfrm>
            <a:off x="8980902" y="1933257"/>
            <a:ext cx="612609" cy="167723"/>
          </a:xfrm>
          <a:prstGeom prst="cube">
            <a:avLst>
              <a:gd name="adj" fmla="val 46771"/>
            </a:avLst>
          </a:prstGeom>
          <a:solidFill>
            <a:schemeClr val="accent4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Cube 165">
            <a:extLst>
              <a:ext uri="{FF2B5EF4-FFF2-40B4-BE49-F238E27FC236}">
                <a16:creationId xmlns:a16="http://schemas.microsoft.com/office/drawing/2014/main" id="{7CD7DF4F-7800-474C-8E0F-306BE4F1C27F}"/>
              </a:ext>
            </a:extLst>
          </p:cNvPr>
          <p:cNvSpPr/>
          <p:nvPr/>
        </p:nvSpPr>
        <p:spPr>
          <a:xfrm>
            <a:off x="9528928" y="1933257"/>
            <a:ext cx="599846" cy="167723"/>
          </a:xfrm>
          <a:prstGeom prst="cube">
            <a:avLst>
              <a:gd name="adj" fmla="val 46771"/>
            </a:avLst>
          </a:prstGeom>
          <a:solidFill>
            <a:schemeClr val="accent4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Cube 175">
            <a:extLst>
              <a:ext uri="{FF2B5EF4-FFF2-40B4-BE49-F238E27FC236}">
                <a16:creationId xmlns:a16="http://schemas.microsoft.com/office/drawing/2014/main" id="{DE8F4568-B8F7-4F84-9BFB-526BFBE2854C}"/>
              </a:ext>
            </a:extLst>
          </p:cNvPr>
          <p:cNvSpPr/>
          <p:nvPr/>
        </p:nvSpPr>
        <p:spPr>
          <a:xfrm>
            <a:off x="8788316" y="2008035"/>
            <a:ext cx="443844" cy="253725"/>
          </a:xfrm>
          <a:prstGeom prst="cube">
            <a:avLst>
              <a:gd name="adj" fmla="val 66755"/>
            </a:avLst>
          </a:prstGeom>
          <a:solidFill>
            <a:schemeClr val="accent4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Parallelogram 185">
            <a:extLst>
              <a:ext uri="{FF2B5EF4-FFF2-40B4-BE49-F238E27FC236}">
                <a16:creationId xmlns:a16="http://schemas.microsoft.com/office/drawing/2014/main" id="{C564683E-8417-4FBF-A2D6-5F9D2080F0BD}"/>
              </a:ext>
            </a:extLst>
          </p:cNvPr>
          <p:cNvSpPr/>
          <p:nvPr/>
        </p:nvSpPr>
        <p:spPr>
          <a:xfrm>
            <a:off x="8513002" y="2265591"/>
            <a:ext cx="1984077" cy="489749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Arrow: Down 184">
            <a:extLst>
              <a:ext uri="{FF2B5EF4-FFF2-40B4-BE49-F238E27FC236}">
                <a16:creationId xmlns:a16="http://schemas.microsoft.com/office/drawing/2014/main" id="{714C2F27-C559-418D-9950-5CF87AF2D513}"/>
              </a:ext>
            </a:extLst>
          </p:cNvPr>
          <p:cNvSpPr/>
          <p:nvPr/>
        </p:nvSpPr>
        <p:spPr>
          <a:xfrm>
            <a:off x="9148749" y="2449114"/>
            <a:ext cx="333708" cy="259318"/>
          </a:xfrm>
          <a:prstGeom prst="downArrow">
            <a:avLst>
              <a:gd name="adj1" fmla="val 50000"/>
              <a:gd name="adj2" fmla="val 3077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Arrow: Down 186">
            <a:extLst>
              <a:ext uri="{FF2B5EF4-FFF2-40B4-BE49-F238E27FC236}">
                <a16:creationId xmlns:a16="http://schemas.microsoft.com/office/drawing/2014/main" id="{94171C68-0149-425B-9292-3CFB4B051FB0}"/>
              </a:ext>
            </a:extLst>
          </p:cNvPr>
          <p:cNvSpPr/>
          <p:nvPr/>
        </p:nvSpPr>
        <p:spPr>
          <a:xfrm>
            <a:off x="10117663" y="2046665"/>
            <a:ext cx="333708" cy="259318"/>
          </a:xfrm>
          <a:prstGeom prst="downArrow">
            <a:avLst>
              <a:gd name="adj1" fmla="val 50000"/>
              <a:gd name="adj2" fmla="val 3077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Cube 182">
            <a:extLst>
              <a:ext uri="{FF2B5EF4-FFF2-40B4-BE49-F238E27FC236}">
                <a16:creationId xmlns:a16="http://schemas.microsoft.com/office/drawing/2014/main" id="{26CC5967-E995-46A1-BD69-7F4B7AA64444}"/>
              </a:ext>
            </a:extLst>
          </p:cNvPr>
          <p:cNvSpPr/>
          <p:nvPr/>
        </p:nvSpPr>
        <p:spPr>
          <a:xfrm>
            <a:off x="8610437" y="2178551"/>
            <a:ext cx="433802" cy="282651"/>
          </a:xfrm>
          <a:prstGeom prst="cube">
            <a:avLst>
              <a:gd name="adj" fmla="val 64908"/>
            </a:avLst>
          </a:prstGeom>
          <a:solidFill>
            <a:schemeClr val="accent4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Arrow: Down 187">
            <a:extLst>
              <a:ext uri="{FF2B5EF4-FFF2-40B4-BE49-F238E27FC236}">
                <a16:creationId xmlns:a16="http://schemas.microsoft.com/office/drawing/2014/main" id="{0CD680F9-29E7-4488-BBC7-AB9544A11229}"/>
              </a:ext>
            </a:extLst>
          </p:cNvPr>
          <p:cNvSpPr/>
          <p:nvPr/>
        </p:nvSpPr>
        <p:spPr>
          <a:xfrm>
            <a:off x="9390535" y="2001533"/>
            <a:ext cx="333708" cy="459813"/>
          </a:xfrm>
          <a:prstGeom prst="downArrow">
            <a:avLst>
              <a:gd name="adj1" fmla="val 50000"/>
              <a:gd name="adj2" fmla="val 30771"/>
            </a:avLst>
          </a:prstGeom>
          <a:solidFill>
            <a:srgbClr val="008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Arrow: Down 189">
            <a:extLst>
              <a:ext uri="{FF2B5EF4-FFF2-40B4-BE49-F238E27FC236}">
                <a16:creationId xmlns:a16="http://schemas.microsoft.com/office/drawing/2014/main" id="{3A247110-A223-441C-B635-604BA18F70CD}"/>
              </a:ext>
            </a:extLst>
          </p:cNvPr>
          <p:cNvSpPr/>
          <p:nvPr/>
        </p:nvSpPr>
        <p:spPr>
          <a:xfrm>
            <a:off x="9057785" y="1474032"/>
            <a:ext cx="333708" cy="886703"/>
          </a:xfrm>
          <a:prstGeom prst="downArrow">
            <a:avLst>
              <a:gd name="adj1" fmla="val 50000"/>
              <a:gd name="adj2" fmla="val 30771"/>
            </a:avLst>
          </a:prstGeom>
          <a:solidFill>
            <a:srgbClr val="487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Cube 167">
            <a:extLst>
              <a:ext uri="{FF2B5EF4-FFF2-40B4-BE49-F238E27FC236}">
                <a16:creationId xmlns:a16="http://schemas.microsoft.com/office/drawing/2014/main" id="{4B2C176D-7E3B-42F2-8F0A-79E1FB3A8258}"/>
              </a:ext>
            </a:extLst>
          </p:cNvPr>
          <p:cNvSpPr/>
          <p:nvPr/>
        </p:nvSpPr>
        <p:spPr>
          <a:xfrm>
            <a:off x="8846144" y="1380600"/>
            <a:ext cx="449039" cy="225264"/>
          </a:xfrm>
          <a:prstGeom prst="cube">
            <a:avLst>
              <a:gd name="adj" fmla="val 59247"/>
            </a:avLst>
          </a:prstGeom>
          <a:solidFill>
            <a:schemeClr val="accent1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Cube 168">
            <a:extLst>
              <a:ext uri="{FF2B5EF4-FFF2-40B4-BE49-F238E27FC236}">
                <a16:creationId xmlns:a16="http://schemas.microsoft.com/office/drawing/2014/main" id="{FD6DDEC6-286C-4B1D-AC4A-8A6853CD01CB}"/>
              </a:ext>
            </a:extLst>
          </p:cNvPr>
          <p:cNvSpPr/>
          <p:nvPr/>
        </p:nvSpPr>
        <p:spPr>
          <a:xfrm>
            <a:off x="9176500" y="1380600"/>
            <a:ext cx="449039" cy="225264"/>
          </a:xfrm>
          <a:prstGeom prst="cube">
            <a:avLst>
              <a:gd name="adj" fmla="val 5924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Cube 176">
            <a:extLst>
              <a:ext uri="{FF2B5EF4-FFF2-40B4-BE49-F238E27FC236}">
                <a16:creationId xmlns:a16="http://schemas.microsoft.com/office/drawing/2014/main" id="{E9A0B6AE-EE24-40FD-9398-1B37CEE7BD1E}"/>
              </a:ext>
            </a:extLst>
          </p:cNvPr>
          <p:cNvSpPr/>
          <p:nvPr/>
        </p:nvSpPr>
        <p:spPr>
          <a:xfrm>
            <a:off x="8639223" y="1606012"/>
            <a:ext cx="449039" cy="225264"/>
          </a:xfrm>
          <a:prstGeom prst="cube">
            <a:avLst>
              <a:gd name="adj" fmla="val 5924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Cube 177">
            <a:extLst>
              <a:ext uri="{FF2B5EF4-FFF2-40B4-BE49-F238E27FC236}">
                <a16:creationId xmlns:a16="http://schemas.microsoft.com/office/drawing/2014/main" id="{0D8367DA-E53D-4F53-AB10-8503CCCBBEE1}"/>
              </a:ext>
            </a:extLst>
          </p:cNvPr>
          <p:cNvSpPr/>
          <p:nvPr/>
        </p:nvSpPr>
        <p:spPr>
          <a:xfrm>
            <a:off x="8973842" y="1606012"/>
            <a:ext cx="449039" cy="225264"/>
          </a:xfrm>
          <a:prstGeom prst="cube">
            <a:avLst>
              <a:gd name="adj" fmla="val 5924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Cube 169">
            <a:extLst>
              <a:ext uri="{FF2B5EF4-FFF2-40B4-BE49-F238E27FC236}">
                <a16:creationId xmlns:a16="http://schemas.microsoft.com/office/drawing/2014/main" id="{9B72826B-A793-4900-AA81-6E8AC1960FE4}"/>
              </a:ext>
            </a:extLst>
          </p:cNvPr>
          <p:cNvSpPr/>
          <p:nvPr/>
        </p:nvSpPr>
        <p:spPr>
          <a:xfrm>
            <a:off x="9515656" y="1380600"/>
            <a:ext cx="449039" cy="225264"/>
          </a:xfrm>
          <a:prstGeom prst="cube">
            <a:avLst>
              <a:gd name="adj" fmla="val 5924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Cube 170">
            <a:extLst>
              <a:ext uri="{FF2B5EF4-FFF2-40B4-BE49-F238E27FC236}">
                <a16:creationId xmlns:a16="http://schemas.microsoft.com/office/drawing/2014/main" id="{75D0B836-8E04-4245-A80E-29FA1476694D}"/>
              </a:ext>
            </a:extLst>
          </p:cNvPr>
          <p:cNvSpPr/>
          <p:nvPr/>
        </p:nvSpPr>
        <p:spPr>
          <a:xfrm>
            <a:off x="9854812" y="1380600"/>
            <a:ext cx="449039" cy="225264"/>
          </a:xfrm>
          <a:prstGeom prst="cube">
            <a:avLst>
              <a:gd name="adj" fmla="val 5924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Cube 178">
            <a:extLst>
              <a:ext uri="{FF2B5EF4-FFF2-40B4-BE49-F238E27FC236}">
                <a16:creationId xmlns:a16="http://schemas.microsoft.com/office/drawing/2014/main" id="{83A48D5F-B870-46ED-AA9D-3BF9FFE323CC}"/>
              </a:ext>
            </a:extLst>
          </p:cNvPr>
          <p:cNvSpPr/>
          <p:nvPr/>
        </p:nvSpPr>
        <p:spPr>
          <a:xfrm>
            <a:off x="9312997" y="1606012"/>
            <a:ext cx="449039" cy="225264"/>
          </a:xfrm>
          <a:prstGeom prst="cube">
            <a:avLst>
              <a:gd name="adj" fmla="val 5924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Cube 179">
            <a:extLst>
              <a:ext uri="{FF2B5EF4-FFF2-40B4-BE49-F238E27FC236}">
                <a16:creationId xmlns:a16="http://schemas.microsoft.com/office/drawing/2014/main" id="{53A408BB-B0F7-4DDF-B6B0-E884E8DE49C1}"/>
              </a:ext>
            </a:extLst>
          </p:cNvPr>
          <p:cNvSpPr/>
          <p:nvPr/>
        </p:nvSpPr>
        <p:spPr>
          <a:xfrm>
            <a:off x="9652153" y="1606012"/>
            <a:ext cx="449039" cy="225264"/>
          </a:xfrm>
          <a:prstGeom prst="cube">
            <a:avLst>
              <a:gd name="adj" fmla="val 5924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Cube 171">
            <a:extLst>
              <a:ext uri="{FF2B5EF4-FFF2-40B4-BE49-F238E27FC236}">
                <a16:creationId xmlns:a16="http://schemas.microsoft.com/office/drawing/2014/main" id="{D17BAD3B-B064-4029-9014-0B7C2532BD58}"/>
              </a:ext>
            </a:extLst>
          </p:cNvPr>
          <p:cNvSpPr/>
          <p:nvPr/>
        </p:nvSpPr>
        <p:spPr>
          <a:xfrm>
            <a:off x="8780863" y="1905729"/>
            <a:ext cx="381926" cy="155318"/>
          </a:xfrm>
          <a:prstGeom prst="cube">
            <a:avLst>
              <a:gd name="adj" fmla="val 42453"/>
            </a:avLst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Cube 172">
            <a:extLst>
              <a:ext uri="{FF2B5EF4-FFF2-40B4-BE49-F238E27FC236}">
                <a16:creationId xmlns:a16="http://schemas.microsoft.com/office/drawing/2014/main" id="{7171461A-7CB4-46E6-9D27-82F39ED3271F}"/>
              </a:ext>
            </a:extLst>
          </p:cNvPr>
          <p:cNvSpPr/>
          <p:nvPr/>
        </p:nvSpPr>
        <p:spPr>
          <a:xfrm>
            <a:off x="9113863" y="1906938"/>
            <a:ext cx="381926" cy="155318"/>
          </a:xfrm>
          <a:prstGeom prst="cube">
            <a:avLst>
              <a:gd name="adj" fmla="val 42453"/>
            </a:avLst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Cube 190">
            <a:extLst>
              <a:ext uri="{FF2B5EF4-FFF2-40B4-BE49-F238E27FC236}">
                <a16:creationId xmlns:a16="http://schemas.microsoft.com/office/drawing/2014/main" id="{9C695788-0382-4DA2-B8AB-2B8811108A32}"/>
              </a:ext>
            </a:extLst>
          </p:cNvPr>
          <p:cNvSpPr/>
          <p:nvPr/>
        </p:nvSpPr>
        <p:spPr>
          <a:xfrm>
            <a:off x="1198646" y="951850"/>
            <a:ext cx="433802" cy="282651"/>
          </a:xfrm>
          <a:prstGeom prst="cube">
            <a:avLst>
              <a:gd name="adj" fmla="val 6490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87E804E7-0C31-4EDC-A2D3-8421BFA1157D}"/>
              </a:ext>
            </a:extLst>
          </p:cNvPr>
          <p:cNvSpPr txBox="1"/>
          <p:nvPr/>
        </p:nvSpPr>
        <p:spPr>
          <a:xfrm>
            <a:off x="2060180" y="923064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16x Intel shield die</a:t>
            </a:r>
          </a:p>
        </p:txBody>
      </p:sp>
      <p:sp>
        <p:nvSpPr>
          <p:cNvPr id="181" name="Cube 180">
            <a:extLst>
              <a:ext uri="{FF2B5EF4-FFF2-40B4-BE49-F238E27FC236}">
                <a16:creationId xmlns:a16="http://schemas.microsoft.com/office/drawing/2014/main" id="{7BFE97A9-B640-4008-BE4A-EA09C25DEBD0}"/>
              </a:ext>
            </a:extLst>
          </p:cNvPr>
          <p:cNvSpPr/>
          <p:nvPr/>
        </p:nvSpPr>
        <p:spPr>
          <a:xfrm>
            <a:off x="8544195" y="2364851"/>
            <a:ext cx="599846" cy="167723"/>
          </a:xfrm>
          <a:prstGeom prst="cube">
            <a:avLst>
              <a:gd name="adj" fmla="val 46771"/>
            </a:avLst>
          </a:prstGeom>
          <a:solidFill>
            <a:schemeClr val="accent4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Cube 181">
            <a:extLst>
              <a:ext uri="{FF2B5EF4-FFF2-40B4-BE49-F238E27FC236}">
                <a16:creationId xmlns:a16="http://schemas.microsoft.com/office/drawing/2014/main" id="{B9F7DC82-87AA-4260-9AC1-D26391A45612}"/>
              </a:ext>
            </a:extLst>
          </p:cNvPr>
          <p:cNvSpPr/>
          <p:nvPr/>
        </p:nvSpPr>
        <p:spPr>
          <a:xfrm>
            <a:off x="9076356" y="2365692"/>
            <a:ext cx="599846" cy="167723"/>
          </a:xfrm>
          <a:prstGeom prst="cube">
            <a:avLst>
              <a:gd name="adj" fmla="val 46771"/>
            </a:avLst>
          </a:prstGeom>
          <a:solidFill>
            <a:schemeClr val="accent4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Cube 166">
            <a:extLst>
              <a:ext uri="{FF2B5EF4-FFF2-40B4-BE49-F238E27FC236}">
                <a16:creationId xmlns:a16="http://schemas.microsoft.com/office/drawing/2014/main" id="{FE9CD923-AB5D-4741-8738-51E0217D3A17}"/>
              </a:ext>
            </a:extLst>
          </p:cNvPr>
          <p:cNvSpPr/>
          <p:nvPr/>
        </p:nvSpPr>
        <p:spPr>
          <a:xfrm>
            <a:off x="10077057" y="1933257"/>
            <a:ext cx="599846" cy="167723"/>
          </a:xfrm>
          <a:prstGeom prst="cube">
            <a:avLst>
              <a:gd name="adj" fmla="val 46771"/>
            </a:avLst>
          </a:prstGeom>
          <a:solidFill>
            <a:schemeClr val="accent4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Cube 174">
            <a:extLst>
              <a:ext uri="{FF2B5EF4-FFF2-40B4-BE49-F238E27FC236}">
                <a16:creationId xmlns:a16="http://schemas.microsoft.com/office/drawing/2014/main" id="{CDCF327B-A6B3-454C-8DE0-368D054CC662}"/>
              </a:ext>
            </a:extLst>
          </p:cNvPr>
          <p:cNvSpPr/>
          <p:nvPr/>
        </p:nvSpPr>
        <p:spPr>
          <a:xfrm>
            <a:off x="9791527" y="1907234"/>
            <a:ext cx="381926" cy="155318"/>
          </a:xfrm>
          <a:prstGeom prst="cube">
            <a:avLst>
              <a:gd name="adj" fmla="val 42453"/>
            </a:avLst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Cube 173">
            <a:extLst>
              <a:ext uri="{FF2B5EF4-FFF2-40B4-BE49-F238E27FC236}">
                <a16:creationId xmlns:a16="http://schemas.microsoft.com/office/drawing/2014/main" id="{CA6326F8-BE6E-400D-B3EC-1FE577173CD3}"/>
              </a:ext>
            </a:extLst>
          </p:cNvPr>
          <p:cNvSpPr/>
          <p:nvPr/>
        </p:nvSpPr>
        <p:spPr>
          <a:xfrm>
            <a:off x="9452695" y="1907086"/>
            <a:ext cx="381926" cy="155318"/>
          </a:xfrm>
          <a:prstGeom prst="cube">
            <a:avLst>
              <a:gd name="adj" fmla="val 42453"/>
            </a:avLst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Arrow: Down 188">
            <a:extLst>
              <a:ext uri="{FF2B5EF4-FFF2-40B4-BE49-F238E27FC236}">
                <a16:creationId xmlns:a16="http://schemas.microsoft.com/office/drawing/2014/main" id="{F9EF96C6-9472-4C5B-BED0-45FF0D4F6856}"/>
              </a:ext>
            </a:extLst>
          </p:cNvPr>
          <p:cNvSpPr/>
          <p:nvPr/>
        </p:nvSpPr>
        <p:spPr>
          <a:xfrm>
            <a:off x="9688701" y="1726346"/>
            <a:ext cx="333708" cy="886703"/>
          </a:xfrm>
          <a:prstGeom prst="downArrow">
            <a:avLst>
              <a:gd name="adj1" fmla="val 50000"/>
              <a:gd name="adj2" fmla="val 30771"/>
            </a:avLst>
          </a:prstGeom>
          <a:solidFill>
            <a:srgbClr val="487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Cube 183">
            <a:extLst>
              <a:ext uri="{FF2B5EF4-FFF2-40B4-BE49-F238E27FC236}">
                <a16:creationId xmlns:a16="http://schemas.microsoft.com/office/drawing/2014/main" id="{F9E1EF38-BA20-4207-9DBE-B35EFC5D6685}"/>
              </a:ext>
            </a:extLst>
          </p:cNvPr>
          <p:cNvSpPr/>
          <p:nvPr/>
        </p:nvSpPr>
        <p:spPr>
          <a:xfrm>
            <a:off x="9615777" y="2365692"/>
            <a:ext cx="599846" cy="167723"/>
          </a:xfrm>
          <a:prstGeom prst="cube">
            <a:avLst>
              <a:gd name="adj" fmla="val 46771"/>
            </a:avLst>
          </a:prstGeom>
          <a:solidFill>
            <a:schemeClr val="accent4">
              <a:lumMod val="40000"/>
              <a:lumOff val="60000"/>
              <a:alpha val="7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Parallelogram 106">
            <a:extLst>
              <a:ext uri="{FF2B5EF4-FFF2-40B4-BE49-F238E27FC236}">
                <a16:creationId xmlns:a16="http://schemas.microsoft.com/office/drawing/2014/main" id="{90D2CAB5-E5EA-4F79-8C25-B042E9EEA2C0}"/>
              </a:ext>
            </a:extLst>
          </p:cNvPr>
          <p:cNvSpPr/>
          <p:nvPr/>
        </p:nvSpPr>
        <p:spPr>
          <a:xfrm>
            <a:off x="9835708" y="3811126"/>
            <a:ext cx="443844" cy="111070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Parallelogram 108">
            <a:extLst>
              <a:ext uri="{FF2B5EF4-FFF2-40B4-BE49-F238E27FC236}">
                <a16:creationId xmlns:a16="http://schemas.microsoft.com/office/drawing/2014/main" id="{E91468D7-189B-4F5E-BA07-277AA1F2311B}"/>
              </a:ext>
            </a:extLst>
          </p:cNvPr>
          <p:cNvSpPr/>
          <p:nvPr/>
        </p:nvSpPr>
        <p:spPr>
          <a:xfrm>
            <a:off x="8572010" y="3776585"/>
            <a:ext cx="443844" cy="111070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Parallelogram 110">
            <a:extLst>
              <a:ext uri="{FF2B5EF4-FFF2-40B4-BE49-F238E27FC236}">
                <a16:creationId xmlns:a16="http://schemas.microsoft.com/office/drawing/2014/main" id="{FA2218D0-2A4D-4F6F-AC47-6BD51C8C9D8F}"/>
              </a:ext>
            </a:extLst>
          </p:cNvPr>
          <p:cNvSpPr/>
          <p:nvPr/>
        </p:nvSpPr>
        <p:spPr>
          <a:xfrm>
            <a:off x="9176500" y="3791677"/>
            <a:ext cx="443844" cy="111070"/>
          </a:xfrm>
          <a:prstGeom prst="parallelogram">
            <a:avLst>
              <a:gd name="adj" fmla="val 98171"/>
            </a:avLst>
          </a:prstGeom>
          <a:pattFill prst="pct25">
            <a:fgClr>
              <a:schemeClr val="bg1"/>
            </a:fgClr>
            <a:bgClr>
              <a:schemeClr val="accent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10383"/>
      </p:ext>
    </p:extLst>
  </p:cSld>
  <p:clrMapOvr>
    <a:masterClrMapping/>
  </p:clrMapOvr>
</p:sld>
</file>

<file path=ppt/theme/theme1.xml><?xml version="1.0" encoding="utf-8"?>
<a:theme xmlns:a="http://schemas.openxmlformats.org/drawingml/2006/main" name="1_2017 Intel Corporate Theme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 Intel Corporate Theme" id="{E90CFABC-4318-462E-83B2-EEE9CA63A665}" vid="{EE6DC032-A028-4E25-BF91-173321788CA1}"/>
    </a:ext>
  </a:extLst>
</a:theme>
</file>

<file path=ppt/theme/theme2.xml><?xml version="1.0" encoding="utf-8"?>
<a:theme xmlns:a="http://schemas.openxmlformats.org/drawingml/2006/main" name="STTD_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TestTooling_pptTemplat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87313" marR="0" indent="34925" algn="ctr" defTabSz="914400" rtl="0" eaLnBrk="0" fontAlgn="base" latinLnBrk="0" hangingPunct="0">
          <a:lnSpc>
            <a:spcPct val="80000"/>
          </a:lnSpc>
          <a:spcBef>
            <a:spcPct val="3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87313" marR="0" indent="34925" algn="ctr" defTabSz="914400" rtl="0" eaLnBrk="0" fontAlgn="base" latinLnBrk="0" hangingPunct="0">
          <a:lnSpc>
            <a:spcPct val="80000"/>
          </a:lnSpc>
          <a:spcBef>
            <a:spcPct val="3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stTooling_ppt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Tooling_pp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Tooling_ppt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Tooling_ppt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Tooling_ppt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Tooling_ppt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Tooling_ppt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ollonia-Lot-Size-Test-Capacity-Rev1.pptx" id="{85AA77AB-51D0-4C8D-BF83-FC856691A452}" vid="{1F990A93-6405-4C97-98E1-63739E98FFD3}"/>
    </a:ext>
  </a:extLst>
</a:theme>
</file>

<file path=ppt/theme/theme3.xml><?xml version="1.0" encoding="utf-8"?>
<a:theme xmlns:a="http://schemas.openxmlformats.org/drawingml/2006/main" name="1_Int_PPT Template_Clear_16x9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ST - Organizational Agility and Resilience.pptx" id="{FB7C6273-90FA-44F1-A2DB-F8D5893A0F93}" vid="{0E36B0E8-470D-4591-9B63-A17F59CDE55C}"/>
    </a:ext>
  </a:extLst>
</a:theme>
</file>

<file path=ppt/theme/theme4.xml><?xml version="1.0" encoding="utf-8"?>
<a:theme xmlns:a="http://schemas.openxmlformats.org/drawingml/2006/main" name="VTT_Teal_Template">
  <a:themeElements>
    <a:clrScheme name="VTT-2019">
      <a:dk1>
        <a:srgbClr val="000000"/>
      </a:dk1>
      <a:lt1>
        <a:srgbClr val="FFFFFF"/>
      </a:lt1>
      <a:dk2>
        <a:srgbClr val="080B19"/>
      </a:dk2>
      <a:lt2>
        <a:srgbClr val="FFFFFF"/>
      </a:lt2>
      <a:accent1>
        <a:srgbClr val="0B81A7"/>
      </a:accent1>
      <a:accent2>
        <a:srgbClr val="22CADC"/>
      </a:accent2>
      <a:accent3>
        <a:srgbClr val="00CC99"/>
      </a:accent3>
      <a:accent4>
        <a:srgbClr val="F3D54E"/>
      </a:accent4>
      <a:accent5>
        <a:srgbClr val="FFA300"/>
      </a:accent5>
      <a:accent6>
        <a:srgbClr val="FC4C02"/>
      </a:accent6>
      <a:hlink>
        <a:srgbClr val="22CADC"/>
      </a:hlink>
      <a:folHlink>
        <a:srgbClr val="902193"/>
      </a:folHlink>
    </a:clrScheme>
    <a:fontScheme name="Custom 1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2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1_2017 Intel Corporate Theme</vt:lpstr>
      <vt:lpstr>STTD_Theme</vt:lpstr>
      <vt:lpstr>1_Int_PPT Template_Clear_16x9</vt:lpstr>
      <vt:lpstr>VTT_Teal_Template</vt:lpstr>
      <vt:lpstr>Office Theme</vt:lpstr>
      <vt:lpstr>Ponte Vecchio (PVC) Program</vt:lpstr>
      <vt:lpstr>PVC at a Glance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Galivanche, Rajesh</dc:creator>
  <cp:keywords>CTPClassification=CTP_NT</cp:keywords>
  <cp:revision>1</cp:revision>
  <dcterms:created xsi:type="dcterms:W3CDTF">2020-02-22T19:24:38Z</dcterms:created>
  <dcterms:modified xsi:type="dcterms:W3CDTF">2022-02-26T06:22:43Z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f91168af-8dd9-41e9-ac16-1c9f4b815275</vt:lpwstr>
  </property>
  <property fmtid="{D5CDD505-2E9C-101B-9397-08002B2CF9AE}" pid="3" name="CTP_TimeStamp">
    <vt:lpwstr>2020-08-04 15:12:33Z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