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8.xml" ContentType="application/vnd.openxmlformats-officedocument.theme+xml"/>
  <Override PartName="/ppt/charts/chart2.xml" ContentType="application/vnd.openxmlformats-officedocument.drawingml.char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05" r:id="rId2"/>
    <p:sldMasterId id="2147483856" r:id="rId3"/>
    <p:sldMasterId id="2147483873" r:id="rId4"/>
    <p:sldMasterId id="2147483893" r:id="rId5"/>
    <p:sldMasterId id="2147483913" r:id="rId6"/>
    <p:sldMasterId id="2147483932" r:id="rId7"/>
    <p:sldMasterId id="2147483963" r:id="rId8"/>
    <p:sldMasterId id="2147483993" r:id="rId9"/>
  </p:sldMasterIdLst>
  <p:notesMasterIdLst>
    <p:notesMasterId r:id="rId54"/>
  </p:notesMasterIdLst>
  <p:sldIdLst>
    <p:sldId id="273" r:id="rId10"/>
    <p:sldId id="2103813306" r:id="rId11"/>
    <p:sldId id="2103813317" r:id="rId12"/>
    <p:sldId id="2134095917" r:id="rId13"/>
    <p:sldId id="2147308013" r:id="rId14"/>
    <p:sldId id="2144327656" r:id="rId15"/>
    <p:sldId id="2147308011" r:id="rId16"/>
    <p:sldId id="2147308014" r:id="rId17"/>
    <p:sldId id="2147308012" r:id="rId18"/>
    <p:sldId id="2147308003" r:id="rId19"/>
    <p:sldId id="2147308007" r:id="rId20"/>
    <p:sldId id="2103813322" r:id="rId21"/>
    <p:sldId id="2147308004" r:id="rId22"/>
    <p:sldId id="2147308010" r:id="rId23"/>
    <p:sldId id="2147308009" r:id="rId24"/>
    <p:sldId id="2147308001" r:id="rId25"/>
    <p:sldId id="2147308006" r:id="rId26"/>
    <p:sldId id="2147308008" r:id="rId27"/>
    <p:sldId id="2147308005" r:id="rId28"/>
    <p:sldId id="2103813326" r:id="rId29"/>
    <p:sldId id="1252" r:id="rId30"/>
    <p:sldId id="256" r:id="rId31"/>
    <p:sldId id="2144327680" r:id="rId32"/>
    <p:sldId id="2147308002" r:id="rId33"/>
    <p:sldId id="2147308000" r:id="rId34"/>
    <p:sldId id="2144327673" r:id="rId35"/>
    <p:sldId id="2144327640" r:id="rId36"/>
    <p:sldId id="2144327678" r:id="rId37"/>
    <p:sldId id="2144327682" r:id="rId38"/>
    <p:sldId id="2144327681" r:id="rId39"/>
    <p:sldId id="2144327679" r:id="rId40"/>
    <p:sldId id="2144327669" r:id="rId41"/>
    <p:sldId id="2144327609" r:id="rId42"/>
    <p:sldId id="2144327674" r:id="rId43"/>
    <p:sldId id="2144327677" r:id="rId44"/>
    <p:sldId id="2144327676" r:id="rId45"/>
    <p:sldId id="2144327654" r:id="rId46"/>
    <p:sldId id="2144327668" r:id="rId47"/>
    <p:sldId id="2144327670" r:id="rId48"/>
    <p:sldId id="330" r:id="rId49"/>
    <p:sldId id="2144327671" r:id="rId50"/>
    <p:sldId id="2144327648" r:id="rId51"/>
    <p:sldId id="2144327651" r:id="rId52"/>
    <p:sldId id="214432765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D8A601-022E-4F18-90FF-28CA9EB9CBF7}" v="1" dt="2021-08-12T20:27:20.826"/>
    <p1510:client id="{DBA50F5A-8387-4C35-B0FF-ABEFBCE947A1}" v="19" dt="2021-06-23T04:13:48.8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ntel-my.sharepoint.com/personal/arvind_venugopal_intel_com/Documents/Documents/2021/XL%20Screening%20Results_MasterSS_WW19_re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PPV XL A0 Yield 4wk rolling average trend</a:t>
            </a:r>
          </a:p>
        </c:rich>
      </c:tx>
      <c:layout>
        <c:manualLayout>
          <c:xMode val="edge"/>
          <c:yMode val="edge"/>
          <c:x val="0.25142807103299036"/>
          <c:y val="2.76219232937015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tablecharts!$B$117:$C$117</c:f>
              <c:strCache>
                <c:ptCount val="2"/>
                <c:pt idx="0">
                  <c:v>PPV passing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tablecharts!$D$116:$J$116</c:f>
              <c:strCache>
                <c:ptCount val="7"/>
                <c:pt idx="0">
                  <c:v>WW12 (3units)</c:v>
                </c:pt>
                <c:pt idx="1">
                  <c:v>WW13- WW12 (29 units)</c:v>
                </c:pt>
                <c:pt idx="2">
                  <c:v>WW14-WW12 (34 units)</c:v>
                </c:pt>
                <c:pt idx="3">
                  <c:v>WW15-WW12 (46 units)</c:v>
                </c:pt>
                <c:pt idx="4">
                  <c:v>WW16- WW13 (59 units)</c:v>
                </c:pt>
                <c:pt idx="5">
                  <c:v>WW17-WW14 (45 units)</c:v>
                </c:pt>
                <c:pt idx="6">
                  <c:v>WW18 -WW15 (59 units)</c:v>
                </c:pt>
              </c:strCache>
            </c:strRef>
          </c:cat>
          <c:val>
            <c:numRef>
              <c:f>tablecharts!$D$117:$J$117</c:f>
              <c:numCache>
                <c:formatCode>0%</c:formatCode>
                <c:ptCount val="7"/>
                <c:pt idx="0">
                  <c:v>0.16</c:v>
                </c:pt>
                <c:pt idx="1">
                  <c:v>0.36769230769230771</c:v>
                </c:pt>
                <c:pt idx="2">
                  <c:v>0.49</c:v>
                </c:pt>
                <c:pt idx="3">
                  <c:v>0.63</c:v>
                </c:pt>
                <c:pt idx="4">
                  <c:v>0.61</c:v>
                </c:pt>
                <c:pt idx="5">
                  <c:v>0.57999999999999996</c:v>
                </c:pt>
                <c:pt idx="6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9-4109-BE6E-22CAEBDFC74F}"/>
            </c:ext>
          </c:extLst>
        </c:ser>
        <c:ser>
          <c:idx val="1"/>
          <c:order val="1"/>
          <c:tx>
            <c:strRef>
              <c:f>tablecharts!$B$118:$C$118</c:f>
              <c:strCache>
                <c:ptCount val="2"/>
                <c:pt idx="0">
                  <c:v>Class test holes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tablecharts!$D$116:$J$116</c:f>
              <c:strCache>
                <c:ptCount val="7"/>
                <c:pt idx="0">
                  <c:v>WW12 (3units)</c:v>
                </c:pt>
                <c:pt idx="1">
                  <c:v>WW13- WW12 (29 units)</c:v>
                </c:pt>
                <c:pt idx="2">
                  <c:v>WW14-WW12 (34 units)</c:v>
                </c:pt>
                <c:pt idx="3">
                  <c:v>WW15-WW12 (46 units)</c:v>
                </c:pt>
                <c:pt idx="4">
                  <c:v>WW16- WW13 (59 units)</c:v>
                </c:pt>
                <c:pt idx="5">
                  <c:v>WW17-WW14 (45 units)</c:v>
                </c:pt>
                <c:pt idx="6">
                  <c:v>WW18 -WW15 (59 units)</c:v>
                </c:pt>
              </c:strCache>
            </c:strRef>
          </c:cat>
          <c:val>
            <c:numRef>
              <c:f>tablecharts!$D$118:$J$118</c:f>
              <c:numCache>
                <c:formatCode>0%</c:formatCode>
                <c:ptCount val="7"/>
                <c:pt idx="0">
                  <c:v>0</c:v>
                </c:pt>
                <c:pt idx="1">
                  <c:v>5.7692307692307696E-2</c:v>
                </c:pt>
                <c:pt idx="2">
                  <c:v>5.7692307692307696E-2</c:v>
                </c:pt>
                <c:pt idx="3">
                  <c:v>0.02</c:v>
                </c:pt>
                <c:pt idx="4">
                  <c:v>0.02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19-4109-BE6E-22CAEBDFC74F}"/>
            </c:ext>
          </c:extLst>
        </c:ser>
        <c:ser>
          <c:idx val="2"/>
          <c:order val="2"/>
          <c:tx>
            <c:strRef>
              <c:f>tablecharts!$B$119:$C$119</c:f>
              <c:strCache>
                <c:ptCount val="2"/>
                <c:pt idx="0">
                  <c:v>Validation debug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tablecharts!$D$116:$J$116</c:f>
              <c:strCache>
                <c:ptCount val="7"/>
                <c:pt idx="0">
                  <c:v>WW12 (3units)</c:v>
                </c:pt>
                <c:pt idx="1">
                  <c:v>WW13- WW12 (29 units)</c:v>
                </c:pt>
                <c:pt idx="2">
                  <c:v>WW14-WW12 (34 units)</c:v>
                </c:pt>
                <c:pt idx="3">
                  <c:v>WW15-WW12 (46 units)</c:v>
                </c:pt>
                <c:pt idx="4">
                  <c:v>WW16- WW13 (59 units)</c:v>
                </c:pt>
                <c:pt idx="5">
                  <c:v>WW17-WW14 (45 units)</c:v>
                </c:pt>
                <c:pt idx="6">
                  <c:v>WW18 -WW15 (59 units)</c:v>
                </c:pt>
              </c:strCache>
            </c:strRef>
          </c:cat>
          <c:val>
            <c:numRef>
              <c:f>tablecharts!$D$119:$J$119</c:f>
              <c:numCache>
                <c:formatCode>0%</c:formatCode>
                <c:ptCount val="7"/>
                <c:pt idx="0">
                  <c:v>0</c:v>
                </c:pt>
                <c:pt idx="1">
                  <c:v>0.17307692307692307</c:v>
                </c:pt>
                <c:pt idx="2">
                  <c:v>0.21</c:v>
                </c:pt>
                <c:pt idx="3">
                  <c:v>0.27</c:v>
                </c:pt>
                <c:pt idx="4">
                  <c:v>0.32</c:v>
                </c:pt>
                <c:pt idx="5">
                  <c:v>0.38</c:v>
                </c:pt>
                <c:pt idx="6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19-4109-BE6E-22CAEBDFC74F}"/>
            </c:ext>
          </c:extLst>
        </c:ser>
        <c:ser>
          <c:idx val="3"/>
          <c:order val="3"/>
          <c:tx>
            <c:strRef>
              <c:f>tablecharts!$B$120:$C$120</c:f>
              <c:strCache>
                <c:ptCount val="2"/>
                <c:pt idx="0">
                  <c:v>PPV Failure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tablecharts!$D$116:$J$116</c:f>
              <c:strCache>
                <c:ptCount val="7"/>
                <c:pt idx="0">
                  <c:v>WW12 (3units)</c:v>
                </c:pt>
                <c:pt idx="1">
                  <c:v>WW13- WW12 (29 units)</c:v>
                </c:pt>
                <c:pt idx="2">
                  <c:v>WW14-WW12 (34 units)</c:v>
                </c:pt>
                <c:pt idx="3">
                  <c:v>WW15-WW12 (46 units)</c:v>
                </c:pt>
                <c:pt idx="4">
                  <c:v>WW16- WW13 (59 units)</c:v>
                </c:pt>
                <c:pt idx="5">
                  <c:v>WW17-WW14 (45 units)</c:v>
                </c:pt>
                <c:pt idx="6">
                  <c:v>WW18 -WW15 (59 units)</c:v>
                </c:pt>
              </c:strCache>
            </c:strRef>
          </c:cat>
          <c:val>
            <c:numRef>
              <c:f>tablecharts!$D$120:$J$120</c:f>
              <c:numCache>
                <c:formatCode>0%</c:formatCode>
                <c:ptCount val="7"/>
                <c:pt idx="0">
                  <c:v>0.02</c:v>
                </c:pt>
                <c:pt idx="1">
                  <c:v>0.06</c:v>
                </c:pt>
                <c:pt idx="2">
                  <c:v>0.08</c:v>
                </c:pt>
                <c:pt idx="3">
                  <c:v>0.08</c:v>
                </c:pt>
                <c:pt idx="4">
                  <c:v>0.05</c:v>
                </c:pt>
                <c:pt idx="5">
                  <c:v>0.04</c:v>
                </c:pt>
                <c:pt idx="6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19-4109-BE6E-22CAEBDFC74F}"/>
            </c:ext>
          </c:extLst>
        </c:ser>
        <c:ser>
          <c:idx val="4"/>
          <c:order val="4"/>
          <c:tx>
            <c:strRef>
              <c:f>tablecharts!$B$121:$C$121</c:f>
              <c:strCache>
                <c:ptCount val="2"/>
                <c:pt idx="0">
                  <c:v>Unknown -yet to debug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dLbl>
              <c:idx val="3"/>
              <c:layout>
                <c:manualLayout>
                  <c:x val="6.2272831343576056E-17"/>
                  <c:y val="-4.7351868503488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26-4B4E-9C0E-8FD25E8F016F}"/>
                </c:ext>
              </c:extLst>
            </c:dLbl>
            <c:dLbl>
              <c:idx val="4"/>
              <c:layout>
                <c:manualLayout>
                  <c:x val="3.396739130434658E-3"/>
                  <c:y val="-4.7351868503488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26-4B4E-9C0E-8FD25E8F016F}"/>
                </c:ext>
              </c:extLst>
            </c:dLbl>
            <c:dLbl>
              <c:idx val="5"/>
              <c:layout>
                <c:manualLayout>
                  <c:x val="1.6983695652173913E-3"/>
                  <c:y val="-3.1567912335658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26-4B4E-9C0E-8FD25E8F016F}"/>
                </c:ext>
              </c:extLst>
            </c:dLbl>
            <c:dLbl>
              <c:idx val="6"/>
              <c:layout>
                <c:manualLayout>
                  <c:x val="3.3967391304347825E-3"/>
                  <c:y val="-3.9459890419573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26-4B4E-9C0E-8FD25E8F01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tablecharts!$D$116:$J$116</c:f>
              <c:strCache>
                <c:ptCount val="7"/>
                <c:pt idx="0">
                  <c:v>WW12 (3units)</c:v>
                </c:pt>
                <c:pt idx="1">
                  <c:v>WW13- WW12 (29 units)</c:v>
                </c:pt>
                <c:pt idx="2">
                  <c:v>WW14-WW12 (34 units)</c:v>
                </c:pt>
                <c:pt idx="3">
                  <c:v>WW15-WW12 (46 units)</c:v>
                </c:pt>
                <c:pt idx="4">
                  <c:v>WW16- WW13 (59 units)</c:v>
                </c:pt>
                <c:pt idx="5">
                  <c:v>WW17-WW14 (45 units)</c:v>
                </c:pt>
                <c:pt idx="6">
                  <c:v>WW18 -WW15 (59 units)</c:v>
                </c:pt>
              </c:strCache>
            </c:strRef>
          </c:cat>
          <c:val>
            <c:numRef>
              <c:f>tablecharts!$D$121:$J$121</c:f>
              <c:numCache>
                <c:formatCode>0%</c:formatCode>
                <c:ptCount val="7"/>
                <c:pt idx="0">
                  <c:v>0.82000000000000006</c:v>
                </c:pt>
                <c:pt idx="1">
                  <c:v>0.34153846153846157</c:v>
                </c:pt>
                <c:pt idx="2">
                  <c:v>0.16230769230769237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19-4109-BE6E-22CAEBDFC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97506768"/>
        <c:axId val="1097503816"/>
      </c:barChart>
      <c:lineChart>
        <c:grouping val="standard"/>
        <c:varyColors val="0"/>
        <c:ser>
          <c:idx val="5"/>
          <c:order val="5"/>
          <c:tx>
            <c:strRef>
              <c:f>tablecharts!$B$122:$C$122</c:f>
              <c:strCache>
                <c:ptCount val="2"/>
                <c:pt idx="0">
                  <c:v>Actual Yield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tablecharts!$D$116:$J$116</c:f>
              <c:strCache>
                <c:ptCount val="7"/>
                <c:pt idx="0">
                  <c:v>WW12 (3units)</c:v>
                </c:pt>
                <c:pt idx="1">
                  <c:v>WW13- WW12 (29 units)</c:v>
                </c:pt>
                <c:pt idx="2">
                  <c:v>WW14-WW12 (34 units)</c:v>
                </c:pt>
                <c:pt idx="3">
                  <c:v>WW15-WW12 (46 units)</c:v>
                </c:pt>
                <c:pt idx="4">
                  <c:v>WW16- WW13 (59 units)</c:v>
                </c:pt>
                <c:pt idx="5">
                  <c:v>WW17-WW14 (45 units)</c:v>
                </c:pt>
                <c:pt idx="6">
                  <c:v>WW18 -WW15 (59 units)</c:v>
                </c:pt>
              </c:strCache>
            </c:strRef>
          </c:cat>
          <c:val>
            <c:numRef>
              <c:f>tablecharts!$D$122:$J$122</c:f>
              <c:numCache>
                <c:formatCode>0%</c:formatCode>
                <c:ptCount val="7"/>
                <c:pt idx="0">
                  <c:v>0.16</c:v>
                </c:pt>
                <c:pt idx="1">
                  <c:v>0.36769230769230771</c:v>
                </c:pt>
                <c:pt idx="2">
                  <c:v>0.49</c:v>
                </c:pt>
                <c:pt idx="3">
                  <c:v>0.63</c:v>
                </c:pt>
                <c:pt idx="4">
                  <c:v>0.61</c:v>
                </c:pt>
                <c:pt idx="5">
                  <c:v>0.57999999999999996</c:v>
                </c:pt>
                <c:pt idx="6">
                  <c:v>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C19-4109-BE6E-22CAEBDFC74F}"/>
            </c:ext>
          </c:extLst>
        </c:ser>
        <c:ser>
          <c:idx val="6"/>
          <c:order val="6"/>
          <c:tx>
            <c:strRef>
              <c:f>tablecharts!$B$123:$C$123</c:f>
              <c:strCache>
                <c:ptCount val="2"/>
                <c:pt idx="0">
                  <c:v>50% Confidence Planned yield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lgDash"/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2.3777173913043601E-2"/>
                  <c:y val="-1.9729945209786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26-4B4E-9C0E-8FD25E8F01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tablecharts!$D$116:$J$116</c:f>
              <c:strCache>
                <c:ptCount val="7"/>
                <c:pt idx="0">
                  <c:v>WW12 (3units)</c:v>
                </c:pt>
                <c:pt idx="1">
                  <c:v>WW13- WW12 (29 units)</c:v>
                </c:pt>
                <c:pt idx="2">
                  <c:v>WW14-WW12 (34 units)</c:v>
                </c:pt>
                <c:pt idx="3">
                  <c:v>WW15-WW12 (46 units)</c:v>
                </c:pt>
                <c:pt idx="4">
                  <c:v>WW16- WW13 (59 units)</c:v>
                </c:pt>
                <c:pt idx="5">
                  <c:v>WW17-WW14 (45 units)</c:v>
                </c:pt>
                <c:pt idx="6">
                  <c:v>WW18 -WW15 (59 units)</c:v>
                </c:pt>
              </c:strCache>
            </c:strRef>
          </c:cat>
          <c:val>
            <c:numRef>
              <c:f>tablecharts!$D$123:$J$123</c:f>
              <c:numCache>
                <c:formatCode>0%</c:formatCode>
                <c:ptCount val="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0.64</c:v>
                </c:pt>
                <c:pt idx="5">
                  <c:v>0.64</c:v>
                </c:pt>
                <c:pt idx="6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C19-4109-BE6E-22CAEBDFC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7506768"/>
        <c:axId val="1097503816"/>
      </c:lineChart>
      <c:catAx>
        <c:axId val="109750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7503816"/>
        <c:crosses val="autoZero"/>
        <c:auto val="1"/>
        <c:lblAlgn val="ctr"/>
        <c:lblOffset val="100"/>
        <c:noMultiLvlLbl val="0"/>
      </c:catAx>
      <c:valAx>
        <c:axId val="109750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750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yield - WW15-WW18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tablecharts!$H$127</c:f>
              <c:strCache>
                <c:ptCount val="1"/>
                <c:pt idx="0">
                  <c:v>% yield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tablecharts!$F$128:$F$147</c:f>
              <c:strCache>
                <c:ptCount val="15"/>
                <c:pt idx="0">
                  <c:v>1a. MCA - GT Fatal 7 - BaseGT Tile1</c:v>
                </c:pt>
                <c:pt idx="1">
                  <c:v>1b. MCA - GT Fatal 7 - LNGP unit</c:v>
                </c:pt>
                <c:pt idx="2">
                  <c:v>1d. MCA - GT Fatal 7 - HBM err</c:v>
                </c:pt>
                <c:pt idx="3">
                  <c:v>1e. MCA - GT Fatal 7 - UR/GUC load</c:v>
                </c:pt>
                <c:pt idx="4">
                  <c:v>2. OS fails </c:v>
                </c:pt>
                <c:pt idx="5">
                  <c:v>3. MCA - OS</c:v>
                </c:pt>
                <c:pt idx="6">
                  <c:v>4. MCA - Punit</c:v>
                </c:pt>
                <c:pt idx="7">
                  <c:v>5. MCA- Memory scrubbing errors</c:v>
                </c:pt>
                <c:pt idx="8">
                  <c:v>6. MCA - during driver load</c:v>
                </c:pt>
                <c:pt idx="9">
                  <c:v>7. MCA - Memory request Timeout</c:v>
                </c:pt>
                <c:pt idx="10">
                  <c:v>PCIE link not up</c:v>
                </c:pt>
                <c:pt idx="11">
                  <c:v>Boot failure 
</c:v>
                </c:pt>
                <c:pt idx="12">
                  <c:v>IM/Part damage</c:v>
                </c:pt>
                <c:pt idx="13">
                  <c:v>8. DPM</c:v>
                </c:pt>
                <c:pt idx="14">
                  <c:v>Pass GT0</c:v>
                </c:pt>
              </c:strCache>
              <c:extLst/>
            </c:strRef>
          </c:cat>
          <c:val>
            <c:numRef>
              <c:f>tablecharts!$H$128:$H$147</c:f>
              <c:numCache>
                <c:formatCode>0%</c:formatCode>
                <c:ptCount val="15"/>
                <c:pt idx="0">
                  <c:v>3.3898305084745763E-2</c:v>
                </c:pt>
                <c:pt idx="1">
                  <c:v>3.3898305084745763E-2</c:v>
                </c:pt>
                <c:pt idx="2">
                  <c:v>8.4745762711864403E-2</c:v>
                </c:pt>
                <c:pt idx="3">
                  <c:v>1.6949152542372881E-2</c:v>
                </c:pt>
                <c:pt idx="4">
                  <c:v>6.7796610169491525E-2</c:v>
                </c:pt>
                <c:pt idx="5">
                  <c:v>1.6949152542372881E-2</c:v>
                </c:pt>
                <c:pt idx="6">
                  <c:v>5.0847457627118647E-2</c:v>
                </c:pt>
                <c:pt idx="7">
                  <c:v>1.6949152542372881E-2</c:v>
                </c:pt>
                <c:pt idx="8">
                  <c:v>3.3898305084745763E-2</c:v>
                </c:pt>
                <c:pt idx="9">
                  <c:v>1.6949152542372881E-2</c:v>
                </c:pt>
                <c:pt idx="10">
                  <c:v>1.6949152542372881E-2</c:v>
                </c:pt>
                <c:pt idx="11">
                  <c:v>1.6949152542372881E-2</c:v>
                </c:pt>
                <c:pt idx="12">
                  <c:v>1.6949152542372881E-2</c:v>
                </c:pt>
                <c:pt idx="13">
                  <c:v>1.6949152542372881E-2</c:v>
                </c:pt>
                <c:pt idx="14">
                  <c:v>5.0847457627118647E-2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5BB8-4E10-99F5-71528276A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91263272"/>
        <c:axId val="891263600"/>
      </c:barChart>
      <c:lineChart>
        <c:grouping val="standard"/>
        <c:varyColors val="0"/>
        <c:ser>
          <c:idx val="0"/>
          <c:order val="1"/>
          <c:tx>
            <c:strRef>
              <c:f>tablecharts!$G$127</c:f>
              <c:strCache>
                <c:ptCount val="1"/>
                <c:pt idx="0">
                  <c:v>Grand 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tablecharts!$F$128:$F$147</c:f>
              <c:strCache>
                <c:ptCount val="15"/>
                <c:pt idx="0">
                  <c:v>1a. MCA - GT Fatal 7 - BaseGT Tile1</c:v>
                </c:pt>
                <c:pt idx="1">
                  <c:v>1b. MCA - GT Fatal 7 - LNGP unit</c:v>
                </c:pt>
                <c:pt idx="2">
                  <c:v>1d. MCA - GT Fatal 7 - HBM err</c:v>
                </c:pt>
                <c:pt idx="3">
                  <c:v>1e. MCA - GT Fatal 7 - UR/GUC load</c:v>
                </c:pt>
                <c:pt idx="4">
                  <c:v>2. OS fails </c:v>
                </c:pt>
                <c:pt idx="5">
                  <c:v>3. MCA - OS</c:v>
                </c:pt>
                <c:pt idx="6">
                  <c:v>4. MCA - Punit</c:v>
                </c:pt>
                <c:pt idx="7">
                  <c:v>5. MCA- Memory scrubbing errors</c:v>
                </c:pt>
                <c:pt idx="8">
                  <c:v>6. MCA - during driver load</c:v>
                </c:pt>
                <c:pt idx="9">
                  <c:v>7. MCA - Memory request Timeout</c:v>
                </c:pt>
                <c:pt idx="10">
                  <c:v>PCIE link not up</c:v>
                </c:pt>
                <c:pt idx="11">
                  <c:v>Boot failure 
</c:v>
                </c:pt>
                <c:pt idx="12">
                  <c:v>IM/Part damage</c:v>
                </c:pt>
                <c:pt idx="13">
                  <c:v>8. DPM</c:v>
                </c:pt>
                <c:pt idx="14">
                  <c:v>Pass GT0</c:v>
                </c:pt>
              </c:strCache>
              <c:extLst/>
            </c:strRef>
          </c:cat>
          <c:val>
            <c:numRef>
              <c:f>tablecharts!$G$128:$G$147</c:f>
              <c:numCache>
                <c:formatCode>General</c:formatCode>
                <c:ptCount val="15"/>
                <c:pt idx="0">
                  <c:v>2</c:v>
                </c:pt>
                <c:pt idx="1">
                  <c:v>2</c:v>
                </c:pt>
                <c:pt idx="2">
                  <c:v>5</c:v>
                </c:pt>
                <c:pt idx="3">
                  <c:v>1</c:v>
                </c:pt>
                <c:pt idx="4">
                  <c:v>4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5BB8-4E10-99F5-71528276A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2984496"/>
        <c:axId val="1262987448"/>
      </c:lineChart>
      <c:catAx>
        <c:axId val="89126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263600"/>
        <c:crosses val="autoZero"/>
        <c:auto val="1"/>
        <c:lblAlgn val="ctr"/>
        <c:lblOffset val="100"/>
        <c:noMultiLvlLbl val="0"/>
      </c:catAx>
      <c:valAx>
        <c:axId val="89126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263272"/>
        <c:crosses val="autoZero"/>
        <c:crossBetween val="between"/>
      </c:valAx>
      <c:valAx>
        <c:axId val="126298744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984496"/>
        <c:crosses val="max"/>
        <c:crossBetween val="between"/>
      </c:valAx>
      <c:catAx>
        <c:axId val="1262984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2987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511C0-C0F7-4F60-A835-F504A306F49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7F177-84DB-4354-984C-4C81E2886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sdes.intel.com/appstore/article/#/22012990038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9007A-C37D-4E46-A688-FD3B7E47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92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Check the last number 54 or 56.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chemeClr val="tx2"/>
                </a:solidFill>
              </a:rPr>
              <a:t>Kernel fix (</a:t>
            </a:r>
            <a:r>
              <a:rPr lang="en-US" altLang="en-US" sz="12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22012990038</a:t>
            </a:r>
            <a:r>
              <a:rPr lang="en-US" altLang="en-US" sz="1200" dirty="0">
                <a:solidFill>
                  <a:schemeClr val="tx2"/>
                </a:solidFill>
              </a:rPr>
              <a:t>) helped recovered 20%  raw yield in WW18, but in WW19 expect 6%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Org. inputs: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Manual RV is expected to recover yield – range of 8 to15% (Kernel fix (</a:t>
            </a:r>
            <a:r>
              <a:rPr lang="en-US" altLang="en-US" sz="12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22012990038</a:t>
            </a:r>
            <a:r>
              <a:rPr lang="en-US" altLang="en-US" sz="1200" dirty="0">
                <a:solidFill>
                  <a:srgbClr val="FF0000"/>
                </a:solidFill>
              </a:rPr>
              <a:t>) + PPV thermal HW fix)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1200" dirty="0">
                <a:solidFill>
                  <a:srgbClr val="FF0000"/>
                </a:solidFill>
              </a:rPr>
              <a:t>WW19 raw yield is 44% in 63u – RV in WIP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52A83-3912-4DCA-A44D-7586BCE53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3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52A83-3912-4DCA-A44D-7586BCE53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5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52A83-3912-4DCA-A44D-7586BCE53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35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52A83-3912-4DCA-A44D-7586BCE53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35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CD109-DFBF-4B3A-9DCD-FF1BB4150C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18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2"/>
                </a:solidFill>
              </a:rPr>
              <a:t>19 parts between S-SDT and assembly start ?? What happened??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Put the proper </a:t>
            </a: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calss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hot number for qty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E606D-F83C-4ABE-AE4D-A06A0DD969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3983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52A83-3912-4DCA-A44D-7586BCE53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5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Sort test and class test:</a:t>
            </a:r>
          </a:p>
          <a:p>
            <a:endParaRPr lang="en-US" dirty="0"/>
          </a:p>
          <a:p>
            <a:r>
              <a:rPr lang="en-US" dirty="0"/>
              <a:t>Singulation at sort, then grouping and followed by package test</a:t>
            </a:r>
          </a:p>
          <a:p>
            <a:r>
              <a:rPr lang="en-US" dirty="0"/>
              <a:t>Advantages with Singulation: parallelism, ease to switch cold-hot-cold</a:t>
            </a:r>
          </a:p>
          <a:p>
            <a:r>
              <a:rPr lang="en-US" dirty="0"/>
              <a:t>Weed out parts at sort exhibiting big </a:t>
            </a:r>
            <a:r>
              <a:rPr lang="en-US" dirty="0" err="1"/>
              <a:t>vmin</a:t>
            </a:r>
            <a:r>
              <a:rPr lang="en-US" dirty="0"/>
              <a:t> excursions and also fallout of the regular tests possible at sort</a:t>
            </a:r>
          </a:p>
          <a:p>
            <a:r>
              <a:rPr lang="en-US" dirty="0"/>
              <a:t>After stacking, test again, kill before packaging</a:t>
            </a:r>
          </a:p>
          <a:p>
            <a:r>
              <a:rPr lang="en-US" dirty="0"/>
              <a:t>Limited </a:t>
            </a:r>
            <a:r>
              <a:rPr lang="en-US" dirty="0" err="1"/>
              <a:t>burnin</a:t>
            </a:r>
            <a:r>
              <a:rPr lang="en-US" dirty="0"/>
              <a:t> followed by class test at hot and cold.</a:t>
            </a:r>
          </a:p>
          <a:p>
            <a:r>
              <a:rPr lang="en-US" dirty="0"/>
              <a:t>Per part validation as it was established to be valuable for screening parts further</a:t>
            </a:r>
          </a:p>
          <a:p>
            <a:endParaRPr lang="en-US" dirty="0"/>
          </a:p>
          <a:p>
            <a:r>
              <a:rPr lang="en-US" dirty="0"/>
              <a:t>Create the best KGD at sort and reduce the burden on Package test</a:t>
            </a:r>
          </a:p>
          <a:p>
            <a:r>
              <a:rPr lang="en-US" dirty="0"/>
              <a:t>Create a characterization flow that establishes the value of each step and benefit when manufacturing process improves and set a stage to eliminate as many steps as possible</a:t>
            </a:r>
          </a:p>
          <a:p>
            <a:r>
              <a:rPr lang="en-US" dirty="0"/>
              <a:t>Work closely with MPE during PO and characterization to establish a plan upfront, gather and analyze data and ensure optimal and justified flow is setup for HVM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C8689-8455-3546-ADF9-3B7273760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93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52A83-3912-4DCA-A44D-7586BCE53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1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 Yield 96.9 -&gt; now 80%.</a:t>
            </a: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PRQ for new confidence line is at 55%, which is about 15% lower than 50% confidence line and in the middle of 50% confidence line (70%@PRQ) and old 90% confidence line (42% @ PRQ)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orange line to new green line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no class hot degradation at all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PPV degraded from 97% to 80% -- This is more or less with 15% degradation as well and Rama is OK with this PPV proposal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said he will put the following assumptions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Assume B0 is PRQ stepping and it has major design issue like LKF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Assume this design issue can only captured by PPV (like LKF) -- no structural test in class or stack SDT can catch that like LKF. </a:t>
            </a: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what he wanted to commit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engineering phase, first 3 months will be still low (also due to PPV)  and then it will pick up at ES2 and QS and then PRQ at middle point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will trigger about 20K total wafer start vs. 50% confidence line of 15K wafers start and old blue line of 25K wafer start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52A83-3912-4DCA-A44D-7586BCE53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54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MCA – HBM </a:t>
            </a:r>
            <a:r>
              <a:rPr lang="en-US" dirty="0" err="1"/>
              <a:t>Wr</a:t>
            </a:r>
            <a:r>
              <a:rPr lang="en-US" dirty="0"/>
              <a:t> .. These were driver load failures (all 12%)!!!</a:t>
            </a:r>
          </a:p>
          <a:p>
            <a:r>
              <a:rPr lang="en-US" dirty="0"/>
              <a:t>GT FATAL 7 - UR – unsupported required. Root caused to SW.  Driver load failure MCA.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CF97F-48CB-4DA9-910E-EA7EE4471B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257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POE is 4 weeks from package power. Trending WW23.  30% of POE goals for PPV. Class enabling additional VF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52A83-3912-4DCA-A44D-7586BCE53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8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7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917" y="3305897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8666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657345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60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97" y="510892"/>
            <a:ext cx="1664065" cy="1106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4514928" y="6530440"/>
            <a:ext cx="3155795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3450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37819" y="3"/>
            <a:ext cx="5954183" cy="635846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11797"/>
            <a:ext cx="5342467" cy="1158240"/>
          </a:xfrm>
        </p:spPr>
        <p:txBody>
          <a:bodyPr>
            <a:noAutofit/>
          </a:bodyPr>
          <a:lstStyle>
            <a:lvl1pPr>
              <a:defRPr sz="3733"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7" y="6432517"/>
            <a:ext cx="2844800" cy="365125"/>
          </a:xfrm>
        </p:spPr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6" y="1766993"/>
            <a:ext cx="5342467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4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Dou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01B16BA-A11D-4A3F-B873-E840DEC4CDD9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7"/>
          <a:stretch/>
        </p:blipFill>
        <p:spPr>
          <a:xfrm>
            <a:off x="-3" y="6370480"/>
            <a:ext cx="12192000" cy="4876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15CFAE-FFC2-4D77-9EB6-1D675965C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19199"/>
            <a:ext cx="5608320" cy="499872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863AED4-EAEF-498A-B2C0-30191EC12A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7920" y="1219199"/>
            <a:ext cx="5608320" cy="499872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FBEAF64-FECF-4F1B-8807-227E5CE9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40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tx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7" name="Picture 2" descr="\\.psf\Home\Desktop\Intel.png">
            <a:extLst>
              <a:ext uri="{FF2B5EF4-FFF2-40B4-BE49-F238E27FC236}">
                <a16:creationId xmlns:a16="http://schemas.microsoft.com/office/drawing/2014/main" id="{8465C77A-3F69-4ADE-86E8-1F47269112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2" y="6456078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2033C6-E259-4D95-ADBA-C6F635E3D1BF}"/>
              </a:ext>
            </a:extLst>
          </p:cNvPr>
          <p:cNvCxnSpPr/>
          <p:nvPr userDrawn="1"/>
        </p:nvCxnSpPr>
        <p:spPr>
          <a:xfrm>
            <a:off x="11424715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D602F5D-6170-40B2-965A-29AFBFF41B5F}"/>
              </a:ext>
            </a:extLst>
          </p:cNvPr>
          <p:cNvSpPr txBox="1"/>
          <p:nvPr userDrawn="1"/>
        </p:nvSpPr>
        <p:spPr>
          <a:xfrm>
            <a:off x="9572630" y="6510782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FB80CC-D8F3-4D62-ADB3-1A43F0A2AECE}"/>
              </a:ext>
            </a:extLst>
          </p:cNvPr>
          <p:cNvGrpSpPr/>
          <p:nvPr userDrawn="1"/>
        </p:nvGrpSpPr>
        <p:grpSpPr>
          <a:xfrm>
            <a:off x="456857" y="6358589"/>
            <a:ext cx="3011755" cy="436279"/>
            <a:chOff x="455208" y="4815997"/>
            <a:chExt cx="2285500" cy="30565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9149E8-87E9-4818-BBF4-CE351ECB5DFE}"/>
                </a:ext>
              </a:extLst>
            </p:cNvPr>
            <p:cNvSpPr txBox="1"/>
            <p:nvPr userDrawn="1"/>
          </p:nvSpPr>
          <p:spPr>
            <a:xfrm>
              <a:off x="455208" y="4815997"/>
              <a:ext cx="2285500" cy="20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Visual Technologies Team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F8573F-4F35-47D4-9DD5-10276EF159AA}"/>
                </a:ext>
              </a:extLst>
            </p:cNvPr>
            <p:cNvSpPr txBox="1"/>
            <p:nvPr userDrawn="1"/>
          </p:nvSpPr>
          <p:spPr>
            <a:xfrm>
              <a:off x="455208" y="4938368"/>
              <a:ext cx="2285500" cy="18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Driving Best-in-class in everything we do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5DC21D3-AF4A-4F83-9011-31FC03C76B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6" y="6474888"/>
            <a:ext cx="329713" cy="273992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5714CBB-8655-47EC-8E91-8EC4CF7BC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870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D981A7-58B3-4A98-A3ED-8A27356B61CB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7"/>
          <a:stretch/>
        </p:blipFill>
        <p:spPr>
          <a:xfrm>
            <a:off x="-3" y="6370480"/>
            <a:ext cx="12192000" cy="487680"/>
          </a:xfrm>
          <a:prstGeom prst="rect">
            <a:avLst/>
          </a:prstGeom>
        </p:spPr>
      </p:pic>
      <p:pic>
        <p:nvPicPr>
          <p:cNvPr id="24" name="Picture 2" descr="\\.psf\Home\Desktop\Intel.png">
            <a:extLst>
              <a:ext uri="{FF2B5EF4-FFF2-40B4-BE49-F238E27FC236}">
                <a16:creationId xmlns:a16="http://schemas.microsoft.com/office/drawing/2014/main" id="{60B5EDA7-260B-405E-B05F-040FC0FE3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2" y="6456078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1CB908-8023-48B1-8C22-90E4F3550148}"/>
              </a:ext>
            </a:extLst>
          </p:cNvPr>
          <p:cNvCxnSpPr/>
          <p:nvPr userDrawn="1"/>
        </p:nvCxnSpPr>
        <p:spPr>
          <a:xfrm>
            <a:off x="11424715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F633F9A-455E-454D-9300-BDD764FD280B}"/>
              </a:ext>
            </a:extLst>
          </p:cNvPr>
          <p:cNvSpPr txBox="1"/>
          <p:nvPr userDrawn="1"/>
        </p:nvSpPr>
        <p:spPr>
          <a:xfrm>
            <a:off x="9572630" y="6510782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40309E-D00A-490A-B240-55E2825F7BF5}"/>
              </a:ext>
            </a:extLst>
          </p:cNvPr>
          <p:cNvGrpSpPr/>
          <p:nvPr userDrawn="1"/>
        </p:nvGrpSpPr>
        <p:grpSpPr>
          <a:xfrm>
            <a:off x="456857" y="6358589"/>
            <a:ext cx="3011755" cy="436279"/>
            <a:chOff x="455208" y="4815997"/>
            <a:chExt cx="2285500" cy="3056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CC8AADE-7B88-49D0-8343-7F18DF7E684D}"/>
                </a:ext>
              </a:extLst>
            </p:cNvPr>
            <p:cNvSpPr txBox="1"/>
            <p:nvPr userDrawn="1"/>
          </p:nvSpPr>
          <p:spPr>
            <a:xfrm>
              <a:off x="455208" y="4815997"/>
              <a:ext cx="2285500" cy="20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Visual Technologies Team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D78A03-72CE-4A87-B889-766C2D5553DE}"/>
                </a:ext>
              </a:extLst>
            </p:cNvPr>
            <p:cNvSpPr txBox="1"/>
            <p:nvPr userDrawn="1"/>
          </p:nvSpPr>
          <p:spPr>
            <a:xfrm>
              <a:off x="455208" y="4938368"/>
              <a:ext cx="2285500" cy="18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Driving Best-in-class in everything we do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8E2E6DA-1928-4F29-B3A0-F6AF6E9D36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6" y="6474888"/>
            <a:ext cx="329713" cy="273992"/>
          </a:xfrm>
          <a:prstGeom prst="rect">
            <a:avLst/>
          </a:prstGeom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98870D4D-16CF-4A1A-B755-228F17C12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596F8F7-705E-4DD8-B7D1-D6D515D7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43839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tx2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89929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D70836-8F2B-4569-AEA4-521DEBCA933C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7"/>
          <a:stretch/>
        </p:blipFill>
        <p:spPr>
          <a:xfrm>
            <a:off x="-3" y="6370480"/>
            <a:ext cx="12192000" cy="487680"/>
          </a:xfrm>
          <a:prstGeom prst="rect">
            <a:avLst/>
          </a:prstGeom>
        </p:spPr>
      </p:pic>
      <p:pic>
        <p:nvPicPr>
          <p:cNvPr id="24" name="Picture 2" descr="\\.psf\Home\Desktop\Intel.png">
            <a:extLst>
              <a:ext uri="{FF2B5EF4-FFF2-40B4-BE49-F238E27FC236}">
                <a16:creationId xmlns:a16="http://schemas.microsoft.com/office/drawing/2014/main" id="{60B5EDA7-260B-405E-B05F-040FC0FE3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2" y="6456078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1CB908-8023-48B1-8C22-90E4F3550148}"/>
              </a:ext>
            </a:extLst>
          </p:cNvPr>
          <p:cNvCxnSpPr/>
          <p:nvPr userDrawn="1"/>
        </p:nvCxnSpPr>
        <p:spPr>
          <a:xfrm>
            <a:off x="11424715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F633F9A-455E-454D-9300-BDD764FD280B}"/>
              </a:ext>
            </a:extLst>
          </p:cNvPr>
          <p:cNvSpPr txBox="1"/>
          <p:nvPr userDrawn="1"/>
        </p:nvSpPr>
        <p:spPr>
          <a:xfrm>
            <a:off x="9572630" y="6510782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40309E-D00A-490A-B240-55E2825F7BF5}"/>
              </a:ext>
            </a:extLst>
          </p:cNvPr>
          <p:cNvGrpSpPr/>
          <p:nvPr userDrawn="1"/>
        </p:nvGrpSpPr>
        <p:grpSpPr>
          <a:xfrm>
            <a:off x="456857" y="6358589"/>
            <a:ext cx="3011755" cy="436279"/>
            <a:chOff x="455208" y="4815997"/>
            <a:chExt cx="2285500" cy="3056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CC8AADE-7B88-49D0-8343-7F18DF7E684D}"/>
                </a:ext>
              </a:extLst>
            </p:cNvPr>
            <p:cNvSpPr txBox="1"/>
            <p:nvPr userDrawn="1"/>
          </p:nvSpPr>
          <p:spPr>
            <a:xfrm>
              <a:off x="455208" y="4815997"/>
              <a:ext cx="2285500" cy="20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Visual Technologies Team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D78A03-72CE-4A87-B889-766C2D5553DE}"/>
                </a:ext>
              </a:extLst>
            </p:cNvPr>
            <p:cNvSpPr txBox="1"/>
            <p:nvPr userDrawn="1"/>
          </p:nvSpPr>
          <p:spPr>
            <a:xfrm>
              <a:off x="455208" y="4938368"/>
              <a:ext cx="2285500" cy="18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Driving Best-in-class in everything we do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02F7F28-8744-4CA6-BA0E-54726B4887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6" y="6474888"/>
            <a:ext cx="329713" cy="273992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C71A604-3251-45AF-ADA4-E8BCF91AA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056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17DB5B6-EAB7-42DC-83D7-C156D5DB24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photo here.  Drag picture to placeholder or click icon to add.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DC3D38-9E28-4201-AAC3-86520C3DEF57}"/>
              </a:ext>
            </a:extLst>
          </p:cNvPr>
          <p:cNvSpPr/>
          <p:nvPr userDrawn="1"/>
        </p:nvSpPr>
        <p:spPr>
          <a:xfrm>
            <a:off x="5157216" y="666589"/>
            <a:ext cx="1877568" cy="1536192"/>
          </a:xfrm>
          <a:prstGeom prst="rect">
            <a:avLst/>
          </a:prstGeom>
          <a:blipFill dpi="0" rotWithShape="1">
            <a:blip r:embed="rId2">
              <a:alphaModFix amt="7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6F3608B-BE62-4E49-A42D-3043A5E365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0720" y="2804160"/>
            <a:ext cx="829056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AE5C462F-402E-441B-9E65-3DCC54E9E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50720" y="4023360"/>
            <a:ext cx="8290560" cy="487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accent2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7407602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42C2D43-3637-4BFF-8BCA-3C059FDDEB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0720" y="2804160"/>
            <a:ext cx="829056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174101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27523-A558-4B08-AA34-AFAF33D6F687}"/>
              </a:ext>
            </a:extLst>
          </p:cNvPr>
          <p:cNvSpPr txBox="1"/>
          <p:nvPr userDrawn="1"/>
        </p:nvSpPr>
        <p:spPr>
          <a:xfrm>
            <a:off x="1950720" y="2804160"/>
            <a:ext cx="8290560" cy="109728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+mj-lt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2194131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TT + In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1C82D6-CFD7-4049-ABC2-F0E459AAC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51" y="2393249"/>
            <a:ext cx="3141815" cy="20715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C20E1C-3B48-4790-A78E-9426F410247B}"/>
              </a:ext>
            </a:extLst>
          </p:cNvPr>
          <p:cNvSpPr/>
          <p:nvPr userDrawn="1"/>
        </p:nvSpPr>
        <p:spPr>
          <a:xfrm>
            <a:off x="2747723" y="2295072"/>
            <a:ext cx="2919564" cy="2267848"/>
          </a:xfrm>
          <a:prstGeom prst="rect">
            <a:avLst/>
          </a:prstGeom>
          <a:blipFill dpi="0" rotWithShape="1">
            <a:blip r:embed="rId3"/>
            <a:srcRect/>
            <a:stretch>
              <a:fillRect t="-6994" b="16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9134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1C82D6-CFD7-4049-ABC2-F0E459AAC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95" y="2393250"/>
            <a:ext cx="3141815" cy="20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08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 vert="horz" lIns="0" tIns="0" rIns="0" bIns="0" rtlCol="0" anchor="ctr" anchorCtr="0">
            <a:noAutofit/>
          </a:bodyPr>
          <a:lstStyle>
            <a:lvl1pPr algn="ctr" defTabSz="60957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6000" b="0" i="0" kern="1200" cap="none" spc="0" baseline="0" dirty="0">
                <a:ln w="6350">
                  <a:noFill/>
                </a:ln>
                <a:gradFill>
                  <a:gsLst>
                    <a:gs pos="0">
                      <a:schemeClr val="accent1">
                        <a:lumMod val="40000"/>
                        <a:lumOff val="60000"/>
                        <a:alpha val="37000"/>
                      </a:schemeClr>
                    </a:gs>
                    <a:gs pos="51000">
                      <a:schemeClr val="bg1"/>
                    </a:gs>
                    <a:gs pos="100000">
                      <a:schemeClr val="tx2">
                        <a:lumMod val="20000"/>
                        <a:lumOff val="80000"/>
                        <a:alpha val="54000"/>
                      </a:schemeClr>
                    </a:gs>
                  </a:gsLst>
                  <a:lin ang="2700000" scaled="0"/>
                </a:gra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pPr lvl="0" algn="ctr" defTabSz="609570" rtl="0" eaLnBrk="1" latinLnBrk="0" hangingPunct="1">
              <a:lnSpc>
                <a:spcPct val="70000"/>
              </a:lnSpc>
              <a:spcBef>
                <a:spcPct val="0"/>
              </a:spcBef>
              <a:buNone/>
            </a:pPr>
            <a:r>
              <a:rPr lang="en-US"/>
              <a:t>Intel Clear pro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5" y="1604435"/>
            <a:ext cx="10970683" cy="4567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3269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D7355-47D2-4435-A0D3-9B4070F8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28600"/>
            <a:ext cx="11356848" cy="832104"/>
          </a:xfrm>
        </p:spPr>
        <p:txBody>
          <a:bodyPr wrap="none">
            <a:normAutofit/>
          </a:bodyPr>
          <a:lstStyle>
            <a:lvl1pPr>
              <a:defRPr sz="53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AACEBD6-7518-484F-AE7B-20EE4E95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1771" y="6391778"/>
            <a:ext cx="387804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436F5C9-0C05-45EC-9B9F-EA7B633C52B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43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10750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tx2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21534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60957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1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6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3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7856" y="6447631"/>
            <a:ext cx="443400" cy="365125"/>
          </a:xfrm>
          <a:prstGeom prst="rect">
            <a:avLst/>
          </a:prstGeom>
        </p:spPr>
        <p:txBody>
          <a:bodyPr/>
          <a:lstStyle/>
          <a:p>
            <a:fld id="{1436F5C9-0C05-45EC-9B9F-EA7B633C52B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D012D2-27BF-4052-9308-4388FC83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99" y="227807"/>
            <a:ext cx="11360211" cy="835751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FA6AC3-D5F8-476C-A229-04744FEE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99" y="1201908"/>
            <a:ext cx="11360211" cy="5136203"/>
          </a:xfr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2133">
                <a:solidFill>
                  <a:schemeClr val="bg1"/>
                </a:solidFill>
              </a:defRPr>
            </a:lvl3pPr>
            <a:lvl4pPr>
              <a:defRPr sz="1867">
                <a:solidFill>
                  <a:schemeClr val="bg1"/>
                </a:solidFill>
              </a:defRPr>
            </a:lvl4pPr>
            <a:lvl5pP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0307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AC281CD-5A26-4CFA-8257-D72A2DAC2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99" y="227807"/>
            <a:ext cx="11360211" cy="835751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tx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6AE972-3DDF-4CD9-8A16-B9B17DD41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7"/>
          <a:stretch/>
        </p:blipFill>
        <p:spPr>
          <a:xfrm>
            <a:off x="1" y="6394623"/>
            <a:ext cx="12192000" cy="513861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24712" y="6451466"/>
            <a:ext cx="456544" cy="365125"/>
          </a:xfrm>
          <a:prstGeom prst="rect">
            <a:avLst/>
          </a:prstGeom>
        </p:spPr>
        <p:txBody>
          <a:bodyPr/>
          <a:lstStyle/>
          <a:p>
            <a:fld id="{1436F5C9-0C05-45EC-9B9F-EA7B633C52B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2" descr="\\.psf\Home\Desktop\Intel.png">
            <a:extLst>
              <a:ext uri="{FF2B5EF4-FFF2-40B4-BE49-F238E27FC236}">
                <a16:creationId xmlns:a16="http://schemas.microsoft.com/office/drawing/2014/main" id="{220DE12E-0C1E-4CE7-9481-AE6D64DE6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1" y="6456075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C3CA55-31D4-49FB-A9BA-C8DF6C9DA2BA}"/>
              </a:ext>
            </a:extLst>
          </p:cNvPr>
          <p:cNvCxnSpPr/>
          <p:nvPr userDrawn="1"/>
        </p:nvCxnSpPr>
        <p:spPr>
          <a:xfrm>
            <a:off x="11424713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D29045-B926-4C6A-B1FB-EE6A5C9DC659}"/>
              </a:ext>
            </a:extLst>
          </p:cNvPr>
          <p:cNvSpPr txBox="1"/>
          <p:nvPr userDrawn="1"/>
        </p:nvSpPr>
        <p:spPr>
          <a:xfrm>
            <a:off x="9572628" y="6510779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051" dirty="0">
                <a:solidFill>
                  <a:srgbClr val="FFFFFF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C4BC35B-AAA4-404F-85BC-BFF73AE5B7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" y="6471972"/>
            <a:ext cx="706923" cy="3591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0609FF-9EBD-4E81-BB3A-1714373DE425}"/>
              </a:ext>
            </a:extLst>
          </p:cNvPr>
          <p:cNvSpPr txBox="1"/>
          <p:nvPr userDrawn="1"/>
        </p:nvSpPr>
        <p:spPr>
          <a:xfrm>
            <a:off x="763959" y="6362232"/>
            <a:ext cx="304733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467" dirty="0">
                <a:solidFill>
                  <a:srgbClr val="FFFFFF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client graphics engineering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F3CC8E-7437-4AA1-BDBB-3DA227114C63}"/>
              </a:ext>
            </a:extLst>
          </p:cNvPr>
          <p:cNvSpPr txBox="1"/>
          <p:nvPr userDrawn="1"/>
        </p:nvSpPr>
        <p:spPr>
          <a:xfrm>
            <a:off x="763959" y="6589918"/>
            <a:ext cx="304733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dirty="0">
                <a:solidFill>
                  <a:srgbClr val="57CCE7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Driving Best-in-class in everything we do</a:t>
            </a:r>
          </a:p>
        </p:txBody>
      </p:sp>
    </p:spTree>
    <p:extLst>
      <p:ext uri="{BB962C8B-B14F-4D97-AF65-F5344CB8AC3E}">
        <p14:creationId xmlns:p14="http://schemas.microsoft.com/office/powerpoint/2010/main" val="10484240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1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80" name="Square"/>
          <p:cNvSpPr/>
          <p:nvPr/>
        </p:nvSpPr>
        <p:spPr>
          <a:xfrm>
            <a:off x="861108" y="5390897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81" name="Rectangle"/>
          <p:cNvSpPr/>
          <p:nvPr/>
        </p:nvSpPr>
        <p:spPr>
          <a:xfrm>
            <a:off x="576067" y="5108798"/>
            <a:ext cx="286655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82" name="Square"/>
          <p:cNvSpPr/>
          <p:nvPr/>
        </p:nvSpPr>
        <p:spPr>
          <a:xfrm>
            <a:off x="861108" y="4952475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7" y="3585280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9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/>
        </p:nvGrpSpPr>
        <p:grpSpPr>
          <a:xfrm>
            <a:off x="1468405" y="5995721"/>
            <a:ext cx="1059755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 dirty="0"/>
            </a:p>
          </p:txBody>
        </p:sp>
      </p:grpSp>
    </p:spTree>
    <p:extLst>
      <p:ext uri="{BB962C8B-B14F-4D97-AF65-F5344CB8AC3E}">
        <p14:creationId xmlns:p14="http://schemas.microsoft.com/office/powerpoint/2010/main" val="6988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1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7" y="3585280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9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/>
        </p:nvSpPr>
        <p:spPr>
          <a:xfrm>
            <a:off x="861108" y="5390897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/>
        </p:nvSpPr>
        <p:spPr>
          <a:xfrm>
            <a:off x="576067" y="5108798"/>
            <a:ext cx="286655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/>
        </p:nvSpPr>
        <p:spPr>
          <a:xfrm>
            <a:off x="861108" y="4952475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/>
        </p:nvGrpSpPr>
        <p:grpSpPr>
          <a:xfrm>
            <a:off x="1468405" y="5995721"/>
            <a:ext cx="1059755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73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5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7" y="3585280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9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/>
        </p:nvSpPr>
        <p:spPr>
          <a:xfrm>
            <a:off x="861108" y="5390897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/>
        </p:nvSpPr>
        <p:spPr>
          <a:xfrm>
            <a:off x="576067" y="5108798"/>
            <a:ext cx="286655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/>
        </p:nvSpPr>
        <p:spPr>
          <a:xfrm>
            <a:off x="861108" y="4952475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4" y="5992753"/>
            <a:ext cx="1031759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1" y="571501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498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1" y="571501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1" y="1673455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30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1" y="571501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1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1" y="1612902"/>
            <a:ext cx="11022013" cy="43815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2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2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4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2"/>
            <a:ext cx="11022013" cy="43815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6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2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4" y="1673402"/>
            <a:ext cx="5288525" cy="4584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554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10750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blue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21534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7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1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6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3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</p:spTree>
    <p:extLst>
      <p:ext uri="{BB962C8B-B14F-4D97-AF65-F5344CB8AC3E}">
        <p14:creationId xmlns:p14="http://schemas.microsoft.com/office/powerpoint/2010/main" val="33783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2" y="2978829"/>
            <a:ext cx="4668837" cy="345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585" eaLnBrk="1" fontAlgn="auto" latinLnBrk="0" hangingPunct="1">
              <a:lnSpc>
                <a:spcPts val="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2" y="5929173"/>
            <a:ext cx="4668837" cy="345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585" eaLnBrk="1" fontAlgn="auto" latinLnBrk="0" hangingPunct="1">
              <a:lnSpc>
                <a:spcPts val="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2" y="571500"/>
            <a:ext cx="4668837" cy="238125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2" y="3537061"/>
            <a:ext cx="4668837" cy="238125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2"/>
            <a:ext cx="5768944" cy="43815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391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2"/>
            <a:ext cx="5129423" cy="641616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2"/>
            <a:ext cx="5768944" cy="43815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51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5" y="0"/>
            <a:ext cx="11744325" cy="6401797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26113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2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1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1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44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/>
        </p:nvSpPr>
        <p:spPr>
          <a:xfrm>
            <a:off x="1" y="6335211"/>
            <a:ext cx="11736987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/>
        </p:nvSpPr>
        <p:spPr>
          <a:xfrm>
            <a:off x="11741698" y="6407186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4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2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1" y="1599817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/>
        </p:nvSpPr>
        <p:spPr>
          <a:xfrm rot="5400000">
            <a:off x="8758537" y="2906213"/>
            <a:ext cx="6407451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4BF088-011A-47BF-A18E-FFE026CBBD8B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43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1" y="2140786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1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21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/>
        </p:nvSpPr>
        <p:spPr>
          <a:xfrm>
            <a:off x="1" y="6335211"/>
            <a:ext cx="11736987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1" y="2140786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/>
        </p:nvSpPr>
        <p:spPr>
          <a:xfrm rot="5400000">
            <a:off x="8758537" y="2906213"/>
            <a:ext cx="6407451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D9284-9E15-44A6-88AB-C12F32B4ED3E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68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7A2BC2-9250-4B6C-8674-1CD30F0A349F}"/>
              </a:ext>
            </a:extLst>
          </p:cNvPr>
          <p:cNvSpPr/>
          <p:nvPr/>
        </p:nvSpPr>
        <p:spPr>
          <a:xfrm>
            <a:off x="1" y="6335211"/>
            <a:ext cx="11736987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C60C-8CBC-40B8-ABEA-44BF775A3581}"/>
              </a:ext>
            </a:extLst>
          </p:cNvPr>
          <p:cNvSpPr/>
          <p:nvPr/>
        </p:nvSpPr>
        <p:spPr>
          <a:xfrm rot="5400000">
            <a:off x="8758537" y="2906213"/>
            <a:ext cx="6407451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7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093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864FA-3818-4931-B452-798F1E7F5A67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1" y="2140786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1"/>
            <a:ext cx="11022013" cy="43815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9D57F3-8A85-45D9-A783-6CD38A401544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0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/>
        </p:nvSpPr>
        <p:spPr>
          <a:xfrm>
            <a:off x="11741698" y="6405281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697" name="Square"/>
          <p:cNvSpPr/>
          <p:nvPr/>
        </p:nvSpPr>
        <p:spPr>
          <a:xfrm>
            <a:off x="709974" y="2295859"/>
            <a:ext cx="318639" cy="318639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698" name="Square"/>
          <p:cNvSpPr/>
          <p:nvPr/>
        </p:nvSpPr>
        <p:spPr>
          <a:xfrm>
            <a:off x="536813" y="2122318"/>
            <a:ext cx="174319" cy="174319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699" name="Square"/>
          <p:cNvSpPr/>
          <p:nvPr/>
        </p:nvSpPr>
        <p:spPr>
          <a:xfrm>
            <a:off x="709975" y="2023076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700" name="Rectangle"/>
          <p:cNvSpPr/>
          <p:nvPr/>
        </p:nvSpPr>
        <p:spPr>
          <a:xfrm>
            <a:off x="5814185" y="402559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1" y="1974850"/>
            <a:ext cx="4852988" cy="37036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8740F-FED9-4D14-9DF3-3BA84ADF820C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1" y="740229"/>
            <a:ext cx="4865211" cy="10781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BC7193-1FBE-4556-A854-AC2925B327A8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014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3B808FDC-D2A2-42EB-B356-E69E4A048F8E}"/>
              </a:ext>
            </a:extLst>
          </p:cNvPr>
          <p:cNvSpPr/>
          <p:nvPr/>
        </p:nvSpPr>
        <p:spPr>
          <a:xfrm>
            <a:off x="11741698" y="6405281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8A1BD37C-2C85-4873-ABDD-4B358A87ED4B}"/>
              </a:ext>
            </a:extLst>
          </p:cNvPr>
          <p:cNvSpPr/>
          <p:nvPr/>
        </p:nvSpPr>
        <p:spPr>
          <a:xfrm>
            <a:off x="5814185" y="402559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670" name="Square"/>
          <p:cNvSpPr/>
          <p:nvPr/>
        </p:nvSpPr>
        <p:spPr>
          <a:xfrm>
            <a:off x="707514" y="2295859"/>
            <a:ext cx="318639" cy="318639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671" name="Square"/>
          <p:cNvSpPr/>
          <p:nvPr/>
        </p:nvSpPr>
        <p:spPr>
          <a:xfrm>
            <a:off x="533946" y="2122318"/>
            <a:ext cx="174319" cy="174319"/>
          </a:xfrm>
          <a:prstGeom prst="rect">
            <a:avLst/>
          </a:prstGeom>
          <a:solidFill>
            <a:srgbClr val="F6CB4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672" name="Square"/>
          <p:cNvSpPr/>
          <p:nvPr/>
        </p:nvSpPr>
        <p:spPr>
          <a:xfrm>
            <a:off x="707514" y="2023076"/>
            <a:ext cx="98724" cy="98723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FD0E6-78D1-5F44-A938-3A961F43FACD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02A24-73D0-4602-A8A1-5D9281BAF9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1" y="1974850"/>
            <a:ext cx="4852988" cy="37036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659E3-0873-4033-A7E2-31DB4A07B08A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1F252960-CAAB-483D-8A6A-5882E4B628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FA146E-21CD-4BD6-A89D-E6C5A68508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1" y="740229"/>
            <a:ext cx="4865211" cy="10781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6822F-DBE8-4641-86BE-637B0B17B14B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2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297984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5332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60957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1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6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3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40pt Intel Clear Light Body.</a:t>
            </a:r>
            <a:br>
              <a:rPr lang="en-US" dirty="0"/>
            </a:br>
            <a:r>
              <a:rPr lang="en-US" dirty="0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1469060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332" b="0" cap="none" spc="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40pt Intel Clear Heading</a:t>
            </a:r>
          </a:p>
        </p:txBody>
      </p:sp>
    </p:spTree>
    <p:extLst>
      <p:ext uri="{BB962C8B-B14F-4D97-AF65-F5344CB8AC3E}">
        <p14:creationId xmlns:p14="http://schemas.microsoft.com/office/powerpoint/2010/main" val="1110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quare">
            <a:extLst>
              <a:ext uri="{FF2B5EF4-FFF2-40B4-BE49-F238E27FC236}">
                <a16:creationId xmlns:a16="http://schemas.microsoft.com/office/drawing/2014/main" id="{FE9A3852-307B-4677-A2E2-D7DC495E366A}"/>
              </a:ext>
            </a:extLst>
          </p:cNvPr>
          <p:cNvSpPr/>
          <p:nvPr/>
        </p:nvSpPr>
        <p:spPr>
          <a:xfrm>
            <a:off x="11741698" y="6405281"/>
            <a:ext cx="450068" cy="4500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1E9FE6C1-27FB-467A-8BF9-B80A0C35FEDB}"/>
              </a:ext>
            </a:extLst>
          </p:cNvPr>
          <p:cNvSpPr/>
          <p:nvPr/>
        </p:nvSpPr>
        <p:spPr>
          <a:xfrm>
            <a:off x="5814185" y="402559"/>
            <a:ext cx="5927511" cy="600347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7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093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C93C8C2E-66DD-E64F-BD60-42EBDC0E958E}"/>
              </a:ext>
            </a:extLst>
          </p:cNvPr>
          <p:cNvSpPr/>
          <p:nvPr/>
        </p:nvSpPr>
        <p:spPr>
          <a:xfrm>
            <a:off x="707514" y="2295859"/>
            <a:ext cx="318639" cy="318639"/>
          </a:xfrm>
          <a:prstGeom prst="rect">
            <a:avLst/>
          </a:prstGeom>
          <a:solidFill>
            <a:srgbClr val="004A8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A14FBD-B953-BA4F-8F83-DE73E3C37290}"/>
              </a:ext>
            </a:extLst>
          </p:cNvPr>
          <p:cNvSpPr/>
          <p:nvPr/>
        </p:nvSpPr>
        <p:spPr>
          <a:xfrm>
            <a:off x="533946" y="2122318"/>
            <a:ext cx="174319" cy="174319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7" name="Square">
            <a:extLst>
              <a:ext uri="{FF2B5EF4-FFF2-40B4-BE49-F238E27FC236}">
                <a16:creationId xmlns:a16="http://schemas.microsoft.com/office/drawing/2014/main" id="{59044771-2E3B-C941-8593-8E508F542287}"/>
              </a:ext>
            </a:extLst>
          </p:cNvPr>
          <p:cNvSpPr/>
          <p:nvPr/>
        </p:nvSpPr>
        <p:spPr>
          <a:xfrm>
            <a:off x="707514" y="2023076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1" y="1974850"/>
            <a:ext cx="4852988" cy="37036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E74A4-2107-4448-BA31-9630404A452B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E5861BF-901F-47D4-91BC-0B353503F2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A33390-07D4-4E2C-BDA6-AE147B907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1" y="740229"/>
            <a:ext cx="4865211" cy="10781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91661-91F9-4D5F-9609-19100247A644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13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/>
        </p:nvSpPr>
        <p:spPr>
          <a:xfrm>
            <a:off x="11741698" y="6405281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/>
        </p:nvSpPr>
        <p:spPr>
          <a:xfrm>
            <a:off x="5814185" y="402559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511" name="Rectangle"/>
          <p:cNvSpPr/>
          <p:nvPr/>
        </p:nvSpPr>
        <p:spPr>
          <a:xfrm>
            <a:off x="5815054" y="401866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1" y="1974850"/>
            <a:ext cx="4852988" cy="370363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1" y="740229"/>
            <a:ext cx="4865211" cy="10781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/>
        </p:nvSpPr>
        <p:spPr>
          <a:xfrm>
            <a:off x="11908635" y="6579174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2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27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170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Blu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1" y="1974850"/>
            <a:ext cx="4852988" cy="37036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F55EEA-3D90-42F4-B8D0-30E0374D2A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1" y="740229"/>
            <a:ext cx="4865211" cy="10781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CC3F4-FFF1-4AD9-8605-41A61B8926CF}"/>
              </a:ext>
            </a:extLst>
          </p:cNvPr>
          <p:cNvSpPr/>
          <p:nvPr/>
        </p:nvSpPr>
        <p:spPr>
          <a:xfrm>
            <a:off x="1" y="6335211"/>
            <a:ext cx="11736987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/>
        </p:nvSpPr>
        <p:spPr>
          <a:xfrm>
            <a:off x="11741698" y="6407186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4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5997704-33EA-4D7D-8B55-E46DD221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3544D4-6B59-4B11-BC0E-2FD48F693641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D4EB9-5CAF-4B81-91EA-AD490D0B13E4}"/>
              </a:ext>
            </a:extLst>
          </p:cNvPr>
          <p:cNvSpPr/>
          <p:nvPr/>
        </p:nvSpPr>
        <p:spPr>
          <a:xfrm rot="5400000">
            <a:off x="8758537" y="2906213"/>
            <a:ext cx="6407451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040837-7BF3-4DC4-96E5-901EB38D3E24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75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Light Blue 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1" y="1974850"/>
            <a:ext cx="4852988" cy="37036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6A03358B-3D25-4A6D-85E6-54F235A943A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BE803-6659-42A1-A094-94B9EF7AB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1" y="740229"/>
            <a:ext cx="4865211" cy="10781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4B91-0BAF-46EC-9A7C-9D57C3224A9C}"/>
              </a:ext>
            </a:extLst>
          </p:cNvPr>
          <p:cNvSpPr/>
          <p:nvPr/>
        </p:nvSpPr>
        <p:spPr>
          <a:xfrm>
            <a:off x="1" y="6335211"/>
            <a:ext cx="11736987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0B67E-5DCD-4732-882C-64DE9CC86419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F70C4FC-7A21-4AFA-8998-5EAB2E19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716FF7-59F9-414F-85CD-8E23360D2B4C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A5B-1C6A-486A-A0FE-02206FCDC54A}"/>
              </a:ext>
            </a:extLst>
          </p:cNvPr>
          <p:cNvSpPr/>
          <p:nvPr/>
        </p:nvSpPr>
        <p:spPr>
          <a:xfrm rot="5400000">
            <a:off x="8758537" y="2906213"/>
            <a:ext cx="6407451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664505-DC66-4320-B24C-2EED6EDA2C4B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1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831251"/>
              </p:ext>
            </p:extLst>
          </p:nvPr>
        </p:nvGraphicFramePr>
        <p:xfrm>
          <a:off x="7201594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7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/>
        </p:nvSpPr>
        <p:spPr>
          <a:xfrm>
            <a:off x="1" y="-72240"/>
            <a:ext cx="11736987" cy="5950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/>
        </p:nvSpPr>
        <p:spPr>
          <a:xfrm rot="5400000">
            <a:off x="-2978451" y="2906213"/>
            <a:ext cx="6407451" cy="5950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890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/>
        </p:nvSpPr>
        <p:spPr>
          <a:xfrm>
            <a:off x="471054" y="464127"/>
            <a:ext cx="11272495" cy="59448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9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7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093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7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3713F-DE24-4DF1-99EE-F4C719F65DED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45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Sub Light Blue">
    <p:bg>
      <p:bgPr>
        <a:solidFill>
          <a:srgbClr val="00C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/>
        </p:nvSpPr>
        <p:spPr>
          <a:xfrm>
            <a:off x="471054" y="464127"/>
            <a:ext cx="11272495" cy="594483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9" cy="4527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4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9"/>
            <a:ext cx="49125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7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093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60B70-5DF3-4398-B558-301661292DFC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93B25211-1805-4C17-8545-7E02A67863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7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D4341-5370-4043-9E8C-98C85AA1BFDB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bg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bg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67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50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5" y="6268222"/>
            <a:ext cx="207819" cy="464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39" rtl="0" fontAlgn="auto" latinLnBrk="0" hangingPunct="0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1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39" rtl="0" fontAlgn="auto" latinLnBrk="0" hangingPunct="0">
                <a:lnSpc>
                  <a:spcPct val="90000"/>
                </a:lnSpc>
                <a:spcBef>
                  <a:spcPts val="225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1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/>
        </p:nvSpPr>
        <p:spPr>
          <a:xfrm>
            <a:off x="1" y="6335211"/>
            <a:ext cx="11736987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/>
        </p:nvSpPr>
        <p:spPr>
          <a:xfrm rot="5400000">
            <a:off x="8758537" y="2906213"/>
            <a:ext cx="6407451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171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Blue Section Break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10749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54pt </a:t>
            </a:r>
            <a:r>
              <a:rPr lang="en-US" dirty="0"/>
              <a:t>Intel Clear Pro</a:t>
            </a:r>
            <a:br>
              <a:rPr lang="en-US" dirty="0"/>
            </a:br>
            <a:r>
              <a:rPr lang="en-US" dirty="0"/>
              <a:t>blue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2153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i="0" baseline="0">
                <a:solidFill>
                  <a:srgbClr val="F3D5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</p:spTree>
    <p:extLst>
      <p:ext uri="{BB962C8B-B14F-4D97-AF65-F5344CB8AC3E}">
        <p14:creationId xmlns:p14="http://schemas.microsoft.com/office/powerpoint/2010/main" val="14280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bg>
      <p:bgPr>
        <a:gradFill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  <a:prstGeom prst="rect">
            <a:avLst/>
          </a:prstGeo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24068" y="8717055"/>
            <a:ext cx="6573077" cy="19793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 defTabSz="812700">
              <a:defRPr/>
            </a:pPr>
            <a:r>
              <a:rPr lang="en-US" sz="1423" dirty="0">
                <a:solidFill>
                  <a:prstClr val="white"/>
                </a:solidFill>
                <a:cs typeface="Neo Sans Intel"/>
              </a:rPr>
              <a:t>Intel® Confidential -</a:t>
            </a:r>
            <a:r>
              <a:rPr lang="en-US" sz="1423" baseline="0" dirty="0">
                <a:solidFill>
                  <a:prstClr val="white"/>
                </a:solidFill>
                <a:cs typeface="Neo Sans Intel"/>
              </a:rPr>
              <a:t> </a:t>
            </a:r>
            <a:r>
              <a:rPr lang="en-US" sz="1423" dirty="0">
                <a:solidFill>
                  <a:prstClr val="white"/>
                </a:solidFill>
                <a:cs typeface="Neo Sans Intel"/>
              </a:rPr>
              <a:t>Do Not</a:t>
            </a:r>
            <a:r>
              <a:rPr lang="en-US" sz="1423" baseline="0" dirty="0">
                <a:solidFill>
                  <a:prstClr val="white"/>
                </a:solidFill>
                <a:cs typeface="Neo Sans Intel"/>
              </a:rPr>
              <a:t> </a:t>
            </a:r>
            <a:r>
              <a:rPr lang="en-US" sz="1423" dirty="0">
                <a:solidFill>
                  <a:prstClr val="white"/>
                </a:solidFill>
                <a:cs typeface="Neo Sans Intel"/>
              </a:rPr>
              <a:t>Forward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40pt Intel Clear Pro Headline</a:t>
            </a:r>
          </a:p>
        </p:txBody>
      </p:sp>
    </p:spTree>
    <p:extLst>
      <p:ext uri="{BB962C8B-B14F-4D97-AF65-F5344CB8AC3E}">
        <p14:creationId xmlns:p14="http://schemas.microsoft.com/office/powerpoint/2010/main" val="20424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Section Break Image">
    <p:bg>
      <p:bgPr>
        <a:gradFill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3013452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 blue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465050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baseline="0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60957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1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6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3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"/>
            <a:ext cx="12192000" cy="343217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rgbClr val="0071C5"/>
                </a:solidFill>
              </a:defRPr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</p:spTree>
    <p:extLst>
      <p:ext uri="{BB962C8B-B14F-4D97-AF65-F5344CB8AC3E}">
        <p14:creationId xmlns:p14="http://schemas.microsoft.com/office/powerpoint/2010/main" val="5308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40pt Intel Clear Pro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5" y="1604437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133">
                <a:solidFill>
                  <a:schemeClr val="tx2"/>
                </a:solidFill>
              </a:defRPr>
            </a:lvl3pPr>
            <a:lvl4pPr>
              <a:defRPr sz="1867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/>
              <a:t>14pt Intel Clear fourth level</a:t>
            </a:r>
          </a:p>
          <a:p>
            <a:pPr lvl="4"/>
            <a:r>
              <a:rPr lang="en-US" dirty="0"/>
              <a:t>12pt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1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ABAC-D9EC-433D-9F54-83E3F25F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9BB8F-1D6F-47BF-BF6E-9F5DB4A9E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9C20-C13F-4F89-AC4A-F5B226F19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8DC50-781A-448B-B80D-28F52093F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9191E-027E-4469-BC52-05516E40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FA7A2-F3A0-48FD-A1EC-74D952A0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423-F957-4F1F-9EBB-B212DEB7D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22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75 </a:t>
            </a:r>
            <a:r>
              <a:rPr lang="en-US" dirty="0" err="1"/>
              <a:t>pt</a:t>
            </a:r>
            <a:r>
              <a:rPr lang="en-US" dirty="0"/>
              <a:t> Intel Clear Light</a:t>
            </a:r>
            <a:endParaRPr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30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75 </a:t>
            </a:r>
            <a:r>
              <a:rPr lang="en-US" dirty="0" err="1"/>
              <a:t>pt</a:t>
            </a:r>
            <a:r>
              <a:rPr lang="en-US" dirty="0"/>
              <a:t> Intel Clear Light</a:t>
            </a:r>
            <a:endParaRPr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8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75 </a:t>
            </a:r>
            <a:r>
              <a:rPr lang="en-US" dirty="0" err="1"/>
              <a:t>pt</a:t>
            </a:r>
            <a:r>
              <a:rPr lang="en-US" dirty="0"/>
              <a:t> Intel Clear</a:t>
            </a:r>
            <a:endParaRPr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223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1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7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4161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8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7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38619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0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269BB-7AC7-41A6-BC05-71FDAD0FDBA2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742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 dirty="0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5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8B335-02FC-4504-AF46-DF56B2EC52E4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71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7A2BC2-9250-4B6C-8674-1CD30F0A349F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C60C-8CBC-40B8-ABEA-44BF775A3581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864FA-3818-4931-B452-798F1E7F5A67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8DFF-85CB-4435-B144-6A1DC4093482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0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7" name="Square"/>
          <p:cNvSpPr/>
          <p:nvPr/>
        </p:nvSpPr>
        <p:spPr>
          <a:xfrm>
            <a:off x="709974" y="2295859"/>
            <a:ext cx="318638" cy="318638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8" name="Square"/>
          <p:cNvSpPr/>
          <p:nvPr/>
        </p:nvSpPr>
        <p:spPr>
          <a:xfrm>
            <a:off x="536812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9" name="Square"/>
          <p:cNvSpPr/>
          <p:nvPr/>
        </p:nvSpPr>
        <p:spPr>
          <a:xfrm>
            <a:off x="709974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00" name="Rectangle"/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8740F-FED9-4D14-9DF3-3BA84ADF820C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F55E0-947C-4281-8A2A-E59398C246AB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69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3B808FDC-D2A2-42EB-B356-E69E4A048F8E}"/>
              </a:ext>
            </a:extLst>
          </p:cNvPr>
          <p:cNvSpPr/>
          <p:nvPr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8A1BD37C-2C85-4873-ABDD-4B358A87ED4B}"/>
              </a:ext>
            </a:extLst>
          </p:cNvPr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0" name="Square"/>
          <p:cNvSpPr/>
          <p:nvPr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1" name="Square"/>
          <p:cNvSpPr/>
          <p:nvPr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F6CB4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2" name="Square"/>
          <p:cNvSpPr/>
          <p:nvPr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FD0E6-78D1-5F44-A938-3A961F43FACD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02A24-73D0-4602-A8A1-5D9281BAF9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659E3-0873-4033-A7E2-31DB4A07B08A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60C086-3964-411C-85AF-F720D5E83519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1F252960-CAAB-483D-8A6A-5882E4B628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FA146E-21CD-4BD6-A89D-E6C5A68508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4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5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quare">
            <a:extLst>
              <a:ext uri="{FF2B5EF4-FFF2-40B4-BE49-F238E27FC236}">
                <a16:creationId xmlns:a16="http://schemas.microsoft.com/office/drawing/2014/main" id="{FE9A3852-307B-4677-A2E2-D7DC495E366A}"/>
              </a:ext>
            </a:extLst>
          </p:cNvPr>
          <p:cNvSpPr/>
          <p:nvPr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1E9FE6C1-27FB-467A-8BF9-B80A0C35FEDB}"/>
              </a:ext>
            </a:extLst>
          </p:cNvPr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C93C8C2E-66DD-E64F-BD60-42EBDC0E958E}"/>
              </a:ext>
            </a:extLst>
          </p:cNvPr>
          <p:cNvSpPr/>
          <p:nvPr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004A8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A14FBD-B953-BA4F-8F83-DE73E3C37290}"/>
              </a:ext>
            </a:extLst>
          </p:cNvPr>
          <p:cNvSpPr/>
          <p:nvPr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" name="Square">
            <a:extLst>
              <a:ext uri="{FF2B5EF4-FFF2-40B4-BE49-F238E27FC236}">
                <a16:creationId xmlns:a16="http://schemas.microsoft.com/office/drawing/2014/main" id="{59044771-2E3B-C941-8593-8E508F542287}"/>
              </a:ext>
            </a:extLst>
          </p:cNvPr>
          <p:cNvSpPr/>
          <p:nvPr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E74A4-2107-4448-BA31-9630404A452B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ABA887-D95E-434F-B1E9-73FC7AE8C2A8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E5861BF-901F-47D4-91BC-0B353503F2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A33390-07D4-4E2C-BDA6-AE147B907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4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dirty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879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Blu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F55EEA-3D90-42F4-B8D0-30E0374D2A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CC3F4-FFF1-4AD9-8605-41A61B8926CF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5997704-33EA-4D7D-8B55-E46DD221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3544D4-6B59-4B11-BC0E-2FD48F693641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2FEA03-1122-4C36-ACD1-DA42FB8A03DC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D4EB9-5CAF-4B81-91EA-AD490D0B13E4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148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 &amp; Content Light Blue 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6A03358B-3D25-4A6D-85E6-54F235A943A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BE803-6659-42A1-A094-94B9EF7AB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4B91-0BAF-46EC-9A7C-9D57C3224A9C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0B67E-5DCD-4732-882C-64DE9CC86419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F70C4FC-7A21-4AFA-8998-5EAB2E19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716FF7-59F9-414F-85CD-8E23360D2B4C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4273EB-E90B-42F7-8CE9-6A1713A08CA3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A5B-1C6A-486A-A0FE-02206FCDC54A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389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6374006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643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132123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Sub Light Blue">
    <p:bg>
      <p:bgPr>
        <a:solidFill>
          <a:srgbClr val="00C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60B70-5DF3-4398-B558-301661292DFC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CF38D-B95A-4CD5-8F7D-86EA9C709AD4}"/>
              </a:ext>
            </a:extLst>
          </p:cNvPr>
          <p:cNvSpPr/>
          <p:nvPr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93B25211-1805-4C17-8545-7E02A67863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139147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977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4420-1B13-462F-977F-752EE22FC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979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97DB-497D-4D80-B3AE-43D87D472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6B66E8-CCFF-41DF-998E-2409E3A48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3BB43-E376-447F-AAC3-FA7D6A16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99B4-F283-4883-9C85-C06EEC0BF39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7CD81-4E23-4DC8-84FE-C59D3EAE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F7515-6AA4-49FA-BECE-E3873E858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E4420-1B13-462F-977F-752EE22FC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25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Int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78" y="2500174"/>
            <a:ext cx="2811727" cy="1853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ABAC-D9EC-433D-9F54-83E3F25F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9BB8F-1D6F-47BF-BF6E-9F5DB4A9E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9C20-C13F-4F89-AC4A-F5B226F19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8DC50-781A-448B-B80D-28F52093F0A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9191E-027E-4469-BC52-05516E40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FA7A2-F3A0-48FD-A1EC-74D952A0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423-F957-4F1F-9EBB-B212DEB7D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366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E934-2B0C-4D7A-8D38-F10CF5A07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0776F-2E1B-4C59-B5C8-78C848B34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98F3F-E984-417C-AC29-EDEE5DBC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F854A-8570-4234-8932-7E7409B5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85BB3-546A-4D1E-A69E-1E52D183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625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44BD-1946-4BFC-BB21-EF7D824B5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80028-8D47-4274-A2B1-2A6097E1B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279AD-826E-4DD2-A8BF-873350AA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30D92-C68A-4C39-AD92-357C80F1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8F865-B230-4460-9A72-F2C408BE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825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881C-61CC-49B9-B819-F8DDB12A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D9B1A-4B61-4174-8470-A3B0C172F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2F764-F592-4982-9883-AC24FD7C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0F96E-B173-4105-B6B6-E913949C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123F3-5A9E-48CC-98D1-287188BB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709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4AB1-4FC9-4CF5-B464-069441B6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C1C63-F562-48B5-8057-0041CCEC8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41F5-B868-48AB-ACE9-4D71F358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D1CE9-37DC-4BA5-8C3C-2B2D4C711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1093D-0F98-442F-BF80-152E839F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55608-D02E-4223-87FC-6C15C1C86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382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692A-E428-4DA3-9481-534CF9F7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35A6-1E1A-49A4-8599-6BD95DE55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B3B7B-6A50-41CB-A9E6-7F0F9DCDD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07E962-DADD-447C-8271-38E90D41E5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89BC7-F81E-4241-9BFC-DD8CFB4DA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C940A-0315-48E9-9E30-D36D6FFF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2F019-7235-4360-A1E8-78503DF31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BD53A4-2679-4A10-AED3-D11C627C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176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8FBC3-AC5A-4EEE-B42F-9DC5CD51E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273ED-FA2A-4090-96BE-DE5A4E05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208C2-88F0-4365-8620-3F144B0F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8A95B-CE82-40C0-8C6D-3E61A67C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04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7DB8DB-2B9D-4B87-A057-5F24D0C81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119D4-54D8-4AAC-A0CD-9A877204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C1425-B321-49E3-8DF9-202DD884B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269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648C5-45C6-4315-B091-DDC1FC3E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65925-E2AF-4B91-A4EF-685404F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14B94-F97D-4510-92F2-62775AE75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30392-6A71-405B-95AE-86BF1C90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6EF0B-AADB-4770-882D-58C5ECA7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2980E-80C5-4EF7-8D1A-AE9A4495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525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6A49-71B8-49E6-A6E6-DB616F63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885CFF-F070-4BE2-BE80-2608EF5BD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1AB60-6836-4060-961B-4E647CA42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F1264-5376-4559-BEC5-7492F2CB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6CFD6-54E9-4E33-A107-8AC6950B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3D79C-AEB5-4B65-8835-B2AA4E53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93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_experience_hrz_wht_rgb_30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40" y="2499763"/>
            <a:ext cx="4861924" cy="201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BFC1-C2AA-4FAA-A5C5-7531A0DC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82C4A-CBB9-42E1-B4E0-952819924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97D80-BF31-4943-A266-AE17D1238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7415D-EA76-4D2C-9BF6-0EC9D606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33E0A-FCA0-4A46-947C-560BD843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417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C306E1-16C0-4A40-B2B3-ABC565326F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C9249-4653-4924-92B1-6EE00194B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EC76C-0C4C-426A-B309-C425B4D1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05299-1E24-434B-9DDF-0E59BAAB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C284-1E9D-40CE-A815-2BEF973E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41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i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CB9E99-979A-4811-9453-D4B6EEEEA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39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D615E9B-360E-4A14-8070-962AA56F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952558" y="118289"/>
            <a:ext cx="1239442" cy="796457"/>
            <a:chOff x="10952558" y="118289"/>
            <a:chExt cx="1239442" cy="796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54E92C-DD76-466F-8110-13BDD8AE04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53" t="23872" r="29645" b="24064"/>
            <a:stretch/>
          </p:blipFill>
          <p:spPr>
            <a:xfrm>
              <a:off x="11208470" y="118289"/>
              <a:ext cx="890510" cy="6476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10952558" y="699302"/>
              <a:ext cx="12394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GTCHE Program Office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9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917" y="3305897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8666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657345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60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5" name="Picture 4" descr="int_experience_hrz_wht_rgb_1500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9" y="518972"/>
            <a:ext cx="2829021" cy="118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0517C-C060-4E5B-8B99-128495ED2D9E}" type="datetime1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600" y="6356351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DEG - Intel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31AF-96FD-47C6-88C7-CE91801D5CA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133"/>
            </a:lvl4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590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id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4D012D2-27BF-4052-9308-4388FC83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39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FA6AC3-D5F8-476C-A229-04744FEE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19200"/>
            <a:ext cx="11460480" cy="499872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2133">
                <a:solidFill>
                  <a:schemeClr val="bg1"/>
                </a:solidFill>
              </a:defRPr>
            </a:lvl3pPr>
            <a:lvl4pPr>
              <a:defRPr sz="1867">
                <a:solidFill>
                  <a:schemeClr val="bg1"/>
                </a:solidFill>
              </a:defRPr>
            </a:lvl4pPr>
            <a:lvl5pP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DEC1212-91D2-4B95-B6B3-BD7283848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2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85">
              <a:defRPr/>
            </a:pPr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85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13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 Sing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E5DA036-92CA-4431-8ADE-1E179850D4D4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7"/>
          <a:stretch/>
        </p:blipFill>
        <p:spPr>
          <a:xfrm>
            <a:off x="-3" y="6370480"/>
            <a:ext cx="12192000" cy="4876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15CFAE-FFC2-4D77-9EB6-1D675965C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19199"/>
            <a:ext cx="11460480" cy="499872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2" descr="\\.psf\Home\Desktop\Intel.png">
            <a:extLst>
              <a:ext uri="{FF2B5EF4-FFF2-40B4-BE49-F238E27FC236}">
                <a16:creationId xmlns:a16="http://schemas.microsoft.com/office/drawing/2014/main" id="{220DE12E-0C1E-4CE7-9481-AE6D64DE6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2" y="6456078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C3CA55-31D4-49FB-A9BA-C8DF6C9DA2BA}"/>
              </a:ext>
            </a:extLst>
          </p:cNvPr>
          <p:cNvCxnSpPr/>
          <p:nvPr userDrawn="1"/>
        </p:nvCxnSpPr>
        <p:spPr>
          <a:xfrm>
            <a:off x="11424715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D29045-B926-4C6A-B1FB-EE6A5C9DC659}"/>
              </a:ext>
            </a:extLst>
          </p:cNvPr>
          <p:cNvSpPr txBox="1"/>
          <p:nvPr userDrawn="1"/>
        </p:nvSpPr>
        <p:spPr>
          <a:xfrm>
            <a:off x="9572630" y="6510782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596F8F7-705E-4DD8-B7D1-D6D515D7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39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tx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DD3F0A-D930-447E-896A-A428789F0277}"/>
              </a:ext>
            </a:extLst>
          </p:cNvPr>
          <p:cNvGrpSpPr/>
          <p:nvPr userDrawn="1"/>
        </p:nvGrpSpPr>
        <p:grpSpPr>
          <a:xfrm>
            <a:off x="456857" y="6358589"/>
            <a:ext cx="3011755" cy="436279"/>
            <a:chOff x="455208" y="4815997"/>
            <a:chExt cx="2285500" cy="30565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2E2989-E3B5-4E9C-B00D-9E099BD47B82}"/>
                </a:ext>
              </a:extLst>
            </p:cNvPr>
            <p:cNvSpPr txBox="1"/>
            <p:nvPr userDrawn="1"/>
          </p:nvSpPr>
          <p:spPr>
            <a:xfrm>
              <a:off x="455208" y="4815997"/>
              <a:ext cx="2285500" cy="20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Visual Technologies Team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03252B-B62F-4C31-ACA7-C3E7E75BF21B}"/>
                </a:ext>
              </a:extLst>
            </p:cNvPr>
            <p:cNvSpPr txBox="1"/>
            <p:nvPr userDrawn="1"/>
          </p:nvSpPr>
          <p:spPr>
            <a:xfrm>
              <a:off x="455208" y="4938368"/>
              <a:ext cx="2285500" cy="18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Driving Best-in-class in everything we do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41154EE-10F1-43F3-A832-4027C11BAF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6" y="6474888"/>
            <a:ext cx="329713" cy="273992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1AC8EF4-7916-4BC9-BFD9-71AFDCE89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73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7F5E-36FF-4F42-BFA6-9FE46A1B734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9A22-057E-4773-B7F1-3851BE522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99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8056" y="6447632"/>
            <a:ext cx="2743200" cy="365125"/>
          </a:xfrm>
        </p:spPr>
        <p:txBody>
          <a:bodyPr/>
          <a:lstStyle/>
          <a:p>
            <a:fld id="{1436F5C9-0C05-45EC-9B9F-EA7B633C52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CB9E99-979A-4811-9453-D4B6EEEEA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00" y="227809"/>
            <a:ext cx="11360211" cy="835751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0435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A4BFA2-DDB1-4C8C-9836-4F17D4B6EF7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6744"/>
            <a:ext cx="12192000" cy="48768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596F8F7-705E-4DD8-B7D1-D6D515D7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40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tx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4" name="Picture 2" descr="\\.psf\Home\Desktop\Intel.png">
            <a:extLst>
              <a:ext uri="{FF2B5EF4-FFF2-40B4-BE49-F238E27FC236}">
                <a16:creationId xmlns:a16="http://schemas.microsoft.com/office/drawing/2014/main" id="{60B5EDA7-260B-405E-B05F-040FC0FE3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1" y="6456075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1CB908-8023-48B1-8C22-90E4F3550148}"/>
              </a:ext>
            </a:extLst>
          </p:cNvPr>
          <p:cNvCxnSpPr/>
          <p:nvPr userDrawn="1"/>
        </p:nvCxnSpPr>
        <p:spPr>
          <a:xfrm>
            <a:off x="11424713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F633F9A-455E-454D-9300-BDD764FD280B}"/>
              </a:ext>
            </a:extLst>
          </p:cNvPr>
          <p:cNvSpPr txBox="1"/>
          <p:nvPr userDrawn="1"/>
        </p:nvSpPr>
        <p:spPr>
          <a:xfrm>
            <a:off x="9572628" y="6510779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40309E-D00A-490A-B240-55E2825F7BF5}"/>
              </a:ext>
            </a:extLst>
          </p:cNvPr>
          <p:cNvGrpSpPr/>
          <p:nvPr userDrawn="1"/>
        </p:nvGrpSpPr>
        <p:grpSpPr>
          <a:xfrm>
            <a:off x="456857" y="6358597"/>
            <a:ext cx="3011755" cy="436279"/>
            <a:chOff x="455208" y="4815997"/>
            <a:chExt cx="2285500" cy="3056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CC8AADE-7B88-49D0-8343-7F18DF7E684D}"/>
                </a:ext>
              </a:extLst>
            </p:cNvPr>
            <p:cNvSpPr txBox="1"/>
            <p:nvPr userDrawn="1"/>
          </p:nvSpPr>
          <p:spPr>
            <a:xfrm>
              <a:off x="455208" y="4815997"/>
              <a:ext cx="2285500" cy="20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Visual Technologies Team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D78A03-72CE-4A87-B889-766C2D5553DE}"/>
                </a:ext>
              </a:extLst>
            </p:cNvPr>
            <p:cNvSpPr txBox="1"/>
            <p:nvPr userDrawn="1"/>
          </p:nvSpPr>
          <p:spPr>
            <a:xfrm>
              <a:off x="455208" y="4938368"/>
              <a:ext cx="2285500" cy="18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Driving Best-in-class in everything we do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8E2E6DA-1928-4F29-B3A0-F6AF6E9D36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3" y="6474888"/>
            <a:ext cx="329713" cy="273992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3FAC3C3-CD36-46F3-8E2C-763F52DA0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2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85">
              <a:defRPr/>
            </a:pPr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85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4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855118E-828C-4D11-BB70-2E194AC2087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6744"/>
            <a:ext cx="12192000" cy="4876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15CFAE-FFC2-4D77-9EB6-1D675965C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19199"/>
            <a:ext cx="11460480" cy="499872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2" descr="\\.psf\Home\Desktop\Intel.png">
            <a:extLst>
              <a:ext uri="{FF2B5EF4-FFF2-40B4-BE49-F238E27FC236}">
                <a16:creationId xmlns:a16="http://schemas.microsoft.com/office/drawing/2014/main" id="{220DE12E-0C1E-4CE7-9481-AE6D64DE6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1" y="6456075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C3CA55-31D4-49FB-A9BA-C8DF6C9DA2BA}"/>
              </a:ext>
            </a:extLst>
          </p:cNvPr>
          <p:cNvCxnSpPr/>
          <p:nvPr userDrawn="1"/>
        </p:nvCxnSpPr>
        <p:spPr>
          <a:xfrm>
            <a:off x="11424713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D29045-B926-4C6A-B1FB-EE6A5C9DC659}"/>
              </a:ext>
            </a:extLst>
          </p:cNvPr>
          <p:cNvSpPr txBox="1"/>
          <p:nvPr userDrawn="1"/>
        </p:nvSpPr>
        <p:spPr>
          <a:xfrm>
            <a:off x="9572628" y="6510779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596F8F7-705E-4DD8-B7D1-D6D515D7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40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tx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DD3F0A-D930-447E-896A-A428789F0277}"/>
              </a:ext>
            </a:extLst>
          </p:cNvPr>
          <p:cNvGrpSpPr/>
          <p:nvPr userDrawn="1"/>
        </p:nvGrpSpPr>
        <p:grpSpPr>
          <a:xfrm>
            <a:off x="456857" y="6358597"/>
            <a:ext cx="3011755" cy="436279"/>
            <a:chOff x="455208" y="4815997"/>
            <a:chExt cx="2285500" cy="30565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2E2989-E3B5-4E9C-B00D-9E099BD47B82}"/>
                </a:ext>
              </a:extLst>
            </p:cNvPr>
            <p:cNvSpPr txBox="1"/>
            <p:nvPr userDrawn="1"/>
          </p:nvSpPr>
          <p:spPr>
            <a:xfrm>
              <a:off x="455208" y="4815997"/>
              <a:ext cx="2285500" cy="20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Visual Technologies Team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03252B-B62F-4C31-ACA7-C3E7E75BF21B}"/>
                </a:ext>
              </a:extLst>
            </p:cNvPr>
            <p:cNvSpPr txBox="1"/>
            <p:nvPr userDrawn="1"/>
          </p:nvSpPr>
          <p:spPr>
            <a:xfrm>
              <a:off x="455208" y="4938368"/>
              <a:ext cx="2285500" cy="18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Driving Best-in-class in everything we do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41154EE-10F1-43F3-A832-4027C11BAF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3" y="6474888"/>
            <a:ext cx="329713" cy="273992"/>
          </a:xfrm>
          <a:prstGeom prst="rect">
            <a:avLst/>
          </a:prstGeom>
        </p:spPr>
      </p:pic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B78B729-AC56-461E-B93C-02DFB77B6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2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85">
              <a:defRPr/>
            </a:pPr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85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40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7C19AF7-8C5B-4E52-873F-4E987B9F67B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6744"/>
            <a:ext cx="12192000" cy="487680"/>
          </a:xfrm>
          <a:prstGeom prst="rect">
            <a:avLst/>
          </a:prstGeom>
        </p:spPr>
      </p:pic>
      <p:pic>
        <p:nvPicPr>
          <p:cNvPr id="24" name="Picture 2" descr="\\.psf\Home\Desktop\Intel.png">
            <a:extLst>
              <a:ext uri="{FF2B5EF4-FFF2-40B4-BE49-F238E27FC236}">
                <a16:creationId xmlns:a16="http://schemas.microsoft.com/office/drawing/2014/main" id="{60B5EDA7-260B-405E-B05F-040FC0FE3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1" y="6456075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1CB908-8023-48B1-8C22-90E4F3550148}"/>
              </a:ext>
            </a:extLst>
          </p:cNvPr>
          <p:cNvCxnSpPr/>
          <p:nvPr userDrawn="1"/>
        </p:nvCxnSpPr>
        <p:spPr>
          <a:xfrm>
            <a:off x="11424713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F633F9A-455E-454D-9300-BDD764FD280B}"/>
              </a:ext>
            </a:extLst>
          </p:cNvPr>
          <p:cNvSpPr txBox="1"/>
          <p:nvPr userDrawn="1"/>
        </p:nvSpPr>
        <p:spPr>
          <a:xfrm>
            <a:off x="9572628" y="6510779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40309E-D00A-490A-B240-55E2825F7BF5}"/>
              </a:ext>
            </a:extLst>
          </p:cNvPr>
          <p:cNvGrpSpPr/>
          <p:nvPr userDrawn="1"/>
        </p:nvGrpSpPr>
        <p:grpSpPr>
          <a:xfrm>
            <a:off x="456857" y="6358597"/>
            <a:ext cx="3011755" cy="436279"/>
            <a:chOff x="455208" y="4815997"/>
            <a:chExt cx="2285500" cy="3056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CC8AADE-7B88-49D0-8343-7F18DF7E684D}"/>
                </a:ext>
              </a:extLst>
            </p:cNvPr>
            <p:cNvSpPr txBox="1"/>
            <p:nvPr userDrawn="1"/>
          </p:nvSpPr>
          <p:spPr>
            <a:xfrm>
              <a:off x="455208" y="4815997"/>
              <a:ext cx="2285500" cy="20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Visual Technologies Team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D78A03-72CE-4A87-B889-766C2D5553DE}"/>
                </a:ext>
              </a:extLst>
            </p:cNvPr>
            <p:cNvSpPr txBox="1"/>
            <p:nvPr userDrawn="1"/>
          </p:nvSpPr>
          <p:spPr>
            <a:xfrm>
              <a:off x="455208" y="4938368"/>
              <a:ext cx="2285500" cy="18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Driving Best-in-class in everything we do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02F7F28-8744-4CA6-BA0E-54726B4887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3" y="6474888"/>
            <a:ext cx="329713" cy="273992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5BD20AD-7AAE-4BF6-A328-67B1B201C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2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85">
              <a:defRPr/>
            </a:pPr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85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67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Radial Gradi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ponte vecchi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98" y="510893"/>
            <a:ext cx="1664065" cy="110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84449" y="3372524"/>
            <a:ext cx="10950515" cy="1336387"/>
          </a:xfrm>
        </p:spPr>
        <p:txBody>
          <a:bodyPr lIns="0" rIns="0" anchor="b" anchorCtr="0">
            <a:noAutofit/>
          </a:bodyPr>
          <a:lstStyle>
            <a:lvl1pPr>
              <a:lnSpc>
                <a:spcPts val="7333"/>
              </a:lnSpc>
              <a:spcBef>
                <a:spcPts val="3200"/>
              </a:spcBef>
              <a:defRPr sz="6667" b="0" spc="133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50pt Intel Clear Title</a:t>
            </a:r>
            <a:br>
              <a:rPr lang="en-US" dirty="0"/>
            </a:br>
            <a:r>
              <a:rPr lang="en-US" dirty="0"/>
              <a:t>with Radial Gradient</a:t>
            </a:r>
          </a:p>
        </p:txBody>
      </p:sp>
    </p:spTree>
    <p:extLst>
      <p:ext uri="{BB962C8B-B14F-4D97-AF65-F5344CB8AC3E}">
        <p14:creationId xmlns:p14="http://schemas.microsoft.com/office/powerpoint/2010/main" val="633682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7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5" y="1604435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95326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>
      <p:bgPr>
        <a:gradFill>
          <a:gsLst>
            <a:gs pos="30000">
              <a:schemeClr val="tx2"/>
            </a:gs>
            <a:gs pos="100000">
              <a:srgbClr val="009FDF"/>
            </a:gs>
            <a:gs pos="65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3584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73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97" y="510892"/>
            <a:ext cx="1664065" cy="1106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92917" y="3305897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8666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image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657345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60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</p:spTree>
    <p:extLst>
      <p:ext uri="{BB962C8B-B14F-4D97-AF65-F5344CB8AC3E}">
        <p14:creationId xmlns:p14="http://schemas.microsoft.com/office/powerpoint/2010/main" val="13614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6" y="1604434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7" y="1604434"/>
            <a:ext cx="5340352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412658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607485" y="4615012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chemeClr val="accent2"/>
                </a:solidFill>
                <a:latin typeface="Intel Clear"/>
                <a:cs typeface="Intel Clear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84449" y="3220124"/>
            <a:ext cx="10950515" cy="1336387"/>
          </a:xfrm>
        </p:spPr>
        <p:txBody>
          <a:bodyPr lIns="0" r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5333" b="0" spc="133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pc="0" dirty="0"/>
              <a:t>40pt Intel Clear</a:t>
            </a:r>
            <a:br>
              <a:rPr lang="en-US" spc="0" dirty="0"/>
            </a:br>
            <a:r>
              <a:rPr lang="en-US" spc="0" dirty="0"/>
              <a:t>White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605274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2979844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5333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40pt Intel Clear Light Body.</a:t>
            </a:r>
            <a:br>
              <a:rPr lang="en-US" dirty="0"/>
            </a:br>
            <a:r>
              <a:rPr lang="en-US" dirty="0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7484" y="1469060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333" b="0" cap="none" spc="0" baseline="0">
                <a:solidFill>
                  <a:srgbClr val="003C7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24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1275853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09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Intel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78" y="2500173"/>
            <a:ext cx="2811727" cy="18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52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4" y="3681550"/>
            <a:ext cx="10960101" cy="2352783"/>
          </a:xfrm>
        </p:spPr>
        <p:txBody>
          <a:bodyPr anchor="t" anchorCtr="0"/>
          <a:lstStyle>
            <a:lvl1pPr marL="230706" indent="-230706">
              <a:defRPr sz="4800" baseline="0">
                <a:solidFill>
                  <a:schemeClr val="accent1"/>
                </a:solidFill>
                <a:latin typeface="Neo Sans Intel Light"/>
                <a:cs typeface="Neo Sans Intel Light"/>
              </a:defRPr>
            </a:lvl1pPr>
            <a:lvl2pPr marL="0" indent="0">
              <a:buFont typeface="Lucida Grande"/>
              <a:buNone/>
              <a:defRPr sz="1600">
                <a:solidFill>
                  <a:schemeClr val="accent2"/>
                </a:solidFill>
                <a:latin typeface="Neo Sans Intel Medium"/>
                <a:cs typeface="Neo Sans Intel Medium"/>
              </a:defRPr>
            </a:lvl2pPr>
            <a:lvl3pPr marL="914354" indent="-304784">
              <a:defRPr sz="1600"/>
            </a:lvl3pPr>
            <a:lvl4pPr>
              <a:defRPr sz="1467"/>
            </a:lvl4pPr>
            <a:lvl5pPr>
              <a:defRPr sz="1400"/>
            </a:lvl5pPr>
          </a:lstStyle>
          <a:p>
            <a:pPr lvl="1"/>
            <a:r>
              <a:rPr lang="en-US" dirty="0"/>
              <a:t>12 point medium subhead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82627"/>
            <a:ext cx="10972800" cy="2844173"/>
          </a:xfrm>
        </p:spPr>
        <p:txBody>
          <a:bodyPr anchor="b" anchorCtr="0"/>
          <a:lstStyle/>
          <a:p>
            <a:pPr lvl="0"/>
            <a:r>
              <a:rPr lang="en-US" dirty="0"/>
              <a:t>28pt Light Text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47976" y="6641030"/>
            <a:ext cx="1148071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70"/>
            <a:r>
              <a:rPr lang="en-US" sz="1067" dirty="0">
                <a:solidFill>
                  <a:prstClr val="white"/>
                </a:solidFill>
                <a:latin typeface="Neo Sans Intel"/>
                <a:cs typeface="Neo Sans Intel"/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33190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7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31259" y="6432516"/>
            <a:ext cx="1276676" cy="365125"/>
          </a:xfrm>
          <a:prstGeom prst="rect">
            <a:avLst/>
          </a:prstGeo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sz="7200" b="0" i="0" baseline="0">
                <a:solidFill>
                  <a:schemeClr val="bg1"/>
                </a:solidFill>
                <a:latin typeface="+mj-lt"/>
                <a:cs typeface="Intel Clear"/>
              </a:defRPr>
            </a:lvl1pPr>
          </a:lstStyle>
          <a:p>
            <a:r>
              <a:rPr lang="en-US" dirty="0"/>
              <a:t>72pt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1992144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2232" y="2715836"/>
            <a:ext cx="8967536" cy="830997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46100" dir="2700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365760" tIns="0" rIns="36576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75000"/>
              </a:lnSpc>
              <a:defRPr lang="en-US" sz="7193" b="1" kern="1200" dirty="0">
                <a:ln>
                  <a:solidFill>
                    <a:schemeClr val="bg2">
                      <a:alpha val="0"/>
                    </a:schemeClr>
                  </a:solidFill>
                </a:ln>
                <a:solidFill>
                  <a:srgbClr val="FFFFFF"/>
                </a:solidFill>
                <a:effectLst>
                  <a:outerShdw blurRad="444500" dir="2700000" algn="tl" rotWithShape="0">
                    <a:schemeClr val="tx1">
                      <a:alpha val="26000"/>
                    </a:schemeClr>
                  </a:outerShdw>
                </a:effectLst>
                <a:ea typeface="+mn-ea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[section break slide]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607800" y="6353644"/>
            <a:ext cx="584200" cy="50435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 defTabSz="913629"/>
            <a:fld id="{712E6D72-43F0-4CA1-9A6E-97516158C2EF}" type="slidenum">
              <a:rPr lang="en-US" sz="1465">
                <a:solidFill>
                  <a:prstClr val="white"/>
                </a:solidFill>
              </a:rPr>
              <a:pPr algn="ctr" defTabSz="913629"/>
              <a:t>‹#›</a:t>
            </a:fld>
            <a:endParaRPr lang="en-US" sz="1465" dirty="0" err="1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55889" y="6344128"/>
            <a:ext cx="984211" cy="51387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defTabSz="913629"/>
            <a:r>
              <a:rPr lang="en-US" sz="1465">
                <a:solidFill>
                  <a:prstClr val="white"/>
                </a:solidFill>
                <a:latin typeface="Intel Clear Bold" panose="020B0704020203020204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#IntelAI</a:t>
            </a:r>
            <a:endParaRPr lang="en-US" sz="1465" dirty="0" err="1">
              <a:solidFill>
                <a:prstClr val="white"/>
              </a:solidFill>
              <a:latin typeface="Intel Clear Bold" panose="020B0704020203020204" pitchFamily="34" charset="0"/>
              <a:ea typeface="Intel Clear Pro" panose="020B0804020202060201" pitchFamily="34" charset="0"/>
              <a:cs typeface="Intel Clear Pro" panose="020B0804020202060201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" y="6344127"/>
            <a:ext cx="1006485" cy="5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3196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l text + logo V3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2"/>
          <p:cNvSpPr txBox="1"/>
          <p:nvPr/>
        </p:nvSpPr>
        <p:spPr>
          <a:xfrm>
            <a:off x="160868" y="6522142"/>
            <a:ext cx="1963358" cy="2169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60" rIns="22860" anchor="ctr">
            <a:spAutoFit/>
          </a:bodyPr>
          <a:lstStyle/>
          <a:p>
            <a:pPr defTabSz="914377" hangingPunct="0">
              <a:lnSpc>
                <a:spcPct val="90000"/>
              </a:lnSpc>
              <a:defRPr sz="1800" b="0"/>
            </a:pPr>
            <a:r>
              <a:rPr sz="900" kern="0">
                <a:solidFill>
                  <a:srgbClr val="FFFFFF"/>
                </a:solidFill>
                <a:latin typeface="Avenir Next"/>
                <a:sym typeface="Avenir Next"/>
              </a:rPr>
              <a:t>Intel</a:t>
            </a:r>
            <a:r>
              <a:rPr sz="900" kern="0" baseline="31999">
                <a:solidFill>
                  <a:srgbClr val="FFFFFF"/>
                </a:solidFill>
                <a:latin typeface="Avenir Next"/>
                <a:sym typeface="Avenir Next"/>
              </a:rPr>
              <a:t>®</a:t>
            </a:r>
            <a:r>
              <a:rPr sz="900" kern="0">
                <a:solidFill>
                  <a:srgbClr val="FFFFFF"/>
                </a:solidFill>
                <a:latin typeface="Avenir Next"/>
                <a:sym typeface="Avenir Next"/>
              </a:rPr>
              <a:t> Confidential - draft for legal review</a:t>
            </a:r>
          </a:p>
        </p:txBody>
      </p:sp>
      <p:pic>
        <p:nvPicPr>
          <p:cNvPr id="8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" y="0"/>
            <a:ext cx="12185503" cy="6858000"/>
          </a:xfrm>
          <a:prstGeom prst="rect">
            <a:avLst/>
          </a:prstGeom>
          <a:ln w="3175">
            <a:miter lim="400000"/>
          </a:ln>
        </p:spPr>
      </p:pic>
      <p:pic>
        <p:nvPicPr>
          <p:cNvPr id="82" name="Intel background 20180318 05.jpg" descr="Intel background 20180318 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00000">
            <a:off x="-981195" y="-2029820"/>
            <a:ext cx="14154349" cy="10917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08" y="0"/>
                </a:moveTo>
                <a:lnTo>
                  <a:pt x="0" y="8451"/>
                </a:lnTo>
                <a:lnTo>
                  <a:pt x="3692" y="21600"/>
                </a:lnTo>
                <a:lnTo>
                  <a:pt x="21600" y="13149"/>
                </a:lnTo>
                <a:lnTo>
                  <a:pt x="17908" y="0"/>
                </a:lnTo>
                <a:close/>
              </a:path>
            </a:pathLst>
          </a:custGeom>
          <a:ln w="3175">
            <a:miter lim="400000"/>
          </a:ln>
        </p:spPr>
      </p:pic>
      <p:pic>
        <p:nvPicPr>
          <p:cNvPr id="84" name="intel-xxl.png" descr="intel-xx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6261" y="6308371"/>
            <a:ext cx="466791" cy="466791"/>
          </a:xfrm>
          <a:prstGeom prst="rect">
            <a:avLst/>
          </a:prstGeom>
          <a:ln w="3175">
            <a:miter lim="400000"/>
          </a:ln>
        </p:spPr>
      </p:pic>
      <p:sp>
        <p:nvSpPr>
          <p:cNvPr id="85" name="|"/>
          <p:cNvSpPr txBox="1"/>
          <p:nvPr/>
        </p:nvSpPr>
        <p:spPr>
          <a:xfrm>
            <a:off x="11793423" y="6440133"/>
            <a:ext cx="104195" cy="1897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 defTabSz="1651000">
              <a:lnSpc>
                <a:spcPct val="100000"/>
              </a:lnSpc>
              <a:defRPr sz="1800" b="0"/>
            </a:lvl1pPr>
          </a:lstStyle>
          <a:p>
            <a:pPr algn="ctr" hangingPunct="0"/>
            <a:r>
              <a:rPr sz="900" kern="0">
                <a:solidFill>
                  <a:srgbClr val="FFFFFF"/>
                </a:solidFill>
                <a:latin typeface="Avenir Next"/>
                <a:sym typeface="Avenir Next"/>
              </a:rPr>
              <a:t>|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1801" y="6440131"/>
            <a:ext cx="346249" cy="343684"/>
          </a:xfrm>
          <a:prstGeom prst="rect">
            <a:avLst/>
          </a:prstGeom>
        </p:spPr>
        <p:txBody>
          <a:bodyPr lIns="101600" tIns="101600" rIns="101600" bIns="101600"/>
          <a:lstStyle>
            <a:lvl1pPr>
              <a:defRPr sz="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" name="TextBox 2"/>
          <p:cNvSpPr txBox="1"/>
          <p:nvPr userDrawn="1"/>
        </p:nvSpPr>
        <p:spPr>
          <a:xfrm>
            <a:off x="160868" y="6531571"/>
            <a:ext cx="1963358" cy="2169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defTabSz="914377" hangingPunct="0">
              <a:lnSpc>
                <a:spcPct val="90000"/>
              </a:lnSpc>
              <a:defRPr sz="1800" b="0"/>
            </a:pPr>
            <a:r>
              <a:rPr sz="900" kern="0" dirty="0">
                <a:solidFill>
                  <a:srgbClr val="FFFFFF"/>
                </a:solidFill>
                <a:latin typeface="Avenir Next"/>
                <a:sym typeface="Avenir Next"/>
              </a:rPr>
              <a:t>Intel</a:t>
            </a:r>
            <a:r>
              <a:rPr sz="900" kern="0" baseline="31999" dirty="0">
                <a:solidFill>
                  <a:srgbClr val="FFFFFF"/>
                </a:solidFill>
                <a:latin typeface="Avenir Next"/>
                <a:sym typeface="Avenir Next"/>
              </a:rPr>
              <a:t>®</a:t>
            </a:r>
            <a:r>
              <a:rPr sz="900" kern="0" dirty="0">
                <a:solidFill>
                  <a:srgbClr val="FFFFFF"/>
                </a:solidFill>
                <a:latin typeface="Avenir Next"/>
                <a:sym typeface="Avenir Next"/>
              </a:rPr>
              <a:t> Confidential - draft for legal review</a:t>
            </a:r>
          </a:p>
        </p:txBody>
      </p:sp>
    </p:spTree>
    <p:extLst>
      <p:ext uri="{BB962C8B-B14F-4D97-AF65-F5344CB8AC3E}">
        <p14:creationId xmlns:p14="http://schemas.microsoft.com/office/powerpoint/2010/main" val="36604136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sz="3600"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36pt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5" y="1604435"/>
            <a:ext cx="10970683" cy="456776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00553" indent="-300553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 marL="1293225" indent="-304785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24pt Intel Clear body text</a:t>
            </a:r>
          </a:p>
          <a:p>
            <a:pPr lvl="1"/>
            <a:r>
              <a:rPr lang="en-US" dirty="0"/>
              <a:t>24pt Intel Clear bullet one</a:t>
            </a:r>
          </a:p>
          <a:p>
            <a:pPr lvl="2"/>
            <a:r>
              <a:rPr lang="en-US" dirty="0"/>
              <a:t>24pt Intel Clear sub-bullet</a:t>
            </a:r>
          </a:p>
          <a:p>
            <a:pPr lvl="3"/>
            <a:r>
              <a:rPr lang="en-US" dirty="0"/>
              <a:t>20pt Intel Clear fourth level</a:t>
            </a:r>
          </a:p>
          <a:p>
            <a:pPr lvl="4"/>
            <a:r>
              <a:rPr lang="en-US" dirty="0"/>
              <a:t>18pt Intel Clear 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4514928" y="6530440"/>
            <a:ext cx="3155795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020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413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23679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688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6786" y="1798641"/>
            <a:ext cx="4650316" cy="416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1798641"/>
            <a:ext cx="4652433" cy="416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7659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10972800" cy="4132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223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8195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300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082186"/>
            <a:ext cx="4011084" cy="3529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9484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5014424"/>
            <a:ext cx="7315200" cy="3529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5685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7612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04598" y="947742"/>
            <a:ext cx="458139" cy="5018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56786" y="947742"/>
            <a:ext cx="6927849" cy="5018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32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4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1019" y="1257908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r>
              <a:rPr lang="en-US" sz="1467">
                <a:latin typeface="Arial"/>
              </a:rPr>
              <a:t>Click icon to add picture</a:t>
            </a:r>
            <a:endParaRPr lang="en-US" sz="1467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41019" y="3791863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r>
              <a:rPr lang="en-US" sz="1467">
                <a:latin typeface="Arial"/>
              </a:rPr>
              <a:t>Click icon to add picture</a:t>
            </a:r>
            <a:endParaRPr lang="en-US" sz="1467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1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1" y="947742"/>
            <a:ext cx="9446684" cy="413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56786" y="1798641"/>
            <a:ext cx="4650316" cy="4167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1798641"/>
            <a:ext cx="4652433" cy="4167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830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56784" y="947742"/>
            <a:ext cx="9505949" cy="5018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282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>
                <a:solidFill>
                  <a:prstClr val="white"/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29BD3633-7A79-4899-981C-57CF7336BC8A}" type="slidenum">
              <a:rPr lang="en-US" smtClean="0">
                <a:solidFill>
                  <a:prstClr val="white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5" y="411798"/>
            <a:ext cx="10972800" cy="413276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5" y="1604442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399"/>
            </a:lvl2pPr>
            <a:lvl3pPr>
              <a:defRPr sz="2399"/>
            </a:lvl3pPr>
            <a:lvl4pPr>
              <a:defRPr sz="2133"/>
            </a:lvl4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374274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63136" y="6432516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29BD3633-7A79-4899-981C-57CF7336BC8A}" type="slidenum">
              <a:rPr 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48640" y="1268728"/>
            <a:ext cx="1133856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902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05162" y="1005839"/>
            <a:ext cx="11581695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24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277" y="685815"/>
            <a:ext cx="1016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0917" y="685815"/>
            <a:ext cx="1016000" cy="137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3624" y="685815"/>
            <a:ext cx="1016000" cy="137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12" y="685815"/>
            <a:ext cx="1016000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08801" y="685815"/>
            <a:ext cx="10160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26389" y="685815"/>
            <a:ext cx="1016000" cy="1371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3975" y="685815"/>
            <a:ext cx="1016000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61561" y="685815"/>
            <a:ext cx="10160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3277" y="2423171"/>
            <a:ext cx="1016000" cy="1371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20917" y="2423171"/>
            <a:ext cx="1016000" cy="1371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73624" y="2423171"/>
            <a:ext cx="1016000" cy="1371600"/>
          </a:xfrm>
          <a:prstGeom prst="rect">
            <a:avLst/>
          </a:prstGeom>
          <a:solidFill>
            <a:srgbClr val="0071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1212" y="2423171"/>
            <a:ext cx="1016000" cy="13716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08801" y="2423171"/>
            <a:ext cx="1016000" cy="1371600"/>
          </a:xfrm>
          <a:prstGeom prst="rect">
            <a:avLst/>
          </a:prstGeom>
          <a:solidFill>
            <a:srgbClr val="8DC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26389" y="2423171"/>
            <a:ext cx="1016000" cy="1371600"/>
          </a:xfrm>
          <a:prstGeom prst="rect">
            <a:avLst/>
          </a:prstGeom>
          <a:solidFill>
            <a:srgbClr val="FFD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3975" y="2423171"/>
            <a:ext cx="1016000" cy="1371600"/>
          </a:xfrm>
          <a:prstGeom prst="rect">
            <a:avLst/>
          </a:prstGeom>
          <a:solidFill>
            <a:srgbClr val="FDB8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261561" y="2423171"/>
            <a:ext cx="1016000" cy="1371600"/>
          </a:xfrm>
          <a:prstGeom prst="rect">
            <a:avLst/>
          </a:prstGeom>
          <a:solidFill>
            <a:srgbClr val="A6C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8453" y="685815"/>
            <a:ext cx="10160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56092" y="685815"/>
            <a:ext cx="1016000" cy="1371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38453" y="2423171"/>
            <a:ext cx="1016000" cy="1371600"/>
          </a:xfrm>
          <a:prstGeom prst="rect">
            <a:avLst/>
          </a:prstGeom>
          <a:solidFill>
            <a:srgbClr val="B1BA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56092" y="2423171"/>
            <a:ext cx="1016000" cy="1371600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679" y="408870"/>
            <a:ext cx="17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61083"/>
            <a:r>
              <a:rPr lang="en-US" sz="1200" dirty="0">
                <a:solidFill>
                  <a:srgbClr val="000000"/>
                </a:solidFill>
                <a:cs typeface="Neo Sans Intel"/>
              </a:rPr>
              <a:t>Current color palette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1668" y="2146215"/>
            <a:ext cx="2811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61083"/>
            <a:r>
              <a:rPr lang="en-US" sz="1200" dirty="0">
                <a:solidFill>
                  <a:srgbClr val="000000"/>
                </a:solidFill>
                <a:cs typeface="Neo Sans Intel"/>
              </a:rPr>
              <a:t>Intel Look Inside template palette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3277" y="4160497"/>
            <a:ext cx="1016000" cy="1371600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20917" y="4160497"/>
            <a:ext cx="1016000" cy="1371600"/>
          </a:xfrm>
          <a:prstGeom prst="rect">
            <a:avLst/>
          </a:prstGeom>
          <a:solidFill>
            <a:srgbClr val="0071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91203" y="4160497"/>
            <a:ext cx="1016000" cy="1371600"/>
          </a:xfrm>
          <a:prstGeom prst="rect">
            <a:avLst/>
          </a:prstGeom>
          <a:solidFill>
            <a:srgbClr val="6101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08789" y="4160497"/>
            <a:ext cx="1016000" cy="137160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26376" y="4160497"/>
            <a:ext cx="1016000" cy="1371600"/>
          </a:xfrm>
          <a:prstGeom prst="rect">
            <a:avLst/>
          </a:prstGeom>
          <a:solidFill>
            <a:srgbClr val="FF5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143963" y="4160497"/>
            <a:ext cx="1016000" cy="1371600"/>
          </a:xfrm>
          <a:prstGeom prst="rect">
            <a:avLst/>
          </a:prstGeom>
          <a:solidFill>
            <a:srgbClr val="FDB6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56016" y="4160497"/>
            <a:ext cx="1016000" cy="1371600"/>
          </a:xfrm>
          <a:prstGeom prst="rect">
            <a:avLst/>
          </a:prstGeom>
          <a:solidFill>
            <a:srgbClr val="8DC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261561" y="4160497"/>
            <a:ext cx="1016000" cy="1371600"/>
          </a:xfrm>
          <a:prstGeom prst="rect">
            <a:avLst/>
          </a:prstGeom>
          <a:solidFill>
            <a:srgbClr val="AAB6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38453" y="4160497"/>
            <a:ext cx="1016000" cy="13716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73672" y="4160497"/>
            <a:ext cx="1016000" cy="1371600"/>
          </a:xfrm>
          <a:prstGeom prst="rect">
            <a:avLst/>
          </a:prstGeom>
          <a:solidFill>
            <a:srgbClr val="37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1083"/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668" y="3886203"/>
            <a:ext cx="1577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61083"/>
            <a:r>
              <a:rPr lang="en-US" sz="1200" dirty="0">
                <a:solidFill>
                  <a:srgbClr val="000000"/>
                </a:solidFill>
                <a:cs typeface="Neo Sans Intel"/>
              </a:rPr>
              <a:t>My Favored colors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563" y="5613153"/>
            <a:ext cx="1016000" cy="481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789" y="5613108"/>
            <a:ext cx="10160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3" y="5578589"/>
            <a:ext cx="1016000" cy="53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19" y="5621509"/>
            <a:ext cx="1015992" cy="486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370" y="5613108"/>
            <a:ext cx="1016001" cy="4974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6045" y="5621510"/>
            <a:ext cx="1013928" cy="5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4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Radial Gradi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98" y="510893"/>
            <a:ext cx="1664065" cy="1106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Subhead, Date, Etc.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84449" y="3372524"/>
            <a:ext cx="10950515" cy="1336387"/>
          </a:xfrm>
        </p:spPr>
        <p:txBody>
          <a:bodyPr lIns="0" rIns="0" anchor="b" anchorCtr="0">
            <a:noAutofit/>
          </a:bodyPr>
          <a:lstStyle>
            <a:lvl1pPr>
              <a:lnSpc>
                <a:spcPts val="7333"/>
              </a:lnSpc>
              <a:spcBef>
                <a:spcPts val="3200"/>
              </a:spcBef>
              <a:defRPr sz="6667" b="0" spc="133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50pt Intel Clear Title</a:t>
            </a:r>
            <a:br>
              <a:rPr lang="en-US"/>
            </a:br>
            <a:r>
              <a:rPr lang="en-US"/>
              <a:t>with Radial Gradient</a:t>
            </a:r>
          </a:p>
        </p:txBody>
      </p:sp>
    </p:spTree>
    <p:extLst>
      <p:ext uri="{BB962C8B-B14F-4D97-AF65-F5344CB8AC3E}">
        <p14:creationId xmlns:p14="http://schemas.microsoft.com/office/powerpoint/2010/main" val="3095677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with Radial Gradi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_experience_hrz_wht_rgb_1500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9" y="518972"/>
            <a:ext cx="2829021" cy="1183045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Subhead, Date, Etc.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84449" y="3372524"/>
            <a:ext cx="10950515" cy="1336387"/>
          </a:xfrm>
        </p:spPr>
        <p:txBody>
          <a:bodyPr lIns="0" rIns="0" anchor="b" anchorCtr="0">
            <a:noAutofit/>
          </a:bodyPr>
          <a:lstStyle>
            <a:lvl1pPr>
              <a:lnSpc>
                <a:spcPts val="7333"/>
              </a:lnSpc>
              <a:spcBef>
                <a:spcPts val="3200"/>
              </a:spcBef>
              <a:defRPr sz="6667" b="0" spc="133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50pt Intel Clear Title</a:t>
            </a:r>
            <a:br>
              <a:rPr lang="en-US"/>
            </a:br>
            <a:r>
              <a:rPr lang="en-US"/>
              <a:t>with Radial Gradient</a:t>
            </a:r>
          </a:p>
        </p:txBody>
      </p:sp>
    </p:spTree>
    <p:extLst>
      <p:ext uri="{BB962C8B-B14F-4D97-AF65-F5344CB8AC3E}">
        <p14:creationId xmlns:p14="http://schemas.microsoft.com/office/powerpoint/2010/main" val="14704750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>
      <p:bgPr>
        <a:gradFill>
          <a:gsLst>
            <a:gs pos="0">
              <a:schemeClr val="tx2"/>
            </a:gs>
            <a:gs pos="5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3584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98" y="510893"/>
            <a:ext cx="1664065" cy="1106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5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Subhead, Date, Etc.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84449" y="3372524"/>
            <a:ext cx="10950515" cy="1336387"/>
          </a:xfrm>
        </p:spPr>
        <p:txBody>
          <a:bodyPr lIns="0" rIns="0" anchor="b" anchorCtr="0">
            <a:noAutofit/>
          </a:bodyPr>
          <a:lstStyle>
            <a:lvl1pPr>
              <a:lnSpc>
                <a:spcPts val="7333"/>
              </a:lnSpc>
              <a:spcBef>
                <a:spcPts val="3200"/>
              </a:spcBef>
              <a:defRPr sz="6667" b="0" spc="133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50pt Intel Clear Title</a:t>
            </a:r>
            <a:br>
              <a:rPr lang="en-US"/>
            </a:br>
            <a:r>
              <a:rPr lang="en-US"/>
              <a:t>with Image</a:t>
            </a:r>
          </a:p>
        </p:txBody>
      </p:sp>
    </p:spTree>
    <p:extLst>
      <p:ext uri="{BB962C8B-B14F-4D97-AF65-F5344CB8AC3E}">
        <p14:creationId xmlns:p14="http://schemas.microsoft.com/office/powerpoint/2010/main" val="129841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5" y="1604435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</a:lstStyle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4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8" y="1604434"/>
            <a:ext cx="5340352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5269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6" y="1604434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1020" y="1257907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r>
              <a:rPr lang="en-US" sz="1467" dirty="0">
                <a:latin typeface="Arial"/>
              </a:rPr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41020" y="3791864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r>
              <a:rPr lang="en-US" sz="1467" dirty="0">
                <a:latin typeface="Arial"/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198778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6" y="1604434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7" y="1604434"/>
            <a:ext cx="5340352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81435242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6" y="1604435"/>
            <a:ext cx="10970684" cy="4567767"/>
          </a:xfrm>
        </p:spPr>
        <p:txBody>
          <a:bodyPr anchor="ctr" anchorCtr="0"/>
          <a:lstStyle>
            <a:lvl1pPr marL="253988" indent="-253988">
              <a:defRPr sz="4800" b="1" baseline="0">
                <a:solidFill>
                  <a:schemeClr val="accent2"/>
                </a:solidFill>
                <a:latin typeface="+mn-lt"/>
                <a:cs typeface="Intel Clear"/>
              </a:defRPr>
            </a:lvl1pPr>
            <a:lvl2pPr marL="556657" indent="-300551">
              <a:buFont typeface="Arial"/>
              <a:buChar char="–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914354" indent="-304784">
              <a:buFont typeface="Arial"/>
              <a:buChar char="–"/>
              <a:defRPr sz="1600">
                <a:latin typeface="+mn-lt"/>
              </a:defRPr>
            </a:lvl3pPr>
            <a:lvl4pPr marL="1293220" indent="-304784">
              <a:buFont typeface="Arial"/>
              <a:buChar char="–"/>
              <a:defRPr sz="1467">
                <a:latin typeface="+mn-lt"/>
              </a:defRPr>
            </a:lvl4pPr>
            <a:lvl5pPr marL="1758863" indent="-304784">
              <a:buFont typeface="Arial"/>
              <a:buChar char="–"/>
              <a:defRPr sz="1400">
                <a:latin typeface="+mn-lt"/>
              </a:defRPr>
            </a:lvl5pPr>
          </a:lstStyle>
          <a:p>
            <a:pPr lvl="0"/>
            <a:r>
              <a:rPr lang="en-US"/>
              <a:t>“36pt Intel Clear Bold Text”</a:t>
            </a:r>
          </a:p>
          <a:p>
            <a:pPr lvl="1"/>
            <a:r>
              <a:rPr lang="en-US"/>
              <a:t>12pt Attribution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1045181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3584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889947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32175"/>
            <a:ext cx="12192000" cy="292629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6" y="1604433"/>
            <a:ext cx="5342468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237817" y="1604433"/>
            <a:ext cx="5340352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5985" y="6634395"/>
            <a:ext cx="1847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en-US" sz="1333" dirty="0">
              <a:solidFill>
                <a:srgbClr val="003C71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4967805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37819" y="4"/>
            <a:ext cx="5954183" cy="635846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11797"/>
            <a:ext cx="5342467" cy="1158240"/>
          </a:xfrm>
        </p:spPr>
        <p:txBody>
          <a:bodyPr>
            <a:noAutofit/>
          </a:bodyPr>
          <a:lstStyle>
            <a:lvl1pPr>
              <a:defRPr sz="3733" b="0" i="0" baseline="0"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766992"/>
            <a:ext cx="5342467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9459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607485" y="4615012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chemeClr val="accent2"/>
                </a:solidFill>
                <a:latin typeface="Intel Clear"/>
                <a:cs typeface="Intel Clear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84449" y="3220124"/>
            <a:ext cx="10950515" cy="1336387"/>
          </a:xfrm>
        </p:spPr>
        <p:txBody>
          <a:bodyPr lIns="0" r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5333" b="0" spc="133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pc="0"/>
              <a:t>40pt Intel Clear</a:t>
            </a:r>
            <a:br>
              <a:rPr lang="en-US" spc="0"/>
            </a:br>
            <a:r>
              <a:rPr lang="en-US" spc="0"/>
              <a:t>White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622069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Section Brea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607485" y="4615012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84449" y="3220124"/>
            <a:ext cx="10950515" cy="1336387"/>
          </a:xfrm>
        </p:spPr>
        <p:txBody>
          <a:bodyPr lIns="0" rIns="0"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5333" b="0" spc="133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pc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3934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2979844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5333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40pt Intel Clear Light Body.</a:t>
            </a:r>
            <a:br>
              <a:rPr lang="en-US"/>
            </a:br>
            <a:r>
              <a:rPr lang="en-US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7484" y="1469060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333" b="0" cap="none" spc="0" baseline="0">
                <a:solidFill>
                  <a:srgbClr val="003C7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41202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Section Break Image">
    <p:bg>
      <p:bgPr>
        <a:gradFill>
          <a:gsLst>
            <a:gs pos="0">
              <a:schemeClr val="tx2"/>
            </a:gs>
            <a:gs pos="5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"/>
            <a:ext cx="12192000" cy="343217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rgbClr val="0071C5"/>
                </a:solidFill>
              </a:defRPr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465049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baseline="0">
                <a:solidFill>
                  <a:srgbClr val="F3D54E"/>
                </a:solidFill>
                <a:latin typeface="+mn-lt"/>
                <a:cs typeface="Intel Clear" panose="020B0604020203020204" pitchFamily="34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96196" y="2960993"/>
            <a:ext cx="11595805" cy="1362075"/>
          </a:xfrm>
        </p:spPr>
        <p:txBody>
          <a:bodyPr anchor="b" anchorCtr="0">
            <a:noAutofit/>
          </a:bodyPr>
          <a:lstStyle>
            <a:lvl1pPr algn="l">
              <a:lnSpc>
                <a:spcPts val="7333"/>
              </a:lnSpc>
              <a:spcBef>
                <a:spcPts val="3200"/>
              </a:spcBef>
              <a:defRPr sz="5333" b="0" cap="none" spc="0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40pt Intel Clear Blue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04199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4435"/>
            <a:ext cx="10970684" cy="4567767"/>
          </a:xfrm>
        </p:spPr>
        <p:txBody>
          <a:bodyPr anchor="ctr" anchorCtr="0"/>
          <a:lstStyle>
            <a:lvl1pPr marL="253989" indent="-253989">
              <a:defRPr sz="4800" b="1" baseline="0">
                <a:solidFill>
                  <a:schemeClr val="accent1"/>
                </a:solidFill>
                <a:latin typeface="+mn-lt"/>
                <a:cs typeface="Intel Clear"/>
              </a:defRPr>
            </a:lvl1pPr>
            <a:lvl2pPr marL="556659" indent="-300553">
              <a:buFont typeface="Intel Clear" pitchFamily="34" charset="0"/>
              <a:buChar char="–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914358" indent="-304785">
              <a:buFont typeface="Intel Clear" pitchFamily="34" charset="0"/>
              <a:buChar char="–"/>
              <a:defRPr sz="1600">
                <a:latin typeface="+mn-lt"/>
              </a:defRPr>
            </a:lvl3pPr>
            <a:lvl4pPr>
              <a:buFont typeface="Intel Clear" pitchFamily="34" charset="0"/>
              <a:buChar char="–"/>
              <a:defRPr sz="1467">
                <a:latin typeface="+mn-lt"/>
              </a:defRPr>
            </a:lvl4pPr>
            <a:lvl5pPr>
              <a:buFont typeface="Intel Clear" pitchFamily="34" charset="0"/>
              <a:buChar char="–"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“36pt Intel Clear Bold Text”</a:t>
            </a:r>
          </a:p>
          <a:p>
            <a:pPr lvl="1"/>
            <a:r>
              <a:rPr lang="en-US" dirty="0" err="1"/>
              <a:t>12pt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4249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140555625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5112-0B83-4BCA-B976-2740F204B6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431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Int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78" y="2500173"/>
            <a:ext cx="2811727" cy="1853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932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_experience_wht_rgb_3000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44" y="2257770"/>
            <a:ext cx="2780507" cy="28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289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16220" y="2324925"/>
            <a:ext cx="4096307" cy="1258424"/>
          </a:xfrm>
        </p:spPr>
        <p:txBody>
          <a:bodyPr lIns="0" tIns="0" rIns="0" bIns="0" anchor="ctr" anchorCtr="0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32263" y="3716921"/>
            <a:ext cx="3664221" cy="1178001"/>
          </a:xfrm>
        </p:spPr>
        <p:txBody>
          <a:bodyPr anchorCtr="0"/>
          <a:lstStyle>
            <a:lvl1pPr marL="0" indent="0" algn="ctr">
              <a:spcBef>
                <a:spcPts val="0"/>
              </a:spcBef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85116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916" y="3305897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8666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97" y="510892"/>
            <a:ext cx="1664065" cy="1106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602397" y="6127370"/>
            <a:ext cx="3759972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Global Supply Chain</a:t>
            </a:r>
          </a:p>
        </p:txBody>
      </p:sp>
    </p:spTree>
    <p:extLst>
      <p:ext uri="{BB962C8B-B14F-4D97-AF65-F5344CB8AC3E}">
        <p14:creationId xmlns:p14="http://schemas.microsoft.com/office/powerpoint/2010/main" val="89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2916" y="3305897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8666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5" name="Picture 4" descr="int_experience_hrz_wht_rgb_1500.pn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8" y="518971"/>
            <a:ext cx="2829021" cy="118304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02397" y="6127370"/>
            <a:ext cx="3759972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Global Supply Chain</a:t>
            </a:r>
          </a:p>
        </p:txBody>
      </p:sp>
    </p:spTree>
    <p:extLst>
      <p:ext uri="{BB962C8B-B14F-4D97-AF65-F5344CB8AC3E}">
        <p14:creationId xmlns:p14="http://schemas.microsoft.com/office/powerpoint/2010/main" val="13623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30000">
              <a:schemeClr val="tx2"/>
            </a:gs>
            <a:gs pos="100000">
              <a:srgbClr val="009FDF"/>
            </a:gs>
            <a:gs pos="65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584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97" y="510892"/>
            <a:ext cx="1664065" cy="1106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92916" y="3305897"/>
            <a:ext cx="10950515" cy="1470025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8666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image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4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</p:spTree>
    <p:extLst>
      <p:ext uri="{BB962C8B-B14F-4D97-AF65-F5344CB8AC3E}">
        <p14:creationId xmlns:p14="http://schemas.microsoft.com/office/powerpoint/2010/main" val="35929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133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2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1018" y="1257907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endParaRPr lang="en-US" sz="1467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41018" y="3791863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endParaRPr lang="en-US" sz="1467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3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3584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73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7" y="6432517"/>
            <a:ext cx="2844800" cy="365125"/>
          </a:xfrm>
        </p:spPr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19318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7" y="1604433"/>
            <a:ext cx="5340352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0940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4434"/>
            <a:ext cx="10970684" cy="4567767"/>
          </a:xfrm>
        </p:spPr>
        <p:txBody>
          <a:bodyPr anchor="ctr" anchorCtr="0"/>
          <a:lstStyle>
            <a:lvl1pPr marL="253994" indent="-253994">
              <a:defRPr sz="4800" b="1" baseline="0">
                <a:solidFill>
                  <a:schemeClr val="accent1"/>
                </a:solidFill>
                <a:latin typeface="+mn-lt"/>
                <a:cs typeface="Intel Clear"/>
              </a:defRPr>
            </a:lvl1pPr>
            <a:lvl2pPr marL="556670" indent="-300559">
              <a:buFont typeface="Intel Clear" pitchFamily="34" charset="0"/>
              <a:buChar char="–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914377" indent="-304792">
              <a:buFont typeface="Intel Clear" pitchFamily="34" charset="0"/>
              <a:buChar char="–"/>
              <a:defRPr sz="1600">
                <a:latin typeface="+mn-lt"/>
              </a:defRPr>
            </a:lvl3pPr>
            <a:lvl4pPr>
              <a:buFont typeface="Intel Clear" pitchFamily="34" charset="0"/>
              <a:buChar char="–"/>
              <a:defRPr sz="1467">
                <a:latin typeface="+mn-lt"/>
              </a:defRPr>
            </a:lvl4pPr>
            <a:lvl5pPr>
              <a:buFont typeface="Intel Clear" pitchFamily="34" charset="0"/>
              <a:buChar char="–"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“36pt Intel Clear Bold Text”</a:t>
            </a:r>
          </a:p>
          <a:p>
            <a:pPr lvl="1"/>
            <a:r>
              <a:rPr lang="en-US" dirty="0" err="1"/>
              <a:t>12pt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90737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584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5651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32175"/>
            <a:ext cx="12192000" cy="292629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237817" y="1604433"/>
            <a:ext cx="5340352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345983" y="6634394"/>
            <a:ext cx="1847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33" dirty="0">
              <a:solidFill>
                <a:schemeClr val="tx2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8741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37818" y="2"/>
            <a:ext cx="5954183" cy="635846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5342467" cy="1158240"/>
          </a:xfrm>
        </p:spPr>
        <p:txBody>
          <a:bodyPr>
            <a:noAutofit/>
          </a:bodyPr>
          <a:lstStyle>
            <a:lvl1pPr>
              <a:defRPr sz="3733"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766992"/>
            <a:ext cx="5342467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410850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10749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tx2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2153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7484" y="2810749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blue section break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607484" y="432153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</p:spTree>
    <p:extLst>
      <p:ext uri="{BB962C8B-B14F-4D97-AF65-F5344CB8AC3E}">
        <p14:creationId xmlns:p14="http://schemas.microsoft.com/office/powerpoint/2010/main" val="11740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297984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5333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40pt Intel Clear Light Body.</a:t>
            </a:r>
            <a:br>
              <a:rPr lang="en-US" dirty="0"/>
            </a:br>
            <a:r>
              <a:rPr lang="en-US" dirty="0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1469059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333" b="0" cap="none" spc="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40pt Intel Clear Heading</a:t>
            </a:r>
          </a:p>
        </p:txBody>
      </p:sp>
    </p:spTree>
    <p:extLst>
      <p:ext uri="{BB962C8B-B14F-4D97-AF65-F5344CB8AC3E}">
        <p14:creationId xmlns:p14="http://schemas.microsoft.com/office/powerpoint/2010/main" val="20348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 Image">
    <p:bg>
      <p:bgPr>
        <a:gradFill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3013451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 blue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465049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baseline="0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12192000" cy="343217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rgbClr val="0071C5"/>
                </a:solidFill>
              </a:defRPr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</p:spTree>
    <p:extLst>
      <p:ext uri="{BB962C8B-B14F-4D97-AF65-F5344CB8AC3E}">
        <p14:creationId xmlns:p14="http://schemas.microsoft.com/office/powerpoint/2010/main" val="366345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7508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32175"/>
            <a:ext cx="12192000" cy="292629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73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7" y="6432517"/>
            <a:ext cx="2844800" cy="365125"/>
          </a:xfrm>
        </p:spPr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237818" y="1604433"/>
            <a:ext cx="5340352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867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5984" y="6634395"/>
            <a:ext cx="1847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33" dirty="0">
              <a:solidFill>
                <a:srgbClr val="003C71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6450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8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77" y="2500173"/>
            <a:ext cx="2811727" cy="1853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_experience_hrz_wht_rgb_300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39" y="2499763"/>
            <a:ext cx="4861924" cy="201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0171" y="1306112"/>
            <a:ext cx="11251731" cy="50967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altLang="zh-CN" sz="2211" kern="1200" baseline="0" noProof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47666" lvl="0" indent="-249006" algn="l" defTabSz="899926" rtl="0" eaLnBrk="1" fontAlgn="base" latinLnBrk="0" hangingPunct="1">
              <a:lnSpc>
                <a:spcPct val="150000"/>
              </a:lnSpc>
              <a:spcBef>
                <a:spcPts val="552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</a:pPr>
            <a:r>
              <a:rPr lang="en-US" dirty="0"/>
              <a:t>Click icon to add table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11111634" y="6452717"/>
            <a:ext cx="395988" cy="30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43851" rIns="0" bIns="43851" numCol="1" anchor="ctr" anchorCtr="0" compatLnSpc="1">
            <a:prstTxWarp prst="textNoShape">
              <a:avLst/>
            </a:prstTxWarp>
          </a:bodyPr>
          <a:lstStyle>
            <a:lvl1pPr defTabSz="803869">
              <a:defRPr sz="921" noProof="1">
                <a:solidFill>
                  <a:srgbClr val="FFFFFF"/>
                </a:solidFill>
              </a:defRPr>
            </a:lvl1pPr>
          </a:lstStyle>
          <a:p>
            <a:fld id="{7E3317E7-9B68-4845-9CA3-8E7130A1AE6E}" type="slidenum">
              <a:rPr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4248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0720" y="2827621"/>
            <a:ext cx="829056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0720" y="4023360"/>
            <a:ext cx="8290560" cy="487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2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B1C927-3D52-4F14-A2FD-FD57DB4C4949}"/>
              </a:ext>
            </a:extLst>
          </p:cNvPr>
          <p:cNvSpPr/>
          <p:nvPr userDrawn="1"/>
        </p:nvSpPr>
        <p:spPr>
          <a:xfrm>
            <a:off x="5157216" y="666589"/>
            <a:ext cx="1877568" cy="153619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0927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4D012D2-27BF-4052-9308-4388FC83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40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FA6AC3-D5F8-476C-A229-04744FEE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19200"/>
            <a:ext cx="11460480" cy="499872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2133">
                <a:solidFill>
                  <a:schemeClr val="bg1"/>
                </a:solidFill>
              </a:defRPr>
            </a:lvl3pPr>
            <a:lvl4pPr>
              <a:defRPr sz="1867">
                <a:solidFill>
                  <a:schemeClr val="bg1"/>
                </a:solidFill>
              </a:defRPr>
            </a:lvl4pPr>
            <a:lvl5pP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989CCC9-71D2-4293-87C7-EA72DFB6B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1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3" y="1219200"/>
            <a:ext cx="5609601" cy="499872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2133">
                <a:solidFill>
                  <a:schemeClr val="bg1"/>
                </a:solidFill>
              </a:defRPr>
            </a:lvl3pPr>
            <a:lvl4pPr>
              <a:defRPr sz="1867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3ED720-3AB7-4019-912B-C1CB9BB317F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17920" y="1219200"/>
            <a:ext cx="5609600" cy="499872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2133">
                <a:solidFill>
                  <a:schemeClr val="bg1"/>
                </a:solidFill>
              </a:defRPr>
            </a:lvl3pPr>
            <a:lvl4pPr>
              <a:defRPr sz="1867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8B10A8-EED8-4E92-931E-438CE82EA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39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474CA2E-B340-463F-9CC3-053A33430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295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CB9E99-979A-4811-9453-D4B6EEEEA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39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D615E9B-360E-4A14-8070-962AA56F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51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C908ED2-2EA0-46F7-94D4-EF8C3B0B5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41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ing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E5DA036-92CA-4431-8ADE-1E179850D4D4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7"/>
          <a:stretch/>
        </p:blipFill>
        <p:spPr>
          <a:xfrm>
            <a:off x="-3" y="6370480"/>
            <a:ext cx="12192000" cy="4876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15CFAE-FFC2-4D77-9EB6-1D675965C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19199"/>
            <a:ext cx="11460480" cy="4998720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2" descr="\\.psf\Home\Desktop\Intel.png">
            <a:extLst>
              <a:ext uri="{FF2B5EF4-FFF2-40B4-BE49-F238E27FC236}">
                <a16:creationId xmlns:a16="http://schemas.microsoft.com/office/drawing/2014/main" id="{220DE12E-0C1E-4CE7-9481-AE6D64DE6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2" y="6456078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C3CA55-31D4-49FB-A9BA-C8DF6C9DA2BA}"/>
              </a:ext>
            </a:extLst>
          </p:cNvPr>
          <p:cNvCxnSpPr/>
          <p:nvPr userDrawn="1"/>
        </p:nvCxnSpPr>
        <p:spPr>
          <a:xfrm>
            <a:off x="11424715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D29045-B926-4C6A-B1FB-EE6A5C9DC659}"/>
              </a:ext>
            </a:extLst>
          </p:cNvPr>
          <p:cNvSpPr txBox="1"/>
          <p:nvPr userDrawn="1"/>
        </p:nvSpPr>
        <p:spPr>
          <a:xfrm>
            <a:off x="9572630" y="6510782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596F8F7-705E-4DD8-B7D1-D6D515D7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3839"/>
            <a:ext cx="11460480" cy="8534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chemeClr val="tx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DD3F0A-D930-447E-896A-A428789F0277}"/>
              </a:ext>
            </a:extLst>
          </p:cNvPr>
          <p:cNvGrpSpPr/>
          <p:nvPr userDrawn="1"/>
        </p:nvGrpSpPr>
        <p:grpSpPr>
          <a:xfrm>
            <a:off x="456857" y="6358589"/>
            <a:ext cx="3011755" cy="436279"/>
            <a:chOff x="455208" y="4815997"/>
            <a:chExt cx="2285500" cy="30565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2E2989-E3B5-4E9C-B00D-9E099BD47B82}"/>
                </a:ext>
              </a:extLst>
            </p:cNvPr>
            <p:cNvSpPr txBox="1"/>
            <p:nvPr userDrawn="1"/>
          </p:nvSpPr>
          <p:spPr>
            <a:xfrm>
              <a:off x="455208" y="4815997"/>
              <a:ext cx="2285500" cy="20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Visual Technologies Team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03252B-B62F-4C31-ACA7-C3E7E75BF21B}"/>
                </a:ext>
              </a:extLst>
            </p:cNvPr>
            <p:cNvSpPr txBox="1"/>
            <p:nvPr userDrawn="1"/>
          </p:nvSpPr>
          <p:spPr>
            <a:xfrm>
              <a:off x="455208" y="4938368"/>
              <a:ext cx="2285500" cy="18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Driving Best-in-class in everything we do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41154EE-10F1-43F3-A832-4027C11BAF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6" y="6474888"/>
            <a:ext cx="329713" cy="273992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1AC8EF4-7916-4BC9-BFD9-71AFDCE89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6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21" Type="http://schemas.openxmlformats.org/officeDocument/2006/relationships/image" Target="../media/image33.jpg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image" Target="../media/image32.jp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103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image" Target="../media/image39.svg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image" Target="../media/image38.png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29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image" Target="../media/image39.svg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31" Type="http://schemas.openxmlformats.org/officeDocument/2006/relationships/image" Target="../media/image45.png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116" y="6345936"/>
            <a:ext cx="12192000" cy="512064"/>
          </a:xfrm>
          <a:prstGeom prst="rect">
            <a:avLst/>
          </a:prstGeom>
          <a:gradFill flip="none" rotWithShape="1">
            <a:gsLst>
              <a:gs pos="32000">
                <a:schemeClr val="tx2"/>
              </a:gs>
              <a:gs pos="95000">
                <a:srgbClr val="009FDF"/>
              </a:gs>
              <a:gs pos="78000">
                <a:srgbClr val="0071C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55" y="6440787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1624736" y="6432680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484" y="413507"/>
            <a:ext cx="10972800" cy="1158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85" y="1604435"/>
            <a:ext cx="10970683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7" y="6432517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514928" y="6530440"/>
            <a:ext cx="3155795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445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09573" rtl="0" eaLnBrk="1" latinLnBrk="0" hangingPunct="1">
        <a:lnSpc>
          <a:spcPct val="100000"/>
        </a:lnSpc>
        <a:spcBef>
          <a:spcPct val="0"/>
        </a:spcBef>
        <a:buNone/>
        <a:defRPr sz="3733" b="0" i="0" kern="1200" spc="0" baseline="0">
          <a:solidFill>
            <a:schemeClr val="tx2"/>
          </a:solidFill>
          <a:latin typeface="Intel Clear"/>
          <a:ea typeface="Intel Clear"/>
          <a:cs typeface="Intel Clear"/>
        </a:defRPr>
      </a:lvl1pPr>
    </p:titleStyle>
    <p:bodyStyle>
      <a:lvl1pPr marL="0" indent="0" algn="l" defTabSz="609573" rtl="0" eaLnBrk="1" latinLnBrk="0" hangingPunct="1">
        <a:spcBef>
          <a:spcPts val="1600"/>
        </a:spcBef>
        <a:spcAft>
          <a:spcPts val="0"/>
        </a:spcAft>
        <a:buFont typeface="Wingdings" panose="05000000000000000000" pitchFamily="2" charset="2"/>
        <a:buNone/>
        <a:defRPr sz="24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300553" indent="-300553" algn="l" defTabSz="609573" rtl="0" eaLnBrk="1" latinLnBrk="0" hangingPunct="1">
        <a:spcBef>
          <a:spcPts val="1600"/>
        </a:spcBef>
        <a:buFont typeface="Wingdings" charset="2"/>
        <a:buChar char="§"/>
        <a:defRPr sz="2133" kern="1200" baseline="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2pPr>
      <a:lvl3pPr marL="761965" indent="-304785" algn="l" defTabSz="609573" rtl="0" eaLnBrk="1" latinLnBrk="0" hangingPunct="1">
        <a:spcBef>
          <a:spcPts val="1067"/>
        </a:spcBef>
        <a:buFont typeface="Intel Clear" panose="020B0604020203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3pPr>
      <a:lvl4pPr marL="1293225" indent="-304785" algn="l" defTabSz="609573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4pPr>
      <a:lvl5pPr marL="1758870" indent="-304785" algn="l" defTabSz="609573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867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5pPr>
      <a:lvl6pPr marL="3352646" indent="-304785" algn="l" defTabSz="60957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18" indent="-304785" algn="l" defTabSz="60957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90" indent="-304785" algn="l" defTabSz="60957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62" indent="-304785" algn="l" defTabSz="60957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3" algn="l" defTabSz="6095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4" algn="l" defTabSz="6095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16" algn="l" defTabSz="6095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88" algn="l" defTabSz="6095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60" algn="l" defTabSz="6095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32" algn="l" defTabSz="6095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04" algn="l" defTabSz="6095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75" algn="l" defTabSz="6095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116" y="6345936"/>
            <a:ext cx="12192000" cy="51206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55" y="6441883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1624737" y="6443472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484" y="413507"/>
            <a:ext cx="10972800" cy="1158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85" y="1604435"/>
            <a:ext cx="10970683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19407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pPr defTabSz="609570"/>
            <a:fld id="{EE2556C5-CE8C-6547-B838-EA80C61A4AF7}" type="slidenum">
              <a:rPr lang="en-US" smtClean="0">
                <a:solidFill>
                  <a:prstClr val="white"/>
                </a:solidFill>
              </a:rPr>
              <a:pPr defTabSz="60957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5369" y="6499378"/>
            <a:ext cx="3308598" cy="2051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09570"/>
            <a:r>
              <a:rPr lang="en-US" sz="1333" dirty="0">
                <a:solidFill>
                  <a:prstClr val="white"/>
                </a:solidFill>
                <a:cs typeface="Intel Clear"/>
              </a:rPr>
              <a:t>Intel Data Center Group: Strategic Planning</a:t>
            </a:r>
          </a:p>
        </p:txBody>
      </p:sp>
      <p:sp>
        <p:nvSpPr>
          <p:cNvPr id="4" name="fc" descr=" "/>
          <p:cNvSpPr txBox="1"/>
          <p:nvPr userDrawn="1"/>
        </p:nvSpPr>
        <p:spPr>
          <a:xfrm>
            <a:off x="1" y="6431280"/>
            <a:ext cx="4032739" cy="36919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 defTabSz="609570">
              <a:spcBef>
                <a:spcPts val="1600"/>
              </a:spcBef>
            </a:pPr>
            <a:r>
              <a:rPr lang="en-US" sz="1133">
                <a:solidFill>
                  <a:srgbClr val="999999"/>
                </a:solidFill>
                <a:latin typeface="Microsoft Sans Serif" panose="020B0604020202020204" pitchFamily="34" charset="0"/>
              </a:rPr>
              <a:t> </a:t>
            </a:r>
            <a:endParaRPr lang="en-US" sz="1133" dirty="0">
              <a:solidFill>
                <a:srgbClr val="999999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3" name="fc" descr=" "/>
          <p:cNvSpPr txBox="1"/>
          <p:nvPr userDrawn="1"/>
        </p:nvSpPr>
        <p:spPr>
          <a:xfrm>
            <a:off x="4351605" y="6431280"/>
            <a:ext cx="4032739" cy="36919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 defTabSz="609570">
              <a:spcBef>
                <a:spcPts val="1600"/>
              </a:spcBef>
            </a:pPr>
            <a:r>
              <a:rPr lang="en-US" sz="1333" dirty="0">
                <a:solidFill>
                  <a:prstClr val="white"/>
                </a:solidFill>
                <a:latin typeface="Microsoft Sans Serif" panose="020B0604020202020204" pitchFamily="34" charset="0"/>
              </a:rPr>
              <a:t>Intel Top Secret</a:t>
            </a:r>
          </a:p>
        </p:txBody>
      </p:sp>
    </p:spTree>
    <p:extLst>
      <p:ext uri="{BB962C8B-B14F-4D97-AF65-F5344CB8AC3E}">
        <p14:creationId xmlns:p14="http://schemas.microsoft.com/office/powerpoint/2010/main" val="292131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ftr="0" dt="0"/>
  <p:txStyles>
    <p:titleStyle>
      <a:lvl1pPr algn="l" defTabSz="609570" rtl="0" eaLnBrk="1" latinLnBrk="0" hangingPunct="1">
        <a:lnSpc>
          <a:spcPct val="100000"/>
        </a:lnSpc>
        <a:spcBef>
          <a:spcPct val="0"/>
        </a:spcBef>
        <a:buNone/>
        <a:defRPr sz="3733" b="0" i="0" kern="1200" spc="0" baseline="0">
          <a:solidFill>
            <a:srgbClr val="003C71"/>
          </a:solidFill>
          <a:latin typeface="Intel Clear"/>
          <a:ea typeface="Intel Clear"/>
          <a:cs typeface="Intel Clear"/>
        </a:defRPr>
      </a:lvl1pPr>
    </p:titleStyle>
    <p:bodyStyle>
      <a:lvl1pPr marL="0" indent="0" algn="l" defTabSz="609570" rtl="0" eaLnBrk="1" latinLnBrk="0" hangingPunct="1">
        <a:spcBef>
          <a:spcPts val="1600"/>
        </a:spcBef>
        <a:spcAft>
          <a:spcPts val="0"/>
        </a:spcAft>
        <a:buFont typeface="Wingdings" panose="05000000000000000000" pitchFamily="2" charset="2"/>
        <a:buNone/>
        <a:defRPr sz="24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300551" indent="-300551" algn="l" defTabSz="609570" rtl="0" eaLnBrk="1" latinLnBrk="0" hangingPunct="1">
        <a:spcBef>
          <a:spcPts val="1600"/>
        </a:spcBef>
        <a:buFont typeface="Wingdings" charset="2"/>
        <a:buChar char="§"/>
        <a:defRPr sz="2133" kern="1200" baseline="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2pPr>
      <a:lvl3pPr marL="761962" indent="-304784" algn="l" defTabSz="609570" rtl="0" eaLnBrk="1" latinLnBrk="0" hangingPunct="1">
        <a:spcBef>
          <a:spcPts val="1067"/>
        </a:spcBef>
        <a:buFont typeface="Intel Clear" panose="020B0604020203020204" pitchFamily="34" charset="0"/>
        <a:buChar char="–"/>
        <a:defRPr sz="2133" kern="120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3pPr>
      <a:lvl4pPr marL="1293220" indent="-304784" algn="l" defTabSz="609570" rtl="0" eaLnBrk="1" latinLnBrk="0" hangingPunct="1">
        <a:spcBef>
          <a:spcPct val="20000"/>
        </a:spcBef>
        <a:buFont typeface="Arial"/>
        <a:buChar char="–"/>
        <a:defRPr sz="1867" kern="120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4pPr>
      <a:lvl5pPr marL="1758863" indent="-304784" algn="l" defTabSz="60957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867" kern="120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84301" y="947742"/>
            <a:ext cx="9446684" cy="4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625" tIns="19050" rIns="47625" bIns="1905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56784" y="1798641"/>
            <a:ext cx="9505949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588002" y="6596065"/>
            <a:ext cx="496931" cy="265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9" rIns="92075" bIns="46039">
            <a:spAutoFit/>
          </a:bodyPr>
          <a:lstStyle/>
          <a:p>
            <a:pPr marL="228594" indent="-228594" defTabSz="914377" eaLnBrk="0" hangingPunct="0">
              <a:lnSpc>
                <a:spcPct val="80000"/>
              </a:lnSpc>
              <a:spcBef>
                <a:spcPct val="30000"/>
              </a:spcBef>
              <a:buSzPct val="100000"/>
              <a:defRPr/>
            </a:pPr>
            <a:fld id="{63B459DA-D091-4567-A82C-39413C594A75}" type="slidenum">
              <a:rPr lang="en-US" sz="1400">
                <a:solidFill>
                  <a:srgbClr val="0960A8"/>
                </a:solidFill>
              </a:rPr>
              <a:pPr marL="228594" indent="-228594" defTabSz="914377" eaLnBrk="0" hangingPunct="0">
                <a:lnSpc>
                  <a:spcPct val="80000"/>
                </a:lnSpc>
                <a:spcBef>
                  <a:spcPct val="30000"/>
                </a:spcBef>
                <a:buSzPct val="100000"/>
                <a:defRPr/>
              </a:pPr>
              <a:t>‹#›</a:t>
            </a:fld>
            <a:endParaRPr lang="en-US" sz="1400">
              <a:solidFill>
                <a:srgbClr val="0960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9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xStyles>
    <p:titleStyle>
      <a:lvl1pPr algn="ctr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189" algn="ctr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377" algn="ctr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566" algn="ctr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754" algn="ctr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5744" indent="-285744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3pPr>
      <a:lvl4pPr marL="1543012" indent="-17144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4pPr>
      <a:lvl5pPr marL="2000201" indent="-17144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5pPr>
      <a:lvl6pPr marL="2457389" indent="-17144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14578" indent="-17144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371766" indent="-17144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28955" indent="-17144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116" y="6345936"/>
            <a:ext cx="12192000" cy="51206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55" y="6440787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1624737" y="6432680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484" y="413507"/>
            <a:ext cx="10972800" cy="1158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28pt Intel Clear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85" y="1604435"/>
            <a:ext cx="10970683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16pt Intel Clear bullet one</a:t>
            </a:r>
          </a:p>
          <a:p>
            <a:pPr lvl="2"/>
            <a:r>
              <a:rPr lang="en-US"/>
              <a:t>16pt Intel Clear sub-bullet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pPr defTabSz="91437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32516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pPr defTabSz="914377"/>
            <a:fld id="{0FD35112-0B83-4BCA-B976-2740F204B6D1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5370" y="6554397"/>
            <a:ext cx="1574149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800" dirty="0">
                <a:solidFill>
                  <a:prstClr val="white"/>
                </a:solidFill>
                <a:cs typeface="Intel Clear"/>
              </a:rPr>
              <a:t>Platform Engineering Group (PEG)</a:t>
            </a:r>
          </a:p>
        </p:txBody>
      </p:sp>
    </p:spTree>
    <p:extLst>
      <p:ext uri="{BB962C8B-B14F-4D97-AF65-F5344CB8AC3E}">
        <p14:creationId xmlns:p14="http://schemas.microsoft.com/office/powerpoint/2010/main" val="111782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</p:sldLayoutIdLst>
  <p:transition>
    <p:fade/>
  </p:transition>
  <p:txStyles>
    <p:titleStyle>
      <a:lvl1pPr algn="l" defTabSz="609570" rtl="0" eaLnBrk="1" latinLnBrk="0" hangingPunct="1">
        <a:lnSpc>
          <a:spcPct val="100000"/>
        </a:lnSpc>
        <a:spcBef>
          <a:spcPct val="0"/>
        </a:spcBef>
        <a:buNone/>
        <a:defRPr sz="3733" b="0" i="0" kern="1200" spc="0" baseline="0">
          <a:solidFill>
            <a:srgbClr val="003C71"/>
          </a:solidFill>
          <a:latin typeface="Intel Clear"/>
          <a:ea typeface="Intel Clear"/>
          <a:cs typeface="Intel Clear"/>
        </a:defRPr>
      </a:lvl1pPr>
    </p:titleStyle>
    <p:bodyStyle>
      <a:lvl1pPr marL="0" indent="0" algn="l" defTabSz="609570" rtl="0" eaLnBrk="1" latinLnBrk="0" hangingPunct="1">
        <a:spcBef>
          <a:spcPts val="1600"/>
        </a:spcBef>
        <a:spcAft>
          <a:spcPts val="0"/>
        </a:spcAft>
        <a:buFont typeface="Wingdings" panose="05000000000000000000" pitchFamily="2" charset="2"/>
        <a:buNone/>
        <a:defRPr sz="24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300551" indent="-300551" algn="l" defTabSz="609570" rtl="0" eaLnBrk="1" latinLnBrk="0" hangingPunct="1">
        <a:spcBef>
          <a:spcPts val="1600"/>
        </a:spcBef>
        <a:buFont typeface="Wingdings" charset="2"/>
        <a:buChar char="§"/>
        <a:defRPr sz="2133" kern="1200" baseline="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2pPr>
      <a:lvl3pPr marL="761962" indent="-304784" algn="l" defTabSz="609570" rtl="0" eaLnBrk="1" latinLnBrk="0" hangingPunct="1">
        <a:spcBef>
          <a:spcPts val="1067"/>
        </a:spcBef>
        <a:buFont typeface="Intel Clear" panose="020B0604020203020204" pitchFamily="34" charset="0"/>
        <a:buChar char="–"/>
        <a:defRPr sz="2133" kern="120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3pPr>
      <a:lvl4pPr marL="1293220" indent="-304784" algn="l" defTabSz="609570" rtl="0" eaLnBrk="1" latinLnBrk="0" hangingPunct="1">
        <a:spcBef>
          <a:spcPct val="20000"/>
        </a:spcBef>
        <a:buFont typeface="Arial"/>
        <a:buChar char="–"/>
        <a:defRPr sz="1867" kern="120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4pPr>
      <a:lvl5pPr marL="1758863" indent="-304784" algn="l" defTabSz="60957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867" kern="120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116" y="6345936"/>
            <a:ext cx="12192000" cy="512064"/>
          </a:xfrm>
          <a:prstGeom prst="rect">
            <a:avLst/>
          </a:prstGeom>
          <a:gradFill flip="none" rotWithShape="1">
            <a:gsLst>
              <a:gs pos="32000">
                <a:schemeClr val="tx2"/>
              </a:gs>
              <a:gs pos="95000">
                <a:srgbClr val="009FDF"/>
              </a:gs>
              <a:gs pos="78000">
                <a:srgbClr val="0071C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54" y="6440786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1624735" y="6432680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484" y="413507"/>
            <a:ext cx="10972800" cy="1158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84" y="1604434"/>
            <a:ext cx="10970683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32516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647048" y="6522746"/>
            <a:ext cx="2891555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408A92-89AF-41D8-B89E-2395D87504D8}"/>
              </a:ext>
            </a:extLst>
          </p:cNvPr>
          <p:cNvSpPr txBox="1"/>
          <p:nvPr userDrawn="1"/>
        </p:nvSpPr>
        <p:spPr>
          <a:xfrm>
            <a:off x="607484" y="6522746"/>
            <a:ext cx="2891555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Global Supply Chain</a:t>
            </a:r>
          </a:p>
        </p:txBody>
      </p:sp>
    </p:spTree>
    <p:extLst>
      <p:ext uri="{BB962C8B-B14F-4D97-AF65-F5344CB8AC3E}">
        <p14:creationId xmlns:p14="http://schemas.microsoft.com/office/powerpoint/2010/main" val="84822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09585" rtl="0" eaLnBrk="1" latinLnBrk="0" hangingPunct="1">
        <a:lnSpc>
          <a:spcPct val="100000"/>
        </a:lnSpc>
        <a:spcBef>
          <a:spcPct val="0"/>
        </a:spcBef>
        <a:buNone/>
        <a:defRPr sz="3733" b="0" i="0" kern="1200" spc="0" baseline="0">
          <a:solidFill>
            <a:schemeClr val="tx2"/>
          </a:solidFill>
          <a:latin typeface="Intel Clear"/>
          <a:ea typeface="Intel Clear"/>
          <a:cs typeface="Intel Clear"/>
        </a:defRPr>
      </a:lvl1pPr>
    </p:titleStyle>
    <p:bodyStyle>
      <a:lvl1pPr marL="0" indent="0" algn="l" defTabSz="609585" rtl="0" eaLnBrk="1" latinLnBrk="0" hangingPunct="1">
        <a:spcBef>
          <a:spcPts val="1600"/>
        </a:spcBef>
        <a:spcAft>
          <a:spcPts val="0"/>
        </a:spcAft>
        <a:buFont typeface="Wingdings" panose="05000000000000000000" pitchFamily="2" charset="2"/>
        <a:buNone/>
        <a:defRPr sz="24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300559" indent="-300559" algn="l" defTabSz="609585" rtl="0" eaLnBrk="1" latinLnBrk="0" hangingPunct="1">
        <a:spcBef>
          <a:spcPts val="1600"/>
        </a:spcBef>
        <a:buFont typeface="Wingdings" charset="2"/>
        <a:buChar char="§"/>
        <a:defRPr sz="2133" kern="1200" baseline="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2pPr>
      <a:lvl3pPr marL="761981" indent="-304792" algn="l" defTabSz="609585" rtl="0" eaLnBrk="1" latinLnBrk="0" hangingPunct="1">
        <a:spcBef>
          <a:spcPts val="1067"/>
        </a:spcBef>
        <a:buFont typeface="Intel Clear" panose="020B0604020203020204" pitchFamily="34" charset="0"/>
        <a:buChar char="–"/>
        <a:defRPr sz="2133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3pPr>
      <a:lvl4pPr marL="1293252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4pPr>
      <a:lvl5pPr marL="1758907" indent="-304792" algn="l" defTabSz="609585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867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hidden="1">
            <a:extLst>
              <a:ext uri="{FF2B5EF4-FFF2-40B4-BE49-F238E27FC236}">
                <a16:creationId xmlns:a16="http://schemas.microsoft.com/office/drawing/2014/main" id="{E88A2C0A-C05D-4D79-BC2C-32D0A219882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"/>
            <a:ext cx="12191999" cy="6857999"/>
          </a:xfrm>
          <a:prstGeom prst="rect">
            <a:avLst/>
          </a:prstGeom>
        </p:spPr>
      </p:pic>
      <p:sp>
        <p:nvSpPr>
          <p:cNvPr id="17" name="ectangle 16" hidden="1">
            <a:extLst>
              <a:ext uri="{FF2B5EF4-FFF2-40B4-BE49-F238E27FC236}">
                <a16:creationId xmlns:a16="http://schemas.microsoft.com/office/drawing/2014/main" id="{1AC30B66-A1D2-43B0-9806-C10DB937CD58}"/>
              </a:ext>
            </a:extLst>
          </p:cNvPr>
          <p:cNvSpPr/>
          <p:nvPr userDrawn="1"/>
        </p:nvSpPr>
        <p:spPr>
          <a:xfrm>
            <a:off x="0" y="0"/>
            <a:ext cx="12192000" cy="6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4000"/>
                  <a:lumMod val="50000"/>
                </a:schemeClr>
              </a:gs>
              <a:gs pos="100000">
                <a:schemeClr val="accent2">
                  <a:alpha val="4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pic>
        <p:nvPicPr>
          <p:cNvPr id="8" name="Picture 2" descr="\\.psf\Home\Desktop\Intel.png">
            <a:extLst>
              <a:ext uri="{FF2B5EF4-FFF2-40B4-BE49-F238E27FC236}">
                <a16:creationId xmlns:a16="http://schemas.microsoft.com/office/drawing/2014/main" id="{01D8666D-4546-4F16-9AF2-64F1398CF9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6532" y="6456078"/>
            <a:ext cx="485781" cy="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F32097-3232-417B-A553-306E2A941B5B}"/>
              </a:ext>
            </a:extLst>
          </p:cNvPr>
          <p:cNvCxnSpPr/>
          <p:nvPr userDrawn="1"/>
        </p:nvCxnSpPr>
        <p:spPr>
          <a:xfrm>
            <a:off x="11424715" y="6439499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F3812-4E8D-4B7B-B549-12D7200398AB}"/>
              </a:ext>
            </a:extLst>
          </p:cNvPr>
          <p:cNvSpPr txBox="1"/>
          <p:nvPr userDrawn="1"/>
        </p:nvSpPr>
        <p:spPr>
          <a:xfrm>
            <a:off x="9572630" y="6510782"/>
            <a:ext cx="13377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Intel Confidential</a:t>
            </a: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7652788D-F2DB-4A17-82DF-348BCAD0C005}"/>
              </a:ext>
            </a:extLst>
          </p:cNvPr>
          <p:cNvSpPr/>
          <p:nvPr userDrawn="1"/>
        </p:nvSpPr>
        <p:spPr>
          <a:xfrm>
            <a:off x="0" y="0"/>
            <a:ext cx="12192000" cy="6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94000"/>
                </a:schemeClr>
              </a:gs>
              <a:gs pos="100000">
                <a:schemeClr val="accent2">
                  <a:alpha val="4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DBC99C98-7661-4BDF-8B96-19DB7787D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38024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>
                <a:solidFill>
                  <a:schemeClr val="bg1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</a:lstStyle>
          <a:p>
            <a:pPr defTabSz="609555"/>
            <a:fld id="{1436F5C9-0C05-45EC-9B9F-EA7B633C52BA}" type="slidenum">
              <a:rPr lang="en-US" smtClean="0">
                <a:solidFill>
                  <a:srgbClr val="FFFFFF"/>
                </a:solidFill>
              </a:rPr>
              <a:pPr defTabSz="609555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5B26A2-DD12-4658-8EAB-699A03264B0B}"/>
              </a:ext>
            </a:extLst>
          </p:cNvPr>
          <p:cNvGrpSpPr/>
          <p:nvPr userDrawn="1"/>
        </p:nvGrpSpPr>
        <p:grpSpPr>
          <a:xfrm>
            <a:off x="176772" y="6358597"/>
            <a:ext cx="3291840" cy="436279"/>
            <a:chOff x="242662" y="4815997"/>
            <a:chExt cx="2498046" cy="30565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8AA4F2-FD76-4A10-BD29-D6686363195D}"/>
                </a:ext>
              </a:extLst>
            </p:cNvPr>
            <p:cNvSpPr txBox="1"/>
            <p:nvPr userDrawn="1"/>
          </p:nvSpPr>
          <p:spPr>
            <a:xfrm>
              <a:off x="455208" y="4815997"/>
              <a:ext cx="2285500" cy="20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Visual Technologies Team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02DEF1-53E7-48FF-9097-323D3EE291C9}"/>
                </a:ext>
              </a:extLst>
            </p:cNvPr>
            <p:cNvSpPr txBox="1"/>
            <p:nvPr userDrawn="1"/>
          </p:nvSpPr>
          <p:spPr>
            <a:xfrm>
              <a:off x="455208" y="4938368"/>
              <a:ext cx="2285500" cy="18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  <a:latin typeface="Intel Clear Pro" panose="020B0804020202060201" pitchFamily="34" charset="0"/>
                  <a:ea typeface="Intel Clear Pro" panose="020B0804020202060201" pitchFamily="34" charset="0"/>
                  <a:cs typeface="Intel Clear Pro" panose="020B0804020202060201" pitchFamily="34" charset="0"/>
                </a:rPr>
                <a:t>Driving Best-in-class in everything we do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18B9E20-3FA2-432A-8077-D3D204EF44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62" y="4897469"/>
              <a:ext cx="250206" cy="191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97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/>
        </p:nvSpPr>
        <p:spPr>
          <a:xfrm>
            <a:off x="1" y="6335211"/>
            <a:ext cx="11736987" cy="5950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/>
        </p:nvSpPr>
        <p:spPr>
          <a:xfrm rot="5400000">
            <a:off x="8758537" y="2906213"/>
            <a:ext cx="6407451" cy="5950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7" y="1524000"/>
            <a:ext cx="10972801" cy="472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7" y="571501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/>
        </p:nvSpPr>
        <p:spPr>
          <a:xfrm>
            <a:off x="5503531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2"/>
                </a:solidFill>
              </a:rPr>
              <a:t>Intel Confidential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137467" y="6554735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/>
        </p:nvSpPr>
        <p:spPr>
          <a:xfrm>
            <a:off x="11908635" y="6579174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2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27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6DF63-71A9-43F0-A682-8FCF6A14B402}"/>
              </a:ext>
            </a:extLst>
          </p:cNvPr>
          <p:cNvSpPr txBox="1"/>
          <p:nvPr/>
        </p:nvSpPr>
        <p:spPr>
          <a:xfrm>
            <a:off x="184063" y="6448440"/>
            <a:ext cx="675908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457178">
              <a:lnSpc>
                <a:spcPct val="100000"/>
              </a:lnSpc>
              <a:spcBef>
                <a:spcPts val="0"/>
              </a:spcBef>
            </a:pPr>
            <a:r>
              <a:rPr lang="en-US" sz="1400" spc="51" dirty="0">
                <a:solidFill>
                  <a:schemeClr val="tx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rPr>
              <a:t>Manufacturing and Product Engineering (MPE)</a:t>
            </a:r>
            <a:endParaRPr lang="en-US" sz="1400" dirty="0">
              <a:solidFill>
                <a:schemeClr val="tx1"/>
              </a:solidFill>
              <a:latin typeface="+mj-lt"/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4571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b="0" i="1" dirty="0">
                <a:solidFill>
                  <a:schemeClr val="tx1"/>
                </a:solidFill>
                <a:latin typeface="+mj-lt"/>
                <a:ea typeface="Intel Clear" panose="020B0604020203020204" pitchFamily="34" charset="0"/>
              </a:rPr>
              <a:t>Making Manufacturing Development a Competitive Advantage</a:t>
            </a:r>
            <a:endParaRPr lang="en-US" sz="1100" b="0" i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22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  <p:sldLayoutId id="2147483956" r:id="rId24"/>
    <p:sldLayoutId id="2147483957" r:id="rId25"/>
    <p:sldLayoutId id="2147483958" r:id="rId26"/>
    <p:sldLayoutId id="2147483959" r:id="rId27"/>
    <p:sldLayoutId id="2147483960" r:id="rId28"/>
    <p:sldLayoutId id="2147483961" r:id="rId29"/>
    <p:sldLayoutId id="2147483962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594" marR="0" indent="-228594" algn="l" defTabSz="609585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789" marR="0" indent="-203195" algn="l" defTabSz="609585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78" marR="0" indent="-197639" algn="l" defTabSz="609585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34" marR="0" indent="-228594" algn="l" defTabSz="609585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29" marR="0" indent="-228594" algn="l" defTabSz="609585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486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783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080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377" algn="l" defTabSz="609585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58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594" algn="r" defTabSz="60958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189" algn="r" defTabSz="60958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783" algn="r" defTabSz="60958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377" algn="r" defTabSz="60958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2971" algn="r" defTabSz="60958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566" algn="r" defTabSz="60958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160" algn="r" defTabSz="60958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754" algn="r" defTabSz="60958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 dirty="0"/>
              <a:t>Body copy Intel clear light 28 point</a:t>
            </a:r>
          </a:p>
          <a:p>
            <a:pPr lvl="1"/>
            <a:r>
              <a:rPr lang="en-US" dirty="0"/>
              <a:t>Sub Bullet one 24 point</a:t>
            </a:r>
          </a:p>
          <a:p>
            <a:pPr lvl="2"/>
            <a:r>
              <a:rPr lang="en-US" dirty="0"/>
              <a:t>Sub Bullet two 20 point</a:t>
            </a:r>
          </a:p>
          <a:p>
            <a:pPr lvl="3"/>
            <a:r>
              <a:rPr lang="en-US" dirty="0"/>
              <a:t>Sub Bullet three 18 point</a:t>
            </a:r>
          </a:p>
          <a:p>
            <a:pPr lvl="4"/>
            <a:r>
              <a:rPr lang="en-US" dirty="0"/>
              <a:t>Sub Bullet four 16 point</a:t>
            </a:r>
            <a:br>
              <a:rPr lang="en-US" dirty="0"/>
            </a:br>
            <a:endParaRPr lang="en-US" dirty="0"/>
          </a:p>
          <a:p>
            <a:pPr lvl="2"/>
            <a:endParaRPr dirty="0"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 dirty="0"/>
              <a:t>40pt Intel Clear Light Text Goes Here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/>
        </p:nvSpPr>
        <p:spPr>
          <a:xfrm>
            <a:off x="5503533" y="6562504"/>
            <a:ext cx="11849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2"/>
                </a:solidFill>
              </a:rPr>
              <a:t>Intel Confidential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2005A-EE28-4562-A018-55A90BB1BA11}"/>
              </a:ext>
            </a:extLst>
          </p:cNvPr>
          <p:cNvSpPr/>
          <p:nvPr/>
        </p:nvSpPr>
        <p:spPr>
          <a:xfrm>
            <a:off x="483010" y="6562504"/>
            <a:ext cx="2805576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</a:rPr>
              <a:t>Assembly and Test Technology Development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dirty="0" err="1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0159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  <p:sldLayoutId id="2147483982" r:id="rId19"/>
    <p:sldLayoutId id="2147483983" r:id="rId20"/>
    <p:sldLayoutId id="2147483984" r:id="rId21"/>
    <p:sldLayoutId id="2147483985" r:id="rId22"/>
    <p:sldLayoutId id="2147483986" r:id="rId23"/>
    <p:sldLayoutId id="2147483987" r:id="rId24"/>
    <p:sldLayoutId id="2147483988" r:id="rId25"/>
    <p:sldLayoutId id="2147483989" r:id="rId26"/>
    <p:sldLayoutId id="2147483990" r:id="rId27"/>
    <p:sldLayoutId id="2147483991" r:id="rId28"/>
    <p:sldLayoutId id="2147483992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0E010-9FBE-4C03-BFC4-B597B1DB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37468-A0DD-4036-9051-2FB98C431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52F89-19A8-40A1-B9F0-8285951E8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54E2-7294-4B89-86D7-2BAB4852BA1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9861C-9FCD-4F9B-B0C3-193287C6E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94EEA-5867-424C-940F-EC7601CB5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AF1DB-611A-4277-BD05-F26813C70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4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61.png"/><Relationship Id="rId4" Type="http://schemas.openxmlformats.org/officeDocument/2006/relationships/slide" Target="slide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F7ADFC7-2A3D-4BDE-9461-CBA2C1A54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5793" y="1300912"/>
            <a:ext cx="7538287" cy="631236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Ponte Vecchio Learnings for MTL</a:t>
            </a:r>
            <a:endParaRPr lang="en-US" sz="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29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5B39-4C86-4764-A08F-4A3EDD0C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17" y="141877"/>
            <a:ext cx="11168946" cy="545886"/>
          </a:xfrm>
        </p:spPr>
        <p:txBody>
          <a:bodyPr/>
          <a:lstStyle/>
          <a:p>
            <a:pPr algn="ctr"/>
            <a:r>
              <a:rPr lang="en-US" sz="3600" b="1" dirty="0"/>
              <a:t>PVC XT Projection Update WW21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8A56A0F-91DF-46D2-AF25-9D75E58C9903}"/>
              </a:ext>
            </a:extLst>
          </p:cNvPr>
          <p:cNvGraphicFramePr>
            <a:graphicFrameLocks noGrp="1"/>
          </p:cNvGraphicFramePr>
          <p:nvPr/>
        </p:nvGraphicFramePr>
        <p:xfrm>
          <a:off x="128991" y="1458228"/>
          <a:ext cx="11934017" cy="534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065">
                  <a:extLst>
                    <a:ext uri="{9D8B030D-6E8A-4147-A177-3AD203B41FA5}">
                      <a16:colId xmlns:a16="http://schemas.microsoft.com/office/drawing/2014/main" val="2893321100"/>
                    </a:ext>
                  </a:extLst>
                </a:gridCol>
                <a:gridCol w="1815465">
                  <a:extLst>
                    <a:ext uri="{9D8B030D-6E8A-4147-A177-3AD203B41FA5}">
                      <a16:colId xmlns:a16="http://schemas.microsoft.com/office/drawing/2014/main" val="1288622355"/>
                    </a:ext>
                  </a:extLst>
                </a:gridCol>
                <a:gridCol w="1303849">
                  <a:extLst>
                    <a:ext uri="{9D8B030D-6E8A-4147-A177-3AD203B41FA5}">
                      <a16:colId xmlns:a16="http://schemas.microsoft.com/office/drawing/2014/main" val="2727822168"/>
                    </a:ext>
                  </a:extLst>
                </a:gridCol>
                <a:gridCol w="1493856">
                  <a:extLst>
                    <a:ext uri="{9D8B030D-6E8A-4147-A177-3AD203B41FA5}">
                      <a16:colId xmlns:a16="http://schemas.microsoft.com/office/drawing/2014/main" val="1959127971"/>
                    </a:ext>
                  </a:extLst>
                </a:gridCol>
                <a:gridCol w="1493856">
                  <a:extLst>
                    <a:ext uri="{9D8B030D-6E8A-4147-A177-3AD203B41FA5}">
                      <a16:colId xmlns:a16="http://schemas.microsoft.com/office/drawing/2014/main" val="915200660"/>
                    </a:ext>
                  </a:extLst>
                </a:gridCol>
                <a:gridCol w="1291593">
                  <a:extLst>
                    <a:ext uri="{9D8B030D-6E8A-4147-A177-3AD203B41FA5}">
                      <a16:colId xmlns:a16="http://schemas.microsoft.com/office/drawing/2014/main" val="3455345583"/>
                    </a:ext>
                  </a:extLst>
                </a:gridCol>
                <a:gridCol w="3380333">
                  <a:extLst>
                    <a:ext uri="{9D8B030D-6E8A-4147-A177-3AD203B41FA5}">
                      <a16:colId xmlns:a16="http://schemas.microsoft.com/office/drawing/2014/main" val="7532497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May’21 XT MPOR </a:t>
                      </a:r>
                    </a:p>
                    <a:p>
                      <a:pPr algn="ctr"/>
                      <a:r>
                        <a:rPr lang="en-US" sz="1600" dirty="0"/>
                        <a:t>(50% Conf.)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WW18 XT Actual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WW19-20 XT Actual FF (All)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WW21 WTD XT Act. FF (All)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May’21 XT 90% Conf.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Note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326259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WLA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/>
                        <a:t>86.2%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/>
                        <a:t>99.2%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/>
                        <a:t>100%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dirty="0"/>
                        <a:t>WLM cracking for one Si vendor. TF in place. Prioritize the other vendors. </a:t>
                      </a:r>
                      <a:r>
                        <a:rPr lang="en-US" sz="1200" b="0" i="0" u="sng" dirty="0"/>
                        <a:t>Owner: Greg </a:t>
                      </a:r>
                      <a:endParaRPr lang="en-US" sz="1200" b="1" i="0" u="sng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228528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Stack SDT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75%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85%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76%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dirty="0">
                          <a:highlight>
                            <a:srgbClr val="FFFF00"/>
                          </a:highlight>
                        </a:rPr>
                        <a:t>65%</a:t>
                      </a:r>
                      <a:r>
                        <a:rPr lang="en-US" sz="1800" b="1" i="0" u="none" dirty="0"/>
                        <a:t> </a:t>
                      </a:r>
                    </a:p>
                    <a:p>
                      <a:pPr algn="ctr"/>
                      <a:r>
                        <a:rPr lang="en-US" sz="1800" b="1" i="0" u="none" dirty="0"/>
                        <a:t>(</a:t>
                      </a:r>
                      <a:r>
                        <a:rPr lang="en-US" sz="1600" b="1" i="0" u="none" dirty="0"/>
                        <a:t>81.7% @ shipping)</a:t>
                      </a:r>
                      <a:endParaRPr lang="en-US" sz="1600" b="0" i="0" u="none" dirty="0"/>
                    </a:p>
                    <a:p>
                      <a:pPr algn="ctr"/>
                      <a:r>
                        <a:rPr lang="en-US" sz="1200" b="0" i="0" u="none" dirty="0"/>
                        <a:t>(505T =&gt; 411T)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62%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highlight>
                            <a:srgbClr val="FF0000"/>
                          </a:highlight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Bin8 loss 25% </a:t>
                      </a: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(PIYL~20% + MIM impact)</a:t>
                      </a:r>
                      <a:endParaRPr lang="en-US" sz="1400" b="0" i="0" u="none" strike="noStrike" cap="none" spc="0" baseline="0" dirty="0">
                        <a:solidFill>
                          <a:schemeClr val="dk1"/>
                        </a:solidFill>
                        <a:effectLst/>
                        <a:highlight>
                          <a:srgbClr val="FF0000"/>
                        </a:highlight>
                        <a:uFillTx/>
                        <a:latin typeface="Calibri" panose="020F0502020204030204" pitchFamily="34" charset="0"/>
                        <a:cs typeface="Gautami" panose="020B0502040204020203" pitchFamily="34" charset="0"/>
                        <a:sym typeface="Intel Clear"/>
                      </a:endParaRPr>
                    </a:p>
                    <a:p>
                      <a:pPr marL="173038" marR="0" lvl="0" indent="-173038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12.3%  at shipping excluding zero yield wafers. </a:t>
                      </a:r>
                    </a:p>
                    <a:p>
                      <a:pPr marL="173038" marR="0" lvl="0" indent="-173038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ATTD in TF mode to assess line healthy. 2 week TPT. Owner Michael. ECD: WW21.5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473471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RTD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100%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98.0% </a:t>
                      </a:r>
                    </a:p>
                    <a:p>
                      <a:pPr algn="ctr"/>
                      <a:r>
                        <a:rPr lang="en-US" sz="1400" b="1" i="0" u="none" dirty="0"/>
                        <a:t>(97u=&gt;95u)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100%</a:t>
                      </a:r>
                    </a:p>
                    <a:p>
                      <a:pPr algn="ctr"/>
                      <a:r>
                        <a:rPr lang="en-US" sz="1400" b="1" i="0" u="none" dirty="0"/>
                        <a:t>(81u=&gt;81u)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dirty="0"/>
                        <a:t>WW20 Batch 1: 22 units (DF)</a:t>
                      </a:r>
                    </a:p>
                    <a:p>
                      <a:pPr algn="ctr"/>
                      <a:r>
                        <a:rPr lang="en-US" sz="1200" b="1" i="0" u="none" dirty="0"/>
                        <a:t>WW20 Batch 2: 75 units (FF)</a:t>
                      </a:r>
                    </a:p>
                    <a:p>
                      <a:pPr algn="ctr"/>
                      <a:r>
                        <a:rPr lang="en-US" sz="1200" b="1" i="0" u="none" dirty="0"/>
                        <a:t>WW21 Batch 3: 60 units (FF)</a:t>
                      </a:r>
                    </a:p>
                    <a:p>
                      <a:pPr algn="ctr"/>
                      <a:r>
                        <a:rPr lang="en-US" sz="1200" b="1" i="0" u="none" dirty="0"/>
                        <a:t>WW21 Batch 4: 21 units (DF)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690858"/>
                  </a:ext>
                </a:extLst>
              </a:tr>
              <a:tr h="167577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AHMT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94% </a:t>
                      </a:r>
                    </a:p>
                    <a:p>
                      <a:pPr algn="r"/>
                      <a:r>
                        <a:rPr lang="en-US" sz="1200" b="0" i="1" u="none" dirty="0"/>
                        <a:t>6.5% PIYL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Skipped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82%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(95u=&gt;78u)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82% 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(81u =&gt; 66u)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12% PIYL vs. BSL 8% 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6.7% Reset vs. BSL 1% – New Signal. Debug WIP. 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5% FIVR / IO vs. </a:t>
                      </a:r>
                      <a:r>
                        <a:rPr lang="en-US" sz="1100" b="0" i="0" u="none" strike="noStrike" cap="none" spc="0" baseline="0" dirty="0" err="1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BSl</a:t>
                      </a: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 1% – New Signal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816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Class HOT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50%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50% (8u)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3u Bin97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1u scan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55% (72%)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58u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32u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 78u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54u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61% (65%)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FF: 46u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28u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All: 46u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30u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30%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=&gt; FF          (32+28) / (58+46)= 58%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=&gt; FF+DF  (40+30) / (58+46) = 67%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897284"/>
                  </a:ext>
                </a:extLst>
              </a:tr>
              <a:tr h="43381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highlight>
                            <a:srgbClr val="00FF00"/>
                          </a:highlight>
                        </a:rPr>
                        <a:t>PPV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70%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56% 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using XL data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78% (79%)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32u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25u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 54u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43u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96% (93%) 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28u -&gt; 27u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 30u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28u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65%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WW20: Produced 25 FF / 43 All units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WW21: Produced 27 FF / 28 All units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098950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UtD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32%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28%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33%  (44%)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45% (47%)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15%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WW21 Goal: 1 FF /  4 All units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826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D55CE3-5BBD-4A11-9855-7BD4D6FDCE92}"/>
              </a:ext>
            </a:extLst>
          </p:cNvPr>
          <p:cNvSpPr txBox="1"/>
          <p:nvPr/>
        </p:nvSpPr>
        <p:spPr>
          <a:xfrm>
            <a:off x="128991" y="596454"/>
            <a:ext cx="11638407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Stack SDT: major yield fall out due to Bin8 issue – ATTD in TF. Owner: Michael / Pat. ECD: WW25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BE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Yield is meeting expectation (90% and 50% confidence Level)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ADDDF0-B013-43BC-9761-20EB2CA676F3}"/>
              </a:ext>
            </a:extLst>
          </p:cNvPr>
          <p:cNvSpPr/>
          <p:nvPr/>
        </p:nvSpPr>
        <p:spPr>
          <a:xfrm>
            <a:off x="5868365" y="1458229"/>
            <a:ext cx="1516283" cy="5399772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1754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A5B1-0DF2-4E71-BE04-0720F245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92" y="93981"/>
            <a:ext cx="11010816" cy="566420"/>
          </a:xfrm>
        </p:spPr>
        <p:txBody>
          <a:bodyPr/>
          <a:lstStyle/>
          <a:p>
            <a:pPr algn="ctr"/>
            <a:r>
              <a:rPr lang="en-US" dirty="0"/>
              <a:t>Major PVC-XT Yield Detractors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F049C1-4020-4EC2-9D3C-205D60130492}"/>
              </a:ext>
            </a:extLst>
          </p:cNvPr>
          <p:cNvGraphicFramePr>
            <a:graphicFrameLocks noGrp="1"/>
          </p:cNvGraphicFramePr>
          <p:nvPr>
            <p:ph sz="quarter" idx="28"/>
            <p:extLst>
              <p:ext uri="{D42A27DB-BD31-4B8C-83A1-F6EECF244321}">
                <p14:modId xmlns:p14="http://schemas.microsoft.com/office/powerpoint/2010/main" val="3370511089"/>
              </p:ext>
            </p:extLst>
          </p:nvPr>
        </p:nvGraphicFramePr>
        <p:xfrm>
          <a:off x="1038860" y="1287144"/>
          <a:ext cx="9659620" cy="4077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6260">
                  <a:extLst>
                    <a:ext uri="{9D8B030D-6E8A-4147-A177-3AD203B41FA5}">
                      <a16:colId xmlns:a16="http://schemas.microsoft.com/office/drawing/2014/main" val="1209062386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3448693539"/>
                    </a:ext>
                  </a:extLst>
                </a:gridCol>
              </a:tblGrid>
              <a:tr h="81546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PVC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Applicability to MTL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3618832"/>
                  </a:ext>
                </a:extLst>
              </a:tr>
              <a:tr h="815467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Base Die (active interposer) = 25% (21) GDPW at 680 RISO</a:t>
                      </a:r>
                    </a:p>
                    <a:p>
                      <a:pPr algn="l"/>
                      <a:r>
                        <a:rPr lang="en-US" sz="1800" dirty="0"/>
                        <a:t>(includes ~ 5 Defeatured dice)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N/A (MTL on passive interposer)</a:t>
                      </a:r>
                    </a:p>
                    <a:p>
                      <a:pPr algn="l"/>
                      <a:r>
                        <a:rPr lang="en-US" sz="1200" dirty="0"/>
                        <a:t>(CPU dice on i7 (RISO TBD) likely yield limiter)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59916"/>
                  </a:ext>
                </a:extLst>
              </a:tr>
              <a:tr h="815467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Stacked SDT (17% VCC </a:t>
                      </a:r>
                      <a:r>
                        <a:rPr lang="en-US" sz="1800" dirty="0" err="1"/>
                        <a:t>cont</a:t>
                      </a:r>
                      <a:r>
                        <a:rPr lang="en-US" sz="1800" dirty="0"/>
                        <a:t>, + 8% other) under debug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269166"/>
                  </a:ext>
                </a:extLst>
              </a:tr>
              <a:tr h="815467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/>
                        <a:t>Emib</a:t>
                      </a:r>
                      <a:r>
                        <a:rPr lang="en-US" sz="1800" dirty="0"/>
                        <a:t> attach (5% out of 18% overall AHMT loss)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N/A (no </a:t>
                      </a:r>
                      <a:r>
                        <a:rPr lang="en-US" sz="1800" dirty="0" err="1"/>
                        <a:t>emibs</a:t>
                      </a:r>
                      <a:r>
                        <a:rPr lang="en-US" sz="1800" dirty="0"/>
                        <a:t> in MTL)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4062224"/>
                  </a:ext>
                </a:extLst>
              </a:tr>
              <a:tr h="815467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Class Test program (~35%) various issues under debug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TBD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84957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2BE2CCC-87ED-4476-AA11-5877EC0D4DB8}"/>
              </a:ext>
            </a:extLst>
          </p:cNvPr>
          <p:cNvSpPr txBox="1"/>
          <p:nvPr/>
        </p:nvSpPr>
        <p:spPr>
          <a:xfrm>
            <a:off x="1272989" y="5553712"/>
            <a:ext cx="919136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Several of the initial  yield issues in assembly were related to excursions and one time occurrences</a:t>
            </a:r>
          </a:p>
        </p:txBody>
      </p:sp>
    </p:spTree>
    <p:extLst>
      <p:ext uri="{BB962C8B-B14F-4D97-AF65-F5344CB8AC3E}">
        <p14:creationId xmlns:p14="http://schemas.microsoft.com/office/powerpoint/2010/main" val="26779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041B04-1DB3-4D7A-AE1B-AB9E85D8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B0E0E5-7110-4536-892C-B6BB79EE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3948"/>
            <a:ext cx="10972800" cy="499440"/>
          </a:xfrm>
        </p:spPr>
        <p:txBody>
          <a:bodyPr/>
          <a:lstStyle/>
          <a:p>
            <a:pPr algn="ctr"/>
            <a:r>
              <a:rPr lang="en-US" sz="3200" b="1" dirty="0"/>
              <a:t>Key Post-silicon Learnings and Opportunities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C733B-4CE2-41E2-A3C1-212B7F9956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0815" y="866395"/>
            <a:ext cx="8470306" cy="5293114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Manufacturing Test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b="1" dirty="0"/>
              <a:t>Stacked </a:t>
            </a:r>
            <a:r>
              <a:rPr lang="en-US" sz="1800" b="1" dirty="0" err="1"/>
              <a:t>Singulated</a:t>
            </a:r>
            <a:r>
              <a:rPr lang="en-US" sz="1800" b="1" dirty="0"/>
              <a:t> Die Test (hot)</a:t>
            </a:r>
            <a:r>
              <a:rPr lang="en-US" sz="1800" dirty="0"/>
              <a:t>: improve quality of stacked KGD before pairing with HBM and other dice in the package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b="1" dirty="0" err="1"/>
              <a:t>Foveros</a:t>
            </a:r>
            <a:r>
              <a:rPr lang="en-US" sz="1800" b="1" dirty="0"/>
              <a:t> interconnect</a:t>
            </a:r>
            <a:r>
              <a:rPr lang="en-US" sz="2000" dirty="0"/>
              <a:t>: </a:t>
            </a:r>
            <a:r>
              <a:rPr lang="en-US" sz="1800" dirty="0"/>
              <a:t>Validate FBIST technology on a complex product with large number of </a:t>
            </a:r>
            <a:r>
              <a:rPr lang="en-US" sz="1800" dirty="0" err="1"/>
              <a:t>Foveros</a:t>
            </a:r>
            <a:r>
              <a:rPr lang="en-US" sz="1800" dirty="0"/>
              <a:t> interconnects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dirty="0"/>
              <a:t>Sort with micro-bumps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dirty="0"/>
              <a:t>Binning and recovery (power, perf, EUs) and use of dummy dice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2000" strike="sngStrike" dirty="0"/>
              <a:t>Opportunistic learning for </a:t>
            </a:r>
            <a:r>
              <a:rPr lang="en-US" sz="2000" b="1" strike="sngStrike" dirty="0"/>
              <a:t>Merged sort (pilot for MTL)</a:t>
            </a:r>
            <a:r>
              <a:rPr lang="en-US" sz="2000" strike="sngStrike" dirty="0"/>
              <a:t>: sort at multiple temperatures (cold &amp; hot) without re-socketing </a:t>
            </a:r>
            <a:r>
              <a:rPr lang="en-US" sz="2000" strike="sngStrike" dirty="0">
                <a:sym typeface="Wingdings" panose="05000000000000000000" pitchFamily="2" charset="2"/>
              </a:rPr>
              <a:t> </a:t>
            </a:r>
            <a:r>
              <a:rPr lang="en-US" sz="2000" strike="sngStrike" dirty="0"/>
              <a:t>Improves TPT/test time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Yield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dirty="0"/>
              <a:t>I7 yield learning vehicle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b="1" dirty="0"/>
              <a:t>Lead vehicle </a:t>
            </a:r>
            <a:r>
              <a:rPr lang="en-US" sz="1800" dirty="0"/>
              <a:t>(@intel) for TSMC N5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b="1" dirty="0"/>
              <a:t>Wafer level assembly </a:t>
            </a:r>
            <a:r>
              <a:rPr lang="en-US" sz="1800" dirty="0"/>
              <a:t>with multiple active and dummy dice. Also, provides assembly health feedback with </a:t>
            </a:r>
            <a:r>
              <a:rPr lang="en-US" sz="1800" dirty="0" err="1"/>
              <a:t>Foveros</a:t>
            </a:r>
            <a:r>
              <a:rPr lang="en-US" sz="1800" dirty="0"/>
              <a:t> attach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Power delivery issues from active base die for high TDP products</a:t>
            </a:r>
          </a:p>
        </p:txBody>
      </p:sp>
    </p:spTree>
    <p:extLst>
      <p:ext uri="{BB962C8B-B14F-4D97-AF65-F5344CB8AC3E}">
        <p14:creationId xmlns:p14="http://schemas.microsoft.com/office/powerpoint/2010/main" val="29508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9F4BE2-8E4A-4003-B816-9E34781F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447" y="2244852"/>
            <a:ext cx="10106025" cy="1091827"/>
          </a:xfrm>
        </p:spPr>
        <p:txBody>
          <a:bodyPr/>
          <a:lstStyle/>
          <a:p>
            <a:pPr algn="ctr"/>
            <a:r>
              <a:rPr lang="en-US" sz="60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8506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8188-6EEF-46A2-8CFA-8B13AE62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76" y="109908"/>
            <a:ext cx="10972801" cy="883673"/>
          </a:xfrm>
        </p:spPr>
        <p:txBody>
          <a:bodyPr/>
          <a:lstStyle/>
          <a:p>
            <a:r>
              <a:rPr lang="en-US" dirty="0"/>
              <a:t>AHMT / Class Pareto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83B29-ABC4-4831-A5D9-BA742859E352}"/>
              </a:ext>
            </a:extLst>
          </p:cNvPr>
          <p:cNvSpPr txBox="1"/>
          <p:nvPr/>
        </p:nvSpPr>
        <p:spPr>
          <a:xfrm>
            <a:off x="433428" y="783088"/>
            <a:ext cx="1163840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Major Yield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erato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– 18% Bin899 (17 units) at AHMT and Class caused by Fast Skew ANR wafers. TP optimization completed. All units are recovered from Bin899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FE7DF8EE-83CD-4E14-A897-8C42F0C383B0}"/>
              </a:ext>
            </a:extLst>
          </p:cNvPr>
          <p:cNvGraphicFramePr>
            <a:graphicFrameLocks/>
          </p:cNvGraphicFramePr>
          <p:nvPr/>
        </p:nvGraphicFramePr>
        <p:xfrm>
          <a:off x="360276" y="3321800"/>
          <a:ext cx="11299549" cy="3322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025">
                  <a:extLst>
                    <a:ext uri="{9D8B030D-6E8A-4147-A177-3AD203B41FA5}">
                      <a16:colId xmlns:a16="http://schemas.microsoft.com/office/drawing/2014/main" val="387734513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77878184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4232377024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986534592"/>
                    </a:ext>
                  </a:extLst>
                </a:gridCol>
                <a:gridCol w="5373324">
                  <a:extLst>
                    <a:ext uri="{9D8B030D-6E8A-4147-A177-3AD203B41FA5}">
                      <a16:colId xmlns:a16="http://schemas.microsoft.com/office/drawing/2014/main" val="2014194515"/>
                    </a:ext>
                  </a:extLst>
                </a:gridCol>
              </a:tblGrid>
              <a:tr h="63027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Loss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Lead 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Next Step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26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ANR Bin899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FF Skew ANR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TP optimization / Sort tightening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8560"/>
                  </a:ext>
                </a:extLst>
              </a:tr>
              <a:tr h="290125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ANR</a:t>
                      </a:r>
                      <a:r>
                        <a:rPr lang="en-US" sz="1600" dirty="0"/>
                        <a:t> SERDES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ANR related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80% Marginal failure =&gt; TP calibration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86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Digital Base Die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Debug / TP </a:t>
                      </a:r>
                    </a:p>
                    <a:p>
                      <a:pPr algn="ctr"/>
                      <a:r>
                        <a:rPr lang="en-US" sz="1600" dirty="0"/>
                        <a:t>optimization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Array GT0 DOA port7. CD Debug Sighting</a:t>
                      </a:r>
                    </a:p>
                    <a:p>
                      <a:pPr algn="l"/>
                      <a:r>
                        <a:rPr lang="en-US" sz="1600" dirty="0"/>
                        <a:t>Scan GT0 (EID) bypassing to match HOP.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750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Analog Base Die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Debug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PCIE / DTS / FIVR / Reset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117320"/>
                  </a:ext>
                </a:extLst>
              </a:tr>
              <a:tr h="310445">
                <a:tc>
                  <a:txBody>
                    <a:bodyPr/>
                    <a:lstStyle/>
                    <a:p>
                      <a:r>
                        <a:rPr lang="en-US" sz="1600" dirty="0"/>
                        <a:t>Hardware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Hardware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Bin97 / 99 Enable 3A / 4A / PCS Role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721099"/>
                  </a:ext>
                </a:extLst>
              </a:tr>
              <a:tr h="26726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 Loss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24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31%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1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Outgoing Class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54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69%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58519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14F626-EFC3-4DDC-8954-43FE3EAEA7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0277" y="1454900"/>
          <a:ext cx="11299548" cy="250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997">
                  <a:extLst>
                    <a:ext uri="{9D8B030D-6E8A-4147-A177-3AD203B41FA5}">
                      <a16:colId xmlns:a16="http://schemas.microsoft.com/office/drawing/2014/main" val="3877345130"/>
                    </a:ext>
                  </a:extLst>
                </a:gridCol>
                <a:gridCol w="1130617">
                  <a:extLst>
                    <a:ext uri="{9D8B030D-6E8A-4147-A177-3AD203B41FA5}">
                      <a16:colId xmlns:a16="http://schemas.microsoft.com/office/drawing/2014/main" val="2778781843"/>
                    </a:ext>
                  </a:extLst>
                </a:gridCol>
                <a:gridCol w="1254443">
                  <a:extLst>
                    <a:ext uri="{9D8B030D-6E8A-4147-A177-3AD203B41FA5}">
                      <a16:colId xmlns:a16="http://schemas.microsoft.com/office/drawing/2014/main" val="4232377024"/>
                    </a:ext>
                  </a:extLst>
                </a:gridCol>
                <a:gridCol w="1629093">
                  <a:extLst>
                    <a:ext uri="{9D8B030D-6E8A-4147-A177-3AD203B41FA5}">
                      <a16:colId xmlns:a16="http://schemas.microsoft.com/office/drawing/2014/main" val="986534592"/>
                    </a:ext>
                  </a:extLst>
                </a:gridCol>
                <a:gridCol w="5365398">
                  <a:extLst>
                    <a:ext uri="{9D8B030D-6E8A-4147-A177-3AD203B41FA5}">
                      <a16:colId xmlns:a16="http://schemas.microsoft.com/office/drawing/2014/main" val="2014194515"/>
                    </a:ext>
                  </a:extLst>
                </a:gridCol>
              </a:tblGrid>
              <a:tr h="39157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Loss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Lead 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Next Step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26132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Incoming AHMT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95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93367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ANR Bin899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FF Skew ANR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TP optimization / Sort tightening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85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1600" dirty="0"/>
                        <a:t>PIYL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PIYL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Need to enable Repair for EMIB loss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57824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r>
                        <a:rPr lang="en-US" sz="1600" dirty="0"/>
                        <a:t>IO / FIVR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TP / Defect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Baseline 1-5% TP optimization (50%)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61949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 Loss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17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1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Incoming Class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78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82%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5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093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F67E59-7E29-428B-91CE-E97D69F0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83" y="175805"/>
            <a:ext cx="10972801" cy="556985"/>
          </a:xfrm>
        </p:spPr>
        <p:txBody>
          <a:bodyPr>
            <a:normAutofit/>
          </a:bodyPr>
          <a:lstStyle/>
          <a:p>
            <a:r>
              <a:rPr lang="en-US" dirty="0"/>
              <a:t>WW21  PVC Stacked SDT(50C) PARETO @ shipping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989871-51D0-4A58-99DA-49F907019B8C}"/>
              </a:ext>
            </a:extLst>
          </p:cNvPr>
          <p:cNvGraphicFramePr>
            <a:graphicFrameLocks noGrp="1"/>
          </p:cNvGraphicFramePr>
          <p:nvPr/>
        </p:nvGraphicFramePr>
        <p:xfrm>
          <a:off x="545244" y="923305"/>
          <a:ext cx="10666678" cy="533917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91137509"/>
                    </a:ext>
                  </a:extLst>
                </a:gridCol>
                <a:gridCol w="1212850">
                  <a:extLst>
                    <a:ext uri="{9D8B030D-6E8A-4147-A177-3AD203B41FA5}">
                      <a16:colId xmlns:a16="http://schemas.microsoft.com/office/drawing/2014/main" val="192937225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766445270"/>
                    </a:ext>
                  </a:extLst>
                </a:gridCol>
                <a:gridCol w="981921">
                  <a:extLst>
                    <a:ext uri="{9D8B030D-6E8A-4147-A177-3AD203B41FA5}">
                      <a16:colId xmlns:a16="http://schemas.microsoft.com/office/drawing/2014/main" val="1424869986"/>
                    </a:ext>
                  </a:extLst>
                </a:gridCol>
                <a:gridCol w="981921">
                  <a:extLst>
                    <a:ext uri="{9D8B030D-6E8A-4147-A177-3AD203B41FA5}">
                      <a16:colId xmlns:a16="http://schemas.microsoft.com/office/drawing/2014/main" val="468657816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3429164274"/>
                    </a:ext>
                  </a:extLst>
                </a:gridCol>
                <a:gridCol w="3441861">
                  <a:extLst>
                    <a:ext uri="{9D8B030D-6E8A-4147-A177-3AD203B41FA5}">
                      <a16:colId xmlns:a16="http://schemas.microsoft.com/office/drawing/2014/main" val="1819408391"/>
                    </a:ext>
                  </a:extLst>
                </a:gridCol>
              </a:tblGrid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OUTGOING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INCOMING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YIELD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78150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IB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71604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80.6%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113654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74.6%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59713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Yield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GDPW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74.6%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83.8%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13783"/>
                  </a:ext>
                </a:extLst>
              </a:tr>
              <a:tr h="35020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PIYL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VCC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17.2%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12.3%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yield wafers excluded ; if included Bin8 loss is 25+% with PIYL related ~20%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644361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SIUP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486818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HW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03096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FBIST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63829"/>
                  </a:ext>
                </a:extLst>
              </a:tr>
              <a:tr h="35020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DIGITAL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SCN_GT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2.1%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68619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ARR_GT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99483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SCN_UNC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078877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GT0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719073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SCN_UNC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796888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OTHER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RESET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772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418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1BD1-1D6C-4BAF-8D09-F477C8BF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47" y="287021"/>
            <a:ext cx="8686800" cy="617220"/>
          </a:xfrm>
        </p:spPr>
        <p:txBody>
          <a:bodyPr/>
          <a:lstStyle/>
          <a:p>
            <a:r>
              <a:rPr lang="en-US" dirty="0"/>
              <a:t>Estimated 10nm (Base Die) Wafer Starts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436E1-F4A2-4E9A-A23E-9CE75D9ED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67" y="985520"/>
            <a:ext cx="9532440" cy="4466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8468A5-E2E2-4191-8740-A2653175903B}"/>
              </a:ext>
            </a:extLst>
          </p:cNvPr>
          <p:cNvSpPr txBox="1"/>
          <p:nvPr/>
        </p:nvSpPr>
        <p:spPr>
          <a:xfrm>
            <a:off x="1557910" y="5646281"/>
            <a:ext cx="828842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Base Die is the yield limiter on PVC – Not applicable to MTL which has passive interposer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2"/>
                </a:solidFill>
                <a:sym typeface="Helvetica Neue"/>
              </a:rPr>
              <a:t>CPU die on I7 likely to be the major yield limiter for MTL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71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041B04-1DB3-4D7A-AE1B-AB9E85D8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B0E0E5-7110-4536-892C-B6BB79EE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3948"/>
            <a:ext cx="10972800" cy="499440"/>
          </a:xfrm>
        </p:spPr>
        <p:txBody>
          <a:bodyPr/>
          <a:lstStyle/>
          <a:p>
            <a:pPr algn="ctr"/>
            <a:r>
              <a:rPr lang="en-US" sz="3200" b="1" dirty="0"/>
              <a:t>Key Post-silicon Learnings and Opportunities (for MTL)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C733B-4CE2-41E2-A3C1-212B7F9956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0815" y="866395"/>
            <a:ext cx="8470306" cy="5293114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Manufacturing Test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b="1" dirty="0"/>
              <a:t>Stacked </a:t>
            </a:r>
            <a:r>
              <a:rPr lang="en-US" sz="1800" b="1" dirty="0" err="1"/>
              <a:t>Singulated</a:t>
            </a:r>
            <a:r>
              <a:rPr lang="en-US" sz="1800" b="1" dirty="0"/>
              <a:t> Die Test (hot)</a:t>
            </a:r>
            <a:r>
              <a:rPr lang="en-US" sz="1800" dirty="0"/>
              <a:t>: improve quality of stacked KGD before pairing with HBM and other dice in the package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b="1" dirty="0" err="1"/>
              <a:t>Foveros</a:t>
            </a:r>
            <a:r>
              <a:rPr lang="en-US" sz="1800" b="1" dirty="0"/>
              <a:t> interconnect</a:t>
            </a:r>
            <a:r>
              <a:rPr lang="en-US" sz="2000" dirty="0"/>
              <a:t>: </a:t>
            </a:r>
            <a:r>
              <a:rPr lang="en-US" sz="1800" dirty="0"/>
              <a:t>Validate FBIST technology on a complex product with large number of </a:t>
            </a:r>
            <a:r>
              <a:rPr lang="en-US" sz="1800" dirty="0" err="1"/>
              <a:t>Foveros</a:t>
            </a:r>
            <a:r>
              <a:rPr lang="en-US" sz="1800" dirty="0"/>
              <a:t> interconnects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dirty="0"/>
              <a:t>Sort with micro-bumps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dirty="0"/>
              <a:t>Binning and recovery (power, perf, EUs) and use of dummy dice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2000" dirty="0"/>
              <a:t>Opportunistic learning for </a:t>
            </a:r>
            <a:r>
              <a:rPr lang="en-US" sz="2000" b="1" dirty="0"/>
              <a:t>Merged sort (pilot for MTL)</a:t>
            </a:r>
            <a:r>
              <a:rPr lang="en-US" sz="2000" dirty="0"/>
              <a:t>: sort at multiple temperatures (cold &amp; hot) without re-socketing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Improves TPT/test time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Yield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dirty="0"/>
              <a:t>Yield learnings from Arno River TSMC 7nm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b="1" dirty="0"/>
              <a:t>Lead vehicle </a:t>
            </a:r>
            <a:r>
              <a:rPr lang="en-US" sz="1800" dirty="0"/>
              <a:t>(@intel) for TSMC N5</a:t>
            </a:r>
          </a:p>
          <a:p>
            <a:pPr marL="586303" lvl="1" indent="-285750">
              <a:spcBef>
                <a:spcPts val="300"/>
              </a:spcBef>
            </a:pPr>
            <a:r>
              <a:rPr lang="en-US" sz="1800" b="1" dirty="0"/>
              <a:t>Wafer level assembly </a:t>
            </a:r>
            <a:r>
              <a:rPr lang="en-US" sz="1800" dirty="0"/>
              <a:t>with multiple active and dummy dice. Also, provides assembly health feedback with </a:t>
            </a:r>
            <a:r>
              <a:rPr lang="en-US" sz="1800" dirty="0" err="1"/>
              <a:t>Foveros</a:t>
            </a:r>
            <a:r>
              <a:rPr lang="en-US" sz="1800" dirty="0"/>
              <a:t> attach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Power delivery issues from active base die for high TDP products</a:t>
            </a:r>
          </a:p>
        </p:txBody>
      </p:sp>
    </p:spTree>
    <p:extLst>
      <p:ext uri="{BB962C8B-B14F-4D97-AF65-F5344CB8AC3E}">
        <p14:creationId xmlns:p14="http://schemas.microsoft.com/office/powerpoint/2010/main" val="34770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F67E59-7E29-428B-91CE-E97D69F0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83" y="175805"/>
            <a:ext cx="10972801" cy="556985"/>
          </a:xfrm>
        </p:spPr>
        <p:txBody>
          <a:bodyPr>
            <a:normAutofit/>
          </a:bodyPr>
          <a:lstStyle/>
          <a:p>
            <a:r>
              <a:rPr lang="en-US" dirty="0"/>
              <a:t>WW21  PVC Stacked SDT(50C) PARETO @ shipping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989871-51D0-4A58-99DA-49F907019B8C}"/>
              </a:ext>
            </a:extLst>
          </p:cNvPr>
          <p:cNvGraphicFramePr>
            <a:graphicFrameLocks noGrp="1"/>
          </p:cNvGraphicFramePr>
          <p:nvPr/>
        </p:nvGraphicFramePr>
        <p:xfrm>
          <a:off x="545244" y="923305"/>
          <a:ext cx="10666678" cy="533917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91137509"/>
                    </a:ext>
                  </a:extLst>
                </a:gridCol>
                <a:gridCol w="1212850">
                  <a:extLst>
                    <a:ext uri="{9D8B030D-6E8A-4147-A177-3AD203B41FA5}">
                      <a16:colId xmlns:a16="http://schemas.microsoft.com/office/drawing/2014/main" val="192937225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766445270"/>
                    </a:ext>
                  </a:extLst>
                </a:gridCol>
                <a:gridCol w="981921">
                  <a:extLst>
                    <a:ext uri="{9D8B030D-6E8A-4147-A177-3AD203B41FA5}">
                      <a16:colId xmlns:a16="http://schemas.microsoft.com/office/drawing/2014/main" val="1424869986"/>
                    </a:ext>
                  </a:extLst>
                </a:gridCol>
                <a:gridCol w="981921">
                  <a:extLst>
                    <a:ext uri="{9D8B030D-6E8A-4147-A177-3AD203B41FA5}">
                      <a16:colId xmlns:a16="http://schemas.microsoft.com/office/drawing/2014/main" val="468657816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3429164274"/>
                    </a:ext>
                  </a:extLst>
                </a:gridCol>
                <a:gridCol w="3441861">
                  <a:extLst>
                    <a:ext uri="{9D8B030D-6E8A-4147-A177-3AD203B41FA5}">
                      <a16:colId xmlns:a16="http://schemas.microsoft.com/office/drawing/2014/main" val="1819408391"/>
                    </a:ext>
                  </a:extLst>
                </a:gridCol>
              </a:tblGrid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OUTGOING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INCOMING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YIELD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78150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IB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71604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80.6%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113654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74.6%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59713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Yield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GDPW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74.6%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83.8%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13783"/>
                  </a:ext>
                </a:extLst>
              </a:tr>
              <a:tr h="35020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PIYL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VCC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17.2%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12.3%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yield wafers excluded ; if included Bin8 loss is 25+% with PIYL related ~20%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644361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SIUP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486818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HW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03096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FBIST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63829"/>
                  </a:ext>
                </a:extLst>
              </a:tr>
              <a:tr h="35020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DIGITAL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SCN_GT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2.1%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68619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ARR_GT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99483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SCN_UNC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078877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GT0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719073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SCN_UNC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796888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OTHER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RESET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772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002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F42DF9-A5F6-4821-A661-4CC7FC87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97345-30F6-4BDF-ABC1-1E248BFBF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16150"/>
            <a:ext cx="10769600" cy="653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D2D2-BE63-45A5-9217-BAE6E035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470" y="27206"/>
            <a:ext cx="7225057" cy="58826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Ponte Vecchio (PVC) Program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DF1EC2-11AE-486E-B75F-E0F41EDCFA49}"/>
              </a:ext>
            </a:extLst>
          </p:cNvPr>
          <p:cNvSpPr txBox="1">
            <a:spLocks/>
          </p:cNvSpPr>
          <p:nvPr/>
        </p:nvSpPr>
        <p:spPr>
          <a:xfrm>
            <a:off x="221487" y="3270105"/>
            <a:ext cx="11749024" cy="2978296"/>
          </a:xfrm>
          <a:prstGeom prst="rect">
            <a:avLst/>
          </a:prstGeom>
        </p:spPr>
        <p:txBody>
          <a:bodyPr/>
          <a:lstStyle>
            <a:lvl1pPr marL="0" indent="0" algn="l" defTabSz="609573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53" indent="-300553" algn="l" defTabSz="609573" rtl="0" eaLnBrk="1" latinLnBrk="0" hangingPunct="1">
              <a:spcBef>
                <a:spcPts val="1600"/>
              </a:spcBef>
              <a:buFont typeface="Wingdings" charset="2"/>
              <a:buChar char="§"/>
              <a:defRPr sz="2133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65" indent="-304785" algn="l" defTabSz="609573" rtl="0" eaLnBrk="1" latinLnBrk="0" hangingPunct="1">
              <a:spcBef>
                <a:spcPts val="1067"/>
              </a:spcBef>
              <a:buFont typeface="Intel Clear" panose="020B0604020203020204" pitchFamily="34" charset="0"/>
              <a:buChar char="–"/>
              <a:defRPr sz="2133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225" indent="-304785" algn="l" defTabSz="609573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870" indent="-304785" algn="l" defTabSz="609573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646" indent="-304785" algn="l" defTabSz="60957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18" indent="-304785" algn="l" defTabSz="60957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90" indent="-304785" algn="l" defTabSz="60957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62" indent="-304785" algn="l" defTabSz="60957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First </a:t>
            </a:r>
            <a:r>
              <a:rPr lang="en-US" sz="1800" dirty="0" err="1"/>
              <a:t>Exascale</a:t>
            </a:r>
            <a:r>
              <a:rPr lang="en-US" sz="1800" dirty="0"/>
              <a:t> design for HPC-AI/ML market</a:t>
            </a:r>
          </a:p>
          <a:p>
            <a:pPr marL="233363" indent="-2333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8 unique pieces of silicon: HBM2E memory, Base Die, Compute tile, SRAM, Connectivity die, and 3 unique EMIBs</a:t>
            </a:r>
          </a:p>
          <a:p>
            <a:pPr marL="233363" indent="-2333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4 SOCs + EMIBs developed in parallel by Intel on 6 unique process nodes: 7nm (lead)/TSMC n5p (lead), TSMC n7, 10+++, 10FV, and 1225.5+1226 (</a:t>
            </a:r>
            <a:r>
              <a:rPr lang="en-US" sz="1800" dirty="0" err="1"/>
              <a:t>eMIB</a:t>
            </a:r>
            <a:r>
              <a:rPr lang="en-US" sz="1800" dirty="0"/>
              <a:t>)</a:t>
            </a:r>
          </a:p>
          <a:p>
            <a:pPr marL="233363" indent="-2333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First target customer: US DOE (A21) for 2T config</a:t>
            </a:r>
          </a:p>
          <a:p>
            <a:pPr marL="233363" indent="-2333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PRQ: Q4’21 in TDPs ranging from 75 to up to 800 Watts; air and liquid cooling options</a:t>
            </a:r>
          </a:p>
          <a:p>
            <a:pPr marL="233363" indent="-2333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PVC-XT (with GFX CT on TSMC n5p) added to the roadmap to overcome i7 challenges and be competitive at PRQ (WW09’22)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1BC51-BD47-4127-B12B-B34C9B48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89" y="756219"/>
            <a:ext cx="5112864" cy="2379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B4AAA8-96F3-4FD8-A81F-3BB89C0DD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48" y="682884"/>
            <a:ext cx="3990676" cy="27461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56293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31FA07-4D69-49D0-A702-5B5A24ABD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AD3EE8-498F-46EA-9537-D133924F08EE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58C2CAC-0DAB-4FD3-9A46-0A751903F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r="2181"/>
          <a:stretch/>
        </p:blipFill>
        <p:spPr>
          <a:xfrm>
            <a:off x="0" y="963038"/>
            <a:ext cx="11926111" cy="589496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72A3E75-C4CA-454D-BF99-8C2614E5104D}"/>
              </a:ext>
            </a:extLst>
          </p:cNvPr>
          <p:cNvSpPr txBox="1">
            <a:spLocks/>
          </p:cNvSpPr>
          <p:nvPr/>
        </p:nvSpPr>
        <p:spPr>
          <a:xfrm>
            <a:off x="609600" y="93948"/>
            <a:ext cx="10972800" cy="499440"/>
          </a:xfrm>
          <a:prstGeom prst="rect">
            <a:avLst/>
          </a:prstGeom>
        </p:spPr>
        <p:txBody>
          <a:bodyPr/>
          <a:lstStyle>
            <a:lvl1pPr algn="l" defTabSz="60957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2"/>
                </a:solidFill>
                <a:latin typeface="Intel Clear"/>
                <a:ea typeface="Intel Clear"/>
                <a:cs typeface="Intel Clear"/>
              </a:defRPr>
            </a:lvl1pPr>
          </a:lstStyle>
          <a:p>
            <a:pPr algn="ctr"/>
            <a:r>
              <a:rPr lang="en-US" sz="3200" b="1" dirty="0"/>
              <a:t>PVC Mfg Test Flow</a:t>
            </a:r>
          </a:p>
        </p:txBody>
      </p:sp>
    </p:spTree>
    <p:extLst>
      <p:ext uri="{BB962C8B-B14F-4D97-AF65-F5344CB8AC3E}">
        <p14:creationId xmlns:p14="http://schemas.microsoft.com/office/powerpoint/2010/main" val="4702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ABB2-17AD-450B-B5B3-8597A38A3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3317E7-9B68-4845-9CA3-8E7130A1AE6E}" type="slidenum">
              <a:rPr lang="en-US">
                <a:latin typeface="Intel Clear"/>
              </a:rPr>
              <a:pPr/>
              <a:t>21</a:t>
            </a:fld>
            <a:endParaRPr lang="en-US" dirty="0">
              <a:latin typeface="Intel Clear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3BDC80-44CA-4FF0-85C9-41F3AA7731BB}"/>
              </a:ext>
            </a:extLst>
          </p:cNvPr>
          <p:cNvGrpSpPr/>
          <p:nvPr/>
        </p:nvGrpSpPr>
        <p:grpSpPr>
          <a:xfrm>
            <a:off x="6862268" y="2685356"/>
            <a:ext cx="2036800" cy="1126496"/>
            <a:chOff x="4591787" y="2007565"/>
            <a:chExt cx="1527600" cy="8448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4DBF8E-7976-4E9A-B48C-7C079176EE98}"/>
                </a:ext>
              </a:extLst>
            </p:cNvPr>
            <p:cNvGrpSpPr/>
            <p:nvPr/>
          </p:nvGrpSpPr>
          <p:grpSpPr>
            <a:xfrm>
              <a:off x="5497953" y="2109786"/>
              <a:ext cx="561223" cy="500496"/>
              <a:chOff x="6705600" y="2551544"/>
              <a:chExt cx="1066800" cy="667328"/>
            </a:xfrm>
            <a:scene3d>
              <a:camera prst="isometricOffAxis2Left"/>
              <a:lightRig rig="threePt" dir="t"/>
            </a:scene3d>
          </p:grpSpPr>
          <p:sp>
            <p:nvSpPr>
              <p:cNvPr id="18" name="Rounded Rectangle 37">
                <a:extLst>
                  <a:ext uri="{FF2B5EF4-FFF2-40B4-BE49-F238E27FC236}">
                    <a16:creationId xmlns:a16="http://schemas.microsoft.com/office/drawing/2014/main" id="{73E55177-5947-4D1C-AE66-D29B75D47481}"/>
                  </a:ext>
                </a:extLst>
              </p:cNvPr>
              <p:cNvSpPr/>
              <p:nvPr/>
            </p:nvSpPr>
            <p:spPr>
              <a:xfrm>
                <a:off x="6705600" y="2551544"/>
                <a:ext cx="1066800" cy="152400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  <a:sp3d extrusionH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400" dirty="0">
                    <a:solidFill>
                      <a:prstClr val="white"/>
                    </a:solidFill>
                    <a:latin typeface="Intel Clear"/>
                  </a:rPr>
                  <a:t>Fusing</a:t>
                </a:r>
              </a:p>
            </p:txBody>
          </p:sp>
          <p:sp>
            <p:nvSpPr>
              <p:cNvPr id="19" name="Rounded Rectangle 38">
                <a:extLst>
                  <a:ext uri="{FF2B5EF4-FFF2-40B4-BE49-F238E27FC236}">
                    <a16:creationId xmlns:a16="http://schemas.microsoft.com/office/drawing/2014/main" id="{96C62558-9CE9-4DC2-B644-D96B3A7F2C76}"/>
                  </a:ext>
                </a:extLst>
              </p:cNvPr>
              <p:cNvSpPr/>
              <p:nvPr/>
            </p:nvSpPr>
            <p:spPr>
              <a:xfrm>
                <a:off x="6705600" y="2720108"/>
                <a:ext cx="1066800" cy="1524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 extrusionH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200" i="1" dirty="0">
                    <a:solidFill>
                      <a:prstClr val="black"/>
                    </a:solidFill>
                    <a:latin typeface="Intel Clear"/>
                  </a:rPr>
                  <a:t>HDMT</a:t>
                </a:r>
              </a:p>
            </p:txBody>
          </p:sp>
          <p:sp>
            <p:nvSpPr>
              <p:cNvPr id="20" name="Rounded Rectangle 39">
                <a:extLst>
                  <a:ext uri="{FF2B5EF4-FFF2-40B4-BE49-F238E27FC236}">
                    <a16:creationId xmlns:a16="http://schemas.microsoft.com/office/drawing/2014/main" id="{5FBF6CE5-3B69-4605-8F4F-5C17CEEFB4A1}"/>
                  </a:ext>
                </a:extLst>
              </p:cNvPr>
              <p:cNvSpPr/>
              <p:nvPr/>
            </p:nvSpPr>
            <p:spPr>
              <a:xfrm>
                <a:off x="6705600" y="2895600"/>
                <a:ext cx="1066800" cy="1524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 extrusionH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200" i="1" dirty="0">
                    <a:solidFill>
                      <a:prstClr val="black"/>
                    </a:solidFill>
                    <a:latin typeface="Intel Clear"/>
                  </a:rPr>
                  <a:t>25C</a:t>
                </a:r>
              </a:p>
            </p:txBody>
          </p:sp>
          <p:sp>
            <p:nvSpPr>
              <p:cNvPr id="21" name="Rounded Rectangle 40">
                <a:extLst>
                  <a:ext uri="{FF2B5EF4-FFF2-40B4-BE49-F238E27FC236}">
                    <a16:creationId xmlns:a16="http://schemas.microsoft.com/office/drawing/2014/main" id="{828EABBA-0AE9-462F-A0DC-8912F2728805}"/>
                  </a:ext>
                </a:extLst>
              </p:cNvPr>
              <p:cNvSpPr/>
              <p:nvPr/>
            </p:nvSpPr>
            <p:spPr>
              <a:xfrm>
                <a:off x="6705600" y="3066472"/>
                <a:ext cx="1066800" cy="1524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 extrusionH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200" i="1" dirty="0">
                    <a:solidFill>
                      <a:prstClr val="black"/>
                    </a:solidFill>
                    <a:latin typeface="Intel Clear"/>
                  </a:rPr>
                  <a:t>X1/X30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3EF215-E0B0-447C-AD14-2C54BE4A5413}"/>
                </a:ext>
              </a:extLst>
            </p:cNvPr>
            <p:cNvGrpSpPr/>
            <p:nvPr/>
          </p:nvGrpSpPr>
          <p:grpSpPr>
            <a:xfrm>
              <a:off x="4955826" y="2198732"/>
              <a:ext cx="800100" cy="500496"/>
              <a:chOff x="5257800" y="2551544"/>
              <a:chExt cx="1066800" cy="667328"/>
            </a:xfrm>
            <a:scene3d>
              <a:camera prst="isometricOffAxis2Left"/>
              <a:lightRig rig="threePt" dir="t"/>
            </a:scene3d>
          </p:grpSpPr>
          <p:sp>
            <p:nvSpPr>
              <p:cNvPr id="14" name="Rounded Rectangle 30">
                <a:extLst>
                  <a:ext uri="{FF2B5EF4-FFF2-40B4-BE49-F238E27FC236}">
                    <a16:creationId xmlns:a16="http://schemas.microsoft.com/office/drawing/2014/main" id="{23F4742A-51A8-41F4-838B-F6CE3525628A}"/>
                  </a:ext>
                </a:extLst>
              </p:cNvPr>
              <p:cNvSpPr/>
              <p:nvPr/>
            </p:nvSpPr>
            <p:spPr>
              <a:xfrm>
                <a:off x="5257800" y="2551544"/>
                <a:ext cx="1066800" cy="1524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  <a:sp3d extrusionH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400" dirty="0">
                    <a:solidFill>
                      <a:prstClr val="white"/>
                    </a:solidFill>
                    <a:latin typeface="Intel Clear"/>
                  </a:rPr>
                  <a:t>Class Cold</a:t>
                </a:r>
              </a:p>
            </p:txBody>
          </p:sp>
          <p:sp>
            <p:nvSpPr>
              <p:cNvPr id="15" name="Rounded Rectangle 31">
                <a:extLst>
                  <a:ext uri="{FF2B5EF4-FFF2-40B4-BE49-F238E27FC236}">
                    <a16:creationId xmlns:a16="http://schemas.microsoft.com/office/drawing/2014/main" id="{5156A3B6-4631-4ABD-A16B-103236700E5E}"/>
                  </a:ext>
                </a:extLst>
              </p:cNvPr>
              <p:cNvSpPr/>
              <p:nvPr/>
            </p:nvSpPr>
            <p:spPr>
              <a:xfrm>
                <a:off x="5257800" y="2720108"/>
                <a:ext cx="1066800" cy="1524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 extrusionH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200" i="1" dirty="0">
                    <a:solidFill>
                      <a:prstClr val="black"/>
                    </a:solidFill>
                    <a:latin typeface="Intel Clear"/>
                  </a:rPr>
                  <a:t>HDMT</a:t>
                </a:r>
              </a:p>
            </p:txBody>
          </p:sp>
          <p:sp>
            <p:nvSpPr>
              <p:cNvPr id="16" name="Rounded Rectangle 32">
                <a:extLst>
                  <a:ext uri="{FF2B5EF4-FFF2-40B4-BE49-F238E27FC236}">
                    <a16:creationId xmlns:a16="http://schemas.microsoft.com/office/drawing/2014/main" id="{D1DC2E94-665B-4212-A786-E48343D81BAB}"/>
                  </a:ext>
                </a:extLst>
              </p:cNvPr>
              <p:cNvSpPr/>
              <p:nvPr/>
            </p:nvSpPr>
            <p:spPr>
              <a:xfrm>
                <a:off x="5257800" y="2895600"/>
                <a:ext cx="1066800" cy="1524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 extrusionH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200" i="1" dirty="0">
                    <a:solidFill>
                      <a:prstClr val="black"/>
                    </a:solidFill>
                    <a:latin typeface="Intel Clear"/>
                  </a:rPr>
                  <a:t>HDMX: -10C</a:t>
                </a:r>
              </a:p>
            </p:txBody>
          </p:sp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id="{49E1105D-17A5-42E8-8F87-0DEA7DA6AD54}"/>
                  </a:ext>
                </a:extLst>
              </p:cNvPr>
              <p:cNvSpPr/>
              <p:nvPr/>
            </p:nvSpPr>
            <p:spPr>
              <a:xfrm>
                <a:off x="5257800" y="3066472"/>
                <a:ext cx="1066800" cy="1524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 extrusionH="762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200" i="1" dirty="0">
                    <a:solidFill>
                      <a:prstClr val="black"/>
                    </a:solidFill>
                    <a:latin typeface="Intel Clear"/>
                  </a:rPr>
                  <a:t>X1 / x30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43326E1-5C07-4485-9DC4-F6733B3BAC9A}"/>
                </a:ext>
              </a:extLst>
            </p:cNvPr>
            <p:cNvGrpSpPr/>
            <p:nvPr/>
          </p:nvGrpSpPr>
          <p:grpSpPr>
            <a:xfrm>
              <a:off x="4592146" y="2295352"/>
              <a:ext cx="800100" cy="500496"/>
              <a:chOff x="3810000" y="2551544"/>
              <a:chExt cx="1066800" cy="667328"/>
            </a:xfrm>
            <a:scene3d>
              <a:camera prst="isometricOffAxis2Left"/>
              <a:lightRig rig="threePt" dir="t"/>
            </a:scene3d>
          </p:grpSpPr>
          <p:sp>
            <p:nvSpPr>
              <p:cNvPr id="10" name="Rounded Rectangle 25">
                <a:extLst>
                  <a:ext uri="{FF2B5EF4-FFF2-40B4-BE49-F238E27FC236}">
                    <a16:creationId xmlns:a16="http://schemas.microsoft.com/office/drawing/2014/main" id="{5734FFB4-4F25-4186-AE57-D573C6151668}"/>
                  </a:ext>
                </a:extLst>
              </p:cNvPr>
              <p:cNvSpPr/>
              <p:nvPr/>
            </p:nvSpPr>
            <p:spPr>
              <a:xfrm>
                <a:off x="3810000" y="2551544"/>
                <a:ext cx="1066800" cy="152400"/>
              </a:xfrm>
              <a:prstGeom prst="roundRect">
                <a:avLst/>
              </a:prstGeom>
              <a:solidFill>
                <a:srgbClr val="F83308"/>
              </a:solidFill>
              <a:ln>
                <a:solidFill>
                  <a:schemeClr val="tx1"/>
                </a:solidFill>
              </a:ln>
              <a:effectLst/>
              <a:sp3d extrusionH="825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400" dirty="0">
                    <a:solidFill>
                      <a:prstClr val="white"/>
                    </a:solidFill>
                    <a:latin typeface="Intel Clear"/>
                  </a:rPr>
                  <a:t>Class Hot</a:t>
                </a:r>
              </a:p>
            </p:txBody>
          </p:sp>
          <p:sp>
            <p:nvSpPr>
              <p:cNvPr id="11" name="Rounded Rectangle 26">
                <a:extLst>
                  <a:ext uri="{FF2B5EF4-FFF2-40B4-BE49-F238E27FC236}">
                    <a16:creationId xmlns:a16="http://schemas.microsoft.com/office/drawing/2014/main" id="{7AAF83F5-B17E-45AB-BE52-8A64A6DEC82F}"/>
                  </a:ext>
                </a:extLst>
              </p:cNvPr>
              <p:cNvSpPr/>
              <p:nvPr/>
            </p:nvSpPr>
            <p:spPr>
              <a:xfrm>
                <a:off x="3810000" y="2720108"/>
                <a:ext cx="1066800" cy="1524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 extrusionH="825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200" i="1" dirty="0">
                    <a:solidFill>
                      <a:prstClr val="black"/>
                    </a:solidFill>
                    <a:latin typeface="Intel Clear"/>
                  </a:rPr>
                  <a:t>HDMT</a:t>
                </a:r>
              </a:p>
            </p:txBody>
          </p:sp>
          <p:sp>
            <p:nvSpPr>
              <p:cNvPr id="12" name="Rounded Rectangle 27">
                <a:extLst>
                  <a:ext uri="{FF2B5EF4-FFF2-40B4-BE49-F238E27FC236}">
                    <a16:creationId xmlns:a16="http://schemas.microsoft.com/office/drawing/2014/main" id="{DB3AE4F0-B91C-4A85-9E69-C862D79387BB}"/>
                  </a:ext>
                </a:extLst>
              </p:cNvPr>
              <p:cNvSpPr/>
              <p:nvPr/>
            </p:nvSpPr>
            <p:spPr>
              <a:xfrm>
                <a:off x="3810000" y="2895600"/>
                <a:ext cx="1066800" cy="1524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 extrusionH="825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8768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200" i="1" dirty="0">
                    <a:solidFill>
                      <a:prstClr val="black"/>
                    </a:solidFill>
                    <a:latin typeface="Intel Clear"/>
                  </a:rPr>
                  <a:t>HDMX: 100C</a:t>
                </a:r>
              </a:p>
            </p:txBody>
          </p:sp>
          <p:sp>
            <p:nvSpPr>
              <p:cNvPr id="13" name="Rounded Rectangle 28">
                <a:extLst>
                  <a:ext uri="{FF2B5EF4-FFF2-40B4-BE49-F238E27FC236}">
                    <a16:creationId xmlns:a16="http://schemas.microsoft.com/office/drawing/2014/main" id="{A1E10156-7FA0-4DF4-896C-6552B2AA4DA3}"/>
                  </a:ext>
                </a:extLst>
              </p:cNvPr>
              <p:cNvSpPr/>
              <p:nvPr/>
            </p:nvSpPr>
            <p:spPr>
              <a:xfrm>
                <a:off x="3810000" y="3066472"/>
                <a:ext cx="1066800" cy="1524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  <a:sp3d extrusionH="825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377">
                  <a:defRPr/>
                </a:pPr>
                <a:r>
                  <a:rPr lang="en-US" sz="1200" i="1" dirty="0">
                    <a:solidFill>
                      <a:prstClr val="black"/>
                    </a:solidFill>
                    <a:latin typeface="Intel Clear"/>
                  </a:rPr>
                  <a:t>X1 / x30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B444AD-FA3F-435B-BF21-A87E41D674C2}"/>
                </a:ext>
              </a:extLst>
            </p:cNvPr>
            <p:cNvSpPr/>
            <p:nvPr/>
          </p:nvSpPr>
          <p:spPr>
            <a:xfrm>
              <a:off x="4591787" y="2007565"/>
              <a:ext cx="1527600" cy="8448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prstClr val="white"/>
                </a:solidFill>
                <a:latin typeface="Intel Clear"/>
              </a:endParaRPr>
            </a:p>
          </p:txBody>
        </p:sp>
      </p:grp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4789805-79B2-4FF7-A5E8-773743E62585}"/>
              </a:ext>
            </a:extLst>
          </p:cNvPr>
          <p:cNvSpPr txBox="1">
            <a:spLocks/>
          </p:cNvSpPr>
          <p:nvPr/>
        </p:nvSpPr>
        <p:spPr>
          <a:xfrm>
            <a:off x="9163136" y="643251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defRPr/>
            </a:pPr>
            <a:fld id="{EE2556C5-CE8C-6547-B838-EA80C61A4AF7}" type="slidenum">
              <a:rPr lang="en-US" sz="1067">
                <a:solidFill>
                  <a:prstClr val="white"/>
                </a:solidFill>
                <a:latin typeface="Intel Clear"/>
                <a:cs typeface="Arial" panose="020B0604020202020204" pitchFamily="34" charset="0"/>
              </a:rPr>
              <a:pPr algn="r" defTabSz="914377">
                <a:defRPr/>
              </a:pPr>
              <a:t>21</a:t>
            </a:fld>
            <a:endParaRPr lang="en-US" sz="1067" dirty="0">
              <a:solidFill>
                <a:prstClr val="white"/>
              </a:solidFill>
              <a:latin typeface="Intel Clear"/>
              <a:cs typeface="Arial" panose="020B0604020202020204" pitchFamily="34" charset="0"/>
            </a:endParaRPr>
          </a:p>
        </p:txBody>
      </p:sp>
      <p:sp>
        <p:nvSpPr>
          <p:cNvPr id="23" name="Rounded Rectangle 35">
            <a:extLst>
              <a:ext uri="{FF2B5EF4-FFF2-40B4-BE49-F238E27FC236}">
                <a16:creationId xmlns:a16="http://schemas.microsoft.com/office/drawing/2014/main" id="{89C81106-6A69-4360-9244-3E14A0B92A13}"/>
              </a:ext>
            </a:extLst>
          </p:cNvPr>
          <p:cNvSpPr/>
          <p:nvPr/>
        </p:nvSpPr>
        <p:spPr>
          <a:xfrm rot="16200000">
            <a:off x="5275076" y="3198679"/>
            <a:ext cx="1066800" cy="152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377">
              <a:defRPr/>
            </a:pPr>
            <a:r>
              <a:rPr lang="en-US" sz="1200" i="1" dirty="0" err="1">
                <a:solidFill>
                  <a:prstClr val="black"/>
                </a:solidFill>
                <a:latin typeface="Intel Clear"/>
              </a:rPr>
              <a:t>Pkg</a:t>
            </a:r>
            <a:r>
              <a:rPr lang="en-US" sz="1200" i="1" dirty="0">
                <a:solidFill>
                  <a:prstClr val="black"/>
                </a:solidFill>
                <a:latin typeface="Intel Clear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Intel Clear"/>
              </a:rPr>
              <a:t>Assy</a:t>
            </a:r>
            <a:endParaRPr lang="en-US" sz="1200" i="1" dirty="0">
              <a:solidFill>
                <a:prstClr val="black"/>
              </a:solidFill>
              <a:latin typeface="Intel Clear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9968E9-BAF8-413B-BB57-FBAFFAD29CAB}"/>
              </a:ext>
            </a:extLst>
          </p:cNvPr>
          <p:cNvGrpSpPr/>
          <p:nvPr/>
        </p:nvGrpSpPr>
        <p:grpSpPr>
          <a:xfrm>
            <a:off x="9033316" y="2859349"/>
            <a:ext cx="555713" cy="667328"/>
            <a:chOff x="6705600" y="2551544"/>
            <a:chExt cx="1066800" cy="667328"/>
          </a:xfrm>
        </p:grpSpPr>
        <p:sp>
          <p:nvSpPr>
            <p:cNvPr id="25" name="Rounded Rectangle 37">
              <a:extLst>
                <a:ext uri="{FF2B5EF4-FFF2-40B4-BE49-F238E27FC236}">
                  <a16:creationId xmlns:a16="http://schemas.microsoft.com/office/drawing/2014/main" id="{2B0940C3-842E-4C0F-8031-EFA2FE592C9A}"/>
                </a:ext>
              </a:extLst>
            </p:cNvPr>
            <p:cNvSpPr/>
            <p:nvPr/>
          </p:nvSpPr>
          <p:spPr>
            <a:xfrm>
              <a:off x="6705600" y="2551544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400" dirty="0">
                  <a:solidFill>
                    <a:prstClr val="white"/>
                  </a:solidFill>
                  <a:latin typeface="Intel Clear"/>
                </a:rPr>
                <a:t>OLB</a:t>
              </a:r>
            </a:p>
          </p:txBody>
        </p:sp>
        <p:sp>
          <p:nvSpPr>
            <p:cNvPr id="26" name="Rounded Rectangle 38">
              <a:extLst>
                <a:ext uri="{FF2B5EF4-FFF2-40B4-BE49-F238E27FC236}">
                  <a16:creationId xmlns:a16="http://schemas.microsoft.com/office/drawing/2014/main" id="{A3AB2E56-7AA5-4DC3-BCA7-810BBA48E068}"/>
                </a:ext>
              </a:extLst>
            </p:cNvPr>
            <p:cNvSpPr/>
            <p:nvPr/>
          </p:nvSpPr>
          <p:spPr>
            <a:xfrm>
              <a:off x="6705600" y="2720108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NA</a:t>
              </a:r>
            </a:p>
          </p:txBody>
        </p:sp>
        <p:sp>
          <p:nvSpPr>
            <p:cNvPr id="27" name="Rounded Rectangle 39">
              <a:extLst>
                <a:ext uri="{FF2B5EF4-FFF2-40B4-BE49-F238E27FC236}">
                  <a16:creationId xmlns:a16="http://schemas.microsoft.com/office/drawing/2014/main" id="{D1650DA6-FE6C-4DE9-9F3A-82E408722C60}"/>
                </a:ext>
              </a:extLst>
            </p:cNvPr>
            <p:cNvSpPr/>
            <p:nvPr/>
          </p:nvSpPr>
          <p:spPr>
            <a:xfrm>
              <a:off x="6705600" y="2895600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xxx</a:t>
              </a:r>
            </a:p>
          </p:txBody>
        </p:sp>
        <p:sp>
          <p:nvSpPr>
            <p:cNvPr id="28" name="Rounded Rectangle 40">
              <a:extLst>
                <a:ext uri="{FF2B5EF4-FFF2-40B4-BE49-F238E27FC236}">
                  <a16:creationId xmlns:a16="http://schemas.microsoft.com/office/drawing/2014/main" id="{3793C448-0A45-48DE-873B-18884FC86F1E}"/>
                </a:ext>
              </a:extLst>
            </p:cNvPr>
            <p:cNvSpPr/>
            <p:nvPr/>
          </p:nvSpPr>
          <p:spPr>
            <a:xfrm>
              <a:off x="6705600" y="3066472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D97AF2-87CE-4CC2-B9C6-8E5E6305DC1D}"/>
              </a:ext>
            </a:extLst>
          </p:cNvPr>
          <p:cNvGrpSpPr/>
          <p:nvPr/>
        </p:nvGrpSpPr>
        <p:grpSpPr>
          <a:xfrm>
            <a:off x="9761565" y="2917392"/>
            <a:ext cx="749289" cy="667328"/>
            <a:chOff x="8153400" y="2551544"/>
            <a:chExt cx="1066800" cy="667328"/>
          </a:xfrm>
        </p:grpSpPr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52BD44A4-CA23-49C6-AD9B-C68660CEADF2}"/>
                </a:ext>
              </a:extLst>
            </p:cNvPr>
            <p:cNvSpPr/>
            <p:nvPr/>
          </p:nvSpPr>
          <p:spPr>
            <a:xfrm>
              <a:off x="8153400" y="2551544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400" dirty="0">
                  <a:solidFill>
                    <a:prstClr val="white"/>
                  </a:solidFill>
                  <a:latin typeface="Intel Clear"/>
                </a:rPr>
                <a:t>PPV-S</a:t>
              </a:r>
            </a:p>
          </p:txBody>
        </p:sp>
        <p:sp>
          <p:nvSpPr>
            <p:cNvPr id="31" name="Rounded Rectangle 43">
              <a:extLst>
                <a:ext uri="{FF2B5EF4-FFF2-40B4-BE49-F238E27FC236}">
                  <a16:creationId xmlns:a16="http://schemas.microsoft.com/office/drawing/2014/main" id="{6AEF3373-9431-4EBE-AF0F-C1BDE6EEEE31}"/>
                </a:ext>
              </a:extLst>
            </p:cNvPr>
            <p:cNvSpPr/>
            <p:nvPr/>
          </p:nvSpPr>
          <p:spPr>
            <a:xfrm>
              <a:off x="8153400" y="2720108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NA</a:t>
              </a:r>
            </a:p>
          </p:txBody>
        </p:sp>
        <p:sp>
          <p:nvSpPr>
            <p:cNvPr id="32" name="Rounded Rectangle 44">
              <a:extLst>
                <a:ext uri="{FF2B5EF4-FFF2-40B4-BE49-F238E27FC236}">
                  <a16:creationId xmlns:a16="http://schemas.microsoft.com/office/drawing/2014/main" id="{C571CF6D-B0D8-4CEA-8416-9AE1C4F0A794}"/>
                </a:ext>
              </a:extLst>
            </p:cNvPr>
            <p:cNvSpPr/>
            <p:nvPr/>
          </p:nvSpPr>
          <p:spPr>
            <a:xfrm>
              <a:off x="8153400" y="2895600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STHI</a:t>
              </a:r>
            </a:p>
          </p:txBody>
        </p:sp>
        <p:sp>
          <p:nvSpPr>
            <p:cNvPr id="33" name="Rounded Rectangle 45">
              <a:extLst>
                <a:ext uri="{FF2B5EF4-FFF2-40B4-BE49-F238E27FC236}">
                  <a16:creationId xmlns:a16="http://schemas.microsoft.com/office/drawing/2014/main" id="{DA03FC56-EAE5-49A6-B254-17EEDC31D3BC}"/>
                </a:ext>
              </a:extLst>
            </p:cNvPr>
            <p:cNvSpPr/>
            <p:nvPr/>
          </p:nvSpPr>
          <p:spPr>
            <a:xfrm>
              <a:off x="8153400" y="3066472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xx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54E49C-607A-405E-B2FA-23E506B91C2A}"/>
              </a:ext>
            </a:extLst>
          </p:cNvPr>
          <p:cNvGrpSpPr/>
          <p:nvPr/>
        </p:nvGrpSpPr>
        <p:grpSpPr>
          <a:xfrm>
            <a:off x="10777545" y="2917392"/>
            <a:ext cx="985168" cy="667328"/>
            <a:chOff x="9601200" y="2551544"/>
            <a:chExt cx="1066800" cy="667328"/>
          </a:xfrm>
        </p:grpSpPr>
        <p:sp>
          <p:nvSpPr>
            <p:cNvPr id="35" name="Rounded Rectangle 47">
              <a:extLst>
                <a:ext uri="{FF2B5EF4-FFF2-40B4-BE49-F238E27FC236}">
                  <a16:creationId xmlns:a16="http://schemas.microsoft.com/office/drawing/2014/main" id="{5850BBD7-CBDA-4E8B-AF63-46AFC94D91EE}"/>
                </a:ext>
              </a:extLst>
            </p:cNvPr>
            <p:cNvSpPr/>
            <p:nvPr/>
          </p:nvSpPr>
          <p:spPr>
            <a:xfrm>
              <a:off x="9601200" y="2551544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400" dirty="0">
                  <a:solidFill>
                    <a:prstClr val="white"/>
                  </a:solidFill>
                  <a:latin typeface="Intel Clear"/>
                </a:rPr>
                <a:t>EQA</a:t>
              </a:r>
            </a:p>
          </p:txBody>
        </p:sp>
        <p:sp>
          <p:nvSpPr>
            <p:cNvPr id="36" name="Rounded Rectangle 48">
              <a:extLst>
                <a:ext uri="{FF2B5EF4-FFF2-40B4-BE49-F238E27FC236}">
                  <a16:creationId xmlns:a16="http://schemas.microsoft.com/office/drawing/2014/main" id="{54531180-D941-42E2-9146-C5996C48ECF9}"/>
                </a:ext>
              </a:extLst>
            </p:cNvPr>
            <p:cNvSpPr/>
            <p:nvPr/>
          </p:nvSpPr>
          <p:spPr>
            <a:xfrm>
              <a:off x="9601200" y="2720108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HDMT</a:t>
              </a:r>
            </a:p>
          </p:txBody>
        </p:sp>
        <p:sp>
          <p:nvSpPr>
            <p:cNvPr id="37" name="Rounded Rectangle 49">
              <a:extLst>
                <a:ext uri="{FF2B5EF4-FFF2-40B4-BE49-F238E27FC236}">
                  <a16:creationId xmlns:a16="http://schemas.microsoft.com/office/drawing/2014/main" id="{45DE6C74-791A-4DE2-B228-45D94D061951}"/>
                </a:ext>
              </a:extLst>
            </p:cNvPr>
            <p:cNvSpPr/>
            <p:nvPr/>
          </p:nvSpPr>
          <p:spPr>
            <a:xfrm>
              <a:off x="9601200" y="2895600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HDMX: 25C</a:t>
              </a:r>
            </a:p>
          </p:txBody>
        </p:sp>
        <p:sp>
          <p:nvSpPr>
            <p:cNvPr id="38" name="Rounded Rectangle 50">
              <a:extLst>
                <a:ext uri="{FF2B5EF4-FFF2-40B4-BE49-F238E27FC236}">
                  <a16:creationId xmlns:a16="http://schemas.microsoft.com/office/drawing/2014/main" id="{B2953C6C-7165-4A3C-8BF5-5C3908B7E439}"/>
                </a:ext>
              </a:extLst>
            </p:cNvPr>
            <p:cNvSpPr/>
            <p:nvPr/>
          </p:nvSpPr>
          <p:spPr>
            <a:xfrm>
              <a:off x="9601200" y="3066472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x1 / x30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437A377-6C2E-4D19-99A7-2DBAEB9B9770}"/>
              </a:ext>
            </a:extLst>
          </p:cNvPr>
          <p:cNvGrpSpPr/>
          <p:nvPr/>
        </p:nvGrpSpPr>
        <p:grpSpPr>
          <a:xfrm>
            <a:off x="11046884" y="124171"/>
            <a:ext cx="1066800" cy="667328"/>
            <a:chOff x="10591800" y="5331688"/>
            <a:chExt cx="1066800" cy="667328"/>
          </a:xfrm>
        </p:grpSpPr>
        <p:sp>
          <p:nvSpPr>
            <p:cNvPr id="40" name="Rounded Rectangle 57">
              <a:extLst>
                <a:ext uri="{FF2B5EF4-FFF2-40B4-BE49-F238E27FC236}">
                  <a16:creationId xmlns:a16="http://schemas.microsoft.com/office/drawing/2014/main" id="{FAE01F98-FE48-48D5-85B0-702FE65F0CE8}"/>
                </a:ext>
              </a:extLst>
            </p:cNvPr>
            <p:cNvSpPr/>
            <p:nvPr/>
          </p:nvSpPr>
          <p:spPr>
            <a:xfrm>
              <a:off x="10591800" y="5331688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400" dirty="0">
                  <a:solidFill>
                    <a:prstClr val="white"/>
                  </a:solidFill>
                  <a:latin typeface="Intel Clear"/>
                </a:rPr>
                <a:t>Operation</a:t>
              </a:r>
            </a:p>
          </p:txBody>
        </p:sp>
        <p:sp>
          <p:nvSpPr>
            <p:cNvPr id="41" name="Rounded Rectangle 58">
              <a:extLst>
                <a:ext uri="{FF2B5EF4-FFF2-40B4-BE49-F238E27FC236}">
                  <a16:creationId xmlns:a16="http://schemas.microsoft.com/office/drawing/2014/main" id="{3231D754-2A2D-48AE-9126-D5758595D8CB}"/>
                </a:ext>
              </a:extLst>
            </p:cNvPr>
            <p:cNvSpPr/>
            <p:nvPr/>
          </p:nvSpPr>
          <p:spPr>
            <a:xfrm>
              <a:off x="10591800" y="5500252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Tester</a:t>
              </a:r>
            </a:p>
          </p:txBody>
        </p:sp>
        <p:sp>
          <p:nvSpPr>
            <p:cNvPr id="42" name="Rounded Rectangle 59">
              <a:extLst>
                <a:ext uri="{FF2B5EF4-FFF2-40B4-BE49-F238E27FC236}">
                  <a16:creationId xmlns:a16="http://schemas.microsoft.com/office/drawing/2014/main" id="{D03C2879-02B9-420D-A0BC-7284148B1432}"/>
                </a:ext>
              </a:extLst>
            </p:cNvPr>
            <p:cNvSpPr/>
            <p:nvPr/>
          </p:nvSpPr>
          <p:spPr>
            <a:xfrm>
              <a:off x="10591800" y="5675744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Handler</a:t>
              </a:r>
            </a:p>
          </p:txBody>
        </p:sp>
        <p:sp>
          <p:nvSpPr>
            <p:cNvPr id="43" name="Rounded Rectangle 60">
              <a:extLst>
                <a:ext uri="{FF2B5EF4-FFF2-40B4-BE49-F238E27FC236}">
                  <a16:creationId xmlns:a16="http://schemas.microsoft.com/office/drawing/2014/main" id="{0C3AD351-EFC1-40FE-A259-9639556A5A33}"/>
                </a:ext>
              </a:extLst>
            </p:cNvPr>
            <p:cNvSpPr/>
            <p:nvPr/>
          </p:nvSpPr>
          <p:spPr>
            <a:xfrm>
              <a:off x="10591800" y="5846616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Parallelism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12E62B2-C038-424F-B502-7C03693B0EDB}"/>
              </a:ext>
            </a:extLst>
          </p:cNvPr>
          <p:cNvCxnSpPr/>
          <p:nvPr/>
        </p:nvCxnSpPr>
        <p:spPr>
          <a:xfrm>
            <a:off x="8826012" y="3248604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A4C3075-D4A5-467D-A296-F7BADC0047B3}"/>
              </a:ext>
            </a:extLst>
          </p:cNvPr>
          <p:cNvCxnSpPr/>
          <p:nvPr/>
        </p:nvCxnSpPr>
        <p:spPr>
          <a:xfrm>
            <a:off x="9589029" y="3279605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9D813DA-278E-4BB7-B932-98EA639991F7}"/>
              </a:ext>
            </a:extLst>
          </p:cNvPr>
          <p:cNvCxnSpPr/>
          <p:nvPr/>
        </p:nvCxnSpPr>
        <p:spPr>
          <a:xfrm>
            <a:off x="10510855" y="3344713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D7AB456-5167-4C65-ABB4-06FD102BDF91}"/>
              </a:ext>
            </a:extLst>
          </p:cNvPr>
          <p:cNvCxnSpPr/>
          <p:nvPr/>
        </p:nvCxnSpPr>
        <p:spPr>
          <a:xfrm>
            <a:off x="11762715" y="3337648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F9892FA-6CB8-4F09-8DC8-C93625E15B6C}"/>
              </a:ext>
            </a:extLst>
          </p:cNvPr>
          <p:cNvCxnSpPr/>
          <p:nvPr/>
        </p:nvCxnSpPr>
        <p:spPr>
          <a:xfrm>
            <a:off x="5912383" y="3292745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100">
            <a:extLst>
              <a:ext uri="{FF2B5EF4-FFF2-40B4-BE49-F238E27FC236}">
                <a16:creationId xmlns:a16="http://schemas.microsoft.com/office/drawing/2014/main" id="{BB908880-F9CF-4670-A379-44C622193A08}"/>
              </a:ext>
            </a:extLst>
          </p:cNvPr>
          <p:cNvSpPr/>
          <p:nvPr/>
        </p:nvSpPr>
        <p:spPr>
          <a:xfrm rot="16200000">
            <a:off x="5273340" y="3196368"/>
            <a:ext cx="1066800" cy="152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r>
              <a:rPr lang="en-US" sz="1200" i="1" dirty="0">
                <a:solidFill>
                  <a:prstClr val="black"/>
                </a:solidFill>
                <a:latin typeface="Intel Clear"/>
              </a:rPr>
              <a:t>Pkg Assy</a:t>
            </a:r>
          </a:p>
        </p:txBody>
      </p:sp>
      <p:sp>
        <p:nvSpPr>
          <p:cNvPr id="50" name="Rounded Rectangle 106">
            <a:extLst>
              <a:ext uri="{FF2B5EF4-FFF2-40B4-BE49-F238E27FC236}">
                <a16:creationId xmlns:a16="http://schemas.microsoft.com/office/drawing/2014/main" id="{D2E8D71D-9054-45CD-9BE0-0A98A319C97B}"/>
              </a:ext>
            </a:extLst>
          </p:cNvPr>
          <p:cNvSpPr/>
          <p:nvPr/>
        </p:nvSpPr>
        <p:spPr>
          <a:xfrm rot="16200000">
            <a:off x="11522160" y="3185697"/>
            <a:ext cx="1066800" cy="152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r>
              <a:rPr lang="en-US" sz="1200" i="1" dirty="0">
                <a:solidFill>
                  <a:prstClr val="black"/>
                </a:solidFill>
                <a:latin typeface="Intel Clear"/>
              </a:rPr>
              <a:t>Finish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76AF40-0D64-4D3C-B9D9-9E1A35F5D2BB}"/>
              </a:ext>
            </a:extLst>
          </p:cNvPr>
          <p:cNvGrpSpPr/>
          <p:nvPr/>
        </p:nvGrpSpPr>
        <p:grpSpPr>
          <a:xfrm>
            <a:off x="9761564" y="4020547"/>
            <a:ext cx="780331" cy="667328"/>
            <a:chOff x="8153400" y="2551544"/>
            <a:chExt cx="1066800" cy="667328"/>
          </a:xfrm>
        </p:grpSpPr>
        <p:sp>
          <p:nvSpPr>
            <p:cNvPr id="52" name="Rounded Rectangle 103">
              <a:extLst>
                <a:ext uri="{FF2B5EF4-FFF2-40B4-BE49-F238E27FC236}">
                  <a16:creationId xmlns:a16="http://schemas.microsoft.com/office/drawing/2014/main" id="{BA8D99F6-449D-4C23-B961-1D543AEB6C41}"/>
                </a:ext>
              </a:extLst>
            </p:cNvPr>
            <p:cNvSpPr/>
            <p:nvPr/>
          </p:nvSpPr>
          <p:spPr>
            <a:xfrm>
              <a:off x="8153400" y="2551544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400" dirty="0">
                  <a:solidFill>
                    <a:prstClr val="white"/>
                  </a:solidFill>
                  <a:latin typeface="Intel Clear"/>
                </a:rPr>
                <a:t>PPV-M</a:t>
              </a:r>
            </a:p>
          </p:txBody>
        </p:sp>
        <p:sp>
          <p:nvSpPr>
            <p:cNvPr id="53" name="Rounded Rectangle 104">
              <a:extLst>
                <a:ext uri="{FF2B5EF4-FFF2-40B4-BE49-F238E27FC236}">
                  <a16:creationId xmlns:a16="http://schemas.microsoft.com/office/drawing/2014/main" id="{3047E694-6B47-43E5-AD78-341A8038DE4A}"/>
                </a:ext>
              </a:extLst>
            </p:cNvPr>
            <p:cNvSpPr/>
            <p:nvPr/>
          </p:nvSpPr>
          <p:spPr>
            <a:xfrm>
              <a:off x="8153400" y="2720108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NA</a:t>
              </a:r>
            </a:p>
          </p:txBody>
        </p:sp>
        <p:sp>
          <p:nvSpPr>
            <p:cNvPr id="54" name="Rounded Rectangle 108">
              <a:extLst>
                <a:ext uri="{FF2B5EF4-FFF2-40B4-BE49-F238E27FC236}">
                  <a16:creationId xmlns:a16="http://schemas.microsoft.com/office/drawing/2014/main" id="{880CDD69-1AFC-40B2-8DC4-6824637BBA56}"/>
                </a:ext>
              </a:extLst>
            </p:cNvPr>
            <p:cNvSpPr/>
            <p:nvPr/>
          </p:nvSpPr>
          <p:spPr>
            <a:xfrm>
              <a:off x="8153400" y="2895600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STHI</a:t>
              </a:r>
            </a:p>
          </p:txBody>
        </p:sp>
        <p:sp>
          <p:nvSpPr>
            <p:cNvPr id="55" name="Rounded Rectangle 109">
              <a:extLst>
                <a:ext uri="{FF2B5EF4-FFF2-40B4-BE49-F238E27FC236}">
                  <a16:creationId xmlns:a16="http://schemas.microsoft.com/office/drawing/2014/main" id="{6B42806B-2D79-496E-A278-36660C4FDB03}"/>
                </a:ext>
              </a:extLst>
            </p:cNvPr>
            <p:cNvSpPr/>
            <p:nvPr/>
          </p:nvSpPr>
          <p:spPr>
            <a:xfrm>
              <a:off x="8153400" y="3066472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xx</a:t>
              </a: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F082D7-393C-4809-AECB-A65C4865B8EF}"/>
              </a:ext>
            </a:extLst>
          </p:cNvPr>
          <p:cNvCxnSpPr>
            <a:cxnSpLocks/>
            <a:stCxn id="33" idx="2"/>
            <a:endCxn id="52" idx="0"/>
          </p:cNvCxnSpPr>
          <p:nvPr/>
        </p:nvCxnSpPr>
        <p:spPr>
          <a:xfrm>
            <a:off x="10136209" y="3584720"/>
            <a:ext cx="15520" cy="435827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E789BD7-BE88-42D8-A123-5E03A0D549CB}"/>
              </a:ext>
            </a:extLst>
          </p:cNvPr>
          <p:cNvSpPr txBox="1"/>
          <p:nvPr/>
        </p:nvSpPr>
        <p:spPr>
          <a:xfrm>
            <a:off x="6715957" y="1847515"/>
            <a:ext cx="2843247" cy="86177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solidFill>
                  <a:srgbClr val="003C71"/>
                </a:solidFill>
                <a:latin typeface="Intel Clear"/>
              </a:rPr>
              <a:t>Speed and Power Binning, DLVR, PLL, analog Trim, IO Test</a:t>
            </a: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solidFill>
                  <a:srgbClr val="003C71"/>
                </a:solidFill>
                <a:latin typeface="Intel Clear"/>
              </a:rPr>
              <a:t>Cold marginality</a:t>
            </a: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solidFill>
                  <a:srgbClr val="003C71"/>
                </a:solidFill>
                <a:latin typeface="Intel Clear"/>
              </a:rPr>
              <a:t>Fusing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B967676-6905-4F71-9CA4-1F9BC0C1C55F}"/>
              </a:ext>
            </a:extLst>
          </p:cNvPr>
          <p:cNvSpPr txBox="1"/>
          <p:nvPr/>
        </p:nvSpPr>
        <p:spPr>
          <a:xfrm>
            <a:off x="4546641" y="3847537"/>
            <a:ext cx="1336300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1200" b="1" i="1" dirty="0">
                <a:solidFill>
                  <a:srgbClr val="003C71"/>
                </a:solidFill>
                <a:latin typeface="Intel Clear"/>
              </a:rPr>
              <a:t>Stacked die SDT:</a:t>
            </a:r>
          </a:p>
          <a:p>
            <a:pPr defTabSz="914377">
              <a:defRPr/>
            </a:pPr>
            <a:r>
              <a:rPr lang="en-US" sz="1200" i="1" dirty="0">
                <a:solidFill>
                  <a:srgbClr val="003C71"/>
                </a:solidFill>
                <a:latin typeface="Intel Clear"/>
              </a:rPr>
              <a:t>Engineering only</a:t>
            </a:r>
          </a:p>
          <a:p>
            <a:pPr defTabSz="914377">
              <a:defRPr/>
            </a:pPr>
            <a:r>
              <a:rPr lang="en-US" sz="1200" i="1" dirty="0">
                <a:solidFill>
                  <a:srgbClr val="003C71"/>
                </a:solidFill>
                <a:latin typeface="Intel Clear"/>
              </a:rPr>
              <a:t>Eliminate  @ QS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99FBB64-CCF0-4C6F-AC99-0EBBC368B132}"/>
              </a:ext>
            </a:extLst>
          </p:cNvPr>
          <p:cNvSpPr txBox="1"/>
          <p:nvPr/>
        </p:nvSpPr>
        <p:spPr>
          <a:xfrm>
            <a:off x="10777545" y="3630436"/>
            <a:ext cx="1308539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1200" b="1" i="1" dirty="0">
                <a:solidFill>
                  <a:srgbClr val="003C71"/>
                </a:solidFill>
                <a:latin typeface="Intel Clear"/>
              </a:rPr>
              <a:t>QA</a:t>
            </a:r>
            <a:r>
              <a:rPr lang="en-US" sz="1200" i="1" dirty="0">
                <a:solidFill>
                  <a:srgbClr val="003C71"/>
                </a:solidFill>
                <a:latin typeface="Intel Clear"/>
              </a:rPr>
              <a:t>: </a:t>
            </a:r>
          </a:p>
          <a:p>
            <a:pPr defTabSz="914377">
              <a:defRPr/>
            </a:pPr>
            <a:r>
              <a:rPr lang="en-US" sz="1200" i="1" dirty="0">
                <a:solidFill>
                  <a:srgbClr val="003C71"/>
                </a:solidFill>
                <a:latin typeface="Intel Clear"/>
              </a:rPr>
              <a:t>ES1 intercept</a:t>
            </a:r>
          </a:p>
          <a:p>
            <a:pPr defTabSz="914377">
              <a:defRPr/>
            </a:pPr>
            <a:r>
              <a:rPr lang="en-US" sz="1200" i="1" dirty="0">
                <a:solidFill>
                  <a:srgbClr val="003C71"/>
                </a:solidFill>
                <a:latin typeface="Intel Clear"/>
              </a:rPr>
              <a:t>Eliminate @ PRQ+1Q</a:t>
            </a:r>
          </a:p>
          <a:p>
            <a:pPr defTabSz="914377">
              <a:defRPr/>
            </a:pPr>
            <a:endParaRPr lang="en-US" sz="1200" i="1" dirty="0">
              <a:solidFill>
                <a:srgbClr val="003C71"/>
              </a:solidFill>
              <a:latin typeface="Intel Clear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7978CA-4C41-4E5C-8C7E-9ABD6C2F501F}"/>
              </a:ext>
            </a:extLst>
          </p:cNvPr>
          <p:cNvSpPr txBox="1"/>
          <p:nvPr/>
        </p:nvSpPr>
        <p:spPr>
          <a:xfrm>
            <a:off x="9761564" y="2308617"/>
            <a:ext cx="1169120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1200" b="1" i="1" dirty="0">
                <a:solidFill>
                  <a:srgbClr val="003C71"/>
                </a:solidFill>
                <a:latin typeface="Intel Clear"/>
              </a:rPr>
              <a:t>DPM- catcher</a:t>
            </a:r>
          </a:p>
          <a:p>
            <a:pPr defTabSz="914377">
              <a:defRPr/>
            </a:pPr>
            <a:r>
              <a:rPr lang="en-US" sz="1200" b="1" i="1" dirty="0">
                <a:solidFill>
                  <a:srgbClr val="003C71"/>
                </a:solidFill>
                <a:latin typeface="Intel Clear"/>
              </a:rPr>
              <a:t>Pass Fail ONLY</a:t>
            </a:r>
          </a:p>
          <a:p>
            <a:pPr defTabSz="914377">
              <a:defRPr/>
            </a:pPr>
            <a:r>
              <a:rPr lang="en-US" sz="1200" b="1" i="1" dirty="0">
                <a:solidFill>
                  <a:srgbClr val="003C71"/>
                </a:solidFill>
                <a:latin typeface="Intel Clear"/>
              </a:rPr>
              <a:t>No Binning</a:t>
            </a: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0074382A-182B-4398-AF25-78C3E21C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4" y="-3629"/>
            <a:ext cx="10972800" cy="801628"/>
          </a:xfrm>
        </p:spPr>
        <p:txBody>
          <a:bodyPr/>
          <a:lstStyle/>
          <a:p>
            <a:r>
              <a:rPr lang="en-US" dirty="0"/>
              <a:t>MTL Test Flow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BBDDA1-9113-49EB-9068-1CCDC6069A04}"/>
              </a:ext>
            </a:extLst>
          </p:cNvPr>
          <p:cNvGrpSpPr/>
          <p:nvPr/>
        </p:nvGrpSpPr>
        <p:grpSpPr>
          <a:xfrm>
            <a:off x="6059141" y="2859349"/>
            <a:ext cx="660023" cy="667328"/>
            <a:chOff x="3810000" y="2551544"/>
            <a:chExt cx="1066800" cy="667328"/>
          </a:xfrm>
        </p:grpSpPr>
        <p:sp>
          <p:nvSpPr>
            <p:cNvPr id="63" name="Rounded Rectangle 25">
              <a:extLst>
                <a:ext uri="{FF2B5EF4-FFF2-40B4-BE49-F238E27FC236}">
                  <a16:creationId xmlns:a16="http://schemas.microsoft.com/office/drawing/2014/main" id="{92137C04-3D89-43BC-8512-DBED8184D7A6}"/>
                </a:ext>
              </a:extLst>
            </p:cNvPr>
            <p:cNvSpPr/>
            <p:nvPr/>
          </p:nvSpPr>
          <p:spPr>
            <a:xfrm>
              <a:off x="3810000" y="2551544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067" dirty="0">
                  <a:solidFill>
                    <a:prstClr val="white"/>
                  </a:solidFill>
                  <a:latin typeface="Intel Clear"/>
                </a:rPr>
                <a:t>Burn In</a:t>
              </a:r>
            </a:p>
          </p:txBody>
        </p:sp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id="{D6FA2E1B-F85A-4B07-80AD-38D2CA80F88F}"/>
                </a:ext>
              </a:extLst>
            </p:cNvPr>
            <p:cNvSpPr/>
            <p:nvPr/>
          </p:nvSpPr>
          <p:spPr>
            <a:xfrm>
              <a:off x="3810000" y="2720108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800" i="1" dirty="0">
                  <a:solidFill>
                    <a:prstClr val="black"/>
                  </a:solidFill>
                  <a:latin typeface="Intel Clear"/>
                </a:rPr>
                <a:t>LCBI/HBI</a:t>
              </a:r>
            </a:p>
          </p:txBody>
        </p:sp>
        <p:sp>
          <p:nvSpPr>
            <p:cNvPr id="65" name="Rounded Rectangle 27">
              <a:extLst>
                <a:ext uri="{FF2B5EF4-FFF2-40B4-BE49-F238E27FC236}">
                  <a16:creationId xmlns:a16="http://schemas.microsoft.com/office/drawing/2014/main" id="{CC3BAD0F-A085-4F62-AC94-6F2807BFCBEA}"/>
                </a:ext>
              </a:extLst>
            </p:cNvPr>
            <p:cNvSpPr/>
            <p:nvPr/>
          </p:nvSpPr>
          <p:spPr>
            <a:xfrm>
              <a:off x="3810000" y="2895600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8768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Hot </a:t>
              </a:r>
            </a:p>
          </p:txBody>
        </p:sp>
        <p:sp>
          <p:nvSpPr>
            <p:cNvPr id="66" name="Rounded Rectangle 28">
              <a:extLst>
                <a:ext uri="{FF2B5EF4-FFF2-40B4-BE49-F238E27FC236}">
                  <a16:creationId xmlns:a16="http://schemas.microsoft.com/office/drawing/2014/main" id="{EAE268D9-2E65-4624-AC79-AAB34A881682}"/>
                </a:ext>
              </a:extLst>
            </p:cNvPr>
            <p:cNvSpPr/>
            <p:nvPr/>
          </p:nvSpPr>
          <p:spPr>
            <a:xfrm>
              <a:off x="3810000" y="3066472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X12</a:t>
              </a: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66155CF-CDC5-41C9-9001-2C713D88F720}"/>
              </a:ext>
            </a:extLst>
          </p:cNvPr>
          <p:cNvCxnSpPr/>
          <p:nvPr/>
        </p:nvCxnSpPr>
        <p:spPr>
          <a:xfrm>
            <a:off x="6719164" y="3286671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73BBE8D-21D7-4D56-AF4B-63ACAD6E2C5A}"/>
              </a:ext>
            </a:extLst>
          </p:cNvPr>
          <p:cNvSpPr txBox="1"/>
          <p:nvPr/>
        </p:nvSpPr>
        <p:spPr>
          <a:xfrm>
            <a:off x="9051821" y="2618707"/>
            <a:ext cx="555715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1200" b="1" i="1" dirty="0">
                <a:solidFill>
                  <a:srgbClr val="003C71"/>
                </a:solidFill>
                <a:latin typeface="Intel Clear"/>
              </a:rPr>
              <a:t>No Test</a:t>
            </a:r>
          </a:p>
        </p:txBody>
      </p:sp>
      <p:sp>
        <p:nvSpPr>
          <p:cNvPr id="69" name="Rounded Rectangle 100">
            <a:extLst>
              <a:ext uri="{FF2B5EF4-FFF2-40B4-BE49-F238E27FC236}">
                <a16:creationId xmlns:a16="http://schemas.microsoft.com/office/drawing/2014/main" id="{3F63328D-4E76-4DD5-8BD7-B09724C58B9D}"/>
              </a:ext>
            </a:extLst>
          </p:cNvPr>
          <p:cNvSpPr/>
          <p:nvPr/>
        </p:nvSpPr>
        <p:spPr>
          <a:xfrm rot="16200000">
            <a:off x="401015" y="1254561"/>
            <a:ext cx="1066800" cy="152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377">
              <a:defRPr/>
            </a:pPr>
            <a:r>
              <a:rPr lang="en-US" sz="1200" i="1" dirty="0">
                <a:solidFill>
                  <a:prstClr val="black"/>
                </a:solidFill>
                <a:latin typeface="Intel Clear"/>
              </a:rPr>
              <a:t>Singulation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BD8BAAD-FC6B-4DD4-B696-D5AE524460BF}"/>
              </a:ext>
            </a:extLst>
          </p:cNvPr>
          <p:cNvCxnSpPr/>
          <p:nvPr/>
        </p:nvCxnSpPr>
        <p:spPr>
          <a:xfrm>
            <a:off x="661983" y="1387767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E33B5D6-EBC7-4D1E-BEFD-9ACC9A14DA4D}"/>
              </a:ext>
            </a:extLst>
          </p:cNvPr>
          <p:cNvCxnSpPr/>
          <p:nvPr/>
        </p:nvCxnSpPr>
        <p:spPr>
          <a:xfrm>
            <a:off x="1061423" y="1387767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7070DE0F-F436-4AD7-B4C3-068CAC5EEF6C}"/>
              </a:ext>
            </a:extLst>
          </p:cNvPr>
          <p:cNvSpPr/>
          <p:nvPr/>
        </p:nvSpPr>
        <p:spPr>
          <a:xfrm rot="1408621">
            <a:off x="1332170" y="1003614"/>
            <a:ext cx="360132" cy="752129"/>
          </a:xfrm>
          <a:prstGeom prst="rect">
            <a:avLst/>
          </a:prstGeom>
          <a:pattFill prst="plaid">
            <a:fgClr>
              <a:schemeClr val="tx2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isometricTopUp"/>
            <a:lightRig rig="threePt" dir="t"/>
          </a:scene3d>
          <a:sp3d extrusionH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Intel Clear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0F9DF48-CC5C-49D9-B521-4B039B01F02A}"/>
              </a:ext>
            </a:extLst>
          </p:cNvPr>
          <p:cNvCxnSpPr/>
          <p:nvPr/>
        </p:nvCxnSpPr>
        <p:spPr>
          <a:xfrm>
            <a:off x="1712912" y="1379680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265BD089-D759-4397-9169-AA74D284D4CC}"/>
              </a:ext>
            </a:extLst>
          </p:cNvPr>
          <p:cNvSpPr/>
          <p:nvPr/>
        </p:nvSpPr>
        <p:spPr>
          <a:xfrm>
            <a:off x="38465" y="1097517"/>
            <a:ext cx="585300" cy="618888"/>
          </a:xfrm>
          <a:prstGeom prst="ellipse">
            <a:avLst/>
          </a:prstGeom>
          <a:pattFill prst="lgGrid">
            <a:fgClr>
              <a:schemeClr val="tx2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isometricOffAxis1Right"/>
            <a:lightRig rig="threePt" dir="t"/>
          </a:scene3d>
          <a:sp3d extrusionH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1467" b="1" dirty="0">
              <a:solidFill>
                <a:srgbClr val="FF0000"/>
              </a:solidFill>
              <a:latin typeface="Intel Clear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CDE9F1C-EF5B-4AF6-9095-FA0D3A1DF5EA}"/>
              </a:ext>
            </a:extLst>
          </p:cNvPr>
          <p:cNvGrpSpPr/>
          <p:nvPr/>
        </p:nvGrpSpPr>
        <p:grpSpPr>
          <a:xfrm>
            <a:off x="1883361" y="874199"/>
            <a:ext cx="1969948" cy="1017568"/>
            <a:chOff x="1594985" y="1120530"/>
            <a:chExt cx="1500287" cy="829882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A0D1306-835A-4F3F-A21F-FFF3A214DE1B}"/>
                </a:ext>
              </a:extLst>
            </p:cNvPr>
            <p:cNvGrpSpPr/>
            <p:nvPr/>
          </p:nvGrpSpPr>
          <p:grpSpPr>
            <a:xfrm>
              <a:off x="1594985" y="1210614"/>
              <a:ext cx="1500287" cy="686105"/>
              <a:chOff x="1485788" y="1217689"/>
              <a:chExt cx="1500287" cy="686105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720628D-581B-4804-993A-448333519272}"/>
                  </a:ext>
                </a:extLst>
              </p:cNvPr>
              <p:cNvGrpSpPr/>
              <p:nvPr/>
            </p:nvGrpSpPr>
            <p:grpSpPr>
              <a:xfrm>
                <a:off x="2206809" y="1217689"/>
                <a:ext cx="779266" cy="500496"/>
                <a:chOff x="6705600" y="2551544"/>
                <a:chExt cx="1066800" cy="667328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89" name="Rounded Rectangle 37">
                  <a:extLst>
                    <a:ext uri="{FF2B5EF4-FFF2-40B4-BE49-F238E27FC236}">
                      <a16:creationId xmlns:a16="http://schemas.microsoft.com/office/drawing/2014/main" id="{61BE9E63-D84D-4C43-B1C8-0679DE75D1B4}"/>
                    </a:ext>
                  </a:extLst>
                </p:cNvPr>
                <p:cNvSpPr/>
                <p:nvPr/>
              </p:nvSpPr>
              <p:spPr>
                <a:xfrm>
                  <a:off x="6705600" y="2551544"/>
                  <a:ext cx="1066800" cy="152400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Intel Clear"/>
                    </a:rPr>
                    <a:t>SDx Cold</a:t>
                  </a:r>
                </a:p>
              </p:txBody>
            </p:sp>
            <p:sp>
              <p:nvSpPr>
                <p:cNvPr id="90" name="Rounded Rectangle 38">
                  <a:extLst>
                    <a:ext uri="{FF2B5EF4-FFF2-40B4-BE49-F238E27FC236}">
                      <a16:creationId xmlns:a16="http://schemas.microsoft.com/office/drawing/2014/main" id="{EBACCFAA-124C-49CE-A905-EC3CC7DEB4E2}"/>
                    </a:ext>
                  </a:extLst>
                </p:cNvPr>
                <p:cNvSpPr/>
                <p:nvPr/>
              </p:nvSpPr>
              <p:spPr>
                <a:xfrm>
                  <a:off x="6705600" y="2720108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HDMT</a:t>
                  </a:r>
                </a:p>
              </p:txBody>
            </p:sp>
            <p:sp>
              <p:nvSpPr>
                <p:cNvPr id="91" name="Rounded Rectangle 39">
                  <a:extLst>
                    <a:ext uri="{FF2B5EF4-FFF2-40B4-BE49-F238E27FC236}">
                      <a16:creationId xmlns:a16="http://schemas.microsoft.com/office/drawing/2014/main" id="{26EF4602-DBB3-49D2-8410-04832F10B58B}"/>
                    </a:ext>
                  </a:extLst>
                </p:cNvPr>
                <p:cNvSpPr/>
                <p:nvPr/>
              </p:nvSpPr>
              <p:spPr>
                <a:xfrm>
                  <a:off x="6705600" y="2895600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-10C</a:t>
                  </a:r>
                </a:p>
              </p:txBody>
            </p:sp>
            <p:sp>
              <p:nvSpPr>
                <p:cNvPr id="92" name="Rounded Rectangle 40">
                  <a:extLst>
                    <a:ext uri="{FF2B5EF4-FFF2-40B4-BE49-F238E27FC236}">
                      <a16:creationId xmlns:a16="http://schemas.microsoft.com/office/drawing/2014/main" id="{44D3C1F2-80F2-4AC3-AF55-188CFB9316B9}"/>
                    </a:ext>
                  </a:extLst>
                </p:cNvPr>
                <p:cNvSpPr/>
                <p:nvPr/>
              </p:nvSpPr>
              <p:spPr>
                <a:xfrm>
                  <a:off x="6705600" y="3066472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X2/X40</a:t>
                  </a: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6AF19A4-EFA6-4B1E-9567-7559EFE9E472}"/>
                  </a:ext>
                </a:extLst>
              </p:cNvPr>
              <p:cNvGrpSpPr/>
              <p:nvPr/>
            </p:nvGrpSpPr>
            <p:grpSpPr>
              <a:xfrm>
                <a:off x="1833496" y="1300619"/>
                <a:ext cx="800100" cy="500496"/>
                <a:chOff x="5257800" y="2551544"/>
                <a:chExt cx="1066800" cy="667328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85" name="Rounded Rectangle 30">
                  <a:extLst>
                    <a:ext uri="{FF2B5EF4-FFF2-40B4-BE49-F238E27FC236}">
                      <a16:creationId xmlns:a16="http://schemas.microsoft.com/office/drawing/2014/main" id="{807EF0BB-F913-49C8-8A08-C09BA76A93DD}"/>
                    </a:ext>
                  </a:extLst>
                </p:cNvPr>
                <p:cNvSpPr/>
                <p:nvPr/>
              </p:nvSpPr>
              <p:spPr>
                <a:xfrm>
                  <a:off x="5257800" y="2551544"/>
                  <a:ext cx="1066800" cy="152400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Intel Clear"/>
                    </a:rPr>
                    <a:t>SDx Hot</a:t>
                  </a:r>
                </a:p>
              </p:txBody>
            </p:sp>
            <p:sp>
              <p:nvSpPr>
                <p:cNvPr id="86" name="Rounded Rectangle 31">
                  <a:extLst>
                    <a:ext uri="{FF2B5EF4-FFF2-40B4-BE49-F238E27FC236}">
                      <a16:creationId xmlns:a16="http://schemas.microsoft.com/office/drawing/2014/main" id="{B60F195E-B726-4474-A312-7FF63BE0B525}"/>
                    </a:ext>
                  </a:extLst>
                </p:cNvPr>
                <p:cNvSpPr/>
                <p:nvPr/>
              </p:nvSpPr>
              <p:spPr>
                <a:xfrm>
                  <a:off x="5257800" y="2720108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HDMT</a:t>
                  </a:r>
                </a:p>
              </p:txBody>
            </p:sp>
            <p:sp>
              <p:nvSpPr>
                <p:cNvPr id="87" name="Rounded Rectangle 32">
                  <a:extLst>
                    <a:ext uri="{FF2B5EF4-FFF2-40B4-BE49-F238E27FC236}">
                      <a16:creationId xmlns:a16="http://schemas.microsoft.com/office/drawing/2014/main" id="{B1DA9A46-E823-4603-802C-9A220D63413F}"/>
                    </a:ext>
                  </a:extLst>
                </p:cNvPr>
                <p:cNvSpPr/>
                <p:nvPr/>
              </p:nvSpPr>
              <p:spPr>
                <a:xfrm>
                  <a:off x="5257800" y="2895600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110C</a:t>
                  </a:r>
                </a:p>
              </p:txBody>
            </p:sp>
            <p:sp>
              <p:nvSpPr>
                <p:cNvPr id="88" name="Rounded Rectangle 33">
                  <a:extLst>
                    <a:ext uri="{FF2B5EF4-FFF2-40B4-BE49-F238E27FC236}">
                      <a16:creationId xmlns:a16="http://schemas.microsoft.com/office/drawing/2014/main" id="{AB52ACAF-3A47-407A-9FDC-03494AC834EC}"/>
                    </a:ext>
                  </a:extLst>
                </p:cNvPr>
                <p:cNvSpPr/>
                <p:nvPr/>
              </p:nvSpPr>
              <p:spPr>
                <a:xfrm>
                  <a:off x="5257800" y="3066472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X2/ x40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AE02900-5CF6-46E5-B6C7-0F99275BAB2E}"/>
                  </a:ext>
                </a:extLst>
              </p:cNvPr>
              <p:cNvGrpSpPr/>
              <p:nvPr/>
            </p:nvGrpSpPr>
            <p:grpSpPr>
              <a:xfrm>
                <a:off x="1485788" y="1403298"/>
                <a:ext cx="800100" cy="500496"/>
                <a:chOff x="3810000" y="2551544"/>
                <a:chExt cx="1066800" cy="667328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81" name="Rounded Rectangle 25">
                  <a:extLst>
                    <a:ext uri="{FF2B5EF4-FFF2-40B4-BE49-F238E27FC236}">
                      <a16:creationId xmlns:a16="http://schemas.microsoft.com/office/drawing/2014/main" id="{D388B2CE-B4E1-4453-B86B-163808F7EA36}"/>
                    </a:ext>
                  </a:extLst>
                </p:cNvPr>
                <p:cNvSpPr/>
                <p:nvPr/>
              </p:nvSpPr>
              <p:spPr>
                <a:xfrm>
                  <a:off x="3810000" y="2551544"/>
                  <a:ext cx="1066800" cy="152400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Intel Clear"/>
                    </a:rPr>
                    <a:t>SDx Cold</a:t>
                  </a:r>
                </a:p>
              </p:txBody>
            </p:sp>
            <p:sp>
              <p:nvSpPr>
                <p:cNvPr id="82" name="Rounded Rectangle 26">
                  <a:extLst>
                    <a:ext uri="{FF2B5EF4-FFF2-40B4-BE49-F238E27FC236}">
                      <a16:creationId xmlns:a16="http://schemas.microsoft.com/office/drawing/2014/main" id="{DF4704E1-9145-4B7A-B372-67A888FF795A}"/>
                    </a:ext>
                  </a:extLst>
                </p:cNvPr>
                <p:cNvSpPr/>
                <p:nvPr/>
              </p:nvSpPr>
              <p:spPr>
                <a:xfrm>
                  <a:off x="3810000" y="2720108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HDMT</a:t>
                  </a:r>
                </a:p>
              </p:txBody>
            </p:sp>
            <p:sp>
              <p:nvSpPr>
                <p:cNvPr id="83" name="Rounded Rectangle 27">
                  <a:extLst>
                    <a:ext uri="{FF2B5EF4-FFF2-40B4-BE49-F238E27FC236}">
                      <a16:creationId xmlns:a16="http://schemas.microsoft.com/office/drawing/2014/main" id="{21CADB6E-F35E-47EA-938A-0A8F97301177}"/>
                    </a:ext>
                  </a:extLst>
                </p:cNvPr>
                <p:cNvSpPr/>
                <p:nvPr/>
              </p:nvSpPr>
              <p:spPr>
                <a:xfrm>
                  <a:off x="3810000" y="2895600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48768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-10C</a:t>
                  </a:r>
                </a:p>
              </p:txBody>
            </p:sp>
            <p:sp>
              <p:nvSpPr>
                <p:cNvPr id="84" name="Rounded Rectangle 28">
                  <a:extLst>
                    <a:ext uri="{FF2B5EF4-FFF2-40B4-BE49-F238E27FC236}">
                      <a16:creationId xmlns:a16="http://schemas.microsoft.com/office/drawing/2014/main" id="{FD95A60F-AC46-47C3-9BDF-6E2560F5A9E8}"/>
                    </a:ext>
                  </a:extLst>
                </p:cNvPr>
                <p:cNvSpPr/>
                <p:nvPr/>
              </p:nvSpPr>
              <p:spPr>
                <a:xfrm>
                  <a:off x="3810000" y="3066472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X2 / x40</a:t>
                  </a:r>
                </a:p>
              </p:txBody>
            </p:sp>
          </p:grp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1EBDB3E-4F26-499A-890E-6A8E7112E02E}"/>
                </a:ext>
              </a:extLst>
            </p:cNvPr>
            <p:cNvSpPr/>
            <p:nvPr/>
          </p:nvSpPr>
          <p:spPr>
            <a:xfrm>
              <a:off x="1616961" y="1120530"/>
              <a:ext cx="1478311" cy="829882"/>
            </a:xfrm>
            <a:prstGeom prst="rect">
              <a:avLst/>
            </a:prstGeom>
            <a:noFill/>
            <a:ln>
              <a:solidFill>
                <a:srgbClr val="003C7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prstClr val="white"/>
                </a:solidFill>
                <a:latin typeface="Intel Clear"/>
              </a:endParaRPr>
            </a:p>
          </p:txBody>
        </p:sp>
      </p:grpSp>
      <p:sp>
        <p:nvSpPr>
          <p:cNvPr id="93" name="Rounded Rectangle 100">
            <a:extLst>
              <a:ext uri="{FF2B5EF4-FFF2-40B4-BE49-F238E27FC236}">
                <a16:creationId xmlns:a16="http://schemas.microsoft.com/office/drawing/2014/main" id="{42BC9134-6615-46B5-BCC8-E78F86644227}"/>
              </a:ext>
            </a:extLst>
          </p:cNvPr>
          <p:cNvSpPr/>
          <p:nvPr/>
        </p:nvSpPr>
        <p:spPr>
          <a:xfrm rot="16200000">
            <a:off x="394936" y="2428131"/>
            <a:ext cx="1066800" cy="152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377">
              <a:defRPr/>
            </a:pPr>
            <a:r>
              <a:rPr lang="en-US" sz="1200" i="1" dirty="0">
                <a:solidFill>
                  <a:prstClr val="black"/>
                </a:solidFill>
                <a:latin typeface="Intel Clear"/>
              </a:rPr>
              <a:t>Singulation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39C2EC01-3CDF-4D5D-ADE3-1DBC7BB6C687}"/>
              </a:ext>
            </a:extLst>
          </p:cNvPr>
          <p:cNvCxnSpPr/>
          <p:nvPr/>
        </p:nvCxnSpPr>
        <p:spPr>
          <a:xfrm>
            <a:off x="655904" y="2561336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32EC80F-82B6-4DD3-BA8B-5B94AC50F0ED}"/>
              </a:ext>
            </a:extLst>
          </p:cNvPr>
          <p:cNvCxnSpPr/>
          <p:nvPr/>
        </p:nvCxnSpPr>
        <p:spPr>
          <a:xfrm>
            <a:off x="1055344" y="2561336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79951A4C-619B-4788-914A-C389BD2155E7}"/>
              </a:ext>
            </a:extLst>
          </p:cNvPr>
          <p:cNvSpPr/>
          <p:nvPr/>
        </p:nvSpPr>
        <p:spPr>
          <a:xfrm rot="1408621">
            <a:off x="1326091" y="2177184"/>
            <a:ext cx="360132" cy="752129"/>
          </a:xfrm>
          <a:prstGeom prst="rect">
            <a:avLst/>
          </a:prstGeom>
          <a:pattFill prst="plaid">
            <a:fgClr>
              <a:schemeClr val="tx2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isometricTopUp"/>
            <a:lightRig rig="threePt" dir="t"/>
          </a:scene3d>
          <a:sp3d extrusionH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Intel Clear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27E01D8-36C4-44E3-9FAC-F76D7FD33A47}"/>
              </a:ext>
            </a:extLst>
          </p:cNvPr>
          <p:cNvCxnSpPr/>
          <p:nvPr/>
        </p:nvCxnSpPr>
        <p:spPr>
          <a:xfrm>
            <a:off x="1706833" y="2553249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758D4299-534B-496B-A285-1FA0121D45F9}"/>
              </a:ext>
            </a:extLst>
          </p:cNvPr>
          <p:cNvSpPr/>
          <p:nvPr/>
        </p:nvSpPr>
        <p:spPr>
          <a:xfrm>
            <a:off x="32386" y="2271087"/>
            <a:ext cx="585300" cy="618888"/>
          </a:xfrm>
          <a:prstGeom prst="ellipse">
            <a:avLst/>
          </a:prstGeom>
          <a:pattFill prst="lgGrid">
            <a:fgClr>
              <a:schemeClr val="tx2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isometricOffAxis1Right"/>
            <a:lightRig rig="threePt" dir="t"/>
          </a:scene3d>
          <a:sp3d extrusionH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 dirty="0">
              <a:solidFill>
                <a:prstClr val="white"/>
              </a:solidFill>
              <a:latin typeface="Intel Clear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64C2CA0-0BC0-4FE4-8AF6-4414DD74BF10}"/>
              </a:ext>
            </a:extLst>
          </p:cNvPr>
          <p:cNvGrpSpPr/>
          <p:nvPr/>
        </p:nvGrpSpPr>
        <p:grpSpPr>
          <a:xfrm>
            <a:off x="1877282" y="2047768"/>
            <a:ext cx="1969948" cy="1017568"/>
            <a:chOff x="1594985" y="1120530"/>
            <a:chExt cx="1500287" cy="82988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5E3601F8-BF37-4763-92FF-6BC2915AAF7B}"/>
                </a:ext>
              </a:extLst>
            </p:cNvPr>
            <p:cNvGrpSpPr/>
            <p:nvPr/>
          </p:nvGrpSpPr>
          <p:grpSpPr>
            <a:xfrm>
              <a:off x="1594985" y="1210614"/>
              <a:ext cx="1500287" cy="686105"/>
              <a:chOff x="1485788" y="1217689"/>
              <a:chExt cx="1500287" cy="686105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9A458810-FE0A-434E-9309-430284CA7AF2}"/>
                  </a:ext>
                </a:extLst>
              </p:cNvPr>
              <p:cNvGrpSpPr/>
              <p:nvPr/>
            </p:nvGrpSpPr>
            <p:grpSpPr>
              <a:xfrm>
                <a:off x="2206809" y="1217689"/>
                <a:ext cx="779266" cy="500496"/>
                <a:chOff x="6705600" y="2551544"/>
                <a:chExt cx="1066800" cy="667328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113" name="Rounded Rectangle 37">
                  <a:extLst>
                    <a:ext uri="{FF2B5EF4-FFF2-40B4-BE49-F238E27FC236}">
                      <a16:creationId xmlns:a16="http://schemas.microsoft.com/office/drawing/2014/main" id="{8D8ACCC7-1ACA-4B43-9F9E-CC745D275EE8}"/>
                    </a:ext>
                  </a:extLst>
                </p:cNvPr>
                <p:cNvSpPr/>
                <p:nvPr/>
              </p:nvSpPr>
              <p:spPr>
                <a:xfrm>
                  <a:off x="6705600" y="2551544"/>
                  <a:ext cx="1066800" cy="152400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Intel Clear"/>
                    </a:rPr>
                    <a:t>SDx Cold</a:t>
                  </a:r>
                </a:p>
              </p:txBody>
            </p:sp>
            <p:sp>
              <p:nvSpPr>
                <p:cNvPr id="114" name="Rounded Rectangle 38">
                  <a:extLst>
                    <a:ext uri="{FF2B5EF4-FFF2-40B4-BE49-F238E27FC236}">
                      <a16:creationId xmlns:a16="http://schemas.microsoft.com/office/drawing/2014/main" id="{4E0B7DB8-6D8E-4900-8106-D08AAF8BDD41}"/>
                    </a:ext>
                  </a:extLst>
                </p:cNvPr>
                <p:cNvSpPr/>
                <p:nvPr/>
              </p:nvSpPr>
              <p:spPr>
                <a:xfrm>
                  <a:off x="6705600" y="2720108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HDMT</a:t>
                  </a:r>
                </a:p>
              </p:txBody>
            </p:sp>
            <p:sp>
              <p:nvSpPr>
                <p:cNvPr id="115" name="Rounded Rectangle 39">
                  <a:extLst>
                    <a:ext uri="{FF2B5EF4-FFF2-40B4-BE49-F238E27FC236}">
                      <a16:creationId xmlns:a16="http://schemas.microsoft.com/office/drawing/2014/main" id="{321A7E8B-EAE1-4B32-9905-C5BAAE010CE4}"/>
                    </a:ext>
                  </a:extLst>
                </p:cNvPr>
                <p:cNvSpPr/>
                <p:nvPr/>
              </p:nvSpPr>
              <p:spPr>
                <a:xfrm>
                  <a:off x="6705600" y="2895600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-10C</a:t>
                  </a:r>
                </a:p>
              </p:txBody>
            </p:sp>
            <p:sp>
              <p:nvSpPr>
                <p:cNvPr id="116" name="Rounded Rectangle 40">
                  <a:extLst>
                    <a:ext uri="{FF2B5EF4-FFF2-40B4-BE49-F238E27FC236}">
                      <a16:creationId xmlns:a16="http://schemas.microsoft.com/office/drawing/2014/main" id="{72AC2E6F-0E2F-4910-A5A0-A23E71B64E5F}"/>
                    </a:ext>
                  </a:extLst>
                </p:cNvPr>
                <p:cNvSpPr/>
                <p:nvPr/>
              </p:nvSpPr>
              <p:spPr>
                <a:xfrm>
                  <a:off x="6705600" y="3066472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X2/X40</a:t>
                  </a: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8F5229D9-A1D4-4822-945B-D6935B2CD35F}"/>
                  </a:ext>
                </a:extLst>
              </p:cNvPr>
              <p:cNvGrpSpPr/>
              <p:nvPr/>
            </p:nvGrpSpPr>
            <p:grpSpPr>
              <a:xfrm>
                <a:off x="1833496" y="1300619"/>
                <a:ext cx="800100" cy="500496"/>
                <a:chOff x="5257800" y="2551544"/>
                <a:chExt cx="1066800" cy="667328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109" name="Rounded Rectangle 30">
                  <a:extLst>
                    <a:ext uri="{FF2B5EF4-FFF2-40B4-BE49-F238E27FC236}">
                      <a16:creationId xmlns:a16="http://schemas.microsoft.com/office/drawing/2014/main" id="{62359597-2250-40DF-A541-B62840061E06}"/>
                    </a:ext>
                  </a:extLst>
                </p:cNvPr>
                <p:cNvSpPr/>
                <p:nvPr/>
              </p:nvSpPr>
              <p:spPr>
                <a:xfrm>
                  <a:off x="5257800" y="2551544"/>
                  <a:ext cx="1066800" cy="152400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Intel Clear"/>
                    </a:rPr>
                    <a:t>SDx Hot</a:t>
                  </a:r>
                </a:p>
              </p:txBody>
            </p:sp>
            <p:sp>
              <p:nvSpPr>
                <p:cNvPr id="110" name="Rounded Rectangle 31">
                  <a:extLst>
                    <a:ext uri="{FF2B5EF4-FFF2-40B4-BE49-F238E27FC236}">
                      <a16:creationId xmlns:a16="http://schemas.microsoft.com/office/drawing/2014/main" id="{B840A7E0-BB7A-42E6-A90B-2DFD23EAFC48}"/>
                    </a:ext>
                  </a:extLst>
                </p:cNvPr>
                <p:cNvSpPr/>
                <p:nvPr/>
              </p:nvSpPr>
              <p:spPr>
                <a:xfrm>
                  <a:off x="5257800" y="2720108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HDMT</a:t>
                  </a:r>
                </a:p>
              </p:txBody>
            </p:sp>
            <p:sp>
              <p:nvSpPr>
                <p:cNvPr id="111" name="Rounded Rectangle 32">
                  <a:extLst>
                    <a:ext uri="{FF2B5EF4-FFF2-40B4-BE49-F238E27FC236}">
                      <a16:creationId xmlns:a16="http://schemas.microsoft.com/office/drawing/2014/main" id="{CE941D12-4DB8-4126-9108-06A2A2CC9BCE}"/>
                    </a:ext>
                  </a:extLst>
                </p:cNvPr>
                <p:cNvSpPr/>
                <p:nvPr/>
              </p:nvSpPr>
              <p:spPr>
                <a:xfrm>
                  <a:off x="5257800" y="2895600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110C</a:t>
                  </a:r>
                </a:p>
              </p:txBody>
            </p:sp>
            <p:sp>
              <p:nvSpPr>
                <p:cNvPr id="112" name="Rounded Rectangle 33">
                  <a:extLst>
                    <a:ext uri="{FF2B5EF4-FFF2-40B4-BE49-F238E27FC236}">
                      <a16:creationId xmlns:a16="http://schemas.microsoft.com/office/drawing/2014/main" id="{77CC727F-A11A-4BCC-A5BD-300F8C19E1E4}"/>
                    </a:ext>
                  </a:extLst>
                </p:cNvPr>
                <p:cNvSpPr/>
                <p:nvPr/>
              </p:nvSpPr>
              <p:spPr>
                <a:xfrm>
                  <a:off x="5257800" y="3066472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X2/ x40</a:t>
                  </a: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22964D0A-F207-46BE-9E65-DDF7D56A1DC6}"/>
                  </a:ext>
                </a:extLst>
              </p:cNvPr>
              <p:cNvGrpSpPr/>
              <p:nvPr/>
            </p:nvGrpSpPr>
            <p:grpSpPr>
              <a:xfrm>
                <a:off x="1485788" y="1403298"/>
                <a:ext cx="800100" cy="500496"/>
                <a:chOff x="3810000" y="2551544"/>
                <a:chExt cx="1066800" cy="667328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105" name="Rounded Rectangle 25">
                  <a:extLst>
                    <a:ext uri="{FF2B5EF4-FFF2-40B4-BE49-F238E27FC236}">
                      <a16:creationId xmlns:a16="http://schemas.microsoft.com/office/drawing/2014/main" id="{143B088D-2E65-42CF-BDD5-A8BFB19B3239}"/>
                    </a:ext>
                  </a:extLst>
                </p:cNvPr>
                <p:cNvSpPr/>
                <p:nvPr/>
              </p:nvSpPr>
              <p:spPr>
                <a:xfrm>
                  <a:off x="3810000" y="2551544"/>
                  <a:ext cx="1066800" cy="152400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Intel Clear"/>
                    </a:rPr>
                    <a:t>SDx Cold</a:t>
                  </a:r>
                </a:p>
              </p:txBody>
            </p:sp>
            <p:sp>
              <p:nvSpPr>
                <p:cNvPr id="106" name="Rounded Rectangle 26">
                  <a:extLst>
                    <a:ext uri="{FF2B5EF4-FFF2-40B4-BE49-F238E27FC236}">
                      <a16:creationId xmlns:a16="http://schemas.microsoft.com/office/drawing/2014/main" id="{92DF4D40-5F55-4C15-BAA9-B7E9EC581384}"/>
                    </a:ext>
                  </a:extLst>
                </p:cNvPr>
                <p:cNvSpPr/>
                <p:nvPr/>
              </p:nvSpPr>
              <p:spPr>
                <a:xfrm>
                  <a:off x="3810000" y="2720108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HDMT</a:t>
                  </a:r>
                </a:p>
              </p:txBody>
            </p:sp>
            <p:sp>
              <p:nvSpPr>
                <p:cNvPr id="107" name="Rounded Rectangle 27">
                  <a:extLst>
                    <a:ext uri="{FF2B5EF4-FFF2-40B4-BE49-F238E27FC236}">
                      <a16:creationId xmlns:a16="http://schemas.microsoft.com/office/drawing/2014/main" id="{BC71581D-06BB-441E-BA05-688B769E01AA}"/>
                    </a:ext>
                  </a:extLst>
                </p:cNvPr>
                <p:cNvSpPr/>
                <p:nvPr/>
              </p:nvSpPr>
              <p:spPr>
                <a:xfrm>
                  <a:off x="3810000" y="2895600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48768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-10C</a:t>
                  </a:r>
                </a:p>
              </p:txBody>
            </p:sp>
            <p:sp>
              <p:nvSpPr>
                <p:cNvPr id="108" name="Rounded Rectangle 28">
                  <a:extLst>
                    <a:ext uri="{FF2B5EF4-FFF2-40B4-BE49-F238E27FC236}">
                      <a16:creationId xmlns:a16="http://schemas.microsoft.com/office/drawing/2014/main" id="{D82233C4-B973-4B60-A9B3-14E7137D6143}"/>
                    </a:ext>
                  </a:extLst>
                </p:cNvPr>
                <p:cNvSpPr/>
                <p:nvPr/>
              </p:nvSpPr>
              <p:spPr>
                <a:xfrm>
                  <a:off x="3810000" y="3066472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X2 / x40</a:t>
                  </a:r>
                </a:p>
              </p:txBody>
            </p:sp>
          </p:grp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D3D8734-1B52-4FF8-B5F1-803495BF4646}"/>
                </a:ext>
              </a:extLst>
            </p:cNvPr>
            <p:cNvSpPr/>
            <p:nvPr/>
          </p:nvSpPr>
          <p:spPr>
            <a:xfrm>
              <a:off x="1616961" y="1120530"/>
              <a:ext cx="1478311" cy="829882"/>
            </a:xfrm>
            <a:prstGeom prst="rect">
              <a:avLst/>
            </a:prstGeom>
            <a:noFill/>
            <a:ln>
              <a:solidFill>
                <a:srgbClr val="003C7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prstClr val="white"/>
                </a:solidFill>
                <a:latin typeface="Intel Clear"/>
              </a:endParaRPr>
            </a:p>
          </p:txBody>
        </p:sp>
      </p:grpSp>
      <p:sp>
        <p:nvSpPr>
          <p:cNvPr id="117" name="Rounded Rectangle 100">
            <a:extLst>
              <a:ext uri="{FF2B5EF4-FFF2-40B4-BE49-F238E27FC236}">
                <a16:creationId xmlns:a16="http://schemas.microsoft.com/office/drawing/2014/main" id="{11170FF1-DA38-413D-AA28-7B154062953C}"/>
              </a:ext>
            </a:extLst>
          </p:cNvPr>
          <p:cNvSpPr/>
          <p:nvPr/>
        </p:nvSpPr>
        <p:spPr>
          <a:xfrm rot="16200000">
            <a:off x="388600" y="3641293"/>
            <a:ext cx="1066800" cy="152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377">
              <a:defRPr/>
            </a:pPr>
            <a:r>
              <a:rPr lang="en-US" sz="1200" i="1" dirty="0">
                <a:solidFill>
                  <a:prstClr val="black"/>
                </a:solidFill>
                <a:latin typeface="Intel Clear"/>
              </a:rPr>
              <a:t>Singulation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F46177F0-1048-4CD8-973F-7BF01CB651A6}"/>
              </a:ext>
            </a:extLst>
          </p:cNvPr>
          <p:cNvCxnSpPr/>
          <p:nvPr/>
        </p:nvCxnSpPr>
        <p:spPr>
          <a:xfrm>
            <a:off x="649568" y="3774499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59313A07-BB93-4B6B-8FE3-9E0AD7583174}"/>
              </a:ext>
            </a:extLst>
          </p:cNvPr>
          <p:cNvCxnSpPr/>
          <p:nvPr/>
        </p:nvCxnSpPr>
        <p:spPr>
          <a:xfrm>
            <a:off x="1049008" y="3774499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4DB3399-809F-409D-B069-CE6317B916E0}"/>
              </a:ext>
            </a:extLst>
          </p:cNvPr>
          <p:cNvSpPr/>
          <p:nvPr/>
        </p:nvSpPr>
        <p:spPr>
          <a:xfrm rot="1408621">
            <a:off x="1319755" y="3390346"/>
            <a:ext cx="360132" cy="752129"/>
          </a:xfrm>
          <a:prstGeom prst="rect">
            <a:avLst/>
          </a:prstGeom>
          <a:pattFill prst="plaid">
            <a:fgClr>
              <a:schemeClr val="tx2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isometricTopUp"/>
            <a:lightRig rig="threePt" dir="t"/>
          </a:scene3d>
          <a:sp3d extrusionH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Intel Clear"/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4B166115-7516-44B1-805B-A4E87CC9174C}"/>
              </a:ext>
            </a:extLst>
          </p:cNvPr>
          <p:cNvCxnSpPr/>
          <p:nvPr/>
        </p:nvCxnSpPr>
        <p:spPr>
          <a:xfrm>
            <a:off x="1700497" y="3766412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EC63206F-F73D-41E2-985E-AE39F21AC8F7}"/>
              </a:ext>
            </a:extLst>
          </p:cNvPr>
          <p:cNvSpPr/>
          <p:nvPr/>
        </p:nvSpPr>
        <p:spPr>
          <a:xfrm>
            <a:off x="26050" y="3484249"/>
            <a:ext cx="585300" cy="618888"/>
          </a:xfrm>
          <a:prstGeom prst="ellipse">
            <a:avLst/>
          </a:prstGeom>
          <a:pattFill prst="lgGrid">
            <a:fgClr>
              <a:schemeClr val="tx2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isometricOffAxis1Right"/>
            <a:lightRig rig="threePt" dir="t"/>
          </a:scene3d>
          <a:sp3d extrusionH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Intel Clear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1950A22-8D3B-4FD2-8682-0046D6392FA8}"/>
              </a:ext>
            </a:extLst>
          </p:cNvPr>
          <p:cNvGrpSpPr/>
          <p:nvPr/>
        </p:nvGrpSpPr>
        <p:grpSpPr>
          <a:xfrm>
            <a:off x="1870946" y="3260931"/>
            <a:ext cx="1969948" cy="1017568"/>
            <a:chOff x="1594985" y="1120530"/>
            <a:chExt cx="1500287" cy="829882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4BF239A-2D0A-4850-A781-AF5C17143348}"/>
                </a:ext>
              </a:extLst>
            </p:cNvPr>
            <p:cNvGrpSpPr/>
            <p:nvPr/>
          </p:nvGrpSpPr>
          <p:grpSpPr>
            <a:xfrm>
              <a:off x="1594985" y="1210614"/>
              <a:ext cx="1500287" cy="686105"/>
              <a:chOff x="1485788" y="1217689"/>
              <a:chExt cx="1500287" cy="686105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2DBB38E3-F704-45EC-B0D2-2EFF09BE31B1}"/>
                  </a:ext>
                </a:extLst>
              </p:cNvPr>
              <p:cNvGrpSpPr/>
              <p:nvPr/>
            </p:nvGrpSpPr>
            <p:grpSpPr>
              <a:xfrm>
                <a:off x="2206809" y="1217689"/>
                <a:ext cx="779266" cy="500496"/>
                <a:chOff x="6705600" y="2551544"/>
                <a:chExt cx="1066800" cy="667328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137" name="Rounded Rectangle 37">
                  <a:extLst>
                    <a:ext uri="{FF2B5EF4-FFF2-40B4-BE49-F238E27FC236}">
                      <a16:creationId xmlns:a16="http://schemas.microsoft.com/office/drawing/2014/main" id="{A0ADBF28-9AF9-4107-9CC9-32E16F948B56}"/>
                    </a:ext>
                  </a:extLst>
                </p:cNvPr>
                <p:cNvSpPr/>
                <p:nvPr/>
              </p:nvSpPr>
              <p:spPr>
                <a:xfrm>
                  <a:off x="6705600" y="2551544"/>
                  <a:ext cx="1066800" cy="152400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Intel Clear"/>
                    </a:rPr>
                    <a:t>SDx Cold</a:t>
                  </a:r>
                </a:p>
              </p:txBody>
            </p:sp>
            <p:sp>
              <p:nvSpPr>
                <p:cNvPr id="138" name="Rounded Rectangle 38">
                  <a:extLst>
                    <a:ext uri="{FF2B5EF4-FFF2-40B4-BE49-F238E27FC236}">
                      <a16:creationId xmlns:a16="http://schemas.microsoft.com/office/drawing/2014/main" id="{DA4E96B4-BD2C-4406-86F1-DF00280A75B9}"/>
                    </a:ext>
                  </a:extLst>
                </p:cNvPr>
                <p:cNvSpPr/>
                <p:nvPr/>
              </p:nvSpPr>
              <p:spPr>
                <a:xfrm>
                  <a:off x="6705600" y="2720108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HDMT</a:t>
                  </a:r>
                </a:p>
              </p:txBody>
            </p:sp>
            <p:sp>
              <p:nvSpPr>
                <p:cNvPr id="139" name="Rounded Rectangle 39">
                  <a:extLst>
                    <a:ext uri="{FF2B5EF4-FFF2-40B4-BE49-F238E27FC236}">
                      <a16:creationId xmlns:a16="http://schemas.microsoft.com/office/drawing/2014/main" id="{036B02D5-878B-4A9C-88CD-0FEC4B14AE6A}"/>
                    </a:ext>
                  </a:extLst>
                </p:cNvPr>
                <p:cNvSpPr/>
                <p:nvPr/>
              </p:nvSpPr>
              <p:spPr>
                <a:xfrm>
                  <a:off x="6705600" y="2895600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-10C</a:t>
                  </a:r>
                </a:p>
              </p:txBody>
            </p:sp>
            <p:sp>
              <p:nvSpPr>
                <p:cNvPr id="140" name="Rounded Rectangle 40">
                  <a:extLst>
                    <a:ext uri="{FF2B5EF4-FFF2-40B4-BE49-F238E27FC236}">
                      <a16:creationId xmlns:a16="http://schemas.microsoft.com/office/drawing/2014/main" id="{66568D09-A869-4ADE-A722-B167E9545755}"/>
                    </a:ext>
                  </a:extLst>
                </p:cNvPr>
                <p:cNvSpPr/>
                <p:nvPr/>
              </p:nvSpPr>
              <p:spPr>
                <a:xfrm>
                  <a:off x="6705600" y="3066472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X2/X20</a:t>
                  </a: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A611D9D8-DD70-4426-9C82-A2BBBD4B7B82}"/>
                  </a:ext>
                </a:extLst>
              </p:cNvPr>
              <p:cNvGrpSpPr/>
              <p:nvPr/>
            </p:nvGrpSpPr>
            <p:grpSpPr>
              <a:xfrm>
                <a:off x="1833496" y="1300619"/>
                <a:ext cx="800100" cy="500496"/>
                <a:chOff x="5257800" y="2551544"/>
                <a:chExt cx="1066800" cy="667328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133" name="Rounded Rectangle 30">
                  <a:extLst>
                    <a:ext uri="{FF2B5EF4-FFF2-40B4-BE49-F238E27FC236}">
                      <a16:creationId xmlns:a16="http://schemas.microsoft.com/office/drawing/2014/main" id="{A7AD7685-971A-4A80-AB67-ECDDA8EA1E6A}"/>
                    </a:ext>
                  </a:extLst>
                </p:cNvPr>
                <p:cNvSpPr/>
                <p:nvPr/>
              </p:nvSpPr>
              <p:spPr>
                <a:xfrm>
                  <a:off x="5257800" y="2551544"/>
                  <a:ext cx="1066800" cy="152400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Intel Clear"/>
                    </a:rPr>
                    <a:t>SDx Hot</a:t>
                  </a:r>
                </a:p>
              </p:txBody>
            </p:sp>
            <p:sp>
              <p:nvSpPr>
                <p:cNvPr id="134" name="Rounded Rectangle 31">
                  <a:extLst>
                    <a:ext uri="{FF2B5EF4-FFF2-40B4-BE49-F238E27FC236}">
                      <a16:creationId xmlns:a16="http://schemas.microsoft.com/office/drawing/2014/main" id="{9DCB8483-7738-4600-85C8-B856ACFE8387}"/>
                    </a:ext>
                  </a:extLst>
                </p:cNvPr>
                <p:cNvSpPr/>
                <p:nvPr/>
              </p:nvSpPr>
              <p:spPr>
                <a:xfrm>
                  <a:off x="5257800" y="2720108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HDMT</a:t>
                  </a:r>
                </a:p>
              </p:txBody>
            </p:sp>
            <p:sp>
              <p:nvSpPr>
                <p:cNvPr id="135" name="Rounded Rectangle 32">
                  <a:extLst>
                    <a:ext uri="{FF2B5EF4-FFF2-40B4-BE49-F238E27FC236}">
                      <a16:creationId xmlns:a16="http://schemas.microsoft.com/office/drawing/2014/main" id="{00F000F0-614C-4A63-81F7-C6670D09FC4A}"/>
                    </a:ext>
                  </a:extLst>
                </p:cNvPr>
                <p:cNvSpPr/>
                <p:nvPr/>
              </p:nvSpPr>
              <p:spPr>
                <a:xfrm>
                  <a:off x="5257800" y="2895600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110C</a:t>
                  </a:r>
                </a:p>
              </p:txBody>
            </p:sp>
            <p:sp>
              <p:nvSpPr>
                <p:cNvPr id="136" name="Rounded Rectangle 33">
                  <a:extLst>
                    <a:ext uri="{FF2B5EF4-FFF2-40B4-BE49-F238E27FC236}">
                      <a16:creationId xmlns:a16="http://schemas.microsoft.com/office/drawing/2014/main" id="{DBF928BB-B9A4-4BF1-959B-850B7602C6FF}"/>
                    </a:ext>
                  </a:extLst>
                </p:cNvPr>
                <p:cNvSpPr/>
                <p:nvPr/>
              </p:nvSpPr>
              <p:spPr>
                <a:xfrm>
                  <a:off x="5257800" y="3066472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X2/ x20</a:t>
                  </a:r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58E3854-E412-4C63-82EF-02A9D47CE0FA}"/>
                  </a:ext>
                </a:extLst>
              </p:cNvPr>
              <p:cNvGrpSpPr/>
              <p:nvPr/>
            </p:nvGrpSpPr>
            <p:grpSpPr>
              <a:xfrm>
                <a:off x="1485788" y="1403298"/>
                <a:ext cx="800100" cy="500496"/>
                <a:chOff x="3810000" y="2551544"/>
                <a:chExt cx="1066800" cy="667328"/>
              </a:xfrm>
              <a:scene3d>
                <a:camera prst="isometricOffAxis2Left"/>
                <a:lightRig rig="threePt" dir="t"/>
              </a:scene3d>
            </p:grpSpPr>
            <p:sp>
              <p:nvSpPr>
                <p:cNvPr id="129" name="Rounded Rectangle 25">
                  <a:extLst>
                    <a:ext uri="{FF2B5EF4-FFF2-40B4-BE49-F238E27FC236}">
                      <a16:creationId xmlns:a16="http://schemas.microsoft.com/office/drawing/2014/main" id="{4427F8C6-0060-4C07-B4C2-45A000AE669C}"/>
                    </a:ext>
                  </a:extLst>
                </p:cNvPr>
                <p:cNvSpPr/>
                <p:nvPr/>
              </p:nvSpPr>
              <p:spPr>
                <a:xfrm>
                  <a:off x="3810000" y="2551544"/>
                  <a:ext cx="1066800" cy="152400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Intel Clear"/>
                    </a:rPr>
                    <a:t>SDx Cold</a:t>
                  </a:r>
                </a:p>
              </p:txBody>
            </p:sp>
            <p:sp>
              <p:nvSpPr>
                <p:cNvPr id="130" name="Rounded Rectangle 26">
                  <a:extLst>
                    <a:ext uri="{FF2B5EF4-FFF2-40B4-BE49-F238E27FC236}">
                      <a16:creationId xmlns:a16="http://schemas.microsoft.com/office/drawing/2014/main" id="{25FC6005-3AE5-4AB0-A546-7C1D224CD035}"/>
                    </a:ext>
                  </a:extLst>
                </p:cNvPr>
                <p:cNvSpPr/>
                <p:nvPr/>
              </p:nvSpPr>
              <p:spPr>
                <a:xfrm>
                  <a:off x="3810000" y="2720108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HDMT</a:t>
                  </a:r>
                </a:p>
              </p:txBody>
            </p:sp>
            <p:sp>
              <p:nvSpPr>
                <p:cNvPr id="131" name="Rounded Rectangle 27">
                  <a:extLst>
                    <a:ext uri="{FF2B5EF4-FFF2-40B4-BE49-F238E27FC236}">
                      <a16:creationId xmlns:a16="http://schemas.microsoft.com/office/drawing/2014/main" id="{8194656C-FE58-4BBB-9C78-EBD853527AA9}"/>
                    </a:ext>
                  </a:extLst>
                </p:cNvPr>
                <p:cNvSpPr/>
                <p:nvPr/>
              </p:nvSpPr>
              <p:spPr>
                <a:xfrm>
                  <a:off x="3810000" y="2895600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48768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-10C</a:t>
                  </a:r>
                </a:p>
              </p:txBody>
            </p:sp>
            <p:sp>
              <p:nvSpPr>
                <p:cNvPr id="132" name="Rounded Rectangle 28">
                  <a:extLst>
                    <a:ext uri="{FF2B5EF4-FFF2-40B4-BE49-F238E27FC236}">
                      <a16:creationId xmlns:a16="http://schemas.microsoft.com/office/drawing/2014/main" id="{3685F8BE-7417-4BC9-B971-5FDDEDA54A24}"/>
                    </a:ext>
                  </a:extLst>
                </p:cNvPr>
                <p:cNvSpPr/>
                <p:nvPr/>
              </p:nvSpPr>
              <p:spPr>
                <a:xfrm>
                  <a:off x="3810000" y="3066472"/>
                  <a:ext cx="1066800" cy="152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/>
                <a:sp3d extrusionH="825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r" defTabSz="914377">
                    <a:defRPr/>
                  </a:pPr>
                  <a:r>
                    <a:rPr lang="en-US" sz="1200" i="1" dirty="0">
                      <a:solidFill>
                        <a:prstClr val="black"/>
                      </a:solidFill>
                      <a:latin typeface="Intel Clear"/>
                    </a:rPr>
                    <a:t>X1 / x20</a:t>
                  </a:r>
                </a:p>
              </p:txBody>
            </p:sp>
          </p:grpSp>
        </p:grp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CF381DD-3A7C-40FE-8D54-B16A007EC02A}"/>
                </a:ext>
              </a:extLst>
            </p:cNvPr>
            <p:cNvSpPr/>
            <p:nvPr/>
          </p:nvSpPr>
          <p:spPr>
            <a:xfrm>
              <a:off x="1616961" y="1120530"/>
              <a:ext cx="1478311" cy="829882"/>
            </a:xfrm>
            <a:prstGeom prst="rect">
              <a:avLst/>
            </a:prstGeom>
            <a:noFill/>
            <a:ln>
              <a:solidFill>
                <a:srgbClr val="003C7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prstClr val="white"/>
                </a:solidFill>
                <a:latin typeface="Intel Clear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0D59C5C-3723-4645-8D64-B7DF835F7661}"/>
              </a:ext>
            </a:extLst>
          </p:cNvPr>
          <p:cNvGrpSpPr/>
          <p:nvPr/>
        </p:nvGrpSpPr>
        <p:grpSpPr>
          <a:xfrm>
            <a:off x="912089" y="4559915"/>
            <a:ext cx="1066800" cy="667328"/>
            <a:chOff x="381000" y="3502888"/>
            <a:chExt cx="1066800" cy="667328"/>
          </a:xfrm>
        </p:grpSpPr>
        <p:sp>
          <p:nvSpPr>
            <p:cNvPr id="142" name="Rounded Rectangle 5">
              <a:extLst>
                <a:ext uri="{FF2B5EF4-FFF2-40B4-BE49-F238E27FC236}">
                  <a16:creationId xmlns:a16="http://schemas.microsoft.com/office/drawing/2014/main" id="{FB9545C7-C4A8-42A1-ABF6-93DD2C35784F}"/>
                </a:ext>
              </a:extLst>
            </p:cNvPr>
            <p:cNvSpPr/>
            <p:nvPr/>
          </p:nvSpPr>
          <p:spPr>
            <a:xfrm>
              <a:off x="381000" y="3502888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400" dirty="0">
                  <a:solidFill>
                    <a:prstClr val="white"/>
                  </a:solidFill>
                  <a:latin typeface="Intel Clear"/>
                </a:rPr>
                <a:t>Sort Cold</a:t>
              </a:r>
            </a:p>
          </p:txBody>
        </p:sp>
        <p:sp>
          <p:nvSpPr>
            <p:cNvPr id="143" name="Rounded Rectangle 6">
              <a:extLst>
                <a:ext uri="{FF2B5EF4-FFF2-40B4-BE49-F238E27FC236}">
                  <a16:creationId xmlns:a16="http://schemas.microsoft.com/office/drawing/2014/main" id="{1A407382-BD1A-4714-9B3B-4F36BF6F04BE}"/>
                </a:ext>
              </a:extLst>
            </p:cNvPr>
            <p:cNvSpPr/>
            <p:nvPr/>
          </p:nvSpPr>
          <p:spPr>
            <a:xfrm>
              <a:off x="381000" y="3680977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HDMT</a:t>
              </a:r>
            </a:p>
          </p:txBody>
        </p:sp>
        <p:sp>
          <p:nvSpPr>
            <p:cNvPr id="144" name="Rounded Rectangle 7">
              <a:extLst>
                <a:ext uri="{FF2B5EF4-FFF2-40B4-BE49-F238E27FC236}">
                  <a16:creationId xmlns:a16="http://schemas.microsoft.com/office/drawing/2014/main" id="{8ABF1B96-9EF6-43AA-85F0-CCFCEBD407AE}"/>
                </a:ext>
              </a:extLst>
            </p:cNvPr>
            <p:cNvSpPr/>
            <p:nvPr/>
          </p:nvSpPr>
          <p:spPr>
            <a:xfrm>
              <a:off x="381000" y="3846944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HOP: -10C</a:t>
              </a:r>
            </a:p>
          </p:txBody>
        </p:sp>
        <p:sp>
          <p:nvSpPr>
            <p:cNvPr id="145" name="Rounded Rectangle 8">
              <a:extLst>
                <a:ext uri="{FF2B5EF4-FFF2-40B4-BE49-F238E27FC236}">
                  <a16:creationId xmlns:a16="http://schemas.microsoft.com/office/drawing/2014/main" id="{0C5E509D-B433-44D0-BBA1-C0F0EBC92D4E}"/>
                </a:ext>
              </a:extLst>
            </p:cNvPr>
            <p:cNvSpPr/>
            <p:nvPr/>
          </p:nvSpPr>
          <p:spPr>
            <a:xfrm>
              <a:off x="381000" y="4017816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x8</a:t>
              </a:r>
            </a:p>
          </p:txBody>
        </p:sp>
      </p:grp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8AC113E-33C1-4574-9E29-ACF8441CF654}"/>
              </a:ext>
            </a:extLst>
          </p:cNvPr>
          <p:cNvCxnSpPr/>
          <p:nvPr/>
        </p:nvCxnSpPr>
        <p:spPr>
          <a:xfrm>
            <a:off x="660997" y="4903973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4CF605E-F576-4180-AB6F-CDC2BC1BBBBE}"/>
              </a:ext>
            </a:extLst>
          </p:cNvPr>
          <p:cNvGrpSpPr/>
          <p:nvPr/>
        </p:nvGrpSpPr>
        <p:grpSpPr>
          <a:xfrm>
            <a:off x="891047" y="5539273"/>
            <a:ext cx="1066800" cy="667328"/>
            <a:chOff x="381000" y="3502888"/>
            <a:chExt cx="1066800" cy="667328"/>
          </a:xfrm>
        </p:grpSpPr>
        <p:sp>
          <p:nvSpPr>
            <p:cNvPr id="148" name="Rounded Rectangle 5">
              <a:extLst>
                <a:ext uri="{FF2B5EF4-FFF2-40B4-BE49-F238E27FC236}">
                  <a16:creationId xmlns:a16="http://schemas.microsoft.com/office/drawing/2014/main" id="{12046F4C-3145-4A63-8949-A997D642DC51}"/>
                </a:ext>
              </a:extLst>
            </p:cNvPr>
            <p:cNvSpPr/>
            <p:nvPr/>
          </p:nvSpPr>
          <p:spPr>
            <a:xfrm>
              <a:off x="381000" y="3502888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400" dirty="0">
                  <a:solidFill>
                    <a:prstClr val="white"/>
                  </a:solidFill>
                  <a:latin typeface="Intel Clear"/>
                </a:rPr>
                <a:t>Sort Cold</a:t>
              </a:r>
            </a:p>
          </p:txBody>
        </p:sp>
        <p:sp>
          <p:nvSpPr>
            <p:cNvPr id="149" name="Rounded Rectangle 6">
              <a:extLst>
                <a:ext uri="{FF2B5EF4-FFF2-40B4-BE49-F238E27FC236}">
                  <a16:creationId xmlns:a16="http://schemas.microsoft.com/office/drawing/2014/main" id="{C5EF888A-C267-4E0D-B6B1-916F1CCACD08}"/>
                </a:ext>
              </a:extLst>
            </p:cNvPr>
            <p:cNvSpPr/>
            <p:nvPr/>
          </p:nvSpPr>
          <p:spPr>
            <a:xfrm>
              <a:off x="381000" y="3680977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HDMT</a:t>
              </a:r>
            </a:p>
          </p:txBody>
        </p:sp>
        <p:sp>
          <p:nvSpPr>
            <p:cNvPr id="150" name="Rounded Rectangle 7">
              <a:extLst>
                <a:ext uri="{FF2B5EF4-FFF2-40B4-BE49-F238E27FC236}">
                  <a16:creationId xmlns:a16="http://schemas.microsoft.com/office/drawing/2014/main" id="{52680A34-D5F1-4252-A345-756B2C896D8E}"/>
                </a:ext>
              </a:extLst>
            </p:cNvPr>
            <p:cNvSpPr/>
            <p:nvPr/>
          </p:nvSpPr>
          <p:spPr>
            <a:xfrm>
              <a:off x="381000" y="3846944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HOP: -10C</a:t>
              </a:r>
            </a:p>
          </p:txBody>
        </p:sp>
        <p:sp>
          <p:nvSpPr>
            <p:cNvPr id="151" name="Rounded Rectangle 8">
              <a:extLst>
                <a:ext uri="{FF2B5EF4-FFF2-40B4-BE49-F238E27FC236}">
                  <a16:creationId xmlns:a16="http://schemas.microsoft.com/office/drawing/2014/main" id="{4A4AD931-DBA6-4053-B245-A149D3C22533}"/>
                </a:ext>
              </a:extLst>
            </p:cNvPr>
            <p:cNvSpPr/>
            <p:nvPr/>
          </p:nvSpPr>
          <p:spPr>
            <a:xfrm>
              <a:off x="381000" y="4017816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X4, X3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9E15D3D1-D64F-4D54-BE3F-8F4FAA99DA2D}"/>
              </a:ext>
            </a:extLst>
          </p:cNvPr>
          <p:cNvGrpSpPr/>
          <p:nvPr/>
        </p:nvGrpSpPr>
        <p:grpSpPr>
          <a:xfrm>
            <a:off x="2185291" y="5539273"/>
            <a:ext cx="1066800" cy="667328"/>
            <a:chOff x="1828800" y="3502888"/>
            <a:chExt cx="1066800" cy="667328"/>
          </a:xfrm>
        </p:grpSpPr>
        <p:sp>
          <p:nvSpPr>
            <p:cNvPr id="153" name="Rounded Rectangle 15">
              <a:extLst>
                <a:ext uri="{FF2B5EF4-FFF2-40B4-BE49-F238E27FC236}">
                  <a16:creationId xmlns:a16="http://schemas.microsoft.com/office/drawing/2014/main" id="{81765B4D-C703-405A-B457-5D9EF72C380D}"/>
                </a:ext>
              </a:extLst>
            </p:cNvPr>
            <p:cNvSpPr/>
            <p:nvPr/>
          </p:nvSpPr>
          <p:spPr>
            <a:xfrm>
              <a:off x="1828800" y="3502888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400" dirty="0">
                  <a:solidFill>
                    <a:prstClr val="white"/>
                  </a:solidFill>
                  <a:latin typeface="Intel Clear"/>
                </a:rPr>
                <a:t>Sort Hot</a:t>
              </a:r>
            </a:p>
          </p:txBody>
        </p:sp>
        <p:sp>
          <p:nvSpPr>
            <p:cNvPr id="154" name="Rounded Rectangle 16">
              <a:extLst>
                <a:ext uri="{FF2B5EF4-FFF2-40B4-BE49-F238E27FC236}">
                  <a16:creationId xmlns:a16="http://schemas.microsoft.com/office/drawing/2014/main" id="{DEE8B939-1810-4AE2-8795-9BE8873E5438}"/>
                </a:ext>
              </a:extLst>
            </p:cNvPr>
            <p:cNvSpPr/>
            <p:nvPr/>
          </p:nvSpPr>
          <p:spPr>
            <a:xfrm>
              <a:off x="1828800" y="3680977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HDMT</a:t>
              </a:r>
            </a:p>
          </p:txBody>
        </p:sp>
        <p:sp>
          <p:nvSpPr>
            <p:cNvPr id="155" name="Rounded Rectangle 17">
              <a:extLst>
                <a:ext uri="{FF2B5EF4-FFF2-40B4-BE49-F238E27FC236}">
                  <a16:creationId xmlns:a16="http://schemas.microsoft.com/office/drawing/2014/main" id="{FC6946CC-B63E-47BF-A568-B1844763391E}"/>
                </a:ext>
              </a:extLst>
            </p:cNvPr>
            <p:cNvSpPr/>
            <p:nvPr/>
          </p:nvSpPr>
          <p:spPr>
            <a:xfrm>
              <a:off x="1828800" y="3846944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HOP: 100C</a:t>
              </a:r>
            </a:p>
          </p:txBody>
        </p:sp>
        <p:sp>
          <p:nvSpPr>
            <p:cNvPr id="156" name="Rounded Rectangle 18">
              <a:extLst>
                <a:ext uri="{FF2B5EF4-FFF2-40B4-BE49-F238E27FC236}">
                  <a16:creationId xmlns:a16="http://schemas.microsoft.com/office/drawing/2014/main" id="{98E989DD-5532-4F9E-B9FF-2EF59F250530}"/>
                </a:ext>
              </a:extLst>
            </p:cNvPr>
            <p:cNvSpPr/>
            <p:nvPr/>
          </p:nvSpPr>
          <p:spPr>
            <a:xfrm>
              <a:off x="1828800" y="4017816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X4, x3</a:t>
              </a:r>
            </a:p>
          </p:txBody>
        </p:sp>
      </p:grp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508DE8DA-7A9F-4D82-8A40-61B127C861EC}"/>
              </a:ext>
            </a:extLst>
          </p:cNvPr>
          <p:cNvCxnSpPr>
            <a:stCxn id="150" idx="3"/>
            <a:endCxn id="155" idx="1"/>
          </p:cNvCxnSpPr>
          <p:nvPr/>
        </p:nvCxnSpPr>
        <p:spPr>
          <a:xfrm>
            <a:off x="1957847" y="5959529"/>
            <a:ext cx="227444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9978BF09-4BF9-45F1-BF0C-1E1910B72B19}"/>
              </a:ext>
            </a:extLst>
          </p:cNvPr>
          <p:cNvCxnSpPr/>
          <p:nvPr/>
        </p:nvCxnSpPr>
        <p:spPr>
          <a:xfrm>
            <a:off x="639955" y="5883332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Oval 158">
            <a:extLst>
              <a:ext uri="{FF2B5EF4-FFF2-40B4-BE49-F238E27FC236}">
                <a16:creationId xmlns:a16="http://schemas.microsoft.com/office/drawing/2014/main" id="{5ADBFDAF-7978-4AFB-9E36-8A7449DEAE1F}"/>
              </a:ext>
            </a:extLst>
          </p:cNvPr>
          <p:cNvSpPr/>
          <p:nvPr/>
        </p:nvSpPr>
        <p:spPr>
          <a:xfrm>
            <a:off x="22894" y="4606927"/>
            <a:ext cx="585300" cy="618888"/>
          </a:xfrm>
          <a:prstGeom prst="ellipse">
            <a:avLst/>
          </a:prstGeom>
          <a:pattFill prst="lgGrid">
            <a:fgClr>
              <a:schemeClr val="tx2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isometricOffAxis1Right"/>
            <a:lightRig rig="threePt" dir="t"/>
          </a:scene3d>
          <a:sp3d extrusionH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Intel Clear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55B0D16B-886F-4EF1-BBDB-391C34368F59}"/>
              </a:ext>
            </a:extLst>
          </p:cNvPr>
          <p:cNvSpPr/>
          <p:nvPr/>
        </p:nvSpPr>
        <p:spPr>
          <a:xfrm>
            <a:off x="25243" y="5550793"/>
            <a:ext cx="585300" cy="618888"/>
          </a:xfrm>
          <a:prstGeom prst="ellipse">
            <a:avLst/>
          </a:prstGeom>
          <a:pattFill prst="lgGrid">
            <a:fgClr>
              <a:schemeClr val="tx2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isometricOffAxis1Right"/>
            <a:lightRig rig="threePt" dir="t"/>
          </a:scene3d>
          <a:sp3d extrusionH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Intel Clear"/>
            </a:endParaRPr>
          </a:p>
        </p:txBody>
      </p:sp>
      <p:sp>
        <p:nvSpPr>
          <p:cNvPr id="161" name="Rounded Rectangle 35">
            <a:extLst>
              <a:ext uri="{FF2B5EF4-FFF2-40B4-BE49-F238E27FC236}">
                <a16:creationId xmlns:a16="http://schemas.microsoft.com/office/drawing/2014/main" id="{A9FC44B8-0B8C-4F5E-9A80-5893A8F83D9B}"/>
              </a:ext>
            </a:extLst>
          </p:cNvPr>
          <p:cNvSpPr/>
          <p:nvPr/>
        </p:nvSpPr>
        <p:spPr>
          <a:xfrm rot="16200000">
            <a:off x="3766168" y="3179875"/>
            <a:ext cx="1066800" cy="152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377">
              <a:defRPr/>
            </a:pPr>
            <a:r>
              <a:rPr lang="en-US" sz="1200" i="1" dirty="0" err="1">
                <a:solidFill>
                  <a:prstClr val="black"/>
                </a:solidFill>
                <a:latin typeface="Intel Clear"/>
              </a:rPr>
              <a:t>Pkg</a:t>
            </a:r>
            <a:r>
              <a:rPr lang="en-US" sz="1200" i="1" dirty="0">
                <a:solidFill>
                  <a:prstClr val="black"/>
                </a:solidFill>
                <a:latin typeface="Intel Clear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Intel Clear"/>
              </a:rPr>
              <a:t>Assy</a:t>
            </a:r>
            <a:endParaRPr lang="en-US" sz="1200" i="1" dirty="0">
              <a:solidFill>
                <a:prstClr val="black"/>
              </a:solidFill>
              <a:latin typeface="Intel Clear"/>
            </a:endParaRP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0030ADAD-11FC-4BC2-A6AB-874144755091}"/>
              </a:ext>
            </a:extLst>
          </p:cNvPr>
          <p:cNvCxnSpPr/>
          <p:nvPr/>
        </p:nvCxnSpPr>
        <p:spPr>
          <a:xfrm>
            <a:off x="4551511" y="3273941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100">
            <a:extLst>
              <a:ext uri="{FF2B5EF4-FFF2-40B4-BE49-F238E27FC236}">
                <a16:creationId xmlns:a16="http://schemas.microsoft.com/office/drawing/2014/main" id="{7A7B7011-A3F7-4766-AB59-BCF14591AA95}"/>
              </a:ext>
            </a:extLst>
          </p:cNvPr>
          <p:cNvSpPr/>
          <p:nvPr/>
        </p:nvSpPr>
        <p:spPr>
          <a:xfrm rot="16200000">
            <a:off x="3764432" y="3177564"/>
            <a:ext cx="1066800" cy="152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r>
              <a:rPr lang="en-US" sz="1200" i="1" dirty="0">
                <a:solidFill>
                  <a:prstClr val="black"/>
                </a:solidFill>
                <a:latin typeface="Intel Clear"/>
              </a:rPr>
              <a:t>Stacking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EEC0EBC-E1FF-468A-8F41-19560B5974DD}"/>
              </a:ext>
            </a:extLst>
          </p:cNvPr>
          <p:cNvGrpSpPr/>
          <p:nvPr/>
        </p:nvGrpSpPr>
        <p:grpSpPr>
          <a:xfrm>
            <a:off x="4711980" y="2888458"/>
            <a:ext cx="808969" cy="648277"/>
            <a:chOff x="3810000" y="2570594"/>
            <a:chExt cx="1066800" cy="648278"/>
          </a:xfrm>
        </p:grpSpPr>
        <p:sp>
          <p:nvSpPr>
            <p:cNvPr id="165" name="Rounded Rectangle 25">
              <a:extLst>
                <a:ext uri="{FF2B5EF4-FFF2-40B4-BE49-F238E27FC236}">
                  <a16:creationId xmlns:a16="http://schemas.microsoft.com/office/drawing/2014/main" id="{EED284E1-BD62-44AD-B52A-2D79588C6C24}"/>
                </a:ext>
              </a:extLst>
            </p:cNvPr>
            <p:cNvSpPr/>
            <p:nvPr/>
          </p:nvSpPr>
          <p:spPr>
            <a:xfrm>
              <a:off x="3810000" y="2570594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dirty="0">
                  <a:solidFill>
                    <a:prstClr val="white"/>
                  </a:solidFill>
                  <a:latin typeface="Intel Clear"/>
                </a:rPr>
                <a:t>SDSDT</a:t>
              </a:r>
            </a:p>
          </p:txBody>
        </p:sp>
        <p:sp>
          <p:nvSpPr>
            <p:cNvPr id="166" name="Rounded Rectangle 26">
              <a:extLst>
                <a:ext uri="{FF2B5EF4-FFF2-40B4-BE49-F238E27FC236}">
                  <a16:creationId xmlns:a16="http://schemas.microsoft.com/office/drawing/2014/main" id="{C1EF8275-1C26-499C-B2AD-E6AC964B76A3}"/>
                </a:ext>
              </a:extLst>
            </p:cNvPr>
            <p:cNvSpPr/>
            <p:nvPr/>
          </p:nvSpPr>
          <p:spPr>
            <a:xfrm>
              <a:off x="3810000" y="2729633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  <a:hlinkClick r:id="rId3" action="ppaction://hlinksldjump"/>
                </a:rPr>
                <a:t>HDMT</a:t>
              </a:r>
              <a:endParaRPr lang="en-US" sz="1200" i="1" dirty="0">
                <a:solidFill>
                  <a:prstClr val="black"/>
                </a:solidFill>
                <a:latin typeface="Intel Clear"/>
              </a:endParaRPr>
            </a:p>
          </p:txBody>
        </p:sp>
        <p:sp>
          <p:nvSpPr>
            <p:cNvPr id="167" name="Rounded Rectangle 27">
              <a:extLst>
                <a:ext uri="{FF2B5EF4-FFF2-40B4-BE49-F238E27FC236}">
                  <a16:creationId xmlns:a16="http://schemas.microsoft.com/office/drawing/2014/main" id="{06246780-4E62-42FB-9ED8-E93728B655BE}"/>
                </a:ext>
              </a:extLst>
            </p:cNvPr>
            <p:cNvSpPr/>
            <p:nvPr/>
          </p:nvSpPr>
          <p:spPr>
            <a:xfrm>
              <a:off x="3810000" y="2895600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8768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SDX </a:t>
              </a:r>
            </a:p>
          </p:txBody>
        </p:sp>
        <p:sp>
          <p:nvSpPr>
            <p:cNvPr id="168" name="Rounded Rectangle 28">
              <a:extLst>
                <a:ext uri="{FF2B5EF4-FFF2-40B4-BE49-F238E27FC236}">
                  <a16:creationId xmlns:a16="http://schemas.microsoft.com/office/drawing/2014/main" id="{33CC8CAA-83C5-4386-BCAC-DA8491B2531A}"/>
                </a:ext>
              </a:extLst>
            </p:cNvPr>
            <p:cNvSpPr/>
            <p:nvPr/>
          </p:nvSpPr>
          <p:spPr>
            <a:xfrm>
              <a:off x="3810000" y="3066472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X1/X20</a:t>
              </a:r>
            </a:p>
          </p:txBody>
        </p:sp>
      </p:grp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CB41374-7268-43FE-B59E-FCD616D5927C}"/>
              </a:ext>
            </a:extLst>
          </p:cNvPr>
          <p:cNvCxnSpPr/>
          <p:nvPr/>
        </p:nvCxnSpPr>
        <p:spPr>
          <a:xfrm>
            <a:off x="5507237" y="3273941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or: Elbow 169">
            <a:extLst>
              <a:ext uri="{FF2B5EF4-FFF2-40B4-BE49-F238E27FC236}">
                <a16:creationId xmlns:a16="http://schemas.microsoft.com/office/drawing/2014/main" id="{7F07B4CB-1621-4F5B-9587-83EF8C582D1F}"/>
              </a:ext>
            </a:extLst>
          </p:cNvPr>
          <p:cNvCxnSpPr>
            <a:stCxn id="155" idx="3"/>
            <a:endCxn id="163" idx="0"/>
          </p:cNvCxnSpPr>
          <p:nvPr/>
        </p:nvCxnSpPr>
        <p:spPr>
          <a:xfrm flipV="1">
            <a:off x="3252091" y="3253764"/>
            <a:ext cx="969541" cy="2705765"/>
          </a:xfrm>
          <a:prstGeom prst="bentConnector3">
            <a:avLst>
              <a:gd name="adj1" fmla="val 80455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6415A01C-6742-40DD-85C7-74B809288B37}"/>
              </a:ext>
            </a:extLst>
          </p:cNvPr>
          <p:cNvCxnSpPr/>
          <p:nvPr/>
        </p:nvCxnSpPr>
        <p:spPr>
          <a:xfrm>
            <a:off x="3829051" y="3687789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or: Elbow 171">
            <a:extLst>
              <a:ext uri="{FF2B5EF4-FFF2-40B4-BE49-F238E27FC236}">
                <a16:creationId xmlns:a16="http://schemas.microsoft.com/office/drawing/2014/main" id="{FEEA809D-81E4-438C-8DEF-2075FC4D0B89}"/>
              </a:ext>
            </a:extLst>
          </p:cNvPr>
          <p:cNvCxnSpPr>
            <a:stCxn id="77" idx="3"/>
          </p:cNvCxnSpPr>
          <p:nvPr/>
        </p:nvCxnSpPr>
        <p:spPr>
          <a:xfrm>
            <a:off x="3853309" y="1382983"/>
            <a:ext cx="204343" cy="1890959"/>
          </a:xfrm>
          <a:prstGeom prst="bentConnector2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45B17097-A9FE-4F9A-B6FD-99C57E810E12}"/>
              </a:ext>
            </a:extLst>
          </p:cNvPr>
          <p:cNvCxnSpPr/>
          <p:nvPr/>
        </p:nvCxnSpPr>
        <p:spPr>
          <a:xfrm>
            <a:off x="3848101" y="2504015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A5DC587-1683-40EF-947E-F41812EB971C}"/>
              </a:ext>
            </a:extLst>
          </p:cNvPr>
          <p:cNvCxnSpPr/>
          <p:nvPr/>
        </p:nvCxnSpPr>
        <p:spPr>
          <a:xfrm>
            <a:off x="3853308" y="1367257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19A469C-CCA1-433D-87DC-68B12222B637}"/>
              </a:ext>
            </a:extLst>
          </p:cNvPr>
          <p:cNvCxnSpPr/>
          <p:nvPr/>
        </p:nvCxnSpPr>
        <p:spPr>
          <a:xfrm>
            <a:off x="3252091" y="5959529"/>
            <a:ext cx="22860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639FB332-1A1A-4624-82E0-3DD4C78364B2}"/>
              </a:ext>
            </a:extLst>
          </p:cNvPr>
          <p:cNvSpPr txBox="1"/>
          <p:nvPr/>
        </p:nvSpPr>
        <p:spPr>
          <a:xfrm>
            <a:off x="14557" y="886725"/>
            <a:ext cx="708527" cy="2257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defTabSz="609585">
              <a:defRPr/>
            </a:pPr>
            <a:r>
              <a:rPr lang="en-US" sz="1467" dirty="0">
                <a:solidFill>
                  <a:srgbClr val="003C71"/>
                </a:solidFill>
                <a:latin typeface="Intel Clear"/>
              </a:rPr>
              <a:t>Core die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D137B49-3DE5-4DA9-8ED4-D56B0B397BA1}"/>
              </a:ext>
            </a:extLst>
          </p:cNvPr>
          <p:cNvSpPr txBox="1"/>
          <p:nvPr/>
        </p:nvSpPr>
        <p:spPr>
          <a:xfrm>
            <a:off x="16971" y="2043627"/>
            <a:ext cx="549831" cy="2257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defTabSz="609585">
              <a:defRPr/>
            </a:pPr>
            <a:r>
              <a:rPr lang="en-US" sz="1467" dirty="0">
                <a:solidFill>
                  <a:srgbClr val="003C71"/>
                </a:solidFill>
                <a:latin typeface="Intel Clear"/>
              </a:rPr>
              <a:t>GT die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8B58E19B-DCD2-4EAC-975B-16D36745C6DE}"/>
              </a:ext>
            </a:extLst>
          </p:cNvPr>
          <p:cNvSpPr txBox="1"/>
          <p:nvPr/>
        </p:nvSpPr>
        <p:spPr>
          <a:xfrm>
            <a:off x="18752" y="3258537"/>
            <a:ext cx="681277" cy="2257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defTabSz="609585">
              <a:defRPr/>
            </a:pPr>
            <a:r>
              <a:rPr lang="en-US" sz="1467" dirty="0">
                <a:solidFill>
                  <a:srgbClr val="003C71"/>
                </a:solidFill>
                <a:latin typeface="Intel Clear"/>
              </a:rPr>
              <a:t>SOC die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9B9058B4-C2FC-4D50-BF99-A7C9DB6B5C73}"/>
              </a:ext>
            </a:extLst>
          </p:cNvPr>
          <p:cNvSpPr txBox="1"/>
          <p:nvPr/>
        </p:nvSpPr>
        <p:spPr>
          <a:xfrm>
            <a:off x="0" y="4380945"/>
            <a:ext cx="501740" cy="2257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defTabSz="609585">
              <a:defRPr/>
            </a:pPr>
            <a:r>
              <a:rPr lang="en-US" sz="1467" dirty="0">
                <a:solidFill>
                  <a:srgbClr val="003C71"/>
                </a:solidFill>
                <a:latin typeface="Intel Clear"/>
              </a:rPr>
              <a:t>IO die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7B9B870-7CD6-4724-A4A0-87A6B34CDE8B}"/>
              </a:ext>
            </a:extLst>
          </p:cNvPr>
          <p:cNvSpPr txBox="1"/>
          <p:nvPr/>
        </p:nvSpPr>
        <p:spPr>
          <a:xfrm>
            <a:off x="12441" y="5328015"/>
            <a:ext cx="956993" cy="2257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defTabSz="609585">
              <a:defRPr/>
            </a:pPr>
            <a:r>
              <a:rPr lang="en-US" sz="1467" dirty="0">
                <a:solidFill>
                  <a:srgbClr val="003C71"/>
                </a:solidFill>
                <a:latin typeface="Intel Clear"/>
              </a:rPr>
              <a:t>ADM/PI die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3332150-F923-40CA-AB7C-EBBE6F9BEA69}"/>
              </a:ext>
            </a:extLst>
          </p:cNvPr>
          <p:cNvSpPr txBox="1"/>
          <p:nvPr/>
        </p:nvSpPr>
        <p:spPr>
          <a:xfrm>
            <a:off x="5987917" y="3900212"/>
            <a:ext cx="1336300" cy="5539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1200" b="1" i="1" dirty="0">
                <a:solidFill>
                  <a:srgbClr val="003C71"/>
                </a:solidFill>
                <a:latin typeface="Intel Clear"/>
              </a:rPr>
              <a:t>BI only for QUAL:</a:t>
            </a:r>
          </a:p>
          <a:p>
            <a:pPr defTabSz="914377">
              <a:defRPr/>
            </a:pPr>
            <a:r>
              <a:rPr lang="en-US" sz="1200" i="1" dirty="0">
                <a:solidFill>
                  <a:srgbClr val="003C71"/>
                </a:solidFill>
                <a:latin typeface="Intel Clear"/>
              </a:rPr>
              <a:t>Eliminate</a:t>
            </a:r>
          </a:p>
          <a:p>
            <a:pPr defTabSz="914377">
              <a:defRPr/>
            </a:pPr>
            <a:r>
              <a:rPr lang="en-US" sz="1200" i="1" dirty="0">
                <a:solidFill>
                  <a:srgbClr val="003C71"/>
                </a:solidFill>
                <a:latin typeface="Intel Clear"/>
              </a:rPr>
              <a:t>@ PRQ+2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167603A-66AB-4412-8667-878E34462638}"/>
              </a:ext>
            </a:extLst>
          </p:cNvPr>
          <p:cNvGrpSpPr/>
          <p:nvPr/>
        </p:nvGrpSpPr>
        <p:grpSpPr>
          <a:xfrm>
            <a:off x="2185291" y="4563401"/>
            <a:ext cx="1066800" cy="667328"/>
            <a:chOff x="381000" y="3502888"/>
            <a:chExt cx="1066800" cy="667328"/>
          </a:xfrm>
        </p:grpSpPr>
        <p:sp>
          <p:nvSpPr>
            <p:cNvPr id="183" name="Rounded Rectangle 5">
              <a:extLst>
                <a:ext uri="{FF2B5EF4-FFF2-40B4-BE49-F238E27FC236}">
                  <a16:creationId xmlns:a16="http://schemas.microsoft.com/office/drawing/2014/main" id="{E3D9C292-5F02-4C03-9FFC-CE2BD04F1ADD}"/>
                </a:ext>
              </a:extLst>
            </p:cNvPr>
            <p:cNvSpPr/>
            <p:nvPr/>
          </p:nvSpPr>
          <p:spPr>
            <a:xfrm>
              <a:off x="381000" y="3502888"/>
              <a:ext cx="1066800" cy="152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400" dirty="0">
                  <a:solidFill>
                    <a:prstClr val="white"/>
                  </a:solidFill>
                  <a:latin typeface="Intel Clear"/>
                </a:rPr>
                <a:t>Sort Hot</a:t>
              </a:r>
            </a:p>
          </p:txBody>
        </p:sp>
        <p:sp>
          <p:nvSpPr>
            <p:cNvPr id="184" name="Rounded Rectangle 6">
              <a:extLst>
                <a:ext uri="{FF2B5EF4-FFF2-40B4-BE49-F238E27FC236}">
                  <a16:creationId xmlns:a16="http://schemas.microsoft.com/office/drawing/2014/main" id="{51F027A1-64B3-4414-84EE-B1CA6DEAAFDC}"/>
                </a:ext>
              </a:extLst>
            </p:cNvPr>
            <p:cNvSpPr/>
            <p:nvPr/>
          </p:nvSpPr>
          <p:spPr>
            <a:xfrm>
              <a:off x="381000" y="3680977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HDMT</a:t>
              </a:r>
            </a:p>
          </p:txBody>
        </p:sp>
        <p:sp>
          <p:nvSpPr>
            <p:cNvPr id="185" name="Rounded Rectangle 7">
              <a:extLst>
                <a:ext uri="{FF2B5EF4-FFF2-40B4-BE49-F238E27FC236}">
                  <a16:creationId xmlns:a16="http://schemas.microsoft.com/office/drawing/2014/main" id="{1792DE50-9B4D-451E-946F-2FE08E489FCD}"/>
                </a:ext>
              </a:extLst>
            </p:cNvPr>
            <p:cNvSpPr/>
            <p:nvPr/>
          </p:nvSpPr>
          <p:spPr>
            <a:xfrm>
              <a:off x="381000" y="3846944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HOP: 100C</a:t>
              </a:r>
            </a:p>
          </p:txBody>
        </p:sp>
        <p:sp>
          <p:nvSpPr>
            <p:cNvPr id="186" name="Rounded Rectangle 8">
              <a:extLst>
                <a:ext uri="{FF2B5EF4-FFF2-40B4-BE49-F238E27FC236}">
                  <a16:creationId xmlns:a16="http://schemas.microsoft.com/office/drawing/2014/main" id="{21D17155-643E-426A-B0E3-1817B5449F4C}"/>
                </a:ext>
              </a:extLst>
            </p:cNvPr>
            <p:cNvSpPr/>
            <p:nvPr/>
          </p:nvSpPr>
          <p:spPr>
            <a:xfrm>
              <a:off x="381000" y="4017816"/>
              <a:ext cx="1066800" cy="152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914377"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Intel Clear"/>
                </a:rPr>
                <a:t>x8</a:t>
              </a:r>
            </a:p>
          </p:txBody>
        </p:sp>
      </p:grp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95B3F86F-57AB-445E-9D89-15CCCE13F79B}"/>
              </a:ext>
            </a:extLst>
          </p:cNvPr>
          <p:cNvCxnSpPr/>
          <p:nvPr/>
        </p:nvCxnSpPr>
        <p:spPr>
          <a:xfrm>
            <a:off x="1978890" y="4890404"/>
            <a:ext cx="227444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0B94E183-F657-4ACF-959A-AFBBF1398609}"/>
              </a:ext>
            </a:extLst>
          </p:cNvPr>
          <p:cNvCxnSpPr>
            <a:cxnSpLocks/>
          </p:cNvCxnSpPr>
          <p:nvPr/>
        </p:nvCxnSpPr>
        <p:spPr>
          <a:xfrm flipV="1">
            <a:off x="3252603" y="4890405"/>
            <a:ext cx="824099" cy="13567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Rounded Rectangle 100">
            <a:extLst>
              <a:ext uri="{FF2B5EF4-FFF2-40B4-BE49-F238E27FC236}">
                <a16:creationId xmlns:a16="http://schemas.microsoft.com/office/drawing/2014/main" id="{B984F558-E4C7-4CCC-A8E4-8732919041BE}"/>
              </a:ext>
            </a:extLst>
          </p:cNvPr>
          <p:cNvSpPr/>
          <p:nvPr/>
        </p:nvSpPr>
        <p:spPr>
          <a:xfrm rot="16200000">
            <a:off x="3932421" y="3174048"/>
            <a:ext cx="1066800" cy="152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r>
              <a:rPr lang="en-US" sz="1200" i="1" dirty="0">
                <a:solidFill>
                  <a:prstClr val="black"/>
                </a:solidFill>
                <a:latin typeface="Intel Clear"/>
              </a:rPr>
              <a:t>Singulation</a:t>
            </a:r>
          </a:p>
        </p:txBody>
      </p:sp>
    </p:spTree>
    <p:extLst>
      <p:ext uri="{BB962C8B-B14F-4D97-AF65-F5344CB8AC3E}">
        <p14:creationId xmlns:p14="http://schemas.microsoft.com/office/powerpoint/2010/main" val="21636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9F4BE2-8E4A-4003-B816-9E34781F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447" y="2244852"/>
            <a:ext cx="10106025" cy="1091827"/>
          </a:xfrm>
        </p:spPr>
        <p:txBody>
          <a:bodyPr/>
          <a:lstStyle/>
          <a:p>
            <a:r>
              <a:rPr lang="en-US" sz="6000" dirty="0"/>
              <a:t>PVC Yield and Supply Update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EAF9F9-E88D-44A4-A1B6-BAA2E532B65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62875" y="3708346"/>
            <a:ext cx="10283651" cy="326776"/>
          </a:xfrm>
        </p:spPr>
        <p:txBody>
          <a:bodyPr/>
          <a:lstStyle/>
          <a:p>
            <a:r>
              <a:rPr lang="en-US" dirty="0"/>
              <a:t>WW21</a:t>
            </a:r>
          </a:p>
        </p:txBody>
      </p:sp>
    </p:spTree>
    <p:extLst>
      <p:ext uri="{BB962C8B-B14F-4D97-AF65-F5344CB8AC3E}">
        <p14:creationId xmlns:p14="http://schemas.microsoft.com/office/powerpoint/2010/main" val="20864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5B39-4C86-4764-A08F-4A3EDD0C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17" y="141877"/>
            <a:ext cx="11168946" cy="545886"/>
          </a:xfrm>
        </p:spPr>
        <p:txBody>
          <a:bodyPr/>
          <a:lstStyle/>
          <a:p>
            <a:pPr algn="ctr"/>
            <a:r>
              <a:rPr lang="en-US" sz="3600" b="1" dirty="0"/>
              <a:t>PVC XT Projection Update WW21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8A56A0F-91DF-46D2-AF25-9D75E58C9903}"/>
              </a:ext>
            </a:extLst>
          </p:cNvPr>
          <p:cNvGraphicFramePr>
            <a:graphicFrameLocks noGrp="1"/>
          </p:cNvGraphicFramePr>
          <p:nvPr/>
        </p:nvGraphicFramePr>
        <p:xfrm>
          <a:off x="128991" y="1458228"/>
          <a:ext cx="11934017" cy="534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065">
                  <a:extLst>
                    <a:ext uri="{9D8B030D-6E8A-4147-A177-3AD203B41FA5}">
                      <a16:colId xmlns:a16="http://schemas.microsoft.com/office/drawing/2014/main" val="2893321100"/>
                    </a:ext>
                  </a:extLst>
                </a:gridCol>
                <a:gridCol w="1815465">
                  <a:extLst>
                    <a:ext uri="{9D8B030D-6E8A-4147-A177-3AD203B41FA5}">
                      <a16:colId xmlns:a16="http://schemas.microsoft.com/office/drawing/2014/main" val="1288622355"/>
                    </a:ext>
                  </a:extLst>
                </a:gridCol>
                <a:gridCol w="1303849">
                  <a:extLst>
                    <a:ext uri="{9D8B030D-6E8A-4147-A177-3AD203B41FA5}">
                      <a16:colId xmlns:a16="http://schemas.microsoft.com/office/drawing/2014/main" val="2727822168"/>
                    </a:ext>
                  </a:extLst>
                </a:gridCol>
                <a:gridCol w="1493856">
                  <a:extLst>
                    <a:ext uri="{9D8B030D-6E8A-4147-A177-3AD203B41FA5}">
                      <a16:colId xmlns:a16="http://schemas.microsoft.com/office/drawing/2014/main" val="1959127971"/>
                    </a:ext>
                  </a:extLst>
                </a:gridCol>
                <a:gridCol w="1493856">
                  <a:extLst>
                    <a:ext uri="{9D8B030D-6E8A-4147-A177-3AD203B41FA5}">
                      <a16:colId xmlns:a16="http://schemas.microsoft.com/office/drawing/2014/main" val="915200660"/>
                    </a:ext>
                  </a:extLst>
                </a:gridCol>
                <a:gridCol w="1291593">
                  <a:extLst>
                    <a:ext uri="{9D8B030D-6E8A-4147-A177-3AD203B41FA5}">
                      <a16:colId xmlns:a16="http://schemas.microsoft.com/office/drawing/2014/main" val="3455345583"/>
                    </a:ext>
                  </a:extLst>
                </a:gridCol>
                <a:gridCol w="3380333">
                  <a:extLst>
                    <a:ext uri="{9D8B030D-6E8A-4147-A177-3AD203B41FA5}">
                      <a16:colId xmlns:a16="http://schemas.microsoft.com/office/drawing/2014/main" val="7532497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May’21 XT MPOR </a:t>
                      </a:r>
                    </a:p>
                    <a:p>
                      <a:pPr algn="ctr"/>
                      <a:r>
                        <a:rPr lang="en-US" sz="1600" dirty="0"/>
                        <a:t>(50% Conf.)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WW18 XT Actual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WW19-20 XT Actual FF (All)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WW21 WTD XT Act. FF (All)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May’21 XT 90% Conf.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Note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326259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WLA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/>
                        <a:t>86.2%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/>
                        <a:t>99.2%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/>
                        <a:t>100%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dirty="0"/>
                        <a:t>WLM cracking for one Si vendor. TF in place. Prioritize the other vendors. </a:t>
                      </a:r>
                      <a:r>
                        <a:rPr lang="en-US" sz="1200" b="0" i="0" u="sng" dirty="0"/>
                        <a:t>Owner: Greg </a:t>
                      </a:r>
                      <a:endParaRPr lang="en-US" sz="1200" b="1" i="0" u="sng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228528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Stack SDT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75%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85%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76%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dirty="0">
                          <a:highlight>
                            <a:srgbClr val="FFFF00"/>
                          </a:highlight>
                        </a:rPr>
                        <a:t>65%</a:t>
                      </a:r>
                      <a:r>
                        <a:rPr lang="en-US" sz="1800" b="1" i="0" u="none" dirty="0"/>
                        <a:t> </a:t>
                      </a:r>
                    </a:p>
                    <a:p>
                      <a:pPr algn="ctr"/>
                      <a:r>
                        <a:rPr lang="en-US" sz="1800" b="1" i="0" u="none" dirty="0"/>
                        <a:t>(</a:t>
                      </a:r>
                      <a:r>
                        <a:rPr lang="en-US" sz="1600" b="1" i="0" u="none" dirty="0"/>
                        <a:t>81.7% @ shipping)</a:t>
                      </a:r>
                      <a:endParaRPr lang="en-US" sz="1600" b="0" i="0" u="none" dirty="0"/>
                    </a:p>
                    <a:p>
                      <a:pPr algn="ctr"/>
                      <a:r>
                        <a:rPr lang="en-US" sz="1200" b="0" i="0" u="none" dirty="0"/>
                        <a:t>(505T =&gt; 411T)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62%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highlight>
                            <a:srgbClr val="FF0000"/>
                          </a:highlight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Bin8 loss 25% </a:t>
                      </a: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(PIYL~20% + MIM impact)</a:t>
                      </a:r>
                      <a:endParaRPr lang="en-US" sz="1400" b="0" i="0" u="none" strike="noStrike" cap="none" spc="0" baseline="0" dirty="0">
                        <a:solidFill>
                          <a:schemeClr val="dk1"/>
                        </a:solidFill>
                        <a:effectLst/>
                        <a:highlight>
                          <a:srgbClr val="FF0000"/>
                        </a:highlight>
                        <a:uFillTx/>
                        <a:latin typeface="Calibri" panose="020F0502020204030204" pitchFamily="34" charset="0"/>
                        <a:cs typeface="Gautami" panose="020B0502040204020203" pitchFamily="34" charset="0"/>
                        <a:sym typeface="Intel Clear"/>
                      </a:endParaRPr>
                    </a:p>
                    <a:p>
                      <a:pPr marL="173038" marR="0" lvl="0" indent="-173038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12.3%  at shipping excluding zero yield wafers. </a:t>
                      </a:r>
                    </a:p>
                    <a:p>
                      <a:pPr marL="173038" marR="0" lvl="0" indent="-173038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ATTD in TF mode to assess line healthy. 2 week TPT. Owner Michael. ECD: WW21.5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473471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RTD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100%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98.0% </a:t>
                      </a:r>
                    </a:p>
                    <a:p>
                      <a:pPr algn="ctr"/>
                      <a:r>
                        <a:rPr lang="en-US" sz="1400" b="1" i="0" u="none" dirty="0"/>
                        <a:t>(97u=&gt;95u)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100%</a:t>
                      </a:r>
                    </a:p>
                    <a:p>
                      <a:pPr algn="ctr"/>
                      <a:r>
                        <a:rPr lang="en-US" sz="1400" b="1" i="0" u="none" dirty="0"/>
                        <a:t>(81u=&gt;81u)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dirty="0"/>
                        <a:t>WW20 Batch 1: 22 units (DF)</a:t>
                      </a:r>
                    </a:p>
                    <a:p>
                      <a:pPr algn="ctr"/>
                      <a:r>
                        <a:rPr lang="en-US" sz="1200" b="1" i="0" u="none" dirty="0"/>
                        <a:t>WW20 Batch 2: 75 units (FF)</a:t>
                      </a:r>
                    </a:p>
                    <a:p>
                      <a:pPr algn="ctr"/>
                      <a:r>
                        <a:rPr lang="en-US" sz="1200" b="1" i="0" u="none" dirty="0"/>
                        <a:t>WW21 Batch 3: 60 units (FF)</a:t>
                      </a:r>
                    </a:p>
                    <a:p>
                      <a:pPr algn="ctr"/>
                      <a:r>
                        <a:rPr lang="en-US" sz="1200" b="1" i="0" u="none" dirty="0"/>
                        <a:t>WW21 Batch 4: 21 units (DF)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690858"/>
                  </a:ext>
                </a:extLst>
              </a:tr>
              <a:tr h="167577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AHMT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94% </a:t>
                      </a:r>
                    </a:p>
                    <a:p>
                      <a:pPr algn="r"/>
                      <a:r>
                        <a:rPr lang="en-US" sz="1200" b="0" i="1" u="none" dirty="0"/>
                        <a:t>6.5% PIYL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Skipped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82%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(95u=&gt;78u)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82% 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(81u =&gt; 66u)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12% PIYL vs. BSL 8% 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6.7% Reset vs. BSL 1% – New Signal. Debug WIP. 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5% FIVR / IO vs. </a:t>
                      </a:r>
                      <a:r>
                        <a:rPr lang="en-US" sz="1100" b="0" i="0" u="none" strike="noStrike" cap="none" spc="0" baseline="0" dirty="0" err="1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BSl</a:t>
                      </a: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 1% – New Signal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816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Class HOT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50%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50% (8u)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3u Bin97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1u scan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55% (72%)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58u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32u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 78u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54u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61% (65%)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FF: 46u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28u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All: 46u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30u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30%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=&gt; FF          (32+28) / (58+46)= 58%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=&gt; FF+DF  (40+30) / (58+46) = 67%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897284"/>
                  </a:ext>
                </a:extLst>
              </a:tr>
              <a:tr h="43381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highlight>
                            <a:srgbClr val="00FF00"/>
                          </a:highlight>
                        </a:rPr>
                        <a:t>PPV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70%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56% 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using XL data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78% (79%)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32u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25u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 54u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43u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96% (93%) 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28u -&gt; 27u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 30u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28u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65%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WW20: Produced 25 FF / 43 All units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WW21: Produced 27 FF / 28 All units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098950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UtD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32%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28%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33%  (44%)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45% (47%)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15%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WW21 Goal: 1 FF /  4 All units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826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D55CE3-5BBD-4A11-9855-7BD4D6FDCE92}"/>
              </a:ext>
            </a:extLst>
          </p:cNvPr>
          <p:cNvSpPr txBox="1"/>
          <p:nvPr/>
        </p:nvSpPr>
        <p:spPr>
          <a:xfrm>
            <a:off x="128991" y="596454"/>
            <a:ext cx="11638407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Stack SDT: major yield fall out due to Bin8 issue – ATTD in TF. Owner: Michael / Pat. ECD: WW25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BE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Yield is meeting expectation (90% and 50% confidence Level)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ADDDF0-B013-43BC-9761-20EB2CA676F3}"/>
              </a:ext>
            </a:extLst>
          </p:cNvPr>
          <p:cNvSpPr/>
          <p:nvPr/>
        </p:nvSpPr>
        <p:spPr>
          <a:xfrm>
            <a:off x="5868365" y="1458229"/>
            <a:ext cx="1516283" cy="5399772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04204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8924A-448D-4D84-A8B7-4651AD2B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97" y="167761"/>
            <a:ext cx="10972801" cy="883673"/>
          </a:xfrm>
        </p:spPr>
        <p:txBody>
          <a:bodyPr/>
          <a:lstStyle/>
          <a:p>
            <a:r>
              <a:rPr lang="en-US" dirty="0"/>
              <a:t>Bin8 TF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1EC67-F759-4FD4-B2ED-01710C0F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997" y="821696"/>
            <a:ext cx="10972801" cy="3403063"/>
          </a:xfrm>
        </p:spPr>
        <p:txBody>
          <a:bodyPr>
            <a:normAutofit/>
          </a:bodyPr>
          <a:lstStyle/>
          <a:p>
            <a:r>
              <a:rPr lang="en-US" sz="1600" b="1" u="sng" dirty="0"/>
              <a:t>SSDT Bin8 TF:</a:t>
            </a:r>
            <a:endParaRPr lang="en-US" sz="1600" dirty="0"/>
          </a:p>
          <a:p>
            <a:pPr lvl="0"/>
            <a:r>
              <a:rPr lang="en-US" sz="1600" dirty="0"/>
              <a:t>Bin8 uptick WW19-21 at SSDT driven by very poor yielding single wafers</a:t>
            </a:r>
          </a:p>
          <a:p>
            <a:pPr lvl="0"/>
            <a:r>
              <a:rPr lang="en-US" sz="1600" dirty="0"/>
              <a:t>Strong GFA to within die location, but independent of top die rotation.</a:t>
            </a:r>
          </a:p>
          <a:p>
            <a:pPr lvl="0"/>
            <a:r>
              <a:rPr lang="en-US" sz="1600" dirty="0"/>
              <a:t>Leading models:</a:t>
            </a:r>
          </a:p>
          <a:p>
            <a:pPr lvl="1"/>
            <a:r>
              <a:rPr lang="en-US" sz="1400" dirty="0"/>
              <a:t>Contamination at DTA or nozzle at TCW </a:t>
            </a:r>
            <a:r>
              <a:rPr lang="en-US" sz="1400" dirty="0">
                <a:sym typeface="Wingdings" panose="05000000000000000000" pitchFamily="2" charset="2"/>
              </a:rPr>
              <a:t></a:t>
            </a:r>
            <a:r>
              <a:rPr lang="en-US" sz="1400" dirty="0"/>
              <a:t> increased cleaning in place WW21.</a:t>
            </a:r>
          </a:p>
          <a:p>
            <a:pPr lvl="1"/>
            <a:r>
              <a:rPr lang="en-US" sz="1400" dirty="0"/>
              <a:t>Incoming </a:t>
            </a:r>
            <a:r>
              <a:rPr lang="en-US" sz="1400" dirty="0" err="1"/>
              <a:t>SnAg</a:t>
            </a:r>
            <a:r>
              <a:rPr lang="en-US" sz="1400" dirty="0"/>
              <a:t> volume or SIB bumps </a:t>
            </a:r>
            <a:r>
              <a:rPr lang="en-US" sz="1400" dirty="0">
                <a:sym typeface="Wingdings" panose="05000000000000000000" pitchFamily="2" charset="2"/>
              </a:rPr>
              <a:t></a:t>
            </a:r>
            <a:r>
              <a:rPr lang="en-US" sz="1400" dirty="0"/>
              <a:t> inspection on retained wafers from highest yield loss lots.</a:t>
            </a:r>
          </a:p>
          <a:p>
            <a:pPr lvl="0"/>
            <a:r>
              <a:rPr lang="en-US" sz="1600" dirty="0"/>
              <a:t>Discussed commonality:  </a:t>
            </a:r>
          </a:p>
          <a:p>
            <a:pPr lvl="1"/>
            <a:r>
              <a:rPr lang="en-US" sz="1400" dirty="0"/>
              <a:t>most incidents from TCW104 (OWLA), but 1 wafer from Chandler WLA and 3 wafers from TCW105.</a:t>
            </a:r>
          </a:p>
          <a:p>
            <a:pPr lvl="1"/>
            <a:r>
              <a:rPr lang="en-US" sz="1400" dirty="0"/>
              <a:t>Yield loss seems to track more with base die than top die (i.e. wafer level).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A303F7-2AEE-4F78-9DAC-42028862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55" y="4400169"/>
            <a:ext cx="8090435" cy="229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677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4B41-B215-4A2C-9205-663A94BA1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78" y="326591"/>
            <a:ext cx="11010816" cy="952499"/>
          </a:xfrm>
        </p:spPr>
        <p:txBody>
          <a:bodyPr/>
          <a:lstStyle/>
          <a:p>
            <a:r>
              <a:rPr lang="en-US" sz="3600" b="1" dirty="0"/>
              <a:t>PVC XT B0 90% CL recommendation – </a:t>
            </a:r>
            <a:r>
              <a:rPr lang="en-US" sz="3600" b="1" dirty="0">
                <a:solidFill>
                  <a:srgbClr val="00B050"/>
                </a:solidFill>
              </a:rPr>
              <a:t>Green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D315F-0024-4523-A9F1-576D3D9B9EA5}"/>
              </a:ext>
            </a:extLst>
          </p:cNvPr>
          <p:cNvSpPr txBox="1"/>
          <p:nvPr/>
        </p:nvSpPr>
        <p:spPr>
          <a:xfrm>
            <a:off x="7298408" y="1346178"/>
            <a:ext cx="4038386" cy="47089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Key Assumptions: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</a:endParaRP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B0 is PRQ stepping and schedule will not allow additional stepping to address design related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ield loss.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</a:endParaRPr>
          </a:p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Changes from WW20.2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</a:endParaRP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XT PPV yield (not full content yet, but matching XL) at ~79% vs. 54% XL base line.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  <a:hlinkClick r:id="rId3" action="ppaction://hlinksldjump"/>
              </a:rPr>
              <a:t>[link]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</a:endParaRP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Assuming 15% for potential B0 screens required in PPV. 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  <a:hlinkClick r:id="rId4" action="ppaction://hlinksldjump"/>
              </a:rPr>
              <a:t>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</a:endParaRPr>
          </a:p>
          <a:p>
            <a:pPr marL="514350" marR="0" lvl="5" indent="-28575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Will try to push to Class -&gt; stacked SDT opportunistically </a:t>
            </a: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440CD-EE19-49DA-B065-FD3DA8F7E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95" y="1346179"/>
            <a:ext cx="6727038" cy="4886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23C284-DEF5-45A7-9800-8E04215AFE58}"/>
              </a:ext>
            </a:extLst>
          </p:cNvPr>
          <p:cNvSpPr txBox="1"/>
          <p:nvPr/>
        </p:nvSpPr>
        <p:spPr>
          <a:xfrm>
            <a:off x="2581154" y="1504709"/>
            <a:ext cx="87203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B0 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544E7-4FF2-4928-B278-FEC2BC3041CD}"/>
              </a:ext>
            </a:extLst>
          </p:cNvPr>
          <p:cNvSpPr txBox="1"/>
          <p:nvPr/>
        </p:nvSpPr>
        <p:spPr>
          <a:xfrm>
            <a:off x="4779593" y="1538904"/>
            <a:ext cx="106118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B0 PRQ</a:t>
            </a:r>
          </a:p>
        </p:txBody>
      </p:sp>
    </p:spTree>
    <p:extLst>
      <p:ext uri="{BB962C8B-B14F-4D97-AF65-F5344CB8AC3E}">
        <p14:creationId xmlns:p14="http://schemas.microsoft.com/office/powerpoint/2010/main" val="36211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F67E59-7E29-428B-91CE-E97D69F0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11" y="100107"/>
            <a:ext cx="10972801" cy="556985"/>
          </a:xfrm>
        </p:spPr>
        <p:txBody>
          <a:bodyPr>
            <a:normAutofit/>
          </a:bodyPr>
          <a:lstStyle/>
          <a:p>
            <a:r>
              <a:rPr lang="en-US" dirty="0"/>
              <a:t>PVC XT Stacked SDT(50C)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6FFE3-12AC-4788-ADD6-C4A364E2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0"/>
            <a:ext cx="5703818" cy="3192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4D50E-6C12-4B28-AE9E-ACCDFEDEA715}"/>
              </a:ext>
            </a:extLst>
          </p:cNvPr>
          <p:cNvSpPr txBox="1"/>
          <p:nvPr/>
        </p:nvSpPr>
        <p:spPr>
          <a:xfrm>
            <a:off x="392181" y="980644"/>
            <a:ext cx="922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HOP SORT shipping yield: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FF: 20.1%; DF: 8.5%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SSDT tested 505 tiles, yield is 81.4%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FF (371)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Wingdings" panose="05000000000000000000" pitchFamily="2" charset="2"/>
              </a:rPr>
              <a:t> FF: 80.1% (297)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41B52E-E4C4-427F-AA46-858C2A78037B}"/>
              </a:ext>
            </a:extLst>
          </p:cNvPr>
          <p:cNvGraphicFramePr>
            <a:graphicFrameLocks noGrp="1"/>
          </p:cNvGraphicFramePr>
          <p:nvPr/>
        </p:nvGraphicFramePr>
        <p:xfrm>
          <a:off x="617856" y="3316831"/>
          <a:ext cx="10476862" cy="291084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49679">
                  <a:extLst>
                    <a:ext uri="{9D8B030D-6E8A-4147-A177-3AD203B41FA5}">
                      <a16:colId xmlns:a16="http://schemas.microsoft.com/office/drawing/2014/main" val="912117884"/>
                    </a:ext>
                  </a:extLst>
                </a:gridCol>
                <a:gridCol w="1832885">
                  <a:extLst>
                    <a:ext uri="{9D8B030D-6E8A-4147-A177-3AD203B41FA5}">
                      <a16:colId xmlns:a16="http://schemas.microsoft.com/office/drawing/2014/main" val="4208177742"/>
                    </a:ext>
                  </a:extLst>
                </a:gridCol>
                <a:gridCol w="2353335">
                  <a:extLst>
                    <a:ext uri="{9D8B030D-6E8A-4147-A177-3AD203B41FA5}">
                      <a16:colId xmlns:a16="http://schemas.microsoft.com/office/drawing/2014/main" val="1920028262"/>
                    </a:ext>
                  </a:extLst>
                </a:gridCol>
                <a:gridCol w="1380321">
                  <a:extLst>
                    <a:ext uri="{9D8B030D-6E8A-4147-A177-3AD203B41FA5}">
                      <a16:colId xmlns:a16="http://schemas.microsoft.com/office/drawing/2014/main" val="4193622486"/>
                    </a:ext>
                  </a:extLst>
                </a:gridCol>
                <a:gridCol w="1380321">
                  <a:extLst>
                    <a:ext uri="{9D8B030D-6E8A-4147-A177-3AD203B41FA5}">
                      <a16:colId xmlns:a16="http://schemas.microsoft.com/office/drawing/2014/main" val="2875301940"/>
                    </a:ext>
                  </a:extLst>
                </a:gridCol>
                <a:gridCol w="1380321">
                  <a:extLst>
                    <a:ext uri="{9D8B030D-6E8A-4147-A177-3AD203B41FA5}">
                      <a16:colId xmlns:a16="http://schemas.microsoft.com/office/drawing/2014/main" val="738205891"/>
                    </a:ext>
                  </a:extLst>
                </a:gridCol>
              </a:tblGrid>
              <a:tr h="32342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Incoming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Outgoing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Yield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422620"/>
                  </a:ext>
                </a:extLst>
              </a:tr>
              <a:tr h="3234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Config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Tiles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Config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Tiles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48154"/>
                  </a:ext>
                </a:extLst>
              </a:tr>
              <a:tr h="32342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FF (4Q + 8x8)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FF (4Q + 8x8)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297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80.1%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Bin1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1931"/>
                  </a:ext>
                </a:extLst>
              </a:tr>
              <a:tr h="3234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CD DF (4Q + 8X7)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133059"/>
                  </a:ext>
                </a:extLst>
              </a:tr>
              <a:tr h="3234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BD DF (3Q + 8X7)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3.2%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Bin3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195794"/>
                  </a:ext>
                </a:extLst>
              </a:tr>
              <a:tr h="3234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Reject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16.2%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Loss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404612"/>
                  </a:ext>
                </a:extLst>
              </a:tr>
              <a:tr h="3234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DF (3Q + 8X7)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BD DF (3Q + 8X7)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74.6%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Bin3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491140"/>
                  </a:ext>
                </a:extLst>
              </a:tr>
              <a:tr h="3234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Reject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25.4%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Loss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8753"/>
                  </a:ext>
                </a:extLst>
              </a:tr>
              <a:tr h="3234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81.4%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593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2161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F67E59-7E29-428B-91CE-E97D69F0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83" y="175805"/>
            <a:ext cx="10972801" cy="556985"/>
          </a:xfrm>
        </p:spPr>
        <p:txBody>
          <a:bodyPr>
            <a:normAutofit/>
          </a:bodyPr>
          <a:lstStyle/>
          <a:p>
            <a:r>
              <a:rPr lang="en-US" dirty="0"/>
              <a:t>WW21  PVC Stacked SDT(50C) PARETO @ shipping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989871-51D0-4A58-99DA-49F907019B8C}"/>
              </a:ext>
            </a:extLst>
          </p:cNvPr>
          <p:cNvGraphicFramePr>
            <a:graphicFrameLocks noGrp="1"/>
          </p:cNvGraphicFramePr>
          <p:nvPr/>
        </p:nvGraphicFramePr>
        <p:xfrm>
          <a:off x="545244" y="923305"/>
          <a:ext cx="10666678" cy="533917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091137509"/>
                    </a:ext>
                  </a:extLst>
                </a:gridCol>
                <a:gridCol w="1212850">
                  <a:extLst>
                    <a:ext uri="{9D8B030D-6E8A-4147-A177-3AD203B41FA5}">
                      <a16:colId xmlns:a16="http://schemas.microsoft.com/office/drawing/2014/main" val="192937225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766445270"/>
                    </a:ext>
                  </a:extLst>
                </a:gridCol>
                <a:gridCol w="981921">
                  <a:extLst>
                    <a:ext uri="{9D8B030D-6E8A-4147-A177-3AD203B41FA5}">
                      <a16:colId xmlns:a16="http://schemas.microsoft.com/office/drawing/2014/main" val="1424869986"/>
                    </a:ext>
                  </a:extLst>
                </a:gridCol>
                <a:gridCol w="981921">
                  <a:extLst>
                    <a:ext uri="{9D8B030D-6E8A-4147-A177-3AD203B41FA5}">
                      <a16:colId xmlns:a16="http://schemas.microsoft.com/office/drawing/2014/main" val="468657816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3429164274"/>
                    </a:ext>
                  </a:extLst>
                </a:gridCol>
                <a:gridCol w="3441861">
                  <a:extLst>
                    <a:ext uri="{9D8B030D-6E8A-4147-A177-3AD203B41FA5}">
                      <a16:colId xmlns:a16="http://schemas.microsoft.com/office/drawing/2014/main" val="1819408391"/>
                    </a:ext>
                  </a:extLst>
                </a:gridCol>
              </a:tblGrid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OUTGOING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INCOMING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YIELD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78150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IB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71604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80.6%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113654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74.6%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59713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Yield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GDPW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74.6%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83.8%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13783"/>
                  </a:ext>
                </a:extLst>
              </a:tr>
              <a:tr h="35020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PIYL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VCC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17.2%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12.3%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yield wafers excluded ; if included Bin8 loss is 25+% with PIYL related ~20%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644361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SIUP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486818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HW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03096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FBIST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63829"/>
                  </a:ext>
                </a:extLst>
              </a:tr>
              <a:tr h="35020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DIGITAL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SCN_GT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2.1%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68619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ARR_GT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99483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SCN_UNC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078877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GT0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719073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SCN_UNC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796888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OTHER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RESET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0.3%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772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810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8188-6EEF-46A2-8CFA-8B13AE62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76" y="109908"/>
            <a:ext cx="10972801" cy="883673"/>
          </a:xfrm>
        </p:spPr>
        <p:txBody>
          <a:bodyPr/>
          <a:lstStyle/>
          <a:p>
            <a:r>
              <a:rPr lang="en-US" dirty="0"/>
              <a:t>AHMT / Class Pareto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83B29-ABC4-4831-A5D9-BA742859E352}"/>
              </a:ext>
            </a:extLst>
          </p:cNvPr>
          <p:cNvSpPr txBox="1"/>
          <p:nvPr/>
        </p:nvSpPr>
        <p:spPr>
          <a:xfrm>
            <a:off x="433428" y="783088"/>
            <a:ext cx="1163840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Major Yield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erato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– 18% Bin899 (17 units) at AHMT and Class caused by Fast Skew ANR wafers. TP optimization completed. All units are recovered from Bin899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FE7DF8EE-83CD-4E14-A897-8C42F0C383B0}"/>
              </a:ext>
            </a:extLst>
          </p:cNvPr>
          <p:cNvGraphicFramePr>
            <a:graphicFrameLocks/>
          </p:cNvGraphicFramePr>
          <p:nvPr/>
        </p:nvGraphicFramePr>
        <p:xfrm>
          <a:off x="360276" y="3321800"/>
          <a:ext cx="11299549" cy="3322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025">
                  <a:extLst>
                    <a:ext uri="{9D8B030D-6E8A-4147-A177-3AD203B41FA5}">
                      <a16:colId xmlns:a16="http://schemas.microsoft.com/office/drawing/2014/main" val="387734513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77878184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4232377024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986534592"/>
                    </a:ext>
                  </a:extLst>
                </a:gridCol>
                <a:gridCol w="5373324">
                  <a:extLst>
                    <a:ext uri="{9D8B030D-6E8A-4147-A177-3AD203B41FA5}">
                      <a16:colId xmlns:a16="http://schemas.microsoft.com/office/drawing/2014/main" val="2014194515"/>
                    </a:ext>
                  </a:extLst>
                </a:gridCol>
              </a:tblGrid>
              <a:tr h="63027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Loss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Lead 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Next Step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26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ANR Bin899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FF Skew ANR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TP optimization / Sort tightening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8560"/>
                  </a:ext>
                </a:extLst>
              </a:tr>
              <a:tr h="290125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ANR</a:t>
                      </a:r>
                      <a:r>
                        <a:rPr lang="en-US" sz="1600" dirty="0"/>
                        <a:t> SERDES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ANR related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80% Marginal failure =&gt; TP calibration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86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Digital Base Die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Debug / TP </a:t>
                      </a:r>
                    </a:p>
                    <a:p>
                      <a:pPr algn="ctr"/>
                      <a:r>
                        <a:rPr lang="en-US" sz="1600" dirty="0"/>
                        <a:t>optimization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Array GT0 DOA port7. CD Debug Sighting</a:t>
                      </a:r>
                    </a:p>
                    <a:p>
                      <a:pPr algn="l"/>
                      <a:r>
                        <a:rPr lang="en-US" sz="1600" dirty="0"/>
                        <a:t>Scan GT0 (EID) bypassing to match HOP.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750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Analog Base Die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Debug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PCIE / DTS / FIVR / Reset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117320"/>
                  </a:ext>
                </a:extLst>
              </a:tr>
              <a:tr h="310445">
                <a:tc>
                  <a:txBody>
                    <a:bodyPr/>
                    <a:lstStyle/>
                    <a:p>
                      <a:r>
                        <a:rPr lang="en-US" sz="1600" dirty="0"/>
                        <a:t>Hardware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Hardware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Bin97 / 99 Enable 3A / 4A / PCS Role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721099"/>
                  </a:ext>
                </a:extLst>
              </a:tr>
              <a:tr h="26726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 Loss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24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31%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1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Outgoing Class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54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69%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58519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14F626-EFC3-4DDC-8954-43FE3EAEA7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443661"/>
              </p:ext>
            </p:extLst>
          </p:nvPr>
        </p:nvGraphicFramePr>
        <p:xfrm>
          <a:off x="360277" y="1454900"/>
          <a:ext cx="11299548" cy="250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997">
                  <a:extLst>
                    <a:ext uri="{9D8B030D-6E8A-4147-A177-3AD203B41FA5}">
                      <a16:colId xmlns:a16="http://schemas.microsoft.com/office/drawing/2014/main" val="3877345130"/>
                    </a:ext>
                  </a:extLst>
                </a:gridCol>
                <a:gridCol w="1130617">
                  <a:extLst>
                    <a:ext uri="{9D8B030D-6E8A-4147-A177-3AD203B41FA5}">
                      <a16:colId xmlns:a16="http://schemas.microsoft.com/office/drawing/2014/main" val="2778781843"/>
                    </a:ext>
                  </a:extLst>
                </a:gridCol>
                <a:gridCol w="1254443">
                  <a:extLst>
                    <a:ext uri="{9D8B030D-6E8A-4147-A177-3AD203B41FA5}">
                      <a16:colId xmlns:a16="http://schemas.microsoft.com/office/drawing/2014/main" val="4232377024"/>
                    </a:ext>
                  </a:extLst>
                </a:gridCol>
                <a:gridCol w="1629093">
                  <a:extLst>
                    <a:ext uri="{9D8B030D-6E8A-4147-A177-3AD203B41FA5}">
                      <a16:colId xmlns:a16="http://schemas.microsoft.com/office/drawing/2014/main" val="986534592"/>
                    </a:ext>
                  </a:extLst>
                </a:gridCol>
                <a:gridCol w="5365398">
                  <a:extLst>
                    <a:ext uri="{9D8B030D-6E8A-4147-A177-3AD203B41FA5}">
                      <a16:colId xmlns:a16="http://schemas.microsoft.com/office/drawing/2014/main" val="2014194515"/>
                    </a:ext>
                  </a:extLst>
                </a:gridCol>
              </a:tblGrid>
              <a:tr h="39157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Loss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Lead 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Next Step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26132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Incoming AHMT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95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93367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ANR Bin899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FF Skew ANR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TP optimization / Sort tightening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85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sz="1600" dirty="0"/>
                        <a:t>PIYL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PIYL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Need to enable Repair for EMIB loss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57824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r>
                        <a:rPr lang="en-US" sz="1600" dirty="0"/>
                        <a:t>IO / FIVR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TP / Defect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Baseline 1-5% TP optimization (50%)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61949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 Loss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17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1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Incoming Class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78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82%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5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533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76B8-3721-40E7-8623-AF47F49B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43" y="104489"/>
            <a:ext cx="10972801" cy="556985"/>
          </a:xfrm>
        </p:spPr>
        <p:txBody>
          <a:bodyPr/>
          <a:lstStyle/>
          <a:p>
            <a:r>
              <a:rPr lang="en-US" dirty="0"/>
              <a:t>WW21 PVC XT 2T </a:t>
            </a:r>
            <a:r>
              <a:rPr lang="en-US" dirty="0" err="1"/>
              <a:t>ClassHot</a:t>
            </a:r>
            <a:r>
              <a:rPr lang="en-US" dirty="0"/>
              <a:t> Yield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26978-0DD9-4CE3-812E-DFEA75E24A0A}"/>
              </a:ext>
            </a:extLst>
          </p:cNvPr>
          <p:cNvSpPr txBox="1"/>
          <p:nvPr/>
        </p:nvSpPr>
        <p:spPr>
          <a:xfrm>
            <a:off x="201265" y="758004"/>
            <a:ext cx="11535467" cy="10310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139u tested on RevB02 Class TP, Yield 69.1% =&gt; 77% WW21</a:t>
            </a:r>
          </a:p>
          <a:p>
            <a:pPr marL="800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~6% ARR_GT0 + ~3% SCN_GT0 debug WIP, need close sighting ECD. CP: WW21.4</a:t>
            </a:r>
          </a:p>
          <a:p>
            <a:pPr marL="800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~4% ANR SERDES related fallout need debug (out of total 8%) to understand SORT-CLASS_XT marginality analysis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D9149E-B60C-4325-BD4B-5FBD7CBDB21E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054904"/>
          <a:ext cx="1132839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804">
                  <a:extLst>
                    <a:ext uri="{9D8B030D-6E8A-4147-A177-3AD203B41FA5}">
                      <a16:colId xmlns:a16="http://schemas.microsoft.com/office/drawing/2014/main" val="2893321100"/>
                    </a:ext>
                  </a:extLst>
                </a:gridCol>
                <a:gridCol w="1432946">
                  <a:extLst>
                    <a:ext uri="{9D8B030D-6E8A-4147-A177-3AD203B41FA5}">
                      <a16:colId xmlns:a16="http://schemas.microsoft.com/office/drawing/2014/main" val="2910725707"/>
                    </a:ext>
                  </a:extLst>
                </a:gridCol>
                <a:gridCol w="1067087">
                  <a:extLst>
                    <a:ext uri="{9D8B030D-6E8A-4147-A177-3AD203B41FA5}">
                      <a16:colId xmlns:a16="http://schemas.microsoft.com/office/drawing/2014/main" val="40367414"/>
                    </a:ext>
                  </a:extLst>
                </a:gridCol>
                <a:gridCol w="5811379">
                  <a:extLst>
                    <a:ext uri="{9D8B030D-6E8A-4147-A177-3AD203B41FA5}">
                      <a16:colId xmlns:a16="http://schemas.microsoft.com/office/drawing/2014/main" val="1192307443"/>
                    </a:ext>
                  </a:extLst>
                </a:gridCol>
                <a:gridCol w="1218183">
                  <a:extLst>
                    <a:ext uri="{9D8B030D-6E8A-4147-A177-3AD203B41FA5}">
                      <a16:colId xmlns:a16="http://schemas.microsoft.com/office/drawing/2014/main" val="2686225941"/>
                    </a:ext>
                  </a:extLst>
                </a:gridCol>
              </a:tblGrid>
              <a:tr h="371929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spc="0" baseline="0" dirty="0">
                          <a:solidFill>
                            <a:schemeClr val="l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2T </a:t>
                      </a:r>
                      <a:r>
                        <a:rPr lang="en-US" sz="1600" b="1" i="0" u="none" strike="noStrike" cap="none" spc="0" baseline="0" dirty="0" err="1">
                          <a:solidFill>
                            <a:schemeClr val="l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ClassHot</a:t>
                      </a:r>
                      <a:r>
                        <a:rPr lang="en-US" sz="1600" b="1" i="0" u="none" strike="noStrike" cap="none" spc="0" baseline="0" dirty="0">
                          <a:solidFill>
                            <a:schemeClr val="l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 (105C)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Rev0B02</a:t>
                      </a:r>
                    </a:p>
                    <a:p>
                      <a:pPr algn="ctr"/>
                      <a:r>
                        <a:rPr lang="en-US" sz="1600" dirty="0"/>
                        <a:t>139u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Leading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Action Plans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Owner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326259"/>
                  </a:ext>
                </a:extLst>
              </a:tr>
              <a:tr h="215327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/>
                        <a:t>Bin1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highlight>
                            <a:srgbClr val="FFFF00"/>
                          </a:highlight>
                        </a:rPr>
                        <a:t>96u (69.1%)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779163"/>
                  </a:ext>
                </a:extLst>
              </a:tr>
              <a:tr h="1779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B65_ARR_GT0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dirty="0"/>
                        <a:t>6.5%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8u DOA T0/T1 Port7, debug with CD. Need ECD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/>
                        <a:t>Shashank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720083"/>
                  </a:ext>
                </a:extLst>
              </a:tr>
              <a:tr h="2936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B81_SCN_GT0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3% (4u) GT0 due to PARB COMMON (EID 2063); Masking to match HOP in next TP</a:t>
                      </a:r>
                    </a:p>
                    <a:p>
                      <a:pPr algn="l"/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5u GT0 due to ATPG PARB/TAPTG PARBE COMMON other EID, pending 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/>
                        <a:t>Arun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586897"/>
                  </a:ext>
                </a:extLst>
              </a:tr>
              <a:tr h="2936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B54_ANR_SERDES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dirty="0"/>
                        <a:t>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4% (5u) AFE/53G_TX failure, enable 3A/4A in next TP </a:t>
                      </a: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before new FW verified. 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1u REG_RW 1u SERDES_LCPLL pending 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/>
                        <a:t>Edwin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338820"/>
                  </a:ext>
                </a:extLst>
              </a:tr>
              <a:tr h="1761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B97_PTH/B99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HW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 err="1"/>
                        <a:t>Dieforce</a:t>
                      </a:r>
                      <a:r>
                        <a:rPr lang="en-US" sz="1200" b="0" i="0" u="none" dirty="0"/>
                        <a:t>, HWCA X3423_A401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/>
                        <a:t>Eric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20786"/>
                  </a:ext>
                </a:extLst>
              </a:tr>
              <a:tr h="1761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B42_ANR_SCN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1u EXTEST, 1u CA1TF_SERDES – New Sightings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Ben 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793559"/>
                  </a:ext>
                </a:extLst>
              </a:tr>
              <a:tr h="1761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B20_ANR_ARR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1u CPORT, 1u SERDES – New Sighting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Neelima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89748"/>
                  </a:ext>
                </a:extLst>
              </a:tr>
              <a:tr h="1761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B61_ARR_MBIST_Base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Same on XL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 err="1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Damodhar</a:t>
                      </a:r>
                      <a:endParaRPr lang="en-US" sz="1200" b="0" i="0" u="none" strike="noStrike" cap="none" spc="0" baseline="0" dirty="0"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Intel Clear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264065"/>
                  </a:ext>
                </a:extLst>
              </a:tr>
              <a:tr h="1761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B27_FIVR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IMONAVPCPS, CPSTRIM(preamble)/TRIM, same on XL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Mark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528028"/>
                  </a:ext>
                </a:extLst>
              </a:tr>
              <a:tr h="1761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B19_RESET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/>
                        <a:t>PHASE5, new sighting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/>
                        <a:t>Linda/Wai Loon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39749"/>
                  </a:ext>
                </a:extLst>
              </a:tr>
              <a:tr h="1761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B18_SICC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TP Fix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>
                          <a:highlight>
                            <a:srgbClr val="00FF00"/>
                          </a:highlight>
                        </a:rPr>
                        <a:t>1% Limit optimization in next TP for 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 err="1"/>
                        <a:t>Aravindaraj</a:t>
                      </a:r>
                      <a:endParaRPr lang="en-US" sz="1200" b="0" i="0" u="non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47994"/>
                  </a:ext>
                </a:extLst>
              </a:tr>
              <a:tr h="2246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~3%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/>
                        <a:t>FUN_DRNG (HOP screen); B15_EDM, DTS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200" b="0" i="0" u="non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247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47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21F37D-CEBB-4FA3-A964-0752002A6FBA}"/>
              </a:ext>
            </a:extLst>
          </p:cNvPr>
          <p:cNvSpPr/>
          <p:nvPr/>
        </p:nvSpPr>
        <p:spPr>
          <a:xfrm>
            <a:off x="653362" y="730485"/>
            <a:ext cx="3546906" cy="3756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78" marR="0" lvl="0" indent="-228578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Single Tile Floorplan (4 Unique Dice + 3 unique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eMIBs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) </a:t>
            </a: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  <a:p>
            <a:pPr marL="228578" marR="0" lvl="0" indent="-228578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5971B12-4BC7-4568-B4E8-5E2F7CB2B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926957"/>
              </p:ext>
            </p:extLst>
          </p:nvPr>
        </p:nvGraphicFramePr>
        <p:xfrm>
          <a:off x="5619348" y="940202"/>
          <a:ext cx="5770506" cy="2224165"/>
        </p:xfrm>
        <a:graphic>
          <a:graphicData uri="http://schemas.openxmlformats.org/drawingml/2006/table">
            <a:tbl>
              <a:tblPr firstRow="1" firstCol="1" bandRow="1"/>
              <a:tblGrid>
                <a:gridCol w="161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2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356">
                <a:tc>
                  <a:txBody>
                    <a:bodyPr/>
                    <a:lstStyle/>
                    <a:p>
                      <a:pPr marL="0" marR="0" indent="1403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Chip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403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Node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403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Area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403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Functionality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66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Compute 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397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P1276 or </a:t>
                      </a:r>
                    </a:p>
                    <a:p>
                      <a:pPr marL="0" marR="0" indent="1397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TSMC n5p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~40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mm2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EU complex, L1 $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SRAM 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~15 mm2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Some L3 $ banks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31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Base 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10 FV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~650 mm2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L3 fabric, some L3 $ banks, misc globals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31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Connectivity 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TSMC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~75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mm2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Scale-up serdes, Internal switch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CD3B26B9-211D-4802-B4C7-703D3C76923F}"/>
              </a:ext>
            </a:extLst>
          </p:cNvPr>
          <p:cNvSpPr/>
          <p:nvPr/>
        </p:nvSpPr>
        <p:spPr>
          <a:xfrm>
            <a:off x="6238803" y="3693634"/>
            <a:ext cx="4029940" cy="3453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Package + Assembly scope of challenge </a:t>
            </a: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3F3282-A883-400F-ADD7-3059732BEAAE}"/>
              </a:ext>
            </a:extLst>
          </p:cNvPr>
          <p:cNvSpPr/>
          <p:nvPr/>
        </p:nvSpPr>
        <p:spPr>
          <a:xfrm>
            <a:off x="6589425" y="678847"/>
            <a:ext cx="3950585" cy="3460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Composition of the 4 </a:t>
            </a:r>
            <a:r>
              <a:rPr lang="en-US" sz="1600" b="1" u="sng" dirty="0">
                <a:solidFill>
                  <a:srgbClr val="C00000"/>
                </a:solidFill>
                <a:latin typeface="Intel Clear"/>
              </a:rPr>
              <a:t>D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t>ice </a:t>
            </a: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479EA59-BC6D-4FAE-AB51-08958AF83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92137"/>
              </p:ext>
            </p:extLst>
          </p:nvPr>
        </p:nvGraphicFramePr>
        <p:xfrm>
          <a:off x="4987050" y="3985531"/>
          <a:ext cx="6533447" cy="1270442"/>
        </p:xfrm>
        <a:graphic>
          <a:graphicData uri="http://schemas.openxmlformats.org/drawingml/2006/table">
            <a:tbl>
              <a:tblPr firstRow="1" firstCol="1" lastCol="1">
                <a:tableStyleId>{073A0DAA-6AF3-43AB-8588-CEC1D06C72B9}</a:tableStyleId>
              </a:tblPr>
              <a:tblGrid>
                <a:gridCol w="1016353">
                  <a:extLst>
                    <a:ext uri="{9D8B030D-6E8A-4147-A177-3AD203B41FA5}">
                      <a16:colId xmlns:a16="http://schemas.microsoft.com/office/drawing/2014/main" val="63360854"/>
                    </a:ext>
                  </a:extLst>
                </a:gridCol>
                <a:gridCol w="798990">
                  <a:extLst>
                    <a:ext uri="{9D8B030D-6E8A-4147-A177-3AD203B41FA5}">
                      <a16:colId xmlns:a16="http://schemas.microsoft.com/office/drawing/2014/main" val="1397407545"/>
                    </a:ext>
                  </a:extLst>
                </a:gridCol>
                <a:gridCol w="657992">
                  <a:extLst>
                    <a:ext uri="{9D8B030D-6E8A-4147-A177-3AD203B41FA5}">
                      <a16:colId xmlns:a16="http://schemas.microsoft.com/office/drawing/2014/main" val="3251416237"/>
                    </a:ext>
                  </a:extLst>
                </a:gridCol>
                <a:gridCol w="629788">
                  <a:extLst>
                    <a:ext uri="{9D8B030D-6E8A-4147-A177-3AD203B41FA5}">
                      <a16:colId xmlns:a16="http://schemas.microsoft.com/office/drawing/2014/main" val="3284382497"/>
                    </a:ext>
                  </a:extLst>
                </a:gridCol>
                <a:gridCol w="968191">
                  <a:extLst>
                    <a:ext uri="{9D8B030D-6E8A-4147-A177-3AD203B41FA5}">
                      <a16:colId xmlns:a16="http://schemas.microsoft.com/office/drawing/2014/main" val="3479215383"/>
                    </a:ext>
                  </a:extLst>
                </a:gridCol>
                <a:gridCol w="549324">
                  <a:extLst>
                    <a:ext uri="{9D8B030D-6E8A-4147-A177-3AD203B41FA5}">
                      <a16:colId xmlns:a16="http://schemas.microsoft.com/office/drawing/2014/main" val="3303281959"/>
                    </a:ext>
                  </a:extLst>
                </a:gridCol>
                <a:gridCol w="525294">
                  <a:extLst>
                    <a:ext uri="{9D8B030D-6E8A-4147-A177-3AD203B41FA5}">
                      <a16:colId xmlns:a16="http://schemas.microsoft.com/office/drawing/2014/main" val="2306021015"/>
                    </a:ext>
                  </a:extLst>
                </a:gridCol>
                <a:gridCol w="1387515">
                  <a:extLst>
                    <a:ext uri="{9D8B030D-6E8A-4147-A177-3AD203B41FA5}">
                      <a16:colId xmlns:a16="http://schemas.microsoft.com/office/drawing/2014/main" val="1637628942"/>
                    </a:ext>
                  </a:extLst>
                </a:gridCol>
              </a:tblGrid>
              <a:tr h="5063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PVC Configuration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EU </a:t>
                      </a:r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Chiplet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count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RAMBO count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Base die count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Connectivity die count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HBM Stack count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Emib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count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pieces to assemble (w/o incl. dummy die)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699949"/>
                  </a:ext>
                </a:extLst>
              </a:tr>
              <a:tr h="355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1 Tile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700841"/>
                  </a:ext>
                </a:extLst>
              </a:tr>
              <a:tr h="355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2 Tile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47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71396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A3CB73F-AA74-4A1B-8E80-3D0B9C445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8" y="1152568"/>
            <a:ext cx="4448488" cy="4405437"/>
          </a:xfrm>
          <a:prstGeom prst="rect">
            <a:avLst/>
          </a:prstGeom>
        </p:spPr>
      </p:pic>
      <p:sp>
        <p:nvSpPr>
          <p:cNvPr id="27" name="Title 6">
            <a:extLst>
              <a:ext uri="{FF2B5EF4-FFF2-40B4-BE49-F238E27FC236}">
                <a16:creationId xmlns:a16="http://schemas.microsoft.com/office/drawing/2014/main" id="{E020F8E8-2251-45C5-9875-78C1F2840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459" y="-8057"/>
            <a:ext cx="4778314" cy="5973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PVC at a Glance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67B9C-6950-44D6-9694-0C70D9595878}"/>
              </a:ext>
            </a:extLst>
          </p:cNvPr>
          <p:cNvSpPr txBox="1"/>
          <p:nvPr/>
        </p:nvSpPr>
        <p:spPr>
          <a:xfrm>
            <a:off x="2036881" y="5567111"/>
            <a:ext cx="7389222" cy="615553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03C71"/>
                </a:solidFill>
              </a:rPr>
              <a:t>PVC is the first product to provide wafer level assembly with multiple dice for a complex silicon disaggregated product</a:t>
            </a:r>
          </a:p>
        </p:txBody>
      </p:sp>
    </p:spTree>
    <p:extLst>
      <p:ext uri="{BB962C8B-B14F-4D97-AF65-F5344CB8AC3E}">
        <p14:creationId xmlns:p14="http://schemas.microsoft.com/office/powerpoint/2010/main" val="2370482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8188-6EEF-46A2-8CFA-8B13AE62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76" y="109908"/>
            <a:ext cx="10972801" cy="883673"/>
          </a:xfrm>
        </p:spPr>
        <p:txBody>
          <a:bodyPr/>
          <a:lstStyle/>
          <a:p>
            <a:r>
              <a:rPr lang="en-US" dirty="0"/>
              <a:t>PPV Pareto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14F626-EFC3-4DDC-8954-43FE3EAEA7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0276" y="1639911"/>
          <a:ext cx="11614038" cy="4130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6780">
                  <a:extLst>
                    <a:ext uri="{9D8B030D-6E8A-4147-A177-3AD203B41FA5}">
                      <a16:colId xmlns:a16="http://schemas.microsoft.com/office/drawing/2014/main" val="3877345130"/>
                    </a:ext>
                  </a:extLst>
                </a:gridCol>
                <a:gridCol w="1130617">
                  <a:extLst>
                    <a:ext uri="{9D8B030D-6E8A-4147-A177-3AD203B41FA5}">
                      <a16:colId xmlns:a16="http://schemas.microsoft.com/office/drawing/2014/main" val="2778781843"/>
                    </a:ext>
                  </a:extLst>
                </a:gridCol>
                <a:gridCol w="1254443">
                  <a:extLst>
                    <a:ext uri="{9D8B030D-6E8A-4147-A177-3AD203B41FA5}">
                      <a16:colId xmlns:a16="http://schemas.microsoft.com/office/drawing/2014/main" val="4232377024"/>
                    </a:ext>
                  </a:extLst>
                </a:gridCol>
                <a:gridCol w="5782198">
                  <a:extLst>
                    <a:ext uri="{9D8B030D-6E8A-4147-A177-3AD203B41FA5}">
                      <a16:colId xmlns:a16="http://schemas.microsoft.com/office/drawing/2014/main" val="2014194515"/>
                    </a:ext>
                  </a:extLst>
                </a:gridCol>
              </a:tblGrid>
              <a:tr h="63027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Loss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Next Step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26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Incoming PPV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54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933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MCA - HBM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Wr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 / Assess Data parity Err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New Signature. Debug WIP (Different than item below)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78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GT_Fatal_7 (Not NR sensitive) - HBM data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wr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 parity err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Same bucket but Better than Expected from previous BSL (~10%). Reason TBD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957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Driver load failure + OS fails + MCA OS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XT Kernel (latest XT version)  + FF Si symmetry (HSD shown)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Still better than expected from previous BSL (16%)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619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Pcie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 fails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Same fallout rate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286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Memory scrubbing Errs/HBM repair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fixed in latest XL Class TP in WW20 (hard repair check - content added), XT WIP – is not hard repair related, in debug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750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 Loss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11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518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Outgoing Class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43 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79%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1585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183B29-ABC4-4831-A5D9-BA742859E352}"/>
              </a:ext>
            </a:extLst>
          </p:cNvPr>
          <p:cNvSpPr txBox="1"/>
          <p:nvPr/>
        </p:nvSpPr>
        <p:spPr>
          <a:xfrm>
            <a:off x="360276" y="778137"/>
            <a:ext cx="11638407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Major Yield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erato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– 15% HBM related with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with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 multiple Sighting filed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Roadmap 79% =&gt; 81%</a:t>
            </a:r>
          </a:p>
        </p:txBody>
      </p:sp>
    </p:spTree>
    <p:extLst>
      <p:ext uri="{BB962C8B-B14F-4D97-AF65-F5344CB8AC3E}">
        <p14:creationId xmlns:p14="http://schemas.microsoft.com/office/powerpoint/2010/main" val="807569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03F1-0245-4F70-AAA9-E4D071F8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PPV data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B281E4E-3941-41C9-9A60-62CB4BF012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2493" y="1168734"/>
          <a:ext cx="11263224" cy="5226234"/>
        </p:xfrm>
        <a:graphic>
          <a:graphicData uri="http://schemas.openxmlformats.org/drawingml/2006/table">
            <a:tbl>
              <a:tblPr firstRow="1" firstCol="1" bandRow="1"/>
              <a:tblGrid>
                <a:gridCol w="3951767">
                  <a:extLst>
                    <a:ext uri="{9D8B030D-6E8A-4147-A177-3AD203B41FA5}">
                      <a16:colId xmlns:a16="http://schemas.microsoft.com/office/drawing/2014/main" val="712692421"/>
                    </a:ext>
                  </a:extLst>
                </a:gridCol>
                <a:gridCol w="1032692">
                  <a:extLst>
                    <a:ext uri="{9D8B030D-6E8A-4147-A177-3AD203B41FA5}">
                      <a16:colId xmlns:a16="http://schemas.microsoft.com/office/drawing/2014/main" val="2153356347"/>
                    </a:ext>
                  </a:extLst>
                </a:gridCol>
                <a:gridCol w="1252999">
                  <a:extLst>
                    <a:ext uri="{9D8B030D-6E8A-4147-A177-3AD203B41FA5}">
                      <a16:colId xmlns:a16="http://schemas.microsoft.com/office/drawing/2014/main" val="2197505968"/>
                    </a:ext>
                  </a:extLst>
                </a:gridCol>
                <a:gridCol w="5025766">
                  <a:extLst>
                    <a:ext uri="{9D8B030D-6E8A-4147-A177-3AD203B41FA5}">
                      <a16:colId xmlns:a16="http://schemas.microsoft.com/office/drawing/2014/main" val="3445172160"/>
                    </a:ext>
                  </a:extLst>
                </a:gridCol>
              </a:tblGrid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WW20 (XT)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WW18-WW15 (XL)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Comments/Leading Models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13090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Pass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(43) 79%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54%</a:t>
                      </a: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04207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GT_Fatal_7 (Not NR sensitive) - HBM data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wr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 parity err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(2) 4% - ↓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10%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Same bucket but Better than Expected this Week (reason TBD)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108570"/>
                  </a:ext>
                </a:extLst>
              </a:tr>
              <a:tr h="5920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GT Fatal 7 UR (unsupported request)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+ Driver load failure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+ OS fails + MCA OS workloads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(1) 2%- ↓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16%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Better than Expected this Week - XT Kernel (latest XT version)  + fixes (18015520619) + FF Si symmetry (HSD shown)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653148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MCA - HBM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Wr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 Data parity Err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(3) 6% - ↑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New signature  (Not flagged as GT Fatal 7 )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509767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MCA - HBM Address parity Err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(3) 6% - ↑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New signature  (Not flagged as GT Fatal 7 )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230002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Pcie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 fails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(1) 2% - ↔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Same fallout rate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853956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Memory scrubbing Errors/HBM repair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(1) 2% - ↓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4%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fixed in latest XL Class TP in WW20 (hard repair check - content added)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XT WIP – is not tied to lane repair. Needs further debug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290755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343374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GT Fatal 7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NR_sensitive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Expected since no NR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766452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MCA-Punit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5%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PPV HW resolved, But bin-swicthed to GT_fatal 7 and other bins in XL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542455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Boot fail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Gulim" panose="020B0600000101010101" pitchFamily="34" charset="-127"/>
                        </a:rPr>
                        <a:t>&gt; recovered in 2A (Better than expected)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Gulim" panose="020B0600000101010101" pitchFamily="34" charset="-127"/>
                      </a:endParaRPr>
                    </a:p>
                  </a:txBody>
                  <a:tcPr marL="58493" marR="58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263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684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D6B8-B3A5-45B3-BBA4-1AEA76C5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3026429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5B39-4C86-4764-A08F-4A3EDD0C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17" y="141877"/>
            <a:ext cx="11168946" cy="545886"/>
          </a:xfrm>
        </p:spPr>
        <p:txBody>
          <a:bodyPr/>
          <a:lstStyle/>
          <a:p>
            <a:pPr algn="ctr"/>
            <a:r>
              <a:rPr lang="en-US" sz="3600" b="1" dirty="0"/>
              <a:t>PVC XT Projection Update WW20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8A56A0F-91DF-46D2-AF25-9D75E58C9903}"/>
              </a:ext>
            </a:extLst>
          </p:cNvPr>
          <p:cNvGraphicFramePr>
            <a:graphicFrameLocks noGrp="1"/>
          </p:cNvGraphicFramePr>
          <p:nvPr/>
        </p:nvGraphicFramePr>
        <p:xfrm>
          <a:off x="543388" y="1322987"/>
          <a:ext cx="11171092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295">
                  <a:extLst>
                    <a:ext uri="{9D8B030D-6E8A-4147-A177-3AD203B41FA5}">
                      <a16:colId xmlns:a16="http://schemas.microsoft.com/office/drawing/2014/main" val="2893321100"/>
                    </a:ext>
                  </a:extLst>
                </a:gridCol>
                <a:gridCol w="1406092">
                  <a:extLst>
                    <a:ext uri="{9D8B030D-6E8A-4147-A177-3AD203B41FA5}">
                      <a16:colId xmlns:a16="http://schemas.microsoft.com/office/drawing/2014/main" val="1288622355"/>
                    </a:ext>
                  </a:extLst>
                </a:gridCol>
                <a:gridCol w="1505122">
                  <a:extLst>
                    <a:ext uri="{9D8B030D-6E8A-4147-A177-3AD203B41FA5}">
                      <a16:colId xmlns:a16="http://schemas.microsoft.com/office/drawing/2014/main" val="2727822168"/>
                    </a:ext>
                  </a:extLst>
                </a:gridCol>
                <a:gridCol w="1724460">
                  <a:extLst>
                    <a:ext uri="{9D8B030D-6E8A-4147-A177-3AD203B41FA5}">
                      <a16:colId xmlns:a16="http://schemas.microsoft.com/office/drawing/2014/main" val="1959127971"/>
                    </a:ext>
                  </a:extLst>
                </a:gridCol>
                <a:gridCol w="1490974">
                  <a:extLst>
                    <a:ext uri="{9D8B030D-6E8A-4147-A177-3AD203B41FA5}">
                      <a16:colId xmlns:a16="http://schemas.microsoft.com/office/drawing/2014/main" val="3455345583"/>
                    </a:ext>
                  </a:extLst>
                </a:gridCol>
                <a:gridCol w="3902149">
                  <a:extLst>
                    <a:ext uri="{9D8B030D-6E8A-4147-A177-3AD203B41FA5}">
                      <a16:colId xmlns:a16="http://schemas.microsoft.com/office/drawing/2014/main" val="753249719"/>
                    </a:ext>
                  </a:extLst>
                </a:gridCol>
              </a:tblGrid>
              <a:tr h="14841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May’21 XT MPOR </a:t>
                      </a:r>
                    </a:p>
                    <a:p>
                      <a:pPr algn="ctr"/>
                      <a:r>
                        <a:rPr lang="en-US" sz="1600" dirty="0"/>
                        <a:t>(50% Conf.)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WW18-19 XT Actual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WW20 XT Actual FF (All)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May’21 XT 90% Conf.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Note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326259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WLA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/>
                        <a:t>86.2%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/>
                        <a:t>99.2%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dirty="0"/>
                        <a:t>WLM cracking for one Si vendor. TF in place. Prioritize the other vendors. </a:t>
                      </a:r>
                      <a:r>
                        <a:rPr lang="en-US" sz="1200" b="0" i="0" u="sng" dirty="0"/>
                        <a:t>Owner: Greg </a:t>
                      </a:r>
                      <a:endParaRPr lang="en-US" sz="1200" b="1" i="0" u="sng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228528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Stack SDT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75%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85%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76%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62%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Total shipped 76%. One lot yield at </a:t>
                      </a:r>
                      <a:r>
                        <a:rPr lang="en-US" sz="1400" b="1" i="0" u="none" strike="noStrike" cap="none" spc="0" baseline="0" dirty="0">
                          <a:solidFill>
                            <a:srgbClr val="FF0000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69% with 26% Bin8 </a:t>
                      </a: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loss vs. 1.5% BSL; total 157 base dies missed inking all from RA4 (The other lot at 95%)</a:t>
                      </a:r>
                      <a:endParaRPr lang="en-US" sz="1400" b="0" i="0" u="sng" strike="noStrike" cap="none" spc="0" baseline="0" dirty="0">
                        <a:solidFill>
                          <a:schemeClr val="dk1"/>
                        </a:solidFill>
                        <a:effectLst/>
                        <a:uFillTx/>
                        <a:latin typeface="Calibri" panose="020F0502020204030204" pitchFamily="34" charset="0"/>
                        <a:cs typeface="Gautami" panose="020B0502040204020203" pitchFamily="34" charset="0"/>
                        <a:sym typeface="Intel Clear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473471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RTD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100%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98.0% </a:t>
                      </a:r>
                    </a:p>
                    <a:p>
                      <a:pPr algn="ctr"/>
                      <a:r>
                        <a:rPr lang="en-US" sz="1400" b="1" i="0" u="none" dirty="0"/>
                        <a:t>(97u=&gt;95u)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dirty="0"/>
                        <a:t>Batch 1: 22 units</a:t>
                      </a:r>
                    </a:p>
                    <a:p>
                      <a:pPr algn="ctr"/>
                      <a:r>
                        <a:rPr lang="en-US" sz="1200" b="1" i="0" u="none" dirty="0"/>
                        <a:t>Batch 2: 75 units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690858"/>
                  </a:ext>
                </a:extLst>
              </a:tr>
              <a:tr h="167577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AHMT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94% </a:t>
                      </a:r>
                    </a:p>
                    <a:p>
                      <a:pPr algn="r"/>
                      <a:r>
                        <a:rPr lang="en-US" sz="1200" b="0" i="1" u="none" dirty="0"/>
                        <a:t>6.5% PIYL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Skipped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82%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(95u=&gt;78u)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FF00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11.6% </a:t>
                      </a: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Bin899 failure trace back to ANR FF skew wafers. (Total </a:t>
                      </a: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FF00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18%</a:t>
                      </a: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 loss between class and AHMT) 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 recovered from Bin899 with new TP </a:t>
                      </a:r>
                      <a:endParaRPr lang="en-US" sz="1100" b="0" i="0" u="none" strike="noStrike" cap="none" spc="0" baseline="0" dirty="0"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Intel Clear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816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Class HOT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50%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50% (8u)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3u Bin97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1u scan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55% (69%)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58u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32u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 78u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54u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30%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Class TP at Power-on stage – Need to enable </a:t>
                      </a:r>
                      <a:r>
                        <a:rPr lang="en-US" sz="1400" b="0" i="0" u="none" strike="noStrike" cap="none" spc="0" baseline="0" dirty="0" err="1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Vmin</a:t>
                      </a: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 VF search at high frequency. 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897284"/>
                  </a:ext>
                </a:extLst>
              </a:tr>
              <a:tr h="43381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highlight>
                            <a:srgbClr val="00FF00"/>
                          </a:highlight>
                        </a:rPr>
                        <a:t>PPV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70%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56% 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using XL data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78% (79%)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FF 32u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25u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All 54u =&gt; </a:t>
                      </a: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43u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65%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PPV TP currently matching PVC </a:t>
                      </a:r>
                      <a:r>
                        <a:rPr lang="en-US" sz="1400" b="0" i="0" u="none" strike="noStrike" cap="none" spc="0" baseline="0" dirty="0" err="1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xL</a:t>
                      </a: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. Content enabling and TP addition marching to PO exit goals</a:t>
                      </a:r>
                      <a:endParaRPr lang="en-US" sz="1600" b="0" i="0" u="none" strike="noStrike" cap="none" spc="0" baseline="0" dirty="0"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Intel Clear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098950"/>
                  </a:ext>
                </a:extLst>
              </a:tr>
              <a:tr h="3190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UtD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32%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28%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33%  (44%)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15%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23 FF actual vs. 10 FF units target 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43 All units actual vs. 23 units target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826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D55CE3-5BBD-4A11-9855-7BD4D6FDCE92}"/>
              </a:ext>
            </a:extLst>
          </p:cNvPr>
          <p:cNvSpPr txBox="1"/>
          <p:nvPr/>
        </p:nvSpPr>
        <p:spPr>
          <a:xfrm>
            <a:off x="381578" y="704361"/>
            <a:ext cx="1149471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WW20 PVC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xT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 BE Yield is meeting expectation (50% confidence number) with limited volume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ADDDF0-B013-43BC-9761-20EB2CA676F3}"/>
              </a:ext>
            </a:extLst>
          </p:cNvPr>
          <p:cNvSpPr/>
          <p:nvPr/>
        </p:nvSpPr>
        <p:spPr>
          <a:xfrm>
            <a:off x="4549086" y="1317397"/>
            <a:ext cx="1753912" cy="5167233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1619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174789-8DC8-4124-B0DA-212529BA57C7}"/>
              </a:ext>
            </a:extLst>
          </p:cNvPr>
          <p:cNvGraphicFramePr>
            <a:graphicFrameLocks noGrp="1"/>
          </p:cNvGraphicFramePr>
          <p:nvPr/>
        </p:nvGraphicFramePr>
        <p:xfrm>
          <a:off x="739508" y="2845184"/>
          <a:ext cx="10012916" cy="258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757">
                  <a:extLst>
                    <a:ext uri="{9D8B030D-6E8A-4147-A177-3AD203B41FA5}">
                      <a16:colId xmlns:a16="http://schemas.microsoft.com/office/drawing/2014/main" val="1690197789"/>
                    </a:ext>
                  </a:extLst>
                </a:gridCol>
                <a:gridCol w="1391088">
                  <a:extLst>
                    <a:ext uri="{9D8B030D-6E8A-4147-A177-3AD203B41FA5}">
                      <a16:colId xmlns:a16="http://schemas.microsoft.com/office/drawing/2014/main" val="2893321100"/>
                    </a:ext>
                  </a:extLst>
                </a:gridCol>
                <a:gridCol w="1379365">
                  <a:extLst>
                    <a:ext uri="{9D8B030D-6E8A-4147-A177-3AD203B41FA5}">
                      <a16:colId xmlns:a16="http://schemas.microsoft.com/office/drawing/2014/main" val="2910725707"/>
                    </a:ext>
                  </a:extLst>
                </a:gridCol>
                <a:gridCol w="1243454">
                  <a:extLst>
                    <a:ext uri="{9D8B030D-6E8A-4147-A177-3AD203B41FA5}">
                      <a16:colId xmlns:a16="http://schemas.microsoft.com/office/drawing/2014/main" val="40367414"/>
                    </a:ext>
                  </a:extLst>
                </a:gridCol>
                <a:gridCol w="5171252">
                  <a:extLst>
                    <a:ext uri="{9D8B030D-6E8A-4147-A177-3AD203B41FA5}">
                      <a16:colId xmlns:a16="http://schemas.microsoft.com/office/drawing/2014/main" val="1192307443"/>
                    </a:ext>
                  </a:extLst>
                </a:gridCol>
              </a:tblGrid>
              <a:tr h="60719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cap="none" spc="0" baseline="0" dirty="0">
                          <a:solidFill>
                            <a:schemeClr val="lt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2T AHMT (105C)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0" u="none" strike="noStrike" cap="none" spc="0" baseline="0" dirty="0">
                        <a:solidFill>
                          <a:schemeClr val="lt1"/>
                        </a:solidFill>
                        <a:uFillTx/>
                        <a:latin typeface="+mn-lt"/>
                        <a:ea typeface="+mn-ea"/>
                        <a:cs typeface="+mn-cs"/>
                        <a:sym typeface="Intel Clear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RevB02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Leading Model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Action Plans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326259"/>
                  </a:ext>
                </a:extLst>
              </a:tr>
              <a:tr h="272926">
                <a:tc>
                  <a:txBody>
                    <a:bodyPr/>
                    <a:lstStyle/>
                    <a:p>
                      <a:pPr algn="ctr"/>
                      <a:endParaRPr lang="en-US" sz="1400" b="1" u="sng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/>
                        <a:t>Bin1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highlight>
                            <a:srgbClr val="00FF00"/>
                          </a:highlight>
                        </a:rPr>
                        <a:t>78u (82%)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i="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i="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779163"/>
                  </a:ext>
                </a:extLst>
              </a:tr>
              <a:tr h="379498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PIYL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B899_VCC_ANR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dirty="0">
                          <a:highlight>
                            <a:srgbClr val="76C97D"/>
                          </a:highlight>
                        </a:rPr>
                        <a:t>11.6%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Incoming Materials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dirty="0">
                          <a:highlight>
                            <a:srgbClr val="76C97D"/>
                          </a:highlight>
                        </a:rPr>
                        <a:t>ANR FF skew materials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816366"/>
                  </a:ext>
                </a:extLst>
              </a:tr>
              <a:tr h="409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B838_VCCIN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dirty="0"/>
                        <a:t>3.1%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Defect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dirty="0"/>
                        <a:t>1-2% BSL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664034"/>
                  </a:ext>
                </a:extLst>
              </a:tr>
              <a:tr h="531298"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B34_MDFI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2.1%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Defect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2% BSL, T2T LLOOP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601802"/>
                  </a:ext>
                </a:extLst>
              </a:tr>
              <a:tr h="245633">
                <a:tc>
                  <a:txBody>
                    <a:bodyPr/>
                    <a:lstStyle/>
                    <a:p>
                      <a:pPr marL="0" marR="0" indent="0" algn="ctr" defTabSz="6096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Testing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B27_FIVR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0.5%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Debug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1% BSL, IMONAVPOFFSET under debug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47644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B64BAB7-4F51-4075-BE9B-7C3E4CD3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84" y="225868"/>
            <a:ext cx="10972800" cy="882650"/>
          </a:xfrm>
        </p:spPr>
        <p:txBody>
          <a:bodyPr/>
          <a:lstStyle/>
          <a:p>
            <a:r>
              <a:rPr lang="en-US" dirty="0"/>
              <a:t>WW20 - 2T AHMT XT Yield (105C)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A4010-C980-4A74-9321-1CDEBF7693E9}"/>
              </a:ext>
            </a:extLst>
          </p:cNvPr>
          <p:cNvSpPr txBox="1"/>
          <p:nvPr/>
        </p:nvSpPr>
        <p:spPr>
          <a:xfrm>
            <a:off x="562320" y="1268965"/>
            <a:ext cx="1036729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95u tested RevB0 TP at AHMT</a:t>
            </a: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82.1% overall yield: 12% B899_VCCANR_DIG due to FF SKEW materials</a:t>
            </a:r>
          </a:p>
        </p:txBody>
      </p:sp>
    </p:spTree>
    <p:extLst>
      <p:ext uri="{BB962C8B-B14F-4D97-AF65-F5344CB8AC3E}">
        <p14:creationId xmlns:p14="http://schemas.microsoft.com/office/powerpoint/2010/main" val="2215135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9F5B-B81E-4DF8-ADE4-1D48A1FD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ANR_VCC_SDS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5FF5E0-3606-4243-8106-DA1EBE11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6" y="1154242"/>
            <a:ext cx="8375127" cy="31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7E7C1C2-FFED-4E02-BE8B-4804885C2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61"/>
          <a:stretch/>
        </p:blipFill>
        <p:spPr bwMode="auto">
          <a:xfrm>
            <a:off x="7744939" y="3548063"/>
            <a:ext cx="352116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ABB7EF-7754-4FB1-B793-143B3673320B}"/>
              </a:ext>
            </a:extLst>
          </p:cNvPr>
          <p:cNvSpPr/>
          <p:nvPr/>
        </p:nvSpPr>
        <p:spPr>
          <a:xfrm>
            <a:off x="10282687" y="3183147"/>
            <a:ext cx="655607" cy="3103353"/>
          </a:xfrm>
          <a:prstGeom prst="round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8867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5E36-BE01-4317-9EBB-87B78D60C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63" y="317500"/>
            <a:ext cx="10972801" cy="883673"/>
          </a:xfrm>
        </p:spPr>
        <p:txBody>
          <a:bodyPr/>
          <a:lstStyle/>
          <a:p>
            <a:r>
              <a:rPr lang="en-US" dirty="0"/>
              <a:t>CLASS Defeature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3257AD2-3D7D-4620-B164-714F0C2379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32000" y="3276599"/>
          <a:ext cx="7853680" cy="2951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3476">
                  <a:extLst>
                    <a:ext uri="{9D8B030D-6E8A-4147-A177-3AD203B41FA5}">
                      <a16:colId xmlns:a16="http://schemas.microsoft.com/office/drawing/2014/main" val="2536882324"/>
                    </a:ext>
                  </a:extLst>
                </a:gridCol>
                <a:gridCol w="1328933">
                  <a:extLst>
                    <a:ext uri="{9D8B030D-6E8A-4147-A177-3AD203B41FA5}">
                      <a16:colId xmlns:a16="http://schemas.microsoft.com/office/drawing/2014/main" val="3817807261"/>
                    </a:ext>
                  </a:extLst>
                </a:gridCol>
                <a:gridCol w="1922825">
                  <a:extLst>
                    <a:ext uri="{9D8B030D-6E8A-4147-A177-3AD203B41FA5}">
                      <a16:colId xmlns:a16="http://schemas.microsoft.com/office/drawing/2014/main" val="2303478811"/>
                    </a:ext>
                  </a:extLst>
                </a:gridCol>
                <a:gridCol w="2898446">
                  <a:extLst>
                    <a:ext uri="{9D8B030D-6E8A-4147-A177-3AD203B41FA5}">
                      <a16:colId xmlns:a16="http://schemas.microsoft.com/office/drawing/2014/main" val="799761235"/>
                    </a:ext>
                  </a:extLst>
                </a:gridCol>
              </a:tblGrid>
              <a:tr h="2314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Unit</a:t>
                      </a:r>
                      <a:endParaRPr lang="en-US" sz="1400" b="1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VPO</a:t>
                      </a:r>
                      <a:endParaRPr lang="en-US" sz="1400" b="1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Class DF Reason</a:t>
                      </a:r>
                      <a:endParaRPr lang="en-US" sz="1400" b="1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Class DF Content</a:t>
                      </a:r>
                      <a:endParaRPr lang="en-US" sz="1400" b="1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extLst>
                  <a:ext uri="{0D108BD9-81ED-4DB2-BD59-A6C34878D82A}">
                    <a16:rowId xmlns:a16="http://schemas.microsoft.com/office/drawing/2014/main" val="4250071505"/>
                  </a:ext>
                </a:extLst>
              </a:tr>
              <a:tr h="289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D1FF576600001</a:t>
                      </a:r>
                      <a:endParaRPr lang="en-US" sz="1400" b="0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V120009MA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T0 MC2</a:t>
                      </a:r>
                      <a:endParaRPr lang="en-US" sz="1400" b="0" i="0" u="none" strike="noStrike" dirty="0">
                        <a:solidFill>
                          <a:srgbClr val="1E53A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Array KS long algo/TTR for T0 Base</a:t>
                      </a:r>
                      <a:endParaRPr lang="en-US" sz="1400" b="0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extLst>
                  <a:ext uri="{0D108BD9-81ED-4DB2-BD59-A6C34878D82A}">
                    <a16:rowId xmlns:a16="http://schemas.microsoft.com/office/drawing/2014/main" val="3277421819"/>
                  </a:ext>
                </a:extLst>
              </a:tr>
              <a:tr h="2314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D1FF576600008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V120009MA</a:t>
                      </a:r>
                      <a:endParaRPr lang="en-US" sz="1400" b="0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T1 C7 7DSS</a:t>
                      </a:r>
                      <a:endParaRPr lang="en-US" sz="1400" b="0" i="0" u="none" strike="noStrike" dirty="0">
                        <a:solidFill>
                          <a:srgbClr val="1E53A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Array KS TTR and P1 for T1 C7</a:t>
                      </a:r>
                      <a:endParaRPr lang="en-US" sz="1400" b="0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extLst>
                  <a:ext uri="{0D108BD9-81ED-4DB2-BD59-A6C34878D82A}">
                    <a16:rowId xmlns:a16="http://schemas.microsoft.com/office/drawing/2014/main" val="99930544"/>
                  </a:ext>
                </a:extLst>
              </a:tr>
              <a:tr h="6365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D1FF576600016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V120009MA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T0 C6 7DSS</a:t>
                      </a:r>
                      <a:endParaRPr lang="en-US" sz="1400" b="0" i="0" u="none" strike="noStrike" dirty="0">
                        <a:solidFill>
                          <a:srgbClr val="1E53A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Scan ATPG/</a:t>
                      </a:r>
                      <a:r>
                        <a:rPr lang="en-US" sz="1400" u="none" strike="noStrike" dirty="0" err="1">
                          <a:effectLst/>
                        </a:rPr>
                        <a:t>tTAPG</a:t>
                      </a:r>
                      <a:r>
                        <a:rPr lang="en-US" sz="1400" u="none" strike="noStrike" dirty="0">
                          <a:effectLst/>
                        </a:rPr>
                        <a:t> F1 Sectional for T0 C6</a:t>
                      </a:r>
                      <a:endParaRPr lang="en-US" sz="1400" b="0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extLst>
                  <a:ext uri="{0D108BD9-81ED-4DB2-BD59-A6C34878D82A}">
                    <a16:rowId xmlns:a16="http://schemas.microsoft.com/office/drawing/2014/main" val="3999770241"/>
                  </a:ext>
                </a:extLst>
              </a:tr>
              <a:tr h="289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D1FF576600021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V120009MA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T0 C1 7DSS</a:t>
                      </a:r>
                      <a:endParaRPr lang="en-US" sz="1400" b="0" i="0" u="none" strike="noStrike" dirty="0">
                        <a:solidFill>
                          <a:srgbClr val="1E53A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Already incoming 7DSS for T0 C1</a:t>
                      </a:r>
                      <a:endParaRPr lang="en-US" sz="1400" b="0" i="0" u="none" strike="noStrike">
                        <a:solidFill>
                          <a:srgbClr val="C4314B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extLst>
                  <a:ext uri="{0D108BD9-81ED-4DB2-BD59-A6C34878D82A}">
                    <a16:rowId xmlns:a16="http://schemas.microsoft.com/office/drawing/2014/main" val="2777763394"/>
                  </a:ext>
                </a:extLst>
              </a:tr>
              <a:tr h="3472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D1FF576600029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V120009MA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T0 C7 7DSS</a:t>
                      </a:r>
                      <a:endParaRPr lang="en-US" sz="1400" b="0" i="0" u="none" strike="noStrike" dirty="0">
                        <a:solidFill>
                          <a:srgbClr val="1E53A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Scan tATPG F1 Sectional for T0 C7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extLst>
                  <a:ext uri="{0D108BD9-81ED-4DB2-BD59-A6C34878D82A}">
                    <a16:rowId xmlns:a16="http://schemas.microsoft.com/office/drawing/2014/main" val="1283603140"/>
                  </a:ext>
                </a:extLst>
              </a:tr>
              <a:tr h="3472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D1FF576600036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V120009MA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T1 C7 7DSS</a:t>
                      </a:r>
                      <a:endParaRPr lang="en-US" sz="1400" b="0" i="0" u="none" strike="noStrike" dirty="0">
                        <a:solidFill>
                          <a:srgbClr val="1E53A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Scan tATPG F1 Sectional for T1 C7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extLst>
                  <a:ext uri="{0D108BD9-81ED-4DB2-BD59-A6C34878D82A}">
                    <a16:rowId xmlns:a16="http://schemas.microsoft.com/office/drawing/2014/main" val="1287650264"/>
                  </a:ext>
                </a:extLst>
              </a:tr>
              <a:tr h="289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D1FF576600046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V120009MA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T0 C7 7DSS</a:t>
                      </a:r>
                      <a:endParaRPr lang="en-US" sz="1400" b="0" i="0" u="none" strike="noStrike" dirty="0">
                        <a:solidFill>
                          <a:srgbClr val="1E53A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Already incoming 7DSS for T0 C7</a:t>
                      </a:r>
                      <a:endParaRPr lang="en-US" sz="1400" b="0" i="0" u="none" strike="noStrike" dirty="0">
                        <a:solidFill>
                          <a:srgbClr val="C4314B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extLst>
                  <a:ext uri="{0D108BD9-81ED-4DB2-BD59-A6C34878D82A}">
                    <a16:rowId xmlns:a16="http://schemas.microsoft.com/office/drawing/2014/main" val="3726166323"/>
                  </a:ext>
                </a:extLst>
              </a:tr>
              <a:tr h="289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D1FF576600061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V120009MA</a:t>
                      </a:r>
                      <a:endParaRPr lang="en-US" sz="1400" b="0" i="0" u="none" strike="noStrike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T0 MC3</a:t>
                      </a:r>
                      <a:endParaRPr lang="en-US" sz="1400" b="0" i="0" u="none" strike="noStrike" dirty="0">
                        <a:solidFill>
                          <a:srgbClr val="1E53A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Array KS long algo/TTR for T0 Base </a:t>
                      </a:r>
                      <a:endParaRPr lang="en-US" sz="1400" b="0" i="0" u="none" strike="noStrike" dirty="0"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4211" marR="4211" marT="4211" marB="0" anchor="ctr"/>
                </a:tc>
                <a:extLst>
                  <a:ext uri="{0D108BD9-81ED-4DB2-BD59-A6C34878D82A}">
                    <a16:rowId xmlns:a16="http://schemas.microsoft.com/office/drawing/2014/main" val="335065417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0E2CA91-C206-4999-B42E-145FEED26DB1}"/>
              </a:ext>
            </a:extLst>
          </p:cNvPr>
          <p:cNvSpPr txBox="1"/>
          <p:nvPr/>
        </p:nvSpPr>
        <p:spPr>
          <a:xfrm>
            <a:off x="918036" y="1112026"/>
            <a:ext cx="7853680" cy="1862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32u FF of 40u Bin1 (2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nd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 XT) </a:t>
            </a:r>
          </a:p>
          <a:p>
            <a:pPr marL="800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3u defeatured due to BASEDIE ARR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Helvetica Neue"/>
            </a:endParaRPr>
          </a:p>
          <a:p>
            <a:pPr marL="800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5u defeatured due to Compute</a:t>
            </a:r>
          </a:p>
          <a:p>
            <a:pPr marL="1257300" marR="0" lvl="2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2u SSDT already incoming</a:t>
            </a:r>
          </a:p>
          <a:p>
            <a:pPr marL="1257300" marR="0" lvl="2" indent="-342900" algn="l" defTabSz="2438338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3u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SCN_tATPG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 F1 Sectional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410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76B8-3721-40E7-8623-AF47F49B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83" y="175805"/>
            <a:ext cx="10972801" cy="556985"/>
          </a:xfrm>
        </p:spPr>
        <p:txBody>
          <a:bodyPr/>
          <a:lstStyle/>
          <a:p>
            <a:r>
              <a:rPr lang="en-US" dirty="0"/>
              <a:t>PVC-XL 2T PPV Yield (25C)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EF427-8786-415B-84F7-699DB693D41F}"/>
              </a:ext>
            </a:extLst>
          </p:cNvPr>
          <p:cNvSpPr txBox="1"/>
          <p:nvPr/>
        </p:nvSpPr>
        <p:spPr>
          <a:xfrm>
            <a:off x="181220" y="704242"/>
            <a:ext cx="1167608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342900" marR="0" lvl="0" indent="-342900" algn="l" defTabSz="243833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WW15-18 4wk rolling average Yield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~54%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vs. target of 65%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FBA9E12-461D-43E5-B236-D0B936925A07}"/>
              </a:ext>
            </a:extLst>
          </p:cNvPr>
          <p:cNvGraphicFramePr>
            <a:graphicFrameLocks/>
          </p:cNvGraphicFramePr>
          <p:nvPr/>
        </p:nvGraphicFramePr>
        <p:xfrm>
          <a:off x="0" y="3329441"/>
          <a:ext cx="7477760" cy="3218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7951DA-85AC-449E-A6F8-1F84D7E9A292}"/>
              </a:ext>
            </a:extLst>
          </p:cNvPr>
          <p:cNvGraphicFramePr>
            <a:graphicFrameLocks noGrp="1"/>
          </p:cNvGraphicFramePr>
          <p:nvPr/>
        </p:nvGraphicFramePr>
        <p:xfrm>
          <a:off x="563194" y="1410468"/>
          <a:ext cx="5182698" cy="1629295"/>
        </p:xfrm>
        <a:graphic>
          <a:graphicData uri="http://schemas.openxmlformats.org/drawingml/2006/table">
            <a:tbl>
              <a:tblPr/>
              <a:tblGrid>
                <a:gridCol w="3217974">
                  <a:extLst>
                    <a:ext uri="{9D8B030D-6E8A-4147-A177-3AD203B41FA5}">
                      <a16:colId xmlns:a16="http://schemas.microsoft.com/office/drawing/2014/main" val="2851464028"/>
                    </a:ext>
                  </a:extLst>
                </a:gridCol>
                <a:gridCol w="1190128">
                  <a:extLst>
                    <a:ext uri="{9D8B030D-6E8A-4147-A177-3AD203B41FA5}">
                      <a16:colId xmlns:a16="http://schemas.microsoft.com/office/drawing/2014/main" val="2115984704"/>
                    </a:ext>
                  </a:extLst>
                </a:gridCol>
                <a:gridCol w="774596">
                  <a:extLst>
                    <a:ext uri="{9D8B030D-6E8A-4147-A177-3AD203B41FA5}">
                      <a16:colId xmlns:a16="http://schemas.microsoft.com/office/drawing/2014/main" val="508452762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of Sight- High confidence items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Yield recovery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956463"/>
                  </a:ext>
                </a:extLst>
              </a:tr>
              <a:tr h="558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sensitive recovery causing  GT fatal7 – not POR for XT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338924"/>
                  </a:ext>
                </a:extLst>
              </a:tr>
              <a:tr h="2793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PCIE HSPHY FW per lane tuning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6690510"/>
                  </a:ext>
                </a:extLst>
              </a:tr>
              <a:tr h="2793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Kernel fix w version updates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34363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F5657A0-6100-401F-83F4-8E60317454AE}"/>
              </a:ext>
            </a:extLst>
          </p:cNvPr>
          <p:cNvSpPr txBox="1"/>
          <p:nvPr/>
        </p:nvSpPr>
        <p:spPr>
          <a:xfrm>
            <a:off x="7391275" y="956605"/>
            <a:ext cx="4619505" cy="5554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Identified ~13% yield recovery fixes towards May target of 65%.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In debug:</a:t>
            </a:r>
          </a:p>
          <a:p>
            <a:pPr marL="285750" marR="0" lvl="6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HBM parity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GT_Fatal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 7 = 8%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DFx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/Design team)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UR/GUC load SW err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GT_Fatal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 7 = 2% (SW team)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Punit MCA = 5% - initial signature root caused to thermal issue, next – debug of Bin-switching  (PPV team)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10 different fail buckets with 1 to 2 units per bucket - WIP via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sysdebug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 (Val team)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Risk of identify potential design issues as A0 yield sighting debug progresses</a:t>
            </a:r>
          </a:p>
        </p:txBody>
      </p:sp>
    </p:spTree>
    <p:extLst>
      <p:ext uri="{BB962C8B-B14F-4D97-AF65-F5344CB8AC3E}">
        <p14:creationId xmlns:p14="http://schemas.microsoft.com/office/powerpoint/2010/main" val="1603695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5B39-4C86-4764-A08F-4A3EDD0C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92" y="90758"/>
            <a:ext cx="8139558" cy="545886"/>
          </a:xfrm>
        </p:spPr>
        <p:txBody>
          <a:bodyPr/>
          <a:lstStyle/>
          <a:p>
            <a:r>
              <a:rPr lang="en-US" sz="2800" b="1" dirty="0"/>
              <a:t>PVC XL 2T Yield Daily Update WW19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8A56A0F-91DF-46D2-AF25-9D75E58C9903}"/>
              </a:ext>
            </a:extLst>
          </p:cNvPr>
          <p:cNvGraphicFramePr>
            <a:graphicFrameLocks noGrp="1"/>
          </p:cNvGraphicFramePr>
          <p:nvPr/>
        </p:nvGraphicFramePr>
        <p:xfrm>
          <a:off x="422963" y="1609591"/>
          <a:ext cx="11604606" cy="519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345">
                  <a:extLst>
                    <a:ext uri="{9D8B030D-6E8A-4147-A177-3AD203B41FA5}">
                      <a16:colId xmlns:a16="http://schemas.microsoft.com/office/drawing/2014/main" val="2893321100"/>
                    </a:ext>
                  </a:extLst>
                </a:gridCol>
                <a:gridCol w="1249541">
                  <a:extLst>
                    <a:ext uri="{9D8B030D-6E8A-4147-A177-3AD203B41FA5}">
                      <a16:colId xmlns:a16="http://schemas.microsoft.com/office/drawing/2014/main" val="1288622355"/>
                    </a:ext>
                  </a:extLst>
                </a:gridCol>
                <a:gridCol w="1364131">
                  <a:extLst>
                    <a:ext uri="{9D8B030D-6E8A-4147-A177-3AD203B41FA5}">
                      <a16:colId xmlns:a16="http://schemas.microsoft.com/office/drawing/2014/main" val="766242950"/>
                    </a:ext>
                  </a:extLst>
                </a:gridCol>
                <a:gridCol w="1257759">
                  <a:extLst>
                    <a:ext uri="{9D8B030D-6E8A-4147-A177-3AD203B41FA5}">
                      <a16:colId xmlns:a16="http://schemas.microsoft.com/office/drawing/2014/main" val="2727822168"/>
                    </a:ext>
                  </a:extLst>
                </a:gridCol>
                <a:gridCol w="1257759">
                  <a:extLst>
                    <a:ext uri="{9D8B030D-6E8A-4147-A177-3AD203B41FA5}">
                      <a16:colId xmlns:a16="http://schemas.microsoft.com/office/drawing/2014/main" val="1426098076"/>
                    </a:ext>
                  </a:extLst>
                </a:gridCol>
                <a:gridCol w="1382569">
                  <a:extLst>
                    <a:ext uri="{9D8B030D-6E8A-4147-A177-3AD203B41FA5}">
                      <a16:colId xmlns:a16="http://schemas.microsoft.com/office/drawing/2014/main" val="3455345583"/>
                    </a:ext>
                  </a:extLst>
                </a:gridCol>
                <a:gridCol w="3973502">
                  <a:extLst>
                    <a:ext uri="{9D8B030D-6E8A-4147-A177-3AD203B41FA5}">
                      <a16:colId xmlns:a16="http://schemas.microsoft.com/office/drawing/2014/main" val="753249719"/>
                    </a:ext>
                  </a:extLst>
                </a:gridCol>
              </a:tblGrid>
              <a:tr h="49357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Q2’21 XL MPOR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Last 4WW</a:t>
                      </a:r>
                    </a:p>
                    <a:p>
                      <a:pPr algn="ctr"/>
                      <a:r>
                        <a:rPr lang="en-US" sz="1600" dirty="0"/>
                        <a:t>(WW14-17)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WW18 </a:t>
                      </a:r>
                    </a:p>
                    <a:p>
                      <a:pPr algn="ctr"/>
                      <a:r>
                        <a:rPr lang="en-US" sz="1600" dirty="0"/>
                        <a:t>Actual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WW19</a:t>
                      </a:r>
                    </a:p>
                    <a:p>
                      <a:pPr algn="ctr"/>
                      <a:r>
                        <a:rPr lang="en-US" sz="1600" dirty="0"/>
                        <a:t>Actual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May’21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Projection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Note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326259"/>
                  </a:ext>
                </a:extLst>
              </a:tr>
              <a:tr h="285755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WLA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97.6% </a:t>
                      </a:r>
                    </a:p>
                    <a:p>
                      <a:pPr algn="ctr"/>
                      <a:r>
                        <a:rPr lang="en-US" sz="1400" b="1" i="0" u="none" dirty="0"/>
                        <a:t>(4.1ku)</a:t>
                      </a:r>
                      <a:endParaRPr lang="en-US" sz="1600" b="1" i="0" u="none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99.7% </a:t>
                      </a:r>
                      <a:r>
                        <a:rPr lang="en-US" sz="1400" b="1" i="0" u="none" dirty="0"/>
                        <a:t>(330T)</a:t>
                      </a:r>
                      <a:endParaRPr lang="en-US" sz="1600" b="1" i="0" u="none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100%</a:t>
                      </a:r>
                    </a:p>
                    <a:p>
                      <a:pPr algn="ctr"/>
                      <a:r>
                        <a:rPr lang="en-US" sz="1400" b="1" i="0" u="none" dirty="0"/>
                        <a:t>(37T)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0" u="none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228528"/>
                  </a:ext>
                </a:extLst>
              </a:tr>
              <a:tr h="285755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Stack SDT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dirty="0"/>
                        <a:t>73.6%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74.2% </a:t>
                      </a:r>
                    </a:p>
                    <a:p>
                      <a:pPr algn="ctr"/>
                      <a:r>
                        <a:rPr lang="en-US" sz="1400" b="1" i="0" u="none" dirty="0"/>
                        <a:t>(4.0ku)</a:t>
                      </a:r>
                      <a:endParaRPr lang="en-US" sz="1600" b="1" i="0" u="none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No Volume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No Volume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82%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Intel Clear"/>
                        </a:rPr>
                        <a:t>Latest TP yielded at ~79% </a:t>
                      </a:r>
                      <a:r>
                        <a:rPr lang="en-US" sz="1400" b="0" i="0" u="none" strike="noStrike" cap="none" spc="0" baseline="0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 panose="020F0502020204030204" pitchFamily="34" charset="0"/>
                          <a:cs typeface="Gautami" panose="020B0502040204020203" pitchFamily="34" charset="0"/>
                          <a:sym typeface="Wingdings" panose="05000000000000000000" pitchFamily="2" charset="2"/>
                        </a:rPr>
                        <a:t> 82% roadmap (WW19)</a:t>
                      </a:r>
                      <a:endParaRPr lang="en-US" sz="1400" b="0" i="0" u="none" strike="noStrike" cap="none" spc="0" baseline="0" dirty="0">
                        <a:solidFill>
                          <a:schemeClr val="dk1"/>
                        </a:solidFill>
                        <a:effectLst/>
                        <a:uFillTx/>
                        <a:latin typeface="Calibri" panose="020F0502020204030204" pitchFamily="34" charset="0"/>
                        <a:cs typeface="Gautami" panose="020B0502040204020203" pitchFamily="34" charset="0"/>
                        <a:sym typeface="Intel Clear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473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Assembly 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dirty="0"/>
                        <a:t>97.9%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97.6% </a:t>
                      </a:r>
                      <a:r>
                        <a:rPr lang="en-US" sz="1400" b="1" i="0" u="none" dirty="0"/>
                        <a:t>(1038u)</a:t>
                      </a:r>
                      <a:endParaRPr lang="en-US" sz="1600" b="1" i="0" u="none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98.9% </a:t>
                      </a:r>
                      <a:r>
                        <a:rPr lang="en-US" sz="1400" b="1" i="0" u="none" dirty="0"/>
                        <a:t>(641u)</a:t>
                      </a:r>
                      <a:endParaRPr lang="en-US" sz="1600" b="1" i="0" u="none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100%</a:t>
                      </a:r>
                    </a:p>
                    <a:p>
                      <a:pPr algn="ctr"/>
                      <a:r>
                        <a:rPr lang="en-US" sz="1400" b="1" i="0" u="none" dirty="0"/>
                        <a:t>(101u)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98%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0" u="none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690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AHMT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94%</a:t>
                      </a:r>
                      <a:endParaRPr lang="en-US" sz="1400" b="1" i="0" u="none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62.8% </a:t>
                      </a:r>
                    </a:p>
                    <a:p>
                      <a:pPr algn="ctr"/>
                      <a:r>
                        <a:rPr lang="en-US" sz="1400" b="1" i="0" u="none" dirty="0"/>
                        <a:t>(637u)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15% reset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87% 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(457u)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5.3% PIYL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84% 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(243u)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8.2% PIYL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~90%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Reset fix demonstrated.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~8% PIYL: Owner Michael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Remaining 4% in debug, 4% fix in next TP (Bin94 / 90)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816366"/>
                  </a:ext>
                </a:extLst>
              </a:tr>
              <a:tr h="762670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Class HOT</a:t>
                      </a:r>
                      <a:endParaRPr lang="en-US" sz="1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80%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/>
                        <a:t>36% (278u)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34% reset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10% B15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56% (219u)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14% Hardware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6% ANR BSCAN 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3% B64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No Test out Volume</a:t>
                      </a:r>
                      <a:endParaRPr lang="en-US" sz="1200" b="0" i="1" u="none" strike="noStrike" cap="none" spc="0" baseline="0" dirty="0"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Intel Clear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~75%</a:t>
                      </a:r>
                    </a:p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5% BSL Bin15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sng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14% Hardware includes:</a:t>
                      </a:r>
                    </a:p>
                    <a:p>
                      <a:pPr marL="171450" marR="0" lvl="0" indent="-17145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7% B15/B8/B97 due to hardware. Owner: Eric</a:t>
                      </a:r>
                    </a:p>
                    <a:p>
                      <a:pPr marL="171450" marR="0" lvl="0" indent="-17145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2% B98 due to TOS/DPS setup. Owner: Eric</a:t>
                      </a:r>
                      <a:endParaRPr lang="en-US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  <a:p>
                      <a:pPr marL="171450" marR="0" lvl="0" indent="-17145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5% B65/81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pass in manual RV. Enabled 3A/4A for RCS. 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6% B11/25 ANR VIH / BCSN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TP fixed WW18.5</a:t>
                      </a:r>
                    </a:p>
                    <a:p>
                      <a:pPr marL="0" marR="0" lvl="0" indent="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3% B64 due to 25C test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. Fixed in WW18 back to 70C.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897284"/>
                  </a:ext>
                </a:extLst>
              </a:tr>
              <a:tr h="792321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>
                          <a:highlight>
                            <a:srgbClr val="FF0000"/>
                          </a:highlight>
                        </a:rPr>
                        <a:t>PPV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dirty="0"/>
                        <a:t>82%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/>
                        <a:t>58% (45u)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16% GT Fatal7</a:t>
                      </a:r>
                      <a:endParaRPr lang="en-US" sz="1100" b="0" i="1" u="none" strike="noStrike" cap="none" spc="0" baseline="0" dirty="0"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Intel Clear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56% (25u)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sym typeface="Intel Clear"/>
                        </a:rPr>
                        <a:t>44% (63u)</a:t>
                      </a:r>
                    </a:p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RV Pending</a:t>
                      </a:r>
                      <a:endParaRPr lang="en-US" sz="1050" b="0" i="1" u="none" strike="noStrike" cap="none" spc="0" baseline="0" dirty="0"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Intel Clear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Intel Clear"/>
                          <a:sym typeface="Intel Clear"/>
                        </a:rPr>
                        <a:t>~60%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Major Yield Loss (from WW14-17):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38% 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Platform / ingredient / Silicon sighting in debug. 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16% GT Fatal 7 loss</a:t>
                      </a:r>
                    </a:p>
                    <a:p>
                      <a:pPr marL="171450" marR="0" indent="-1714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11% OS fails – 3% can be fixed with New </a:t>
                      </a:r>
                      <a:r>
                        <a:rPr lang="en-US" sz="1200" i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Kernell</a:t>
                      </a: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Gautami" panose="020B0502040204020203" pitchFamily="34" charset="0"/>
                        </a:rPr>
                        <a:t> release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098950"/>
                  </a:ext>
                </a:extLst>
              </a:tr>
              <a:tr h="28575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UtD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13%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27%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TBD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/>
                        <a:t>~40%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826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772632C-B0E1-43A6-A517-CFA47D40FBC6}"/>
              </a:ext>
            </a:extLst>
          </p:cNvPr>
          <p:cNvSpPr txBox="1"/>
          <p:nvPr/>
        </p:nvSpPr>
        <p:spPr>
          <a:xfrm>
            <a:off x="422963" y="415793"/>
            <a:ext cx="1134607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PVC XL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WW19 WTD No volume at major testing socket.  WW18 BE Yield is at 27% vs. Target 60%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. </a:t>
            </a:r>
          </a:p>
          <a:p>
            <a:pPr marL="914400" marR="0" lvl="2" indent="-450850" algn="l" defTabSz="243833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Reset issue confirmed fixed at class and AHMT. </a:t>
            </a:r>
          </a:p>
          <a:p>
            <a:pPr marL="914400" marR="0" lvl="2" indent="-450850" algn="l" defTabSz="243833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Gap at Class Hot is mainly due to hardware issue / ANR die – will be fixed in next TP</a:t>
            </a:r>
          </a:p>
          <a:p>
            <a:pPr marL="914400" marR="0" lvl="2" indent="-450850" algn="l" defTabSz="243833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PPV platform instability in daily TF with Design / Validation Owner: Arvind / Bob / Suresh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</a:endParaRPr>
          </a:p>
        </p:txBody>
      </p:sp>
    </p:spTree>
    <p:extLst>
      <p:ext uri="{BB962C8B-B14F-4D97-AF65-F5344CB8AC3E}">
        <p14:creationId xmlns:p14="http://schemas.microsoft.com/office/powerpoint/2010/main" val="901806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0E85-3062-4C22-9A6F-B8E38C88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1E7FE-FC72-489A-B1AD-A7F0C4677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152" y="1455173"/>
            <a:ext cx="8165530" cy="503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7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42CFD-F14E-4FD7-9444-486A0BE5E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3" r="14934" b="9348"/>
          <a:stretch/>
        </p:blipFill>
        <p:spPr>
          <a:xfrm>
            <a:off x="1367493" y="202769"/>
            <a:ext cx="9046724" cy="589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061B-BF25-4729-9EEE-5B70BBF3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8" y="138233"/>
            <a:ext cx="11010816" cy="952499"/>
          </a:xfrm>
        </p:spPr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60829C-93F5-4455-B62F-9FA5681D3906}"/>
              </a:ext>
            </a:extLst>
          </p:cNvPr>
          <p:cNvSpPr/>
          <p:nvPr/>
        </p:nvSpPr>
        <p:spPr>
          <a:xfrm>
            <a:off x="1580147" y="2418850"/>
            <a:ext cx="1812758" cy="658336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PVC Base Wafer Level HOP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89CAA2F-2F39-4360-84BB-86795E3903D2}"/>
              </a:ext>
            </a:extLst>
          </p:cNvPr>
          <p:cNvSpPr/>
          <p:nvPr/>
        </p:nvSpPr>
        <p:spPr>
          <a:xfrm>
            <a:off x="3587625" y="2536621"/>
            <a:ext cx="849567" cy="401053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FC7168-E006-4F69-9430-C183C3C55CF0}"/>
              </a:ext>
            </a:extLst>
          </p:cNvPr>
          <p:cNvSpPr/>
          <p:nvPr/>
        </p:nvSpPr>
        <p:spPr>
          <a:xfrm>
            <a:off x="1580147" y="3441720"/>
            <a:ext cx="1812758" cy="27186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MIM Test – Test Program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5484173-94B4-4322-B935-C478EAD93A58}"/>
              </a:ext>
            </a:extLst>
          </p:cNvPr>
          <p:cNvSpPr/>
          <p:nvPr/>
        </p:nvSpPr>
        <p:spPr>
          <a:xfrm rot="5400000">
            <a:off x="1921964" y="3472581"/>
            <a:ext cx="157639" cy="841273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E167D4-7FF2-4274-957F-B47702D75F10}"/>
              </a:ext>
            </a:extLst>
          </p:cNvPr>
          <p:cNvCxnSpPr>
            <a:cxnSpLocks/>
            <a:stCxn id="5" idx="0"/>
            <a:endCxn id="3" idx="2"/>
          </p:cNvCxnSpPr>
          <p:nvPr/>
        </p:nvCxnSpPr>
        <p:spPr>
          <a:xfrm flipV="1">
            <a:off x="2486526" y="3077186"/>
            <a:ext cx="0" cy="36453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A9ADA86-4C75-4BCC-A04E-146463CB0046}"/>
              </a:ext>
            </a:extLst>
          </p:cNvPr>
          <p:cNvSpPr/>
          <p:nvPr/>
        </p:nvSpPr>
        <p:spPr>
          <a:xfrm rot="5400000">
            <a:off x="2915637" y="3472581"/>
            <a:ext cx="157639" cy="841273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02B14-1304-49D8-883D-93208475691B}"/>
              </a:ext>
            </a:extLst>
          </p:cNvPr>
          <p:cNvSpPr txBox="1"/>
          <p:nvPr/>
        </p:nvSpPr>
        <p:spPr>
          <a:xfrm>
            <a:off x="1426809" y="4125103"/>
            <a:ext cx="1106905" cy="615553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WW10-14.5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No SBL Limits EDC Mode 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</a:rPr>
              <a:t>578u Identified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AD92A1-2830-4D66-9608-77D0BFC53DC9}"/>
              </a:ext>
            </a:extLst>
          </p:cNvPr>
          <p:cNvSpPr txBox="1"/>
          <p:nvPr/>
        </p:nvSpPr>
        <p:spPr>
          <a:xfrm>
            <a:off x="2605904" y="4120852"/>
            <a:ext cx="1106905" cy="30777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</a:rPr>
              <a:t>&gt; W15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SBL Limits in Place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6F8377-6BD7-4B4C-A305-24D5B25A4A9C}"/>
              </a:ext>
            </a:extLst>
          </p:cNvPr>
          <p:cNvSpPr/>
          <p:nvPr/>
        </p:nvSpPr>
        <p:spPr>
          <a:xfrm>
            <a:off x="4631912" y="2587557"/>
            <a:ext cx="849567" cy="300792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OTD DP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1510B70-2BC6-4B7D-A39B-4016F51F0B04}"/>
              </a:ext>
            </a:extLst>
          </p:cNvPr>
          <p:cNvSpPr/>
          <p:nvPr/>
        </p:nvSpPr>
        <p:spPr>
          <a:xfrm>
            <a:off x="6613112" y="1852821"/>
            <a:ext cx="990846" cy="30079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RA4 OWLA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2319D0-75B8-4587-A6E7-C4EC42E60F80}"/>
              </a:ext>
            </a:extLst>
          </p:cNvPr>
          <p:cNvSpPr/>
          <p:nvPr/>
        </p:nvSpPr>
        <p:spPr>
          <a:xfrm>
            <a:off x="6677280" y="3401747"/>
            <a:ext cx="990846" cy="30079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CH ADI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67016E-87D2-46EA-8D1F-F4173EBDF281}"/>
              </a:ext>
            </a:extLst>
          </p:cNvPr>
          <p:cNvSpPr/>
          <p:nvPr/>
        </p:nvSpPr>
        <p:spPr>
          <a:xfrm>
            <a:off x="8024817" y="1852821"/>
            <a:ext cx="990846" cy="30079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RA4 TCW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035766B-F18C-4289-84CD-7AAE31EE208F}"/>
              </a:ext>
            </a:extLst>
          </p:cNvPr>
          <p:cNvSpPr/>
          <p:nvPr/>
        </p:nvSpPr>
        <p:spPr>
          <a:xfrm>
            <a:off x="8088985" y="3383659"/>
            <a:ext cx="990846" cy="30079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CH TCW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B3CB6B-9517-4490-9180-0FA06B6336B5}"/>
              </a:ext>
            </a:extLst>
          </p:cNvPr>
          <p:cNvCxnSpPr>
            <a:stCxn id="15" idx="3"/>
          </p:cNvCxnSpPr>
          <p:nvPr/>
        </p:nvCxnSpPr>
        <p:spPr>
          <a:xfrm>
            <a:off x="7603958" y="2003217"/>
            <a:ext cx="42085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B0A00E-A2BB-419B-80F5-C7200C64C6C1}"/>
              </a:ext>
            </a:extLst>
          </p:cNvPr>
          <p:cNvCxnSpPr/>
          <p:nvPr/>
        </p:nvCxnSpPr>
        <p:spPr>
          <a:xfrm>
            <a:off x="7668126" y="3534055"/>
            <a:ext cx="42085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11BA09-1E53-4615-81D2-829E7318F830}"/>
              </a:ext>
            </a:extLst>
          </p:cNvPr>
          <p:cNvCxnSpPr>
            <a:cxnSpLocks/>
          </p:cNvCxnSpPr>
          <p:nvPr/>
        </p:nvCxnSpPr>
        <p:spPr>
          <a:xfrm flipV="1">
            <a:off x="5622266" y="2003217"/>
            <a:ext cx="850723" cy="65175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D66DA36-5241-488B-B5C7-DB51CC959B1E}"/>
              </a:ext>
            </a:extLst>
          </p:cNvPr>
          <p:cNvCxnSpPr>
            <a:cxnSpLocks/>
          </p:cNvCxnSpPr>
          <p:nvPr/>
        </p:nvCxnSpPr>
        <p:spPr>
          <a:xfrm>
            <a:off x="5685616" y="2815389"/>
            <a:ext cx="787373" cy="62633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8063B3F-428A-4353-BF61-434D847A8C75}"/>
              </a:ext>
            </a:extLst>
          </p:cNvPr>
          <p:cNvSpPr/>
          <p:nvPr/>
        </p:nvSpPr>
        <p:spPr>
          <a:xfrm>
            <a:off x="8155282" y="2548063"/>
            <a:ext cx="858252" cy="44114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EDC/DDUI – Die Kill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3D6F3D-3078-46C6-B417-3CC9667FA02D}"/>
              </a:ext>
            </a:extLst>
          </p:cNvPr>
          <p:cNvCxnSpPr>
            <a:stCxn id="29" idx="2"/>
            <a:endCxn id="18" idx="0"/>
          </p:cNvCxnSpPr>
          <p:nvPr/>
        </p:nvCxnSpPr>
        <p:spPr>
          <a:xfrm>
            <a:off x="8584408" y="2989209"/>
            <a:ext cx="0" cy="39445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F006216-C5F5-4A12-B0D5-5A04CF0868D2}"/>
              </a:ext>
            </a:extLst>
          </p:cNvPr>
          <p:cNvCxnSpPr>
            <a:cxnSpLocks/>
          </p:cNvCxnSpPr>
          <p:nvPr/>
        </p:nvCxnSpPr>
        <p:spPr>
          <a:xfrm flipV="1">
            <a:off x="8584408" y="2153613"/>
            <a:ext cx="0" cy="357158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E11F49D-8E92-4A88-8971-A545A003E129}"/>
              </a:ext>
            </a:extLst>
          </p:cNvPr>
          <p:cNvSpPr txBox="1"/>
          <p:nvPr/>
        </p:nvSpPr>
        <p:spPr>
          <a:xfrm>
            <a:off x="9512968" y="1854592"/>
            <a:ext cx="1997029" cy="27084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DDUI is able to talk to TCW @ CH and units were terminated at 2060.</a:t>
            </a:r>
          </a:p>
          <a:p>
            <a:pPr marL="285750" marR="0" lvl="0" indent="-285750" algn="just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l Clear"/>
              </a:rPr>
              <a:t>Units @ RA4 TCW – 90u continued to be good @ TCW in RA4 and got bonded.  ULT did not get updated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l Clear"/>
              <a:sym typeface="Helvetica Neue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2A7268-75D3-4C15-B107-AD13E3C733A3}"/>
              </a:ext>
            </a:extLst>
          </p:cNvPr>
          <p:cNvSpPr txBox="1"/>
          <p:nvPr/>
        </p:nvSpPr>
        <p:spPr>
          <a:xfrm>
            <a:off x="352926" y="5300237"/>
            <a:ext cx="11610474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just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90 were not flagged at OWLA ULT due to it being on a different database. AQS team sent out new process to broadcast  manual die kill and has removed OTD from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the down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menu.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6F08D9-E836-47BE-834C-FEE139A430F1}"/>
              </a:ext>
            </a:extLst>
          </p:cNvPr>
          <p:cNvSpPr txBox="1"/>
          <p:nvPr/>
        </p:nvSpPr>
        <p:spPr>
          <a:xfrm>
            <a:off x="9978189" y="133613"/>
            <a:ext cx="2179851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SBL – Statistical Binning Limits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EDC – Engineering Data collection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TCW – Thermal Compression wafer bonding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HOP – Sort Probing Tool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DP – Die Prep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5C2D2A-EDF6-4F05-81F9-1CCE52AE3DDD}"/>
              </a:ext>
            </a:extLst>
          </p:cNvPr>
          <p:cNvSpPr txBox="1"/>
          <p:nvPr/>
        </p:nvSpPr>
        <p:spPr>
          <a:xfrm>
            <a:off x="180208" y="847484"/>
            <a:ext cx="1178319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just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MIM leakage seen due to defects in MIM layer from a process related issue in fab. WW10-14.5 Test program was in a engineering data collection mode b/w WW10-WW14.5 An uptick was seen post WW15 when SBL was established and line was taken down at Fab. Fab integration owns the TF for the MIM layer.  </a:t>
            </a:r>
          </a:p>
        </p:txBody>
      </p:sp>
    </p:spTree>
    <p:extLst>
      <p:ext uri="{BB962C8B-B14F-4D97-AF65-F5344CB8AC3E}">
        <p14:creationId xmlns:p14="http://schemas.microsoft.com/office/powerpoint/2010/main" val="35407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95CC95F8-C4AB-46A6-95A9-48AD449D56BC}"/>
              </a:ext>
            </a:extLst>
          </p:cNvPr>
          <p:cNvSpPr/>
          <p:nvPr/>
        </p:nvSpPr>
        <p:spPr>
          <a:xfrm>
            <a:off x="2077453" y="2390273"/>
            <a:ext cx="1467852" cy="12994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Rejected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39945051-BC6A-4E16-B19B-1F6358466131}"/>
              </a:ext>
            </a:extLst>
          </p:cNvPr>
          <p:cNvSpPr/>
          <p:nvPr/>
        </p:nvSpPr>
        <p:spPr>
          <a:xfrm>
            <a:off x="4355432" y="1082844"/>
            <a:ext cx="1411706" cy="122722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59u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WATD Post Mold Grind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175F8E-40DE-4D6C-BF3F-40F4031D26D4}"/>
              </a:ext>
            </a:extLst>
          </p:cNvPr>
          <p:cNvCxnSpPr>
            <a:cxnSpLocks/>
            <a:stCxn id="4" idx="7"/>
            <a:endCxn id="5" idx="2"/>
          </p:cNvCxnSpPr>
          <p:nvPr/>
        </p:nvCxnSpPr>
        <p:spPr>
          <a:xfrm flipV="1">
            <a:off x="3330343" y="1696454"/>
            <a:ext cx="1025089" cy="884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239CF2-4E4E-4464-B3B3-33D345DE3A6A}"/>
              </a:ext>
            </a:extLst>
          </p:cNvPr>
          <p:cNvCxnSpPr>
            <a:cxnSpLocks/>
          </p:cNvCxnSpPr>
          <p:nvPr/>
        </p:nvCxnSpPr>
        <p:spPr>
          <a:xfrm flipV="1">
            <a:off x="3545305" y="3039978"/>
            <a:ext cx="8101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97B2067-8CC5-4ADF-B88E-4BABAAB88991}"/>
              </a:ext>
            </a:extLst>
          </p:cNvPr>
          <p:cNvSpPr/>
          <p:nvPr/>
        </p:nvSpPr>
        <p:spPr>
          <a:xfrm>
            <a:off x="4405165" y="2462465"/>
            <a:ext cx="1411706" cy="1227220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 – Tape and Reel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C2AA1313-5531-46E1-BE8E-4E336EF23E47}"/>
              </a:ext>
            </a:extLst>
          </p:cNvPr>
          <p:cNvSpPr/>
          <p:nvPr/>
        </p:nvSpPr>
        <p:spPr>
          <a:xfrm>
            <a:off x="4509438" y="3986465"/>
            <a:ext cx="1411706" cy="1227220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 – PSB Loop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B0465A-C970-488C-8824-23C4F6437397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3032760" y="3669632"/>
            <a:ext cx="1476678" cy="930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699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76B8-3721-40E7-8623-AF47F49B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83" y="172903"/>
            <a:ext cx="10972801" cy="556985"/>
          </a:xfrm>
        </p:spPr>
        <p:txBody>
          <a:bodyPr/>
          <a:lstStyle/>
          <a:p>
            <a:r>
              <a:rPr lang="en-US" dirty="0"/>
              <a:t>PVC-XL 2T PPV Yield (25C)   - Fail pareto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25F9A298-A011-49E2-8D4E-D9DF579AA9DE}"/>
              </a:ext>
            </a:extLst>
          </p:cNvPr>
          <p:cNvGraphicFramePr>
            <a:graphicFrameLocks/>
          </p:cNvGraphicFramePr>
          <p:nvPr/>
        </p:nvGraphicFramePr>
        <p:xfrm>
          <a:off x="221510" y="3784601"/>
          <a:ext cx="11314146" cy="307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3115CD-A65E-4CF2-A4E9-656538E1FE85}"/>
              </a:ext>
            </a:extLst>
          </p:cNvPr>
          <p:cNvGraphicFramePr>
            <a:graphicFrameLocks noGrp="1"/>
          </p:cNvGraphicFramePr>
          <p:nvPr/>
        </p:nvGraphicFramePr>
        <p:xfrm>
          <a:off x="368562" y="729888"/>
          <a:ext cx="10705839" cy="3177144"/>
        </p:xfrm>
        <a:graphic>
          <a:graphicData uri="http://schemas.openxmlformats.org/drawingml/2006/table">
            <a:tbl>
              <a:tblPr/>
              <a:tblGrid>
                <a:gridCol w="2739584">
                  <a:extLst>
                    <a:ext uri="{9D8B030D-6E8A-4147-A177-3AD203B41FA5}">
                      <a16:colId xmlns:a16="http://schemas.microsoft.com/office/drawing/2014/main" val="3910213027"/>
                    </a:ext>
                  </a:extLst>
                </a:gridCol>
                <a:gridCol w="550527">
                  <a:extLst>
                    <a:ext uri="{9D8B030D-6E8A-4147-A177-3AD203B41FA5}">
                      <a16:colId xmlns:a16="http://schemas.microsoft.com/office/drawing/2014/main" val="3293448450"/>
                    </a:ext>
                  </a:extLst>
                </a:gridCol>
                <a:gridCol w="550527">
                  <a:extLst>
                    <a:ext uri="{9D8B030D-6E8A-4147-A177-3AD203B41FA5}">
                      <a16:colId xmlns:a16="http://schemas.microsoft.com/office/drawing/2014/main" val="2359902700"/>
                    </a:ext>
                  </a:extLst>
                </a:gridCol>
                <a:gridCol w="550527">
                  <a:extLst>
                    <a:ext uri="{9D8B030D-6E8A-4147-A177-3AD203B41FA5}">
                      <a16:colId xmlns:a16="http://schemas.microsoft.com/office/drawing/2014/main" val="4217038528"/>
                    </a:ext>
                  </a:extLst>
                </a:gridCol>
                <a:gridCol w="550527">
                  <a:extLst>
                    <a:ext uri="{9D8B030D-6E8A-4147-A177-3AD203B41FA5}">
                      <a16:colId xmlns:a16="http://schemas.microsoft.com/office/drawing/2014/main" val="875216050"/>
                    </a:ext>
                  </a:extLst>
                </a:gridCol>
                <a:gridCol w="550527">
                  <a:extLst>
                    <a:ext uri="{9D8B030D-6E8A-4147-A177-3AD203B41FA5}">
                      <a16:colId xmlns:a16="http://schemas.microsoft.com/office/drawing/2014/main" val="2558306364"/>
                    </a:ext>
                  </a:extLst>
                </a:gridCol>
                <a:gridCol w="550527">
                  <a:extLst>
                    <a:ext uri="{9D8B030D-6E8A-4147-A177-3AD203B41FA5}">
                      <a16:colId xmlns:a16="http://schemas.microsoft.com/office/drawing/2014/main" val="4031425904"/>
                    </a:ext>
                  </a:extLst>
                </a:gridCol>
                <a:gridCol w="550527">
                  <a:extLst>
                    <a:ext uri="{9D8B030D-6E8A-4147-A177-3AD203B41FA5}">
                      <a16:colId xmlns:a16="http://schemas.microsoft.com/office/drawing/2014/main" val="1087988960"/>
                    </a:ext>
                  </a:extLst>
                </a:gridCol>
                <a:gridCol w="991709">
                  <a:extLst>
                    <a:ext uri="{9D8B030D-6E8A-4147-A177-3AD203B41FA5}">
                      <a16:colId xmlns:a16="http://schemas.microsoft.com/office/drawing/2014/main" val="1029153775"/>
                    </a:ext>
                  </a:extLst>
                </a:gridCol>
                <a:gridCol w="3120857">
                  <a:extLst>
                    <a:ext uri="{9D8B030D-6E8A-4147-A177-3AD203B41FA5}">
                      <a16:colId xmlns:a16="http://schemas.microsoft.com/office/drawing/2014/main" val="2098155783"/>
                    </a:ext>
                  </a:extLst>
                </a:gridCol>
              </a:tblGrid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Labels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835362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Debug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438624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1a. MCA - GT Fatal 7 -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BaseGT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Tile1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&gt; NR silicon + SBFT content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751344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1b. MCA - GT Fatal 7 - LNGP unit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&gt; NR silicon + SBFT content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666267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1c. MCA - GT Fatal 7 - LBCF unit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&gt; NR silicon + SBFT content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265211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1d. MCA - GT Fatal 7 - HBM err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IN TF debug, new DFX content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556859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1e. MCA - GT Fatal 7 - UR/GUC load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In SW TF, Root cause pending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447251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OS fails 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New kernel fixes helping. Recovery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421843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MCA - OS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debug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362448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4a. MCA - Punit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&gt; 3/5 recovery expected with PPV thermal HW fix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489263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4b. MCA - Punit/ MCA - GT Fatal 0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debug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571433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MCA- Memory scrubbing errors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In TF, new DFX content being identified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432280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MCA - during driver load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debug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725175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 MCA - Memory request Timeout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debug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570092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 DPM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debug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473452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flaky part OR IM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&gt; debug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492911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PCIE link not up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&gt; HSPHY FW has the fix, awaiting WW20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283809"/>
                  </a:ext>
                </a:extLst>
              </a:tr>
              <a:tr h="32726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Boot failure </a:t>
                      </a:r>
                    </a:p>
                  </a:txBody>
                  <a:tcPr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debug WIP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988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190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76B8-3721-40E7-8623-AF47F49B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83" y="172903"/>
            <a:ext cx="10972801" cy="556985"/>
          </a:xfrm>
        </p:spPr>
        <p:txBody>
          <a:bodyPr/>
          <a:lstStyle/>
          <a:p>
            <a:r>
              <a:rPr lang="en-US" dirty="0"/>
              <a:t>PVC-XL 2T PPV Yield (25C)   - WW19.4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E70412-A90E-4CCB-9FC0-41EE815F5530}"/>
              </a:ext>
            </a:extLst>
          </p:cNvPr>
          <p:cNvGraphicFramePr>
            <a:graphicFrameLocks noGrp="1"/>
          </p:cNvGraphicFramePr>
          <p:nvPr/>
        </p:nvGraphicFramePr>
        <p:xfrm>
          <a:off x="713434" y="1284175"/>
          <a:ext cx="10651549" cy="2103120"/>
        </p:xfrm>
        <a:graphic>
          <a:graphicData uri="http://schemas.openxmlformats.org/drawingml/2006/table">
            <a:tbl>
              <a:tblPr/>
              <a:tblGrid>
                <a:gridCol w="2685621">
                  <a:extLst>
                    <a:ext uri="{9D8B030D-6E8A-4147-A177-3AD203B41FA5}">
                      <a16:colId xmlns:a16="http://schemas.microsoft.com/office/drawing/2014/main" val="3945501240"/>
                    </a:ext>
                  </a:extLst>
                </a:gridCol>
                <a:gridCol w="1479187">
                  <a:extLst>
                    <a:ext uri="{9D8B030D-6E8A-4147-A177-3AD203B41FA5}">
                      <a16:colId xmlns:a16="http://schemas.microsoft.com/office/drawing/2014/main" val="2408720838"/>
                    </a:ext>
                  </a:extLst>
                </a:gridCol>
                <a:gridCol w="970716">
                  <a:extLst>
                    <a:ext uri="{9D8B030D-6E8A-4147-A177-3AD203B41FA5}">
                      <a16:colId xmlns:a16="http://schemas.microsoft.com/office/drawing/2014/main" val="2442968421"/>
                    </a:ext>
                  </a:extLst>
                </a:gridCol>
                <a:gridCol w="3268355">
                  <a:extLst>
                    <a:ext uri="{9D8B030D-6E8A-4147-A177-3AD203B41FA5}">
                      <a16:colId xmlns:a16="http://schemas.microsoft.com/office/drawing/2014/main" val="3091754212"/>
                    </a:ext>
                  </a:extLst>
                </a:gridCol>
                <a:gridCol w="2247670">
                  <a:extLst>
                    <a:ext uri="{9D8B030D-6E8A-4147-A177-3AD203B41FA5}">
                      <a16:colId xmlns:a16="http://schemas.microsoft.com/office/drawing/2014/main" val="13884146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Debug WIP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WW15-WW18 (% Yield from 59u)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or Regular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Suggested fix/Next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stepc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ETA/Checkpoint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542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1a. MCA - GT Fatal 7 - BaseGT Tile1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NR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NR rules and/or SBFT functional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XL – WW20 (Not POR for XT)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895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1b. MCA - GT Fatal 7 - LNGP unit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NR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NR rules and/or SBFT functional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XL – WW20 (Not POR for XT)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497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1c. MCA - GT Fatal 7 - LBCF unit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NR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NR rules and/or SBFT functional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XL – WW20 (Not POR for XT)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424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1d. MCA - GT Fatal 7 - HBM err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test for HBM coverage- DFX/MPE TF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ETA WW20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027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1e. MCA - GT Fatal 7 - UR/GUC load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 issue – TF ongoing.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Checkpoint WW20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3552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4A805E4-7BAF-461C-9CF6-D6DA17CF4980}"/>
              </a:ext>
            </a:extLst>
          </p:cNvPr>
          <p:cNvSpPr txBox="1"/>
          <p:nvPr/>
        </p:nvSpPr>
        <p:spPr>
          <a:xfrm>
            <a:off x="392183" y="792706"/>
            <a:ext cx="109728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GT Fatal breakdown – debug pending on 2 units to confirm Tape-in un-gate 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7ABE960-73D6-42D0-A41B-7B814C13890C}"/>
              </a:ext>
            </a:extLst>
          </p:cNvPr>
          <p:cNvGraphicFramePr>
            <a:graphicFrameLocks noGrp="1"/>
          </p:cNvGraphicFramePr>
          <p:nvPr/>
        </p:nvGraphicFramePr>
        <p:xfrm>
          <a:off x="291403" y="4021107"/>
          <a:ext cx="5305529" cy="1887324"/>
        </p:xfrm>
        <a:graphic>
          <a:graphicData uri="http://schemas.openxmlformats.org/drawingml/2006/table">
            <a:tbl>
              <a:tblPr/>
              <a:tblGrid>
                <a:gridCol w="1858520">
                  <a:extLst>
                    <a:ext uri="{9D8B030D-6E8A-4147-A177-3AD203B41FA5}">
                      <a16:colId xmlns:a16="http://schemas.microsoft.com/office/drawing/2014/main" val="94496376"/>
                    </a:ext>
                  </a:extLst>
                </a:gridCol>
                <a:gridCol w="1067323">
                  <a:extLst>
                    <a:ext uri="{9D8B030D-6E8A-4147-A177-3AD203B41FA5}">
                      <a16:colId xmlns:a16="http://schemas.microsoft.com/office/drawing/2014/main" val="619459150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792694123"/>
                    </a:ext>
                  </a:extLst>
                </a:gridCol>
                <a:gridCol w="1196345">
                  <a:extLst>
                    <a:ext uri="{9D8B030D-6E8A-4147-A177-3AD203B41FA5}">
                      <a16:colId xmlns:a16="http://schemas.microsoft.com/office/drawing/2014/main" val="2643705499"/>
                    </a:ext>
                  </a:extLst>
                </a:gridCol>
              </a:tblGrid>
              <a:tr h="31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count+ NR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units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Passing Units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Passing Yield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428607"/>
                  </a:ext>
                </a:extLst>
              </a:tr>
              <a:tr h="31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Quads + all types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500209"/>
                  </a:ext>
                </a:extLst>
              </a:tr>
              <a:tr h="31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6 - 8 + Regular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072456"/>
                  </a:ext>
                </a:extLst>
              </a:tr>
              <a:tr h="31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6 - 8 + NR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655490"/>
                  </a:ext>
                </a:extLst>
              </a:tr>
              <a:tr h="31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1- 5 + Regular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976931"/>
                  </a:ext>
                </a:extLst>
              </a:tr>
              <a:tr h="31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1- 5 + NR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24452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6D412E7F-DEA8-4C44-ADA2-F53F752DB7E8}"/>
              </a:ext>
            </a:extLst>
          </p:cNvPr>
          <p:cNvSpPr txBox="1">
            <a:spLocks/>
          </p:cNvSpPr>
          <p:nvPr/>
        </p:nvSpPr>
        <p:spPr>
          <a:xfrm>
            <a:off x="392182" y="3529638"/>
            <a:ext cx="388871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2438338">
              <a:lnSpc>
                <a:spcPct val="1000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1pPr>
            <a:lvl2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2T BD SKU PPV yield trends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5C89E-C119-497E-80CB-0E08F6B08DE8}"/>
              </a:ext>
            </a:extLst>
          </p:cNvPr>
          <p:cNvSpPr txBox="1"/>
          <p:nvPr/>
        </p:nvSpPr>
        <p:spPr>
          <a:xfrm>
            <a:off x="6096000" y="4246438"/>
            <a:ext cx="5499501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Parts with 3 or 4 quad per tile and no Node-recovery is @ 65% from the WW12-18 data.</a:t>
            </a: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  <a:p>
            <a:pPr marL="342900" marR="0" lvl="0" indent="-34290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</a:rPr>
              <a:t>This is without 222 Kernel,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DrmVirtualEnginesForCcs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</a:rPr>
              <a:t> fix (3%) + HBM (8%) , Punit/DTS(4%), PCIE fixes(2%) in the pipeline</a:t>
            </a:r>
          </a:p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90472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749A-7C0E-425B-869D-10366745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8" y="0"/>
            <a:ext cx="11010816" cy="573701"/>
          </a:xfrm>
        </p:spPr>
        <p:txBody>
          <a:bodyPr/>
          <a:lstStyle/>
          <a:p>
            <a:r>
              <a:rPr lang="en-US" dirty="0"/>
              <a:t>Line Of Sight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96B5D-6386-4CDE-A94D-A1C01C77C452}"/>
              </a:ext>
            </a:extLst>
          </p:cNvPr>
          <p:cNvGraphicFramePr>
            <a:graphicFrameLocks noGrp="1"/>
          </p:cNvGraphicFramePr>
          <p:nvPr/>
        </p:nvGraphicFramePr>
        <p:xfrm>
          <a:off x="321546" y="1033823"/>
          <a:ext cx="11260639" cy="5219736"/>
        </p:xfrm>
        <a:graphic>
          <a:graphicData uri="http://schemas.openxmlformats.org/drawingml/2006/table">
            <a:tbl>
              <a:tblPr/>
              <a:tblGrid>
                <a:gridCol w="241161">
                  <a:extLst>
                    <a:ext uri="{9D8B030D-6E8A-4147-A177-3AD203B41FA5}">
                      <a16:colId xmlns:a16="http://schemas.microsoft.com/office/drawing/2014/main" val="1991506747"/>
                    </a:ext>
                  </a:extLst>
                </a:gridCol>
                <a:gridCol w="2140299">
                  <a:extLst>
                    <a:ext uri="{9D8B030D-6E8A-4147-A177-3AD203B41FA5}">
                      <a16:colId xmlns:a16="http://schemas.microsoft.com/office/drawing/2014/main" val="2188695636"/>
                    </a:ext>
                  </a:extLst>
                </a:gridCol>
                <a:gridCol w="743578">
                  <a:extLst>
                    <a:ext uri="{9D8B030D-6E8A-4147-A177-3AD203B41FA5}">
                      <a16:colId xmlns:a16="http://schemas.microsoft.com/office/drawing/2014/main" val="3040998600"/>
                    </a:ext>
                  </a:extLst>
                </a:gridCol>
                <a:gridCol w="1065125">
                  <a:extLst>
                    <a:ext uri="{9D8B030D-6E8A-4147-A177-3AD203B41FA5}">
                      <a16:colId xmlns:a16="http://schemas.microsoft.com/office/drawing/2014/main" val="3048839494"/>
                    </a:ext>
                  </a:extLst>
                </a:gridCol>
                <a:gridCol w="572756">
                  <a:extLst>
                    <a:ext uri="{9D8B030D-6E8A-4147-A177-3AD203B41FA5}">
                      <a16:colId xmlns:a16="http://schemas.microsoft.com/office/drawing/2014/main" val="2746023225"/>
                    </a:ext>
                  </a:extLst>
                </a:gridCol>
                <a:gridCol w="683288">
                  <a:extLst>
                    <a:ext uri="{9D8B030D-6E8A-4147-A177-3AD203B41FA5}">
                      <a16:colId xmlns:a16="http://schemas.microsoft.com/office/drawing/2014/main" val="1231111468"/>
                    </a:ext>
                  </a:extLst>
                </a:gridCol>
                <a:gridCol w="753626">
                  <a:extLst>
                    <a:ext uri="{9D8B030D-6E8A-4147-A177-3AD203B41FA5}">
                      <a16:colId xmlns:a16="http://schemas.microsoft.com/office/drawing/2014/main" val="1471337139"/>
                    </a:ext>
                  </a:extLst>
                </a:gridCol>
                <a:gridCol w="1396721">
                  <a:extLst>
                    <a:ext uri="{9D8B030D-6E8A-4147-A177-3AD203B41FA5}">
                      <a16:colId xmlns:a16="http://schemas.microsoft.com/office/drawing/2014/main" val="1787349315"/>
                    </a:ext>
                  </a:extLst>
                </a:gridCol>
                <a:gridCol w="2090057">
                  <a:extLst>
                    <a:ext uri="{9D8B030D-6E8A-4147-A177-3AD203B41FA5}">
                      <a16:colId xmlns:a16="http://schemas.microsoft.com/office/drawing/2014/main" val="3258866450"/>
                    </a:ext>
                  </a:extLst>
                </a:gridCol>
                <a:gridCol w="1574028">
                  <a:extLst>
                    <a:ext uri="{9D8B030D-6E8A-4147-A177-3AD203B41FA5}">
                      <a16:colId xmlns:a16="http://schemas.microsoft.com/office/drawing/2014/main" val="3829813851"/>
                    </a:ext>
                  </a:extLst>
                </a:gridCol>
              </a:tblGrid>
              <a:tr h="2757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Actions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Team/s responsible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Owner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Yield recovery expected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Priority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Confidence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Need by Date/POR ETA in</a:t>
                      </a: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(EDC/KILL)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Details/Next steps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Help Needed to move to High 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536516"/>
                  </a:ext>
                </a:extLst>
              </a:tr>
              <a:tr h="2786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HBM repair miss screened at class</a:t>
                      </a:r>
                    </a:p>
                  </a:txBody>
                  <a:tcPr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HBM team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Pauline D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1.3%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High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High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WW18/WW19 – done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 check is integrated in the TP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463370"/>
                  </a:ext>
                </a:extLst>
              </a:tr>
              <a:tr h="2757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PCIE link needs per lane DCO </a:t>
                      </a:r>
                    </a:p>
                  </a:txBody>
                  <a:tcPr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EV/IVE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Shanshan Su/Troy L/BH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2.6%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High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High</a:t>
                      </a: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WW20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 team needs to procure and deliver the HSPHY FW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This has slipped, need help to expedite.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183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cap="none" spc="0" baseline="0" dirty="0">
                          <a:solidFill>
                            <a:srgbClr val="FF0000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Intel Clear"/>
                        </a:rPr>
                        <a:t>MCA - GT Fatal 7 – NR sensitive – fix by NR rule change + SBFT adds in class</a:t>
                      </a:r>
                    </a:p>
                  </a:txBody>
                  <a:tcPr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TFs in PPV, Class-digital, SV, DFX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Suman (SV), Suresh (DFX), Brian (Class), Arvind(PPV)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Pattabhi,JPS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(Arch)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High</a:t>
                      </a: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WW20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TF to root cause the 2 remaining anomalies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DE/DFX to give decision on NR rule change. DFX/Class- Digital team to implement SBFT functional tests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Need high priority help from DE/DFX/PVE/IVE to close on fix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175214"/>
                  </a:ext>
                </a:extLst>
              </a:tr>
              <a:tr h="3575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MCA – GT Fatal 7 – HBM Err – DFX/MPE team to plug this test hole</a:t>
                      </a:r>
                    </a:p>
                  </a:txBody>
                  <a:tcPr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TFs in PPV, Class-digital, SV, DFX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Same as above</a:t>
                      </a: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8 %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High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2-Medium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WW20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TF needs to root cause and add new tests to plug this gap.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Need high priority help from DE/DFX/PVE/IVE to close on fix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781571"/>
                  </a:ext>
                </a:extLst>
              </a:tr>
              <a:tr h="3560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MCA – GT Fatal 7 – UR/GUC fail – SW TF on-going + ATPG pattern being added.</a:t>
                      </a:r>
                    </a:p>
                  </a:txBody>
                  <a:tcPr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SV+Class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Scan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Suman (SV)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2 %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High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2-Medium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WW20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 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Need high priority help from DE/DFX/PVE/IVE to close on fix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713719"/>
                  </a:ext>
                </a:extLst>
              </a:tr>
              <a:tr h="3560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MCA – Punit, - PPV Intec thermal system issue fixed to prevent ¾ fails from this bucket</a:t>
                      </a:r>
                    </a:p>
                  </a:txBody>
                  <a:tcPr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PPV+PTH 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Harold(PPV)+ Mike </a:t>
                      </a:r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Hemena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(PTH)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High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High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WW20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PPV Intec HW need a Feedback check prior to screening.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rescreen at 70C hence forth.</a:t>
                      </a: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299921"/>
                  </a:ext>
                </a:extLst>
              </a:tr>
              <a:tr h="278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MCA- Memory scrubbing errors – 2% fallout - Root cause and fix in DFX  coverage</a:t>
                      </a: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SV team</a:t>
                      </a: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 </a:t>
                      </a:r>
                      <a:r>
                        <a:rPr lang="en-US" sz="1100" b="0" i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Sysdebug</a:t>
                      </a: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(Jyothi)</a:t>
                      </a: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Intel Clear"/>
                        </a:rPr>
                        <a:t>2- Medium</a:t>
                      </a:r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Intel Clear"/>
                        </a:rPr>
                        <a:t>2- Medium</a:t>
                      </a:r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1 unit in debug – active debug ongoing</a:t>
                      </a: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731770"/>
                  </a:ext>
                </a:extLst>
              </a:tr>
              <a:tr h="278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Intel Clear"/>
                        </a:rPr>
                        <a:t>MCA - during driver load 2% fallout – Root Cause and fix in Kernel/DFX/DE</a:t>
                      </a:r>
                    </a:p>
                    <a:p>
                      <a:pPr algn="r" fontAlgn="b"/>
                      <a:endParaRPr lang="en-US" sz="1100" b="0" i="1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Intel Clear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SV team</a:t>
                      </a:r>
                    </a:p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 </a:t>
                      </a:r>
                      <a:r>
                        <a:rPr lang="en-US" sz="1100" b="0" i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Sysdebug</a:t>
                      </a: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(Imran)</a:t>
                      </a:r>
                    </a:p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Intel Clear"/>
                        </a:rPr>
                        <a:t>2- Medium</a:t>
                      </a:r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  <a:sym typeface="Intel Clear"/>
                        </a:rPr>
                        <a:t>2- Medium</a:t>
                      </a:r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Active debug – trending to be GT fatal 7 or 0 or kernel FPU known issues</a:t>
                      </a: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630842"/>
                  </a:ext>
                </a:extLst>
              </a:tr>
              <a:tr h="206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MCA – Other Misc.20% - Root cause and fix in Kernel/DFX/DE</a:t>
                      </a:r>
                    </a:p>
                  </a:txBody>
                  <a:tcPr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SV team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 </a:t>
                      </a:r>
                      <a:r>
                        <a:rPr lang="en-US" sz="1100" b="0" i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Sysdebug</a:t>
                      </a:r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(Imran)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 Low</a:t>
                      </a:r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 Low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1 unit each remains from each bucket, lower priority</a:t>
                      </a: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62" marR="2862" marT="2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947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4F275E9-DA0C-4724-9AAA-2DCE447B94D3}"/>
              </a:ext>
            </a:extLst>
          </p:cNvPr>
          <p:cNvSpPr txBox="1"/>
          <p:nvPr/>
        </p:nvSpPr>
        <p:spPr>
          <a:xfrm>
            <a:off x="744344" y="584559"/>
            <a:ext cx="1071293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342900" marR="0" lvl="0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Cumulative yield is 54% (down from 58%), High confidence LOW items show a path to 68% yield</a:t>
            </a:r>
          </a:p>
        </p:txBody>
      </p:sp>
    </p:spTree>
    <p:extLst>
      <p:ext uri="{BB962C8B-B14F-4D97-AF65-F5344CB8AC3E}">
        <p14:creationId xmlns:p14="http://schemas.microsoft.com/office/powerpoint/2010/main" val="12391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9D7DDC-C77D-46AE-83F8-F6C6BBBF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 Confidential - do not distribute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7EE1E-63A0-4249-99BF-4BD00973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32F73-15E3-4F5C-BD4F-52A877965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2DF2D1C8-299F-40C3-B440-72065A043D2B}"/>
              </a:ext>
            </a:extLst>
          </p:cNvPr>
          <p:cNvSpPr/>
          <p:nvPr/>
        </p:nvSpPr>
        <p:spPr>
          <a:xfrm>
            <a:off x="4227871" y="3169775"/>
            <a:ext cx="7677817" cy="2251455"/>
          </a:xfrm>
          <a:prstGeom prst="cube">
            <a:avLst>
              <a:gd name="adj" fmla="val 9199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D2AF0CF5-9457-4282-8A8A-00D7AB80776D}"/>
              </a:ext>
            </a:extLst>
          </p:cNvPr>
          <p:cNvSpPr/>
          <p:nvPr/>
        </p:nvSpPr>
        <p:spPr>
          <a:xfrm>
            <a:off x="7772895" y="3868375"/>
            <a:ext cx="2609849" cy="650875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3D46EA80-9C9A-44C0-92CD-9D6A044416C3}"/>
              </a:ext>
            </a:extLst>
          </p:cNvPr>
          <p:cNvSpPr/>
          <p:nvPr/>
        </p:nvSpPr>
        <p:spPr>
          <a:xfrm>
            <a:off x="5690228" y="3868375"/>
            <a:ext cx="2609849" cy="650875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69FEDEBC-B0B1-4247-AE98-E57D1DB9BE61}"/>
              </a:ext>
            </a:extLst>
          </p:cNvPr>
          <p:cNvSpPr/>
          <p:nvPr/>
        </p:nvSpPr>
        <p:spPr>
          <a:xfrm>
            <a:off x="8711523" y="4574382"/>
            <a:ext cx="709616" cy="244329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445BBF97-1671-4C9E-BD10-FC84D5653ECE}"/>
              </a:ext>
            </a:extLst>
          </p:cNvPr>
          <p:cNvSpPr/>
          <p:nvPr/>
        </p:nvSpPr>
        <p:spPr>
          <a:xfrm>
            <a:off x="7983931" y="4574383"/>
            <a:ext cx="709616" cy="244329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93F16AAB-D95B-4A6B-9D4D-7D4DCA037739}"/>
              </a:ext>
            </a:extLst>
          </p:cNvPr>
          <p:cNvSpPr/>
          <p:nvPr/>
        </p:nvSpPr>
        <p:spPr>
          <a:xfrm>
            <a:off x="6622149" y="3582851"/>
            <a:ext cx="709616" cy="244329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Parallelogram 46">
            <a:extLst>
              <a:ext uri="{FF2B5EF4-FFF2-40B4-BE49-F238E27FC236}">
                <a16:creationId xmlns:a16="http://schemas.microsoft.com/office/drawing/2014/main" id="{156343D0-489D-4174-A074-FB73765BC0CE}"/>
              </a:ext>
            </a:extLst>
          </p:cNvPr>
          <p:cNvSpPr/>
          <p:nvPr/>
        </p:nvSpPr>
        <p:spPr>
          <a:xfrm>
            <a:off x="7348989" y="3582851"/>
            <a:ext cx="709616" cy="244329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60440EE7-C630-4154-8C09-1E4DA5800DB1}"/>
              </a:ext>
            </a:extLst>
          </p:cNvPr>
          <p:cNvSpPr/>
          <p:nvPr/>
        </p:nvSpPr>
        <p:spPr>
          <a:xfrm>
            <a:off x="9097104" y="3602241"/>
            <a:ext cx="709616" cy="244329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64ECB7EF-CA99-47D3-88A5-438B05B79444}"/>
              </a:ext>
            </a:extLst>
          </p:cNvPr>
          <p:cNvSpPr/>
          <p:nvPr/>
        </p:nvSpPr>
        <p:spPr>
          <a:xfrm>
            <a:off x="8505825" y="3591046"/>
            <a:ext cx="709616" cy="244329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Parallelogram 50">
            <a:extLst>
              <a:ext uri="{FF2B5EF4-FFF2-40B4-BE49-F238E27FC236}">
                <a16:creationId xmlns:a16="http://schemas.microsoft.com/office/drawing/2014/main" id="{B59BC349-F167-4DE5-B36D-4D339E4A3198}"/>
              </a:ext>
            </a:extLst>
          </p:cNvPr>
          <p:cNvSpPr/>
          <p:nvPr/>
        </p:nvSpPr>
        <p:spPr>
          <a:xfrm>
            <a:off x="9885607" y="3602240"/>
            <a:ext cx="549161" cy="244329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Parallelogram 56">
            <a:extLst>
              <a:ext uri="{FF2B5EF4-FFF2-40B4-BE49-F238E27FC236}">
                <a16:creationId xmlns:a16="http://schemas.microsoft.com/office/drawing/2014/main" id="{3DBCB7D4-5DE5-4180-8D67-F83931DC35DA}"/>
              </a:ext>
            </a:extLst>
          </p:cNvPr>
          <p:cNvSpPr/>
          <p:nvPr/>
        </p:nvSpPr>
        <p:spPr>
          <a:xfrm>
            <a:off x="6412897" y="4472640"/>
            <a:ext cx="392912" cy="113691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id="{3F215F1A-E1E5-4F71-9603-008AFC8768B7}"/>
              </a:ext>
            </a:extLst>
          </p:cNvPr>
          <p:cNvSpPr/>
          <p:nvPr/>
        </p:nvSpPr>
        <p:spPr>
          <a:xfrm>
            <a:off x="8291838" y="4500169"/>
            <a:ext cx="392912" cy="113691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F2FF6226-6F21-4CB4-AB2F-4C0920D7703A}"/>
              </a:ext>
            </a:extLst>
          </p:cNvPr>
          <p:cNvSpPr/>
          <p:nvPr/>
        </p:nvSpPr>
        <p:spPr>
          <a:xfrm>
            <a:off x="6966297" y="4472640"/>
            <a:ext cx="392912" cy="113691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1B115094-1237-4FDF-8F94-760C52552144}"/>
              </a:ext>
            </a:extLst>
          </p:cNvPr>
          <p:cNvSpPr/>
          <p:nvPr/>
        </p:nvSpPr>
        <p:spPr>
          <a:xfrm>
            <a:off x="5945080" y="4472640"/>
            <a:ext cx="392912" cy="113691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Parallelogram 78">
            <a:extLst>
              <a:ext uri="{FF2B5EF4-FFF2-40B4-BE49-F238E27FC236}">
                <a16:creationId xmlns:a16="http://schemas.microsoft.com/office/drawing/2014/main" id="{3A698125-FC3F-4ACF-A401-4AD52FC3D8D0}"/>
              </a:ext>
            </a:extLst>
          </p:cNvPr>
          <p:cNvSpPr/>
          <p:nvPr/>
        </p:nvSpPr>
        <p:spPr>
          <a:xfrm>
            <a:off x="6648920" y="3782429"/>
            <a:ext cx="392912" cy="113691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0D7CCA60-993B-47F0-A6DF-31AB7A87068C}"/>
              </a:ext>
            </a:extLst>
          </p:cNvPr>
          <p:cNvSpPr/>
          <p:nvPr/>
        </p:nvSpPr>
        <p:spPr>
          <a:xfrm>
            <a:off x="7375775" y="3792294"/>
            <a:ext cx="392912" cy="113691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Cube 95">
            <a:extLst>
              <a:ext uri="{FF2B5EF4-FFF2-40B4-BE49-F238E27FC236}">
                <a16:creationId xmlns:a16="http://schemas.microsoft.com/office/drawing/2014/main" id="{20805AC4-5844-46E9-9265-20F42B814B2F}"/>
              </a:ext>
            </a:extLst>
          </p:cNvPr>
          <p:cNvSpPr/>
          <p:nvPr/>
        </p:nvSpPr>
        <p:spPr>
          <a:xfrm>
            <a:off x="6630160" y="3511327"/>
            <a:ext cx="664372" cy="313662"/>
          </a:xfrm>
          <a:prstGeom prst="cube">
            <a:avLst>
              <a:gd name="adj" fmla="val 61160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Cube 96">
            <a:extLst>
              <a:ext uri="{FF2B5EF4-FFF2-40B4-BE49-F238E27FC236}">
                <a16:creationId xmlns:a16="http://schemas.microsoft.com/office/drawing/2014/main" id="{A2A9BC4B-048D-4F66-B621-CAA11C3D59BC}"/>
              </a:ext>
            </a:extLst>
          </p:cNvPr>
          <p:cNvSpPr/>
          <p:nvPr/>
        </p:nvSpPr>
        <p:spPr>
          <a:xfrm>
            <a:off x="7356956" y="3506650"/>
            <a:ext cx="664372" cy="313662"/>
          </a:xfrm>
          <a:prstGeom prst="cube">
            <a:avLst>
              <a:gd name="adj" fmla="val 61160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Cube 121">
            <a:extLst>
              <a:ext uri="{FF2B5EF4-FFF2-40B4-BE49-F238E27FC236}">
                <a16:creationId xmlns:a16="http://schemas.microsoft.com/office/drawing/2014/main" id="{F7E328D2-02A9-48F1-A6B4-053EDAE13F03}"/>
              </a:ext>
            </a:extLst>
          </p:cNvPr>
          <p:cNvSpPr/>
          <p:nvPr/>
        </p:nvSpPr>
        <p:spPr>
          <a:xfrm>
            <a:off x="1217823" y="195573"/>
            <a:ext cx="449039" cy="225264"/>
          </a:xfrm>
          <a:prstGeom prst="cube">
            <a:avLst>
              <a:gd name="adj" fmla="val 59247"/>
            </a:avLst>
          </a:prstGeom>
          <a:solidFill>
            <a:schemeClr val="accent1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Cube 122">
            <a:extLst>
              <a:ext uri="{FF2B5EF4-FFF2-40B4-BE49-F238E27FC236}">
                <a16:creationId xmlns:a16="http://schemas.microsoft.com/office/drawing/2014/main" id="{450A7444-E12E-4057-BB1A-1F8F11597665}"/>
              </a:ext>
            </a:extLst>
          </p:cNvPr>
          <p:cNvSpPr/>
          <p:nvPr/>
        </p:nvSpPr>
        <p:spPr>
          <a:xfrm>
            <a:off x="1251379" y="628546"/>
            <a:ext cx="381926" cy="155318"/>
          </a:xfrm>
          <a:prstGeom prst="cube">
            <a:avLst>
              <a:gd name="adj" fmla="val 42453"/>
            </a:avLst>
          </a:prstGeom>
          <a:solidFill>
            <a:srgbClr val="00B0F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Cube 123">
            <a:extLst>
              <a:ext uri="{FF2B5EF4-FFF2-40B4-BE49-F238E27FC236}">
                <a16:creationId xmlns:a16="http://schemas.microsoft.com/office/drawing/2014/main" id="{27F2B258-B0E3-46D9-A5AB-8B3A00989FD5}"/>
              </a:ext>
            </a:extLst>
          </p:cNvPr>
          <p:cNvSpPr/>
          <p:nvPr/>
        </p:nvSpPr>
        <p:spPr>
          <a:xfrm>
            <a:off x="1205357" y="3219077"/>
            <a:ext cx="473971" cy="313662"/>
          </a:xfrm>
          <a:prstGeom prst="cube">
            <a:avLst>
              <a:gd name="adj" fmla="val 61160"/>
            </a:avLst>
          </a:prstGeom>
          <a:solidFill>
            <a:srgbClr val="F1A1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Cube 124">
            <a:extLst>
              <a:ext uri="{FF2B5EF4-FFF2-40B4-BE49-F238E27FC236}">
                <a16:creationId xmlns:a16="http://schemas.microsoft.com/office/drawing/2014/main" id="{730C3488-2E26-41EB-AC4B-85F981C8C90E}"/>
              </a:ext>
            </a:extLst>
          </p:cNvPr>
          <p:cNvSpPr/>
          <p:nvPr/>
        </p:nvSpPr>
        <p:spPr>
          <a:xfrm>
            <a:off x="1110156" y="2643794"/>
            <a:ext cx="664372" cy="313662"/>
          </a:xfrm>
          <a:prstGeom prst="cube">
            <a:avLst>
              <a:gd name="adj" fmla="val 61160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B93B02-D0C1-4755-A346-3451B2193658}"/>
              </a:ext>
            </a:extLst>
          </p:cNvPr>
          <p:cNvGrpSpPr/>
          <p:nvPr/>
        </p:nvGrpSpPr>
        <p:grpSpPr>
          <a:xfrm>
            <a:off x="193632" y="1415494"/>
            <a:ext cx="2497420" cy="712293"/>
            <a:chOff x="990046" y="235099"/>
            <a:chExt cx="2497420" cy="712293"/>
          </a:xfrm>
        </p:grpSpPr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CAF9CF72-F534-40B7-99D6-374A82770BE9}"/>
                </a:ext>
              </a:extLst>
            </p:cNvPr>
            <p:cNvSpPr/>
            <p:nvPr/>
          </p:nvSpPr>
          <p:spPr>
            <a:xfrm>
              <a:off x="990046" y="235099"/>
              <a:ext cx="2497420" cy="712293"/>
            </a:xfrm>
            <a:prstGeom prst="cube">
              <a:avLst>
                <a:gd name="adj" fmla="val 81387"/>
              </a:avLst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Parallelogram 126">
              <a:extLst>
                <a:ext uri="{FF2B5EF4-FFF2-40B4-BE49-F238E27FC236}">
                  <a16:creationId xmlns:a16="http://schemas.microsoft.com/office/drawing/2014/main" id="{DEA8C918-3FEE-45B3-A6A0-3E43789D441A}"/>
                </a:ext>
              </a:extLst>
            </p:cNvPr>
            <p:cNvSpPr/>
            <p:nvPr/>
          </p:nvSpPr>
          <p:spPr>
            <a:xfrm>
              <a:off x="1285537" y="322043"/>
              <a:ext cx="1957852" cy="377657"/>
            </a:xfrm>
            <a:prstGeom prst="parallelogram">
              <a:avLst>
                <a:gd name="adj" fmla="val 98171"/>
              </a:avLst>
            </a:prstGeom>
            <a:pattFill prst="pct25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8" name="Parallelogram 127">
            <a:extLst>
              <a:ext uri="{FF2B5EF4-FFF2-40B4-BE49-F238E27FC236}">
                <a16:creationId xmlns:a16="http://schemas.microsoft.com/office/drawing/2014/main" id="{E938F889-1B49-4AEA-B3BB-46FE8D0C9A21}"/>
              </a:ext>
            </a:extLst>
          </p:cNvPr>
          <p:cNvSpPr/>
          <p:nvPr/>
        </p:nvSpPr>
        <p:spPr>
          <a:xfrm>
            <a:off x="1255718" y="2279160"/>
            <a:ext cx="392912" cy="113691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775533-199D-4F84-86BD-7F4596276878}"/>
              </a:ext>
            </a:extLst>
          </p:cNvPr>
          <p:cNvSpPr txBox="1"/>
          <p:nvPr/>
        </p:nvSpPr>
        <p:spPr>
          <a:xfrm>
            <a:off x="2054942" y="74538"/>
            <a:ext cx="291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16x TSMC 5nm compute tiles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E8DEB50-46C4-41CC-AEBD-A5AFFCDA6F0C}"/>
              </a:ext>
            </a:extLst>
          </p:cNvPr>
          <p:cNvSpPr txBox="1"/>
          <p:nvPr/>
        </p:nvSpPr>
        <p:spPr>
          <a:xfrm>
            <a:off x="2054942" y="513309"/>
            <a:ext cx="269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8x Intel 10nm RAMBO tiles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A69BE34-DDCE-4641-9007-B23E21FD90A7}"/>
              </a:ext>
            </a:extLst>
          </p:cNvPr>
          <p:cNvSpPr txBox="1"/>
          <p:nvPr/>
        </p:nvSpPr>
        <p:spPr>
          <a:xfrm>
            <a:off x="2742466" y="1510763"/>
            <a:ext cx="23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 Intel 10nm base die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3D10FF6-F6AF-49F3-8653-455B2405783F}"/>
              </a:ext>
            </a:extLst>
          </p:cNvPr>
          <p:cNvSpPr txBox="1"/>
          <p:nvPr/>
        </p:nvSpPr>
        <p:spPr>
          <a:xfrm>
            <a:off x="2125255" y="2172301"/>
            <a:ext cx="119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11x EMIB’s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671A234-3FCD-4D18-B726-08B762C577D8}"/>
              </a:ext>
            </a:extLst>
          </p:cNvPr>
          <p:cNvSpPr txBox="1"/>
          <p:nvPr/>
        </p:nvSpPr>
        <p:spPr>
          <a:xfrm>
            <a:off x="2114560" y="2599027"/>
            <a:ext cx="151708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8x  8H HBM’s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(Samsung or SK Hynix)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E4B4638-2907-43E3-815C-0BC2FDBC1123}"/>
              </a:ext>
            </a:extLst>
          </p:cNvPr>
          <p:cNvSpPr txBox="1"/>
          <p:nvPr/>
        </p:nvSpPr>
        <p:spPr>
          <a:xfrm>
            <a:off x="2101760" y="3163407"/>
            <a:ext cx="274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2x  TSMC 6nm “Arno River”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570F2-22EF-45B0-8F84-E262F6504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85396" y="3241648"/>
            <a:ext cx="2894627" cy="3792016"/>
          </a:xfrm>
          <a:prstGeom prst="rect">
            <a:avLst/>
          </a:prstGeom>
        </p:spPr>
      </p:pic>
      <p:sp>
        <p:nvSpPr>
          <p:cNvPr id="150" name="Parallelogram 149">
            <a:extLst>
              <a:ext uri="{FF2B5EF4-FFF2-40B4-BE49-F238E27FC236}">
                <a16:creationId xmlns:a16="http://schemas.microsoft.com/office/drawing/2014/main" id="{81DF4C29-45B2-43F6-A8FD-769BBD4F38B0}"/>
              </a:ext>
            </a:extLst>
          </p:cNvPr>
          <p:cNvSpPr/>
          <p:nvPr/>
        </p:nvSpPr>
        <p:spPr>
          <a:xfrm>
            <a:off x="9007127" y="4490692"/>
            <a:ext cx="392912" cy="113691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Arrow: Down 153">
            <a:extLst>
              <a:ext uri="{FF2B5EF4-FFF2-40B4-BE49-F238E27FC236}">
                <a16:creationId xmlns:a16="http://schemas.microsoft.com/office/drawing/2014/main" id="{80FF4E39-2980-4475-AAF8-1AE8D766298A}"/>
              </a:ext>
            </a:extLst>
          </p:cNvPr>
          <p:cNvSpPr/>
          <p:nvPr/>
        </p:nvSpPr>
        <p:spPr>
          <a:xfrm>
            <a:off x="8634404" y="3369282"/>
            <a:ext cx="511320" cy="402265"/>
          </a:xfrm>
          <a:prstGeom prst="downArrow">
            <a:avLst>
              <a:gd name="adj1" fmla="val 50000"/>
              <a:gd name="adj2" fmla="val 3077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Cube 154">
            <a:extLst>
              <a:ext uri="{FF2B5EF4-FFF2-40B4-BE49-F238E27FC236}">
                <a16:creationId xmlns:a16="http://schemas.microsoft.com/office/drawing/2014/main" id="{6684DDEE-4080-42B5-B458-8841858FB4DF}"/>
              </a:ext>
            </a:extLst>
          </p:cNvPr>
          <p:cNvSpPr/>
          <p:nvPr/>
        </p:nvSpPr>
        <p:spPr>
          <a:xfrm>
            <a:off x="8545178" y="3212652"/>
            <a:ext cx="664372" cy="313662"/>
          </a:xfrm>
          <a:prstGeom prst="cube">
            <a:avLst>
              <a:gd name="adj" fmla="val 61160"/>
            </a:avLst>
          </a:prstGeom>
          <a:solidFill>
            <a:srgbClr val="AFABAB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CCCAB14A-AF83-428E-8BB8-27E8C2585A88}"/>
              </a:ext>
            </a:extLst>
          </p:cNvPr>
          <p:cNvSpPr/>
          <p:nvPr/>
        </p:nvSpPr>
        <p:spPr>
          <a:xfrm>
            <a:off x="9234741" y="3349085"/>
            <a:ext cx="511320" cy="402265"/>
          </a:xfrm>
          <a:prstGeom prst="downArrow">
            <a:avLst>
              <a:gd name="adj1" fmla="val 50000"/>
              <a:gd name="adj2" fmla="val 3077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Cube 156">
            <a:extLst>
              <a:ext uri="{FF2B5EF4-FFF2-40B4-BE49-F238E27FC236}">
                <a16:creationId xmlns:a16="http://schemas.microsoft.com/office/drawing/2014/main" id="{9B9D3895-D209-417E-A3ED-FC86BC8FD44C}"/>
              </a:ext>
            </a:extLst>
          </p:cNvPr>
          <p:cNvSpPr/>
          <p:nvPr/>
        </p:nvSpPr>
        <p:spPr>
          <a:xfrm>
            <a:off x="9145515" y="3192455"/>
            <a:ext cx="664372" cy="313662"/>
          </a:xfrm>
          <a:prstGeom prst="cube">
            <a:avLst>
              <a:gd name="adj" fmla="val 61160"/>
            </a:avLst>
          </a:prstGeom>
          <a:solidFill>
            <a:srgbClr val="AFABAB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Arrow: Down 157">
            <a:extLst>
              <a:ext uri="{FF2B5EF4-FFF2-40B4-BE49-F238E27FC236}">
                <a16:creationId xmlns:a16="http://schemas.microsoft.com/office/drawing/2014/main" id="{5D1DD41F-870F-430B-8183-8660BB783775}"/>
              </a:ext>
            </a:extLst>
          </p:cNvPr>
          <p:cNvSpPr/>
          <p:nvPr/>
        </p:nvSpPr>
        <p:spPr>
          <a:xfrm>
            <a:off x="9886031" y="3404197"/>
            <a:ext cx="511320" cy="381376"/>
          </a:xfrm>
          <a:prstGeom prst="downArrow">
            <a:avLst>
              <a:gd name="adj1" fmla="val 50000"/>
              <a:gd name="adj2" fmla="val 3077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Cube 158">
            <a:extLst>
              <a:ext uri="{FF2B5EF4-FFF2-40B4-BE49-F238E27FC236}">
                <a16:creationId xmlns:a16="http://schemas.microsoft.com/office/drawing/2014/main" id="{169DDE66-6234-416A-91BB-7D08FC5E50CB}"/>
              </a:ext>
            </a:extLst>
          </p:cNvPr>
          <p:cNvSpPr/>
          <p:nvPr/>
        </p:nvSpPr>
        <p:spPr>
          <a:xfrm>
            <a:off x="9951272" y="3206027"/>
            <a:ext cx="473971" cy="313662"/>
          </a:xfrm>
          <a:prstGeom prst="cube">
            <a:avLst>
              <a:gd name="adj" fmla="val 61160"/>
            </a:avLst>
          </a:prstGeom>
          <a:solidFill>
            <a:srgbClr val="F1A1AC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Parallelogram 82">
            <a:extLst>
              <a:ext uri="{FF2B5EF4-FFF2-40B4-BE49-F238E27FC236}">
                <a16:creationId xmlns:a16="http://schemas.microsoft.com/office/drawing/2014/main" id="{BB02941A-96B3-4CDD-9337-42D853C3A00D}"/>
              </a:ext>
            </a:extLst>
          </p:cNvPr>
          <p:cNvSpPr/>
          <p:nvPr/>
        </p:nvSpPr>
        <p:spPr>
          <a:xfrm>
            <a:off x="7833686" y="4071501"/>
            <a:ext cx="443844" cy="111070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6CEB97-2022-4200-8680-853F216C8E75}"/>
              </a:ext>
            </a:extLst>
          </p:cNvPr>
          <p:cNvGrpSpPr/>
          <p:nvPr/>
        </p:nvGrpSpPr>
        <p:grpSpPr>
          <a:xfrm>
            <a:off x="5783075" y="3697774"/>
            <a:ext cx="2455817" cy="791650"/>
            <a:chOff x="5101404" y="420386"/>
            <a:chExt cx="2455817" cy="791650"/>
          </a:xfrm>
        </p:grpSpPr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847EF2F7-B2B8-425E-8F8B-D034BD1292DC}"/>
                </a:ext>
              </a:extLst>
            </p:cNvPr>
            <p:cNvSpPr/>
            <p:nvPr/>
          </p:nvSpPr>
          <p:spPr>
            <a:xfrm>
              <a:off x="5101404" y="464855"/>
              <a:ext cx="2455817" cy="747181"/>
            </a:xfrm>
            <a:prstGeom prst="cube">
              <a:avLst>
                <a:gd name="adj" fmla="val 81387"/>
              </a:avLst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C2B2FCA8-FFA0-4DB8-9E9C-3589B1C8233B}"/>
                </a:ext>
              </a:extLst>
            </p:cNvPr>
            <p:cNvSpPr/>
            <p:nvPr/>
          </p:nvSpPr>
          <p:spPr>
            <a:xfrm>
              <a:off x="5284770" y="860123"/>
              <a:ext cx="599846" cy="167723"/>
            </a:xfrm>
            <a:prstGeom prst="cube">
              <a:avLst>
                <a:gd name="adj" fmla="val 4677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Cube 141">
              <a:extLst>
                <a:ext uri="{FF2B5EF4-FFF2-40B4-BE49-F238E27FC236}">
                  <a16:creationId xmlns:a16="http://schemas.microsoft.com/office/drawing/2014/main" id="{86DAA2CA-CF3D-4605-AF0F-47E189A7FD67}"/>
                </a:ext>
              </a:extLst>
            </p:cNvPr>
            <p:cNvSpPr/>
            <p:nvPr/>
          </p:nvSpPr>
          <p:spPr>
            <a:xfrm>
              <a:off x="5824191" y="864220"/>
              <a:ext cx="599846" cy="167723"/>
            </a:xfrm>
            <a:prstGeom prst="cube">
              <a:avLst>
                <a:gd name="adj" fmla="val 4677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Cube 142">
              <a:extLst>
                <a:ext uri="{FF2B5EF4-FFF2-40B4-BE49-F238E27FC236}">
                  <a16:creationId xmlns:a16="http://schemas.microsoft.com/office/drawing/2014/main" id="{D0F1A6A3-5367-4CF5-9865-D1407FEB3D1E}"/>
                </a:ext>
              </a:extLst>
            </p:cNvPr>
            <p:cNvSpPr/>
            <p:nvPr/>
          </p:nvSpPr>
          <p:spPr>
            <a:xfrm>
              <a:off x="6363612" y="864507"/>
              <a:ext cx="599846" cy="167723"/>
            </a:xfrm>
            <a:prstGeom prst="cube">
              <a:avLst>
                <a:gd name="adj" fmla="val 4677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Cube 146">
              <a:extLst>
                <a:ext uri="{FF2B5EF4-FFF2-40B4-BE49-F238E27FC236}">
                  <a16:creationId xmlns:a16="http://schemas.microsoft.com/office/drawing/2014/main" id="{52A517CA-BBB2-4318-B892-B2E8A7ABDD9A}"/>
                </a:ext>
              </a:extLst>
            </p:cNvPr>
            <p:cNvSpPr/>
            <p:nvPr/>
          </p:nvSpPr>
          <p:spPr>
            <a:xfrm>
              <a:off x="5707724" y="420386"/>
              <a:ext cx="612609" cy="167723"/>
            </a:xfrm>
            <a:prstGeom prst="cube">
              <a:avLst>
                <a:gd name="adj" fmla="val 4677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Cube 147">
              <a:extLst>
                <a:ext uri="{FF2B5EF4-FFF2-40B4-BE49-F238E27FC236}">
                  <a16:creationId xmlns:a16="http://schemas.microsoft.com/office/drawing/2014/main" id="{16B5C377-1A85-4445-A01F-791B35E268C3}"/>
                </a:ext>
              </a:extLst>
            </p:cNvPr>
            <p:cNvSpPr/>
            <p:nvPr/>
          </p:nvSpPr>
          <p:spPr>
            <a:xfrm>
              <a:off x="6255750" y="420386"/>
              <a:ext cx="599846" cy="167723"/>
            </a:xfrm>
            <a:prstGeom prst="cube">
              <a:avLst>
                <a:gd name="adj" fmla="val 4677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Cube 148">
              <a:extLst>
                <a:ext uri="{FF2B5EF4-FFF2-40B4-BE49-F238E27FC236}">
                  <a16:creationId xmlns:a16="http://schemas.microsoft.com/office/drawing/2014/main" id="{22BFE4D5-A9CE-4B58-B080-24AB502CC4F2}"/>
                </a:ext>
              </a:extLst>
            </p:cNvPr>
            <p:cNvSpPr/>
            <p:nvPr/>
          </p:nvSpPr>
          <p:spPr>
            <a:xfrm>
              <a:off x="6803879" y="420386"/>
              <a:ext cx="599846" cy="167723"/>
            </a:xfrm>
            <a:prstGeom prst="cube">
              <a:avLst>
                <a:gd name="adj" fmla="val 4677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43351C76-8EE5-4ADB-9A8A-2B987BC97582}"/>
                </a:ext>
              </a:extLst>
            </p:cNvPr>
            <p:cNvSpPr/>
            <p:nvPr/>
          </p:nvSpPr>
          <p:spPr>
            <a:xfrm>
              <a:off x="5572966" y="501148"/>
              <a:ext cx="449039" cy="225264"/>
            </a:xfrm>
            <a:prstGeom prst="cube">
              <a:avLst>
                <a:gd name="adj" fmla="val 5924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16A2D14A-F010-47FB-98C9-115D89FE19A8}"/>
                </a:ext>
              </a:extLst>
            </p:cNvPr>
            <p:cNvSpPr/>
            <p:nvPr/>
          </p:nvSpPr>
          <p:spPr>
            <a:xfrm>
              <a:off x="5903322" y="501148"/>
              <a:ext cx="449039" cy="225264"/>
            </a:xfrm>
            <a:prstGeom prst="cube">
              <a:avLst>
                <a:gd name="adj" fmla="val 5924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8C7630EA-7142-4BA1-830F-510A987675BF}"/>
                </a:ext>
              </a:extLst>
            </p:cNvPr>
            <p:cNvSpPr/>
            <p:nvPr/>
          </p:nvSpPr>
          <p:spPr>
            <a:xfrm>
              <a:off x="6242478" y="501148"/>
              <a:ext cx="449039" cy="225264"/>
            </a:xfrm>
            <a:prstGeom prst="cube">
              <a:avLst>
                <a:gd name="adj" fmla="val 5924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A9120464-923E-4C72-BDCF-BC8EDAFABB88}"/>
                </a:ext>
              </a:extLst>
            </p:cNvPr>
            <p:cNvSpPr/>
            <p:nvPr/>
          </p:nvSpPr>
          <p:spPr>
            <a:xfrm>
              <a:off x="6581634" y="501148"/>
              <a:ext cx="449039" cy="225264"/>
            </a:xfrm>
            <a:prstGeom prst="cube">
              <a:avLst>
                <a:gd name="adj" fmla="val 5924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436D5BDB-D7D6-4A5D-B517-658D98D95C2B}"/>
                </a:ext>
              </a:extLst>
            </p:cNvPr>
            <p:cNvSpPr/>
            <p:nvPr/>
          </p:nvSpPr>
          <p:spPr>
            <a:xfrm>
              <a:off x="5507685" y="645274"/>
              <a:ext cx="381926" cy="155318"/>
            </a:xfrm>
            <a:prstGeom prst="cube">
              <a:avLst>
                <a:gd name="adj" fmla="val 42453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A83DADD4-F369-4FDB-9004-0E6055904C16}"/>
                </a:ext>
              </a:extLst>
            </p:cNvPr>
            <p:cNvSpPr/>
            <p:nvPr/>
          </p:nvSpPr>
          <p:spPr>
            <a:xfrm>
              <a:off x="5840685" y="646483"/>
              <a:ext cx="381926" cy="155318"/>
            </a:xfrm>
            <a:prstGeom prst="cube">
              <a:avLst>
                <a:gd name="adj" fmla="val 42453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5BA546F9-60E6-4687-BFDA-BA5D58018A5F}"/>
                </a:ext>
              </a:extLst>
            </p:cNvPr>
            <p:cNvSpPr/>
            <p:nvPr/>
          </p:nvSpPr>
          <p:spPr>
            <a:xfrm>
              <a:off x="6179517" y="646631"/>
              <a:ext cx="381926" cy="155318"/>
            </a:xfrm>
            <a:prstGeom prst="cube">
              <a:avLst>
                <a:gd name="adj" fmla="val 42453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53CBF6FA-B977-4BD8-80DD-C6FE250849AF}"/>
                </a:ext>
              </a:extLst>
            </p:cNvPr>
            <p:cNvSpPr/>
            <p:nvPr/>
          </p:nvSpPr>
          <p:spPr>
            <a:xfrm>
              <a:off x="6518349" y="646779"/>
              <a:ext cx="381926" cy="155318"/>
            </a:xfrm>
            <a:prstGeom prst="cube">
              <a:avLst>
                <a:gd name="adj" fmla="val 42453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CA397A9E-0AB9-4334-A75F-6C17F3C7AACD}"/>
                </a:ext>
              </a:extLst>
            </p:cNvPr>
            <p:cNvSpPr/>
            <p:nvPr/>
          </p:nvSpPr>
          <p:spPr>
            <a:xfrm>
              <a:off x="6923088" y="495164"/>
              <a:ext cx="407493" cy="253725"/>
            </a:xfrm>
            <a:prstGeom prst="cube">
              <a:avLst>
                <a:gd name="adj" fmla="val 66755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EDE69588-3B0B-4984-B040-41222AA70C86}"/>
                </a:ext>
              </a:extLst>
            </p:cNvPr>
            <p:cNvSpPr/>
            <p:nvPr/>
          </p:nvSpPr>
          <p:spPr>
            <a:xfrm>
              <a:off x="5366045" y="726560"/>
              <a:ext cx="449039" cy="225264"/>
            </a:xfrm>
            <a:prstGeom prst="cube">
              <a:avLst>
                <a:gd name="adj" fmla="val 5924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1EE007C9-B0A2-41C0-AC3E-904B7E3191C8}"/>
                </a:ext>
              </a:extLst>
            </p:cNvPr>
            <p:cNvSpPr/>
            <p:nvPr/>
          </p:nvSpPr>
          <p:spPr>
            <a:xfrm>
              <a:off x="5700664" y="726560"/>
              <a:ext cx="449039" cy="225264"/>
            </a:xfrm>
            <a:prstGeom prst="cube">
              <a:avLst>
                <a:gd name="adj" fmla="val 5924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C07723A3-C14E-4401-B705-D9EB5FB96A85}"/>
                </a:ext>
              </a:extLst>
            </p:cNvPr>
            <p:cNvSpPr/>
            <p:nvPr/>
          </p:nvSpPr>
          <p:spPr>
            <a:xfrm>
              <a:off x="6039819" y="726560"/>
              <a:ext cx="449039" cy="225264"/>
            </a:xfrm>
            <a:prstGeom prst="cube">
              <a:avLst>
                <a:gd name="adj" fmla="val 5924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B5D3ED80-328C-45A3-B4DA-FB61F943A459}"/>
                </a:ext>
              </a:extLst>
            </p:cNvPr>
            <p:cNvSpPr/>
            <p:nvPr/>
          </p:nvSpPr>
          <p:spPr>
            <a:xfrm>
              <a:off x="6378975" y="726560"/>
              <a:ext cx="449039" cy="225264"/>
            </a:xfrm>
            <a:prstGeom prst="cube">
              <a:avLst>
                <a:gd name="adj" fmla="val 5924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Cube 143">
              <a:extLst>
                <a:ext uri="{FF2B5EF4-FFF2-40B4-BE49-F238E27FC236}">
                  <a16:creationId xmlns:a16="http://schemas.microsoft.com/office/drawing/2014/main" id="{16AB9732-2E3F-42E4-9EFD-73965C785D7A}"/>
                </a:ext>
              </a:extLst>
            </p:cNvPr>
            <p:cNvSpPr/>
            <p:nvPr/>
          </p:nvSpPr>
          <p:spPr>
            <a:xfrm>
              <a:off x="5293877" y="867220"/>
              <a:ext cx="599846" cy="167723"/>
            </a:xfrm>
            <a:prstGeom prst="cube">
              <a:avLst>
                <a:gd name="adj" fmla="val 4677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Cube 144">
              <a:extLst>
                <a:ext uri="{FF2B5EF4-FFF2-40B4-BE49-F238E27FC236}">
                  <a16:creationId xmlns:a16="http://schemas.microsoft.com/office/drawing/2014/main" id="{642A4468-867E-475B-856B-7522635E5665}"/>
                </a:ext>
              </a:extLst>
            </p:cNvPr>
            <p:cNvSpPr/>
            <p:nvPr/>
          </p:nvSpPr>
          <p:spPr>
            <a:xfrm>
              <a:off x="5826038" y="868061"/>
              <a:ext cx="599846" cy="167723"/>
            </a:xfrm>
            <a:prstGeom prst="cube">
              <a:avLst>
                <a:gd name="adj" fmla="val 4677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2895122F-D1C4-4FFD-AE26-C02A2C3FAEDB}"/>
                </a:ext>
              </a:extLst>
            </p:cNvPr>
            <p:cNvSpPr/>
            <p:nvPr/>
          </p:nvSpPr>
          <p:spPr>
            <a:xfrm>
              <a:off x="6732574" y="666959"/>
              <a:ext cx="416611" cy="282651"/>
            </a:xfrm>
            <a:prstGeom prst="cube">
              <a:avLst>
                <a:gd name="adj" fmla="val 64908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Cube 145">
              <a:extLst>
                <a:ext uri="{FF2B5EF4-FFF2-40B4-BE49-F238E27FC236}">
                  <a16:creationId xmlns:a16="http://schemas.microsoft.com/office/drawing/2014/main" id="{D6754F98-9CBC-4846-9CDC-F864642349EE}"/>
                </a:ext>
              </a:extLst>
            </p:cNvPr>
            <p:cNvSpPr/>
            <p:nvPr/>
          </p:nvSpPr>
          <p:spPr>
            <a:xfrm>
              <a:off x="6365459" y="868061"/>
              <a:ext cx="599846" cy="167723"/>
            </a:xfrm>
            <a:prstGeom prst="cube">
              <a:avLst>
                <a:gd name="adj" fmla="val 46771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Arrow: Down 109">
            <a:extLst>
              <a:ext uri="{FF2B5EF4-FFF2-40B4-BE49-F238E27FC236}">
                <a16:creationId xmlns:a16="http://schemas.microsoft.com/office/drawing/2014/main" id="{F325B53D-63DA-4967-A07F-1CFAE827AF33}"/>
              </a:ext>
            </a:extLst>
          </p:cNvPr>
          <p:cNvSpPr/>
          <p:nvPr/>
        </p:nvSpPr>
        <p:spPr>
          <a:xfrm>
            <a:off x="8816806" y="4352056"/>
            <a:ext cx="511320" cy="402265"/>
          </a:xfrm>
          <a:prstGeom prst="downArrow">
            <a:avLst>
              <a:gd name="adj1" fmla="val 50000"/>
              <a:gd name="adj2" fmla="val 3077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id="{CFE337B1-3B6B-448F-A215-96F738139CDB}"/>
              </a:ext>
            </a:extLst>
          </p:cNvPr>
          <p:cNvSpPr/>
          <p:nvPr/>
        </p:nvSpPr>
        <p:spPr>
          <a:xfrm>
            <a:off x="8727580" y="4195426"/>
            <a:ext cx="664372" cy="313662"/>
          </a:xfrm>
          <a:prstGeom prst="cube">
            <a:avLst>
              <a:gd name="adj" fmla="val 61160"/>
            </a:avLst>
          </a:prstGeom>
          <a:solidFill>
            <a:srgbClr val="AFABAB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Arrow: Down 151">
            <a:extLst>
              <a:ext uri="{FF2B5EF4-FFF2-40B4-BE49-F238E27FC236}">
                <a16:creationId xmlns:a16="http://schemas.microsoft.com/office/drawing/2014/main" id="{7657CB2E-0197-414C-9787-7AF0AAC4CB20}"/>
              </a:ext>
            </a:extLst>
          </p:cNvPr>
          <p:cNvSpPr/>
          <p:nvPr/>
        </p:nvSpPr>
        <p:spPr>
          <a:xfrm>
            <a:off x="8113648" y="4362218"/>
            <a:ext cx="511320" cy="402265"/>
          </a:xfrm>
          <a:prstGeom prst="downArrow">
            <a:avLst>
              <a:gd name="adj1" fmla="val 50000"/>
              <a:gd name="adj2" fmla="val 3077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Cube 152">
            <a:extLst>
              <a:ext uri="{FF2B5EF4-FFF2-40B4-BE49-F238E27FC236}">
                <a16:creationId xmlns:a16="http://schemas.microsoft.com/office/drawing/2014/main" id="{D3D380EF-446E-4F8D-8B49-A9DAF8FB010B}"/>
              </a:ext>
            </a:extLst>
          </p:cNvPr>
          <p:cNvSpPr/>
          <p:nvPr/>
        </p:nvSpPr>
        <p:spPr>
          <a:xfrm>
            <a:off x="8024422" y="4205588"/>
            <a:ext cx="664372" cy="313662"/>
          </a:xfrm>
          <a:prstGeom prst="cube">
            <a:avLst>
              <a:gd name="adj" fmla="val 61160"/>
            </a:avLst>
          </a:prstGeom>
          <a:solidFill>
            <a:srgbClr val="AFABAB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ube 97">
            <a:extLst>
              <a:ext uri="{FF2B5EF4-FFF2-40B4-BE49-F238E27FC236}">
                <a16:creationId xmlns:a16="http://schemas.microsoft.com/office/drawing/2014/main" id="{2DE90D16-3EA7-44DD-8649-5CE1E0FC50A1}"/>
              </a:ext>
            </a:extLst>
          </p:cNvPr>
          <p:cNvSpPr/>
          <p:nvPr/>
        </p:nvSpPr>
        <p:spPr>
          <a:xfrm>
            <a:off x="5799560" y="4400183"/>
            <a:ext cx="473971" cy="313662"/>
          </a:xfrm>
          <a:prstGeom prst="cube">
            <a:avLst>
              <a:gd name="adj" fmla="val 61160"/>
            </a:avLst>
          </a:prstGeom>
          <a:solidFill>
            <a:srgbClr val="F1A1AC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BF08CA13-9178-41F6-B39A-8A4A88F9D2C7}"/>
              </a:ext>
            </a:extLst>
          </p:cNvPr>
          <p:cNvSpPr/>
          <p:nvPr/>
        </p:nvSpPr>
        <p:spPr>
          <a:xfrm>
            <a:off x="6213451" y="4406351"/>
            <a:ext cx="664372" cy="313662"/>
          </a:xfrm>
          <a:prstGeom prst="cube">
            <a:avLst>
              <a:gd name="adj" fmla="val 61160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0D4B0F62-7263-4189-877F-2F7529805811}"/>
              </a:ext>
            </a:extLst>
          </p:cNvPr>
          <p:cNvSpPr/>
          <p:nvPr/>
        </p:nvSpPr>
        <p:spPr>
          <a:xfrm>
            <a:off x="6799985" y="4412321"/>
            <a:ext cx="664372" cy="313662"/>
          </a:xfrm>
          <a:prstGeom prst="cube">
            <a:avLst>
              <a:gd name="adj" fmla="val 61160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227F424-1E8B-4B6C-8664-C122CFA88327}"/>
              </a:ext>
            </a:extLst>
          </p:cNvPr>
          <p:cNvSpPr/>
          <p:nvPr/>
        </p:nvSpPr>
        <p:spPr>
          <a:xfrm>
            <a:off x="8985441" y="2676551"/>
            <a:ext cx="741636" cy="1468057"/>
          </a:xfrm>
          <a:prstGeom prst="downArrow">
            <a:avLst>
              <a:gd name="adj1" fmla="val 50000"/>
              <a:gd name="adj2" fmla="val 59615"/>
            </a:avLst>
          </a:prstGeom>
          <a:solidFill>
            <a:schemeClr val="tx1">
              <a:lumMod val="50000"/>
              <a:lumOff val="5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Cube 160">
            <a:extLst>
              <a:ext uri="{FF2B5EF4-FFF2-40B4-BE49-F238E27FC236}">
                <a16:creationId xmlns:a16="http://schemas.microsoft.com/office/drawing/2014/main" id="{B7723CD3-BA22-4C4E-9B07-55190D6BAC5A}"/>
              </a:ext>
            </a:extLst>
          </p:cNvPr>
          <p:cNvSpPr/>
          <p:nvPr/>
        </p:nvSpPr>
        <p:spPr>
          <a:xfrm>
            <a:off x="8267902" y="2215861"/>
            <a:ext cx="2455817" cy="747181"/>
          </a:xfrm>
          <a:prstGeom prst="cube">
            <a:avLst>
              <a:gd name="adj" fmla="val 81387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Cube 164">
            <a:extLst>
              <a:ext uri="{FF2B5EF4-FFF2-40B4-BE49-F238E27FC236}">
                <a16:creationId xmlns:a16="http://schemas.microsoft.com/office/drawing/2014/main" id="{D2824E76-7F0A-480B-9941-64412AC2D241}"/>
              </a:ext>
            </a:extLst>
          </p:cNvPr>
          <p:cNvSpPr/>
          <p:nvPr/>
        </p:nvSpPr>
        <p:spPr>
          <a:xfrm>
            <a:off x="8980902" y="1933257"/>
            <a:ext cx="612609" cy="167723"/>
          </a:xfrm>
          <a:prstGeom prst="cube">
            <a:avLst>
              <a:gd name="adj" fmla="val 46771"/>
            </a:avLst>
          </a:prstGeom>
          <a:solidFill>
            <a:schemeClr val="accent4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Cube 165">
            <a:extLst>
              <a:ext uri="{FF2B5EF4-FFF2-40B4-BE49-F238E27FC236}">
                <a16:creationId xmlns:a16="http://schemas.microsoft.com/office/drawing/2014/main" id="{7CD7DF4F-7800-474C-8E0F-306BE4F1C27F}"/>
              </a:ext>
            </a:extLst>
          </p:cNvPr>
          <p:cNvSpPr/>
          <p:nvPr/>
        </p:nvSpPr>
        <p:spPr>
          <a:xfrm>
            <a:off x="9528928" y="1933257"/>
            <a:ext cx="599846" cy="167723"/>
          </a:xfrm>
          <a:prstGeom prst="cube">
            <a:avLst>
              <a:gd name="adj" fmla="val 46771"/>
            </a:avLst>
          </a:prstGeom>
          <a:solidFill>
            <a:schemeClr val="accent4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Cube 175">
            <a:extLst>
              <a:ext uri="{FF2B5EF4-FFF2-40B4-BE49-F238E27FC236}">
                <a16:creationId xmlns:a16="http://schemas.microsoft.com/office/drawing/2014/main" id="{DE8F4568-B8F7-4F84-9BFB-526BFBE2854C}"/>
              </a:ext>
            </a:extLst>
          </p:cNvPr>
          <p:cNvSpPr/>
          <p:nvPr/>
        </p:nvSpPr>
        <p:spPr>
          <a:xfrm>
            <a:off x="8788316" y="2008035"/>
            <a:ext cx="443844" cy="253725"/>
          </a:xfrm>
          <a:prstGeom prst="cube">
            <a:avLst>
              <a:gd name="adj" fmla="val 66755"/>
            </a:avLst>
          </a:prstGeom>
          <a:solidFill>
            <a:schemeClr val="accent4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Parallelogram 185">
            <a:extLst>
              <a:ext uri="{FF2B5EF4-FFF2-40B4-BE49-F238E27FC236}">
                <a16:creationId xmlns:a16="http://schemas.microsoft.com/office/drawing/2014/main" id="{C564683E-8417-4FBF-A2D6-5F9D2080F0BD}"/>
              </a:ext>
            </a:extLst>
          </p:cNvPr>
          <p:cNvSpPr/>
          <p:nvPr/>
        </p:nvSpPr>
        <p:spPr>
          <a:xfrm>
            <a:off x="8513002" y="2265591"/>
            <a:ext cx="1984077" cy="489749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Arrow: Down 184">
            <a:extLst>
              <a:ext uri="{FF2B5EF4-FFF2-40B4-BE49-F238E27FC236}">
                <a16:creationId xmlns:a16="http://schemas.microsoft.com/office/drawing/2014/main" id="{714C2F27-C559-418D-9950-5CF87AF2D513}"/>
              </a:ext>
            </a:extLst>
          </p:cNvPr>
          <p:cNvSpPr/>
          <p:nvPr/>
        </p:nvSpPr>
        <p:spPr>
          <a:xfrm>
            <a:off x="9148749" y="2449114"/>
            <a:ext cx="333708" cy="259318"/>
          </a:xfrm>
          <a:prstGeom prst="downArrow">
            <a:avLst>
              <a:gd name="adj1" fmla="val 50000"/>
              <a:gd name="adj2" fmla="val 30771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Arrow: Down 186">
            <a:extLst>
              <a:ext uri="{FF2B5EF4-FFF2-40B4-BE49-F238E27FC236}">
                <a16:creationId xmlns:a16="http://schemas.microsoft.com/office/drawing/2014/main" id="{94171C68-0149-425B-9292-3CFB4B051FB0}"/>
              </a:ext>
            </a:extLst>
          </p:cNvPr>
          <p:cNvSpPr/>
          <p:nvPr/>
        </p:nvSpPr>
        <p:spPr>
          <a:xfrm>
            <a:off x="10117663" y="2046665"/>
            <a:ext cx="333708" cy="259318"/>
          </a:xfrm>
          <a:prstGeom prst="downArrow">
            <a:avLst>
              <a:gd name="adj1" fmla="val 50000"/>
              <a:gd name="adj2" fmla="val 30771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Cube 182">
            <a:extLst>
              <a:ext uri="{FF2B5EF4-FFF2-40B4-BE49-F238E27FC236}">
                <a16:creationId xmlns:a16="http://schemas.microsoft.com/office/drawing/2014/main" id="{26CC5967-E995-46A1-BD69-7F4B7AA64444}"/>
              </a:ext>
            </a:extLst>
          </p:cNvPr>
          <p:cNvSpPr/>
          <p:nvPr/>
        </p:nvSpPr>
        <p:spPr>
          <a:xfrm>
            <a:off x="8610437" y="2178551"/>
            <a:ext cx="433802" cy="282651"/>
          </a:xfrm>
          <a:prstGeom prst="cube">
            <a:avLst>
              <a:gd name="adj" fmla="val 64908"/>
            </a:avLst>
          </a:prstGeom>
          <a:solidFill>
            <a:schemeClr val="accent4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Arrow: Down 187">
            <a:extLst>
              <a:ext uri="{FF2B5EF4-FFF2-40B4-BE49-F238E27FC236}">
                <a16:creationId xmlns:a16="http://schemas.microsoft.com/office/drawing/2014/main" id="{0CD680F9-29E7-4488-BBC7-AB9544A11229}"/>
              </a:ext>
            </a:extLst>
          </p:cNvPr>
          <p:cNvSpPr/>
          <p:nvPr/>
        </p:nvSpPr>
        <p:spPr>
          <a:xfrm>
            <a:off x="9390535" y="2001533"/>
            <a:ext cx="333708" cy="459813"/>
          </a:xfrm>
          <a:prstGeom prst="downArrow">
            <a:avLst>
              <a:gd name="adj1" fmla="val 50000"/>
              <a:gd name="adj2" fmla="val 30771"/>
            </a:avLst>
          </a:prstGeom>
          <a:solidFill>
            <a:srgbClr val="0082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Arrow: Down 189">
            <a:extLst>
              <a:ext uri="{FF2B5EF4-FFF2-40B4-BE49-F238E27FC236}">
                <a16:creationId xmlns:a16="http://schemas.microsoft.com/office/drawing/2014/main" id="{3A247110-A223-441C-B635-604BA18F70CD}"/>
              </a:ext>
            </a:extLst>
          </p:cNvPr>
          <p:cNvSpPr/>
          <p:nvPr/>
        </p:nvSpPr>
        <p:spPr>
          <a:xfrm>
            <a:off x="9057785" y="1474032"/>
            <a:ext cx="333708" cy="886703"/>
          </a:xfrm>
          <a:prstGeom prst="downArrow">
            <a:avLst>
              <a:gd name="adj1" fmla="val 50000"/>
              <a:gd name="adj2" fmla="val 30771"/>
            </a:avLst>
          </a:prstGeom>
          <a:solidFill>
            <a:srgbClr val="4874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Cube 167">
            <a:extLst>
              <a:ext uri="{FF2B5EF4-FFF2-40B4-BE49-F238E27FC236}">
                <a16:creationId xmlns:a16="http://schemas.microsoft.com/office/drawing/2014/main" id="{4B2C176D-7E3B-42F2-8F0A-79E1FB3A8258}"/>
              </a:ext>
            </a:extLst>
          </p:cNvPr>
          <p:cNvSpPr/>
          <p:nvPr/>
        </p:nvSpPr>
        <p:spPr>
          <a:xfrm>
            <a:off x="8846144" y="1380600"/>
            <a:ext cx="449039" cy="225264"/>
          </a:xfrm>
          <a:prstGeom prst="cube">
            <a:avLst>
              <a:gd name="adj" fmla="val 59247"/>
            </a:avLst>
          </a:prstGeom>
          <a:solidFill>
            <a:schemeClr val="accent1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Cube 168">
            <a:extLst>
              <a:ext uri="{FF2B5EF4-FFF2-40B4-BE49-F238E27FC236}">
                <a16:creationId xmlns:a16="http://schemas.microsoft.com/office/drawing/2014/main" id="{FD6DDEC6-286C-4B1D-AC4A-8A6853CD01CB}"/>
              </a:ext>
            </a:extLst>
          </p:cNvPr>
          <p:cNvSpPr/>
          <p:nvPr/>
        </p:nvSpPr>
        <p:spPr>
          <a:xfrm>
            <a:off x="9176500" y="1380600"/>
            <a:ext cx="449039" cy="225264"/>
          </a:xfrm>
          <a:prstGeom prst="cube">
            <a:avLst>
              <a:gd name="adj" fmla="val 59247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Cube 176">
            <a:extLst>
              <a:ext uri="{FF2B5EF4-FFF2-40B4-BE49-F238E27FC236}">
                <a16:creationId xmlns:a16="http://schemas.microsoft.com/office/drawing/2014/main" id="{E9A0B6AE-EE24-40FD-9398-1B37CEE7BD1E}"/>
              </a:ext>
            </a:extLst>
          </p:cNvPr>
          <p:cNvSpPr/>
          <p:nvPr/>
        </p:nvSpPr>
        <p:spPr>
          <a:xfrm>
            <a:off x="8639223" y="1606012"/>
            <a:ext cx="449039" cy="225264"/>
          </a:xfrm>
          <a:prstGeom prst="cube">
            <a:avLst>
              <a:gd name="adj" fmla="val 59247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Cube 177">
            <a:extLst>
              <a:ext uri="{FF2B5EF4-FFF2-40B4-BE49-F238E27FC236}">
                <a16:creationId xmlns:a16="http://schemas.microsoft.com/office/drawing/2014/main" id="{0D8367DA-E53D-4F53-AB10-8503CCCBBEE1}"/>
              </a:ext>
            </a:extLst>
          </p:cNvPr>
          <p:cNvSpPr/>
          <p:nvPr/>
        </p:nvSpPr>
        <p:spPr>
          <a:xfrm>
            <a:off x="8973842" y="1606012"/>
            <a:ext cx="449039" cy="225264"/>
          </a:xfrm>
          <a:prstGeom prst="cube">
            <a:avLst>
              <a:gd name="adj" fmla="val 59247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Cube 169">
            <a:extLst>
              <a:ext uri="{FF2B5EF4-FFF2-40B4-BE49-F238E27FC236}">
                <a16:creationId xmlns:a16="http://schemas.microsoft.com/office/drawing/2014/main" id="{9B72826B-A793-4900-AA81-6E8AC1960FE4}"/>
              </a:ext>
            </a:extLst>
          </p:cNvPr>
          <p:cNvSpPr/>
          <p:nvPr/>
        </p:nvSpPr>
        <p:spPr>
          <a:xfrm>
            <a:off x="9515656" y="1380600"/>
            <a:ext cx="449039" cy="225264"/>
          </a:xfrm>
          <a:prstGeom prst="cube">
            <a:avLst>
              <a:gd name="adj" fmla="val 59247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Cube 170">
            <a:extLst>
              <a:ext uri="{FF2B5EF4-FFF2-40B4-BE49-F238E27FC236}">
                <a16:creationId xmlns:a16="http://schemas.microsoft.com/office/drawing/2014/main" id="{75D0B836-8E04-4245-A80E-29FA1476694D}"/>
              </a:ext>
            </a:extLst>
          </p:cNvPr>
          <p:cNvSpPr/>
          <p:nvPr/>
        </p:nvSpPr>
        <p:spPr>
          <a:xfrm>
            <a:off x="9854812" y="1380600"/>
            <a:ext cx="449039" cy="225264"/>
          </a:xfrm>
          <a:prstGeom prst="cube">
            <a:avLst>
              <a:gd name="adj" fmla="val 59247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Cube 178">
            <a:extLst>
              <a:ext uri="{FF2B5EF4-FFF2-40B4-BE49-F238E27FC236}">
                <a16:creationId xmlns:a16="http://schemas.microsoft.com/office/drawing/2014/main" id="{83A48D5F-B870-46ED-AA9D-3BF9FFE323CC}"/>
              </a:ext>
            </a:extLst>
          </p:cNvPr>
          <p:cNvSpPr/>
          <p:nvPr/>
        </p:nvSpPr>
        <p:spPr>
          <a:xfrm>
            <a:off x="9312997" y="1606012"/>
            <a:ext cx="449039" cy="225264"/>
          </a:xfrm>
          <a:prstGeom prst="cube">
            <a:avLst>
              <a:gd name="adj" fmla="val 59247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Cube 179">
            <a:extLst>
              <a:ext uri="{FF2B5EF4-FFF2-40B4-BE49-F238E27FC236}">
                <a16:creationId xmlns:a16="http://schemas.microsoft.com/office/drawing/2014/main" id="{53A408BB-B0F7-4DDF-B6B0-E884E8DE49C1}"/>
              </a:ext>
            </a:extLst>
          </p:cNvPr>
          <p:cNvSpPr/>
          <p:nvPr/>
        </p:nvSpPr>
        <p:spPr>
          <a:xfrm>
            <a:off x="9652153" y="1606012"/>
            <a:ext cx="449039" cy="225264"/>
          </a:xfrm>
          <a:prstGeom prst="cube">
            <a:avLst>
              <a:gd name="adj" fmla="val 59247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Cube 171">
            <a:extLst>
              <a:ext uri="{FF2B5EF4-FFF2-40B4-BE49-F238E27FC236}">
                <a16:creationId xmlns:a16="http://schemas.microsoft.com/office/drawing/2014/main" id="{D17BAD3B-B064-4029-9014-0B7C2532BD58}"/>
              </a:ext>
            </a:extLst>
          </p:cNvPr>
          <p:cNvSpPr/>
          <p:nvPr/>
        </p:nvSpPr>
        <p:spPr>
          <a:xfrm>
            <a:off x="8780863" y="1905729"/>
            <a:ext cx="381926" cy="155318"/>
          </a:xfrm>
          <a:prstGeom prst="cube">
            <a:avLst>
              <a:gd name="adj" fmla="val 42453"/>
            </a:avLst>
          </a:prstGeom>
          <a:solidFill>
            <a:srgbClr val="00B0F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Cube 172">
            <a:extLst>
              <a:ext uri="{FF2B5EF4-FFF2-40B4-BE49-F238E27FC236}">
                <a16:creationId xmlns:a16="http://schemas.microsoft.com/office/drawing/2014/main" id="{7171461A-7CB4-46E6-9D27-82F39ED3271F}"/>
              </a:ext>
            </a:extLst>
          </p:cNvPr>
          <p:cNvSpPr/>
          <p:nvPr/>
        </p:nvSpPr>
        <p:spPr>
          <a:xfrm>
            <a:off x="9113863" y="1906938"/>
            <a:ext cx="381926" cy="155318"/>
          </a:xfrm>
          <a:prstGeom prst="cube">
            <a:avLst>
              <a:gd name="adj" fmla="val 42453"/>
            </a:avLst>
          </a:prstGeom>
          <a:solidFill>
            <a:srgbClr val="00B0F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Cube 190">
            <a:extLst>
              <a:ext uri="{FF2B5EF4-FFF2-40B4-BE49-F238E27FC236}">
                <a16:creationId xmlns:a16="http://schemas.microsoft.com/office/drawing/2014/main" id="{9C695788-0382-4DA2-B8AB-2B8811108A32}"/>
              </a:ext>
            </a:extLst>
          </p:cNvPr>
          <p:cNvSpPr/>
          <p:nvPr/>
        </p:nvSpPr>
        <p:spPr>
          <a:xfrm>
            <a:off x="1198646" y="951850"/>
            <a:ext cx="433802" cy="282651"/>
          </a:xfrm>
          <a:prstGeom prst="cube">
            <a:avLst>
              <a:gd name="adj" fmla="val 6490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87E804E7-0C31-4EDC-A2D3-8421BFA1157D}"/>
              </a:ext>
            </a:extLst>
          </p:cNvPr>
          <p:cNvSpPr txBox="1"/>
          <p:nvPr/>
        </p:nvSpPr>
        <p:spPr>
          <a:xfrm>
            <a:off x="2060180" y="923064"/>
            <a:ext cx="194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16x Intel shield die</a:t>
            </a:r>
          </a:p>
        </p:txBody>
      </p:sp>
      <p:sp>
        <p:nvSpPr>
          <p:cNvPr id="181" name="Cube 180">
            <a:extLst>
              <a:ext uri="{FF2B5EF4-FFF2-40B4-BE49-F238E27FC236}">
                <a16:creationId xmlns:a16="http://schemas.microsoft.com/office/drawing/2014/main" id="{7BFE97A9-B640-4008-BE4A-EA09C25DEBD0}"/>
              </a:ext>
            </a:extLst>
          </p:cNvPr>
          <p:cNvSpPr/>
          <p:nvPr/>
        </p:nvSpPr>
        <p:spPr>
          <a:xfrm>
            <a:off x="8544195" y="2364851"/>
            <a:ext cx="599846" cy="167723"/>
          </a:xfrm>
          <a:prstGeom prst="cube">
            <a:avLst>
              <a:gd name="adj" fmla="val 46771"/>
            </a:avLst>
          </a:prstGeom>
          <a:solidFill>
            <a:schemeClr val="accent4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Cube 181">
            <a:extLst>
              <a:ext uri="{FF2B5EF4-FFF2-40B4-BE49-F238E27FC236}">
                <a16:creationId xmlns:a16="http://schemas.microsoft.com/office/drawing/2014/main" id="{B9F7DC82-87AA-4260-9AC1-D26391A45612}"/>
              </a:ext>
            </a:extLst>
          </p:cNvPr>
          <p:cNvSpPr/>
          <p:nvPr/>
        </p:nvSpPr>
        <p:spPr>
          <a:xfrm>
            <a:off x="9076356" y="2365692"/>
            <a:ext cx="599846" cy="167723"/>
          </a:xfrm>
          <a:prstGeom prst="cube">
            <a:avLst>
              <a:gd name="adj" fmla="val 46771"/>
            </a:avLst>
          </a:prstGeom>
          <a:solidFill>
            <a:schemeClr val="accent4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Cube 166">
            <a:extLst>
              <a:ext uri="{FF2B5EF4-FFF2-40B4-BE49-F238E27FC236}">
                <a16:creationId xmlns:a16="http://schemas.microsoft.com/office/drawing/2014/main" id="{FE9CD923-AB5D-4741-8738-51E0217D3A17}"/>
              </a:ext>
            </a:extLst>
          </p:cNvPr>
          <p:cNvSpPr/>
          <p:nvPr/>
        </p:nvSpPr>
        <p:spPr>
          <a:xfrm>
            <a:off x="10077057" y="1933257"/>
            <a:ext cx="599846" cy="167723"/>
          </a:xfrm>
          <a:prstGeom prst="cube">
            <a:avLst>
              <a:gd name="adj" fmla="val 46771"/>
            </a:avLst>
          </a:prstGeom>
          <a:solidFill>
            <a:schemeClr val="accent4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Cube 174">
            <a:extLst>
              <a:ext uri="{FF2B5EF4-FFF2-40B4-BE49-F238E27FC236}">
                <a16:creationId xmlns:a16="http://schemas.microsoft.com/office/drawing/2014/main" id="{CDCF327B-A6B3-454C-8DE0-368D054CC662}"/>
              </a:ext>
            </a:extLst>
          </p:cNvPr>
          <p:cNvSpPr/>
          <p:nvPr/>
        </p:nvSpPr>
        <p:spPr>
          <a:xfrm>
            <a:off x="9791527" y="1907234"/>
            <a:ext cx="381926" cy="155318"/>
          </a:xfrm>
          <a:prstGeom prst="cube">
            <a:avLst>
              <a:gd name="adj" fmla="val 42453"/>
            </a:avLst>
          </a:prstGeom>
          <a:solidFill>
            <a:srgbClr val="00B0F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Cube 173">
            <a:extLst>
              <a:ext uri="{FF2B5EF4-FFF2-40B4-BE49-F238E27FC236}">
                <a16:creationId xmlns:a16="http://schemas.microsoft.com/office/drawing/2014/main" id="{CA6326F8-BE6E-400D-B3EC-1FE577173CD3}"/>
              </a:ext>
            </a:extLst>
          </p:cNvPr>
          <p:cNvSpPr/>
          <p:nvPr/>
        </p:nvSpPr>
        <p:spPr>
          <a:xfrm>
            <a:off x="9452695" y="1907086"/>
            <a:ext cx="381926" cy="155318"/>
          </a:xfrm>
          <a:prstGeom prst="cube">
            <a:avLst>
              <a:gd name="adj" fmla="val 42453"/>
            </a:avLst>
          </a:prstGeom>
          <a:solidFill>
            <a:srgbClr val="00B0F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Arrow: Down 188">
            <a:extLst>
              <a:ext uri="{FF2B5EF4-FFF2-40B4-BE49-F238E27FC236}">
                <a16:creationId xmlns:a16="http://schemas.microsoft.com/office/drawing/2014/main" id="{F9EF96C6-9472-4C5B-BED0-45FF0D4F6856}"/>
              </a:ext>
            </a:extLst>
          </p:cNvPr>
          <p:cNvSpPr/>
          <p:nvPr/>
        </p:nvSpPr>
        <p:spPr>
          <a:xfrm>
            <a:off x="9688701" y="1726346"/>
            <a:ext cx="333708" cy="886703"/>
          </a:xfrm>
          <a:prstGeom prst="downArrow">
            <a:avLst>
              <a:gd name="adj1" fmla="val 50000"/>
              <a:gd name="adj2" fmla="val 30771"/>
            </a:avLst>
          </a:prstGeom>
          <a:solidFill>
            <a:srgbClr val="4874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Cube 183">
            <a:extLst>
              <a:ext uri="{FF2B5EF4-FFF2-40B4-BE49-F238E27FC236}">
                <a16:creationId xmlns:a16="http://schemas.microsoft.com/office/drawing/2014/main" id="{F9E1EF38-BA20-4207-9DBE-B35EFC5D6685}"/>
              </a:ext>
            </a:extLst>
          </p:cNvPr>
          <p:cNvSpPr/>
          <p:nvPr/>
        </p:nvSpPr>
        <p:spPr>
          <a:xfrm>
            <a:off x="9615777" y="2365692"/>
            <a:ext cx="599846" cy="167723"/>
          </a:xfrm>
          <a:prstGeom prst="cube">
            <a:avLst>
              <a:gd name="adj" fmla="val 46771"/>
            </a:avLst>
          </a:prstGeom>
          <a:solidFill>
            <a:schemeClr val="accent4">
              <a:lumMod val="40000"/>
              <a:lumOff val="60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Parallelogram 106">
            <a:extLst>
              <a:ext uri="{FF2B5EF4-FFF2-40B4-BE49-F238E27FC236}">
                <a16:creationId xmlns:a16="http://schemas.microsoft.com/office/drawing/2014/main" id="{90D2CAB5-E5EA-4F79-8C25-B042E9EEA2C0}"/>
              </a:ext>
            </a:extLst>
          </p:cNvPr>
          <p:cNvSpPr/>
          <p:nvPr/>
        </p:nvSpPr>
        <p:spPr>
          <a:xfrm>
            <a:off x="9835708" y="3811126"/>
            <a:ext cx="443844" cy="111070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Parallelogram 108">
            <a:extLst>
              <a:ext uri="{FF2B5EF4-FFF2-40B4-BE49-F238E27FC236}">
                <a16:creationId xmlns:a16="http://schemas.microsoft.com/office/drawing/2014/main" id="{E91468D7-189B-4F5E-BA07-277AA1F2311B}"/>
              </a:ext>
            </a:extLst>
          </p:cNvPr>
          <p:cNvSpPr/>
          <p:nvPr/>
        </p:nvSpPr>
        <p:spPr>
          <a:xfrm>
            <a:off x="8572010" y="3776585"/>
            <a:ext cx="443844" cy="111070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Parallelogram 110">
            <a:extLst>
              <a:ext uri="{FF2B5EF4-FFF2-40B4-BE49-F238E27FC236}">
                <a16:creationId xmlns:a16="http://schemas.microsoft.com/office/drawing/2014/main" id="{FA2218D0-2A4D-4F6F-AC47-6BD51C8C9D8F}"/>
              </a:ext>
            </a:extLst>
          </p:cNvPr>
          <p:cNvSpPr/>
          <p:nvPr/>
        </p:nvSpPr>
        <p:spPr>
          <a:xfrm>
            <a:off x="9176500" y="3791677"/>
            <a:ext cx="443844" cy="111070"/>
          </a:xfrm>
          <a:prstGeom prst="parallelogram">
            <a:avLst>
              <a:gd name="adj" fmla="val 98171"/>
            </a:avLst>
          </a:prstGeom>
          <a:pattFill prst="pct25">
            <a:fgClr>
              <a:schemeClr val="bg1"/>
            </a:fgClr>
            <a:bgClr>
              <a:schemeClr val="accent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10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E967A-1D50-4C96-A6D9-73059076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2F565ED-DAEB-4B2C-91A0-BFABB0E4D4A2}"/>
              </a:ext>
            </a:extLst>
          </p:cNvPr>
          <p:cNvSpPr/>
          <p:nvPr/>
        </p:nvSpPr>
        <p:spPr>
          <a:xfrm>
            <a:off x="862182" y="1926993"/>
            <a:ext cx="809660" cy="322319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SDS Cold</a:t>
            </a:r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id="{25B86ED2-A711-4C87-A915-2709F6A92F38}"/>
              </a:ext>
            </a:extLst>
          </p:cNvPr>
          <p:cNvSpPr/>
          <p:nvPr/>
        </p:nvSpPr>
        <p:spPr>
          <a:xfrm>
            <a:off x="7496761" y="3551065"/>
            <a:ext cx="891324" cy="579443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Class Hot</a:t>
            </a:r>
          </a:p>
        </p:txBody>
      </p:sp>
      <p:sp>
        <p:nvSpPr>
          <p:cNvPr id="15" name="Rounded Rectangle 42">
            <a:extLst>
              <a:ext uri="{FF2B5EF4-FFF2-40B4-BE49-F238E27FC236}">
                <a16:creationId xmlns:a16="http://schemas.microsoft.com/office/drawing/2014/main" id="{03614FA0-45CB-4EA9-9C75-69745EC90FDE}"/>
              </a:ext>
            </a:extLst>
          </p:cNvPr>
          <p:cNvSpPr/>
          <p:nvPr/>
        </p:nvSpPr>
        <p:spPr>
          <a:xfrm>
            <a:off x="9053085" y="3543405"/>
            <a:ext cx="819623" cy="556928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PPV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BB3DE4-7FDF-4ACD-98FB-8D7221026C1E}"/>
              </a:ext>
            </a:extLst>
          </p:cNvPr>
          <p:cNvCxnSpPr>
            <a:cxnSpLocks/>
          </p:cNvCxnSpPr>
          <p:nvPr/>
        </p:nvCxnSpPr>
        <p:spPr>
          <a:xfrm>
            <a:off x="1681370" y="2088151"/>
            <a:ext cx="257551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9267424-DD45-4E8D-A8F3-9CC7D2BDC65E}"/>
              </a:ext>
            </a:extLst>
          </p:cNvPr>
          <p:cNvCxnSpPr>
            <a:cxnSpLocks/>
          </p:cNvCxnSpPr>
          <p:nvPr/>
        </p:nvCxnSpPr>
        <p:spPr>
          <a:xfrm>
            <a:off x="9919169" y="3857989"/>
            <a:ext cx="386843" cy="5147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100">
            <a:extLst>
              <a:ext uri="{FF2B5EF4-FFF2-40B4-BE49-F238E27FC236}">
                <a16:creationId xmlns:a16="http://schemas.microsoft.com/office/drawing/2014/main" id="{AFAEB3F7-1F77-440B-A64A-76AA9DE56765}"/>
              </a:ext>
            </a:extLst>
          </p:cNvPr>
          <p:cNvSpPr/>
          <p:nvPr/>
        </p:nvSpPr>
        <p:spPr>
          <a:xfrm rot="16200000">
            <a:off x="2265915" y="3840793"/>
            <a:ext cx="1721364" cy="347513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Foveros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 Wafer Bonding</a:t>
            </a:r>
          </a:p>
        </p:txBody>
      </p:sp>
      <p:sp>
        <p:nvSpPr>
          <p:cNvPr id="23" name="Rounded Rectangle 106">
            <a:extLst>
              <a:ext uri="{FF2B5EF4-FFF2-40B4-BE49-F238E27FC236}">
                <a16:creationId xmlns:a16="http://schemas.microsoft.com/office/drawing/2014/main" id="{29A08F72-822D-4699-86E4-536CAC08066F}"/>
              </a:ext>
            </a:extLst>
          </p:cNvPr>
          <p:cNvSpPr/>
          <p:nvPr/>
        </p:nvSpPr>
        <p:spPr>
          <a:xfrm rot="16200000">
            <a:off x="9786464" y="3660721"/>
            <a:ext cx="1479136" cy="36243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Finish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DDF3A7-C060-4EB4-BA5C-FDF9F988BFA8}"/>
              </a:ext>
            </a:extLst>
          </p:cNvPr>
          <p:cNvCxnSpPr>
            <a:cxnSpLocks/>
          </p:cNvCxnSpPr>
          <p:nvPr/>
        </p:nvCxnSpPr>
        <p:spPr>
          <a:xfrm flipV="1">
            <a:off x="328617" y="5989575"/>
            <a:ext cx="10859105" cy="8549"/>
          </a:xfrm>
          <a:prstGeom prst="lin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6422F39-C058-4D34-AAD6-A7E0F74527BC}"/>
              </a:ext>
            </a:extLst>
          </p:cNvPr>
          <p:cNvSpPr txBox="1"/>
          <p:nvPr/>
        </p:nvSpPr>
        <p:spPr>
          <a:xfrm>
            <a:off x="843601" y="6019382"/>
            <a:ext cx="1631031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Singulated Die Test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Wafer sort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F43C7-3247-4DCB-B0F8-D4607D0A897A}"/>
              </a:ext>
            </a:extLst>
          </p:cNvPr>
          <p:cNvSpPr txBox="1"/>
          <p:nvPr/>
        </p:nvSpPr>
        <p:spPr>
          <a:xfrm>
            <a:off x="7440231" y="6037414"/>
            <a:ext cx="113278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MCP Package Test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E0D92C-4C7B-4790-96C4-9FC48B4C930A}"/>
              </a:ext>
            </a:extLst>
          </p:cNvPr>
          <p:cNvSpPr txBox="1"/>
          <p:nvPr/>
        </p:nvSpPr>
        <p:spPr>
          <a:xfrm>
            <a:off x="8731522" y="6019382"/>
            <a:ext cx="738935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System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Test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E3BFCA-71C2-4F60-BFCB-D4EB4521604D}"/>
              </a:ext>
            </a:extLst>
          </p:cNvPr>
          <p:cNvCxnSpPr>
            <a:cxnSpLocks/>
          </p:cNvCxnSpPr>
          <p:nvPr/>
        </p:nvCxnSpPr>
        <p:spPr>
          <a:xfrm>
            <a:off x="1692183" y="2781704"/>
            <a:ext cx="264539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EB4B24-2037-4556-BAF5-56C5E5BA9578}"/>
              </a:ext>
            </a:extLst>
          </p:cNvPr>
          <p:cNvSpPr txBox="1"/>
          <p:nvPr/>
        </p:nvSpPr>
        <p:spPr>
          <a:xfrm>
            <a:off x="3475186" y="6058835"/>
            <a:ext cx="1315215" cy="2154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Stacked die SDT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E6A207-EE56-4D33-AA79-F56B45C91241}"/>
              </a:ext>
            </a:extLst>
          </p:cNvPr>
          <p:cNvCxnSpPr>
            <a:cxnSpLocks/>
          </p:cNvCxnSpPr>
          <p:nvPr/>
        </p:nvCxnSpPr>
        <p:spPr>
          <a:xfrm>
            <a:off x="5382407" y="3873277"/>
            <a:ext cx="439557" cy="3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4BBF668-58B0-43A1-AC0E-3B55C803E2AE}"/>
              </a:ext>
            </a:extLst>
          </p:cNvPr>
          <p:cNvSpPr txBox="1"/>
          <p:nvPr/>
        </p:nvSpPr>
        <p:spPr>
          <a:xfrm rot="16200000">
            <a:off x="259997" y="1805101"/>
            <a:ext cx="57410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GFx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 CT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 (7nm)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 16 / unit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26C7DC-74DA-4D80-9A3D-D9CBC9196F92}"/>
              </a:ext>
            </a:extLst>
          </p:cNvPr>
          <p:cNvSpPr txBox="1"/>
          <p:nvPr/>
        </p:nvSpPr>
        <p:spPr>
          <a:xfrm rot="16200000">
            <a:off x="214417" y="2535897"/>
            <a:ext cx="66527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SRAM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(10nm)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 8 / unit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5B47D6-94A0-48F0-B2DB-8A8EE8C64356}"/>
              </a:ext>
            </a:extLst>
          </p:cNvPr>
          <p:cNvSpPr txBox="1"/>
          <p:nvPr/>
        </p:nvSpPr>
        <p:spPr>
          <a:xfrm rot="16200000">
            <a:off x="246071" y="3671332"/>
            <a:ext cx="62675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Base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 (10nm)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2 / Unit</a:t>
            </a:r>
          </a:p>
        </p:txBody>
      </p:sp>
      <p:sp>
        <p:nvSpPr>
          <p:cNvPr id="38" name="Rounded Rectangle 25">
            <a:extLst>
              <a:ext uri="{FF2B5EF4-FFF2-40B4-BE49-F238E27FC236}">
                <a16:creationId xmlns:a16="http://schemas.microsoft.com/office/drawing/2014/main" id="{F7373CBD-FD38-4B04-8C75-362F2BC70758}"/>
              </a:ext>
            </a:extLst>
          </p:cNvPr>
          <p:cNvSpPr/>
          <p:nvPr/>
        </p:nvSpPr>
        <p:spPr>
          <a:xfrm>
            <a:off x="5847675" y="3584672"/>
            <a:ext cx="999317" cy="556928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Assembly Health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Monitor</a:t>
            </a:r>
          </a:p>
        </p:txBody>
      </p:sp>
      <p:sp>
        <p:nvSpPr>
          <p:cNvPr id="39" name="Rounded Rectangle 20">
            <a:extLst>
              <a:ext uri="{FF2B5EF4-FFF2-40B4-BE49-F238E27FC236}">
                <a16:creationId xmlns:a16="http://schemas.microsoft.com/office/drawing/2014/main" id="{6C7BDE88-2646-48DD-B49F-0BD6E64E4A95}"/>
              </a:ext>
            </a:extLst>
          </p:cNvPr>
          <p:cNvSpPr/>
          <p:nvPr/>
        </p:nvSpPr>
        <p:spPr>
          <a:xfrm>
            <a:off x="1969140" y="5239420"/>
            <a:ext cx="734347" cy="258293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SDT Hot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4E361BA-82E8-4A17-AF1B-EAB14B73A293}"/>
              </a:ext>
            </a:extLst>
          </p:cNvPr>
          <p:cNvCxnSpPr>
            <a:cxnSpLocks/>
          </p:cNvCxnSpPr>
          <p:nvPr/>
        </p:nvCxnSpPr>
        <p:spPr>
          <a:xfrm>
            <a:off x="1694070" y="5362217"/>
            <a:ext cx="257551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1CB4945-1076-4455-9BEA-79AC7BE1691D}"/>
              </a:ext>
            </a:extLst>
          </p:cNvPr>
          <p:cNvSpPr txBox="1"/>
          <p:nvPr/>
        </p:nvSpPr>
        <p:spPr>
          <a:xfrm rot="16200000">
            <a:off x="97613" y="5135530"/>
            <a:ext cx="88709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Arno River (TSMC 7nm)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2 / unit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F8EF26-3112-4135-A051-A04581A5D0CB}"/>
              </a:ext>
            </a:extLst>
          </p:cNvPr>
          <p:cNvSpPr txBox="1"/>
          <p:nvPr/>
        </p:nvSpPr>
        <p:spPr>
          <a:xfrm>
            <a:off x="4800424" y="5492356"/>
            <a:ext cx="94456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ctr" defTabSz="685783">
              <a:defRPr sz="750"/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HBM2e Die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8 per 2T unit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D430A3F-C803-45A1-B3CD-804BA84D6EF5}"/>
              </a:ext>
            </a:extLst>
          </p:cNvPr>
          <p:cNvCxnSpPr>
            <a:cxnSpLocks/>
          </p:cNvCxnSpPr>
          <p:nvPr/>
        </p:nvCxnSpPr>
        <p:spPr>
          <a:xfrm flipV="1">
            <a:off x="1713966" y="3889405"/>
            <a:ext cx="1202801" cy="5147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10">
            <a:extLst>
              <a:ext uri="{FF2B5EF4-FFF2-40B4-BE49-F238E27FC236}">
                <a16:creationId xmlns:a16="http://schemas.microsoft.com/office/drawing/2014/main" id="{8B04691A-D266-42CB-A693-33E22F38F551}"/>
              </a:ext>
            </a:extLst>
          </p:cNvPr>
          <p:cNvSpPr/>
          <p:nvPr/>
        </p:nvSpPr>
        <p:spPr>
          <a:xfrm>
            <a:off x="869171" y="2612786"/>
            <a:ext cx="809660" cy="322319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SDS Cold</a:t>
            </a:r>
          </a:p>
        </p:txBody>
      </p:sp>
      <p:sp>
        <p:nvSpPr>
          <p:cNvPr id="54" name="Rounded Rectangle 10">
            <a:extLst>
              <a:ext uri="{FF2B5EF4-FFF2-40B4-BE49-F238E27FC236}">
                <a16:creationId xmlns:a16="http://schemas.microsoft.com/office/drawing/2014/main" id="{ABD3B56E-0A26-4815-831A-68CE83F7B871}"/>
              </a:ext>
            </a:extLst>
          </p:cNvPr>
          <p:cNvSpPr/>
          <p:nvPr/>
        </p:nvSpPr>
        <p:spPr>
          <a:xfrm>
            <a:off x="869171" y="3717383"/>
            <a:ext cx="809660" cy="322319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HOP Cold</a:t>
            </a:r>
          </a:p>
        </p:txBody>
      </p:sp>
      <p:sp>
        <p:nvSpPr>
          <p:cNvPr id="55" name="Rounded Rectangle 10">
            <a:extLst>
              <a:ext uri="{FF2B5EF4-FFF2-40B4-BE49-F238E27FC236}">
                <a16:creationId xmlns:a16="http://schemas.microsoft.com/office/drawing/2014/main" id="{0897AE9F-357A-458C-87A3-20F54687DF0E}"/>
              </a:ext>
            </a:extLst>
          </p:cNvPr>
          <p:cNvSpPr/>
          <p:nvPr/>
        </p:nvSpPr>
        <p:spPr>
          <a:xfrm>
            <a:off x="869171" y="5205202"/>
            <a:ext cx="809660" cy="322319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SDS Cold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3BE9C16-54FB-4C95-A96C-1366133CC335}"/>
              </a:ext>
            </a:extLst>
          </p:cNvPr>
          <p:cNvCxnSpPr>
            <a:cxnSpLocks/>
          </p:cNvCxnSpPr>
          <p:nvPr/>
        </p:nvCxnSpPr>
        <p:spPr>
          <a:xfrm>
            <a:off x="3311706" y="3889408"/>
            <a:ext cx="354391" cy="4649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57EDEBE-14FE-4585-9A10-7A8CDD50BCAF}"/>
              </a:ext>
            </a:extLst>
          </p:cNvPr>
          <p:cNvCxnSpPr>
            <a:cxnSpLocks/>
          </p:cNvCxnSpPr>
          <p:nvPr/>
        </p:nvCxnSpPr>
        <p:spPr>
          <a:xfrm flipV="1">
            <a:off x="2696715" y="5348452"/>
            <a:ext cx="2404920" cy="13765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E49DD20-56D7-4545-884D-69C96C43F55E}"/>
              </a:ext>
            </a:extLst>
          </p:cNvPr>
          <p:cNvCxnSpPr>
            <a:cxnSpLocks/>
          </p:cNvCxnSpPr>
          <p:nvPr/>
        </p:nvCxnSpPr>
        <p:spPr>
          <a:xfrm flipV="1">
            <a:off x="5101635" y="4903470"/>
            <a:ext cx="0" cy="445399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0B80F80-8C91-4FDB-84FD-E95AD106F8C7}"/>
              </a:ext>
            </a:extLst>
          </p:cNvPr>
          <p:cNvCxnSpPr>
            <a:cxnSpLocks/>
          </p:cNvCxnSpPr>
          <p:nvPr/>
        </p:nvCxnSpPr>
        <p:spPr>
          <a:xfrm flipV="1">
            <a:off x="5241984" y="4903470"/>
            <a:ext cx="0" cy="444983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81103DA-95FD-49C7-9DAA-1E3C4B23F00C}"/>
              </a:ext>
            </a:extLst>
          </p:cNvPr>
          <p:cNvCxnSpPr>
            <a:cxnSpLocks/>
          </p:cNvCxnSpPr>
          <p:nvPr/>
        </p:nvCxnSpPr>
        <p:spPr>
          <a:xfrm>
            <a:off x="4599880" y="3889407"/>
            <a:ext cx="418056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3D7FE0F-0616-4924-B30F-560F5F1B97D5}"/>
              </a:ext>
            </a:extLst>
          </p:cNvPr>
          <p:cNvSpPr txBox="1"/>
          <p:nvPr/>
        </p:nvSpPr>
        <p:spPr>
          <a:xfrm>
            <a:off x="2331835" y="1052426"/>
            <a:ext cx="163103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Assembly step 1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Wafer level (WLA)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94F84D5-F7B4-4A26-B209-A34B01DB08DC}"/>
              </a:ext>
            </a:extLst>
          </p:cNvPr>
          <p:cNvCxnSpPr>
            <a:cxnSpLocks/>
          </p:cNvCxnSpPr>
          <p:nvPr/>
        </p:nvCxnSpPr>
        <p:spPr>
          <a:xfrm>
            <a:off x="2666964" y="2798145"/>
            <a:ext cx="427603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5E3775F-3A86-40DE-8E58-088F6E595110}"/>
              </a:ext>
            </a:extLst>
          </p:cNvPr>
          <p:cNvCxnSpPr>
            <a:cxnSpLocks/>
          </p:cNvCxnSpPr>
          <p:nvPr/>
        </p:nvCxnSpPr>
        <p:spPr>
          <a:xfrm>
            <a:off x="2641850" y="2093459"/>
            <a:ext cx="478205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1409B1F-91EB-4997-BCB0-043B76606753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3115822" y="2087095"/>
            <a:ext cx="10775" cy="1066773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572EDBB-D336-4482-BF62-3402E3040078}"/>
              </a:ext>
            </a:extLst>
          </p:cNvPr>
          <p:cNvSpPr txBox="1"/>
          <p:nvPr/>
        </p:nvSpPr>
        <p:spPr>
          <a:xfrm>
            <a:off x="4257191" y="1058831"/>
            <a:ext cx="163103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ctr" defTabSz="914377" eaLnBrk="1" hangingPunct="1">
              <a:lnSpc>
                <a:spcPct val="100000"/>
              </a:lnSpc>
              <a:spcBef>
                <a:spcPts val="0"/>
              </a:spcBef>
              <a:defRPr sz="1000" i="1" kern="1200">
                <a:solidFill>
                  <a:schemeClr val="tx1"/>
                </a:solidFill>
                <a:uLnTx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Assembly step 2</a:t>
            </a:r>
          </a:p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Package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4B33EB-DD88-4A35-9401-CE1E21409AC7}"/>
              </a:ext>
            </a:extLst>
          </p:cNvPr>
          <p:cNvSpPr txBox="1"/>
          <p:nvPr/>
        </p:nvSpPr>
        <p:spPr>
          <a:xfrm>
            <a:off x="1692183" y="118708"/>
            <a:ext cx="7015605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"/>
                <a:sym typeface="Helvetica Neue"/>
              </a:rPr>
              <a:t>PVC MFG TEST FLOW and Current Yield </a:t>
            </a:r>
          </a:p>
        </p:txBody>
      </p:sp>
      <p:sp>
        <p:nvSpPr>
          <p:cNvPr id="28" name="Rounded Rectangle 120">
            <a:extLst>
              <a:ext uri="{FF2B5EF4-FFF2-40B4-BE49-F238E27FC236}">
                <a16:creationId xmlns:a16="http://schemas.microsoft.com/office/drawing/2014/main" id="{6A335C35-0ABC-4DD0-A94B-5C0E253A05CB}"/>
              </a:ext>
            </a:extLst>
          </p:cNvPr>
          <p:cNvSpPr/>
          <p:nvPr/>
        </p:nvSpPr>
        <p:spPr>
          <a:xfrm>
            <a:off x="1964661" y="2592349"/>
            <a:ext cx="734347" cy="337608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SDT Hot</a:t>
            </a:r>
          </a:p>
        </p:txBody>
      </p:sp>
      <p:sp>
        <p:nvSpPr>
          <p:cNvPr id="33" name="Rounded Rectangle 179">
            <a:extLst>
              <a:ext uri="{FF2B5EF4-FFF2-40B4-BE49-F238E27FC236}">
                <a16:creationId xmlns:a16="http://schemas.microsoft.com/office/drawing/2014/main" id="{E069DC58-468D-4A06-8BE6-BD7607BFE21F}"/>
              </a:ext>
            </a:extLst>
          </p:cNvPr>
          <p:cNvSpPr/>
          <p:nvPr/>
        </p:nvSpPr>
        <p:spPr>
          <a:xfrm>
            <a:off x="3683024" y="3581961"/>
            <a:ext cx="973301" cy="662753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S-SDT</a:t>
            </a:r>
            <a:b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Stacked die SDT Hot</a:t>
            </a:r>
          </a:p>
        </p:txBody>
      </p:sp>
      <p:sp>
        <p:nvSpPr>
          <p:cNvPr id="22" name="Rounded Rectangle 101">
            <a:extLst>
              <a:ext uri="{FF2B5EF4-FFF2-40B4-BE49-F238E27FC236}">
                <a16:creationId xmlns:a16="http://schemas.microsoft.com/office/drawing/2014/main" id="{76D34D7C-97C9-4C2E-8AC0-13AD4F2A78DA}"/>
              </a:ext>
            </a:extLst>
          </p:cNvPr>
          <p:cNvSpPr/>
          <p:nvPr/>
        </p:nvSpPr>
        <p:spPr>
          <a:xfrm rot="16200000">
            <a:off x="4294617" y="3824837"/>
            <a:ext cx="1759563" cy="341223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HBM Attachment / EMIB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(RTD)</a:t>
            </a:r>
          </a:p>
        </p:txBody>
      </p:sp>
      <p:sp>
        <p:nvSpPr>
          <p:cNvPr id="82" name="Rounded Rectangle 120">
            <a:extLst>
              <a:ext uri="{FF2B5EF4-FFF2-40B4-BE49-F238E27FC236}">
                <a16:creationId xmlns:a16="http://schemas.microsoft.com/office/drawing/2014/main" id="{ABDACEB2-7E3D-41CC-ADBE-43C0E8A3F4B5}"/>
              </a:ext>
            </a:extLst>
          </p:cNvPr>
          <p:cNvSpPr/>
          <p:nvPr/>
        </p:nvSpPr>
        <p:spPr>
          <a:xfrm>
            <a:off x="1923212" y="1908273"/>
            <a:ext cx="734347" cy="337608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SDT Hot</a:t>
            </a:r>
          </a:p>
        </p:txBody>
      </p:sp>
      <p:sp>
        <p:nvSpPr>
          <p:cNvPr id="85" name="Rounded Rectangle 10">
            <a:extLst>
              <a:ext uri="{FF2B5EF4-FFF2-40B4-BE49-F238E27FC236}">
                <a16:creationId xmlns:a16="http://schemas.microsoft.com/office/drawing/2014/main" id="{32478D25-1443-4C3E-BC63-253D0D4AEB76}"/>
              </a:ext>
            </a:extLst>
          </p:cNvPr>
          <p:cNvSpPr/>
          <p:nvPr/>
        </p:nvSpPr>
        <p:spPr>
          <a:xfrm>
            <a:off x="8929141" y="143910"/>
            <a:ext cx="2475460" cy="322319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LTD owns socket and MPE owns Content + Test Program</a:t>
            </a:r>
          </a:p>
        </p:txBody>
      </p:sp>
      <p:sp>
        <p:nvSpPr>
          <p:cNvPr id="90" name="Rounded Rectangle 10">
            <a:extLst>
              <a:ext uri="{FF2B5EF4-FFF2-40B4-BE49-F238E27FC236}">
                <a16:creationId xmlns:a16="http://schemas.microsoft.com/office/drawing/2014/main" id="{10A91B5F-D2AF-4D67-BC62-6A6895C753AF}"/>
              </a:ext>
            </a:extLst>
          </p:cNvPr>
          <p:cNvSpPr/>
          <p:nvPr/>
        </p:nvSpPr>
        <p:spPr>
          <a:xfrm>
            <a:off x="8950693" y="626062"/>
            <a:ext cx="2475460" cy="322319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"/>
              </a:rPr>
              <a:t>ATD  owns pkg assembly +AHM T socket MPE owns Content + Test Program</a:t>
            </a:r>
          </a:p>
        </p:txBody>
      </p:sp>
      <p:sp>
        <p:nvSpPr>
          <p:cNvPr id="91" name="Rounded Rectangle 42">
            <a:extLst>
              <a:ext uri="{FF2B5EF4-FFF2-40B4-BE49-F238E27FC236}">
                <a16:creationId xmlns:a16="http://schemas.microsoft.com/office/drawing/2014/main" id="{72CEAE69-F257-4DB0-AA18-AACEC720181E}"/>
              </a:ext>
            </a:extLst>
          </p:cNvPr>
          <p:cNvSpPr/>
          <p:nvPr/>
        </p:nvSpPr>
        <p:spPr>
          <a:xfrm>
            <a:off x="9024053" y="1068033"/>
            <a:ext cx="2402100" cy="187924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MPE owns CLASS and PPV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AC616F0-99DC-4902-A711-A80944B9FD70}"/>
              </a:ext>
            </a:extLst>
          </p:cNvPr>
          <p:cNvSpPr txBox="1"/>
          <p:nvPr/>
        </p:nvSpPr>
        <p:spPr>
          <a:xfrm>
            <a:off x="6303779" y="1295145"/>
            <a:ext cx="2475460" cy="153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ctr" defTabSz="685783">
              <a:defRPr sz="750"/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External Die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98A15A1-1293-4A7F-808A-99292CD6FD19}"/>
              </a:ext>
            </a:extLst>
          </p:cNvPr>
          <p:cNvSpPr txBox="1"/>
          <p:nvPr/>
        </p:nvSpPr>
        <p:spPr>
          <a:xfrm>
            <a:off x="6328660" y="1048794"/>
            <a:ext cx="2379128" cy="184666"/>
          </a:xfrm>
          <a:prstGeom prst="rect">
            <a:avLst/>
          </a:prstGeom>
          <a:noFill/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>
            <a:defPPr>
              <a:defRPr lang="en-US"/>
            </a:defPPr>
            <a:lvl1pPr defTabSz="2438338" hangingPunct="0">
              <a:defRPr sz="900"/>
            </a:lvl1pPr>
          </a:lstStyle>
          <a:p>
            <a:pPr marL="0" marR="0" lvl="0" indent="0" algn="l" defTabSz="325103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 Clear"/>
                <a:sym typeface="Helvetica Neue"/>
              </a:rPr>
              <a:t>Yield data (actual vs plan)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D62ACB9-E2A1-44EE-9E08-85A526EA5B3D}"/>
              </a:ext>
            </a:extLst>
          </p:cNvPr>
          <p:cNvCxnSpPr>
            <a:cxnSpLocks/>
          </p:cNvCxnSpPr>
          <p:nvPr/>
        </p:nvCxnSpPr>
        <p:spPr>
          <a:xfrm>
            <a:off x="6913942" y="3845104"/>
            <a:ext cx="439557" cy="3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6345E37-3FA7-4553-8937-1AFBE3A85FAF}"/>
              </a:ext>
            </a:extLst>
          </p:cNvPr>
          <p:cNvCxnSpPr>
            <a:cxnSpLocks/>
          </p:cNvCxnSpPr>
          <p:nvPr/>
        </p:nvCxnSpPr>
        <p:spPr>
          <a:xfrm>
            <a:off x="8488010" y="3821869"/>
            <a:ext cx="439557" cy="3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ight Bracket 76">
            <a:extLst>
              <a:ext uri="{FF2B5EF4-FFF2-40B4-BE49-F238E27FC236}">
                <a16:creationId xmlns:a16="http://schemas.microsoft.com/office/drawing/2014/main" id="{9DE29DB3-8A6C-455A-B097-8DD77632B16C}"/>
              </a:ext>
            </a:extLst>
          </p:cNvPr>
          <p:cNvSpPr/>
          <p:nvPr/>
        </p:nvSpPr>
        <p:spPr>
          <a:xfrm rot="16200000">
            <a:off x="5986458" y="-3496208"/>
            <a:ext cx="175332" cy="10423885"/>
          </a:xfrm>
          <a:prstGeom prst="rightBracket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marL="0" marR="0" lvl="0" indent="0" algn="l" defTabSz="121917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 Clear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554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D3AC48F0-84AC-47EB-84A0-E73FEBF81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8327" cy="629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4B5C77-82E8-4AE1-84C2-9BD1A9BB8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540587"/>
              </p:ext>
            </p:extLst>
          </p:nvPr>
        </p:nvGraphicFramePr>
        <p:xfrm>
          <a:off x="71120" y="6226386"/>
          <a:ext cx="12120878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07052196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219661781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99334998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45411511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3883587280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2624319408"/>
                    </a:ext>
                  </a:extLst>
                </a:gridCol>
                <a:gridCol w="3769358">
                  <a:extLst>
                    <a:ext uri="{9D8B030D-6E8A-4147-A177-3AD203B41FA5}">
                      <a16:colId xmlns:a16="http://schemas.microsoft.com/office/drawing/2014/main" val="535697152"/>
                    </a:ext>
                  </a:extLst>
                </a:gridCol>
              </a:tblGrid>
              <a:tr h="3572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UtW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(2Tile Units)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11.8%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1.85% (3.7%)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3% (6.5%)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3% (4.5%)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2% (2.7%)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1957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A1AB77-75EA-40CB-B2CD-56ED9771DF48}"/>
              </a:ext>
            </a:extLst>
          </p:cNvPr>
          <p:cNvCxnSpPr/>
          <p:nvPr/>
        </p:nvCxnSpPr>
        <p:spPr>
          <a:xfrm>
            <a:off x="1605280" y="6085840"/>
            <a:ext cx="651256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62CF23E5-F855-4DA0-B110-BF398C82194F}"/>
              </a:ext>
            </a:extLst>
          </p:cNvPr>
          <p:cNvSpPr/>
          <p:nvPr/>
        </p:nvSpPr>
        <p:spPr>
          <a:xfrm>
            <a:off x="7264400" y="6156967"/>
            <a:ext cx="1127760" cy="701032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0BA689-C29C-4780-9F9E-3C2BA86BD2CB}"/>
              </a:ext>
            </a:extLst>
          </p:cNvPr>
          <p:cNvSpPr/>
          <p:nvPr/>
        </p:nvSpPr>
        <p:spPr>
          <a:xfrm>
            <a:off x="1341120" y="6201837"/>
            <a:ext cx="1127760" cy="701032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6F7A88-7964-499A-ACC3-8C18C8D93BF5}"/>
              </a:ext>
            </a:extLst>
          </p:cNvPr>
          <p:cNvCxnSpPr>
            <a:cxnSpLocks/>
          </p:cNvCxnSpPr>
          <p:nvPr/>
        </p:nvCxnSpPr>
        <p:spPr>
          <a:xfrm flipV="1">
            <a:off x="8310880" y="6400801"/>
            <a:ext cx="1737360" cy="291249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B51F34-765D-4CDF-BFBE-A03B79766B48}"/>
              </a:ext>
            </a:extLst>
          </p:cNvPr>
          <p:cNvCxnSpPr>
            <a:cxnSpLocks/>
          </p:cNvCxnSpPr>
          <p:nvPr/>
        </p:nvCxnSpPr>
        <p:spPr>
          <a:xfrm flipV="1">
            <a:off x="2377439" y="6368619"/>
            <a:ext cx="7633123" cy="25401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314E59-137C-4B5C-A213-C9A61E599A0B}"/>
              </a:ext>
            </a:extLst>
          </p:cNvPr>
          <p:cNvSpPr txBox="1"/>
          <p:nvPr/>
        </p:nvSpPr>
        <p:spPr>
          <a:xfrm>
            <a:off x="10086891" y="6262300"/>
            <a:ext cx="139589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With class cold</a:t>
            </a:r>
          </a:p>
        </p:txBody>
      </p:sp>
    </p:spTree>
    <p:extLst>
      <p:ext uri="{BB962C8B-B14F-4D97-AF65-F5344CB8AC3E}">
        <p14:creationId xmlns:p14="http://schemas.microsoft.com/office/powerpoint/2010/main" val="9657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Machine generated alternative text:&#10;ppv yield — WW25 &#10;4-wk rolling average WW20-23 is at 53% Vs 68%plan, due to low yields on WW22-24 &#10;XT 2T - WW24 first batch(RV &#10;WIP) &#10;Incomin PPV &#10;GT Not Out of Reset Issue &#10;Boot Failure —Debug WIP &#10;MCA - HBM Wr Data parity &#10;Err &#10;PCIe link not up— debug WIP &#10;Total Loss &#10;Outgoing PPV &#10;Units &#10;95 Units &#10;16 &#10;17 &#10;7 &#10;2 &#10;45 units &#10;50 units &#10;Loss (%) &#10;17% &#10;18% &#10;7% &#10;2% &#10;47% &#10;53% &#10;Comments/Next Step &#10;100% &#10;In TF mode. 14014271636 &#10;PPV XT 2T AO Yield - 4wk rolling average trend &#10;53% &#10;PVE (Suman), DE (Phani) involved. &#10;PLL unlock induced by RAS-Viral bit &#10;toggle found to be main fail mode. &#10;One unit shows ANR as source of error. &#10;Root causin oin on in others &#10;Trending to PPV env-issue related &#10;to SFO-QDF mismatch (confirmed &#10;on 4/17 units so far) &#10;Potential to recover lot/all of this &#10;Root-caused to CMI interface class &#10;coverage, New super sectional &#10;class Scan content in EDC, plan to &#10;kill in next TP. &#10;PCIe issue — exploring if related to &#10;known DCO trim issue OR PPV cell &#10;issue. &#10;250 &#10;200 &#10;150 &#10;100 &#10;WW26 &#10;WW20 &#10;Next Steps :- &#10;WW21 &#10;30 &#10;WW22 &#10;4 &#10;7 &#10;WW23 &#10;23 &#10;50% &#10;RV WIP &#10;WW24 &#10;152 &#10;WW25 &#10;ppv Wkly Yield &#10;PPV 4 wk rolling Average Yield &#10;90% Confidence Planned yield &#10;Total into PPV #units &#10;2 per. Mov. Avg. (PPV 4 wk rolling Average Yield) &#10;1. Design (Pcode) and Validation(PVE) pulled into the 17% GT Not out of &#10;reset sighting. &#10;2. Material + Parametric commonality being explored &#10;3. Boot failures — Debug on going, SFO-QDF mismatch issue suspected. &#10;4. IT OS failures have a solid root cause theory related to force wake issue &#10;handling during RC6 by the driver, working with SW team (Chris) to debug. &#10;14014343065 &#10;Manufacturing and Product Engineering (MPE) &#10;Making Manufacturing Development a Competitive Advantage &#10;Intel Confidential &#10;inte[ ">
            <a:extLst>
              <a:ext uri="{FF2B5EF4-FFF2-40B4-BE49-F238E27FC236}">
                <a16:creationId xmlns:a16="http://schemas.microsoft.com/office/drawing/2014/main" id="{51F7BF70-F5CD-4E76-B192-ACB35866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3760" cy="693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35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chine generated alternative text:&#10;PVC XT IT Projection Update WW24 &#10;WW24 IT BEY / U TW meeting 90% CL / 50% CL — major issue on AHMT (Bin 15 issue), similar to 2 T, contained &#10;Sort &#10;tack SD &#10;ass HO &#10;Class Cold &#10;UtD &#10;51 &#10;Jun'21 XT &#10;IT MPOR &#10;(50% conf.) &#10;25% (310/0) &#10;679 RISO &#10;95.5% &#10;80.5% &#10;98% &#10;92% &#10;72.5% &#10;85% &#10;84% &#10;47% &#10;WW24 WTD &#10;XT IT Act. &#10;18% (26.9%) &#10;673.9 RISO &#10;99.6% &#10;80% &#10;(288TZ&gt;230T) &#10;81 &#10;99.6% &#10;78% &#10;77.6% (COI) &#10;581u 451u &#10;WW25 &#10;85% &#10;201 u &#10;Enabling Jul'21 &#10;51% &#10;WW25 WTD &#10;XT IT Act. &#10;14% (17.4%) &#10;670 RISO &#10;99.9% &#10;No Volume &#10;100% &#10;82% &#10;90% (C02) &#10;143u 130u &#10;27+ &#10;81% &#10;129u &#10;Enabling Jul'21 &#10;60% &#10;Intel Confidential &#10;Jun'21 &#10;XTIT &#10;90% Conf. &#10;14% (19%) &#10;671 RISO &#10;95.5% &#10;71.5% &#10;98% &#10;85% &#10;60% &#10;84% &#10;74% &#10;31% &#10;Note &#10;WW22 IT Batch 1: 37 units (FF) &#10;7% Reset issue just as 2 Tile &#10;6% BD 10 debug WIP (3% FIVR / 2% PCIE) &#10;3% ANR BSCN / SCN Uncore Debug WIP &#10;Assembly and Test Technology Development &#10;Inte &#10;3 ">
            <a:extLst>
              <a:ext uri="{FF2B5EF4-FFF2-40B4-BE49-F238E27FC236}">
                <a16:creationId xmlns:a16="http://schemas.microsoft.com/office/drawing/2014/main" id="{95B90D35-C6C6-47FB-B72A-DFD17CDF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9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5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2017 Intel Corporate Theme">
  <a:themeElements>
    <a:clrScheme name="Intel Color Palette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0071C5"/>
      </a:accent1>
      <a:accent2>
        <a:srgbClr val="00AEEF"/>
      </a:accent2>
      <a:accent3>
        <a:srgbClr val="F3D54E"/>
      </a:accent3>
      <a:accent4>
        <a:srgbClr val="FFA300"/>
      </a:accent4>
      <a:accent5>
        <a:srgbClr val="FC4C02"/>
      </a:accent5>
      <a:accent6>
        <a:srgbClr val="C3D600"/>
      </a:accent6>
      <a:hlink>
        <a:srgbClr val="0071C5"/>
      </a:hlink>
      <a:folHlink>
        <a:srgbClr val="00AEEF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defRPr sz="1100" dirty="0" err="1" smtClean="0">
            <a:solidFill>
              <a:srgbClr val="003C7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7 Intel Corporate Theme" id="{E90CFABC-4318-462E-83B2-EEE9CA63A665}" vid="{EE6DC032-A028-4E25-BF91-173321788CA1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_PPT Template_Clear_16x9">
  <a:themeElements>
    <a:clrScheme name="Custom 2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B7D108"/>
      </a:accent1>
      <a:accent2>
        <a:srgbClr val="0071C5"/>
      </a:accent2>
      <a:accent3>
        <a:srgbClr val="009CDA"/>
      </a:accent3>
      <a:accent4>
        <a:srgbClr val="F8D44C"/>
      </a:accent4>
      <a:accent5>
        <a:srgbClr val="FFA400"/>
      </a:accent5>
      <a:accent6>
        <a:srgbClr val="FF4E00"/>
      </a:accent6>
      <a:hlink>
        <a:srgbClr val="C3D600"/>
      </a:hlink>
      <a:folHlink>
        <a:srgbClr val="0071C5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91440" tIns="45720" rIns="91440" bIns="45720" rtlCol="0">
        <a:noAutofit/>
      </a:bodyPr>
      <a:lstStyle>
        <a:defPPr>
          <a:defRPr sz="1100" dirty="0" smtClean="0">
            <a:solidFill>
              <a:srgbClr val="003C7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STTD_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TestTooling_pptTemplat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87313" marR="0" indent="34925" algn="ctr" defTabSz="914400" rtl="0" eaLnBrk="0" fontAlgn="base" latinLnBrk="0" hangingPunct="0">
          <a:lnSpc>
            <a:spcPct val="80000"/>
          </a:lnSpc>
          <a:spcBef>
            <a:spcPct val="30000"/>
          </a:spcBef>
          <a:spcAft>
            <a:spcPct val="0"/>
          </a:spcAft>
          <a:buClrTx/>
          <a:buSzPct val="100000"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87313" marR="0" indent="34925" algn="ctr" defTabSz="914400" rtl="0" eaLnBrk="0" fontAlgn="base" latinLnBrk="0" hangingPunct="0">
          <a:lnSpc>
            <a:spcPct val="80000"/>
          </a:lnSpc>
          <a:spcBef>
            <a:spcPct val="30000"/>
          </a:spcBef>
          <a:spcAft>
            <a:spcPct val="0"/>
          </a:spcAft>
          <a:buClrTx/>
          <a:buSzPct val="100000"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stTooling_ppt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Tooling_ppt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Tooling_ppt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Tooling_ppt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Tooling_ppt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Tooling_ppt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Tooling_ppt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pollonia-Lot-Size-Test-Capacity-Rev1.pptx" id="{85AA77AB-51D0-4C8D-BF83-FC856691A452}" vid="{1F990A93-6405-4C97-98E1-63739E98FFD3}"/>
    </a:ext>
  </a:extLst>
</a:theme>
</file>

<file path=ppt/theme/theme4.xml><?xml version="1.0" encoding="utf-8"?>
<a:theme xmlns:a="http://schemas.openxmlformats.org/drawingml/2006/main" name="1_Int_PPT Template_Clear_16x9">
  <a:themeElements>
    <a:clrScheme name="Custom 2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B7D108"/>
      </a:accent1>
      <a:accent2>
        <a:srgbClr val="0071C5"/>
      </a:accent2>
      <a:accent3>
        <a:srgbClr val="009CDA"/>
      </a:accent3>
      <a:accent4>
        <a:srgbClr val="F8D44C"/>
      </a:accent4>
      <a:accent5>
        <a:srgbClr val="FFA400"/>
      </a:accent5>
      <a:accent6>
        <a:srgbClr val="FF4E00"/>
      </a:accent6>
      <a:hlink>
        <a:srgbClr val="C3D600"/>
      </a:hlink>
      <a:folHlink>
        <a:srgbClr val="0071C5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noAutofit/>
      </a:bodyPr>
      <a:lstStyle>
        <a:defPPr>
          <a:defRPr sz="1100" dirty="0" smtClean="0">
            <a:solidFill>
              <a:srgbClr val="003C7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AST - Organizational Agility and Resilience.pptx" id="{FB7C6273-90FA-44F1-A2DB-F8D5893A0F93}" vid="{0E36B0E8-470D-4591-9B63-A17F59CDE55C}"/>
    </a:ext>
  </a:extLst>
</a:theme>
</file>

<file path=ppt/theme/theme5.xml><?xml version="1.0" encoding="utf-8"?>
<a:theme xmlns:a="http://schemas.openxmlformats.org/drawingml/2006/main" name="1_Int_PPT Template_ClearPro_16x9">
  <a:themeElements>
    <a:clrScheme name="Intel Color Palette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0071C5"/>
      </a:accent1>
      <a:accent2>
        <a:srgbClr val="00AEEF"/>
      </a:accent2>
      <a:accent3>
        <a:srgbClr val="F3D54E"/>
      </a:accent3>
      <a:accent4>
        <a:srgbClr val="FFA300"/>
      </a:accent4>
      <a:accent5>
        <a:srgbClr val="FC4C02"/>
      </a:accent5>
      <a:accent6>
        <a:srgbClr val="C3D600"/>
      </a:accent6>
      <a:hlink>
        <a:srgbClr val="0071C5"/>
      </a:hlink>
      <a:folHlink>
        <a:srgbClr val="00AEEF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defRPr sz="1100" dirty="0" err="1" smtClean="0">
            <a:solidFill>
              <a:srgbClr val="003C71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VTT_Teal_Template">
  <a:themeElements>
    <a:clrScheme name="VTT-2019">
      <a:dk1>
        <a:srgbClr val="000000"/>
      </a:dk1>
      <a:lt1>
        <a:srgbClr val="FFFFFF"/>
      </a:lt1>
      <a:dk2>
        <a:srgbClr val="080B19"/>
      </a:dk2>
      <a:lt2>
        <a:srgbClr val="FFFFFF"/>
      </a:lt2>
      <a:accent1>
        <a:srgbClr val="0B81A7"/>
      </a:accent1>
      <a:accent2>
        <a:srgbClr val="22CADC"/>
      </a:accent2>
      <a:accent3>
        <a:srgbClr val="00CC99"/>
      </a:accent3>
      <a:accent4>
        <a:srgbClr val="F3D54E"/>
      </a:accent4>
      <a:accent5>
        <a:srgbClr val="FFA300"/>
      </a:accent5>
      <a:accent6>
        <a:srgbClr val="FC4C02"/>
      </a:accent6>
      <a:hlink>
        <a:srgbClr val="22CADC"/>
      </a:hlink>
      <a:folHlink>
        <a:srgbClr val="902193"/>
      </a:folHlink>
    </a:clrScheme>
    <a:fontScheme name="Custom 1">
      <a:majorFont>
        <a:latin typeface="Intel Clear Pro"/>
        <a:ea typeface=""/>
        <a:cs typeface=""/>
      </a:majorFont>
      <a:minorFont>
        <a:latin typeface="Intel Cle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2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New Intel Them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ew Intel Theme" id="{34D42557-B043-4694-BF65-285A9FCC6835}" vid="{7D542BA6-1DD0-4E78-B585-B699327E593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46400</TotalTime>
  <Words>7143</Words>
  <Application>Microsoft Office PowerPoint</Application>
  <PresentationFormat>Widescreen</PresentationFormat>
  <Paragraphs>1724</Paragraphs>
  <Slides>44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44</vt:i4>
      </vt:variant>
    </vt:vector>
  </HeadingPairs>
  <TitlesOfParts>
    <vt:vector size="71" baseType="lpstr">
      <vt:lpstr>Arial</vt:lpstr>
      <vt:lpstr>Avenir Next</vt:lpstr>
      <vt:lpstr>Calibri</vt:lpstr>
      <vt:lpstr>Calibri Light</vt:lpstr>
      <vt:lpstr>Helvetica</vt:lpstr>
      <vt:lpstr>Helvetica Neue Medium</vt:lpstr>
      <vt:lpstr>Intel Clear</vt:lpstr>
      <vt:lpstr>Intel Clear Bold</vt:lpstr>
      <vt:lpstr>Intel Clear Light</vt:lpstr>
      <vt:lpstr>Intel Clear Pro</vt:lpstr>
      <vt:lpstr>Lucida Grande</vt:lpstr>
      <vt:lpstr>Microsoft Sans Serif</vt:lpstr>
      <vt:lpstr>Neo Sans Intel</vt:lpstr>
      <vt:lpstr>Neo Sans Intel Light</vt:lpstr>
      <vt:lpstr>Neo Sans Intel Medium</vt:lpstr>
      <vt:lpstr>Segoe UI</vt:lpstr>
      <vt:lpstr>Verdana</vt:lpstr>
      <vt:lpstr>Wingdings</vt:lpstr>
      <vt:lpstr>1_2017 Intel Corporate Theme</vt:lpstr>
      <vt:lpstr>Int_PPT Template_Clear_16x9</vt:lpstr>
      <vt:lpstr>STTD_Theme</vt:lpstr>
      <vt:lpstr>1_Int_PPT Template_Clear_16x9</vt:lpstr>
      <vt:lpstr>1_Int_PPT Template_ClearPro_16x9</vt:lpstr>
      <vt:lpstr>VTT_Teal_Template</vt:lpstr>
      <vt:lpstr>22_BasicWhite</vt:lpstr>
      <vt:lpstr>New Intel Theme</vt:lpstr>
      <vt:lpstr>Office Theme</vt:lpstr>
      <vt:lpstr>Ponte Vecchio Learnings for MTL</vt:lpstr>
      <vt:lpstr>Ponte Vecchio (PVC) Program</vt:lpstr>
      <vt:lpstr>PVC at a Glance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PVC XT Projection Update WW21</vt:lpstr>
      <vt:lpstr>Major PVC-XT Yield Detractors</vt:lpstr>
      <vt:lpstr>Key Post-silicon Learnings and Opportunities </vt:lpstr>
      <vt:lpstr>Backup</vt:lpstr>
      <vt:lpstr>AHMT / Class Pareto</vt:lpstr>
      <vt:lpstr>WW21  PVC Stacked SDT(50C) PARETO @ shipping</vt:lpstr>
      <vt:lpstr>Estimated 10nm (Base Die) Wafer Starts</vt:lpstr>
      <vt:lpstr>Key Post-silicon Learnings and Opportunities (for MTL) </vt:lpstr>
      <vt:lpstr>WW21  PVC Stacked SDT(50C) PARETO @ shipping</vt:lpstr>
      <vt:lpstr>PowerPoint Presentation</vt:lpstr>
      <vt:lpstr>PowerPoint Presentation</vt:lpstr>
      <vt:lpstr>MTL Test Flow</vt:lpstr>
      <vt:lpstr>PVC Yield and Supply Update</vt:lpstr>
      <vt:lpstr>PVC XT Projection Update WW21</vt:lpstr>
      <vt:lpstr>Bin8 TF status</vt:lpstr>
      <vt:lpstr>PVC XT B0 90% CL recommendation – Green Line</vt:lpstr>
      <vt:lpstr>PVC XT Stacked SDT(50C)</vt:lpstr>
      <vt:lpstr>WW21  PVC Stacked SDT(50C) PARETO @ shipping</vt:lpstr>
      <vt:lpstr>AHMT / Class Pareto</vt:lpstr>
      <vt:lpstr>WW21 PVC XT 2T ClassHot Yield</vt:lpstr>
      <vt:lpstr>PPV Pareto</vt:lpstr>
      <vt:lpstr>PPV data</vt:lpstr>
      <vt:lpstr>Back up</vt:lpstr>
      <vt:lpstr>PVC XT Projection Update WW20</vt:lpstr>
      <vt:lpstr>WW20 - 2T AHMT XT Yield (105C)</vt:lpstr>
      <vt:lpstr>ANR_VCC_SDS</vt:lpstr>
      <vt:lpstr>CLASS Defeature</vt:lpstr>
      <vt:lpstr>PVC-XL 2T PPV Yield (25C)</vt:lpstr>
      <vt:lpstr>PVC XL 2T Yield Daily Update WW19</vt:lpstr>
      <vt:lpstr>PowerPoint Presentation</vt:lpstr>
      <vt:lpstr>Problem Statement</vt:lpstr>
      <vt:lpstr>PowerPoint Presentation</vt:lpstr>
      <vt:lpstr>PVC-XL 2T PPV Yield (25C)   - Fail pareto</vt:lpstr>
      <vt:lpstr>PVC-XL 2T PPV Yield (25C)   - WW19.4</vt:lpstr>
      <vt:lpstr>Line Of Sight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Galivanche, Rajesh</dc:creator>
  <cp:keywords>CTPClassification=CTP_NT</cp:keywords>
  <cp:lastModifiedBy>Galivanche, Rajesh</cp:lastModifiedBy>
  <cp:revision>271</cp:revision>
  <dcterms:created xsi:type="dcterms:W3CDTF">2020-02-22T19:24:38Z</dcterms:created>
  <dcterms:modified xsi:type="dcterms:W3CDTF">2021-08-12T20:27:21Z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f91168af-8dd9-41e9-ac16-1c9f4b815275</vt:lpwstr>
  </property>
  <property fmtid="{D5CDD505-2E9C-101B-9397-08002B2CF9AE}" pid="3" name="CTP_TimeStamp">
    <vt:lpwstr>2020-08-04 15:12:33Z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