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58" r:id="rId6"/>
    <p:sldId id="2147470910" r:id="rId7"/>
    <p:sldId id="2147470914" r:id="rId8"/>
    <p:sldId id="259" r:id="rId9"/>
    <p:sldId id="2147470916" r:id="rId10"/>
    <p:sldId id="2147482398" r:id="rId11"/>
    <p:sldId id="2147482390" r:id="rId12"/>
    <p:sldId id="2147482395" r:id="rId13"/>
    <p:sldId id="2147482373" r:id="rId14"/>
    <p:sldId id="2147482397" r:id="rId15"/>
    <p:sldId id="2147482399" r:id="rId16"/>
    <p:sldId id="2147470915" r:id="rId17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00"/>
    <a:srgbClr val="0064D2"/>
    <a:srgbClr val="0054B0"/>
    <a:srgbClr val="006FEA"/>
    <a:srgbClr val="0071EE"/>
    <a:srgbClr val="0150ED"/>
    <a:srgbClr val="0E5EFE"/>
    <a:srgbClr val="1E69FE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 snapToGrid="0">
      <p:cViewPr varScale="1">
        <p:scale>
          <a:sx n="84" d="100"/>
          <a:sy n="84" d="100"/>
        </p:scale>
        <p:origin x="208" y="2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9/22/24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6183-7D18-4AC1-BE81-8E36603F67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8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AEE48.970F9DD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AEE39.6468142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library.techinsights.com/search/analysis-view/PAP-2407-802#pdfId=3834b48c8b0a48cd843d26c36f02d4e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TMC for </a:t>
            </a:r>
            <a:r>
              <a:rPr lang="en-US" sz="3600" err="1"/>
              <a:t>DataCenter</a:t>
            </a:r>
            <a:r>
              <a:rPr lang="en-US" sz="3600"/>
              <a:t> GPU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/>
              <a:t>DerChang Kau and Team TMC, Aug. 15, ’24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62100" y="2133600"/>
            <a:ext cx="9067800" cy="4267200"/>
          </a:xfrm>
        </p:spPr>
        <p:txBody>
          <a:bodyPr/>
          <a:lstStyle/>
          <a:p>
            <a:r>
              <a:rPr lang="en-US" sz="2800"/>
              <a:t>Terraced Memory Cube to displace/replace HBM</a:t>
            </a:r>
          </a:p>
          <a:p>
            <a:r>
              <a:rPr lang="en-US" sz="2800"/>
              <a:t>Chiplet Cubing Innovation: Heterogenous 3D Integration</a:t>
            </a:r>
          </a:p>
          <a:p>
            <a:r>
              <a:rPr lang="en-US" sz="2800"/>
              <a:t>Low Power Wide-IO DDR: Mainstream DRAM Technology</a:t>
            </a:r>
          </a:p>
          <a:p>
            <a:r>
              <a:rPr lang="en-US" sz="2800"/>
              <a:t>64GB Mockup and Benchmark</a:t>
            </a:r>
          </a:p>
          <a:p>
            <a:r>
              <a:rPr lang="en-US" sz="2800"/>
              <a:t>Packaging Risk Assessment  (Risk Management Pending)</a:t>
            </a:r>
          </a:p>
          <a:p>
            <a:r>
              <a:rPr lang="en-US" sz="2800"/>
              <a:t>“Drive-To” Schedule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2210-D031-2224-B148-9A105151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D8FD6E-F5FE-8B41-2B7E-300E09D10980}"/>
              </a:ext>
            </a:extLst>
          </p:cNvPr>
          <p:cNvGraphicFramePr>
            <a:graphicFrameLocks noGrp="1"/>
          </p:cNvGraphicFramePr>
          <p:nvPr/>
        </p:nvGraphicFramePr>
        <p:xfrm>
          <a:off x="38100" y="641405"/>
          <a:ext cx="13074253" cy="49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1792757447"/>
                    </a:ext>
                  </a:extLst>
                </a:gridCol>
                <a:gridCol w="1149853">
                  <a:extLst>
                    <a:ext uri="{9D8B030D-6E8A-4147-A177-3AD203B41FA5}">
                      <a16:colId xmlns:a16="http://schemas.microsoft.com/office/drawing/2014/main" val="669676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0292939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89660854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3966147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7107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664928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9212777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3521267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6870631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83892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1341598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5131464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866487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7270781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4636616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251961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727540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872153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6356194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8224273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913799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06895330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880809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1609699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869363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1789823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7657355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350394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3303493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8890300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315449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5028921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422821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5725759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6579958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608856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1005804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5515841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433809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868813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170883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2804493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58786074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375790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7933843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42554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2399690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3334891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4507039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7045105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185802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25472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9828548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2585423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5631439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9479697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52926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28621097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445805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610992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IntelOne Display Medium" panose="020B0703020203020204" pitchFamily="34" charset="0"/>
                        </a:rPr>
                        <a:t>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6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6717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August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September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October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November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December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January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latin typeface="IntelOne Display Medium" panose="020B0703020203020204" pitchFamily="34" charset="0"/>
                        </a:rPr>
                        <a:t>February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March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April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June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July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lOne Display Medium" panose="020B0703020203020204" pitchFamily="34" charset="0"/>
                          <a:sym typeface="Intel Clear"/>
                        </a:rPr>
                        <a:t>Aug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Oct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Dec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6920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WW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03490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Key milestone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1519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Supplier engagement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36765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DCTV development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60486"/>
                  </a:ext>
                </a:extLst>
              </a:tr>
              <a:tr h="288000">
                <a:tc rowSpan="7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Memory mimic die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0888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TSV die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87618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Interposer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2615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Process BSL setup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1977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CIP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9248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Reliability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422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Characterization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244694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IPTV developing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21226"/>
                  </a:ext>
                </a:extLst>
              </a:tr>
            </a:tbl>
          </a:graphicData>
        </a:graphic>
      </p:graphicFrame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E3EF560-A4D3-69DC-F6E9-D0583AF0F15F}"/>
              </a:ext>
            </a:extLst>
          </p:cNvPr>
          <p:cNvCxnSpPr>
            <a:cxnSpLocks/>
          </p:cNvCxnSpPr>
          <p:nvPr/>
        </p:nvCxnSpPr>
        <p:spPr>
          <a:xfrm>
            <a:off x="10516642" y="4073074"/>
            <a:ext cx="0" cy="79200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6CD64DB-8CC1-6F97-4E28-041EB131B04A}"/>
              </a:ext>
            </a:extLst>
          </p:cNvPr>
          <p:cNvCxnSpPr>
            <a:cxnSpLocks/>
          </p:cNvCxnSpPr>
          <p:nvPr/>
        </p:nvCxnSpPr>
        <p:spPr>
          <a:xfrm>
            <a:off x="1450081" y="865238"/>
            <a:ext cx="0" cy="4708167"/>
          </a:xfrm>
          <a:prstGeom prst="line">
            <a:avLst/>
          </a:prstGeom>
          <a:noFill/>
          <a:ln w="952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3" name="Picture 2" descr="Person Walking Icon Images – Browse 151,183 Stock Photos, Vectors, and  Video | Adobe Stock">
            <a:extLst>
              <a:ext uri="{FF2B5EF4-FFF2-40B4-BE49-F238E27FC236}">
                <a16:creationId xmlns:a16="http://schemas.microsoft.com/office/drawing/2014/main" id="{090CBF3C-4749-7650-683E-957734101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00" y="535565"/>
            <a:ext cx="180000" cy="3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itle 1">
            <a:extLst>
              <a:ext uri="{FF2B5EF4-FFF2-40B4-BE49-F238E27FC236}">
                <a16:creationId xmlns:a16="http://schemas.microsoft.com/office/drawing/2014/main" id="{0E8B5B48-46A4-42B5-44F2-960586D8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Development Timeline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DA3985D-5F45-42A8-CE00-EB4128D049BF}"/>
              </a:ext>
            </a:extLst>
          </p:cNvPr>
          <p:cNvSpPr txBox="1"/>
          <p:nvPr/>
        </p:nvSpPr>
        <p:spPr>
          <a:xfrm>
            <a:off x="1549624" y="4821889"/>
            <a:ext cx="3559558" cy="577081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171450" marR="0" indent="-171450" algn="l" defTabSz="2438338" rtl="0" fontAlgn="auto" latinLnBrk="0" hangingPunct="0">
              <a:lnSpc>
                <a:spcPts val="15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5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Regular" panose="020B0503020203020204" pitchFamily="34" charset="0"/>
                <a:sym typeface="Helvetica Neue"/>
              </a:rPr>
              <a:t>Disclaimer: </a:t>
            </a:r>
          </a:p>
          <a:p>
            <a:pPr marL="180975" lvl="1" defTabSz="2438338" hangingPunct="0">
              <a:lnSpc>
                <a:spcPts val="1500"/>
              </a:lnSpc>
            </a:pPr>
            <a:r>
              <a:rPr kumimoji="0" lang="en-US" sz="105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Regular" panose="020B0503020203020204" pitchFamily="34" charset="0"/>
                <a:sym typeface="Helvetica Neue"/>
              </a:rPr>
              <a:t>Schedule is estimated by engineering experience.</a:t>
            </a:r>
          </a:p>
          <a:p>
            <a:pPr marL="180975" lvl="1" defTabSz="2438338" hangingPunct="0">
              <a:lnSpc>
                <a:spcPts val="1500"/>
              </a:lnSpc>
            </a:pPr>
            <a:r>
              <a:rPr lang="en-US" sz="1050">
                <a:solidFill>
                  <a:schemeClr val="bg2"/>
                </a:solidFill>
                <a:latin typeface="IntelOne Display Regular" panose="020B0503020203020204" pitchFamily="34" charset="0"/>
                <a:sym typeface="Helvetica Neue"/>
              </a:rPr>
              <a:t>Real timeline should be confirmed by OSAT after kick-off.</a:t>
            </a:r>
            <a:endParaRPr kumimoji="0" lang="en-US" sz="1050" b="0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IntelOne Display Regular" panose="020B0503020203020204" pitchFamily="34" charset="0"/>
              <a:sym typeface="Helvetica Neue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B491D1-0DFB-81B5-5BBB-196487FA7A6A}"/>
              </a:ext>
            </a:extLst>
          </p:cNvPr>
          <p:cNvGrpSpPr/>
          <p:nvPr/>
        </p:nvGrpSpPr>
        <p:grpSpPr>
          <a:xfrm>
            <a:off x="10289601" y="1430085"/>
            <a:ext cx="1495577" cy="208270"/>
            <a:chOff x="9393935" y="1146921"/>
            <a:chExt cx="1495577" cy="2082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79C5295C-56E2-4D9E-5C88-B3D789D82075}"/>
                </a:ext>
              </a:extLst>
            </p:cNvPr>
            <p:cNvSpPr/>
            <p:nvPr/>
          </p:nvSpPr>
          <p:spPr>
            <a:xfrm>
              <a:off x="10709512" y="1146921"/>
              <a:ext cx="180000" cy="180000"/>
            </a:xfrm>
            <a:prstGeom prst="star5">
              <a:avLst>
                <a:gd name="adj" fmla="val 24122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29B86B-EA88-1120-9550-64D532E6EEC8}"/>
                </a:ext>
              </a:extLst>
            </p:cNvPr>
            <p:cNvSpPr txBox="1"/>
            <p:nvPr/>
          </p:nvSpPr>
          <p:spPr>
            <a:xfrm>
              <a:off x="9393935" y="1170525"/>
              <a:ext cx="123271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Jaguar Shores TO</a:t>
              </a:r>
            </a:p>
          </p:txBody>
        </p:sp>
      </p:grpSp>
      <p:sp>
        <p:nvSpPr>
          <p:cNvPr id="89" name="Arrow: Up 88">
            <a:extLst>
              <a:ext uri="{FF2B5EF4-FFF2-40B4-BE49-F238E27FC236}">
                <a16:creationId xmlns:a16="http://schemas.microsoft.com/office/drawing/2014/main" id="{CCE3EFF5-F80A-1FFF-6AB9-D6EEEE6F4FCD}"/>
              </a:ext>
            </a:extLst>
          </p:cNvPr>
          <p:cNvSpPr/>
          <p:nvPr/>
        </p:nvSpPr>
        <p:spPr>
          <a:xfrm flipV="1">
            <a:off x="7628246" y="3229950"/>
            <a:ext cx="108000" cy="756000"/>
          </a:xfrm>
          <a:prstGeom prst="upArrow">
            <a:avLst>
              <a:gd name="adj1" fmla="val 50000"/>
              <a:gd name="adj2" fmla="val 120942"/>
            </a:avLst>
          </a:prstGeom>
          <a:solidFill>
            <a:srgbClr val="92D050">
              <a:alpha val="20000"/>
            </a:srgbClr>
          </a:solidFill>
          <a:ln w="3175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D280857-B589-3DE5-AFE0-0DFFA365B162}"/>
              </a:ext>
            </a:extLst>
          </p:cNvPr>
          <p:cNvCxnSpPr>
            <a:cxnSpLocks/>
          </p:cNvCxnSpPr>
          <p:nvPr/>
        </p:nvCxnSpPr>
        <p:spPr>
          <a:xfrm>
            <a:off x="5847187" y="2174627"/>
            <a:ext cx="0" cy="909534"/>
          </a:xfrm>
          <a:prstGeom prst="straightConnector1">
            <a:avLst/>
          </a:prstGeom>
          <a:noFill/>
          <a:ln w="9525" cap="flat">
            <a:solidFill>
              <a:srgbClr val="FF5050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A3E5E0-56FC-AACC-6DD7-AC57F03B74C3}"/>
              </a:ext>
            </a:extLst>
          </p:cNvPr>
          <p:cNvSpPr/>
          <p:nvPr/>
        </p:nvSpPr>
        <p:spPr>
          <a:xfrm>
            <a:off x="11162969" y="4542890"/>
            <a:ext cx="978911" cy="144000"/>
          </a:xfrm>
          <a:prstGeom prst="rect">
            <a:avLst/>
          </a:prstGeom>
          <a:solidFill>
            <a:schemeClr val="accent3">
              <a:alpha val="10000"/>
            </a:schemeClr>
          </a:solidFill>
          <a:ln w="63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endParaRPr lang="en-US" sz="1000">
              <a:solidFill>
                <a:srgbClr val="008000"/>
              </a:solidFill>
              <a:latin typeface="IntelOne Display Light" panose="020B0403020203020204" pitchFamily="34" charset="0"/>
              <a:sym typeface="Helvetica Neue Medium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45E3176-B820-EED0-BEDC-01830A22A108}"/>
              </a:ext>
            </a:extLst>
          </p:cNvPr>
          <p:cNvGrpSpPr/>
          <p:nvPr/>
        </p:nvGrpSpPr>
        <p:grpSpPr>
          <a:xfrm>
            <a:off x="1346245" y="2191102"/>
            <a:ext cx="6843425" cy="401666"/>
            <a:chOff x="1346245" y="2020829"/>
            <a:chExt cx="6843425" cy="40166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C62484C-9F07-0521-0893-DC7F237E86AC}"/>
                </a:ext>
              </a:extLst>
            </p:cNvPr>
            <p:cNvSpPr/>
            <p:nvPr/>
          </p:nvSpPr>
          <p:spPr>
            <a:xfrm>
              <a:off x="1346245" y="2020829"/>
              <a:ext cx="126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F4C9721-F56E-B45C-97D3-B5B1E9CA98F6}"/>
                </a:ext>
              </a:extLst>
            </p:cNvPr>
            <p:cNvSpPr/>
            <p:nvPr/>
          </p:nvSpPr>
          <p:spPr>
            <a:xfrm>
              <a:off x="3866245" y="2020829"/>
              <a:ext cx="198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F0913B3-86E2-F10E-490A-64F9670C6E73}"/>
                </a:ext>
              </a:extLst>
            </p:cNvPr>
            <p:cNvSpPr txBox="1"/>
            <p:nvPr/>
          </p:nvSpPr>
          <p:spPr>
            <a:xfrm>
              <a:off x="1358019" y="2045794"/>
              <a:ext cx="958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Supplier scouting</a:t>
              </a:r>
              <a:endParaRPr lang="en-US" sz="1000">
                <a:sym typeface="Helvetica Neue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E51EF6-E696-7F16-7BE7-E9864C6AEC44}"/>
                </a:ext>
              </a:extLst>
            </p:cNvPr>
            <p:cNvSpPr/>
            <p:nvPr/>
          </p:nvSpPr>
          <p:spPr>
            <a:xfrm>
              <a:off x="2606245" y="2020829"/>
              <a:ext cx="126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322584-5CF0-E92D-1389-AFC26E117024}"/>
                </a:ext>
              </a:extLst>
            </p:cNvPr>
            <p:cNvSpPr txBox="1"/>
            <p:nvPr/>
          </p:nvSpPr>
          <p:spPr>
            <a:xfrm>
              <a:off x="3897951" y="2036103"/>
              <a:ext cx="1559722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TRA + design rule pre-define</a:t>
              </a:r>
              <a:endParaRPr lang="en-US" sz="1000">
                <a:sym typeface="Helvetica Neue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F4F609-D3CE-F137-A288-4F0B70812DE2}"/>
                </a:ext>
              </a:extLst>
            </p:cNvPr>
            <p:cNvSpPr txBox="1"/>
            <p:nvPr/>
          </p:nvSpPr>
          <p:spPr>
            <a:xfrm>
              <a:off x="2646713" y="2035488"/>
              <a:ext cx="822341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Kick-off + SOW</a:t>
              </a:r>
              <a:endParaRPr lang="en-US" sz="1000">
                <a:sym typeface="Helvetica Neue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3CFC72-AC7A-2BDC-E12E-038AAC7EC300}"/>
                </a:ext>
              </a:extLst>
            </p:cNvPr>
            <p:cNvSpPr/>
            <p:nvPr/>
          </p:nvSpPr>
          <p:spPr>
            <a:xfrm>
              <a:off x="3494679" y="2242495"/>
              <a:ext cx="469499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26B664-205C-95BB-6575-B6D6A03C74D1}"/>
                </a:ext>
              </a:extLst>
            </p:cNvPr>
            <p:cNvSpPr txBox="1"/>
            <p:nvPr/>
          </p:nvSpPr>
          <p:spPr>
            <a:xfrm>
              <a:off x="3544436" y="2255584"/>
              <a:ext cx="258084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JDA</a:t>
              </a:r>
              <a:endParaRPr lang="en-US" sz="1000">
                <a:sym typeface="Helvetica Neue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472467-3F82-7E80-1708-5A5DCC1B5EF0}"/>
                </a:ext>
              </a:extLst>
            </p:cNvPr>
            <p:cNvSpPr txBox="1"/>
            <p:nvPr/>
          </p:nvSpPr>
          <p:spPr>
            <a:xfrm>
              <a:off x="3894144" y="2252853"/>
              <a:ext cx="212397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olidFill>
                    <a:srgbClr val="FF0000"/>
                  </a:solidFill>
                  <a:sym typeface="Helvetica Neue"/>
                </a:rPr>
                <a:t>** Assume JDA not gate engagement</a:t>
              </a:r>
              <a:endParaRPr lang="en-US" sz="1000">
                <a:solidFill>
                  <a:srgbClr val="FF0000"/>
                </a:solidFill>
                <a:sym typeface="Helvetica Neue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343B06B-7B38-895B-2330-D5821680A37D}"/>
              </a:ext>
            </a:extLst>
          </p:cNvPr>
          <p:cNvSpPr txBox="1"/>
          <p:nvPr/>
        </p:nvSpPr>
        <p:spPr>
          <a:xfrm>
            <a:off x="5620318" y="2896171"/>
            <a:ext cx="18594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TO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89A7C41-1C8F-9BE0-1F2D-B0A7141AFC27}"/>
              </a:ext>
            </a:extLst>
          </p:cNvPr>
          <p:cNvGrpSpPr/>
          <p:nvPr/>
        </p:nvGrpSpPr>
        <p:grpSpPr>
          <a:xfrm>
            <a:off x="10516642" y="1740831"/>
            <a:ext cx="591509" cy="330476"/>
            <a:chOff x="10516642" y="1636546"/>
            <a:chExt cx="591509" cy="3304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AA4740-7E61-2A19-EE7F-13143B0B7401}"/>
                </a:ext>
              </a:extLst>
            </p:cNvPr>
            <p:cNvSpPr txBox="1"/>
            <p:nvPr/>
          </p:nvSpPr>
          <p:spPr>
            <a:xfrm>
              <a:off x="10516642" y="1782356"/>
              <a:ext cx="591509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v0.1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649890D-08D5-8629-9191-F7B3C1C27370}"/>
                </a:ext>
              </a:extLst>
            </p:cNvPr>
            <p:cNvSpPr/>
            <p:nvPr/>
          </p:nvSpPr>
          <p:spPr>
            <a:xfrm>
              <a:off x="10709663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435EA7A-AE4C-84AB-A762-134289B960AC}"/>
              </a:ext>
            </a:extLst>
          </p:cNvPr>
          <p:cNvGrpSpPr/>
          <p:nvPr/>
        </p:nvGrpSpPr>
        <p:grpSpPr>
          <a:xfrm>
            <a:off x="11555607" y="1740831"/>
            <a:ext cx="636393" cy="344675"/>
            <a:chOff x="11555607" y="1636546"/>
            <a:chExt cx="636393" cy="34467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B42EC70-C257-5BFF-7AD6-174B1A494A7D}"/>
                </a:ext>
              </a:extLst>
            </p:cNvPr>
            <p:cNvSpPr txBox="1"/>
            <p:nvPr/>
          </p:nvSpPr>
          <p:spPr>
            <a:xfrm>
              <a:off x="11555607" y="1796555"/>
              <a:ext cx="63639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v0.5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F57AEC9-8E1D-1213-731A-B9A6E4AB9D03}"/>
                </a:ext>
              </a:extLst>
            </p:cNvPr>
            <p:cNvSpPr/>
            <p:nvPr/>
          </p:nvSpPr>
          <p:spPr>
            <a:xfrm>
              <a:off x="12065020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3364C0-9ABE-F5F3-A51B-B898527004C3}"/>
              </a:ext>
            </a:extLst>
          </p:cNvPr>
          <p:cNvGrpSpPr/>
          <p:nvPr/>
        </p:nvGrpSpPr>
        <p:grpSpPr>
          <a:xfrm>
            <a:off x="3504221" y="3084161"/>
            <a:ext cx="4144440" cy="162172"/>
            <a:chOff x="3504221" y="3027011"/>
            <a:chExt cx="4144440" cy="16217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F223204-277B-4CD4-D69A-29ED88BD78E1}"/>
                </a:ext>
              </a:extLst>
            </p:cNvPr>
            <p:cNvSpPr/>
            <p:nvPr/>
          </p:nvSpPr>
          <p:spPr>
            <a:xfrm>
              <a:off x="3504221" y="3036615"/>
              <a:ext cx="2329105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142A8-84A9-6140-D4F2-A3E6D71BA4E7}"/>
                </a:ext>
              </a:extLst>
            </p:cNvPr>
            <p:cNvSpPr/>
            <p:nvPr/>
          </p:nvSpPr>
          <p:spPr>
            <a:xfrm>
              <a:off x="5839981" y="3036615"/>
              <a:ext cx="180868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825500" hangingPunct="0"/>
              <a:endParaRPr lang="en-US" sz="1000">
                <a:solidFill>
                  <a:srgbClr val="008000"/>
                </a:solidFill>
                <a:latin typeface="IntelOne Display Light" panose="020B0403020203020204" pitchFamily="34" charset="0"/>
                <a:sym typeface="Helvetica Neue Medium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8BEB89-22EA-BD43-951B-8959A020866F}"/>
                </a:ext>
              </a:extLst>
            </p:cNvPr>
            <p:cNvSpPr txBox="1"/>
            <p:nvPr/>
          </p:nvSpPr>
          <p:spPr>
            <a:xfrm>
              <a:off x="3572963" y="3035295"/>
              <a:ext cx="791883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3800F8-B9EC-8EE4-FAB2-C2D8CA222A6E}"/>
                </a:ext>
              </a:extLst>
            </p:cNvPr>
            <p:cNvSpPr txBox="1"/>
            <p:nvPr/>
          </p:nvSpPr>
          <p:spPr>
            <a:xfrm>
              <a:off x="5916402" y="3027011"/>
              <a:ext cx="92333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Wafer fabrication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2B70F15-7BA8-6A55-66F0-D4BE03DD493E}"/>
              </a:ext>
            </a:extLst>
          </p:cNvPr>
          <p:cNvGrpSpPr/>
          <p:nvPr/>
        </p:nvGrpSpPr>
        <p:grpSpPr>
          <a:xfrm>
            <a:off x="3504221" y="3371690"/>
            <a:ext cx="4144440" cy="154477"/>
            <a:chOff x="3504221" y="3286259"/>
            <a:chExt cx="4144440" cy="15447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93D4FEA-0C26-5583-18BF-A57A9B094D52}"/>
                </a:ext>
              </a:extLst>
            </p:cNvPr>
            <p:cNvSpPr/>
            <p:nvPr/>
          </p:nvSpPr>
          <p:spPr>
            <a:xfrm>
              <a:off x="5839981" y="3287249"/>
              <a:ext cx="180868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825500" hangingPunct="0"/>
              <a:endParaRPr lang="en-US" sz="1000">
                <a:solidFill>
                  <a:srgbClr val="008000"/>
                </a:solidFill>
                <a:latin typeface="IntelOne Display Light" panose="020B0403020203020204" pitchFamily="34" charset="0"/>
                <a:sym typeface="Helvetica Neue Medium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8B0D22-AB7F-E99D-56BB-B12641A3219C}"/>
                </a:ext>
              </a:extLst>
            </p:cNvPr>
            <p:cNvSpPr/>
            <p:nvPr/>
          </p:nvSpPr>
          <p:spPr>
            <a:xfrm>
              <a:off x="3504221" y="3287249"/>
              <a:ext cx="2329105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4AABE6-CECC-3C74-83D2-C44A64C779D4}"/>
                </a:ext>
              </a:extLst>
            </p:cNvPr>
            <p:cNvSpPr txBox="1"/>
            <p:nvPr/>
          </p:nvSpPr>
          <p:spPr>
            <a:xfrm>
              <a:off x="3572963" y="3286848"/>
              <a:ext cx="772647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A1458B-3550-374B-D2AD-6B23C368ACEF}"/>
                </a:ext>
              </a:extLst>
            </p:cNvPr>
            <p:cNvSpPr txBox="1"/>
            <p:nvPr/>
          </p:nvSpPr>
          <p:spPr>
            <a:xfrm>
              <a:off x="5916402" y="3286259"/>
              <a:ext cx="92333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Wafer fabrication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D36877-90A2-BE01-2005-EC693886BF84}"/>
              </a:ext>
            </a:extLst>
          </p:cNvPr>
          <p:cNvGrpSpPr/>
          <p:nvPr/>
        </p:nvGrpSpPr>
        <p:grpSpPr>
          <a:xfrm>
            <a:off x="4226351" y="3661881"/>
            <a:ext cx="2900091" cy="153888"/>
            <a:chOff x="4226351" y="3548169"/>
            <a:chExt cx="2900091" cy="1538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630FB6-1E58-4DE7-E0D4-B8333DB3FBC4}"/>
                </a:ext>
              </a:extLst>
            </p:cNvPr>
            <p:cNvSpPr/>
            <p:nvPr/>
          </p:nvSpPr>
          <p:spPr>
            <a:xfrm>
              <a:off x="4226351" y="3548169"/>
              <a:ext cx="1974424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BE8F8FC-6A66-9BC7-B477-6CCA1F0BE7F9}"/>
                </a:ext>
              </a:extLst>
            </p:cNvPr>
            <p:cNvSpPr/>
            <p:nvPr/>
          </p:nvSpPr>
          <p:spPr>
            <a:xfrm>
              <a:off x="6200776" y="3548169"/>
              <a:ext cx="89535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796920-8888-C4A7-41AD-6480218C3E28}"/>
                </a:ext>
              </a:extLst>
            </p:cNvPr>
            <p:cNvSpPr txBox="1"/>
            <p:nvPr/>
          </p:nvSpPr>
          <p:spPr>
            <a:xfrm>
              <a:off x="4312144" y="3548169"/>
              <a:ext cx="772647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8362B7C-C4A8-3887-B3D6-81D61890FF7D}"/>
                </a:ext>
              </a:extLst>
            </p:cNvPr>
            <p:cNvSpPr txBox="1"/>
            <p:nvPr/>
          </p:nvSpPr>
          <p:spPr>
            <a:xfrm>
              <a:off x="6246393" y="3548169"/>
              <a:ext cx="88004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Mask fabrication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2907AA7-9841-E86C-F312-8D9F07772C6D}"/>
              </a:ext>
            </a:extLst>
          </p:cNvPr>
          <p:cNvGrpSpPr/>
          <p:nvPr/>
        </p:nvGrpSpPr>
        <p:grpSpPr>
          <a:xfrm>
            <a:off x="3868211" y="3961070"/>
            <a:ext cx="6804553" cy="155166"/>
            <a:chOff x="3868211" y="3903920"/>
            <a:chExt cx="6804553" cy="15516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BEFFAB6-6FD3-3A51-1BBD-F3EA3CCF5E78}"/>
                </a:ext>
              </a:extLst>
            </p:cNvPr>
            <p:cNvSpPr/>
            <p:nvPr/>
          </p:nvSpPr>
          <p:spPr>
            <a:xfrm>
              <a:off x="6018124" y="3903920"/>
              <a:ext cx="4654640" cy="1440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0000"/>
              </a:schemeClr>
            </a:solidFill>
            <a:ln w="6350" cap="flat">
              <a:solidFill>
                <a:srgbClr val="7030A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908BC7-7B32-E885-ED46-E8A6524D4BC4}"/>
                </a:ext>
              </a:extLst>
            </p:cNvPr>
            <p:cNvSpPr/>
            <p:nvPr/>
          </p:nvSpPr>
          <p:spPr>
            <a:xfrm>
              <a:off x="3868211" y="3903920"/>
              <a:ext cx="2150637" cy="144000"/>
            </a:xfrm>
            <a:prstGeom prst="rect">
              <a:avLst/>
            </a:prstGeom>
            <a:solidFill>
              <a:schemeClr val="bg1">
                <a:lumMod val="65000"/>
                <a:alpha val="10000"/>
              </a:schemeClr>
            </a:solidFill>
            <a:ln w="3175" cap="flat">
              <a:solidFill>
                <a:schemeClr val="bg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C05EE40-7B27-5D3A-61D4-C4D87752AC3F}"/>
                </a:ext>
              </a:extLst>
            </p:cNvPr>
            <p:cNvSpPr txBox="1"/>
            <p:nvPr/>
          </p:nvSpPr>
          <p:spPr>
            <a:xfrm>
              <a:off x="3954004" y="3903938"/>
              <a:ext cx="107240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Tooling preparation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8D95BF9-0E37-1D59-8D0C-864767287F9D}"/>
                </a:ext>
              </a:extLst>
            </p:cNvPr>
            <p:cNvSpPr txBox="1"/>
            <p:nvPr/>
          </p:nvSpPr>
          <p:spPr>
            <a:xfrm>
              <a:off x="6095137" y="3905198"/>
              <a:ext cx="1191032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Process development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8E9C655-AAA0-1434-F593-5E46AB94F94A}"/>
              </a:ext>
            </a:extLst>
          </p:cNvPr>
          <p:cNvSpPr/>
          <p:nvPr/>
        </p:nvSpPr>
        <p:spPr>
          <a:xfrm>
            <a:off x="8896350" y="4254548"/>
            <a:ext cx="2411934" cy="1440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6350" cap="flat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93A43F7-F798-BAC7-344D-E7CF8BCBFC13}"/>
              </a:ext>
            </a:extLst>
          </p:cNvPr>
          <p:cNvSpPr/>
          <p:nvPr/>
        </p:nvSpPr>
        <p:spPr>
          <a:xfrm>
            <a:off x="10516641" y="4834345"/>
            <a:ext cx="1332000" cy="144000"/>
          </a:xfrm>
          <a:prstGeom prst="rect">
            <a:avLst/>
          </a:prstGeom>
          <a:solidFill>
            <a:schemeClr val="accent3">
              <a:alpha val="10000"/>
            </a:schemeClr>
          </a:solidFill>
          <a:ln w="63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endParaRPr lang="en-US" sz="1000">
              <a:solidFill>
                <a:srgbClr val="008000"/>
              </a:solidFill>
              <a:latin typeface="IntelOne Display Light" panose="020B0403020203020204" pitchFamily="34" charset="0"/>
              <a:sym typeface="Helvetica Neue Medium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486C5D4-588F-A23D-70D9-33EB950E2433}"/>
              </a:ext>
            </a:extLst>
          </p:cNvPr>
          <p:cNvCxnSpPr>
            <a:cxnSpLocks/>
          </p:cNvCxnSpPr>
          <p:nvPr/>
        </p:nvCxnSpPr>
        <p:spPr>
          <a:xfrm>
            <a:off x="11162969" y="4339995"/>
            <a:ext cx="0" cy="29976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C08914F-E5CD-B8D2-32DB-FA1A830DBE83}"/>
              </a:ext>
            </a:extLst>
          </p:cNvPr>
          <p:cNvCxnSpPr>
            <a:cxnSpLocks/>
          </p:cNvCxnSpPr>
          <p:nvPr/>
        </p:nvCxnSpPr>
        <p:spPr>
          <a:xfrm>
            <a:off x="11260336" y="4339995"/>
            <a:ext cx="0" cy="54000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3245B6F-20F2-03FC-4B7F-424BD5F3F9C0}"/>
              </a:ext>
            </a:extLst>
          </p:cNvPr>
          <p:cNvGrpSpPr/>
          <p:nvPr/>
        </p:nvGrpSpPr>
        <p:grpSpPr>
          <a:xfrm>
            <a:off x="1388403" y="1740831"/>
            <a:ext cx="689291" cy="330476"/>
            <a:chOff x="1388403" y="1636546"/>
            <a:chExt cx="689291" cy="3304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51E849-17BF-F84C-0D3A-7A89683A5520}"/>
                </a:ext>
              </a:extLst>
            </p:cNvPr>
            <p:cNvSpPr txBox="1"/>
            <p:nvPr/>
          </p:nvSpPr>
          <p:spPr>
            <a:xfrm>
              <a:off x="1388403" y="1782356"/>
              <a:ext cx="689291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v0.01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6415D1D-A1CB-43AE-9265-8E164BF01028}"/>
                </a:ext>
              </a:extLst>
            </p:cNvPr>
            <p:cNvSpPr/>
            <p:nvPr/>
          </p:nvSpPr>
          <p:spPr>
            <a:xfrm>
              <a:off x="1643178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5C9B4E4-F85C-C46D-95A9-959EF0CE9842}"/>
              </a:ext>
            </a:extLst>
          </p:cNvPr>
          <p:cNvSpPr txBox="1"/>
          <p:nvPr/>
        </p:nvSpPr>
        <p:spPr>
          <a:xfrm>
            <a:off x="8935689" y="4254486"/>
            <a:ext cx="20037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CIP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6F168FF-7DE2-C365-5955-BF6125A65822}"/>
              </a:ext>
            </a:extLst>
          </p:cNvPr>
          <p:cNvSpPr/>
          <p:nvPr/>
        </p:nvSpPr>
        <p:spPr>
          <a:xfrm>
            <a:off x="9620250" y="5187514"/>
            <a:ext cx="3473703" cy="252000"/>
          </a:xfrm>
          <a:custGeom>
            <a:avLst/>
            <a:gdLst>
              <a:gd name="connsiteX0" fmla="*/ 0 w 4694991"/>
              <a:gd name="connsiteY0" fmla="*/ 0 h 180000"/>
              <a:gd name="connsiteX1" fmla="*/ 4694991 w 4694991"/>
              <a:gd name="connsiteY1" fmla="*/ 0 h 180000"/>
              <a:gd name="connsiteX2" fmla="*/ 4694991 w 4694991"/>
              <a:gd name="connsiteY2" fmla="*/ 180000 h 180000"/>
              <a:gd name="connsiteX3" fmla="*/ 0 w 4694991"/>
              <a:gd name="connsiteY3" fmla="*/ 180000 h 180000"/>
              <a:gd name="connsiteX4" fmla="*/ 0 w 4694991"/>
              <a:gd name="connsiteY4" fmla="*/ 0 h 180000"/>
              <a:gd name="connsiteX0" fmla="*/ 4694991 w 4786431"/>
              <a:gd name="connsiteY0" fmla="*/ 180000 h 271440"/>
              <a:gd name="connsiteX1" fmla="*/ 0 w 4786431"/>
              <a:gd name="connsiteY1" fmla="*/ 180000 h 271440"/>
              <a:gd name="connsiteX2" fmla="*/ 0 w 4786431"/>
              <a:gd name="connsiteY2" fmla="*/ 0 h 271440"/>
              <a:gd name="connsiteX3" fmla="*/ 4694991 w 4786431"/>
              <a:gd name="connsiteY3" fmla="*/ 0 h 271440"/>
              <a:gd name="connsiteX4" fmla="*/ 4786431 w 4786431"/>
              <a:gd name="connsiteY4" fmla="*/ 271440 h 271440"/>
              <a:gd name="connsiteX0" fmla="*/ 4694991 w 4927833"/>
              <a:gd name="connsiteY0" fmla="*/ 181938 h 181938"/>
              <a:gd name="connsiteX1" fmla="*/ 0 w 4927833"/>
              <a:gd name="connsiteY1" fmla="*/ 181938 h 181938"/>
              <a:gd name="connsiteX2" fmla="*/ 0 w 4927833"/>
              <a:gd name="connsiteY2" fmla="*/ 1938 h 181938"/>
              <a:gd name="connsiteX3" fmla="*/ 4694991 w 4927833"/>
              <a:gd name="connsiteY3" fmla="*/ 1938 h 181938"/>
              <a:gd name="connsiteX4" fmla="*/ 4927833 w 4927833"/>
              <a:gd name="connsiteY4" fmla="*/ 0 h 181938"/>
              <a:gd name="connsiteX0" fmla="*/ 4694991 w 4694991"/>
              <a:gd name="connsiteY0" fmla="*/ 180000 h 180000"/>
              <a:gd name="connsiteX1" fmla="*/ 0 w 4694991"/>
              <a:gd name="connsiteY1" fmla="*/ 180000 h 180000"/>
              <a:gd name="connsiteX2" fmla="*/ 0 w 4694991"/>
              <a:gd name="connsiteY2" fmla="*/ 0 h 180000"/>
              <a:gd name="connsiteX3" fmla="*/ 4694991 w 4694991"/>
              <a:gd name="connsiteY3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4991" h="180000">
                <a:moveTo>
                  <a:pt x="4694991" y="180000"/>
                </a:moveTo>
                <a:lnTo>
                  <a:pt x="0" y="180000"/>
                </a:lnTo>
                <a:lnTo>
                  <a:pt x="0" y="0"/>
                </a:lnTo>
                <a:lnTo>
                  <a:pt x="4694991" y="0"/>
                </a:lnTo>
              </a:path>
            </a:pathLst>
          </a:custGeom>
          <a:solidFill>
            <a:srgbClr val="FF0000">
              <a:alpha val="9804"/>
            </a:srgbClr>
          </a:solidFill>
          <a:ln w="6350" cap="flat">
            <a:solidFill>
              <a:srgbClr val="C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36C9A2-AB11-A721-8B2D-4CEE9BB359A8}"/>
              </a:ext>
            </a:extLst>
          </p:cNvPr>
          <p:cNvSpPr txBox="1"/>
          <p:nvPr/>
        </p:nvSpPr>
        <p:spPr>
          <a:xfrm>
            <a:off x="10586958" y="4846158"/>
            <a:ext cx="31899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E-test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B6228E-F3AF-2934-AE94-B433CA075896}"/>
              </a:ext>
            </a:extLst>
          </p:cNvPr>
          <p:cNvSpPr txBox="1"/>
          <p:nvPr/>
        </p:nvSpPr>
        <p:spPr>
          <a:xfrm>
            <a:off x="11206297" y="4553132"/>
            <a:ext cx="177934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RA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48A5B58-E248-E2FC-436D-D202FD599D96}"/>
              </a:ext>
            </a:extLst>
          </p:cNvPr>
          <p:cNvSpPr txBox="1"/>
          <p:nvPr/>
        </p:nvSpPr>
        <p:spPr>
          <a:xfrm>
            <a:off x="9671108" y="5239026"/>
            <a:ext cx="84478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Memory design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64FD47A-62C1-F350-F637-0E858D67D5B4}"/>
              </a:ext>
            </a:extLst>
          </p:cNvPr>
          <p:cNvGrpSpPr/>
          <p:nvPr/>
        </p:nvGrpSpPr>
        <p:grpSpPr>
          <a:xfrm>
            <a:off x="204767" y="5682781"/>
            <a:ext cx="8720272" cy="688846"/>
            <a:chOff x="204767" y="5682781"/>
            <a:chExt cx="8720272" cy="688846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7A9C809-653E-8D5D-AC09-04872F39B4E8}"/>
                </a:ext>
              </a:extLst>
            </p:cNvPr>
            <p:cNvSpPr txBox="1"/>
            <p:nvPr/>
          </p:nvSpPr>
          <p:spPr>
            <a:xfrm>
              <a:off x="204767" y="5682781"/>
              <a:ext cx="1973297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pPr marL="266700" indent="-266700">
                <a:buFont typeface="Wingdings" panose="05000000000000000000" pitchFamily="2" charset="2"/>
                <a:buChar char="q"/>
              </a:pPr>
              <a:r>
                <a:rPr lang="en-US">
                  <a:solidFill>
                    <a:schemeClr val="bg2"/>
                  </a:solidFill>
                  <a:latin typeface="IntelOne Display Medium" panose="020B0703020203020204" pitchFamily="34" charset="0"/>
                  <a:sym typeface="Helvetica Neue"/>
                </a:rPr>
                <a:t>Milestone Definition : </a:t>
              </a: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553F55B-B807-EFDF-F550-8B06BCF5CA49}"/>
                </a:ext>
              </a:extLst>
            </p:cNvPr>
            <p:cNvGrpSpPr/>
            <p:nvPr/>
          </p:nvGrpSpPr>
          <p:grpSpPr>
            <a:xfrm>
              <a:off x="2404474" y="5702909"/>
              <a:ext cx="2934149" cy="184666"/>
              <a:chOff x="2261599" y="5718298"/>
              <a:chExt cx="2934149" cy="184666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8E0CAAE-0BE3-4784-533E-EF3B0FF63A77}"/>
                  </a:ext>
                </a:extLst>
              </p:cNvPr>
              <p:cNvSpPr txBox="1"/>
              <p:nvPr/>
            </p:nvSpPr>
            <p:spPr>
              <a:xfrm>
                <a:off x="2261599" y="5718298"/>
                <a:ext cx="833562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v0.01 –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F3651D-D803-494B-81F1-098C91969C16}"/>
                  </a:ext>
                </a:extLst>
              </p:cNvPr>
              <p:cNvSpPr txBox="1"/>
              <p:nvPr/>
            </p:nvSpPr>
            <p:spPr>
              <a:xfrm>
                <a:off x="3167949" y="5718298"/>
                <a:ext cx="202779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Pure paper-guess &amp; simulation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73781E75-1CCE-F201-1DEE-31D07A0CFB93}"/>
                </a:ext>
              </a:extLst>
            </p:cNvPr>
            <p:cNvGrpSpPr/>
            <p:nvPr/>
          </p:nvGrpSpPr>
          <p:grpSpPr>
            <a:xfrm>
              <a:off x="2404474" y="5944935"/>
              <a:ext cx="3214674" cy="184666"/>
              <a:chOff x="2261599" y="5995874"/>
              <a:chExt cx="3214674" cy="184666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79277C2-513A-1960-9364-2F240BC4F8BB}"/>
                  </a:ext>
                </a:extLst>
              </p:cNvPr>
              <p:cNvSpPr txBox="1"/>
              <p:nvPr/>
            </p:nvSpPr>
            <p:spPr>
              <a:xfrm>
                <a:off x="2261599" y="5995874"/>
                <a:ext cx="70692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v0.1 –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A9B8D03-93E0-F5B2-D697-9C36703C1088}"/>
                  </a:ext>
                </a:extLst>
              </p:cNvPr>
              <p:cNvSpPr txBox="1"/>
              <p:nvPr/>
            </p:nvSpPr>
            <p:spPr>
              <a:xfrm>
                <a:off x="3167949" y="5995874"/>
                <a:ext cx="2308324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Prototype build &amp; process baseline</a:t>
                </a: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46B172C4-D522-A8BE-FE7D-8880984C8BC5}"/>
                </a:ext>
              </a:extLst>
            </p:cNvPr>
            <p:cNvGrpSpPr/>
            <p:nvPr/>
          </p:nvGrpSpPr>
          <p:grpSpPr>
            <a:xfrm>
              <a:off x="2404474" y="6186961"/>
              <a:ext cx="1880976" cy="184666"/>
              <a:chOff x="2261599" y="6259500"/>
              <a:chExt cx="1880976" cy="184666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7700753-4F3E-E255-2D8B-8A9C3654FAF8}"/>
                  </a:ext>
                </a:extLst>
              </p:cNvPr>
              <p:cNvSpPr txBox="1"/>
              <p:nvPr/>
            </p:nvSpPr>
            <p:spPr>
              <a:xfrm>
                <a:off x="3167949" y="6259500"/>
                <a:ext cx="974626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T0 yield &gt; 50%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028BA3F-8203-D9C6-1991-1C1EF9F0553A}"/>
                  </a:ext>
                </a:extLst>
              </p:cNvPr>
              <p:cNvSpPr txBox="1"/>
              <p:nvPr/>
            </p:nvSpPr>
            <p:spPr>
              <a:xfrm>
                <a:off x="2261599" y="6259500"/>
                <a:ext cx="75180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v0.5 –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69948A6-2A66-C888-6DB0-5DAD648FE41E}"/>
                </a:ext>
              </a:extLst>
            </p:cNvPr>
            <p:cNvGrpSpPr/>
            <p:nvPr/>
          </p:nvGrpSpPr>
          <p:grpSpPr>
            <a:xfrm>
              <a:off x="6038911" y="5702909"/>
              <a:ext cx="2886128" cy="184666"/>
              <a:chOff x="6124636" y="5723564"/>
              <a:chExt cx="2886128" cy="184666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2E3B9EF-9340-6346-4374-8C6577C2D72B}"/>
                  </a:ext>
                </a:extLst>
              </p:cNvPr>
              <p:cNvSpPr txBox="1"/>
              <p:nvPr/>
            </p:nvSpPr>
            <p:spPr>
              <a:xfrm>
                <a:off x="6124636" y="5723564"/>
                <a:ext cx="75180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v0.9 –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8738843-9D6E-1B95-502B-982FA3CE90CF}"/>
                  </a:ext>
                </a:extLst>
              </p:cNvPr>
              <p:cNvSpPr txBox="1"/>
              <p:nvPr/>
            </p:nvSpPr>
            <p:spPr>
              <a:xfrm>
                <a:off x="6970141" y="5723564"/>
                <a:ext cx="2040623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T0 yield &gt; 90% + Pre-Qual pass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80EBC25-F1AE-C08D-A72B-61A998E607E6}"/>
                </a:ext>
              </a:extLst>
            </p:cNvPr>
            <p:cNvGrpSpPr/>
            <p:nvPr/>
          </p:nvGrpSpPr>
          <p:grpSpPr>
            <a:xfrm>
              <a:off x="6038911" y="5944935"/>
              <a:ext cx="1792880" cy="184666"/>
              <a:chOff x="6124636" y="6059059"/>
              <a:chExt cx="1792880" cy="184666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32AEE67-0C1E-BA03-9E7A-67599635AE74}"/>
                  </a:ext>
                </a:extLst>
              </p:cNvPr>
              <p:cNvSpPr txBox="1"/>
              <p:nvPr/>
            </p:nvSpPr>
            <p:spPr>
              <a:xfrm>
                <a:off x="6970141" y="6059059"/>
                <a:ext cx="94737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Full-Qual pass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9E84A15-F33F-9C0B-B732-B42E8EFF378D}"/>
                  </a:ext>
                </a:extLst>
              </p:cNvPr>
              <p:cNvSpPr txBox="1"/>
              <p:nvPr/>
            </p:nvSpPr>
            <p:spPr>
              <a:xfrm>
                <a:off x="6124636" y="6059059"/>
                <a:ext cx="70692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v1.0 –</a:t>
                </a:r>
              </a:p>
            </p:txBody>
          </p:sp>
        </p:grp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C3729B04-CF47-D053-2A5F-A8A7CFA6581D}"/>
              </a:ext>
            </a:extLst>
          </p:cNvPr>
          <p:cNvSpPr txBox="1"/>
          <p:nvPr/>
        </p:nvSpPr>
        <p:spPr>
          <a:xfrm>
            <a:off x="1924167" y="1442159"/>
            <a:ext cx="1364156" cy="18466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C00000"/>
                </a:solidFill>
                <a:latin typeface="IntelOne Display Regular" panose="020B0503020203020204" pitchFamily="34" charset="0"/>
              </a:defRPr>
            </a:lvl1pPr>
          </a:lstStyle>
          <a:p>
            <a:r>
              <a:rPr lang="en-US" sz="1200">
                <a:sym typeface="Helvetica Neue"/>
              </a:rPr>
              <a:t>Jaguar Shores EC??</a:t>
            </a:r>
          </a:p>
        </p:txBody>
      </p:sp>
      <p:sp>
        <p:nvSpPr>
          <p:cNvPr id="195" name="Arrow: Up 194">
            <a:extLst>
              <a:ext uri="{FF2B5EF4-FFF2-40B4-BE49-F238E27FC236}">
                <a16:creationId xmlns:a16="http://schemas.microsoft.com/office/drawing/2014/main" id="{CD506E08-20A1-27C0-FC7D-CE904B2C5AAD}"/>
              </a:ext>
            </a:extLst>
          </p:cNvPr>
          <p:cNvSpPr/>
          <p:nvPr/>
        </p:nvSpPr>
        <p:spPr>
          <a:xfrm flipV="1">
            <a:off x="7587680" y="3537000"/>
            <a:ext cx="108000" cy="468000"/>
          </a:xfrm>
          <a:prstGeom prst="upArrow">
            <a:avLst>
              <a:gd name="adj1" fmla="val 50000"/>
              <a:gd name="adj2" fmla="val 120942"/>
            </a:avLst>
          </a:prstGeom>
          <a:solidFill>
            <a:srgbClr val="92D050">
              <a:alpha val="20000"/>
            </a:srgbClr>
          </a:solidFill>
          <a:ln w="3175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0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4D7A17-4204-79A3-024F-0BBF9FB4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Materia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B45EE-EF37-AE9F-29B1-D32A59BC4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203743-CE20-EEE7-28EF-209D26AA25A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" y="-3087667"/>
            <a:ext cx="82789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2">
            <a:extLst>
              <a:ext uri="{FF2B5EF4-FFF2-40B4-BE49-F238E27FC236}">
                <a16:creationId xmlns:a16="http://schemas.microsoft.com/office/drawing/2014/main" id="{4CE61AB0-5100-2DE5-1743-6E42AF05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2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854C-9613-8421-9B26-70544E4D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5C1F-1C48-B3F8-1F2E-8C158BC90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E730C2-2F03-B626-3787-910AD9AB2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92301"/>
              </p:ext>
            </p:extLst>
          </p:nvPr>
        </p:nvGraphicFramePr>
        <p:xfrm>
          <a:off x="7315200" y="1828800"/>
          <a:ext cx="2693121" cy="4495809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816416001"/>
                    </a:ext>
                  </a:extLst>
                </a:gridCol>
                <a:gridCol w="1389014">
                  <a:extLst>
                    <a:ext uri="{9D8B030D-6E8A-4147-A177-3AD203B41FA5}">
                      <a16:colId xmlns:a16="http://schemas.microsoft.com/office/drawing/2014/main" val="1730926027"/>
                    </a:ext>
                  </a:extLst>
                </a:gridCol>
                <a:gridCol w="770707">
                  <a:extLst>
                    <a:ext uri="{9D8B030D-6E8A-4147-A177-3AD203B41FA5}">
                      <a16:colId xmlns:a16="http://schemas.microsoft.com/office/drawing/2014/main" val="3924679995"/>
                    </a:ext>
                  </a:extLst>
                </a:gridCol>
              </a:tblGrid>
              <a:tr h="193737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Samsung LPW Revision Aug. 5, 2024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503342"/>
                  </a:ext>
                </a:extLst>
              </a:tr>
              <a:tr h="17925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DQ/Ch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681531"/>
                  </a:ext>
                </a:extLst>
              </a:tr>
              <a:tr h="179253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Die Level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807148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Capacity [Gb]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344285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DQ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557970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Ch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043837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pCh or subCh / Ch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804031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Burst Length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8, 16, 32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79350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Rate [GT/s]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876340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[GB/s]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564318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#DQ/diffDQS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295576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tRC [ns]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707975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pJ/bit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1.875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709651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204819"/>
                  </a:ext>
                </a:extLst>
              </a:tr>
              <a:tr h="17925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Module Level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Die in a stack 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630726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501048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#DQ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744930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Ch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018331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[TB/s]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0.1024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996556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581904"/>
                  </a:ext>
                </a:extLst>
              </a:tr>
              <a:tr h="17925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64GB System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Module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005052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Ch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128025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DQ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2048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702253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BW [TB/s]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001798"/>
                  </a:ext>
                </a:extLst>
              </a:tr>
              <a:tr h="179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3" marR="8893" marT="88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76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55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295400"/>
          </a:xfrm>
        </p:spPr>
        <p:txBody>
          <a:bodyPr/>
          <a:lstStyle/>
          <a:p>
            <a:r>
              <a:rPr lang="en-US" sz="3200"/>
              <a:t>Why Terraced Memory Cube (TMC) to replace HBM</a:t>
            </a:r>
            <a:br>
              <a:rPr lang="en-US" sz="3200"/>
            </a:br>
            <a:br>
              <a:rPr lang="en-US" sz="2000"/>
            </a:br>
            <a:r>
              <a:rPr lang="en-US" sz="2000"/>
              <a:t>3D Packaging innovation remixed with mainstream DRAM technologies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2286000"/>
            <a:ext cx="8763000" cy="3810000"/>
          </a:xfrm>
        </p:spPr>
        <p:txBody>
          <a:bodyPr/>
          <a:lstStyle/>
          <a:p>
            <a:pPr marL="917575" indent="-904875">
              <a:buNone/>
            </a:pPr>
            <a:r>
              <a:rPr lang="en-US" sz="2000" i="0" u="none" strike="noStrike">
                <a:solidFill>
                  <a:srgbClr val="212121"/>
                </a:solidFill>
                <a:effectLst/>
              </a:rPr>
              <a:t>TMC =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T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erraced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hiplet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ubing (</a:t>
            </a:r>
            <a:r>
              <a:rPr lang="en-US" sz="2000" i="0" u="none" strike="noStrike">
                <a:solidFill>
                  <a:srgbClr val="212121"/>
                </a:solidFill>
                <a:effectLst/>
                <a:hlinkClick r:id="rId2" action="ppaction://hlinksldjump"/>
              </a:rPr>
              <a:t>TCC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) +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L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ow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P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ower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W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ide-IO DDR DRAM (</a:t>
            </a:r>
            <a:r>
              <a:rPr lang="en-US" sz="2000" i="0" u="none" strike="noStrike">
                <a:solidFill>
                  <a:srgbClr val="212121"/>
                </a:solidFill>
                <a:effectLst/>
                <a:hlinkClick r:id="rId3" action="ppaction://hlinksldjump"/>
              </a:rPr>
              <a:t>LPW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)</a:t>
            </a:r>
            <a:br>
              <a:rPr lang="en-US" sz="2000" i="0" u="none" strike="noStrike">
                <a:solidFill>
                  <a:srgbClr val="212121"/>
                </a:solidFill>
                <a:effectLst/>
              </a:rPr>
            </a:br>
            <a:endParaRPr lang="en-US" sz="2000" i="0" strike="noStrike">
              <a:solidFill>
                <a:srgbClr val="212121"/>
              </a:solidFill>
              <a:effectLst/>
            </a:endParaRPr>
          </a:p>
          <a:p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TCC disaggregates vertical connectivity from active silicon in 3D stacking 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 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smaller DRAM die size</a:t>
            </a:r>
          </a:p>
          <a:p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LPDDR interface deploys simplest connectivity with minimum overhead 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</a:t>
            </a:r>
            <a:r>
              <a:rPr lang="en-US" sz="2000" b="0">
                <a:solidFill>
                  <a:srgbClr val="212121"/>
                </a:solidFill>
                <a:sym typeface="Wingdings" pitchFamily="2" charset="2"/>
              </a:rPr>
              <a:t> 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no base die required with energy optimized data transfer</a:t>
            </a:r>
          </a:p>
          <a:p>
            <a:r>
              <a:rPr lang="en-US" sz="2000" b="0">
                <a:solidFill>
                  <a:srgbClr val="212121"/>
                </a:solidFill>
              </a:rPr>
              <a:t>W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ide-IO improves parallelism of mainstream DRAM product (DDR or LPDDR) 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 </a:t>
            </a:r>
            <a:r>
              <a:rPr lang="en-US" sz="2000" b="0">
                <a:solidFill>
                  <a:srgbClr val="212121"/>
                </a:solidFill>
                <a:sym typeface="Wingdings" pitchFamily="2" charset="2"/>
              </a:rPr>
              <a:t>4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X LPDDR DQ width with Samsung’s lead product @ 2027;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21C1-5E34-F5DB-2583-D87C4C17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Terraced Memory Cube </a:t>
            </a:r>
            <a:r>
              <a:rPr lang="en-US" sz="3600">
                <a:ea typeface="Times New Roman" panose="02020603050405020304" pitchFamily="18" charset="0"/>
              </a:rPr>
              <a:t>with </a:t>
            </a:r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</a:t>
            </a:r>
            <a:endParaRPr lang="en-US" sz="8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04807-3C2A-ACF3-5B91-3565B4EAE4A2}"/>
              </a:ext>
            </a:extLst>
          </p:cNvPr>
          <p:cNvSpPr txBox="1"/>
          <p:nvPr/>
        </p:nvSpPr>
        <p:spPr>
          <a:xfrm>
            <a:off x="1524001" y="384226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TMC – terraced stacking of memory chips interconnected vertically using low cost TSV chips to widen data width in a </a:t>
            </a:r>
            <a:r>
              <a:rPr lang="en-US" sz="1800">
                <a:latin typeface="Calibri" panose="020F0502020204030204" pitchFamily="34" charset="0"/>
                <a:ea typeface="Times New Roman" panose="02020603050405020304" pitchFamily="18" charset="0"/>
              </a:rPr>
              <a:t>Terraced Chiplet Cubing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TCC) construction.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4AB70-91EF-5EA4-FFA1-11319899C6B9}"/>
              </a:ext>
            </a:extLst>
          </p:cNvPr>
          <p:cNvSpPr txBox="1"/>
          <p:nvPr/>
        </p:nvSpPr>
        <p:spPr>
          <a:xfrm>
            <a:off x="8001000" y="5172670"/>
            <a:ext cx="32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TMC example for </a:t>
            </a:r>
            <a:b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3D stack of Low-Power wide-IO</a:t>
            </a:r>
            <a:r>
              <a:rPr lang="en-US" sz="1800" ker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LPW, DRAM chips</a:t>
            </a:r>
            <a:r>
              <a:rPr lang="en-US" sz="1400">
                <a:effectLst/>
              </a:rPr>
              <a:t>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62AC39-B12B-C7AC-BF5E-4F4BD673B9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5056" l="1831" r="98768">
                        <a14:foregroundMark x1="8944" y1="58373" x2="1901" y2="72010"/>
                        <a14:foregroundMark x1="1901" y1="72010" x2="7500" y2="88118"/>
                        <a14:foregroundMark x1="669" y1="98565" x2="10528" y2="97847"/>
                        <a14:foregroundMark x1="10528" y1="97847" x2="19894" y2="98565"/>
                        <a14:foregroundMark x1="19894" y1="98565" x2="39930" y2="92982"/>
                        <a14:foregroundMark x1="39930" y1="92982" x2="30563" y2="91069"/>
                        <a14:foregroundMark x1="30563" y1="91069" x2="27923" y2="95056"/>
                        <a14:foregroundMark x1="87746" y1="11882" x2="97324" y2="9729"/>
                        <a14:foregroundMark x1="97324" y1="9729" x2="98768" y2="50319"/>
                        <a14:foregroundMark x1="98768" y1="50319" x2="89718" y2="61164"/>
                        <a14:foregroundMark x1="89718" y1="61164" x2="70423" y2="72648"/>
                        <a14:foregroundMark x1="70423" y1="72648" x2="69930" y2="79346"/>
                        <a14:backgroundMark x1="28134" y1="99601" x2="26549" y2="99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8362" y="3278154"/>
            <a:ext cx="5080000" cy="23561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FDCDFE-FAB6-9439-C591-92D047B856D9}"/>
              </a:ext>
            </a:extLst>
          </p:cNvPr>
          <p:cNvSpPr txBox="1"/>
          <p:nvPr/>
        </p:nvSpPr>
        <p:spPr>
          <a:xfrm>
            <a:off x="8001000" y="2816489"/>
            <a:ext cx="237321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tiers of 32Gb LPW</a:t>
            </a:r>
          </a:p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64GB TMC 2K DQ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2FCD9C-2CB2-F2D6-A6F2-A9CD5ECE7D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1524000" y="1251466"/>
            <a:ext cx="545926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E7F5E-FF09-0A97-0BC9-1181D92C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6" t="27751" r="13415" b="15277"/>
          <a:stretch/>
        </p:blipFill>
        <p:spPr>
          <a:xfrm>
            <a:off x="490339" y="1588946"/>
            <a:ext cx="5257086" cy="2100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3E756-2776-53A7-CF8E-46DCB4EF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37" t="26844" r="6794"/>
          <a:stretch/>
        </p:blipFill>
        <p:spPr>
          <a:xfrm>
            <a:off x="381000" y="3828080"/>
            <a:ext cx="5290456" cy="250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371AE-B24C-6899-DF99-69D6ACFA74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736" b="79799"/>
          <a:stretch/>
        </p:blipFill>
        <p:spPr>
          <a:xfrm>
            <a:off x="5671456" y="384871"/>
            <a:ext cx="4402209" cy="227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1D89A9-C144-9388-AF30-47B2898D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4871"/>
            <a:ext cx="3200400" cy="838200"/>
          </a:xfrm>
        </p:spPr>
        <p:txBody>
          <a:bodyPr/>
          <a:lstStyle/>
          <a:p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Intel-Samsung Meeting</a:t>
            </a:r>
            <a:b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Feb'24, Aug’24)</a:t>
            </a:r>
            <a:endParaRPr lang="en-US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EA7F8B-A07D-21D0-FF55-944B847E78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540" t="58824" r="3619" b="16912"/>
          <a:stretch/>
        </p:blipFill>
        <p:spPr>
          <a:xfrm>
            <a:off x="4808576" y="750746"/>
            <a:ext cx="6705600" cy="83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252552-0CCD-9B31-E3D5-8B46EA5BD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436" y="1727431"/>
            <a:ext cx="56515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0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6F2D-4665-A2CF-7682-E92B5BA8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289413"/>
          </a:xfrm>
        </p:spPr>
        <p:txBody>
          <a:bodyPr/>
          <a:lstStyle/>
          <a:p>
            <a:r>
              <a:rPr lang="en-US" sz="2000"/>
              <a:t>Mockups of Memory Cube and Cost Breakdown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F083A6-11A5-01EA-37F5-32E57ED1D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718952"/>
              </p:ext>
            </p:extLst>
          </p:nvPr>
        </p:nvGraphicFramePr>
        <p:xfrm>
          <a:off x="480000" y="533400"/>
          <a:ext cx="11232000" cy="5974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336634896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7673970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989029596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578813032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800793144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395394672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54944543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01030717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852702285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554332344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542702078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020491098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75126465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572452953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359557720"/>
                    </a:ext>
                  </a:extLst>
                </a:gridCol>
              </a:tblGrid>
              <a:tr h="200728">
                <a:tc rowSpan="2" gridSpan="3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 Information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u="sng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-process w/ 4GB-die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1b</a:t>
                      </a: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-process w/ 2GB-die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90516"/>
                  </a:ext>
                </a:extLst>
              </a:tr>
              <a:tr h="273466">
                <a:tc gridSpan="3"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HBM4P –16Hi 64GB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–16Hi 64GB</a:t>
                      </a:r>
                      <a:endParaRPr lang="en-US" sz="12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4Hi 8GB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8Hi 16GB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12Hi 24GB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16Hi 32GB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88192"/>
                  </a:ext>
                </a:extLst>
              </a:tr>
              <a:tr h="197502"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component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aseline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3DS-1c-32Gb/die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aseline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LPWIO-1c-32Gb/die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LPWIO-1b-2GB/die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74916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11.5 x 9 mm</a:t>
                      </a:r>
                      <a:r>
                        <a:rPr lang="en-US" sz="105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x 14 mm</a:t>
                      </a:r>
                      <a:r>
                        <a:rPr lang="en-US" sz="105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7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53803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3542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76.5%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79.7%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85.7%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96787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Incoming wafer $$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$ 4463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$ 3979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$ 3586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022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$ 9.8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$ 6.9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$3.2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61552"/>
                  </a:ext>
                </a:extLst>
              </a:tr>
              <a:tr h="197502">
                <a:tc rowSpan="4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Controller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12.6 x 9.2 mm</a:t>
                      </a:r>
                      <a:r>
                        <a:rPr lang="en-US" sz="105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7938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493457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916067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$ 18.3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312637"/>
                  </a:ext>
                </a:extLst>
              </a:tr>
              <a:tr h="197502">
                <a:tc rowSpan="5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TSV die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Scheme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0P1M + TSV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0P1M + TSV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5281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x 5.2  mm</a:t>
                      </a:r>
                      <a:r>
                        <a:rPr lang="en-US" sz="90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90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9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 x 5.2 mm</a:t>
                      </a:r>
                      <a:r>
                        <a:rPr lang="en-US" sz="90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2.05 x 5.2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2.4 x 5.2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3.83 x 5.2 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2.04 x 5.2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5.26 x 5.2 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2.4 x 5.2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814335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3033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5867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5023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3161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5867</a:t>
                      </a:r>
                      <a:endParaRPr kumimoji="0" lang="en-US" sz="90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2313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5023</a:t>
                      </a:r>
                      <a:endParaRPr kumimoji="0" lang="en-US" sz="90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58544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Incoming wafer $$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$ 450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$ 450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693911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--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$ 0.149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$ 0.077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$ 0.090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$ 0.143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 (need 6ea)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$ 0.077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5ea)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$ 0.195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8ea)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$ 0.090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7ea)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68854"/>
                  </a:ext>
                </a:extLst>
              </a:tr>
              <a:tr h="197502">
                <a:tc rowSpan="6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Assembly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 Height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+ 16Hi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+ 16Hi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+ 4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+ 8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+ 12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+ 16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69212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.5 x 11 mm</a:t>
                      </a:r>
                      <a:r>
                        <a:rPr lang="en-US" sz="105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13.6 x 14 mm</a:t>
                      </a:r>
                      <a:r>
                        <a:rPr lang="en-US" sz="1050" baseline="3000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9.9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11.7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12.8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14.9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1425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17414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cost/wafer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$ 9460.2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$ 6919.6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$ 2776.5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$ 4393.3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$ 6057.0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$ 7367.9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9287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cost/unit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$ 25.16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$ 22.8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$ 3.27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$ 6.45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$ 10.13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$ 15.22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8235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70.9%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76.8%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97.6%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94.0%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90.2%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85.1%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954680"/>
                  </a:ext>
                </a:extLst>
              </a:tr>
              <a:tr h="303850">
                <a:tc gridSpan="3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Cube Module Cost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$ 281.0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$ 176.3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$ 16.6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$ 34.4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$ 54.1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$ 78.0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913357"/>
                  </a:ext>
                </a:extLst>
              </a:tr>
              <a:tr h="303850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64GB Build Cost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# of modules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$ 281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$ 176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$ 133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8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$ 138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4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$ 163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 (72GB)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$ 156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69311"/>
                  </a:ext>
                </a:extLst>
              </a:tr>
            </a:tbl>
          </a:graphicData>
        </a:graphic>
      </p:graphicFrame>
      <p:sp>
        <p:nvSpPr>
          <p:cNvPr id="6" name="5-Point Star 5">
            <a:extLst>
              <a:ext uri="{FF2B5EF4-FFF2-40B4-BE49-F238E27FC236}">
                <a16:creationId xmlns:a16="http://schemas.microsoft.com/office/drawing/2014/main" id="{B4986C06-9E17-1DE6-E385-28CAC07A2251}"/>
              </a:ext>
            </a:extLst>
          </p:cNvPr>
          <p:cNvSpPr/>
          <p:nvPr/>
        </p:nvSpPr>
        <p:spPr>
          <a:xfrm>
            <a:off x="3200400" y="38100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74D9A106-257D-1A52-789E-B31EF9EB404D}"/>
              </a:ext>
            </a:extLst>
          </p:cNvPr>
          <p:cNvSpPr/>
          <p:nvPr/>
        </p:nvSpPr>
        <p:spPr>
          <a:xfrm>
            <a:off x="7772400" y="38100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630B8869-2ED4-5126-07C4-88102B4E5400}"/>
              </a:ext>
            </a:extLst>
          </p:cNvPr>
          <p:cNvSpPr/>
          <p:nvPr/>
        </p:nvSpPr>
        <p:spPr>
          <a:xfrm>
            <a:off x="10668000" y="38100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7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8F08-34C4-C188-178B-03D7D30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57200"/>
          </a:xfrm>
        </p:spPr>
        <p:txBody>
          <a:bodyPr/>
          <a:lstStyle/>
          <a:p>
            <a:r>
              <a:rPr lang="en-US" sz="2800"/>
              <a:t>64GB modules and Benchmark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2212A9-0944-ACC7-A95B-EEB100D21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88591"/>
              </p:ext>
            </p:extLst>
          </p:nvPr>
        </p:nvGraphicFramePr>
        <p:xfrm>
          <a:off x="228600" y="5054117"/>
          <a:ext cx="11353800" cy="132092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8188894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7051257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84700671"/>
                    </a:ext>
                  </a:extLst>
                </a:gridCol>
                <a:gridCol w="955109">
                  <a:extLst>
                    <a:ext uri="{9D8B030D-6E8A-4147-A177-3AD203B41FA5}">
                      <a16:colId xmlns:a16="http://schemas.microsoft.com/office/drawing/2014/main" val="1905186459"/>
                    </a:ext>
                  </a:extLst>
                </a:gridCol>
                <a:gridCol w="846242">
                  <a:extLst>
                    <a:ext uri="{9D8B030D-6E8A-4147-A177-3AD203B41FA5}">
                      <a16:colId xmlns:a16="http://schemas.microsoft.com/office/drawing/2014/main" val="1526428659"/>
                    </a:ext>
                  </a:extLst>
                </a:gridCol>
                <a:gridCol w="637049">
                  <a:extLst>
                    <a:ext uri="{9D8B030D-6E8A-4147-A177-3AD203B41FA5}">
                      <a16:colId xmlns:a16="http://schemas.microsoft.com/office/drawing/2014/main" val="21963976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063143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845342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98349401"/>
                    </a:ext>
                  </a:extLst>
                </a:gridCol>
                <a:gridCol w="1097783">
                  <a:extLst>
                    <a:ext uri="{9D8B030D-6E8A-4147-A177-3AD203B41FA5}">
                      <a16:colId xmlns:a16="http://schemas.microsoft.com/office/drawing/2014/main" val="2521293887"/>
                    </a:ext>
                  </a:extLst>
                </a:gridCol>
                <a:gridCol w="742142">
                  <a:extLst>
                    <a:ext uri="{9D8B030D-6E8A-4147-A177-3AD203B41FA5}">
                      <a16:colId xmlns:a16="http://schemas.microsoft.com/office/drawing/2014/main" val="31165353"/>
                    </a:ext>
                  </a:extLst>
                </a:gridCol>
                <a:gridCol w="674675">
                  <a:extLst>
                    <a:ext uri="{9D8B030D-6E8A-4147-A177-3AD203B41FA5}">
                      <a16:colId xmlns:a16="http://schemas.microsoft.com/office/drawing/2014/main" val="2104335687"/>
                    </a:ext>
                  </a:extLst>
                </a:gridCol>
              </a:tblGrid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64GB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Package IF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Size [mm</a:t>
                      </a:r>
                      <a:r>
                        <a:rPr lang="en-US" sz="1600" b="1" i="0" u="none" strike="noStrike" baseline="3000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GB/s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err="1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BW/mm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Gb/Die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Die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78082"/>
                  </a:ext>
                </a:extLst>
              </a:tr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HBM4E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3DS HBM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14.2x11.0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$281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80422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LPW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14.9x14.0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56075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23.4x14.0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4317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11.7X28.0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42639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EA4B1D3A-E70A-F750-7444-F26A52BE730F}"/>
              </a:ext>
            </a:extLst>
          </p:cNvPr>
          <p:cNvGrpSpPr/>
          <p:nvPr/>
        </p:nvGrpSpPr>
        <p:grpSpPr>
          <a:xfrm>
            <a:off x="381000" y="685800"/>
            <a:ext cx="11049000" cy="2045571"/>
            <a:chOff x="381000" y="685800"/>
            <a:chExt cx="11049000" cy="20455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4D4B620-57BC-8CB2-B19B-8CDBFE1FD553}"/>
                </a:ext>
              </a:extLst>
            </p:cNvPr>
            <p:cNvGrpSpPr/>
            <p:nvPr/>
          </p:nvGrpSpPr>
          <p:grpSpPr>
            <a:xfrm>
              <a:off x="1125673" y="1310750"/>
              <a:ext cx="1537558" cy="1291619"/>
              <a:chOff x="1108010" y="2734139"/>
              <a:chExt cx="1537558" cy="129161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10C8455-7B62-BD74-1F13-875A5658F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8010" y="2734139"/>
                <a:ext cx="1537558" cy="68793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88DC1DA-C40B-9A3C-9AA5-C369BF8AC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8010" y="3337826"/>
                <a:ext cx="1537558" cy="687932"/>
              </a:xfrm>
              <a:prstGeom prst="rect">
                <a:avLst/>
              </a:prstGeom>
            </p:spPr>
          </p:pic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5CBF76-8370-1724-5F05-7D54B0B4A396}"/>
                </a:ext>
              </a:extLst>
            </p:cNvPr>
            <p:cNvSpPr/>
            <p:nvPr/>
          </p:nvSpPr>
          <p:spPr>
            <a:xfrm>
              <a:off x="381000" y="685800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F38D60-8FB8-B0C9-CC1F-539B95E987FA}"/>
                </a:ext>
              </a:extLst>
            </p:cNvPr>
            <p:cNvSpPr txBox="1"/>
            <p:nvPr/>
          </p:nvSpPr>
          <p:spPr>
            <a:xfrm>
              <a:off x="1113295" y="798220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Mock-1</a:t>
              </a:r>
              <a:endParaRPr lang="en-US" sz="200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0F12C6-2DE6-F9AA-6B1C-10B479D44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724530"/>
              <a:ext cx="7772400" cy="200684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55020A-A505-B13C-E5D0-6EAC269D990D}"/>
              </a:ext>
            </a:extLst>
          </p:cNvPr>
          <p:cNvGrpSpPr/>
          <p:nvPr/>
        </p:nvGrpSpPr>
        <p:grpSpPr>
          <a:xfrm>
            <a:off x="381000" y="2869959"/>
            <a:ext cx="11049000" cy="2006841"/>
            <a:chOff x="381000" y="2869959"/>
            <a:chExt cx="11049000" cy="20068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874C29-D5AA-7D18-6E0D-C13587200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5200" y="2984889"/>
              <a:ext cx="7772400" cy="1891911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FD40D5E-27BE-3640-A827-233AFBE04A01}"/>
                </a:ext>
              </a:extLst>
            </p:cNvPr>
            <p:cNvGrpSpPr/>
            <p:nvPr/>
          </p:nvGrpSpPr>
          <p:grpSpPr>
            <a:xfrm>
              <a:off x="715662" y="3445525"/>
              <a:ext cx="2415474" cy="1329653"/>
              <a:chOff x="301575" y="4731574"/>
              <a:chExt cx="2415474" cy="132965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A13FA31-3ED6-9642-6C01-97960EE08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575" y="4745990"/>
                <a:ext cx="1348674" cy="70485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35F0C2A-DC42-0674-A704-75DBBCAF7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8375" y="4731574"/>
                <a:ext cx="1348674" cy="70485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38671C-D649-4A37-B87A-A98C5F137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953" y="5356377"/>
                <a:ext cx="1348674" cy="70485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78DF6DE-EF76-B080-7E22-972BE6B00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8375" y="5356377"/>
                <a:ext cx="1348674" cy="704850"/>
              </a:xfrm>
              <a:prstGeom prst="rect">
                <a:avLst/>
              </a:prstGeom>
            </p:spPr>
          </p:pic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E19CC81-965E-4A41-1710-A9C2499E3F2B}"/>
                </a:ext>
              </a:extLst>
            </p:cNvPr>
            <p:cNvSpPr/>
            <p:nvPr/>
          </p:nvSpPr>
          <p:spPr>
            <a:xfrm>
              <a:off x="381000" y="2869959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B2448B-4476-A97A-4E37-296BB3DA1461}"/>
                </a:ext>
              </a:extLst>
            </p:cNvPr>
            <p:cNvSpPr txBox="1"/>
            <p:nvPr/>
          </p:nvSpPr>
          <p:spPr>
            <a:xfrm>
              <a:off x="1113295" y="2973596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Mock-2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853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F11B99-CACE-FC1F-783F-31553860C13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5558" y="-3124202"/>
            <a:ext cx="75764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4">
            <a:extLst>
              <a:ext uri="{FF2B5EF4-FFF2-40B4-BE49-F238E27FC236}">
                <a16:creationId xmlns:a16="http://schemas.microsoft.com/office/drawing/2014/main" id="{FE885515-BE4A-FC63-205E-AB2CEE9FC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t="23060" r="10873" b="18822"/>
          <a:stretch>
            <a:fillRect/>
          </a:stretch>
        </p:blipFill>
        <p:spPr bwMode="auto">
          <a:xfrm>
            <a:off x="2055599" y="564264"/>
            <a:ext cx="8080803" cy="30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D84B3F-EB8D-ACFC-BAB3-FAF9C5F216B1}"/>
              </a:ext>
            </a:extLst>
          </p:cNvPr>
          <p:cNvSpPr txBox="1"/>
          <p:nvPr/>
        </p:nvSpPr>
        <p:spPr>
          <a:xfrm>
            <a:off x="1449791" y="4191000"/>
            <a:ext cx="9292416" cy="2246769"/>
          </a:xfrm>
          <a:prstGeom prst="rect">
            <a:avLst/>
          </a:prstGeom>
          <a:solidFill>
            <a:srgbClr val="002060">
              <a:alpha val="32941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8x HBM per package in average (512GB 256Ch, 26TB/s IPM)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Pricing of 64GB TMC : $300 @50% suppliers’ 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 $4.69/GB vs. $12.49/GB of HBM4E (65% GM estimated), per TIs’ Q1'24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TMC grossed-up price @ 50% GM of DC Processor: $600/64GB TMC Module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DC GPU package @ 2027: 17M units, per TIs’ Q3'24 report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en-US" sz="2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1.25% market share = </a:t>
            </a:r>
            <a:r>
              <a:rPr lang="en-US" sz="2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$1B revenue attributed to TMC grossed-up price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8BF7F-14EA-C529-43A0-910C3DE1A2F8}"/>
              </a:ext>
            </a:extLst>
          </p:cNvPr>
          <p:cNvSpPr txBox="1"/>
          <p:nvPr/>
        </p:nvSpPr>
        <p:spPr>
          <a:xfrm>
            <a:off x="2498412" y="3683618"/>
            <a:ext cx="7195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Courtesy of </a:t>
            </a:r>
            <a:r>
              <a:rPr lang="en-US" sz="1200" err="1"/>
              <a:t>Techinsights</a:t>
            </a:r>
            <a:r>
              <a:rPr lang="en-US" sz="1200"/>
              <a:t> “</a:t>
            </a:r>
            <a:r>
              <a:rPr lang="en-US" sz="1200">
                <a:hlinkClick r:id="rId4"/>
              </a:rPr>
              <a:t>Advanced Packaging Analysis – Data Center Compute Processors</a:t>
            </a:r>
            <a:r>
              <a:rPr lang="en-US" sz="1200"/>
              <a:t>”, Q3 2024</a:t>
            </a:r>
          </a:p>
        </p:txBody>
      </p:sp>
    </p:spTree>
    <p:extLst>
      <p:ext uri="{BB962C8B-B14F-4D97-AF65-F5344CB8AC3E}">
        <p14:creationId xmlns:p14="http://schemas.microsoft.com/office/powerpoint/2010/main" val="357813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Title 1">
            <a:extLst>
              <a:ext uri="{FF2B5EF4-FFF2-40B4-BE49-F238E27FC236}">
                <a16:creationId xmlns:a16="http://schemas.microsoft.com/office/drawing/2014/main" id="{B3FEFB47-AD53-FF1B-2DE4-23904166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Technical Risk Assessment</a:t>
            </a:r>
          </a:p>
        </p:txBody>
      </p:sp>
      <p:sp>
        <p:nvSpPr>
          <p:cNvPr id="1066" name="Left Brace 1065">
            <a:extLst>
              <a:ext uri="{FF2B5EF4-FFF2-40B4-BE49-F238E27FC236}">
                <a16:creationId xmlns:a16="http://schemas.microsoft.com/office/drawing/2014/main" id="{6B46A8E6-26AA-F93E-8078-F8568E097ED1}"/>
              </a:ext>
            </a:extLst>
          </p:cNvPr>
          <p:cNvSpPr/>
          <p:nvPr/>
        </p:nvSpPr>
        <p:spPr>
          <a:xfrm>
            <a:off x="4431002" y="873972"/>
            <a:ext cx="108000" cy="1620000"/>
          </a:xfrm>
          <a:prstGeom prst="leftBrac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1150" name="Group 1149">
            <a:extLst>
              <a:ext uri="{FF2B5EF4-FFF2-40B4-BE49-F238E27FC236}">
                <a16:creationId xmlns:a16="http://schemas.microsoft.com/office/drawing/2014/main" id="{FD8E73D2-8A0E-6462-7A0D-F2F0D12EA1A4}"/>
              </a:ext>
            </a:extLst>
          </p:cNvPr>
          <p:cNvGrpSpPr/>
          <p:nvPr/>
        </p:nvGrpSpPr>
        <p:grpSpPr>
          <a:xfrm>
            <a:off x="940064" y="901584"/>
            <a:ext cx="3608822" cy="3965160"/>
            <a:chOff x="940064" y="901584"/>
            <a:chExt cx="3608822" cy="3965160"/>
          </a:xfrm>
        </p:grpSpPr>
        <p:cxnSp>
          <p:nvCxnSpPr>
            <p:cNvPr id="460" name="Straight Arrow Connector 459">
              <a:extLst>
                <a:ext uri="{FF2B5EF4-FFF2-40B4-BE49-F238E27FC236}">
                  <a16:creationId xmlns:a16="http://schemas.microsoft.com/office/drawing/2014/main" id="{BA4AE963-3423-1D21-9631-35C244EF7EE2}"/>
                </a:ext>
              </a:extLst>
            </p:cNvPr>
            <p:cNvCxnSpPr>
              <a:cxnSpLocks/>
            </p:cNvCxnSpPr>
            <p:nvPr/>
          </p:nvCxnSpPr>
          <p:spPr>
            <a:xfrm>
              <a:off x="2302550" y="2984471"/>
              <a:ext cx="2246336" cy="1882273"/>
            </a:xfrm>
            <a:prstGeom prst="straightConnector1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  <a:headEnd type="oval" w="sm" len="sm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49" name="Group 1148">
              <a:extLst>
                <a:ext uri="{FF2B5EF4-FFF2-40B4-BE49-F238E27FC236}">
                  <a16:creationId xmlns:a16="http://schemas.microsoft.com/office/drawing/2014/main" id="{A67769A2-34C4-21D7-5886-6E28493683C4}"/>
                </a:ext>
              </a:extLst>
            </p:cNvPr>
            <p:cNvGrpSpPr/>
            <p:nvPr/>
          </p:nvGrpSpPr>
          <p:grpSpPr>
            <a:xfrm>
              <a:off x="940064" y="901584"/>
              <a:ext cx="3573179" cy="3712894"/>
              <a:chOff x="940064" y="901584"/>
              <a:chExt cx="3573179" cy="3712894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1B44AE7-2CE1-0C8E-65AB-FA370BE09CB2}"/>
                  </a:ext>
                </a:extLst>
              </p:cNvPr>
              <p:cNvGrpSpPr/>
              <p:nvPr/>
            </p:nvGrpSpPr>
            <p:grpSpPr>
              <a:xfrm>
                <a:off x="940064" y="901584"/>
                <a:ext cx="2935226" cy="3712894"/>
                <a:chOff x="1244871" y="1922867"/>
                <a:chExt cx="2935226" cy="3712894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02F7162E-DF64-4908-E996-56F86919F1F2}"/>
                    </a:ext>
                  </a:extLst>
                </p:cNvPr>
                <p:cNvGrpSpPr/>
                <p:nvPr/>
              </p:nvGrpSpPr>
              <p:grpSpPr>
                <a:xfrm>
                  <a:off x="1409889" y="3044269"/>
                  <a:ext cx="2520000" cy="2514725"/>
                  <a:chOff x="7452152" y="3212952"/>
                  <a:chExt cx="2520000" cy="2514725"/>
                </a:xfrm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</p:grpSpPr>
              <p:grpSp>
                <p:nvGrpSpPr>
                  <p:cNvPr id="4" name="T1">
                    <a:extLst>
                      <a:ext uri="{FF2B5EF4-FFF2-40B4-BE49-F238E27FC236}">
                        <a16:creationId xmlns:a16="http://schemas.microsoft.com/office/drawing/2014/main" id="{3C5AFA97-C5E9-66FD-AC50-5F6EC2B7D5C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2129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415F561-5621-B540-BE3E-54407A7510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8AA4C653-EA2F-6F94-BE3B-25B99A7D0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5" name="T2">
                    <a:extLst>
                      <a:ext uri="{FF2B5EF4-FFF2-40B4-BE49-F238E27FC236}">
                        <a16:creationId xmlns:a16="http://schemas.microsoft.com/office/drawing/2014/main" id="{FDF18718-9EEC-4106-D70B-55DCBEAC02AF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2777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4429A8BB-BACB-FB8D-A102-C507759D90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60A14F41-6F1F-4CFC-FBE1-21C15242DD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" name="T3">
                    <a:extLst>
                      <a:ext uri="{FF2B5EF4-FFF2-40B4-BE49-F238E27FC236}">
                        <a16:creationId xmlns:a16="http://schemas.microsoft.com/office/drawing/2014/main" id="{4E7C7975-E8B0-B851-5CF7-82D5267A871B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3425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51BF6E4-E853-3AFE-ABB0-DEE7185F64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279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B3975B0A-E87D-EED8-31F5-5AAFDC33F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279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7" name="T4">
                    <a:extLst>
                      <a:ext uri="{FF2B5EF4-FFF2-40B4-BE49-F238E27FC236}">
                        <a16:creationId xmlns:a16="http://schemas.microsoft.com/office/drawing/2014/main" id="{D8ABADA7-A248-3B02-6C60-531D5F358ACF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4073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19ECA8AA-703C-1974-B9E2-0FD007D23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419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F2A38506-1B86-30D4-A65E-6E926643DD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419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8" name="T5">
                    <a:extLst>
                      <a:ext uri="{FF2B5EF4-FFF2-40B4-BE49-F238E27FC236}">
                        <a16:creationId xmlns:a16="http://schemas.microsoft.com/office/drawing/2014/main" id="{EC35DDE0-13E4-438D-0A6D-08D7A6322666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4721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95DCC0E0-982D-68FE-D54B-8E1EC2A56C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558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17F9B388-F116-09CD-B414-48AAB89CBC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558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9" name="T6">
                    <a:extLst>
                      <a:ext uri="{FF2B5EF4-FFF2-40B4-BE49-F238E27FC236}">
                        <a16:creationId xmlns:a16="http://schemas.microsoft.com/office/drawing/2014/main" id="{2FFD71C6-CEB6-A676-9F35-615389620098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5369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2C3CD815-99E4-5A09-E818-14B79C82D5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6985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BCC732C1-6547-FC37-382C-3D860526E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6985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0" name="T7">
                    <a:extLst>
                      <a:ext uri="{FF2B5EF4-FFF2-40B4-BE49-F238E27FC236}">
                        <a16:creationId xmlns:a16="http://schemas.microsoft.com/office/drawing/2014/main" id="{3CB2E870-BC88-3661-1D5F-956119DE28EA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6017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619D2717-70A2-164B-3DDB-1071E595FC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8382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6954B9FC-0912-8168-5D1D-53FF08489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8382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1" name="T8">
                    <a:extLst>
                      <a:ext uri="{FF2B5EF4-FFF2-40B4-BE49-F238E27FC236}">
                        <a16:creationId xmlns:a16="http://schemas.microsoft.com/office/drawing/2014/main" id="{EF4A0409-9F1B-4E10-7071-D5367BCDC26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6665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4869B5F5-2BA4-FA81-C3D8-287C2CEBA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9779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109A148A-4C0A-DEA4-053B-04BC107C1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9779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2" name="T9">
                    <a:extLst>
                      <a:ext uri="{FF2B5EF4-FFF2-40B4-BE49-F238E27FC236}">
                        <a16:creationId xmlns:a16="http://schemas.microsoft.com/office/drawing/2014/main" id="{7B43822C-E398-F4B3-BF07-CD10A24B05F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7313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80E6F556-206F-9F14-E22E-D343AF2249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1176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E43B5126-4A71-B11D-F2A9-A43125424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1176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3" name="T10">
                    <a:extLst>
                      <a:ext uri="{FF2B5EF4-FFF2-40B4-BE49-F238E27FC236}">
                        <a16:creationId xmlns:a16="http://schemas.microsoft.com/office/drawing/2014/main" id="{110B75E1-94A9-66FF-D75A-1C2734FAA83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7961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03D5D270-0F50-23F7-3694-9FC3E1857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2573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0DA66AC4-7147-DD0D-AA69-2447180DF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2573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4" name="T11">
                    <a:extLst>
                      <a:ext uri="{FF2B5EF4-FFF2-40B4-BE49-F238E27FC236}">
                        <a16:creationId xmlns:a16="http://schemas.microsoft.com/office/drawing/2014/main" id="{48B87CB1-8AE4-D7A0-8ED8-DAD1CC9882B6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8609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439295CF-2718-E97E-78BE-74A3F7110A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CA5AC174-E795-3443-CCEF-6B92D40CDB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5" name="T12">
                    <a:extLst>
                      <a:ext uri="{FF2B5EF4-FFF2-40B4-BE49-F238E27FC236}">
                        <a16:creationId xmlns:a16="http://schemas.microsoft.com/office/drawing/2014/main" id="{CD9D8D3D-E575-532D-C462-1F80CF47FBB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9257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AB6432A-DE1C-67D5-67F8-CB873C28F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536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7F857F9-6BC6-FDAC-AB90-9ADE673B1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536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6" name="T13">
                    <a:extLst>
                      <a:ext uri="{FF2B5EF4-FFF2-40B4-BE49-F238E27FC236}">
                        <a16:creationId xmlns:a16="http://schemas.microsoft.com/office/drawing/2014/main" id="{AB671043-728A-148B-646D-F8F871FE2C8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9905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8803D9D-F7EC-586D-897B-3B1094365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676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3F1A3660-FD1C-B5F3-B327-4874FA3BF0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676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7" name="T14">
                    <a:extLst>
                      <a:ext uri="{FF2B5EF4-FFF2-40B4-BE49-F238E27FC236}">
                        <a16:creationId xmlns:a16="http://schemas.microsoft.com/office/drawing/2014/main" id="{3B9325DC-4BB8-DDB6-0D12-D4B8DE62150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40553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AAF9AB88-0781-389D-A67E-D6E55442F2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816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2E82D768-5A0D-DDED-1A1B-2E794C5B9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816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8" name="T15">
                    <a:extLst>
                      <a:ext uri="{FF2B5EF4-FFF2-40B4-BE49-F238E27FC236}">
                        <a16:creationId xmlns:a16="http://schemas.microsoft.com/office/drawing/2014/main" id="{B90562E4-56BE-BB8F-1F84-CD2D31D7FBCA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41201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BF4EFA2E-14F2-CE9F-5900-DCCC0F1DB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955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374090F9-0637-28BD-75D2-ECA1EFAB14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955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sp>
                <p:nvSpPr>
                  <p:cNvPr id="19" name="T16">
                    <a:extLst>
                      <a:ext uri="{FF2B5EF4-FFF2-40B4-BE49-F238E27FC236}">
                        <a16:creationId xmlns:a16="http://schemas.microsoft.com/office/drawing/2014/main" id="{B7CEF698-2841-E225-F64E-63D936E2F86E}"/>
                      </a:ext>
                    </a:extLst>
                  </p:cNvPr>
                  <p:cNvSpPr/>
                  <p:nvPr/>
                </p:nvSpPr>
                <p:spPr>
                  <a:xfrm>
                    <a:off x="7452152" y="4184952"/>
                    <a:ext cx="2520000" cy="108000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5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  <a:alpha val="50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  <a:alpha val="4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50000"/>
                        </a:schemeClr>
                      </a:gs>
                    </a:gsLst>
                    <a:lin ang="18600000" scaled="0"/>
                  </a:gradFill>
                  <a:ln w="12700" cap="flat">
                    <a:noFill/>
                    <a:miter lim="400000"/>
                  </a:ln>
                  <a:effectLst/>
                  <a:sp3d z="2095500" extrusionH="127000" contourW="2540" prstMaterial="matte">
                    <a:contourClr>
                      <a:schemeClr val="tx1"/>
                    </a:contourClr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917EAA90-41CB-1EB6-58B3-82FD5B7F1EDD}"/>
                    </a:ext>
                  </a:extLst>
                </p:cNvPr>
                <p:cNvGrpSpPr/>
                <p:nvPr/>
              </p:nvGrpSpPr>
              <p:grpSpPr>
                <a:xfrm>
                  <a:off x="2520061" y="2396495"/>
                  <a:ext cx="971938" cy="1839397"/>
                  <a:chOff x="2572451" y="2434598"/>
                  <a:chExt cx="971938" cy="1839397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1880D38F-0128-7AA9-A64F-D97C35498551}"/>
                      </a:ext>
                    </a:extLst>
                  </p:cNvPr>
                  <p:cNvSpPr/>
                  <p:nvPr/>
                </p:nvSpPr>
                <p:spPr>
                  <a:xfrm>
                    <a:off x="3526389" y="243459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207264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EA000F06-DA39-F79F-5506-24F8059C5D50}"/>
                      </a:ext>
                    </a:extLst>
                  </p:cNvPr>
                  <p:cNvSpPr/>
                  <p:nvPr/>
                </p:nvSpPr>
                <p:spPr>
                  <a:xfrm>
                    <a:off x="3457093" y="2554471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949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A34FB9BC-D19B-A889-2C6F-1A53F9F35395}"/>
                      </a:ext>
                    </a:extLst>
                  </p:cNvPr>
                  <p:cNvSpPr/>
                  <p:nvPr/>
                </p:nvSpPr>
                <p:spPr>
                  <a:xfrm>
                    <a:off x="3390418" y="268512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8097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959D6854-9C42-FBDE-EC21-C45C5CC08CA7}"/>
                      </a:ext>
                    </a:extLst>
                  </p:cNvPr>
                  <p:cNvSpPr/>
                  <p:nvPr/>
                </p:nvSpPr>
                <p:spPr>
                  <a:xfrm>
                    <a:off x="3324248" y="281864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6700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8443E94C-2509-9DF4-2782-1908EF0F5D86}"/>
                      </a:ext>
                    </a:extLst>
                  </p:cNvPr>
                  <p:cNvSpPr/>
                  <p:nvPr/>
                </p:nvSpPr>
                <p:spPr>
                  <a:xfrm>
                    <a:off x="3254952" y="2938521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54559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457C4883-D098-9DC5-F876-70BE57C8AB27}"/>
                      </a:ext>
                    </a:extLst>
                  </p:cNvPr>
                  <p:cNvSpPr/>
                  <p:nvPr/>
                </p:nvSpPr>
                <p:spPr>
                  <a:xfrm>
                    <a:off x="3188277" y="306917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40716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CFC92878-2B51-AA5E-88F1-19494BF3931E}"/>
                      </a:ext>
                    </a:extLst>
                  </p:cNvPr>
                  <p:cNvSpPr/>
                  <p:nvPr/>
                </p:nvSpPr>
                <p:spPr>
                  <a:xfrm>
                    <a:off x="3113763" y="323398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2382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4636E45F-E228-A001-272B-055521984541}"/>
                      </a:ext>
                    </a:extLst>
                  </p:cNvPr>
                  <p:cNvSpPr/>
                  <p:nvPr/>
                </p:nvSpPr>
                <p:spPr>
                  <a:xfrm>
                    <a:off x="3044467" y="3353857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1112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3771C997-6D65-0675-4BFC-E98A00B8E968}"/>
                      </a:ext>
                    </a:extLst>
                  </p:cNvPr>
                  <p:cNvSpPr/>
                  <p:nvPr/>
                </p:nvSpPr>
                <p:spPr>
                  <a:xfrm>
                    <a:off x="2977792" y="348451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9779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137128FF-E549-53BC-3CD4-040594D10927}"/>
                      </a:ext>
                    </a:extLst>
                  </p:cNvPr>
                  <p:cNvSpPr/>
                  <p:nvPr/>
                </p:nvSpPr>
                <p:spPr>
                  <a:xfrm>
                    <a:off x="2911622" y="361803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8382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BABC57AD-0D95-343D-A7FD-E75E0A0663FD}"/>
                      </a:ext>
                    </a:extLst>
                  </p:cNvPr>
                  <p:cNvSpPr/>
                  <p:nvPr/>
                </p:nvSpPr>
                <p:spPr>
                  <a:xfrm>
                    <a:off x="2842326" y="3737907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7112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67290DDB-5A02-67FE-2869-8FF863B11A69}"/>
                      </a:ext>
                    </a:extLst>
                  </p:cNvPr>
                  <p:cNvSpPr/>
                  <p:nvPr/>
                </p:nvSpPr>
                <p:spPr>
                  <a:xfrm>
                    <a:off x="2775651" y="386856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5778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82D4A95-25DE-157C-204C-0F1C598866EA}"/>
                      </a:ext>
                    </a:extLst>
                  </p:cNvPr>
                  <p:cNvSpPr/>
                  <p:nvPr/>
                </p:nvSpPr>
                <p:spPr>
                  <a:xfrm>
                    <a:off x="2707917" y="4002602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4381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8469EA9-9E98-89F1-11FE-3D212FC22F42}"/>
                      </a:ext>
                    </a:extLst>
                  </p:cNvPr>
                  <p:cNvSpPr/>
                  <p:nvPr/>
                </p:nvSpPr>
                <p:spPr>
                  <a:xfrm>
                    <a:off x="2641747" y="4136122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298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CA634BB7-E2F4-977C-1198-55B601E925AE}"/>
                      </a:ext>
                    </a:extLst>
                  </p:cNvPr>
                  <p:cNvSpPr/>
                  <p:nvPr/>
                </p:nvSpPr>
                <p:spPr>
                  <a:xfrm>
                    <a:off x="2572451" y="4255995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71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68" name="T16">
                  <a:extLst>
                    <a:ext uri="{FF2B5EF4-FFF2-40B4-BE49-F238E27FC236}">
                      <a16:creationId xmlns:a16="http://schemas.microsoft.com/office/drawing/2014/main" id="{9D777D4F-CF87-CA02-841B-48F77C6CE27F}"/>
                    </a:ext>
                  </a:extLst>
                </p:cNvPr>
                <p:cNvSpPr/>
                <p:nvPr/>
              </p:nvSpPr>
              <p:spPr>
                <a:xfrm>
                  <a:off x="1244871" y="2971761"/>
                  <a:ext cx="2772000" cy="266400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85000"/>
                        <a:alpha val="30000"/>
                      </a:schemeClr>
                    </a:gs>
                    <a:gs pos="74000">
                      <a:schemeClr val="bg2">
                        <a:alpha val="30000"/>
                      </a:schemeClr>
                    </a:gs>
                    <a:gs pos="83000">
                      <a:schemeClr val="bg2">
                        <a:alpha val="30000"/>
                      </a:schemeClr>
                    </a:gs>
                    <a:gs pos="100000">
                      <a:schemeClr val="bg1">
                        <a:lumMod val="65000"/>
                        <a:alpha val="30000"/>
                      </a:schemeClr>
                    </a:gs>
                  </a:gsLst>
                  <a:lin ang="18600000" scaled="0"/>
                </a:gradFill>
                <a:ln w="12700" cap="flat">
                  <a:noFill/>
                  <a:miter lim="400000"/>
                </a:ln>
                <a:effectLst/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  <a:sp3d z="2095500" extrusionH="2222500" contourW="2540" prstMaterial="clear">
                  <a:contourClr>
                    <a:schemeClr val="tx1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2" name="T16">
                  <a:extLst>
                    <a:ext uri="{FF2B5EF4-FFF2-40B4-BE49-F238E27FC236}">
                      <a16:creationId xmlns:a16="http://schemas.microsoft.com/office/drawing/2014/main" id="{B7BF692F-84E8-93B5-23D3-B3285BA2DADE}"/>
                    </a:ext>
                  </a:extLst>
                </p:cNvPr>
                <p:cNvSpPr/>
                <p:nvPr/>
              </p:nvSpPr>
              <p:spPr>
                <a:xfrm>
                  <a:off x="1660097" y="3776431"/>
                  <a:ext cx="2520000" cy="1080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50000"/>
                      </a:schemeClr>
                    </a:gs>
                    <a:gs pos="83000">
                      <a:schemeClr val="accent1">
                        <a:lumMod val="45000"/>
                        <a:lumOff val="55000"/>
                        <a:alpha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50000"/>
                      </a:schemeClr>
                    </a:gs>
                  </a:gsLst>
                  <a:lin ang="18600000" scaled="0"/>
                </a:gradFill>
                <a:ln w="12700" cap="flat">
                  <a:noFill/>
                  <a:miter lim="400000"/>
                </a:ln>
                <a:effectLst/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  <a:sp3d z="2095500" contourW="2540" prstMaterial="matte">
                  <a:contourClr>
                    <a:schemeClr val="tx1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113A165-F1BD-FB2F-5806-6DC93F20FA7B}"/>
                    </a:ext>
                  </a:extLst>
                </p:cNvPr>
                <p:cNvSpPr txBox="1"/>
                <p:nvPr/>
              </p:nvSpPr>
              <p:spPr>
                <a:xfrm>
                  <a:off x="2722494" y="1922867"/>
                  <a:ext cx="705321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cene3d>
                  <a:camera prst="isometricOffAxis2Left">
                    <a:rot lat="600000" lon="600000" rev="0"/>
                  </a:camera>
                  <a:lightRig rig="threePt" dir="t"/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spc="0" normalizeH="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FillTx/>
                      <a:latin typeface="IntelOne Display Light" panose="020B0403020203020204" pitchFamily="34" charset="0"/>
                      <a:sym typeface="Helvetica Neue"/>
                    </a:rPr>
                    <a:t>Memory die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08E1324-BA5D-6B2F-3FA4-2806E166B7DE}"/>
                    </a:ext>
                  </a:extLst>
                </p:cNvPr>
                <p:cNvSpPr txBox="1"/>
                <p:nvPr/>
              </p:nvSpPr>
              <p:spPr>
                <a:xfrm>
                  <a:off x="3598160" y="3334282"/>
                  <a:ext cx="495328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cene3d>
                  <a:camera prst="isometricOffAxis2Left">
                    <a:rot lat="600000" lon="600000" rev="0"/>
                  </a:camera>
                  <a:lightRig rig="threePt" dir="t"/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spc="0" normalizeH="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FillTx/>
                      <a:latin typeface="IntelOne Display Light" panose="020B0403020203020204" pitchFamily="34" charset="0"/>
                      <a:sym typeface="Helvetica Neue"/>
                    </a:rPr>
                    <a:t>TSV die</a:t>
                  </a:r>
                </a:p>
              </p:txBody>
            </p:sp>
          </p:grpSp>
          <p:cxnSp>
            <p:nvCxnSpPr>
              <p:cNvPr id="474" name="Straight Arrow Connector 473">
                <a:extLst>
                  <a:ext uri="{FF2B5EF4-FFF2-40B4-BE49-F238E27FC236}">
                    <a16:creationId xmlns:a16="http://schemas.microsoft.com/office/drawing/2014/main" id="{0B538EF1-978E-C157-6963-DE1B0FBB1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8681" y="3273644"/>
                <a:ext cx="724562" cy="302534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0" name="Straight Arrow Connector 479">
                <a:extLst>
                  <a:ext uri="{FF2B5EF4-FFF2-40B4-BE49-F238E27FC236}">
                    <a16:creationId xmlns:a16="http://schemas.microsoft.com/office/drawing/2014/main" id="{B66DCC85-07D5-37A4-7BEA-724A71ADD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197" y="2443128"/>
                <a:ext cx="0" cy="1377361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9" name="Straight Arrow Connector 448">
                <a:extLst>
                  <a:ext uri="{FF2B5EF4-FFF2-40B4-BE49-F238E27FC236}">
                    <a16:creationId xmlns:a16="http://schemas.microsoft.com/office/drawing/2014/main" id="{A11A5579-90FF-3781-6694-501CA7995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7754" y="1656232"/>
                <a:ext cx="1476000" cy="0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53" name="Cross 452">
                <a:extLst>
                  <a:ext uri="{FF2B5EF4-FFF2-40B4-BE49-F238E27FC236}">
                    <a16:creationId xmlns:a16="http://schemas.microsoft.com/office/drawing/2014/main" id="{07BED73D-3276-41A8-6BBC-5D29DAA3C000}"/>
                  </a:ext>
                </a:extLst>
              </p:cNvPr>
              <p:cNvSpPr/>
              <p:nvPr/>
            </p:nvSpPr>
            <p:spPr>
              <a:xfrm>
                <a:off x="3527493" y="3162375"/>
                <a:ext cx="252000" cy="252000"/>
              </a:xfrm>
              <a:prstGeom prst="plus">
                <a:avLst>
                  <a:gd name="adj" fmla="val 35583"/>
                </a:avLst>
              </a:prstGeom>
              <a:solidFill>
                <a:srgbClr val="FFC000">
                  <a:alpha val="30000"/>
                </a:srgbClr>
              </a:solidFill>
              <a:ln w="12700" cap="flat">
                <a:noFill/>
                <a:miter lim="400000"/>
              </a:ln>
              <a:effectLst/>
              <a:scene3d>
                <a:camera prst="orthographicFront">
                  <a:rot lat="11400000" lon="6180000" rev="16020000"/>
                </a:camera>
                <a:lightRig rig="threePt" dir="t"/>
              </a:scene3d>
              <a:sp3d extrusionH="25400" prstMaterial="clear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55" name="Cross 454">
                <a:extLst>
                  <a:ext uri="{FF2B5EF4-FFF2-40B4-BE49-F238E27FC236}">
                    <a16:creationId xmlns:a16="http://schemas.microsoft.com/office/drawing/2014/main" id="{B8643E9C-6EB5-BB2B-DB6C-76644A15939E}"/>
                  </a:ext>
                </a:extLst>
              </p:cNvPr>
              <p:cNvSpPr/>
              <p:nvPr/>
            </p:nvSpPr>
            <p:spPr>
              <a:xfrm>
                <a:off x="3152864" y="3509484"/>
                <a:ext cx="252000" cy="252000"/>
              </a:xfrm>
              <a:prstGeom prst="plus">
                <a:avLst>
                  <a:gd name="adj" fmla="val 35583"/>
                </a:avLst>
              </a:prstGeom>
              <a:solidFill>
                <a:srgbClr val="FFC000">
                  <a:alpha val="30000"/>
                </a:srgbClr>
              </a:solidFill>
              <a:ln w="12700" cap="flat">
                <a:noFill/>
                <a:miter lim="400000"/>
              </a:ln>
              <a:effectLst/>
              <a:scene3d>
                <a:camera prst="orthographicFront">
                  <a:rot lat="11400000" lon="6180000" rev="16020000"/>
                </a:camera>
                <a:lightRig rig="threePt" dir="t"/>
              </a:scene3d>
              <a:sp3d extrusionH="25400" prstMaterial="clear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1135" name="Group 1134">
            <a:extLst>
              <a:ext uri="{FF2B5EF4-FFF2-40B4-BE49-F238E27FC236}">
                <a16:creationId xmlns:a16="http://schemas.microsoft.com/office/drawing/2014/main" id="{EB2E5A8A-75D1-81B2-59A9-D187D8289079}"/>
              </a:ext>
            </a:extLst>
          </p:cNvPr>
          <p:cNvGrpSpPr/>
          <p:nvPr/>
        </p:nvGrpSpPr>
        <p:grpSpPr>
          <a:xfrm>
            <a:off x="4641369" y="4893893"/>
            <a:ext cx="5050456" cy="1178284"/>
            <a:chOff x="4641369" y="4653263"/>
            <a:chExt cx="5050456" cy="1178284"/>
          </a:xfrm>
        </p:grpSpPr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45A70532-FE0D-2828-0258-875254521588}"/>
                </a:ext>
              </a:extLst>
            </p:cNvPr>
            <p:cNvSpPr txBox="1"/>
            <p:nvPr/>
          </p:nvSpPr>
          <p:spPr>
            <a:xfrm>
              <a:off x="4641369" y="4653263"/>
              <a:ext cx="2042226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en-US">
                  <a:sym typeface="Helvetica Neue"/>
                </a:rPr>
                <a:t>Voids in die gap filling</a:t>
              </a:r>
            </a:p>
          </p:txBody>
        </p:sp>
        <p:pic>
          <p:nvPicPr>
            <p:cNvPr id="1063" name="Picture 1062">
              <a:extLst>
                <a:ext uri="{FF2B5EF4-FFF2-40B4-BE49-F238E27FC236}">
                  <a16:creationId xmlns:a16="http://schemas.microsoft.com/office/drawing/2014/main" id="{2F210D59-0B08-8A74-F655-3E09DFC31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471" t="10943" r="13522" b="17967"/>
            <a:stretch/>
          </p:blipFill>
          <p:spPr>
            <a:xfrm>
              <a:off x="4742193" y="4926340"/>
              <a:ext cx="720092" cy="674374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08F75A6-B5A5-A420-F85F-267C84303777}"/>
                </a:ext>
              </a:extLst>
            </p:cNvPr>
            <p:cNvSpPr txBox="1"/>
            <p:nvPr/>
          </p:nvSpPr>
          <p:spPr>
            <a:xfrm>
              <a:off x="5698549" y="4908217"/>
              <a:ext cx="3993276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marL="228600" indent="-228600">
                <a:buAutoNum type="arabicPeriod"/>
              </a:pPr>
              <a:r>
                <a:rPr lang="en-US">
                  <a:sym typeface="Helvetica Neue"/>
                </a:rPr>
                <a:t>Irregular die-gap space makes EMC filling incomplete more easily to cause voids trapped.</a:t>
              </a:r>
            </a:p>
            <a:p>
              <a:pPr marL="228600" indent="-228600">
                <a:buAutoNum type="arabicPeriod"/>
              </a:pPr>
              <a:r>
                <a:rPr lang="en-US">
                  <a:sym typeface="Helvetica Neue"/>
                </a:rPr>
                <a:t>Narrow vertical die-gap may block MUF filling capability or make NCF bleeding at die edge.</a:t>
              </a:r>
            </a:p>
          </p:txBody>
        </p:sp>
      </p:grpSp>
      <p:grpSp>
        <p:nvGrpSpPr>
          <p:cNvPr id="1143" name="Group 1142">
            <a:extLst>
              <a:ext uri="{FF2B5EF4-FFF2-40B4-BE49-F238E27FC236}">
                <a16:creationId xmlns:a16="http://schemas.microsoft.com/office/drawing/2014/main" id="{E87BE698-2C1D-C172-544D-003F7F2AEB4F}"/>
              </a:ext>
            </a:extLst>
          </p:cNvPr>
          <p:cNvGrpSpPr/>
          <p:nvPr/>
        </p:nvGrpSpPr>
        <p:grpSpPr>
          <a:xfrm>
            <a:off x="198280" y="3847639"/>
            <a:ext cx="3606728" cy="948125"/>
            <a:chOff x="198280" y="4095833"/>
            <a:chExt cx="3606728" cy="948125"/>
          </a:xfrm>
        </p:grpSpPr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AB375D9C-9C30-6618-F8C1-92526F8E5773}"/>
                </a:ext>
              </a:extLst>
            </p:cNvPr>
            <p:cNvSpPr txBox="1"/>
            <p:nvPr/>
          </p:nvSpPr>
          <p:spPr>
            <a:xfrm>
              <a:off x="975417" y="4095833"/>
              <a:ext cx="1521250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en-US">
                  <a:sym typeface="Helvetica Neue"/>
                </a:rPr>
                <a:t>Wafer warpage</a:t>
              </a:r>
            </a:p>
          </p:txBody>
        </p:sp>
        <p:pic>
          <p:nvPicPr>
            <p:cNvPr id="1064" name="Picture 1063">
              <a:extLst>
                <a:ext uri="{FF2B5EF4-FFF2-40B4-BE49-F238E27FC236}">
                  <a16:creationId xmlns:a16="http://schemas.microsoft.com/office/drawing/2014/main" id="{8A1C0653-AA70-D556-6F76-93667B01A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1" t="10995" r="14022" b="17670"/>
            <a:stretch/>
          </p:blipFill>
          <p:spPr>
            <a:xfrm>
              <a:off x="198280" y="4095889"/>
              <a:ext cx="716435" cy="674958"/>
            </a:xfrm>
            <a:prstGeom prst="rect">
              <a:avLst/>
            </a:prstGeom>
          </p:spPr>
        </p:pic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D65EF84E-A6C0-1479-3FBE-4CF9A9C956DD}"/>
                </a:ext>
              </a:extLst>
            </p:cNvPr>
            <p:cNvSpPr txBox="1"/>
            <p:nvPr/>
          </p:nvSpPr>
          <p:spPr>
            <a:xfrm>
              <a:off x="1105008" y="4351461"/>
              <a:ext cx="2700000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Thick EMC with high molding ratio may cause high warpage in final TMC wafer to fail final bumping process.</a:t>
              </a: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5D6F6CD4-1095-95CB-1000-D2F97586119A}"/>
              </a:ext>
            </a:extLst>
          </p:cNvPr>
          <p:cNvGrpSpPr/>
          <p:nvPr/>
        </p:nvGrpSpPr>
        <p:grpSpPr>
          <a:xfrm>
            <a:off x="399155" y="5181062"/>
            <a:ext cx="3981710" cy="1297224"/>
            <a:chOff x="307785" y="5161078"/>
            <a:chExt cx="3981710" cy="1297224"/>
          </a:xfrm>
        </p:grpSpPr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CF1231A4-B784-D821-CA92-C9E6BE853EC6}"/>
                </a:ext>
              </a:extLst>
            </p:cNvPr>
            <p:cNvSpPr txBox="1"/>
            <p:nvPr/>
          </p:nvSpPr>
          <p:spPr>
            <a:xfrm>
              <a:off x="307785" y="5161078"/>
              <a:ext cx="125515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Risk definition</a:t>
              </a: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7A554CC2-F948-B670-AB0B-C3471F9D72A8}"/>
                </a:ext>
              </a:extLst>
            </p:cNvPr>
            <p:cNvSpPr txBox="1"/>
            <p:nvPr/>
          </p:nvSpPr>
          <p:spPr>
            <a:xfrm>
              <a:off x="489417" y="5410338"/>
              <a:ext cx="828000" cy="180000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>
              <a:glow rad="38100">
                <a:srgbClr val="92D050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Low</a:t>
              </a: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F6D717C2-AB1D-F4C4-D54D-FAE7F3DA633D}"/>
                </a:ext>
              </a:extLst>
            </p:cNvPr>
            <p:cNvSpPr txBox="1"/>
            <p:nvPr/>
          </p:nvSpPr>
          <p:spPr>
            <a:xfrm>
              <a:off x="489417" y="5690436"/>
              <a:ext cx="828000" cy="180000"/>
            </a:xfrm>
            <a:prstGeom prst="rect">
              <a:avLst/>
            </a:prstGeom>
            <a:solidFill>
              <a:srgbClr val="FFBF03"/>
            </a:solidFill>
            <a:ln w="12700" cap="flat">
              <a:noFill/>
              <a:miter lim="400000"/>
            </a:ln>
            <a:effectLst>
              <a:glow rad="38100">
                <a:srgbClr val="FFBF03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Medium</a:t>
              </a:r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FD7A13EB-5009-7800-C8DE-C09209AD1846}"/>
                </a:ext>
              </a:extLst>
            </p:cNvPr>
            <p:cNvSpPr txBox="1"/>
            <p:nvPr/>
          </p:nvSpPr>
          <p:spPr>
            <a:xfrm>
              <a:off x="489417" y="5970534"/>
              <a:ext cx="828000" cy="180000"/>
            </a:xfrm>
            <a:prstGeom prst="rect">
              <a:avLst/>
            </a:prstGeom>
            <a:solidFill>
              <a:srgbClr val="F77619"/>
            </a:solidFill>
            <a:ln w="12700" cap="flat">
              <a:noFill/>
              <a:miter lim="400000"/>
            </a:ln>
            <a:effectLst>
              <a:glow rad="38100">
                <a:srgbClr val="F77619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Med-High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9CC3446E-85F6-B54B-34FC-C2FA4251FBCD}"/>
                </a:ext>
              </a:extLst>
            </p:cNvPr>
            <p:cNvSpPr txBox="1"/>
            <p:nvPr/>
          </p:nvSpPr>
          <p:spPr>
            <a:xfrm>
              <a:off x="489417" y="6250633"/>
              <a:ext cx="828000" cy="18000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glow rad="38100">
                <a:srgbClr val="FF0000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Showstopper</a:t>
              </a: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2994E201-A3A2-6C90-4D72-C49F906B8C4E}"/>
                </a:ext>
              </a:extLst>
            </p:cNvPr>
            <p:cNvSpPr txBox="1"/>
            <p:nvPr/>
          </p:nvSpPr>
          <p:spPr>
            <a:xfrm>
              <a:off x="1398556" y="5390733"/>
              <a:ext cx="2612690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Concern with existing solutions.  </a:t>
              </a: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F7E53843-2A8E-0325-26E4-1DCE9FA1B37A}"/>
                </a:ext>
              </a:extLst>
            </p:cNvPr>
            <p:cNvSpPr txBox="1"/>
            <p:nvPr/>
          </p:nvSpPr>
          <p:spPr>
            <a:xfrm>
              <a:off x="1398556" y="5669645"/>
              <a:ext cx="2890939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Issue with confident mitigation plan.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FDA71579-B0C2-F9EB-119D-B06970EADF3D}"/>
                </a:ext>
              </a:extLst>
            </p:cNvPr>
            <p:cNvSpPr txBox="1"/>
            <p:nvPr/>
          </p:nvSpPr>
          <p:spPr>
            <a:xfrm>
              <a:off x="1398557" y="5948557"/>
              <a:ext cx="2730384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Issue need several DOEs to explore solutions.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0B068BBD-00CA-5B04-5DA5-7C4BA493E1F8}"/>
                </a:ext>
              </a:extLst>
            </p:cNvPr>
            <p:cNvSpPr txBox="1"/>
            <p:nvPr/>
          </p:nvSpPr>
          <p:spPr>
            <a:xfrm>
              <a:off x="1398556" y="6227470"/>
              <a:ext cx="2890939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Foreseen issue w/o any potential solutions.</a:t>
              </a:r>
            </a:p>
          </p:txBody>
        </p:sp>
      </p:grpSp>
      <p:grpSp>
        <p:nvGrpSpPr>
          <p:cNvPr id="1138" name="Group 1137">
            <a:extLst>
              <a:ext uri="{FF2B5EF4-FFF2-40B4-BE49-F238E27FC236}">
                <a16:creationId xmlns:a16="http://schemas.microsoft.com/office/drawing/2014/main" id="{7B1EE8C2-45F0-531F-EDC9-20F77862CCF0}"/>
              </a:ext>
            </a:extLst>
          </p:cNvPr>
          <p:cNvGrpSpPr/>
          <p:nvPr/>
        </p:nvGrpSpPr>
        <p:grpSpPr>
          <a:xfrm>
            <a:off x="4641369" y="691841"/>
            <a:ext cx="7302861" cy="1565478"/>
            <a:chOff x="4641369" y="757156"/>
            <a:chExt cx="7302861" cy="1565478"/>
          </a:xfrm>
        </p:grpSpPr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34FEC78D-E45B-A058-46AF-FBE72A735860}"/>
                </a:ext>
              </a:extLst>
            </p:cNvPr>
            <p:cNvSpPr txBox="1"/>
            <p:nvPr/>
          </p:nvSpPr>
          <p:spPr>
            <a:xfrm>
              <a:off x="4641369" y="870038"/>
              <a:ext cx="2696251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zh-TW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Difficulty for die height control</a:t>
              </a:r>
              <a:endParaRPr lang="en-US" sz="14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A997D185-3200-88FD-D395-00314F61CA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55" t="10563" r="13798" b="18286"/>
            <a:stretch/>
          </p:blipFill>
          <p:spPr>
            <a:xfrm>
              <a:off x="4745850" y="1165763"/>
              <a:ext cx="716435" cy="67495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FB5D211-0BB1-76C0-EB63-F3D682FA8BE2}"/>
                </a:ext>
              </a:extLst>
            </p:cNvPr>
            <p:cNvSpPr txBox="1"/>
            <p:nvPr/>
          </p:nvSpPr>
          <p:spPr>
            <a:xfrm>
              <a:off x="5698549" y="1081454"/>
              <a:ext cx="3740726" cy="1154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US" sz="1200">
                  <a:solidFill>
                    <a:schemeClr val="tx1"/>
                  </a:solidFill>
                  <a:sym typeface="Helvetica Neue"/>
                </a:rPr>
                <a:t>Stacking across 2 die with large z-height gap cause non-bond or crack. Z-height gap results from: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TTV within wafer from thinning process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Intrinsic co-planarity variation of </a:t>
              </a:r>
              <a:r>
                <a:rPr lang="el-GR" sz="1200">
                  <a:sym typeface="Helvetica Neue"/>
                </a:rPr>
                <a:t>μ</a:t>
              </a: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-bump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Cumulative gaps after multiple tiers stacking</a:t>
              </a:r>
            </a:p>
          </p:txBody>
        </p: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4F1F59E6-CF79-BD96-2665-7BB26686B2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00032" y="757156"/>
              <a:ext cx="2544198" cy="1565478"/>
              <a:chOff x="9546181" y="903036"/>
              <a:chExt cx="2421697" cy="1490103"/>
            </a:xfrm>
          </p:grpSpPr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F61B0720-9A9B-59DD-F2A3-C854707173D4}"/>
                  </a:ext>
                </a:extLst>
              </p:cNvPr>
              <p:cNvSpPr/>
              <p:nvPr/>
            </p:nvSpPr>
            <p:spPr>
              <a:xfrm rot="10800000">
                <a:off x="10884892" y="16030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0BA9E62A-B4CC-0F7C-B6D4-7247EAA794E3}"/>
                  </a:ext>
                </a:extLst>
              </p:cNvPr>
              <p:cNvSpPr/>
              <p:nvPr/>
            </p:nvSpPr>
            <p:spPr>
              <a:xfrm rot="10800000">
                <a:off x="10949879" y="16030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81" name="Flowchart: Delay 80">
                <a:extLst>
                  <a:ext uri="{FF2B5EF4-FFF2-40B4-BE49-F238E27FC236}">
                    <a16:creationId xmlns:a16="http://schemas.microsoft.com/office/drawing/2014/main" id="{9F662E1C-597B-7987-1EB9-CEE0AB2243A2}"/>
                  </a:ext>
                </a:extLst>
              </p:cNvPr>
              <p:cNvSpPr/>
              <p:nvPr/>
            </p:nvSpPr>
            <p:spPr>
              <a:xfrm rot="4980000">
                <a:off x="10951208" y="155286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" name="Flowchart: Delay 81">
                <a:extLst>
                  <a:ext uri="{FF2B5EF4-FFF2-40B4-BE49-F238E27FC236}">
                    <a16:creationId xmlns:a16="http://schemas.microsoft.com/office/drawing/2014/main" id="{A8C3F0CD-D50F-73EF-266A-0D6A6EF029F7}"/>
                  </a:ext>
                </a:extLst>
              </p:cNvPr>
              <p:cNvSpPr/>
              <p:nvPr/>
            </p:nvSpPr>
            <p:spPr>
              <a:xfrm rot="4980000">
                <a:off x="10880976" y="156300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C2AA0AC2-3F87-055B-301D-42931D4C2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668892" y="1091406"/>
                <a:ext cx="252000" cy="269345"/>
              </a:xfrm>
              <a:prstGeom prst="rect">
                <a:avLst/>
              </a:prstGeom>
            </p:spPr>
          </p:pic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3126660-4B10-7524-ADFC-2D62868B6E7E}"/>
                  </a:ext>
                </a:extLst>
              </p:cNvPr>
              <p:cNvGrpSpPr/>
              <p:nvPr/>
            </p:nvGrpSpPr>
            <p:grpSpPr>
              <a:xfrm>
                <a:off x="10225853" y="1639062"/>
                <a:ext cx="113432" cy="46140"/>
                <a:chOff x="11029776" y="1702513"/>
                <a:chExt cx="113432" cy="46140"/>
              </a:xfrm>
            </p:grpSpPr>
            <p:sp>
              <p:nvSpPr>
                <p:cNvPr id="107" name="Flowchart: Delay 106">
                  <a:extLst>
                    <a:ext uri="{FF2B5EF4-FFF2-40B4-BE49-F238E27FC236}">
                      <a16:creationId xmlns:a16="http://schemas.microsoft.com/office/drawing/2014/main" id="{9C5A82DC-1F81-CDC0-A9AE-F4C88705E0F4}"/>
                    </a:ext>
                  </a:extLst>
                </p:cNvPr>
                <p:cNvSpPr/>
                <p:nvPr/>
              </p:nvSpPr>
              <p:spPr>
                <a:xfrm rot="4980000">
                  <a:off x="11103608" y="1698913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08" name="Flowchart: Delay 107">
                  <a:extLst>
                    <a:ext uri="{FF2B5EF4-FFF2-40B4-BE49-F238E27FC236}">
                      <a16:creationId xmlns:a16="http://schemas.microsoft.com/office/drawing/2014/main" id="{4B7CC5EE-C64E-8009-8AA8-FDA986B7A230}"/>
                    </a:ext>
                  </a:extLst>
                </p:cNvPr>
                <p:cNvSpPr/>
                <p:nvPr/>
              </p:nvSpPr>
              <p:spPr>
                <a:xfrm rot="4980000">
                  <a:off x="11033376" y="1709053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0A753C6-C26C-A9DA-E828-58316C69C139}"/>
                  </a:ext>
                </a:extLst>
              </p:cNvPr>
              <p:cNvGrpSpPr/>
              <p:nvPr/>
            </p:nvGrpSpPr>
            <p:grpSpPr>
              <a:xfrm rot="240000">
                <a:off x="10232076" y="1680401"/>
                <a:ext cx="100987" cy="18000"/>
                <a:chOff x="10229734" y="1675156"/>
                <a:chExt cx="100987" cy="18000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E051317-84FB-777D-A81B-940D5E793254}"/>
                    </a:ext>
                  </a:extLst>
                </p:cNvPr>
                <p:cNvSpPr/>
                <p:nvPr/>
              </p:nvSpPr>
              <p:spPr>
                <a:xfrm rot="10800000">
                  <a:off x="10229734" y="1675156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A13248C-5C67-02DC-4108-39B6ED9880C2}"/>
                    </a:ext>
                  </a:extLst>
                </p:cNvPr>
                <p:cNvSpPr/>
                <p:nvPr/>
              </p:nvSpPr>
              <p:spPr>
                <a:xfrm rot="10800000">
                  <a:off x="10294721" y="1675156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69B22370-351E-69AA-3306-2BD9D1502F5C}"/>
                  </a:ext>
                </a:extLst>
              </p:cNvPr>
              <p:cNvGrpSpPr/>
              <p:nvPr/>
            </p:nvGrpSpPr>
            <p:grpSpPr>
              <a:xfrm>
                <a:off x="11091010" y="1574257"/>
                <a:ext cx="308426" cy="47452"/>
                <a:chOff x="11091010" y="1574257"/>
                <a:chExt cx="308426" cy="47452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FB076677-011E-9066-C88F-9734563572D5}"/>
                    </a:ext>
                  </a:extLst>
                </p:cNvPr>
                <p:cNvSpPr/>
                <p:nvPr/>
              </p:nvSpPr>
              <p:spPr>
                <a:xfrm rot="10800000">
                  <a:off x="1109101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84EBD50D-011D-1AC0-C227-1332EF1BD966}"/>
                    </a:ext>
                  </a:extLst>
                </p:cNvPr>
                <p:cNvSpPr/>
                <p:nvPr/>
              </p:nvSpPr>
              <p:spPr>
                <a:xfrm rot="10800000">
                  <a:off x="1115821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8" name="Rectangle 507">
                  <a:extLst>
                    <a:ext uri="{FF2B5EF4-FFF2-40B4-BE49-F238E27FC236}">
                      <a16:creationId xmlns:a16="http://schemas.microsoft.com/office/drawing/2014/main" id="{1735A2E6-01CE-ECCD-1B50-9E07A4E64C22}"/>
                    </a:ext>
                  </a:extLst>
                </p:cNvPr>
                <p:cNvSpPr/>
                <p:nvPr/>
              </p:nvSpPr>
              <p:spPr>
                <a:xfrm rot="10800000">
                  <a:off x="1135983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3D608C0E-E23D-4D54-F9B4-95E88D62062B}"/>
                    </a:ext>
                  </a:extLst>
                </p:cNvPr>
                <p:cNvSpPr/>
                <p:nvPr/>
              </p:nvSpPr>
              <p:spPr>
                <a:xfrm rot="10800000">
                  <a:off x="11225423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380556EE-5022-78DC-E978-F9BDD535FE84}"/>
                    </a:ext>
                  </a:extLst>
                </p:cNvPr>
                <p:cNvSpPr/>
                <p:nvPr/>
              </p:nvSpPr>
              <p:spPr>
                <a:xfrm rot="10800000">
                  <a:off x="1129263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91733312-8E64-CF45-DEE4-E2724A96271D}"/>
                    </a:ext>
                  </a:extLst>
                </p:cNvPr>
                <p:cNvGrpSpPr/>
                <p:nvPr/>
              </p:nvGrpSpPr>
              <p:grpSpPr>
                <a:xfrm>
                  <a:off x="11091010" y="1574257"/>
                  <a:ext cx="308426" cy="36000"/>
                  <a:chOff x="11091010" y="1574257"/>
                  <a:chExt cx="308426" cy="36000"/>
                </a:xfrm>
              </p:grpSpPr>
              <p:sp>
                <p:nvSpPr>
                  <p:cNvPr id="114" name="Flowchart: Delay 113">
                    <a:extLst>
                      <a:ext uri="{FF2B5EF4-FFF2-40B4-BE49-F238E27FC236}">
                        <a16:creationId xmlns:a16="http://schemas.microsoft.com/office/drawing/2014/main" id="{30B561C3-E02F-2E06-EF9C-640D8B8B4F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094610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5" name="Flowchart: Delay 114">
                    <a:extLst>
                      <a:ext uri="{FF2B5EF4-FFF2-40B4-BE49-F238E27FC236}">
                        <a16:creationId xmlns:a16="http://schemas.microsoft.com/office/drawing/2014/main" id="{562EA00F-EBE0-57BE-0155-61D48981A4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15821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6" name="Flowchart: Delay 115">
                    <a:extLst>
                      <a:ext uri="{FF2B5EF4-FFF2-40B4-BE49-F238E27FC236}">
                        <a16:creationId xmlns:a16="http://schemas.microsoft.com/office/drawing/2014/main" id="{33CE7885-7077-B50A-35AA-CD2723174D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29195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7" name="Flowchart: Delay 116">
                    <a:extLst>
                      <a:ext uri="{FF2B5EF4-FFF2-40B4-BE49-F238E27FC236}">
                        <a16:creationId xmlns:a16="http://schemas.microsoft.com/office/drawing/2014/main" id="{221619ED-E9DD-F8AE-D12B-45414A75D95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95874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8" name="Flowchart: Delay 117">
                    <a:extLst>
                      <a:ext uri="{FF2B5EF4-FFF2-40B4-BE49-F238E27FC236}">
                        <a16:creationId xmlns:a16="http://schemas.microsoft.com/office/drawing/2014/main" id="{C707BFF0-5C6F-6FDA-D8E8-53CFBE3B00E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5983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3C61ADC-B8C8-06C6-7A10-8E4902E89D25}"/>
                  </a:ext>
                </a:extLst>
              </p:cNvPr>
              <p:cNvGrpSpPr/>
              <p:nvPr/>
            </p:nvGrpSpPr>
            <p:grpSpPr>
              <a:xfrm>
                <a:off x="9546181" y="1123097"/>
                <a:ext cx="2081943" cy="1042599"/>
                <a:chOff x="9482978" y="1000632"/>
                <a:chExt cx="2081943" cy="1042599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0FC1EEB-AE53-7093-2C3B-B1D40A63C112}"/>
                    </a:ext>
                  </a:extLst>
                </p:cNvPr>
                <p:cNvSpPr/>
                <p:nvPr/>
              </p:nvSpPr>
              <p:spPr>
                <a:xfrm rot="10800000">
                  <a:off x="9482978" y="1917230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E04D2833-64EC-687F-06F5-B8E8F8AD4D69}"/>
                    </a:ext>
                  </a:extLst>
                </p:cNvPr>
                <p:cNvSpPr/>
                <p:nvPr/>
              </p:nvSpPr>
              <p:spPr>
                <a:xfrm rot="10800000">
                  <a:off x="10357539" y="1917230"/>
                  <a:ext cx="571941" cy="126001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4E72FC0-505C-0AF6-F556-981A4E1E533C}"/>
                    </a:ext>
                  </a:extLst>
                </p:cNvPr>
                <p:cNvSpPr/>
                <p:nvPr/>
              </p:nvSpPr>
              <p:spPr>
                <a:xfrm rot="10680000">
                  <a:off x="9693772" y="1744092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99F2A57B-04D1-1D2A-2A58-ACAE63CDFCF2}"/>
                    </a:ext>
                  </a:extLst>
                </p:cNvPr>
                <p:cNvSpPr/>
                <p:nvPr/>
              </p:nvSpPr>
              <p:spPr>
                <a:xfrm rot="10800000">
                  <a:off x="10617873" y="1764013"/>
                  <a:ext cx="571941" cy="10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D234F97-A43F-5363-C7A3-EF99C56D46EC}"/>
                    </a:ext>
                  </a:extLst>
                </p:cNvPr>
                <p:cNvSpPr/>
                <p:nvPr/>
              </p:nvSpPr>
              <p:spPr>
                <a:xfrm rot="11035676">
                  <a:off x="9931116" y="1587380"/>
                  <a:ext cx="826465" cy="10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1E28C3C7-4C47-8299-0266-37DFCB4C8D73}"/>
                    </a:ext>
                  </a:extLst>
                </p:cNvPr>
                <p:cNvSpPr/>
                <p:nvPr/>
              </p:nvSpPr>
              <p:spPr>
                <a:xfrm rot="10800000">
                  <a:off x="10789448" y="1498574"/>
                  <a:ext cx="571941" cy="218618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5" name="Rectangle 1024">
                  <a:extLst>
                    <a:ext uri="{FF2B5EF4-FFF2-40B4-BE49-F238E27FC236}">
                      <a16:creationId xmlns:a16="http://schemas.microsoft.com/office/drawing/2014/main" id="{CD1B2038-C9A0-EC93-7A4A-DA5DBFFE6EFE}"/>
                    </a:ext>
                  </a:extLst>
                </p:cNvPr>
                <p:cNvSpPr/>
                <p:nvPr/>
              </p:nvSpPr>
              <p:spPr>
                <a:xfrm rot="10380000">
                  <a:off x="10110661" y="1361131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7" name="Rectangle 1026">
                  <a:extLst>
                    <a:ext uri="{FF2B5EF4-FFF2-40B4-BE49-F238E27FC236}">
                      <a16:creationId xmlns:a16="http://schemas.microsoft.com/office/drawing/2014/main" id="{D44B00F5-3370-E3F8-A419-29C2B489363E}"/>
                    </a:ext>
                  </a:extLst>
                </p:cNvPr>
                <p:cNvSpPr/>
                <p:nvPr/>
              </p:nvSpPr>
              <p:spPr>
                <a:xfrm rot="10800000">
                  <a:off x="10992980" y="1310179"/>
                  <a:ext cx="571941" cy="144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8" name="TextBox 1027">
                  <a:extLst>
                    <a:ext uri="{FF2B5EF4-FFF2-40B4-BE49-F238E27FC236}">
                      <a16:creationId xmlns:a16="http://schemas.microsoft.com/office/drawing/2014/main" id="{571919FC-514B-3FCD-9916-9E670DE5CF6D}"/>
                    </a:ext>
                  </a:extLst>
                </p:cNvPr>
                <p:cNvSpPr txBox="1"/>
                <p:nvPr/>
              </p:nvSpPr>
              <p:spPr>
                <a:xfrm>
                  <a:off x="11071007" y="1000632"/>
                  <a:ext cx="369332" cy="1907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eaVert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i="0" u="none" strike="noStrike" cap="none" spc="0" normalizeH="0" baseline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FillTx/>
                      <a:latin typeface="IntelOne Display Medium" panose="020B0703020203020204" pitchFamily="34" charset="0"/>
                      <a:sym typeface="Helvetica Neue"/>
                    </a:rPr>
                    <a:t>…</a:t>
                  </a:r>
                </a:p>
              </p:txBody>
            </p:sp>
          </p:grpSp>
          <p:sp>
            <p:nvSpPr>
              <p:cNvPr id="1029" name="Explosion: 8 Points 1028">
                <a:extLst>
                  <a:ext uri="{FF2B5EF4-FFF2-40B4-BE49-F238E27FC236}">
                    <a16:creationId xmlns:a16="http://schemas.microsoft.com/office/drawing/2014/main" id="{78771C44-56F6-D75B-5690-475D723D562F}"/>
                  </a:ext>
                </a:extLst>
              </p:cNvPr>
              <p:cNvSpPr/>
              <p:nvPr/>
            </p:nvSpPr>
            <p:spPr>
              <a:xfrm rot="735342">
                <a:off x="10453792" y="1739604"/>
                <a:ext cx="216000" cy="180000"/>
              </a:xfrm>
              <a:prstGeom prst="irregularSeal1">
                <a:avLst/>
              </a:prstGeom>
              <a:noFill/>
              <a:ln w="6350" cap="flat">
                <a:solidFill>
                  <a:srgbClr val="B85827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1038" name="Group 1037">
                <a:extLst>
                  <a:ext uri="{FF2B5EF4-FFF2-40B4-BE49-F238E27FC236}">
                    <a16:creationId xmlns:a16="http://schemas.microsoft.com/office/drawing/2014/main" id="{A3B98D54-91F1-8EAA-13C7-AEB81168C3B7}"/>
                  </a:ext>
                </a:extLst>
              </p:cNvPr>
              <p:cNvGrpSpPr/>
              <p:nvPr/>
            </p:nvGrpSpPr>
            <p:grpSpPr>
              <a:xfrm>
                <a:off x="10903193" y="1836267"/>
                <a:ext cx="308426" cy="47452"/>
                <a:chOff x="11091010" y="1574257"/>
                <a:chExt cx="308426" cy="47452"/>
              </a:xfrm>
            </p:grpSpPr>
            <p:sp>
              <p:nvSpPr>
                <p:cNvPr id="1039" name="Rectangle 1038">
                  <a:extLst>
                    <a:ext uri="{FF2B5EF4-FFF2-40B4-BE49-F238E27FC236}">
                      <a16:creationId xmlns:a16="http://schemas.microsoft.com/office/drawing/2014/main" id="{F64DE560-C015-F440-582C-90DD8E5D0AAB}"/>
                    </a:ext>
                  </a:extLst>
                </p:cNvPr>
                <p:cNvSpPr/>
                <p:nvPr/>
              </p:nvSpPr>
              <p:spPr>
                <a:xfrm rot="10800000">
                  <a:off x="1109101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0" name="Rectangle 1039">
                  <a:extLst>
                    <a:ext uri="{FF2B5EF4-FFF2-40B4-BE49-F238E27FC236}">
                      <a16:creationId xmlns:a16="http://schemas.microsoft.com/office/drawing/2014/main" id="{BDB1FBD7-3182-10DD-384E-8542F3F0F867}"/>
                    </a:ext>
                  </a:extLst>
                </p:cNvPr>
                <p:cNvSpPr/>
                <p:nvPr/>
              </p:nvSpPr>
              <p:spPr>
                <a:xfrm rot="10800000">
                  <a:off x="1115821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1" name="Rectangle 1040">
                  <a:extLst>
                    <a:ext uri="{FF2B5EF4-FFF2-40B4-BE49-F238E27FC236}">
                      <a16:creationId xmlns:a16="http://schemas.microsoft.com/office/drawing/2014/main" id="{D3A97DEA-3DB6-7A54-C875-C33F29FF375C}"/>
                    </a:ext>
                  </a:extLst>
                </p:cNvPr>
                <p:cNvSpPr/>
                <p:nvPr/>
              </p:nvSpPr>
              <p:spPr>
                <a:xfrm rot="10800000">
                  <a:off x="1135983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2" name="Rectangle 1041">
                  <a:extLst>
                    <a:ext uri="{FF2B5EF4-FFF2-40B4-BE49-F238E27FC236}">
                      <a16:creationId xmlns:a16="http://schemas.microsoft.com/office/drawing/2014/main" id="{37768F1C-66F9-F9E5-96E9-7C381EF35452}"/>
                    </a:ext>
                  </a:extLst>
                </p:cNvPr>
                <p:cNvSpPr/>
                <p:nvPr/>
              </p:nvSpPr>
              <p:spPr>
                <a:xfrm rot="10800000">
                  <a:off x="11225423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3" name="Rectangle 1042">
                  <a:extLst>
                    <a:ext uri="{FF2B5EF4-FFF2-40B4-BE49-F238E27FC236}">
                      <a16:creationId xmlns:a16="http://schemas.microsoft.com/office/drawing/2014/main" id="{D2CCBC16-D0D0-45B2-0DD8-60B057328936}"/>
                    </a:ext>
                  </a:extLst>
                </p:cNvPr>
                <p:cNvSpPr/>
                <p:nvPr/>
              </p:nvSpPr>
              <p:spPr>
                <a:xfrm rot="10800000">
                  <a:off x="1129263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grpSp>
              <p:nvGrpSpPr>
                <p:cNvPr id="1044" name="Group 1043">
                  <a:extLst>
                    <a:ext uri="{FF2B5EF4-FFF2-40B4-BE49-F238E27FC236}">
                      <a16:creationId xmlns:a16="http://schemas.microsoft.com/office/drawing/2014/main" id="{742EA63D-BDF6-F471-7B09-F396E0451342}"/>
                    </a:ext>
                  </a:extLst>
                </p:cNvPr>
                <p:cNvGrpSpPr/>
                <p:nvPr/>
              </p:nvGrpSpPr>
              <p:grpSpPr>
                <a:xfrm>
                  <a:off x="11091010" y="1574257"/>
                  <a:ext cx="308426" cy="36000"/>
                  <a:chOff x="11091010" y="1574257"/>
                  <a:chExt cx="308426" cy="36000"/>
                </a:xfrm>
              </p:grpSpPr>
              <p:sp>
                <p:nvSpPr>
                  <p:cNvPr id="1045" name="Flowchart: Delay 1044">
                    <a:extLst>
                      <a:ext uri="{FF2B5EF4-FFF2-40B4-BE49-F238E27FC236}">
                        <a16:creationId xmlns:a16="http://schemas.microsoft.com/office/drawing/2014/main" id="{97758A26-5419-0CBE-8507-197EE5E5D19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094610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6" name="Flowchart: Delay 1045">
                    <a:extLst>
                      <a:ext uri="{FF2B5EF4-FFF2-40B4-BE49-F238E27FC236}">
                        <a16:creationId xmlns:a16="http://schemas.microsoft.com/office/drawing/2014/main" id="{E6D68B96-7380-DE04-F9D3-D7D57E1653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15821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7" name="Flowchart: Delay 1046">
                    <a:extLst>
                      <a:ext uri="{FF2B5EF4-FFF2-40B4-BE49-F238E27FC236}">
                        <a16:creationId xmlns:a16="http://schemas.microsoft.com/office/drawing/2014/main" id="{6985B6BC-91F5-6B39-963C-74636B8CBB7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29195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8" name="Flowchart: Delay 1047">
                    <a:extLst>
                      <a:ext uri="{FF2B5EF4-FFF2-40B4-BE49-F238E27FC236}">
                        <a16:creationId xmlns:a16="http://schemas.microsoft.com/office/drawing/2014/main" id="{756ECD50-7E4D-7ED4-8901-2A0269D9C4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95874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9" name="Flowchart: Delay 1048">
                    <a:extLst>
                      <a:ext uri="{FF2B5EF4-FFF2-40B4-BE49-F238E27FC236}">
                        <a16:creationId xmlns:a16="http://schemas.microsoft.com/office/drawing/2014/main" id="{34AF7E7E-2DC8-DA7D-BF8A-F0326A98F4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5983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8F0B1252-CE47-E5E9-93A7-565C8CB4EE2F}"/>
                  </a:ext>
                </a:extLst>
              </p:cNvPr>
              <p:cNvGrpSpPr/>
              <p:nvPr/>
            </p:nvGrpSpPr>
            <p:grpSpPr>
              <a:xfrm>
                <a:off x="10449826" y="2020349"/>
                <a:ext cx="100987" cy="18000"/>
                <a:chOff x="11037292" y="1755439"/>
                <a:chExt cx="100987" cy="18000"/>
              </a:xfrm>
            </p:grpSpPr>
            <p:sp>
              <p:nvSpPr>
                <p:cNvPr id="1050" name="Rectangle 1049">
                  <a:extLst>
                    <a:ext uri="{FF2B5EF4-FFF2-40B4-BE49-F238E27FC236}">
                      <a16:creationId xmlns:a16="http://schemas.microsoft.com/office/drawing/2014/main" id="{643B590E-4E77-1800-B2CC-F0693433A9CA}"/>
                    </a:ext>
                  </a:extLst>
                </p:cNvPr>
                <p:cNvSpPr/>
                <p:nvPr/>
              </p:nvSpPr>
              <p:spPr>
                <a:xfrm rot="10800000">
                  <a:off x="11037292" y="175543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51" name="Rectangle 1050">
                  <a:extLst>
                    <a:ext uri="{FF2B5EF4-FFF2-40B4-BE49-F238E27FC236}">
                      <a16:creationId xmlns:a16="http://schemas.microsoft.com/office/drawing/2014/main" id="{4C3028EE-70A4-7F52-5AA5-8F5AA4E55AC0}"/>
                    </a:ext>
                  </a:extLst>
                </p:cNvPr>
                <p:cNvSpPr/>
                <p:nvPr/>
              </p:nvSpPr>
              <p:spPr>
                <a:xfrm rot="10800000">
                  <a:off x="11102279" y="175543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cxnSp>
            <p:nvCxnSpPr>
              <p:cNvPr id="1054" name="Straight Arrow Connector 1053">
                <a:extLst>
                  <a:ext uri="{FF2B5EF4-FFF2-40B4-BE49-F238E27FC236}">
                    <a16:creationId xmlns:a16="http://schemas.microsoft.com/office/drawing/2014/main" id="{199BBBC4-57D4-1A36-797D-76BF43372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848024" y="1339574"/>
                <a:ext cx="91169" cy="182744"/>
              </a:xfrm>
              <a:prstGeom prst="straightConnector1">
                <a:avLst/>
              </a:prstGeom>
              <a:noFill/>
              <a:ln w="3175" cap="flat">
                <a:solidFill>
                  <a:srgbClr val="B85827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37D99427-20BD-CB4D-EDB1-4014CA008E1B}"/>
                  </a:ext>
                </a:extLst>
              </p:cNvPr>
              <p:cNvSpPr txBox="1"/>
              <p:nvPr/>
            </p:nvSpPr>
            <p:spPr>
              <a:xfrm>
                <a:off x="10460088" y="903036"/>
                <a:ext cx="672887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rgbClr val="B85827"/>
                    </a:solidFill>
                    <a:sym typeface="Helvetica Neue"/>
                  </a:rPr>
                  <a:t>Non-bonded</a:t>
                </a:r>
                <a:endParaRPr lang="en-US" sz="1000">
                  <a:solidFill>
                    <a:srgbClr val="B85827"/>
                  </a:solidFill>
                  <a:latin typeface="IntelOne Display Light" panose="020B0403020203020204" pitchFamily="34" charset="0"/>
                  <a:sym typeface="Helvetica Neue"/>
                </a:endParaRPr>
              </a:p>
            </p:txBody>
          </p:sp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DD46370E-3EBA-8C03-4CE4-85A0688D4272}"/>
                  </a:ext>
                </a:extLst>
              </p:cNvPr>
              <p:cNvSpPr txBox="1"/>
              <p:nvPr/>
            </p:nvSpPr>
            <p:spPr>
              <a:xfrm>
                <a:off x="10440523" y="1524461"/>
                <a:ext cx="282277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rgbClr val="B85827"/>
                    </a:solidFill>
                    <a:sym typeface="Helvetica Neue"/>
                  </a:rPr>
                  <a:t>crack</a:t>
                </a:r>
                <a:endParaRPr lang="en-US" sz="1000">
                  <a:solidFill>
                    <a:srgbClr val="B85827"/>
                  </a:solidFill>
                  <a:latin typeface="IntelOne Display Light" panose="020B0403020203020204" pitchFamily="34" charset="0"/>
                  <a:sym typeface="Helvetica Neue"/>
                </a:endParaRPr>
              </a:p>
            </p:txBody>
          </p:sp>
          <p:cxnSp>
            <p:nvCxnSpPr>
              <p:cNvPr id="1062" name="Straight Arrow Connector 1061">
                <a:extLst>
                  <a:ext uri="{FF2B5EF4-FFF2-40B4-BE49-F238E27FC236}">
                    <a16:creationId xmlns:a16="http://schemas.microsoft.com/office/drawing/2014/main" id="{1B1699F7-6697-5D8D-C8B0-9633C55CC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3201" y="1734823"/>
                <a:ext cx="52829" cy="313764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1E202E9D-3BB6-0824-A74B-5538F658801B}"/>
                  </a:ext>
                </a:extLst>
              </p:cNvPr>
              <p:cNvSpPr txBox="1"/>
              <p:nvPr/>
            </p:nvSpPr>
            <p:spPr>
              <a:xfrm>
                <a:off x="11261423" y="2012444"/>
                <a:ext cx="706455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THK variation</a:t>
                </a:r>
              </a:p>
            </p:txBody>
          </p:sp>
          <p:cxnSp>
            <p:nvCxnSpPr>
              <p:cNvPr id="1069" name="Straight Arrow Connector 1068">
                <a:extLst>
                  <a:ext uri="{FF2B5EF4-FFF2-40B4-BE49-F238E27FC236}">
                    <a16:creationId xmlns:a16="http://schemas.microsoft.com/office/drawing/2014/main" id="{42334191-BBFE-D88E-9A93-453666F03D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87332" y="2048587"/>
                <a:ext cx="108000" cy="175173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620AF6F5-EBD0-5024-CB97-7AD01B54A14E}"/>
                  </a:ext>
                </a:extLst>
              </p:cNvPr>
              <p:cNvSpPr txBox="1"/>
              <p:nvPr/>
            </p:nvSpPr>
            <p:spPr>
              <a:xfrm>
                <a:off x="9952045" y="2173421"/>
                <a:ext cx="936853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bump co-planarity</a:t>
                </a:r>
              </a:p>
            </p:txBody>
          </p:sp>
          <p:sp>
            <p:nvSpPr>
              <p:cNvPr id="1072" name="Flowchart: Delay 1071">
                <a:extLst>
                  <a:ext uri="{FF2B5EF4-FFF2-40B4-BE49-F238E27FC236}">
                    <a16:creationId xmlns:a16="http://schemas.microsoft.com/office/drawing/2014/main" id="{A2D9EB01-B2B7-1C71-C1ED-380BE2B5E9F5}"/>
                  </a:ext>
                </a:extLst>
              </p:cNvPr>
              <p:cNvSpPr/>
              <p:nvPr/>
            </p:nvSpPr>
            <p:spPr>
              <a:xfrm rot="5400000">
                <a:off x="9887283" y="1998749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3" name="Flowchart: Delay 1072">
                <a:extLst>
                  <a:ext uri="{FF2B5EF4-FFF2-40B4-BE49-F238E27FC236}">
                    <a16:creationId xmlns:a16="http://schemas.microsoft.com/office/drawing/2014/main" id="{BC6A69EF-0636-B76C-509B-05D1735073C1}"/>
                  </a:ext>
                </a:extLst>
              </p:cNvPr>
              <p:cNvSpPr/>
              <p:nvPr/>
            </p:nvSpPr>
            <p:spPr>
              <a:xfrm rot="5400000">
                <a:off x="9817051" y="1998749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4" name="Flowchart: Delay 1073">
                <a:extLst>
                  <a:ext uri="{FF2B5EF4-FFF2-40B4-BE49-F238E27FC236}">
                    <a16:creationId xmlns:a16="http://schemas.microsoft.com/office/drawing/2014/main" id="{B1B8AEE5-FF58-154A-0214-66F3FDDF60CD}"/>
                  </a:ext>
                </a:extLst>
              </p:cNvPr>
              <p:cNvSpPr/>
              <p:nvPr/>
            </p:nvSpPr>
            <p:spPr>
              <a:xfrm rot="5400000">
                <a:off x="10511056" y="1983333"/>
                <a:ext cx="54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5" name="Flowchart: Delay 1074">
                <a:extLst>
                  <a:ext uri="{FF2B5EF4-FFF2-40B4-BE49-F238E27FC236}">
                    <a16:creationId xmlns:a16="http://schemas.microsoft.com/office/drawing/2014/main" id="{102B59D1-8DB5-7DD6-A214-B4DAC36B3A32}"/>
                  </a:ext>
                </a:extLst>
              </p:cNvPr>
              <p:cNvSpPr/>
              <p:nvPr/>
            </p:nvSpPr>
            <p:spPr>
              <a:xfrm rot="5400000">
                <a:off x="10440824" y="1983333"/>
                <a:ext cx="54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1140" name="Group 1139">
            <a:extLst>
              <a:ext uri="{FF2B5EF4-FFF2-40B4-BE49-F238E27FC236}">
                <a16:creationId xmlns:a16="http://schemas.microsoft.com/office/drawing/2014/main" id="{998E7FDE-BB9B-B1E9-909A-757DF9BFA310}"/>
              </a:ext>
            </a:extLst>
          </p:cNvPr>
          <p:cNvGrpSpPr/>
          <p:nvPr/>
        </p:nvGrpSpPr>
        <p:grpSpPr>
          <a:xfrm>
            <a:off x="4641369" y="3546716"/>
            <a:ext cx="6815037" cy="1320028"/>
            <a:chOff x="4641369" y="3455275"/>
            <a:chExt cx="6815037" cy="1320028"/>
          </a:xfrm>
        </p:grpSpPr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A6B84F54-9ED7-D26C-1835-11AE0F2D2F99}"/>
                </a:ext>
              </a:extLst>
            </p:cNvPr>
            <p:cNvSpPr txBox="1"/>
            <p:nvPr/>
          </p:nvSpPr>
          <p:spPr>
            <a:xfrm>
              <a:off x="4641369" y="3455275"/>
              <a:ext cx="184345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zh-TW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Die bond alignment</a:t>
              </a:r>
              <a:endParaRPr lang="en-US" sz="14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endParaRPr>
            </a:p>
          </p:txBody>
        </p:sp>
        <p:pic>
          <p:nvPicPr>
            <p:cNvPr id="1061" name="Picture 1060">
              <a:extLst>
                <a:ext uri="{FF2B5EF4-FFF2-40B4-BE49-F238E27FC236}">
                  <a16:creationId xmlns:a16="http://schemas.microsoft.com/office/drawing/2014/main" id="{DB7B67F8-22FD-4762-72E3-07B2D484A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1" t="10995" r="14022" b="17670"/>
            <a:stretch/>
          </p:blipFill>
          <p:spPr>
            <a:xfrm>
              <a:off x="4745850" y="3732841"/>
              <a:ext cx="716435" cy="67495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F9EFEB0-176C-A459-8ABC-EF205068357F}"/>
                </a:ext>
              </a:extLst>
            </p:cNvPr>
            <p:cNvSpPr txBox="1"/>
            <p:nvPr/>
          </p:nvSpPr>
          <p:spPr>
            <a:xfrm>
              <a:off x="5698549" y="3712688"/>
              <a:ext cx="399327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Die-bond accuracy will decrease while high-tier die use ground alignment marks due to large level difference of focal plane. As well, accuracy of overlay shift metrology is impacted.</a:t>
              </a:r>
            </a:p>
          </p:txBody>
        </p:sp>
        <p:grpSp>
          <p:nvGrpSpPr>
            <p:cNvPr id="1124" name="Group 1123">
              <a:extLst>
                <a:ext uri="{FF2B5EF4-FFF2-40B4-BE49-F238E27FC236}">
                  <a16:creationId xmlns:a16="http://schemas.microsoft.com/office/drawing/2014/main" id="{31C96898-5F9F-2307-E053-053B02251D53}"/>
                </a:ext>
              </a:extLst>
            </p:cNvPr>
            <p:cNvGrpSpPr/>
            <p:nvPr/>
          </p:nvGrpSpPr>
          <p:grpSpPr>
            <a:xfrm>
              <a:off x="9989690" y="3515083"/>
              <a:ext cx="1466716" cy="1260220"/>
              <a:chOff x="9989690" y="3515083"/>
              <a:chExt cx="1466716" cy="1260220"/>
            </a:xfrm>
          </p:grpSpPr>
          <p:pic>
            <p:nvPicPr>
              <p:cNvPr id="1123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F6BF81C4-546D-10B1-C6FD-1907901FB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1012718" y="3539206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9" name="Straight Arrow Connector 1108">
                <a:extLst>
                  <a:ext uri="{FF2B5EF4-FFF2-40B4-BE49-F238E27FC236}">
                    <a16:creationId xmlns:a16="http://schemas.microsoft.com/office/drawing/2014/main" id="{8F7D3E88-9B58-3F30-C9CA-B88F30293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2114" y="3796832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110" name="Picture 1109">
                <a:extLst>
                  <a:ext uri="{FF2B5EF4-FFF2-40B4-BE49-F238E27FC236}">
                    <a16:creationId xmlns:a16="http://schemas.microsoft.com/office/drawing/2014/main" id="{C0002720-2946-6505-AEC3-24380FAE0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70480" y="3529418"/>
                <a:ext cx="1385926" cy="1245885"/>
              </a:xfrm>
              <a:prstGeom prst="rect">
                <a:avLst/>
              </a:prstGeom>
            </p:spPr>
          </p:pic>
          <p:cxnSp>
            <p:nvCxnSpPr>
              <p:cNvPr id="1111" name="Straight Arrow Connector 1110">
                <a:extLst>
                  <a:ext uri="{FF2B5EF4-FFF2-40B4-BE49-F238E27FC236}">
                    <a16:creationId xmlns:a16="http://schemas.microsoft.com/office/drawing/2014/main" id="{DADB9B82-52D0-914D-1D09-A68A125226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36777" y="38712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12" name="Straight Arrow Connector 1111">
                <a:extLst>
                  <a:ext uri="{FF2B5EF4-FFF2-40B4-BE49-F238E27FC236}">
                    <a16:creationId xmlns:a16="http://schemas.microsoft.com/office/drawing/2014/main" id="{A02F953F-C92B-BB98-2C88-494B0223E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0169" y="40968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13" name="Straight Arrow Connector 1112">
                <a:extLst>
                  <a:ext uri="{FF2B5EF4-FFF2-40B4-BE49-F238E27FC236}">
                    <a16:creationId xmlns:a16="http://schemas.microsoft.com/office/drawing/2014/main" id="{BAD7A86B-B59B-8892-BBB4-3A2E8DC97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980" y="39940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120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019099C2-5192-F5D4-98FD-185660931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9965567" y="3619355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1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3250F9A4-0D6C-6C4E-1628-18DD01E78B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0215370" y="3860948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2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605E5E56-B9C3-85CA-3F23-5A5FEA447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1218899" y="3745824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39" name="Group 1138">
            <a:extLst>
              <a:ext uri="{FF2B5EF4-FFF2-40B4-BE49-F238E27FC236}">
                <a16:creationId xmlns:a16="http://schemas.microsoft.com/office/drawing/2014/main" id="{E77F999E-9A0A-3E09-1514-13D48772E45D}"/>
              </a:ext>
            </a:extLst>
          </p:cNvPr>
          <p:cNvGrpSpPr/>
          <p:nvPr/>
        </p:nvGrpSpPr>
        <p:grpSpPr>
          <a:xfrm>
            <a:off x="4641369" y="2355780"/>
            <a:ext cx="6868791" cy="984088"/>
            <a:chOff x="4641369" y="2277402"/>
            <a:chExt cx="6868791" cy="984088"/>
          </a:xfrm>
        </p:grpSpPr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7E8FAE09-90A1-96B9-4BA9-FE646F1AC732}"/>
                </a:ext>
              </a:extLst>
            </p:cNvPr>
            <p:cNvSpPr txBox="1"/>
            <p:nvPr/>
          </p:nvSpPr>
          <p:spPr>
            <a:xfrm>
              <a:off x="4641369" y="2277402"/>
              <a:ext cx="2265044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TCB for thin die handling</a:t>
              </a:r>
            </a:p>
          </p:txBody>
        </p:sp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EE00B609-4017-4DB8-4023-9840F0774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471" t="10943" r="13522" b="17967"/>
            <a:stretch/>
          </p:blipFill>
          <p:spPr>
            <a:xfrm>
              <a:off x="4745850" y="2587116"/>
              <a:ext cx="720092" cy="674374"/>
            </a:xfrm>
            <a:prstGeom prst="rect">
              <a:avLst/>
            </a:prstGeom>
          </p:spPr>
        </p:pic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FB99ED55-9546-C35D-813B-A41473A2E4D1}"/>
                </a:ext>
              </a:extLst>
            </p:cNvPr>
            <p:cNvSpPr txBox="1"/>
            <p:nvPr/>
          </p:nvSpPr>
          <p:spPr>
            <a:xfrm>
              <a:off x="5698549" y="2510812"/>
              <a:ext cx="399327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Die stacking is processed with its final thickness of 40~50um, which is close to capability limitation of TCB process. The thin die is fragile to cause yield loss, especially under compression.</a:t>
              </a:r>
            </a:p>
          </p:txBody>
        </p:sp>
        <p:grpSp>
          <p:nvGrpSpPr>
            <p:cNvPr id="1128" name="Group 1127">
              <a:extLst>
                <a:ext uri="{FF2B5EF4-FFF2-40B4-BE49-F238E27FC236}">
                  <a16:creationId xmlns:a16="http://schemas.microsoft.com/office/drawing/2014/main" id="{14CDBB4B-913F-8873-0ED4-CD10E53AA95D}"/>
                </a:ext>
              </a:extLst>
            </p:cNvPr>
            <p:cNvGrpSpPr/>
            <p:nvPr/>
          </p:nvGrpSpPr>
          <p:grpSpPr>
            <a:xfrm>
              <a:off x="10061690" y="2504249"/>
              <a:ext cx="1448470" cy="750715"/>
              <a:chOff x="10031726" y="2474634"/>
              <a:chExt cx="1448470" cy="750715"/>
            </a:xfrm>
          </p:grpSpPr>
          <p:grpSp>
            <p:nvGrpSpPr>
              <p:cNvPr id="1101" name="Group 1100">
                <a:extLst>
                  <a:ext uri="{FF2B5EF4-FFF2-40B4-BE49-F238E27FC236}">
                    <a16:creationId xmlns:a16="http://schemas.microsoft.com/office/drawing/2014/main" id="{E17C6DC6-DA1A-D08C-B307-64F5C9BE06B4}"/>
                  </a:ext>
                </a:extLst>
              </p:cNvPr>
              <p:cNvGrpSpPr/>
              <p:nvPr/>
            </p:nvGrpSpPr>
            <p:grpSpPr>
              <a:xfrm>
                <a:off x="10031726" y="2474634"/>
                <a:ext cx="838488" cy="750715"/>
                <a:chOff x="10331757" y="2705099"/>
                <a:chExt cx="838488" cy="750715"/>
              </a:xfrm>
            </p:grpSpPr>
            <p:grpSp>
              <p:nvGrpSpPr>
                <p:cNvPr id="1099" name="Group 1098">
                  <a:extLst>
                    <a:ext uri="{FF2B5EF4-FFF2-40B4-BE49-F238E27FC236}">
                      <a16:creationId xmlns:a16="http://schemas.microsoft.com/office/drawing/2014/main" id="{D7DFDF69-54DE-F35C-953B-D9AC25F84440}"/>
                    </a:ext>
                  </a:extLst>
                </p:cNvPr>
                <p:cNvGrpSpPr/>
                <p:nvPr/>
              </p:nvGrpSpPr>
              <p:grpSpPr>
                <a:xfrm>
                  <a:off x="10331757" y="2753139"/>
                  <a:ext cx="838488" cy="702675"/>
                  <a:chOff x="10155114" y="2813103"/>
                  <a:chExt cx="838488" cy="702675"/>
                </a:xfrm>
              </p:grpSpPr>
              <p:grpSp>
                <p:nvGrpSpPr>
                  <p:cNvPr id="1087" name="Group 1086">
                    <a:extLst>
                      <a:ext uri="{FF2B5EF4-FFF2-40B4-BE49-F238E27FC236}">
                        <a16:creationId xmlns:a16="http://schemas.microsoft.com/office/drawing/2014/main" id="{EAADC69F-12A1-CD0E-D7D1-2D14510936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239398" y="3177827"/>
                    <a:ext cx="684000" cy="92508"/>
                    <a:chOff x="10280719" y="3177529"/>
                    <a:chExt cx="600873" cy="81265"/>
                  </a:xfrm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8E122CAD-7F27-3591-FAAE-5C79B8D42DB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0280719" y="3177529"/>
                      <a:ext cx="600873" cy="48663"/>
                    </a:xfrm>
                    <a:prstGeom prst="rect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  <a:ln w="3175" cap="flat">
                      <a:solidFill>
                        <a:schemeClr val="bg1">
                          <a:lumMod val="65000"/>
                        </a:schemeClr>
                      </a:solidFill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 hangingPunct="0"/>
                      <a:endParaRPr lang="en-US" sz="3200">
                        <a:solidFill>
                          <a:srgbClr val="FFFFFF"/>
                        </a:solidFill>
                        <a:latin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1" name="Flowchart: Delay 1080">
                      <a:extLst>
                        <a:ext uri="{FF2B5EF4-FFF2-40B4-BE49-F238E27FC236}">
                          <a16:creationId xmlns:a16="http://schemas.microsoft.com/office/drawing/2014/main" id="{49698EA6-75A1-12C9-23F9-EDA886CD804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328581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2" name="Flowchart: Delay 1081">
                      <a:extLst>
                        <a:ext uri="{FF2B5EF4-FFF2-40B4-BE49-F238E27FC236}">
                          <a16:creationId xmlns:a16="http://schemas.microsoft.com/office/drawing/2014/main" id="{055E702D-AC2D-532C-B19F-639D904ABA0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424668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3" name="Flowchart: Delay 1082">
                      <a:extLst>
                        <a:ext uri="{FF2B5EF4-FFF2-40B4-BE49-F238E27FC236}">
                          <a16:creationId xmlns:a16="http://schemas.microsoft.com/office/drawing/2014/main" id="{CE7D4BB6-39FD-77E2-E5CC-C15D353F3D1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520755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4" name="Flowchart: Delay 1083">
                      <a:extLst>
                        <a:ext uri="{FF2B5EF4-FFF2-40B4-BE49-F238E27FC236}">
                          <a16:creationId xmlns:a16="http://schemas.microsoft.com/office/drawing/2014/main" id="{CB2D09F2-1FEC-1041-0434-5441609F8B4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616842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5" name="Flowchart: Delay 1084">
                      <a:extLst>
                        <a:ext uri="{FF2B5EF4-FFF2-40B4-BE49-F238E27FC236}">
                          <a16:creationId xmlns:a16="http://schemas.microsoft.com/office/drawing/2014/main" id="{8000539A-F1E1-484D-714E-886BA14F64F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712929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6" name="Flowchart: Delay 1085">
                      <a:extLst>
                        <a:ext uri="{FF2B5EF4-FFF2-40B4-BE49-F238E27FC236}">
                          <a16:creationId xmlns:a16="http://schemas.microsoft.com/office/drawing/2014/main" id="{E1514D07-FF72-2B0F-CC7B-E0F68EDDE29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809017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11B934BD-C3BE-B290-10E6-BB7452C8C31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90839" y="2813103"/>
                    <a:ext cx="799762" cy="348725"/>
                  </a:xfrm>
                  <a:custGeom>
                    <a:avLst/>
                    <a:gdLst>
                      <a:gd name="connsiteX0" fmla="*/ 381553 w 600873"/>
                      <a:gd name="connsiteY0" fmla="*/ 348725 h 348725"/>
                      <a:gd name="connsiteX1" fmla="*/ 242923 w 600873"/>
                      <a:gd name="connsiteY1" fmla="*/ 348725 h 348725"/>
                      <a:gd name="connsiteX2" fmla="*/ 242923 w 600873"/>
                      <a:gd name="connsiteY2" fmla="*/ 118091 h 348725"/>
                      <a:gd name="connsiteX3" fmla="*/ 0 w 600873"/>
                      <a:gd name="connsiteY3" fmla="*/ 118091 h 348725"/>
                      <a:gd name="connsiteX4" fmla="*/ 0 w 600873"/>
                      <a:gd name="connsiteY4" fmla="*/ 0 h 348725"/>
                      <a:gd name="connsiteX5" fmla="*/ 600873 w 600873"/>
                      <a:gd name="connsiteY5" fmla="*/ 0 h 348725"/>
                      <a:gd name="connsiteX6" fmla="*/ 600873 w 600873"/>
                      <a:gd name="connsiteY6" fmla="*/ 118091 h 348725"/>
                      <a:gd name="connsiteX7" fmla="*/ 381553 w 600873"/>
                      <a:gd name="connsiteY7" fmla="*/ 118091 h 348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873" h="348725">
                        <a:moveTo>
                          <a:pt x="381553" y="348725"/>
                        </a:moveTo>
                        <a:lnTo>
                          <a:pt x="242923" y="348725"/>
                        </a:lnTo>
                        <a:lnTo>
                          <a:pt x="242923" y="118091"/>
                        </a:lnTo>
                        <a:lnTo>
                          <a:pt x="0" y="118091"/>
                        </a:lnTo>
                        <a:lnTo>
                          <a:pt x="0" y="0"/>
                        </a:lnTo>
                        <a:lnTo>
                          <a:pt x="600873" y="0"/>
                        </a:lnTo>
                        <a:lnTo>
                          <a:pt x="600873" y="118091"/>
                        </a:lnTo>
                        <a:lnTo>
                          <a:pt x="381553" y="11809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flat">
                    <a:solidFill>
                      <a:schemeClr val="bg1">
                        <a:lumMod val="65000"/>
                      </a:schemeClr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algn="ctr" defTabSz="825500" hangingPunct="0"/>
                    <a:endParaRPr lang="en-US" sz="3200">
                      <a:solidFill>
                        <a:srgbClr val="FFFFFF"/>
                      </a:solidFill>
                      <a:latin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0" name="Explosion: 8 Points 1089">
                    <a:extLst>
                      <a:ext uri="{FF2B5EF4-FFF2-40B4-BE49-F238E27FC236}">
                        <a16:creationId xmlns:a16="http://schemas.microsoft.com/office/drawing/2014/main" id="{F298D0AE-8910-F1B9-1B5E-952FB3C38CD1}"/>
                      </a:ext>
                    </a:extLst>
                  </p:cNvPr>
                  <p:cNvSpPr/>
                  <p:nvPr/>
                </p:nvSpPr>
                <p:spPr>
                  <a:xfrm rot="735342">
                    <a:off x="10454379" y="3110621"/>
                    <a:ext cx="252000" cy="216000"/>
                  </a:xfrm>
                  <a:prstGeom prst="irregularSeal1">
                    <a:avLst/>
                  </a:prstGeom>
                  <a:noFill/>
                  <a:ln w="6350" cap="flat">
                    <a:solidFill>
                      <a:srgbClr val="B85827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1" name="TextBox 1090">
                    <a:extLst>
                      <a:ext uri="{FF2B5EF4-FFF2-40B4-BE49-F238E27FC236}">
                        <a16:creationId xmlns:a16="http://schemas.microsoft.com/office/drawing/2014/main" id="{9F837C76-B558-32C1-86B7-955975097060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5302" y="3284946"/>
                    <a:ext cx="296556" cy="2308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 anchorCtr="0">
                    <a:spAutoFit/>
                  </a:bodyPr>
                  <a:lstStyle>
                    <a:defPPr>
                      <a:defRPr lang="en-US"/>
                    </a:defPPr>
                    <a:lvl1pPr marR="0" indent="0" defTabSz="2438338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FillTx/>
                        <a:latin typeface="IntelOne Display Light" panose="020B0403020203020204" pitchFamily="34" charset="0"/>
                      </a:defRPr>
                    </a:lvl1pPr>
                  </a:lstStyle>
                  <a:p>
                    <a:pPr>
                      <a:lnSpc>
                        <a:spcPts val="1800"/>
                      </a:lnSpc>
                    </a:pPr>
                    <a:r>
                      <a:rPr lang="en-US" sz="1000">
                        <a:solidFill>
                          <a:srgbClr val="B85827"/>
                        </a:solidFill>
                        <a:sym typeface="Helvetica Neue"/>
                      </a:rPr>
                      <a:t>crack</a:t>
                    </a:r>
                    <a:endParaRPr lang="en-US" sz="1000">
                      <a:solidFill>
                        <a:srgbClr val="B85827"/>
                      </a:solidFill>
                      <a:latin typeface="IntelOne Display Light" panose="020B0403020203020204" pitchFamily="34" charset="0"/>
                      <a:sym typeface="Helvetica Neue"/>
                    </a:endParaRPr>
                  </a:p>
                </p:txBody>
              </p:sp>
              <p:sp>
                <p:nvSpPr>
                  <p:cNvPr id="1095" name="Arrow: Down 1094">
                    <a:extLst>
                      <a:ext uri="{FF2B5EF4-FFF2-40B4-BE49-F238E27FC236}">
                        <a16:creationId xmlns:a16="http://schemas.microsoft.com/office/drawing/2014/main" id="{93E90104-8350-7594-832A-791A67EDF25A}"/>
                      </a:ext>
                    </a:extLst>
                  </p:cNvPr>
                  <p:cNvSpPr/>
                  <p:nvPr/>
                </p:nvSpPr>
                <p:spPr>
                  <a:xfrm>
                    <a:off x="10155114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6" name="Arrow: Down 1095">
                    <a:extLst>
                      <a:ext uri="{FF2B5EF4-FFF2-40B4-BE49-F238E27FC236}">
                        <a16:creationId xmlns:a16="http://schemas.microsoft.com/office/drawing/2014/main" id="{B10FCD43-E01B-1BFA-8B40-8977C8F1E764}"/>
                      </a:ext>
                    </a:extLst>
                  </p:cNvPr>
                  <p:cNvSpPr/>
                  <p:nvPr/>
                </p:nvSpPr>
                <p:spPr>
                  <a:xfrm>
                    <a:off x="10320494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7" name="Arrow: Down 1096">
                    <a:extLst>
                      <a:ext uri="{FF2B5EF4-FFF2-40B4-BE49-F238E27FC236}">
                        <a16:creationId xmlns:a16="http://schemas.microsoft.com/office/drawing/2014/main" id="{82BB69F0-D876-6B00-2981-DECDC0FA022E}"/>
                      </a:ext>
                    </a:extLst>
                  </p:cNvPr>
                  <p:cNvSpPr/>
                  <p:nvPr/>
                </p:nvSpPr>
                <p:spPr>
                  <a:xfrm>
                    <a:off x="10733647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8" name="Arrow: Down 1097">
                    <a:extLst>
                      <a:ext uri="{FF2B5EF4-FFF2-40B4-BE49-F238E27FC236}">
                        <a16:creationId xmlns:a16="http://schemas.microsoft.com/office/drawing/2014/main" id="{D7FDC47A-6575-8A02-F861-7C6238F96616}"/>
                      </a:ext>
                    </a:extLst>
                  </p:cNvPr>
                  <p:cNvSpPr/>
                  <p:nvPr/>
                </p:nvSpPr>
                <p:spPr>
                  <a:xfrm>
                    <a:off x="10885602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1100" name="Rectangle 1099">
                  <a:extLst>
                    <a:ext uri="{FF2B5EF4-FFF2-40B4-BE49-F238E27FC236}">
                      <a16:creationId xmlns:a16="http://schemas.microsoft.com/office/drawing/2014/main" id="{49A85FE1-7E74-E9E6-F929-FD806C3791D6}"/>
                    </a:ext>
                  </a:extLst>
                </p:cNvPr>
                <p:cNvSpPr/>
                <p:nvPr/>
              </p:nvSpPr>
              <p:spPr>
                <a:xfrm rot="10800000">
                  <a:off x="10640702" y="2705099"/>
                  <a:ext cx="224019" cy="88588"/>
                </a:xfrm>
                <a:prstGeom prst="rect">
                  <a:avLst/>
                </a:prstGeom>
                <a:solidFill>
                  <a:schemeClr val="bg1"/>
                </a:solidFill>
                <a:ln w="3175" cap="flat">
                  <a:noFill/>
                  <a:miter lim="400000"/>
                </a:ln>
                <a:effectLst>
                  <a:glow rad="63500">
                    <a:schemeClr val="bg1"/>
                  </a:glo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cxnSp>
            <p:nvCxnSpPr>
              <p:cNvPr id="1125" name="Straight Arrow Connector 1124">
                <a:extLst>
                  <a:ext uri="{FF2B5EF4-FFF2-40B4-BE49-F238E27FC236}">
                    <a16:creationId xmlns:a16="http://schemas.microsoft.com/office/drawing/2014/main" id="{5C2B54F6-5A80-A1A0-3436-B3F95738C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2590" y="2905698"/>
                <a:ext cx="255382" cy="0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126" name="TextBox 1125">
                <a:extLst>
                  <a:ext uri="{FF2B5EF4-FFF2-40B4-BE49-F238E27FC236}">
                    <a16:creationId xmlns:a16="http://schemas.microsoft.com/office/drawing/2014/main" id="{EA41FA1F-701E-3457-273A-C0953A6B44E2}"/>
                  </a:ext>
                </a:extLst>
              </p:cNvPr>
              <p:cNvSpPr txBox="1"/>
              <p:nvPr/>
            </p:nvSpPr>
            <p:spPr>
              <a:xfrm>
                <a:off x="11085857" y="2780478"/>
                <a:ext cx="394339" cy="2308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thin die</a:t>
                </a:r>
              </a:p>
            </p:txBody>
          </p:sp>
        </p:grpSp>
      </p:grpSp>
      <p:pic>
        <p:nvPicPr>
          <p:cNvPr id="1130" name="Picture 1129">
            <a:extLst>
              <a:ext uri="{FF2B5EF4-FFF2-40B4-BE49-F238E27FC236}">
                <a16:creationId xmlns:a16="http://schemas.microsoft.com/office/drawing/2014/main" id="{950CF31E-48C9-F2AA-15A9-C8424A7E99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4018" y="5116008"/>
            <a:ext cx="1993565" cy="1188823"/>
          </a:xfrm>
          <a:prstGeom prst="rect">
            <a:avLst/>
          </a:prstGeom>
        </p:spPr>
      </p:pic>
      <p:cxnSp>
        <p:nvCxnSpPr>
          <p:cNvPr id="1131" name="Straight Arrow Connector 1130">
            <a:extLst>
              <a:ext uri="{FF2B5EF4-FFF2-40B4-BE49-F238E27FC236}">
                <a16:creationId xmlns:a16="http://schemas.microsoft.com/office/drawing/2014/main" id="{FC9A40A6-4D9F-45E7-4922-88C591CC43B7}"/>
              </a:ext>
            </a:extLst>
          </p:cNvPr>
          <p:cNvCxnSpPr>
            <a:cxnSpLocks/>
          </p:cNvCxnSpPr>
          <p:nvPr/>
        </p:nvCxnSpPr>
        <p:spPr>
          <a:xfrm flipH="1">
            <a:off x="9799992" y="5709066"/>
            <a:ext cx="859512" cy="232290"/>
          </a:xfrm>
          <a:prstGeom prst="straightConnector1">
            <a:avLst/>
          </a:prstGeom>
          <a:noFill/>
          <a:ln w="3175" cap="flat">
            <a:solidFill>
              <a:srgbClr val="FF0000"/>
            </a:solidFill>
            <a:prstDash val="solid"/>
            <a:miter lim="400000"/>
            <a:headEnd type="none" w="sm" len="sm"/>
            <a:tailEnd type="triangl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34" name="TextBox 1133">
            <a:extLst>
              <a:ext uri="{FF2B5EF4-FFF2-40B4-BE49-F238E27FC236}">
                <a16:creationId xmlns:a16="http://schemas.microsoft.com/office/drawing/2014/main" id="{ABB40B9D-0AAB-CA53-9C56-06FB2420BC54}"/>
              </a:ext>
            </a:extLst>
          </p:cNvPr>
          <p:cNvSpPr txBox="1"/>
          <p:nvPr/>
        </p:nvSpPr>
        <p:spPr>
          <a:xfrm>
            <a:off x="9551562" y="5831134"/>
            <a:ext cx="232436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000">
                <a:solidFill>
                  <a:srgbClr val="FF0000"/>
                </a:solidFill>
                <a:sym typeface="Helvetica Neue"/>
              </a:rPr>
              <a:t>void</a:t>
            </a:r>
            <a:endParaRPr lang="en-US" sz="1000">
              <a:solidFill>
                <a:srgbClr val="FF0000"/>
              </a:solidFill>
              <a:latin typeface="IntelOne Display Light" panose="020B0403020203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6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FCD504-4238-BF67-21C6-4244E600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Mitigation Plan for TRA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116FFA-626A-B6F8-8262-449322477D61}"/>
              </a:ext>
            </a:extLst>
          </p:cNvPr>
          <p:cNvGraphicFramePr>
            <a:graphicFrameLocks noGrp="1"/>
          </p:cNvGraphicFramePr>
          <p:nvPr/>
        </p:nvGraphicFramePr>
        <p:xfrm>
          <a:off x="297467" y="732000"/>
          <a:ext cx="11412000" cy="55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863697680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98954133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203961765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1653592154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22586888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Level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Item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Fail Mode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Root Cause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Mitigation Plan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0629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Med-High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61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Difficulty for die height control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Non-bonded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crack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Pre-tier is not flat due to cumulative variation from die THK or bump stand-off height.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7936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TCB for thin die handling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crack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THK is too thin, resulting in insufficient rigidity, then out of TCB handling capability.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6445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Low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bond alignment inaccuracy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overlay shift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Different z-level between die placement and focal plane of alignment mark induces camera inaccuracy.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65139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Voids in die gap filling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Void-induced popcorn effect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Irregular die gap .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Thin bump height because of total module height limitation.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NCF or NCP bleeding blocks EMC fluidity.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5383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Low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Stacked wafer warpage too high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Out of machine capability in: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LIT or PLAT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Transfer-mount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Molding ratio is too high with thick EMC height.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3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9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schemas.microsoft.com/office/2006/metadata/properties"/>
    <ds:schemaRef ds:uri="http://purl.org/dc/elements/1.1/"/>
    <ds:schemaRef ds:uri="90b7a245-a7c3-4504-88b2-cf85318e6b78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90b7a245-a7c3-4504-88b2-cf85318e6b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1487</Words>
  <Application>Microsoft Macintosh PowerPoint</Application>
  <PresentationFormat>Widescreen</PresentationFormat>
  <Paragraphs>471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IntelOne Display Bold</vt:lpstr>
      <vt:lpstr>IntelOne Display Light</vt:lpstr>
      <vt:lpstr>IntelOne Display Medium</vt:lpstr>
      <vt:lpstr>IntelOne Display Regular</vt:lpstr>
      <vt:lpstr>Neo Sans Intel</vt:lpstr>
      <vt:lpstr>Neo Sans Intel Medium</vt:lpstr>
      <vt:lpstr>Arial</vt:lpstr>
      <vt:lpstr>Calibri</vt:lpstr>
      <vt:lpstr>Helvetica Neue</vt:lpstr>
      <vt:lpstr>Helvetica Neue Medium</vt:lpstr>
      <vt:lpstr>Times New Roman</vt:lpstr>
      <vt:lpstr>Wingdings</vt:lpstr>
      <vt:lpstr>blank</vt:lpstr>
      <vt:lpstr>TMC for DataCenter GPU</vt:lpstr>
      <vt:lpstr>Why Terraced Memory Cube (TMC) to replace HBM  3D Packaging innovation remixed with mainstream DRAM technologies</vt:lpstr>
      <vt:lpstr>Terraced Memory Cube with TCC</vt:lpstr>
      <vt:lpstr>Intel-Samsung Meeting (Feb'24, Aug’24)</vt:lpstr>
      <vt:lpstr>Mockups of Memory Cube and Cost Breakdown</vt:lpstr>
      <vt:lpstr>64GB modules and Benchmark</vt:lpstr>
      <vt:lpstr>PowerPoint Presentation</vt:lpstr>
      <vt:lpstr>TMC Technical Risk Assessment</vt:lpstr>
      <vt:lpstr>TMC Mitigation Plan for TRA</vt:lpstr>
      <vt:lpstr>TMC Development Timeline</vt:lpstr>
      <vt:lpstr>Supporting Materia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TMC for DataCenter GPU</dc:title>
  <dc:creator>Kau, Derchang</dc:creator>
  <cp:keywords>CTPClassification=CTP_NT</cp:keywords>
  <cp:lastModifiedBy>Kau, Derchang</cp:lastModifiedBy>
  <cp:revision>2</cp:revision>
  <dcterms:created xsi:type="dcterms:W3CDTF">2024-08-14T21:29:52Z</dcterms:created>
  <dcterms:modified xsi:type="dcterms:W3CDTF">2024-09-22T21:40:40Z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