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9" r:id="rId5"/>
    <p:sldId id="260" r:id="rId6"/>
    <p:sldId id="2147470910" r:id="rId7"/>
    <p:sldId id="2147470914" r:id="rId8"/>
    <p:sldId id="2147470915" r:id="rId9"/>
    <p:sldId id="2147470916" r:id="rId10"/>
    <p:sldId id="2147482390" r:id="rId11"/>
    <p:sldId id="2147482409" r:id="rId12"/>
    <p:sldId id="2147482404" r:id="rId13"/>
    <p:sldId id="2147482395" r:id="rId14"/>
    <p:sldId id="2147482373" r:id="rId15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660"/>
  </p:normalViewPr>
  <p:slideViewPr>
    <p:cSldViewPr>
      <p:cViewPr varScale="1">
        <p:scale>
          <a:sx n="96" d="100"/>
          <a:sy n="96" d="100"/>
        </p:scale>
        <p:origin x="184" y="2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6183-7D18-4AC1-BE81-8E36603F6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64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6183-7D18-4AC1-BE81-8E36603F6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8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6183-7D18-4AC1-BE81-8E36603F67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TMC for AI-PC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DerChang Kau and Team TMC, Aug. 16, '24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62100" y="2133600"/>
            <a:ext cx="9067800" cy="4267200"/>
          </a:xfrm>
        </p:spPr>
        <p:txBody>
          <a:bodyPr/>
          <a:lstStyle/>
          <a:p>
            <a:r>
              <a:rPr lang="en-US" sz="2800" dirty="0"/>
              <a:t>Terraced Memory Cube for small form factor IPM</a:t>
            </a:r>
          </a:p>
          <a:p>
            <a:r>
              <a:rPr lang="en-US" sz="2800" dirty="0"/>
              <a:t>Chiplet Cubing Innovation: Heterogenous 3D Integration</a:t>
            </a:r>
          </a:p>
          <a:p>
            <a:r>
              <a:rPr lang="en-US" sz="2800" dirty="0"/>
              <a:t>Low Power Wide-IO DDR: Mainstream DRAM Technology</a:t>
            </a:r>
          </a:p>
          <a:p>
            <a:r>
              <a:rPr lang="en-US" sz="2800" dirty="0"/>
              <a:t>800GB/s Mockup</a:t>
            </a:r>
          </a:p>
          <a:p>
            <a:r>
              <a:rPr lang="en-US" sz="2800" dirty="0"/>
              <a:t>Packaging Risk Assessment  (Risk Management Pending)</a:t>
            </a:r>
          </a:p>
          <a:p>
            <a:r>
              <a:rPr lang="en-US" sz="2800" dirty="0"/>
              <a:t>“Drive-To” Schedule</a:t>
            </a:r>
          </a:p>
        </p:txBody>
      </p:sp>
    </p:spTree>
    <p:extLst>
      <p:ext uri="{BB962C8B-B14F-4D97-AF65-F5344CB8AC3E}">
        <p14:creationId xmlns:p14="http://schemas.microsoft.com/office/powerpoint/2010/main" val="22474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FCD504-4238-BF67-21C6-4244E600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Mitigation Plan for TRA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116FFA-626A-B6F8-8262-449322477D61}"/>
              </a:ext>
            </a:extLst>
          </p:cNvPr>
          <p:cNvGraphicFramePr>
            <a:graphicFrameLocks noGrp="1"/>
          </p:cNvGraphicFramePr>
          <p:nvPr/>
        </p:nvGraphicFramePr>
        <p:xfrm>
          <a:off x="297467" y="732000"/>
          <a:ext cx="11412000" cy="55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863697680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98954133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203961765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653592154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22586888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Level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Item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Fail Mode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Root Cause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Mitigation Plan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0629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Med-High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61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Difficulty for die height control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Non-bonded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crack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Pre-tier is not flat due to cumulative variation from die THK or bump stand-off height.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7936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TCB for thin die handling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crack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THK is too thin, resulting in insufficient rigidity, then out of TCB handling capability.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6445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bond alignment inaccuracy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overlay shift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Different z-level between die placement and focal plane of alignment mark induces camera inaccuracy.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65139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Voids in die gap filling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Void-induced popcorn effect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Irregular die gap .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Thin bump height because of total module height limitation.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NCF or NCP bleeding blocks EMC fluidity.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383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Stacked wafer warpage too high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Out of machine capability in: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LIT or PLAT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Transfer-mount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Molding ratio is too high with thick EMC height.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3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9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2210-D031-2224-B148-9A105151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D8FD6E-F5FE-8B41-2B7E-300E09D10980}"/>
              </a:ext>
            </a:extLst>
          </p:cNvPr>
          <p:cNvGraphicFramePr>
            <a:graphicFrameLocks noGrp="1"/>
          </p:cNvGraphicFramePr>
          <p:nvPr/>
        </p:nvGraphicFramePr>
        <p:xfrm>
          <a:off x="38100" y="641405"/>
          <a:ext cx="13074253" cy="49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1792757447"/>
                    </a:ext>
                  </a:extLst>
                </a:gridCol>
                <a:gridCol w="1149853">
                  <a:extLst>
                    <a:ext uri="{9D8B030D-6E8A-4147-A177-3AD203B41FA5}">
                      <a16:colId xmlns:a16="http://schemas.microsoft.com/office/drawing/2014/main" val="669676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029293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89660854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3966147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7107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664928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212777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3521267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6870631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83892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1341598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5131464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866487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727078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4636616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251961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727540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872153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6356194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822427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91379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06895330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880809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1609699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869363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1789823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76573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350394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3303493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8890300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315449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5028921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422821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5725759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6579958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60885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1005804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5515841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433809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68813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170883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804493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58786074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375790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7933843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42554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239969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333489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4507039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45105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18580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5472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9828548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2585423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5631439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9479697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52926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28621097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445805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610992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IntelOne Display Medium" panose="020B0703020203020204" pitchFamily="34" charset="0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6717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August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September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October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November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December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January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latin typeface="IntelOne Display Medium" panose="020B0703020203020204" pitchFamily="34" charset="0"/>
                        </a:rPr>
                        <a:t>February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March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June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July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lOne Display Medium" panose="020B0703020203020204" pitchFamily="34" charset="0"/>
                          <a:sym typeface="Intel Clear"/>
                        </a:rPr>
                        <a:t>Aug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Oct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6920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WW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03490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Key milestone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1519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Supplier engagement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36765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DCTV development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60486"/>
                  </a:ext>
                </a:extLst>
              </a:tr>
              <a:tr h="288000">
                <a:tc rowSpan="7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Memory mimic die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0888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TSV die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7618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Interposer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2615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Process BSL setup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1977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CIP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9248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Reliability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422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Characterization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244694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IPTV developing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21226"/>
                  </a:ext>
                </a:extLst>
              </a:tr>
            </a:tbl>
          </a:graphicData>
        </a:graphic>
      </p:graphicFrame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E3EF560-A4D3-69DC-F6E9-D0583AF0F15F}"/>
              </a:ext>
            </a:extLst>
          </p:cNvPr>
          <p:cNvCxnSpPr>
            <a:cxnSpLocks/>
          </p:cNvCxnSpPr>
          <p:nvPr/>
        </p:nvCxnSpPr>
        <p:spPr>
          <a:xfrm>
            <a:off x="10516642" y="4073074"/>
            <a:ext cx="0" cy="79200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6CD64DB-8CC1-6F97-4E28-041EB131B04A}"/>
              </a:ext>
            </a:extLst>
          </p:cNvPr>
          <p:cNvCxnSpPr>
            <a:cxnSpLocks/>
          </p:cNvCxnSpPr>
          <p:nvPr/>
        </p:nvCxnSpPr>
        <p:spPr>
          <a:xfrm>
            <a:off x="1450081" y="865238"/>
            <a:ext cx="0" cy="4708167"/>
          </a:xfrm>
          <a:prstGeom prst="line">
            <a:avLst/>
          </a:prstGeom>
          <a:noFill/>
          <a:ln w="952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3" name="Picture 2" descr="Person Walking Icon Images – Browse 151,183 Stock Photos, Vectors, and  Video | Adobe Stock">
            <a:extLst>
              <a:ext uri="{FF2B5EF4-FFF2-40B4-BE49-F238E27FC236}">
                <a16:creationId xmlns:a16="http://schemas.microsoft.com/office/drawing/2014/main" id="{090CBF3C-4749-7650-683E-957734101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535565"/>
            <a:ext cx="180000" cy="3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itle 1">
            <a:extLst>
              <a:ext uri="{FF2B5EF4-FFF2-40B4-BE49-F238E27FC236}">
                <a16:creationId xmlns:a16="http://schemas.microsoft.com/office/drawing/2014/main" id="{0E8B5B48-46A4-42B5-44F2-960586D8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Development Timeline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DA3985D-5F45-42A8-CE00-EB4128D049BF}"/>
              </a:ext>
            </a:extLst>
          </p:cNvPr>
          <p:cNvSpPr txBox="1"/>
          <p:nvPr/>
        </p:nvSpPr>
        <p:spPr>
          <a:xfrm>
            <a:off x="1549624" y="4821889"/>
            <a:ext cx="3559558" cy="57708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171450" marR="0" indent="-171450" algn="l" defTabSz="2438338" rtl="0" fontAlgn="auto" latinLnBrk="0" hangingPunct="0">
              <a:lnSpc>
                <a:spcPts val="15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5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Regular" panose="020B0503020203020204" pitchFamily="34" charset="0"/>
                <a:sym typeface="Helvetica Neue"/>
              </a:rPr>
              <a:t>Disclaimer: </a:t>
            </a:r>
          </a:p>
          <a:p>
            <a:pPr marL="180975" lvl="1" defTabSz="2438338" hangingPunct="0">
              <a:lnSpc>
                <a:spcPts val="1500"/>
              </a:lnSpc>
            </a:pPr>
            <a:r>
              <a:rPr kumimoji="0" lang="en-US" sz="105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Regular" panose="020B0503020203020204" pitchFamily="34" charset="0"/>
                <a:sym typeface="Helvetica Neue"/>
              </a:rPr>
              <a:t>Schedule is estimated by engineering experience.</a:t>
            </a:r>
          </a:p>
          <a:p>
            <a:pPr marL="180975" lvl="1" defTabSz="2438338" hangingPunct="0">
              <a:lnSpc>
                <a:spcPts val="1500"/>
              </a:lnSpc>
            </a:pPr>
            <a:r>
              <a:rPr lang="en-US" sz="1050">
                <a:solidFill>
                  <a:schemeClr val="bg2"/>
                </a:solidFill>
                <a:latin typeface="IntelOne Display Regular" panose="020B0503020203020204" pitchFamily="34" charset="0"/>
                <a:sym typeface="Helvetica Neue"/>
              </a:rPr>
              <a:t>Real timeline should be confirmed by OSAT after kick-off.</a:t>
            </a:r>
            <a:endParaRPr kumimoji="0" lang="en-US" sz="105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IntelOne Display Regular" panose="020B0503020203020204" pitchFamily="34" charset="0"/>
              <a:sym typeface="Helvetica Neue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B491D1-0DFB-81B5-5BBB-196487FA7A6A}"/>
              </a:ext>
            </a:extLst>
          </p:cNvPr>
          <p:cNvGrpSpPr/>
          <p:nvPr/>
        </p:nvGrpSpPr>
        <p:grpSpPr>
          <a:xfrm>
            <a:off x="10289601" y="1430085"/>
            <a:ext cx="1495577" cy="208270"/>
            <a:chOff x="9393935" y="1146921"/>
            <a:chExt cx="1495577" cy="208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79C5295C-56E2-4D9E-5C88-B3D789D82075}"/>
                </a:ext>
              </a:extLst>
            </p:cNvPr>
            <p:cNvSpPr/>
            <p:nvPr/>
          </p:nvSpPr>
          <p:spPr>
            <a:xfrm>
              <a:off x="10709512" y="1146921"/>
              <a:ext cx="180000" cy="180000"/>
            </a:xfrm>
            <a:prstGeom prst="star5">
              <a:avLst>
                <a:gd name="adj" fmla="val 24122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29B86B-EA88-1120-9550-64D532E6EEC8}"/>
                </a:ext>
              </a:extLst>
            </p:cNvPr>
            <p:cNvSpPr txBox="1"/>
            <p:nvPr/>
          </p:nvSpPr>
          <p:spPr>
            <a:xfrm>
              <a:off x="9393935" y="1170525"/>
              <a:ext cx="123271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Jaguar Shores TO</a:t>
              </a:r>
            </a:p>
          </p:txBody>
        </p:sp>
      </p:grpSp>
      <p:sp>
        <p:nvSpPr>
          <p:cNvPr id="89" name="Arrow: Up 88">
            <a:extLst>
              <a:ext uri="{FF2B5EF4-FFF2-40B4-BE49-F238E27FC236}">
                <a16:creationId xmlns:a16="http://schemas.microsoft.com/office/drawing/2014/main" id="{CCE3EFF5-F80A-1FFF-6AB9-D6EEEE6F4FCD}"/>
              </a:ext>
            </a:extLst>
          </p:cNvPr>
          <p:cNvSpPr/>
          <p:nvPr/>
        </p:nvSpPr>
        <p:spPr>
          <a:xfrm flipV="1">
            <a:off x="7628246" y="3229950"/>
            <a:ext cx="108000" cy="756000"/>
          </a:xfrm>
          <a:prstGeom prst="upArrow">
            <a:avLst>
              <a:gd name="adj1" fmla="val 50000"/>
              <a:gd name="adj2" fmla="val 120942"/>
            </a:avLst>
          </a:prstGeom>
          <a:solidFill>
            <a:srgbClr val="92D050">
              <a:alpha val="20000"/>
            </a:srgbClr>
          </a:solidFill>
          <a:ln w="3175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D280857-B589-3DE5-AFE0-0DFFA365B162}"/>
              </a:ext>
            </a:extLst>
          </p:cNvPr>
          <p:cNvCxnSpPr>
            <a:cxnSpLocks/>
          </p:cNvCxnSpPr>
          <p:nvPr/>
        </p:nvCxnSpPr>
        <p:spPr>
          <a:xfrm>
            <a:off x="5847187" y="2174627"/>
            <a:ext cx="0" cy="909534"/>
          </a:xfrm>
          <a:prstGeom prst="straightConnector1">
            <a:avLst/>
          </a:prstGeom>
          <a:noFill/>
          <a:ln w="9525" cap="flat">
            <a:solidFill>
              <a:srgbClr val="FF5050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A3E5E0-56FC-AACC-6DD7-AC57F03B74C3}"/>
              </a:ext>
            </a:extLst>
          </p:cNvPr>
          <p:cNvSpPr/>
          <p:nvPr/>
        </p:nvSpPr>
        <p:spPr>
          <a:xfrm>
            <a:off x="11162969" y="4542890"/>
            <a:ext cx="978911" cy="1440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63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endParaRPr lang="en-US" sz="1000">
              <a:solidFill>
                <a:srgbClr val="008000"/>
              </a:solidFill>
              <a:latin typeface="IntelOne Display Light" panose="020B0403020203020204" pitchFamily="34" charset="0"/>
              <a:sym typeface="Helvetica Neue Medium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45E3176-B820-EED0-BEDC-01830A22A108}"/>
              </a:ext>
            </a:extLst>
          </p:cNvPr>
          <p:cNvGrpSpPr/>
          <p:nvPr/>
        </p:nvGrpSpPr>
        <p:grpSpPr>
          <a:xfrm>
            <a:off x="1346245" y="2191102"/>
            <a:ext cx="6843425" cy="401666"/>
            <a:chOff x="1346245" y="2020829"/>
            <a:chExt cx="6843425" cy="40166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C62484C-9F07-0521-0893-DC7F237E86AC}"/>
                </a:ext>
              </a:extLst>
            </p:cNvPr>
            <p:cNvSpPr/>
            <p:nvPr/>
          </p:nvSpPr>
          <p:spPr>
            <a:xfrm>
              <a:off x="1346245" y="2020829"/>
              <a:ext cx="126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F4C9721-F56E-B45C-97D3-B5B1E9CA98F6}"/>
                </a:ext>
              </a:extLst>
            </p:cNvPr>
            <p:cNvSpPr/>
            <p:nvPr/>
          </p:nvSpPr>
          <p:spPr>
            <a:xfrm>
              <a:off x="3866245" y="2020829"/>
              <a:ext cx="198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F0913B3-86E2-F10E-490A-64F9670C6E73}"/>
                </a:ext>
              </a:extLst>
            </p:cNvPr>
            <p:cNvSpPr txBox="1"/>
            <p:nvPr/>
          </p:nvSpPr>
          <p:spPr>
            <a:xfrm>
              <a:off x="1358019" y="2045794"/>
              <a:ext cx="958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Supplier scouting</a:t>
              </a:r>
              <a:endParaRPr lang="en-US" sz="1000">
                <a:sym typeface="Helvetica Neue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E51EF6-E696-7F16-7BE7-E9864C6AEC44}"/>
                </a:ext>
              </a:extLst>
            </p:cNvPr>
            <p:cNvSpPr/>
            <p:nvPr/>
          </p:nvSpPr>
          <p:spPr>
            <a:xfrm>
              <a:off x="2606245" y="2020829"/>
              <a:ext cx="126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322584-5CF0-E92D-1389-AFC26E117024}"/>
                </a:ext>
              </a:extLst>
            </p:cNvPr>
            <p:cNvSpPr txBox="1"/>
            <p:nvPr/>
          </p:nvSpPr>
          <p:spPr>
            <a:xfrm>
              <a:off x="3897951" y="2036103"/>
              <a:ext cx="1559722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TRA + design rule pre-define</a:t>
              </a:r>
              <a:endParaRPr lang="en-US" sz="1000">
                <a:sym typeface="Helvetica Neue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F4F609-D3CE-F137-A288-4F0B70812DE2}"/>
                </a:ext>
              </a:extLst>
            </p:cNvPr>
            <p:cNvSpPr txBox="1"/>
            <p:nvPr/>
          </p:nvSpPr>
          <p:spPr>
            <a:xfrm>
              <a:off x="2646713" y="2035488"/>
              <a:ext cx="822341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Kick-off + SOW</a:t>
              </a:r>
              <a:endParaRPr lang="en-US" sz="1000">
                <a:sym typeface="Helvetica Neue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3CFC72-AC7A-2BDC-E12E-038AAC7EC300}"/>
                </a:ext>
              </a:extLst>
            </p:cNvPr>
            <p:cNvSpPr/>
            <p:nvPr/>
          </p:nvSpPr>
          <p:spPr>
            <a:xfrm>
              <a:off x="3494679" y="2242495"/>
              <a:ext cx="469499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26B664-205C-95BB-6575-B6D6A03C74D1}"/>
                </a:ext>
              </a:extLst>
            </p:cNvPr>
            <p:cNvSpPr txBox="1"/>
            <p:nvPr/>
          </p:nvSpPr>
          <p:spPr>
            <a:xfrm>
              <a:off x="3544436" y="2255584"/>
              <a:ext cx="258084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JDA</a:t>
              </a:r>
              <a:endParaRPr lang="en-US" sz="1000">
                <a:sym typeface="Helvetica Neue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472467-3F82-7E80-1708-5A5DCC1B5EF0}"/>
                </a:ext>
              </a:extLst>
            </p:cNvPr>
            <p:cNvSpPr txBox="1"/>
            <p:nvPr/>
          </p:nvSpPr>
          <p:spPr>
            <a:xfrm>
              <a:off x="3894144" y="2252853"/>
              <a:ext cx="212397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olidFill>
                    <a:srgbClr val="FF0000"/>
                  </a:solidFill>
                  <a:sym typeface="Helvetica Neue"/>
                </a:rPr>
                <a:t>** Assume JDA not gate engagement</a:t>
              </a:r>
              <a:endParaRPr lang="en-US" sz="1000">
                <a:solidFill>
                  <a:srgbClr val="FF0000"/>
                </a:solidFill>
                <a:sym typeface="Helvetica Neue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343B06B-7B38-895B-2330-D5821680A37D}"/>
              </a:ext>
            </a:extLst>
          </p:cNvPr>
          <p:cNvSpPr txBox="1"/>
          <p:nvPr/>
        </p:nvSpPr>
        <p:spPr>
          <a:xfrm>
            <a:off x="5620318" y="2896171"/>
            <a:ext cx="18594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TO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9A7C41-1C8F-9BE0-1F2D-B0A7141AFC27}"/>
              </a:ext>
            </a:extLst>
          </p:cNvPr>
          <p:cNvGrpSpPr/>
          <p:nvPr/>
        </p:nvGrpSpPr>
        <p:grpSpPr>
          <a:xfrm>
            <a:off x="10516642" y="1740831"/>
            <a:ext cx="591509" cy="330476"/>
            <a:chOff x="10516642" y="1636546"/>
            <a:chExt cx="591509" cy="3304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AA4740-7E61-2A19-EE7F-13143B0B7401}"/>
                </a:ext>
              </a:extLst>
            </p:cNvPr>
            <p:cNvSpPr txBox="1"/>
            <p:nvPr/>
          </p:nvSpPr>
          <p:spPr>
            <a:xfrm>
              <a:off x="10516642" y="1782356"/>
              <a:ext cx="591509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v0.1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649890D-08D5-8629-9191-F7B3C1C27370}"/>
                </a:ext>
              </a:extLst>
            </p:cNvPr>
            <p:cNvSpPr/>
            <p:nvPr/>
          </p:nvSpPr>
          <p:spPr>
            <a:xfrm>
              <a:off x="10709663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435EA7A-AE4C-84AB-A762-134289B960AC}"/>
              </a:ext>
            </a:extLst>
          </p:cNvPr>
          <p:cNvGrpSpPr/>
          <p:nvPr/>
        </p:nvGrpSpPr>
        <p:grpSpPr>
          <a:xfrm>
            <a:off x="11555607" y="1740831"/>
            <a:ext cx="636393" cy="344675"/>
            <a:chOff x="11555607" y="1636546"/>
            <a:chExt cx="636393" cy="34467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B42EC70-C257-5BFF-7AD6-174B1A494A7D}"/>
                </a:ext>
              </a:extLst>
            </p:cNvPr>
            <p:cNvSpPr txBox="1"/>
            <p:nvPr/>
          </p:nvSpPr>
          <p:spPr>
            <a:xfrm>
              <a:off x="11555607" y="1796555"/>
              <a:ext cx="63639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F57AEC9-8E1D-1213-731A-B9A6E4AB9D03}"/>
                </a:ext>
              </a:extLst>
            </p:cNvPr>
            <p:cNvSpPr/>
            <p:nvPr/>
          </p:nvSpPr>
          <p:spPr>
            <a:xfrm>
              <a:off x="12065020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364C0-9ABE-F5F3-A51B-B898527004C3}"/>
              </a:ext>
            </a:extLst>
          </p:cNvPr>
          <p:cNvGrpSpPr/>
          <p:nvPr/>
        </p:nvGrpSpPr>
        <p:grpSpPr>
          <a:xfrm>
            <a:off x="3504221" y="3084161"/>
            <a:ext cx="4144440" cy="162172"/>
            <a:chOff x="3504221" y="3027011"/>
            <a:chExt cx="4144440" cy="16217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F223204-277B-4CD4-D69A-29ED88BD78E1}"/>
                </a:ext>
              </a:extLst>
            </p:cNvPr>
            <p:cNvSpPr/>
            <p:nvPr/>
          </p:nvSpPr>
          <p:spPr>
            <a:xfrm>
              <a:off x="3504221" y="3036615"/>
              <a:ext cx="2329105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142A8-84A9-6140-D4F2-A3E6D71BA4E7}"/>
                </a:ext>
              </a:extLst>
            </p:cNvPr>
            <p:cNvSpPr/>
            <p:nvPr/>
          </p:nvSpPr>
          <p:spPr>
            <a:xfrm>
              <a:off x="5839981" y="3036615"/>
              <a:ext cx="180868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825500" hangingPunct="0"/>
              <a:endParaRPr lang="en-US" sz="1000">
                <a:solidFill>
                  <a:srgbClr val="008000"/>
                </a:solidFill>
                <a:latin typeface="IntelOne Display Light" panose="020B0403020203020204" pitchFamily="34" charset="0"/>
                <a:sym typeface="Helvetica Neue Medium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8BEB89-22EA-BD43-951B-8959A020866F}"/>
                </a:ext>
              </a:extLst>
            </p:cNvPr>
            <p:cNvSpPr txBox="1"/>
            <p:nvPr/>
          </p:nvSpPr>
          <p:spPr>
            <a:xfrm>
              <a:off x="3572963" y="3035295"/>
              <a:ext cx="791883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3800F8-B9EC-8EE4-FAB2-C2D8CA222A6E}"/>
                </a:ext>
              </a:extLst>
            </p:cNvPr>
            <p:cNvSpPr txBox="1"/>
            <p:nvPr/>
          </p:nvSpPr>
          <p:spPr>
            <a:xfrm>
              <a:off x="5916402" y="3027011"/>
              <a:ext cx="923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Wafer fabrication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B70F15-7BA8-6A55-66F0-D4BE03DD493E}"/>
              </a:ext>
            </a:extLst>
          </p:cNvPr>
          <p:cNvGrpSpPr/>
          <p:nvPr/>
        </p:nvGrpSpPr>
        <p:grpSpPr>
          <a:xfrm>
            <a:off x="3504221" y="3371690"/>
            <a:ext cx="4144440" cy="154477"/>
            <a:chOff x="3504221" y="3286259"/>
            <a:chExt cx="4144440" cy="15447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3D4FEA-0C26-5583-18BF-A57A9B094D52}"/>
                </a:ext>
              </a:extLst>
            </p:cNvPr>
            <p:cNvSpPr/>
            <p:nvPr/>
          </p:nvSpPr>
          <p:spPr>
            <a:xfrm>
              <a:off x="5839981" y="3287249"/>
              <a:ext cx="180868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825500" hangingPunct="0"/>
              <a:endParaRPr lang="en-US" sz="1000">
                <a:solidFill>
                  <a:srgbClr val="008000"/>
                </a:solidFill>
                <a:latin typeface="IntelOne Display Light" panose="020B0403020203020204" pitchFamily="34" charset="0"/>
                <a:sym typeface="Helvetica Neue Medium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8B0D22-AB7F-E99D-56BB-B12641A3219C}"/>
                </a:ext>
              </a:extLst>
            </p:cNvPr>
            <p:cNvSpPr/>
            <p:nvPr/>
          </p:nvSpPr>
          <p:spPr>
            <a:xfrm>
              <a:off x="3504221" y="3287249"/>
              <a:ext cx="2329105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4AABE6-CECC-3C74-83D2-C44A64C779D4}"/>
                </a:ext>
              </a:extLst>
            </p:cNvPr>
            <p:cNvSpPr txBox="1"/>
            <p:nvPr/>
          </p:nvSpPr>
          <p:spPr>
            <a:xfrm>
              <a:off x="3572963" y="3286848"/>
              <a:ext cx="77264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A1458B-3550-374B-D2AD-6B23C368ACEF}"/>
                </a:ext>
              </a:extLst>
            </p:cNvPr>
            <p:cNvSpPr txBox="1"/>
            <p:nvPr/>
          </p:nvSpPr>
          <p:spPr>
            <a:xfrm>
              <a:off x="5916402" y="3286259"/>
              <a:ext cx="923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Wafer fabrication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D36877-90A2-BE01-2005-EC693886BF84}"/>
              </a:ext>
            </a:extLst>
          </p:cNvPr>
          <p:cNvGrpSpPr/>
          <p:nvPr/>
        </p:nvGrpSpPr>
        <p:grpSpPr>
          <a:xfrm>
            <a:off x="4226351" y="3661881"/>
            <a:ext cx="2900091" cy="153888"/>
            <a:chOff x="4226351" y="3548169"/>
            <a:chExt cx="2900091" cy="1538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630FB6-1E58-4DE7-E0D4-B8333DB3FBC4}"/>
                </a:ext>
              </a:extLst>
            </p:cNvPr>
            <p:cNvSpPr/>
            <p:nvPr/>
          </p:nvSpPr>
          <p:spPr>
            <a:xfrm>
              <a:off x="4226351" y="3548169"/>
              <a:ext cx="1974424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BE8F8FC-6A66-9BC7-B477-6CCA1F0BE7F9}"/>
                </a:ext>
              </a:extLst>
            </p:cNvPr>
            <p:cNvSpPr/>
            <p:nvPr/>
          </p:nvSpPr>
          <p:spPr>
            <a:xfrm>
              <a:off x="6200776" y="3548169"/>
              <a:ext cx="89535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796920-8888-C4A7-41AD-6480218C3E28}"/>
                </a:ext>
              </a:extLst>
            </p:cNvPr>
            <p:cNvSpPr txBox="1"/>
            <p:nvPr/>
          </p:nvSpPr>
          <p:spPr>
            <a:xfrm>
              <a:off x="4312144" y="3548169"/>
              <a:ext cx="77264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362B7C-C4A8-3887-B3D6-81D61890FF7D}"/>
                </a:ext>
              </a:extLst>
            </p:cNvPr>
            <p:cNvSpPr txBox="1"/>
            <p:nvPr/>
          </p:nvSpPr>
          <p:spPr>
            <a:xfrm>
              <a:off x="6246393" y="3548169"/>
              <a:ext cx="88004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Mask fabrication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907AA7-9841-E86C-F312-8D9F07772C6D}"/>
              </a:ext>
            </a:extLst>
          </p:cNvPr>
          <p:cNvGrpSpPr/>
          <p:nvPr/>
        </p:nvGrpSpPr>
        <p:grpSpPr>
          <a:xfrm>
            <a:off x="3868211" y="3961070"/>
            <a:ext cx="6804553" cy="155166"/>
            <a:chOff x="3868211" y="3903920"/>
            <a:chExt cx="6804553" cy="15516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BEFFAB6-6FD3-3A51-1BBD-F3EA3CCF5E78}"/>
                </a:ext>
              </a:extLst>
            </p:cNvPr>
            <p:cNvSpPr/>
            <p:nvPr/>
          </p:nvSpPr>
          <p:spPr>
            <a:xfrm>
              <a:off x="6018124" y="3903920"/>
              <a:ext cx="4654640" cy="1440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0000"/>
              </a:schemeClr>
            </a:solidFill>
            <a:ln w="6350" cap="flat">
              <a:solidFill>
                <a:srgbClr val="7030A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908BC7-7B32-E885-ED46-E8A6524D4BC4}"/>
                </a:ext>
              </a:extLst>
            </p:cNvPr>
            <p:cNvSpPr/>
            <p:nvPr/>
          </p:nvSpPr>
          <p:spPr>
            <a:xfrm>
              <a:off x="3868211" y="3903920"/>
              <a:ext cx="2150637" cy="144000"/>
            </a:xfrm>
            <a:prstGeom prst="rect">
              <a:avLst/>
            </a:prstGeom>
            <a:solidFill>
              <a:schemeClr val="bg1">
                <a:lumMod val="65000"/>
                <a:alpha val="10000"/>
              </a:schemeClr>
            </a:solidFill>
            <a:ln w="3175" cap="flat">
              <a:solidFill>
                <a:schemeClr val="bg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C05EE40-7B27-5D3A-61D4-C4D87752AC3F}"/>
                </a:ext>
              </a:extLst>
            </p:cNvPr>
            <p:cNvSpPr txBox="1"/>
            <p:nvPr/>
          </p:nvSpPr>
          <p:spPr>
            <a:xfrm>
              <a:off x="3954004" y="3903938"/>
              <a:ext cx="107240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Tooling preparation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8D95BF9-0E37-1D59-8D0C-864767287F9D}"/>
                </a:ext>
              </a:extLst>
            </p:cNvPr>
            <p:cNvSpPr txBox="1"/>
            <p:nvPr/>
          </p:nvSpPr>
          <p:spPr>
            <a:xfrm>
              <a:off x="6095137" y="3905198"/>
              <a:ext cx="1191032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Process development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8E9C655-AAA0-1434-F593-5E46AB94F94A}"/>
              </a:ext>
            </a:extLst>
          </p:cNvPr>
          <p:cNvSpPr/>
          <p:nvPr/>
        </p:nvSpPr>
        <p:spPr>
          <a:xfrm>
            <a:off x="8896350" y="4254548"/>
            <a:ext cx="2411934" cy="1440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635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93A43F7-F798-BAC7-344D-E7CF8BCBFC13}"/>
              </a:ext>
            </a:extLst>
          </p:cNvPr>
          <p:cNvSpPr/>
          <p:nvPr/>
        </p:nvSpPr>
        <p:spPr>
          <a:xfrm>
            <a:off x="10516641" y="4834345"/>
            <a:ext cx="1332000" cy="1440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63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endParaRPr lang="en-US" sz="1000">
              <a:solidFill>
                <a:srgbClr val="008000"/>
              </a:solidFill>
              <a:latin typeface="IntelOne Display Light" panose="020B0403020203020204" pitchFamily="34" charset="0"/>
              <a:sym typeface="Helvetica Neue Medium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486C5D4-588F-A23D-70D9-33EB950E2433}"/>
              </a:ext>
            </a:extLst>
          </p:cNvPr>
          <p:cNvCxnSpPr>
            <a:cxnSpLocks/>
          </p:cNvCxnSpPr>
          <p:nvPr/>
        </p:nvCxnSpPr>
        <p:spPr>
          <a:xfrm>
            <a:off x="11162969" y="4339995"/>
            <a:ext cx="0" cy="29976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C08914F-E5CD-B8D2-32DB-FA1A830DBE83}"/>
              </a:ext>
            </a:extLst>
          </p:cNvPr>
          <p:cNvCxnSpPr>
            <a:cxnSpLocks/>
          </p:cNvCxnSpPr>
          <p:nvPr/>
        </p:nvCxnSpPr>
        <p:spPr>
          <a:xfrm>
            <a:off x="11260336" y="4339995"/>
            <a:ext cx="0" cy="54000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3245B6F-20F2-03FC-4B7F-424BD5F3F9C0}"/>
              </a:ext>
            </a:extLst>
          </p:cNvPr>
          <p:cNvGrpSpPr/>
          <p:nvPr/>
        </p:nvGrpSpPr>
        <p:grpSpPr>
          <a:xfrm>
            <a:off x="1388403" y="1740831"/>
            <a:ext cx="689291" cy="330476"/>
            <a:chOff x="1388403" y="1636546"/>
            <a:chExt cx="689291" cy="3304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51E849-17BF-F84C-0D3A-7A89683A5520}"/>
                </a:ext>
              </a:extLst>
            </p:cNvPr>
            <p:cNvSpPr txBox="1"/>
            <p:nvPr/>
          </p:nvSpPr>
          <p:spPr>
            <a:xfrm>
              <a:off x="1388403" y="1782356"/>
              <a:ext cx="68929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v0.01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6415D1D-A1CB-43AE-9265-8E164BF01028}"/>
                </a:ext>
              </a:extLst>
            </p:cNvPr>
            <p:cNvSpPr/>
            <p:nvPr/>
          </p:nvSpPr>
          <p:spPr>
            <a:xfrm>
              <a:off x="1643178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5C9B4E4-F85C-C46D-95A9-959EF0CE9842}"/>
              </a:ext>
            </a:extLst>
          </p:cNvPr>
          <p:cNvSpPr txBox="1"/>
          <p:nvPr/>
        </p:nvSpPr>
        <p:spPr>
          <a:xfrm>
            <a:off x="8935689" y="4254486"/>
            <a:ext cx="20037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CIP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6F168FF-7DE2-C365-5955-BF6125A65822}"/>
              </a:ext>
            </a:extLst>
          </p:cNvPr>
          <p:cNvSpPr/>
          <p:nvPr/>
        </p:nvSpPr>
        <p:spPr>
          <a:xfrm>
            <a:off x="9620250" y="5187514"/>
            <a:ext cx="3473703" cy="252000"/>
          </a:xfrm>
          <a:custGeom>
            <a:avLst/>
            <a:gdLst>
              <a:gd name="connsiteX0" fmla="*/ 0 w 4694991"/>
              <a:gd name="connsiteY0" fmla="*/ 0 h 180000"/>
              <a:gd name="connsiteX1" fmla="*/ 4694991 w 4694991"/>
              <a:gd name="connsiteY1" fmla="*/ 0 h 180000"/>
              <a:gd name="connsiteX2" fmla="*/ 4694991 w 4694991"/>
              <a:gd name="connsiteY2" fmla="*/ 180000 h 180000"/>
              <a:gd name="connsiteX3" fmla="*/ 0 w 4694991"/>
              <a:gd name="connsiteY3" fmla="*/ 180000 h 180000"/>
              <a:gd name="connsiteX4" fmla="*/ 0 w 4694991"/>
              <a:gd name="connsiteY4" fmla="*/ 0 h 180000"/>
              <a:gd name="connsiteX0" fmla="*/ 4694991 w 4786431"/>
              <a:gd name="connsiteY0" fmla="*/ 180000 h 271440"/>
              <a:gd name="connsiteX1" fmla="*/ 0 w 4786431"/>
              <a:gd name="connsiteY1" fmla="*/ 180000 h 271440"/>
              <a:gd name="connsiteX2" fmla="*/ 0 w 4786431"/>
              <a:gd name="connsiteY2" fmla="*/ 0 h 271440"/>
              <a:gd name="connsiteX3" fmla="*/ 4694991 w 4786431"/>
              <a:gd name="connsiteY3" fmla="*/ 0 h 271440"/>
              <a:gd name="connsiteX4" fmla="*/ 4786431 w 4786431"/>
              <a:gd name="connsiteY4" fmla="*/ 271440 h 271440"/>
              <a:gd name="connsiteX0" fmla="*/ 4694991 w 4927833"/>
              <a:gd name="connsiteY0" fmla="*/ 181938 h 181938"/>
              <a:gd name="connsiteX1" fmla="*/ 0 w 4927833"/>
              <a:gd name="connsiteY1" fmla="*/ 181938 h 181938"/>
              <a:gd name="connsiteX2" fmla="*/ 0 w 4927833"/>
              <a:gd name="connsiteY2" fmla="*/ 1938 h 181938"/>
              <a:gd name="connsiteX3" fmla="*/ 4694991 w 4927833"/>
              <a:gd name="connsiteY3" fmla="*/ 1938 h 181938"/>
              <a:gd name="connsiteX4" fmla="*/ 4927833 w 4927833"/>
              <a:gd name="connsiteY4" fmla="*/ 0 h 181938"/>
              <a:gd name="connsiteX0" fmla="*/ 4694991 w 4694991"/>
              <a:gd name="connsiteY0" fmla="*/ 180000 h 180000"/>
              <a:gd name="connsiteX1" fmla="*/ 0 w 4694991"/>
              <a:gd name="connsiteY1" fmla="*/ 180000 h 180000"/>
              <a:gd name="connsiteX2" fmla="*/ 0 w 4694991"/>
              <a:gd name="connsiteY2" fmla="*/ 0 h 180000"/>
              <a:gd name="connsiteX3" fmla="*/ 4694991 w 4694991"/>
              <a:gd name="connsiteY3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4991" h="180000">
                <a:moveTo>
                  <a:pt x="4694991" y="180000"/>
                </a:moveTo>
                <a:lnTo>
                  <a:pt x="0" y="180000"/>
                </a:lnTo>
                <a:lnTo>
                  <a:pt x="0" y="0"/>
                </a:lnTo>
                <a:lnTo>
                  <a:pt x="4694991" y="0"/>
                </a:lnTo>
              </a:path>
            </a:pathLst>
          </a:custGeom>
          <a:solidFill>
            <a:srgbClr val="FF0000">
              <a:alpha val="9804"/>
            </a:srgbClr>
          </a:solidFill>
          <a:ln w="6350" cap="flat">
            <a:solidFill>
              <a:srgbClr val="C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36C9A2-AB11-A721-8B2D-4CEE9BB359A8}"/>
              </a:ext>
            </a:extLst>
          </p:cNvPr>
          <p:cNvSpPr txBox="1"/>
          <p:nvPr/>
        </p:nvSpPr>
        <p:spPr>
          <a:xfrm>
            <a:off x="10586958" y="4846158"/>
            <a:ext cx="31899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E-test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B6228E-F3AF-2934-AE94-B433CA075896}"/>
              </a:ext>
            </a:extLst>
          </p:cNvPr>
          <p:cNvSpPr txBox="1"/>
          <p:nvPr/>
        </p:nvSpPr>
        <p:spPr>
          <a:xfrm>
            <a:off x="11206297" y="4553132"/>
            <a:ext cx="177934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RA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48A5B58-E248-E2FC-436D-D202FD599D96}"/>
              </a:ext>
            </a:extLst>
          </p:cNvPr>
          <p:cNvSpPr txBox="1"/>
          <p:nvPr/>
        </p:nvSpPr>
        <p:spPr>
          <a:xfrm>
            <a:off x="9671108" y="5239026"/>
            <a:ext cx="84478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Memory design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64FD47A-62C1-F350-F637-0E858D67D5B4}"/>
              </a:ext>
            </a:extLst>
          </p:cNvPr>
          <p:cNvGrpSpPr/>
          <p:nvPr/>
        </p:nvGrpSpPr>
        <p:grpSpPr>
          <a:xfrm>
            <a:off x="204767" y="5682781"/>
            <a:ext cx="8720272" cy="688846"/>
            <a:chOff x="204767" y="5682781"/>
            <a:chExt cx="8720272" cy="688846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7A9C809-653E-8D5D-AC09-04872F39B4E8}"/>
                </a:ext>
              </a:extLst>
            </p:cNvPr>
            <p:cNvSpPr txBox="1"/>
            <p:nvPr/>
          </p:nvSpPr>
          <p:spPr>
            <a:xfrm>
              <a:off x="204767" y="5682781"/>
              <a:ext cx="1973297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pPr marL="266700" indent="-266700">
                <a:buFont typeface="Wingdings" panose="05000000000000000000" pitchFamily="2" charset="2"/>
                <a:buChar char="q"/>
              </a:pPr>
              <a:r>
                <a:rPr lang="en-US">
                  <a:solidFill>
                    <a:schemeClr val="bg2"/>
                  </a:solidFill>
                  <a:latin typeface="IntelOne Display Medium" panose="020B0703020203020204" pitchFamily="34" charset="0"/>
                  <a:sym typeface="Helvetica Neue"/>
                </a:rPr>
                <a:t>Milestone Definition : </a:t>
              </a: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553F55B-B807-EFDF-F550-8B06BCF5CA49}"/>
                </a:ext>
              </a:extLst>
            </p:cNvPr>
            <p:cNvGrpSpPr/>
            <p:nvPr/>
          </p:nvGrpSpPr>
          <p:grpSpPr>
            <a:xfrm>
              <a:off x="2404474" y="5702909"/>
              <a:ext cx="2934149" cy="184666"/>
              <a:chOff x="2261599" y="5718298"/>
              <a:chExt cx="2934149" cy="184666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8E0CAAE-0BE3-4784-533E-EF3B0FF63A77}"/>
                  </a:ext>
                </a:extLst>
              </p:cNvPr>
              <p:cNvSpPr txBox="1"/>
              <p:nvPr/>
            </p:nvSpPr>
            <p:spPr>
              <a:xfrm>
                <a:off x="2261599" y="5718298"/>
                <a:ext cx="833562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v0.01 –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F3651D-D803-494B-81F1-098C91969C16}"/>
                  </a:ext>
                </a:extLst>
              </p:cNvPr>
              <p:cNvSpPr txBox="1"/>
              <p:nvPr/>
            </p:nvSpPr>
            <p:spPr>
              <a:xfrm>
                <a:off x="3167949" y="5718298"/>
                <a:ext cx="202779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Pure paper-guess &amp; simulation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3781E75-1CCE-F201-1DEE-31D07A0CFB93}"/>
                </a:ext>
              </a:extLst>
            </p:cNvPr>
            <p:cNvGrpSpPr/>
            <p:nvPr/>
          </p:nvGrpSpPr>
          <p:grpSpPr>
            <a:xfrm>
              <a:off x="2404474" y="5944935"/>
              <a:ext cx="3214674" cy="184666"/>
              <a:chOff x="2261599" y="5995874"/>
              <a:chExt cx="3214674" cy="18466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79277C2-513A-1960-9364-2F240BC4F8BB}"/>
                  </a:ext>
                </a:extLst>
              </p:cNvPr>
              <p:cNvSpPr txBox="1"/>
              <p:nvPr/>
            </p:nvSpPr>
            <p:spPr>
              <a:xfrm>
                <a:off x="2261599" y="5995874"/>
                <a:ext cx="70692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v0.1 –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A9B8D03-93E0-F5B2-D697-9C36703C1088}"/>
                  </a:ext>
                </a:extLst>
              </p:cNvPr>
              <p:cNvSpPr txBox="1"/>
              <p:nvPr/>
            </p:nvSpPr>
            <p:spPr>
              <a:xfrm>
                <a:off x="3167949" y="5995874"/>
                <a:ext cx="2308324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Prototype build &amp; process baseline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46B172C4-D522-A8BE-FE7D-8880984C8BC5}"/>
                </a:ext>
              </a:extLst>
            </p:cNvPr>
            <p:cNvGrpSpPr/>
            <p:nvPr/>
          </p:nvGrpSpPr>
          <p:grpSpPr>
            <a:xfrm>
              <a:off x="2404474" y="6186961"/>
              <a:ext cx="1880976" cy="184666"/>
              <a:chOff x="2261599" y="6259500"/>
              <a:chExt cx="1880976" cy="184666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7700753-4F3E-E255-2D8B-8A9C3654FAF8}"/>
                  </a:ext>
                </a:extLst>
              </p:cNvPr>
              <p:cNvSpPr txBox="1"/>
              <p:nvPr/>
            </p:nvSpPr>
            <p:spPr>
              <a:xfrm>
                <a:off x="3167949" y="6259500"/>
                <a:ext cx="974626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T0 yield &gt; 50%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028BA3F-8203-D9C6-1991-1C1EF9F0553A}"/>
                  </a:ext>
                </a:extLst>
              </p:cNvPr>
              <p:cNvSpPr txBox="1"/>
              <p:nvPr/>
            </p:nvSpPr>
            <p:spPr>
              <a:xfrm>
                <a:off x="2261599" y="6259500"/>
                <a:ext cx="75180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v0.5 –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69948A6-2A66-C888-6DB0-5DAD648FE41E}"/>
                </a:ext>
              </a:extLst>
            </p:cNvPr>
            <p:cNvGrpSpPr/>
            <p:nvPr/>
          </p:nvGrpSpPr>
          <p:grpSpPr>
            <a:xfrm>
              <a:off x="6038911" y="5702909"/>
              <a:ext cx="2886128" cy="184666"/>
              <a:chOff x="6124636" y="5723564"/>
              <a:chExt cx="2886128" cy="184666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2E3B9EF-9340-6346-4374-8C6577C2D72B}"/>
                  </a:ext>
                </a:extLst>
              </p:cNvPr>
              <p:cNvSpPr txBox="1"/>
              <p:nvPr/>
            </p:nvSpPr>
            <p:spPr>
              <a:xfrm>
                <a:off x="6124636" y="5723564"/>
                <a:ext cx="75180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v0.9 –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8738843-9D6E-1B95-502B-982FA3CE90CF}"/>
                  </a:ext>
                </a:extLst>
              </p:cNvPr>
              <p:cNvSpPr txBox="1"/>
              <p:nvPr/>
            </p:nvSpPr>
            <p:spPr>
              <a:xfrm>
                <a:off x="6970141" y="5723564"/>
                <a:ext cx="2040623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T0 yield &gt; 90% + Pre-Qual pass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80EBC25-F1AE-C08D-A72B-61A998E607E6}"/>
                </a:ext>
              </a:extLst>
            </p:cNvPr>
            <p:cNvGrpSpPr/>
            <p:nvPr/>
          </p:nvGrpSpPr>
          <p:grpSpPr>
            <a:xfrm>
              <a:off x="6038911" y="5944935"/>
              <a:ext cx="1792880" cy="184666"/>
              <a:chOff x="6124636" y="6059059"/>
              <a:chExt cx="1792880" cy="184666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32AEE67-0C1E-BA03-9E7A-67599635AE74}"/>
                  </a:ext>
                </a:extLst>
              </p:cNvPr>
              <p:cNvSpPr txBox="1"/>
              <p:nvPr/>
            </p:nvSpPr>
            <p:spPr>
              <a:xfrm>
                <a:off x="6970141" y="6059059"/>
                <a:ext cx="94737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Full-Qual pass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9E84A15-F33F-9C0B-B732-B42E8EFF378D}"/>
                  </a:ext>
                </a:extLst>
              </p:cNvPr>
              <p:cNvSpPr txBox="1"/>
              <p:nvPr/>
            </p:nvSpPr>
            <p:spPr>
              <a:xfrm>
                <a:off x="6124636" y="6059059"/>
                <a:ext cx="70692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v1.0 –</a:t>
                </a:r>
              </a:p>
            </p:txBody>
          </p:sp>
        </p:grp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C3729B04-CF47-D053-2A5F-A8A7CFA6581D}"/>
              </a:ext>
            </a:extLst>
          </p:cNvPr>
          <p:cNvSpPr txBox="1"/>
          <p:nvPr/>
        </p:nvSpPr>
        <p:spPr>
          <a:xfrm>
            <a:off x="1924167" y="1442159"/>
            <a:ext cx="1364156" cy="18466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C00000"/>
                </a:solidFill>
                <a:latin typeface="IntelOne Display Regular" panose="020B0503020203020204" pitchFamily="34" charset="0"/>
              </a:defRPr>
            </a:lvl1pPr>
          </a:lstStyle>
          <a:p>
            <a:r>
              <a:rPr lang="en-US" sz="1200">
                <a:sym typeface="Helvetica Neue"/>
              </a:rPr>
              <a:t>Jaguar Shores EC??</a:t>
            </a:r>
          </a:p>
        </p:txBody>
      </p:sp>
      <p:sp>
        <p:nvSpPr>
          <p:cNvPr id="195" name="Arrow: Up 194">
            <a:extLst>
              <a:ext uri="{FF2B5EF4-FFF2-40B4-BE49-F238E27FC236}">
                <a16:creationId xmlns:a16="http://schemas.microsoft.com/office/drawing/2014/main" id="{CD506E08-20A1-27C0-FC7D-CE904B2C5AAD}"/>
              </a:ext>
            </a:extLst>
          </p:cNvPr>
          <p:cNvSpPr/>
          <p:nvPr/>
        </p:nvSpPr>
        <p:spPr>
          <a:xfrm flipV="1">
            <a:off x="7587680" y="3537000"/>
            <a:ext cx="108000" cy="468000"/>
          </a:xfrm>
          <a:prstGeom prst="upArrow">
            <a:avLst>
              <a:gd name="adj1" fmla="val 50000"/>
              <a:gd name="adj2" fmla="val 120942"/>
            </a:avLst>
          </a:prstGeom>
          <a:solidFill>
            <a:srgbClr val="92D050">
              <a:alpha val="20000"/>
            </a:srgbClr>
          </a:solidFill>
          <a:ln w="3175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0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295400"/>
          </a:xfrm>
        </p:spPr>
        <p:txBody>
          <a:bodyPr/>
          <a:lstStyle/>
          <a:p>
            <a:r>
              <a:rPr lang="en-US" sz="3200"/>
              <a:t>Why Terraced Memory Cube (TMC) to replace HBM</a:t>
            </a:r>
            <a:br>
              <a:rPr lang="en-US" sz="3200"/>
            </a:br>
            <a:br>
              <a:rPr lang="en-US" sz="2000"/>
            </a:br>
            <a:r>
              <a:rPr lang="en-US" sz="2000"/>
              <a:t>3D Packaging innovation remixed with mainstream DRAM technologies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2286000"/>
            <a:ext cx="8763000" cy="3810000"/>
          </a:xfrm>
        </p:spPr>
        <p:txBody>
          <a:bodyPr/>
          <a:lstStyle/>
          <a:p>
            <a:pPr marL="917575" indent="-904875">
              <a:buNone/>
            </a:pPr>
            <a:r>
              <a:rPr lang="en-US" sz="2000" i="0" u="none" strike="noStrike">
                <a:solidFill>
                  <a:srgbClr val="212121"/>
                </a:solidFill>
                <a:effectLst/>
              </a:rPr>
              <a:t>TMC =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T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erraced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hiplet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ubing (</a:t>
            </a:r>
            <a:r>
              <a:rPr lang="en-US" sz="2000" i="0" u="none" strike="noStrike">
                <a:solidFill>
                  <a:srgbClr val="212121"/>
                </a:solidFill>
                <a:effectLst/>
                <a:hlinkClick r:id="rId2" action="ppaction://hlinksldjump"/>
              </a:rPr>
              <a:t>TCC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) +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L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ow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P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ower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W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ide-IO DDR DRAM (</a:t>
            </a:r>
            <a:r>
              <a:rPr lang="en-US" sz="2000" i="0" u="none" strike="noStrike">
                <a:solidFill>
                  <a:srgbClr val="212121"/>
                </a:solidFill>
                <a:effectLst/>
                <a:hlinkClick r:id="rId3" action="ppaction://hlinksldjump"/>
              </a:rPr>
              <a:t>LPW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)</a:t>
            </a:r>
            <a:br>
              <a:rPr lang="en-US" sz="2000" i="0" u="none" strike="noStrike">
                <a:solidFill>
                  <a:srgbClr val="212121"/>
                </a:solidFill>
                <a:effectLst/>
              </a:rPr>
            </a:br>
            <a:endParaRPr lang="en-US" sz="2000" i="0" strike="noStrike">
              <a:solidFill>
                <a:srgbClr val="212121"/>
              </a:solidFill>
              <a:effectLst/>
            </a:endParaRPr>
          </a:p>
          <a:p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TCC disaggregates vertical connectivity from active silicon in 3D stacking 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smaller DRAM die size</a:t>
            </a:r>
          </a:p>
          <a:p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LPDDR interface deploys simplest connectivity with minimum overhead 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</a:t>
            </a:r>
            <a:r>
              <a:rPr lang="en-US" sz="2000" b="0">
                <a:solidFill>
                  <a:srgbClr val="212121"/>
                </a:solidFill>
                <a:sym typeface="Wingdings" pitchFamily="2" charset="2"/>
              </a:rPr>
              <a:t> 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no base die required with energy optimized data transfer</a:t>
            </a:r>
          </a:p>
          <a:p>
            <a:r>
              <a:rPr lang="en-US" sz="2000" b="0">
                <a:solidFill>
                  <a:srgbClr val="212121"/>
                </a:solidFill>
              </a:rPr>
              <a:t>W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ide-IO improves parallelism of mainstream DRAM product (DDR or LPDDR) 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>
                <a:solidFill>
                  <a:srgbClr val="212121"/>
                </a:solidFill>
                <a:sym typeface="Wingdings" pitchFamily="2" charset="2"/>
              </a:rPr>
              <a:t>4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X LPDDR DQ width with Samsung’s lead product @ 2027;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2551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21C1-5E34-F5DB-2583-D87C4C17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Terraced Memory Cube </a:t>
            </a:r>
            <a:r>
              <a:rPr lang="en-US" sz="3600">
                <a:ea typeface="Times New Roman" panose="02020603050405020304" pitchFamily="18" charset="0"/>
              </a:rPr>
              <a:t>with </a:t>
            </a:r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</a:t>
            </a:r>
            <a:endParaRPr lang="en-US" sz="8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04807-3C2A-ACF3-5B91-3565B4EAE4A2}"/>
              </a:ext>
            </a:extLst>
          </p:cNvPr>
          <p:cNvSpPr txBox="1"/>
          <p:nvPr/>
        </p:nvSpPr>
        <p:spPr>
          <a:xfrm>
            <a:off x="1524001" y="38422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TMC – terraced stacking of memory chips interconnected vertically using low cost TSV chips to widen data width in a </a:t>
            </a:r>
            <a:r>
              <a:rPr lang="en-US" sz="1800">
                <a:latin typeface="Calibri" panose="020F0502020204030204" pitchFamily="34" charset="0"/>
                <a:ea typeface="Times New Roman" panose="02020603050405020304" pitchFamily="18" charset="0"/>
              </a:rPr>
              <a:t>Terraced Chiplet Cubing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TCC) construction.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4AB70-91EF-5EA4-FFA1-11319899C6B9}"/>
              </a:ext>
            </a:extLst>
          </p:cNvPr>
          <p:cNvSpPr txBox="1"/>
          <p:nvPr/>
        </p:nvSpPr>
        <p:spPr>
          <a:xfrm>
            <a:off x="8001000" y="5172670"/>
            <a:ext cx="32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TMC example for </a:t>
            </a:r>
            <a:b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3D stack of Low-Power wide-IO</a:t>
            </a:r>
            <a:r>
              <a:rPr lang="en-US" sz="1800" ker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LPW, DRAM chips</a:t>
            </a:r>
            <a:r>
              <a:rPr lang="en-US" sz="1400">
                <a:effectLst/>
              </a:rPr>
              <a:t>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62AC39-B12B-C7AC-BF5E-4F4BD673B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5056" l="1831" r="98768">
                        <a14:foregroundMark x1="8944" y1="58373" x2="1901" y2="72010"/>
                        <a14:foregroundMark x1="1901" y1="72010" x2="7500" y2="88118"/>
                        <a14:foregroundMark x1="669" y1="98565" x2="10528" y2="97847"/>
                        <a14:foregroundMark x1="10528" y1="97847" x2="19894" y2="98565"/>
                        <a14:foregroundMark x1="19894" y1="98565" x2="39930" y2="92982"/>
                        <a14:foregroundMark x1="39930" y1="92982" x2="30563" y2="91069"/>
                        <a14:foregroundMark x1="30563" y1="91069" x2="27923" y2="95056"/>
                        <a14:foregroundMark x1="87746" y1="11882" x2="97324" y2="9729"/>
                        <a14:foregroundMark x1="97324" y1="9729" x2="98768" y2="50319"/>
                        <a14:foregroundMark x1="98768" y1="50319" x2="89718" y2="61164"/>
                        <a14:foregroundMark x1="89718" y1="61164" x2="70423" y2="72648"/>
                        <a14:foregroundMark x1="70423" y1="72648" x2="69930" y2="79346"/>
                        <a14:backgroundMark x1="28134" y1="99601" x2="26549" y2="99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362" y="3278154"/>
            <a:ext cx="5080000" cy="2356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FDCDFE-FAB6-9439-C591-92D047B856D9}"/>
              </a:ext>
            </a:extLst>
          </p:cNvPr>
          <p:cNvSpPr txBox="1"/>
          <p:nvPr/>
        </p:nvSpPr>
        <p:spPr>
          <a:xfrm>
            <a:off x="8001000" y="2816489"/>
            <a:ext cx="23732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tiers of 32Gb LPW</a:t>
            </a:r>
          </a:p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64GB TMC 2K DQ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2FCD9C-2CB2-F2D6-A6F2-A9CD5ECE7D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1524000" y="1251466"/>
            <a:ext cx="545926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E7F5E-FF09-0A97-0BC9-1181D92C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6" t="27751" r="13415" b="15277"/>
          <a:stretch/>
        </p:blipFill>
        <p:spPr>
          <a:xfrm>
            <a:off x="838914" y="1588946"/>
            <a:ext cx="5257086" cy="2100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3E756-2776-53A7-CF8E-46DCB4E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37" t="26844" r="6794"/>
          <a:stretch/>
        </p:blipFill>
        <p:spPr>
          <a:xfrm>
            <a:off x="762000" y="3828080"/>
            <a:ext cx="5290456" cy="250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371AE-B24C-6899-DF99-69D6ACFA74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736" b="79799"/>
          <a:stretch/>
        </p:blipFill>
        <p:spPr>
          <a:xfrm>
            <a:off x="5671456" y="384871"/>
            <a:ext cx="4402209" cy="227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1D89A9-C144-9388-AF30-47B2898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4871"/>
            <a:ext cx="3200400" cy="838200"/>
          </a:xfrm>
        </p:spPr>
        <p:txBody>
          <a:bodyPr/>
          <a:lstStyle/>
          <a:p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Intel-Samsung Meeting</a:t>
            </a:r>
            <a:b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Feb'24, Aug’24)</a:t>
            </a:r>
            <a:endParaRPr 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A7F8B-A07D-21D0-FF55-944B847E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40" t="58824" r="3619" b="16912"/>
          <a:stretch/>
        </p:blipFill>
        <p:spPr>
          <a:xfrm>
            <a:off x="4808576" y="750746"/>
            <a:ext cx="6705600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12AB60-84C0-255C-FDAC-3A9B9ABB7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304" y="1755734"/>
            <a:ext cx="4826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6F2D-4665-A2CF-7682-E92B5BA8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289413"/>
          </a:xfrm>
        </p:spPr>
        <p:txBody>
          <a:bodyPr/>
          <a:lstStyle/>
          <a:p>
            <a:r>
              <a:rPr lang="en-US" sz="2000"/>
              <a:t>Mockups of Memory Cube and Cost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F083A6-11A5-01EA-37F5-32E57ED1D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083208"/>
              </p:ext>
            </p:extLst>
          </p:nvPr>
        </p:nvGraphicFramePr>
        <p:xfrm>
          <a:off x="1956000" y="871581"/>
          <a:ext cx="8280000" cy="5114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3663489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7673970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989029596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0103071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85270228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54332344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4270207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02049109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7512646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57245295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359557720"/>
                    </a:ext>
                  </a:extLst>
                </a:gridCol>
              </a:tblGrid>
              <a:tr h="200728">
                <a:tc rowSpan="2"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 Information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1b</a:t>
                      </a: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-process w/ 2GB-die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90516"/>
                  </a:ext>
                </a:extLst>
              </a:tr>
              <a:tr h="273466">
                <a:tc gridSpan="3"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4Hi 8GB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8Hi 16GB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12Hi 24GB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16Hi 32GB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88192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component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LPWIO-1b-2GB/die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4916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53803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354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85.7%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96787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$ 3586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02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$3.2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1552"/>
                  </a:ext>
                </a:extLst>
              </a:tr>
              <a:tr h="197502">
                <a:tc rowSpan="5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TSV die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Scheme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0P1M + TSV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528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2.05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3.83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5.26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14335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3161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2313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5854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$ 450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69391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$ 0.143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 (need 6ea)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5ea)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$ 0.195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8ea)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7ea)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68854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Assembly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 Height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+ 4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+ 8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+ 12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+ 16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69212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9.9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11.7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12.8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14.9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142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1741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$ 2776.5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$ 4393.3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$ 6057.0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$ 7367.9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9287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cost/unit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$ 3.27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$ 6.45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$ 10.13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$ 15.22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823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97.6%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94.0%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90.2%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85.1%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954680"/>
                  </a:ext>
                </a:extLst>
              </a:tr>
              <a:tr h="303850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Cube Module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$ 16.6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$ 34.4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$ 54.1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$ 78.0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13357"/>
                  </a:ext>
                </a:extLst>
              </a:tr>
              <a:tr h="303850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Build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# of modules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 (72GB)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69311"/>
                  </a:ext>
                </a:extLst>
              </a:tr>
            </a:tbl>
          </a:graphicData>
        </a:graphic>
      </p:graphicFrame>
      <p:sp>
        <p:nvSpPr>
          <p:cNvPr id="6" name="5-Point Star 5">
            <a:extLst>
              <a:ext uri="{FF2B5EF4-FFF2-40B4-BE49-F238E27FC236}">
                <a16:creationId xmlns:a16="http://schemas.microsoft.com/office/drawing/2014/main" id="{B4986C06-9E17-1DE6-E385-28CAC07A2251}"/>
              </a:ext>
            </a:extLst>
          </p:cNvPr>
          <p:cNvSpPr/>
          <p:nvPr/>
        </p:nvSpPr>
        <p:spPr>
          <a:xfrm>
            <a:off x="4572000" y="21336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74D9A106-257D-1A52-789E-B31EF9EB404D}"/>
              </a:ext>
            </a:extLst>
          </p:cNvPr>
          <p:cNvSpPr/>
          <p:nvPr/>
        </p:nvSpPr>
        <p:spPr>
          <a:xfrm>
            <a:off x="8991600" y="21336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A60B2CFA-DDAB-B2E5-0BB8-14265CE95637}"/>
              </a:ext>
            </a:extLst>
          </p:cNvPr>
          <p:cNvSpPr/>
          <p:nvPr/>
        </p:nvSpPr>
        <p:spPr>
          <a:xfrm>
            <a:off x="6096000" y="21336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8F08-34C4-C188-178B-03D7D30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57200"/>
          </a:xfrm>
        </p:spPr>
        <p:txBody>
          <a:bodyPr/>
          <a:lstStyle/>
          <a:p>
            <a:r>
              <a:rPr lang="en-US" sz="2800" dirty="0"/>
              <a:t>800GB/s modules and Benchmark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2212A9-0944-ACC7-A95B-EEB100D21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87636"/>
              </p:ext>
            </p:extLst>
          </p:nvPr>
        </p:nvGraphicFramePr>
        <p:xfrm>
          <a:off x="376646" y="5054118"/>
          <a:ext cx="11033317" cy="104051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818889434"/>
                    </a:ext>
                  </a:extLst>
                </a:gridCol>
                <a:gridCol w="796906">
                  <a:extLst>
                    <a:ext uri="{9D8B030D-6E8A-4147-A177-3AD203B41FA5}">
                      <a16:colId xmlns:a16="http://schemas.microsoft.com/office/drawing/2014/main" val="2870512575"/>
                    </a:ext>
                  </a:extLst>
                </a:gridCol>
                <a:gridCol w="1203122">
                  <a:extLst>
                    <a:ext uri="{9D8B030D-6E8A-4147-A177-3AD203B41FA5}">
                      <a16:colId xmlns:a16="http://schemas.microsoft.com/office/drawing/2014/main" val="3184700671"/>
                    </a:ext>
                  </a:extLst>
                </a:gridCol>
                <a:gridCol w="887072">
                  <a:extLst>
                    <a:ext uri="{9D8B030D-6E8A-4147-A177-3AD203B41FA5}">
                      <a16:colId xmlns:a16="http://schemas.microsoft.com/office/drawing/2014/main" val="1905186459"/>
                    </a:ext>
                  </a:extLst>
                </a:gridCol>
                <a:gridCol w="785960">
                  <a:extLst>
                    <a:ext uri="{9D8B030D-6E8A-4147-A177-3AD203B41FA5}">
                      <a16:colId xmlns:a16="http://schemas.microsoft.com/office/drawing/2014/main" val="3429316826"/>
                    </a:ext>
                  </a:extLst>
                </a:gridCol>
                <a:gridCol w="785960">
                  <a:extLst>
                    <a:ext uri="{9D8B030D-6E8A-4147-A177-3AD203B41FA5}">
                      <a16:colId xmlns:a16="http://schemas.microsoft.com/office/drawing/2014/main" val="1526428659"/>
                    </a:ext>
                  </a:extLst>
                </a:gridCol>
                <a:gridCol w="591669">
                  <a:extLst>
                    <a:ext uri="{9D8B030D-6E8A-4147-A177-3AD203B41FA5}">
                      <a16:colId xmlns:a16="http://schemas.microsoft.com/office/drawing/2014/main" val="2196397686"/>
                    </a:ext>
                  </a:extLst>
                </a:gridCol>
                <a:gridCol w="849263">
                  <a:extLst>
                    <a:ext uri="{9D8B030D-6E8A-4147-A177-3AD203B41FA5}">
                      <a16:colId xmlns:a16="http://schemas.microsoft.com/office/drawing/2014/main" val="2506314303"/>
                    </a:ext>
                  </a:extLst>
                </a:gridCol>
                <a:gridCol w="566175">
                  <a:extLst>
                    <a:ext uri="{9D8B030D-6E8A-4147-A177-3AD203B41FA5}">
                      <a16:colId xmlns:a16="http://schemas.microsoft.com/office/drawing/2014/main" val="2584534274"/>
                    </a:ext>
                  </a:extLst>
                </a:gridCol>
                <a:gridCol w="707719">
                  <a:extLst>
                    <a:ext uri="{9D8B030D-6E8A-4147-A177-3AD203B41FA5}">
                      <a16:colId xmlns:a16="http://schemas.microsoft.com/office/drawing/2014/main" val="2598349401"/>
                    </a:ext>
                  </a:extLst>
                </a:gridCol>
                <a:gridCol w="1019582">
                  <a:extLst>
                    <a:ext uri="{9D8B030D-6E8A-4147-A177-3AD203B41FA5}">
                      <a16:colId xmlns:a16="http://schemas.microsoft.com/office/drawing/2014/main" val="2521293887"/>
                    </a:ext>
                  </a:extLst>
                </a:gridCol>
                <a:gridCol w="689275">
                  <a:extLst>
                    <a:ext uri="{9D8B030D-6E8A-4147-A177-3AD203B41FA5}">
                      <a16:colId xmlns:a16="http://schemas.microsoft.com/office/drawing/2014/main" val="31165353"/>
                    </a:ext>
                  </a:extLst>
                </a:gridCol>
                <a:gridCol w="626614">
                  <a:extLst>
                    <a:ext uri="{9D8B030D-6E8A-4147-A177-3AD203B41FA5}">
                      <a16:colId xmlns:a16="http://schemas.microsoft.com/office/drawing/2014/main" val="2104335687"/>
                    </a:ext>
                  </a:extLst>
                </a:gridCol>
              </a:tblGrid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800GB/s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 [mm</a:t>
                      </a:r>
                      <a:r>
                        <a:rPr lang="en-US" sz="1600" b="1" i="0" u="none" strike="noStrike" baseline="30000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BW/mm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Gb/Die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Die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8082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8x ( 9.9X7)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6075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4X (11.7x7)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4317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 (14.9x7)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42639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A4B1D3A-E70A-F750-7444-F26A52BE730F}"/>
              </a:ext>
            </a:extLst>
          </p:cNvPr>
          <p:cNvGrpSpPr/>
          <p:nvPr/>
        </p:nvGrpSpPr>
        <p:grpSpPr>
          <a:xfrm>
            <a:off x="381000" y="2894309"/>
            <a:ext cx="11049000" cy="2045571"/>
            <a:chOff x="381000" y="685800"/>
            <a:chExt cx="11049000" cy="20455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5CBF76-8370-1724-5F05-7D54B0B4A396}"/>
                </a:ext>
              </a:extLst>
            </p:cNvPr>
            <p:cNvSpPr/>
            <p:nvPr/>
          </p:nvSpPr>
          <p:spPr>
            <a:xfrm>
              <a:off x="381000" y="685800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F38D60-8FB8-B0C9-CC1F-539B95E987FA}"/>
                </a:ext>
              </a:extLst>
            </p:cNvPr>
            <p:cNvSpPr txBox="1"/>
            <p:nvPr/>
          </p:nvSpPr>
          <p:spPr>
            <a:xfrm>
              <a:off x="1113295" y="1527895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</a:t>
              </a:r>
              <a:r>
                <a:rPr lang="en-US" sz="2000" dirty="0">
                  <a:solidFill>
                    <a:srgbClr val="000000"/>
                  </a:solidFill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Mock</a:t>
              </a: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0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0F12C6-2DE6-F9AA-6B1C-10B479D4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724530"/>
              <a:ext cx="7772400" cy="200684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55020A-A505-B13C-E5D0-6EAC269D990D}"/>
              </a:ext>
            </a:extLst>
          </p:cNvPr>
          <p:cNvGrpSpPr/>
          <p:nvPr/>
        </p:nvGrpSpPr>
        <p:grpSpPr>
          <a:xfrm>
            <a:off x="381000" y="723838"/>
            <a:ext cx="11049000" cy="2006841"/>
            <a:chOff x="381000" y="2869959"/>
            <a:chExt cx="11049000" cy="20068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874C29-D5AA-7D18-6E0D-C13587200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2984889"/>
              <a:ext cx="7772400" cy="1891911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E19CC81-965E-4A41-1710-A9C2499E3F2B}"/>
                </a:ext>
              </a:extLst>
            </p:cNvPr>
            <p:cNvSpPr/>
            <p:nvPr/>
          </p:nvSpPr>
          <p:spPr>
            <a:xfrm>
              <a:off x="381000" y="2869959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B2448B-4476-A97A-4E37-296BB3DA1461}"/>
                </a:ext>
              </a:extLst>
            </p:cNvPr>
            <p:cNvSpPr txBox="1"/>
            <p:nvPr/>
          </p:nvSpPr>
          <p:spPr>
            <a:xfrm>
              <a:off x="1089050" y="3673324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Moc-2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3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Title 1">
            <a:extLst>
              <a:ext uri="{FF2B5EF4-FFF2-40B4-BE49-F238E27FC236}">
                <a16:creationId xmlns:a16="http://schemas.microsoft.com/office/drawing/2014/main" id="{B3FEFB47-AD53-FF1B-2DE4-23904166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Technical Risk Assessment</a:t>
            </a:r>
          </a:p>
        </p:txBody>
      </p:sp>
      <p:sp>
        <p:nvSpPr>
          <p:cNvPr id="1066" name="Left Brace 1065">
            <a:extLst>
              <a:ext uri="{FF2B5EF4-FFF2-40B4-BE49-F238E27FC236}">
                <a16:creationId xmlns:a16="http://schemas.microsoft.com/office/drawing/2014/main" id="{6B46A8E6-26AA-F93E-8078-F8568E097ED1}"/>
              </a:ext>
            </a:extLst>
          </p:cNvPr>
          <p:cNvSpPr/>
          <p:nvPr/>
        </p:nvSpPr>
        <p:spPr>
          <a:xfrm>
            <a:off x="4431002" y="873972"/>
            <a:ext cx="108000" cy="1620000"/>
          </a:xfrm>
          <a:prstGeom prst="leftBrac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1150" name="Group 1149">
            <a:extLst>
              <a:ext uri="{FF2B5EF4-FFF2-40B4-BE49-F238E27FC236}">
                <a16:creationId xmlns:a16="http://schemas.microsoft.com/office/drawing/2014/main" id="{FD8E73D2-8A0E-6462-7A0D-F2F0D12EA1A4}"/>
              </a:ext>
            </a:extLst>
          </p:cNvPr>
          <p:cNvGrpSpPr/>
          <p:nvPr/>
        </p:nvGrpSpPr>
        <p:grpSpPr>
          <a:xfrm>
            <a:off x="940064" y="901584"/>
            <a:ext cx="3608822" cy="3965160"/>
            <a:chOff x="940064" y="901584"/>
            <a:chExt cx="3608822" cy="3965160"/>
          </a:xfrm>
        </p:grpSpPr>
        <p:cxnSp>
          <p:nvCxnSpPr>
            <p:cNvPr id="460" name="Straight Arrow Connector 459">
              <a:extLst>
                <a:ext uri="{FF2B5EF4-FFF2-40B4-BE49-F238E27FC236}">
                  <a16:creationId xmlns:a16="http://schemas.microsoft.com/office/drawing/2014/main" id="{BA4AE963-3423-1D21-9631-35C244EF7EE2}"/>
                </a:ext>
              </a:extLst>
            </p:cNvPr>
            <p:cNvCxnSpPr>
              <a:cxnSpLocks/>
            </p:cNvCxnSpPr>
            <p:nvPr/>
          </p:nvCxnSpPr>
          <p:spPr>
            <a:xfrm>
              <a:off x="2302550" y="2984471"/>
              <a:ext cx="2246336" cy="1882273"/>
            </a:xfrm>
            <a:prstGeom prst="straightConnector1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  <a:headEnd type="oval" w="sm" len="sm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A67769A2-34C4-21D7-5886-6E28493683C4}"/>
                </a:ext>
              </a:extLst>
            </p:cNvPr>
            <p:cNvGrpSpPr/>
            <p:nvPr/>
          </p:nvGrpSpPr>
          <p:grpSpPr>
            <a:xfrm>
              <a:off x="940064" y="901584"/>
              <a:ext cx="3573179" cy="3712894"/>
              <a:chOff x="940064" y="901584"/>
              <a:chExt cx="3573179" cy="3712894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1B44AE7-2CE1-0C8E-65AB-FA370BE09CB2}"/>
                  </a:ext>
                </a:extLst>
              </p:cNvPr>
              <p:cNvGrpSpPr/>
              <p:nvPr/>
            </p:nvGrpSpPr>
            <p:grpSpPr>
              <a:xfrm>
                <a:off x="940064" y="901584"/>
                <a:ext cx="2935226" cy="3712894"/>
                <a:chOff x="1244871" y="1922867"/>
                <a:chExt cx="2935226" cy="3712894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02F7162E-DF64-4908-E996-56F86919F1F2}"/>
                    </a:ext>
                  </a:extLst>
                </p:cNvPr>
                <p:cNvGrpSpPr/>
                <p:nvPr/>
              </p:nvGrpSpPr>
              <p:grpSpPr>
                <a:xfrm>
                  <a:off x="1409889" y="3044269"/>
                  <a:ext cx="2520000" cy="2514725"/>
                  <a:chOff x="7452152" y="3212952"/>
                  <a:chExt cx="2520000" cy="2514725"/>
                </a:xfrm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</p:grpSpPr>
              <p:grpSp>
                <p:nvGrpSpPr>
                  <p:cNvPr id="4" name="T1">
                    <a:extLst>
                      <a:ext uri="{FF2B5EF4-FFF2-40B4-BE49-F238E27FC236}">
                        <a16:creationId xmlns:a16="http://schemas.microsoft.com/office/drawing/2014/main" id="{3C5AFA97-C5E9-66FD-AC50-5F6EC2B7D5C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2129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415F561-5621-B540-BE3E-54407A751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8AA4C653-EA2F-6F94-BE3B-25B99A7D0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5" name="T2">
                    <a:extLst>
                      <a:ext uri="{FF2B5EF4-FFF2-40B4-BE49-F238E27FC236}">
                        <a16:creationId xmlns:a16="http://schemas.microsoft.com/office/drawing/2014/main" id="{FDF18718-9EEC-4106-D70B-55DCBEAC02AF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2777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4429A8BB-BACB-FB8D-A102-C507759D9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60A14F41-6F1F-4CFC-FBE1-21C15242DD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" name="T3">
                    <a:extLst>
                      <a:ext uri="{FF2B5EF4-FFF2-40B4-BE49-F238E27FC236}">
                        <a16:creationId xmlns:a16="http://schemas.microsoft.com/office/drawing/2014/main" id="{4E7C7975-E8B0-B851-5CF7-82D5267A871B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3425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51BF6E4-E853-3AFE-ABB0-DEE7185F64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279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B3975B0A-E87D-EED8-31F5-5AAFDC33F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279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7" name="T4">
                    <a:extLst>
                      <a:ext uri="{FF2B5EF4-FFF2-40B4-BE49-F238E27FC236}">
                        <a16:creationId xmlns:a16="http://schemas.microsoft.com/office/drawing/2014/main" id="{D8ABADA7-A248-3B02-6C60-531D5F358ACF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4073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9ECA8AA-703C-1974-B9E2-0FD007D23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419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F2A38506-1B86-30D4-A65E-6E926643D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419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8" name="T5">
                    <a:extLst>
                      <a:ext uri="{FF2B5EF4-FFF2-40B4-BE49-F238E27FC236}">
                        <a16:creationId xmlns:a16="http://schemas.microsoft.com/office/drawing/2014/main" id="{EC35DDE0-13E4-438D-0A6D-08D7A6322666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4721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95DCC0E0-982D-68FE-D54B-8E1EC2A56C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558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17F9B388-F116-09CD-B414-48AAB89CBC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558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9" name="T6">
                    <a:extLst>
                      <a:ext uri="{FF2B5EF4-FFF2-40B4-BE49-F238E27FC236}">
                        <a16:creationId xmlns:a16="http://schemas.microsoft.com/office/drawing/2014/main" id="{2FFD71C6-CEB6-A676-9F35-615389620098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5369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2C3CD815-99E4-5A09-E818-14B79C82D5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6985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BCC732C1-6547-FC37-382C-3D860526E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6985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0" name="T7">
                    <a:extLst>
                      <a:ext uri="{FF2B5EF4-FFF2-40B4-BE49-F238E27FC236}">
                        <a16:creationId xmlns:a16="http://schemas.microsoft.com/office/drawing/2014/main" id="{3CB2E870-BC88-3661-1D5F-956119DE28EA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6017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619D2717-70A2-164B-3DDB-1071E595F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8382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6954B9FC-0912-8168-5D1D-53FF08489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8382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1" name="T8">
                    <a:extLst>
                      <a:ext uri="{FF2B5EF4-FFF2-40B4-BE49-F238E27FC236}">
                        <a16:creationId xmlns:a16="http://schemas.microsoft.com/office/drawing/2014/main" id="{EF4A0409-9F1B-4E10-7071-D5367BCDC26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6665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4869B5F5-2BA4-FA81-C3D8-287C2CEBA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9779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109A148A-4C0A-DEA4-053B-04BC107C1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9779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2" name="T9">
                    <a:extLst>
                      <a:ext uri="{FF2B5EF4-FFF2-40B4-BE49-F238E27FC236}">
                        <a16:creationId xmlns:a16="http://schemas.microsoft.com/office/drawing/2014/main" id="{7B43822C-E398-F4B3-BF07-CD10A24B05F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7313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0E6F556-206F-9F14-E22E-D343AF224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1176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E43B5126-4A71-B11D-F2A9-A43125424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1176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3" name="T10">
                    <a:extLst>
                      <a:ext uri="{FF2B5EF4-FFF2-40B4-BE49-F238E27FC236}">
                        <a16:creationId xmlns:a16="http://schemas.microsoft.com/office/drawing/2014/main" id="{110B75E1-94A9-66FF-D75A-1C2734FAA83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7961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03D5D270-0F50-23F7-3694-9FC3E1857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2573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0DA66AC4-7147-DD0D-AA69-2447180DF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2573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4" name="T11">
                    <a:extLst>
                      <a:ext uri="{FF2B5EF4-FFF2-40B4-BE49-F238E27FC236}">
                        <a16:creationId xmlns:a16="http://schemas.microsoft.com/office/drawing/2014/main" id="{48B87CB1-8AE4-D7A0-8ED8-DAD1CC9882B6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8609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439295CF-2718-E97E-78BE-74A3F7110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CA5AC174-E795-3443-CCEF-6B92D40CDB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5" name="T12">
                    <a:extLst>
                      <a:ext uri="{FF2B5EF4-FFF2-40B4-BE49-F238E27FC236}">
                        <a16:creationId xmlns:a16="http://schemas.microsoft.com/office/drawing/2014/main" id="{CD9D8D3D-E575-532D-C462-1F80CF47FBB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9257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AB6432A-DE1C-67D5-67F8-CB873C28F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536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7F857F9-6BC6-FDAC-AB90-9ADE673B1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536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6" name="T13">
                    <a:extLst>
                      <a:ext uri="{FF2B5EF4-FFF2-40B4-BE49-F238E27FC236}">
                        <a16:creationId xmlns:a16="http://schemas.microsoft.com/office/drawing/2014/main" id="{AB671043-728A-148B-646D-F8F871FE2C8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9905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8803D9D-F7EC-586D-897B-3B1094365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676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3F1A3660-FD1C-B5F3-B327-4874FA3BF0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676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7" name="T14">
                    <a:extLst>
                      <a:ext uri="{FF2B5EF4-FFF2-40B4-BE49-F238E27FC236}">
                        <a16:creationId xmlns:a16="http://schemas.microsoft.com/office/drawing/2014/main" id="{3B9325DC-4BB8-DDB6-0D12-D4B8DE62150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40553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AAF9AB88-0781-389D-A67E-D6E55442F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816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2E82D768-5A0D-DDED-1A1B-2E794C5B9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816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8" name="T15">
                    <a:extLst>
                      <a:ext uri="{FF2B5EF4-FFF2-40B4-BE49-F238E27FC236}">
                        <a16:creationId xmlns:a16="http://schemas.microsoft.com/office/drawing/2014/main" id="{B90562E4-56BE-BB8F-1F84-CD2D31D7FBCA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41201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BF4EFA2E-14F2-CE9F-5900-DCCC0F1DB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955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374090F9-0637-28BD-75D2-ECA1EFAB14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955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19" name="T16">
                    <a:extLst>
                      <a:ext uri="{FF2B5EF4-FFF2-40B4-BE49-F238E27FC236}">
                        <a16:creationId xmlns:a16="http://schemas.microsoft.com/office/drawing/2014/main" id="{B7CEF698-2841-E225-F64E-63D936E2F86E}"/>
                      </a:ext>
                    </a:extLst>
                  </p:cNvPr>
                  <p:cNvSpPr/>
                  <p:nvPr/>
                </p:nvSpPr>
                <p:spPr>
                  <a:xfrm>
                    <a:off x="7452152" y="4184952"/>
                    <a:ext cx="2520000" cy="108000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5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  <a:alpha val="50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  <a:alpha val="4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50000"/>
                        </a:schemeClr>
                      </a:gs>
                    </a:gsLst>
                    <a:lin ang="18600000" scaled="0"/>
                  </a:gradFill>
                  <a:ln w="12700" cap="flat">
                    <a:noFill/>
                    <a:miter lim="400000"/>
                  </a:ln>
                  <a:effectLst/>
                  <a:sp3d z="2095500" extrusionH="127000" contourW="2540" prstMaterial="matte">
                    <a:contourClr>
                      <a:schemeClr val="tx1"/>
                    </a:contourClr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917EAA90-41CB-1EB6-58B3-82FD5B7F1EDD}"/>
                    </a:ext>
                  </a:extLst>
                </p:cNvPr>
                <p:cNvGrpSpPr/>
                <p:nvPr/>
              </p:nvGrpSpPr>
              <p:grpSpPr>
                <a:xfrm>
                  <a:off x="2520061" y="2396495"/>
                  <a:ext cx="971938" cy="1839397"/>
                  <a:chOff x="2572451" y="2434598"/>
                  <a:chExt cx="971938" cy="1839397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1880D38F-0128-7AA9-A64F-D97C35498551}"/>
                      </a:ext>
                    </a:extLst>
                  </p:cNvPr>
                  <p:cNvSpPr/>
                  <p:nvPr/>
                </p:nvSpPr>
                <p:spPr>
                  <a:xfrm>
                    <a:off x="3526389" y="243459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207264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EA000F06-DA39-F79F-5506-24F8059C5D50}"/>
                      </a:ext>
                    </a:extLst>
                  </p:cNvPr>
                  <p:cNvSpPr/>
                  <p:nvPr/>
                </p:nvSpPr>
                <p:spPr>
                  <a:xfrm>
                    <a:off x="3457093" y="2554471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949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34FB9BC-D19B-A889-2C6F-1A53F9F35395}"/>
                      </a:ext>
                    </a:extLst>
                  </p:cNvPr>
                  <p:cNvSpPr/>
                  <p:nvPr/>
                </p:nvSpPr>
                <p:spPr>
                  <a:xfrm>
                    <a:off x="3390418" y="268512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8097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959D6854-9C42-FBDE-EC21-C45C5CC08CA7}"/>
                      </a:ext>
                    </a:extLst>
                  </p:cNvPr>
                  <p:cNvSpPr/>
                  <p:nvPr/>
                </p:nvSpPr>
                <p:spPr>
                  <a:xfrm>
                    <a:off x="3324248" y="281864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6700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8443E94C-2509-9DF4-2782-1908EF0F5D86}"/>
                      </a:ext>
                    </a:extLst>
                  </p:cNvPr>
                  <p:cNvSpPr/>
                  <p:nvPr/>
                </p:nvSpPr>
                <p:spPr>
                  <a:xfrm>
                    <a:off x="3254952" y="2938521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54559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457C4883-D098-9DC5-F876-70BE57C8AB27}"/>
                      </a:ext>
                    </a:extLst>
                  </p:cNvPr>
                  <p:cNvSpPr/>
                  <p:nvPr/>
                </p:nvSpPr>
                <p:spPr>
                  <a:xfrm>
                    <a:off x="3188277" y="306917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40716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CFC92878-2B51-AA5E-88F1-19494BF3931E}"/>
                      </a:ext>
                    </a:extLst>
                  </p:cNvPr>
                  <p:cNvSpPr/>
                  <p:nvPr/>
                </p:nvSpPr>
                <p:spPr>
                  <a:xfrm>
                    <a:off x="3113763" y="323398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2382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4636E45F-E228-A001-272B-055521984541}"/>
                      </a:ext>
                    </a:extLst>
                  </p:cNvPr>
                  <p:cNvSpPr/>
                  <p:nvPr/>
                </p:nvSpPr>
                <p:spPr>
                  <a:xfrm>
                    <a:off x="3044467" y="3353857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1112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3771C997-6D65-0675-4BFC-E98A00B8E968}"/>
                      </a:ext>
                    </a:extLst>
                  </p:cNvPr>
                  <p:cNvSpPr/>
                  <p:nvPr/>
                </p:nvSpPr>
                <p:spPr>
                  <a:xfrm>
                    <a:off x="2977792" y="348451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9779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37128FF-E549-53BC-3CD4-040594D10927}"/>
                      </a:ext>
                    </a:extLst>
                  </p:cNvPr>
                  <p:cNvSpPr/>
                  <p:nvPr/>
                </p:nvSpPr>
                <p:spPr>
                  <a:xfrm>
                    <a:off x="2911622" y="361803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8382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BABC57AD-0D95-343D-A7FD-E75E0A0663FD}"/>
                      </a:ext>
                    </a:extLst>
                  </p:cNvPr>
                  <p:cNvSpPr/>
                  <p:nvPr/>
                </p:nvSpPr>
                <p:spPr>
                  <a:xfrm>
                    <a:off x="2842326" y="3737907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7112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67290DDB-5A02-67FE-2869-8FF863B11A69}"/>
                      </a:ext>
                    </a:extLst>
                  </p:cNvPr>
                  <p:cNvSpPr/>
                  <p:nvPr/>
                </p:nvSpPr>
                <p:spPr>
                  <a:xfrm>
                    <a:off x="2775651" y="386856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5778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82D4A95-25DE-157C-204C-0F1C598866EA}"/>
                      </a:ext>
                    </a:extLst>
                  </p:cNvPr>
                  <p:cNvSpPr/>
                  <p:nvPr/>
                </p:nvSpPr>
                <p:spPr>
                  <a:xfrm>
                    <a:off x="2707917" y="4002602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4381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8469EA9-9E98-89F1-11FE-3D212FC22F42}"/>
                      </a:ext>
                    </a:extLst>
                  </p:cNvPr>
                  <p:cNvSpPr/>
                  <p:nvPr/>
                </p:nvSpPr>
                <p:spPr>
                  <a:xfrm>
                    <a:off x="2641747" y="4136122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298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CA634BB7-E2F4-977C-1198-55B601E925AE}"/>
                      </a:ext>
                    </a:extLst>
                  </p:cNvPr>
                  <p:cNvSpPr/>
                  <p:nvPr/>
                </p:nvSpPr>
                <p:spPr>
                  <a:xfrm>
                    <a:off x="2572451" y="4255995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71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68" name="T16">
                  <a:extLst>
                    <a:ext uri="{FF2B5EF4-FFF2-40B4-BE49-F238E27FC236}">
                      <a16:creationId xmlns:a16="http://schemas.microsoft.com/office/drawing/2014/main" id="{9D777D4F-CF87-CA02-841B-48F77C6CE27F}"/>
                    </a:ext>
                  </a:extLst>
                </p:cNvPr>
                <p:cNvSpPr/>
                <p:nvPr/>
              </p:nvSpPr>
              <p:spPr>
                <a:xfrm>
                  <a:off x="1244871" y="2971761"/>
                  <a:ext cx="2772000" cy="2664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  <a:alpha val="30000"/>
                      </a:schemeClr>
                    </a:gs>
                    <a:gs pos="74000">
                      <a:schemeClr val="bg2">
                        <a:alpha val="30000"/>
                      </a:schemeClr>
                    </a:gs>
                    <a:gs pos="83000">
                      <a:schemeClr val="bg2">
                        <a:alpha val="30000"/>
                      </a:schemeClr>
                    </a:gs>
                    <a:gs pos="100000">
                      <a:schemeClr val="bg1">
                        <a:lumMod val="65000"/>
                        <a:alpha val="30000"/>
                      </a:schemeClr>
                    </a:gs>
                  </a:gsLst>
                  <a:lin ang="18600000" scaled="0"/>
                </a:gradFill>
                <a:ln w="12700" cap="flat">
                  <a:noFill/>
                  <a:miter lim="400000"/>
                </a:ln>
                <a:effectLst/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  <a:sp3d z="2095500" extrusionH="2222500" contourW="2540" prstMaterial="clear">
                  <a:contourClr>
                    <a:schemeClr val="tx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2" name="T16">
                  <a:extLst>
                    <a:ext uri="{FF2B5EF4-FFF2-40B4-BE49-F238E27FC236}">
                      <a16:creationId xmlns:a16="http://schemas.microsoft.com/office/drawing/2014/main" id="{B7BF692F-84E8-93B5-23D3-B3285BA2DADE}"/>
                    </a:ext>
                  </a:extLst>
                </p:cNvPr>
                <p:cNvSpPr/>
                <p:nvPr/>
              </p:nvSpPr>
              <p:spPr>
                <a:xfrm>
                  <a:off x="1660097" y="3776431"/>
                  <a:ext cx="2520000" cy="1080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50000"/>
                      </a:schemeClr>
                    </a:gs>
                    <a:gs pos="83000">
                      <a:schemeClr val="accent1">
                        <a:lumMod val="45000"/>
                        <a:lumOff val="55000"/>
                        <a:alpha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50000"/>
                      </a:schemeClr>
                    </a:gs>
                  </a:gsLst>
                  <a:lin ang="18600000" scaled="0"/>
                </a:gradFill>
                <a:ln w="12700" cap="flat">
                  <a:noFill/>
                  <a:miter lim="400000"/>
                </a:ln>
                <a:effectLst/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  <a:sp3d z="2095500" contourW="2540" prstMaterial="matte">
                  <a:contourClr>
                    <a:schemeClr val="tx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113A165-F1BD-FB2F-5806-6DC93F20FA7B}"/>
                    </a:ext>
                  </a:extLst>
                </p:cNvPr>
                <p:cNvSpPr txBox="1"/>
                <p:nvPr/>
              </p:nvSpPr>
              <p:spPr>
                <a:xfrm>
                  <a:off x="2722494" y="1922867"/>
                  <a:ext cx="705321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cene3d>
                  <a:camera prst="isometricOffAxis2Left">
                    <a:rot lat="600000" lon="600000" rev="0"/>
                  </a:camera>
                  <a:lightRig rig="threePt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FillTx/>
                      <a:latin typeface="IntelOne Display Light" panose="020B0403020203020204" pitchFamily="34" charset="0"/>
                      <a:sym typeface="Helvetica Neue"/>
                    </a:rPr>
                    <a:t>Memory die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08E1324-BA5D-6B2F-3FA4-2806E166B7DE}"/>
                    </a:ext>
                  </a:extLst>
                </p:cNvPr>
                <p:cNvSpPr txBox="1"/>
                <p:nvPr/>
              </p:nvSpPr>
              <p:spPr>
                <a:xfrm>
                  <a:off x="3598160" y="3334282"/>
                  <a:ext cx="495328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cene3d>
                  <a:camera prst="isometricOffAxis2Left">
                    <a:rot lat="600000" lon="600000" rev="0"/>
                  </a:camera>
                  <a:lightRig rig="threePt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FillTx/>
                      <a:latin typeface="IntelOne Display Light" panose="020B0403020203020204" pitchFamily="34" charset="0"/>
                      <a:sym typeface="Helvetica Neue"/>
                    </a:rPr>
                    <a:t>TSV die</a:t>
                  </a:r>
                </a:p>
              </p:txBody>
            </p:sp>
          </p:grpSp>
          <p:cxnSp>
            <p:nvCxnSpPr>
              <p:cNvPr id="474" name="Straight Arrow Connector 473">
                <a:extLst>
                  <a:ext uri="{FF2B5EF4-FFF2-40B4-BE49-F238E27FC236}">
                    <a16:creationId xmlns:a16="http://schemas.microsoft.com/office/drawing/2014/main" id="{0B538EF1-978E-C157-6963-DE1B0FBB1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8681" y="3273644"/>
                <a:ext cx="724562" cy="302534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0" name="Straight Arrow Connector 479">
                <a:extLst>
                  <a:ext uri="{FF2B5EF4-FFF2-40B4-BE49-F238E27FC236}">
                    <a16:creationId xmlns:a16="http://schemas.microsoft.com/office/drawing/2014/main" id="{B66DCC85-07D5-37A4-7BEA-724A71ADD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197" y="2443128"/>
                <a:ext cx="0" cy="1377361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9" name="Straight Arrow Connector 448">
                <a:extLst>
                  <a:ext uri="{FF2B5EF4-FFF2-40B4-BE49-F238E27FC236}">
                    <a16:creationId xmlns:a16="http://schemas.microsoft.com/office/drawing/2014/main" id="{A11A5579-90FF-3781-6694-501CA7995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7754" y="1656232"/>
                <a:ext cx="1476000" cy="0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53" name="Cross 452">
                <a:extLst>
                  <a:ext uri="{FF2B5EF4-FFF2-40B4-BE49-F238E27FC236}">
                    <a16:creationId xmlns:a16="http://schemas.microsoft.com/office/drawing/2014/main" id="{07BED73D-3276-41A8-6BBC-5D29DAA3C000}"/>
                  </a:ext>
                </a:extLst>
              </p:cNvPr>
              <p:cNvSpPr/>
              <p:nvPr/>
            </p:nvSpPr>
            <p:spPr>
              <a:xfrm>
                <a:off x="3527493" y="3162375"/>
                <a:ext cx="252000" cy="252000"/>
              </a:xfrm>
              <a:prstGeom prst="plus">
                <a:avLst>
                  <a:gd name="adj" fmla="val 35583"/>
                </a:avLst>
              </a:prstGeom>
              <a:solidFill>
                <a:srgbClr val="FFC000">
                  <a:alpha val="30000"/>
                </a:srgbClr>
              </a:solidFill>
              <a:ln w="12700" cap="flat">
                <a:noFill/>
                <a:miter lim="400000"/>
              </a:ln>
              <a:effectLst/>
              <a:scene3d>
                <a:camera prst="orthographicFront">
                  <a:rot lat="11400000" lon="6180000" rev="16020000"/>
                </a:camera>
                <a:lightRig rig="threePt" dir="t"/>
              </a:scene3d>
              <a:sp3d extrusionH="25400" prstMaterial="clear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55" name="Cross 454">
                <a:extLst>
                  <a:ext uri="{FF2B5EF4-FFF2-40B4-BE49-F238E27FC236}">
                    <a16:creationId xmlns:a16="http://schemas.microsoft.com/office/drawing/2014/main" id="{B8643E9C-6EB5-BB2B-DB6C-76644A15939E}"/>
                  </a:ext>
                </a:extLst>
              </p:cNvPr>
              <p:cNvSpPr/>
              <p:nvPr/>
            </p:nvSpPr>
            <p:spPr>
              <a:xfrm>
                <a:off x="3152864" y="3509484"/>
                <a:ext cx="252000" cy="252000"/>
              </a:xfrm>
              <a:prstGeom prst="plus">
                <a:avLst>
                  <a:gd name="adj" fmla="val 35583"/>
                </a:avLst>
              </a:prstGeom>
              <a:solidFill>
                <a:srgbClr val="FFC000">
                  <a:alpha val="30000"/>
                </a:srgbClr>
              </a:solidFill>
              <a:ln w="12700" cap="flat">
                <a:noFill/>
                <a:miter lim="400000"/>
              </a:ln>
              <a:effectLst/>
              <a:scene3d>
                <a:camera prst="orthographicFront">
                  <a:rot lat="11400000" lon="6180000" rev="16020000"/>
                </a:camera>
                <a:lightRig rig="threePt" dir="t"/>
              </a:scene3d>
              <a:sp3d extrusionH="25400" prstMaterial="clear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EB2E5A8A-75D1-81B2-59A9-D187D8289079}"/>
              </a:ext>
            </a:extLst>
          </p:cNvPr>
          <p:cNvGrpSpPr/>
          <p:nvPr/>
        </p:nvGrpSpPr>
        <p:grpSpPr>
          <a:xfrm>
            <a:off x="4641369" y="4893893"/>
            <a:ext cx="5050456" cy="1178284"/>
            <a:chOff x="4641369" y="4653263"/>
            <a:chExt cx="5050456" cy="1178284"/>
          </a:xfrm>
        </p:grpSpPr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45A70532-FE0D-2828-0258-875254521588}"/>
                </a:ext>
              </a:extLst>
            </p:cNvPr>
            <p:cNvSpPr txBox="1"/>
            <p:nvPr/>
          </p:nvSpPr>
          <p:spPr>
            <a:xfrm>
              <a:off x="4641369" y="4653263"/>
              <a:ext cx="2042226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n-US">
                  <a:sym typeface="Helvetica Neue"/>
                </a:rPr>
                <a:t>Voids in die gap filling</a:t>
              </a:r>
            </a:p>
          </p:txBody>
        </p:sp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2F210D59-0B08-8A74-F655-3E09DFC31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71" t="10943" r="13522" b="17967"/>
            <a:stretch/>
          </p:blipFill>
          <p:spPr>
            <a:xfrm>
              <a:off x="4742193" y="4926340"/>
              <a:ext cx="720092" cy="674374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08F75A6-B5A5-A420-F85F-267C84303777}"/>
                </a:ext>
              </a:extLst>
            </p:cNvPr>
            <p:cNvSpPr txBox="1"/>
            <p:nvPr/>
          </p:nvSpPr>
          <p:spPr>
            <a:xfrm>
              <a:off x="5698549" y="4908217"/>
              <a:ext cx="399327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marL="228600" indent="-228600">
                <a:buAutoNum type="arabicPeriod"/>
              </a:pPr>
              <a:r>
                <a:rPr lang="en-US">
                  <a:sym typeface="Helvetica Neue"/>
                </a:rPr>
                <a:t>Irregular die-gap space makes EMC filling incomplete more easily to cause voids trapped.</a:t>
              </a:r>
            </a:p>
            <a:p>
              <a:pPr marL="228600" indent="-228600">
                <a:buAutoNum type="arabicPeriod"/>
              </a:pPr>
              <a:r>
                <a:rPr lang="en-US">
                  <a:sym typeface="Helvetica Neue"/>
                </a:rPr>
                <a:t>Narrow vertical die-gap may block MUF filling capability or make NCF bleeding at die edge.</a:t>
              </a:r>
            </a:p>
          </p:txBody>
        </p:sp>
      </p:grp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E87BE698-2C1D-C172-544D-003F7F2AEB4F}"/>
              </a:ext>
            </a:extLst>
          </p:cNvPr>
          <p:cNvGrpSpPr/>
          <p:nvPr/>
        </p:nvGrpSpPr>
        <p:grpSpPr>
          <a:xfrm>
            <a:off x="198280" y="3847639"/>
            <a:ext cx="3606728" cy="948125"/>
            <a:chOff x="198280" y="4095833"/>
            <a:chExt cx="3606728" cy="948125"/>
          </a:xfrm>
        </p:grpSpPr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AB375D9C-9C30-6618-F8C1-92526F8E5773}"/>
                </a:ext>
              </a:extLst>
            </p:cNvPr>
            <p:cNvSpPr txBox="1"/>
            <p:nvPr/>
          </p:nvSpPr>
          <p:spPr>
            <a:xfrm>
              <a:off x="975417" y="4095833"/>
              <a:ext cx="1521250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n-US">
                  <a:sym typeface="Helvetica Neue"/>
                </a:rPr>
                <a:t>Wafer warpage</a:t>
              </a:r>
            </a:p>
          </p:txBody>
        </p:sp>
        <p:pic>
          <p:nvPicPr>
            <p:cNvPr id="1064" name="Picture 1063">
              <a:extLst>
                <a:ext uri="{FF2B5EF4-FFF2-40B4-BE49-F238E27FC236}">
                  <a16:creationId xmlns:a16="http://schemas.microsoft.com/office/drawing/2014/main" id="{8A1C0653-AA70-D556-6F76-93667B01A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1" t="10995" r="14022" b="17670"/>
            <a:stretch/>
          </p:blipFill>
          <p:spPr>
            <a:xfrm>
              <a:off x="198280" y="4095889"/>
              <a:ext cx="716435" cy="674958"/>
            </a:xfrm>
            <a:prstGeom prst="rect">
              <a:avLst/>
            </a:prstGeom>
          </p:spPr>
        </p:pic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D65EF84E-A6C0-1479-3FBE-4CF9A9C956DD}"/>
                </a:ext>
              </a:extLst>
            </p:cNvPr>
            <p:cNvSpPr txBox="1"/>
            <p:nvPr/>
          </p:nvSpPr>
          <p:spPr>
            <a:xfrm>
              <a:off x="1105008" y="4351461"/>
              <a:ext cx="2700000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Thick EMC with high molding ratio may cause high warpage in final TMC wafer to fail final bumping process.</a:t>
              </a: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5D6F6CD4-1095-95CB-1000-D2F97586119A}"/>
              </a:ext>
            </a:extLst>
          </p:cNvPr>
          <p:cNvGrpSpPr/>
          <p:nvPr/>
        </p:nvGrpSpPr>
        <p:grpSpPr>
          <a:xfrm>
            <a:off x="399155" y="5181062"/>
            <a:ext cx="3981710" cy="1297224"/>
            <a:chOff x="307785" y="5161078"/>
            <a:chExt cx="3981710" cy="1297224"/>
          </a:xfrm>
        </p:grpSpPr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CF1231A4-B784-D821-CA92-C9E6BE853EC6}"/>
                </a:ext>
              </a:extLst>
            </p:cNvPr>
            <p:cNvSpPr txBox="1"/>
            <p:nvPr/>
          </p:nvSpPr>
          <p:spPr>
            <a:xfrm>
              <a:off x="307785" y="5161078"/>
              <a:ext cx="125515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Risk definition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7A554CC2-F948-B670-AB0B-C3471F9D72A8}"/>
                </a:ext>
              </a:extLst>
            </p:cNvPr>
            <p:cNvSpPr txBox="1"/>
            <p:nvPr/>
          </p:nvSpPr>
          <p:spPr>
            <a:xfrm>
              <a:off x="489417" y="5410338"/>
              <a:ext cx="828000" cy="180000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>
              <a:glow rad="38100">
                <a:srgbClr val="92D050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Low</a:t>
              </a: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F6D717C2-AB1D-F4C4-D54D-FAE7F3DA633D}"/>
                </a:ext>
              </a:extLst>
            </p:cNvPr>
            <p:cNvSpPr txBox="1"/>
            <p:nvPr/>
          </p:nvSpPr>
          <p:spPr>
            <a:xfrm>
              <a:off x="489417" y="5690436"/>
              <a:ext cx="828000" cy="180000"/>
            </a:xfrm>
            <a:prstGeom prst="rect">
              <a:avLst/>
            </a:prstGeom>
            <a:solidFill>
              <a:srgbClr val="FFBF03"/>
            </a:solidFill>
            <a:ln w="12700" cap="flat">
              <a:noFill/>
              <a:miter lim="400000"/>
            </a:ln>
            <a:effectLst>
              <a:glow rad="38100">
                <a:srgbClr val="FFBF03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Medium</a:t>
              </a: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FD7A13EB-5009-7800-C8DE-C09209AD1846}"/>
                </a:ext>
              </a:extLst>
            </p:cNvPr>
            <p:cNvSpPr txBox="1"/>
            <p:nvPr/>
          </p:nvSpPr>
          <p:spPr>
            <a:xfrm>
              <a:off x="489417" y="5970534"/>
              <a:ext cx="828000" cy="180000"/>
            </a:xfrm>
            <a:prstGeom prst="rect">
              <a:avLst/>
            </a:prstGeom>
            <a:solidFill>
              <a:srgbClr val="F77619"/>
            </a:solidFill>
            <a:ln w="12700" cap="flat">
              <a:noFill/>
              <a:miter lim="400000"/>
            </a:ln>
            <a:effectLst>
              <a:glow rad="38100">
                <a:srgbClr val="F77619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Med-High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9CC3446E-85F6-B54B-34FC-C2FA4251FBCD}"/>
                </a:ext>
              </a:extLst>
            </p:cNvPr>
            <p:cNvSpPr txBox="1"/>
            <p:nvPr/>
          </p:nvSpPr>
          <p:spPr>
            <a:xfrm>
              <a:off x="489417" y="6250633"/>
              <a:ext cx="828000" cy="18000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glow rad="38100">
                <a:srgbClr val="FF0000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Showstopper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2994E201-A3A2-6C90-4D72-C49F906B8C4E}"/>
                </a:ext>
              </a:extLst>
            </p:cNvPr>
            <p:cNvSpPr txBox="1"/>
            <p:nvPr/>
          </p:nvSpPr>
          <p:spPr>
            <a:xfrm>
              <a:off x="1398556" y="5390733"/>
              <a:ext cx="261269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Concern with existing solutions.  </a:t>
              </a: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F7E53843-2A8E-0325-26E4-1DCE9FA1B37A}"/>
                </a:ext>
              </a:extLst>
            </p:cNvPr>
            <p:cNvSpPr txBox="1"/>
            <p:nvPr/>
          </p:nvSpPr>
          <p:spPr>
            <a:xfrm>
              <a:off x="1398556" y="5669645"/>
              <a:ext cx="2890939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Issue with confident mitigation plan.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FDA71579-B0C2-F9EB-119D-B06970EADF3D}"/>
                </a:ext>
              </a:extLst>
            </p:cNvPr>
            <p:cNvSpPr txBox="1"/>
            <p:nvPr/>
          </p:nvSpPr>
          <p:spPr>
            <a:xfrm>
              <a:off x="1398557" y="5948557"/>
              <a:ext cx="2730384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Issue need several DOEs to explore solutions.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0B068BBD-00CA-5B04-5DA5-7C4BA493E1F8}"/>
                </a:ext>
              </a:extLst>
            </p:cNvPr>
            <p:cNvSpPr txBox="1"/>
            <p:nvPr/>
          </p:nvSpPr>
          <p:spPr>
            <a:xfrm>
              <a:off x="1398556" y="6227470"/>
              <a:ext cx="2890939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Foreseen issue w/o any potential solutions.</a:t>
              </a:r>
            </a:p>
          </p:txBody>
        </p:sp>
      </p:grp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7B1EE8C2-45F0-531F-EDC9-20F77862CCF0}"/>
              </a:ext>
            </a:extLst>
          </p:cNvPr>
          <p:cNvGrpSpPr/>
          <p:nvPr/>
        </p:nvGrpSpPr>
        <p:grpSpPr>
          <a:xfrm>
            <a:off x="4641369" y="691841"/>
            <a:ext cx="7302861" cy="1565478"/>
            <a:chOff x="4641369" y="757156"/>
            <a:chExt cx="7302861" cy="1565478"/>
          </a:xfrm>
        </p:grpSpPr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34FEC78D-E45B-A058-46AF-FBE72A735860}"/>
                </a:ext>
              </a:extLst>
            </p:cNvPr>
            <p:cNvSpPr txBox="1"/>
            <p:nvPr/>
          </p:nvSpPr>
          <p:spPr>
            <a:xfrm>
              <a:off x="4641369" y="870038"/>
              <a:ext cx="2696251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zh-TW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Difficulty for die height control</a:t>
              </a:r>
              <a:endParaRPr lang="en-US" sz="14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A997D185-3200-88FD-D395-00314F61C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55" t="10563" r="13798" b="18286"/>
            <a:stretch/>
          </p:blipFill>
          <p:spPr>
            <a:xfrm>
              <a:off x="4745850" y="1165763"/>
              <a:ext cx="716435" cy="67495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B5D211-0BB1-76C0-EB63-F3D682FA8BE2}"/>
                </a:ext>
              </a:extLst>
            </p:cNvPr>
            <p:cNvSpPr txBox="1"/>
            <p:nvPr/>
          </p:nvSpPr>
          <p:spPr>
            <a:xfrm>
              <a:off x="5698549" y="1081454"/>
              <a:ext cx="3740726" cy="1154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US" sz="1200">
                  <a:solidFill>
                    <a:schemeClr val="tx1"/>
                  </a:solidFill>
                  <a:sym typeface="Helvetica Neue"/>
                </a:rPr>
                <a:t>Stacking across 2 die with large z-height gap cause non-bond or crack. Z-height gap results from: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TTV within wafer from thinning process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Intrinsic co-planarity variation of </a:t>
              </a:r>
              <a:r>
                <a:rPr lang="el-GR" sz="1200">
                  <a:sym typeface="Helvetica Neue"/>
                </a:rPr>
                <a:t>μ</a:t>
              </a: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-bump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Cumulative gaps after multiple tiers stacking</a:t>
              </a:r>
            </a:p>
          </p:txBody>
        </p: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4F1F59E6-CF79-BD96-2665-7BB26686B2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00032" y="757156"/>
              <a:ext cx="2544198" cy="1565478"/>
              <a:chOff x="9546181" y="903036"/>
              <a:chExt cx="2421697" cy="1490103"/>
            </a:xfrm>
          </p:grpSpPr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F61B0720-9A9B-59DD-F2A3-C854707173D4}"/>
                  </a:ext>
                </a:extLst>
              </p:cNvPr>
              <p:cNvSpPr/>
              <p:nvPr/>
            </p:nvSpPr>
            <p:spPr>
              <a:xfrm rot="10800000">
                <a:off x="10884892" y="16030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BA9E62A-B4CC-0F7C-B6D4-7247EAA794E3}"/>
                  </a:ext>
                </a:extLst>
              </p:cNvPr>
              <p:cNvSpPr/>
              <p:nvPr/>
            </p:nvSpPr>
            <p:spPr>
              <a:xfrm rot="10800000">
                <a:off x="10949879" y="16030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81" name="Flowchart: Delay 80">
                <a:extLst>
                  <a:ext uri="{FF2B5EF4-FFF2-40B4-BE49-F238E27FC236}">
                    <a16:creationId xmlns:a16="http://schemas.microsoft.com/office/drawing/2014/main" id="{9F662E1C-597B-7987-1EB9-CEE0AB2243A2}"/>
                  </a:ext>
                </a:extLst>
              </p:cNvPr>
              <p:cNvSpPr/>
              <p:nvPr/>
            </p:nvSpPr>
            <p:spPr>
              <a:xfrm rot="4980000">
                <a:off x="10951208" y="155286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" name="Flowchart: Delay 81">
                <a:extLst>
                  <a:ext uri="{FF2B5EF4-FFF2-40B4-BE49-F238E27FC236}">
                    <a16:creationId xmlns:a16="http://schemas.microsoft.com/office/drawing/2014/main" id="{A8C3F0CD-D50F-73EF-266A-0D6A6EF029F7}"/>
                  </a:ext>
                </a:extLst>
              </p:cNvPr>
              <p:cNvSpPr/>
              <p:nvPr/>
            </p:nvSpPr>
            <p:spPr>
              <a:xfrm rot="4980000">
                <a:off x="10880976" y="156300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C2AA0AC2-3F87-055B-301D-42931D4C2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668892" y="1091406"/>
                <a:ext cx="252000" cy="269345"/>
              </a:xfrm>
              <a:prstGeom prst="rect">
                <a:avLst/>
              </a:prstGeom>
            </p:spPr>
          </p:pic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3126660-4B10-7524-ADFC-2D62868B6E7E}"/>
                  </a:ext>
                </a:extLst>
              </p:cNvPr>
              <p:cNvGrpSpPr/>
              <p:nvPr/>
            </p:nvGrpSpPr>
            <p:grpSpPr>
              <a:xfrm>
                <a:off x="10225853" y="1639062"/>
                <a:ext cx="113432" cy="46140"/>
                <a:chOff x="11029776" y="1702513"/>
                <a:chExt cx="113432" cy="46140"/>
              </a:xfrm>
            </p:grpSpPr>
            <p:sp>
              <p:nvSpPr>
                <p:cNvPr id="107" name="Flowchart: Delay 106">
                  <a:extLst>
                    <a:ext uri="{FF2B5EF4-FFF2-40B4-BE49-F238E27FC236}">
                      <a16:creationId xmlns:a16="http://schemas.microsoft.com/office/drawing/2014/main" id="{9C5A82DC-1F81-CDC0-A9AE-F4C88705E0F4}"/>
                    </a:ext>
                  </a:extLst>
                </p:cNvPr>
                <p:cNvSpPr/>
                <p:nvPr/>
              </p:nvSpPr>
              <p:spPr>
                <a:xfrm rot="4980000">
                  <a:off x="11103608" y="1698913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8" name="Flowchart: Delay 107">
                  <a:extLst>
                    <a:ext uri="{FF2B5EF4-FFF2-40B4-BE49-F238E27FC236}">
                      <a16:creationId xmlns:a16="http://schemas.microsoft.com/office/drawing/2014/main" id="{4B7CC5EE-C64E-8009-8AA8-FDA986B7A230}"/>
                    </a:ext>
                  </a:extLst>
                </p:cNvPr>
                <p:cNvSpPr/>
                <p:nvPr/>
              </p:nvSpPr>
              <p:spPr>
                <a:xfrm rot="4980000">
                  <a:off x="11033376" y="1709053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0A753C6-C26C-A9DA-E828-58316C69C139}"/>
                  </a:ext>
                </a:extLst>
              </p:cNvPr>
              <p:cNvGrpSpPr/>
              <p:nvPr/>
            </p:nvGrpSpPr>
            <p:grpSpPr>
              <a:xfrm rot="240000">
                <a:off x="10232076" y="1680401"/>
                <a:ext cx="100987" cy="18000"/>
                <a:chOff x="10229734" y="1675156"/>
                <a:chExt cx="100987" cy="18000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E051317-84FB-777D-A81B-940D5E793254}"/>
                    </a:ext>
                  </a:extLst>
                </p:cNvPr>
                <p:cNvSpPr/>
                <p:nvPr/>
              </p:nvSpPr>
              <p:spPr>
                <a:xfrm rot="10800000">
                  <a:off x="10229734" y="1675156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A13248C-5C67-02DC-4108-39B6ED9880C2}"/>
                    </a:ext>
                  </a:extLst>
                </p:cNvPr>
                <p:cNvSpPr/>
                <p:nvPr/>
              </p:nvSpPr>
              <p:spPr>
                <a:xfrm rot="10800000">
                  <a:off x="10294721" y="1675156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69B22370-351E-69AA-3306-2BD9D1502F5C}"/>
                  </a:ext>
                </a:extLst>
              </p:cNvPr>
              <p:cNvGrpSpPr/>
              <p:nvPr/>
            </p:nvGrpSpPr>
            <p:grpSpPr>
              <a:xfrm>
                <a:off x="11091010" y="1574257"/>
                <a:ext cx="308426" cy="47452"/>
                <a:chOff x="11091010" y="1574257"/>
                <a:chExt cx="308426" cy="47452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FB076677-011E-9066-C88F-9734563572D5}"/>
                    </a:ext>
                  </a:extLst>
                </p:cNvPr>
                <p:cNvSpPr/>
                <p:nvPr/>
              </p:nvSpPr>
              <p:spPr>
                <a:xfrm rot="10800000">
                  <a:off x="1109101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84EBD50D-011D-1AC0-C227-1332EF1BD966}"/>
                    </a:ext>
                  </a:extLst>
                </p:cNvPr>
                <p:cNvSpPr/>
                <p:nvPr/>
              </p:nvSpPr>
              <p:spPr>
                <a:xfrm rot="10800000">
                  <a:off x="1115821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1735A2E6-01CE-ECCD-1B50-9E07A4E64C22}"/>
                    </a:ext>
                  </a:extLst>
                </p:cNvPr>
                <p:cNvSpPr/>
                <p:nvPr/>
              </p:nvSpPr>
              <p:spPr>
                <a:xfrm rot="10800000">
                  <a:off x="1135983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3D608C0E-E23D-4D54-F9B4-95E88D62062B}"/>
                    </a:ext>
                  </a:extLst>
                </p:cNvPr>
                <p:cNvSpPr/>
                <p:nvPr/>
              </p:nvSpPr>
              <p:spPr>
                <a:xfrm rot="10800000">
                  <a:off x="11225423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380556EE-5022-78DC-E978-F9BDD535FE84}"/>
                    </a:ext>
                  </a:extLst>
                </p:cNvPr>
                <p:cNvSpPr/>
                <p:nvPr/>
              </p:nvSpPr>
              <p:spPr>
                <a:xfrm rot="10800000">
                  <a:off x="1129263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91733312-8E64-CF45-DEE4-E2724A96271D}"/>
                    </a:ext>
                  </a:extLst>
                </p:cNvPr>
                <p:cNvGrpSpPr/>
                <p:nvPr/>
              </p:nvGrpSpPr>
              <p:grpSpPr>
                <a:xfrm>
                  <a:off x="11091010" y="1574257"/>
                  <a:ext cx="308426" cy="36000"/>
                  <a:chOff x="11091010" y="1574257"/>
                  <a:chExt cx="308426" cy="36000"/>
                </a:xfrm>
              </p:grpSpPr>
              <p:sp>
                <p:nvSpPr>
                  <p:cNvPr id="114" name="Flowchart: Delay 113">
                    <a:extLst>
                      <a:ext uri="{FF2B5EF4-FFF2-40B4-BE49-F238E27FC236}">
                        <a16:creationId xmlns:a16="http://schemas.microsoft.com/office/drawing/2014/main" id="{30B561C3-E02F-2E06-EF9C-640D8B8B4F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094610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5" name="Flowchart: Delay 114">
                    <a:extLst>
                      <a:ext uri="{FF2B5EF4-FFF2-40B4-BE49-F238E27FC236}">
                        <a16:creationId xmlns:a16="http://schemas.microsoft.com/office/drawing/2014/main" id="{562EA00F-EBE0-57BE-0155-61D48981A4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15821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6" name="Flowchart: Delay 115">
                    <a:extLst>
                      <a:ext uri="{FF2B5EF4-FFF2-40B4-BE49-F238E27FC236}">
                        <a16:creationId xmlns:a16="http://schemas.microsoft.com/office/drawing/2014/main" id="{33CE7885-7077-B50A-35AA-CD2723174D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29195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7" name="Flowchart: Delay 116">
                    <a:extLst>
                      <a:ext uri="{FF2B5EF4-FFF2-40B4-BE49-F238E27FC236}">
                        <a16:creationId xmlns:a16="http://schemas.microsoft.com/office/drawing/2014/main" id="{221619ED-E9DD-F8AE-D12B-45414A75D9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95874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8" name="Flowchart: Delay 117">
                    <a:extLst>
                      <a:ext uri="{FF2B5EF4-FFF2-40B4-BE49-F238E27FC236}">
                        <a16:creationId xmlns:a16="http://schemas.microsoft.com/office/drawing/2014/main" id="{C707BFF0-5C6F-6FDA-D8E8-53CFBE3B00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5983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3C61ADC-B8C8-06C6-7A10-8E4902E89D25}"/>
                  </a:ext>
                </a:extLst>
              </p:cNvPr>
              <p:cNvGrpSpPr/>
              <p:nvPr/>
            </p:nvGrpSpPr>
            <p:grpSpPr>
              <a:xfrm>
                <a:off x="9546181" y="1123097"/>
                <a:ext cx="2081943" cy="1042599"/>
                <a:chOff x="9482978" y="1000632"/>
                <a:chExt cx="2081943" cy="1042599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0FC1EEB-AE53-7093-2C3B-B1D40A63C112}"/>
                    </a:ext>
                  </a:extLst>
                </p:cNvPr>
                <p:cNvSpPr/>
                <p:nvPr/>
              </p:nvSpPr>
              <p:spPr>
                <a:xfrm rot="10800000">
                  <a:off x="9482978" y="1917230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E04D2833-64EC-687F-06F5-B8E8F8AD4D69}"/>
                    </a:ext>
                  </a:extLst>
                </p:cNvPr>
                <p:cNvSpPr/>
                <p:nvPr/>
              </p:nvSpPr>
              <p:spPr>
                <a:xfrm rot="10800000">
                  <a:off x="10357539" y="1917230"/>
                  <a:ext cx="571941" cy="126001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4E72FC0-505C-0AF6-F556-981A4E1E533C}"/>
                    </a:ext>
                  </a:extLst>
                </p:cNvPr>
                <p:cNvSpPr/>
                <p:nvPr/>
              </p:nvSpPr>
              <p:spPr>
                <a:xfrm rot="10680000">
                  <a:off x="9693772" y="1744092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9F2A57B-04D1-1D2A-2A58-ACAE63CDFCF2}"/>
                    </a:ext>
                  </a:extLst>
                </p:cNvPr>
                <p:cNvSpPr/>
                <p:nvPr/>
              </p:nvSpPr>
              <p:spPr>
                <a:xfrm rot="10800000">
                  <a:off x="10617873" y="1764013"/>
                  <a:ext cx="571941" cy="10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D234F97-A43F-5363-C7A3-EF99C56D46EC}"/>
                    </a:ext>
                  </a:extLst>
                </p:cNvPr>
                <p:cNvSpPr/>
                <p:nvPr/>
              </p:nvSpPr>
              <p:spPr>
                <a:xfrm rot="11035676">
                  <a:off x="9931116" y="1587380"/>
                  <a:ext cx="826465" cy="10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1E28C3C7-4C47-8299-0266-37DFCB4C8D73}"/>
                    </a:ext>
                  </a:extLst>
                </p:cNvPr>
                <p:cNvSpPr/>
                <p:nvPr/>
              </p:nvSpPr>
              <p:spPr>
                <a:xfrm rot="10800000">
                  <a:off x="10789448" y="1498574"/>
                  <a:ext cx="571941" cy="218618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5" name="Rectangle 1024">
                  <a:extLst>
                    <a:ext uri="{FF2B5EF4-FFF2-40B4-BE49-F238E27FC236}">
                      <a16:creationId xmlns:a16="http://schemas.microsoft.com/office/drawing/2014/main" id="{CD1B2038-C9A0-EC93-7A4A-DA5DBFFE6EFE}"/>
                    </a:ext>
                  </a:extLst>
                </p:cNvPr>
                <p:cNvSpPr/>
                <p:nvPr/>
              </p:nvSpPr>
              <p:spPr>
                <a:xfrm rot="10380000">
                  <a:off x="10110661" y="1361131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7" name="Rectangle 1026">
                  <a:extLst>
                    <a:ext uri="{FF2B5EF4-FFF2-40B4-BE49-F238E27FC236}">
                      <a16:creationId xmlns:a16="http://schemas.microsoft.com/office/drawing/2014/main" id="{D44B00F5-3370-E3F8-A419-29C2B489363E}"/>
                    </a:ext>
                  </a:extLst>
                </p:cNvPr>
                <p:cNvSpPr/>
                <p:nvPr/>
              </p:nvSpPr>
              <p:spPr>
                <a:xfrm rot="10800000">
                  <a:off x="10992980" y="1310179"/>
                  <a:ext cx="571941" cy="144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8" name="TextBox 1027">
                  <a:extLst>
                    <a:ext uri="{FF2B5EF4-FFF2-40B4-BE49-F238E27FC236}">
                      <a16:creationId xmlns:a16="http://schemas.microsoft.com/office/drawing/2014/main" id="{571919FC-514B-3FCD-9916-9E670DE5CF6D}"/>
                    </a:ext>
                  </a:extLst>
                </p:cNvPr>
                <p:cNvSpPr txBox="1"/>
                <p:nvPr/>
              </p:nvSpPr>
              <p:spPr>
                <a:xfrm>
                  <a:off x="11071007" y="1000632"/>
                  <a:ext cx="369332" cy="1907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eaVert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i="0" u="none" strike="noStrike" cap="none" spc="0" normalizeH="0" baseline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FillTx/>
                      <a:latin typeface="IntelOne Display Medium" panose="020B0703020203020204" pitchFamily="34" charset="0"/>
                      <a:sym typeface="Helvetica Neue"/>
                    </a:rPr>
                    <a:t>…</a:t>
                  </a:r>
                </a:p>
              </p:txBody>
            </p:sp>
          </p:grpSp>
          <p:sp>
            <p:nvSpPr>
              <p:cNvPr id="1029" name="Explosion: 8 Points 1028">
                <a:extLst>
                  <a:ext uri="{FF2B5EF4-FFF2-40B4-BE49-F238E27FC236}">
                    <a16:creationId xmlns:a16="http://schemas.microsoft.com/office/drawing/2014/main" id="{78771C44-56F6-D75B-5690-475D723D562F}"/>
                  </a:ext>
                </a:extLst>
              </p:cNvPr>
              <p:cNvSpPr/>
              <p:nvPr/>
            </p:nvSpPr>
            <p:spPr>
              <a:xfrm rot="735342">
                <a:off x="10453792" y="1739604"/>
                <a:ext cx="216000" cy="180000"/>
              </a:xfrm>
              <a:prstGeom prst="irregularSeal1">
                <a:avLst/>
              </a:prstGeom>
              <a:noFill/>
              <a:ln w="6350" cap="flat">
                <a:solidFill>
                  <a:srgbClr val="B85827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id="{A3B98D54-91F1-8EAA-13C7-AEB81168C3B7}"/>
                  </a:ext>
                </a:extLst>
              </p:cNvPr>
              <p:cNvGrpSpPr/>
              <p:nvPr/>
            </p:nvGrpSpPr>
            <p:grpSpPr>
              <a:xfrm>
                <a:off x="10903193" y="1836267"/>
                <a:ext cx="308426" cy="47452"/>
                <a:chOff x="11091010" y="1574257"/>
                <a:chExt cx="308426" cy="47452"/>
              </a:xfrm>
            </p:grpSpPr>
            <p:sp>
              <p:nvSpPr>
                <p:cNvPr id="1039" name="Rectangle 1038">
                  <a:extLst>
                    <a:ext uri="{FF2B5EF4-FFF2-40B4-BE49-F238E27FC236}">
                      <a16:creationId xmlns:a16="http://schemas.microsoft.com/office/drawing/2014/main" id="{F64DE560-C015-F440-582C-90DD8E5D0AAB}"/>
                    </a:ext>
                  </a:extLst>
                </p:cNvPr>
                <p:cNvSpPr/>
                <p:nvPr/>
              </p:nvSpPr>
              <p:spPr>
                <a:xfrm rot="10800000">
                  <a:off x="1109101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0" name="Rectangle 1039">
                  <a:extLst>
                    <a:ext uri="{FF2B5EF4-FFF2-40B4-BE49-F238E27FC236}">
                      <a16:creationId xmlns:a16="http://schemas.microsoft.com/office/drawing/2014/main" id="{BDB1FBD7-3182-10DD-384E-8542F3F0F867}"/>
                    </a:ext>
                  </a:extLst>
                </p:cNvPr>
                <p:cNvSpPr/>
                <p:nvPr/>
              </p:nvSpPr>
              <p:spPr>
                <a:xfrm rot="10800000">
                  <a:off x="1115821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1" name="Rectangle 1040">
                  <a:extLst>
                    <a:ext uri="{FF2B5EF4-FFF2-40B4-BE49-F238E27FC236}">
                      <a16:creationId xmlns:a16="http://schemas.microsoft.com/office/drawing/2014/main" id="{D3A97DEA-3DB6-7A54-C875-C33F29FF375C}"/>
                    </a:ext>
                  </a:extLst>
                </p:cNvPr>
                <p:cNvSpPr/>
                <p:nvPr/>
              </p:nvSpPr>
              <p:spPr>
                <a:xfrm rot="10800000">
                  <a:off x="1135983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2" name="Rectangle 1041">
                  <a:extLst>
                    <a:ext uri="{FF2B5EF4-FFF2-40B4-BE49-F238E27FC236}">
                      <a16:creationId xmlns:a16="http://schemas.microsoft.com/office/drawing/2014/main" id="{37768F1C-66F9-F9E5-96E9-7C381EF35452}"/>
                    </a:ext>
                  </a:extLst>
                </p:cNvPr>
                <p:cNvSpPr/>
                <p:nvPr/>
              </p:nvSpPr>
              <p:spPr>
                <a:xfrm rot="10800000">
                  <a:off x="11225423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3" name="Rectangle 1042">
                  <a:extLst>
                    <a:ext uri="{FF2B5EF4-FFF2-40B4-BE49-F238E27FC236}">
                      <a16:creationId xmlns:a16="http://schemas.microsoft.com/office/drawing/2014/main" id="{D2CCBC16-D0D0-45B2-0DD8-60B057328936}"/>
                    </a:ext>
                  </a:extLst>
                </p:cNvPr>
                <p:cNvSpPr/>
                <p:nvPr/>
              </p:nvSpPr>
              <p:spPr>
                <a:xfrm rot="10800000">
                  <a:off x="1129263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1044" name="Group 1043">
                  <a:extLst>
                    <a:ext uri="{FF2B5EF4-FFF2-40B4-BE49-F238E27FC236}">
                      <a16:creationId xmlns:a16="http://schemas.microsoft.com/office/drawing/2014/main" id="{742EA63D-BDF6-F471-7B09-F396E0451342}"/>
                    </a:ext>
                  </a:extLst>
                </p:cNvPr>
                <p:cNvGrpSpPr/>
                <p:nvPr/>
              </p:nvGrpSpPr>
              <p:grpSpPr>
                <a:xfrm>
                  <a:off x="11091010" y="1574257"/>
                  <a:ext cx="308426" cy="36000"/>
                  <a:chOff x="11091010" y="1574257"/>
                  <a:chExt cx="308426" cy="36000"/>
                </a:xfrm>
              </p:grpSpPr>
              <p:sp>
                <p:nvSpPr>
                  <p:cNvPr id="1045" name="Flowchart: Delay 1044">
                    <a:extLst>
                      <a:ext uri="{FF2B5EF4-FFF2-40B4-BE49-F238E27FC236}">
                        <a16:creationId xmlns:a16="http://schemas.microsoft.com/office/drawing/2014/main" id="{97758A26-5419-0CBE-8507-197EE5E5D19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094610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6" name="Flowchart: Delay 1045">
                    <a:extLst>
                      <a:ext uri="{FF2B5EF4-FFF2-40B4-BE49-F238E27FC236}">
                        <a16:creationId xmlns:a16="http://schemas.microsoft.com/office/drawing/2014/main" id="{E6D68B96-7380-DE04-F9D3-D7D57E1653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15821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7" name="Flowchart: Delay 1046">
                    <a:extLst>
                      <a:ext uri="{FF2B5EF4-FFF2-40B4-BE49-F238E27FC236}">
                        <a16:creationId xmlns:a16="http://schemas.microsoft.com/office/drawing/2014/main" id="{6985B6BC-91F5-6B39-963C-74636B8CBB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29195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8" name="Flowchart: Delay 1047">
                    <a:extLst>
                      <a:ext uri="{FF2B5EF4-FFF2-40B4-BE49-F238E27FC236}">
                        <a16:creationId xmlns:a16="http://schemas.microsoft.com/office/drawing/2014/main" id="{756ECD50-7E4D-7ED4-8901-2A0269D9C4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95874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9" name="Flowchart: Delay 1048">
                    <a:extLst>
                      <a:ext uri="{FF2B5EF4-FFF2-40B4-BE49-F238E27FC236}">
                        <a16:creationId xmlns:a16="http://schemas.microsoft.com/office/drawing/2014/main" id="{34AF7E7E-2DC8-DA7D-BF8A-F0326A98F4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5983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8F0B1252-CE47-E5E9-93A7-565C8CB4EE2F}"/>
                  </a:ext>
                </a:extLst>
              </p:cNvPr>
              <p:cNvGrpSpPr/>
              <p:nvPr/>
            </p:nvGrpSpPr>
            <p:grpSpPr>
              <a:xfrm>
                <a:off x="10449826" y="2020349"/>
                <a:ext cx="100987" cy="18000"/>
                <a:chOff x="11037292" y="1755439"/>
                <a:chExt cx="100987" cy="18000"/>
              </a:xfrm>
            </p:grpSpPr>
            <p:sp>
              <p:nvSpPr>
                <p:cNvPr id="1050" name="Rectangle 1049">
                  <a:extLst>
                    <a:ext uri="{FF2B5EF4-FFF2-40B4-BE49-F238E27FC236}">
                      <a16:creationId xmlns:a16="http://schemas.microsoft.com/office/drawing/2014/main" id="{643B590E-4E77-1800-B2CC-F0693433A9CA}"/>
                    </a:ext>
                  </a:extLst>
                </p:cNvPr>
                <p:cNvSpPr/>
                <p:nvPr/>
              </p:nvSpPr>
              <p:spPr>
                <a:xfrm rot="10800000">
                  <a:off x="11037292" y="175543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51" name="Rectangle 1050">
                  <a:extLst>
                    <a:ext uri="{FF2B5EF4-FFF2-40B4-BE49-F238E27FC236}">
                      <a16:creationId xmlns:a16="http://schemas.microsoft.com/office/drawing/2014/main" id="{4C3028EE-70A4-7F52-5AA5-8F5AA4E55AC0}"/>
                    </a:ext>
                  </a:extLst>
                </p:cNvPr>
                <p:cNvSpPr/>
                <p:nvPr/>
              </p:nvSpPr>
              <p:spPr>
                <a:xfrm rot="10800000">
                  <a:off x="11102279" y="175543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1054" name="Straight Arrow Connector 1053">
                <a:extLst>
                  <a:ext uri="{FF2B5EF4-FFF2-40B4-BE49-F238E27FC236}">
                    <a16:creationId xmlns:a16="http://schemas.microsoft.com/office/drawing/2014/main" id="{199BBBC4-57D4-1A36-797D-76BF433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848024" y="1339574"/>
                <a:ext cx="91169" cy="182744"/>
              </a:xfrm>
              <a:prstGeom prst="straightConnector1">
                <a:avLst/>
              </a:prstGeom>
              <a:noFill/>
              <a:ln w="3175" cap="flat">
                <a:solidFill>
                  <a:srgbClr val="B85827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37D99427-20BD-CB4D-EDB1-4014CA008E1B}"/>
                  </a:ext>
                </a:extLst>
              </p:cNvPr>
              <p:cNvSpPr txBox="1"/>
              <p:nvPr/>
            </p:nvSpPr>
            <p:spPr>
              <a:xfrm>
                <a:off x="10460088" y="903036"/>
                <a:ext cx="672887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rgbClr val="B85827"/>
                    </a:solidFill>
                    <a:sym typeface="Helvetica Neue"/>
                  </a:rPr>
                  <a:t>Non-bonded</a:t>
                </a:r>
                <a:endParaRPr lang="en-US" sz="1000">
                  <a:solidFill>
                    <a:srgbClr val="B85827"/>
                  </a:solidFill>
                  <a:latin typeface="IntelOne Display Light" panose="020B0403020203020204" pitchFamily="34" charset="0"/>
                  <a:sym typeface="Helvetica Neue"/>
                </a:endParaRPr>
              </a:p>
            </p:txBody>
          </p:sp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DD46370E-3EBA-8C03-4CE4-85A0688D4272}"/>
                  </a:ext>
                </a:extLst>
              </p:cNvPr>
              <p:cNvSpPr txBox="1"/>
              <p:nvPr/>
            </p:nvSpPr>
            <p:spPr>
              <a:xfrm>
                <a:off x="10440523" y="1524461"/>
                <a:ext cx="282277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rgbClr val="B85827"/>
                    </a:solidFill>
                    <a:sym typeface="Helvetica Neue"/>
                  </a:rPr>
                  <a:t>crack</a:t>
                </a:r>
                <a:endParaRPr lang="en-US" sz="1000">
                  <a:solidFill>
                    <a:srgbClr val="B85827"/>
                  </a:solidFill>
                  <a:latin typeface="IntelOne Display Light" panose="020B0403020203020204" pitchFamily="34" charset="0"/>
                  <a:sym typeface="Helvetica Neue"/>
                </a:endParaRPr>
              </a:p>
            </p:txBody>
          </p:sp>
          <p:cxnSp>
            <p:nvCxnSpPr>
              <p:cNvPr id="1062" name="Straight Arrow Connector 1061">
                <a:extLst>
                  <a:ext uri="{FF2B5EF4-FFF2-40B4-BE49-F238E27FC236}">
                    <a16:creationId xmlns:a16="http://schemas.microsoft.com/office/drawing/2014/main" id="{1B1699F7-6697-5D8D-C8B0-9633C55CC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201" y="1734823"/>
                <a:ext cx="52829" cy="313764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1E202E9D-3BB6-0824-A74B-5538F658801B}"/>
                  </a:ext>
                </a:extLst>
              </p:cNvPr>
              <p:cNvSpPr txBox="1"/>
              <p:nvPr/>
            </p:nvSpPr>
            <p:spPr>
              <a:xfrm>
                <a:off x="11261423" y="2012444"/>
                <a:ext cx="706455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THK variation</a:t>
                </a:r>
              </a:p>
            </p:txBody>
          </p:sp>
          <p:cxnSp>
            <p:nvCxnSpPr>
              <p:cNvPr id="1069" name="Straight Arrow Connector 1068">
                <a:extLst>
                  <a:ext uri="{FF2B5EF4-FFF2-40B4-BE49-F238E27FC236}">
                    <a16:creationId xmlns:a16="http://schemas.microsoft.com/office/drawing/2014/main" id="{42334191-BBFE-D88E-9A93-453666F03D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87332" y="2048587"/>
                <a:ext cx="108000" cy="175173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620AF6F5-EBD0-5024-CB97-7AD01B54A14E}"/>
                  </a:ext>
                </a:extLst>
              </p:cNvPr>
              <p:cNvSpPr txBox="1"/>
              <p:nvPr/>
            </p:nvSpPr>
            <p:spPr>
              <a:xfrm>
                <a:off x="9952045" y="2173421"/>
                <a:ext cx="936853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bump co-planarity</a:t>
                </a:r>
              </a:p>
            </p:txBody>
          </p:sp>
          <p:sp>
            <p:nvSpPr>
              <p:cNvPr id="1072" name="Flowchart: Delay 1071">
                <a:extLst>
                  <a:ext uri="{FF2B5EF4-FFF2-40B4-BE49-F238E27FC236}">
                    <a16:creationId xmlns:a16="http://schemas.microsoft.com/office/drawing/2014/main" id="{A2D9EB01-B2B7-1C71-C1ED-380BE2B5E9F5}"/>
                  </a:ext>
                </a:extLst>
              </p:cNvPr>
              <p:cNvSpPr/>
              <p:nvPr/>
            </p:nvSpPr>
            <p:spPr>
              <a:xfrm rot="5400000">
                <a:off x="9887283" y="1998749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3" name="Flowchart: Delay 1072">
                <a:extLst>
                  <a:ext uri="{FF2B5EF4-FFF2-40B4-BE49-F238E27FC236}">
                    <a16:creationId xmlns:a16="http://schemas.microsoft.com/office/drawing/2014/main" id="{BC6A69EF-0636-B76C-509B-05D1735073C1}"/>
                  </a:ext>
                </a:extLst>
              </p:cNvPr>
              <p:cNvSpPr/>
              <p:nvPr/>
            </p:nvSpPr>
            <p:spPr>
              <a:xfrm rot="5400000">
                <a:off x="9817051" y="1998749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4" name="Flowchart: Delay 1073">
                <a:extLst>
                  <a:ext uri="{FF2B5EF4-FFF2-40B4-BE49-F238E27FC236}">
                    <a16:creationId xmlns:a16="http://schemas.microsoft.com/office/drawing/2014/main" id="{B1B8AEE5-FF58-154A-0214-66F3FDDF60CD}"/>
                  </a:ext>
                </a:extLst>
              </p:cNvPr>
              <p:cNvSpPr/>
              <p:nvPr/>
            </p:nvSpPr>
            <p:spPr>
              <a:xfrm rot="5400000">
                <a:off x="10511056" y="1983333"/>
                <a:ext cx="54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5" name="Flowchart: Delay 1074">
                <a:extLst>
                  <a:ext uri="{FF2B5EF4-FFF2-40B4-BE49-F238E27FC236}">
                    <a16:creationId xmlns:a16="http://schemas.microsoft.com/office/drawing/2014/main" id="{102B59D1-8DB5-7DD6-A214-B4DAC36B3A32}"/>
                  </a:ext>
                </a:extLst>
              </p:cNvPr>
              <p:cNvSpPr/>
              <p:nvPr/>
            </p:nvSpPr>
            <p:spPr>
              <a:xfrm rot="5400000">
                <a:off x="10440824" y="1983333"/>
                <a:ext cx="54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998E7FDE-BB9B-B1E9-909A-757DF9BFA310}"/>
              </a:ext>
            </a:extLst>
          </p:cNvPr>
          <p:cNvGrpSpPr/>
          <p:nvPr/>
        </p:nvGrpSpPr>
        <p:grpSpPr>
          <a:xfrm>
            <a:off x="4641369" y="3546716"/>
            <a:ext cx="6815037" cy="1320028"/>
            <a:chOff x="4641369" y="3455275"/>
            <a:chExt cx="6815037" cy="1320028"/>
          </a:xfrm>
        </p:grpSpPr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A6B84F54-9ED7-D26C-1835-11AE0F2D2F99}"/>
                </a:ext>
              </a:extLst>
            </p:cNvPr>
            <p:cNvSpPr txBox="1"/>
            <p:nvPr/>
          </p:nvSpPr>
          <p:spPr>
            <a:xfrm>
              <a:off x="4641369" y="3455275"/>
              <a:ext cx="184345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zh-TW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Die bond alignment</a:t>
              </a:r>
              <a:endParaRPr lang="en-US" sz="14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endParaRPr>
            </a:p>
          </p:txBody>
        </p:sp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DB7B67F8-22FD-4762-72E3-07B2D484A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1" t="10995" r="14022" b="17670"/>
            <a:stretch/>
          </p:blipFill>
          <p:spPr>
            <a:xfrm>
              <a:off x="4745850" y="3732841"/>
              <a:ext cx="716435" cy="67495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9EFEB0-176C-A459-8ABC-EF205068357F}"/>
                </a:ext>
              </a:extLst>
            </p:cNvPr>
            <p:cNvSpPr txBox="1"/>
            <p:nvPr/>
          </p:nvSpPr>
          <p:spPr>
            <a:xfrm>
              <a:off x="5698549" y="3712688"/>
              <a:ext cx="399327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Die-bond accuracy will decrease while high-tier die use ground alignment marks due to large level difference of focal plane. As well, accuracy of overlay shift metrology is impacted.</a:t>
              </a:r>
            </a:p>
          </p:txBody>
        </p:sp>
        <p:grpSp>
          <p:nvGrpSpPr>
            <p:cNvPr id="1124" name="Group 1123">
              <a:extLst>
                <a:ext uri="{FF2B5EF4-FFF2-40B4-BE49-F238E27FC236}">
                  <a16:creationId xmlns:a16="http://schemas.microsoft.com/office/drawing/2014/main" id="{31C96898-5F9F-2307-E053-053B02251D53}"/>
                </a:ext>
              </a:extLst>
            </p:cNvPr>
            <p:cNvGrpSpPr/>
            <p:nvPr/>
          </p:nvGrpSpPr>
          <p:grpSpPr>
            <a:xfrm>
              <a:off x="9989690" y="3515083"/>
              <a:ext cx="1466716" cy="1260220"/>
              <a:chOff x="9989690" y="3515083"/>
              <a:chExt cx="1466716" cy="1260220"/>
            </a:xfrm>
          </p:grpSpPr>
          <p:pic>
            <p:nvPicPr>
              <p:cNvPr id="1123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F6BF81C4-546D-10B1-C6FD-1907901FB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1012718" y="3539206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9" name="Straight Arrow Connector 1108">
                <a:extLst>
                  <a:ext uri="{FF2B5EF4-FFF2-40B4-BE49-F238E27FC236}">
                    <a16:creationId xmlns:a16="http://schemas.microsoft.com/office/drawing/2014/main" id="{8F7D3E88-9B58-3F30-C9CA-B88F30293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2114" y="3796832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110" name="Picture 1109">
                <a:extLst>
                  <a:ext uri="{FF2B5EF4-FFF2-40B4-BE49-F238E27FC236}">
                    <a16:creationId xmlns:a16="http://schemas.microsoft.com/office/drawing/2014/main" id="{C0002720-2946-6505-AEC3-24380FAE0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70480" y="3529418"/>
                <a:ext cx="1385926" cy="1245885"/>
              </a:xfrm>
              <a:prstGeom prst="rect">
                <a:avLst/>
              </a:prstGeom>
            </p:spPr>
          </p:pic>
          <p:cxnSp>
            <p:nvCxnSpPr>
              <p:cNvPr id="1111" name="Straight Arrow Connector 1110">
                <a:extLst>
                  <a:ext uri="{FF2B5EF4-FFF2-40B4-BE49-F238E27FC236}">
                    <a16:creationId xmlns:a16="http://schemas.microsoft.com/office/drawing/2014/main" id="{DADB9B82-52D0-914D-1D09-A68A125226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36777" y="38712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2" name="Straight Arrow Connector 1111">
                <a:extLst>
                  <a:ext uri="{FF2B5EF4-FFF2-40B4-BE49-F238E27FC236}">
                    <a16:creationId xmlns:a16="http://schemas.microsoft.com/office/drawing/2014/main" id="{A02F953F-C92B-BB98-2C88-494B0223E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0169" y="40968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3" name="Straight Arrow Connector 1112">
                <a:extLst>
                  <a:ext uri="{FF2B5EF4-FFF2-40B4-BE49-F238E27FC236}">
                    <a16:creationId xmlns:a16="http://schemas.microsoft.com/office/drawing/2014/main" id="{BAD7A86B-B59B-8892-BBB4-3A2E8DC97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980" y="39940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120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019099C2-5192-F5D4-98FD-185660931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9965567" y="3619355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1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3250F9A4-0D6C-6C4E-1628-18DD01E78B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0215370" y="3860948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2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605E5E56-B9C3-85CA-3F23-5A5FEA447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1218899" y="3745824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E77F999E-9A0A-3E09-1514-13D48772E45D}"/>
              </a:ext>
            </a:extLst>
          </p:cNvPr>
          <p:cNvGrpSpPr/>
          <p:nvPr/>
        </p:nvGrpSpPr>
        <p:grpSpPr>
          <a:xfrm>
            <a:off x="4641369" y="2355780"/>
            <a:ext cx="6868791" cy="984088"/>
            <a:chOff x="4641369" y="2277402"/>
            <a:chExt cx="6868791" cy="984088"/>
          </a:xfrm>
        </p:grpSpPr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7E8FAE09-90A1-96B9-4BA9-FE646F1AC732}"/>
                </a:ext>
              </a:extLst>
            </p:cNvPr>
            <p:cNvSpPr txBox="1"/>
            <p:nvPr/>
          </p:nvSpPr>
          <p:spPr>
            <a:xfrm>
              <a:off x="4641369" y="2277402"/>
              <a:ext cx="226504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TCB for thin die handling</a:t>
              </a:r>
            </a:p>
          </p:txBody>
        </p:sp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EE00B609-4017-4DB8-4023-9840F0774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71" t="10943" r="13522" b="17967"/>
            <a:stretch/>
          </p:blipFill>
          <p:spPr>
            <a:xfrm>
              <a:off x="4745850" y="2587116"/>
              <a:ext cx="720092" cy="674374"/>
            </a:xfrm>
            <a:prstGeom prst="rect">
              <a:avLst/>
            </a:prstGeom>
          </p:spPr>
        </p:pic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FB99ED55-9546-C35D-813B-A41473A2E4D1}"/>
                </a:ext>
              </a:extLst>
            </p:cNvPr>
            <p:cNvSpPr txBox="1"/>
            <p:nvPr/>
          </p:nvSpPr>
          <p:spPr>
            <a:xfrm>
              <a:off x="5698549" y="2510812"/>
              <a:ext cx="399327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Die stacking is processed with its final thickness of 40~50um, which is close to capability limitation of TCB process. The thin die is fragile to cause yield loss, especially under compression.</a:t>
              </a:r>
            </a:p>
          </p:txBody>
        </p:sp>
        <p:grpSp>
          <p:nvGrpSpPr>
            <p:cNvPr id="1128" name="Group 1127">
              <a:extLst>
                <a:ext uri="{FF2B5EF4-FFF2-40B4-BE49-F238E27FC236}">
                  <a16:creationId xmlns:a16="http://schemas.microsoft.com/office/drawing/2014/main" id="{14CDBB4B-913F-8873-0ED4-CD10E53AA95D}"/>
                </a:ext>
              </a:extLst>
            </p:cNvPr>
            <p:cNvGrpSpPr/>
            <p:nvPr/>
          </p:nvGrpSpPr>
          <p:grpSpPr>
            <a:xfrm>
              <a:off x="10061690" y="2504249"/>
              <a:ext cx="1448470" cy="750715"/>
              <a:chOff x="10031726" y="2474634"/>
              <a:chExt cx="1448470" cy="750715"/>
            </a:xfrm>
          </p:grpSpPr>
          <p:grpSp>
            <p:nvGrpSpPr>
              <p:cNvPr id="1101" name="Group 1100">
                <a:extLst>
                  <a:ext uri="{FF2B5EF4-FFF2-40B4-BE49-F238E27FC236}">
                    <a16:creationId xmlns:a16="http://schemas.microsoft.com/office/drawing/2014/main" id="{E17C6DC6-DA1A-D08C-B307-64F5C9BE06B4}"/>
                  </a:ext>
                </a:extLst>
              </p:cNvPr>
              <p:cNvGrpSpPr/>
              <p:nvPr/>
            </p:nvGrpSpPr>
            <p:grpSpPr>
              <a:xfrm>
                <a:off x="10031726" y="2474634"/>
                <a:ext cx="838488" cy="750715"/>
                <a:chOff x="10331757" y="2705099"/>
                <a:chExt cx="838488" cy="750715"/>
              </a:xfrm>
            </p:grpSpPr>
            <p:grpSp>
              <p:nvGrpSpPr>
                <p:cNvPr id="1099" name="Group 1098">
                  <a:extLst>
                    <a:ext uri="{FF2B5EF4-FFF2-40B4-BE49-F238E27FC236}">
                      <a16:creationId xmlns:a16="http://schemas.microsoft.com/office/drawing/2014/main" id="{D7DFDF69-54DE-F35C-953B-D9AC25F84440}"/>
                    </a:ext>
                  </a:extLst>
                </p:cNvPr>
                <p:cNvGrpSpPr/>
                <p:nvPr/>
              </p:nvGrpSpPr>
              <p:grpSpPr>
                <a:xfrm>
                  <a:off x="10331757" y="2753139"/>
                  <a:ext cx="838488" cy="702675"/>
                  <a:chOff x="10155114" y="2813103"/>
                  <a:chExt cx="838488" cy="702675"/>
                </a:xfrm>
              </p:grpSpPr>
              <p:grpSp>
                <p:nvGrpSpPr>
                  <p:cNvPr id="1087" name="Group 1086">
                    <a:extLst>
                      <a:ext uri="{FF2B5EF4-FFF2-40B4-BE49-F238E27FC236}">
                        <a16:creationId xmlns:a16="http://schemas.microsoft.com/office/drawing/2014/main" id="{EAADC69F-12A1-CD0E-D7D1-2D14510936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239398" y="3177827"/>
                    <a:ext cx="684000" cy="92508"/>
                    <a:chOff x="10280719" y="3177529"/>
                    <a:chExt cx="600873" cy="81265"/>
                  </a:xfrm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8E122CAD-7F27-3591-FAAE-5C79B8D42DB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0280719" y="3177529"/>
                      <a:ext cx="600873" cy="48663"/>
                    </a:xfrm>
                    <a:prstGeom prst="rect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3175" cap="flat">
                      <a:solidFill>
                        <a:schemeClr val="bg1">
                          <a:lumMod val="65000"/>
                        </a:schemeClr>
                      </a:solidFill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 hangingPunct="0"/>
                      <a:endParaRPr lang="en-US" sz="3200">
                        <a:solidFill>
                          <a:srgbClr val="FFFFFF"/>
                        </a:solidFill>
                        <a:latin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1" name="Flowchart: Delay 1080">
                      <a:extLst>
                        <a:ext uri="{FF2B5EF4-FFF2-40B4-BE49-F238E27FC236}">
                          <a16:creationId xmlns:a16="http://schemas.microsoft.com/office/drawing/2014/main" id="{49698EA6-75A1-12C9-23F9-EDA886CD804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328581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2" name="Flowchart: Delay 1081">
                      <a:extLst>
                        <a:ext uri="{FF2B5EF4-FFF2-40B4-BE49-F238E27FC236}">
                          <a16:creationId xmlns:a16="http://schemas.microsoft.com/office/drawing/2014/main" id="{055E702D-AC2D-532C-B19F-639D904ABA0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424668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3" name="Flowchart: Delay 1082">
                      <a:extLst>
                        <a:ext uri="{FF2B5EF4-FFF2-40B4-BE49-F238E27FC236}">
                          <a16:creationId xmlns:a16="http://schemas.microsoft.com/office/drawing/2014/main" id="{CE7D4BB6-39FD-77E2-E5CC-C15D353F3D1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520755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4" name="Flowchart: Delay 1083">
                      <a:extLst>
                        <a:ext uri="{FF2B5EF4-FFF2-40B4-BE49-F238E27FC236}">
                          <a16:creationId xmlns:a16="http://schemas.microsoft.com/office/drawing/2014/main" id="{CB2D09F2-1FEC-1041-0434-5441609F8B4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616842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5" name="Flowchart: Delay 1084">
                      <a:extLst>
                        <a:ext uri="{FF2B5EF4-FFF2-40B4-BE49-F238E27FC236}">
                          <a16:creationId xmlns:a16="http://schemas.microsoft.com/office/drawing/2014/main" id="{8000539A-F1E1-484D-714E-886BA14F64F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712929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6" name="Flowchart: Delay 1085">
                      <a:extLst>
                        <a:ext uri="{FF2B5EF4-FFF2-40B4-BE49-F238E27FC236}">
                          <a16:creationId xmlns:a16="http://schemas.microsoft.com/office/drawing/2014/main" id="{E1514D07-FF72-2B0F-CC7B-E0F68EDDE29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809017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11B934BD-C3BE-B290-10E6-BB7452C8C31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90839" y="2813103"/>
                    <a:ext cx="799762" cy="348725"/>
                  </a:xfrm>
                  <a:custGeom>
                    <a:avLst/>
                    <a:gdLst>
                      <a:gd name="connsiteX0" fmla="*/ 381553 w 600873"/>
                      <a:gd name="connsiteY0" fmla="*/ 348725 h 348725"/>
                      <a:gd name="connsiteX1" fmla="*/ 242923 w 600873"/>
                      <a:gd name="connsiteY1" fmla="*/ 348725 h 348725"/>
                      <a:gd name="connsiteX2" fmla="*/ 242923 w 600873"/>
                      <a:gd name="connsiteY2" fmla="*/ 118091 h 348725"/>
                      <a:gd name="connsiteX3" fmla="*/ 0 w 600873"/>
                      <a:gd name="connsiteY3" fmla="*/ 118091 h 348725"/>
                      <a:gd name="connsiteX4" fmla="*/ 0 w 600873"/>
                      <a:gd name="connsiteY4" fmla="*/ 0 h 348725"/>
                      <a:gd name="connsiteX5" fmla="*/ 600873 w 600873"/>
                      <a:gd name="connsiteY5" fmla="*/ 0 h 348725"/>
                      <a:gd name="connsiteX6" fmla="*/ 600873 w 600873"/>
                      <a:gd name="connsiteY6" fmla="*/ 118091 h 348725"/>
                      <a:gd name="connsiteX7" fmla="*/ 381553 w 600873"/>
                      <a:gd name="connsiteY7" fmla="*/ 118091 h 34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873" h="348725">
                        <a:moveTo>
                          <a:pt x="381553" y="348725"/>
                        </a:moveTo>
                        <a:lnTo>
                          <a:pt x="242923" y="348725"/>
                        </a:lnTo>
                        <a:lnTo>
                          <a:pt x="242923" y="118091"/>
                        </a:lnTo>
                        <a:lnTo>
                          <a:pt x="0" y="118091"/>
                        </a:lnTo>
                        <a:lnTo>
                          <a:pt x="0" y="0"/>
                        </a:lnTo>
                        <a:lnTo>
                          <a:pt x="600873" y="0"/>
                        </a:lnTo>
                        <a:lnTo>
                          <a:pt x="600873" y="118091"/>
                        </a:lnTo>
                        <a:lnTo>
                          <a:pt x="381553" y="11809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flat">
                    <a:solidFill>
                      <a:schemeClr val="bg1">
                        <a:lumMod val="65000"/>
                      </a:schemeClr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algn="ctr" defTabSz="825500" hangingPunct="0"/>
                    <a:endParaRPr lang="en-US" sz="3200">
                      <a:solidFill>
                        <a:srgbClr val="FFFFFF"/>
                      </a:solidFill>
                      <a:latin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0" name="Explosion: 8 Points 1089">
                    <a:extLst>
                      <a:ext uri="{FF2B5EF4-FFF2-40B4-BE49-F238E27FC236}">
                        <a16:creationId xmlns:a16="http://schemas.microsoft.com/office/drawing/2014/main" id="{F298D0AE-8910-F1B9-1B5E-952FB3C38CD1}"/>
                      </a:ext>
                    </a:extLst>
                  </p:cNvPr>
                  <p:cNvSpPr/>
                  <p:nvPr/>
                </p:nvSpPr>
                <p:spPr>
                  <a:xfrm rot="735342">
                    <a:off x="10454379" y="3110621"/>
                    <a:ext cx="252000" cy="216000"/>
                  </a:xfrm>
                  <a:prstGeom prst="irregularSeal1">
                    <a:avLst/>
                  </a:prstGeom>
                  <a:noFill/>
                  <a:ln w="6350" cap="flat">
                    <a:solidFill>
                      <a:srgbClr val="B85827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1" name="TextBox 1090">
                    <a:extLst>
                      <a:ext uri="{FF2B5EF4-FFF2-40B4-BE49-F238E27FC236}">
                        <a16:creationId xmlns:a16="http://schemas.microsoft.com/office/drawing/2014/main" id="{9F837C76-B558-32C1-86B7-955975097060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5302" y="3284946"/>
                    <a:ext cx="296556" cy="2308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 anchorCtr="0">
                    <a:spAutoFit/>
                  </a:bodyPr>
                  <a:lstStyle>
                    <a:defPPr>
                      <a:defRPr lang="en-US"/>
                    </a:defPPr>
                    <a:lvl1pPr marR="0" indent="0" defTabSz="2438338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FillTx/>
                        <a:latin typeface="IntelOne Display Light" panose="020B0403020203020204" pitchFamily="34" charset="0"/>
                      </a:defRPr>
                    </a:lvl1pPr>
                  </a:lstStyle>
                  <a:p>
                    <a:pPr>
                      <a:lnSpc>
                        <a:spcPts val="1800"/>
                      </a:lnSpc>
                    </a:pPr>
                    <a:r>
                      <a:rPr lang="en-US" sz="1000">
                        <a:solidFill>
                          <a:srgbClr val="B85827"/>
                        </a:solidFill>
                        <a:sym typeface="Helvetica Neue"/>
                      </a:rPr>
                      <a:t>crack</a:t>
                    </a:r>
                    <a:endParaRPr lang="en-US" sz="1000">
                      <a:solidFill>
                        <a:srgbClr val="B85827"/>
                      </a:solidFill>
                      <a:latin typeface="IntelOne Display Light" panose="020B04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1095" name="Arrow: Down 1094">
                    <a:extLst>
                      <a:ext uri="{FF2B5EF4-FFF2-40B4-BE49-F238E27FC236}">
                        <a16:creationId xmlns:a16="http://schemas.microsoft.com/office/drawing/2014/main" id="{93E90104-8350-7594-832A-791A67EDF25A}"/>
                      </a:ext>
                    </a:extLst>
                  </p:cNvPr>
                  <p:cNvSpPr/>
                  <p:nvPr/>
                </p:nvSpPr>
                <p:spPr>
                  <a:xfrm>
                    <a:off x="10155114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6" name="Arrow: Down 1095">
                    <a:extLst>
                      <a:ext uri="{FF2B5EF4-FFF2-40B4-BE49-F238E27FC236}">
                        <a16:creationId xmlns:a16="http://schemas.microsoft.com/office/drawing/2014/main" id="{B10FCD43-E01B-1BFA-8B40-8977C8F1E764}"/>
                      </a:ext>
                    </a:extLst>
                  </p:cNvPr>
                  <p:cNvSpPr/>
                  <p:nvPr/>
                </p:nvSpPr>
                <p:spPr>
                  <a:xfrm>
                    <a:off x="10320494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7" name="Arrow: Down 1096">
                    <a:extLst>
                      <a:ext uri="{FF2B5EF4-FFF2-40B4-BE49-F238E27FC236}">
                        <a16:creationId xmlns:a16="http://schemas.microsoft.com/office/drawing/2014/main" id="{82BB69F0-D876-6B00-2981-DECDC0FA022E}"/>
                      </a:ext>
                    </a:extLst>
                  </p:cNvPr>
                  <p:cNvSpPr/>
                  <p:nvPr/>
                </p:nvSpPr>
                <p:spPr>
                  <a:xfrm>
                    <a:off x="10733647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8" name="Arrow: Down 1097">
                    <a:extLst>
                      <a:ext uri="{FF2B5EF4-FFF2-40B4-BE49-F238E27FC236}">
                        <a16:creationId xmlns:a16="http://schemas.microsoft.com/office/drawing/2014/main" id="{D7FDC47A-6575-8A02-F861-7C6238F96616}"/>
                      </a:ext>
                    </a:extLst>
                  </p:cNvPr>
                  <p:cNvSpPr/>
                  <p:nvPr/>
                </p:nvSpPr>
                <p:spPr>
                  <a:xfrm>
                    <a:off x="10885602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1100" name="Rectangle 1099">
                  <a:extLst>
                    <a:ext uri="{FF2B5EF4-FFF2-40B4-BE49-F238E27FC236}">
                      <a16:creationId xmlns:a16="http://schemas.microsoft.com/office/drawing/2014/main" id="{49A85FE1-7E74-E9E6-F929-FD806C3791D6}"/>
                    </a:ext>
                  </a:extLst>
                </p:cNvPr>
                <p:cNvSpPr/>
                <p:nvPr/>
              </p:nvSpPr>
              <p:spPr>
                <a:xfrm rot="10800000">
                  <a:off x="10640702" y="2705099"/>
                  <a:ext cx="224019" cy="88588"/>
                </a:xfrm>
                <a:prstGeom prst="rect">
                  <a:avLst/>
                </a:prstGeom>
                <a:solidFill>
                  <a:schemeClr val="bg1"/>
                </a:solidFill>
                <a:ln w="3175" cap="flat">
                  <a:noFill/>
                  <a:miter lim="400000"/>
                </a:ln>
                <a:effectLst>
                  <a:glow rad="63500">
                    <a:schemeClr val="bg1"/>
                  </a:glo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1125" name="Straight Arrow Connector 1124">
                <a:extLst>
                  <a:ext uri="{FF2B5EF4-FFF2-40B4-BE49-F238E27FC236}">
                    <a16:creationId xmlns:a16="http://schemas.microsoft.com/office/drawing/2014/main" id="{5C2B54F6-5A80-A1A0-3436-B3F95738C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2590" y="2905698"/>
                <a:ext cx="255382" cy="0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126" name="TextBox 1125">
                <a:extLst>
                  <a:ext uri="{FF2B5EF4-FFF2-40B4-BE49-F238E27FC236}">
                    <a16:creationId xmlns:a16="http://schemas.microsoft.com/office/drawing/2014/main" id="{EA41FA1F-701E-3457-273A-C0953A6B44E2}"/>
                  </a:ext>
                </a:extLst>
              </p:cNvPr>
              <p:cNvSpPr txBox="1"/>
              <p:nvPr/>
            </p:nvSpPr>
            <p:spPr>
              <a:xfrm>
                <a:off x="11085857" y="2780478"/>
                <a:ext cx="394339" cy="2308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thin die</a:t>
                </a:r>
              </a:p>
            </p:txBody>
          </p:sp>
        </p:grpSp>
      </p:grpSp>
      <p:pic>
        <p:nvPicPr>
          <p:cNvPr id="1130" name="Picture 1129">
            <a:extLst>
              <a:ext uri="{FF2B5EF4-FFF2-40B4-BE49-F238E27FC236}">
                <a16:creationId xmlns:a16="http://schemas.microsoft.com/office/drawing/2014/main" id="{950CF31E-48C9-F2AA-15A9-C8424A7E99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4018" y="5116008"/>
            <a:ext cx="1993565" cy="1188823"/>
          </a:xfrm>
          <a:prstGeom prst="rect">
            <a:avLst/>
          </a:prstGeom>
        </p:spPr>
      </p:pic>
      <p:cxnSp>
        <p:nvCxnSpPr>
          <p:cNvPr id="1131" name="Straight Arrow Connector 1130">
            <a:extLst>
              <a:ext uri="{FF2B5EF4-FFF2-40B4-BE49-F238E27FC236}">
                <a16:creationId xmlns:a16="http://schemas.microsoft.com/office/drawing/2014/main" id="{FC9A40A6-4D9F-45E7-4922-88C591CC43B7}"/>
              </a:ext>
            </a:extLst>
          </p:cNvPr>
          <p:cNvCxnSpPr>
            <a:cxnSpLocks/>
          </p:cNvCxnSpPr>
          <p:nvPr/>
        </p:nvCxnSpPr>
        <p:spPr>
          <a:xfrm flipH="1">
            <a:off x="9799992" y="5709066"/>
            <a:ext cx="859512" cy="232290"/>
          </a:xfrm>
          <a:prstGeom prst="straightConnector1">
            <a:avLst/>
          </a:prstGeom>
          <a:noFill/>
          <a:ln w="3175" cap="flat">
            <a:solidFill>
              <a:srgbClr val="FF0000"/>
            </a:solidFill>
            <a:prstDash val="solid"/>
            <a:miter lim="400000"/>
            <a:headEnd type="none" w="sm" len="sm"/>
            <a:tailEnd type="triangl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34" name="TextBox 1133">
            <a:extLst>
              <a:ext uri="{FF2B5EF4-FFF2-40B4-BE49-F238E27FC236}">
                <a16:creationId xmlns:a16="http://schemas.microsoft.com/office/drawing/2014/main" id="{ABB40B9D-0AAB-CA53-9C56-06FB2420BC54}"/>
              </a:ext>
            </a:extLst>
          </p:cNvPr>
          <p:cNvSpPr txBox="1"/>
          <p:nvPr/>
        </p:nvSpPr>
        <p:spPr>
          <a:xfrm>
            <a:off x="9551562" y="5831134"/>
            <a:ext cx="232436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000">
                <a:solidFill>
                  <a:srgbClr val="FF0000"/>
                </a:solidFill>
                <a:sym typeface="Helvetica Neue"/>
              </a:rPr>
              <a:t>void</a:t>
            </a:r>
            <a:endParaRPr lang="en-US" sz="1000">
              <a:solidFill>
                <a:srgbClr val="FF0000"/>
              </a:solidFill>
              <a:latin typeface="IntelOne Display Light" panose="020B0403020203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6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116FFA-626A-B6F8-8262-449322477D61}"/>
              </a:ext>
            </a:extLst>
          </p:cNvPr>
          <p:cNvGraphicFramePr>
            <a:graphicFrameLocks noGrp="1"/>
          </p:cNvGraphicFramePr>
          <p:nvPr/>
        </p:nvGraphicFramePr>
        <p:xfrm>
          <a:off x="259367" y="624492"/>
          <a:ext cx="11628000" cy="498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863697680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98954133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4203961765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1653592154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322586888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Level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Item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Fail Mode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Root Cause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Mitigation Plan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7FD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0629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77619"/>
                          </a:solidFill>
                          <a:latin typeface="IntelOne Display Medium" panose="020B0703020203020204" pitchFamily="34" charset="0"/>
                        </a:rPr>
                        <a:t>High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IntelOne Display Regular" panose="020B0503020203020204" pitchFamily="34" charset="0"/>
                        </a:rPr>
                        <a:t>Difficulty for die height variation control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9238" indent="-249238" algn="l">
                        <a:buFont typeface="+mj-lt"/>
                        <a:buAutoNum type="arabicPeriod"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Non-bonded</a:t>
                      </a:r>
                    </a:p>
                    <a:p>
                      <a:pPr marL="249238" indent="-249238" algn="l">
                        <a:buFont typeface="+mj-lt"/>
                        <a:buAutoNum type="arabicPeriod"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Die crack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9238" marR="0" lvl="1" indent="-249238" algn="l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Regular" panose="020B0503020203020204" pitchFamily="34" charset="0"/>
                          <a:ea typeface="+mn-ea"/>
                          <a:cs typeface="+mn-cs"/>
                          <a:sym typeface="Helvetica Neue"/>
                        </a:rPr>
                        <a:t>Intra- or inter- wafer TTV by thinning</a:t>
                      </a:r>
                    </a:p>
                    <a:p>
                      <a:pPr marL="249238" marR="0" lvl="1" indent="-249238" algn="l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Regular" panose="020B0503020203020204" pitchFamily="34" charset="0"/>
                          <a:ea typeface="+mn-ea"/>
                          <a:cs typeface="+mn-cs"/>
                          <a:sym typeface="Helvetica Neue"/>
                        </a:rPr>
                        <a:t>Bump height variation</a:t>
                      </a:r>
                    </a:p>
                    <a:p>
                      <a:pPr marL="249238" marR="0" lvl="1" indent="-249238" algn="l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Regular" panose="020B0503020203020204" pitchFamily="34" charset="0"/>
                          <a:ea typeface="+mn-ea"/>
                          <a:cs typeface="+mn-cs"/>
                          <a:sym typeface="Helvetica Neue"/>
                        </a:rPr>
                        <a:t>Cumulative variation after multi-tier joint</a:t>
                      </a:r>
                      <a:endParaRPr lang="en-US" sz="1200" b="0" i="0" u="none" strike="noStrike" cap="none" spc="0" baseline="0">
                        <a:solidFill>
                          <a:schemeClr val="tx1"/>
                        </a:solidFill>
                        <a:uFillTx/>
                        <a:latin typeface="IntelOne Display Regular" panose="020B0503020203020204" pitchFamily="34" charset="0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Improve die THK control: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sng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Die binning by inline THK for </a:t>
                      </a:r>
                      <a:r>
                        <a:rPr lang="en-US" sz="1200" b="0" i="0" u="sng" strike="noStrike" cap="none" spc="0" baseline="0" err="1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CoW</a:t>
                      </a:r>
                      <a:r>
                        <a:rPr lang="en-US" sz="1200" b="0" i="0" u="sng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 recon</a:t>
                      </a:r>
                      <a:endParaRPr lang="en-US" sz="1200" b="0" i="0" u="none" strike="noStrike" cap="none" spc="0" baseline="0">
                        <a:solidFill>
                          <a:schemeClr val="tx1"/>
                        </a:solidFill>
                        <a:uFillTx/>
                        <a:latin typeface="IntelOne Display Light" panose="020B0403020203020204" pitchFamily="34" charset="0"/>
                        <a:ea typeface="+mn-ea"/>
                        <a:cs typeface="+mn-cs"/>
                        <a:sym typeface="Intel Clear"/>
                      </a:endParaRP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Enhance thinning performance by adding metal reflection layer(like Ta) before ILD</a:t>
                      </a:r>
                    </a:p>
                    <a:p>
                      <a:pPr marL="0" marR="0" lvl="1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Absorb variation impact: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sng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TSV cube stacking first 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sng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High solder volume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spc="0" baseline="0" err="1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Mold+grind</a:t>
                      </a: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 per 4-tier stack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TCB for die-bond with new nozzle design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NCF as gap control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79360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77619"/>
                          </a:solidFill>
                          <a:latin typeface="IntelOne Display Medium" panose="020B0703020203020204" pitchFamily="34" charset="0"/>
                        </a:rPr>
                        <a:t>Med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rgbClr val="F77619"/>
                          </a:solidFill>
                          <a:latin typeface="IntelOne Display Medium" panose="020B0703020203020204" pitchFamily="34" charset="0"/>
                        </a:rPr>
                        <a:t>~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rgbClr val="F77619"/>
                          </a:solidFill>
                          <a:latin typeface="IntelOne Display Medium" panose="020B0703020203020204" pitchFamily="34" charset="0"/>
                        </a:rPr>
                        <a:t>High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IntelOne Display Regular" panose="020B0503020203020204" pitchFamily="34" charset="0"/>
                        </a:rPr>
                        <a:t>High IMC volume by process thermal budget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9238" indent="-249238" algn="l">
                        <a:buFont typeface="+mj-lt"/>
                        <a:buAutoNum type="arabicPeriod"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Solder brittle</a:t>
                      </a:r>
                    </a:p>
                    <a:p>
                      <a:pPr marL="249238" marR="0" lvl="0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Higher R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IntelOne Display Regular" panose="020B0503020203020204" pitchFamily="34" charset="0"/>
                        </a:rPr>
                        <a:t>High thermal budget due to long TCB process time.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Decrease thermal budget: </a:t>
                      </a:r>
                    </a:p>
                    <a:p>
                      <a:pPr marL="542925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kumimoji="0" lang="en-US" sz="1200" b="0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Partial TCB + 1x MR + MUF</a:t>
                      </a:r>
                    </a:p>
                    <a:p>
                      <a:pPr marL="542925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FCB+MR with MUF</a:t>
                      </a:r>
                    </a:p>
                    <a:p>
                      <a:pPr marL="542925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TCB + MUF (backup)</a:t>
                      </a:r>
                    </a:p>
                    <a:p>
                      <a:pPr marL="228600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Full IMC joint (backup)</a:t>
                      </a:r>
                    </a:p>
                    <a:p>
                      <a:pPr marL="228600" marR="0" lvl="1" indent="-22860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Optimize IMC barrier metal/THK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6445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CC00"/>
                          </a:solidFill>
                          <a:latin typeface="IntelOne Display Medium" panose="020B07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IntelOne Display Regular" panose="020B0503020203020204" pitchFamily="34" charset="0"/>
                        </a:rPr>
                        <a:t>Stacked wafer warpage too high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altLang="zh-TW" sz="1200">
                          <a:latin typeface="IntelOne Display Regular" panose="020B0503020203020204" pitchFamily="34" charset="0"/>
                        </a:rPr>
                        <a:t>Wafer reject by tools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IntelOne Display Regular" panose="020B0503020203020204" pitchFamily="34" charset="0"/>
                        </a:rPr>
                        <a:t>High molding-to-Si ratio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Low modulus MUF material selection</a:t>
                      </a:r>
                    </a:p>
                    <a:p>
                      <a:pPr marL="249238" marR="0" lvl="1" indent="-249238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2</a:t>
                      </a:r>
                      <a:r>
                        <a:rPr kumimoji="0" lang="en-US" sz="12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nd</a:t>
                      </a: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 carrier for C4 bump + high modulus carrier selection </a:t>
                      </a:r>
                    </a:p>
                  </a:txBody>
                  <a:tcPr marL="72000" marR="36000" marT="72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3386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25C8F1-85D8-E183-7A40-F0D37884EA9D}"/>
              </a:ext>
            </a:extLst>
          </p:cNvPr>
          <p:cNvSpPr txBox="1">
            <a:spLocks/>
          </p:cNvSpPr>
          <p:nvPr/>
        </p:nvSpPr>
        <p:spPr>
          <a:xfrm>
            <a:off x="297467" y="58251"/>
            <a:ext cx="11010816" cy="60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One Display Bold" panose="020B08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  <a:t>TMC Technical Risk Assessment Summary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7909F3F-3383-619A-33B2-690BAD2B414E}"/>
              </a:ext>
            </a:extLst>
          </p:cNvPr>
          <p:cNvGrpSpPr/>
          <p:nvPr/>
        </p:nvGrpSpPr>
        <p:grpSpPr>
          <a:xfrm>
            <a:off x="297467" y="5672843"/>
            <a:ext cx="7971787" cy="740330"/>
            <a:chOff x="354146" y="5888281"/>
            <a:chExt cx="7971787" cy="740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FD2F98-5BA0-33E4-407E-999951FE89E4}"/>
                </a:ext>
              </a:extLst>
            </p:cNvPr>
            <p:cNvSpPr txBox="1"/>
            <p:nvPr/>
          </p:nvSpPr>
          <p:spPr>
            <a:xfrm>
              <a:off x="354146" y="5888281"/>
              <a:ext cx="125515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 marL="285750" marR="0" lvl="0" indent="-28575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One Display Medium" panose="020B0703020203020204" pitchFamily="34" charset="0"/>
                  <a:sym typeface="Helvetica Neue"/>
                </a:rPr>
                <a:t>Risk definition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B98B88E-7B67-7422-2AEC-64066B303BE7}"/>
                </a:ext>
              </a:extLst>
            </p:cNvPr>
            <p:cNvGrpSpPr/>
            <p:nvPr/>
          </p:nvGrpSpPr>
          <p:grpSpPr>
            <a:xfrm>
              <a:off x="499180" y="6109341"/>
              <a:ext cx="3800078" cy="509744"/>
              <a:chOff x="499180" y="6109341"/>
              <a:chExt cx="3800078" cy="509744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373160D-7AA3-0C90-F837-978308FE2AAD}"/>
                  </a:ext>
                </a:extLst>
              </p:cNvPr>
              <p:cNvGrpSpPr/>
              <p:nvPr/>
            </p:nvGrpSpPr>
            <p:grpSpPr>
              <a:xfrm>
                <a:off x="499180" y="6109341"/>
                <a:ext cx="3521829" cy="230832"/>
                <a:chOff x="499180" y="6109341"/>
                <a:chExt cx="3521829" cy="230832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6675D04-F730-3A3E-108F-F106DA783ED7}"/>
                    </a:ext>
                  </a:extLst>
                </p:cNvPr>
                <p:cNvSpPr txBox="1"/>
                <p:nvPr/>
              </p:nvSpPr>
              <p:spPr>
                <a:xfrm>
                  <a:off x="499180" y="6128946"/>
                  <a:ext cx="828000" cy="180000"/>
                </a:xfrm>
                <a:prstGeom prst="rect">
                  <a:avLst/>
                </a:prstGeom>
                <a:solidFill>
                  <a:srgbClr val="92D050"/>
                </a:solidFill>
                <a:ln w="12700" cap="flat">
                  <a:noFill/>
                  <a:miter lim="400000"/>
                </a:ln>
                <a:effectLst>
                  <a:glow rad="38100">
                    <a:srgbClr val="92D050"/>
                  </a:glow>
                  <a:softEdge rad="50800"/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ctr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rPr>
                    <a:t>Low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077752-49FA-D7FC-77E1-F68B2D2B2E05}"/>
                    </a:ext>
                  </a:extLst>
                </p:cNvPr>
                <p:cNvSpPr txBox="1"/>
                <p:nvPr/>
              </p:nvSpPr>
              <p:spPr>
                <a:xfrm>
                  <a:off x="1408319" y="6109341"/>
                  <a:ext cx="2612690" cy="2308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l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Light" panose="020B0403020203020204" pitchFamily="34" charset="0"/>
                      <a:sym typeface="Helvetica Neue"/>
                    </a:rPr>
                    <a:t>Concern with reference data 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3BB00001-7F8B-CD39-2A5A-019B1E63E8DF}"/>
                  </a:ext>
                </a:extLst>
              </p:cNvPr>
              <p:cNvGrpSpPr/>
              <p:nvPr/>
            </p:nvGrpSpPr>
            <p:grpSpPr>
              <a:xfrm>
                <a:off x="499180" y="6388253"/>
                <a:ext cx="3800078" cy="230832"/>
                <a:chOff x="499180" y="6388253"/>
                <a:chExt cx="3800078" cy="230832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D675BD5-10AC-761C-E8F0-EB26F58C6542}"/>
                    </a:ext>
                  </a:extLst>
                </p:cNvPr>
                <p:cNvSpPr txBox="1"/>
                <p:nvPr/>
              </p:nvSpPr>
              <p:spPr>
                <a:xfrm>
                  <a:off x="499180" y="6409044"/>
                  <a:ext cx="828000" cy="180000"/>
                </a:xfrm>
                <a:prstGeom prst="rect">
                  <a:avLst/>
                </a:prstGeom>
                <a:solidFill>
                  <a:srgbClr val="FFBF03"/>
                </a:solidFill>
                <a:ln w="12700" cap="flat">
                  <a:noFill/>
                  <a:miter lim="400000"/>
                </a:ln>
                <a:effectLst>
                  <a:glow rad="38100">
                    <a:srgbClr val="FFBF03"/>
                  </a:glow>
                  <a:softEdge rad="50800"/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ctr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rPr>
                    <a:t>Medium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0D28DCC-E6E7-D603-6AC9-15729C5541A5}"/>
                    </a:ext>
                  </a:extLst>
                </p:cNvPr>
                <p:cNvSpPr txBox="1"/>
                <p:nvPr/>
              </p:nvSpPr>
              <p:spPr>
                <a:xfrm>
                  <a:off x="1408319" y="6388253"/>
                  <a:ext cx="2890939" cy="2308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l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Light" panose="020B0403020203020204" pitchFamily="34" charset="0"/>
                      <a:sym typeface="Helvetica Neue"/>
                    </a:rPr>
                    <a:t>No data but experienced mitigation plan</a:t>
                  </a: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025188C-6867-881C-2B5A-88474BDA419D}"/>
                </a:ext>
              </a:extLst>
            </p:cNvPr>
            <p:cNvGrpSpPr/>
            <p:nvPr/>
          </p:nvGrpSpPr>
          <p:grpSpPr>
            <a:xfrm>
              <a:off x="4525855" y="6109341"/>
              <a:ext cx="3800078" cy="519270"/>
              <a:chOff x="499180" y="6667165"/>
              <a:chExt cx="3800078" cy="519270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2C4DBFB-8DC6-FBA3-610A-FD59833964B0}"/>
                  </a:ext>
                </a:extLst>
              </p:cNvPr>
              <p:cNvGrpSpPr/>
              <p:nvPr/>
            </p:nvGrpSpPr>
            <p:grpSpPr>
              <a:xfrm>
                <a:off x="499180" y="6667165"/>
                <a:ext cx="3639524" cy="230832"/>
                <a:chOff x="499180" y="6667165"/>
                <a:chExt cx="3639524" cy="230832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114E58F-201C-CD98-305F-539E9FD3E700}"/>
                    </a:ext>
                  </a:extLst>
                </p:cNvPr>
                <p:cNvSpPr txBox="1"/>
                <p:nvPr/>
              </p:nvSpPr>
              <p:spPr>
                <a:xfrm>
                  <a:off x="499180" y="6689142"/>
                  <a:ext cx="828000" cy="180000"/>
                </a:xfrm>
                <a:prstGeom prst="rect">
                  <a:avLst/>
                </a:prstGeom>
                <a:solidFill>
                  <a:srgbClr val="F77619"/>
                </a:solidFill>
                <a:ln w="12700" cap="flat">
                  <a:noFill/>
                  <a:miter lim="400000"/>
                </a:ln>
                <a:effectLst>
                  <a:glow rad="38100">
                    <a:srgbClr val="F77619"/>
                  </a:glow>
                  <a:softEdge rad="50800"/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0">
                  <a:no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ctr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rPr>
                    <a:t>High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BB40D1-200D-DFAB-3C38-E0B1A176050F}"/>
                    </a:ext>
                  </a:extLst>
                </p:cNvPr>
                <p:cNvSpPr txBox="1"/>
                <p:nvPr/>
              </p:nvSpPr>
              <p:spPr>
                <a:xfrm>
                  <a:off x="1408320" y="6667165"/>
                  <a:ext cx="2730384" cy="2308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l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Light" panose="020B0403020203020204" pitchFamily="34" charset="0"/>
                      <a:sym typeface="Helvetica Neue"/>
                    </a:rPr>
                    <a:t>No data but guessed mitigation plan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0E7053B-5EEC-FF1A-A244-E00BF4E0A217}"/>
                  </a:ext>
                </a:extLst>
              </p:cNvPr>
              <p:cNvGrpSpPr/>
              <p:nvPr/>
            </p:nvGrpSpPr>
            <p:grpSpPr>
              <a:xfrm>
                <a:off x="499180" y="6955603"/>
                <a:ext cx="3800078" cy="230832"/>
                <a:chOff x="499180" y="6955603"/>
                <a:chExt cx="3800078" cy="230832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F32B805-9F6D-F140-42A2-D6AAFB46CF24}"/>
                    </a:ext>
                  </a:extLst>
                </p:cNvPr>
                <p:cNvSpPr txBox="1"/>
                <p:nvPr/>
              </p:nvSpPr>
              <p:spPr>
                <a:xfrm>
                  <a:off x="499180" y="6978766"/>
                  <a:ext cx="828000" cy="180000"/>
                </a:xfrm>
                <a:prstGeom prst="rect">
                  <a:avLst/>
                </a:prstGeom>
                <a:solidFill>
                  <a:srgbClr val="FF0000"/>
                </a:solidFill>
                <a:ln w="12700" cap="flat">
                  <a:noFill/>
                  <a:miter lim="400000"/>
                </a:ln>
                <a:effectLst>
                  <a:glow rad="38100">
                    <a:srgbClr val="FF0000"/>
                  </a:glow>
                  <a:softEdge rad="50800"/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ctr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IntelOne Display Medium" panose="020B0703020203020204" pitchFamily="34" charset="0"/>
                      <a:sym typeface="Helvetica Neue"/>
                    </a:rPr>
                    <a:t>Showstopper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D5A5F1-1748-3671-0993-01E2483621D5}"/>
                    </a:ext>
                  </a:extLst>
                </p:cNvPr>
                <p:cNvSpPr txBox="1"/>
                <p:nvPr/>
              </p:nvSpPr>
              <p:spPr>
                <a:xfrm>
                  <a:off x="1408319" y="6955603"/>
                  <a:ext cx="2890939" cy="2308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 anchorCtr="0">
                  <a:spAutoFit/>
                </a:bodyPr>
                <a:lstStyle>
                  <a:defPPr>
                    <a:defRPr lang="en-US"/>
                  </a:defPPr>
                  <a:lvl1pPr marR="0" indent="0" defTabSz="2438338" fontAlgn="auto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IntelOne Display Light" panose="020B0403020203020204" pitchFamily="34" charset="0"/>
                    </a:defRPr>
                  </a:lvl1pPr>
                  <a:lvl2pPr marL="800100" lvl="1" indent="-342900">
                    <a:lnSpc>
                      <a:spcPts val="1800"/>
                    </a:lnSpc>
                    <a:buAutoNum type="arabicPeriod"/>
                    <a:defRPr sz="1200">
                      <a:latin typeface="IntelOne Display Light" panose="020B0403020203020204" pitchFamily="34" charset="0"/>
                    </a:defRPr>
                  </a:lvl2pPr>
                </a:lstStyle>
                <a:p>
                  <a:pPr marL="0" marR="0" lvl="0" indent="0" algn="l" defTabSz="2438338" rtl="0" eaLnBrk="1" fontAlgn="auto" latinLnBrk="0" hangingPunct="0">
                    <a:lnSpc>
                      <a:spcPts val="1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Light" panose="020B0403020203020204" pitchFamily="34" charset="0"/>
                      <a:sym typeface="Helvetica Neue"/>
                    </a:rPr>
                    <a:t>Foreseen issue w/o any potential solutions.</a:t>
                  </a:r>
                </a:p>
              </p:txBody>
            </p:sp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9C1B1C-7BB1-E544-8E7E-2DE3AC4619B4}"/>
              </a:ext>
            </a:extLst>
          </p:cNvPr>
          <p:cNvGrpSpPr>
            <a:grpSpLocks noChangeAspect="1"/>
          </p:cNvGrpSpPr>
          <p:nvPr/>
        </p:nvGrpSpPr>
        <p:grpSpPr>
          <a:xfrm>
            <a:off x="1389800" y="1512346"/>
            <a:ext cx="2544176" cy="1565513"/>
            <a:chOff x="9546181" y="903036"/>
            <a:chExt cx="2421697" cy="149010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A4BFB4-104D-38E1-F4D7-40485BF5B2D1}"/>
                </a:ext>
              </a:extLst>
            </p:cNvPr>
            <p:cNvSpPr/>
            <p:nvPr/>
          </p:nvSpPr>
          <p:spPr>
            <a:xfrm rot="10800000">
              <a:off x="10884892" y="1603039"/>
              <a:ext cx="36000" cy="1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E9843C-8609-55A8-F6AF-B15D61D43588}"/>
                </a:ext>
              </a:extLst>
            </p:cNvPr>
            <p:cNvSpPr/>
            <p:nvPr/>
          </p:nvSpPr>
          <p:spPr>
            <a:xfrm rot="10800000">
              <a:off x="10949879" y="1603039"/>
              <a:ext cx="36000" cy="18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9CCEF2DF-6E2E-C088-08FF-EA2E82EAA726}"/>
                </a:ext>
              </a:extLst>
            </p:cNvPr>
            <p:cNvSpPr/>
            <p:nvPr/>
          </p:nvSpPr>
          <p:spPr>
            <a:xfrm rot="4980000">
              <a:off x="10951208" y="1552863"/>
              <a:ext cx="36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E8F80125-A65F-E720-9E9E-71BEB11B55F7}"/>
                </a:ext>
              </a:extLst>
            </p:cNvPr>
            <p:cNvSpPr/>
            <p:nvPr/>
          </p:nvSpPr>
          <p:spPr>
            <a:xfrm rot="4980000">
              <a:off x="10880976" y="1563003"/>
              <a:ext cx="36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7EB145-EDD2-E851-1DA9-062430C3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68892" y="1091406"/>
              <a:ext cx="252000" cy="26934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4FE59CE-CDED-2134-3F9D-EC03C10C8FC4}"/>
                </a:ext>
              </a:extLst>
            </p:cNvPr>
            <p:cNvGrpSpPr/>
            <p:nvPr/>
          </p:nvGrpSpPr>
          <p:grpSpPr>
            <a:xfrm>
              <a:off x="10225853" y="1639062"/>
              <a:ext cx="113432" cy="46140"/>
              <a:chOff x="11029776" y="1702513"/>
              <a:chExt cx="113432" cy="46140"/>
            </a:xfrm>
          </p:grpSpPr>
          <p:sp>
            <p:nvSpPr>
              <p:cNvPr id="73" name="Flowchart: Delay 72">
                <a:extLst>
                  <a:ext uri="{FF2B5EF4-FFF2-40B4-BE49-F238E27FC236}">
                    <a16:creationId xmlns:a16="http://schemas.microsoft.com/office/drawing/2014/main" id="{177F95E9-9A97-6DE8-C517-4284E547B48C}"/>
                  </a:ext>
                </a:extLst>
              </p:cNvPr>
              <p:cNvSpPr/>
              <p:nvPr/>
            </p:nvSpPr>
            <p:spPr>
              <a:xfrm rot="4980000">
                <a:off x="11103608" y="169891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74" name="Flowchart: Delay 73">
                <a:extLst>
                  <a:ext uri="{FF2B5EF4-FFF2-40B4-BE49-F238E27FC236}">
                    <a16:creationId xmlns:a16="http://schemas.microsoft.com/office/drawing/2014/main" id="{52AC7BFB-AEFC-3B41-96F8-9C42AFD213D3}"/>
                  </a:ext>
                </a:extLst>
              </p:cNvPr>
              <p:cNvSpPr/>
              <p:nvPr/>
            </p:nvSpPr>
            <p:spPr>
              <a:xfrm rot="4980000">
                <a:off x="11033376" y="170905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457964-4ED5-D911-59D1-C85609DE5558}"/>
                </a:ext>
              </a:extLst>
            </p:cNvPr>
            <p:cNvGrpSpPr/>
            <p:nvPr/>
          </p:nvGrpSpPr>
          <p:grpSpPr>
            <a:xfrm rot="240000">
              <a:off x="10232076" y="1680401"/>
              <a:ext cx="100987" cy="18000"/>
              <a:chOff x="10229734" y="1675156"/>
              <a:chExt cx="100987" cy="180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9A4C892-EC48-3AA4-DA9F-428E12E011F6}"/>
                  </a:ext>
                </a:extLst>
              </p:cNvPr>
              <p:cNvSpPr/>
              <p:nvPr/>
            </p:nvSpPr>
            <p:spPr>
              <a:xfrm rot="10800000">
                <a:off x="10229734" y="1675156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1B321CA-E197-BA80-040C-C21F89238981}"/>
                  </a:ext>
                </a:extLst>
              </p:cNvPr>
              <p:cNvSpPr/>
              <p:nvPr/>
            </p:nvSpPr>
            <p:spPr>
              <a:xfrm rot="10800000">
                <a:off x="10294721" y="1675156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B5C82A9-C56E-844C-C7FD-978D7F5E439D}"/>
                </a:ext>
              </a:extLst>
            </p:cNvPr>
            <p:cNvGrpSpPr/>
            <p:nvPr/>
          </p:nvGrpSpPr>
          <p:grpSpPr>
            <a:xfrm>
              <a:off x="11091010" y="1574257"/>
              <a:ext cx="308426" cy="47452"/>
              <a:chOff x="11091010" y="1574257"/>
              <a:chExt cx="308426" cy="47452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A240E8C-D072-57FC-FAC2-DFCAA40A5312}"/>
                  </a:ext>
                </a:extLst>
              </p:cNvPr>
              <p:cNvSpPr/>
              <p:nvPr/>
            </p:nvSpPr>
            <p:spPr>
              <a:xfrm rot="10800000">
                <a:off x="11091010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0916936-B740-9D1D-D484-B0FE37CC9F85}"/>
                  </a:ext>
                </a:extLst>
              </p:cNvPr>
              <p:cNvSpPr/>
              <p:nvPr/>
            </p:nvSpPr>
            <p:spPr>
              <a:xfrm rot="10800000">
                <a:off x="11158216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6619558-08C4-EF3F-177E-0AC34786B2AF}"/>
                  </a:ext>
                </a:extLst>
              </p:cNvPr>
              <p:cNvSpPr/>
              <p:nvPr/>
            </p:nvSpPr>
            <p:spPr>
              <a:xfrm rot="10800000">
                <a:off x="11359836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3813D84-05D7-CEE4-3BA5-5CA7594CD82E}"/>
                  </a:ext>
                </a:extLst>
              </p:cNvPr>
              <p:cNvSpPr/>
              <p:nvPr/>
            </p:nvSpPr>
            <p:spPr>
              <a:xfrm rot="10800000">
                <a:off x="11225423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009EE0A-E3D0-07B6-DA03-E69282F1AA34}"/>
                  </a:ext>
                </a:extLst>
              </p:cNvPr>
              <p:cNvSpPr/>
              <p:nvPr/>
            </p:nvSpPr>
            <p:spPr>
              <a:xfrm rot="10800000">
                <a:off x="11292630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148990C-1EB6-686E-3006-BD76EED2884B}"/>
                  </a:ext>
                </a:extLst>
              </p:cNvPr>
              <p:cNvGrpSpPr/>
              <p:nvPr/>
            </p:nvGrpSpPr>
            <p:grpSpPr>
              <a:xfrm>
                <a:off x="11091010" y="1574257"/>
                <a:ext cx="308426" cy="36000"/>
                <a:chOff x="11091010" y="1574257"/>
                <a:chExt cx="308426" cy="36000"/>
              </a:xfrm>
            </p:grpSpPr>
            <p:sp>
              <p:nvSpPr>
                <p:cNvPr id="66" name="Flowchart: Delay 65">
                  <a:extLst>
                    <a:ext uri="{FF2B5EF4-FFF2-40B4-BE49-F238E27FC236}">
                      <a16:creationId xmlns:a16="http://schemas.microsoft.com/office/drawing/2014/main" id="{8227CBB3-C7CB-023B-A44C-0FD52CBF5151}"/>
                    </a:ext>
                  </a:extLst>
                </p:cNvPr>
                <p:cNvSpPr/>
                <p:nvPr/>
              </p:nvSpPr>
              <p:spPr>
                <a:xfrm rot="5400000">
                  <a:off x="11094610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7" name="Flowchart: Delay 66">
                  <a:extLst>
                    <a:ext uri="{FF2B5EF4-FFF2-40B4-BE49-F238E27FC236}">
                      <a16:creationId xmlns:a16="http://schemas.microsoft.com/office/drawing/2014/main" id="{D3C4D5EB-8251-36A3-7FE7-3EF63D9AB092}"/>
                    </a:ext>
                  </a:extLst>
                </p:cNvPr>
                <p:cNvSpPr/>
                <p:nvPr/>
              </p:nvSpPr>
              <p:spPr>
                <a:xfrm rot="5400000">
                  <a:off x="11158216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8" name="Flowchart: Delay 67">
                  <a:extLst>
                    <a:ext uri="{FF2B5EF4-FFF2-40B4-BE49-F238E27FC236}">
                      <a16:creationId xmlns:a16="http://schemas.microsoft.com/office/drawing/2014/main" id="{BBD48AE1-E535-C26E-A869-62A4F82912EA}"/>
                    </a:ext>
                  </a:extLst>
                </p:cNvPr>
                <p:cNvSpPr/>
                <p:nvPr/>
              </p:nvSpPr>
              <p:spPr>
                <a:xfrm rot="5400000">
                  <a:off x="11229195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9" name="Flowchart: Delay 68">
                  <a:extLst>
                    <a:ext uri="{FF2B5EF4-FFF2-40B4-BE49-F238E27FC236}">
                      <a16:creationId xmlns:a16="http://schemas.microsoft.com/office/drawing/2014/main" id="{F4FE12C7-D6D3-462C-A00C-4E87FBE5D803}"/>
                    </a:ext>
                  </a:extLst>
                </p:cNvPr>
                <p:cNvSpPr/>
                <p:nvPr/>
              </p:nvSpPr>
              <p:spPr>
                <a:xfrm rot="5400000">
                  <a:off x="11295874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0" name="Flowchart: Delay 69">
                  <a:extLst>
                    <a:ext uri="{FF2B5EF4-FFF2-40B4-BE49-F238E27FC236}">
                      <a16:creationId xmlns:a16="http://schemas.microsoft.com/office/drawing/2014/main" id="{B613069A-6F76-F0B6-5FCB-820DF38E8503}"/>
                    </a:ext>
                  </a:extLst>
                </p:cNvPr>
                <p:cNvSpPr/>
                <p:nvPr/>
              </p:nvSpPr>
              <p:spPr>
                <a:xfrm rot="5400000">
                  <a:off x="11359836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6EA245D-BDB3-2F25-6287-84B1EAE69BA0}"/>
                </a:ext>
              </a:extLst>
            </p:cNvPr>
            <p:cNvGrpSpPr/>
            <p:nvPr/>
          </p:nvGrpSpPr>
          <p:grpSpPr>
            <a:xfrm>
              <a:off x="9546181" y="1123097"/>
              <a:ext cx="2081943" cy="1042599"/>
              <a:chOff x="9482978" y="1000632"/>
              <a:chExt cx="2081943" cy="104259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DB34A9E-8B99-5826-5C82-0EFE3998329D}"/>
                  </a:ext>
                </a:extLst>
              </p:cNvPr>
              <p:cNvSpPr/>
              <p:nvPr/>
            </p:nvSpPr>
            <p:spPr>
              <a:xfrm rot="10800000">
                <a:off x="9482978" y="1917230"/>
                <a:ext cx="826465" cy="126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F0D99D3-1EBB-FEBF-785C-76803C585673}"/>
                  </a:ext>
                </a:extLst>
              </p:cNvPr>
              <p:cNvSpPr/>
              <p:nvPr/>
            </p:nvSpPr>
            <p:spPr>
              <a:xfrm rot="10800000">
                <a:off x="10357539" y="1917230"/>
                <a:ext cx="571941" cy="12600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79CB561-E1BA-CE5E-CBBB-9A35A7EC00CA}"/>
                  </a:ext>
                </a:extLst>
              </p:cNvPr>
              <p:cNvSpPr/>
              <p:nvPr/>
            </p:nvSpPr>
            <p:spPr>
              <a:xfrm rot="10680000">
                <a:off x="9693772" y="1744092"/>
                <a:ext cx="826465" cy="126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7621BDB-55BA-6461-8F1E-74A5063DDB17}"/>
                  </a:ext>
                </a:extLst>
              </p:cNvPr>
              <p:cNvSpPr/>
              <p:nvPr/>
            </p:nvSpPr>
            <p:spPr>
              <a:xfrm rot="10800000">
                <a:off x="10617873" y="1764013"/>
                <a:ext cx="571941" cy="10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F0EA39C-90F1-0D01-1A52-767526D031F3}"/>
                  </a:ext>
                </a:extLst>
              </p:cNvPr>
              <p:cNvSpPr/>
              <p:nvPr/>
            </p:nvSpPr>
            <p:spPr>
              <a:xfrm rot="11035676">
                <a:off x="9931116" y="1587380"/>
                <a:ext cx="826465" cy="10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73C5D4-5CFB-2CCA-8A60-2E00444F716C}"/>
                  </a:ext>
                </a:extLst>
              </p:cNvPr>
              <p:cNvSpPr/>
              <p:nvPr/>
            </p:nvSpPr>
            <p:spPr>
              <a:xfrm rot="10800000">
                <a:off x="10789448" y="1498574"/>
                <a:ext cx="571941" cy="21861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59911E-D83A-D9D8-D7AA-1E0F0FB823BB}"/>
                  </a:ext>
                </a:extLst>
              </p:cNvPr>
              <p:cNvSpPr/>
              <p:nvPr/>
            </p:nvSpPr>
            <p:spPr>
              <a:xfrm rot="10380000">
                <a:off x="10110661" y="1361131"/>
                <a:ext cx="826465" cy="126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693D248-DFD4-0808-06C5-927F62C7AE0F}"/>
                  </a:ext>
                </a:extLst>
              </p:cNvPr>
              <p:cNvSpPr/>
              <p:nvPr/>
            </p:nvSpPr>
            <p:spPr>
              <a:xfrm rot="10800000">
                <a:off x="10992980" y="1310179"/>
                <a:ext cx="571941" cy="144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CC88152-BEC3-E174-98C1-BC441ED8421B}"/>
                  </a:ext>
                </a:extLst>
              </p:cNvPr>
              <p:cNvSpPr txBox="1"/>
              <p:nvPr/>
            </p:nvSpPr>
            <p:spPr>
              <a:xfrm>
                <a:off x="11071007" y="1000632"/>
                <a:ext cx="369332" cy="1907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eaVert" wrap="none" lIns="0" tIns="0" rIns="0" bIns="0" numCol="1" spcCol="38100" rtlCol="0" anchor="t" anchorCtr="0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25252"/>
                    </a:solidFill>
                    <a:effectLst/>
                    <a:uLnTx/>
                    <a:uFillTx/>
                    <a:latin typeface="IntelOne Display Medium" panose="020B0703020203020204" pitchFamily="34" charset="0"/>
                    <a:sym typeface="Helvetica Neue"/>
                  </a:rPr>
                  <a:t>…</a:t>
                </a:r>
              </a:p>
            </p:txBody>
          </p:sp>
        </p:grpSp>
        <p:sp>
          <p:nvSpPr>
            <p:cNvPr id="24" name="Explosion: 8 Points 23">
              <a:extLst>
                <a:ext uri="{FF2B5EF4-FFF2-40B4-BE49-F238E27FC236}">
                  <a16:creationId xmlns:a16="http://schemas.microsoft.com/office/drawing/2014/main" id="{D546EB36-6A9C-F6B1-1FBA-D4175D9BD41F}"/>
                </a:ext>
              </a:extLst>
            </p:cNvPr>
            <p:cNvSpPr/>
            <p:nvPr/>
          </p:nvSpPr>
          <p:spPr>
            <a:xfrm rot="735342">
              <a:off x="10453792" y="1739604"/>
              <a:ext cx="216000" cy="180000"/>
            </a:xfrm>
            <a:prstGeom prst="irregularSeal1">
              <a:avLst/>
            </a:prstGeom>
            <a:noFill/>
            <a:ln w="6350" cap="flat">
              <a:solidFill>
                <a:srgbClr val="B8582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2B7D8F-E744-A578-9C47-329AB84588F4}"/>
                </a:ext>
              </a:extLst>
            </p:cNvPr>
            <p:cNvGrpSpPr/>
            <p:nvPr/>
          </p:nvGrpSpPr>
          <p:grpSpPr>
            <a:xfrm>
              <a:off x="10903193" y="1836267"/>
              <a:ext cx="308426" cy="47452"/>
              <a:chOff x="11091010" y="1574257"/>
              <a:chExt cx="308426" cy="4745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A43F49-D166-22CB-65F8-88634D9A3B7A}"/>
                  </a:ext>
                </a:extLst>
              </p:cNvPr>
              <p:cNvSpPr/>
              <p:nvPr/>
            </p:nvSpPr>
            <p:spPr>
              <a:xfrm rot="10800000">
                <a:off x="11091010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AEC6FFD-FD9C-DD9B-C833-0CBAB32087A6}"/>
                  </a:ext>
                </a:extLst>
              </p:cNvPr>
              <p:cNvSpPr/>
              <p:nvPr/>
            </p:nvSpPr>
            <p:spPr>
              <a:xfrm rot="10800000">
                <a:off x="11158216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4BEE9B6-B7A8-7850-6B58-BECFED46FE21}"/>
                  </a:ext>
                </a:extLst>
              </p:cNvPr>
              <p:cNvSpPr/>
              <p:nvPr/>
            </p:nvSpPr>
            <p:spPr>
              <a:xfrm rot="10800000">
                <a:off x="11359836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FFFC07-DF69-A5C4-2EE0-EC699B919FAE}"/>
                  </a:ext>
                </a:extLst>
              </p:cNvPr>
              <p:cNvSpPr/>
              <p:nvPr/>
            </p:nvSpPr>
            <p:spPr>
              <a:xfrm rot="10800000">
                <a:off x="11225423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043B39E-827D-7B54-1C47-386C5A73F40D}"/>
                  </a:ext>
                </a:extLst>
              </p:cNvPr>
              <p:cNvSpPr/>
              <p:nvPr/>
            </p:nvSpPr>
            <p:spPr>
              <a:xfrm rot="10800000">
                <a:off x="11292630" y="160370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353EA0E-0FE5-DDE4-3534-8E66EB023009}"/>
                  </a:ext>
                </a:extLst>
              </p:cNvPr>
              <p:cNvGrpSpPr/>
              <p:nvPr/>
            </p:nvGrpSpPr>
            <p:grpSpPr>
              <a:xfrm>
                <a:off x="11091010" y="1574257"/>
                <a:ext cx="308426" cy="36000"/>
                <a:chOff x="11091010" y="1574257"/>
                <a:chExt cx="308426" cy="36000"/>
              </a:xfrm>
            </p:grpSpPr>
            <p:sp>
              <p:nvSpPr>
                <p:cNvPr id="46" name="Flowchart: Delay 45">
                  <a:extLst>
                    <a:ext uri="{FF2B5EF4-FFF2-40B4-BE49-F238E27FC236}">
                      <a16:creationId xmlns:a16="http://schemas.microsoft.com/office/drawing/2014/main" id="{F5D8A162-CCB4-B906-AFCD-5DA0C88801BF}"/>
                    </a:ext>
                  </a:extLst>
                </p:cNvPr>
                <p:cNvSpPr/>
                <p:nvPr/>
              </p:nvSpPr>
              <p:spPr>
                <a:xfrm rot="5400000">
                  <a:off x="11094610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7" name="Flowchart: Delay 46">
                  <a:extLst>
                    <a:ext uri="{FF2B5EF4-FFF2-40B4-BE49-F238E27FC236}">
                      <a16:creationId xmlns:a16="http://schemas.microsoft.com/office/drawing/2014/main" id="{A5554CB2-BF06-DF0E-03F8-2F4FC02DCE2C}"/>
                    </a:ext>
                  </a:extLst>
                </p:cNvPr>
                <p:cNvSpPr/>
                <p:nvPr/>
              </p:nvSpPr>
              <p:spPr>
                <a:xfrm rot="5400000">
                  <a:off x="11158216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8" name="Flowchart: Delay 47">
                  <a:extLst>
                    <a:ext uri="{FF2B5EF4-FFF2-40B4-BE49-F238E27FC236}">
                      <a16:creationId xmlns:a16="http://schemas.microsoft.com/office/drawing/2014/main" id="{629DCB9A-31E9-05BB-EC26-243A9F604DF6}"/>
                    </a:ext>
                  </a:extLst>
                </p:cNvPr>
                <p:cNvSpPr/>
                <p:nvPr/>
              </p:nvSpPr>
              <p:spPr>
                <a:xfrm rot="5400000">
                  <a:off x="11229195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9" name="Flowchart: Delay 48">
                  <a:extLst>
                    <a:ext uri="{FF2B5EF4-FFF2-40B4-BE49-F238E27FC236}">
                      <a16:creationId xmlns:a16="http://schemas.microsoft.com/office/drawing/2014/main" id="{798D3F90-C5A8-8C56-9066-CBE049A564A4}"/>
                    </a:ext>
                  </a:extLst>
                </p:cNvPr>
                <p:cNvSpPr/>
                <p:nvPr/>
              </p:nvSpPr>
              <p:spPr>
                <a:xfrm rot="5400000">
                  <a:off x="11295874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0" name="Flowchart: Delay 49">
                  <a:extLst>
                    <a:ext uri="{FF2B5EF4-FFF2-40B4-BE49-F238E27FC236}">
                      <a16:creationId xmlns:a16="http://schemas.microsoft.com/office/drawing/2014/main" id="{B11F2B4B-7C5E-6C2C-231A-F03BFDE691AC}"/>
                    </a:ext>
                  </a:extLst>
                </p:cNvPr>
                <p:cNvSpPr/>
                <p:nvPr/>
              </p:nvSpPr>
              <p:spPr>
                <a:xfrm rot="5400000">
                  <a:off x="11359836" y="1570657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488DDD-4598-5CE6-6435-59DB6D004C76}"/>
                </a:ext>
              </a:extLst>
            </p:cNvPr>
            <p:cNvGrpSpPr/>
            <p:nvPr/>
          </p:nvGrpSpPr>
          <p:grpSpPr>
            <a:xfrm>
              <a:off x="10449826" y="2020349"/>
              <a:ext cx="100987" cy="18000"/>
              <a:chOff x="11037292" y="1755439"/>
              <a:chExt cx="100987" cy="18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03BBA3-3D26-F978-03F2-201A59FDB38F}"/>
                  </a:ext>
                </a:extLst>
              </p:cNvPr>
              <p:cNvSpPr/>
              <p:nvPr/>
            </p:nvSpPr>
            <p:spPr>
              <a:xfrm rot="10800000">
                <a:off x="11037292" y="17554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8643529-06EE-8A30-026C-36EB36B6C97F}"/>
                  </a:ext>
                </a:extLst>
              </p:cNvPr>
              <p:cNvSpPr/>
              <p:nvPr/>
            </p:nvSpPr>
            <p:spPr>
              <a:xfrm rot="10800000">
                <a:off x="11102279" y="17554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sym typeface="Helvetica Neue Medium"/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3753AE6-EA3B-6CC5-F549-22BBDF9277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48024" y="1339574"/>
              <a:ext cx="91169" cy="182744"/>
            </a:xfrm>
            <a:prstGeom prst="straightConnector1">
              <a:avLst/>
            </a:prstGeom>
            <a:noFill/>
            <a:ln w="3175" cap="flat">
              <a:solidFill>
                <a:srgbClr val="B85827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B6D57E-9022-0D96-2EFD-5691F5D2E8C3}"/>
                </a:ext>
              </a:extLst>
            </p:cNvPr>
            <p:cNvSpPr txBox="1"/>
            <p:nvPr/>
          </p:nvSpPr>
          <p:spPr>
            <a:xfrm>
              <a:off x="10460088" y="903036"/>
              <a:ext cx="672887" cy="219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/>
                  <a:uLnTx/>
                  <a:uFillTx/>
                  <a:latin typeface="IntelOne Display Light" panose="020B0403020203020204" pitchFamily="34" charset="0"/>
                  <a:sym typeface="Helvetica Neue"/>
                </a:rPr>
                <a:t>Non-bonded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94C25D-E200-5E04-0497-4CC5999B670D}"/>
                </a:ext>
              </a:extLst>
            </p:cNvPr>
            <p:cNvSpPr txBox="1"/>
            <p:nvPr/>
          </p:nvSpPr>
          <p:spPr>
            <a:xfrm>
              <a:off x="10440523" y="1524461"/>
              <a:ext cx="282277" cy="219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/>
                  <a:uLnTx/>
                  <a:uFillTx/>
                  <a:latin typeface="IntelOne Display Light" panose="020B0403020203020204" pitchFamily="34" charset="0"/>
                  <a:sym typeface="Helvetica Neue"/>
                </a:rPr>
                <a:t>crack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88BD627-62B7-037A-3AF7-157D9939F911}"/>
                </a:ext>
              </a:extLst>
            </p:cNvPr>
            <p:cNvCxnSpPr>
              <a:cxnSpLocks/>
            </p:cNvCxnSpPr>
            <p:nvPr/>
          </p:nvCxnSpPr>
          <p:spPr>
            <a:xfrm>
              <a:off x="11353201" y="1734823"/>
              <a:ext cx="52829" cy="313764"/>
            </a:xfrm>
            <a:prstGeom prst="straightConnector1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EF8CF9-63F2-AAB3-004F-6550334DC5DA}"/>
                </a:ext>
              </a:extLst>
            </p:cNvPr>
            <p:cNvSpPr txBox="1"/>
            <p:nvPr/>
          </p:nvSpPr>
          <p:spPr>
            <a:xfrm>
              <a:off x="11261423" y="2012444"/>
              <a:ext cx="706455" cy="219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One Display Light" panose="020B0403020203020204" pitchFamily="34" charset="0"/>
                  <a:sym typeface="Helvetica Neue"/>
                </a:rPr>
                <a:t>THK variation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9DB4E15-7480-6A05-4A33-BF5AF2CFE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7332" y="2048587"/>
              <a:ext cx="108000" cy="175173"/>
            </a:xfrm>
            <a:prstGeom prst="straightConnector1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86FF25-0314-0027-15C5-5318A236B6A1}"/>
                </a:ext>
              </a:extLst>
            </p:cNvPr>
            <p:cNvSpPr txBox="1"/>
            <p:nvPr/>
          </p:nvSpPr>
          <p:spPr>
            <a:xfrm>
              <a:off x="9952045" y="2173421"/>
              <a:ext cx="936853" cy="219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0" marR="0" lvl="0" indent="0" algn="l" defTabSz="2438338" rtl="0" eaLnBrk="1" fontAlgn="auto" latinLnBrk="0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/>
                  <a:uLnTx/>
                  <a:uFillTx/>
                  <a:latin typeface="IntelOne Display Light" panose="020B0403020203020204" pitchFamily="34" charset="0"/>
                  <a:sym typeface="Helvetica Neue"/>
                </a:rPr>
                <a:t>bump co-planarity</a:t>
              </a:r>
            </a:p>
          </p:txBody>
        </p:sp>
        <p:sp>
          <p:nvSpPr>
            <p:cNvPr id="34" name="Flowchart: Delay 33">
              <a:extLst>
                <a:ext uri="{FF2B5EF4-FFF2-40B4-BE49-F238E27FC236}">
                  <a16:creationId xmlns:a16="http://schemas.microsoft.com/office/drawing/2014/main" id="{DBA774F8-4F5F-92CF-455A-F6702FEBA947}"/>
                </a:ext>
              </a:extLst>
            </p:cNvPr>
            <p:cNvSpPr/>
            <p:nvPr/>
          </p:nvSpPr>
          <p:spPr>
            <a:xfrm rot="5400000">
              <a:off x="9887283" y="1998749"/>
              <a:ext cx="36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" name="Flowchart: Delay 34">
              <a:extLst>
                <a:ext uri="{FF2B5EF4-FFF2-40B4-BE49-F238E27FC236}">
                  <a16:creationId xmlns:a16="http://schemas.microsoft.com/office/drawing/2014/main" id="{CB8CB30C-BD72-DC52-8817-8817CE155570}"/>
                </a:ext>
              </a:extLst>
            </p:cNvPr>
            <p:cNvSpPr/>
            <p:nvPr/>
          </p:nvSpPr>
          <p:spPr>
            <a:xfrm rot="5400000">
              <a:off x="9817051" y="1998749"/>
              <a:ext cx="36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Flowchart: Delay 35">
              <a:extLst>
                <a:ext uri="{FF2B5EF4-FFF2-40B4-BE49-F238E27FC236}">
                  <a16:creationId xmlns:a16="http://schemas.microsoft.com/office/drawing/2014/main" id="{4321CC90-CB4A-0050-F16B-09B01EFD65CB}"/>
                </a:ext>
              </a:extLst>
            </p:cNvPr>
            <p:cNvSpPr/>
            <p:nvPr/>
          </p:nvSpPr>
          <p:spPr>
            <a:xfrm rot="5400000">
              <a:off x="10511056" y="1983333"/>
              <a:ext cx="54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Flowchart: Delay 36">
              <a:extLst>
                <a:ext uri="{FF2B5EF4-FFF2-40B4-BE49-F238E27FC236}">
                  <a16:creationId xmlns:a16="http://schemas.microsoft.com/office/drawing/2014/main" id="{85553943-202B-7802-F2F6-CE66730AD59A}"/>
                </a:ext>
              </a:extLst>
            </p:cNvPr>
            <p:cNvSpPr/>
            <p:nvPr/>
          </p:nvSpPr>
          <p:spPr>
            <a:xfrm rot="5400000">
              <a:off x="10440824" y="1983333"/>
              <a:ext cx="54000" cy="43200"/>
            </a:xfrm>
            <a:prstGeom prst="flowChartDelay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A75BF7-1777-6833-749D-DD899C4A59B2}"/>
              </a:ext>
            </a:extLst>
          </p:cNvPr>
          <p:cNvGrpSpPr/>
          <p:nvPr/>
        </p:nvGrpSpPr>
        <p:grpSpPr>
          <a:xfrm>
            <a:off x="1961794" y="3513743"/>
            <a:ext cx="1706864" cy="1214598"/>
            <a:chOff x="12226909" y="912129"/>
            <a:chExt cx="1706864" cy="1214598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960A020-6AC5-67D1-DE42-EA75B1425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356" b="12315"/>
            <a:stretch/>
          </p:blipFill>
          <p:spPr>
            <a:xfrm>
              <a:off x="12249602" y="1193277"/>
              <a:ext cx="1613141" cy="933450"/>
            </a:xfrm>
            <a:prstGeom prst="rect">
              <a:avLst/>
            </a:prstGeom>
            <a:noFill/>
            <a:ln w="3175" cap="flat">
              <a:noFill/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5CF4049-CF83-3472-85E1-08D45D5EA6FB}"/>
                </a:ext>
              </a:extLst>
            </p:cNvPr>
            <p:cNvSpPr txBox="1"/>
            <p:nvPr/>
          </p:nvSpPr>
          <p:spPr>
            <a:xfrm>
              <a:off x="12226909" y="917412"/>
              <a:ext cx="12570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IMC</a:t>
              </a:r>
              <a:r>
                <a:rPr kumimoji="0" lang="zh-TW" alt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 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(Cu</a:t>
              </a:r>
              <a:r>
                <a:rPr kumimoji="0" lang="en-US" sz="800" b="0" i="0" u="none" strike="noStrike" kern="1200" cap="none" spc="0" normalizeH="0" baseline="-2500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6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Sn</a:t>
              </a:r>
              <a:r>
                <a:rPr kumimoji="0" lang="en-US" sz="800" b="0" i="0" u="none" strike="noStrike" kern="1200" cap="none" spc="0" normalizeH="0" baseline="-2500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5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 or Cu</a:t>
              </a:r>
              <a:r>
                <a:rPr kumimoji="0" lang="en-US" sz="800" b="0" i="0" u="none" strike="noStrike" kern="1200" cap="none" spc="0" normalizeH="0" baseline="-2500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3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B85827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Sn)</a:t>
              </a: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B85827"/>
                </a:solidFill>
                <a:effectLst>
                  <a:glow rad="63500">
                    <a:srgbClr val="FFFFFF"/>
                  </a:glow>
                </a:effectLst>
                <a:uLnTx/>
                <a:uFillTx/>
                <a:latin typeface="IntelOne Display Light" panose="020B0403020203020204" pitchFamily="34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04BC16B-C0EB-B25A-C2DC-48E9A4C9F0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42303" y="1095407"/>
              <a:ext cx="0" cy="468000"/>
            </a:xfrm>
            <a:prstGeom prst="line">
              <a:avLst/>
            </a:prstGeom>
            <a:noFill/>
            <a:ln w="3175" cap="flat">
              <a:solidFill>
                <a:srgbClr val="B85827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9922954-46DE-6E28-4472-42235B5D4B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91687" y="1115043"/>
              <a:ext cx="0" cy="505321"/>
            </a:xfrm>
            <a:prstGeom prst="line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400000"/>
              <a:headEnd type="oval" w="sm" len="sm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BAFFD6-98E4-56D0-2409-772A851D873C}"/>
                </a:ext>
              </a:extLst>
            </p:cNvPr>
            <p:cNvSpPr txBox="1"/>
            <p:nvPr/>
          </p:nvSpPr>
          <p:spPr>
            <a:xfrm>
              <a:off x="13394843" y="912129"/>
              <a:ext cx="5389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68B5"/>
                  </a:solidFill>
                  <a:effectLst>
                    <a:glow rad="63500">
                      <a:srgbClr val="FFFFFF"/>
                    </a:glow>
                  </a:effectLst>
                  <a:uLnTx/>
                  <a:uFillTx/>
                  <a:latin typeface="IntelOne Display Light" panose="020B0403020203020204" pitchFamily="34" charset="0"/>
                </a:rPr>
                <a:t>solder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25831B-6303-5FB7-271A-310E6BF85A1E}"/>
              </a:ext>
            </a:extLst>
          </p:cNvPr>
          <p:cNvSpPr txBox="1"/>
          <p:nvPr/>
        </p:nvSpPr>
        <p:spPr>
          <a:xfrm>
            <a:off x="9117894" y="5706841"/>
            <a:ext cx="2890939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effectLst/>
                <a:uFillTx/>
                <a:latin typeface="IntelOne Display Light" panose="020B0403020203020204" pitchFamily="34" charset="0"/>
              </a:defRPr>
            </a:lvl1pPr>
            <a:lvl2pPr marL="800100" lvl="1" indent="-342900">
              <a:lnSpc>
                <a:spcPts val="1800"/>
              </a:lnSpc>
              <a:buAutoNum type="arabicPeriod"/>
              <a:defRPr sz="1200">
                <a:latin typeface="IntelOne Display Light" panose="020B0403020203020204" pitchFamily="34" charset="0"/>
              </a:defRPr>
            </a:lvl2pPr>
          </a:lstStyle>
          <a:p>
            <a:pPr marL="85725" marR="0" lvl="0" indent="-85725" algn="l" defTabSz="2438338" rtl="0" eaLnBrk="1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ntelOne Display Medium" panose="020B0703020203020204" pitchFamily="34" charset="0"/>
                <a:sym typeface="Helvetica Neue"/>
              </a:rPr>
              <a:t>* </a:t>
            </a: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ntelOne Display Medium" panose="020B0703020203020204" pitchFamily="34" charset="0"/>
                <a:sym typeface="Helvetica Neue"/>
              </a:rPr>
              <a:t>Underline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IntelOne Display Medium" panose="020B0703020203020204" pitchFamily="34" charset="0"/>
                <a:sym typeface="Helvetica Neue"/>
              </a:rPr>
              <a:t> : Primary solution to mitigate risk. </a:t>
            </a:r>
          </a:p>
        </p:txBody>
      </p:sp>
    </p:spTree>
    <p:extLst>
      <p:ext uri="{BB962C8B-B14F-4D97-AF65-F5344CB8AC3E}">
        <p14:creationId xmlns:p14="http://schemas.microsoft.com/office/powerpoint/2010/main" val="8502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5017C4B8-93CD-EFB1-61BA-347B01F85E24}"/>
              </a:ext>
            </a:extLst>
          </p:cNvPr>
          <p:cNvGrpSpPr/>
          <p:nvPr/>
        </p:nvGrpSpPr>
        <p:grpSpPr>
          <a:xfrm>
            <a:off x="412298" y="3669399"/>
            <a:ext cx="10962000" cy="2912259"/>
            <a:chOff x="1079755" y="642174"/>
            <a:chExt cx="10962000" cy="29122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D2D89D-2DAD-9A54-EE80-B9E593DB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755" y="1719847"/>
              <a:ext cx="1700213" cy="86868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E74B18-ACAF-32AF-F585-EB36964B98E5}"/>
                </a:ext>
              </a:extLst>
            </p:cNvPr>
            <p:cNvCxnSpPr>
              <a:cxnSpLocks/>
            </p:cNvCxnSpPr>
            <p:nvPr/>
          </p:nvCxnSpPr>
          <p:spPr>
            <a:xfrm>
              <a:off x="3010466" y="2131695"/>
              <a:ext cx="837634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8B7854B-244B-325E-7F74-D67674E3327D}"/>
                </a:ext>
              </a:extLst>
            </p:cNvPr>
            <p:cNvCxnSpPr>
              <a:cxnSpLocks/>
            </p:cNvCxnSpPr>
            <p:nvPr/>
          </p:nvCxnSpPr>
          <p:spPr>
            <a:xfrm>
              <a:off x="5991508" y="2131694"/>
              <a:ext cx="704567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8BE0DB-FF51-2583-6A70-675A09950A3F}"/>
                </a:ext>
              </a:extLst>
            </p:cNvPr>
            <p:cNvSpPr txBox="1"/>
            <p:nvPr/>
          </p:nvSpPr>
          <p:spPr>
            <a:xfrm>
              <a:off x="3070350" y="1755341"/>
              <a:ext cx="666849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Inline THK </a:t>
              </a:r>
            </a:p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inspection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2A2373D-7061-2003-0278-5DF49FBC118D}"/>
                </a:ext>
              </a:extLst>
            </p:cNvPr>
            <p:cNvSpPr txBox="1"/>
            <p:nvPr/>
          </p:nvSpPr>
          <p:spPr>
            <a:xfrm>
              <a:off x="6090230" y="1924618"/>
              <a:ext cx="468077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Binning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7431E6-EE16-F010-5604-2676CA162A6B}"/>
                </a:ext>
              </a:extLst>
            </p:cNvPr>
            <p:cNvGrpSpPr/>
            <p:nvPr/>
          </p:nvGrpSpPr>
          <p:grpSpPr>
            <a:xfrm>
              <a:off x="7134225" y="1130878"/>
              <a:ext cx="1582392" cy="2110384"/>
              <a:chOff x="6696075" y="1130878"/>
              <a:chExt cx="1582392" cy="2110384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05464E0-70A0-D484-B134-69F19B99B265}"/>
                  </a:ext>
                </a:extLst>
              </p:cNvPr>
              <p:cNvGrpSpPr/>
              <p:nvPr/>
            </p:nvGrpSpPr>
            <p:grpSpPr>
              <a:xfrm>
                <a:off x="7337425" y="1843539"/>
                <a:ext cx="910768" cy="570878"/>
                <a:chOff x="7190581" y="1828173"/>
                <a:chExt cx="910768" cy="570878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06D38609-B374-9166-5A93-3C133CBDA6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90581" y="2093894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996EF4CE-C883-D74E-ECF7-C90603EDB5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30394" y="1875410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CB575032-3DB2-8FA0-34B9-2F21037429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470" y="2041377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6F9BF896-9E6F-501A-5BEE-8F74EFCB40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74855" y="2250296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B176A33E-FC7F-917E-5C7D-7171BA67FE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05145" y="1828173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559B1DC7-7902-2599-CF6A-C078B66BCF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2137" y="2089027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33E77B82-54B0-D6BA-B313-E8CAF6F70F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94067" y="2138822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4883F76-DF74-6FF0-A850-0CF530B401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72298" y="1875410"/>
                  <a:ext cx="207282" cy="148755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383C7C6-570B-2A77-023A-A7ADB3C3C328}"/>
                  </a:ext>
                </a:extLst>
              </p:cNvPr>
              <p:cNvGrpSpPr/>
              <p:nvPr/>
            </p:nvGrpSpPr>
            <p:grpSpPr>
              <a:xfrm>
                <a:off x="7337425" y="2692124"/>
                <a:ext cx="941042" cy="549138"/>
                <a:chOff x="7089775" y="2598426"/>
                <a:chExt cx="941042" cy="549138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BD759333-DD2F-00E7-FED1-0F0FA36A9B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41505" y="2799334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6CD7C75-A31C-1EE5-9C8E-518DA6C3F7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78496" y="2764393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6101A0F9-0F37-7B5B-D886-A242E452B1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7863" y="2598426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5314327-7D92-A130-539E-27BD45F9E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21925" y="2598426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94A4C84D-B88E-E4CF-DCC0-B7261E1A19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23535" y="2636437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297B98B0-DD9F-97A7-B99F-0A5120C665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68657" y="2850054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D7F7B320-CFB3-9589-C616-71B5742113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67044" y="2945128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C2E00FC6-60AC-D6D1-2E00-D80889E605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89775" y="2721608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B8EC2509-65A6-4A9B-57C5-40717C8A4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34223" y="2998809"/>
                  <a:ext cx="207282" cy="148755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0FA2E6A-F456-BE7A-7C3C-A70A4F89B68D}"/>
                  </a:ext>
                </a:extLst>
              </p:cNvPr>
              <p:cNvGrpSpPr/>
              <p:nvPr/>
            </p:nvGrpSpPr>
            <p:grpSpPr>
              <a:xfrm>
                <a:off x="7337425" y="1130878"/>
                <a:ext cx="883669" cy="421697"/>
                <a:chOff x="7294222" y="1115512"/>
                <a:chExt cx="883669" cy="421697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8E1D72BD-CECD-7F8C-5CAB-45A5AFF1D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94222" y="1388454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49B06D1-59F6-BBD4-2A6A-F8E215F3BA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70609" y="1250060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31AB92EA-F29F-E0C4-60AB-07A0A88333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80765" y="1304955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4F7C36E6-6F4D-0C06-C51A-4F4F7D5A2F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85778" y="1377795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0AA299A1-572F-701C-BA31-628DCDCD5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41505" y="1168517"/>
                  <a:ext cx="207282" cy="14875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9BC83FE3-D970-A008-C39C-90F1C76DD5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65807" y="1115512"/>
                  <a:ext cx="207282" cy="148755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B2C168-771E-8D0B-0A57-D30C38674E9B}"/>
                  </a:ext>
                </a:extLst>
              </p:cNvPr>
              <p:cNvSpPr txBox="1"/>
              <p:nvPr/>
            </p:nvSpPr>
            <p:spPr>
              <a:xfrm>
                <a:off x="6696075" y="1258074"/>
                <a:ext cx="559449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IntelOne Display Light" panose="020B0403020203020204" pitchFamily="34" charset="0"/>
                  </a:defRPr>
                </a:lvl1pPr>
                <a:lvl2pPr marL="800100" lvl="1" indent="-342900">
                  <a:lnSpc>
                    <a:spcPts val="1800"/>
                  </a:lnSpc>
                  <a:buAutoNum type="arabicPeriod"/>
                  <a:defRPr sz="1200">
                    <a:latin typeface="IntelOne Display Light" panose="020B0403020203020204" pitchFamily="34" charset="0"/>
                  </a:defRPr>
                </a:lvl2pPr>
              </a:lstStyle>
              <a:p>
                <a:pPr>
                  <a:lnSpc>
                    <a:spcPct val="100000"/>
                  </a:lnSpc>
                </a:pPr>
                <a:r>
                  <a:rPr lang="en-US" sz="1100">
                    <a:latin typeface="IntelOne Display Regular" panose="020B0503020203020204" pitchFamily="34" charset="0"/>
                    <a:sym typeface="Helvetica Neue"/>
                  </a:rPr>
                  <a:t>48-51 um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1B4B75-9FA7-4641-90D5-B4060C0D212E}"/>
                  </a:ext>
                </a:extLst>
              </p:cNvPr>
              <p:cNvSpPr txBox="1"/>
              <p:nvPr/>
            </p:nvSpPr>
            <p:spPr>
              <a:xfrm>
                <a:off x="6696075" y="2001904"/>
                <a:ext cx="556243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IntelOne Display Light" panose="020B0403020203020204" pitchFamily="34" charset="0"/>
                  </a:defRPr>
                </a:lvl1pPr>
                <a:lvl2pPr marL="800100" lvl="1" indent="-342900">
                  <a:lnSpc>
                    <a:spcPts val="1800"/>
                  </a:lnSpc>
                  <a:buAutoNum type="arabicPeriod"/>
                  <a:defRPr sz="1200">
                    <a:latin typeface="IntelOne Display Light" panose="020B0403020203020204" pitchFamily="34" charset="0"/>
                  </a:defRPr>
                </a:lvl2pPr>
              </a:lstStyle>
              <a:p>
                <a:pPr>
                  <a:lnSpc>
                    <a:spcPct val="100000"/>
                  </a:lnSpc>
                </a:pPr>
                <a:r>
                  <a:rPr lang="en-US" sz="1100">
                    <a:latin typeface="IntelOne Display Regular" panose="020B0503020203020204" pitchFamily="34" charset="0"/>
                    <a:sym typeface="Helvetica Neue"/>
                  </a:rPr>
                  <a:t>51-54 um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13523BD-65AF-FE86-4A29-FA6D3044A755}"/>
                  </a:ext>
                </a:extLst>
              </p:cNvPr>
              <p:cNvSpPr txBox="1"/>
              <p:nvPr/>
            </p:nvSpPr>
            <p:spPr>
              <a:xfrm>
                <a:off x="6697057" y="2824737"/>
                <a:ext cx="588303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IntelOne Display Light" panose="020B0403020203020204" pitchFamily="34" charset="0"/>
                  </a:defRPr>
                </a:lvl1pPr>
                <a:lvl2pPr marL="800100" lvl="1" indent="-342900">
                  <a:lnSpc>
                    <a:spcPts val="1800"/>
                  </a:lnSpc>
                  <a:buAutoNum type="arabicPeriod"/>
                  <a:defRPr sz="1200">
                    <a:latin typeface="IntelOne Display Light" panose="020B0403020203020204" pitchFamily="34" charset="0"/>
                  </a:defRPr>
                </a:lvl2pPr>
              </a:lstStyle>
              <a:p>
                <a:pPr>
                  <a:lnSpc>
                    <a:spcPct val="100000"/>
                  </a:lnSpc>
                </a:pPr>
                <a:r>
                  <a:rPr lang="en-US" sz="1100">
                    <a:latin typeface="IntelOne Display Regular" panose="020B0503020203020204" pitchFamily="34" charset="0"/>
                    <a:sym typeface="Helvetica Neue"/>
                  </a:rPr>
                  <a:t>54-57 um</a:t>
                </a:r>
              </a:p>
            </p:txBody>
          </p:sp>
        </p:grp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DF9455F7-E02D-6369-361A-51927413CF99}"/>
                </a:ext>
              </a:extLst>
            </p:cNvPr>
            <p:cNvSpPr/>
            <p:nvPr/>
          </p:nvSpPr>
          <p:spPr>
            <a:xfrm>
              <a:off x="6764005" y="909000"/>
              <a:ext cx="144000" cy="2520000"/>
            </a:xfrm>
            <a:prstGeom prst="leftBrac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CEEB7C-0B1D-70EA-1247-DA7715011F11}"/>
                </a:ext>
              </a:extLst>
            </p:cNvPr>
            <p:cNvSpPr txBox="1"/>
            <p:nvPr/>
          </p:nvSpPr>
          <p:spPr>
            <a:xfrm>
              <a:off x="8150338" y="761565"/>
              <a:ext cx="276999" cy="128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800">
                  <a:latin typeface="IntelOne Display Regular" panose="020B0503020203020204" pitchFamily="34" charset="0"/>
                  <a:sym typeface="Helvetica Neue"/>
                </a:rPr>
                <a:t>…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BB2AD1-891B-F70C-6AAC-057EBC378A5E}"/>
                </a:ext>
              </a:extLst>
            </p:cNvPr>
            <p:cNvSpPr txBox="1"/>
            <p:nvPr/>
          </p:nvSpPr>
          <p:spPr>
            <a:xfrm>
              <a:off x="8150338" y="3426193"/>
              <a:ext cx="276999" cy="128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800">
                  <a:latin typeface="IntelOne Display Regular" panose="020B0503020203020204" pitchFamily="34" charset="0"/>
                  <a:sym typeface="Helvetica Neue"/>
                </a:rPr>
                <a:t>…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63AF4A7-035D-7224-F532-A4274AAD22E6}"/>
                </a:ext>
              </a:extLst>
            </p:cNvPr>
            <p:cNvGrpSpPr/>
            <p:nvPr/>
          </p:nvGrpSpPr>
          <p:grpSpPr>
            <a:xfrm>
              <a:off x="4019612" y="1180787"/>
              <a:ext cx="1815240" cy="1544170"/>
              <a:chOff x="4019612" y="1180787"/>
              <a:chExt cx="1815240" cy="154417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CBB1F4F-E1C2-64FF-ABC7-8B421CC11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9612" y="1462832"/>
                <a:ext cx="1440082" cy="12621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899D252-89F6-9CB6-1394-29CD05EFD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1099" y="1875410"/>
                <a:ext cx="313753" cy="849547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7083252-09E9-83BF-0F3A-EC87427303ED}"/>
                  </a:ext>
                </a:extLst>
              </p:cNvPr>
              <p:cNvSpPr txBox="1"/>
              <p:nvPr/>
            </p:nvSpPr>
            <p:spPr>
              <a:xfrm>
                <a:off x="4019612" y="1180787"/>
                <a:ext cx="629981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IntelOne Display Light" panose="020B0403020203020204" pitchFamily="34" charset="0"/>
                  </a:defRPr>
                </a:lvl1pPr>
                <a:lvl2pPr marL="800100" lvl="1" indent="-342900">
                  <a:lnSpc>
                    <a:spcPts val="1800"/>
                  </a:lnSpc>
                  <a:buAutoNum type="arabicPeriod"/>
                  <a:defRPr sz="1200">
                    <a:latin typeface="IntelOne Display Light" panose="020B0403020203020204" pitchFamily="34" charset="0"/>
                  </a:defRPr>
                </a:lvl2pPr>
              </a:lstStyle>
              <a:p>
                <a:pPr>
                  <a:lnSpc>
                    <a:spcPct val="100000"/>
                  </a:lnSpc>
                </a:pPr>
                <a:r>
                  <a:rPr lang="en-US" sz="1100">
                    <a:solidFill>
                      <a:schemeClr val="bg2"/>
                    </a:solidFill>
                    <a:latin typeface="IntelOne Display Regular" panose="020B0503020203020204" pitchFamily="34" charset="0"/>
                    <a:sym typeface="Helvetica Neue"/>
                  </a:rPr>
                  <a:t>(example)</a:t>
                </a: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877DAE0-6518-83E5-1DD1-C2F0B331E9AA}"/>
                </a:ext>
              </a:extLst>
            </p:cNvPr>
            <p:cNvCxnSpPr>
              <a:cxnSpLocks/>
            </p:cNvCxnSpPr>
            <p:nvPr/>
          </p:nvCxnSpPr>
          <p:spPr>
            <a:xfrm>
              <a:off x="8886825" y="2131694"/>
              <a:ext cx="1257300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FA7AFA-AF62-7591-709E-64DE7233B48A}"/>
                </a:ext>
              </a:extLst>
            </p:cNvPr>
            <p:cNvSpPr txBox="1"/>
            <p:nvPr/>
          </p:nvSpPr>
          <p:spPr>
            <a:xfrm>
              <a:off x="8898600" y="1747988"/>
              <a:ext cx="115256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Equally-distributed</a:t>
              </a:r>
            </a:p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die-attach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7EC8C4B-C22C-CFF5-901B-638107DA5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70" t="29675" r="40151"/>
            <a:stretch/>
          </p:blipFill>
          <p:spPr>
            <a:xfrm>
              <a:off x="10341554" y="1656827"/>
              <a:ext cx="1700201" cy="99472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333457-783B-2895-73AB-9506C3ADAB31}"/>
                </a:ext>
              </a:extLst>
            </p:cNvPr>
            <p:cNvSpPr txBox="1"/>
            <p:nvPr/>
          </p:nvSpPr>
          <p:spPr>
            <a:xfrm>
              <a:off x="7153461" y="642174"/>
              <a:ext cx="517770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>
                <a:lnSpc>
                  <a:spcPct val="100000"/>
                </a:lnSpc>
              </a:pPr>
              <a:r>
                <a:rPr lang="en-US" sz="1100">
                  <a:latin typeface="IntelOne Display Regular" panose="020B0503020203020204" pitchFamily="34" charset="0"/>
                  <a:sym typeface="Helvetica Neue"/>
                </a:rPr>
                <a:t>THK Bin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DE118DE-282E-9D70-E957-74FF2FAD4B6A}"/>
              </a:ext>
            </a:extLst>
          </p:cNvPr>
          <p:cNvSpPr txBox="1"/>
          <p:nvPr/>
        </p:nvSpPr>
        <p:spPr>
          <a:xfrm>
            <a:off x="412298" y="721986"/>
            <a:ext cx="3268523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TW" sz="16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Mitigation Plan 1 – TSV cube first</a:t>
            </a:r>
            <a:endParaRPr lang="en-US" sz="1600">
              <a:solidFill>
                <a:schemeClr val="tx1"/>
              </a:solidFill>
              <a:latin typeface="IntelOne Display Medium" panose="020B0703020203020204" pitchFamily="34" charset="0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EC84F23-9677-9ADA-66F5-78D5E60CD3C3}"/>
              </a:ext>
            </a:extLst>
          </p:cNvPr>
          <p:cNvSpPr txBox="1"/>
          <p:nvPr/>
        </p:nvSpPr>
        <p:spPr>
          <a:xfrm>
            <a:off x="412298" y="3669399"/>
            <a:ext cx="3159519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TW" sz="16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Mitigation Plan 2</a:t>
            </a:r>
            <a:r>
              <a:rPr lang="zh-TW" altLang="en-US" sz="16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 </a:t>
            </a:r>
            <a:r>
              <a:rPr lang="en-US" altLang="zh-TW" sz="16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– THK binning</a:t>
            </a:r>
            <a:endParaRPr lang="en-US" sz="1600">
              <a:solidFill>
                <a:schemeClr val="tx1"/>
              </a:solidFill>
              <a:latin typeface="IntelOne Display Medium" panose="020B0703020203020204" pitchFamily="34" charset="0"/>
              <a:sym typeface="Helvetica Neue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72A2129C-1DC9-EB91-0EB8-35CE7851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Mitigation Plan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9BFD2E9-7214-5245-8252-0179C54AE1C2}"/>
              </a:ext>
            </a:extLst>
          </p:cNvPr>
          <p:cNvGrpSpPr/>
          <p:nvPr/>
        </p:nvGrpSpPr>
        <p:grpSpPr>
          <a:xfrm>
            <a:off x="322267" y="1431455"/>
            <a:ext cx="11547465" cy="1616294"/>
            <a:chOff x="111012" y="1508400"/>
            <a:chExt cx="11547465" cy="161629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3391956-06AE-20D4-2A76-445C98ADDB65}"/>
                </a:ext>
              </a:extLst>
            </p:cNvPr>
            <p:cNvGrpSpPr/>
            <p:nvPr/>
          </p:nvGrpSpPr>
          <p:grpSpPr>
            <a:xfrm>
              <a:off x="111012" y="2671313"/>
              <a:ext cx="1953328" cy="453381"/>
              <a:chOff x="111012" y="2671313"/>
              <a:chExt cx="1953328" cy="453381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99265DA-1BF3-5844-17D8-1AEEF2508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7478" y="2671313"/>
                <a:ext cx="870584" cy="85351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8A2FE67-1F6A-C5E0-15F3-88A6FD962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012" y="2773534"/>
                <a:ext cx="1953328" cy="351160"/>
              </a:xfrm>
              <a:prstGeom prst="rect">
                <a:avLst/>
              </a:prstGeom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727553E-35F0-21FA-EFB5-A71A4F362B97}"/>
                </a:ext>
              </a:extLst>
            </p:cNvPr>
            <p:cNvGrpSpPr/>
            <p:nvPr/>
          </p:nvGrpSpPr>
          <p:grpSpPr>
            <a:xfrm>
              <a:off x="2395136" y="2513413"/>
              <a:ext cx="1953328" cy="611281"/>
              <a:chOff x="2112511" y="2513413"/>
              <a:chExt cx="1953328" cy="61128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628BB87-1EEE-C11E-B814-7684001C5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1116" y="2513413"/>
                <a:ext cx="983675" cy="24325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BA1F019-FA1B-0EA4-BEEF-A4EC8CC69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2511" y="2773534"/>
                <a:ext cx="1953328" cy="351160"/>
              </a:xfrm>
              <a:prstGeom prst="rect">
                <a:avLst/>
              </a:prstGeom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A6DE2-C1EE-D483-EE16-DDBB3EC12772}"/>
                </a:ext>
              </a:extLst>
            </p:cNvPr>
            <p:cNvGrpSpPr/>
            <p:nvPr/>
          </p:nvGrpSpPr>
          <p:grpSpPr>
            <a:xfrm>
              <a:off x="4679260" y="1570279"/>
              <a:ext cx="2119185" cy="1554415"/>
              <a:chOff x="4161604" y="1570279"/>
              <a:chExt cx="2119185" cy="155441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3AC89E3-44F0-2EC3-025D-397A63370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0933" y="1570279"/>
                <a:ext cx="1209856" cy="118638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748E8E7-898F-F0D9-C9A6-2A12BF5AD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1604" y="2773534"/>
                <a:ext cx="1953328" cy="351160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4778E91-A764-4D32-65DA-6F6D0FC7EEE8}"/>
                </a:ext>
              </a:extLst>
            </p:cNvPr>
            <p:cNvGrpSpPr/>
            <p:nvPr/>
          </p:nvGrpSpPr>
          <p:grpSpPr>
            <a:xfrm>
              <a:off x="7129241" y="1570279"/>
              <a:ext cx="2095492" cy="1554415"/>
              <a:chOff x="7257311" y="1570279"/>
              <a:chExt cx="2095492" cy="15544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97AF690-F54A-19E7-115C-81E32392E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59848" y="1570279"/>
                <a:ext cx="1992955" cy="118638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D8AC89C7-63B0-F415-3451-D94B5A191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7311" y="2773534"/>
                <a:ext cx="1953328" cy="351160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DAF626C-352A-B5C9-AADB-36B8944F1C7C}"/>
                </a:ext>
              </a:extLst>
            </p:cNvPr>
            <p:cNvGrpSpPr/>
            <p:nvPr/>
          </p:nvGrpSpPr>
          <p:grpSpPr>
            <a:xfrm>
              <a:off x="9555532" y="1508400"/>
              <a:ext cx="2102945" cy="1616294"/>
              <a:chOff x="9555532" y="1508400"/>
              <a:chExt cx="2102945" cy="161629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3D8CC22-EFDA-19F0-FC02-1BF8AB739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5522" y="1508400"/>
                <a:ext cx="1992955" cy="124826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114C406-BECF-8752-1A69-363F5B5465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55532" y="2773534"/>
                <a:ext cx="1953328" cy="351160"/>
              </a:xfrm>
              <a:prstGeom prst="rect">
                <a:avLst/>
              </a:prstGeom>
            </p:spPr>
          </p:pic>
        </p:grpSp>
        <p:sp>
          <p:nvSpPr>
            <p:cNvPr id="74" name="Arrow: Right 73">
              <a:extLst>
                <a:ext uri="{FF2B5EF4-FFF2-40B4-BE49-F238E27FC236}">
                  <a16:creationId xmlns:a16="http://schemas.microsoft.com/office/drawing/2014/main" id="{0637CA69-EB94-F928-D24C-98BC3049EF55}"/>
                </a:ext>
              </a:extLst>
            </p:cNvPr>
            <p:cNvSpPr/>
            <p:nvPr/>
          </p:nvSpPr>
          <p:spPr>
            <a:xfrm>
              <a:off x="2139738" y="2179296"/>
              <a:ext cx="144000" cy="288000"/>
            </a:xfrm>
            <a:prstGeom prst="rightArrow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FAAD070B-BD8A-0B37-84F3-BA78E7C784E2}"/>
                </a:ext>
              </a:extLst>
            </p:cNvPr>
            <p:cNvSpPr/>
            <p:nvPr/>
          </p:nvSpPr>
          <p:spPr>
            <a:xfrm>
              <a:off x="4423862" y="2179296"/>
              <a:ext cx="144000" cy="288000"/>
            </a:xfrm>
            <a:prstGeom prst="rightArrow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CD0936E1-E477-8F56-C1F7-A1241DD62417}"/>
                </a:ext>
              </a:extLst>
            </p:cNvPr>
            <p:cNvSpPr/>
            <p:nvPr/>
          </p:nvSpPr>
          <p:spPr>
            <a:xfrm>
              <a:off x="6873843" y="2179296"/>
              <a:ext cx="144000" cy="288000"/>
            </a:xfrm>
            <a:prstGeom prst="rightArrow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B6A3BEA3-436A-1ECF-DA24-0D1E02FE2C2B}"/>
                </a:ext>
              </a:extLst>
            </p:cNvPr>
            <p:cNvSpPr/>
            <p:nvPr/>
          </p:nvSpPr>
          <p:spPr>
            <a:xfrm>
              <a:off x="9300131" y="2179296"/>
              <a:ext cx="144000" cy="288000"/>
            </a:xfrm>
            <a:prstGeom prst="rightArrow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B2185B1-BCD1-5D96-BF20-B89BE6A8CA14}"/>
                </a:ext>
              </a:extLst>
            </p:cNvPr>
            <p:cNvGrpSpPr/>
            <p:nvPr/>
          </p:nvGrpSpPr>
          <p:grpSpPr>
            <a:xfrm>
              <a:off x="1162257" y="2513413"/>
              <a:ext cx="581025" cy="108000"/>
              <a:chOff x="1164743" y="2455038"/>
              <a:chExt cx="581025" cy="108000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CFFAACB2-52ED-9F3C-3AB8-2DEDBC3D05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743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5F71965B-018F-4AB2-FF51-FFAE231D41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5256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3976327E-69DF-57FA-D913-5582DAE252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5768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9BA3EAC-0DB7-A741-A0F1-706866225A6E}"/>
                </a:ext>
              </a:extLst>
            </p:cNvPr>
            <p:cNvGrpSpPr/>
            <p:nvPr/>
          </p:nvGrpSpPr>
          <p:grpSpPr>
            <a:xfrm>
              <a:off x="3571817" y="2359296"/>
              <a:ext cx="581025" cy="108000"/>
              <a:chOff x="1164743" y="2455038"/>
              <a:chExt cx="581025" cy="108000"/>
            </a:xfrm>
          </p:grpSpPr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3BE8B558-E289-6CA2-DF59-83C9C5968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743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CF10ACC8-1944-AA8D-7445-9CD50BC93C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5256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E3D14AF9-53A7-3585-8D56-58BC0FA84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5768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799C722-5AFB-89B7-78FA-8B3E000E3E77}"/>
                </a:ext>
              </a:extLst>
            </p:cNvPr>
            <p:cNvGrpSpPr/>
            <p:nvPr/>
          </p:nvGrpSpPr>
          <p:grpSpPr>
            <a:xfrm>
              <a:off x="7521091" y="2293192"/>
              <a:ext cx="581025" cy="108000"/>
              <a:chOff x="1164743" y="2455038"/>
              <a:chExt cx="581025" cy="108000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8E554C4A-78F0-E707-D60B-C63B9FDAB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743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E22A065E-BF9D-E2E4-6621-C2E3E295C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5256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A2616B1C-089C-CB7E-C15B-4B41F0119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5768" y="2455038"/>
                <a:ext cx="0" cy="108000"/>
              </a:xfrm>
              <a:prstGeom prst="straightConnector1">
                <a:avLst/>
              </a:prstGeom>
              <a:noFill/>
              <a:ln w="9525" cap="flat">
                <a:solidFill>
                  <a:schemeClr val="bg1">
                    <a:lumMod val="75000"/>
                  </a:schemeClr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26136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www.w3.org/XML/1998/namespace"/>
    <ds:schemaRef ds:uri="http://purl.org/dc/terms/"/>
    <ds:schemaRef ds:uri="http://purl.org/dc/elements/1.1/"/>
    <ds:schemaRef ds:uri="90b7a245-a7c3-4504-88b2-cf85318e6b78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1455</TotalTime>
  <Words>1397</Words>
  <Application>Microsoft Macintosh PowerPoint</Application>
  <PresentationFormat>Widescreen</PresentationFormat>
  <Paragraphs>419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IntelOne Display Bold</vt:lpstr>
      <vt:lpstr>IntelOne Display Light</vt:lpstr>
      <vt:lpstr>IntelOne Display Medium</vt:lpstr>
      <vt:lpstr>IntelOne Display Regular</vt:lpstr>
      <vt:lpstr>Neo Sans Intel</vt:lpstr>
      <vt:lpstr>Neo Sans Intel Medium</vt:lpstr>
      <vt:lpstr>Arial</vt:lpstr>
      <vt:lpstr>Calibri</vt:lpstr>
      <vt:lpstr>Helvetica Neue</vt:lpstr>
      <vt:lpstr>Helvetica Neue Medium</vt:lpstr>
      <vt:lpstr>Times New Roman</vt:lpstr>
      <vt:lpstr>Wingdings</vt:lpstr>
      <vt:lpstr>blank</vt:lpstr>
      <vt:lpstr>TMC for AI-PC</vt:lpstr>
      <vt:lpstr>Why Terraced Memory Cube (TMC) to replace HBM  3D Packaging innovation remixed with mainstream DRAM technologies</vt:lpstr>
      <vt:lpstr>Terraced Memory Cube with TCC</vt:lpstr>
      <vt:lpstr>Intel-Samsung Meeting (Feb'24, Aug’24)</vt:lpstr>
      <vt:lpstr>Mockups of Memory Cube and Cost Breakdown</vt:lpstr>
      <vt:lpstr>800GB/s modules and Benchmark</vt:lpstr>
      <vt:lpstr>TMC Technical Risk Assessment</vt:lpstr>
      <vt:lpstr>PowerPoint Presentation</vt:lpstr>
      <vt:lpstr>TMC Mitigation Plan</vt:lpstr>
      <vt:lpstr>TMC Mitigation Plan for TRA</vt:lpstr>
      <vt:lpstr>TMC Development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TMC for AI-PC</dc:title>
  <dc:creator>Kau, Derchang</dc:creator>
  <cp:keywords>CTPClassification=CTP_NT</cp:keywords>
  <cp:lastModifiedBy>DerChang Kau</cp:lastModifiedBy>
  <cp:revision>3</cp:revision>
  <dcterms:created xsi:type="dcterms:W3CDTF">2024-08-16T07:01:12Z</dcterms:created>
  <dcterms:modified xsi:type="dcterms:W3CDTF">2024-09-26T16:15:00Z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