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5"/>
  </p:notesMasterIdLst>
  <p:sldIdLst>
    <p:sldId id="2147470908" r:id="rId5"/>
    <p:sldId id="2147470896" r:id="rId6"/>
    <p:sldId id="2147309881" r:id="rId7"/>
    <p:sldId id="2147470903" r:id="rId8"/>
    <p:sldId id="2147470895" r:id="rId9"/>
    <p:sldId id="2147470897" r:id="rId10"/>
    <p:sldId id="260" r:id="rId11"/>
    <p:sldId id="261" r:id="rId12"/>
    <p:sldId id="262" r:id="rId13"/>
    <p:sldId id="2147470909" r:id="rId14"/>
  </p:sldIdLst>
  <p:sldSz cx="12192000" cy="6858000"/>
  <p:notesSz cx="6858000" cy="9144000"/>
  <p:defaultTextStyle>
    <a:defPPr>
      <a:defRPr lang="en-US"/>
    </a:defPPr>
    <a:lvl1pPr marL="0" algn="l" defTabSz="1108161" rtl="0" eaLnBrk="1" latinLnBrk="0" hangingPunct="1">
      <a:defRPr sz="2181" kern="1200">
        <a:solidFill>
          <a:schemeClr val="tx1"/>
        </a:solidFill>
        <a:latin typeface="+mn-lt"/>
        <a:ea typeface="+mn-ea"/>
        <a:cs typeface="+mn-cs"/>
      </a:defRPr>
    </a:lvl1pPr>
    <a:lvl2pPr marL="554081" algn="l" defTabSz="1108161" rtl="0" eaLnBrk="1" latinLnBrk="0" hangingPunct="1">
      <a:defRPr sz="2181" kern="1200">
        <a:solidFill>
          <a:schemeClr val="tx1"/>
        </a:solidFill>
        <a:latin typeface="+mn-lt"/>
        <a:ea typeface="+mn-ea"/>
        <a:cs typeface="+mn-cs"/>
      </a:defRPr>
    </a:lvl2pPr>
    <a:lvl3pPr marL="1108161" algn="l" defTabSz="1108161" rtl="0" eaLnBrk="1" latinLnBrk="0" hangingPunct="1">
      <a:defRPr sz="2181" kern="1200">
        <a:solidFill>
          <a:schemeClr val="tx1"/>
        </a:solidFill>
        <a:latin typeface="+mn-lt"/>
        <a:ea typeface="+mn-ea"/>
        <a:cs typeface="+mn-cs"/>
      </a:defRPr>
    </a:lvl3pPr>
    <a:lvl4pPr marL="1662242" algn="l" defTabSz="1108161" rtl="0" eaLnBrk="1" latinLnBrk="0" hangingPunct="1">
      <a:defRPr sz="2181" kern="1200">
        <a:solidFill>
          <a:schemeClr val="tx1"/>
        </a:solidFill>
        <a:latin typeface="+mn-lt"/>
        <a:ea typeface="+mn-ea"/>
        <a:cs typeface="+mn-cs"/>
      </a:defRPr>
    </a:lvl4pPr>
    <a:lvl5pPr marL="2216323" algn="l" defTabSz="1108161" rtl="0" eaLnBrk="1" latinLnBrk="0" hangingPunct="1">
      <a:defRPr sz="2181" kern="1200">
        <a:solidFill>
          <a:schemeClr val="tx1"/>
        </a:solidFill>
        <a:latin typeface="+mn-lt"/>
        <a:ea typeface="+mn-ea"/>
        <a:cs typeface="+mn-cs"/>
      </a:defRPr>
    </a:lvl5pPr>
    <a:lvl6pPr marL="2770403" algn="l" defTabSz="1108161" rtl="0" eaLnBrk="1" latinLnBrk="0" hangingPunct="1">
      <a:defRPr sz="2181" kern="1200">
        <a:solidFill>
          <a:schemeClr val="tx1"/>
        </a:solidFill>
        <a:latin typeface="+mn-lt"/>
        <a:ea typeface="+mn-ea"/>
        <a:cs typeface="+mn-cs"/>
      </a:defRPr>
    </a:lvl6pPr>
    <a:lvl7pPr marL="3324484" algn="l" defTabSz="1108161" rtl="0" eaLnBrk="1" latinLnBrk="0" hangingPunct="1">
      <a:defRPr sz="2181" kern="1200">
        <a:solidFill>
          <a:schemeClr val="tx1"/>
        </a:solidFill>
        <a:latin typeface="+mn-lt"/>
        <a:ea typeface="+mn-ea"/>
        <a:cs typeface="+mn-cs"/>
      </a:defRPr>
    </a:lvl7pPr>
    <a:lvl8pPr marL="3878565" algn="l" defTabSz="1108161" rtl="0" eaLnBrk="1" latinLnBrk="0" hangingPunct="1">
      <a:defRPr sz="2181" kern="1200">
        <a:solidFill>
          <a:schemeClr val="tx1"/>
        </a:solidFill>
        <a:latin typeface="+mn-lt"/>
        <a:ea typeface="+mn-ea"/>
        <a:cs typeface="+mn-cs"/>
      </a:defRPr>
    </a:lvl8pPr>
    <a:lvl9pPr marL="4432645" algn="l" defTabSz="1108161" rtl="0" eaLnBrk="1" latinLnBrk="0" hangingPunct="1">
      <a:defRPr sz="21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D2"/>
    <a:srgbClr val="0054B0"/>
    <a:srgbClr val="006FEA"/>
    <a:srgbClr val="0071EE"/>
    <a:srgbClr val="0150ED"/>
    <a:srgbClr val="0E5EFE"/>
    <a:srgbClr val="1E69FE"/>
    <a:srgbClr val="004FEE"/>
    <a:srgbClr val="005ADE"/>
    <a:srgbClr val="0D6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0646BE-2A07-7F49-901A-56DB98A2E1E7}" v="19" dt="2024-07-12T22:39:41.78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588" autoAdjust="0"/>
    <p:restoredTop sz="96012"/>
  </p:normalViewPr>
  <p:slideViewPr>
    <p:cSldViewPr>
      <p:cViewPr varScale="1">
        <p:scale>
          <a:sx n="108" d="100"/>
          <a:sy n="108" d="100"/>
        </p:scale>
        <p:origin x="560" y="192"/>
      </p:cViewPr>
      <p:guideLst>
        <p:guide orient="horz" pos="2161"/>
        <p:guide pos="3840"/>
      </p:guideLst>
    </p:cSldViewPr>
  </p:slideViewPr>
  <p:notesTextViewPr>
    <p:cViewPr>
      <p:scale>
        <a:sx n="1" d="1"/>
        <a:sy n="1" d="1"/>
      </p:scale>
      <p:origin x="0" y="0"/>
    </p:cViewPr>
  </p:notesTextViewPr>
  <p:sorterViewPr>
    <p:cViewPr>
      <p:scale>
        <a:sx n="200" d="100"/>
        <a:sy n="200" d="100"/>
      </p:scale>
      <p:origin x="0" y="525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8EC177-E2E5-4455-82C1-178BA1878C75}" type="datetimeFigureOut">
              <a:rPr lang="en-US" smtClean="0"/>
              <a:t>9/22/24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D04A1C-D9A7-450B-9BF6-70A1F0BFB355}" type="slidenum">
              <a:rPr lang="en-US" smtClean="0"/>
              <a:t>‹#›</a:t>
            </a:fld>
            <a:endParaRPr lang="en-US"/>
          </a:p>
        </p:txBody>
      </p:sp>
    </p:spTree>
    <p:extLst>
      <p:ext uri="{BB962C8B-B14F-4D97-AF65-F5344CB8AC3E}">
        <p14:creationId xmlns:p14="http://schemas.microsoft.com/office/powerpoint/2010/main" val="926439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DD04A1C-D9A7-450B-9BF6-70A1F0BFB355}" type="slidenum">
              <a:rPr lang="en-US" smtClean="0"/>
              <a:t>2</a:t>
            </a:fld>
            <a:endParaRPr lang="en-US"/>
          </a:p>
        </p:txBody>
      </p:sp>
    </p:spTree>
    <p:extLst>
      <p:ext uri="{BB962C8B-B14F-4D97-AF65-F5344CB8AC3E}">
        <p14:creationId xmlns:p14="http://schemas.microsoft.com/office/powerpoint/2010/main" val="18134328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hart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366" y="62728"/>
            <a:ext cx="7451434" cy="457200"/>
          </a:xfrm>
          <a:solidFill>
            <a:schemeClr val="accent2"/>
          </a:solidFill>
        </p:spPr>
        <p:txBody>
          <a:bodyPr anchor="ctr"/>
          <a:lstStyle>
            <a:lvl1pPr algn="l">
              <a:defRPr sz="2000" baseline="0">
                <a:solidFill>
                  <a:schemeClr val="bg1"/>
                </a:solidFill>
              </a:defRPr>
            </a:lvl1pPr>
          </a:lstStyle>
          <a:p>
            <a:r>
              <a:rPr lang="en-US" dirty="0"/>
              <a:t>(Click to enter Project Tile)</a:t>
            </a:r>
          </a:p>
        </p:txBody>
      </p:sp>
      <p:sp>
        <p:nvSpPr>
          <p:cNvPr id="20" name="Rectangle 19"/>
          <p:cNvSpPr/>
          <p:nvPr userDrawn="1"/>
        </p:nvSpPr>
        <p:spPr>
          <a:xfrm>
            <a:off x="7618141" y="151179"/>
            <a:ext cx="912541" cy="252377"/>
          </a:xfrm>
          <a:prstGeom prst="rect">
            <a:avLst/>
          </a:prstGeom>
        </p:spPr>
        <p:txBody>
          <a:bodyPr wrap="square" lIns="36576" tIns="18288" rIns="36576" bIns="18288">
            <a:spAutoFit/>
          </a:bodyPr>
          <a:lstStyle/>
          <a:p>
            <a:pPr fontAlgn="t"/>
            <a:r>
              <a:rPr lang="en-US" sz="1400" b="1" u="sng" baseline="0" dirty="0">
                <a:solidFill>
                  <a:schemeClr val="accent2"/>
                </a:solidFill>
                <a:latin typeface="Calibri" pitchFamily="34" charset="0"/>
                <a:cs typeface="Calibri" pitchFamily="34" charset="0"/>
              </a:rPr>
              <a:t>Gate Level:</a:t>
            </a:r>
            <a:endParaRPr lang="en-US" sz="1400" dirty="0">
              <a:solidFill>
                <a:schemeClr val="accent2"/>
              </a:solidFill>
              <a:latin typeface="Calibri" pitchFamily="34" charset="0"/>
              <a:cs typeface="Calibri" pitchFamily="34" charset="0"/>
            </a:endParaRPr>
          </a:p>
        </p:txBody>
      </p:sp>
      <p:sp>
        <p:nvSpPr>
          <p:cNvPr id="22" name="Subtitle 2"/>
          <p:cNvSpPr>
            <a:spLocks noGrp="1"/>
          </p:cNvSpPr>
          <p:nvPr>
            <p:ph type="subTitle" idx="20" hasCustomPrompt="1"/>
          </p:nvPr>
        </p:nvSpPr>
        <p:spPr>
          <a:xfrm>
            <a:off x="8530682" y="76772"/>
            <a:ext cx="2443977" cy="457199"/>
          </a:xfrm>
        </p:spPr>
        <p:txBody>
          <a:bodyPr lIns="36576" tIns="18288" rIns="36576" bIns="18288" anchor="ctr" anchorCtr="0"/>
          <a:lstStyle>
            <a:lvl1pPr marL="0" indent="0" algn="l">
              <a:spcBef>
                <a:spcPts val="0"/>
              </a:spcBef>
              <a:buFont typeface="Arial" pitchFamily="34" charset="0"/>
              <a:buNone/>
              <a:defRPr sz="1400" b="1" i="0" baseline="0">
                <a:solidFill>
                  <a:schemeClr val="tx1"/>
                </a:solidFill>
              </a:defRPr>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dirty="0"/>
              <a:t>1. Ideation 2. Vetting  3. PoC </a:t>
            </a:r>
            <a:br>
              <a:rPr lang="en-US" dirty="0"/>
            </a:br>
            <a:r>
              <a:rPr lang="en-US" dirty="0"/>
              <a:t>4. Definition  5. Change Control</a:t>
            </a:r>
          </a:p>
        </p:txBody>
      </p:sp>
      <p:sp>
        <p:nvSpPr>
          <p:cNvPr id="23" name="Text Placeholder 2"/>
          <p:cNvSpPr>
            <a:spLocks noGrp="1"/>
          </p:cNvSpPr>
          <p:nvPr>
            <p:ph type="body" idx="22" hasCustomPrompt="1"/>
          </p:nvPr>
        </p:nvSpPr>
        <p:spPr>
          <a:xfrm>
            <a:off x="11049000" y="76200"/>
            <a:ext cx="1078992" cy="201168"/>
          </a:xfrm>
        </p:spPr>
        <p:txBody>
          <a:bodyPr lIns="36576" tIns="18288" rIns="36576" bIns="18288" anchor="ctr"/>
          <a:lstStyle>
            <a:lvl1pPr marL="0" indent="0" algn="r">
              <a:buNone/>
              <a:defRPr sz="1400" b="1" baseline="0">
                <a:solidFill>
                  <a:schemeClr val="accent2"/>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Date</a:t>
            </a:r>
          </a:p>
        </p:txBody>
      </p:sp>
      <p:sp>
        <p:nvSpPr>
          <p:cNvPr id="15" name="Text Placeholder 14">
            <a:extLst>
              <a:ext uri="{FF2B5EF4-FFF2-40B4-BE49-F238E27FC236}">
                <a16:creationId xmlns:a16="http://schemas.microsoft.com/office/drawing/2014/main" id="{D60075C1-4649-8EDE-2B65-2A9BBC4FEC9A}"/>
              </a:ext>
            </a:extLst>
          </p:cNvPr>
          <p:cNvSpPr>
            <a:spLocks noGrp="1"/>
          </p:cNvSpPr>
          <p:nvPr>
            <p:ph type="body" sz="quarter" idx="28" hasCustomPrompt="1"/>
          </p:nvPr>
        </p:nvSpPr>
        <p:spPr>
          <a:xfrm>
            <a:off x="11049000" y="350747"/>
            <a:ext cx="1079500" cy="201168"/>
          </a:xfrm>
        </p:spPr>
        <p:txBody>
          <a:bodyPr lIns="36576" tIns="18288" rIns="36576" bIns="18288" anchor="ctr"/>
          <a:lstStyle>
            <a:lvl1pPr marL="0" indent="0" algn="r">
              <a:buNone/>
              <a:defRPr sz="1400">
                <a:solidFill>
                  <a:schemeClr val="accent2"/>
                </a:solidFill>
              </a:defRPr>
            </a:lvl1pPr>
          </a:lstStyle>
          <a:p>
            <a:pPr lvl="0"/>
            <a:r>
              <a:rPr lang="en-US" sz="1400" dirty="0"/>
              <a:t>Revision</a:t>
            </a:r>
            <a:endParaRPr lang="en-US" dirty="0"/>
          </a:p>
        </p:txBody>
      </p:sp>
      <p:sp>
        <p:nvSpPr>
          <p:cNvPr id="17" name="Rectangle 16">
            <a:extLst>
              <a:ext uri="{FF2B5EF4-FFF2-40B4-BE49-F238E27FC236}">
                <a16:creationId xmlns:a16="http://schemas.microsoft.com/office/drawing/2014/main" id="{A8A46C4B-16AD-1E75-0F3D-00A08F5D97F3}"/>
              </a:ext>
            </a:extLst>
          </p:cNvPr>
          <p:cNvSpPr/>
          <p:nvPr userDrawn="1"/>
        </p:nvSpPr>
        <p:spPr>
          <a:xfrm>
            <a:off x="101433" y="1628422"/>
            <a:ext cx="4429596" cy="250305"/>
          </a:xfrm>
          <a:prstGeom prst="rect">
            <a:avLst/>
          </a:prstGeom>
          <a:solidFill>
            <a:schemeClr val="bg1">
              <a:lumMod val="50000"/>
            </a:schemeClr>
          </a:solidFill>
          <a:ln>
            <a:solidFill>
              <a:schemeClr val="bg1">
                <a:lumMod val="65000"/>
              </a:schemeClr>
            </a:solidFill>
          </a:ln>
        </p:spPr>
        <p:txBody>
          <a:bodyPr wrap="square" lIns="36576" tIns="18288" rIns="36576" bIns="18288">
            <a:spAutoFit/>
          </a:bodyPr>
          <a:lstStyle/>
          <a:p>
            <a:pPr algn="ctr" fontAlgn="t"/>
            <a:r>
              <a:rPr lang="en-US" sz="1400" b="1" u="none" baseline="0" dirty="0">
                <a:solidFill>
                  <a:schemeClr val="bg1"/>
                </a:solidFill>
                <a:latin typeface="Calibri" pitchFamily="34" charset="0"/>
                <a:cs typeface="Calibri" pitchFamily="34" charset="0"/>
              </a:rPr>
              <a:t>Value Proposition</a:t>
            </a:r>
            <a:endParaRPr lang="en-US" sz="1400" u="none" dirty="0">
              <a:solidFill>
                <a:schemeClr val="bg1"/>
              </a:solidFill>
              <a:latin typeface="Calibri" pitchFamily="34" charset="0"/>
              <a:cs typeface="Calibri" pitchFamily="34" charset="0"/>
            </a:endParaRPr>
          </a:p>
        </p:txBody>
      </p:sp>
      <p:sp>
        <p:nvSpPr>
          <p:cNvPr id="26" name="Rectangle 25">
            <a:extLst>
              <a:ext uri="{FF2B5EF4-FFF2-40B4-BE49-F238E27FC236}">
                <a16:creationId xmlns:a16="http://schemas.microsoft.com/office/drawing/2014/main" id="{D9C6B06C-6B96-B92F-A9E0-18A405A519BA}"/>
              </a:ext>
            </a:extLst>
          </p:cNvPr>
          <p:cNvSpPr/>
          <p:nvPr userDrawn="1"/>
        </p:nvSpPr>
        <p:spPr>
          <a:xfrm>
            <a:off x="76200" y="606145"/>
            <a:ext cx="811903" cy="252377"/>
          </a:xfrm>
          <a:prstGeom prst="rect">
            <a:avLst/>
          </a:prstGeom>
          <a:solidFill>
            <a:schemeClr val="bg1">
              <a:lumMod val="50000"/>
            </a:schemeClr>
          </a:solidFill>
          <a:ln>
            <a:solidFill>
              <a:schemeClr val="bg1">
                <a:lumMod val="65000"/>
              </a:schemeClr>
            </a:solidFill>
          </a:ln>
        </p:spPr>
        <p:txBody>
          <a:bodyPr wrap="square" lIns="36576" tIns="18288" rIns="36576" bIns="18288">
            <a:spAutoFit/>
          </a:bodyPr>
          <a:lstStyle/>
          <a:p>
            <a:pPr algn="r" fontAlgn="t"/>
            <a:r>
              <a:rPr lang="en-US" sz="1400" b="1" u="none" baseline="0" dirty="0">
                <a:solidFill>
                  <a:schemeClr val="bg1"/>
                </a:solidFill>
                <a:latin typeface="Calibri" pitchFamily="34" charset="0"/>
                <a:cs typeface="Calibri" pitchFamily="34" charset="0"/>
              </a:rPr>
              <a:t>Duration:</a:t>
            </a:r>
            <a:endParaRPr lang="en-US" sz="1400" u="none" dirty="0">
              <a:solidFill>
                <a:schemeClr val="bg1"/>
              </a:solidFill>
              <a:latin typeface="Calibri" pitchFamily="34" charset="0"/>
              <a:cs typeface="Calibri" pitchFamily="34" charset="0"/>
            </a:endParaRPr>
          </a:p>
        </p:txBody>
      </p:sp>
      <p:sp>
        <p:nvSpPr>
          <p:cNvPr id="27" name="Text Placeholder 14">
            <a:extLst>
              <a:ext uri="{FF2B5EF4-FFF2-40B4-BE49-F238E27FC236}">
                <a16:creationId xmlns:a16="http://schemas.microsoft.com/office/drawing/2014/main" id="{50E5A492-9525-F544-7F7D-D0FD350C830E}"/>
              </a:ext>
            </a:extLst>
          </p:cNvPr>
          <p:cNvSpPr>
            <a:spLocks noGrp="1"/>
          </p:cNvSpPr>
          <p:nvPr>
            <p:ph type="body" sz="quarter" idx="30" hasCustomPrompt="1"/>
          </p:nvPr>
        </p:nvSpPr>
        <p:spPr>
          <a:xfrm>
            <a:off x="888102" y="609600"/>
            <a:ext cx="3637715" cy="285743"/>
          </a:xfrm>
          <a:ln>
            <a:noFill/>
          </a:ln>
        </p:spPr>
        <p:txBody>
          <a:bodyPr lIns="36576" tIns="18288" rIns="36576" bIns="18288" anchor="ctr"/>
          <a:lstStyle>
            <a:lvl1pPr marL="0" indent="0" algn="l">
              <a:buNone/>
              <a:defRPr sz="1400">
                <a:solidFill>
                  <a:schemeClr val="accent2"/>
                </a:solidFill>
              </a:defRPr>
            </a:lvl1pPr>
          </a:lstStyle>
          <a:p>
            <a:pPr lvl="0"/>
            <a:r>
              <a:rPr lang="en-US" sz="1400" dirty="0"/>
              <a:t>Expected start-date &amp; completion need-date</a:t>
            </a:r>
            <a:endParaRPr lang="en-US" dirty="0"/>
          </a:p>
        </p:txBody>
      </p:sp>
      <p:sp>
        <p:nvSpPr>
          <p:cNvPr id="36" name="Rectangle 35">
            <a:extLst>
              <a:ext uri="{FF2B5EF4-FFF2-40B4-BE49-F238E27FC236}">
                <a16:creationId xmlns:a16="http://schemas.microsoft.com/office/drawing/2014/main" id="{C3420F9F-7948-2328-87AA-94A19BB0D6C7}"/>
              </a:ext>
            </a:extLst>
          </p:cNvPr>
          <p:cNvSpPr/>
          <p:nvPr userDrawn="1"/>
        </p:nvSpPr>
        <p:spPr>
          <a:xfrm>
            <a:off x="101433" y="3990102"/>
            <a:ext cx="4424384" cy="252377"/>
          </a:xfrm>
          <a:prstGeom prst="rect">
            <a:avLst/>
          </a:prstGeom>
          <a:solidFill>
            <a:schemeClr val="bg1">
              <a:lumMod val="50000"/>
            </a:schemeClr>
          </a:solidFill>
          <a:ln>
            <a:solidFill>
              <a:schemeClr val="bg1">
                <a:lumMod val="65000"/>
              </a:schemeClr>
            </a:solidFill>
          </a:ln>
        </p:spPr>
        <p:txBody>
          <a:bodyPr wrap="square" lIns="36576" tIns="18288" rIns="36576" bIns="18288">
            <a:spAutoFit/>
          </a:bodyPr>
          <a:lstStyle/>
          <a:p>
            <a:pPr algn="ctr" fontAlgn="t"/>
            <a:r>
              <a:rPr lang="en-US" sz="1400" b="1" u="none" baseline="0" dirty="0">
                <a:solidFill>
                  <a:schemeClr val="bg1"/>
                </a:solidFill>
                <a:latin typeface="Calibri" pitchFamily="34" charset="0"/>
                <a:cs typeface="Calibri" pitchFamily="34" charset="0"/>
              </a:rPr>
              <a:t>Ecosystem</a:t>
            </a:r>
            <a:endParaRPr lang="en-US" sz="1400" u="none" dirty="0">
              <a:solidFill>
                <a:schemeClr val="bg1"/>
              </a:solidFill>
              <a:latin typeface="Calibri" pitchFamily="34" charset="0"/>
              <a:cs typeface="Calibri" pitchFamily="34" charset="0"/>
            </a:endParaRPr>
          </a:p>
        </p:txBody>
      </p:sp>
      <p:sp>
        <p:nvSpPr>
          <p:cNvPr id="42" name="Text Placeholder 41">
            <a:extLst>
              <a:ext uri="{FF2B5EF4-FFF2-40B4-BE49-F238E27FC236}">
                <a16:creationId xmlns:a16="http://schemas.microsoft.com/office/drawing/2014/main" id="{118A5DC2-9B29-3402-6A8C-2EF1B28AF56F}"/>
              </a:ext>
            </a:extLst>
          </p:cNvPr>
          <p:cNvSpPr>
            <a:spLocks noGrp="1"/>
          </p:cNvSpPr>
          <p:nvPr>
            <p:ph type="body" sz="quarter" idx="32" hasCustomPrompt="1"/>
          </p:nvPr>
        </p:nvSpPr>
        <p:spPr>
          <a:xfrm>
            <a:off x="95107" y="1878727"/>
            <a:ext cx="4430710" cy="2035175"/>
          </a:xfrm>
          <a:ln>
            <a:solidFill>
              <a:schemeClr val="bg1">
                <a:lumMod val="50000"/>
              </a:schemeClr>
            </a:solidFill>
          </a:ln>
        </p:spPr>
        <p:txBody>
          <a:bodyPr lIns="36576" tIns="18288" rIns="36576" bIns="18288">
            <a:normAutofit/>
          </a:bodyPr>
          <a:lstStyle>
            <a:lvl1pPr marL="0" indent="0">
              <a:spcBef>
                <a:spcPts val="0"/>
              </a:spcBef>
              <a:buNone/>
              <a:defRPr sz="1600"/>
            </a:lvl1pPr>
          </a:lstStyle>
          <a:p>
            <a:pPr marL="0" marR="0" lvl="0" indent="0" algn="l" defTabSz="914400" rtl="0" eaLnBrk="1" fontAlgn="base" latinLnBrk="0" hangingPunct="1">
              <a:lnSpc>
                <a:spcPct val="100000"/>
              </a:lnSpc>
              <a:spcBef>
                <a:spcPct val="50000"/>
              </a:spcBef>
              <a:spcAft>
                <a:spcPct val="0"/>
              </a:spcAft>
              <a:buClr>
                <a:schemeClr val="accent2"/>
              </a:buClr>
              <a:buSzTx/>
              <a:buFontTx/>
              <a:buNone/>
              <a:tabLst/>
              <a:defRPr/>
            </a:pPr>
            <a:r>
              <a:rPr lang="en-US" dirty="0"/>
              <a:t>This section captures why we are here.  </a:t>
            </a:r>
            <a:br>
              <a:rPr lang="en-US" dirty="0"/>
            </a:br>
            <a:r>
              <a:rPr lang="en-US" dirty="0"/>
              <a:t>Begin with the end in mind.</a:t>
            </a:r>
            <a:br>
              <a:rPr lang="en-US" dirty="0"/>
            </a:br>
            <a:br>
              <a:rPr lang="en-US" dirty="0"/>
            </a:br>
            <a:r>
              <a:rPr lang="en-US" dirty="0"/>
              <a:t>– Landing: The overall impact at end stage</a:t>
            </a:r>
            <a:br>
              <a:rPr lang="en-US" dirty="0"/>
            </a:br>
            <a:r>
              <a:rPr lang="en-US" dirty="0"/>
              <a:t>– Objectives: Guide the direction to solve problem</a:t>
            </a:r>
            <a:br>
              <a:rPr lang="en-US" dirty="0"/>
            </a:br>
            <a:br>
              <a:rPr lang="en-US" dirty="0"/>
            </a:br>
            <a:r>
              <a:rPr lang="en-US" dirty="0"/>
              <a:t>The succinct punch line must be significant, concrete, actionable and inspirational</a:t>
            </a:r>
          </a:p>
        </p:txBody>
      </p:sp>
      <p:sp>
        <p:nvSpPr>
          <p:cNvPr id="43" name="Text Placeholder 41">
            <a:extLst>
              <a:ext uri="{FF2B5EF4-FFF2-40B4-BE49-F238E27FC236}">
                <a16:creationId xmlns:a16="http://schemas.microsoft.com/office/drawing/2014/main" id="{84FB21F0-846F-F94D-8F75-348A17F9D224}"/>
              </a:ext>
            </a:extLst>
          </p:cNvPr>
          <p:cNvSpPr>
            <a:spLocks noGrp="1"/>
          </p:cNvSpPr>
          <p:nvPr>
            <p:ph type="body" sz="quarter" idx="33" hasCustomPrompt="1"/>
          </p:nvPr>
        </p:nvSpPr>
        <p:spPr>
          <a:xfrm>
            <a:off x="101433" y="4218703"/>
            <a:ext cx="4430710" cy="2258297"/>
          </a:xfrm>
          <a:ln>
            <a:solidFill>
              <a:schemeClr val="bg1">
                <a:lumMod val="50000"/>
              </a:schemeClr>
            </a:solidFill>
          </a:ln>
        </p:spPr>
        <p:txBody>
          <a:bodyPr lIns="36576" tIns="18288" rIns="36576" bIns="18288">
            <a:normAutofit/>
          </a:bodyPr>
          <a:lstStyle>
            <a:lvl1pPr marL="0" indent="0">
              <a:spcBef>
                <a:spcPts val="0"/>
              </a:spcBef>
              <a:buNone/>
              <a:defRPr sz="1600"/>
            </a:lvl1pPr>
          </a:lstStyle>
          <a:p>
            <a:pPr marL="0" marR="0">
              <a:spcBef>
                <a:spcPts val="0"/>
              </a:spcBef>
              <a:spcAft>
                <a:spcPts val="0"/>
              </a:spcAft>
            </a:pPr>
            <a:r>
              <a:rPr lang="en-US" dirty="0"/>
              <a:t>This section capture the network of support, supply and consumption of decision, activity or outcome of the project</a:t>
            </a:r>
            <a:br>
              <a:rPr lang="en-US" dirty="0"/>
            </a:br>
            <a:br>
              <a:rPr lang="en-US" dirty="0"/>
            </a:br>
            <a:r>
              <a:rPr lang="en-US" dirty="0"/>
              <a:t>– Chartering Group: team accountable for results</a:t>
            </a:r>
            <a:br>
              <a:rPr lang="en-US" dirty="0"/>
            </a:br>
            <a:r>
              <a:rPr lang="en-US" dirty="0"/>
              <a:t>– Sponsor: Typically the leader of chartering team</a:t>
            </a:r>
            <a:br>
              <a:rPr lang="en-US" dirty="0"/>
            </a:br>
            <a:r>
              <a:rPr lang="en-US" dirty="0"/>
              <a:t>– Customer: Recipients of the project outcome</a:t>
            </a:r>
            <a:br>
              <a:rPr lang="en-US" dirty="0"/>
            </a:br>
            <a:r>
              <a:rPr lang="en-US" dirty="0"/>
              <a:t>– Stakeholders:  affect or affected by the projects.</a:t>
            </a:r>
            <a:br>
              <a:rPr lang="en-US" dirty="0"/>
            </a:br>
            <a:r>
              <a:rPr lang="en-US" dirty="0"/>
              <a:t>– Other dependency/support for execution</a:t>
            </a:r>
          </a:p>
        </p:txBody>
      </p:sp>
      <p:sp>
        <p:nvSpPr>
          <p:cNvPr id="45" name="Rectangle 44">
            <a:extLst>
              <a:ext uri="{FF2B5EF4-FFF2-40B4-BE49-F238E27FC236}">
                <a16:creationId xmlns:a16="http://schemas.microsoft.com/office/drawing/2014/main" id="{FB6E0B63-1539-E1E1-17A0-7F022A2BBC6E}"/>
              </a:ext>
            </a:extLst>
          </p:cNvPr>
          <p:cNvSpPr/>
          <p:nvPr userDrawn="1"/>
        </p:nvSpPr>
        <p:spPr>
          <a:xfrm>
            <a:off x="76199" y="955666"/>
            <a:ext cx="811903" cy="615553"/>
          </a:xfrm>
          <a:prstGeom prst="rect">
            <a:avLst/>
          </a:prstGeom>
          <a:solidFill>
            <a:schemeClr val="bg1">
              <a:lumMod val="50000"/>
            </a:schemeClr>
          </a:solidFill>
          <a:ln>
            <a:solidFill>
              <a:schemeClr val="bg1">
                <a:lumMod val="65000"/>
              </a:schemeClr>
            </a:solidFill>
          </a:ln>
        </p:spPr>
        <p:txBody>
          <a:bodyPr wrap="square" lIns="36576" tIns="91440" rIns="36576" bIns="91440">
            <a:spAutoFit/>
          </a:bodyPr>
          <a:lstStyle/>
          <a:p>
            <a:pPr algn="r" fontAlgn="t"/>
            <a:r>
              <a:rPr lang="en-US" sz="1400" b="1" u="none" baseline="0" dirty="0">
                <a:solidFill>
                  <a:schemeClr val="bg1"/>
                </a:solidFill>
                <a:latin typeface="Calibri" pitchFamily="34" charset="0"/>
                <a:cs typeface="Calibri" pitchFamily="34" charset="0"/>
              </a:rPr>
              <a:t>Valuation Category</a:t>
            </a:r>
            <a:endParaRPr lang="en-US" sz="1400" u="none" dirty="0">
              <a:solidFill>
                <a:schemeClr val="bg1"/>
              </a:solidFill>
              <a:latin typeface="Calibri" pitchFamily="34" charset="0"/>
              <a:cs typeface="Calibri" pitchFamily="34" charset="0"/>
            </a:endParaRPr>
          </a:p>
        </p:txBody>
      </p:sp>
      <p:sp>
        <p:nvSpPr>
          <p:cNvPr id="46" name="Text Placeholder 14">
            <a:extLst>
              <a:ext uri="{FF2B5EF4-FFF2-40B4-BE49-F238E27FC236}">
                <a16:creationId xmlns:a16="http://schemas.microsoft.com/office/drawing/2014/main" id="{5B44FAEE-2A3C-CB41-E428-460FE1CEE362}"/>
              </a:ext>
            </a:extLst>
          </p:cNvPr>
          <p:cNvSpPr>
            <a:spLocks noGrp="1"/>
          </p:cNvSpPr>
          <p:nvPr>
            <p:ph type="body" sz="quarter" idx="34" hasCustomPrompt="1"/>
          </p:nvPr>
        </p:nvSpPr>
        <p:spPr>
          <a:xfrm>
            <a:off x="888101" y="971543"/>
            <a:ext cx="3637715" cy="615552"/>
          </a:xfrm>
          <a:ln>
            <a:noFill/>
          </a:ln>
        </p:spPr>
        <p:txBody>
          <a:bodyPr lIns="36576" tIns="18288" rIns="36576" bIns="18288" anchor="ctr"/>
          <a:lstStyle>
            <a:lvl1pPr marL="0" indent="0" algn="l">
              <a:spcBef>
                <a:spcPts val="0"/>
              </a:spcBef>
              <a:buNone/>
              <a:defRPr sz="1400">
                <a:solidFill>
                  <a:schemeClr val="accent2"/>
                </a:solidFill>
              </a:defRPr>
            </a:lvl1pPr>
          </a:lstStyle>
          <a:p>
            <a:pPr lvl="0"/>
            <a:r>
              <a:rPr lang="en-US" sz="1400" dirty="0"/>
              <a:t>1. Low-End Displacement   2. Market Creation </a:t>
            </a:r>
            <a:br>
              <a:rPr lang="en-US" sz="1400" dirty="0"/>
            </a:br>
            <a:r>
              <a:rPr lang="en-US" sz="1400" dirty="0"/>
              <a:t>3. Competitor Disruption, </a:t>
            </a:r>
            <a:br>
              <a:rPr lang="en-US" sz="1400" dirty="0"/>
            </a:br>
            <a:r>
              <a:rPr lang="en-US" sz="1400" dirty="0"/>
              <a:t>4. Technology-Driven Disruption</a:t>
            </a:r>
            <a:endParaRPr lang="en-US" dirty="0"/>
          </a:p>
        </p:txBody>
      </p:sp>
    </p:spTree>
    <p:extLst>
      <p:ext uri="{BB962C8B-B14F-4D97-AF65-F5344CB8AC3E}">
        <p14:creationId xmlns:p14="http://schemas.microsoft.com/office/powerpoint/2010/main" val="1218200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udy Pla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EBF2A-3420-AF13-5622-3EDE6762E7F8}"/>
              </a:ext>
            </a:extLst>
          </p:cNvPr>
          <p:cNvSpPr>
            <a:spLocks noGrp="1"/>
          </p:cNvSpPr>
          <p:nvPr>
            <p:ph type="title" hasCustomPrompt="1"/>
          </p:nvPr>
        </p:nvSpPr>
        <p:spPr>
          <a:xfrm>
            <a:off x="914400" y="152400"/>
            <a:ext cx="10363200" cy="609600"/>
          </a:xfrm>
        </p:spPr>
        <p:txBody>
          <a:bodyPr/>
          <a:lstStyle>
            <a:lvl1pPr>
              <a:defRPr sz="2800"/>
            </a:lvl1pPr>
          </a:lstStyle>
          <a:p>
            <a:r>
              <a:rPr lang="en-US" dirty="0"/>
              <a:t>Study Plan (a.k.a. Work Package)</a:t>
            </a:r>
          </a:p>
        </p:txBody>
      </p:sp>
      <p:sp>
        <p:nvSpPr>
          <p:cNvPr id="4" name="Table Placeholder 3">
            <a:extLst>
              <a:ext uri="{FF2B5EF4-FFF2-40B4-BE49-F238E27FC236}">
                <a16:creationId xmlns:a16="http://schemas.microsoft.com/office/drawing/2014/main" id="{075526AC-2AAF-CD46-29A4-85D4D007D596}"/>
              </a:ext>
            </a:extLst>
          </p:cNvPr>
          <p:cNvSpPr>
            <a:spLocks noGrp="1"/>
          </p:cNvSpPr>
          <p:nvPr>
            <p:ph type="tbl" sz="quarter" idx="10" hasCustomPrompt="1"/>
          </p:nvPr>
        </p:nvSpPr>
        <p:spPr>
          <a:xfrm>
            <a:off x="914400" y="914400"/>
            <a:ext cx="10363200" cy="5486400"/>
          </a:xfrm>
        </p:spPr>
        <p:txBody>
          <a:bodyPr/>
          <a:lstStyle>
            <a:lvl1pPr marL="0" indent="0">
              <a:spcBef>
                <a:spcPts val="0"/>
              </a:spcBef>
              <a:buNone/>
              <a:defRPr sz="2400"/>
            </a:lvl1pPr>
          </a:lstStyle>
          <a:p>
            <a:r>
              <a:rPr lang="en-US" dirty="0"/>
              <a:t>Similar to Work Package of a long range planning, it illustrates the swimming lane (parallel efforts) and critical path (Serial works) to achieve the goals at the final landing zone.  </a:t>
            </a:r>
            <a:br>
              <a:rPr lang="en-US" dirty="0"/>
            </a:br>
            <a:br>
              <a:rPr lang="en-US" dirty="0"/>
            </a:br>
            <a:r>
              <a:rPr lang="en-US" dirty="0"/>
              <a:t>This page is a zoom-out view of the long term plan.  The project’s deliverables and schedule are manifested as a beacon in arriving the ultimate destination.  </a:t>
            </a:r>
            <a:br>
              <a:rPr lang="en-US" dirty="0"/>
            </a:br>
            <a:br>
              <a:rPr lang="en-US" dirty="0"/>
            </a:br>
            <a:br>
              <a:rPr lang="en-US" dirty="0"/>
            </a:br>
            <a:br>
              <a:rPr lang="en-US" dirty="0"/>
            </a:br>
            <a:r>
              <a:rPr lang="en-US" dirty="0"/>
              <a:t>Click table Icon to build Study Plan table.</a:t>
            </a:r>
          </a:p>
        </p:txBody>
      </p:sp>
    </p:spTree>
    <p:extLst>
      <p:ext uri="{BB962C8B-B14F-4D97-AF65-F5344CB8AC3E}">
        <p14:creationId xmlns:p14="http://schemas.microsoft.com/office/powerpoint/2010/main" val="835635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B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A6596-0F15-CAC5-FD92-8B53E78B1B40}"/>
              </a:ext>
            </a:extLst>
          </p:cNvPr>
          <p:cNvSpPr>
            <a:spLocks noGrp="1"/>
          </p:cNvSpPr>
          <p:nvPr>
            <p:ph type="title" hasCustomPrompt="1"/>
          </p:nvPr>
        </p:nvSpPr>
        <p:spPr>
          <a:xfrm>
            <a:off x="914400" y="152400"/>
            <a:ext cx="10363200" cy="457200"/>
          </a:xfrm>
        </p:spPr>
        <p:txBody>
          <a:bodyPr/>
          <a:lstStyle>
            <a:lvl1pPr>
              <a:defRPr sz="2800"/>
            </a:lvl1pPr>
          </a:lstStyle>
          <a:p>
            <a:r>
              <a:rPr lang="en-US" dirty="0"/>
              <a:t>Project OKR and Gantt Chart</a:t>
            </a:r>
          </a:p>
        </p:txBody>
      </p:sp>
      <p:sp>
        <p:nvSpPr>
          <p:cNvPr id="4" name="Table Placeholder 3">
            <a:extLst>
              <a:ext uri="{FF2B5EF4-FFF2-40B4-BE49-F238E27FC236}">
                <a16:creationId xmlns:a16="http://schemas.microsoft.com/office/drawing/2014/main" id="{EE747724-537E-297D-EC47-ED469AC494C9}"/>
              </a:ext>
            </a:extLst>
          </p:cNvPr>
          <p:cNvSpPr>
            <a:spLocks noGrp="1"/>
          </p:cNvSpPr>
          <p:nvPr>
            <p:ph type="tbl" sz="quarter" idx="10" hasCustomPrompt="1"/>
          </p:nvPr>
        </p:nvSpPr>
        <p:spPr>
          <a:xfrm>
            <a:off x="304800" y="3352800"/>
            <a:ext cx="11658600" cy="3048000"/>
          </a:xfrm>
        </p:spPr>
        <p:txBody>
          <a:bodyPr/>
          <a:lstStyle>
            <a:lvl1pPr marL="0" indent="0">
              <a:spcBef>
                <a:spcPts val="0"/>
              </a:spcBef>
              <a:buNone/>
              <a:defRPr sz="2800"/>
            </a:lvl1pPr>
          </a:lstStyle>
          <a:p>
            <a:r>
              <a:rPr lang="en-US" dirty="0"/>
              <a:t>OKR template shown above for reference,</a:t>
            </a:r>
            <a:br>
              <a:rPr lang="en-US" dirty="0"/>
            </a:br>
            <a:r>
              <a:rPr lang="en-US" dirty="0"/>
              <a:t>Or click Table icon below to build Gantt Chart </a:t>
            </a:r>
          </a:p>
        </p:txBody>
      </p:sp>
      <p:sp>
        <p:nvSpPr>
          <p:cNvPr id="11" name="Table Placeholder 10">
            <a:extLst>
              <a:ext uri="{FF2B5EF4-FFF2-40B4-BE49-F238E27FC236}">
                <a16:creationId xmlns:a16="http://schemas.microsoft.com/office/drawing/2014/main" id="{1B40EC04-D38A-54E0-43CA-79F4145CBDF7}"/>
              </a:ext>
            </a:extLst>
          </p:cNvPr>
          <p:cNvSpPr>
            <a:spLocks noGrp="1"/>
          </p:cNvSpPr>
          <p:nvPr>
            <p:ph type="tbl" sz="quarter" idx="11" hasCustomPrompt="1"/>
          </p:nvPr>
        </p:nvSpPr>
        <p:spPr>
          <a:xfrm>
            <a:off x="304800" y="762000"/>
            <a:ext cx="11658600" cy="2590800"/>
          </a:xfrm>
        </p:spPr>
        <p:txBody>
          <a:bodyPr/>
          <a:lstStyle>
            <a:lvl1pPr marL="0" indent="0">
              <a:spcBef>
                <a:spcPts val="0"/>
              </a:spcBef>
              <a:buNone/>
              <a:defRPr sz="2800"/>
            </a:lvl1pPr>
          </a:lstStyle>
          <a:p>
            <a:r>
              <a:rPr lang="en-US" dirty="0"/>
              <a:t>Click table icon to build OKR</a:t>
            </a:r>
          </a:p>
        </p:txBody>
      </p:sp>
    </p:spTree>
    <p:extLst>
      <p:ext uri="{BB962C8B-B14F-4D97-AF65-F5344CB8AC3E}">
        <p14:creationId xmlns:p14="http://schemas.microsoft.com/office/powerpoint/2010/main" val="4044187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4"/>
            <a:ext cx="5386918" cy="639763"/>
          </a:xfrm>
        </p:spPr>
        <p:txBody>
          <a:bodyPr anchor="b"/>
          <a:lstStyle>
            <a:lvl1pPr marL="0" indent="0">
              <a:buNone/>
              <a:defRPr sz="2908" b="1"/>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a:t>Click to edit Master text styles</a:t>
            </a:r>
          </a:p>
        </p:txBody>
      </p:sp>
      <p:sp>
        <p:nvSpPr>
          <p:cNvPr id="4" name="Content Placeholder 3"/>
          <p:cNvSpPr>
            <a:spLocks noGrp="1"/>
          </p:cNvSpPr>
          <p:nvPr>
            <p:ph sz="half" idx="2"/>
          </p:nvPr>
        </p:nvSpPr>
        <p:spPr>
          <a:xfrm>
            <a:off x="609600" y="2174874"/>
            <a:ext cx="5386918" cy="3951289"/>
          </a:xfrm>
        </p:spPr>
        <p:txBody>
          <a:bodyPr/>
          <a:lstStyle>
            <a:lvl1pPr>
              <a:defRPr sz="2908"/>
            </a:lvl1pPr>
            <a:lvl2pPr>
              <a:defRPr sz="2424"/>
            </a:lvl2pPr>
            <a:lvl3pPr>
              <a:defRPr sz="2181"/>
            </a:lvl3pPr>
            <a:lvl4pPr>
              <a:defRPr sz="1939"/>
            </a:lvl4pPr>
            <a:lvl5pPr>
              <a:defRPr sz="1939"/>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1" y="1535114"/>
            <a:ext cx="5389034" cy="639763"/>
          </a:xfrm>
        </p:spPr>
        <p:txBody>
          <a:bodyPr anchor="b"/>
          <a:lstStyle>
            <a:lvl1pPr marL="0" indent="0">
              <a:buNone/>
              <a:defRPr sz="2908" b="1"/>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a:t>Click to edit Master text styles</a:t>
            </a:r>
          </a:p>
        </p:txBody>
      </p:sp>
      <p:sp>
        <p:nvSpPr>
          <p:cNvPr id="6" name="Content Placeholder 5"/>
          <p:cNvSpPr>
            <a:spLocks noGrp="1"/>
          </p:cNvSpPr>
          <p:nvPr>
            <p:ph sz="quarter" idx="4"/>
          </p:nvPr>
        </p:nvSpPr>
        <p:spPr>
          <a:xfrm>
            <a:off x="6193371" y="2174874"/>
            <a:ext cx="5389034" cy="3951289"/>
          </a:xfrm>
        </p:spPr>
        <p:txBody>
          <a:bodyPr/>
          <a:lstStyle>
            <a:lvl1pPr>
              <a:defRPr sz="2908"/>
            </a:lvl1pPr>
            <a:lvl2pPr>
              <a:defRPr sz="2424"/>
            </a:lvl2pPr>
            <a:lvl3pPr>
              <a:defRPr sz="2181"/>
            </a:lvl3pPr>
            <a:lvl4pPr>
              <a:defRPr sz="1939"/>
            </a:lvl4pPr>
            <a:lvl5pPr>
              <a:defRPr sz="1939"/>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06475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290354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914400" y="152400"/>
            <a:ext cx="10363200" cy="838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endParaRPr lang="en-US" dirty="0"/>
          </a:p>
        </p:txBody>
      </p:sp>
      <p:sp>
        <p:nvSpPr>
          <p:cNvPr id="8195" name="Rectangle 3"/>
          <p:cNvSpPr>
            <a:spLocks noGrp="1" noChangeArrowheads="1"/>
          </p:cNvSpPr>
          <p:nvPr>
            <p:ph type="body" idx="1"/>
          </p:nvPr>
        </p:nvSpPr>
        <p:spPr bwMode="auto">
          <a:xfrm>
            <a:off x="914400" y="1219200"/>
            <a:ext cx="10363200" cy="4876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8613" name="Rectangle 5"/>
          <p:cNvSpPr>
            <a:spLocks noChangeArrowheads="1"/>
          </p:cNvSpPr>
          <p:nvPr/>
        </p:nvSpPr>
        <p:spPr bwMode="auto">
          <a:xfrm>
            <a:off x="5080000" y="6621722"/>
            <a:ext cx="2133600" cy="223779"/>
          </a:xfrm>
          <a:prstGeom prst="rect">
            <a:avLst/>
          </a:prstGeom>
          <a:noFill/>
          <a:ln w="9525">
            <a:noFill/>
            <a:miter lim="800000"/>
            <a:headEnd/>
            <a:tailEnd/>
          </a:ln>
          <a:effectLst/>
        </p:spPr>
        <p:txBody>
          <a:bodyPr wrap="square" lIns="0" tIns="0" rIns="0" bIns="0">
            <a:spAutoFit/>
          </a:bodyPr>
          <a:lstStyle/>
          <a:p>
            <a:pPr algn="ctr" eaLnBrk="0" hangingPunct="0">
              <a:spcBef>
                <a:spcPct val="50000"/>
              </a:spcBef>
              <a:tabLst>
                <a:tab pos="4432280" algn="ctr"/>
                <a:tab pos="9839892" algn="r"/>
              </a:tabLst>
            </a:pPr>
            <a:fld id="{3CBE715E-4167-445E-8F25-69DFD044E05F}" type="slidenum">
              <a:rPr lang="en-US" sz="1454" b="0" smtClean="0">
                <a:latin typeface="Calibri" pitchFamily="34" charset="0"/>
                <a:cs typeface="Calibri" pitchFamily="34" charset="0"/>
              </a:rPr>
              <a:pPr algn="ctr" eaLnBrk="0" hangingPunct="0">
                <a:spcBef>
                  <a:spcPct val="50000"/>
                </a:spcBef>
                <a:tabLst>
                  <a:tab pos="4432280" algn="ctr"/>
                  <a:tab pos="9839892" algn="r"/>
                </a:tabLst>
              </a:pPr>
              <a:t>‹#›</a:t>
            </a:fld>
            <a:endParaRPr lang="en-US" sz="1454" b="1" dirty="0">
              <a:latin typeface="Neo Sans Intel" pitchFamily="34" charset="0"/>
            </a:endParaRPr>
          </a:p>
        </p:txBody>
      </p:sp>
      <p:sp>
        <p:nvSpPr>
          <p:cNvPr id="8" name="TextBox 7"/>
          <p:cNvSpPr txBox="1"/>
          <p:nvPr/>
        </p:nvSpPr>
        <p:spPr>
          <a:xfrm>
            <a:off x="8077200" y="6534554"/>
            <a:ext cx="4013201" cy="316112"/>
          </a:xfrm>
          <a:prstGeom prst="rect">
            <a:avLst/>
          </a:prstGeom>
          <a:noFill/>
        </p:spPr>
        <p:txBody>
          <a:bodyPr wrap="square" rtlCol="0">
            <a:spAutoFit/>
          </a:bodyPr>
          <a:lstStyle/>
          <a:p>
            <a:pPr algn="r"/>
            <a:r>
              <a:rPr lang="en-US" sz="1454" baseline="0" dirty="0">
                <a:latin typeface="Calibri" pitchFamily="34" charset="0"/>
                <a:cs typeface="Calibri" pitchFamily="34" charset="0"/>
              </a:rPr>
              <a:t>SMG/CPG/GEMS/FTE</a:t>
            </a:r>
            <a:endParaRPr lang="en-US" sz="1454" dirty="0">
              <a:latin typeface="Calibri" pitchFamily="34" charset="0"/>
              <a:cs typeface="Calibri" pitchFamily="34" charset="0"/>
            </a:endParaRPr>
          </a:p>
        </p:txBody>
      </p:sp>
      <p:sp>
        <p:nvSpPr>
          <p:cNvPr id="10" name="Rectangle 4"/>
          <p:cNvSpPr>
            <a:spLocks noChangeArrowheads="1"/>
          </p:cNvSpPr>
          <p:nvPr/>
        </p:nvSpPr>
        <p:spPr bwMode="auto">
          <a:xfrm>
            <a:off x="1413164" y="6471760"/>
            <a:ext cx="2701636" cy="373827"/>
          </a:xfrm>
          <a:prstGeom prst="rect">
            <a:avLst/>
          </a:prstGeom>
          <a:noFill/>
          <a:ln w="9525">
            <a:noFill/>
            <a:miter lim="800000"/>
            <a:headEnd/>
            <a:tailEnd/>
          </a:ln>
          <a:effectLst/>
        </p:spPr>
        <p:txBody>
          <a:bodyPr wrap="square" lIns="111575" tIns="55788" rIns="111575" bIns="55788">
            <a:spAutoFit/>
          </a:bodyPr>
          <a:lstStyle/>
          <a:p>
            <a:pPr algn="ctr" eaLnBrk="0" hangingPunct="0">
              <a:defRPr/>
            </a:pPr>
            <a:r>
              <a:rPr lang="en-US" sz="1697" b="1" dirty="0">
                <a:solidFill>
                  <a:srgbClr val="FF0000"/>
                </a:solidFill>
                <a:latin typeface="Calibri" pitchFamily="34" charset="0"/>
                <a:cs typeface="Calibri" pitchFamily="34" charset="0"/>
              </a:rPr>
              <a:t>Intel Confidential</a:t>
            </a:r>
          </a:p>
        </p:txBody>
      </p:sp>
      <p:pic>
        <p:nvPicPr>
          <p:cNvPr id="3" name="Picture 2" descr="Logo&#10;&#10;Description automatically generated">
            <a:extLst>
              <a:ext uri="{FF2B5EF4-FFF2-40B4-BE49-F238E27FC236}">
                <a16:creationId xmlns:a16="http://schemas.microsoft.com/office/drawing/2014/main" id="{3C0D8DB6-018E-4C46-9743-E54E47130DB9}"/>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121092" y="6541964"/>
            <a:ext cx="593437" cy="233418"/>
          </a:xfrm>
          <a:prstGeom prst="rect">
            <a:avLst/>
          </a:prstGeom>
        </p:spPr>
      </p:pic>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Lst>
  <p:txStyles>
    <p:titleStyle>
      <a:lvl1pPr algn="ctr" rtl="0" eaLnBrk="1" fontAlgn="base" hangingPunct="1">
        <a:spcBef>
          <a:spcPct val="0"/>
        </a:spcBef>
        <a:spcAft>
          <a:spcPct val="0"/>
        </a:spcAft>
        <a:defRPr sz="4847"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847" b="1">
          <a:solidFill>
            <a:schemeClr val="accent2"/>
          </a:solidFill>
          <a:latin typeface="Neo Sans Intel Medium" pitchFamily="34" charset="0"/>
        </a:defRPr>
      </a:lvl2pPr>
      <a:lvl3pPr algn="ctr" rtl="0" eaLnBrk="1" fontAlgn="base" hangingPunct="1">
        <a:spcBef>
          <a:spcPct val="0"/>
        </a:spcBef>
        <a:spcAft>
          <a:spcPct val="0"/>
        </a:spcAft>
        <a:defRPr sz="4847" b="1">
          <a:solidFill>
            <a:schemeClr val="accent2"/>
          </a:solidFill>
          <a:latin typeface="Neo Sans Intel Medium" pitchFamily="34" charset="0"/>
        </a:defRPr>
      </a:lvl3pPr>
      <a:lvl4pPr algn="ctr" rtl="0" eaLnBrk="1" fontAlgn="base" hangingPunct="1">
        <a:spcBef>
          <a:spcPct val="0"/>
        </a:spcBef>
        <a:spcAft>
          <a:spcPct val="0"/>
        </a:spcAft>
        <a:defRPr sz="4847" b="1">
          <a:solidFill>
            <a:schemeClr val="accent2"/>
          </a:solidFill>
          <a:latin typeface="Neo Sans Intel Medium" pitchFamily="34" charset="0"/>
        </a:defRPr>
      </a:lvl4pPr>
      <a:lvl5pPr algn="ctr" rtl="0" eaLnBrk="1" fontAlgn="base" hangingPunct="1">
        <a:spcBef>
          <a:spcPct val="0"/>
        </a:spcBef>
        <a:spcAft>
          <a:spcPct val="0"/>
        </a:spcAft>
        <a:defRPr sz="4847" b="1">
          <a:solidFill>
            <a:schemeClr val="accent2"/>
          </a:solidFill>
          <a:latin typeface="Neo Sans Intel Medium" pitchFamily="34" charset="0"/>
        </a:defRPr>
      </a:lvl5pPr>
      <a:lvl6pPr marL="554035" algn="ctr" rtl="0" eaLnBrk="1" fontAlgn="base" hangingPunct="1">
        <a:spcBef>
          <a:spcPct val="0"/>
        </a:spcBef>
        <a:spcAft>
          <a:spcPct val="0"/>
        </a:spcAft>
        <a:defRPr sz="4847" b="1">
          <a:solidFill>
            <a:schemeClr val="accent2"/>
          </a:solidFill>
          <a:latin typeface="Neo Sans Intel Medium" pitchFamily="34" charset="0"/>
        </a:defRPr>
      </a:lvl6pPr>
      <a:lvl7pPr marL="1108070" algn="ctr" rtl="0" eaLnBrk="1" fontAlgn="base" hangingPunct="1">
        <a:spcBef>
          <a:spcPct val="0"/>
        </a:spcBef>
        <a:spcAft>
          <a:spcPct val="0"/>
        </a:spcAft>
        <a:defRPr sz="4847" b="1">
          <a:solidFill>
            <a:schemeClr val="accent2"/>
          </a:solidFill>
          <a:latin typeface="Neo Sans Intel Medium" pitchFamily="34" charset="0"/>
        </a:defRPr>
      </a:lvl7pPr>
      <a:lvl8pPr marL="1662105" algn="ctr" rtl="0" eaLnBrk="1" fontAlgn="base" hangingPunct="1">
        <a:spcBef>
          <a:spcPct val="0"/>
        </a:spcBef>
        <a:spcAft>
          <a:spcPct val="0"/>
        </a:spcAft>
        <a:defRPr sz="4847" b="1">
          <a:solidFill>
            <a:schemeClr val="accent2"/>
          </a:solidFill>
          <a:latin typeface="Neo Sans Intel Medium" pitchFamily="34" charset="0"/>
        </a:defRPr>
      </a:lvl8pPr>
      <a:lvl9pPr marL="2216140" algn="ctr" rtl="0" eaLnBrk="1" fontAlgn="base" hangingPunct="1">
        <a:spcBef>
          <a:spcPct val="0"/>
        </a:spcBef>
        <a:spcAft>
          <a:spcPct val="0"/>
        </a:spcAft>
        <a:defRPr sz="4847" b="1">
          <a:solidFill>
            <a:schemeClr val="accent2"/>
          </a:solidFill>
          <a:latin typeface="Neo Sans Intel Medium" pitchFamily="34" charset="0"/>
        </a:defRPr>
      </a:lvl9pPr>
    </p:titleStyle>
    <p:body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p:bodyStyle>
    <p:otherStyle>
      <a:defPPr>
        <a:defRPr lang="en-US"/>
      </a:defPPr>
      <a:lvl1pPr marL="0" algn="l" defTabSz="1108070" rtl="0" eaLnBrk="1" latinLnBrk="0" hangingPunct="1">
        <a:defRPr sz="2181" kern="1200">
          <a:solidFill>
            <a:schemeClr val="tx1"/>
          </a:solidFill>
          <a:latin typeface="+mn-lt"/>
          <a:ea typeface="+mn-ea"/>
          <a:cs typeface="+mn-cs"/>
        </a:defRPr>
      </a:lvl1pPr>
      <a:lvl2pPr marL="554035" algn="l" defTabSz="1108070" rtl="0" eaLnBrk="1" latinLnBrk="0" hangingPunct="1">
        <a:defRPr sz="2181" kern="1200">
          <a:solidFill>
            <a:schemeClr val="tx1"/>
          </a:solidFill>
          <a:latin typeface="+mn-lt"/>
          <a:ea typeface="+mn-ea"/>
          <a:cs typeface="+mn-cs"/>
        </a:defRPr>
      </a:lvl2pPr>
      <a:lvl3pPr marL="1108070" algn="l" defTabSz="1108070" rtl="0" eaLnBrk="1" latinLnBrk="0" hangingPunct="1">
        <a:defRPr sz="2181" kern="1200">
          <a:solidFill>
            <a:schemeClr val="tx1"/>
          </a:solidFill>
          <a:latin typeface="+mn-lt"/>
          <a:ea typeface="+mn-ea"/>
          <a:cs typeface="+mn-cs"/>
        </a:defRPr>
      </a:lvl3pPr>
      <a:lvl4pPr marL="1662105" algn="l" defTabSz="1108070" rtl="0" eaLnBrk="1" latinLnBrk="0" hangingPunct="1">
        <a:defRPr sz="2181" kern="1200">
          <a:solidFill>
            <a:schemeClr val="tx1"/>
          </a:solidFill>
          <a:latin typeface="+mn-lt"/>
          <a:ea typeface="+mn-ea"/>
          <a:cs typeface="+mn-cs"/>
        </a:defRPr>
      </a:lvl4pPr>
      <a:lvl5pPr marL="2216140" algn="l" defTabSz="1108070" rtl="0" eaLnBrk="1" latinLnBrk="0" hangingPunct="1">
        <a:defRPr sz="2181" kern="1200">
          <a:solidFill>
            <a:schemeClr val="tx1"/>
          </a:solidFill>
          <a:latin typeface="+mn-lt"/>
          <a:ea typeface="+mn-ea"/>
          <a:cs typeface="+mn-cs"/>
        </a:defRPr>
      </a:lvl5pPr>
      <a:lvl6pPr marL="2770175" algn="l" defTabSz="1108070" rtl="0" eaLnBrk="1" latinLnBrk="0" hangingPunct="1">
        <a:defRPr sz="2181" kern="1200">
          <a:solidFill>
            <a:schemeClr val="tx1"/>
          </a:solidFill>
          <a:latin typeface="+mn-lt"/>
          <a:ea typeface="+mn-ea"/>
          <a:cs typeface="+mn-cs"/>
        </a:defRPr>
      </a:lvl6pPr>
      <a:lvl7pPr marL="3324210" algn="l" defTabSz="1108070" rtl="0" eaLnBrk="1" latinLnBrk="0" hangingPunct="1">
        <a:defRPr sz="2181" kern="1200">
          <a:solidFill>
            <a:schemeClr val="tx1"/>
          </a:solidFill>
          <a:latin typeface="+mn-lt"/>
          <a:ea typeface="+mn-ea"/>
          <a:cs typeface="+mn-cs"/>
        </a:defRPr>
      </a:lvl7pPr>
      <a:lvl8pPr marL="3878245" algn="l" defTabSz="1108070" rtl="0" eaLnBrk="1" latinLnBrk="0" hangingPunct="1">
        <a:defRPr sz="2181" kern="1200">
          <a:solidFill>
            <a:schemeClr val="tx1"/>
          </a:solidFill>
          <a:latin typeface="+mn-lt"/>
          <a:ea typeface="+mn-ea"/>
          <a:cs typeface="+mn-cs"/>
        </a:defRPr>
      </a:lvl8pPr>
      <a:lvl9pPr marL="4432280" algn="l" defTabSz="1108070" rtl="0" eaLnBrk="1" latinLnBrk="0" hangingPunct="1">
        <a:defRPr sz="218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intel.sharepoint.com/:f:/r/sites/gscftefoundryandsystemtechnologypathfinding/Shared%20Documents/General/TMC?csf=1&amp;web=1&amp;e=3OzzLd" TargetMode="External"/><Relationship Id="rId5" Type="http://schemas.openxmlformats.org/officeDocument/2006/relationships/slide" Target="slide4.xml"/><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5.xml"/><Relationship Id="rId6" Type="http://schemas.openxmlformats.org/officeDocument/2006/relationships/slide" Target="slide2.xml"/><Relationship Id="rId5" Type="http://schemas.openxmlformats.org/officeDocument/2006/relationships/image" Target="../media/image5.emf"/><Relationship Id="rId4" Type="http://schemas.openxmlformats.org/officeDocument/2006/relationships/image" Target="../media/image4.emf"/></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F3B75-9EEB-B9C5-99F9-7581EA5F7D29}"/>
              </a:ext>
            </a:extLst>
          </p:cNvPr>
          <p:cNvSpPr>
            <a:spLocks noGrp="1"/>
          </p:cNvSpPr>
          <p:nvPr>
            <p:ph type="title"/>
          </p:nvPr>
        </p:nvSpPr>
        <p:spPr>
          <a:xfrm>
            <a:off x="914400" y="152400"/>
            <a:ext cx="10363200" cy="722362"/>
          </a:xfrm>
        </p:spPr>
        <p:txBody>
          <a:bodyPr/>
          <a:lstStyle/>
          <a:p>
            <a:r>
              <a:rPr lang="en-US" sz="3600" dirty="0"/>
              <a:t>TMC bests q2’24 goal: &gt; 25% lower Cost</a:t>
            </a:r>
          </a:p>
        </p:txBody>
      </p:sp>
      <p:sp>
        <p:nvSpPr>
          <p:cNvPr id="3" name="Content Placeholder 2">
            <a:extLst>
              <a:ext uri="{FF2B5EF4-FFF2-40B4-BE49-F238E27FC236}">
                <a16:creationId xmlns:a16="http://schemas.microsoft.com/office/drawing/2014/main" id="{6521CF08-2E9A-3BDD-59AB-89C3BEA1742F}"/>
              </a:ext>
            </a:extLst>
          </p:cNvPr>
          <p:cNvSpPr>
            <a:spLocks noGrp="1"/>
          </p:cNvSpPr>
          <p:nvPr>
            <p:ph idx="1"/>
          </p:nvPr>
        </p:nvSpPr>
        <p:spPr>
          <a:xfrm>
            <a:off x="612913" y="3333913"/>
            <a:ext cx="6781800" cy="2861733"/>
          </a:xfrm>
        </p:spPr>
        <p:txBody>
          <a:bodyPr/>
          <a:lstStyle/>
          <a:p>
            <a:pPr marL="0" indent="0">
              <a:buNone/>
            </a:pPr>
            <a:r>
              <a:rPr lang="en-US" sz="1800" dirty="0">
                <a:solidFill>
                  <a:schemeClr val="accent6"/>
                </a:solidFill>
              </a:rPr>
              <a:t>64GB TMC mockup (16x 32Gb stack) – 45% lower cost</a:t>
            </a:r>
          </a:p>
          <a:p>
            <a:pPr>
              <a:spcBef>
                <a:spcPts val="300"/>
              </a:spcBef>
            </a:pPr>
            <a:r>
              <a:rPr lang="en-US" sz="1800" dirty="0"/>
              <a:t>30% lower $/bit</a:t>
            </a:r>
          </a:p>
          <a:p>
            <a:pPr lvl="1"/>
            <a:r>
              <a:rPr lang="en-US" sz="1800" dirty="0"/>
              <a:t>No TSV in DRAM process (12% wafer cost saving)</a:t>
            </a:r>
          </a:p>
          <a:p>
            <a:pPr lvl="1"/>
            <a:r>
              <a:rPr lang="en-US" sz="1800" dirty="0"/>
              <a:t>22% higher density</a:t>
            </a:r>
          </a:p>
          <a:p>
            <a:pPr lvl="1"/>
            <a:r>
              <a:rPr lang="en-US" sz="1800" dirty="0"/>
              <a:t>Smaller die, higher yield</a:t>
            </a:r>
          </a:p>
          <a:p>
            <a:pPr>
              <a:spcBef>
                <a:spcPts val="300"/>
              </a:spcBef>
            </a:pPr>
            <a:r>
              <a:rPr lang="en-US" sz="1800" dirty="0"/>
              <a:t>Base die eliminations (~$20, 10% saving)</a:t>
            </a:r>
          </a:p>
          <a:p>
            <a:pPr>
              <a:spcBef>
                <a:spcPts val="300"/>
              </a:spcBef>
            </a:pPr>
            <a:r>
              <a:rPr lang="en-US" sz="1800" dirty="0"/>
              <a:t>Higher packaging cost (larger module size, more chips, $3~$12, 2~5% adder)</a:t>
            </a:r>
          </a:p>
          <a:p>
            <a:pPr>
              <a:spcBef>
                <a:spcPts val="300"/>
              </a:spcBef>
            </a:pPr>
            <a:r>
              <a:rPr lang="en-US" sz="1800" dirty="0"/>
              <a:t>Better packaging yield (~8% saving)</a:t>
            </a:r>
          </a:p>
        </p:txBody>
      </p:sp>
      <p:graphicFrame>
        <p:nvGraphicFramePr>
          <p:cNvPr id="7" name="Table 6">
            <a:extLst>
              <a:ext uri="{FF2B5EF4-FFF2-40B4-BE49-F238E27FC236}">
                <a16:creationId xmlns:a16="http://schemas.microsoft.com/office/drawing/2014/main" id="{BB66AEBC-17DB-DBE0-ED6F-A23D5DB9F750}"/>
              </a:ext>
            </a:extLst>
          </p:cNvPr>
          <p:cNvGraphicFramePr>
            <a:graphicFrameLocks noGrp="1"/>
          </p:cNvGraphicFramePr>
          <p:nvPr>
            <p:extLst>
              <p:ext uri="{D42A27DB-BD31-4B8C-83A1-F6EECF244321}">
                <p14:modId xmlns:p14="http://schemas.microsoft.com/office/powerpoint/2010/main" val="2310755566"/>
              </p:ext>
            </p:extLst>
          </p:nvPr>
        </p:nvGraphicFramePr>
        <p:xfrm>
          <a:off x="685802" y="971711"/>
          <a:ext cx="11125196" cy="2076291"/>
        </p:xfrm>
        <a:graphic>
          <a:graphicData uri="http://schemas.openxmlformats.org/drawingml/2006/table">
            <a:tbl>
              <a:tblPr/>
              <a:tblGrid>
                <a:gridCol w="1428705">
                  <a:extLst>
                    <a:ext uri="{9D8B030D-6E8A-4147-A177-3AD203B41FA5}">
                      <a16:colId xmlns:a16="http://schemas.microsoft.com/office/drawing/2014/main" val="2870512575"/>
                    </a:ext>
                  </a:extLst>
                </a:gridCol>
                <a:gridCol w="552493">
                  <a:extLst>
                    <a:ext uri="{9D8B030D-6E8A-4147-A177-3AD203B41FA5}">
                      <a16:colId xmlns:a16="http://schemas.microsoft.com/office/drawing/2014/main" val="1007348855"/>
                    </a:ext>
                  </a:extLst>
                </a:gridCol>
                <a:gridCol w="1245678">
                  <a:extLst>
                    <a:ext uri="{9D8B030D-6E8A-4147-A177-3AD203B41FA5}">
                      <a16:colId xmlns:a16="http://schemas.microsoft.com/office/drawing/2014/main" val="3184700671"/>
                    </a:ext>
                  </a:extLst>
                </a:gridCol>
                <a:gridCol w="1286429">
                  <a:extLst>
                    <a:ext uri="{9D8B030D-6E8A-4147-A177-3AD203B41FA5}">
                      <a16:colId xmlns:a16="http://schemas.microsoft.com/office/drawing/2014/main" val="1905186459"/>
                    </a:ext>
                  </a:extLst>
                </a:gridCol>
                <a:gridCol w="862069">
                  <a:extLst>
                    <a:ext uri="{9D8B030D-6E8A-4147-A177-3AD203B41FA5}">
                      <a16:colId xmlns:a16="http://schemas.microsoft.com/office/drawing/2014/main" val="1526428659"/>
                    </a:ext>
                  </a:extLst>
                </a:gridCol>
                <a:gridCol w="782887">
                  <a:extLst>
                    <a:ext uri="{9D8B030D-6E8A-4147-A177-3AD203B41FA5}">
                      <a16:colId xmlns:a16="http://schemas.microsoft.com/office/drawing/2014/main" val="2196397686"/>
                    </a:ext>
                  </a:extLst>
                </a:gridCol>
                <a:gridCol w="1072392">
                  <a:extLst>
                    <a:ext uri="{9D8B030D-6E8A-4147-A177-3AD203B41FA5}">
                      <a16:colId xmlns:a16="http://schemas.microsoft.com/office/drawing/2014/main" val="2506314303"/>
                    </a:ext>
                  </a:extLst>
                </a:gridCol>
                <a:gridCol w="706180">
                  <a:extLst>
                    <a:ext uri="{9D8B030D-6E8A-4147-A177-3AD203B41FA5}">
                      <a16:colId xmlns:a16="http://schemas.microsoft.com/office/drawing/2014/main" val="2584534274"/>
                    </a:ext>
                  </a:extLst>
                </a:gridCol>
                <a:gridCol w="958570">
                  <a:extLst>
                    <a:ext uri="{9D8B030D-6E8A-4147-A177-3AD203B41FA5}">
                      <a16:colId xmlns:a16="http://schemas.microsoft.com/office/drawing/2014/main" val="2598349401"/>
                    </a:ext>
                  </a:extLst>
                </a:gridCol>
                <a:gridCol w="713604">
                  <a:extLst>
                    <a:ext uri="{9D8B030D-6E8A-4147-A177-3AD203B41FA5}">
                      <a16:colId xmlns:a16="http://schemas.microsoft.com/office/drawing/2014/main" val="2521293887"/>
                    </a:ext>
                  </a:extLst>
                </a:gridCol>
                <a:gridCol w="844648">
                  <a:extLst>
                    <a:ext uri="{9D8B030D-6E8A-4147-A177-3AD203B41FA5}">
                      <a16:colId xmlns:a16="http://schemas.microsoft.com/office/drawing/2014/main" val="31165353"/>
                    </a:ext>
                  </a:extLst>
                </a:gridCol>
                <a:gridCol w="671541">
                  <a:extLst>
                    <a:ext uri="{9D8B030D-6E8A-4147-A177-3AD203B41FA5}">
                      <a16:colId xmlns:a16="http://schemas.microsoft.com/office/drawing/2014/main" val="2104335687"/>
                    </a:ext>
                  </a:extLst>
                </a:gridCol>
              </a:tblGrid>
              <a:tr h="657491">
                <a:tc>
                  <a:txBody>
                    <a:bodyPr/>
                    <a:lstStyle/>
                    <a:p>
                      <a:pPr algn="ctr" fontAlgn="ctr"/>
                      <a:r>
                        <a:rPr lang="en-US" sz="18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PAT</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8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GB</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8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 Size [mm</a:t>
                      </a:r>
                      <a:r>
                        <a:rPr lang="en-US" sz="1800" b="1" i="0" u="none" strike="noStrike" baseline="30000" dirty="0">
                          <a:solidFill>
                            <a:srgbClr val="FFFFFF"/>
                          </a:solidFill>
                          <a:effectLst/>
                          <a:highlight>
                            <a:srgbClr val="4EA72E"/>
                          </a:highlight>
                          <a:latin typeface="Calibri" panose="020F0502020204030204" pitchFamily="34" charset="0"/>
                          <a:cs typeface="Calibri" panose="020F0502020204030204" pitchFamily="34" charset="0"/>
                        </a:rPr>
                        <a:t>2</a:t>
                      </a:r>
                      <a:r>
                        <a:rPr lang="en-US" sz="18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800" b="1" i="0" u="none" strike="noStrike">
                          <a:solidFill>
                            <a:srgbClr val="FFFFFF"/>
                          </a:solidFill>
                          <a:effectLst/>
                          <a:highlight>
                            <a:srgbClr val="4EA72E"/>
                          </a:highlight>
                          <a:latin typeface="Calibri" panose="020F0502020204030204" pitchFamily="34" charset="0"/>
                          <a:cs typeface="Calibri" panose="020F0502020204030204" pitchFamily="34" charset="0"/>
                        </a:rPr>
                        <a:t>Cost</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800" b="1" i="0" u="none" strike="noStrike">
                          <a:solidFill>
                            <a:srgbClr val="FFFFFF"/>
                          </a:solidFill>
                          <a:effectLst/>
                          <a:highlight>
                            <a:srgbClr val="4EA72E"/>
                          </a:highlight>
                          <a:latin typeface="Calibri" panose="020F0502020204030204" pitchFamily="34" charset="0"/>
                          <a:cs typeface="Calibri" panose="020F0502020204030204" pitchFamily="34" charset="0"/>
                        </a:rPr>
                        <a:t>GB/s</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800" b="1" i="0" u="none" strike="noStrike">
                          <a:solidFill>
                            <a:srgbClr val="FFFFFF"/>
                          </a:solidFill>
                          <a:effectLst/>
                          <a:highlight>
                            <a:srgbClr val="4EA72E"/>
                          </a:highlight>
                          <a:latin typeface="Calibri" panose="020F0502020204030204" pitchFamily="34" charset="0"/>
                          <a:cs typeface="Calibri" panose="020F0502020204030204" pitchFamily="34" charset="0"/>
                        </a:rPr>
                        <a:t>$/GB</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800" b="1" i="0" u="none" strike="noStrike">
                          <a:solidFill>
                            <a:srgbClr val="FFFFFF"/>
                          </a:solidFill>
                          <a:effectLst/>
                          <a:highlight>
                            <a:srgbClr val="4EA72E"/>
                          </a:highlight>
                          <a:latin typeface="Calibri" panose="020F0502020204030204" pitchFamily="34" charset="0"/>
                          <a:cs typeface="Calibri" panose="020F0502020204030204" pitchFamily="34" charset="0"/>
                        </a:rPr>
                        <a:t>¢/(GB/s)</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8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Node</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800" b="1" i="0" u="none" strike="noStrike">
                          <a:solidFill>
                            <a:srgbClr val="FFFFFF"/>
                          </a:solidFill>
                          <a:effectLst/>
                          <a:highlight>
                            <a:srgbClr val="4EA72E"/>
                          </a:highlight>
                          <a:latin typeface="Calibri" panose="020F0502020204030204" pitchFamily="34" charset="0"/>
                          <a:cs typeface="Calibri" panose="020F0502020204030204" pitchFamily="34" charset="0"/>
                        </a:rPr>
                        <a:t>Density</a:t>
                      </a:r>
                      <a:br>
                        <a:rPr lang="en-US" sz="1800" b="1" i="0" u="none" strike="noStrike">
                          <a:solidFill>
                            <a:srgbClr val="FFFFFF"/>
                          </a:solidFill>
                          <a:effectLst/>
                          <a:highlight>
                            <a:srgbClr val="4EA72E"/>
                          </a:highlight>
                          <a:latin typeface="Calibri" panose="020F0502020204030204" pitchFamily="34" charset="0"/>
                          <a:cs typeface="Calibri" panose="020F0502020204030204" pitchFamily="34" charset="0"/>
                        </a:rPr>
                      </a:br>
                      <a:r>
                        <a:rPr lang="en-US" sz="1800" b="1" i="0" u="none" strike="noStrike">
                          <a:solidFill>
                            <a:srgbClr val="FFFFFF"/>
                          </a:solidFill>
                          <a:effectLst/>
                          <a:highlight>
                            <a:srgbClr val="4EA72E"/>
                          </a:highlight>
                          <a:latin typeface="Calibri" panose="020F0502020204030204" pitchFamily="34" charset="0"/>
                          <a:cs typeface="Calibri" panose="020F0502020204030204" pitchFamily="34" charset="0"/>
                        </a:rPr>
                        <a:t>[Gb]</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8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 Pile</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8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Stack</a:t>
                      </a:r>
                    </a:p>
                    <a:p>
                      <a:pPr algn="ctr" fontAlgn="ctr"/>
                      <a:r>
                        <a:rPr lang="en-US" sz="18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Height</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8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 Die</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extLst>
                  <a:ext uri="{0D108BD9-81ED-4DB2-BD59-A6C34878D82A}">
                    <a16:rowId xmlns:a16="http://schemas.microsoft.com/office/drawing/2014/main" val="2189178082"/>
                  </a:ext>
                </a:extLst>
              </a:tr>
              <a:tr h="354700">
                <a:tc>
                  <a:txBody>
                    <a:bodyPr/>
                    <a:lstStyle/>
                    <a:p>
                      <a:pPr algn="ctr" fontAlgn="ctr"/>
                      <a:r>
                        <a:rPr lang="en-US" sz="1800" b="0" i="0" u="none" strike="noStrike">
                          <a:solidFill>
                            <a:srgbClr val="A02B93"/>
                          </a:solidFill>
                          <a:effectLst/>
                          <a:highlight>
                            <a:srgbClr val="DAF2D0"/>
                          </a:highlight>
                          <a:latin typeface="Calibri" panose="020F0502020204030204" pitchFamily="34" charset="0"/>
                          <a:cs typeface="Calibri" panose="020F0502020204030204" pitchFamily="34" charset="0"/>
                        </a:rPr>
                        <a:t>3DS HBM4+</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800" b="0" i="0" u="none" strike="noStrike" dirty="0">
                          <a:solidFill>
                            <a:srgbClr val="A02B93"/>
                          </a:solidFill>
                          <a:effectLst/>
                          <a:highlight>
                            <a:srgbClr val="DAF2D0"/>
                          </a:highlight>
                          <a:latin typeface="Calibri" panose="020F0502020204030204" pitchFamily="34" charset="0"/>
                          <a:cs typeface="Calibri" panose="020F0502020204030204" pitchFamily="34" charset="0"/>
                        </a:rPr>
                        <a:t>64</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800" b="0" i="0" u="none" strike="noStrike" dirty="0">
                          <a:solidFill>
                            <a:srgbClr val="A02B93"/>
                          </a:solidFill>
                          <a:effectLst/>
                          <a:highlight>
                            <a:srgbClr val="DAF2D0"/>
                          </a:highlight>
                          <a:latin typeface="Calibri" panose="020F0502020204030204" pitchFamily="34" charset="0"/>
                          <a:cs typeface="Calibri" panose="020F0502020204030204" pitchFamily="34" charset="0"/>
                        </a:rPr>
                        <a:t>14.5x11.0</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800" b="0" i="0" u="none" strike="noStrike">
                          <a:solidFill>
                            <a:srgbClr val="A02B93"/>
                          </a:solidFill>
                          <a:effectLst/>
                          <a:highlight>
                            <a:srgbClr val="DAF2D0"/>
                          </a:highlight>
                          <a:latin typeface="Calibri" panose="020F0502020204030204" pitchFamily="34" charset="0"/>
                          <a:cs typeface="Calibri" panose="020F0502020204030204" pitchFamily="34" charset="0"/>
                        </a:rPr>
                        <a:t>$280.95 </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800" b="0" i="0" u="none" strike="noStrike">
                          <a:solidFill>
                            <a:srgbClr val="A02B93"/>
                          </a:solidFill>
                          <a:effectLst/>
                          <a:highlight>
                            <a:srgbClr val="DAF2D0"/>
                          </a:highlight>
                          <a:latin typeface="Calibri" panose="020F0502020204030204" pitchFamily="34" charset="0"/>
                          <a:cs typeface="Calibri" panose="020F0502020204030204" pitchFamily="34" charset="0"/>
                        </a:rPr>
                        <a:t>3276.8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800" b="0" i="0" u="none" strike="noStrike">
                          <a:solidFill>
                            <a:srgbClr val="A02B93"/>
                          </a:solidFill>
                          <a:effectLst/>
                          <a:highlight>
                            <a:srgbClr val="DAF2D0"/>
                          </a:highlight>
                          <a:latin typeface="Calibri" panose="020F0502020204030204" pitchFamily="34" charset="0"/>
                          <a:cs typeface="Calibri" panose="020F0502020204030204" pitchFamily="34" charset="0"/>
                        </a:rPr>
                        <a:t>$4.39 </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800" b="0" i="0" u="none" strike="noStrike">
                          <a:solidFill>
                            <a:srgbClr val="A02B93"/>
                          </a:solidFill>
                          <a:effectLst/>
                          <a:highlight>
                            <a:srgbClr val="DAF2D0"/>
                          </a:highlight>
                          <a:latin typeface="Calibri" panose="020F0502020204030204" pitchFamily="34" charset="0"/>
                          <a:cs typeface="Calibri" panose="020F0502020204030204" pitchFamily="34" charset="0"/>
                        </a:rPr>
                        <a:t>¢8.57</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800" b="0" i="0" u="none" strike="noStrike">
                          <a:solidFill>
                            <a:srgbClr val="A02B93"/>
                          </a:solidFill>
                          <a:effectLst/>
                          <a:highlight>
                            <a:srgbClr val="DAF2D0"/>
                          </a:highlight>
                          <a:latin typeface="Calibri" panose="020F0502020204030204" pitchFamily="34" charset="0"/>
                          <a:cs typeface="Calibri" panose="020F0502020204030204" pitchFamily="34" charset="0"/>
                        </a:rPr>
                        <a:t>1c</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800" b="0" i="0" u="none" strike="noStrike">
                          <a:solidFill>
                            <a:srgbClr val="A02B93"/>
                          </a:solidFill>
                          <a:effectLst/>
                          <a:highlight>
                            <a:srgbClr val="DAF2D0"/>
                          </a:highlight>
                          <a:latin typeface="Calibri" panose="020F0502020204030204" pitchFamily="34" charset="0"/>
                          <a:cs typeface="Calibri" panose="020F0502020204030204" pitchFamily="34" charset="0"/>
                        </a:rPr>
                        <a:t>32</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800" b="0" i="0" u="none" strike="noStrike">
                          <a:solidFill>
                            <a:srgbClr val="A02B93"/>
                          </a:solidFill>
                          <a:effectLst/>
                          <a:highlight>
                            <a:srgbClr val="DAF2D0"/>
                          </a:highlight>
                          <a:latin typeface="Calibri" panose="020F0502020204030204" pitchFamily="34" charset="0"/>
                          <a:cs typeface="Calibri" panose="020F0502020204030204" pitchFamily="34" charset="0"/>
                        </a:rPr>
                        <a:t>1</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800" b="0" i="0" u="none" strike="noStrike">
                          <a:solidFill>
                            <a:srgbClr val="A02B93"/>
                          </a:solidFill>
                          <a:effectLst/>
                          <a:highlight>
                            <a:srgbClr val="DAF2D0"/>
                          </a:highlight>
                          <a:latin typeface="Calibri" panose="020F0502020204030204" pitchFamily="34" charset="0"/>
                          <a:cs typeface="Calibri" panose="020F0502020204030204" pitchFamily="34" charset="0"/>
                        </a:rPr>
                        <a:t>17</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800" b="0" i="0" u="none" strike="noStrike" dirty="0">
                          <a:solidFill>
                            <a:srgbClr val="A02B93"/>
                          </a:solidFill>
                          <a:effectLst/>
                          <a:highlight>
                            <a:srgbClr val="DAF2D0"/>
                          </a:highlight>
                          <a:latin typeface="Calibri" panose="020F0502020204030204" pitchFamily="34" charset="0"/>
                          <a:cs typeface="Calibri" panose="020F0502020204030204" pitchFamily="34" charset="0"/>
                        </a:rPr>
                        <a:t>17</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extLst>
                  <a:ext uri="{0D108BD9-81ED-4DB2-BD59-A6C34878D82A}">
                    <a16:rowId xmlns:a16="http://schemas.microsoft.com/office/drawing/2014/main" val="572580422"/>
                  </a:ext>
                </a:extLst>
              </a:tr>
              <a:tr h="354700">
                <a:tc>
                  <a:txBody>
                    <a:bodyPr/>
                    <a:lstStyle/>
                    <a:p>
                      <a:pPr algn="ctr" fontAlgn="ctr"/>
                      <a:r>
                        <a:rPr lang="en-US" sz="1800" b="0" i="0" u="none" strike="noStrike">
                          <a:solidFill>
                            <a:srgbClr val="000000"/>
                          </a:solidFill>
                          <a:effectLst/>
                          <a:highlight>
                            <a:srgbClr val="CAEDFB"/>
                          </a:highlight>
                          <a:latin typeface="Calibri" panose="020F0502020204030204" pitchFamily="34" charset="0"/>
                          <a:cs typeface="Calibri" panose="020F0502020204030204" pitchFamily="34" charset="0"/>
                        </a:rPr>
                        <a:t>TMC LPW6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64</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14.9x10.5</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$156.35 </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a:solidFill>
                            <a:srgbClr val="000000"/>
                          </a:solidFill>
                          <a:effectLst/>
                          <a:highlight>
                            <a:srgbClr val="CAEDFB"/>
                          </a:highlight>
                          <a:latin typeface="Calibri" panose="020F0502020204030204" pitchFamily="34" charset="0"/>
                          <a:cs typeface="Calibri" panose="020F0502020204030204" pitchFamily="34" charset="0"/>
                        </a:rPr>
                        <a:t>3276.8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a:solidFill>
                            <a:srgbClr val="000000"/>
                          </a:solidFill>
                          <a:effectLst/>
                          <a:highlight>
                            <a:srgbClr val="CAEDFB"/>
                          </a:highlight>
                          <a:latin typeface="Calibri" panose="020F0502020204030204" pitchFamily="34" charset="0"/>
                          <a:cs typeface="Calibri" panose="020F0502020204030204" pitchFamily="34" charset="0"/>
                        </a:rPr>
                        <a:t>$2.44 </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a:solidFill>
                            <a:srgbClr val="000000"/>
                          </a:solidFill>
                          <a:effectLst/>
                          <a:highlight>
                            <a:srgbClr val="CAEDFB"/>
                          </a:highlight>
                          <a:latin typeface="Calibri" panose="020F0502020204030204" pitchFamily="34" charset="0"/>
                          <a:cs typeface="Calibri" panose="020F0502020204030204" pitchFamily="34" charset="0"/>
                        </a:rPr>
                        <a:t>¢4.77</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a:solidFill>
                            <a:srgbClr val="000000"/>
                          </a:solidFill>
                          <a:effectLst/>
                          <a:highlight>
                            <a:srgbClr val="CAEDFB"/>
                          </a:highlight>
                          <a:latin typeface="Calibri" panose="020F0502020204030204" pitchFamily="34" charset="0"/>
                          <a:cs typeface="Calibri" panose="020F0502020204030204" pitchFamily="34" charset="0"/>
                        </a:rPr>
                        <a:t>1c</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a:solidFill>
                            <a:srgbClr val="000000"/>
                          </a:solidFill>
                          <a:effectLst/>
                          <a:highlight>
                            <a:srgbClr val="CAEDFB"/>
                          </a:highlight>
                          <a:latin typeface="Calibri" panose="020F0502020204030204" pitchFamily="34" charset="0"/>
                          <a:cs typeface="Calibri" panose="020F0502020204030204" pitchFamily="34" charset="0"/>
                        </a:rPr>
                        <a:t>32</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a:solidFill>
                            <a:srgbClr val="000000"/>
                          </a:solidFill>
                          <a:effectLst/>
                          <a:highlight>
                            <a:srgbClr val="CAEDFB"/>
                          </a:highlight>
                          <a:latin typeface="Calibri" panose="020F0502020204030204" pitchFamily="34" charset="0"/>
                          <a:cs typeface="Calibri" panose="020F0502020204030204" pitchFamily="34" charset="0"/>
                        </a:rPr>
                        <a:t>1</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a:solidFill>
                            <a:srgbClr val="000000"/>
                          </a:solidFill>
                          <a:effectLst/>
                          <a:highlight>
                            <a:srgbClr val="CAEDFB"/>
                          </a:highlight>
                          <a:latin typeface="Calibri" panose="020F0502020204030204" pitchFamily="34" charset="0"/>
                          <a:cs typeface="Calibri" panose="020F0502020204030204" pitchFamily="34" charset="0"/>
                        </a:rPr>
                        <a:t>16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extLst>
                  <a:ext uri="{0D108BD9-81ED-4DB2-BD59-A6C34878D82A}">
                    <a16:rowId xmlns:a16="http://schemas.microsoft.com/office/drawing/2014/main" val="1431297356"/>
                  </a:ext>
                </a:extLst>
              </a:tr>
              <a:tr h="354700">
                <a:tc>
                  <a:txBody>
                    <a:bodyPr/>
                    <a:lstStyle/>
                    <a:p>
                      <a:pPr algn="ctr" fontAlgn="ctr"/>
                      <a:r>
                        <a:rPr lang="en-US" sz="1800" b="0" i="0" u="none" strike="noStrike">
                          <a:solidFill>
                            <a:srgbClr val="000000"/>
                          </a:solidFill>
                          <a:effectLst/>
                          <a:highlight>
                            <a:srgbClr val="CAEDFB"/>
                          </a:highlight>
                          <a:latin typeface="Calibri" panose="020F0502020204030204" pitchFamily="34" charset="0"/>
                          <a:cs typeface="Calibri" panose="020F0502020204030204" pitchFamily="34" charset="0"/>
                        </a:rPr>
                        <a:t>TMC LPW6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a:solidFill>
                            <a:srgbClr val="000000"/>
                          </a:solidFill>
                          <a:effectLst/>
                          <a:highlight>
                            <a:srgbClr val="CAEDFB"/>
                          </a:highlight>
                          <a:latin typeface="Calibri" panose="020F0502020204030204" pitchFamily="34" charset="0"/>
                          <a:cs typeface="Calibri" panose="020F0502020204030204" pitchFamily="34" charset="0"/>
                        </a:rPr>
                        <a:t>64</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12.1x21.0</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$137.02 </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3276.8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$2.14 </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¢4.18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a:solidFill>
                            <a:srgbClr val="000000"/>
                          </a:solidFill>
                          <a:effectLst/>
                          <a:highlight>
                            <a:srgbClr val="CAEDFB"/>
                          </a:highlight>
                          <a:latin typeface="Calibri" panose="020F0502020204030204" pitchFamily="34" charset="0"/>
                          <a:cs typeface="Calibri" panose="020F0502020204030204" pitchFamily="34" charset="0"/>
                        </a:rPr>
                        <a:t>1c</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a:solidFill>
                            <a:srgbClr val="000000"/>
                          </a:solidFill>
                          <a:effectLst/>
                          <a:highlight>
                            <a:srgbClr val="CAEDFB"/>
                          </a:highlight>
                          <a:latin typeface="Calibri" panose="020F0502020204030204" pitchFamily="34" charset="0"/>
                          <a:cs typeface="Calibri" panose="020F0502020204030204" pitchFamily="34" charset="0"/>
                        </a:rPr>
                        <a:t>32</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a:solidFill>
                            <a:srgbClr val="000000"/>
                          </a:solidFill>
                          <a:effectLst/>
                          <a:highlight>
                            <a:srgbClr val="CAEDFB"/>
                          </a:highlight>
                          <a:latin typeface="Calibri" panose="020F0502020204030204" pitchFamily="34" charset="0"/>
                          <a:cs typeface="Calibri" panose="020F0502020204030204" pitchFamily="34" charset="0"/>
                        </a:rPr>
                        <a:t>2</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a:solidFill>
                            <a:srgbClr val="000000"/>
                          </a:solidFill>
                          <a:effectLst/>
                          <a:highlight>
                            <a:srgbClr val="CAEDFB"/>
                          </a:highlight>
                          <a:latin typeface="Calibri" panose="020F0502020204030204" pitchFamily="34" charset="0"/>
                          <a:cs typeface="Calibri" panose="020F0502020204030204" pitchFamily="34" charset="0"/>
                        </a:rPr>
                        <a:t>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extLst>
                  <a:ext uri="{0D108BD9-81ED-4DB2-BD59-A6C34878D82A}">
                    <a16:rowId xmlns:a16="http://schemas.microsoft.com/office/drawing/2014/main" val="2221956075"/>
                  </a:ext>
                </a:extLst>
              </a:tr>
              <a:tr h="354700">
                <a:tc>
                  <a:txBody>
                    <a:bodyPr/>
                    <a:lstStyle/>
                    <a:p>
                      <a:pPr algn="ctr" fontAlgn="ctr"/>
                      <a:r>
                        <a:rPr lang="en-US" sz="1800" b="0" i="0" u="none" strike="noStrike">
                          <a:solidFill>
                            <a:srgbClr val="000000"/>
                          </a:solidFill>
                          <a:effectLst/>
                          <a:highlight>
                            <a:srgbClr val="CAEDFB"/>
                          </a:highlight>
                          <a:latin typeface="Calibri" panose="020F0502020204030204" pitchFamily="34" charset="0"/>
                          <a:cs typeface="Calibri" panose="020F0502020204030204" pitchFamily="34" charset="0"/>
                        </a:rPr>
                        <a:t>TMC LPW6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a:solidFill>
                            <a:srgbClr val="000000"/>
                          </a:solidFill>
                          <a:effectLst/>
                          <a:highlight>
                            <a:srgbClr val="CAEDFB"/>
                          </a:highlight>
                          <a:latin typeface="Calibri" panose="020F0502020204030204" pitchFamily="34" charset="0"/>
                          <a:cs typeface="Calibri" panose="020F0502020204030204" pitchFamily="34" charset="0"/>
                        </a:rPr>
                        <a:t>64</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12.5x22.0</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$123.30 </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6553.6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$1.93 </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¢1.88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1c</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4</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8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32</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extLst>
                  <a:ext uri="{0D108BD9-81ED-4DB2-BD59-A6C34878D82A}">
                    <a16:rowId xmlns:a16="http://schemas.microsoft.com/office/drawing/2014/main" val="147384317"/>
                  </a:ext>
                </a:extLst>
              </a:tr>
            </a:tbl>
          </a:graphicData>
        </a:graphic>
      </p:graphicFrame>
      <p:sp>
        <p:nvSpPr>
          <p:cNvPr id="8" name="Content Placeholder 2">
            <a:extLst>
              <a:ext uri="{FF2B5EF4-FFF2-40B4-BE49-F238E27FC236}">
                <a16:creationId xmlns:a16="http://schemas.microsoft.com/office/drawing/2014/main" id="{E6C3A9D8-7DF3-E1C4-10F0-739DD8E56620}"/>
              </a:ext>
            </a:extLst>
          </p:cNvPr>
          <p:cNvSpPr txBox="1">
            <a:spLocks/>
          </p:cNvSpPr>
          <p:nvPr/>
        </p:nvSpPr>
        <p:spPr bwMode="auto">
          <a:xfrm>
            <a:off x="7165131" y="3333912"/>
            <a:ext cx="4419600" cy="2861733"/>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a:lstStyle>
          <a:p>
            <a:pPr marL="0" indent="0" defTabSz="914400">
              <a:buFontTx/>
              <a:buNone/>
            </a:pPr>
            <a:r>
              <a:rPr lang="en-US" sz="1800" kern="0" dirty="0">
                <a:solidFill>
                  <a:schemeClr val="accent6"/>
                </a:solidFill>
              </a:rPr>
              <a:t>All mockups are superior to HBM4+</a:t>
            </a:r>
          </a:p>
          <a:p>
            <a:pPr defTabSz="914400">
              <a:spcBef>
                <a:spcPts val="300"/>
              </a:spcBef>
            </a:pPr>
            <a:r>
              <a:rPr lang="en-US" sz="1800" kern="0" dirty="0"/>
              <a:t>With yield loss reduction at ½ stack height and ½ of die density, 16GB component (8x 16Gb stack) is the most optimal built on density </a:t>
            </a:r>
            <a:r>
              <a:rPr lang="en-US" sz="1800" kern="0"/>
              <a:t>and cost</a:t>
            </a:r>
            <a:endParaRPr lang="en-US" sz="1800" kern="0" dirty="0"/>
          </a:p>
          <a:p>
            <a:pPr marL="0" indent="0" algn="ctr" defTabSz="914400">
              <a:spcBef>
                <a:spcPts val="300"/>
              </a:spcBef>
              <a:buNone/>
            </a:pPr>
            <a:br>
              <a:rPr lang="en-US" sz="1800" kern="0" dirty="0"/>
            </a:br>
            <a:r>
              <a:rPr lang="en-US" sz="2800" kern="0" dirty="0">
                <a:solidFill>
                  <a:srgbClr val="FF0000"/>
                </a:solidFill>
                <a:sym typeface="Wingdings" pitchFamily="2" charset="2"/>
              </a:rPr>
              <a:t>&gt; 50% lower cost</a:t>
            </a:r>
            <a:endParaRPr lang="en-US" sz="1800" kern="0" dirty="0">
              <a:solidFill>
                <a:srgbClr val="FF0000"/>
              </a:solidFill>
            </a:endParaRPr>
          </a:p>
        </p:txBody>
      </p:sp>
    </p:spTree>
    <p:extLst>
      <p:ext uri="{BB962C8B-B14F-4D97-AF65-F5344CB8AC3E}">
        <p14:creationId xmlns:p14="http://schemas.microsoft.com/office/powerpoint/2010/main" val="21568215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F3B75-9EEB-B9C5-99F9-7581EA5F7D29}"/>
              </a:ext>
            </a:extLst>
          </p:cNvPr>
          <p:cNvSpPr>
            <a:spLocks noGrp="1"/>
          </p:cNvSpPr>
          <p:nvPr>
            <p:ph type="title"/>
          </p:nvPr>
        </p:nvSpPr>
        <p:spPr>
          <a:xfrm>
            <a:off x="914400" y="152400"/>
            <a:ext cx="10363200" cy="533400"/>
          </a:xfrm>
        </p:spPr>
        <p:txBody>
          <a:bodyPr/>
          <a:lstStyle/>
          <a:p>
            <a:r>
              <a:rPr lang="en-US" sz="3600" dirty="0"/>
              <a:t>TMC bests q2’24 goal: &gt; 25% lower Cost</a:t>
            </a:r>
          </a:p>
        </p:txBody>
      </p:sp>
      <p:sp>
        <p:nvSpPr>
          <p:cNvPr id="3" name="Content Placeholder 2">
            <a:extLst>
              <a:ext uri="{FF2B5EF4-FFF2-40B4-BE49-F238E27FC236}">
                <a16:creationId xmlns:a16="http://schemas.microsoft.com/office/drawing/2014/main" id="{6521CF08-2E9A-3BDD-59AB-89C3BEA1742F}"/>
              </a:ext>
            </a:extLst>
          </p:cNvPr>
          <p:cNvSpPr>
            <a:spLocks noGrp="1"/>
          </p:cNvSpPr>
          <p:nvPr>
            <p:ph idx="1"/>
          </p:nvPr>
        </p:nvSpPr>
        <p:spPr>
          <a:xfrm>
            <a:off x="377687" y="3474322"/>
            <a:ext cx="6781800" cy="2861733"/>
          </a:xfrm>
        </p:spPr>
        <p:txBody>
          <a:bodyPr/>
          <a:lstStyle/>
          <a:p>
            <a:pPr marL="0" indent="0">
              <a:buNone/>
            </a:pPr>
            <a:r>
              <a:rPr lang="en-US" sz="1800" dirty="0">
                <a:solidFill>
                  <a:schemeClr val="accent6"/>
                </a:solidFill>
              </a:rPr>
              <a:t>64GB TMC mockup (16x 32Gb stack) – 45% lower cost</a:t>
            </a:r>
          </a:p>
          <a:p>
            <a:pPr>
              <a:spcBef>
                <a:spcPts val="300"/>
              </a:spcBef>
            </a:pPr>
            <a:r>
              <a:rPr lang="en-US" sz="1800" dirty="0"/>
              <a:t>30% lower $/bit</a:t>
            </a:r>
          </a:p>
          <a:p>
            <a:pPr lvl="1"/>
            <a:r>
              <a:rPr lang="en-US" sz="1800" dirty="0"/>
              <a:t>No TSV in DRAM process (12% wafer cost saving)</a:t>
            </a:r>
          </a:p>
          <a:p>
            <a:pPr lvl="1"/>
            <a:r>
              <a:rPr lang="en-US" sz="1800" dirty="0"/>
              <a:t>22% higher density</a:t>
            </a:r>
          </a:p>
          <a:p>
            <a:pPr lvl="1"/>
            <a:r>
              <a:rPr lang="en-US" sz="1800" dirty="0"/>
              <a:t>Smaller die, higher yield</a:t>
            </a:r>
          </a:p>
          <a:p>
            <a:pPr>
              <a:spcBef>
                <a:spcPts val="300"/>
              </a:spcBef>
            </a:pPr>
            <a:r>
              <a:rPr lang="en-US" sz="1800" dirty="0"/>
              <a:t>Base die eliminations (~$20, 10% saving)</a:t>
            </a:r>
          </a:p>
          <a:p>
            <a:pPr>
              <a:spcBef>
                <a:spcPts val="300"/>
              </a:spcBef>
            </a:pPr>
            <a:r>
              <a:rPr lang="en-US" sz="1800" dirty="0"/>
              <a:t>Higher packaging cost (larger module size, more chips, $3~$12, 2~5% adder)</a:t>
            </a:r>
          </a:p>
          <a:p>
            <a:pPr>
              <a:spcBef>
                <a:spcPts val="300"/>
              </a:spcBef>
            </a:pPr>
            <a:r>
              <a:rPr lang="en-US" sz="1800" dirty="0"/>
              <a:t>Better packaging yield (~8% saving)</a:t>
            </a:r>
          </a:p>
        </p:txBody>
      </p:sp>
      <p:graphicFrame>
        <p:nvGraphicFramePr>
          <p:cNvPr id="7" name="Table 6">
            <a:extLst>
              <a:ext uri="{FF2B5EF4-FFF2-40B4-BE49-F238E27FC236}">
                <a16:creationId xmlns:a16="http://schemas.microsoft.com/office/drawing/2014/main" id="{BB66AEBC-17DB-DBE0-ED6F-A23D5DB9F750}"/>
              </a:ext>
            </a:extLst>
          </p:cNvPr>
          <p:cNvGraphicFramePr>
            <a:graphicFrameLocks noGrp="1"/>
          </p:cNvGraphicFramePr>
          <p:nvPr/>
        </p:nvGraphicFramePr>
        <p:xfrm>
          <a:off x="233759" y="914400"/>
          <a:ext cx="11724482" cy="2212848"/>
        </p:xfrm>
        <a:graphic>
          <a:graphicData uri="http://schemas.openxmlformats.org/drawingml/2006/table">
            <a:tbl>
              <a:tblPr/>
              <a:tblGrid>
                <a:gridCol w="916614">
                  <a:extLst>
                    <a:ext uri="{9D8B030D-6E8A-4147-A177-3AD203B41FA5}">
                      <a16:colId xmlns:a16="http://schemas.microsoft.com/office/drawing/2014/main" val="2870512575"/>
                    </a:ext>
                  </a:extLst>
                </a:gridCol>
                <a:gridCol w="268914">
                  <a:extLst>
                    <a:ext uri="{9D8B030D-6E8A-4147-A177-3AD203B41FA5}">
                      <a16:colId xmlns:a16="http://schemas.microsoft.com/office/drawing/2014/main" val="1007348855"/>
                    </a:ext>
                  </a:extLst>
                </a:gridCol>
                <a:gridCol w="884738">
                  <a:extLst>
                    <a:ext uri="{9D8B030D-6E8A-4147-A177-3AD203B41FA5}">
                      <a16:colId xmlns:a16="http://schemas.microsoft.com/office/drawing/2014/main" val="3184700671"/>
                    </a:ext>
                  </a:extLst>
                </a:gridCol>
                <a:gridCol w="825334">
                  <a:extLst>
                    <a:ext uri="{9D8B030D-6E8A-4147-A177-3AD203B41FA5}">
                      <a16:colId xmlns:a16="http://schemas.microsoft.com/office/drawing/2014/main" val="1905186459"/>
                    </a:ext>
                  </a:extLst>
                </a:gridCol>
                <a:gridCol w="553077">
                  <a:extLst>
                    <a:ext uri="{9D8B030D-6E8A-4147-A177-3AD203B41FA5}">
                      <a16:colId xmlns:a16="http://schemas.microsoft.com/office/drawing/2014/main" val="1526428659"/>
                    </a:ext>
                  </a:extLst>
                </a:gridCol>
                <a:gridCol w="502277">
                  <a:extLst>
                    <a:ext uri="{9D8B030D-6E8A-4147-A177-3AD203B41FA5}">
                      <a16:colId xmlns:a16="http://schemas.microsoft.com/office/drawing/2014/main" val="2196397686"/>
                    </a:ext>
                  </a:extLst>
                </a:gridCol>
                <a:gridCol w="688014">
                  <a:extLst>
                    <a:ext uri="{9D8B030D-6E8A-4147-A177-3AD203B41FA5}">
                      <a16:colId xmlns:a16="http://schemas.microsoft.com/office/drawing/2014/main" val="2506314303"/>
                    </a:ext>
                  </a:extLst>
                </a:gridCol>
                <a:gridCol w="453064">
                  <a:extLst>
                    <a:ext uri="{9D8B030D-6E8A-4147-A177-3AD203B41FA5}">
                      <a16:colId xmlns:a16="http://schemas.microsoft.com/office/drawing/2014/main" val="2584534274"/>
                    </a:ext>
                  </a:extLst>
                </a:gridCol>
                <a:gridCol w="614990">
                  <a:extLst>
                    <a:ext uri="{9D8B030D-6E8A-4147-A177-3AD203B41FA5}">
                      <a16:colId xmlns:a16="http://schemas.microsoft.com/office/drawing/2014/main" val="2598349401"/>
                    </a:ext>
                  </a:extLst>
                </a:gridCol>
                <a:gridCol w="457827">
                  <a:extLst>
                    <a:ext uri="{9D8B030D-6E8A-4147-A177-3AD203B41FA5}">
                      <a16:colId xmlns:a16="http://schemas.microsoft.com/office/drawing/2014/main" val="2521293887"/>
                    </a:ext>
                  </a:extLst>
                </a:gridCol>
                <a:gridCol w="541901">
                  <a:extLst>
                    <a:ext uri="{9D8B030D-6E8A-4147-A177-3AD203B41FA5}">
                      <a16:colId xmlns:a16="http://schemas.microsoft.com/office/drawing/2014/main" val="31165353"/>
                    </a:ext>
                  </a:extLst>
                </a:gridCol>
                <a:gridCol w="430840">
                  <a:extLst>
                    <a:ext uri="{9D8B030D-6E8A-4147-A177-3AD203B41FA5}">
                      <a16:colId xmlns:a16="http://schemas.microsoft.com/office/drawing/2014/main" val="2104335687"/>
                    </a:ext>
                  </a:extLst>
                </a:gridCol>
                <a:gridCol w="839398">
                  <a:extLst>
                    <a:ext uri="{9D8B030D-6E8A-4147-A177-3AD203B41FA5}">
                      <a16:colId xmlns:a16="http://schemas.microsoft.com/office/drawing/2014/main" val="3991348999"/>
                    </a:ext>
                  </a:extLst>
                </a:gridCol>
                <a:gridCol w="679859">
                  <a:extLst>
                    <a:ext uri="{9D8B030D-6E8A-4147-A177-3AD203B41FA5}">
                      <a16:colId xmlns:a16="http://schemas.microsoft.com/office/drawing/2014/main" val="4174712570"/>
                    </a:ext>
                  </a:extLst>
                </a:gridCol>
                <a:gridCol w="939194">
                  <a:extLst>
                    <a:ext uri="{9D8B030D-6E8A-4147-A177-3AD203B41FA5}">
                      <a16:colId xmlns:a16="http://schemas.microsoft.com/office/drawing/2014/main" val="2652335936"/>
                    </a:ext>
                  </a:extLst>
                </a:gridCol>
                <a:gridCol w="985441">
                  <a:extLst>
                    <a:ext uri="{9D8B030D-6E8A-4147-A177-3AD203B41FA5}">
                      <a16:colId xmlns:a16="http://schemas.microsoft.com/office/drawing/2014/main" val="1965324947"/>
                    </a:ext>
                  </a:extLst>
                </a:gridCol>
                <a:gridCol w="1143000">
                  <a:extLst>
                    <a:ext uri="{9D8B030D-6E8A-4147-A177-3AD203B41FA5}">
                      <a16:colId xmlns:a16="http://schemas.microsoft.com/office/drawing/2014/main" val="2729755648"/>
                    </a:ext>
                  </a:extLst>
                </a:gridCol>
              </a:tblGrid>
              <a:tr h="223352">
                <a:tc>
                  <a:txBody>
                    <a:bodyPr/>
                    <a:lstStyle/>
                    <a:p>
                      <a:pPr algn="ctr" fontAlgn="ctr"/>
                      <a:r>
                        <a:rPr lang="en-US" sz="14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PAT</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4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GB</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4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 Size [mm</a:t>
                      </a:r>
                      <a:r>
                        <a:rPr lang="en-US" sz="1400" b="1" i="0" u="none" strike="noStrike" baseline="30000" dirty="0">
                          <a:solidFill>
                            <a:srgbClr val="FFFFFF"/>
                          </a:solidFill>
                          <a:effectLst/>
                          <a:highlight>
                            <a:srgbClr val="4EA72E"/>
                          </a:highlight>
                          <a:latin typeface="Calibri" panose="020F0502020204030204" pitchFamily="34" charset="0"/>
                          <a:cs typeface="Calibri" panose="020F0502020204030204" pitchFamily="34" charset="0"/>
                        </a:rPr>
                        <a:t>2</a:t>
                      </a:r>
                      <a:r>
                        <a:rPr lang="en-US" sz="14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400" b="1" i="0" u="none" strike="noStrike">
                          <a:solidFill>
                            <a:srgbClr val="FFFFFF"/>
                          </a:solidFill>
                          <a:effectLst/>
                          <a:highlight>
                            <a:srgbClr val="4EA72E"/>
                          </a:highlight>
                          <a:latin typeface="Calibri" panose="020F0502020204030204" pitchFamily="34" charset="0"/>
                          <a:cs typeface="Calibri" panose="020F0502020204030204" pitchFamily="34" charset="0"/>
                        </a:rPr>
                        <a:t>Cost</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400" b="1" i="0" u="none" strike="noStrike">
                          <a:solidFill>
                            <a:srgbClr val="FFFFFF"/>
                          </a:solidFill>
                          <a:effectLst/>
                          <a:highlight>
                            <a:srgbClr val="4EA72E"/>
                          </a:highlight>
                          <a:latin typeface="Calibri" panose="020F0502020204030204" pitchFamily="34" charset="0"/>
                          <a:cs typeface="Calibri" panose="020F0502020204030204" pitchFamily="34" charset="0"/>
                        </a:rPr>
                        <a:t>GB/s</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400" b="1" i="0" u="none" strike="noStrike">
                          <a:solidFill>
                            <a:srgbClr val="FFFFFF"/>
                          </a:solidFill>
                          <a:effectLst/>
                          <a:highlight>
                            <a:srgbClr val="4EA72E"/>
                          </a:highlight>
                          <a:latin typeface="Calibri" panose="020F0502020204030204" pitchFamily="34" charset="0"/>
                          <a:cs typeface="Calibri" panose="020F0502020204030204" pitchFamily="34" charset="0"/>
                        </a:rPr>
                        <a:t>$/GB</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400" b="1" i="0" u="none" strike="noStrike">
                          <a:solidFill>
                            <a:srgbClr val="FFFFFF"/>
                          </a:solidFill>
                          <a:effectLst/>
                          <a:highlight>
                            <a:srgbClr val="4EA72E"/>
                          </a:highlight>
                          <a:latin typeface="Calibri" panose="020F0502020204030204" pitchFamily="34" charset="0"/>
                          <a:cs typeface="Calibri" panose="020F0502020204030204" pitchFamily="34" charset="0"/>
                        </a:rPr>
                        <a:t>¢/(GB/s)</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4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Node</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400" b="1" i="0" u="none" strike="noStrike">
                          <a:solidFill>
                            <a:srgbClr val="FFFFFF"/>
                          </a:solidFill>
                          <a:effectLst/>
                          <a:highlight>
                            <a:srgbClr val="4EA72E"/>
                          </a:highlight>
                          <a:latin typeface="Calibri" panose="020F0502020204030204" pitchFamily="34" charset="0"/>
                          <a:cs typeface="Calibri" panose="020F0502020204030204" pitchFamily="34" charset="0"/>
                        </a:rPr>
                        <a:t>Density</a:t>
                      </a:r>
                      <a:br>
                        <a:rPr lang="en-US" sz="1400" b="1" i="0" u="none" strike="noStrike">
                          <a:solidFill>
                            <a:srgbClr val="FFFFFF"/>
                          </a:solidFill>
                          <a:effectLst/>
                          <a:highlight>
                            <a:srgbClr val="4EA72E"/>
                          </a:highlight>
                          <a:latin typeface="Calibri" panose="020F0502020204030204" pitchFamily="34" charset="0"/>
                          <a:cs typeface="Calibri" panose="020F0502020204030204" pitchFamily="34" charset="0"/>
                        </a:rPr>
                      </a:br>
                      <a:r>
                        <a:rPr lang="en-US" sz="1400" b="1" i="0" u="none" strike="noStrike">
                          <a:solidFill>
                            <a:srgbClr val="FFFFFF"/>
                          </a:solidFill>
                          <a:effectLst/>
                          <a:highlight>
                            <a:srgbClr val="4EA72E"/>
                          </a:highlight>
                          <a:latin typeface="Calibri" panose="020F0502020204030204" pitchFamily="34" charset="0"/>
                          <a:cs typeface="Calibri" panose="020F0502020204030204" pitchFamily="34" charset="0"/>
                        </a:rPr>
                        <a:t>[Gb]</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4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 Pile</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4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Stack</a:t>
                      </a:r>
                    </a:p>
                    <a:p>
                      <a:pPr algn="ctr" fontAlgn="ctr"/>
                      <a:r>
                        <a:rPr lang="en-US" sz="14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Height</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4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 Die</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4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Aggregate </a:t>
                      </a:r>
                    </a:p>
                    <a:p>
                      <a:pPr algn="ctr" fontAlgn="ctr"/>
                      <a:r>
                        <a:rPr lang="en-US" sz="14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Si Cost</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4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PAT Cost</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4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Assembly </a:t>
                      </a:r>
                    </a:p>
                    <a:p>
                      <a:pPr algn="ctr" fontAlgn="ctr"/>
                      <a:r>
                        <a:rPr lang="en-US" sz="14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Yield</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4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Density</a:t>
                      </a:r>
                    </a:p>
                    <a:p>
                      <a:pPr algn="ctr" fontAlgn="ctr"/>
                      <a:r>
                        <a:rPr lang="en-US" sz="14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[MB/mm</a:t>
                      </a:r>
                      <a:r>
                        <a:rPr lang="en-US" sz="1400" b="1" i="0" u="none" strike="noStrike" baseline="30000" dirty="0">
                          <a:solidFill>
                            <a:srgbClr val="FFFFFF"/>
                          </a:solidFill>
                          <a:effectLst/>
                          <a:highlight>
                            <a:srgbClr val="4EA72E"/>
                          </a:highlight>
                          <a:latin typeface="Calibri" panose="020F0502020204030204" pitchFamily="34" charset="0"/>
                          <a:cs typeface="Calibri" panose="020F0502020204030204" pitchFamily="34" charset="0"/>
                        </a:rPr>
                        <a:t>2</a:t>
                      </a:r>
                      <a:r>
                        <a:rPr lang="en-US" sz="14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tc>
                  <a:txBody>
                    <a:bodyPr/>
                    <a:lstStyle/>
                    <a:p>
                      <a:pPr algn="ctr" fontAlgn="ctr"/>
                      <a:r>
                        <a:rPr lang="en-US" sz="14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BW Density </a:t>
                      </a:r>
                    </a:p>
                    <a:p>
                      <a:pPr algn="ctr" fontAlgn="ctr"/>
                      <a:r>
                        <a:rPr lang="en-US" sz="14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[(GB/s)/mm</a:t>
                      </a:r>
                      <a:r>
                        <a:rPr lang="en-US" sz="1400" b="1" i="0" u="none" strike="noStrike" baseline="30000" dirty="0">
                          <a:solidFill>
                            <a:srgbClr val="FFFFFF"/>
                          </a:solidFill>
                          <a:effectLst/>
                          <a:highlight>
                            <a:srgbClr val="4EA72E"/>
                          </a:highlight>
                          <a:latin typeface="Calibri" panose="020F0502020204030204" pitchFamily="34" charset="0"/>
                          <a:cs typeface="Calibri" panose="020F0502020204030204" pitchFamily="34" charset="0"/>
                        </a:rPr>
                        <a:t>2</a:t>
                      </a:r>
                      <a:r>
                        <a:rPr lang="en-US" sz="1400" b="1" i="0" u="none" strike="noStrike" dirty="0">
                          <a:solidFill>
                            <a:srgbClr val="FFFFFF"/>
                          </a:solidFill>
                          <a:effectLst/>
                          <a:highlight>
                            <a:srgbClr val="4EA72E"/>
                          </a:highlight>
                          <a:latin typeface="Calibri" panose="020F0502020204030204" pitchFamily="34" charset="0"/>
                          <a:cs typeface="Calibri" panose="020F0502020204030204" pitchFamily="34" charset="0"/>
                        </a:rPr>
                        <a:t>]</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4EA72E"/>
                    </a:solidFill>
                  </a:tcPr>
                </a:tc>
                <a:extLst>
                  <a:ext uri="{0D108BD9-81ED-4DB2-BD59-A6C34878D82A}">
                    <a16:rowId xmlns:a16="http://schemas.microsoft.com/office/drawing/2014/main" val="2189178082"/>
                  </a:ext>
                </a:extLst>
              </a:tr>
              <a:tr h="120493">
                <a:tc>
                  <a:txBody>
                    <a:bodyPr/>
                    <a:lstStyle/>
                    <a:p>
                      <a:pPr algn="ctr" fontAlgn="ctr"/>
                      <a:r>
                        <a:rPr lang="en-US" sz="1400" b="0" i="0" u="none" strike="noStrike">
                          <a:solidFill>
                            <a:srgbClr val="A02B93"/>
                          </a:solidFill>
                          <a:effectLst/>
                          <a:highlight>
                            <a:srgbClr val="DAF2D0"/>
                          </a:highlight>
                          <a:latin typeface="Calibri" panose="020F0502020204030204" pitchFamily="34" charset="0"/>
                          <a:cs typeface="Calibri" panose="020F0502020204030204" pitchFamily="34" charset="0"/>
                        </a:rPr>
                        <a:t>3DS HBM4+</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400" b="0" i="0" u="none" strike="noStrike" dirty="0">
                          <a:solidFill>
                            <a:srgbClr val="A02B93"/>
                          </a:solidFill>
                          <a:effectLst/>
                          <a:highlight>
                            <a:srgbClr val="DAF2D0"/>
                          </a:highlight>
                          <a:latin typeface="Calibri" panose="020F0502020204030204" pitchFamily="34" charset="0"/>
                          <a:cs typeface="Calibri" panose="020F0502020204030204" pitchFamily="34" charset="0"/>
                        </a:rPr>
                        <a:t>64</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400" b="0" i="0" u="none" strike="noStrike" dirty="0">
                          <a:solidFill>
                            <a:srgbClr val="A02B93"/>
                          </a:solidFill>
                          <a:effectLst/>
                          <a:highlight>
                            <a:srgbClr val="DAF2D0"/>
                          </a:highlight>
                          <a:latin typeface="Calibri" panose="020F0502020204030204" pitchFamily="34" charset="0"/>
                          <a:cs typeface="Calibri" panose="020F0502020204030204" pitchFamily="34" charset="0"/>
                        </a:rPr>
                        <a:t>14.5x11.0</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400" b="0" i="0" u="none" strike="noStrike">
                          <a:solidFill>
                            <a:srgbClr val="A02B93"/>
                          </a:solidFill>
                          <a:effectLst/>
                          <a:highlight>
                            <a:srgbClr val="DAF2D0"/>
                          </a:highlight>
                          <a:latin typeface="Calibri" panose="020F0502020204030204" pitchFamily="34" charset="0"/>
                          <a:cs typeface="Calibri" panose="020F0502020204030204" pitchFamily="34" charset="0"/>
                        </a:rPr>
                        <a:t>$280.95 </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400" b="0" i="0" u="none" strike="noStrike">
                          <a:solidFill>
                            <a:srgbClr val="A02B93"/>
                          </a:solidFill>
                          <a:effectLst/>
                          <a:highlight>
                            <a:srgbClr val="DAF2D0"/>
                          </a:highlight>
                          <a:latin typeface="Calibri" panose="020F0502020204030204" pitchFamily="34" charset="0"/>
                          <a:cs typeface="Calibri" panose="020F0502020204030204" pitchFamily="34" charset="0"/>
                        </a:rPr>
                        <a:t>3276.8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400" b="0" i="0" u="none" strike="noStrike">
                          <a:solidFill>
                            <a:srgbClr val="A02B93"/>
                          </a:solidFill>
                          <a:effectLst/>
                          <a:highlight>
                            <a:srgbClr val="DAF2D0"/>
                          </a:highlight>
                          <a:latin typeface="Calibri" panose="020F0502020204030204" pitchFamily="34" charset="0"/>
                          <a:cs typeface="Calibri" panose="020F0502020204030204" pitchFamily="34" charset="0"/>
                        </a:rPr>
                        <a:t>$4.39 </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400" b="0" i="0" u="none" strike="noStrike">
                          <a:solidFill>
                            <a:srgbClr val="A02B93"/>
                          </a:solidFill>
                          <a:effectLst/>
                          <a:highlight>
                            <a:srgbClr val="DAF2D0"/>
                          </a:highlight>
                          <a:latin typeface="Calibri" panose="020F0502020204030204" pitchFamily="34" charset="0"/>
                          <a:cs typeface="Calibri" panose="020F0502020204030204" pitchFamily="34" charset="0"/>
                        </a:rPr>
                        <a:t>¢8.57</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400" b="0" i="0" u="none" strike="noStrike">
                          <a:solidFill>
                            <a:srgbClr val="A02B93"/>
                          </a:solidFill>
                          <a:effectLst/>
                          <a:highlight>
                            <a:srgbClr val="DAF2D0"/>
                          </a:highlight>
                          <a:latin typeface="Calibri" panose="020F0502020204030204" pitchFamily="34" charset="0"/>
                          <a:cs typeface="Calibri" panose="020F0502020204030204" pitchFamily="34" charset="0"/>
                        </a:rPr>
                        <a:t>1c</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400" b="0" i="0" u="none" strike="noStrike">
                          <a:solidFill>
                            <a:srgbClr val="A02B93"/>
                          </a:solidFill>
                          <a:effectLst/>
                          <a:highlight>
                            <a:srgbClr val="DAF2D0"/>
                          </a:highlight>
                          <a:latin typeface="Calibri" panose="020F0502020204030204" pitchFamily="34" charset="0"/>
                          <a:cs typeface="Calibri" panose="020F0502020204030204" pitchFamily="34" charset="0"/>
                        </a:rPr>
                        <a:t>32</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400" b="0" i="0" u="none" strike="noStrike">
                          <a:solidFill>
                            <a:srgbClr val="A02B93"/>
                          </a:solidFill>
                          <a:effectLst/>
                          <a:highlight>
                            <a:srgbClr val="DAF2D0"/>
                          </a:highlight>
                          <a:latin typeface="Calibri" panose="020F0502020204030204" pitchFamily="34" charset="0"/>
                          <a:cs typeface="Calibri" panose="020F0502020204030204" pitchFamily="34" charset="0"/>
                        </a:rPr>
                        <a:t>1</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400" b="0" i="0" u="none" strike="noStrike">
                          <a:solidFill>
                            <a:srgbClr val="A02B93"/>
                          </a:solidFill>
                          <a:effectLst/>
                          <a:highlight>
                            <a:srgbClr val="DAF2D0"/>
                          </a:highlight>
                          <a:latin typeface="Calibri" panose="020F0502020204030204" pitchFamily="34" charset="0"/>
                          <a:cs typeface="Calibri" panose="020F0502020204030204" pitchFamily="34" charset="0"/>
                        </a:rPr>
                        <a:t>17</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400" b="0" i="0" u="none" strike="noStrike">
                          <a:solidFill>
                            <a:srgbClr val="A02B93"/>
                          </a:solidFill>
                          <a:effectLst/>
                          <a:highlight>
                            <a:srgbClr val="DAF2D0"/>
                          </a:highlight>
                          <a:latin typeface="Calibri" panose="020F0502020204030204" pitchFamily="34" charset="0"/>
                          <a:cs typeface="Calibri" panose="020F0502020204030204" pitchFamily="34" charset="0"/>
                        </a:rPr>
                        <a:t>17</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400" b="0" i="0" u="none" strike="noStrike">
                          <a:solidFill>
                            <a:srgbClr val="A02B93"/>
                          </a:solidFill>
                          <a:effectLst/>
                          <a:highlight>
                            <a:srgbClr val="DAF2D0"/>
                          </a:highlight>
                          <a:latin typeface="Calibri" panose="020F0502020204030204" pitchFamily="34" charset="0"/>
                          <a:cs typeface="Calibri" panose="020F0502020204030204" pitchFamily="34" charset="0"/>
                        </a:rPr>
                        <a:t>$174.13</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400" b="0" i="0" u="none" strike="noStrike">
                          <a:solidFill>
                            <a:srgbClr val="A02B93"/>
                          </a:solidFill>
                          <a:effectLst/>
                          <a:highlight>
                            <a:srgbClr val="DAF2D0"/>
                          </a:highlight>
                          <a:latin typeface="Calibri" panose="020F0502020204030204" pitchFamily="34" charset="0"/>
                          <a:cs typeface="Calibri" panose="020F0502020204030204" pitchFamily="34" charset="0"/>
                        </a:rPr>
                        <a:t>$25.16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400" b="0" i="0" u="none" strike="noStrike" dirty="0">
                          <a:solidFill>
                            <a:srgbClr val="A02B93"/>
                          </a:solidFill>
                          <a:effectLst/>
                          <a:highlight>
                            <a:srgbClr val="DAF2D0"/>
                          </a:highlight>
                          <a:latin typeface="Calibri" panose="020F0502020204030204" pitchFamily="34" charset="0"/>
                          <a:cs typeface="Calibri" panose="020F0502020204030204" pitchFamily="34" charset="0"/>
                        </a:rPr>
                        <a:t>70.9%</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400" b="0" i="0" u="none" strike="noStrike">
                          <a:solidFill>
                            <a:srgbClr val="A02B93"/>
                          </a:solidFill>
                          <a:effectLst/>
                          <a:highlight>
                            <a:srgbClr val="DAF2D0"/>
                          </a:highlight>
                          <a:latin typeface="Calibri" panose="020F0502020204030204" pitchFamily="34" charset="0"/>
                          <a:cs typeface="Calibri" panose="020F0502020204030204" pitchFamily="34" charset="0"/>
                        </a:rPr>
                        <a:t>39.8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tc>
                  <a:txBody>
                    <a:bodyPr/>
                    <a:lstStyle/>
                    <a:p>
                      <a:pPr algn="ctr" fontAlgn="ctr"/>
                      <a:r>
                        <a:rPr lang="en-US" sz="1400" b="0" i="0" u="none" strike="noStrike">
                          <a:solidFill>
                            <a:srgbClr val="A02B93"/>
                          </a:solidFill>
                          <a:effectLst/>
                          <a:highlight>
                            <a:srgbClr val="DAF2D0"/>
                          </a:highlight>
                          <a:latin typeface="Calibri" panose="020F0502020204030204" pitchFamily="34" charset="0"/>
                          <a:cs typeface="Calibri" panose="020F0502020204030204" pitchFamily="34" charset="0"/>
                        </a:rPr>
                        <a:t>20.54</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AF2D0"/>
                    </a:solidFill>
                  </a:tcPr>
                </a:tc>
                <a:extLst>
                  <a:ext uri="{0D108BD9-81ED-4DB2-BD59-A6C34878D82A}">
                    <a16:rowId xmlns:a16="http://schemas.microsoft.com/office/drawing/2014/main" val="572580422"/>
                  </a:ext>
                </a:extLst>
              </a:tr>
              <a:tr h="120493">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TMC LPW6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64</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14.9x10.5</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$156.35 </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3276.8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$2.44 </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¢4.77</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1c</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32</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$92.41</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$27.67</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76.8%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55.4</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20.89</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extLst>
                  <a:ext uri="{0D108BD9-81ED-4DB2-BD59-A6C34878D82A}">
                    <a16:rowId xmlns:a16="http://schemas.microsoft.com/office/drawing/2014/main" val="1431297356"/>
                  </a:ext>
                </a:extLst>
              </a:tr>
              <a:tr h="120493">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TMC LPW6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64</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12.1x21.0</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$137.02 </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3276.8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$2.14 </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¢4.18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1c</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32</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2</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$92.41</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$27.67</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87.6%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55.4</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12.94</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extLst>
                  <a:ext uri="{0D108BD9-81ED-4DB2-BD59-A6C34878D82A}">
                    <a16:rowId xmlns:a16="http://schemas.microsoft.com/office/drawing/2014/main" val="2221956075"/>
                  </a:ext>
                </a:extLst>
              </a:tr>
              <a:tr h="120493">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TMC LPW6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64</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12.5x22.0</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$123.30 </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6553.6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$1.93 </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¢1.88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1c</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4</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32</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$89.05</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$27.67</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1" u="none" strike="noStrike">
                          <a:solidFill>
                            <a:srgbClr val="000000"/>
                          </a:solidFill>
                          <a:effectLst/>
                          <a:highlight>
                            <a:srgbClr val="CAEDFB"/>
                          </a:highlight>
                          <a:latin typeface="Calibri" panose="020F0502020204030204" pitchFamily="34" charset="0"/>
                          <a:cs typeface="Calibri" panose="020F0502020204030204" pitchFamily="34" charset="0"/>
                        </a:rPr>
                        <a:t>94.7%</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52.5</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23.91</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extLst>
                  <a:ext uri="{0D108BD9-81ED-4DB2-BD59-A6C34878D82A}">
                    <a16:rowId xmlns:a16="http://schemas.microsoft.com/office/drawing/2014/main" val="147384317"/>
                  </a:ext>
                </a:extLst>
              </a:tr>
              <a:tr h="120493">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TMC LPW6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32</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12.1x10.5</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$68.51 </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1638.4</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$2.14 </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¢4.18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1c</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32</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1</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$46.20</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$13.84</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87.6%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55.4</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12.94</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extLst>
                  <a:ext uri="{0D108BD9-81ED-4DB2-BD59-A6C34878D82A}">
                    <a16:rowId xmlns:a16="http://schemas.microsoft.com/office/drawing/2014/main" val="4153084635"/>
                  </a:ext>
                </a:extLst>
              </a:tr>
              <a:tr h="120493">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TMC LPW6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32</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12.5x11.0</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$61.65 </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3276.8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$1.93 </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¢1.88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1c</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2</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$44.52</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$13.84</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1" u="none" strike="noStrike">
                          <a:solidFill>
                            <a:srgbClr val="000000"/>
                          </a:solidFill>
                          <a:effectLst/>
                          <a:highlight>
                            <a:srgbClr val="CAEDFB"/>
                          </a:highlight>
                          <a:latin typeface="Calibri" panose="020F0502020204030204" pitchFamily="34" charset="0"/>
                          <a:cs typeface="Calibri" panose="020F0502020204030204" pitchFamily="34" charset="0"/>
                        </a:rPr>
                        <a:t>94.7%</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52.5</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23.91</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extLst>
                  <a:ext uri="{0D108BD9-81ED-4DB2-BD59-A6C34878D82A}">
                    <a16:rowId xmlns:a16="http://schemas.microsoft.com/office/drawing/2014/main" val="543367515"/>
                  </a:ext>
                </a:extLst>
              </a:tr>
              <a:tr h="120493">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TMC LPW6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12.5x5.5</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$30.82 </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1638.4</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$1.93 </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¢1.88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1c</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1</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8</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$22.26</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$6.92</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1" u="none" strike="noStrike">
                          <a:solidFill>
                            <a:srgbClr val="000000"/>
                          </a:solidFill>
                          <a:effectLst/>
                          <a:highlight>
                            <a:srgbClr val="CAEDFB"/>
                          </a:highlight>
                          <a:latin typeface="Calibri" panose="020F0502020204030204" pitchFamily="34" charset="0"/>
                          <a:cs typeface="Calibri" panose="020F0502020204030204" pitchFamily="34" charset="0"/>
                        </a:rPr>
                        <a:t>94.7%</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a:solidFill>
                            <a:srgbClr val="000000"/>
                          </a:solidFill>
                          <a:effectLst/>
                          <a:highlight>
                            <a:srgbClr val="CAEDFB"/>
                          </a:highlight>
                          <a:latin typeface="Calibri" panose="020F0502020204030204" pitchFamily="34" charset="0"/>
                          <a:cs typeface="Calibri" panose="020F0502020204030204" pitchFamily="34" charset="0"/>
                        </a:rPr>
                        <a:t>52.5</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tc>
                  <a:txBody>
                    <a:bodyPr/>
                    <a:lstStyle/>
                    <a:p>
                      <a:pPr algn="ctr" fontAlgn="ctr"/>
                      <a:r>
                        <a:rPr lang="en-US" sz="1400" b="0" i="0" u="none" strike="noStrike" dirty="0">
                          <a:solidFill>
                            <a:srgbClr val="000000"/>
                          </a:solidFill>
                          <a:effectLst/>
                          <a:highlight>
                            <a:srgbClr val="CAEDFB"/>
                          </a:highlight>
                          <a:latin typeface="Calibri" panose="020F0502020204030204" pitchFamily="34" charset="0"/>
                          <a:cs typeface="Calibri" panose="020F0502020204030204" pitchFamily="34" charset="0"/>
                        </a:rPr>
                        <a:t>23.91</a:t>
                      </a:r>
                    </a:p>
                  </a:txBody>
                  <a:tcPr marL="27432" marR="27432" marT="18288" marB="18288"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CAEDFB"/>
                    </a:solidFill>
                  </a:tcPr>
                </a:tc>
                <a:extLst>
                  <a:ext uri="{0D108BD9-81ED-4DB2-BD59-A6C34878D82A}">
                    <a16:rowId xmlns:a16="http://schemas.microsoft.com/office/drawing/2014/main" val="1066398409"/>
                  </a:ext>
                </a:extLst>
              </a:tr>
            </a:tbl>
          </a:graphicData>
        </a:graphic>
      </p:graphicFrame>
      <p:sp>
        <p:nvSpPr>
          <p:cNvPr id="8" name="Content Placeholder 2">
            <a:extLst>
              <a:ext uri="{FF2B5EF4-FFF2-40B4-BE49-F238E27FC236}">
                <a16:creationId xmlns:a16="http://schemas.microsoft.com/office/drawing/2014/main" id="{E6C3A9D8-7DF3-E1C4-10F0-739DD8E56620}"/>
              </a:ext>
            </a:extLst>
          </p:cNvPr>
          <p:cNvSpPr txBox="1">
            <a:spLocks/>
          </p:cNvSpPr>
          <p:nvPr/>
        </p:nvSpPr>
        <p:spPr bwMode="auto">
          <a:xfrm>
            <a:off x="7159487" y="4017540"/>
            <a:ext cx="4419600" cy="2288698"/>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a:lstStyle>
          <a:p>
            <a:pPr marL="0" indent="0" defTabSz="914400">
              <a:buFontTx/>
              <a:buNone/>
            </a:pPr>
            <a:r>
              <a:rPr lang="en-US" sz="1800" kern="0" dirty="0">
                <a:solidFill>
                  <a:schemeClr val="accent6"/>
                </a:solidFill>
              </a:rPr>
              <a:t>All mockups are superior to HBM4+</a:t>
            </a:r>
          </a:p>
          <a:p>
            <a:pPr defTabSz="914400">
              <a:spcBef>
                <a:spcPts val="300"/>
              </a:spcBef>
            </a:pPr>
            <a:r>
              <a:rPr lang="en-US" sz="1800" kern="0" dirty="0"/>
              <a:t>With yield loss reduction at ½ stack height and ½ of die density, 16GB component (8x 16Gb stack) is the most optimal built on density and cost</a:t>
            </a:r>
          </a:p>
        </p:txBody>
      </p:sp>
    </p:spTree>
    <p:extLst>
      <p:ext uri="{BB962C8B-B14F-4D97-AF65-F5344CB8AC3E}">
        <p14:creationId xmlns:p14="http://schemas.microsoft.com/office/powerpoint/2010/main" val="2822812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6A856-2042-E6C7-2D35-0FC00318AD18}"/>
              </a:ext>
            </a:extLst>
          </p:cNvPr>
          <p:cNvSpPr>
            <a:spLocks noGrp="1"/>
          </p:cNvSpPr>
          <p:nvPr>
            <p:ph type="title"/>
          </p:nvPr>
        </p:nvSpPr>
        <p:spPr/>
        <p:txBody>
          <a:bodyPr/>
          <a:lstStyle/>
          <a:p>
            <a:r>
              <a:rPr lang="en-US" dirty="0"/>
              <a:t>Terraced Memory Cube (TMC) Focus Team – Phase II</a:t>
            </a:r>
          </a:p>
        </p:txBody>
      </p:sp>
      <p:sp>
        <p:nvSpPr>
          <p:cNvPr id="3" name="Subtitle 2">
            <a:extLst>
              <a:ext uri="{FF2B5EF4-FFF2-40B4-BE49-F238E27FC236}">
                <a16:creationId xmlns:a16="http://schemas.microsoft.com/office/drawing/2014/main" id="{06509CAA-A260-077C-F75D-022762938592}"/>
              </a:ext>
            </a:extLst>
          </p:cNvPr>
          <p:cNvSpPr>
            <a:spLocks noGrp="1"/>
          </p:cNvSpPr>
          <p:nvPr>
            <p:ph type="subTitle" idx="20"/>
          </p:nvPr>
        </p:nvSpPr>
        <p:spPr/>
        <p:txBody>
          <a:bodyPr/>
          <a:lstStyle/>
          <a:p>
            <a:r>
              <a:rPr lang="en-US" dirty="0">
                <a:solidFill>
                  <a:schemeClr val="bg1">
                    <a:lumMod val="75000"/>
                  </a:schemeClr>
                </a:solidFill>
              </a:rPr>
              <a:t>1. Ideation </a:t>
            </a:r>
            <a:r>
              <a:rPr lang="en-US" dirty="0">
                <a:solidFill>
                  <a:schemeClr val="tx1"/>
                </a:solidFill>
              </a:rPr>
              <a:t>2. </a:t>
            </a:r>
            <a:r>
              <a:rPr lang="en-US" dirty="0"/>
              <a:t>Vetting  </a:t>
            </a:r>
            <a:r>
              <a:rPr lang="en-US" dirty="0">
                <a:solidFill>
                  <a:schemeClr val="accent5">
                    <a:lumMod val="90000"/>
                  </a:schemeClr>
                </a:solidFill>
              </a:rPr>
              <a:t>3. PoC </a:t>
            </a:r>
            <a:br>
              <a:rPr lang="en-US" dirty="0">
                <a:solidFill>
                  <a:schemeClr val="bg1">
                    <a:lumMod val="75000"/>
                  </a:schemeClr>
                </a:solidFill>
              </a:rPr>
            </a:br>
            <a:r>
              <a:rPr lang="en-US" dirty="0">
                <a:solidFill>
                  <a:schemeClr val="bg1">
                    <a:lumMod val="75000"/>
                  </a:schemeClr>
                </a:solidFill>
              </a:rPr>
              <a:t>4. Definition  5. Change Control</a:t>
            </a:r>
          </a:p>
        </p:txBody>
      </p:sp>
      <p:sp>
        <p:nvSpPr>
          <p:cNvPr id="4" name="Text Placeholder 3">
            <a:extLst>
              <a:ext uri="{FF2B5EF4-FFF2-40B4-BE49-F238E27FC236}">
                <a16:creationId xmlns:a16="http://schemas.microsoft.com/office/drawing/2014/main" id="{14937940-577D-0B4D-E103-DF1BC88163D2}"/>
              </a:ext>
            </a:extLst>
          </p:cNvPr>
          <p:cNvSpPr>
            <a:spLocks noGrp="1"/>
          </p:cNvSpPr>
          <p:nvPr>
            <p:ph type="body" idx="22"/>
          </p:nvPr>
        </p:nvSpPr>
        <p:spPr/>
        <p:txBody>
          <a:bodyPr/>
          <a:lstStyle/>
          <a:p>
            <a:r>
              <a:rPr lang="en-US" dirty="0"/>
              <a:t>7/11/2024</a:t>
            </a:r>
          </a:p>
        </p:txBody>
      </p:sp>
      <p:sp>
        <p:nvSpPr>
          <p:cNvPr id="5" name="Text Placeholder 4">
            <a:extLst>
              <a:ext uri="{FF2B5EF4-FFF2-40B4-BE49-F238E27FC236}">
                <a16:creationId xmlns:a16="http://schemas.microsoft.com/office/drawing/2014/main" id="{7833EDD3-9396-D2F7-2464-F94F06F8CC95}"/>
              </a:ext>
            </a:extLst>
          </p:cNvPr>
          <p:cNvSpPr>
            <a:spLocks noGrp="1"/>
          </p:cNvSpPr>
          <p:nvPr>
            <p:ph type="body" sz="quarter" idx="28"/>
          </p:nvPr>
        </p:nvSpPr>
        <p:spPr/>
        <p:txBody>
          <a:bodyPr/>
          <a:lstStyle/>
          <a:p>
            <a:r>
              <a:rPr lang="en-US" dirty="0"/>
              <a:t>Rev 1.0</a:t>
            </a:r>
          </a:p>
        </p:txBody>
      </p:sp>
      <p:sp>
        <p:nvSpPr>
          <p:cNvPr id="6" name="Text Placeholder 5">
            <a:extLst>
              <a:ext uri="{FF2B5EF4-FFF2-40B4-BE49-F238E27FC236}">
                <a16:creationId xmlns:a16="http://schemas.microsoft.com/office/drawing/2014/main" id="{4F2B973B-1BD5-C2BF-D9EC-85B6CF000C59}"/>
              </a:ext>
            </a:extLst>
          </p:cNvPr>
          <p:cNvSpPr>
            <a:spLocks noGrp="1"/>
          </p:cNvSpPr>
          <p:nvPr>
            <p:ph type="body" sz="quarter" idx="30"/>
          </p:nvPr>
        </p:nvSpPr>
        <p:spPr/>
        <p:txBody>
          <a:bodyPr/>
          <a:lstStyle/>
          <a:p>
            <a:r>
              <a:rPr lang="en-US" sz="1200" dirty="0"/>
              <a:t>July’24 to September’24</a:t>
            </a:r>
          </a:p>
        </p:txBody>
      </p:sp>
      <p:sp>
        <p:nvSpPr>
          <p:cNvPr id="7" name="Text Placeholder 6">
            <a:extLst>
              <a:ext uri="{FF2B5EF4-FFF2-40B4-BE49-F238E27FC236}">
                <a16:creationId xmlns:a16="http://schemas.microsoft.com/office/drawing/2014/main" id="{8AFF4EA1-A2BA-ECEA-066E-261E29D47621}"/>
              </a:ext>
            </a:extLst>
          </p:cNvPr>
          <p:cNvSpPr>
            <a:spLocks noGrp="1"/>
          </p:cNvSpPr>
          <p:nvPr>
            <p:ph type="body" sz="quarter" idx="32"/>
          </p:nvPr>
        </p:nvSpPr>
        <p:spPr/>
        <p:txBody>
          <a:bodyPr>
            <a:normAutofit lnSpcReduction="10000"/>
          </a:bodyPr>
          <a:lstStyle/>
          <a:p>
            <a:r>
              <a:rPr lang="en-US" sz="1200" b="0" dirty="0">
                <a:solidFill>
                  <a:schemeClr val="tx1"/>
                </a:solidFill>
              </a:rPr>
              <a:t>On-Board memory modules such as </a:t>
            </a:r>
            <a:r>
              <a:rPr lang="en-US" sz="1200" b="0" dirty="0" err="1">
                <a:solidFill>
                  <a:schemeClr val="tx1"/>
                </a:solidFill>
              </a:rPr>
              <a:t>xDIMM</a:t>
            </a:r>
            <a:r>
              <a:rPr lang="en-US" sz="1200" b="0" dirty="0">
                <a:solidFill>
                  <a:schemeClr val="tx1"/>
                </a:solidFill>
              </a:rPr>
              <a:t> and </a:t>
            </a:r>
            <a:r>
              <a:rPr lang="en-US" sz="1200" b="0" dirty="0" err="1">
                <a:solidFill>
                  <a:schemeClr val="tx1"/>
                </a:solidFill>
              </a:rPr>
              <a:t>LPx</a:t>
            </a:r>
            <a:r>
              <a:rPr lang="en-US" sz="1200" b="0" dirty="0">
                <a:solidFill>
                  <a:schemeClr val="tx1"/>
                </a:solidFill>
              </a:rPr>
              <a:t> are reaching scaling limit.  In-package memory (IPM) enables bandwidth improvement while boosting capacity growth. </a:t>
            </a:r>
            <a:r>
              <a:rPr lang="en-US" sz="1200" b="0" dirty="0" err="1">
                <a:solidFill>
                  <a:schemeClr val="tx1"/>
                </a:solidFill>
              </a:rPr>
              <a:t>SoA</a:t>
            </a:r>
            <a:r>
              <a:rPr lang="en-US" sz="1200" b="0" dirty="0">
                <a:solidFill>
                  <a:schemeClr val="tx1"/>
                </a:solidFill>
              </a:rPr>
              <a:t> IPMs include </a:t>
            </a:r>
            <a:r>
              <a:rPr lang="en-US" sz="1200" b="0" dirty="0" err="1">
                <a:solidFill>
                  <a:schemeClr val="tx1"/>
                </a:solidFill>
              </a:rPr>
              <a:t>LPx-MoP</a:t>
            </a:r>
            <a:r>
              <a:rPr lang="en-US" sz="1200" b="0" dirty="0">
                <a:solidFill>
                  <a:schemeClr val="tx1"/>
                </a:solidFill>
              </a:rPr>
              <a:t> and HBM as well as custom </a:t>
            </a:r>
            <a:r>
              <a:rPr lang="en-US" sz="1200" b="0" dirty="0" err="1">
                <a:solidFill>
                  <a:schemeClr val="tx1"/>
                </a:solidFill>
              </a:rPr>
              <a:t>eDRAM</a:t>
            </a:r>
            <a:r>
              <a:rPr lang="en-US" sz="1200" b="0" dirty="0">
                <a:solidFill>
                  <a:schemeClr val="tx1"/>
                </a:solidFill>
              </a:rPr>
              <a:t> from Intel, APM, PSMC, SEC and SKH as well as many proprietary memory technology R&amp;D.</a:t>
            </a:r>
          </a:p>
          <a:p>
            <a:endParaRPr lang="en-US" sz="1200" b="0" dirty="0">
              <a:solidFill>
                <a:schemeClr val="tx1"/>
              </a:solidFill>
            </a:endParaRPr>
          </a:p>
          <a:p>
            <a:r>
              <a:rPr lang="en-US" sz="1200" b="0" dirty="0">
                <a:solidFill>
                  <a:schemeClr val="tx1"/>
                </a:solidFill>
                <a:hlinkClick r:id="rId3" action="ppaction://hlinksldjump"/>
              </a:rPr>
              <a:t>The Objective</a:t>
            </a:r>
            <a:r>
              <a:rPr lang="en-US" sz="1200" b="0" dirty="0">
                <a:solidFill>
                  <a:schemeClr val="tx1"/>
                </a:solidFill>
              </a:rPr>
              <a:t> of this project is to define and to deliver </a:t>
            </a:r>
            <a:br>
              <a:rPr lang="en-US" sz="1200" b="0" dirty="0">
                <a:solidFill>
                  <a:schemeClr val="tx1"/>
                </a:solidFill>
              </a:rPr>
            </a:br>
            <a:r>
              <a:rPr lang="en-US" sz="1200" b="0" i="1" dirty="0">
                <a:solidFill>
                  <a:schemeClr val="tx1"/>
                </a:solidFill>
              </a:rPr>
              <a:t>IPM solutions for ’27 product and roadmap intercept to displace </a:t>
            </a:r>
            <a:r>
              <a:rPr lang="en-US" sz="1200" b="0" i="1" dirty="0" err="1">
                <a:solidFill>
                  <a:schemeClr val="tx1"/>
                </a:solidFill>
              </a:rPr>
              <a:t>HBMx</a:t>
            </a:r>
            <a:r>
              <a:rPr lang="en-US" sz="1200" b="0" i="1" dirty="0">
                <a:solidFill>
                  <a:schemeClr val="tx1"/>
                </a:solidFill>
              </a:rPr>
              <a:t> by exploiting mainstream DRAM technology and collaborating with tier-1 OSAT to deliver a low-cost low-power high-availability 3D packaged memory subsystem with bandwidth on par with </a:t>
            </a:r>
            <a:r>
              <a:rPr lang="en-US" sz="1200" b="0" i="1" dirty="0" err="1">
                <a:solidFill>
                  <a:schemeClr val="tx1"/>
                </a:solidFill>
              </a:rPr>
              <a:t>HBMx</a:t>
            </a:r>
            <a:r>
              <a:rPr lang="en-US" sz="1200" b="0" i="1" dirty="0">
                <a:solidFill>
                  <a:schemeClr val="tx1"/>
                </a:solidFill>
              </a:rPr>
              <a:t>.</a:t>
            </a:r>
            <a:endParaRPr lang="en-US" sz="1200" i="1" dirty="0"/>
          </a:p>
        </p:txBody>
      </p:sp>
      <p:sp>
        <p:nvSpPr>
          <p:cNvPr id="8" name="Text Placeholder 7">
            <a:extLst>
              <a:ext uri="{FF2B5EF4-FFF2-40B4-BE49-F238E27FC236}">
                <a16:creationId xmlns:a16="http://schemas.microsoft.com/office/drawing/2014/main" id="{E466D500-E52D-DDDC-A6DF-3D1A7FC6D8D6}"/>
              </a:ext>
            </a:extLst>
          </p:cNvPr>
          <p:cNvSpPr>
            <a:spLocks noGrp="1"/>
          </p:cNvSpPr>
          <p:nvPr>
            <p:ph type="body" sz="quarter" idx="33"/>
          </p:nvPr>
        </p:nvSpPr>
        <p:spPr/>
        <p:txBody>
          <a:bodyPr>
            <a:normAutofit lnSpcReduction="10000"/>
          </a:bodyPr>
          <a:lstStyle/>
          <a:p>
            <a:r>
              <a:rPr lang="en-US" sz="1400" dirty="0">
                <a:solidFill>
                  <a:schemeClr val="tx1"/>
                </a:solidFill>
                <a:latin typeface="Calibri" panose="020F0502020204030204" pitchFamily="34" charset="0"/>
                <a:cs typeface="Calibri" panose="020F0502020204030204" pitchFamily="34" charset="0"/>
              </a:rPr>
              <a:t>Charter Group:</a:t>
            </a:r>
            <a:r>
              <a:rPr lang="en-US" sz="1400" b="0" dirty="0">
                <a:solidFill>
                  <a:schemeClr val="tx1"/>
                </a:solidFill>
                <a:latin typeface="Calibri" panose="020F0502020204030204" pitchFamily="34" charset="0"/>
                <a:cs typeface="Calibri" panose="020F0502020204030204" pitchFamily="34" charset="0"/>
              </a:rPr>
              <a:t> FTE and MIO</a:t>
            </a:r>
          </a:p>
          <a:p>
            <a:r>
              <a:rPr lang="en-US" sz="1400" dirty="0">
                <a:solidFill>
                  <a:schemeClr val="tx1"/>
                </a:solidFill>
                <a:latin typeface="Calibri" panose="020F0502020204030204" pitchFamily="34" charset="0"/>
                <a:cs typeface="Calibri" panose="020F0502020204030204" pitchFamily="34" charset="0"/>
              </a:rPr>
              <a:t>Sponsors:</a:t>
            </a:r>
            <a:r>
              <a:rPr lang="en-US" sz="1400" b="0" dirty="0">
                <a:solidFill>
                  <a:schemeClr val="tx1"/>
                </a:solidFill>
                <a:latin typeface="Calibri" panose="020F0502020204030204" pitchFamily="34" charset="0"/>
                <a:cs typeface="Calibri" panose="020F0502020204030204" pitchFamily="34" charset="0"/>
              </a:rPr>
              <a:t> Changhong Dai and Dimi </a:t>
            </a:r>
            <a:r>
              <a:rPr lang="en-US" sz="1400" b="0" dirty="0" err="1">
                <a:solidFill>
                  <a:schemeClr val="tx1"/>
                </a:solidFill>
                <a:latin typeface="Calibri" panose="020F0502020204030204" pitchFamily="34" charset="0"/>
                <a:cs typeface="Calibri" panose="020F0502020204030204" pitchFamily="34" charset="0"/>
              </a:rPr>
              <a:t>Ziakas</a:t>
            </a:r>
            <a:endParaRPr lang="en-US" sz="1400" b="0" dirty="0">
              <a:solidFill>
                <a:schemeClr val="tx1"/>
              </a:solidFill>
              <a:highlight>
                <a:srgbClr val="FFFF00"/>
              </a:highlight>
              <a:latin typeface="Calibri" panose="020F0502020204030204" pitchFamily="34" charset="0"/>
              <a:cs typeface="Calibri" panose="020F0502020204030204" pitchFamily="34" charset="0"/>
            </a:endParaRPr>
          </a:p>
          <a:p>
            <a:pPr marL="230188" indent="-223838">
              <a:tabLst>
                <a:tab pos="452438" algn="l"/>
              </a:tabLst>
            </a:pPr>
            <a:r>
              <a:rPr lang="en-US" sz="1400" dirty="0">
                <a:solidFill>
                  <a:schemeClr val="tx1"/>
                </a:solidFill>
                <a:latin typeface="Calibri" panose="020F0502020204030204" pitchFamily="34" charset="0"/>
                <a:cs typeface="Calibri" panose="020F0502020204030204" pitchFamily="34" charset="0"/>
              </a:rPr>
              <a:t>Stakeholders:</a:t>
            </a:r>
            <a:r>
              <a:rPr lang="en-US" sz="1400" b="0" dirty="0">
                <a:solidFill>
                  <a:schemeClr val="tx1"/>
                </a:solidFill>
                <a:latin typeface="Calibri" panose="020F0502020204030204" pitchFamily="34" charset="0"/>
                <a:cs typeface="Calibri" panose="020F0502020204030204" pitchFamily="34" charset="0"/>
              </a:rPr>
              <a:t> Percy Soto, Victor Cho, Mimi Ocampo, </a:t>
            </a:r>
            <a:br>
              <a:rPr lang="en-US" sz="1400" b="0" dirty="0">
                <a:solidFill>
                  <a:schemeClr val="tx1"/>
                </a:solidFill>
                <a:latin typeface="Calibri" panose="020F0502020204030204" pitchFamily="34" charset="0"/>
                <a:cs typeface="Calibri" panose="020F0502020204030204" pitchFamily="34" charset="0"/>
              </a:rPr>
            </a:br>
            <a:r>
              <a:rPr lang="en-US" sz="1400" b="0" dirty="0">
                <a:solidFill>
                  <a:schemeClr val="tx1"/>
                </a:solidFill>
                <a:latin typeface="Calibri" panose="020F0502020204030204" pitchFamily="34" charset="0"/>
                <a:cs typeface="Calibri" panose="020F0502020204030204" pitchFamily="34" charset="0"/>
              </a:rPr>
              <a:t>Prashant </a:t>
            </a:r>
            <a:r>
              <a:rPr lang="en-US" sz="1400" b="0" dirty="0" err="1">
                <a:solidFill>
                  <a:schemeClr val="tx1"/>
                </a:solidFill>
                <a:latin typeface="Calibri" panose="020F0502020204030204" pitchFamily="34" charset="0"/>
                <a:cs typeface="Calibri" panose="020F0502020204030204" pitchFamily="34" charset="0"/>
              </a:rPr>
              <a:t>Damle</a:t>
            </a:r>
            <a:r>
              <a:rPr lang="en-US" sz="1400" b="0" dirty="0"/>
              <a:t>, </a:t>
            </a:r>
            <a:r>
              <a:rPr lang="en-US" sz="1400" b="0" dirty="0">
                <a:solidFill>
                  <a:schemeClr val="tx1"/>
                </a:solidFill>
                <a:latin typeface="Calibri" panose="020F0502020204030204" pitchFamily="34" charset="0"/>
                <a:cs typeface="Calibri" panose="020F0502020204030204" pitchFamily="34" charset="0"/>
              </a:rPr>
              <a:t>Long Wang &amp; Srini Rajagopalan</a:t>
            </a:r>
          </a:p>
          <a:p>
            <a:pPr marL="230188" indent="-223838">
              <a:tabLst>
                <a:tab pos="452438" algn="l"/>
              </a:tabLst>
            </a:pPr>
            <a:r>
              <a:rPr lang="en-US" sz="1400" dirty="0">
                <a:solidFill>
                  <a:schemeClr val="tx1"/>
                </a:solidFill>
                <a:latin typeface="Calibri" panose="020F0502020204030204" pitchFamily="34" charset="0"/>
                <a:cs typeface="Calibri" panose="020F0502020204030204" pitchFamily="34" charset="0"/>
              </a:rPr>
              <a:t>Customer:</a:t>
            </a:r>
            <a:r>
              <a:rPr lang="en-US" sz="1400" b="0" dirty="0">
                <a:solidFill>
                  <a:schemeClr val="tx1"/>
                </a:solidFill>
                <a:latin typeface="Calibri" panose="020F0502020204030204" pitchFamily="34" charset="0"/>
                <a:cs typeface="Calibri" panose="020F0502020204030204" pitchFamily="34" charset="0"/>
              </a:rPr>
              <a:t>  (to be finalized)</a:t>
            </a:r>
            <a:br>
              <a:rPr lang="en-US" sz="1400" b="0" dirty="0"/>
            </a:br>
            <a:r>
              <a:rPr lang="en-US" sz="1400" b="0" dirty="0">
                <a:solidFill>
                  <a:schemeClr val="tx1"/>
                </a:solidFill>
              </a:rPr>
              <a:t>Accelerator: Rajat Agarwal</a:t>
            </a:r>
            <a:br>
              <a:rPr lang="en-US" sz="1400" b="0" dirty="0">
                <a:solidFill>
                  <a:schemeClr val="tx1"/>
                </a:solidFill>
              </a:rPr>
            </a:br>
            <a:r>
              <a:rPr lang="en-US" sz="1400" b="0" dirty="0"/>
              <a:t>Cloud</a:t>
            </a:r>
            <a:r>
              <a:rPr lang="en-US" sz="1400" b="0" dirty="0">
                <a:solidFill>
                  <a:schemeClr val="tx1"/>
                </a:solidFill>
              </a:rPr>
              <a:t>: Jim </a:t>
            </a:r>
            <a:r>
              <a:rPr lang="en-US" sz="1400" b="0" dirty="0" err="1">
                <a:solidFill>
                  <a:schemeClr val="tx1"/>
                </a:solidFill>
              </a:rPr>
              <a:t>Mccall</a:t>
            </a:r>
            <a:r>
              <a:rPr lang="en-US" sz="1400" b="0" dirty="0">
                <a:solidFill>
                  <a:schemeClr val="tx1"/>
                </a:solidFill>
              </a:rPr>
              <a:t>, </a:t>
            </a:r>
            <a:r>
              <a:rPr lang="en-US" sz="1400" b="0" dirty="0" err="1">
                <a:solidFill>
                  <a:schemeClr val="tx1"/>
                </a:solidFill>
              </a:rPr>
              <a:t>Muntaquim</a:t>
            </a:r>
            <a:r>
              <a:rPr lang="en-US" sz="1400" b="0" dirty="0">
                <a:solidFill>
                  <a:schemeClr val="tx1"/>
                </a:solidFill>
              </a:rPr>
              <a:t> Chowdhury </a:t>
            </a:r>
            <a:br>
              <a:rPr lang="en-US" sz="1400" b="0" dirty="0">
                <a:solidFill>
                  <a:schemeClr val="tx1"/>
                </a:solidFill>
              </a:rPr>
            </a:br>
            <a:r>
              <a:rPr lang="en-US" sz="1400" b="0" dirty="0">
                <a:solidFill>
                  <a:schemeClr val="tx1"/>
                </a:solidFill>
                <a:latin typeface="Calibri" panose="020F0502020204030204" pitchFamily="34" charset="0"/>
                <a:cs typeface="Calibri" panose="020F0502020204030204" pitchFamily="34" charset="0"/>
              </a:rPr>
              <a:t>Client: Konika Ganguly, Chris </a:t>
            </a:r>
            <a:r>
              <a:rPr lang="en-US" sz="1400" b="0" dirty="0" err="1">
                <a:solidFill>
                  <a:schemeClr val="tx1"/>
                </a:solidFill>
                <a:latin typeface="Calibri" panose="020F0502020204030204" pitchFamily="34" charset="0"/>
                <a:cs typeface="Calibri" panose="020F0502020204030204" pitchFamily="34" charset="0"/>
              </a:rPr>
              <a:t>Mozak</a:t>
            </a:r>
            <a:endParaRPr lang="en-US" sz="1400" b="0" dirty="0"/>
          </a:p>
          <a:p>
            <a:pPr marL="230188" indent="-223838">
              <a:tabLst>
                <a:tab pos="452438" algn="l"/>
              </a:tabLst>
            </a:pPr>
            <a:r>
              <a:rPr lang="en-US" sz="1400" dirty="0">
                <a:solidFill>
                  <a:schemeClr val="tx1"/>
                </a:solidFill>
              </a:rPr>
              <a:t>Suppliers: </a:t>
            </a:r>
            <a:r>
              <a:rPr lang="en-US" sz="1400" b="0" dirty="0">
                <a:solidFill>
                  <a:schemeClr val="tx1"/>
                </a:solidFill>
              </a:rPr>
              <a:t>(</a:t>
            </a:r>
            <a:r>
              <a:rPr lang="en-US" sz="1400" b="0" dirty="0" err="1">
                <a:solidFill>
                  <a:schemeClr val="tx1"/>
                </a:solidFill>
              </a:rPr>
              <a:t>wip</a:t>
            </a:r>
            <a:r>
              <a:rPr lang="en-US" sz="1400" b="0" dirty="0">
                <a:solidFill>
                  <a:schemeClr val="tx1"/>
                </a:solidFill>
              </a:rPr>
              <a:t>)</a:t>
            </a:r>
            <a:br>
              <a:rPr lang="en-US" sz="1400" b="0" dirty="0">
                <a:solidFill>
                  <a:schemeClr val="tx1"/>
                </a:solidFill>
              </a:rPr>
            </a:br>
            <a:r>
              <a:rPr lang="en-US" sz="1400" b="0" dirty="0">
                <a:solidFill>
                  <a:schemeClr val="tx1"/>
                </a:solidFill>
              </a:rPr>
              <a:t>OSAT: Debendra Mallik (ATTD), 'Cool Creek' (ASE)</a:t>
            </a:r>
            <a:br>
              <a:rPr lang="en-US" sz="1400" b="0" dirty="0">
                <a:solidFill>
                  <a:schemeClr val="tx1"/>
                </a:solidFill>
              </a:rPr>
            </a:br>
            <a:r>
              <a:rPr lang="en-US" sz="1400" b="0" dirty="0">
                <a:solidFill>
                  <a:schemeClr val="tx1"/>
                </a:solidFill>
              </a:rPr>
              <a:t>LPW: </a:t>
            </a:r>
            <a:r>
              <a:rPr lang="en-US" sz="1400" b="0" dirty="0" err="1">
                <a:solidFill>
                  <a:schemeClr val="tx1"/>
                </a:solidFill>
              </a:rPr>
              <a:t>Saemi</a:t>
            </a:r>
            <a:r>
              <a:rPr lang="en-US" sz="1400" b="0" dirty="0">
                <a:solidFill>
                  <a:schemeClr val="tx1"/>
                </a:solidFill>
              </a:rPr>
              <a:t> Song (SEC), (SKH), (MU) </a:t>
            </a:r>
          </a:p>
        </p:txBody>
      </p:sp>
      <p:sp>
        <p:nvSpPr>
          <p:cNvPr id="9" name="Text Placeholder 8">
            <a:extLst>
              <a:ext uri="{FF2B5EF4-FFF2-40B4-BE49-F238E27FC236}">
                <a16:creationId xmlns:a16="http://schemas.microsoft.com/office/drawing/2014/main" id="{A55E3FCF-3C3A-798B-C53B-5975B8EA4FBB}"/>
              </a:ext>
            </a:extLst>
          </p:cNvPr>
          <p:cNvSpPr>
            <a:spLocks noGrp="1"/>
          </p:cNvSpPr>
          <p:nvPr>
            <p:ph type="body" sz="quarter" idx="34"/>
          </p:nvPr>
        </p:nvSpPr>
        <p:spPr>
          <a:xfrm>
            <a:off x="888101" y="930180"/>
            <a:ext cx="3637715" cy="678582"/>
          </a:xfrm>
        </p:spPr>
        <p:txBody>
          <a:bodyPr tIns="0" bIns="0"/>
          <a:lstStyle/>
          <a:p>
            <a:pPr marL="120650" indent="-120650">
              <a:spcBef>
                <a:spcPts val="0"/>
              </a:spcBef>
              <a:buAutoNum type="arabicPeriod"/>
            </a:pPr>
            <a:r>
              <a:rPr lang="en-US" sz="1200" b="0" dirty="0"/>
              <a:t>“Technology-driven disruption” to displace incumbent</a:t>
            </a:r>
          </a:p>
          <a:p>
            <a:pPr marL="120650" indent="-120650">
              <a:spcBef>
                <a:spcPts val="0"/>
              </a:spcBef>
              <a:buAutoNum type="arabicPeriod"/>
            </a:pPr>
            <a:r>
              <a:rPr lang="en-US" sz="1200" b="0" i="0" dirty="0">
                <a:effectLst/>
                <a:highlight>
                  <a:srgbClr val="FFFFFF"/>
                </a:highlight>
              </a:rPr>
              <a:t>“Market </a:t>
            </a:r>
            <a:r>
              <a:rPr lang="en-US" sz="1200" b="0" dirty="0">
                <a:highlight>
                  <a:srgbClr val="FFFFFF"/>
                </a:highlight>
              </a:rPr>
              <a:t>creation disruption” as a potential compute memory hierarchy redefinition as in AI (Client to Cloud)</a:t>
            </a:r>
          </a:p>
        </p:txBody>
      </p:sp>
      <p:graphicFrame>
        <p:nvGraphicFramePr>
          <p:cNvPr id="325" name="Table 325">
            <a:extLst>
              <a:ext uri="{FF2B5EF4-FFF2-40B4-BE49-F238E27FC236}">
                <a16:creationId xmlns:a16="http://schemas.microsoft.com/office/drawing/2014/main" id="{60F8F65B-2A34-27AD-1B53-3097F4F89EDC}"/>
              </a:ext>
            </a:extLst>
          </p:cNvPr>
          <p:cNvGraphicFramePr>
            <a:graphicFrameLocks noGrp="1"/>
          </p:cNvGraphicFramePr>
          <p:nvPr>
            <p:extLst>
              <p:ext uri="{D42A27DB-BD31-4B8C-83A1-F6EECF244321}">
                <p14:modId xmlns:p14="http://schemas.microsoft.com/office/powerpoint/2010/main" val="2470638946"/>
              </p:ext>
            </p:extLst>
          </p:nvPr>
        </p:nvGraphicFramePr>
        <p:xfrm>
          <a:off x="4615543" y="625294"/>
          <a:ext cx="7512450" cy="5906494"/>
        </p:xfrm>
        <a:graphic>
          <a:graphicData uri="http://schemas.openxmlformats.org/drawingml/2006/table">
            <a:tbl>
              <a:tblPr firstRow="1" bandRow="1">
                <a:tableStyleId>{93296810-A885-4BE3-A3E7-6D5BEEA58F35}</a:tableStyleId>
              </a:tblPr>
              <a:tblGrid>
                <a:gridCol w="1271451">
                  <a:extLst>
                    <a:ext uri="{9D8B030D-6E8A-4147-A177-3AD203B41FA5}">
                      <a16:colId xmlns:a16="http://schemas.microsoft.com/office/drawing/2014/main" val="3726004821"/>
                    </a:ext>
                  </a:extLst>
                </a:gridCol>
                <a:gridCol w="6240999">
                  <a:extLst>
                    <a:ext uri="{9D8B030D-6E8A-4147-A177-3AD203B41FA5}">
                      <a16:colId xmlns:a16="http://schemas.microsoft.com/office/drawing/2014/main" val="1334235734"/>
                    </a:ext>
                  </a:extLst>
                </a:gridCol>
              </a:tblGrid>
              <a:tr h="254371">
                <a:tc gridSpan="2">
                  <a:txBody>
                    <a:bodyPr/>
                    <a:lstStyle/>
                    <a:p>
                      <a:pPr algn="ctr"/>
                      <a:r>
                        <a:rPr lang="en-US" sz="1400">
                          <a:solidFill>
                            <a:schemeClr val="bg1"/>
                          </a:solidFill>
                          <a:latin typeface="Calibri" panose="020F0502020204030204" pitchFamily="34" charset="0"/>
                          <a:cs typeface="Calibri" panose="020F0502020204030204" pitchFamily="34" charset="0"/>
                        </a:rPr>
                        <a:t>Scope and Plan</a:t>
                      </a:r>
                    </a:p>
                  </a:txBody>
                  <a:tcPr marL="36576" marR="18288" marT="18288" marB="18288" anchor="ctr">
                    <a:solidFill>
                      <a:schemeClr val="accent6"/>
                    </a:solidFill>
                  </a:tcPr>
                </a:tc>
                <a:tc hMerge="1">
                  <a:txBody>
                    <a:bodyPr/>
                    <a:lstStyle/>
                    <a:p>
                      <a:endParaRPr lang="en-US" sz="1600">
                        <a:solidFill>
                          <a:schemeClr val="bg1"/>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861745983"/>
                  </a:ext>
                </a:extLst>
              </a:tr>
              <a:tr h="602992">
                <a:tc>
                  <a:txBody>
                    <a:bodyPr/>
                    <a:lstStyle/>
                    <a:p>
                      <a:r>
                        <a:rPr lang="en-US" sz="1400">
                          <a:solidFill>
                            <a:schemeClr val="bg1"/>
                          </a:solidFill>
                          <a:latin typeface="Calibri" panose="020F0502020204030204" pitchFamily="34" charset="0"/>
                          <a:cs typeface="Calibri" panose="020F0502020204030204" pitchFamily="34" charset="0"/>
                        </a:rPr>
                        <a:t>Problem Statement</a:t>
                      </a:r>
                    </a:p>
                  </a:txBody>
                  <a:tcPr marL="36576" marR="18288" marT="18288" marB="18288" anchor="ctr">
                    <a:solidFill>
                      <a:schemeClr val="accent6"/>
                    </a:solidFill>
                  </a:tcPr>
                </a:tc>
                <a:tc>
                  <a:txBody>
                    <a:bodyPr/>
                    <a:lstStyle/>
                    <a:p>
                      <a:pPr marL="120650" indent="-120650">
                        <a:buFont typeface="Arial" panose="020B0604020202020204" pitchFamily="34" charset="0"/>
                        <a:buChar char="•"/>
                        <a:tabLst/>
                      </a:pPr>
                      <a:r>
                        <a:rPr lang="en-US" sz="1400" dirty="0">
                          <a:latin typeface="Calibri" panose="020F0502020204030204" pitchFamily="34" charset="0"/>
                          <a:cs typeface="Calibri" panose="020F0502020204030204" pitchFamily="34" charset="0"/>
                        </a:rPr>
                        <a:t>HBM’s low silicon utilization on all layers of DRAM chips due to shared TSV and low-density logic circuits in base die as a high-cost interposer. </a:t>
                      </a:r>
                    </a:p>
                    <a:p>
                      <a:pPr marL="120650" indent="-120650">
                        <a:buFont typeface="Arial" panose="020B0604020202020204" pitchFamily="34" charset="0"/>
                        <a:buChar char="•"/>
                        <a:tabLst/>
                      </a:pPr>
                      <a:r>
                        <a:rPr lang="en-US" sz="1400" dirty="0" err="1">
                          <a:latin typeface="Calibri" panose="020F0502020204030204" pitchFamily="34" charset="0"/>
                          <a:cs typeface="Calibri" panose="020F0502020204030204" pitchFamily="34" charset="0"/>
                        </a:rPr>
                        <a:t>MoP</a:t>
                      </a:r>
                      <a:r>
                        <a:rPr lang="en-US" sz="1400" dirty="0">
                          <a:latin typeface="Calibri" panose="020F0502020204030204" pitchFamily="34" charset="0"/>
                          <a:cs typeface="Calibri" panose="020F0502020204030204" pitchFamily="34" charset="0"/>
                        </a:rPr>
                        <a:t> formfactor constraint due to WB footprint scalability and # DQ as well as long trace length and variability impose data transfer limit in BW and power.</a:t>
                      </a:r>
                    </a:p>
                  </a:txBody>
                  <a:tcPr marL="36576" marR="18288" marT="18288" marB="18288" anchor="ctr"/>
                </a:tc>
                <a:extLst>
                  <a:ext uri="{0D108BD9-81ED-4DB2-BD59-A6C34878D82A}">
                    <a16:rowId xmlns:a16="http://schemas.microsoft.com/office/drawing/2014/main" val="943461168"/>
                  </a:ext>
                </a:extLst>
              </a:tr>
              <a:tr h="189748">
                <a:tc>
                  <a:txBody>
                    <a:bodyPr/>
                    <a:lstStyle/>
                    <a:p>
                      <a:r>
                        <a:rPr lang="en-US" sz="1400">
                          <a:solidFill>
                            <a:schemeClr val="bg1"/>
                          </a:solidFill>
                          <a:latin typeface="Calibri" panose="020F0502020204030204" pitchFamily="34" charset="0"/>
                          <a:cs typeface="Calibri" panose="020F0502020204030204" pitchFamily="34" charset="0"/>
                        </a:rPr>
                        <a:t>Key Results</a:t>
                      </a:r>
                    </a:p>
                  </a:txBody>
                  <a:tcPr marL="36576" marR="18288" marT="18288" marB="18288" anchor="ctr">
                    <a:solidFill>
                      <a:schemeClr val="accent6"/>
                    </a:solidFill>
                  </a:tcPr>
                </a:tc>
                <a:tc>
                  <a:txBody>
                    <a:bodyPr/>
                    <a:lstStyle/>
                    <a:p>
                      <a:pPr marL="120650" indent="-120650">
                        <a:buFont typeface="Arial" panose="020B0604020202020204" pitchFamily="34" charset="0"/>
                        <a:buChar char="•"/>
                        <a:tabLst/>
                      </a:pPr>
                      <a:r>
                        <a:rPr lang="en-US" sz="1400" dirty="0">
                          <a:latin typeface="Calibri" panose="020F0502020204030204" pitchFamily="34" charset="0"/>
                          <a:cs typeface="Calibri" panose="020F0502020204030204" pitchFamily="34" charset="0"/>
                        </a:rPr>
                        <a:t>TCC package MTS, DTS and thermal characteristics for Rev 1 package </a:t>
                      </a:r>
                      <a:r>
                        <a:rPr lang="en-US" sz="1400">
                          <a:latin typeface="Calibri" panose="020F0502020204030204" pitchFamily="34" charset="0"/>
                          <a:cs typeface="Calibri" panose="020F0502020204030204" pitchFamily="34" charset="0"/>
                        </a:rPr>
                        <a:t>PDK  R0.1</a:t>
                      </a:r>
                      <a:endParaRPr lang="en-US" sz="1400" dirty="0">
                        <a:latin typeface="Calibri" panose="020F0502020204030204" pitchFamily="34" charset="0"/>
                        <a:cs typeface="Calibri" panose="020F0502020204030204" pitchFamily="34" charset="0"/>
                      </a:endParaRPr>
                    </a:p>
                    <a:p>
                      <a:pPr marL="120650" indent="-120650">
                        <a:buFont typeface="Arial" panose="020B0604020202020204" pitchFamily="34" charset="0"/>
                        <a:buChar char="•"/>
                        <a:tabLst/>
                      </a:pPr>
                      <a:r>
                        <a:rPr lang="en-US" sz="1400" dirty="0">
                          <a:latin typeface="Calibri" panose="020F0502020204030204" pitchFamily="34" charset="0"/>
                          <a:cs typeface="Calibri" panose="020F0502020204030204" pitchFamily="34" charset="0"/>
                        </a:rPr>
                        <a:t>TMC-LPW Package Reference Design Rev 1.0 for TM-TV and IC-TV PoC validation </a:t>
                      </a:r>
                    </a:p>
                  </a:txBody>
                  <a:tcPr marL="36576" marR="18288" marT="18288" marB="18288" anchor="ctr"/>
                </a:tc>
                <a:extLst>
                  <a:ext uri="{0D108BD9-81ED-4DB2-BD59-A6C34878D82A}">
                    <a16:rowId xmlns:a16="http://schemas.microsoft.com/office/drawing/2014/main" val="443583853"/>
                  </a:ext>
                </a:extLst>
              </a:tr>
              <a:tr h="357464">
                <a:tc>
                  <a:txBody>
                    <a:bodyPr/>
                    <a:lstStyle/>
                    <a:p>
                      <a:r>
                        <a:rPr lang="en-US" sz="1400" dirty="0">
                          <a:solidFill>
                            <a:schemeClr val="bg1"/>
                          </a:solidFill>
                          <a:latin typeface="Calibri" panose="020F0502020204030204" pitchFamily="34" charset="0"/>
                          <a:cs typeface="Calibri" panose="020F0502020204030204" pitchFamily="34" charset="0"/>
                        </a:rPr>
                        <a:t>Team and Expertise</a:t>
                      </a:r>
                    </a:p>
                  </a:txBody>
                  <a:tcPr marL="36576" marR="18288" marT="18288" marB="18288" anchor="ctr">
                    <a:solidFill>
                      <a:schemeClr val="accent6"/>
                    </a:solidFill>
                  </a:tcPr>
                </a:tc>
                <a:tc>
                  <a:txBody>
                    <a:bodyPr/>
                    <a:lstStyle/>
                    <a:p>
                      <a:r>
                        <a:rPr lang="en-US" sz="1400" dirty="0">
                          <a:latin typeface="Calibri" panose="020F0502020204030204" pitchFamily="34" charset="0"/>
                          <a:cs typeface="Calibri" panose="020F0502020204030204" pitchFamily="34" charset="0"/>
                          <a:hlinkClick r:id="rId4" action="ppaction://hlinksldjump"/>
                        </a:rPr>
                        <a:t>Team members’ disicipline covers MT, design enabling, DRAM &amp; system</a:t>
                      </a:r>
                      <a:r>
                        <a:rPr lang="en-US" sz="1400" dirty="0">
                          <a:latin typeface="Calibri" panose="020F0502020204030204" pitchFamily="34" charset="0"/>
                          <a:cs typeface="Calibri" panose="020F0502020204030204" pitchFamily="34" charset="0"/>
                        </a:rPr>
                        <a:t>.</a:t>
                      </a:r>
                      <a:r>
                        <a:rPr lang="en-US" sz="1400" dirty="0">
                          <a:solidFill>
                            <a:schemeClr val="bg1">
                              <a:lumMod val="65000"/>
                            </a:schemeClr>
                          </a:solidFill>
                          <a:latin typeface="Calibri" panose="020F0502020204030204" pitchFamily="34" charset="0"/>
                          <a:cs typeface="Calibri" panose="020F0502020204030204" pitchFamily="34" charset="0"/>
                        </a:rPr>
                        <a:t>  </a:t>
                      </a:r>
                    </a:p>
                    <a:p>
                      <a:r>
                        <a:rPr lang="en-US" sz="1400" dirty="0">
                          <a:solidFill>
                            <a:schemeClr val="tx1"/>
                          </a:solidFill>
                          <a:latin typeface="Calibri" panose="020F0502020204030204" pitchFamily="34" charset="0"/>
                          <a:cs typeface="Calibri" panose="020F0502020204030204" pitchFamily="34" charset="0"/>
                        </a:rPr>
                        <a:t>FT sizes of 4~8 persons at Idea vetting stage</a:t>
                      </a:r>
                      <a:endParaRPr lang="en-US" sz="1400" dirty="0">
                        <a:solidFill>
                          <a:schemeClr val="bg1">
                            <a:lumMod val="65000"/>
                          </a:schemeClr>
                        </a:solidFill>
                        <a:latin typeface="Calibri" panose="020F0502020204030204" pitchFamily="34" charset="0"/>
                        <a:cs typeface="Calibri" panose="020F0502020204030204" pitchFamily="34" charset="0"/>
                      </a:endParaRPr>
                    </a:p>
                  </a:txBody>
                  <a:tcPr marL="36576" marR="18288" marT="18288" marB="18288" anchor="ctr"/>
                </a:tc>
                <a:extLst>
                  <a:ext uri="{0D108BD9-81ED-4DB2-BD59-A6C34878D82A}">
                    <a16:rowId xmlns:a16="http://schemas.microsoft.com/office/drawing/2014/main" val="1488904978"/>
                  </a:ext>
                </a:extLst>
              </a:tr>
              <a:tr h="415932">
                <a:tc>
                  <a:txBody>
                    <a:bodyPr/>
                    <a:lstStyle/>
                    <a:p>
                      <a:r>
                        <a:rPr lang="en-US" sz="1400" dirty="0">
                          <a:solidFill>
                            <a:schemeClr val="bg1"/>
                          </a:solidFill>
                          <a:latin typeface="Calibri" panose="020F0502020204030204" pitchFamily="34" charset="0"/>
                          <a:cs typeface="Calibri" panose="020F0502020204030204" pitchFamily="34" charset="0"/>
                        </a:rPr>
                        <a:t>Strategy</a:t>
                      </a:r>
                    </a:p>
                  </a:txBody>
                  <a:tcPr marL="36576" marR="18288" marT="18288" marB="18288" anchor="ctr">
                    <a:solidFill>
                      <a:schemeClr val="accent6"/>
                    </a:solidFill>
                  </a:tcPr>
                </a:tc>
                <a:tc>
                  <a:txBody>
                    <a:bodyPr/>
                    <a:lstStyle/>
                    <a:p>
                      <a:r>
                        <a:rPr lang="en-US" sz="1400" dirty="0">
                          <a:latin typeface="Calibri" panose="020F0502020204030204" pitchFamily="34" charset="0"/>
                          <a:cs typeface="Calibri" panose="020F0502020204030204" pitchFamily="34" charset="0"/>
                          <a:hlinkClick r:id="rId5" action="ppaction://hlinksldjump"/>
                        </a:rPr>
                        <a:t>Critical Path and fast fail</a:t>
                      </a:r>
                      <a:r>
                        <a:rPr lang="en-US" sz="1400" dirty="0">
                          <a:latin typeface="Calibri" panose="020F0502020204030204" pitchFamily="34" charset="0"/>
                          <a:cs typeface="Calibri" panose="020F0502020204030204" pitchFamily="34" charset="0"/>
                        </a:rPr>
                        <a:t>: package mechanical/thermal/electrical characteristics on par or better than HBM4+ as a scalable solutions to co-define and to deliver </a:t>
                      </a:r>
                      <a:r>
                        <a:rPr lang="en-US" sz="1400" dirty="0" err="1">
                          <a:latin typeface="Calibri" panose="020F0502020204030204" pitchFamily="34" charset="0"/>
                          <a:cs typeface="Calibri" panose="020F0502020204030204" pitchFamily="34" charset="0"/>
                        </a:rPr>
                        <a:t>HBMi</a:t>
                      </a:r>
                      <a:r>
                        <a:rPr lang="en-US" sz="1400" dirty="0">
                          <a:latin typeface="Calibri" panose="020F0502020204030204" pitchFamily="34" charset="0"/>
                          <a:cs typeface="Calibri" panose="020F0502020204030204" pitchFamily="34" charset="0"/>
                        </a:rPr>
                        <a:t> datasheet for product plan'27 and beyond</a:t>
                      </a:r>
                      <a:endParaRPr lang="en-US" sz="1400" dirty="0">
                        <a:solidFill>
                          <a:schemeClr val="bg1">
                            <a:lumMod val="75000"/>
                          </a:schemeClr>
                        </a:solidFill>
                        <a:latin typeface="Calibri" panose="020F0502020204030204" pitchFamily="34" charset="0"/>
                        <a:cs typeface="Calibri" panose="020F0502020204030204" pitchFamily="34" charset="0"/>
                      </a:endParaRPr>
                    </a:p>
                  </a:txBody>
                  <a:tcPr marL="36576" marR="18288" marT="18288" marB="18288" anchor="ctr"/>
                </a:tc>
                <a:extLst>
                  <a:ext uri="{0D108BD9-81ED-4DB2-BD59-A6C34878D82A}">
                    <a16:rowId xmlns:a16="http://schemas.microsoft.com/office/drawing/2014/main" val="826874164"/>
                  </a:ext>
                </a:extLst>
              </a:tr>
              <a:tr h="179450">
                <a:tc>
                  <a:txBody>
                    <a:bodyPr/>
                    <a:lstStyle/>
                    <a:p>
                      <a:r>
                        <a:rPr lang="en-US" sz="1400" dirty="0">
                          <a:solidFill>
                            <a:schemeClr val="bg1"/>
                          </a:solidFill>
                          <a:latin typeface="Calibri" panose="020F0502020204030204" pitchFamily="34" charset="0"/>
                          <a:cs typeface="Calibri" panose="020F0502020204030204" pitchFamily="34" charset="0"/>
                        </a:rPr>
                        <a:t>Logistics and Funding needs</a:t>
                      </a:r>
                    </a:p>
                  </a:txBody>
                  <a:tcPr marL="36576" marR="18288" marT="18288" marB="18288" anchor="ctr">
                    <a:solidFill>
                      <a:schemeClr val="accent6"/>
                    </a:solidFill>
                  </a:tcPr>
                </a:tc>
                <a:tc>
                  <a:txBody>
                    <a:bodyPr/>
                    <a:lstStyle/>
                    <a:p>
                      <a:r>
                        <a:rPr lang="en-US" sz="1400" dirty="0">
                          <a:latin typeface="Calibri" panose="020F0502020204030204" pitchFamily="34" charset="0"/>
                          <a:cs typeface="Calibri" panose="020F0502020204030204" pitchFamily="34" charset="0"/>
                        </a:rPr>
                        <a:t>Force team technical repository share point: </a:t>
                      </a:r>
                      <a:r>
                        <a:rPr lang="en-US" sz="1400" dirty="0">
                          <a:latin typeface="Calibri" panose="020F0502020204030204" pitchFamily="34" charset="0"/>
                          <a:cs typeface="Calibri" panose="020F0502020204030204" pitchFamily="34" charset="0"/>
                          <a:hlinkClick r:id="rId6"/>
                        </a:rPr>
                        <a:t>TMC</a:t>
                      </a:r>
                      <a:endParaRPr lang="en-US" sz="1400" dirty="0">
                        <a:solidFill>
                          <a:schemeClr val="tx1"/>
                        </a:solidFill>
                        <a:latin typeface="Calibri" panose="020F0502020204030204" pitchFamily="34" charset="0"/>
                        <a:cs typeface="Calibri" panose="020F0502020204030204" pitchFamily="34" charset="0"/>
                      </a:endParaRPr>
                    </a:p>
                    <a:p>
                      <a:r>
                        <a:rPr lang="en-US" sz="1400" dirty="0">
                          <a:solidFill>
                            <a:schemeClr val="tx1"/>
                          </a:solidFill>
                          <a:latin typeface="Calibri" panose="020F0502020204030204" pitchFamily="34" charset="0"/>
                          <a:cs typeface="Calibri" panose="020F0502020204030204" pitchFamily="34" charset="0"/>
                        </a:rPr>
                        <a:t>Weekly meeting: Thursday 8-9am </a:t>
                      </a:r>
                      <a:r>
                        <a:rPr lang="en-US" sz="1400" dirty="0" err="1">
                          <a:solidFill>
                            <a:schemeClr val="tx1"/>
                          </a:solidFill>
                          <a:latin typeface="Calibri" panose="020F0502020204030204" pitchFamily="34" charset="0"/>
                          <a:cs typeface="Calibri" panose="020F0502020204030204" pitchFamily="34" charset="0"/>
                        </a:rPr>
                        <a:t>cal</a:t>
                      </a:r>
                      <a:r>
                        <a:rPr lang="en-US" sz="1400" dirty="0">
                          <a:solidFill>
                            <a:schemeClr val="tx1"/>
                          </a:solidFill>
                          <a:latin typeface="Calibri" panose="020F0502020204030204" pitchFamily="34" charset="0"/>
                          <a:cs typeface="Calibri" panose="020F0502020204030204" pitchFamily="34" charset="0"/>
                        </a:rPr>
                        <a:t> time zone.</a:t>
                      </a:r>
                    </a:p>
                  </a:txBody>
                  <a:tcPr marL="36576" marR="18288" marT="18288" marB="18288" anchor="ctr"/>
                </a:tc>
                <a:extLst>
                  <a:ext uri="{0D108BD9-81ED-4DB2-BD59-A6C34878D82A}">
                    <a16:rowId xmlns:a16="http://schemas.microsoft.com/office/drawing/2014/main" val="1685333220"/>
                  </a:ext>
                </a:extLst>
              </a:tr>
              <a:tr h="347167">
                <a:tc>
                  <a:txBody>
                    <a:bodyPr/>
                    <a:lstStyle/>
                    <a:p>
                      <a:r>
                        <a:rPr lang="en-US" sz="1400">
                          <a:solidFill>
                            <a:schemeClr val="bg1"/>
                          </a:solidFill>
                          <a:latin typeface="Calibri" panose="020F0502020204030204" pitchFamily="34" charset="0"/>
                          <a:cs typeface="Calibri" panose="020F0502020204030204" pitchFamily="34" charset="0"/>
                        </a:rPr>
                        <a:t>Decision Process</a:t>
                      </a:r>
                    </a:p>
                  </a:txBody>
                  <a:tcPr marL="36576" marR="18288" marT="18288" marB="18288" anchor="ctr">
                    <a:solidFill>
                      <a:schemeClr val="accent6"/>
                    </a:solidFill>
                  </a:tcPr>
                </a:tc>
                <a:tc>
                  <a:txBody>
                    <a:bodyPr/>
                    <a:lstStyle/>
                    <a:p>
                      <a:r>
                        <a:rPr lang="en-US" sz="1400" dirty="0">
                          <a:latin typeface="Calibri" panose="020F0502020204030204" pitchFamily="34" charset="0"/>
                          <a:cs typeface="Calibri" panose="020F0502020204030204" pitchFamily="34" charset="0"/>
                        </a:rPr>
                        <a:t>Consensus within FT before Sponsors’ final ratification. </a:t>
                      </a:r>
                      <a:endParaRPr lang="en-US" sz="1400" dirty="0">
                        <a:solidFill>
                          <a:schemeClr val="bg1">
                            <a:lumMod val="75000"/>
                          </a:schemeClr>
                        </a:solidFill>
                        <a:latin typeface="Calibri" panose="020F0502020204030204" pitchFamily="34" charset="0"/>
                        <a:cs typeface="Calibri" panose="020F0502020204030204" pitchFamily="34" charset="0"/>
                      </a:endParaRPr>
                    </a:p>
                  </a:txBody>
                  <a:tcPr marL="36576" marR="18288" marT="18288" marB="18288" anchor="ctr"/>
                </a:tc>
                <a:extLst>
                  <a:ext uri="{0D108BD9-81ED-4DB2-BD59-A6C34878D82A}">
                    <a16:rowId xmlns:a16="http://schemas.microsoft.com/office/drawing/2014/main" val="3835652934"/>
                  </a:ext>
                </a:extLst>
              </a:tr>
              <a:tr h="602992">
                <a:tc>
                  <a:txBody>
                    <a:bodyPr/>
                    <a:lstStyle/>
                    <a:p>
                      <a:r>
                        <a:rPr lang="en-US" sz="1400">
                          <a:solidFill>
                            <a:schemeClr val="bg1"/>
                          </a:solidFill>
                          <a:latin typeface="Calibri" panose="020F0502020204030204" pitchFamily="34" charset="0"/>
                          <a:cs typeface="Calibri" panose="020F0502020204030204" pitchFamily="34" charset="0"/>
                        </a:rPr>
                        <a:t>Feedback Plan  Communication</a:t>
                      </a:r>
                    </a:p>
                  </a:txBody>
                  <a:tcPr marL="36576" marR="18288" marT="18288" marB="18288" anchor="ctr">
                    <a:solidFill>
                      <a:schemeClr val="accent6"/>
                    </a:solidFill>
                  </a:tcPr>
                </a:tc>
                <a:tc>
                  <a:txBody>
                    <a:bodyPr/>
                    <a:lstStyle/>
                    <a:p>
                      <a:r>
                        <a:rPr lang="en-US" sz="1400" dirty="0">
                          <a:latin typeface="Calibri" panose="020F0502020204030204" pitchFamily="34" charset="0"/>
                          <a:cs typeface="Calibri" panose="020F0502020204030204" pitchFamily="34" charset="0"/>
                        </a:rPr>
                        <a:t>Weekly FT mission-oriented meeting for technical feedback and alignment. </a:t>
                      </a:r>
                    </a:p>
                    <a:p>
                      <a:r>
                        <a:rPr lang="en-US" sz="1400" dirty="0">
                          <a:latin typeface="Calibri" panose="020F0502020204030204" pitchFamily="34" charset="0"/>
                          <a:cs typeface="Calibri" panose="020F0502020204030204" pitchFamily="34" charset="0"/>
                        </a:rPr>
                        <a:t>Monthly Ops review to solicitate from and to align with Customers and stakeholders </a:t>
                      </a:r>
                    </a:p>
                    <a:p>
                      <a:r>
                        <a:rPr lang="en-US" sz="1400" dirty="0">
                          <a:latin typeface="Calibri" panose="020F0502020204030204" pitchFamily="34" charset="0"/>
                          <a:cs typeface="Calibri" panose="020F0502020204030204" pitchFamily="34" charset="0"/>
                        </a:rPr>
                        <a:t>Ad hoc process-oriented meeting with sponsors for status update the ratification.</a:t>
                      </a:r>
                    </a:p>
                  </a:txBody>
                  <a:tcPr marL="36576" marR="18288" marT="18288" marB="18288" anchor="ctr"/>
                </a:tc>
                <a:extLst>
                  <a:ext uri="{0D108BD9-81ED-4DB2-BD59-A6C34878D82A}">
                    <a16:rowId xmlns:a16="http://schemas.microsoft.com/office/drawing/2014/main" val="4081955575"/>
                  </a:ext>
                </a:extLst>
              </a:tr>
              <a:tr h="781724">
                <a:tc>
                  <a:txBody>
                    <a:bodyPr/>
                    <a:lstStyle/>
                    <a:p>
                      <a:r>
                        <a:rPr lang="en-US" sz="1400">
                          <a:solidFill>
                            <a:schemeClr val="bg1"/>
                          </a:solidFill>
                          <a:latin typeface="Calibri" panose="020F0502020204030204" pitchFamily="34" charset="0"/>
                          <a:cs typeface="Calibri" panose="020F0502020204030204" pitchFamily="34" charset="0"/>
                        </a:rPr>
                        <a:t>Guard Rail</a:t>
                      </a:r>
                    </a:p>
                  </a:txBody>
                  <a:tcPr marL="36576" marR="18288" marT="18288" marB="18288" anchor="ctr">
                    <a:solidFill>
                      <a:schemeClr val="accent6"/>
                    </a:solidFill>
                  </a:tcPr>
                </a:tc>
                <a:tc>
                  <a:txBody>
                    <a:bodyPr/>
                    <a:lstStyle/>
                    <a:p>
                      <a:r>
                        <a:rPr lang="en-US" sz="1400" dirty="0">
                          <a:latin typeface="Calibri" panose="020F0502020204030204" pitchFamily="34" charset="0"/>
                          <a:cs typeface="Calibri" panose="020F0502020204030204" pitchFamily="34" charset="0"/>
                        </a:rPr>
                        <a:t>These </a:t>
                      </a:r>
                      <a:r>
                        <a:rPr lang="en-US" sz="1400" dirty="0">
                          <a:solidFill>
                            <a:schemeClr val="bg1">
                              <a:lumMod val="75000"/>
                            </a:schemeClr>
                          </a:solidFill>
                          <a:latin typeface="Calibri" panose="020F0502020204030204" pitchFamily="34" charset="0"/>
                          <a:cs typeface="Calibri" panose="020F0502020204030204" pitchFamily="34" charset="0"/>
                        </a:rPr>
                        <a:t>are constraints or expected conditions that should be met in project execution. Calling out assumptions and boundary conditions explicitly to prevent scope creep.</a:t>
                      </a:r>
                    </a:p>
                  </a:txBody>
                  <a:tcPr marL="36576" marR="18288" marT="18288" marB="18288" anchor="ctr"/>
                </a:tc>
                <a:extLst>
                  <a:ext uri="{0D108BD9-81ED-4DB2-BD59-A6C34878D82A}">
                    <a16:rowId xmlns:a16="http://schemas.microsoft.com/office/drawing/2014/main" val="2240120858"/>
                  </a:ext>
                </a:extLst>
              </a:tr>
              <a:tr h="781724">
                <a:tc>
                  <a:txBody>
                    <a:bodyPr/>
                    <a:lstStyle/>
                    <a:p>
                      <a:r>
                        <a:rPr lang="en-US" sz="1400">
                          <a:solidFill>
                            <a:schemeClr val="bg1"/>
                          </a:solidFill>
                          <a:latin typeface="Calibri" panose="020F0502020204030204" pitchFamily="34" charset="0"/>
                          <a:cs typeface="Calibri" panose="020F0502020204030204" pitchFamily="34" charset="0"/>
                        </a:rPr>
                        <a:t>Sunset Clause &amp; Sunset Plan</a:t>
                      </a:r>
                    </a:p>
                  </a:txBody>
                  <a:tcPr marL="36576" marR="18288" marT="18288" marB="18288" anchor="ctr">
                    <a:solidFill>
                      <a:schemeClr val="accent6"/>
                    </a:solidFill>
                  </a:tcPr>
                </a:tc>
                <a:tc>
                  <a:txBody>
                    <a:bodyPr/>
                    <a:lstStyle/>
                    <a:p>
                      <a:r>
                        <a:rPr lang="en-US" sz="1400" dirty="0">
                          <a:latin typeface="Calibri" panose="020F0502020204030204" pitchFamily="34" charset="0"/>
                          <a:cs typeface="Calibri" panose="020F0502020204030204" pitchFamily="34" charset="0"/>
                        </a:rPr>
                        <a:t>When graduate, (passing gate level, meeting success criteria),  team will move on to PoC package design to validate technology scaling capability and technology line of sight limitation as well as and seek for the BU endorsement for LRP @ 2027. Or else, revisit landing and project direction for sunset postmortem.</a:t>
                      </a:r>
                      <a:r>
                        <a:rPr lang="en-US" sz="1400" dirty="0">
                          <a:solidFill>
                            <a:schemeClr val="bg1">
                              <a:lumMod val="75000"/>
                            </a:schemeClr>
                          </a:solidFill>
                          <a:latin typeface="Calibri" panose="020F0502020204030204" pitchFamily="34" charset="0"/>
                          <a:cs typeface="Calibri" panose="020F0502020204030204" pitchFamily="34" charset="0"/>
                        </a:rPr>
                        <a:t>. </a:t>
                      </a:r>
                    </a:p>
                  </a:txBody>
                  <a:tcPr marL="36576" marR="18288" marT="18288" marB="18288" anchor="ctr"/>
                </a:tc>
                <a:extLst>
                  <a:ext uri="{0D108BD9-81ED-4DB2-BD59-A6C34878D82A}">
                    <a16:rowId xmlns:a16="http://schemas.microsoft.com/office/drawing/2014/main" val="999861387"/>
                  </a:ext>
                </a:extLst>
              </a:tr>
            </a:tbl>
          </a:graphicData>
        </a:graphic>
      </p:graphicFrame>
    </p:spTree>
    <p:extLst>
      <p:ext uri="{BB962C8B-B14F-4D97-AF65-F5344CB8AC3E}">
        <p14:creationId xmlns:p14="http://schemas.microsoft.com/office/powerpoint/2010/main" val="2161754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AF311-8405-7F37-BFB6-1CD9E1999508}"/>
              </a:ext>
            </a:extLst>
          </p:cNvPr>
          <p:cNvSpPr>
            <a:spLocks noGrp="1"/>
          </p:cNvSpPr>
          <p:nvPr>
            <p:ph type="title"/>
          </p:nvPr>
        </p:nvSpPr>
        <p:spPr/>
        <p:txBody>
          <a:bodyPr/>
          <a:lstStyle/>
          <a:p>
            <a:r>
              <a:rPr lang="en-US" sz="2000"/>
              <a:t>Terraced Memory Cube (TMC) for </a:t>
            </a:r>
            <a:r>
              <a:rPr lang="en-US" sz="2000" err="1"/>
              <a:t>xDIMM</a:t>
            </a:r>
            <a:r>
              <a:rPr lang="en-US" sz="2000"/>
              <a:t>/</a:t>
            </a:r>
            <a:r>
              <a:rPr lang="en-US" sz="2000" err="1"/>
              <a:t>xCAMM</a:t>
            </a:r>
            <a:r>
              <a:rPr lang="en-US" sz="2000"/>
              <a:t>/HBM </a:t>
            </a:r>
            <a:r>
              <a:rPr lang="en-US" sz="2400"/>
              <a:t>displacement</a:t>
            </a:r>
            <a:endParaRPr lang="en-US" sz="2000"/>
          </a:p>
        </p:txBody>
      </p:sp>
      <p:sp>
        <p:nvSpPr>
          <p:cNvPr id="3" name="Content Placeholder 2">
            <a:extLst>
              <a:ext uri="{FF2B5EF4-FFF2-40B4-BE49-F238E27FC236}">
                <a16:creationId xmlns:a16="http://schemas.microsoft.com/office/drawing/2014/main" id="{5230FE40-76ED-9E84-956C-87DA56828B48}"/>
              </a:ext>
            </a:extLst>
          </p:cNvPr>
          <p:cNvSpPr>
            <a:spLocks noGrp="1"/>
          </p:cNvSpPr>
          <p:nvPr>
            <p:ph idx="1"/>
          </p:nvPr>
        </p:nvSpPr>
        <p:spPr>
          <a:xfrm>
            <a:off x="1295400" y="1371600"/>
            <a:ext cx="4114800" cy="3811474"/>
          </a:xfrm>
        </p:spPr>
        <p:txBody>
          <a:bodyPr/>
          <a:lstStyle/>
          <a:p>
            <a:pPr marL="0" indent="0">
              <a:buNone/>
            </a:pPr>
            <a:r>
              <a:rPr lang="en-US" sz="1600"/>
              <a:t>Assumptions:</a:t>
            </a:r>
          </a:p>
          <a:p>
            <a:pPr marL="257175" indent="-257175">
              <a:spcBef>
                <a:spcPts val="0"/>
              </a:spcBef>
            </a:pPr>
            <a:r>
              <a:rPr lang="en-US" sz="1600" b="0"/>
              <a:t>Node: Micron D1ß</a:t>
            </a:r>
          </a:p>
          <a:p>
            <a:pPr marL="257175" indent="-257175">
              <a:spcBef>
                <a:spcPts val="0"/>
              </a:spcBef>
            </a:pPr>
            <a:endParaRPr lang="en-US" sz="1600" b="0"/>
          </a:p>
          <a:p>
            <a:pPr marL="257175" indent="-257175">
              <a:spcBef>
                <a:spcPts val="0"/>
              </a:spcBef>
            </a:pPr>
            <a:endParaRPr lang="en-US" sz="1600" b="0"/>
          </a:p>
          <a:p>
            <a:pPr marL="0" indent="0">
              <a:spcBef>
                <a:spcPts val="0"/>
              </a:spcBef>
              <a:buNone/>
            </a:pPr>
            <a:endParaRPr lang="en-US" sz="1600" b="0"/>
          </a:p>
          <a:p>
            <a:pPr marL="0" indent="0">
              <a:spcBef>
                <a:spcPts val="0"/>
              </a:spcBef>
              <a:buNone/>
            </a:pPr>
            <a:endParaRPr lang="en-US" sz="1600" b="0"/>
          </a:p>
          <a:p>
            <a:pPr marL="257175" indent="-257175">
              <a:spcBef>
                <a:spcPts val="0"/>
              </a:spcBef>
            </a:pPr>
            <a:r>
              <a:rPr lang="en-US" sz="1600" b="0"/>
              <a:t>LPW Array Efficiency based on SEC D1a LPW</a:t>
            </a:r>
          </a:p>
          <a:p>
            <a:pPr marL="257175" indent="-257175">
              <a:spcBef>
                <a:spcPts val="0"/>
              </a:spcBef>
            </a:pPr>
            <a:r>
              <a:rPr lang="en-US" sz="1600" b="0"/>
              <a:t>DDR</a:t>
            </a:r>
          </a:p>
          <a:p>
            <a:pPr marL="257175" indent="-257175">
              <a:spcBef>
                <a:spcPts val="0"/>
              </a:spcBef>
            </a:pPr>
            <a:r>
              <a:rPr lang="en-US" sz="1600" b="0"/>
              <a:t>10mm or less of DQ trace length between TMC module and compute chiplet </a:t>
            </a:r>
            <a:br>
              <a:rPr lang="en-US" sz="1600" b="0"/>
            </a:br>
            <a:r>
              <a:rPr lang="en-US" sz="1600" b="0">
                <a:sym typeface="Wingdings" pitchFamily="2" charset="2"/>
              </a:rPr>
              <a:t> </a:t>
            </a:r>
            <a:r>
              <a:rPr lang="en-US" sz="1600" b="0"/>
              <a:t>0.5pJ/bit</a:t>
            </a:r>
          </a:p>
          <a:p>
            <a:pPr marL="257175" indent="-257175">
              <a:spcBef>
                <a:spcPts val="0"/>
              </a:spcBef>
            </a:pPr>
            <a:endParaRPr lang="en-US" sz="1600" b="0"/>
          </a:p>
          <a:p>
            <a:pPr marL="0" indent="-248243"/>
            <a:endParaRPr lang="en-US" sz="1600"/>
          </a:p>
          <a:p>
            <a:pPr marL="0" indent="-248243"/>
            <a:endParaRPr lang="en-US" sz="1600"/>
          </a:p>
        </p:txBody>
      </p:sp>
      <p:graphicFrame>
        <p:nvGraphicFramePr>
          <p:cNvPr id="7" name="Table 6">
            <a:extLst>
              <a:ext uri="{FF2B5EF4-FFF2-40B4-BE49-F238E27FC236}">
                <a16:creationId xmlns:a16="http://schemas.microsoft.com/office/drawing/2014/main" id="{D0EBBEDD-18A5-F323-8FC0-282FA7AADD21}"/>
              </a:ext>
            </a:extLst>
          </p:cNvPr>
          <p:cNvGraphicFramePr>
            <a:graphicFrameLocks noGrp="1"/>
          </p:cNvGraphicFramePr>
          <p:nvPr/>
        </p:nvGraphicFramePr>
        <p:xfrm>
          <a:off x="1583871" y="1985464"/>
          <a:ext cx="2362200" cy="604148"/>
        </p:xfrm>
        <a:graphic>
          <a:graphicData uri="http://schemas.openxmlformats.org/drawingml/2006/table">
            <a:tbl>
              <a:tblPr/>
              <a:tblGrid>
                <a:gridCol w="561221">
                  <a:extLst>
                    <a:ext uri="{9D8B030D-6E8A-4147-A177-3AD203B41FA5}">
                      <a16:colId xmlns:a16="http://schemas.microsoft.com/office/drawing/2014/main" val="3033443362"/>
                    </a:ext>
                  </a:extLst>
                </a:gridCol>
                <a:gridCol w="570733">
                  <a:extLst>
                    <a:ext uri="{9D8B030D-6E8A-4147-A177-3AD203B41FA5}">
                      <a16:colId xmlns:a16="http://schemas.microsoft.com/office/drawing/2014/main" val="683141744"/>
                    </a:ext>
                  </a:extLst>
                </a:gridCol>
                <a:gridCol w="545367">
                  <a:extLst>
                    <a:ext uri="{9D8B030D-6E8A-4147-A177-3AD203B41FA5}">
                      <a16:colId xmlns:a16="http://schemas.microsoft.com/office/drawing/2014/main" val="3412628032"/>
                    </a:ext>
                  </a:extLst>
                </a:gridCol>
                <a:gridCol w="684879">
                  <a:extLst>
                    <a:ext uri="{9D8B030D-6E8A-4147-A177-3AD203B41FA5}">
                      <a16:colId xmlns:a16="http://schemas.microsoft.com/office/drawing/2014/main" val="1458333877"/>
                    </a:ext>
                  </a:extLst>
                </a:gridCol>
              </a:tblGrid>
              <a:tr h="376736">
                <a:tc>
                  <a:txBody>
                    <a:bodyPr/>
                    <a:lstStyle/>
                    <a:p>
                      <a:pPr algn="ctr" fontAlgn="ctr"/>
                      <a:r>
                        <a:rPr lang="en-US" sz="1100" b="1" i="0" u="none" strike="noStrike">
                          <a:solidFill>
                            <a:srgbClr val="FFFFFF"/>
                          </a:solidFill>
                          <a:effectLst/>
                          <a:highlight>
                            <a:srgbClr val="0F9ED5"/>
                          </a:highlight>
                          <a:latin typeface="Calibri" panose="020F0502020204030204" pitchFamily="34" charset="0"/>
                        </a:rPr>
                        <a:t>P</a:t>
                      </a:r>
                      <a:r>
                        <a:rPr lang="en-US" sz="1100" b="1" i="0" u="none" strike="noStrike" baseline="-25000">
                          <a:solidFill>
                            <a:srgbClr val="FFFFFF"/>
                          </a:solidFill>
                          <a:effectLst/>
                          <a:highlight>
                            <a:srgbClr val="0F9ED5"/>
                          </a:highlight>
                          <a:latin typeface="Calibri" panose="020F0502020204030204" pitchFamily="34" charset="0"/>
                        </a:rPr>
                        <a:t>act</a:t>
                      </a:r>
                      <a:br>
                        <a:rPr lang="en-US" sz="1100" b="1" i="0" u="none" strike="noStrike" baseline="-25000">
                          <a:solidFill>
                            <a:srgbClr val="FFFFFF"/>
                          </a:solidFill>
                          <a:effectLst/>
                          <a:highlight>
                            <a:srgbClr val="0F9ED5"/>
                          </a:highlight>
                          <a:latin typeface="Calibri" panose="020F0502020204030204" pitchFamily="34" charset="0"/>
                        </a:rPr>
                      </a:br>
                      <a:r>
                        <a:rPr lang="en-US" sz="1100" b="1" i="0" u="none" strike="noStrike">
                          <a:solidFill>
                            <a:srgbClr val="FFFFFF"/>
                          </a:solidFill>
                          <a:effectLst/>
                          <a:highlight>
                            <a:srgbClr val="0F9ED5"/>
                          </a:highlight>
                          <a:latin typeface="Calibri" panose="020F0502020204030204" pitchFamily="34" charset="0"/>
                        </a:rPr>
                        <a:t>[nm]</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0F9ED5"/>
                    </a:solidFill>
                  </a:tcPr>
                </a:tc>
                <a:tc>
                  <a:txBody>
                    <a:bodyPr/>
                    <a:lstStyle/>
                    <a:p>
                      <a:pPr algn="ctr" fontAlgn="ctr"/>
                      <a:r>
                        <a:rPr lang="en-US" sz="1100" b="1" i="0" u="none" strike="noStrike">
                          <a:solidFill>
                            <a:srgbClr val="FFFFFF"/>
                          </a:solidFill>
                          <a:effectLst/>
                          <a:highlight>
                            <a:srgbClr val="0F9ED5"/>
                          </a:highlight>
                          <a:latin typeface="Calibri" panose="020F0502020204030204" pitchFamily="34" charset="0"/>
                        </a:rPr>
                        <a:t>P</a:t>
                      </a:r>
                      <a:r>
                        <a:rPr lang="en-US" sz="1100" b="1" i="0" u="none" strike="noStrike" baseline="-25000">
                          <a:solidFill>
                            <a:srgbClr val="FFFFFF"/>
                          </a:solidFill>
                          <a:effectLst/>
                          <a:highlight>
                            <a:srgbClr val="0F9ED5"/>
                          </a:highlight>
                          <a:latin typeface="Calibri" panose="020F0502020204030204" pitchFamily="34" charset="0"/>
                        </a:rPr>
                        <a:t>WL</a:t>
                      </a:r>
                      <a:br>
                        <a:rPr lang="en-US" sz="1100" b="1" i="0" u="none" strike="noStrike" baseline="-25000">
                          <a:solidFill>
                            <a:srgbClr val="FFFFFF"/>
                          </a:solidFill>
                          <a:effectLst/>
                          <a:highlight>
                            <a:srgbClr val="0F9ED5"/>
                          </a:highlight>
                          <a:latin typeface="Calibri" panose="020F0502020204030204" pitchFamily="34" charset="0"/>
                        </a:rPr>
                      </a:br>
                      <a:r>
                        <a:rPr lang="en-US" sz="1100" b="1" i="0" u="none" strike="noStrike">
                          <a:solidFill>
                            <a:srgbClr val="FFFFFF"/>
                          </a:solidFill>
                          <a:effectLst/>
                          <a:highlight>
                            <a:srgbClr val="0F9ED5"/>
                          </a:highlight>
                          <a:latin typeface="Calibri" panose="020F0502020204030204" pitchFamily="34" charset="0"/>
                        </a:rPr>
                        <a:t>[nm]</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0F9ED5"/>
                    </a:solidFill>
                  </a:tcPr>
                </a:tc>
                <a:tc>
                  <a:txBody>
                    <a:bodyPr/>
                    <a:lstStyle/>
                    <a:p>
                      <a:pPr algn="ctr" fontAlgn="ctr"/>
                      <a:r>
                        <a:rPr lang="en-US" sz="1100" b="1" i="0" u="none" strike="noStrike">
                          <a:solidFill>
                            <a:srgbClr val="FFFFFF"/>
                          </a:solidFill>
                          <a:effectLst/>
                          <a:highlight>
                            <a:srgbClr val="0F9ED5"/>
                          </a:highlight>
                          <a:latin typeface="Calibri" panose="020F0502020204030204" pitchFamily="34" charset="0"/>
                        </a:rPr>
                        <a:t>P</a:t>
                      </a:r>
                      <a:r>
                        <a:rPr lang="en-US" sz="1100" b="1" i="0" u="none" strike="noStrike" baseline="-25000">
                          <a:solidFill>
                            <a:srgbClr val="FFFFFF"/>
                          </a:solidFill>
                          <a:effectLst/>
                          <a:highlight>
                            <a:srgbClr val="0F9ED5"/>
                          </a:highlight>
                          <a:latin typeface="Calibri" panose="020F0502020204030204" pitchFamily="34" charset="0"/>
                        </a:rPr>
                        <a:t>BL</a:t>
                      </a:r>
                      <a:br>
                        <a:rPr lang="en-US" sz="1100" b="1" i="0" u="none" strike="noStrike" baseline="-25000">
                          <a:solidFill>
                            <a:srgbClr val="FFFFFF"/>
                          </a:solidFill>
                          <a:effectLst/>
                          <a:highlight>
                            <a:srgbClr val="0F9ED5"/>
                          </a:highlight>
                          <a:latin typeface="Calibri" panose="020F0502020204030204" pitchFamily="34" charset="0"/>
                        </a:rPr>
                      </a:br>
                      <a:r>
                        <a:rPr lang="en-US" sz="1100" b="1" i="0" u="none" strike="noStrike">
                          <a:solidFill>
                            <a:srgbClr val="FFFFFF"/>
                          </a:solidFill>
                          <a:effectLst/>
                          <a:highlight>
                            <a:srgbClr val="0F9ED5"/>
                          </a:highlight>
                          <a:latin typeface="Calibri" panose="020F0502020204030204" pitchFamily="34" charset="0"/>
                        </a:rPr>
                        <a:t>[nm]</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0F9ED5"/>
                    </a:solidFill>
                  </a:tcPr>
                </a:tc>
                <a:tc>
                  <a:txBody>
                    <a:bodyPr/>
                    <a:lstStyle/>
                    <a:p>
                      <a:pPr algn="ctr" fontAlgn="ctr"/>
                      <a:r>
                        <a:rPr lang="en-US" sz="1100" b="1" i="0" u="none" strike="noStrike">
                          <a:solidFill>
                            <a:srgbClr val="FFFFFF"/>
                          </a:solidFill>
                          <a:effectLst/>
                          <a:highlight>
                            <a:srgbClr val="0F9ED5"/>
                          </a:highlight>
                          <a:latin typeface="Calibri" panose="020F0502020204030204" pitchFamily="34" charset="0"/>
                        </a:rPr>
                        <a:t>Cell Size [nm</a:t>
                      </a:r>
                      <a:r>
                        <a:rPr lang="en-US" sz="1100" b="1" i="0" u="none" strike="noStrike" baseline="30000">
                          <a:solidFill>
                            <a:srgbClr val="FFFFFF"/>
                          </a:solidFill>
                          <a:effectLst/>
                          <a:highlight>
                            <a:srgbClr val="0F9ED5"/>
                          </a:highlight>
                          <a:latin typeface="Calibri" panose="020F0502020204030204" pitchFamily="34" charset="0"/>
                        </a:rPr>
                        <a:t>2</a:t>
                      </a:r>
                      <a:r>
                        <a:rPr lang="en-US" sz="1100" b="1" i="0" u="none" strike="noStrike">
                          <a:solidFill>
                            <a:srgbClr val="FFFFFF"/>
                          </a:solidFill>
                          <a:effectLst/>
                          <a:highlight>
                            <a:srgbClr val="0F9ED5"/>
                          </a:highlight>
                          <a:latin typeface="Calibri" panose="020F0502020204030204" pitchFamily="34" charset="0"/>
                        </a:rPr>
                        <a:t>]</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0F9ED5"/>
                    </a:solidFill>
                  </a:tcPr>
                </a:tc>
                <a:extLst>
                  <a:ext uri="{0D108BD9-81ED-4DB2-BD59-A6C34878D82A}">
                    <a16:rowId xmlns:a16="http://schemas.microsoft.com/office/drawing/2014/main" val="3051420203"/>
                  </a:ext>
                </a:extLst>
              </a:tr>
              <a:tr h="227412">
                <a:tc>
                  <a:txBody>
                    <a:bodyPr/>
                    <a:lstStyle/>
                    <a:p>
                      <a:pPr algn="ctr" fontAlgn="ctr"/>
                      <a:r>
                        <a:rPr lang="en-US" sz="1100" b="0" i="0" u="none" strike="noStrike">
                          <a:solidFill>
                            <a:srgbClr val="212121"/>
                          </a:solidFill>
                          <a:effectLst/>
                          <a:highlight>
                            <a:srgbClr val="DAF2D0"/>
                          </a:highlight>
                          <a:latin typeface="Calibri" panose="020F0502020204030204" pitchFamily="34" charset="0"/>
                        </a:rPr>
                        <a:t>24</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F2D0"/>
                    </a:solidFill>
                  </a:tcPr>
                </a:tc>
                <a:tc>
                  <a:txBody>
                    <a:bodyPr/>
                    <a:lstStyle/>
                    <a:p>
                      <a:pPr algn="ctr" fontAlgn="ctr"/>
                      <a:r>
                        <a:rPr lang="en-US" sz="1100" b="0" i="0" u="none" strike="noStrike">
                          <a:solidFill>
                            <a:srgbClr val="212121"/>
                          </a:solidFill>
                          <a:effectLst/>
                          <a:highlight>
                            <a:srgbClr val="DAF2D0"/>
                          </a:highlight>
                          <a:latin typeface="Calibri" panose="020F0502020204030204" pitchFamily="34" charset="0"/>
                        </a:rPr>
                        <a:t>34</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F2D0"/>
                    </a:solidFill>
                  </a:tcPr>
                </a:tc>
                <a:tc>
                  <a:txBody>
                    <a:bodyPr/>
                    <a:lstStyle/>
                    <a:p>
                      <a:pPr algn="ctr" fontAlgn="ctr"/>
                      <a:r>
                        <a:rPr lang="en-US" sz="1100" b="0" i="0" u="none" strike="noStrike">
                          <a:solidFill>
                            <a:srgbClr val="212121"/>
                          </a:solidFill>
                          <a:effectLst/>
                          <a:highlight>
                            <a:srgbClr val="DAF2D0"/>
                          </a:highlight>
                          <a:latin typeface="Calibri" panose="020F0502020204030204" pitchFamily="34" charset="0"/>
                        </a:rPr>
                        <a:t>39</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F2D0"/>
                    </a:solidFill>
                  </a:tcPr>
                </a:tc>
                <a:tc>
                  <a:txBody>
                    <a:bodyPr/>
                    <a:lstStyle/>
                    <a:p>
                      <a:pPr algn="ctr" fontAlgn="ctr"/>
                      <a:r>
                        <a:rPr lang="en-US" sz="1100" b="0" i="0" u="none" strike="noStrike">
                          <a:solidFill>
                            <a:srgbClr val="212121"/>
                          </a:solidFill>
                          <a:effectLst/>
                          <a:highlight>
                            <a:srgbClr val="DAF2D0"/>
                          </a:highlight>
                          <a:latin typeface="Calibri" panose="020F0502020204030204" pitchFamily="34" charset="0"/>
                        </a:rPr>
                        <a:t>1330</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F2D0"/>
                    </a:solidFill>
                  </a:tcPr>
                </a:tc>
                <a:extLst>
                  <a:ext uri="{0D108BD9-81ED-4DB2-BD59-A6C34878D82A}">
                    <a16:rowId xmlns:a16="http://schemas.microsoft.com/office/drawing/2014/main" val="1183927002"/>
                  </a:ext>
                </a:extLst>
              </a:tr>
            </a:tbl>
          </a:graphicData>
        </a:graphic>
      </p:graphicFrame>
      <p:graphicFrame>
        <p:nvGraphicFramePr>
          <p:cNvPr id="8" name="Table 7">
            <a:extLst>
              <a:ext uri="{FF2B5EF4-FFF2-40B4-BE49-F238E27FC236}">
                <a16:creationId xmlns:a16="http://schemas.microsoft.com/office/drawing/2014/main" id="{CC38EA53-B27D-ACA3-3BB5-8A1F55FD9526}"/>
              </a:ext>
            </a:extLst>
          </p:cNvPr>
          <p:cNvGraphicFramePr>
            <a:graphicFrameLocks noGrp="1"/>
          </p:cNvGraphicFramePr>
          <p:nvPr/>
        </p:nvGraphicFramePr>
        <p:xfrm>
          <a:off x="1562100" y="4267200"/>
          <a:ext cx="3581400" cy="1384300"/>
        </p:xfrm>
        <a:graphic>
          <a:graphicData uri="http://schemas.openxmlformats.org/drawingml/2006/table">
            <a:tbl>
              <a:tblPr/>
              <a:tblGrid>
                <a:gridCol w="685217">
                  <a:extLst>
                    <a:ext uri="{9D8B030D-6E8A-4147-A177-3AD203B41FA5}">
                      <a16:colId xmlns:a16="http://schemas.microsoft.com/office/drawing/2014/main" val="3538727458"/>
                    </a:ext>
                  </a:extLst>
                </a:gridCol>
                <a:gridCol w="685217">
                  <a:extLst>
                    <a:ext uri="{9D8B030D-6E8A-4147-A177-3AD203B41FA5}">
                      <a16:colId xmlns:a16="http://schemas.microsoft.com/office/drawing/2014/main" val="3480804947"/>
                    </a:ext>
                  </a:extLst>
                </a:gridCol>
                <a:gridCol w="561498">
                  <a:extLst>
                    <a:ext uri="{9D8B030D-6E8A-4147-A177-3AD203B41FA5}">
                      <a16:colId xmlns:a16="http://schemas.microsoft.com/office/drawing/2014/main" val="3362529751"/>
                    </a:ext>
                  </a:extLst>
                </a:gridCol>
                <a:gridCol w="571014">
                  <a:extLst>
                    <a:ext uri="{9D8B030D-6E8A-4147-A177-3AD203B41FA5}">
                      <a16:colId xmlns:a16="http://schemas.microsoft.com/office/drawing/2014/main" val="3368711682"/>
                    </a:ext>
                  </a:extLst>
                </a:gridCol>
                <a:gridCol w="468854">
                  <a:extLst>
                    <a:ext uri="{9D8B030D-6E8A-4147-A177-3AD203B41FA5}">
                      <a16:colId xmlns:a16="http://schemas.microsoft.com/office/drawing/2014/main" val="4116145315"/>
                    </a:ext>
                  </a:extLst>
                </a:gridCol>
                <a:gridCol w="609600">
                  <a:extLst>
                    <a:ext uri="{9D8B030D-6E8A-4147-A177-3AD203B41FA5}">
                      <a16:colId xmlns:a16="http://schemas.microsoft.com/office/drawing/2014/main" val="1980595722"/>
                    </a:ext>
                  </a:extLst>
                </a:gridCol>
              </a:tblGrid>
              <a:tr h="419100">
                <a:tc>
                  <a:txBody>
                    <a:bodyPr/>
                    <a:lstStyle/>
                    <a:p>
                      <a:pPr algn="ctr" fontAlgn="ctr"/>
                      <a:r>
                        <a:rPr lang="en-US" sz="1100" b="1" i="0" u="none" strike="noStrike">
                          <a:solidFill>
                            <a:srgbClr val="FFFFFF"/>
                          </a:solidFill>
                          <a:effectLst/>
                          <a:highlight>
                            <a:srgbClr val="0F9ED5"/>
                          </a:highlight>
                          <a:latin typeface="Calibri" panose="020F0502020204030204" pitchFamily="34" charset="0"/>
                        </a:rPr>
                        <a:t>Type</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0F9ED5"/>
                    </a:solidFill>
                  </a:tcPr>
                </a:tc>
                <a:tc>
                  <a:txBody>
                    <a:bodyPr/>
                    <a:lstStyle/>
                    <a:p>
                      <a:pPr algn="ctr" fontAlgn="ctr"/>
                      <a:r>
                        <a:rPr lang="en-US" sz="1100" b="1" i="0" u="none" strike="noStrike">
                          <a:solidFill>
                            <a:srgbClr val="FFFFFF"/>
                          </a:solidFill>
                          <a:effectLst/>
                          <a:highlight>
                            <a:srgbClr val="0F9ED5"/>
                          </a:highlight>
                          <a:latin typeface="Calibri" panose="020F0502020204030204" pitchFamily="34" charset="0"/>
                        </a:rPr>
                        <a:t>capacity [Gb]</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0F9ED5"/>
                    </a:solidFill>
                  </a:tcPr>
                </a:tc>
                <a:tc>
                  <a:txBody>
                    <a:bodyPr/>
                    <a:lstStyle/>
                    <a:p>
                      <a:pPr algn="ctr" fontAlgn="ctr"/>
                      <a:r>
                        <a:rPr lang="en-US" sz="1100" b="1" i="0" u="none" strike="noStrike">
                          <a:solidFill>
                            <a:srgbClr val="FFFFFF"/>
                          </a:solidFill>
                          <a:effectLst/>
                          <a:highlight>
                            <a:srgbClr val="0F9ED5"/>
                          </a:highlight>
                          <a:latin typeface="Calibri" panose="020F0502020204030204" pitchFamily="34" charset="0"/>
                        </a:rPr>
                        <a:t>die size [mm2]</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0F9ED5"/>
                    </a:solidFill>
                  </a:tcPr>
                </a:tc>
                <a:tc>
                  <a:txBody>
                    <a:bodyPr/>
                    <a:lstStyle/>
                    <a:p>
                      <a:pPr algn="ctr" fontAlgn="ctr"/>
                      <a:r>
                        <a:rPr lang="en-US" sz="1100" b="1" i="0" u="none" strike="noStrike">
                          <a:solidFill>
                            <a:srgbClr val="FFFFFF"/>
                          </a:solidFill>
                          <a:effectLst/>
                          <a:highlight>
                            <a:srgbClr val="0F9ED5"/>
                          </a:highlight>
                          <a:latin typeface="Calibri" panose="020F0502020204030204" pitchFamily="34" charset="0"/>
                        </a:rPr>
                        <a:t>pJ/b</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0F9ED5"/>
                    </a:solidFill>
                  </a:tcPr>
                </a:tc>
                <a:tc>
                  <a:txBody>
                    <a:bodyPr/>
                    <a:lstStyle/>
                    <a:p>
                      <a:pPr algn="ctr" fontAlgn="ctr"/>
                      <a:r>
                        <a:rPr lang="en-US" sz="1100" b="1" i="0" u="none" strike="noStrike">
                          <a:solidFill>
                            <a:srgbClr val="FFFFFF"/>
                          </a:solidFill>
                          <a:effectLst/>
                          <a:highlight>
                            <a:srgbClr val="0F9ED5"/>
                          </a:highlight>
                          <a:latin typeface="Calibri" panose="020F0502020204030204" pitchFamily="34" charset="0"/>
                        </a:rPr>
                        <a:t>DQ</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0F9ED5"/>
                    </a:solidFill>
                  </a:tcPr>
                </a:tc>
                <a:tc>
                  <a:txBody>
                    <a:bodyPr/>
                    <a:lstStyle/>
                    <a:p>
                      <a:pPr algn="ctr" fontAlgn="ctr"/>
                      <a:r>
                        <a:rPr lang="en-US" sz="1100" b="1" i="0" u="none" strike="noStrike">
                          <a:solidFill>
                            <a:srgbClr val="FFFFFF"/>
                          </a:solidFill>
                          <a:effectLst/>
                          <a:highlight>
                            <a:srgbClr val="0F9ED5"/>
                          </a:highlight>
                          <a:latin typeface="Calibri" panose="020F0502020204030204" pitchFamily="34" charset="0"/>
                        </a:rPr>
                        <a:t>GT/s</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0F9ED5"/>
                    </a:solidFill>
                  </a:tcPr>
                </a:tc>
                <a:extLst>
                  <a:ext uri="{0D108BD9-81ED-4DB2-BD59-A6C34878D82A}">
                    <a16:rowId xmlns:a16="http://schemas.microsoft.com/office/drawing/2014/main" val="3141998543"/>
                  </a:ext>
                </a:extLst>
              </a:tr>
              <a:tr h="241300">
                <a:tc>
                  <a:txBody>
                    <a:bodyPr/>
                    <a:lstStyle/>
                    <a:p>
                      <a:pPr algn="ctr" fontAlgn="ctr"/>
                      <a:r>
                        <a:rPr lang="en-US" sz="1100" b="0" i="0" u="none" strike="noStrike">
                          <a:solidFill>
                            <a:srgbClr val="212121"/>
                          </a:solidFill>
                          <a:effectLst/>
                          <a:highlight>
                            <a:srgbClr val="DAF2D0"/>
                          </a:highlight>
                          <a:latin typeface="Calibri" panose="020F0502020204030204" pitchFamily="34" charset="0"/>
                        </a:rPr>
                        <a:t>HBM3E</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F2D0"/>
                    </a:solidFill>
                  </a:tcPr>
                </a:tc>
                <a:tc>
                  <a:txBody>
                    <a:bodyPr/>
                    <a:lstStyle/>
                    <a:p>
                      <a:pPr algn="ctr" fontAlgn="ctr"/>
                      <a:r>
                        <a:rPr lang="en-US" sz="1100" b="0" i="0" u="none" strike="noStrike">
                          <a:solidFill>
                            <a:srgbClr val="212121"/>
                          </a:solidFill>
                          <a:effectLst/>
                          <a:highlight>
                            <a:srgbClr val="DAF2D0"/>
                          </a:highlight>
                          <a:latin typeface="Calibri" panose="020F0502020204030204" pitchFamily="34" charset="0"/>
                        </a:rPr>
                        <a:t>24</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F2D0"/>
                    </a:solidFill>
                  </a:tcPr>
                </a:tc>
                <a:tc>
                  <a:txBody>
                    <a:bodyPr/>
                    <a:lstStyle/>
                    <a:p>
                      <a:pPr algn="ctr" fontAlgn="ctr"/>
                      <a:r>
                        <a:rPr lang="en-US" sz="1100" b="0" i="0" u="none" strike="noStrike">
                          <a:solidFill>
                            <a:srgbClr val="212121"/>
                          </a:solidFill>
                          <a:effectLst/>
                          <a:highlight>
                            <a:srgbClr val="DAF2D0"/>
                          </a:highlight>
                          <a:latin typeface="Calibri" panose="020F0502020204030204" pitchFamily="34" charset="0"/>
                        </a:rPr>
                        <a:t>100</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F2D0"/>
                    </a:solidFill>
                  </a:tcPr>
                </a:tc>
                <a:tc>
                  <a:txBody>
                    <a:bodyPr/>
                    <a:lstStyle/>
                    <a:p>
                      <a:pPr algn="ctr" fontAlgn="ctr"/>
                      <a:r>
                        <a:rPr lang="en-US" sz="1100" b="0" i="0" u="none" strike="noStrike">
                          <a:solidFill>
                            <a:srgbClr val="212121"/>
                          </a:solidFill>
                          <a:effectLst/>
                          <a:highlight>
                            <a:srgbClr val="DAF2D0"/>
                          </a:highlight>
                          <a:latin typeface="Calibri" panose="020F0502020204030204" pitchFamily="34" charset="0"/>
                        </a:rPr>
                        <a:t>3.70</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F2D0"/>
                    </a:solidFill>
                  </a:tcPr>
                </a:tc>
                <a:tc>
                  <a:txBody>
                    <a:bodyPr/>
                    <a:lstStyle/>
                    <a:p>
                      <a:pPr algn="ctr" fontAlgn="ctr"/>
                      <a:r>
                        <a:rPr lang="en-US" sz="1100" b="0" i="0" u="none" strike="noStrike">
                          <a:solidFill>
                            <a:srgbClr val="212121"/>
                          </a:solidFill>
                          <a:effectLst/>
                          <a:highlight>
                            <a:srgbClr val="DAF2D0"/>
                          </a:highlight>
                          <a:latin typeface="Calibri" panose="020F0502020204030204" pitchFamily="34" charset="0"/>
                        </a:rPr>
                        <a:t>128</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F2D0"/>
                    </a:solidFill>
                  </a:tcPr>
                </a:tc>
                <a:tc>
                  <a:txBody>
                    <a:bodyPr/>
                    <a:lstStyle/>
                    <a:p>
                      <a:pPr algn="ctr" fontAlgn="ctr"/>
                      <a:r>
                        <a:rPr lang="en-US" sz="1100" b="0" i="0" u="none" strike="noStrike">
                          <a:solidFill>
                            <a:srgbClr val="212121"/>
                          </a:solidFill>
                          <a:effectLst/>
                          <a:highlight>
                            <a:srgbClr val="DAF2D0"/>
                          </a:highlight>
                          <a:latin typeface="Calibri" panose="020F0502020204030204" pitchFamily="34" charset="0"/>
                        </a:rPr>
                        <a:t>9.2</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F2D0"/>
                    </a:solidFill>
                  </a:tcPr>
                </a:tc>
                <a:extLst>
                  <a:ext uri="{0D108BD9-81ED-4DB2-BD59-A6C34878D82A}">
                    <a16:rowId xmlns:a16="http://schemas.microsoft.com/office/drawing/2014/main" val="287420876"/>
                  </a:ext>
                </a:extLst>
              </a:tr>
              <a:tr h="241300">
                <a:tc>
                  <a:txBody>
                    <a:bodyPr/>
                    <a:lstStyle/>
                    <a:p>
                      <a:pPr algn="ctr" fontAlgn="ctr"/>
                      <a:r>
                        <a:rPr lang="en-US" sz="1100" b="0" i="0" u="none" strike="noStrike">
                          <a:solidFill>
                            <a:srgbClr val="212121"/>
                          </a:solidFill>
                          <a:effectLst/>
                          <a:highlight>
                            <a:srgbClr val="DAF2D0"/>
                          </a:highlight>
                          <a:latin typeface="Calibri" panose="020F0502020204030204" pitchFamily="34" charset="0"/>
                        </a:rPr>
                        <a:t>TMC-LPW</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F2D0"/>
                    </a:solidFill>
                  </a:tcPr>
                </a:tc>
                <a:tc>
                  <a:txBody>
                    <a:bodyPr/>
                    <a:lstStyle/>
                    <a:p>
                      <a:pPr algn="ctr" fontAlgn="ctr"/>
                      <a:r>
                        <a:rPr lang="en-US" sz="1100" b="0" i="0" u="none" strike="noStrike">
                          <a:solidFill>
                            <a:srgbClr val="212121"/>
                          </a:solidFill>
                          <a:effectLst/>
                          <a:highlight>
                            <a:srgbClr val="DAF2D0"/>
                          </a:highlight>
                          <a:latin typeface="Calibri" panose="020F0502020204030204" pitchFamily="34" charset="0"/>
                        </a:rPr>
                        <a:t>24</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F2D0"/>
                    </a:solidFill>
                  </a:tcPr>
                </a:tc>
                <a:tc>
                  <a:txBody>
                    <a:bodyPr/>
                    <a:lstStyle/>
                    <a:p>
                      <a:pPr algn="ctr" fontAlgn="ctr"/>
                      <a:r>
                        <a:rPr lang="en-US" sz="1100" b="0" i="0" u="none" strike="noStrike">
                          <a:solidFill>
                            <a:srgbClr val="212121"/>
                          </a:solidFill>
                          <a:effectLst/>
                          <a:highlight>
                            <a:srgbClr val="DAF2D0"/>
                          </a:highlight>
                          <a:latin typeface="Calibri" panose="020F0502020204030204" pitchFamily="34" charset="0"/>
                        </a:rPr>
                        <a:t>66</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F2D0"/>
                    </a:solidFill>
                  </a:tcPr>
                </a:tc>
                <a:tc>
                  <a:txBody>
                    <a:bodyPr/>
                    <a:lstStyle/>
                    <a:p>
                      <a:pPr algn="ctr" fontAlgn="ctr"/>
                      <a:r>
                        <a:rPr lang="en-US" sz="1100" b="0" i="0" u="none" strike="noStrike">
                          <a:solidFill>
                            <a:srgbClr val="212121"/>
                          </a:solidFill>
                          <a:effectLst/>
                          <a:highlight>
                            <a:srgbClr val="DAF2D0"/>
                          </a:highlight>
                          <a:latin typeface="Calibri" panose="020F0502020204030204" pitchFamily="34" charset="0"/>
                        </a:rPr>
                        <a:t>0.5</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F2D0"/>
                    </a:solidFill>
                  </a:tcPr>
                </a:tc>
                <a:tc>
                  <a:txBody>
                    <a:bodyPr/>
                    <a:lstStyle/>
                    <a:p>
                      <a:pPr algn="ctr" fontAlgn="ctr"/>
                      <a:r>
                        <a:rPr lang="en-US" sz="1100" b="0" i="0" u="none" strike="noStrike">
                          <a:solidFill>
                            <a:srgbClr val="212121"/>
                          </a:solidFill>
                          <a:effectLst/>
                          <a:highlight>
                            <a:srgbClr val="DAF2D0"/>
                          </a:highlight>
                          <a:latin typeface="Calibri" panose="020F0502020204030204" pitchFamily="34" charset="0"/>
                        </a:rPr>
                        <a:t>128</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F2D0"/>
                    </a:solidFill>
                  </a:tcPr>
                </a:tc>
                <a:tc>
                  <a:txBody>
                    <a:bodyPr/>
                    <a:lstStyle/>
                    <a:p>
                      <a:pPr algn="ctr" fontAlgn="ctr"/>
                      <a:r>
                        <a:rPr lang="en-US" sz="1100" b="0" i="0" u="none" strike="noStrike">
                          <a:solidFill>
                            <a:srgbClr val="212121"/>
                          </a:solidFill>
                          <a:effectLst/>
                          <a:highlight>
                            <a:srgbClr val="DAF2D0"/>
                          </a:highlight>
                          <a:latin typeface="Calibri" panose="020F0502020204030204" pitchFamily="34" charset="0"/>
                        </a:rPr>
                        <a:t>7.6</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F2D0"/>
                    </a:solidFill>
                  </a:tcPr>
                </a:tc>
                <a:extLst>
                  <a:ext uri="{0D108BD9-81ED-4DB2-BD59-A6C34878D82A}">
                    <a16:rowId xmlns:a16="http://schemas.microsoft.com/office/drawing/2014/main" val="3209320333"/>
                  </a:ext>
                </a:extLst>
              </a:tr>
              <a:tr h="241300">
                <a:tc>
                  <a:txBody>
                    <a:bodyPr/>
                    <a:lstStyle/>
                    <a:p>
                      <a:pPr algn="ctr" fontAlgn="ctr"/>
                      <a:r>
                        <a:rPr lang="en-US" sz="1100" b="0" i="0" u="none" strike="noStrike">
                          <a:solidFill>
                            <a:srgbClr val="212121"/>
                          </a:solidFill>
                          <a:effectLst/>
                          <a:highlight>
                            <a:srgbClr val="DAE9F8"/>
                          </a:highlight>
                          <a:latin typeface="Calibri" panose="020F0502020204030204" pitchFamily="34" charset="0"/>
                        </a:rPr>
                        <a:t>LP5</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E9F8"/>
                    </a:solidFill>
                  </a:tcPr>
                </a:tc>
                <a:tc>
                  <a:txBody>
                    <a:bodyPr/>
                    <a:lstStyle/>
                    <a:p>
                      <a:pPr algn="ctr" fontAlgn="ctr"/>
                      <a:r>
                        <a:rPr lang="en-US" sz="1100" b="0" i="0" u="none" strike="noStrike">
                          <a:solidFill>
                            <a:srgbClr val="212121"/>
                          </a:solidFill>
                          <a:effectLst/>
                          <a:highlight>
                            <a:srgbClr val="DAE9F8"/>
                          </a:highlight>
                          <a:latin typeface="Calibri" panose="020F0502020204030204" pitchFamily="34" charset="0"/>
                        </a:rPr>
                        <a:t>16</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E9F8"/>
                    </a:solidFill>
                  </a:tcPr>
                </a:tc>
                <a:tc>
                  <a:txBody>
                    <a:bodyPr/>
                    <a:lstStyle/>
                    <a:p>
                      <a:pPr algn="ctr" fontAlgn="ctr"/>
                      <a:r>
                        <a:rPr lang="en-US" sz="1100" b="0" i="0" u="none" strike="noStrike">
                          <a:solidFill>
                            <a:srgbClr val="212121"/>
                          </a:solidFill>
                          <a:effectLst/>
                          <a:highlight>
                            <a:srgbClr val="DAE9F8"/>
                          </a:highlight>
                          <a:latin typeface="Calibri" panose="020F0502020204030204" pitchFamily="34" charset="0"/>
                        </a:rPr>
                        <a:t>37</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E9F8"/>
                    </a:solidFill>
                  </a:tcPr>
                </a:tc>
                <a:tc>
                  <a:txBody>
                    <a:bodyPr/>
                    <a:lstStyle/>
                    <a:p>
                      <a:pPr algn="ctr" fontAlgn="ctr"/>
                      <a:r>
                        <a:rPr lang="en-US" sz="1100" b="0" i="0" u="none" strike="noStrike">
                          <a:solidFill>
                            <a:srgbClr val="212121"/>
                          </a:solidFill>
                          <a:effectLst/>
                          <a:highlight>
                            <a:srgbClr val="DAE9F8"/>
                          </a:highlight>
                          <a:latin typeface="Calibri" panose="020F0502020204030204" pitchFamily="34" charset="0"/>
                        </a:rPr>
                        <a:t>5</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E9F8"/>
                    </a:solidFill>
                  </a:tcPr>
                </a:tc>
                <a:tc>
                  <a:txBody>
                    <a:bodyPr/>
                    <a:lstStyle/>
                    <a:p>
                      <a:pPr algn="ctr" fontAlgn="ctr"/>
                      <a:r>
                        <a:rPr lang="en-US" sz="1100" b="0" i="0" u="none" strike="noStrike">
                          <a:solidFill>
                            <a:srgbClr val="212121"/>
                          </a:solidFill>
                          <a:effectLst/>
                          <a:highlight>
                            <a:srgbClr val="DAE9F8"/>
                          </a:highlight>
                          <a:latin typeface="Calibri" panose="020F0502020204030204" pitchFamily="34" charset="0"/>
                        </a:rPr>
                        <a:t>16</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E9F8"/>
                    </a:solidFill>
                  </a:tcPr>
                </a:tc>
                <a:tc>
                  <a:txBody>
                    <a:bodyPr/>
                    <a:lstStyle/>
                    <a:p>
                      <a:pPr algn="ctr" fontAlgn="ctr"/>
                      <a:r>
                        <a:rPr lang="en-US" sz="1100" b="0" i="0" u="none" strike="noStrike">
                          <a:solidFill>
                            <a:srgbClr val="212121"/>
                          </a:solidFill>
                          <a:effectLst/>
                          <a:highlight>
                            <a:srgbClr val="DAE9F8"/>
                          </a:highlight>
                          <a:latin typeface="Calibri" panose="020F0502020204030204" pitchFamily="34" charset="0"/>
                        </a:rPr>
                        <a:t>8.4</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E9F8"/>
                    </a:solidFill>
                  </a:tcPr>
                </a:tc>
                <a:extLst>
                  <a:ext uri="{0D108BD9-81ED-4DB2-BD59-A6C34878D82A}">
                    <a16:rowId xmlns:a16="http://schemas.microsoft.com/office/drawing/2014/main" val="1406132648"/>
                  </a:ext>
                </a:extLst>
              </a:tr>
              <a:tr h="241300">
                <a:tc>
                  <a:txBody>
                    <a:bodyPr/>
                    <a:lstStyle/>
                    <a:p>
                      <a:pPr algn="ctr" fontAlgn="ctr"/>
                      <a:r>
                        <a:rPr lang="en-US" sz="1100" b="0" i="0" u="none" strike="noStrike">
                          <a:solidFill>
                            <a:srgbClr val="212121"/>
                          </a:solidFill>
                          <a:effectLst/>
                          <a:highlight>
                            <a:srgbClr val="DAE9F8"/>
                          </a:highlight>
                          <a:latin typeface="Calibri" panose="020F0502020204030204" pitchFamily="34" charset="0"/>
                        </a:rPr>
                        <a:t>TMC-LP5</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E9F8"/>
                    </a:solidFill>
                  </a:tcPr>
                </a:tc>
                <a:tc>
                  <a:txBody>
                    <a:bodyPr/>
                    <a:lstStyle/>
                    <a:p>
                      <a:pPr algn="ctr" fontAlgn="ctr"/>
                      <a:r>
                        <a:rPr lang="en-US" sz="1100" b="0" i="0" u="none" strike="noStrike">
                          <a:solidFill>
                            <a:srgbClr val="212121"/>
                          </a:solidFill>
                          <a:effectLst/>
                          <a:highlight>
                            <a:srgbClr val="DAE9F8"/>
                          </a:highlight>
                          <a:latin typeface="Calibri" panose="020F0502020204030204" pitchFamily="34" charset="0"/>
                        </a:rPr>
                        <a:t>16</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E9F8"/>
                    </a:solidFill>
                  </a:tcPr>
                </a:tc>
                <a:tc>
                  <a:txBody>
                    <a:bodyPr/>
                    <a:lstStyle/>
                    <a:p>
                      <a:pPr algn="ctr" fontAlgn="ctr"/>
                      <a:r>
                        <a:rPr lang="en-US" sz="1100" b="0" i="0" u="none" strike="noStrike">
                          <a:solidFill>
                            <a:srgbClr val="212121"/>
                          </a:solidFill>
                          <a:effectLst/>
                          <a:highlight>
                            <a:srgbClr val="DAE9F8"/>
                          </a:highlight>
                          <a:latin typeface="Calibri" panose="020F0502020204030204" pitchFamily="34" charset="0"/>
                        </a:rPr>
                        <a:t>37</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E9F8"/>
                    </a:solidFill>
                  </a:tcPr>
                </a:tc>
                <a:tc>
                  <a:txBody>
                    <a:bodyPr/>
                    <a:lstStyle/>
                    <a:p>
                      <a:pPr algn="ctr" fontAlgn="ctr"/>
                      <a:r>
                        <a:rPr lang="en-US" sz="1100" b="0" i="0" u="none" strike="noStrike">
                          <a:solidFill>
                            <a:srgbClr val="212121"/>
                          </a:solidFill>
                          <a:effectLst/>
                          <a:highlight>
                            <a:srgbClr val="DAE9F8"/>
                          </a:highlight>
                          <a:latin typeface="Calibri" panose="020F0502020204030204" pitchFamily="34" charset="0"/>
                        </a:rPr>
                        <a:t>0.5</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E9F8"/>
                    </a:solidFill>
                  </a:tcPr>
                </a:tc>
                <a:tc>
                  <a:txBody>
                    <a:bodyPr/>
                    <a:lstStyle/>
                    <a:p>
                      <a:pPr algn="ctr" fontAlgn="ctr"/>
                      <a:r>
                        <a:rPr lang="en-US" sz="1100" b="0" i="0" u="none" strike="noStrike">
                          <a:solidFill>
                            <a:srgbClr val="212121"/>
                          </a:solidFill>
                          <a:effectLst/>
                          <a:highlight>
                            <a:srgbClr val="DAE9F8"/>
                          </a:highlight>
                          <a:latin typeface="Calibri" panose="020F0502020204030204" pitchFamily="34" charset="0"/>
                        </a:rPr>
                        <a:t>16</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E9F8"/>
                    </a:solidFill>
                  </a:tcPr>
                </a:tc>
                <a:tc>
                  <a:txBody>
                    <a:bodyPr/>
                    <a:lstStyle/>
                    <a:p>
                      <a:pPr algn="ctr" fontAlgn="ctr"/>
                      <a:r>
                        <a:rPr lang="en-US" sz="1100" b="0" i="0" u="none" strike="noStrike">
                          <a:solidFill>
                            <a:srgbClr val="212121"/>
                          </a:solidFill>
                          <a:effectLst/>
                          <a:highlight>
                            <a:srgbClr val="DAE9F8"/>
                          </a:highlight>
                          <a:latin typeface="Calibri" panose="020F0502020204030204" pitchFamily="34" charset="0"/>
                        </a:rPr>
                        <a:t>9.2</a:t>
                      </a:r>
                    </a:p>
                  </a:txBody>
                  <a:tcPr marL="9525" marR="9525" marT="9525" marB="0" anchor="ctr">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DAE9F8"/>
                    </a:solidFill>
                  </a:tcPr>
                </a:tc>
                <a:extLst>
                  <a:ext uri="{0D108BD9-81ED-4DB2-BD59-A6C34878D82A}">
                    <a16:rowId xmlns:a16="http://schemas.microsoft.com/office/drawing/2014/main" val="2045424421"/>
                  </a:ext>
                </a:extLst>
              </a:tr>
            </a:tbl>
          </a:graphicData>
        </a:graphic>
      </p:graphicFrame>
      <p:pic>
        <p:nvPicPr>
          <p:cNvPr id="13" name="Picture 12">
            <a:extLst>
              <a:ext uri="{FF2B5EF4-FFF2-40B4-BE49-F238E27FC236}">
                <a16:creationId xmlns:a16="http://schemas.microsoft.com/office/drawing/2014/main" id="{AE1205E9-7980-68FF-4DFA-DD23A72D52C4}"/>
              </a:ext>
            </a:extLst>
          </p:cNvPr>
          <p:cNvPicPr>
            <a:picLocks noChangeAspect="1"/>
          </p:cNvPicPr>
          <p:nvPr/>
        </p:nvPicPr>
        <p:blipFill rotWithShape="1">
          <a:blip r:embed="rId2"/>
          <a:srcRect l="55347" t="81120" r="22168"/>
          <a:stretch/>
        </p:blipFill>
        <p:spPr>
          <a:xfrm>
            <a:off x="9144001" y="4813300"/>
            <a:ext cx="1485900" cy="838200"/>
          </a:xfrm>
          <a:prstGeom prst="rect">
            <a:avLst/>
          </a:prstGeom>
        </p:spPr>
      </p:pic>
      <p:pic>
        <p:nvPicPr>
          <p:cNvPr id="9" name="Picture 8">
            <a:extLst>
              <a:ext uri="{FF2B5EF4-FFF2-40B4-BE49-F238E27FC236}">
                <a16:creationId xmlns:a16="http://schemas.microsoft.com/office/drawing/2014/main" id="{7D6CD9A6-C804-0033-40BA-B471E5F4E259}"/>
              </a:ext>
            </a:extLst>
          </p:cNvPr>
          <p:cNvPicPr>
            <a:picLocks noChangeAspect="1"/>
          </p:cNvPicPr>
          <p:nvPr/>
        </p:nvPicPr>
        <p:blipFill rotWithShape="1">
          <a:blip r:embed="rId3"/>
          <a:srcRect l="5444" r="14184"/>
          <a:stretch/>
        </p:blipFill>
        <p:spPr>
          <a:xfrm>
            <a:off x="5902035" y="1206501"/>
            <a:ext cx="5283201" cy="4460240"/>
          </a:xfrm>
          <a:prstGeom prst="rect">
            <a:avLst/>
          </a:prstGeom>
        </p:spPr>
      </p:pic>
      <p:pic>
        <p:nvPicPr>
          <p:cNvPr id="10" name="Picture 9">
            <a:extLst>
              <a:ext uri="{FF2B5EF4-FFF2-40B4-BE49-F238E27FC236}">
                <a16:creationId xmlns:a16="http://schemas.microsoft.com/office/drawing/2014/main" id="{7AA97443-D6B8-7F47-C363-784F499BA64C}"/>
              </a:ext>
            </a:extLst>
          </p:cNvPr>
          <p:cNvPicPr>
            <a:picLocks noChangeAspect="1"/>
          </p:cNvPicPr>
          <p:nvPr/>
        </p:nvPicPr>
        <p:blipFill rotWithShape="1">
          <a:blip r:embed="rId4"/>
          <a:srcRect l="5444" r="17275"/>
          <a:stretch/>
        </p:blipFill>
        <p:spPr>
          <a:xfrm>
            <a:off x="5902035" y="1206501"/>
            <a:ext cx="5080001" cy="4460240"/>
          </a:xfrm>
          <a:prstGeom prst="rect">
            <a:avLst/>
          </a:prstGeom>
        </p:spPr>
      </p:pic>
      <p:pic>
        <p:nvPicPr>
          <p:cNvPr id="11" name="Picture 10">
            <a:extLst>
              <a:ext uri="{FF2B5EF4-FFF2-40B4-BE49-F238E27FC236}">
                <a16:creationId xmlns:a16="http://schemas.microsoft.com/office/drawing/2014/main" id="{C1A98EA6-8798-241C-97B9-C72B8C9EA69E}"/>
              </a:ext>
            </a:extLst>
          </p:cNvPr>
          <p:cNvPicPr>
            <a:picLocks noChangeAspect="1"/>
          </p:cNvPicPr>
          <p:nvPr/>
        </p:nvPicPr>
        <p:blipFill rotWithShape="1">
          <a:blip r:embed="rId5"/>
          <a:srcRect l="5444" r="19383"/>
          <a:stretch/>
        </p:blipFill>
        <p:spPr>
          <a:xfrm>
            <a:off x="5902036" y="1206500"/>
            <a:ext cx="4941456" cy="4460240"/>
          </a:xfrm>
          <a:prstGeom prst="rect">
            <a:avLst/>
          </a:prstGeom>
        </p:spPr>
      </p:pic>
      <p:sp>
        <p:nvSpPr>
          <p:cNvPr id="4" name="Action Button: Back or Previous 3">
            <a:hlinkClick r:id="rId6" action="ppaction://hlinksldjump" highlightClick="1"/>
            <a:extLst>
              <a:ext uri="{FF2B5EF4-FFF2-40B4-BE49-F238E27FC236}">
                <a16:creationId xmlns:a16="http://schemas.microsoft.com/office/drawing/2014/main" id="{E9ED8B50-FEC8-9297-B0A9-8A87FA5F53BC}"/>
              </a:ext>
            </a:extLst>
          </p:cNvPr>
          <p:cNvSpPr/>
          <p:nvPr/>
        </p:nvSpPr>
        <p:spPr>
          <a:xfrm>
            <a:off x="11734800" y="533400"/>
            <a:ext cx="304800" cy="304800"/>
          </a:xfrm>
          <a:prstGeom prst="actionButtonBackPrevio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59044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9"/>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10"/>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0F5C1-B7CE-C443-83EB-4604DE4F1DF8}"/>
              </a:ext>
            </a:extLst>
          </p:cNvPr>
          <p:cNvSpPr>
            <a:spLocks noGrp="1"/>
          </p:cNvSpPr>
          <p:nvPr>
            <p:ph type="title"/>
          </p:nvPr>
        </p:nvSpPr>
        <p:spPr>
          <a:xfrm>
            <a:off x="609600" y="274639"/>
            <a:ext cx="10972800" cy="715961"/>
          </a:xfrm>
        </p:spPr>
        <p:txBody>
          <a:bodyPr/>
          <a:lstStyle/>
          <a:p>
            <a:r>
              <a:rPr lang="en-US" sz="3200" dirty="0"/>
              <a:t>Critical Path (Fast Fail)</a:t>
            </a:r>
            <a:endParaRPr lang="en-US" sz="2800" dirty="0"/>
          </a:p>
        </p:txBody>
      </p:sp>
      <p:sp>
        <p:nvSpPr>
          <p:cNvPr id="3" name="Content Placeholder 2">
            <a:extLst>
              <a:ext uri="{FF2B5EF4-FFF2-40B4-BE49-F238E27FC236}">
                <a16:creationId xmlns:a16="http://schemas.microsoft.com/office/drawing/2014/main" id="{3721D8FE-06D4-6A41-251E-C5E9671A5F1B}"/>
              </a:ext>
            </a:extLst>
          </p:cNvPr>
          <p:cNvSpPr>
            <a:spLocks noGrp="1"/>
          </p:cNvSpPr>
          <p:nvPr>
            <p:ph sz="half" idx="2"/>
          </p:nvPr>
        </p:nvSpPr>
        <p:spPr>
          <a:xfrm>
            <a:off x="609600" y="1189040"/>
            <a:ext cx="5386918" cy="3078160"/>
          </a:xfrm>
        </p:spPr>
        <p:txBody>
          <a:bodyPr/>
          <a:lstStyle/>
          <a:p>
            <a:pPr marL="0" indent="0">
              <a:buNone/>
            </a:pPr>
            <a:r>
              <a:rPr lang="en-US" sz="1400" dirty="0">
                <a:solidFill>
                  <a:schemeClr val="accent6"/>
                </a:solidFill>
              </a:rPr>
              <a:t>2024: Ideation/Vetting concluded, meeting manufacturing 3Cs with DRAM/OSAT collaborator </a:t>
            </a:r>
            <a:r>
              <a:rPr lang="en-US" sz="1400" dirty="0" err="1">
                <a:solidFill>
                  <a:schemeClr val="accent6"/>
                </a:solidFill>
              </a:rPr>
              <a:t>id’d</a:t>
            </a:r>
            <a:endParaRPr lang="en-US" sz="1400" dirty="0">
              <a:solidFill>
                <a:schemeClr val="accent6"/>
              </a:solidFill>
            </a:endParaRPr>
          </a:p>
          <a:p>
            <a:pPr>
              <a:spcBef>
                <a:spcPts val="480"/>
              </a:spcBef>
            </a:pPr>
            <a:r>
              <a:rPr lang="en-US" sz="1400" dirty="0">
                <a:solidFill>
                  <a:srgbClr val="00B050"/>
                </a:solidFill>
              </a:rPr>
              <a:t>TMC Rev 1 flow and costing completed</a:t>
            </a:r>
          </a:p>
          <a:p>
            <a:pPr lvl="1"/>
            <a:r>
              <a:rPr lang="en-US" sz="1400" dirty="0">
                <a:solidFill>
                  <a:srgbClr val="00B050"/>
                </a:solidFill>
              </a:rPr>
              <a:t>Line of sight technology feasibility with ¾ cost @ iso performance</a:t>
            </a:r>
          </a:p>
          <a:p>
            <a:pPr>
              <a:spcBef>
                <a:spcPts val="480"/>
              </a:spcBef>
            </a:pPr>
            <a:r>
              <a:rPr lang="en-US" sz="1400" dirty="0"/>
              <a:t>TMC process flow and capability meeting performance and scalability success criteria</a:t>
            </a:r>
          </a:p>
          <a:p>
            <a:pPr lvl="1"/>
            <a:r>
              <a:rPr lang="en-US" sz="1400" dirty="0"/>
              <a:t>HBM </a:t>
            </a:r>
            <a:r>
              <a:rPr lang="en-US" sz="1400" dirty="0" err="1"/>
              <a:t>CoW</a:t>
            </a:r>
            <a:r>
              <a:rPr lang="en-US" sz="1400" dirty="0"/>
              <a:t> package is the baseline</a:t>
            </a:r>
          </a:p>
          <a:p>
            <a:pPr lvl="1"/>
            <a:r>
              <a:rPr lang="en-US" sz="1400" dirty="0"/>
              <a:t>OSAT short lists</a:t>
            </a:r>
          </a:p>
          <a:p>
            <a:pPr lvl="1"/>
            <a:r>
              <a:rPr lang="en-US" sz="1400" dirty="0"/>
              <a:t>Cubing module OSAT supplier selected for TM-TV Tapeout</a:t>
            </a:r>
          </a:p>
          <a:p>
            <a:pPr>
              <a:spcBef>
                <a:spcPts val="480"/>
              </a:spcBef>
            </a:pPr>
            <a:r>
              <a:rPr lang="en-US" sz="1400" dirty="0"/>
              <a:t>Package Module Electrical, Mechanical and Thermal assessed, defined to support 'HBM’ datasheet</a:t>
            </a:r>
          </a:p>
          <a:p>
            <a:pPr lvl="1"/>
            <a:r>
              <a:rPr lang="en-US" sz="1400" dirty="0"/>
              <a:t>Memory Supplier engagement starts</a:t>
            </a:r>
          </a:p>
          <a:p>
            <a:endParaRPr lang="en-US" sz="1400" dirty="0"/>
          </a:p>
        </p:txBody>
      </p:sp>
      <p:sp>
        <p:nvSpPr>
          <p:cNvPr id="6" name="Content Placeholder 5">
            <a:extLst>
              <a:ext uri="{FF2B5EF4-FFF2-40B4-BE49-F238E27FC236}">
                <a16:creationId xmlns:a16="http://schemas.microsoft.com/office/drawing/2014/main" id="{0A8383E6-F94E-C3D6-8707-60A6B5300334}"/>
              </a:ext>
            </a:extLst>
          </p:cNvPr>
          <p:cNvSpPr>
            <a:spLocks noGrp="1"/>
          </p:cNvSpPr>
          <p:nvPr>
            <p:ph sz="quarter" idx="4"/>
          </p:nvPr>
        </p:nvSpPr>
        <p:spPr>
          <a:xfrm>
            <a:off x="6193371" y="1189040"/>
            <a:ext cx="5389034" cy="3154360"/>
          </a:xfrm>
        </p:spPr>
        <p:txBody>
          <a:bodyPr/>
          <a:lstStyle/>
          <a:p>
            <a:pPr marL="0" indent="0">
              <a:buNone/>
            </a:pPr>
            <a:r>
              <a:rPr lang="en-US" sz="1400" dirty="0">
                <a:solidFill>
                  <a:schemeClr val="accent6"/>
                </a:solidFill>
              </a:rPr>
              <a:t>2025: TM-TV and IC-TV Tapeout, PoC validated</a:t>
            </a:r>
          </a:p>
          <a:p>
            <a:pPr>
              <a:spcBef>
                <a:spcPts val="480"/>
              </a:spcBef>
            </a:pPr>
            <a:r>
              <a:rPr lang="en-US" sz="1400" dirty="0"/>
              <a:t>TM-TV assessment meet success criteria</a:t>
            </a:r>
          </a:p>
          <a:p>
            <a:pPr lvl="1"/>
            <a:r>
              <a:rPr lang="en-US" sz="1400" dirty="0"/>
              <a:t>Memory cubing module supplier selected for IC-TV Tapeout</a:t>
            </a:r>
          </a:p>
          <a:p>
            <a:pPr>
              <a:spcBef>
                <a:spcPts val="480"/>
              </a:spcBef>
            </a:pPr>
            <a:r>
              <a:rPr lang="en-US" sz="1400" dirty="0"/>
              <a:t>Technology performance and reliability assessed using IC-TV</a:t>
            </a:r>
          </a:p>
          <a:p>
            <a:pPr>
              <a:spcBef>
                <a:spcPts val="480"/>
              </a:spcBef>
            </a:pPr>
            <a:r>
              <a:rPr lang="en-US" sz="1400" dirty="0"/>
              <a:t>'27 Product PrePOR success criteria established for HBM4E replacement </a:t>
            </a:r>
          </a:p>
          <a:p>
            <a:pPr lvl="1"/>
            <a:r>
              <a:rPr lang="en-US" sz="1400" dirty="0"/>
              <a:t>Test Chip planned starts (C-Spec, T-Spec, do we need MAS equivalent?)</a:t>
            </a:r>
          </a:p>
          <a:p>
            <a:pPr>
              <a:spcBef>
                <a:spcPts val="480"/>
              </a:spcBef>
            </a:pPr>
            <a:r>
              <a:rPr lang="en-US" sz="1400" dirty="0"/>
              <a:t>‘TMC-LPW6’ spec &amp; roadmap aligned; secure pre-POR position </a:t>
            </a:r>
          </a:p>
          <a:p>
            <a:pPr marL="0" indent="0">
              <a:buNone/>
            </a:pPr>
            <a:r>
              <a:rPr lang="en-US" sz="1400" dirty="0">
                <a:solidFill>
                  <a:schemeClr val="accent6"/>
                </a:solidFill>
              </a:rPr>
              <a:t>2026: TMC at HBM4+ class demonstrated </a:t>
            </a:r>
          </a:p>
          <a:p>
            <a:pPr>
              <a:spcBef>
                <a:spcPts val="480"/>
              </a:spcBef>
            </a:pPr>
            <a:r>
              <a:rPr lang="en-US" sz="1400" dirty="0"/>
              <a:t>Product intercept decision made</a:t>
            </a:r>
          </a:p>
        </p:txBody>
      </p:sp>
      <p:graphicFrame>
        <p:nvGraphicFramePr>
          <p:cNvPr id="7" name="Table 6">
            <a:extLst>
              <a:ext uri="{FF2B5EF4-FFF2-40B4-BE49-F238E27FC236}">
                <a16:creationId xmlns:a16="http://schemas.microsoft.com/office/drawing/2014/main" id="{3B7AEB8C-6742-DC66-CBB7-A265A6E2B306}"/>
              </a:ext>
            </a:extLst>
          </p:cNvPr>
          <p:cNvGraphicFramePr>
            <a:graphicFrameLocks noGrp="1"/>
          </p:cNvGraphicFramePr>
          <p:nvPr>
            <p:extLst>
              <p:ext uri="{D42A27DB-BD31-4B8C-83A1-F6EECF244321}">
                <p14:modId xmlns:p14="http://schemas.microsoft.com/office/powerpoint/2010/main" val="1307826790"/>
              </p:ext>
            </p:extLst>
          </p:nvPr>
        </p:nvGraphicFramePr>
        <p:xfrm>
          <a:off x="383177" y="4572000"/>
          <a:ext cx="11425645" cy="1465276"/>
        </p:xfrm>
        <a:graphic>
          <a:graphicData uri="http://schemas.openxmlformats.org/drawingml/2006/table">
            <a:tbl>
              <a:tblPr/>
              <a:tblGrid>
                <a:gridCol w="1423851">
                  <a:extLst>
                    <a:ext uri="{9D8B030D-6E8A-4147-A177-3AD203B41FA5}">
                      <a16:colId xmlns:a16="http://schemas.microsoft.com/office/drawing/2014/main" val="3036036412"/>
                    </a:ext>
                  </a:extLst>
                </a:gridCol>
                <a:gridCol w="3173192">
                  <a:extLst>
                    <a:ext uri="{9D8B030D-6E8A-4147-A177-3AD203B41FA5}">
                      <a16:colId xmlns:a16="http://schemas.microsoft.com/office/drawing/2014/main" val="1170025083"/>
                    </a:ext>
                  </a:extLst>
                </a:gridCol>
                <a:gridCol w="3802374">
                  <a:extLst>
                    <a:ext uri="{9D8B030D-6E8A-4147-A177-3AD203B41FA5}">
                      <a16:colId xmlns:a16="http://schemas.microsoft.com/office/drawing/2014/main" val="3313612704"/>
                    </a:ext>
                  </a:extLst>
                </a:gridCol>
                <a:gridCol w="3026228">
                  <a:extLst>
                    <a:ext uri="{9D8B030D-6E8A-4147-A177-3AD203B41FA5}">
                      <a16:colId xmlns:a16="http://schemas.microsoft.com/office/drawing/2014/main" val="3968079813"/>
                    </a:ext>
                  </a:extLst>
                </a:gridCol>
              </a:tblGrid>
              <a:tr h="305013">
                <a:tc>
                  <a:txBody>
                    <a:bodyPr/>
                    <a:lstStyle/>
                    <a:p>
                      <a:pPr algn="ctr" fontAlgn="b"/>
                      <a:r>
                        <a:rPr lang="en-US" sz="1600" u="none" strike="noStrike" dirty="0">
                          <a:effectLst/>
                          <a:latin typeface="Calibri" panose="020F0502020204030204" pitchFamily="34" charset="0"/>
                          <a:cs typeface="Calibri" panose="020F0502020204030204" pitchFamily="34" charset="0"/>
                        </a:rPr>
                        <a:t> </a:t>
                      </a:r>
                      <a:endParaRPr lang="en-US" sz="1600" b="0" i="0" u="none" strike="noStrike" dirty="0">
                        <a:solidFill>
                          <a:srgbClr val="000000"/>
                        </a:solidFill>
                        <a:effectLst/>
                        <a:latin typeface="Calibri" panose="020F0502020204030204" pitchFamily="34" charset="0"/>
                        <a:cs typeface="Calibri" panose="020F0502020204030204" pitchFamily="34" charset="0"/>
                      </a:endParaRPr>
                    </a:p>
                  </a:txBody>
                  <a:tcPr marL="36576" marR="36576" marT="36576" marB="36576"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tcPr>
                </a:tc>
                <a:tc>
                  <a:txBody>
                    <a:bodyPr/>
                    <a:lstStyle/>
                    <a:p>
                      <a:pPr algn="ctr" fontAlgn="b"/>
                      <a:r>
                        <a:rPr lang="en-US" sz="1600" b="1" u="none" strike="noStrike" dirty="0">
                          <a:solidFill>
                            <a:schemeClr val="bg1"/>
                          </a:solidFill>
                          <a:effectLst/>
                          <a:latin typeface="Calibri" panose="020F0502020204030204" pitchFamily="34" charset="0"/>
                          <a:cs typeface="Calibri" panose="020F0502020204030204" pitchFamily="34" charset="0"/>
                        </a:rPr>
                        <a:t>Q2'24</a:t>
                      </a:r>
                      <a:endParaRPr lang="en-US" sz="1600" b="1" i="0" u="none" strike="noStrike" dirty="0">
                        <a:solidFill>
                          <a:schemeClr val="bg1"/>
                        </a:solidFill>
                        <a:effectLst/>
                        <a:latin typeface="Calibri" panose="020F0502020204030204" pitchFamily="34" charset="0"/>
                        <a:cs typeface="Calibri" panose="020F0502020204030204" pitchFamily="34" charset="0"/>
                      </a:endParaRPr>
                    </a:p>
                  </a:txBody>
                  <a:tcPr marL="36576" marR="36576" marT="36576" marB="36576" anchor="ctr">
                    <a:solidFill>
                      <a:schemeClr val="accent2"/>
                    </a:solidFill>
                  </a:tcPr>
                </a:tc>
                <a:tc>
                  <a:txBody>
                    <a:bodyPr/>
                    <a:lstStyle/>
                    <a:p>
                      <a:pPr algn="ctr" fontAlgn="b"/>
                      <a:r>
                        <a:rPr lang="en-US" sz="1600" b="1" u="none" strike="noStrike">
                          <a:solidFill>
                            <a:schemeClr val="bg1"/>
                          </a:solidFill>
                          <a:effectLst/>
                          <a:latin typeface="Calibri" panose="020F0502020204030204" pitchFamily="34" charset="0"/>
                          <a:cs typeface="Calibri" panose="020F0502020204030204" pitchFamily="34" charset="0"/>
                        </a:rPr>
                        <a:t>Q3'24</a:t>
                      </a:r>
                      <a:endParaRPr lang="en-US" sz="1600" b="1" i="0" u="none" strike="noStrike">
                        <a:solidFill>
                          <a:schemeClr val="bg1"/>
                        </a:solidFill>
                        <a:effectLst/>
                        <a:latin typeface="Calibri" panose="020F0502020204030204" pitchFamily="34" charset="0"/>
                        <a:cs typeface="Calibri" panose="020F0502020204030204" pitchFamily="34" charset="0"/>
                      </a:endParaRPr>
                    </a:p>
                  </a:txBody>
                  <a:tcPr marL="36576" marR="36576" marT="36576" marB="36576" anchor="ctr">
                    <a:solidFill>
                      <a:schemeClr val="accent2"/>
                    </a:solidFill>
                  </a:tcPr>
                </a:tc>
                <a:tc>
                  <a:txBody>
                    <a:bodyPr/>
                    <a:lstStyle/>
                    <a:p>
                      <a:pPr algn="ctr" fontAlgn="b"/>
                      <a:r>
                        <a:rPr lang="en-US" sz="1600" b="1" u="none" strike="noStrike" dirty="0">
                          <a:solidFill>
                            <a:schemeClr val="bg1"/>
                          </a:solidFill>
                          <a:effectLst/>
                          <a:latin typeface="Calibri" panose="020F0502020204030204" pitchFamily="34" charset="0"/>
                          <a:cs typeface="Calibri" panose="020F0502020204030204" pitchFamily="34" charset="0"/>
                        </a:rPr>
                        <a:t>Q4'24~Q1'25</a:t>
                      </a:r>
                      <a:endParaRPr lang="en-US" sz="1600" b="1" i="0" u="none" strike="noStrike" dirty="0">
                        <a:solidFill>
                          <a:schemeClr val="bg1"/>
                        </a:solidFill>
                        <a:effectLst/>
                        <a:latin typeface="Calibri" panose="020F0502020204030204" pitchFamily="34" charset="0"/>
                        <a:cs typeface="Calibri" panose="020F0502020204030204" pitchFamily="34" charset="0"/>
                      </a:endParaRPr>
                    </a:p>
                  </a:txBody>
                  <a:tcPr marL="36576" marR="36576" marT="36576" marB="36576" anchor="ctr">
                    <a:solidFill>
                      <a:schemeClr val="accent2"/>
                    </a:solidFill>
                  </a:tcPr>
                </a:tc>
                <a:extLst>
                  <a:ext uri="{0D108BD9-81ED-4DB2-BD59-A6C34878D82A}">
                    <a16:rowId xmlns:a16="http://schemas.microsoft.com/office/drawing/2014/main" val="1936540118"/>
                  </a:ext>
                </a:extLst>
              </a:tr>
              <a:tr h="574142">
                <a:tc>
                  <a:txBody>
                    <a:bodyPr/>
                    <a:lstStyle/>
                    <a:p>
                      <a:pPr algn="l" fontAlgn="b"/>
                      <a:r>
                        <a:rPr lang="en-US" sz="1600" b="1" i="0" u="none" strike="noStrike">
                          <a:solidFill>
                            <a:schemeClr val="bg1"/>
                          </a:solidFill>
                          <a:effectLst/>
                          <a:latin typeface="Calibri" panose="020F0502020204030204" pitchFamily="34" charset="0"/>
                          <a:cs typeface="Calibri" panose="020F0502020204030204" pitchFamily="34" charset="0"/>
                        </a:rPr>
                        <a:t>Objectives</a:t>
                      </a:r>
                    </a:p>
                  </a:txBody>
                  <a:tcPr marL="36576" marR="36576" marT="36576" marB="36576" anchor="ctr">
                    <a:solidFill>
                      <a:schemeClr val="accent2"/>
                    </a:solidFill>
                  </a:tcPr>
                </a:tc>
                <a:tc>
                  <a:txBody>
                    <a:bodyPr/>
                    <a:lstStyle/>
                    <a:p>
                      <a:pPr algn="l" fontAlgn="b"/>
                      <a:r>
                        <a:rPr lang="en-US" sz="1600" u="none" strike="noStrike" dirty="0">
                          <a:effectLst/>
                          <a:latin typeface="Calibri" panose="020F0502020204030204" pitchFamily="34" charset="0"/>
                          <a:cs typeface="Calibri" panose="020F0502020204030204" pitchFamily="34" charset="0"/>
                        </a:rPr>
                        <a:t>TMC Process flow develop, cost</a:t>
                      </a:r>
                      <a:endParaRPr lang="en-US" sz="1600" b="0" i="0" u="none" strike="noStrike" dirty="0">
                        <a:solidFill>
                          <a:srgbClr val="000000"/>
                        </a:solidFill>
                        <a:effectLst/>
                        <a:latin typeface="Calibri" panose="020F0502020204030204" pitchFamily="34" charset="0"/>
                        <a:cs typeface="Calibri" panose="020F0502020204030204" pitchFamily="34" charset="0"/>
                      </a:endParaRPr>
                    </a:p>
                  </a:txBody>
                  <a:tcPr marL="36576" marR="36576" marT="36576" marB="36576" anchor="ctr"/>
                </a:tc>
                <a:tc>
                  <a:txBody>
                    <a:bodyPr/>
                    <a:lstStyle/>
                    <a:p>
                      <a:pPr algn="l" fontAlgn="b"/>
                      <a:r>
                        <a:rPr lang="en-US" sz="1600" u="none" strike="noStrike" dirty="0">
                          <a:effectLst/>
                          <a:latin typeface="Calibri" panose="020F0502020204030204" pitchFamily="34" charset="0"/>
                          <a:cs typeface="Calibri" panose="020F0502020204030204" pitchFamily="34" charset="0"/>
                        </a:rPr>
                        <a:t>MTS and DTS covering Process, Electrical and Thermal characteristics, PDK Rev0.1</a:t>
                      </a:r>
                      <a:endParaRPr lang="en-US" sz="1600" b="0" i="0" u="none" strike="noStrike" dirty="0">
                        <a:solidFill>
                          <a:srgbClr val="000000"/>
                        </a:solidFill>
                        <a:effectLst/>
                        <a:latin typeface="Calibri" panose="020F0502020204030204" pitchFamily="34" charset="0"/>
                        <a:cs typeface="Calibri" panose="020F0502020204030204" pitchFamily="34" charset="0"/>
                      </a:endParaRPr>
                    </a:p>
                  </a:txBody>
                  <a:tcPr marL="36576" marR="36576" marT="36576" marB="36576" anchor="ctr"/>
                </a:tc>
                <a:tc>
                  <a:txBody>
                    <a:bodyPr/>
                    <a:lstStyle/>
                    <a:p>
                      <a:pPr algn="l" fontAlgn="b"/>
                      <a:r>
                        <a:rPr lang="en-US" sz="1600" u="none" strike="noStrike">
                          <a:effectLst/>
                          <a:latin typeface="Calibri" panose="020F0502020204030204" pitchFamily="34" charset="0"/>
                          <a:cs typeface="Calibri" panose="020F0502020204030204" pitchFamily="34" charset="0"/>
                        </a:rPr>
                        <a:t>TM-TV Tapeout</a:t>
                      </a:r>
                      <a:endParaRPr lang="en-US" sz="1600" b="0" i="0" u="none" strike="noStrike">
                        <a:solidFill>
                          <a:srgbClr val="000000"/>
                        </a:solidFill>
                        <a:effectLst/>
                        <a:latin typeface="Calibri" panose="020F0502020204030204" pitchFamily="34" charset="0"/>
                        <a:cs typeface="Calibri" panose="020F0502020204030204" pitchFamily="34" charset="0"/>
                      </a:endParaRPr>
                    </a:p>
                  </a:txBody>
                  <a:tcPr marL="36576" marR="36576" marT="36576" marB="36576" anchor="ctr"/>
                </a:tc>
                <a:extLst>
                  <a:ext uri="{0D108BD9-81ED-4DB2-BD59-A6C34878D82A}">
                    <a16:rowId xmlns:a16="http://schemas.microsoft.com/office/drawing/2014/main" val="1458875379"/>
                  </a:ext>
                </a:extLst>
              </a:tr>
              <a:tr h="574142">
                <a:tc>
                  <a:txBody>
                    <a:bodyPr/>
                    <a:lstStyle/>
                    <a:p>
                      <a:pPr algn="l" fontAlgn="b"/>
                      <a:r>
                        <a:rPr lang="en-US" sz="1600" b="1" u="none" strike="noStrike">
                          <a:solidFill>
                            <a:schemeClr val="bg1"/>
                          </a:solidFill>
                          <a:effectLst/>
                          <a:latin typeface="Calibri" panose="020F0502020204030204" pitchFamily="34" charset="0"/>
                          <a:cs typeface="Calibri" panose="020F0502020204030204" pitchFamily="34" charset="0"/>
                        </a:rPr>
                        <a:t>Tech Gate</a:t>
                      </a:r>
                      <a:endParaRPr lang="en-US" sz="1600" b="1" i="0" u="none" strike="noStrike">
                        <a:solidFill>
                          <a:schemeClr val="bg1"/>
                        </a:solidFill>
                        <a:effectLst/>
                        <a:latin typeface="Calibri" panose="020F0502020204030204" pitchFamily="34" charset="0"/>
                        <a:cs typeface="Calibri" panose="020F0502020204030204" pitchFamily="34" charset="0"/>
                      </a:endParaRPr>
                    </a:p>
                  </a:txBody>
                  <a:tcPr marL="36576" marR="36576" marT="36576" marB="36576" anchor="ctr">
                    <a:solidFill>
                      <a:schemeClr val="accent2"/>
                    </a:solidFill>
                  </a:tcPr>
                </a:tc>
                <a:tc>
                  <a:txBody>
                    <a:bodyPr/>
                    <a:lstStyle/>
                    <a:p>
                      <a:pPr algn="l" fontAlgn="b"/>
                      <a:r>
                        <a:rPr lang="en-US" sz="1600" u="none" strike="noStrike" dirty="0">
                          <a:effectLst/>
                          <a:latin typeface="Calibri" panose="020F0502020204030204" pitchFamily="34" charset="0"/>
                          <a:cs typeface="Calibri" panose="020F0502020204030204" pitchFamily="34" charset="0"/>
                        </a:rPr>
                        <a:t>Technology feasible</a:t>
                      </a:r>
                    </a:p>
                    <a:p>
                      <a:pPr algn="l" fontAlgn="b"/>
                      <a:r>
                        <a:rPr lang="en-US" sz="1600" u="none" strike="noStrike" dirty="0">
                          <a:effectLst/>
                          <a:latin typeface="Calibri" panose="020F0502020204030204" pitchFamily="34" charset="0"/>
                          <a:cs typeface="Calibri" panose="020F0502020204030204" pitchFamily="34" charset="0"/>
                        </a:rPr>
                        <a:t>Cost Lower than HBM</a:t>
                      </a:r>
                      <a:endParaRPr lang="en-US" sz="1600" b="0" i="0" u="none" strike="noStrike" dirty="0">
                        <a:solidFill>
                          <a:srgbClr val="000000"/>
                        </a:solidFill>
                        <a:effectLst/>
                        <a:latin typeface="Calibri" panose="020F0502020204030204" pitchFamily="34" charset="0"/>
                        <a:cs typeface="Calibri" panose="020F0502020204030204" pitchFamily="34" charset="0"/>
                      </a:endParaRPr>
                    </a:p>
                  </a:txBody>
                  <a:tcPr marL="36576" marR="36576" marT="36576" marB="36576" anchor="ctr"/>
                </a:tc>
                <a:tc>
                  <a:txBody>
                    <a:bodyPr/>
                    <a:lstStyle/>
                    <a:p>
                      <a:pPr algn="l" fontAlgn="b"/>
                      <a:r>
                        <a:rPr lang="en-US" sz="1600" u="none" strike="noStrike" dirty="0">
                          <a:effectLst/>
                          <a:latin typeface="Calibri" panose="020F0502020204030204" pitchFamily="34" charset="0"/>
                          <a:cs typeface="Calibri" panose="020F0502020204030204" pitchFamily="34" charset="0"/>
                        </a:rPr>
                        <a:t>Mockup datasheet on par with HBM </a:t>
                      </a:r>
                      <a:endParaRPr lang="en-US" sz="1600" b="0" i="0" u="none" strike="noStrike" dirty="0">
                        <a:solidFill>
                          <a:srgbClr val="000000"/>
                        </a:solidFill>
                        <a:effectLst/>
                        <a:latin typeface="Calibri" panose="020F0502020204030204" pitchFamily="34" charset="0"/>
                        <a:cs typeface="Calibri" panose="020F0502020204030204" pitchFamily="34" charset="0"/>
                      </a:endParaRPr>
                    </a:p>
                  </a:txBody>
                  <a:tcPr marL="36576" marR="36576" marT="36576" marB="36576" anchor="ctr"/>
                </a:tc>
                <a:tc>
                  <a:txBody>
                    <a:bodyPr/>
                    <a:lstStyle/>
                    <a:p>
                      <a:pPr marL="0" marR="0" lvl="0" indent="0" algn="l" defTabSz="1108070" rtl="0" eaLnBrk="1" fontAlgn="b" latinLnBrk="0" hangingPunct="1">
                        <a:lnSpc>
                          <a:spcPct val="100000"/>
                        </a:lnSpc>
                        <a:spcBef>
                          <a:spcPts val="0"/>
                        </a:spcBef>
                        <a:spcAft>
                          <a:spcPts val="0"/>
                        </a:spcAft>
                        <a:buClrTx/>
                        <a:buSzTx/>
                        <a:buFontTx/>
                        <a:buNone/>
                        <a:tabLst/>
                        <a:defRPr/>
                      </a:pPr>
                      <a:r>
                        <a:rPr lang="en-US" sz="1600" u="none" strike="noStrike" dirty="0">
                          <a:effectLst/>
                          <a:latin typeface="Calibri" panose="020F0502020204030204" pitchFamily="34" charset="0"/>
                          <a:cs typeface="Calibri" panose="020F0502020204030204" pitchFamily="34" charset="0"/>
                        </a:rPr>
                        <a:t>MTS committed by OSAT</a:t>
                      </a:r>
                      <a:endParaRPr lang="en-US" sz="1600" b="0" i="0" u="none" strike="noStrike" dirty="0">
                        <a:solidFill>
                          <a:srgbClr val="000000"/>
                        </a:solidFill>
                        <a:effectLst/>
                        <a:latin typeface="Calibri" panose="020F0502020204030204" pitchFamily="34" charset="0"/>
                        <a:cs typeface="Calibri" panose="020F0502020204030204" pitchFamily="34" charset="0"/>
                      </a:endParaRPr>
                    </a:p>
                  </a:txBody>
                  <a:tcPr marL="36576" marR="36576" marT="36576" marB="36576" anchor="ctr"/>
                </a:tc>
                <a:extLst>
                  <a:ext uri="{0D108BD9-81ED-4DB2-BD59-A6C34878D82A}">
                    <a16:rowId xmlns:a16="http://schemas.microsoft.com/office/drawing/2014/main" val="1404673553"/>
                  </a:ext>
                </a:extLst>
              </a:tr>
            </a:tbl>
          </a:graphicData>
        </a:graphic>
      </p:graphicFrame>
      <p:sp>
        <p:nvSpPr>
          <p:cNvPr id="8" name="Action Button: Back or Previous 7">
            <a:hlinkClick r:id="rId2" action="ppaction://hlinksldjump" highlightClick="1"/>
            <a:extLst>
              <a:ext uri="{FF2B5EF4-FFF2-40B4-BE49-F238E27FC236}">
                <a16:creationId xmlns:a16="http://schemas.microsoft.com/office/drawing/2014/main" id="{4C10E4AD-1A00-83E4-CC24-6B74EA96AAA7}"/>
              </a:ext>
            </a:extLst>
          </p:cNvPr>
          <p:cNvSpPr/>
          <p:nvPr/>
        </p:nvSpPr>
        <p:spPr>
          <a:xfrm>
            <a:off x="11734800" y="533400"/>
            <a:ext cx="304800" cy="304800"/>
          </a:xfrm>
          <a:prstGeom prst="actionButtonBackPrevio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82386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191AE48F-0FD5-A93A-AA2B-FF075D92260B}"/>
              </a:ext>
            </a:extLst>
          </p:cNvPr>
          <p:cNvSpPr>
            <a:spLocks noGrp="1"/>
          </p:cNvSpPr>
          <p:nvPr>
            <p:ph type="title"/>
          </p:nvPr>
        </p:nvSpPr>
        <p:spPr/>
        <p:txBody>
          <a:bodyPr/>
          <a:lstStyle/>
          <a:p>
            <a:r>
              <a:rPr lang="en-US" sz="3600"/>
              <a:t>Team TMC</a:t>
            </a:r>
            <a:br>
              <a:rPr lang="en-US" sz="4400"/>
            </a:br>
            <a:r>
              <a:rPr lang="en-US" sz="2000"/>
              <a:t>Chair: DerChang Kau</a:t>
            </a:r>
            <a:endParaRPr lang="en-US" sz="4400"/>
          </a:p>
        </p:txBody>
      </p:sp>
      <p:sp>
        <p:nvSpPr>
          <p:cNvPr id="13" name="Text Placeholder 12">
            <a:extLst>
              <a:ext uri="{FF2B5EF4-FFF2-40B4-BE49-F238E27FC236}">
                <a16:creationId xmlns:a16="http://schemas.microsoft.com/office/drawing/2014/main" id="{237D8F7B-C651-8666-04D4-AE38F28C10AF}"/>
              </a:ext>
            </a:extLst>
          </p:cNvPr>
          <p:cNvSpPr>
            <a:spLocks noGrp="1"/>
          </p:cNvSpPr>
          <p:nvPr>
            <p:ph type="body" idx="1"/>
          </p:nvPr>
        </p:nvSpPr>
        <p:spPr/>
        <p:txBody>
          <a:bodyPr/>
          <a:lstStyle/>
          <a:p>
            <a:r>
              <a:rPr lang="en-US" sz="2400" dirty="0">
                <a:solidFill>
                  <a:schemeClr val="accent6"/>
                </a:solidFill>
              </a:rPr>
              <a:t>Technology and Design Enablement</a:t>
            </a:r>
          </a:p>
        </p:txBody>
      </p:sp>
      <p:sp>
        <p:nvSpPr>
          <p:cNvPr id="11" name="Content Placeholder 10">
            <a:extLst>
              <a:ext uri="{FF2B5EF4-FFF2-40B4-BE49-F238E27FC236}">
                <a16:creationId xmlns:a16="http://schemas.microsoft.com/office/drawing/2014/main" id="{545E7135-DE36-5174-6C6D-92664752BF01}"/>
              </a:ext>
            </a:extLst>
          </p:cNvPr>
          <p:cNvSpPr>
            <a:spLocks noGrp="1"/>
          </p:cNvSpPr>
          <p:nvPr>
            <p:ph sz="half" idx="2"/>
          </p:nvPr>
        </p:nvSpPr>
        <p:spPr/>
        <p:txBody>
          <a:bodyPr/>
          <a:lstStyle/>
          <a:p>
            <a:pPr marL="231775" indent="-231775">
              <a:tabLst>
                <a:tab pos="220663" algn="l"/>
              </a:tabLst>
            </a:pPr>
            <a:r>
              <a:rPr lang="en-US" sz="2000" dirty="0"/>
              <a:t>CC Kuo, TMC-TSV Architect</a:t>
            </a:r>
          </a:p>
          <a:p>
            <a:pPr marL="716556" lvl="1" indent="-231775">
              <a:tabLst>
                <a:tab pos="220663" algn="l"/>
              </a:tabLst>
            </a:pPr>
            <a:r>
              <a:rPr lang="en-US" sz="1516" dirty="0"/>
              <a:t>Module Target Spec, Design Rule and OSAT Engagement</a:t>
            </a:r>
          </a:p>
          <a:p>
            <a:pPr marL="231775" indent="-231775">
              <a:tabLst>
                <a:tab pos="220663" algn="l"/>
              </a:tabLst>
            </a:pPr>
            <a:r>
              <a:rPr lang="en-US" sz="2000" dirty="0"/>
              <a:t>Xiang Li, TMC-MWI Architect</a:t>
            </a:r>
          </a:p>
          <a:p>
            <a:pPr marL="716556" lvl="1" indent="-231775">
              <a:tabLst>
                <a:tab pos="220663" algn="l"/>
              </a:tabLst>
            </a:pPr>
            <a:r>
              <a:rPr lang="en-US" sz="1516" dirty="0"/>
              <a:t>Process Flow Exploration</a:t>
            </a:r>
          </a:p>
          <a:p>
            <a:pPr marL="231775" indent="-231775">
              <a:tabLst>
                <a:tab pos="220663" algn="l"/>
              </a:tabLst>
            </a:pPr>
            <a:r>
              <a:rPr lang="en-US" sz="2000" dirty="0"/>
              <a:t>Po Yao Lin, 3D Physical and Thermal Model</a:t>
            </a:r>
          </a:p>
          <a:p>
            <a:pPr marL="716556" lvl="1" indent="-231775">
              <a:tabLst>
                <a:tab pos="220663" algn="l"/>
              </a:tabLst>
            </a:pPr>
            <a:r>
              <a:rPr lang="en-US" sz="1516" dirty="0"/>
              <a:t>Thermal Spec</a:t>
            </a:r>
          </a:p>
          <a:p>
            <a:pPr marL="231775" indent="-231775">
              <a:tabLst>
                <a:tab pos="220663" algn="l"/>
              </a:tabLst>
            </a:pPr>
            <a:r>
              <a:rPr lang="en-US" sz="2000" dirty="0"/>
              <a:t>Po Yao Ke, PDK</a:t>
            </a:r>
          </a:p>
          <a:p>
            <a:pPr marL="716556" lvl="1" indent="-231775">
              <a:tabLst>
                <a:tab pos="220663" algn="l"/>
              </a:tabLst>
            </a:pPr>
            <a:r>
              <a:rPr lang="en-US" sz="1516" dirty="0"/>
              <a:t>Device Target Spec, PI/SI</a:t>
            </a:r>
          </a:p>
        </p:txBody>
      </p:sp>
      <p:sp>
        <p:nvSpPr>
          <p:cNvPr id="14" name="Text Placeholder 13">
            <a:extLst>
              <a:ext uri="{FF2B5EF4-FFF2-40B4-BE49-F238E27FC236}">
                <a16:creationId xmlns:a16="http://schemas.microsoft.com/office/drawing/2014/main" id="{E36F96DF-F706-53FC-5816-7AA513A5A6C0}"/>
              </a:ext>
            </a:extLst>
          </p:cNvPr>
          <p:cNvSpPr>
            <a:spLocks noGrp="1"/>
          </p:cNvSpPr>
          <p:nvPr>
            <p:ph type="body" sz="quarter" idx="3"/>
          </p:nvPr>
        </p:nvSpPr>
        <p:spPr/>
        <p:txBody>
          <a:bodyPr/>
          <a:lstStyle/>
          <a:p>
            <a:r>
              <a:rPr lang="en-US" sz="2400" dirty="0">
                <a:solidFill>
                  <a:schemeClr val="accent6"/>
                </a:solidFill>
              </a:rPr>
              <a:t>Product Architecture &amp; Definition</a:t>
            </a:r>
          </a:p>
        </p:txBody>
      </p:sp>
      <p:sp>
        <p:nvSpPr>
          <p:cNvPr id="12" name="Content Placeholder 11">
            <a:extLst>
              <a:ext uri="{FF2B5EF4-FFF2-40B4-BE49-F238E27FC236}">
                <a16:creationId xmlns:a16="http://schemas.microsoft.com/office/drawing/2014/main" id="{5376996C-8397-BA37-A8E4-2742725620AA}"/>
              </a:ext>
            </a:extLst>
          </p:cNvPr>
          <p:cNvSpPr>
            <a:spLocks noGrp="1"/>
          </p:cNvSpPr>
          <p:nvPr>
            <p:ph sz="quarter" idx="4"/>
          </p:nvPr>
        </p:nvSpPr>
        <p:spPr/>
        <p:txBody>
          <a:bodyPr/>
          <a:lstStyle/>
          <a:p>
            <a:pPr marL="231775" indent="-231775"/>
            <a:r>
              <a:rPr lang="en-US" sz="2000" dirty="0"/>
              <a:t>Xiang Li, memory product alignment</a:t>
            </a:r>
          </a:p>
          <a:p>
            <a:pPr marL="716556" lvl="1" indent="-231775"/>
            <a:r>
              <a:rPr lang="en-US" sz="1516" dirty="0"/>
              <a:t>TMC package definition</a:t>
            </a:r>
          </a:p>
          <a:p>
            <a:pPr marL="716556" lvl="1" indent="-231775"/>
            <a:r>
              <a:rPr lang="en-US" sz="1516" dirty="0"/>
              <a:t>Product alignment and planning</a:t>
            </a:r>
          </a:p>
          <a:p>
            <a:pPr marL="231775" indent="-231775"/>
            <a:r>
              <a:rPr lang="en-US" sz="2000" dirty="0"/>
              <a:t>DerChang Kau, DRAM supplier engagement</a:t>
            </a:r>
          </a:p>
          <a:p>
            <a:pPr marL="716556" lvl="1" indent="-231775"/>
            <a:r>
              <a:rPr lang="en-US" sz="1516" dirty="0"/>
              <a:t>acting</a:t>
            </a:r>
          </a:p>
          <a:p>
            <a:pPr marL="716556" lvl="1" indent="-231775"/>
            <a:r>
              <a:rPr lang="en-US" sz="1516" dirty="0"/>
              <a:t>work with Percy Soto and Mimi Ocampo</a:t>
            </a:r>
          </a:p>
          <a:p>
            <a:pPr marL="716556" lvl="1" indent="-231775"/>
            <a:r>
              <a:rPr lang="en-US" sz="1516" dirty="0"/>
              <a:t>Prepare SEC/SKH/MU LPW alignment for LP6</a:t>
            </a:r>
          </a:p>
          <a:p>
            <a:pPr marL="231775" indent="-231775"/>
            <a:r>
              <a:rPr lang="en-US" sz="2000" dirty="0"/>
              <a:t>Accelerator: (Xiang to connect)</a:t>
            </a:r>
          </a:p>
          <a:p>
            <a:pPr marL="231775" indent="-231775"/>
            <a:r>
              <a:rPr lang="en-US" sz="2000" dirty="0"/>
              <a:t>Cloud: (Xiang to connect)</a:t>
            </a:r>
          </a:p>
          <a:p>
            <a:pPr marL="231775" indent="-231775"/>
            <a:r>
              <a:rPr lang="en-US" sz="2000" dirty="0"/>
              <a:t>Client: (Xiang to connect)</a:t>
            </a:r>
          </a:p>
        </p:txBody>
      </p:sp>
      <p:sp>
        <p:nvSpPr>
          <p:cNvPr id="2" name="Action Button: Back or Previous 1">
            <a:hlinkClick r:id="rId2" action="ppaction://hlinksldjump" highlightClick="1"/>
            <a:extLst>
              <a:ext uri="{FF2B5EF4-FFF2-40B4-BE49-F238E27FC236}">
                <a16:creationId xmlns:a16="http://schemas.microsoft.com/office/drawing/2014/main" id="{537B9839-BAC7-DC10-EAE0-BC4FC0A976BF}"/>
              </a:ext>
            </a:extLst>
          </p:cNvPr>
          <p:cNvSpPr/>
          <p:nvPr/>
        </p:nvSpPr>
        <p:spPr>
          <a:xfrm>
            <a:off x="11734800" y="533400"/>
            <a:ext cx="304800" cy="304800"/>
          </a:xfrm>
          <a:prstGeom prst="actionButtonBackPrevio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1716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4C99D-B972-C19D-5C84-CC843283B5B8}"/>
              </a:ext>
            </a:extLst>
          </p:cNvPr>
          <p:cNvSpPr>
            <a:spLocks noGrp="1"/>
          </p:cNvSpPr>
          <p:nvPr>
            <p:ph type="title"/>
          </p:nvPr>
        </p:nvSpPr>
        <p:spPr/>
        <p:txBody>
          <a:bodyPr/>
          <a:lstStyle/>
          <a:p>
            <a:r>
              <a:rPr lang="en-US" dirty="0"/>
              <a:t>Supporting Material</a:t>
            </a:r>
          </a:p>
        </p:txBody>
      </p:sp>
    </p:spTree>
    <p:extLst>
      <p:ext uri="{BB962C8B-B14F-4D97-AF65-F5344CB8AC3E}">
        <p14:creationId xmlns:p14="http://schemas.microsoft.com/office/powerpoint/2010/main" val="1557987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6A856-2042-E6C7-2D35-0FC00318AD18}"/>
              </a:ext>
            </a:extLst>
          </p:cNvPr>
          <p:cNvSpPr>
            <a:spLocks noGrp="1"/>
          </p:cNvSpPr>
          <p:nvPr>
            <p:ph type="title"/>
          </p:nvPr>
        </p:nvSpPr>
        <p:spPr/>
        <p:txBody>
          <a:bodyPr/>
          <a:lstStyle/>
          <a:p>
            <a:endParaRPr lang="en-US" dirty="0"/>
          </a:p>
        </p:txBody>
      </p:sp>
      <p:sp>
        <p:nvSpPr>
          <p:cNvPr id="3" name="Subtitle 2">
            <a:extLst>
              <a:ext uri="{FF2B5EF4-FFF2-40B4-BE49-F238E27FC236}">
                <a16:creationId xmlns:a16="http://schemas.microsoft.com/office/drawing/2014/main" id="{06509CAA-A260-077C-F75D-022762938592}"/>
              </a:ext>
            </a:extLst>
          </p:cNvPr>
          <p:cNvSpPr>
            <a:spLocks noGrp="1"/>
          </p:cNvSpPr>
          <p:nvPr>
            <p:ph type="subTitle" idx="20"/>
          </p:nvPr>
        </p:nvSpPr>
        <p:spPr/>
        <p:txBody>
          <a:bodyPr/>
          <a:lstStyle/>
          <a:p>
            <a:endParaRPr lang="en-US" dirty="0"/>
          </a:p>
        </p:txBody>
      </p:sp>
      <p:sp>
        <p:nvSpPr>
          <p:cNvPr id="4" name="Text Placeholder 3">
            <a:extLst>
              <a:ext uri="{FF2B5EF4-FFF2-40B4-BE49-F238E27FC236}">
                <a16:creationId xmlns:a16="http://schemas.microsoft.com/office/drawing/2014/main" id="{14937940-577D-0B4D-E103-DF1BC88163D2}"/>
              </a:ext>
            </a:extLst>
          </p:cNvPr>
          <p:cNvSpPr>
            <a:spLocks noGrp="1"/>
          </p:cNvSpPr>
          <p:nvPr>
            <p:ph type="body" idx="22"/>
          </p:nvPr>
        </p:nvSpPr>
        <p:spPr/>
        <p:txBody>
          <a:bodyPr/>
          <a:lstStyle/>
          <a:p>
            <a:endParaRPr lang="en-US" dirty="0"/>
          </a:p>
        </p:txBody>
      </p:sp>
      <p:sp>
        <p:nvSpPr>
          <p:cNvPr id="5" name="Text Placeholder 4">
            <a:extLst>
              <a:ext uri="{FF2B5EF4-FFF2-40B4-BE49-F238E27FC236}">
                <a16:creationId xmlns:a16="http://schemas.microsoft.com/office/drawing/2014/main" id="{7833EDD3-9396-D2F7-2464-F94F06F8CC95}"/>
              </a:ext>
            </a:extLst>
          </p:cNvPr>
          <p:cNvSpPr>
            <a:spLocks noGrp="1"/>
          </p:cNvSpPr>
          <p:nvPr>
            <p:ph type="body" sz="quarter" idx="28"/>
          </p:nvPr>
        </p:nvSpPr>
        <p:spPr/>
        <p:txBody>
          <a:bodyPr/>
          <a:lstStyle/>
          <a:p>
            <a:endParaRPr lang="en-US"/>
          </a:p>
        </p:txBody>
      </p:sp>
      <p:sp>
        <p:nvSpPr>
          <p:cNvPr id="6" name="Text Placeholder 5">
            <a:extLst>
              <a:ext uri="{FF2B5EF4-FFF2-40B4-BE49-F238E27FC236}">
                <a16:creationId xmlns:a16="http://schemas.microsoft.com/office/drawing/2014/main" id="{4F2B973B-1BD5-C2BF-D9EC-85B6CF000C59}"/>
              </a:ext>
            </a:extLst>
          </p:cNvPr>
          <p:cNvSpPr>
            <a:spLocks noGrp="1"/>
          </p:cNvSpPr>
          <p:nvPr>
            <p:ph type="body" sz="quarter" idx="30"/>
          </p:nvPr>
        </p:nvSpPr>
        <p:spPr/>
        <p:txBody>
          <a:bodyPr/>
          <a:lstStyle/>
          <a:p>
            <a:endParaRPr lang="en-US" dirty="0"/>
          </a:p>
        </p:txBody>
      </p:sp>
      <p:sp>
        <p:nvSpPr>
          <p:cNvPr id="7" name="Text Placeholder 6">
            <a:extLst>
              <a:ext uri="{FF2B5EF4-FFF2-40B4-BE49-F238E27FC236}">
                <a16:creationId xmlns:a16="http://schemas.microsoft.com/office/drawing/2014/main" id="{8AFF4EA1-A2BA-ECEA-066E-261E29D47621}"/>
              </a:ext>
            </a:extLst>
          </p:cNvPr>
          <p:cNvSpPr>
            <a:spLocks noGrp="1"/>
          </p:cNvSpPr>
          <p:nvPr>
            <p:ph type="body" sz="quarter" idx="32"/>
          </p:nvPr>
        </p:nvSpPr>
        <p:spPr/>
        <p:txBody>
          <a:bodyPr/>
          <a:lstStyle/>
          <a:p>
            <a:endParaRPr lang="en-US" dirty="0"/>
          </a:p>
        </p:txBody>
      </p:sp>
      <p:sp>
        <p:nvSpPr>
          <p:cNvPr id="8" name="Text Placeholder 7">
            <a:extLst>
              <a:ext uri="{FF2B5EF4-FFF2-40B4-BE49-F238E27FC236}">
                <a16:creationId xmlns:a16="http://schemas.microsoft.com/office/drawing/2014/main" id="{E466D500-E52D-DDDC-A6DF-3D1A7FC6D8D6}"/>
              </a:ext>
            </a:extLst>
          </p:cNvPr>
          <p:cNvSpPr>
            <a:spLocks noGrp="1"/>
          </p:cNvSpPr>
          <p:nvPr>
            <p:ph type="body" sz="quarter" idx="33"/>
          </p:nvPr>
        </p:nvSpPr>
        <p:spPr/>
        <p:txBody>
          <a:bodyPr/>
          <a:lstStyle/>
          <a:p>
            <a:endParaRPr lang="en-US" dirty="0"/>
          </a:p>
        </p:txBody>
      </p:sp>
      <p:sp>
        <p:nvSpPr>
          <p:cNvPr id="9" name="Text Placeholder 8">
            <a:extLst>
              <a:ext uri="{FF2B5EF4-FFF2-40B4-BE49-F238E27FC236}">
                <a16:creationId xmlns:a16="http://schemas.microsoft.com/office/drawing/2014/main" id="{A55E3FCF-3C3A-798B-C53B-5975B8EA4FBB}"/>
              </a:ext>
            </a:extLst>
          </p:cNvPr>
          <p:cNvSpPr>
            <a:spLocks noGrp="1"/>
          </p:cNvSpPr>
          <p:nvPr>
            <p:ph type="body" sz="quarter" idx="34"/>
          </p:nvPr>
        </p:nvSpPr>
        <p:spPr/>
        <p:txBody>
          <a:bodyPr/>
          <a:lstStyle/>
          <a:p>
            <a:endParaRPr lang="en-US" dirty="0"/>
          </a:p>
        </p:txBody>
      </p:sp>
      <p:graphicFrame>
        <p:nvGraphicFramePr>
          <p:cNvPr id="325" name="Table 325">
            <a:extLst>
              <a:ext uri="{FF2B5EF4-FFF2-40B4-BE49-F238E27FC236}">
                <a16:creationId xmlns:a16="http://schemas.microsoft.com/office/drawing/2014/main" id="{60F8F65B-2A34-27AD-1B53-3097F4F89EDC}"/>
              </a:ext>
            </a:extLst>
          </p:cNvPr>
          <p:cNvGraphicFramePr>
            <a:graphicFrameLocks noGrp="1"/>
          </p:cNvGraphicFramePr>
          <p:nvPr>
            <p:extLst>
              <p:ext uri="{D42A27DB-BD31-4B8C-83A1-F6EECF244321}">
                <p14:modId xmlns:p14="http://schemas.microsoft.com/office/powerpoint/2010/main" val="3006502757"/>
              </p:ext>
            </p:extLst>
          </p:nvPr>
        </p:nvGraphicFramePr>
        <p:xfrm>
          <a:off x="4699001" y="625294"/>
          <a:ext cx="7428992" cy="5851703"/>
        </p:xfrm>
        <a:graphic>
          <a:graphicData uri="http://schemas.openxmlformats.org/drawingml/2006/table">
            <a:tbl>
              <a:tblPr firstRow="1" bandRow="1">
                <a:tableStyleId>{93296810-A885-4BE3-A3E7-6D5BEEA58F35}</a:tableStyleId>
              </a:tblPr>
              <a:tblGrid>
                <a:gridCol w="1473199">
                  <a:extLst>
                    <a:ext uri="{9D8B030D-6E8A-4147-A177-3AD203B41FA5}">
                      <a16:colId xmlns:a16="http://schemas.microsoft.com/office/drawing/2014/main" val="3726004821"/>
                    </a:ext>
                  </a:extLst>
                </a:gridCol>
                <a:gridCol w="5955793">
                  <a:extLst>
                    <a:ext uri="{9D8B030D-6E8A-4147-A177-3AD203B41FA5}">
                      <a16:colId xmlns:a16="http://schemas.microsoft.com/office/drawing/2014/main" val="1334235734"/>
                    </a:ext>
                  </a:extLst>
                </a:gridCol>
              </a:tblGrid>
              <a:tr h="254371">
                <a:tc gridSpan="2">
                  <a:txBody>
                    <a:bodyPr/>
                    <a:lstStyle/>
                    <a:p>
                      <a:pPr algn="ctr"/>
                      <a:r>
                        <a:rPr lang="en-US" sz="1400" dirty="0">
                          <a:solidFill>
                            <a:schemeClr val="bg1"/>
                          </a:solidFill>
                          <a:latin typeface="Calibri" panose="020F0502020204030204" pitchFamily="34" charset="0"/>
                          <a:cs typeface="Calibri" panose="020F0502020204030204" pitchFamily="34" charset="0"/>
                        </a:rPr>
                        <a:t>Scope and Plan</a:t>
                      </a:r>
                    </a:p>
                  </a:txBody>
                  <a:tcPr marL="36576" marR="18288" marT="18288" marB="18288" anchor="ctr">
                    <a:solidFill>
                      <a:schemeClr val="accent6"/>
                    </a:solidFill>
                  </a:tcPr>
                </a:tc>
                <a:tc hMerge="1">
                  <a:txBody>
                    <a:bodyPr/>
                    <a:lstStyle/>
                    <a:p>
                      <a:endParaRPr lang="en-US" sz="1600" dirty="0">
                        <a:solidFill>
                          <a:schemeClr val="bg1"/>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861745983"/>
                  </a:ext>
                </a:extLst>
              </a:tr>
              <a:tr h="602992">
                <a:tc>
                  <a:txBody>
                    <a:bodyPr/>
                    <a:lstStyle/>
                    <a:p>
                      <a:r>
                        <a:rPr lang="en-US" sz="1400" dirty="0">
                          <a:solidFill>
                            <a:schemeClr val="bg1"/>
                          </a:solidFill>
                          <a:latin typeface="Calibri" panose="020F0502020204030204" pitchFamily="34" charset="0"/>
                          <a:cs typeface="Calibri" panose="020F0502020204030204" pitchFamily="34" charset="0"/>
                        </a:rPr>
                        <a:t>Problem Statement</a:t>
                      </a:r>
                    </a:p>
                  </a:txBody>
                  <a:tcPr marL="36576" marR="18288" marT="18288" marB="18288" anchor="ctr">
                    <a:solidFill>
                      <a:schemeClr val="accent6"/>
                    </a:solidFill>
                  </a:tcPr>
                </a:tc>
                <a:tc>
                  <a:txBody>
                    <a:bodyPr/>
                    <a:lstStyle/>
                    <a:p>
                      <a:r>
                        <a:rPr lang="en-US" sz="1400" dirty="0">
                          <a:latin typeface="Calibri" panose="020F0502020204030204" pitchFamily="34" charset="0"/>
                          <a:cs typeface="Calibri" panose="020F0502020204030204" pitchFamily="34" charset="0"/>
                        </a:rPr>
                        <a:t>Defines the problem/opportunity the project is addressing.</a:t>
                      </a:r>
                    </a:p>
                  </a:txBody>
                  <a:tcPr marL="36576" marR="18288" marT="18288" marB="18288" anchor="ctr"/>
                </a:tc>
                <a:extLst>
                  <a:ext uri="{0D108BD9-81ED-4DB2-BD59-A6C34878D82A}">
                    <a16:rowId xmlns:a16="http://schemas.microsoft.com/office/drawing/2014/main" val="943461168"/>
                  </a:ext>
                </a:extLst>
              </a:tr>
              <a:tr h="602992">
                <a:tc>
                  <a:txBody>
                    <a:bodyPr/>
                    <a:lstStyle/>
                    <a:p>
                      <a:r>
                        <a:rPr lang="en-US" sz="1400" dirty="0">
                          <a:solidFill>
                            <a:schemeClr val="bg1"/>
                          </a:solidFill>
                          <a:latin typeface="Calibri" panose="020F0502020204030204" pitchFamily="34" charset="0"/>
                          <a:cs typeface="Calibri" panose="020F0502020204030204" pitchFamily="34" charset="0"/>
                        </a:rPr>
                        <a:t>Key Results</a:t>
                      </a:r>
                    </a:p>
                  </a:txBody>
                  <a:tcPr marL="36576" marR="18288" marT="18288" marB="18288" anchor="ctr">
                    <a:solidFill>
                      <a:schemeClr val="accent6"/>
                    </a:solidFill>
                  </a:tcPr>
                </a:tc>
                <a:tc>
                  <a:txBody>
                    <a:bodyPr/>
                    <a:lstStyle/>
                    <a:p>
                      <a:r>
                        <a:rPr lang="en-US" sz="1400" dirty="0">
                          <a:latin typeface="Calibri" panose="020F0502020204030204" pitchFamily="34" charset="0"/>
                          <a:cs typeface="Calibri" panose="020F0502020204030204" pitchFamily="34" charset="0"/>
                        </a:rPr>
                        <a:t>Measure what matters; necessary and sufficient quantifiable metric; Stretched yet realistic time-bounded measurables (S.M.A.R.T)</a:t>
                      </a:r>
                    </a:p>
                  </a:txBody>
                  <a:tcPr marL="36576" marR="18288" marT="18288" marB="18288" anchor="ctr"/>
                </a:tc>
                <a:extLst>
                  <a:ext uri="{0D108BD9-81ED-4DB2-BD59-A6C34878D82A}">
                    <a16:rowId xmlns:a16="http://schemas.microsoft.com/office/drawing/2014/main" val="443583853"/>
                  </a:ext>
                </a:extLst>
              </a:tr>
              <a:tr h="602992">
                <a:tc>
                  <a:txBody>
                    <a:bodyPr/>
                    <a:lstStyle/>
                    <a:p>
                      <a:r>
                        <a:rPr lang="en-US" sz="1400" dirty="0">
                          <a:solidFill>
                            <a:schemeClr val="bg1"/>
                          </a:solidFill>
                          <a:latin typeface="Calibri" panose="020F0502020204030204" pitchFamily="34" charset="0"/>
                          <a:cs typeface="Calibri" panose="020F0502020204030204" pitchFamily="34" charset="0"/>
                        </a:rPr>
                        <a:t>Team and Expertise</a:t>
                      </a:r>
                    </a:p>
                  </a:txBody>
                  <a:tcPr marL="36576" marR="18288" marT="18288" marB="18288" anchor="ctr">
                    <a:solidFill>
                      <a:schemeClr val="accent6"/>
                    </a:solidFill>
                  </a:tcPr>
                </a:tc>
                <a:tc>
                  <a:txBody>
                    <a:bodyPr/>
                    <a:lstStyle/>
                    <a:p>
                      <a:r>
                        <a:rPr lang="en-US" sz="1400" dirty="0">
                          <a:latin typeface="Calibri" panose="020F0502020204030204" pitchFamily="34" charset="0"/>
                          <a:cs typeface="Calibri" panose="020F0502020204030204" pitchFamily="34" charset="0"/>
                        </a:rPr>
                        <a:t>Chair, Coach, team members and coverage</a:t>
                      </a:r>
                    </a:p>
                    <a:p>
                      <a:r>
                        <a:rPr lang="en-US" sz="1400" dirty="0">
                          <a:latin typeface="Calibri" panose="020F0502020204030204" pitchFamily="34" charset="0"/>
                          <a:cs typeface="Calibri" panose="020F0502020204030204" pitchFamily="34" charset="0"/>
                        </a:rPr>
                        <a:t>Team category: TF: 4~6. FT: 8~10  WG: 12~15,  JET: &lt;20</a:t>
                      </a:r>
                    </a:p>
                  </a:txBody>
                  <a:tcPr marL="36576" marR="18288" marT="18288" marB="18288" anchor="ctr"/>
                </a:tc>
                <a:extLst>
                  <a:ext uri="{0D108BD9-81ED-4DB2-BD59-A6C34878D82A}">
                    <a16:rowId xmlns:a16="http://schemas.microsoft.com/office/drawing/2014/main" val="1488904978"/>
                  </a:ext>
                </a:extLst>
              </a:tr>
              <a:tr h="415932">
                <a:tc>
                  <a:txBody>
                    <a:bodyPr/>
                    <a:lstStyle/>
                    <a:p>
                      <a:r>
                        <a:rPr lang="en-US" sz="1400" dirty="0">
                          <a:solidFill>
                            <a:schemeClr val="bg1"/>
                          </a:solidFill>
                          <a:latin typeface="Calibri" panose="020F0502020204030204" pitchFamily="34" charset="0"/>
                          <a:cs typeface="Calibri" panose="020F0502020204030204" pitchFamily="34" charset="0"/>
                        </a:rPr>
                        <a:t>Strategy</a:t>
                      </a:r>
                    </a:p>
                  </a:txBody>
                  <a:tcPr marL="36576" marR="18288" marT="18288" marB="18288" anchor="ctr">
                    <a:solidFill>
                      <a:schemeClr val="accent6"/>
                    </a:solidFill>
                  </a:tcPr>
                </a:tc>
                <a:tc>
                  <a:txBody>
                    <a:bodyPr/>
                    <a:lstStyle/>
                    <a:p>
                      <a:r>
                        <a:rPr lang="en-US" sz="1400" dirty="0">
                          <a:latin typeface="Calibri" panose="020F0502020204030204" pitchFamily="34" charset="0"/>
                          <a:cs typeface="Calibri" panose="020F0502020204030204" pitchFamily="34" charset="0"/>
                        </a:rPr>
                        <a:t>High level Planning to achieve objectives</a:t>
                      </a:r>
                    </a:p>
                  </a:txBody>
                  <a:tcPr marL="36576" marR="18288" marT="18288" marB="18288" anchor="ctr"/>
                </a:tc>
                <a:extLst>
                  <a:ext uri="{0D108BD9-81ED-4DB2-BD59-A6C34878D82A}">
                    <a16:rowId xmlns:a16="http://schemas.microsoft.com/office/drawing/2014/main" val="826874164"/>
                  </a:ext>
                </a:extLst>
              </a:tr>
              <a:tr h="602992">
                <a:tc>
                  <a:txBody>
                    <a:bodyPr/>
                    <a:lstStyle/>
                    <a:p>
                      <a:r>
                        <a:rPr lang="en-US" sz="1400" dirty="0">
                          <a:solidFill>
                            <a:schemeClr val="bg1"/>
                          </a:solidFill>
                          <a:latin typeface="Calibri" panose="020F0502020204030204" pitchFamily="34" charset="0"/>
                          <a:cs typeface="Calibri" panose="020F0502020204030204" pitchFamily="34" charset="0"/>
                        </a:rPr>
                        <a:t>Logistics and Funding needs</a:t>
                      </a:r>
                    </a:p>
                  </a:txBody>
                  <a:tcPr marL="36576" marR="18288" marT="18288" marB="18288" anchor="ctr">
                    <a:solidFill>
                      <a:schemeClr val="accent6"/>
                    </a:solidFill>
                  </a:tcPr>
                </a:tc>
                <a:tc>
                  <a:txBody>
                    <a:bodyPr/>
                    <a:lstStyle/>
                    <a:p>
                      <a:r>
                        <a:rPr lang="en-US" sz="1400" dirty="0">
                          <a:latin typeface="Calibri" panose="020F0502020204030204" pitchFamily="34" charset="0"/>
                          <a:cs typeface="Calibri" panose="020F0502020204030204" pitchFamily="34" charset="0"/>
                        </a:rPr>
                        <a:t>Including meeting schedule, share point and other expenses to project execution, such as hardware, software, IP, license, tests, EFA/PFA, labs, </a:t>
                      </a:r>
                      <a:r>
                        <a:rPr lang="en-US" sz="1400" dirty="0" err="1">
                          <a:latin typeface="Calibri" panose="020F0502020204030204" pitchFamily="34" charset="0"/>
                          <a:cs typeface="Calibri" panose="020F0502020204030204" pitchFamily="34" charset="0"/>
                        </a:rPr>
                        <a:t>tapeout</a:t>
                      </a:r>
                      <a:r>
                        <a:rPr lang="en-US" sz="1400" dirty="0">
                          <a:latin typeface="Calibri" panose="020F0502020204030204" pitchFamily="34" charset="0"/>
                          <a:cs typeface="Calibri" panose="020F0502020204030204" pitchFamily="34" charset="0"/>
                        </a:rPr>
                        <a:t>, silicon.</a:t>
                      </a:r>
                    </a:p>
                  </a:txBody>
                  <a:tcPr marL="36576" marR="18288" marT="18288" marB="18288" anchor="ctr"/>
                </a:tc>
                <a:extLst>
                  <a:ext uri="{0D108BD9-81ED-4DB2-BD59-A6C34878D82A}">
                    <a16:rowId xmlns:a16="http://schemas.microsoft.com/office/drawing/2014/main" val="1685333220"/>
                  </a:ext>
                </a:extLst>
              </a:tr>
              <a:tr h="602992">
                <a:tc>
                  <a:txBody>
                    <a:bodyPr/>
                    <a:lstStyle/>
                    <a:p>
                      <a:r>
                        <a:rPr lang="en-US" sz="1400" dirty="0">
                          <a:solidFill>
                            <a:schemeClr val="bg1"/>
                          </a:solidFill>
                          <a:latin typeface="Calibri" panose="020F0502020204030204" pitchFamily="34" charset="0"/>
                          <a:cs typeface="Calibri" panose="020F0502020204030204" pitchFamily="34" charset="0"/>
                        </a:rPr>
                        <a:t>Decision Process</a:t>
                      </a:r>
                    </a:p>
                  </a:txBody>
                  <a:tcPr marL="36576" marR="18288" marT="18288" marB="18288" anchor="ctr">
                    <a:solidFill>
                      <a:schemeClr val="accent6"/>
                    </a:solidFill>
                  </a:tcPr>
                </a:tc>
                <a:tc>
                  <a:txBody>
                    <a:bodyPr/>
                    <a:lstStyle/>
                    <a:p>
                      <a:r>
                        <a:rPr lang="en-US" sz="1400" dirty="0">
                          <a:latin typeface="Calibri" panose="020F0502020204030204" pitchFamily="34" charset="0"/>
                          <a:cs typeface="Calibri" panose="020F0502020204030204" pitchFamily="34" charset="0"/>
                        </a:rPr>
                        <a:t>The process used within the team to make decisions.  This can be either:  consensus, consultative, voting, or authoritative.</a:t>
                      </a:r>
                    </a:p>
                  </a:txBody>
                  <a:tcPr marL="36576" marR="18288" marT="18288" marB="18288" anchor="ctr"/>
                </a:tc>
                <a:extLst>
                  <a:ext uri="{0D108BD9-81ED-4DB2-BD59-A6C34878D82A}">
                    <a16:rowId xmlns:a16="http://schemas.microsoft.com/office/drawing/2014/main" val="3835652934"/>
                  </a:ext>
                </a:extLst>
              </a:tr>
              <a:tr h="602992">
                <a:tc>
                  <a:txBody>
                    <a:bodyPr/>
                    <a:lstStyle/>
                    <a:p>
                      <a:r>
                        <a:rPr lang="en-US" sz="1400" dirty="0">
                          <a:solidFill>
                            <a:schemeClr val="bg1"/>
                          </a:solidFill>
                          <a:latin typeface="Calibri" panose="020F0502020204030204" pitchFamily="34" charset="0"/>
                          <a:cs typeface="Calibri" panose="020F0502020204030204" pitchFamily="34" charset="0"/>
                        </a:rPr>
                        <a:t>Feedback Plan  Communication</a:t>
                      </a:r>
                    </a:p>
                  </a:txBody>
                  <a:tcPr marL="36576" marR="18288" marT="18288" marB="18288" anchor="ctr">
                    <a:solidFill>
                      <a:schemeClr val="accent6"/>
                    </a:solidFill>
                  </a:tcPr>
                </a:tc>
                <a:tc>
                  <a:txBody>
                    <a:bodyPr/>
                    <a:lstStyle/>
                    <a:p>
                      <a:r>
                        <a:rPr lang="en-US" sz="1400" dirty="0">
                          <a:latin typeface="Calibri" panose="020F0502020204030204" pitchFamily="34" charset="0"/>
                          <a:cs typeface="Calibri" panose="020F0502020204030204" pitchFamily="34" charset="0"/>
                        </a:rPr>
                        <a:t>To communicate to the ecosystem, with the team’s activities to ensure continual buy-in or forking to appropriate direction.</a:t>
                      </a:r>
                    </a:p>
                  </a:txBody>
                  <a:tcPr marL="36576" marR="18288" marT="18288" marB="18288" anchor="ctr"/>
                </a:tc>
                <a:extLst>
                  <a:ext uri="{0D108BD9-81ED-4DB2-BD59-A6C34878D82A}">
                    <a16:rowId xmlns:a16="http://schemas.microsoft.com/office/drawing/2014/main" val="4081955575"/>
                  </a:ext>
                </a:extLst>
              </a:tr>
              <a:tr h="781724">
                <a:tc>
                  <a:txBody>
                    <a:bodyPr/>
                    <a:lstStyle/>
                    <a:p>
                      <a:r>
                        <a:rPr lang="en-US" sz="1400" dirty="0">
                          <a:solidFill>
                            <a:schemeClr val="bg1"/>
                          </a:solidFill>
                          <a:latin typeface="Calibri" panose="020F0502020204030204" pitchFamily="34" charset="0"/>
                          <a:cs typeface="Calibri" panose="020F0502020204030204" pitchFamily="34" charset="0"/>
                        </a:rPr>
                        <a:t>Guard Rail</a:t>
                      </a:r>
                    </a:p>
                  </a:txBody>
                  <a:tcPr marL="36576" marR="18288" marT="18288" marB="18288" anchor="ctr">
                    <a:solidFill>
                      <a:schemeClr val="accent6"/>
                    </a:solidFill>
                  </a:tcPr>
                </a:tc>
                <a:tc>
                  <a:txBody>
                    <a:bodyPr/>
                    <a:lstStyle/>
                    <a:p>
                      <a:r>
                        <a:rPr lang="en-US" sz="1400" dirty="0">
                          <a:latin typeface="Calibri" panose="020F0502020204030204" pitchFamily="34" charset="0"/>
                          <a:cs typeface="Calibri" panose="020F0502020204030204" pitchFamily="34" charset="0"/>
                        </a:rPr>
                        <a:t>These are constraints or expected conditions that should be met in project execution. Calling out assumptions and boundary conditions explicitly to prevent scope creep.</a:t>
                      </a:r>
                    </a:p>
                  </a:txBody>
                  <a:tcPr marL="36576" marR="18288" marT="18288" marB="18288" anchor="ctr"/>
                </a:tc>
                <a:extLst>
                  <a:ext uri="{0D108BD9-81ED-4DB2-BD59-A6C34878D82A}">
                    <a16:rowId xmlns:a16="http://schemas.microsoft.com/office/drawing/2014/main" val="2240120858"/>
                  </a:ext>
                </a:extLst>
              </a:tr>
              <a:tr h="781724">
                <a:tc>
                  <a:txBody>
                    <a:bodyPr/>
                    <a:lstStyle/>
                    <a:p>
                      <a:r>
                        <a:rPr lang="en-US" sz="1400" dirty="0">
                          <a:solidFill>
                            <a:schemeClr val="bg1"/>
                          </a:solidFill>
                          <a:latin typeface="Calibri" panose="020F0502020204030204" pitchFamily="34" charset="0"/>
                          <a:cs typeface="Calibri" panose="020F0502020204030204" pitchFamily="34" charset="0"/>
                        </a:rPr>
                        <a:t>Sunset Clause &amp; Sunset Plan</a:t>
                      </a:r>
                    </a:p>
                  </a:txBody>
                  <a:tcPr marL="36576" marR="18288" marT="18288" marB="18288" anchor="ctr">
                    <a:solidFill>
                      <a:schemeClr val="accent6"/>
                    </a:solidFill>
                  </a:tcPr>
                </a:tc>
                <a:tc>
                  <a:txBody>
                    <a:bodyPr/>
                    <a:lstStyle/>
                    <a:p>
                      <a:r>
                        <a:rPr lang="en-US" sz="1400" dirty="0">
                          <a:latin typeface="Calibri" panose="020F0502020204030204" pitchFamily="34" charset="0"/>
                          <a:cs typeface="Calibri" panose="020F0502020204030204" pitchFamily="34" charset="0"/>
                        </a:rPr>
                        <a:t>The completion point such as date and goal achieved to end the project</a:t>
                      </a:r>
                    </a:p>
                    <a:p>
                      <a:r>
                        <a:rPr lang="en-US" sz="1400" dirty="0">
                          <a:latin typeface="Calibri" panose="020F0502020204030204" pitchFamily="34" charset="0"/>
                          <a:cs typeface="Calibri" panose="020F0502020204030204" pitchFamily="34" charset="0"/>
                        </a:rPr>
                        <a:t>Upon the completion and objectives met, describes what, when, where, and how to step up, down, change direction or terminate. </a:t>
                      </a:r>
                    </a:p>
                  </a:txBody>
                  <a:tcPr marL="36576" marR="18288" marT="18288" marB="18288" anchor="ctr"/>
                </a:tc>
                <a:extLst>
                  <a:ext uri="{0D108BD9-81ED-4DB2-BD59-A6C34878D82A}">
                    <a16:rowId xmlns:a16="http://schemas.microsoft.com/office/drawing/2014/main" val="999861387"/>
                  </a:ext>
                </a:extLst>
              </a:tr>
            </a:tbl>
          </a:graphicData>
        </a:graphic>
      </p:graphicFrame>
      <p:sp>
        <p:nvSpPr>
          <p:cNvPr id="10" name="Action Button: Back or Previous 9">
            <a:hlinkClick r:id="rId2" action="ppaction://hlinksldjump" highlightClick="1"/>
            <a:extLst>
              <a:ext uri="{FF2B5EF4-FFF2-40B4-BE49-F238E27FC236}">
                <a16:creationId xmlns:a16="http://schemas.microsoft.com/office/drawing/2014/main" id="{DBD7FA70-CA2C-2DBC-2AC5-073B109FB037}"/>
              </a:ext>
            </a:extLst>
          </p:cNvPr>
          <p:cNvSpPr/>
          <p:nvPr/>
        </p:nvSpPr>
        <p:spPr>
          <a:xfrm>
            <a:off x="11734800" y="533400"/>
            <a:ext cx="304800" cy="304800"/>
          </a:xfrm>
          <a:prstGeom prst="actionButtonBackPrevio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1835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9DD5472F-72E9-84DB-C216-BFE4A1965598}"/>
              </a:ext>
            </a:extLst>
          </p:cNvPr>
          <p:cNvSpPr>
            <a:spLocks noGrp="1"/>
          </p:cNvSpPr>
          <p:nvPr>
            <p:ph type="title"/>
          </p:nvPr>
        </p:nvSpPr>
        <p:spPr/>
        <p:txBody>
          <a:bodyPr/>
          <a:lstStyle/>
          <a:p>
            <a:endParaRPr lang="en-US"/>
          </a:p>
        </p:txBody>
      </p:sp>
      <p:sp>
        <p:nvSpPr>
          <p:cNvPr id="20" name="Table Placeholder 19">
            <a:extLst>
              <a:ext uri="{FF2B5EF4-FFF2-40B4-BE49-F238E27FC236}">
                <a16:creationId xmlns:a16="http://schemas.microsoft.com/office/drawing/2014/main" id="{6E6D6A6A-9584-0D13-BC7C-B7A95C938043}"/>
              </a:ext>
            </a:extLst>
          </p:cNvPr>
          <p:cNvSpPr>
            <a:spLocks noGrp="1"/>
          </p:cNvSpPr>
          <p:nvPr>
            <p:ph type="tbl" sz="quarter" idx="10"/>
          </p:nvPr>
        </p:nvSpPr>
        <p:spPr/>
        <p:txBody>
          <a:bodyPr/>
          <a:lstStyle/>
          <a:p>
            <a:endParaRPr lang="en-US"/>
          </a:p>
        </p:txBody>
      </p:sp>
    </p:spTree>
    <p:extLst>
      <p:ext uri="{BB962C8B-B14F-4D97-AF65-F5344CB8AC3E}">
        <p14:creationId xmlns:p14="http://schemas.microsoft.com/office/powerpoint/2010/main" val="3625705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47F83C16-E19B-09DF-F1BD-C9720240D8E5}"/>
              </a:ext>
            </a:extLst>
          </p:cNvPr>
          <p:cNvSpPr>
            <a:spLocks noGrp="1"/>
          </p:cNvSpPr>
          <p:nvPr>
            <p:ph type="title"/>
          </p:nvPr>
        </p:nvSpPr>
        <p:spPr/>
        <p:txBody>
          <a:bodyPr/>
          <a:lstStyle/>
          <a:p>
            <a:endParaRPr lang="en-US"/>
          </a:p>
        </p:txBody>
      </p:sp>
      <p:sp>
        <p:nvSpPr>
          <p:cNvPr id="17" name="Table Placeholder 16">
            <a:extLst>
              <a:ext uri="{FF2B5EF4-FFF2-40B4-BE49-F238E27FC236}">
                <a16:creationId xmlns:a16="http://schemas.microsoft.com/office/drawing/2014/main" id="{E96B196B-C80B-9CFE-5E9F-3C038344CE3E}"/>
              </a:ext>
            </a:extLst>
          </p:cNvPr>
          <p:cNvSpPr>
            <a:spLocks noGrp="1"/>
          </p:cNvSpPr>
          <p:nvPr>
            <p:ph type="tbl" sz="quarter" idx="10"/>
          </p:nvPr>
        </p:nvSpPr>
        <p:spPr/>
        <p:txBody>
          <a:bodyPr/>
          <a:lstStyle/>
          <a:p>
            <a:endParaRPr lang="en-US"/>
          </a:p>
        </p:txBody>
      </p:sp>
      <p:graphicFrame>
        <p:nvGraphicFramePr>
          <p:cNvPr id="15" name="Table Placeholder 14">
            <a:extLst>
              <a:ext uri="{FF2B5EF4-FFF2-40B4-BE49-F238E27FC236}">
                <a16:creationId xmlns:a16="http://schemas.microsoft.com/office/drawing/2014/main" id="{188BA668-E165-379F-4386-D6EF8D332026}"/>
              </a:ext>
            </a:extLst>
          </p:cNvPr>
          <p:cNvGraphicFramePr>
            <a:graphicFrameLocks noGrp="1"/>
          </p:cNvGraphicFramePr>
          <p:nvPr>
            <p:ph type="tbl" sz="quarter" idx="11"/>
            <p:extLst>
              <p:ext uri="{D42A27DB-BD31-4B8C-83A1-F6EECF244321}">
                <p14:modId xmlns:p14="http://schemas.microsoft.com/office/powerpoint/2010/main" val="2094284827"/>
              </p:ext>
            </p:extLst>
          </p:nvPr>
        </p:nvGraphicFramePr>
        <p:xfrm>
          <a:off x="304800" y="990600"/>
          <a:ext cx="11658595" cy="2010514"/>
        </p:xfrm>
        <a:graphic>
          <a:graphicData uri="http://schemas.openxmlformats.org/drawingml/2006/table">
            <a:tbl>
              <a:tblPr/>
              <a:tblGrid>
                <a:gridCol w="151059">
                  <a:extLst>
                    <a:ext uri="{9D8B030D-6E8A-4147-A177-3AD203B41FA5}">
                      <a16:colId xmlns:a16="http://schemas.microsoft.com/office/drawing/2014/main" val="780032659"/>
                    </a:ext>
                  </a:extLst>
                </a:gridCol>
                <a:gridCol w="1820615">
                  <a:extLst>
                    <a:ext uri="{9D8B030D-6E8A-4147-A177-3AD203B41FA5}">
                      <a16:colId xmlns:a16="http://schemas.microsoft.com/office/drawing/2014/main" val="1060709312"/>
                    </a:ext>
                  </a:extLst>
                </a:gridCol>
                <a:gridCol w="3514723">
                  <a:extLst>
                    <a:ext uri="{9D8B030D-6E8A-4147-A177-3AD203B41FA5}">
                      <a16:colId xmlns:a16="http://schemas.microsoft.com/office/drawing/2014/main" val="3069112356"/>
                    </a:ext>
                  </a:extLst>
                </a:gridCol>
                <a:gridCol w="342899">
                  <a:extLst>
                    <a:ext uri="{9D8B030D-6E8A-4147-A177-3AD203B41FA5}">
                      <a16:colId xmlns:a16="http://schemas.microsoft.com/office/drawing/2014/main" val="1738324452"/>
                    </a:ext>
                  </a:extLst>
                </a:gridCol>
                <a:gridCol w="2657473">
                  <a:extLst>
                    <a:ext uri="{9D8B030D-6E8A-4147-A177-3AD203B41FA5}">
                      <a16:colId xmlns:a16="http://schemas.microsoft.com/office/drawing/2014/main" val="260826999"/>
                    </a:ext>
                  </a:extLst>
                </a:gridCol>
                <a:gridCol w="342899">
                  <a:extLst>
                    <a:ext uri="{9D8B030D-6E8A-4147-A177-3AD203B41FA5}">
                      <a16:colId xmlns:a16="http://schemas.microsoft.com/office/drawing/2014/main" val="827436643"/>
                    </a:ext>
                  </a:extLst>
                </a:gridCol>
                <a:gridCol w="2294811">
                  <a:extLst>
                    <a:ext uri="{9D8B030D-6E8A-4147-A177-3AD203B41FA5}">
                      <a16:colId xmlns:a16="http://schemas.microsoft.com/office/drawing/2014/main" val="2647773029"/>
                    </a:ext>
                  </a:extLst>
                </a:gridCol>
                <a:gridCol w="534116">
                  <a:extLst>
                    <a:ext uri="{9D8B030D-6E8A-4147-A177-3AD203B41FA5}">
                      <a16:colId xmlns:a16="http://schemas.microsoft.com/office/drawing/2014/main" val="1846906445"/>
                    </a:ext>
                  </a:extLst>
                </a:gridCol>
              </a:tblGrid>
              <a:tr h="76200">
                <a:tc gridSpan="3">
                  <a:txBody>
                    <a:bodyPr/>
                    <a:lstStyle/>
                    <a:p>
                      <a:pPr algn="l" fontAlgn="ctr"/>
                      <a:r>
                        <a:rPr lang="en-US" sz="1400" b="1" i="0" u="none" strike="noStrike" dirty="0">
                          <a:solidFill>
                            <a:srgbClr val="C00000"/>
                          </a:solidFill>
                          <a:effectLst/>
                          <a:latin typeface="Calibri" panose="020F0502020204030204" pitchFamily="34" charset="0"/>
                          <a:cs typeface="Calibri" panose="020F0502020204030204" pitchFamily="34" charset="0"/>
                        </a:rPr>
                        <a:t>Objective: A</a:t>
                      </a:r>
                      <a:r>
                        <a:rPr lang="en-US" sz="1400" b="1" i="0" u="none" strike="noStrike" dirty="0">
                          <a:solidFill>
                            <a:srgbClr val="000000"/>
                          </a:solidFill>
                          <a:effectLst/>
                          <a:latin typeface="Calibri" panose="020F0502020204030204" pitchFamily="34" charset="0"/>
                          <a:cs typeface="Calibri" panose="020F0502020204030204" pitchFamily="34" charset="0"/>
                        </a:rPr>
                        <a:t>ctionable, </a:t>
                      </a:r>
                      <a:r>
                        <a:rPr lang="en-US" sz="1400" b="1" i="0" u="none" strike="noStrike" dirty="0">
                          <a:solidFill>
                            <a:srgbClr val="C00000"/>
                          </a:solidFill>
                          <a:effectLst/>
                          <a:latin typeface="Calibri" panose="020F0502020204030204" pitchFamily="34" charset="0"/>
                          <a:cs typeface="Calibri" panose="020F0502020204030204" pitchFamily="34" charset="0"/>
                        </a:rPr>
                        <a:t>S</a:t>
                      </a:r>
                      <a:r>
                        <a:rPr lang="en-US" sz="1400" b="1" i="0" u="none" strike="noStrike" dirty="0">
                          <a:solidFill>
                            <a:srgbClr val="000000"/>
                          </a:solidFill>
                          <a:effectLst/>
                          <a:latin typeface="Calibri" panose="020F0502020204030204" pitchFamily="34" charset="0"/>
                          <a:cs typeface="Calibri" panose="020F0502020204030204" pitchFamily="34" charset="0"/>
                        </a:rPr>
                        <a:t>ignificant, </a:t>
                      </a:r>
                      <a:r>
                        <a:rPr lang="en-US" sz="1400" b="1" i="0" u="none" strike="noStrike" dirty="0">
                          <a:solidFill>
                            <a:srgbClr val="C00000"/>
                          </a:solidFill>
                          <a:effectLst/>
                          <a:latin typeface="Calibri" panose="020F0502020204030204" pitchFamily="34" charset="0"/>
                          <a:cs typeface="Calibri" panose="020F0502020204030204" pitchFamily="34" charset="0"/>
                        </a:rPr>
                        <a:t>I</a:t>
                      </a:r>
                      <a:r>
                        <a:rPr lang="en-US" sz="1400" b="1" i="0" u="none" strike="noStrike" dirty="0">
                          <a:solidFill>
                            <a:srgbClr val="000000"/>
                          </a:solidFill>
                          <a:effectLst/>
                          <a:latin typeface="Calibri" panose="020F0502020204030204" pitchFamily="34" charset="0"/>
                          <a:cs typeface="Calibri" panose="020F0502020204030204" pitchFamily="34" charset="0"/>
                        </a:rPr>
                        <a:t>nspirational, </a:t>
                      </a:r>
                      <a:r>
                        <a:rPr lang="en-US" sz="1400" b="1" i="0" u="none" strike="noStrike" dirty="0" err="1">
                          <a:solidFill>
                            <a:srgbClr val="C00000"/>
                          </a:solidFill>
                          <a:effectLst/>
                          <a:latin typeface="Calibri" panose="020F0502020204030204" pitchFamily="34" charset="0"/>
                          <a:cs typeface="Calibri" panose="020F0502020204030204" pitchFamily="34" charset="0"/>
                        </a:rPr>
                        <a:t>C</a:t>
                      </a:r>
                      <a:r>
                        <a:rPr lang="en-US" sz="1400" b="1" i="0" u="none" strike="noStrike" dirty="0" err="1">
                          <a:solidFill>
                            <a:srgbClr val="000000"/>
                          </a:solidFill>
                          <a:effectLst/>
                          <a:latin typeface="Calibri" panose="020F0502020204030204" pitchFamily="34" charset="0"/>
                          <a:cs typeface="Calibri" panose="020F0502020204030204" pitchFamily="34" charset="0"/>
                        </a:rPr>
                        <a:t>oncete</a:t>
                      </a:r>
                      <a:endParaRPr lang="en-US" sz="1400" b="1" i="0" u="none" strike="noStrike" dirty="0">
                        <a:solidFill>
                          <a:srgbClr val="C00000"/>
                        </a:solidFill>
                        <a:effectLst/>
                        <a:latin typeface="Calibri" panose="020F0502020204030204" pitchFamily="34" charset="0"/>
                        <a:cs typeface="Calibri" panose="020F0502020204030204" pitchFamily="34" charset="0"/>
                      </a:endParaRPr>
                    </a:p>
                  </a:txBody>
                  <a:tcPr marL="7695" marR="7695" marT="7695" marB="0" anchor="ctr">
                    <a:lnL w="19050" cap="flat" cmpd="sng" algn="ctr">
                      <a:solidFill>
                        <a:srgbClr val="8EA9DB"/>
                      </a:solidFill>
                      <a:prstDash val="solid"/>
                      <a:round/>
                      <a:headEnd type="none" w="med" len="med"/>
                      <a:tailEnd type="none" w="med" len="med"/>
                    </a:lnL>
                    <a:lnR w="19050" cap="flat" cmpd="sng" algn="ctr">
                      <a:solidFill>
                        <a:srgbClr val="8EA9DB"/>
                      </a:solidFill>
                      <a:prstDash val="solid"/>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hMerge="1">
                  <a:txBody>
                    <a:bodyPr/>
                    <a:lstStyle/>
                    <a:p>
                      <a:endParaRPr lang="en-US"/>
                    </a:p>
                  </a:txBody>
                  <a:tcPr>
                    <a:lnL w="19050" cap="flat" cmpd="sng" algn="ctr">
                      <a:solidFill>
                        <a:srgbClr val="8EA9DB"/>
                      </a:solidFill>
                      <a:prstDash val="solid"/>
                      <a:round/>
                      <a:headEnd type="none" w="med" len="med"/>
                      <a:tailEnd type="none" w="med" len="med"/>
                    </a:lnL>
                  </a:tcPr>
                </a:tc>
                <a:tc hMerge="1">
                  <a:txBody>
                    <a:bodyPr/>
                    <a:lstStyle/>
                    <a:p>
                      <a:endParaRPr lang="en-US"/>
                    </a:p>
                  </a:txBody>
                  <a:tcPr/>
                </a:tc>
                <a:tc gridSpan="5">
                  <a:txBody>
                    <a:bodyPr/>
                    <a:lstStyle/>
                    <a:p>
                      <a:pPr algn="l" fontAlgn="ctr"/>
                      <a:r>
                        <a:rPr lang="en-US" sz="1400" b="1" i="0" u="none" strike="noStrike" dirty="0">
                          <a:solidFill>
                            <a:srgbClr val="C00000"/>
                          </a:solidFill>
                          <a:effectLst/>
                          <a:latin typeface="Calibri" panose="020F0502020204030204" pitchFamily="34" charset="0"/>
                          <a:cs typeface="Calibri" panose="020F0502020204030204" pitchFamily="34" charset="0"/>
                        </a:rPr>
                        <a:t>Key Results: S</a:t>
                      </a:r>
                      <a:r>
                        <a:rPr lang="en-US" sz="1400" b="1" i="0" u="none" strike="noStrike" dirty="0">
                          <a:solidFill>
                            <a:srgbClr val="000000"/>
                          </a:solidFill>
                          <a:effectLst/>
                          <a:latin typeface="Calibri" panose="020F0502020204030204" pitchFamily="34" charset="0"/>
                          <a:cs typeface="Calibri" panose="020F0502020204030204" pitchFamily="34" charset="0"/>
                        </a:rPr>
                        <a:t>pecific, </a:t>
                      </a:r>
                      <a:r>
                        <a:rPr lang="en-US" sz="1400" b="1" i="0" u="none" strike="noStrike" dirty="0">
                          <a:solidFill>
                            <a:srgbClr val="C00000"/>
                          </a:solidFill>
                          <a:effectLst/>
                          <a:latin typeface="Calibri" panose="020F0502020204030204" pitchFamily="34" charset="0"/>
                          <a:cs typeface="Calibri" panose="020F0502020204030204" pitchFamily="34" charset="0"/>
                        </a:rPr>
                        <a:t>M</a:t>
                      </a:r>
                      <a:r>
                        <a:rPr lang="en-US" sz="1400" b="1" i="0" u="none" strike="noStrike" dirty="0">
                          <a:solidFill>
                            <a:srgbClr val="000000"/>
                          </a:solidFill>
                          <a:effectLst/>
                          <a:latin typeface="Calibri" panose="020F0502020204030204" pitchFamily="34" charset="0"/>
                          <a:cs typeface="Calibri" panose="020F0502020204030204" pitchFamily="34" charset="0"/>
                        </a:rPr>
                        <a:t>easurable, </a:t>
                      </a:r>
                      <a:r>
                        <a:rPr lang="en-US" sz="1400" b="1" i="0" u="none" strike="noStrike" dirty="0">
                          <a:solidFill>
                            <a:srgbClr val="C00000"/>
                          </a:solidFill>
                          <a:effectLst/>
                          <a:latin typeface="Calibri" panose="020F0502020204030204" pitchFamily="34" charset="0"/>
                          <a:cs typeface="Calibri" panose="020F0502020204030204" pitchFamily="34" charset="0"/>
                        </a:rPr>
                        <a:t>A</a:t>
                      </a:r>
                      <a:r>
                        <a:rPr lang="en-US" sz="1400" b="1" i="0" u="none" strike="noStrike" dirty="0">
                          <a:solidFill>
                            <a:srgbClr val="000000"/>
                          </a:solidFill>
                          <a:effectLst/>
                          <a:latin typeface="Calibri" panose="020F0502020204030204" pitchFamily="34" charset="0"/>
                          <a:cs typeface="Calibri" panose="020F0502020204030204" pitchFamily="34" charset="0"/>
                        </a:rPr>
                        <a:t>ttainable, </a:t>
                      </a:r>
                      <a:r>
                        <a:rPr lang="en-US" sz="1400" b="1" i="0" u="none" strike="noStrike" dirty="0">
                          <a:solidFill>
                            <a:srgbClr val="C00000"/>
                          </a:solidFill>
                          <a:effectLst/>
                          <a:latin typeface="Calibri" panose="020F0502020204030204" pitchFamily="34" charset="0"/>
                          <a:cs typeface="Calibri" panose="020F0502020204030204" pitchFamily="34" charset="0"/>
                        </a:rPr>
                        <a:t>R</a:t>
                      </a:r>
                      <a:r>
                        <a:rPr lang="en-US" sz="1400" b="1" i="0" u="none" strike="noStrike" dirty="0">
                          <a:solidFill>
                            <a:srgbClr val="000000"/>
                          </a:solidFill>
                          <a:effectLst/>
                          <a:latin typeface="Calibri" panose="020F0502020204030204" pitchFamily="34" charset="0"/>
                          <a:cs typeface="Calibri" panose="020F0502020204030204" pitchFamily="34" charset="0"/>
                        </a:rPr>
                        <a:t>elevant, </a:t>
                      </a:r>
                      <a:r>
                        <a:rPr lang="en-US" sz="1400" b="1" i="0" u="none" strike="noStrike" dirty="0">
                          <a:solidFill>
                            <a:srgbClr val="C00000"/>
                          </a:solidFill>
                          <a:effectLst/>
                          <a:latin typeface="Calibri" panose="020F0502020204030204" pitchFamily="34" charset="0"/>
                          <a:cs typeface="Calibri" panose="020F0502020204030204" pitchFamily="34" charset="0"/>
                        </a:rPr>
                        <a:t>T</a:t>
                      </a:r>
                      <a:r>
                        <a:rPr lang="en-US" sz="1400" b="1" i="0" u="none" strike="noStrike" dirty="0">
                          <a:solidFill>
                            <a:srgbClr val="000000"/>
                          </a:solidFill>
                          <a:effectLst/>
                          <a:latin typeface="Calibri" panose="020F0502020204030204" pitchFamily="34" charset="0"/>
                          <a:cs typeface="Calibri" panose="020F0502020204030204" pitchFamily="34" charset="0"/>
                        </a:rPr>
                        <a:t>ime-bound</a:t>
                      </a:r>
                      <a:endParaRPr lang="en-US" sz="1400" b="1" i="0" u="none" strike="noStrike" dirty="0">
                        <a:solidFill>
                          <a:srgbClr val="C00000"/>
                        </a:solidFill>
                        <a:effectLst/>
                        <a:latin typeface="Calibri" panose="020F0502020204030204" pitchFamily="34" charset="0"/>
                        <a:cs typeface="Calibri" panose="020F0502020204030204" pitchFamily="34" charset="0"/>
                      </a:endParaRPr>
                    </a:p>
                  </a:txBody>
                  <a:tcPr marL="7695" marR="7695" marT="7695" marB="0" anchor="ctr">
                    <a:lnL w="19050" cap="flat" cmpd="sng" algn="ctr">
                      <a:solidFill>
                        <a:srgbClr val="8EA9DB"/>
                      </a:solidFill>
                      <a:prstDash val="solid"/>
                      <a:round/>
                      <a:headEnd type="none" w="med" len="med"/>
                      <a:tailEnd type="none" w="med" len="med"/>
                    </a:lnL>
                    <a:lnR w="19050" cap="flat" cmpd="sng" algn="ctr">
                      <a:solidFill>
                        <a:srgbClr val="8EA9DB"/>
                      </a:solidFill>
                      <a:prstDash val="solid"/>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29751999"/>
                  </a:ext>
                </a:extLst>
              </a:tr>
              <a:tr h="219210">
                <a:tc>
                  <a:txBody>
                    <a:bodyPr/>
                    <a:lstStyle/>
                    <a:p>
                      <a:pPr algn="ctr" fontAlgn="ctr"/>
                      <a:r>
                        <a:rPr lang="en-US" sz="1400" b="1" i="0" u="none" strike="noStrike" dirty="0">
                          <a:solidFill>
                            <a:srgbClr val="000000"/>
                          </a:solidFill>
                          <a:effectLst/>
                          <a:latin typeface="Calibri" panose="020F0502020204030204" pitchFamily="34" charset="0"/>
                          <a:cs typeface="Calibri" panose="020F0502020204030204" pitchFamily="34" charset="0"/>
                        </a:rPr>
                        <a:t>#</a:t>
                      </a:r>
                    </a:p>
                  </a:txBody>
                  <a:tcPr marL="7695" marR="7695" marT="7695" marB="0" anchor="ctr">
                    <a:lnL w="19050" cap="flat" cmpd="sng" algn="ctr">
                      <a:solidFill>
                        <a:srgbClr val="8EA9DB"/>
                      </a:solidFill>
                      <a:prstDash val="solid"/>
                      <a:round/>
                      <a:headEnd type="none" w="med" len="med"/>
                      <a:tailEnd type="none" w="med" len="med"/>
                    </a:lnL>
                    <a:lnR w="6350" cap="flat" cmpd="sng" algn="ctr">
                      <a:solidFill>
                        <a:schemeClr val="bg1">
                          <a:lumMod val="50000"/>
                        </a:schemeClr>
                      </a:solidFill>
                      <a:prstDash val="sys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marL="0" marR="0" lvl="0" indent="0" algn="ctr" defTabSz="1108070" rtl="0" eaLnBrk="1" fontAlgn="ctr" latinLnBrk="0" hangingPunct="1">
                        <a:lnSpc>
                          <a:spcPct val="100000"/>
                        </a:lnSpc>
                        <a:spcBef>
                          <a:spcPts val="0"/>
                        </a:spcBef>
                        <a:spcAft>
                          <a:spcPts val="0"/>
                        </a:spcAft>
                        <a:buClrTx/>
                        <a:buSzTx/>
                        <a:buFontTx/>
                        <a:buNone/>
                        <a:tabLst/>
                        <a:defRPr/>
                      </a:pPr>
                      <a:r>
                        <a:rPr lang="en-US" sz="1400" b="1" i="0" u="none" strike="noStrike" dirty="0">
                          <a:solidFill>
                            <a:srgbClr val="000000"/>
                          </a:solidFill>
                          <a:effectLst/>
                          <a:latin typeface="Calibri" panose="020F0502020204030204" pitchFamily="34" charset="0"/>
                          <a:cs typeface="Calibri" panose="020F0502020204030204" pitchFamily="34" charset="0"/>
                        </a:rPr>
                        <a:t>Objective</a:t>
                      </a:r>
                    </a:p>
                  </a:txBody>
                  <a:tcPr marL="7695" marR="7695" marT="7695" marB="0" anchor="ctr">
                    <a:lnL w="6350" cap="flat" cmpd="sng" algn="ctr">
                      <a:solidFill>
                        <a:schemeClr val="bg1">
                          <a:lumMod val="50000"/>
                        </a:schemeClr>
                      </a:solidFill>
                      <a:prstDash val="sysDash"/>
                      <a:round/>
                      <a:headEnd type="none" w="med" len="med"/>
                      <a:tailEnd type="none" w="med" len="med"/>
                    </a:lnL>
                    <a:lnR w="6350" cap="flat" cmpd="sng" algn="ctr">
                      <a:solidFill>
                        <a:srgbClr val="A6A6A6"/>
                      </a:solidFill>
                      <a:prstDash val="dash"/>
                      <a:round/>
                      <a:headEnd type="none" w="med" len="med"/>
                      <a:tailEnd type="none" w="med" len="med"/>
                    </a:lnR>
                    <a:lnB w="19050" cap="flat" cmpd="sng" algn="ctr">
                      <a:solidFill>
                        <a:srgbClr val="8EA9DB"/>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Calibri" panose="020F0502020204030204" pitchFamily="34" charset="0"/>
                          <a:cs typeface="Calibri" panose="020F0502020204030204" pitchFamily="34" charset="0"/>
                        </a:rPr>
                        <a:t>Eco System</a:t>
                      </a:r>
                    </a:p>
                  </a:txBody>
                  <a:tcPr marL="7695" marR="7695" marT="7695" marB="0" anchor="ctr">
                    <a:lnL w="6350" cap="flat" cmpd="sng" algn="ctr">
                      <a:solidFill>
                        <a:srgbClr val="A6A6A6"/>
                      </a:solidFill>
                      <a:prstDash val="dash"/>
                      <a:round/>
                      <a:headEnd type="none" w="med" len="med"/>
                      <a:tailEnd type="none" w="med" len="med"/>
                    </a:lnL>
                    <a:lnR w="19050" cap="flat" cmpd="sng" algn="ctr">
                      <a:solidFill>
                        <a:schemeClr val="accent2">
                          <a:lumMod val="60000"/>
                          <a:lumOff val="40000"/>
                        </a:schemeClr>
                      </a:solidFill>
                      <a:prstDash val="solid"/>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Calibri" panose="020F0502020204030204" pitchFamily="34" charset="0"/>
                          <a:cs typeface="Calibri" panose="020F0502020204030204" pitchFamily="34" charset="0"/>
                        </a:rPr>
                        <a:t>#</a:t>
                      </a:r>
                    </a:p>
                  </a:txBody>
                  <a:tcPr marL="7695" marR="7695" marT="7695" marB="0" anchor="ctr">
                    <a:lnL w="19050" cap="flat" cmpd="sng" algn="ctr">
                      <a:solidFill>
                        <a:schemeClr val="accent2">
                          <a:lumMod val="60000"/>
                          <a:lumOff val="40000"/>
                        </a:schemeClr>
                      </a:solidFill>
                      <a:prstDash val="solid"/>
                      <a:round/>
                      <a:headEnd type="none" w="med" len="med"/>
                      <a:tailEnd type="none" w="med" len="med"/>
                    </a:lnL>
                    <a:lnR w="6350" cap="flat" cmpd="sng" algn="ctr">
                      <a:solidFill>
                        <a:schemeClr val="bg1">
                          <a:lumMod val="50000"/>
                        </a:schemeClr>
                      </a:solidFill>
                      <a:prstDash val="sys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l" fontAlgn="ctr"/>
                      <a:r>
                        <a:rPr lang="en-US" sz="1400" b="1" i="0" u="none" strike="noStrike">
                          <a:solidFill>
                            <a:srgbClr val="000000"/>
                          </a:solidFill>
                          <a:effectLst/>
                          <a:latin typeface="Calibri" panose="020F0502020204030204" pitchFamily="34" charset="0"/>
                          <a:cs typeface="Calibri" panose="020F0502020204030204" pitchFamily="34" charset="0"/>
                        </a:rPr>
                        <a:t>Milestone</a:t>
                      </a:r>
                    </a:p>
                  </a:txBody>
                  <a:tcPr marL="7695" marR="7695" marT="7695" marB="0" anchor="ctr">
                    <a:lnL w="6350" cap="flat" cmpd="sng" algn="ctr">
                      <a:solidFill>
                        <a:schemeClr val="bg1">
                          <a:lumMod val="50000"/>
                        </a:schemeClr>
                      </a:solidFill>
                      <a:prstDash val="sysDash"/>
                      <a:round/>
                      <a:headEnd type="none" w="med" len="med"/>
                      <a:tailEnd type="none" w="med" len="med"/>
                    </a:lnL>
                    <a:lnR w="19050" cap="flat" cmpd="sng" algn="ctr">
                      <a:solidFill>
                        <a:srgbClr val="8EA9DB"/>
                      </a:solidFill>
                      <a:prstDash val="solid"/>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panose="020F0502020204030204" pitchFamily="34" charset="0"/>
                          <a:cs typeface="Calibri" panose="020F0502020204030204" pitchFamily="34" charset="0"/>
                        </a:rPr>
                        <a:t>#</a:t>
                      </a:r>
                    </a:p>
                  </a:txBody>
                  <a:tcPr marL="7695" marR="7695" marT="7695" marB="0" anchor="ctr">
                    <a:lnL w="19050" cap="flat" cmpd="sng" algn="ctr">
                      <a:solidFill>
                        <a:srgbClr val="8EA9DB"/>
                      </a:solidFill>
                      <a:prstDash val="solid"/>
                      <a:round/>
                      <a:headEnd type="none" w="med" len="med"/>
                      <a:tailEnd type="none" w="med" len="med"/>
                    </a:lnL>
                    <a:lnR w="6350" cap="flat" cmpd="sng" algn="ctr">
                      <a:solidFill>
                        <a:srgbClr val="A6A6A6"/>
                      </a:solidFill>
                      <a:prstDash val="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l" fontAlgn="ctr"/>
                      <a:r>
                        <a:rPr lang="en-US" sz="1400" b="1" i="0" u="none" strike="noStrike">
                          <a:solidFill>
                            <a:srgbClr val="000000"/>
                          </a:solidFill>
                          <a:effectLst/>
                          <a:latin typeface="Calibri" panose="020F0502020204030204" pitchFamily="34" charset="0"/>
                          <a:cs typeface="Calibri" panose="020F0502020204030204" pitchFamily="34" charset="0"/>
                        </a:rPr>
                        <a:t>As Measured by</a:t>
                      </a:r>
                    </a:p>
                  </a:txBody>
                  <a:tcPr marL="7695" marR="7695" marT="7695" marB="0" anchor="ctr">
                    <a:lnL w="6350" cap="flat" cmpd="sng" algn="ctr">
                      <a:solidFill>
                        <a:srgbClr val="A6A6A6"/>
                      </a:solidFill>
                      <a:prstDash val="dash"/>
                      <a:round/>
                      <a:headEnd type="none" w="med" len="med"/>
                      <a:tailEnd type="none" w="med" len="med"/>
                    </a:lnL>
                    <a:lnR w="6350" cap="flat" cmpd="sng" algn="ctr">
                      <a:solidFill>
                        <a:srgbClr val="A6A6A6"/>
                      </a:solidFill>
                      <a:prstDash val="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Calibri" panose="020F0502020204030204" pitchFamily="34" charset="0"/>
                          <a:cs typeface="Calibri" panose="020F0502020204030204" pitchFamily="34" charset="0"/>
                        </a:rPr>
                        <a:t>ECD</a:t>
                      </a:r>
                    </a:p>
                  </a:txBody>
                  <a:tcPr marL="7695" marR="7695" marT="7695" marB="0" anchor="ctr">
                    <a:lnL w="6350" cap="flat" cmpd="sng" algn="ctr">
                      <a:solidFill>
                        <a:srgbClr val="A6A6A6"/>
                      </a:solidFill>
                      <a:prstDash val="dash"/>
                      <a:round/>
                      <a:headEnd type="none" w="med" len="med"/>
                      <a:tailEnd type="none" w="med" len="med"/>
                    </a:lnL>
                    <a:lnR w="19050" cap="flat" cmpd="sng" algn="ctr">
                      <a:solidFill>
                        <a:srgbClr val="8EA9DB"/>
                      </a:solidFill>
                      <a:prstDash val="solid"/>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13988310"/>
                  </a:ext>
                </a:extLst>
              </a:tr>
              <a:tr h="245377">
                <a:tc rowSpan="4">
                  <a:txBody>
                    <a:bodyPr/>
                    <a:lstStyle/>
                    <a:p>
                      <a:pPr algn="ctr" fontAlgn="ctr"/>
                      <a:r>
                        <a:rPr lang="en-US" sz="1200" b="0" i="0" u="none" strike="noStrike" dirty="0">
                          <a:solidFill>
                            <a:srgbClr val="000000"/>
                          </a:solidFill>
                          <a:effectLst/>
                          <a:latin typeface="Calibri" panose="020F0502020204030204" pitchFamily="34" charset="0"/>
                          <a:cs typeface="Calibri" panose="020F0502020204030204" pitchFamily="34" charset="0"/>
                        </a:rPr>
                        <a:t>1</a:t>
                      </a:r>
                    </a:p>
                  </a:txBody>
                  <a:tcPr marL="7695" marR="7695" marT="7695" marB="0" anchor="ctr">
                    <a:lnL w="19050" cap="flat" cmpd="sng" algn="ctr">
                      <a:solidFill>
                        <a:srgbClr val="8EA9DB"/>
                      </a:solidFill>
                      <a:prstDash val="solid"/>
                      <a:round/>
                      <a:headEnd type="none" w="med" len="med"/>
                      <a:tailEnd type="none" w="med" len="med"/>
                    </a:lnL>
                    <a:lnR w="6350" cap="flat" cmpd="sng" algn="ctr">
                      <a:solidFill>
                        <a:schemeClr val="bg1">
                          <a:lumMod val="50000"/>
                        </a:schemeClr>
                      </a:solidFill>
                      <a:prstDash val="sys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rowSpan="4">
                  <a:txBody>
                    <a:bodyPr/>
                    <a:lstStyle/>
                    <a:p>
                      <a:r>
                        <a:rPr lang="en-US" sz="1200" b="0" i="0" u="none" strike="noStrike" dirty="0">
                          <a:solidFill>
                            <a:srgbClr val="000000"/>
                          </a:solidFill>
                          <a:effectLst/>
                          <a:latin typeface="Calibri" panose="020F0502020204030204" pitchFamily="34" charset="0"/>
                          <a:cs typeface="Calibri" panose="020F0502020204030204" pitchFamily="34" charset="0"/>
                        </a:rPr>
                        <a:t> </a:t>
                      </a:r>
                      <a:endParaRPr lang="en-US" dirty="0"/>
                    </a:p>
                  </a:txBody>
                  <a:tcPr marL="7695" marR="7695" marT="7695" marB="0" anchor="ctr">
                    <a:lnL w="6350" cap="flat" cmpd="sng" algn="ctr">
                      <a:solidFill>
                        <a:schemeClr val="bg1">
                          <a:lumMod val="50000"/>
                        </a:schemeClr>
                      </a:solidFill>
                      <a:prstDash val="sysDash"/>
                      <a:round/>
                      <a:headEnd type="none" w="med" len="med"/>
                      <a:tailEnd type="none" w="med" len="med"/>
                    </a:lnL>
                    <a:lnR w="6350" cap="flat" cmpd="sng" algn="ctr">
                      <a:solidFill>
                        <a:srgbClr val="A6A6A6"/>
                      </a:solidFill>
                      <a:prstDash val="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rowSpan="4">
                  <a:txBody>
                    <a:bodyPr/>
                    <a:lstStyle/>
                    <a:p>
                      <a:pPr algn="l" fontAlgn="ctr"/>
                      <a:r>
                        <a:rPr lang="en-US" sz="1200" b="0" i="0" u="none" strike="noStrike" dirty="0">
                          <a:solidFill>
                            <a:srgbClr val="000000"/>
                          </a:solidFill>
                          <a:effectLst/>
                          <a:latin typeface="Calibri" panose="020F0502020204030204" pitchFamily="34" charset="0"/>
                          <a:cs typeface="Calibri" panose="020F0502020204030204" pitchFamily="34" charset="0"/>
                        </a:rPr>
                        <a:t>– Chartering Group: team accountable for results</a:t>
                      </a:r>
                      <a:br>
                        <a:rPr lang="en-US" sz="1200" b="0" i="0" u="none" strike="noStrike" dirty="0">
                          <a:solidFill>
                            <a:srgbClr val="000000"/>
                          </a:solidFill>
                          <a:effectLst/>
                          <a:latin typeface="Calibri" panose="020F0502020204030204" pitchFamily="34" charset="0"/>
                          <a:cs typeface="Calibri" panose="020F0502020204030204" pitchFamily="34" charset="0"/>
                        </a:rPr>
                      </a:br>
                      <a:r>
                        <a:rPr lang="en-US" sz="1200" b="0" i="0" u="none" strike="noStrike" dirty="0">
                          <a:solidFill>
                            <a:srgbClr val="000000"/>
                          </a:solidFill>
                          <a:effectLst/>
                          <a:latin typeface="Calibri" panose="020F0502020204030204" pitchFamily="34" charset="0"/>
                          <a:cs typeface="Calibri" panose="020F0502020204030204" pitchFamily="34" charset="0"/>
                        </a:rPr>
                        <a:t>– Sponsor: Typically the leader of chartering team</a:t>
                      </a:r>
                      <a:br>
                        <a:rPr lang="en-US" sz="1200" b="0" i="0" u="none" strike="noStrike" dirty="0">
                          <a:solidFill>
                            <a:srgbClr val="000000"/>
                          </a:solidFill>
                          <a:effectLst/>
                          <a:latin typeface="Calibri" panose="020F0502020204030204" pitchFamily="34" charset="0"/>
                          <a:cs typeface="Calibri" panose="020F0502020204030204" pitchFamily="34" charset="0"/>
                        </a:rPr>
                      </a:br>
                      <a:r>
                        <a:rPr lang="en-US" sz="1200" b="0" i="0" u="none" strike="noStrike" dirty="0">
                          <a:solidFill>
                            <a:srgbClr val="000000"/>
                          </a:solidFill>
                          <a:effectLst/>
                          <a:latin typeface="Calibri" panose="020F0502020204030204" pitchFamily="34" charset="0"/>
                          <a:cs typeface="Calibri" panose="020F0502020204030204" pitchFamily="34" charset="0"/>
                        </a:rPr>
                        <a:t>– Customer: Recipients of the project outcome</a:t>
                      </a:r>
                      <a:br>
                        <a:rPr lang="en-US" sz="1200" b="0" i="0" u="none" strike="noStrike" dirty="0">
                          <a:solidFill>
                            <a:srgbClr val="000000"/>
                          </a:solidFill>
                          <a:effectLst/>
                          <a:latin typeface="Calibri" panose="020F0502020204030204" pitchFamily="34" charset="0"/>
                          <a:cs typeface="Calibri" panose="020F0502020204030204" pitchFamily="34" charset="0"/>
                        </a:rPr>
                      </a:br>
                      <a:r>
                        <a:rPr lang="en-US" sz="1200" b="0" i="0" u="none" strike="noStrike" dirty="0">
                          <a:solidFill>
                            <a:srgbClr val="000000"/>
                          </a:solidFill>
                          <a:effectLst/>
                          <a:latin typeface="Calibri" panose="020F0502020204030204" pitchFamily="34" charset="0"/>
                          <a:cs typeface="Calibri" panose="020F0502020204030204" pitchFamily="34" charset="0"/>
                        </a:rPr>
                        <a:t>– Stakeholders:  affect or affected by the projects.</a:t>
                      </a:r>
                      <a:br>
                        <a:rPr lang="en-US" sz="1200" b="0" i="0" u="none" strike="noStrike" dirty="0">
                          <a:solidFill>
                            <a:srgbClr val="000000"/>
                          </a:solidFill>
                          <a:effectLst/>
                          <a:latin typeface="Calibri" panose="020F0502020204030204" pitchFamily="34" charset="0"/>
                          <a:cs typeface="Calibri" panose="020F0502020204030204" pitchFamily="34" charset="0"/>
                        </a:rPr>
                      </a:br>
                      <a:r>
                        <a:rPr lang="en-US" sz="1200" b="0" i="0" u="none" strike="noStrike" dirty="0">
                          <a:solidFill>
                            <a:srgbClr val="000000"/>
                          </a:solidFill>
                          <a:effectLst/>
                          <a:latin typeface="Calibri" panose="020F0502020204030204" pitchFamily="34" charset="0"/>
                          <a:cs typeface="Calibri" panose="020F0502020204030204" pitchFamily="34" charset="0"/>
                        </a:rPr>
                        <a:t>– Other dependency/support for execution </a:t>
                      </a:r>
                    </a:p>
                  </a:txBody>
                  <a:tcPr marL="7695" marR="7695" marT="7695" marB="0" anchor="ctr">
                    <a:lnL w="6350" cap="flat" cmpd="sng" algn="ctr">
                      <a:solidFill>
                        <a:srgbClr val="A6A6A6"/>
                      </a:solidFill>
                      <a:prstDash val="dash"/>
                      <a:round/>
                      <a:headEnd type="none" w="med" len="med"/>
                      <a:tailEnd type="none" w="med" len="med"/>
                    </a:lnL>
                    <a:lnR w="19050" cap="flat" cmpd="sng" algn="ctr">
                      <a:solidFill>
                        <a:schemeClr val="accent2">
                          <a:lumMod val="60000"/>
                          <a:lumOff val="40000"/>
                        </a:schemeClr>
                      </a:solidFill>
                      <a:prstDash val="solid"/>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rowSpan="2">
                  <a:txBody>
                    <a:bodyPr/>
                    <a:lstStyle/>
                    <a:p>
                      <a:pPr algn="ctr" fontAlgn="ctr"/>
                      <a:r>
                        <a:rPr lang="en-US" sz="1200" b="0" i="0" u="none" strike="noStrike" dirty="0">
                          <a:solidFill>
                            <a:srgbClr val="000000"/>
                          </a:solidFill>
                          <a:effectLst/>
                          <a:latin typeface="Calibri" panose="020F0502020204030204" pitchFamily="34" charset="0"/>
                          <a:cs typeface="Calibri" panose="020F0502020204030204" pitchFamily="34" charset="0"/>
                        </a:rPr>
                        <a:t>1</a:t>
                      </a:r>
                    </a:p>
                  </a:txBody>
                  <a:tcPr marL="7695" marR="7695" marT="7695" marB="0" anchor="ctr">
                    <a:lnL w="19050" cap="flat" cmpd="sng" algn="ctr">
                      <a:solidFill>
                        <a:schemeClr val="accent2">
                          <a:lumMod val="60000"/>
                          <a:lumOff val="40000"/>
                        </a:schemeClr>
                      </a:solidFill>
                      <a:prstDash val="solid"/>
                      <a:round/>
                      <a:headEnd type="none" w="med" len="med"/>
                      <a:tailEnd type="none" w="med" len="med"/>
                    </a:lnL>
                    <a:lnR w="6350" cap="flat" cmpd="sng" algn="ctr">
                      <a:solidFill>
                        <a:schemeClr val="bg1">
                          <a:lumMod val="50000"/>
                        </a:schemeClr>
                      </a:solidFill>
                      <a:prstDash val="sys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rowSpan="2">
                  <a:txBody>
                    <a:bodyPr/>
                    <a:lstStyle/>
                    <a:p>
                      <a:pPr algn="l" fontAlgn="ctr"/>
                      <a:r>
                        <a:rPr lang="en-US" sz="1200" b="0" i="0" u="none" strike="noStrike" dirty="0">
                          <a:solidFill>
                            <a:srgbClr val="000000"/>
                          </a:solidFill>
                          <a:effectLst/>
                          <a:latin typeface="Calibri" panose="020F0502020204030204" pitchFamily="34" charset="0"/>
                          <a:cs typeface="Calibri" panose="020F0502020204030204" pitchFamily="34" charset="0"/>
                        </a:rPr>
                        <a:t> </a:t>
                      </a:r>
                    </a:p>
                  </a:txBody>
                  <a:tcPr marL="7695" marR="7695" marT="7695" marB="0" anchor="ctr">
                    <a:lnL w="6350" cap="flat" cmpd="sng" algn="ctr">
                      <a:solidFill>
                        <a:schemeClr val="bg1">
                          <a:lumMod val="50000"/>
                        </a:schemeClr>
                      </a:solidFill>
                      <a:prstDash val="sysDash"/>
                      <a:round/>
                      <a:headEnd type="none" w="med" len="med"/>
                      <a:tailEnd type="none" w="med" len="med"/>
                    </a:lnL>
                    <a:lnR w="19050" cap="flat" cmpd="sng" algn="ctr">
                      <a:solidFill>
                        <a:srgbClr val="8EA9DB"/>
                      </a:solidFill>
                      <a:prstDash val="solid"/>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Calibri" panose="020F0502020204030204" pitchFamily="34" charset="0"/>
                          <a:cs typeface="Calibri" panose="020F0502020204030204" pitchFamily="34" charset="0"/>
                        </a:rPr>
                        <a:t>1</a:t>
                      </a:r>
                    </a:p>
                  </a:txBody>
                  <a:tcPr marL="7695" marR="7695" marT="7695" marB="0" anchor="ctr">
                    <a:lnL w="19050" cap="flat" cmpd="sng" algn="ctr">
                      <a:solidFill>
                        <a:srgbClr val="8EA9DB"/>
                      </a:solidFill>
                      <a:prstDash val="solid"/>
                      <a:round/>
                      <a:headEnd type="none" w="med" len="med"/>
                      <a:tailEnd type="none" w="med" len="med"/>
                    </a:lnL>
                    <a:lnR w="6350" cap="flat" cmpd="sng" algn="ctr">
                      <a:solidFill>
                        <a:schemeClr val="bg1">
                          <a:lumMod val="50000"/>
                        </a:schemeClr>
                      </a:solidFill>
                      <a:prstDash val="sys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cs typeface="Calibri" panose="020F0502020204030204" pitchFamily="34" charset="0"/>
                        </a:rPr>
                        <a:t> </a:t>
                      </a:r>
                    </a:p>
                  </a:txBody>
                  <a:tcPr marL="7695" marR="7695" marT="7695" marB="0" anchor="ctr">
                    <a:lnL w="6350" cap="flat" cmpd="sng" algn="ctr">
                      <a:solidFill>
                        <a:schemeClr val="bg1">
                          <a:lumMod val="50000"/>
                        </a:schemeClr>
                      </a:solidFill>
                      <a:prstDash val="sysDash"/>
                      <a:round/>
                      <a:headEnd type="none" w="med" len="med"/>
                      <a:tailEnd type="none" w="med" len="med"/>
                    </a:lnL>
                    <a:lnR w="6350" cap="flat" cmpd="sng" algn="ctr">
                      <a:solidFill>
                        <a:srgbClr val="A6A6A6"/>
                      </a:solidFill>
                      <a:prstDash val="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cs typeface="Calibri" panose="020F0502020204030204" pitchFamily="34" charset="0"/>
                        </a:rPr>
                        <a:t> </a:t>
                      </a:r>
                    </a:p>
                  </a:txBody>
                  <a:tcPr marL="7695" marR="7695" marT="7695" marB="0" anchor="ctr">
                    <a:lnL w="6350" cap="flat" cmpd="sng" algn="ctr">
                      <a:solidFill>
                        <a:srgbClr val="A6A6A6"/>
                      </a:solidFill>
                      <a:prstDash val="dash"/>
                      <a:round/>
                      <a:headEnd type="none" w="med" len="med"/>
                      <a:tailEnd type="none" w="med" len="med"/>
                    </a:lnL>
                    <a:lnR w="19050" cap="flat" cmpd="sng" algn="ctr">
                      <a:solidFill>
                        <a:srgbClr val="8EA9DB"/>
                      </a:solidFill>
                      <a:prstDash val="solid"/>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160205986"/>
                  </a:ext>
                </a:extLst>
              </a:tr>
              <a:tr h="245377">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ctr"/>
                      <a:r>
                        <a:rPr lang="en-US" sz="1200" b="0" i="0" u="none" strike="noStrike" dirty="0">
                          <a:solidFill>
                            <a:srgbClr val="000000"/>
                          </a:solidFill>
                          <a:effectLst/>
                          <a:latin typeface="Calibri" panose="020F0502020204030204" pitchFamily="34" charset="0"/>
                          <a:cs typeface="Calibri" panose="020F0502020204030204" pitchFamily="34" charset="0"/>
                        </a:rPr>
                        <a:t>2</a:t>
                      </a:r>
                    </a:p>
                  </a:txBody>
                  <a:tcPr marL="7695" marR="7695" marT="7695" marB="0" anchor="ctr">
                    <a:lnL w="19050" cap="flat" cmpd="sng" algn="ctr">
                      <a:solidFill>
                        <a:srgbClr val="8EA9DB"/>
                      </a:solidFill>
                      <a:prstDash val="solid"/>
                      <a:round/>
                      <a:headEnd type="none" w="med" len="med"/>
                      <a:tailEnd type="none" w="med" len="med"/>
                    </a:lnL>
                    <a:lnR w="6350" cap="flat" cmpd="sng" algn="ctr">
                      <a:solidFill>
                        <a:schemeClr val="bg1">
                          <a:lumMod val="50000"/>
                        </a:schemeClr>
                      </a:solidFill>
                      <a:prstDash val="sys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cs typeface="Calibri" panose="020F0502020204030204" pitchFamily="34" charset="0"/>
                        </a:rPr>
                        <a:t> </a:t>
                      </a:r>
                    </a:p>
                  </a:txBody>
                  <a:tcPr marL="7695" marR="7695" marT="7695" marB="0" anchor="ctr">
                    <a:lnL w="6350" cap="flat" cmpd="sng" algn="ctr">
                      <a:solidFill>
                        <a:schemeClr val="bg1">
                          <a:lumMod val="50000"/>
                        </a:schemeClr>
                      </a:solidFill>
                      <a:prstDash val="sysDash"/>
                      <a:round/>
                      <a:headEnd type="none" w="med" len="med"/>
                      <a:tailEnd type="none" w="med" len="med"/>
                    </a:lnL>
                    <a:lnR w="6350" cap="flat" cmpd="sng" algn="ctr">
                      <a:solidFill>
                        <a:srgbClr val="A6A6A6"/>
                      </a:solidFill>
                      <a:prstDash val="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cs typeface="Calibri" panose="020F0502020204030204" pitchFamily="34" charset="0"/>
                        </a:rPr>
                        <a:t> </a:t>
                      </a:r>
                    </a:p>
                  </a:txBody>
                  <a:tcPr marL="7695" marR="7695" marT="7695" marB="0" anchor="ctr">
                    <a:lnL w="6350" cap="flat" cmpd="sng" algn="ctr">
                      <a:solidFill>
                        <a:srgbClr val="A6A6A6"/>
                      </a:solidFill>
                      <a:prstDash val="dash"/>
                      <a:round/>
                      <a:headEnd type="none" w="med" len="med"/>
                      <a:tailEnd type="none" w="med" len="med"/>
                    </a:lnL>
                    <a:lnR w="19050" cap="flat" cmpd="sng" algn="ctr">
                      <a:solidFill>
                        <a:srgbClr val="8EA9DB"/>
                      </a:solidFill>
                      <a:prstDash val="solid"/>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2135670494"/>
                  </a:ext>
                </a:extLst>
              </a:tr>
              <a:tr h="245377">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ctr"/>
                      <a:r>
                        <a:rPr lang="en-US" sz="1200" b="0" i="0" u="none" strike="noStrike" dirty="0">
                          <a:solidFill>
                            <a:srgbClr val="000000"/>
                          </a:solidFill>
                          <a:effectLst/>
                          <a:latin typeface="Calibri" panose="020F0502020204030204" pitchFamily="34" charset="0"/>
                          <a:cs typeface="Calibri" panose="020F0502020204030204" pitchFamily="34" charset="0"/>
                        </a:rPr>
                        <a:t>2</a:t>
                      </a:r>
                    </a:p>
                  </a:txBody>
                  <a:tcPr marL="7695" marR="7695" marT="7695" marB="0" anchor="ctr">
                    <a:lnL w="19050" cap="flat" cmpd="sng" algn="ctr">
                      <a:solidFill>
                        <a:schemeClr val="accent2">
                          <a:lumMod val="60000"/>
                          <a:lumOff val="40000"/>
                        </a:schemeClr>
                      </a:solidFill>
                      <a:prstDash val="solid"/>
                      <a:round/>
                      <a:headEnd type="none" w="med" len="med"/>
                      <a:tailEnd type="none" w="med" len="med"/>
                    </a:lnL>
                    <a:lnR w="6350" cap="flat" cmpd="sng" algn="ctr">
                      <a:solidFill>
                        <a:schemeClr val="bg1">
                          <a:lumMod val="50000"/>
                        </a:schemeClr>
                      </a:solidFill>
                      <a:prstDash val="sys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Calibri" panose="020F0502020204030204" pitchFamily="34" charset="0"/>
                          <a:cs typeface="Calibri" panose="020F0502020204030204" pitchFamily="34" charset="0"/>
                        </a:rPr>
                        <a:t> </a:t>
                      </a:r>
                    </a:p>
                  </a:txBody>
                  <a:tcPr marL="7695" marR="7695" marT="7695" marB="0" anchor="ctr">
                    <a:lnL w="6350" cap="flat" cmpd="sng" algn="ctr">
                      <a:solidFill>
                        <a:schemeClr val="bg1">
                          <a:lumMod val="50000"/>
                        </a:schemeClr>
                      </a:solidFill>
                      <a:prstDash val="sysDash"/>
                      <a:round/>
                      <a:headEnd type="none" w="med" len="med"/>
                      <a:tailEnd type="none" w="med" len="med"/>
                    </a:lnL>
                    <a:lnR w="19050" cap="flat" cmpd="sng" algn="ctr">
                      <a:solidFill>
                        <a:srgbClr val="8EA9DB"/>
                      </a:solidFill>
                      <a:prstDash val="solid"/>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Calibri" panose="020F0502020204030204" pitchFamily="34" charset="0"/>
                          <a:cs typeface="Calibri" panose="020F0502020204030204" pitchFamily="34" charset="0"/>
                        </a:rPr>
                        <a:t>1</a:t>
                      </a:r>
                    </a:p>
                  </a:txBody>
                  <a:tcPr marL="7695" marR="7695" marT="7695" marB="0" anchor="ctr">
                    <a:lnL w="19050" cap="flat" cmpd="sng" algn="ctr">
                      <a:solidFill>
                        <a:srgbClr val="8EA9DB"/>
                      </a:solidFill>
                      <a:prstDash val="solid"/>
                      <a:round/>
                      <a:headEnd type="none" w="med" len="med"/>
                      <a:tailEnd type="none" w="med" len="med"/>
                    </a:lnL>
                    <a:lnR w="6350" cap="flat" cmpd="sng" algn="ctr">
                      <a:solidFill>
                        <a:schemeClr val="bg1">
                          <a:lumMod val="50000"/>
                        </a:schemeClr>
                      </a:solidFill>
                      <a:prstDash val="sys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Calibri" panose="020F0502020204030204" pitchFamily="34" charset="0"/>
                          <a:cs typeface="Calibri" panose="020F0502020204030204" pitchFamily="34" charset="0"/>
                        </a:rPr>
                        <a:t> </a:t>
                      </a:r>
                    </a:p>
                  </a:txBody>
                  <a:tcPr marL="7695" marR="7695" marT="7695" marB="0" anchor="ctr">
                    <a:lnL w="6350" cap="flat" cmpd="sng" algn="ctr">
                      <a:solidFill>
                        <a:schemeClr val="bg1">
                          <a:lumMod val="50000"/>
                        </a:schemeClr>
                      </a:solidFill>
                      <a:prstDash val="sysDash"/>
                      <a:round/>
                      <a:headEnd type="none" w="med" len="med"/>
                      <a:tailEnd type="none" w="med" len="med"/>
                    </a:lnL>
                    <a:lnR w="6350" cap="flat" cmpd="sng" algn="ctr">
                      <a:solidFill>
                        <a:srgbClr val="A6A6A6"/>
                      </a:solidFill>
                      <a:prstDash val="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Calibri" panose="020F0502020204030204" pitchFamily="34" charset="0"/>
                          <a:cs typeface="Calibri" panose="020F0502020204030204" pitchFamily="34" charset="0"/>
                        </a:rPr>
                        <a:t> </a:t>
                      </a:r>
                    </a:p>
                  </a:txBody>
                  <a:tcPr marL="7695" marR="7695" marT="7695" marB="0" anchor="ctr">
                    <a:lnL w="6350" cap="flat" cmpd="sng" algn="ctr">
                      <a:solidFill>
                        <a:srgbClr val="A6A6A6"/>
                      </a:solidFill>
                      <a:prstDash val="dash"/>
                      <a:round/>
                      <a:headEnd type="none" w="med" len="med"/>
                      <a:tailEnd type="none" w="med" len="med"/>
                    </a:lnL>
                    <a:lnR w="19050" cap="flat" cmpd="sng" algn="ctr">
                      <a:solidFill>
                        <a:srgbClr val="8EA9DB"/>
                      </a:solidFill>
                      <a:prstDash val="solid"/>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361526309"/>
                  </a:ext>
                </a:extLst>
              </a:tr>
              <a:tr h="451123">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ctr"/>
                      <a:r>
                        <a:rPr lang="en-US" sz="1200" b="0" i="0" u="none" strike="noStrike" dirty="0">
                          <a:solidFill>
                            <a:srgbClr val="000000"/>
                          </a:solidFill>
                          <a:effectLst/>
                          <a:latin typeface="Calibri" panose="020F0502020204030204" pitchFamily="34" charset="0"/>
                          <a:cs typeface="Calibri" panose="020F0502020204030204" pitchFamily="34" charset="0"/>
                        </a:rPr>
                        <a:t>3</a:t>
                      </a:r>
                    </a:p>
                  </a:txBody>
                  <a:tcPr marL="7695" marR="7695" marT="7695" marB="0" anchor="ctr">
                    <a:lnL w="19050" cap="flat" cmpd="sng" algn="ctr">
                      <a:solidFill>
                        <a:schemeClr val="accent2">
                          <a:lumMod val="60000"/>
                          <a:lumOff val="40000"/>
                        </a:schemeClr>
                      </a:solidFill>
                      <a:prstDash val="solid"/>
                      <a:round/>
                      <a:headEnd type="none" w="med" len="med"/>
                      <a:tailEnd type="none" w="med" len="med"/>
                    </a:lnL>
                    <a:lnR w="6350" cap="flat" cmpd="sng" algn="ctr">
                      <a:solidFill>
                        <a:schemeClr val="bg1">
                          <a:lumMod val="50000"/>
                        </a:schemeClr>
                      </a:solidFill>
                      <a:prstDash val="sys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Calibri" panose="020F0502020204030204" pitchFamily="34" charset="0"/>
                          <a:cs typeface="Calibri" panose="020F0502020204030204" pitchFamily="34" charset="0"/>
                        </a:rPr>
                        <a:t> </a:t>
                      </a:r>
                    </a:p>
                  </a:txBody>
                  <a:tcPr marL="7695" marR="7695" marT="7695" marB="0" anchor="ctr">
                    <a:lnL w="6350" cap="flat" cmpd="sng" algn="ctr">
                      <a:solidFill>
                        <a:schemeClr val="bg1">
                          <a:lumMod val="50000"/>
                        </a:schemeClr>
                      </a:solidFill>
                      <a:prstDash val="sysDash"/>
                      <a:round/>
                      <a:headEnd type="none" w="med" len="med"/>
                      <a:tailEnd type="none" w="med" len="med"/>
                    </a:lnL>
                    <a:lnR w="19050" cap="flat" cmpd="sng" algn="ctr">
                      <a:solidFill>
                        <a:srgbClr val="8EA9DB"/>
                      </a:solidFill>
                      <a:prstDash val="solid"/>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Calibri" panose="020F0502020204030204" pitchFamily="34" charset="0"/>
                          <a:cs typeface="Calibri" panose="020F0502020204030204" pitchFamily="34" charset="0"/>
                        </a:rPr>
                        <a:t>1</a:t>
                      </a:r>
                    </a:p>
                  </a:txBody>
                  <a:tcPr marL="7695" marR="7695" marT="7695" marB="0" anchor="ctr">
                    <a:lnL w="19050" cap="flat" cmpd="sng" algn="ctr">
                      <a:solidFill>
                        <a:srgbClr val="8EA9DB"/>
                      </a:solidFill>
                      <a:prstDash val="solid"/>
                      <a:round/>
                      <a:headEnd type="none" w="med" len="med"/>
                      <a:tailEnd type="none" w="med" len="med"/>
                    </a:lnL>
                    <a:lnR w="6350" cap="flat" cmpd="sng" algn="ctr">
                      <a:solidFill>
                        <a:schemeClr val="bg1">
                          <a:lumMod val="50000"/>
                        </a:schemeClr>
                      </a:solidFill>
                      <a:prstDash val="sys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Calibri" panose="020F0502020204030204" pitchFamily="34" charset="0"/>
                          <a:cs typeface="Calibri" panose="020F0502020204030204" pitchFamily="34" charset="0"/>
                        </a:rPr>
                        <a:t> </a:t>
                      </a:r>
                    </a:p>
                  </a:txBody>
                  <a:tcPr marL="7695" marR="7695" marT="7695" marB="0" anchor="ctr">
                    <a:lnL w="6350" cap="flat" cmpd="sng" algn="ctr">
                      <a:solidFill>
                        <a:schemeClr val="bg1">
                          <a:lumMod val="50000"/>
                        </a:schemeClr>
                      </a:solidFill>
                      <a:prstDash val="sysDash"/>
                      <a:round/>
                      <a:headEnd type="none" w="med" len="med"/>
                      <a:tailEnd type="none" w="med" len="med"/>
                    </a:lnL>
                    <a:lnR w="6350" cap="flat" cmpd="sng" algn="ctr">
                      <a:solidFill>
                        <a:srgbClr val="A6A6A6"/>
                      </a:solidFill>
                      <a:prstDash val="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Calibri" panose="020F0502020204030204" pitchFamily="34" charset="0"/>
                          <a:cs typeface="Calibri" panose="020F0502020204030204" pitchFamily="34" charset="0"/>
                        </a:rPr>
                        <a:t> </a:t>
                      </a:r>
                    </a:p>
                  </a:txBody>
                  <a:tcPr marL="7695" marR="7695" marT="7695" marB="0" anchor="ctr">
                    <a:lnL w="6350" cap="flat" cmpd="sng" algn="ctr">
                      <a:solidFill>
                        <a:srgbClr val="A6A6A6"/>
                      </a:solidFill>
                      <a:prstDash val="dash"/>
                      <a:round/>
                      <a:headEnd type="none" w="med" len="med"/>
                      <a:tailEnd type="none" w="med" len="med"/>
                    </a:lnL>
                    <a:lnR w="19050" cap="flat" cmpd="sng" algn="ctr">
                      <a:solidFill>
                        <a:srgbClr val="8EA9DB"/>
                      </a:solidFill>
                      <a:prstDash val="solid"/>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1892090250"/>
                  </a:ext>
                </a:extLst>
              </a:tr>
              <a:tr h="165565">
                <a:tc rowSpan="2">
                  <a:txBody>
                    <a:bodyPr/>
                    <a:lstStyle/>
                    <a:p>
                      <a:pPr algn="ctr" fontAlgn="ctr"/>
                      <a:r>
                        <a:rPr lang="en-US" sz="1200" b="0" i="0" u="none" strike="noStrike" dirty="0">
                          <a:solidFill>
                            <a:srgbClr val="000000"/>
                          </a:solidFill>
                          <a:effectLst/>
                          <a:latin typeface="Calibri" panose="020F0502020204030204" pitchFamily="34" charset="0"/>
                          <a:cs typeface="Calibri" panose="020F0502020204030204" pitchFamily="34" charset="0"/>
                        </a:rPr>
                        <a:t>2</a:t>
                      </a:r>
                    </a:p>
                  </a:txBody>
                  <a:tcPr marL="7695" marR="7695" marT="7695" marB="0" anchor="ctr">
                    <a:lnL w="19050" cap="flat" cmpd="sng" algn="ctr">
                      <a:solidFill>
                        <a:srgbClr val="8EA9DB"/>
                      </a:solidFill>
                      <a:prstDash val="solid"/>
                      <a:round/>
                      <a:headEnd type="none" w="med" len="med"/>
                      <a:tailEnd type="none" w="med" len="med"/>
                    </a:lnL>
                    <a:lnR w="6350" cap="flat" cmpd="sng" algn="ctr">
                      <a:solidFill>
                        <a:schemeClr val="bg1">
                          <a:lumMod val="50000"/>
                        </a:schemeClr>
                      </a:solidFill>
                      <a:prstDash val="sys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rowSpan="2">
                  <a:txBody>
                    <a:bodyPr/>
                    <a:lstStyle/>
                    <a:p>
                      <a:r>
                        <a:rPr lang="en-US" sz="1200" b="0" i="0" u="none" strike="noStrike" dirty="0">
                          <a:solidFill>
                            <a:srgbClr val="000000"/>
                          </a:solidFill>
                          <a:effectLst/>
                          <a:latin typeface="Calibri" panose="020F0502020204030204" pitchFamily="34" charset="0"/>
                          <a:cs typeface="Calibri" panose="020F0502020204030204" pitchFamily="34" charset="0"/>
                        </a:rPr>
                        <a:t> </a:t>
                      </a:r>
                      <a:endParaRPr lang="en-US" dirty="0"/>
                    </a:p>
                  </a:txBody>
                  <a:tcPr marL="7695" marR="7695" marT="7695" marB="0" anchor="ctr">
                    <a:lnL w="6350" cap="flat" cmpd="sng" algn="ctr">
                      <a:solidFill>
                        <a:schemeClr val="bg1">
                          <a:lumMod val="50000"/>
                        </a:schemeClr>
                      </a:solidFill>
                      <a:prstDash val="sysDash"/>
                      <a:round/>
                      <a:headEnd type="none" w="med" len="med"/>
                      <a:tailEnd type="none" w="med" len="med"/>
                    </a:lnL>
                    <a:lnR w="6350" cap="flat" cmpd="sng" algn="ctr">
                      <a:solidFill>
                        <a:srgbClr val="A6A6A6"/>
                      </a:solidFill>
                      <a:prstDash val="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rowSpan="2">
                  <a:txBody>
                    <a:bodyPr/>
                    <a:lstStyle/>
                    <a:p>
                      <a:pPr algn="l" fontAlgn="ctr"/>
                      <a:endParaRPr lang="en-US" sz="1200" b="0" i="0" u="none" strike="noStrike" dirty="0">
                        <a:solidFill>
                          <a:srgbClr val="000000"/>
                        </a:solidFill>
                        <a:effectLst/>
                        <a:latin typeface="Calibri" panose="020F0502020204030204" pitchFamily="34" charset="0"/>
                        <a:cs typeface="Calibri" panose="020F0502020204030204" pitchFamily="34" charset="0"/>
                      </a:endParaRPr>
                    </a:p>
                  </a:txBody>
                  <a:tcPr marL="7695" marR="7695" marT="7695" marB="0" anchor="ctr">
                    <a:lnL w="6350" cap="flat" cmpd="sng" algn="ctr">
                      <a:solidFill>
                        <a:srgbClr val="A6A6A6"/>
                      </a:solidFill>
                      <a:prstDash val="dash"/>
                      <a:round/>
                      <a:headEnd type="none" w="med" len="med"/>
                      <a:tailEnd type="none" w="med" len="med"/>
                    </a:lnL>
                    <a:lnR w="19050" cap="flat" cmpd="sng" algn="ctr">
                      <a:solidFill>
                        <a:schemeClr val="accent2">
                          <a:lumMod val="60000"/>
                          <a:lumOff val="40000"/>
                        </a:schemeClr>
                      </a:solidFill>
                      <a:prstDash val="solid"/>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rowSpan="2">
                  <a:txBody>
                    <a:bodyPr/>
                    <a:lstStyle/>
                    <a:p>
                      <a:pPr algn="ctr" fontAlgn="ctr"/>
                      <a:r>
                        <a:rPr lang="en-US" sz="1200" b="0" i="0" u="none" strike="noStrike" dirty="0">
                          <a:solidFill>
                            <a:srgbClr val="000000"/>
                          </a:solidFill>
                          <a:effectLst/>
                          <a:latin typeface="Calibri" panose="020F0502020204030204" pitchFamily="34" charset="0"/>
                          <a:cs typeface="Calibri" panose="020F0502020204030204" pitchFamily="34" charset="0"/>
                        </a:rPr>
                        <a:t>1</a:t>
                      </a:r>
                    </a:p>
                  </a:txBody>
                  <a:tcPr marL="7695" marR="7695" marT="7695" marB="0" anchor="ctr">
                    <a:lnL w="19050" cap="flat" cmpd="sng" algn="ctr">
                      <a:solidFill>
                        <a:schemeClr val="accent2">
                          <a:lumMod val="60000"/>
                          <a:lumOff val="40000"/>
                        </a:schemeClr>
                      </a:solidFill>
                      <a:prstDash val="solid"/>
                      <a:round/>
                      <a:headEnd type="none" w="med" len="med"/>
                      <a:tailEnd type="none" w="med" len="med"/>
                    </a:lnL>
                    <a:lnR w="6350" cap="flat" cmpd="sng" algn="ctr">
                      <a:solidFill>
                        <a:schemeClr val="bg1">
                          <a:lumMod val="50000"/>
                        </a:schemeClr>
                      </a:solidFill>
                      <a:prstDash val="sys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rowSpan="2">
                  <a:txBody>
                    <a:bodyPr/>
                    <a:lstStyle/>
                    <a:p>
                      <a:pPr algn="l" fontAlgn="ctr"/>
                      <a:r>
                        <a:rPr lang="en-US" sz="1200" b="0" i="0" u="none" strike="noStrike">
                          <a:solidFill>
                            <a:srgbClr val="000000"/>
                          </a:solidFill>
                          <a:effectLst/>
                          <a:latin typeface="Calibri" panose="020F0502020204030204" pitchFamily="34" charset="0"/>
                          <a:cs typeface="Calibri" panose="020F0502020204030204" pitchFamily="34" charset="0"/>
                        </a:rPr>
                        <a:t> </a:t>
                      </a:r>
                    </a:p>
                  </a:txBody>
                  <a:tcPr marL="7695" marR="7695" marT="7695" marB="0" anchor="ctr">
                    <a:lnL w="6350" cap="flat" cmpd="sng" algn="ctr">
                      <a:solidFill>
                        <a:schemeClr val="bg1">
                          <a:lumMod val="50000"/>
                        </a:schemeClr>
                      </a:solidFill>
                      <a:prstDash val="sysDash"/>
                      <a:round/>
                      <a:headEnd type="none" w="med" len="med"/>
                      <a:tailEnd type="none" w="med" len="med"/>
                    </a:lnL>
                    <a:lnR w="19050" cap="flat" cmpd="sng" algn="ctr">
                      <a:solidFill>
                        <a:srgbClr val="8EA9DB"/>
                      </a:solidFill>
                      <a:prstDash val="solid"/>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Calibri" panose="020F0502020204030204" pitchFamily="34" charset="0"/>
                          <a:cs typeface="Calibri" panose="020F0502020204030204" pitchFamily="34" charset="0"/>
                        </a:rPr>
                        <a:t>1</a:t>
                      </a:r>
                    </a:p>
                  </a:txBody>
                  <a:tcPr marL="7695" marR="7695" marT="7695" marB="0" anchor="ctr">
                    <a:lnL w="19050" cap="flat" cmpd="sng" algn="ctr">
                      <a:solidFill>
                        <a:srgbClr val="8EA9DB"/>
                      </a:solidFill>
                      <a:prstDash val="solid"/>
                      <a:round/>
                      <a:headEnd type="none" w="med" len="med"/>
                      <a:tailEnd type="none" w="med" len="med"/>
                    </a:lnL>
                    <a:lnR w="6350" cap="flat" cmpd="sng" algn="ctr">
                      <a:solidFill>
                        <a:schemeClr val="bg1">
                          <a:lumMod val="50000"/>
                        </a:schemeClr>
                      </a:solidFill>
                      <a:prstDash val="sys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cs typeface="Calibri" panose="020F0502020204030204" pitchFamily="34" charset="0"/>
                        </a:rPr>
                        <a:t> </a:t>
                      </a:r>
                    </a:p>
                  </a:txBody>
                  <a:tcPr marL="7695" marR="7695" marT="7695" marB="0" anchor="ctr">
                    <a:lnL w="6350" cap="flat" cmpd="sng" algn="ctr">
                      <a:solidFill>
                        <a:schemeClr val="bg1">
                          <a:lumMod val="50000"/>
                        </a:schemeClr>
                      </a:solidFill>
                      <a:prstDash val="sysDash"/>
                      <a:round/>
                      <a:headEnd type="none" w="med" len="med"/>
                      <a:tailEnd type="none" w="med" len="med"/>
                    </a:lnL>
                    <a:lnR w="6350" cap="flat" cmpd="sng" algn="ctr">
                      <a:solidFill>
                        <a:srgbClr val="A6A6A6"/>
                      </a:solidFill>
                      <a:prstDash val="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cs typeface="Calibri" panose="020F0502020204030204" pitchFamily="34" charset="0"/>
                        </a:rPr>
                        <a:t> </a:t>
                      </a:r>
                    </a:p>
                  </a:txBody>
                  <a:tcPr marL="7695" marR="7695" marT="7695" marB="0" anchor="ctr">
                    <a:lnL w="6350" cap="flat" cmpd="sng" algn="ctr">
                      <a:solidFill>
                        <a:srgbClr val="A6A6A6"/>
                      </a:solidFill>
                      <a:prstDash val="dash"/>
                      <a:round/>
                      <a:headEnd type="none" w="med" len="med"/>
                      <a:tailEnd type="none" w="med" len="med"/>
                    </a:lnL>
                    <a:lnR w="19050" cap="flat" cmpd="sng" algn="ctr">
                      <a:solidFill>
                        <a:srgbClr val="8EA9DB"/>
                      </a:solidFill>
                      <a:prstDash val="solid"/>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1195289095"/>
                  </a:ext>
                </a:extLst>
              </a:tr>
              <a:tr h="0">
                <a:tc vMerge="1">
                  <a:txBody>
                    <a:bodyPr/>
                    <a:lstStyle/>
                    <a:p>
                      <a:endParaRPr lang="en-US"/>
                    </a:p>
                  </a:txBody>
                  <a:tcPr>
                    <a:lnL w="19050" cap="flat" cmpd="sng" algn="ctr">
                      <a:solidFill>
                        <a:srgbClr val="8EA9DB"/>
                      </a:solidFill>
                      <a:prstDash val="solid"/>
                      <a:round/>
                      <a:headEnd type="none" w="med" len="med"/>
                      <a:tailEnd type="none" w="med" len="med"/>
                    </a:lnL>
                    <a:lnR w="6350" cap="flat" cmpd="sng" algn="ctr">
                      <a:solidFill>
                        <a:schemeClr val="bg1">
                          <a:lumMod val="50000"/>
                        </a:schemeClr>
                      </a:solidFill>
                      <a:prstDash val="sys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vMerge="1">
                  <a:txBody>
                    <a:bodyPr/>
                    <a:lstStyle/>
                    <a:p>
                      <a:endParaRPr lang="en-US"/>
                    </a:p>
                  </a:txBody>
                  <a:tcPr>
                    <a:lnL w="6350" cap="flat" cmpd="sng" algn="ctr">
                      <a:solidFill>
                        <a:schemeClr val="bg1">
                          <a:lumMod val="50000"/>
                        </a:schemeClr>
                      </a:solidFill>
                      <a:prstDash val="sysDash"/>
                      <a:round/>
                      <a:headEnd type="none" w="med" len="med"/>
                      <a:tailEnd type="none" w="med" len="med"/>
                    </a:lnL>
                    <a:lnR w="6350" cap="flat" cmpd="sng" algn="ctr">
                      <a:solidFill>
                        <a:srgbClr val="A6A6A6"/>
                      </a:solidFill>
                      <a:prstDash val="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vMerge="1">
                  <a:txBody>
                    <a:bodyPr/>
                    <a:lstStyle/>
                    <a:p>
                      <a:endParaRPr lang="en-US"/>
                    </a:p>
                  </a:txBody>
                  <a:tcPr>
                    <a:lnL w="6350" cap="flat" cmpd="sng" algn="ctr">
                      <a:solidFill>
                        <a:srgbClr val="A6A6A6"/>
                      </a:solidFill>
                      <a:prstDash val="dash"/>
                      <a:round/>
                      <a:headEnd type="none" w="med" len="med"/>
                      <a:tailEnd type="none" w="med" len="med"/>
                    </a:lnL>
                    <a:lnR w="19050" cap="flat" cmpd="sng" algn="ctr">
                      <a:solidFill>
                        <a:schemeClr val="accent2">
                          <a:lumMod val="60000"/>
                          <a:lumOff val="40000"/>
                        </a:schemeClr>
                      </a:solidFill>
                      <a:prstDash val="solid"/>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vMerge="1">
                  <a:txBody>
                    <a:bodyPr/>
                    <a:lstStyle/>
                    <a:p>
                      <a:endParaRPr lang="en-US"/>
                    </a:p>
                  </a:txBody>
                  <a:tcPr>
                    <a:lnL w="19050" cap="flat" cmpd="sng" algn="ctr">
                      <a:solidFill>
                        <a:schemeClr val="accent2">
                          <a:lumMod val="60000"/>
                          <a:lumOff val="40000"/>
                        </a:schemeClr>
                      </a:solidFill>
                      <a:prstDash val="solid"/>
                      <a:round/>
                      <a:headEnd type="none" w="med" len="med"/>
                      <a:tailEnd type="none" w="med" len="med"/>
                    </a:lnL>
                    <a:lnR w="6350" cap="flat" cmpd="sng" algn="ctr">
                      <a:solidFill>
                        <a:schemeClr val="bg1">
                          <a:lumMod val="50000"/>
                        </a:schemeClr>
                      </a:solidFill>
                      <a:prstDash val="sys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vMerge="1">
                  <a:txBody>
                    <a:bodyPr/>
                    <a:lstStyle/>
                    <a:p>
                      <a:endParaRPr lang="en-US"/>
                    </a:p>
                  </a:txBody>
                  <a:tcPr>
                    <a:lnL w="6350" cap="flat" cmpd="sng" algn="ctr">
                      <a:solidFill>
                        <a:schemeClr val="bg1">
                          <a:lumMod val="50000"/>
                        </a:schemeClr>
                      </a:solidFill>
                      <a:prstDash val="sysDash"/>
                      <a:round/>
                      <a:headEnd type="none" w="med" len="med"/>
                      <a:tailEnd type="none" w="med" len="med"/>
                    </a:lnL>
                    <a:lnR w="19050" cap="flat" cmpd="sng" algn="ctr">
                      <a:solidFill>
                        <a:srgbClr val="8EA9DB"/>
                      </a:solidFill>
                      <a:prstDash val="solid"/>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Calibri" panose="020F0502020204030204" pitchFamily="34" charset="0"/>
                          <a:cs typeface="Calibri" panose="020F0502020204030204" pitchFamily="34" charset="0"/>
                        </a:rPr>
                        <a:t>2</a:t>
                      </a:r>
                    </a:p>
                  </a:txBody>
                  <a:tcPr marL="7695" marR="7695" marT="7695" marB="0" anchor="ctr">
                    <a:lnL w="19050" cap="flat" cmpd="sng" algn="ctr">
                      <a:solidFill>
                        <a:srgbClr val="8EA9DB"/>
                      </a:solidFill>
                      <a:prstDash val="solid"/>
                      <a:round/>
                      <a:headEnd type="none" w="med" len="med"/>
                      <a:tailEnd type="none" w="med" len="med"/>
                    </a:lnL>
                    <a:lnR w="6350" cap="flat" cmpd="sng" algn="ctr">
                      <a:solidFill>
                        <a:schemeClr val="bg1">
                          <a:lumMod val="50000"/>
                        </a:schemeClr>
                      </a:solidFill>
                      <a:prstDash val="sys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l" fontAlgn="ctr"/>
                      <a:r>
                        <a:rPr lang="en-US" sz="1200" b="0" i="0" u="none" strike="noStrike">
                          <a:solidFill>
                            <a:srgbClr val="000000"/>
                          </a:solidFill>
                          <a:effectLst/>
                          <a:latin typeface="Calibri" panose="020F0502020204030204" pitchFamily="34" charset="0"/>
                          <a:cs typeface="Calibri" panose="020F0502020204030204" pitchFamily="34" charset="0"/>
                        </a:rPr>
                        <a:t> </a:t>
                      </a:r>
                    </a:p>
                  </a:txBody>
                  <a:tcPr marL="7695" marR="7695" marT="7695" marB="0" anchor="ctr">
                    <a:lnL w="6350" cap="flat" cmpd="sng" algn="ctr">
                      <a:solidFill>
                        <a:schemeClr val="bg1">
                          <a:lumMod val="50000"/>
                        </a:schemeClr>
                      </a:solidFill>
                      <a:prstDash val="sysDash"/>
                      <a:round/>
                      <a:headEnd type="none" w="med" len="med"/>
                      <a:tailEnd type="none" w="med" len="med"/>
                    </a:lnL>
                    <a:lnR w="6350" cap="flat" cmpd="sng" algn="ctr">
                      <a:solidFill>
                        <a:srgbClr val="A6A6A6"/>
                      </a:solidFill>
                      <a:prstDash val="dash"/>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Calibri" panose="020F0502020204030204" pitchFamily="34" charset="0"/>
                          <a:cs typeface="Calibri" panose="020F0502020204030204" pitchFamily="34" charset="0"/>
                        </a:rPr>
                        <a:t> </a:t>
                      </a:r>
                    </a:p>
                  </a:txBody>
                  <a:tcPr marL="7695" marR="7695" marT="7695" marB="0" anchor="ctr">
                    <a:lnL w="6350" cap="flat" cmpd="sng" algn="ctr">
                      <a:solidFill>
                        <a:srgbClr val="A6A6A6"/>
                      </a:solidFill>
                      <a:prstDash val="dash"/>
                      <a:round/>
                      <a:headEnd type="none" w="med" len="med"/>
                      <a:tailEnd type="none" w="med" len="med"/>
                    </a:lnL>
                    <a:lnR w="19050" cap="flat" cmpd="sng" algn="ctr">
                      <a:solidFill>
                        <a:srgbClr val="8EA9DB"/>
                      </a:solidFill>
                      <a:prstDash val="solid"/>
                      <a:round/>
                      <a:headEnd type="none" w="med" len="med"/>
                      <a:tailEnd type="none" w="med" len="med"/>
                    </a:lnR>
                    <a:lnT w="19050" cap="flat" cmpd="sng" algn="ctr">
                      <a:solidFill>
                        <a:srgbClr val="8EA9DB"/>
                      </a:solidFill>
                      <a:prstDash val="solid"/>
                      <a:round/>
                      <a:headEnd type="none" w="med" len="med"/>
                      <a:tailEnd type="none" w="med" len="med"/>
                    </a:lnT>
                    <a:lnB w="190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2274022841"/>
                  </a:ext>
                </a:extLst>
              </a:tr>
            </a:tbl>
          </a:graphicData>
        </a:graphic>
      </p:graphicFrame>
    </p:spTree>
    <p:extLst>
      <p:ext uri="{BB962C8B-B14F-4D97-AF65-F5344CB8AC3E}">
        <p14:creationId xmlns:p14="http://schemas.microsoft.com/office/powerpoint/2010/main" val="4235361183"/>
      </p:ext>
    </p:extLst>
  </p:cSld>
  <p:clrMapOvr>
    <a:masterClrMapping/>
  </p:clrMapOvr>
</p:sld>
</file>

<file path=ppt/theme/theme1.xml><?xml version="1.0" encoding="utf-8"?>
<a:theme xmlns:a="http://schemas.openxmlformats.org/drawingml/2006/main" name="blank">
  <a:themeElements>
    <a:clrScheme name="Custom 2">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C00000"/>
      </a:hlink>
      <a:folHlink>
        <a:srgbClr val="0066FF"/>
      </a:folHlink>
    </a:clrScheme>
    <a:fontScheme name="Analog Elements Learning">
      <a:majorFont>
        <a:latin typeface="Neo Sans Intel Medium"/>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alog Elements Learn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alog Elements Learn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alog Elements Learn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alog Elements Learn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alog Elements Lear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alog Elements Lear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oject SU" id="{C20C9677-DBD2-4940-86E1-BC60488C09E3}" vid="{3871979E-D548-A246-B0CB-21CD2AA084A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C1F46DCE9E2F4F9C406A5B31F187EA" ma:contentTypeVersion="3" ma:contentTypeDescription="Create a new document." ma:contentTypeScope="" ma:versionID="04459668d14e26c729f944268f7885eb">
  <xsd:schema xmlns:xsd="http://www.w3.org/2001/XMLSchema" xmlns:xs="http://www.w3.org/2001/XMLSchema" xmlns:p="http://schemas.microsoft.com/office/2006/metadata/properties" xmlns:ns2="90b7a245-a7c3-4504-88b2-cf85318e6b78" targetNamespace="http://schemas.microsoft.com/office/2006/metadata/properties" ma:root="true" ma:fieldsID="2d0c6bccf2654138a3d8763ce5403cee" ns2:_="">
    <xsd:import namespace="90b7a245-a7c3-4504-88b2-cf85318e6b78"/>
    <xsd:element name="properties">
      <xsd:complexType>
        <xsd:sequence>
          <xsd:element name="documentManagement">
            <xsd:complexType>
              <xsd:all>
                <xsd:element ref="ns2:Date"/>
                <xsd:element ref="ns2:Agenda"/>
                <xsd:element ref="ns2:Present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b7a245-a7c3-4504-88b2-cf85318e6b78" elementFormDefault="qualified">
    <xsd:import namespace="http://schemas.microsoft.com/office/2006/documentManagement/types"/>
    <xsd:import namespace="http://schemas.microsoft.com/office/infopath/2007/PartnerControls"/>
    <xsd:element name="Date" ma:index="8" ma:displayName="Meeting Date" ma:format="DateOnly" ma:internalName="Date">
      <xsd:simpleType>
        <xsd:restriction base="dms:DateTime"/>
      </xsd:simpleType>
    </xsd:element>
    <xsd:element name="Agenda" ma:index="9" ma:displayName="Agenda Topic" ma:internalName="Agenda">
      <xsd:simpleType>
        <xsd:restriction base="dms:Text">
          <xsd:maxLength value="255"/>
        </xsd:restriction>
      </xsd:simpleType>
    </xsd:element>
    <xsd:element name="Presenter" ma:index="10" ma:displayName="Presenter" ma:internalName="Presenter">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genda xmlns="90b7a245-a7c3-4504-88b2-cf85318e6b78">SD for Rev 7</Agenda>
    <Date xmlns="90b7a245-a7c3-4504-88b2-cf85318e6b78">2016-03-15T00:00:00-07:00</Date>
    <Presenter xmlns="90b7a245-a7c3-4504-88b2-cf85318e6b78">DerChang Kau</Presenter>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3B8EBDB-013A-44C4-B714-038C8F2517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b7a245-a7c3-4504-88b2-cf85318e6b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A9757D6-16EA-49DF-BF94-FEF25FAF8351}">
  <ds:schemaRefs>
    <ds:schemaRef ds:uri="http://www.w3.org/XML/1998/namespace"/>
    <ds:schemaRef ds:uri="http://schemas.openxmlformats.org/package/2006/metadata/core-properties"/>
    <ds:schemaRef ds:uri="http://purl.org/dc/elements/1.1/"/>
    <ds:schemaRef ds:uri="http://purl.org/dc/dcmitype/"/>
    <ds:schemaRef ds:uri="http://schemas.microsoft.com/office/2006/metadata/properties"/>
    <ds:schemaRef ds:uri="http://purl.org/dc/terms/"/>
    <ds:schemaRef ds:uri="http://schemas.microsoft.com/office/2006/documentManagement/types"/>
    <ds:schemaRef ds:uri="http://schemas.microsoft.com/office/infopath/2007/PartnerControls"/>
    <ds:schemaRef ds:uri="90b7a245-a7c3-4504-88b2-cf85318e6b78"/>
  </ds:schemaRefs>
</ds:datastoreItem>
</file>

<file path=customXml/itemProps3.xml><?xml version="1.0" encoding="utf-8"?>
<ds:datastoreItem xmlns:ds="http://schemas.openxmlformats.org/officeDocument/2006/customXml" ds:itemID="{E723BD8A-0332-458A-BADF-7C6744276193}">
  <ds:schemaRefs>
    <ds:schemaRef ds:uri="http://schemas.microsoft.com/sharepoint/v3/contenttype/forms"/>
  </ds:schemaRefs>
</ds:datastoreItem>
</file>

<file path=docMetadata/LabelInfo.xml><?xml version="1.0" encoding="utf-8"?>
<clbl:labelList xmlns:clbl="http://schemas.microsoft.com/office/2020/mipLabelMetadata">
  <clbl:label id="{46c98d88-e344-4ed4-8496-4ed7712e255d}" enabled="0" method="" siteId="{46c98d88-e344-4ed4-8496-4ed7712e255d}" removed="1"/>
</clbl:labelList>
</file>

<file path=docProps/app.xml><?xml version="1.0" encoding="utf-8"?>
<Properties xmlns="http://schemas.openxmlformats.org/officeDocument/2006/extended-properties" xmlns:vt="http://schemas.openxmlformats.org/officeDocument/2006/docPropsVTypes">
  <Template>blank</Template>
  <TotalTime>627</TotalTime>
  <Words>1932</Words>
  <Application>Microsoft Macintosh PowerPoint</Application>
  <PresentationFormat>Widescreen</PresentationFormat>
  <Paragraphs>431</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Neo Sans Intel</vt:lpstr>
      <vt:lpstr>Neo Sans Intel Medium</vt:lpstr>
      <vt:lpstr>Arial</vt:lpstr>
      <vt:lpstr>Calibri</vt:lpstr>
      <vt:lpstr>Wingdings</vt:lpstr>
      <vt:lpstr>blank</vt:lpstr>
      <vt:lpstr>TMC bests q2’24 goal: &gt; 25% lower Cost</vt:lpstr>
      <vt:lpstr>Terraced Memory Cube (TMC) Focus Team – Phase II</vt:lpstr>
      <vt:lpstr>Terraced Memory Cube (TMC) for xDIMM/xCAMM/HBM displacement</vt:lpstr>
      <vt:lpstr>Critical Path (Fast Fail)</vt:lpstr>
      <vt:lpstr>Team TMC Chair: DerChang Kau</vt:lpstr>
      <vt:lpstr>Supporting Material</vt:lpstr>
      <vt:lpstr>PowerPoint Presentation</vt:lpstr>
      <vt:lpstr>PowerPoint Presentation</vt:lpstr>
      <vt:lpstr>PowerPoint Presentation</vt:lpstr>
      <vt:lpstr>TMC bests q2’24 goal: &gt; 25% lower Cost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Kau, Derchang</dc:creator>
  <cp:keywords>CTPClassification=CTP_NT</cp:keywords>
  <cp:lastModifiedBy>Kau, Derchang</cp:lastModifiedBy>
  <cp:revision>2</cp:revision>
  <dcterms:created xsi:type="dcterms:W3CDTF">2024-07-11T23:02:38Z</dcterms:created>
  <dcterms:modified xsi:type="dcterms:W3CDTF">2024-09-22T21:44:05Z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0x01010056C1F46DCE9E2F4F9C406A5B31F187EA</vt:lpwstr>
  </property>
  <property fmtid="{D5CDD505-2E9C-101B-9397-08002B2CF9AE}" pid="3" name="TitusGUID">
    <vt:lpwstr>18736c36-3ecb-425e-9f87-88ac498b04cd</vt:lpwstr>
  </property>
  <property fmtid="{D5CDD505-2E9C-101B-9397-08002B2CF9AE}" pid="4" name="CTP_TimeStamp">
    <vt:lpwstr>2018-08-10 06:13:33Z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ies>
</file>