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147470913" r:id="rId5"/>
    <p:sldId id="2147470909" r:id="rId6"/>
    <p:sldId id="2147470901" r:id="rId7"/>
    <p:sldId id="2147470903" r:id="rId8"/>
    <p:sldId id="2147470904" r:id="rId9"/>
    <p:sldId id="2147470910" r:id="rId10"/>
    <p:sldId id="2147470908" r:id="rId11"/>
    <p:sldId id="2147470911" r:id="rId12"/>
    <p:sldId id="2147309881" r:id="rId13"/>
    <p:sldId id="2147470914" r:id="rId14"/>
    <p:sldId id="2147470912" r:id="rId15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2D0"/>
    <a:srgbClr val="0064D2"/>
    <a:srgbClr val="0054B0"/>
    <a:srgbClr val="006FEA"/>
    <a:srgbClr val="0071EE"/>
    <a:srgbClr val="0150ED"/>
    <a:srgbClr val="0E5EFE"/>
    <a:srgbClr val="1E69FE"/>
    <a:srgbClr val="004FEE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EDE59-F267-3D44-AD2A-92140950409E}" v="18" dt="2024-07-22T18:54:15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27" autoAdjust="0"/>
    <p:restoredTop sz="95569"/>
  </p:normalViewPr>
  <p:slideViewPr>
    <p:cSldViewPr>
      <p:cViewPr varScale="1">
        <p:scale>
          <a:sx n="98" d="100"/>
          <a:sy n="98" d="100"/>
        </p:scale>
        <p:origin x="224" y="39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-7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7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ieeexplore.ieee.org/stamp/stamp.jsp?tp=&amp;arnumber=79998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xplore.ieee.org/stamp/stamp.jsp?tp=&amp;arnumber=10102966" TargetMode="External"/><Relationship Id="rId5" Type="http://schemas.openxmlformats.org/officeDocument/2006/relationships/image" Target="../media/image3.png"/><Relationship Id="rId4" Type="http://schemas.openxmlformats.org/officeDocument/2006/relationships/image" Target="cid:image001.png@01D9E23D.10315050" TargetMode="External"/><Relationship Id="rId9" Type="http://schemas.openxmlformats.org/officeDocument/2006/relationships/image" Target="cid:image003.png@01DA7BA4.150B0E3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9857D6-09B7-66A5-F4D2-1F84B66F2C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TMC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7BF638B-C6DF-703A-CF18-63D3E7ACB0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July/15/2024</a:t>
            </a:r>
          </a:p>
          <a:p>
            <a:r>
              <a:rPr lang="en-US" sz="2800" dirty="0"/>
              <a:t>DerChang Kau</a:t>
            </a:r>
          </a:p>
        </p:txBody>
      </p:sp>
    </p:spTree>
    <p:extLst>
      <p:ext uri="{BB962C8B-B14F-4D97-AF65-F5344CB8AC3E}">
        <p14:creationId xmlns:p14="http://schemas.microsoft.com/office/powerpoint/2010/main" val="101813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E7F5E-FF09-0A97-0BC9-1181D92C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0539"/>
            <a:ext cx="6248400" cy="3473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3E756-2776-53A7-CF8E-46DCB4E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1" y="2833032"/>
            <a:ext cx="6248400" cy="3430798"/>
          </a:xfrm>
          <a:prstGeom prst="rect">
            <a:avLst/>
          </a:prstGeom>
        </p:spPr>
      </p:pic>
      <p:sp>
        <p:nvSpPr>
          <p:cNvPr id="7" name="Action Button: Back or Previous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F5CAAFD-22F5-E620-B574-F9A9A3BCA119}"/>
              </a:ext>
            </a:extLst>
          </p:cNvPr>
          <p:cNvSpPr/>
          <p:nvPr/>
        </p:nvSpPr>
        <p:spPr>
          <a:xfrm>
            <a:off x="11734800" y="533400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371AE-B24C-6899-DF99-69D6ACFA7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057" y="313182"/>
            <a:ext cx="7772400" cy="1515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69DFF6-45D4-10FB-F3A3-6FB4288E8EB7}"/>
              </a:ext>
            </a:extLst>
          </p:cNvPr>
          <p:cNvSpPr txBox="1"/>
          <p:nvPr/>
        </p:nvSpPr>
        <p:spPr>
          <a:xfrm>
            <a:off x="772886" y="533400"/>
            <a:ext cx="2652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Intel-Samsung Meeting</a:t>
            </a: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Feb'24</a:t>
            </a:r>
          </a:p>
        </p:txBody>
      </p:sp>
    </p:spTree>
    <p:extLst>
      <p:ext uri="{BB962C8B-B14F-4D97-AF65-F5344CB8AC3E}">
        <p14:creationId xmlns:p14="http://schemas.microsoft.com/office/powerpoint/2010/main" val="294360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86AA-8213-3A42-D19C-9CA3790B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sz="3200" dirty="0"/>
              <a:t>1-1, Rajat, Konika, Bob, Dimi (WW29)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DBC30-2B3B-6365-BCE2-1BFEEF65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125200" cy="5410200"/>
          </a:xfrm>
        </p:spPr>
        <p:txBody>
          <a:bodyPr/>
          <a:lstStyle/>
          <a:p>
            <a:r>
              <a:rPr lang="en-US" sz="2400" dirty="0"/>
              <a:t>Formfactor – MOP package size limited by Solder Ball footprint</a:t>
            </a:r>
          </a:p>
          <a:p>
            <a:pPr lvl="1"/>
            <a:r>
              <a:rPr lang="en-US" sz="2400" dirty="0"/>
              <a:t>Fine Pitch BGA Ball pitch is ~0.4mm </a:t>
            </a:r>
            <a:r>
              <a:rPr lang="en-US" sz="2400" dirty="0">
                <a:sym typeface="Wingdings" pitchFamily="2" charset="2"/>
              </a:rPr>
              <a:t> 4K pins in (1”)</a:t>
            </a:r>
            <a:r>
              <a:rPr lang="en-US" sz="2400" baseline="30000" dirty="0">
                <a:sym typeface="Wingdings" pitchFamily="2" charset="2"/>
              </a:rPr>
              <a:t>2</a:t>
            </a:r>
            <a:endParaRPr lang="en-US" sz="2400" dirty="0">
              <a:sym typeface="Wingdings" pitchFamily="2" charset="2"/>
            </a:endParaRPr>
          </a:p>
          <a:p>
            <a:pPr lvl="1"/>
            <a:r>
              <a:rPr lang="en-US" sz="2400" dirty="0">
                <a:sym typeface="Wingdings" pitchFamily="2" charset="2"/>
              </a:rPr>
              <a:t>µBump</a:t>
            </a:r>
            <a:r>
              <a:rPr lang="en-US" sz="2400" dirty="0"/>
              <a:t> pitch in 2.xD package is 20~40µm </a:t>
            </a:r>
            <a:r>
              <a:rPr lang="en-US" sz="2400" dirty="0">
                <a:sym typeface="Wingdings" pitchFamily="2" charset="2"/>
              </a:rPr>
              <a:t> 4K pins in (0.05~0.1”)</a:t>
            </a:r>
            <a:r>
              <a:rPr lang="en-US" sz="2400" baseline="30000" dirty="0">
                <a:sym typeface="Wingdings" pitchFamily="2" charset="2"/>
              </a:rPr>
              <a:t>2</a:t>
            </a:r>
            <a:endParaRPr lang="en-US" sz="2400" dirty="0">
              <a:sym typeface="Wingdings" pitchFamily="2" charset="2"/>
            </a:endParaRPr>
          </a:p>
          <a:p>
            <a:pPr lvl="1"/>
            <a:r>
              <a:rPr lang="en-US" sz="2400" dirty="0">
                <a:sym typeface="Wingdings" pitchFamily="2" charset="2"/>
              </a:rPr>
              <a:t>Why HBM3/4 µB pitch stays @ ~75µm?</a:t>
            </a:r>
          </a:p>
          <a:p>
            <a:r>
              <a:rPr lang="en-US" sz="2400" dirty="0">
                <a:sym typeface="Wingdings" pitchFamily="2" charset="2"/>
              </a:rPr>
              <a:t>Client System interested at 8~16GB @ 800GB/s</a:t>
            </a:r>
          </a:p>
          <a:p>
            <a:pPr lvl="1"/>
            <a:r>
              <a:rPr lang="en-US" sz="2400" dirty="0">
                <a:sym typeface="Wingdings" pitchFamily="2" charset="2"/>
              </a:rPr>
              <a:t>4x 16Gb @800GB/s (x512 DQ 12.5GT/s)</a:t>
            </a:r>
          </a:p>
          <a:p>
            <a:r>
              <a:rPr lang="en-US" sz="2400" dirty="0">
                <a:sym typeface="Wingdings" pitchFamily="2" charset="2"/>
              </a:rPr>
              <a:t>&lt; 1pJ/b anticipated</a:t>
            </a:r>
          </a:p>
          <a:p>
            <a:r>
              <a:rPr lang="en-US" sz="2400" dirty="0">
                <a:sym typeface="Wingdings" pitchFamily="2" charset="2"/>
              </a:rPr>
              <a:t>[Dimi]: Stack yield loss  16t/75% vs. 8t/85% vs. 4t/&gt;95% </a:t>
            </a:r>
          </a:p>
          <a:p>
            <a:r>
              <a:rPr lang="en-US" sz="2400" dirty="0">
                <a:sym typeface="Wingdings" pitchFamily="2" charset="2"/>
              </a:rPr>
              <a:t>[Rajat]: Low cost option where HBM is used  Jaguar Shores intercept candidate</a:t>
            </a:r>
          </a:p>
          <a:p>
            <a:r>
              <a:rPr lang="en-US" sz="2400" dirty="0">
                <a:sym typeface="Wingdings" pitchFamily="2" charset="2"/>
              </a:rPr>
              <a:t>[Konika]:  Memory pathfinding technology for TTL/HML  segments/options tbd</a:t>
            </a:r>
          </a:p>
          <a:p>
            <a:r>
              <a:rPr lang="en-US" sz="2400" dirty="0">
                <a:sym typeface="Wingdings" pitchFamily="2" charset="2"/>
              </a:rPr>
              <a:t>[Bob]: Cost Sensitive TMC-LPW vs. WB-</a:t>
            </a:r>
            <a:r>
              <a:rPr lang="en-US" sz="2400" dirty="0" err="1">
                <a:sym typeface="Wingdings" pitchFamily="2" charset="2"/>
              </a:rPr>
              <a:t>LPx</a:t>
            </a:r>
            <a:r>
              <a:rPr lang="en-US" sz="2400" dirty="0">
                <a:sym typeface="Wingdings" pitchFamily="2" charset="2"/>
              </a:rPr>
              <a:t>: 1.5X $/GB and 25%~50% $/BW</a:t>
            </a:r>
          </a:p>
        </p:txBody>
      </p:sp>
    </p:spTree>
    <p:extLst>
      <p:ext uri="{BB962C8B-B14F-4D97-AF65-F5344CB8AC3E}">
        <p14:creationId xmlns:p14="http://schemas.microsoft.com/office/powerpoint/2010/main" val="262500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B806-C1CD-8EF4-3816-56682F64E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Why Terraced Memory Cube (TMC) to replace HBM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5DE64-58E9-CACD-68C9-AEDFB39EC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219204"/>
            <a:ext cx="8534400" cy="164054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212121"/>
                </a:solidFill>
                <a:sym typeface="Wingdings" pitchFamily="2" charset="2"/>
              </a:rPr>
              <a:t>3D </a:t>
            </a:r>
            <a:r>
              <a:rPr lang="en-US" sz="3200" i="0" u="none" strike="noStrike" dirty="0">
                <a:solidFill>
                  <a:srgbClr val="212121"/>
                </a:solidFill>
                <a:effectLst/>
                <a:sym typeface="Wingdings" pitchFamily="2" charset="2"/>
              </a:rPr>
              <a:t>Packaging innovation </a:t>
            </a:r>
            <a:br>
              <a:rPr lang="en-US" sz="3200" i="0" u="none" strike="noStrike" dirty="0">
                <a:solidFill>
                  <a:srgbClr val="212121"/>
                </a:solidFill>
                <a:effectLst/>
                <a:sym typeface="Wingdings" pitchFamily="2" charset="2"/>
              </a:rPr>
            </a:br>
            <a:r>
              <a:rPr lang="en-US" sz="3200" i="0" u="none" strike="noStrike" dirty="0">
                <a:solidFill>
                  <a:srgbClr val="212121"/>
                </a:solidFill>
                <a:effectLst/>
                <a:sym typeface="Wingdings" pitchFamily="2" charset="2"/>
              </a:rPr>
              <a:t>remixed with </a:t>
            </a:r>
            <a:br>
              <a:rPr lang="en-US" sz="3200" i="0" u="none" strike="noStrike" dirty="0">
                <a:solidFill>
                  <a:srgbClr val="212121"/>
                </a:solidFill>
                <a:effectLst/>
                <a:sym typeface="Wingdings" pitchFamily="2" charset="2"/>
              </a:rPr>
            </a:br>
            <a:r>
              <a:rPr lang="en-US" sz="3200" i="0" u="none" strike="noStrike" dirty="0">
                <a:solidFill>
                  <a:srgbClr val="212121"/>
                </a:solidFill>
                <a:effectLst/>
                <a:sym typeface="Wingdings" pitchFamily="2" charset="2"/>
              </a:rPr>
              <a:t>mainstream DRAM technologies</a:t>
            </a:r>
            <a:endParaRPr lang="en-US" sz="3200" i="0" u="none" strike="noStrike" dirty="0">
              <a:solidFill>
                <a:srgbClr val="21212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F153B-BDCF-3E1D-30FD-2636455E88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4400" y="2859744"/>
            <a:ext cx="10668000" cy="3662079"/>
          </a:xfrm>
        </p:spPr>
        <p:txBody>
          <a:bodyPr/>
          <a:lstStyle/>
          <a:p>
            <a:pPr marL="917575" indent="-904875">
              <a:buNone/>
            </a:pPr>
            <a:r>
              <a:rPr lang="en-US" sz="2000" i="0" u="none" strike="noStrike" dirty="0">
                <a:solidFill>
                  <a:srgbClr val="212121"/>
                </a:solidFill>
                <a:effectLst/>
              </a:rPr>
              <a:t>TMC = TCC + LPW</a:t>
            </a:r>
            <a:br>
              <a:rPr lang="en-US" sz="2000" i="0" u="none" strike="noStrike" dirty="0">
                <a:solidFill>
                  <a:srgbClr val="212121"/>
                </a:solidFill>
                <a:effectLst/>
              </a:rPr>
            </a:br>
            <a:r>
              <a:rPr lang="en-US" sz="2000" i="0" u="none" strike="noStrike" dirty="0">
                <a:solidFill>
                  <a:srgbClr val="212121"/>
                </a:solidFill>
                <a:effectLst/>
              </a:rPr>
              <a:t>LPW = LPDDR Interface + </a:t>
            </a:r>
            <a:r>
              <a:rPr lang="en-US" sz="2000" i="0" u="none" strike="noStrike" dirty="0" err="1">
                <a:solidFill>
                  <a:srgbClr val="212121"/>
                </a:solidFill>
                <a:effectLst/>
              </a:rPr>
              <a:t>WideIO</a:t>
            </a:r>
            <a:br>
              <a:rPr lang="en-US" sz="2000" dirty="0">
                <a:solidFill>
                  <a:srgbClr val="212121"/>
                </a:solidFill>
              </a:rPr>
            </a:br>
            <a:r>
              <a:rPr lang="en-US" sz="2000" dirty="0">
                <a:solidFill>
                  <a:srgbClr val="212121"/>
                </a:solidFill>
                <a:hlinkClick r:id="rId2" action="ppaction://hlinksldjump"/>
              </a:rPr>
              <a:t>LPW is </a:t>
            </a:r>
            <a:r>
              <a:rPr lang="en-US" sz="2000" i="0" u="none" strike="noStrike" dirty="0">
                <a:solidFill>
                  <a:srgbClr val="212121"/>
                </a:solidFill>
                <a:effectLst/>
                <a:hlinkClick r:id="rId2" action="ppaction://hlinksldjump"/>
              </a:rPr>
              <a:t>Tier-1 DRAM supplier’s response to address market demands in AI</a:t>
            </a:r>
            <a:endParaRPr lang="en-US" sz="2000" i="0" u="none" strike="noStrike" dirty="0">
              <a:solidFill>
                <a:srgbClr val="212121"/>
              </a:solidFill>
              <a:effectLst/>
            </a:endParaRPr>
          </a:p>
          <a:p>
            <a:r>
              <a:rPr lang="en-US" sz="2000" b="0" i="0" u="none" strike="noStrike" dirty="0">
                <a:solidFill>
                  <a:srgbClr val="212121"/>
                </a:solidFill>
                <a:effectLst/>
              </a:rPr>
              <a:t>TCC disaggregates vertical connectivity from active silicon in 3D stacking </a:t>
            </a:r>
            <a:br>
              <a:rPr lang="en-US" sz="2000" b="0" i="0" u="none" strike="noStrike" dirty="0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</a:rPr>
              <a:t>smaller DRAM die size</a:t>
            </a:r>
          </a:p>
          <a:p>
            <a:r>
              <a:rPr lang="en-US" sz="2000" b="0" i="0" u="none" strike="noStrike" dirty="0">
                <a:solidFill>
                  <a:srgbClr val="212121"/>
                </a:solidFill>
                <a:effectLst/>
              </a:rPr>
              <a:t>LPDDR interface deploys simplest connectivity with minimum overhead </a:t>
            </a:r>
            <a:br>
              <a:rPr lang="en-US" sz="2000" b="0" i="0" u="none" strike="noStrike" dirty="0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212121"/>
                </a:solidFill>
                <a:effectLst/>
                <a:sym typeface="Wingdings" pitchFamily="2" charset="2"/>
              </a:rPr>
              <a:t></a:t>
            </a:r>
            <a:r>
              <a:rPr lang="en-US" sz="2000" b="0" dirty="0">
                <a:solidFill>
                  <a:srgbClr val="212121"/>
                </a:solidFill>
                <a:sym typeface="Wingdings" pitchFamily="2" charset="2"/>
              </a:rPr>
              <a:t> 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</a:rPr>
              <a:t>no base die required with energy optimized data transfer</a:t>
            </a:r>
          </a:p>
          <a:p>
            <a:r>
              <a:rPr lang="en-US" sz="2000" b="0" dirty="0" err="1">
                <a:solidFill>
                  <a:srgbClr val="212121"/>
                </a:solidFill>
              </a:rPr>
              <a:t>W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</a:rPr>
              <a:t>ideIO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</a:rPr>
              <a:t> improves parallelism of mainstream DRAM product (DDR or LPDDR) </a:t>
            </a:r>
            <a:br>
              <a:rPr lang="en-US" sz="2000" b="0" i="0" u="none" strike="noStrike" dirty="0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</a:rPr>
              <a:t>8X LPDDR DQ width;  on-par with HBM die</a:t>
            </a:r>
          </a:p>
        </p:txBody>
      </p:sp>
    </p:spTree>
    <p:extLst>
      <p:ext uri="{BB962C8B-B14F-4D97-AF65-F5344CB8AC3E}">
        <p14:creationId xmlns:p14="http://schemas.microsoft.com/office/powerpoint/2010/main" val="19789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7160-335F-4A43-3A26-3DAD735C1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6380"/>
            <a:ext cx="10363200" cy="503166"/>
          </a:xfrm>
        </p:spPr>
        <p:txBody>
          <a:bodyPr/>
          <a:lstStyle/>
          <a:p>
            <a:r>
              <a:rPr lang="en-US" sz="3200" dirty="0"/>
              <a:t>Introduction to Terraced Memory Cube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973E5-A929-B0C9-F886-D701DDA21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709545"/>
            <a:ext cx="8534400" cy="533401"/>
          </a:xfrm>
        </p:spPr>
        <p:txBody>
          <a:bodyPr/>
          <a:lstStyle/>
          <a:p>
            <a:r>
              <a:rPr lang="en-US" sz="2400" dirty="0"/>
              <a:t>DerChang Kau &amp; Team TMC, July/1/24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B9F85-0014-C500-7861-819E0C2422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907" y="1126535"/>
            <a:ext cx="11260183" cy="3540592"/>
          </a:xfrm>
        </p:spPr>
        <p:txBody>
          <a:bodyPr/>
          <a:lstStyle/>
          <a:p>
            <a:pPr marL="231775" indent="-231775"/>
            <a:r>
              <a:rPr lang="en-US" sz="2000" dirty="0"/>
              <a:t>Objective: Low Cost High Bandwidth Memory to displace/replace HBM4E and beyond</a:t>
            </a:r>
          </a:p>
          <a:p>
            <a:pPr marL="231775" indent="-231775"/>
            <a:r>
              <a:rPr lang="en-US" sz="2000" dirty="0"/>
              <a:t>Key Enablers:</a:t>
            </a:r>
          </a:p>
          <a:p>
            <a:pPr marL="465138" lvl="1" indent="-233363"/>
            <a:r>
              <a:rPr lang="en-US" sz="2000" dirty="0"/>
              <a:t>Relocate TSV from HBM, 30% cost reduction in $/bit at the same GB/s and </a:t>
            </a:r>
            <a:r>
              <a:rPr lang="en-US" sz="2000" dirty="0" err="1"/>
              <a:t>pJ</a:t>
            </a:r>
            <a:r>
              <a:rPr lang="en-US" sz="2000" dirty="0"/>
              <a:t>/bit  </a:t>
            </a:r>
          </a:p>
          <a:p>
            <a:pPr marL="685800" lvl="2" indent="-220663"/>
            <a:r>
              <a:rPr lang="en-US" sz="2000" dirty="0"/>
              <a:t>DRAM process cost reduction (12% reduction from TSV module) </a:t>
            </a:r>
          </a:p>
          <a:p>
            <a:pPr marL="685800" lvl="2" indent="-220663"/>
            <a:r>
              <a:rPr lang="en-US" sz="2000" dirty="0"/>
              <a:t>MB/mm</a:t>
            </a:r>
            <a:r>
              <a:rPr lang="en-US" sz="2000" baseline="30000" dirty="0"/>
              <a:t>2</a:t>
            </a:r>
            <a:r>
              <a:rPr lang="en-US" sz="2000" dirty="0"/>
              <a:t> improvement: (Array efficiency LPDDR: 60%,  LPW: 48%, HBM: 40%)</a:t>
            </a:r>
          </a:p>
          <a:p>
            <a:pPr marL="465138" lvl="1" indent="-233363"/>
            <a:r>
              <a:rPr lang="en-US" sz="2000" dirty="0"/>
              <a:t>Low Power Wide IO mainstream DRAM + standalone TSVs for LP/HB data transfer</a:t>
            </a:r>
          </a:p>
          <a:p>
            <a:pPr marL="231775" indent="-231775"/>
            <a:r>
              <a:rPr lang="en-US" sz="2000" dirty="0"/>
              <a:t>Fast fail strategy, critical path and milestone:</a:t>
            </a:r>
          </a:p>
          <a:p>
            <a:pPr marL="465138" lvl="1" indent="-233363"/>
            <a:r>
              <a:rPr lang="en-US" sz="2000" dirty="0"/>
              <a:t>2024: Ideation/vetting concluded; known unknown prioritized; DRAM/OSAT collaborator </a:t>
            </a:r>
            <a:r>
              <a:rPr lang="en-US" sz="2000" dirty="0" err="1"/>
              <a:t>id’d</a:t>
            </a:r>
            <a:endParaRPr lang="en-US" sz="2000" dirty="0"/>
          </a:p>
          <a:p>
            <a:pPr marL="465138" lvl="1" indent="-233363"/>
            <a:r>
              <a:rPr lang="en-US" sz="2000" dirty="0"/>
              <a:t>2025: TM-TV and IC-TV validated; risks assessed; component datasheet established (product PrePOR) </a:t>
            </a:r>
          </a:p>
          <a:p>
            <a:pPr marL="465138" lvl="1" indent="-233363"/>
            <a:r>
              <a:rPr lang="en-US" sz="2000" dirty="0"/>
              <a:t>2026: TMC at HBM4E class demonstrated; Roadmap intercept committed.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648AF4-2309-7272-DE71-DF7344D05C84}"/>
              </a:ext>
            </a:extLst>
          </p:cNvPr>
          <p:cNvGraphicFramePr>
            <a:graphicFrameLocks noGrp="1"/>
          </p:cNvGraphicFramePr>
          <p:nvPr/>
        </p:nvGraphicFramePr>
        <p:xfrm>
          <a:off x="383175" y="4667127"/>
          <a:ext cx="11425645" cy="1481328"/>
        </p:xfrm>
        <a:graphic>
          <a:graphicData uri="http://schemas.openxmlformats.org/drawingml/2006/table">
            <a:tbl>
              <a:tblPr/>
              <a:tblGrid>
                <a:gridCol w="1423851">
                  <a:extLst>
                    <a:ext uri="{9D8B030D-6E8A-4147-A177-3AD203B41FA5}">
                      <a16:colId xmlns:a16="http://schemas.microsoft.com/office/drawing/2014/main" val="3036036412"/>
                    </a:ext>
                  </a:extLst>
                </a:gridCol>
                <a:gridCol w="3173192">
                  <a:extLst>
                    <a:ext uri="{9D8B030D-6E8A-4147-A177-3AD203B41FA5}">
                      <a16:colId xmlns:a16="http://schemas.microsoft.com/office/drawing/2014/main" val="1170025083"/>
                    </a:ext>
                  </a:extLst>
                </a:gridCol>
                <a:gridCol w="3802374">
                  <a:extLst>
                    <a:ext uri="{9D8B030D-6E8A-4147-A177-3AD203B41FA5}">
                      <a16:colId xmlns:a16="http://schemas.microsoft.com/office/drawing/2014/main" val="3313612704"/>
                    </a:ext>
                  </a:extLst>
                </a:gridCol>
                <a:gridCol w="3026228">
                  <a:extLst>
                    <a:ext uri="{9D8B030D-6E8A-4147-A177-3AD203B41FA5}">
                      <a16:colId xmlns:a16="http://schemas.microsoft.com/office/drawing/2014/main" val="3968079813"/>
                    </a:ext>
                  </a:extLst>
                </a:gridCol>
              </a:tblGrid>
              <a:tr h="305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Q2'24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Q3'24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Q4'24~Q1'25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540118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Objectives</a:t>
                      </a: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Process flow develop, cost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MTS and DTS covering Process, Electrical and Thermal characteristics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TM-TV Tapeout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458875379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 Gate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 feasible</a:t>
                      </a:r>
                    </a:p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 Lower than HBM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Mockup datasheet on par with HBM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MTS committed by OSAT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140467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A569-AB65-41B7-DE6C-413DD24E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Known IPM Alternatives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AD044A-F183-C895-5612-4457893B7036}"/>
              </a:ext>
            </a:extLst>
          </p:cNvPr>
          <p:cNvGrpSpPr/>
          <p:nvPr/>
        </p:nvGrpSpPr>
        <p:grpSpPr>
          <a:xfrm>
            <a:off x="344806" y="1072544"/>
            <a:ext cx="4052194" cy="5154153"/>
            <a:chOff x="389177" y="1154000"/>
            <a:chExt cx="4052194" cy="5154153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93F631EE-72AF-42DC-7D66-9D3E9D3F75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9177" y="1154000"/>
              <a:ext cx="4052194" cy="515415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17475" lvl="1" indent="0" defTabSz="914400">
                <a:buNone/>
              </a:pPr>
              <a:r>
                <a:rPr lang="en-US" sz="2000" kern="0"/>
                <a:t>Vertical Wire Bonding</a:t>
              </a:r>
            </a:p>
            <a:p>
              <a:pPr marL="117475" lvl="1" indent="0" defTabSz="914400">
                <a:buNone/>
              </a:pPr>
              <a:r>
                <a:rPr lang="en-US" sz="1800" b="0" u="sng" kern="0">
                  <a:solidFill>
                    <a:srgbClr val="0078D7"/>
                  </a:solidFill>
                  <a:ea typeface="PMingLiU" panose="02020500000000000000" pitchFamily="18" charset="-120"/>
                  <a:hlinkClick r:id="rId2" tooltip="https://ieeexplore.ieee.org/stamp/stamp.jsp?tp=&amp;arnumber=7999850"/>
                </a:rPr>
                <a:t>K&amp;S Capability: ETCT2017 </a:t>
              </a:r>
              <a:endParaRPr lang="en-US" sz="1800" b="0" u="sng" kern="0">
                <a:solidFill>
                  <a:srgbClr val="0078D7"/>
                </a:solidFill>
                <a:ea typeface="PMingLiU" panose="02020500000000000000" pitchFamily="18" charset="-120"/>
              </a:endParaRPr>
            </a:p>
            <a:p>
              <a:pPr marL="117475" lvl="1" indent="0" defTabSz="914400">
                <a:buNone/>
              </a:pPr>
              <a:endParaRPr lang="en-US" sz="1800" b="0" kern="0">
                <a:solidFill>
                  <a:srgbClr val="212121"/>
                </a:solidFill>
                <a:ea typeface="PMingLiU" panose="02020500000000000000" pitchFamily="18" charset="-120"/>
              </a:endParaRPr>
            </a:p>
            <a:p>
              <a:pPr marL="117475" lvl="1" indent="0" defTabSz="914400">
                <a:buNone/>
              </a:pPr>
              <a:r>
                <a:rPr lang="en-US" sz="1800" kern="0"/>
                <a:t>	</a:t>
              </a:r>
              <a:br>
                <a:rPr lang="en-US" sz="1800" kern="0"/>
              </a:br>
              <a:endParaRPr lang="en-US" sz="1800" kern="0">
                <a:solidFill>
                  <a:srgbClr val="212121"/>
                </a:solidFill>
                <a:ea typeface="PMingLiU" panose="02020500000000000000" pitchFamily="18" charset="-120"/>
              </a:endParaRPr>
            </a:p>
          </p:txBody>
        </p:sp>
        <p:pic>
          <p:nvPicPr>
            <p:cNvPr id="6" name="Picture 3" descr="A table with a number of wire&#10;&#10;Description automatically generated with medium confidence">
              <a:extLst>
                <a:ext uri="{FF2B5EF4-FFF2-40B4-BE49-F238E27FC236}">
                  <a16:creationId xmlns:a16="http://schemas.microsoft.com/office/drawing/2014/main" id="{429C150D-3C26-E414-3E16-17BE7A2D2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45" y="2015461"/>
              <a:ext cx="3565468" cy="4163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B2E378-D448-C336-6D98-0B9A0CC67E0B}"/>
              </a:ext>
            </a:extLst>
          </p:cNvPr>
          <p:cNvSpPr txBox="1">
            <a:spLocks/>
          </p:cNvSpPr>
          <p:nvPr/>
        </p:nvSpPr>
        <p:spPr bwMode="auto">
          <a:xfrm>
            <a:off x="-1083192" y="3727634"/>
            <a:ext cx="2067984" cy="35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endParaRPr lang="en-US" sz="1400" b="0" u="sng" kern="0">
              <a:solidFill>
                <a:srgbClr val="0078D7"/>
              </a:solidFill>
              <a:ea typeface="PMingLiU" panose="02020500000000000000" pitchFamily="18" charset="-12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C07DD-F250-62A9-45F9-C9DD79B13336}"/>
              </a:ext>
            </a:extLst>
          </p:cNvPr>
          <p:cNvGrpSpPr/>
          <p:nvPr/>
        </p:nvGrpSpPr>
        <p:grpSpPr>
          <a:xfrm>
            <a:off x="4765639" y="1072544"/>
            <a:ext cx="3304359" cy="2367342"/>
            <a:chOff x="7472498" y="1366459"/>
            <a:chExt cx="3304359" cy="2367342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0C66240-BBD3-0081-1227-85000F933B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72498" y="1366459"/>
              <a:ext cx="3304359" cy="236734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17475" lvl="1" indent="0" defTabSz="914400">
                <a:buNone/>
              </a:pPr>
              <a:r>
                <a:rPr lang="en-US" sz="2000" kern="0"/>
                <a:t>TSMC 3D </a:t>
              </a:r>
              <a:r>
                <a:rPr lang="en-US" sz="2000" kern="0" err="1"/>
                <a:t>MiM</a:t>
              </a:r>
              <a:r>
                <a:rPr lang="en-US" sz="2000" kern="0"/>
                <a:t> </a:t>
              </a:r>
              <a:r>
                <a:rPr 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ECTC2020</a:t>
              </a:r>
              <a:endParaRPr lang="en-US" sz="2000" kern="0"/>
            </a:p>
            <a:p>
              <a:pPr marL="117475" lvl="1" indent="0" defTabSz="914400">
                <a:buNone/>
              </a:pPr>
              <a:r>
                <a:rPr lang="en-US" sz="1800" b="1" err="1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ultistack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sz="1800" b="1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n-</a:t>
              </a:r>
              <a:r>
                <a:rPr lang="en-US" sz="1800" b="1" err="1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US" sz="1800" err="1">
                  <a:latin typeface="Calibri" panose="020F0502020204030204" pitchFamily="34" charset="0"/>
                  <a:cs typeface="Calibri" panose="020F0502020204030204" pitchFamily="34" charset="0"/>
                </a:rPr>
                <a:t>ultistack</a:t>
              </a:r>
              <a:br>
                <a:rPr lang="en-US" sz="1800" kern="0"/>
              </a:br>
              <a:endParaRPr lang="en-US" sz="1800" kern="0">
                <a:solidFill>
                  <a:srgbClr val="212121"/>
                </a:solidFill>
                <a:ea typeface="PMingLiU" panose="02020500000000000000" pitchFamily="18" charset="-12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3BD40F-8F40-11FD-AFE0-F1B65DEB2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6723" y="2072519"/>
              <a:ext cx="2980795" cy="13566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BF4196-99CB-9A5E-22D8-E2C54715111A}"/>
              </a:ext>
            </a:extLst>
          </p:cNvPr>
          <p:cNvGrpSpPr/>
          <p:nvPr/>
        </p:nvGrpSpPr>
        <p:grpSpPr>
          <a:xfrm>
            <a:off x="8233953" y="1073935"/>
            <a:ext cx="3547926" cy="2367341"/>
            <a:chOff x="4288971" y="1073935"/>
            <a:chExt cx="3547926" cy="2367341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C58388BF-2996-D900-8C1B-AB573154D6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8971" y="1073935"/>
              <a:ext cx="3547926" cy="236734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17475" lvl="1" indent="0" defTabSz="914400">
                <a:buNone/>
              </a:pPr>
              <a:r>
                <a:rPr lang="en-US" sz="2000" kern="0"/>
                <a:t>Hynix VFO</a:t>
              </a:r>
            </a:p>
            <a:p>
              <a:pPr marL="117475" lvl="1" indent="0" defTabSz="914400">
                <a:buNone/>
              </a:pPr>
              <a:r>
                <a:rPr lang="en-US" sz="1800" b="0" u="sng" kern="0">
                  <a:solidFill>
                    <a:srgbClr val="0078D7"/>
                  </a:solidFill>
                  <a:ea typeface="PMingLiU" panose="02020500000000000000" pitchFamily="18" charset="-120"/>
                  <a:hlinkClick r:id="rId6" tooltip="https://ieeexplore.ieee.org/stamp/stamp.jsp?tp=&amp;arnumber=10102966"/>
                </a:rPr>
                <a:t>Vertical Fanout EDTM23</a:t>
              </a:r>
              <a:r>
                <a:rPr lang="en-US" sz="1800" b="0" kern="0">
                  <a:solidFill>
                    <a:srgbClr val="212121"/>
                  </a:solidFill>
                  <a:ea typeface="PMingLiU" panose="02020500000000000000" pitchFamily="18" charset="-120"/>
                </a:rPr>
                <a:t> ﻿</a:t>
              </a:r>
            </a:p>
            <a:p>
              <a:pPr marL="117475" lvl="1" indent="0" defTabSz="914400">
                <a:buNone/>
              </a:pPr>
              <a:r>
                <a:rPr lang="en-US" sz="1800">
                  <a:latin typeface="Calibri" panose="020F0502020204030204" pitchFamily="34" charset="0"/>
                  <a:cs typeface="Calibri" panose="020F0502020204030204" pitchFamily="34" charset="0"/>
                </a:rPr>
                <a:t>Vertical Fanout ECTC2024</a:t>
              </a:r>
            </a:p>
            <a:p>
              <a:pPr marL="117475" lvl="1" indent="0" defTabSz="914400">
                <a:buNone/>
              </a:pPr>
              <a:endParaRPr lang="en-US" sz="1800" b="0" kern="0">
                <a:solidFill>
                  <a:srgbClr val="212121"/>
                </a:solidFill>
                <a:ea typeface="PMingLiU" panose="02020500000000000000" pitchFamily="18" charset="-120"/>
              </a:endParaRPr>
            </a:p>
            <a:p>
              <a:pPr marL="117475" lvl="1" indent="0" defTabSz="914400">
                <a:buNone/>
              </a:pPr>
              <a:r>
                <a:rPr lang="en-US" sz="1800" kern="0"/>
                <a:t>	</a:t>
              </a:r>
              <a:br>
                <a:rPr lang="en-US" sz="1800" kern="0"/>
              </a:br>
              <a:endParaRPr lang="en-US" sz="1800" kern="0">
                <a:solidFill>
                  <a:srgbClr val="212121"/>
                </a:solidFill>
                <a:ea typeface="PMingLiU" panose="02020500000000000000" pitchFamily="18" charset="-12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29F01BB-57DC-2C93-8E6C-878C2C151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81097" y="2018636"/>
              <a:ext cx="3304359" cy="1374863"/>
            </a:xfrm>
            <a:prstGeom prst="rect">
              <a:avLst/>
            </a:prstGeom>
          </p:spPr>
        </p:pic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93164711-4EA3-83D9-8E9D-9027F7D48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42771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F51143-9591-0FB9-4690-1D29A69DC5D6}"/>
              </a:ext>
            </a:extLst>
          </p:cNvPr>
          <p:cNvGrpSpPr/>
          <p:nvPr/>
        </p:nvGrpSpPr>
        <p:grpSpPr>
          <a:xfrm>
            <a:off x="4527783" y="3817930"/>
            <a:ext cx="7463919" cy="2408762"/>
            <a:chOff x="4527783" y="3817930"/>
            <a:chExt cx="7463919" cy="2408762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75B5F022-7672-40E1-F35B-A4AC63096A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27783" y="3817930"/>
              <a:ext cx="7463919" cy="240876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17475" lvl="1" indent="0" defTabSz="914400">
                <a:buNone/>
              </a:pPr>
              <a:r>
                <a:rPr lang="en-US" sz="2000" kern="0"/>
                <a:t>Samsung (Intel-Samsung Meeting, Feb/2024)</a:t>
              </a:r>
            </a:p>
            <a:p>
              <a:pPr marL="117475" lvl="1" indent="0" defTabSz="914400">
                <a:buNone/>
              </a:pPr>
              <a:endParaRPr lang="en-US" sz="1800" b="0" kern="0">
                <a:solidFill>
                  <a:srgbClr val="212121"/>
                </a:solidFill>
                <a:ea typeface="PMingLiU" panose="02020500000000000000" pitchFamily="18" charset="-120"/>
              </a:endParaRPr>
            </a:p>
            <a:p>
              <a:pPr marL="117475" lvl="1" indent="0" defTabSz="914400">
                <a:buNone/>
              </a:pPr>
              <a:r>
                <a:rPr lang="en-US" sz="1800" kern="0"/>
                <a:t>	</a:t>
              </a:r>
              <a:br>
                <a:rPr lang="en-US" sz="1800" kern="0"/>
              </a:br>
              <a:endParaRPr lang="en-US" sz="1800" kern="0">
                <a:solidFill>
                  <a:srgbClr val="212121"/>
                </a:solidFill>
                <a:ea typeface="PMingLiU" panose="02020500000000000000" pitchFamily="18" charset="-120"/>
              </a:endParaRPr>
            </a:p>
          </p:txBody>
        </p:sp>
        <p:pic>
          <p:nvPicPr>
            <p:cNvPr id="1025" name="Picture 3" descr="A diagram of a pitch&#10;&#10;Description automatically generated with medium confidence">
              <a:extLst>
                <a:ext uri="{FF2B5EF4-FFF2-40B4-BE49-F238E27FC236}">
                  <a16:creationId xmlns:a16="http://schemas.microsoft.com/office/drawing/2014/main" id="{02FD32F8-8DE4-BECF-65A0-CC1091E2A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68" y="4385977"/>
              <a:ext cx="73533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839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A809-F6AC-2723-BB6E-802C8CCF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Terraced Chiplet Cubing without embedded TSV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772355-43D6-F932-B71D-8C4AD467CBC9}"/>
              </a:ext>
            </a:extLst>
          </p:cNvPr>
          <p:cNvSpPr txBox="1">
            <a:spLocks noGrp="1"/>
          </p:cNvSpPr>
          <p:nvPr>
            <p:ph sz="half" idx="1"/>
          </p:nvPr>
        </p:nvSpPr>
        <p:spPr bwMode="auto">
          <a:xfrm>
            <a:off x="352698" y="1219200"/>
            <a:ext cx="5355772" cy="381000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18288" tIns="45720" rIns="0" bIns="46038" numCol="1" anchor="t" anchorCtr="0" compatLnSpc="1">
            <a:prstTxWarp prst="textNoShape">
              <a:avLst/>
            </a:prstTxWarp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117475" lvl="1" indent="0" defTabSz="914400">
              <a:buFontTx/>
              <a:buNone/>
            </a:pPr>
            <a:r>
              <a:rPr lang="en-US" sz="1800" dirty="0"/>
              <a:t>Disaggregated Through Silicon Via</a:t>
            </a:r>
            <a:r>
              <a:rPr lang="en-US" sz="1800" kern="0" dirty="0"/>
              <a:t> (D-</a:t>
            </a:r>
            <a:r>
              <a:rPr lang="en-US" sz="1800" dirty="0"/>
              <a:t>TSV)</a:t>
            </a:r>
            <a:endParaRPr lang="en-US" sz="1800" kern="0" dirty="0"/>
          </a:p>
          <a:p>
            <a:pPr marL="117475" lvl="1" indent="0" defTabSz="914400">
              <a:buFontTx/>
              <a:buNone/>
            </a:pPr>
            <a:r>
              <a:rPr lang="en-US" sz="1800" dirty="0"/>
              <a:t>	</a:t>
            </a:r>
            <a:r>
              <a:rPr lang="en-US" sz="1800" kern="0" dirty="0"/>
              <a:t>CC Kuo </a:t>
            </a:r>
            <a:r>
              <a:rPr lang="en-US" sz="1800" i="1" kern="0" dirty="0" err="1"/>
              <a:t>et.</a:t>
            </a:r>
            <a:r>
              <a:rPr lang="en-US" sz="1800" i="1" dirty="0" err="1"/>
              <a:t>al</a:t>
            </a:r>
            <a:r>
              <a:rPr lang="en-US" sz="1800" i="1" dirty="0"/>
              <a:t>.</a:t>
            </a:r>
            <a:endParaRPr lang="en-US" sz="1800" kern="0" dirty="0"/>
          </a:p>
          <a:p>
            <a:pPr marL="458788" lvl="1" indent="-230188" defTabSz="914400"/>
            <a:endParaRPr lang="en-US" sz="1800" kern="0" dirty="0">
              <a:solidFill>
                <a:srgbClr val="212121"/>
              </a:solidFill>
              <a:ea typeface="PMingLiU" panose="02020500000000000000" pitchFamily="18" charset="-120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5439E5C9-6A14-4D27-C997-1BF597372AE2}"/>
              </a:ext>
            </a:extLst>
          </p:cNvPr>
          <p:cNvSpPr txBox="1">
            <a:spLocks noGrp="1"/>
          </p:cNvSpPr>
          <p:nvPr>
            <p:ph sz="half" idx="2"/>
          </p:nvPr>
        </p:nvSpPr>
        <p:spPr bwMode="auto">
          <a:xfrm>
            <a:off x="5821695" y="1219200"/>
            <a:ext cx="5839090" cy="381000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18288" tIns="45720" rIns="0" bIns="46038" numCol="1" anchor="t" anchorCtr="0" compatLnSpc="1">
            <a:prstTxWarp prst="textNoShape">
              <a:avLst/>
            </a:prstTxWarp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117475" lvl="1" indent="0" defTabSz="914400">
              <a:buFontTx/>
              <a:buNone/>
            </a:pPr>
            <a:r>
              <a:rPr lang="en-US" sz="1800" kern="0"/>
              <a:t>Molded Wire Interconnect (MWI) </a:t>
            </a:r>
          </a:p>
          <a:p>
            <a:pPr marL="117475" lvl="1" indent="0" defTabSz="914400">
              <a:buFontTx/>
              <a:buNone/>
            </a:pPr>
            <a:r>
              <a:rPr lang="en-US" sz="1800" kern="0"/>
              <a:t>	Xiang Li </a:t>
            </a:r>
            <a:r>
              <a:rPr lang="en-US" sz="1800" i="1" kern="0" err="1"/>
              <a:t>et.</a:t>
            </a:r>
            <a:r>
              <a:rPr lang="en-US" sz="1800" i="1" err="1"/>
              <a:t>al</a:t>
            </a:r>
            <a:r>
              <a:rPr lang="en-US" sz="1800" i="1"/>
              <a:t>.</a:t>
            </a:r>
            <a:endParaRPr lang="en-US" sz="1800" kern="0"/>
          </a:p>
          <a:p>
            <a:pPr marL="458788" lvl="1" indent="-230188" defTabSz="914400"/>
            <a:endParaRPr lang="en-US" sz="1800" kern="0">
              <a:solidFill>
                <a:srgbClr val="212121"/>
              </a:solidFill>
              <a:ea typeface="PMingLiU" panose="02020500000000000000" pitchFamily="18" charset="-120"/>
            </a:endParaRPr>
          </a:p>
        </p:txBody>
      </p:sp>
      <p:pic>
        <p:nvPicPr>
          <p:cNvPr id="142" name="Picture 141" descr="A diagram of a staircase&#10;&#10;Description automatically generated">
            <a:extLst>
              <a:ext uri="{FF2B5EF4-FFF2-40B4-BE49-F238E27FC236}">
                <a16:creationId xmlns:a16="http://schemas.microsoft.com/office/drawing/2014/main" id="{124A1645-8126-49AE-DB3B-A4D3AD3A8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194" y="2444867"/>
            <a:ext cx="5551713" cy="2375328"/>
          </a:xfrm>
          <a:prstGeom prst="rect">
            <a:avLst/>
          </a:prstGeom>
        </p:spPr>
      </p:pic>
      <p:pic>
        <p:nvPicPr>
          <p:cNvPr id="143" name="Picture 142" descr="A diagram of a staircase&#10;&#10;Description automatically generated">
            <a:extLst>
              <a:ext uri="{FF2B5EF4-FFF2-40B4-BE49-F238E27FC236}">
                <a16:creationId xmlns:a16="http://schemas.microsoft.com/office/drawing/2014/main" id="{CC9232A2-6976-D6D8-DD1A-0B7A73C79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15" y="1960099"/>
            <a:ext cx="4998738" cy="27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21C1-5E34-F5DB-2583-D87C4C17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Terraced Memory </a:t>
            </a:r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Cube </a:t>
            </a:r>
            <a:r>
              <a:rPr lang="en-US" sz="3600">
                <a:ea typeface="Times New Roman" panose="02020603050405020304" pitchFamily="18" charset="0"/>
              </a:rPr>
              <a:t>with </a:t>
            </a:r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</a:t>
            </a:r>
            <a:endParaRPr lang="en-US" sz="8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2FCD9C-2CB2-F2D6-A6F2-A9CD5ECE7D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6732" y="1371600"/>
            <a:ext cx="5459268" cy="24892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92ACA6-EBAA-C1B5-C642-5A53C1754E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1371600"/>
            <a:ext cx="4756150" cy="248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E04807-3C2A-ACF3-5B91-3565B4EAE4A2}"/>
              </a:ext>
            </a:extLst>
          </p:cNvPr>
          <p:cNvSpPr txBox="1"/>
          <p:nvPr/>
        </p:nvSpPr>
        <p:spPr>
          <a:xfrm>
            <a:off x="636732" y="3962400"/>
            <a:ext cx="5596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TMC – terraced stacking of memory chips interconnected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vertically using low cost TSV chips to widen data width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a TCC construction.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4AB70-91EF-5EA4-FFA1-11319899C6B9}"/>
              </a:ext>
            </a:extLst>
          </p:cNvPr>
          <p:cNvSpPr txBox="1"/>
          <p:nvPr/>
        </p:nvSpPr>
        <p:spPr>
          <a:xfrm>
            <a:off x="6233713" y="3871686"/>
            <a:ext cx="484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TMC example for 3D stack of Low Power wide-IO</a:t>
            </a:r>
            <a:r>
              <a:rPr lang="en-US" sz="18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LPW, DRAM chips</a:t>
            </a:r>
            <a:r>
              <a:rPr lang="en-US" sz="1400" dirty="0">
                <a:effectLst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3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3B75-9EEB-B9C5-99F9-7581EA5F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04800"/>
          </a:xfrm>
        </p:spPr>
        <p:txBody>
          <a:bodyPr/>
          <a:lstStyle/>
          <a:p>
            <a:r>
              <a:rPr lang="en-US" sz="2800" dirty="0"/>
              <a:t>TMC-LPW vs. HBM4E and LPDDR6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CF08-2E9A-3BDD-59AB-89C3BEA1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343400"/>
            <a:ext cx="6556513" cy="219464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6"/>
                </a:solidFill>
              </a:rPr>
              <a:t>64GB TMC mockup (16x 32Gb stack) – 45% lower cost</a:t>
            </a:r>
          </a:p>
          <a:p>
            <a:pPr marL="233363" indent="-233363">
              <a:spcBef>
                <a:spcPts val="300"/>
              </a:spcBef>
            </a:pPr>
            <a:r>
              <a:rPr lang="en-US" sz="1600" dirty="0"/>
              <a:t>30% lower $/bit</a:t>
            </a:r>
          </a:p>
          <a:p>
            <a:pPr marL="468313" lvl="1" indent="-222250"/>
            <a:r>
              <a:rPr lang="en-US" sz="1600" dirty="0"/>
              <a:t>No TSV in DRAM process (12% wafer cost saving)</a:t>
            </a:r>
          </a:p>
          <a:p>
            <a:pPr marL="468313" lvl="1" indent="-222250"/>
            <a:r>
              <a:rPr lang="en-US" sz="1600" dirty="0"/>
              <a:t>22% higher density</a:t>
            </a:r>
          </a:p>
          <a:p>
            <a:pPr marL="468313" lvl="1" indent="-222250"/>
            <a:r>
              <a:rPr lang="en-US" sz="1600" dirty="0"/>
              <a:t>Smaller die, higher yield</a:t>
            </a:r>
          </a:p>
          <a:p>
            <a:pPr marL="233363" indent="-233363">
              <a:spcBef>
                <a:spcPts val="300"/>
              </a:spcBef>
            </a:pPr>
            <a:r>
              <a:rPr lang="en-US" sz="1600" dirty="0"/>
              <a:t>Base die eliminations (~$20, 10% saving)</a:t>
            </a:r>
          </a:p>
          <a:p>
            <a:pPr marL="233363" indent="-233363">
              <a:spcBef>
                <a:spcPts val="300"/>
              </a:spcBef>
            </a:pPr>
            <a:r>
              <a:rPr lang="en-US" sz="1600" dirty="0"/>
              <a:t>Higher packaging cost (larger module size, more chips, 2~5% adder)</a:t>
            </a:r>
          </a:p>
          <a:p>
            <a:pPr marL="233363" indent="-233363">
              <a:spcBef>
                <a:spcPts val="300"/>
              </a:spcBef>
            </a:pPr>
            <a:r>
              <a:rPr lang="en-US" sz="1600" dirty="0"/>
              <a:t>Better packaging yield (~8% saving)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6AEBC-17DB-DBE0-ED6F-A23D5DB9F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88323"/>
              </p:ext>
            </p:extLst>
          </p:nvPr>
        </p:nvGraphicFramePr>
        <p:xfrm>
          <a:off x="838200" y="590891"/>
          <a:ext cx="10685701" cy="3710585"/>
        </p:xfrm>
        <a:graphic>
          <a:graphicData uri="http://schemas.openxmlformats.org/drawingml/2006/table">
            <a:tbl>
              <a:tblPr/>
              <a:tblGrid>
                <a:gridCol w="1325599">
                  <a:extLst>
                    <a:ext uri="{9D8B030D-6E8A-4147-A177-3AD203B41FA5}">
                      <a16:colId xmlns:a16="http://schemas.microsoft.com/office/drawing/2014/main" val="2870512575"/>
                    </a:ext>
                  </a:extLst>
                </a:gridCol>
                <a:gridCol w="512620">
                  <a:extLst>
                    <a:ext uri="{9D8B030D-6E8A-4147-A177-3AD203B41FA5}">
                      <a16:colId xmlns:a16="http://schemas.microsoft.com/office/drawing/2014/main" val="1007348855"/>
                    </a:ext>
                  </a:extLst>
                </a:gridCol>
                <a:gridCol w="1155782">
                  <a:extLst>
                    <a:ext uri="{9D8B030D-6E8A-4147-A177-3AD203B41FA5}">
                      <a16:colId xmlns:a16="http://schemas.microsoft.com/office/drawing/2014/main" val="3184700671"/>
                    </a:ext>
                  </a:extLst>
                </a:gridCol>
                <a:gridCol w="1106649">
                  <a:extLst>
                    <a:ext uri="{9D8B030D-6E8A-4147-A177-3AD203B41FA5}">
                      <a16:colId xmlns:a16="http://schemas.microsoft.com/office/drawing/2014/main" val="1905186459"/>
                    </a:ext>
                  </a:extLst>
                </a:gridCol>
                <a:gridCol w="886798">
                  <a:extLst>
                    <a:ext uri="{9D8B030D-6E8A-4147-A177-3AD203B41FA5}">
                      <a16:colId xmlns:a16="http://schemas.microsoft.com/office/drawing/2014/main" val="1526428659"/>
                    </a:ext>
                  </a:extLst>
                </a:gridCol>
                <a:gridCol w="726389">
                  <a:extLst>
                    <a:ext uri="{9D8B030D-6E8A-4147-A177-3AD203B41FA5}">
                      <a16:colId xmlns:a16="http://schemas.microsoft.com/office/drawing/2014/main" val="2196397686"/>
                    </a:ext>
                  </a:extLst>
                </a:gridCol>
                <a:gridCol w="995001">
                  <a:extLst>
                    <a:ext uri="{9D8B030D-6E8A-4147-A177-3AD203B41FA5}">
                      <a16:colId xmlns:a16="http://schemas.microsoft.com/office/drawing/2014/main" val="2506314303"/>
                    </a:ext>
                  </a:extLst>
                </a:gridCol>
                <a:gridCol w="655216">
                  <a:extLst>
                    <a:ext uri="{9D8B030D-6E8A-4147-A177-3AD203B41FA5}">
                      <a16:colId xmlns:a16="http://schemas.microsoft.com/office/drawing/2014/main" val="2584534274"/>
                    </a:ext>
                  </a:extLst>
                </a:gridCol>
                <a:gridCol w="840676">
                  <a:extLst>
                    <a:ext uri="{9D8B030D-6E8A-4147-A177-3AD203B41FA5}">
                      <a16:colId xmlns:a16="http://schemas.microsoft.com/office/drawing/2014/main" val="2598349401"/>
                    </a:ext>
                  </a:extLst>
                </a:gridCol>
                <a:gridCol w="996252">
                  <a:extLst>
                    <a:ext uri="{9D8B030D-6E8A-4147-A177-3AD203B41FA5}">
                      <a16:colId xmlns:a16="http://schemas.microsoft.com/office/drawing/2014/main" val="2521293887"/>
                    </a:ext>
                  </a:extLst>
                </a:gridCol>
                <a:gridCol w="777710">
                  <a:extLst>
                    <a:ext uri="{9D8B030D-6E8A-4147-A177-3AD203B41FA5}">
                      <a16:colId xmlns:a16="http://schemas.microsoft.com/office/drawing/2014/main" val="31165353"/>
                    </a:ext>
                  </a:extLst>
                </a:gridCol>
                <a:gridCol w="707009">
                  <a:extLst>
                    <a:ext uri="{9D8B030D-6E8A-4147-A177-3AD203B41FA5}">
                      <a16:colId xmlns:a16="http://schemas.microsoft.com/office/drawing/2014/main" val="2104335687"/>
                    </a:ext>
                  </a:extLst>
                </a:gridCol>
              </a:tblGrid>
              <a:tr h="3534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PAT/IF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 [mm</a:t>
                      </a:r>
                      <a:r>
                        <a:rPr lang="en-US" sz="1800" b="1" i="0" u="none" strike="noStrike" baseline="30000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GB/s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$/GB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¢/(GB/s)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Gb/Die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Die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8082"/>
                  </a:ext>
                </a:extLst>
              </a:tr>
              <a:tr h="3534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3DS HBM4E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14.5x11.0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$280.95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$4.39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¢8.57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80422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14.9x10.5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$156.35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¢4.77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97356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12.1x21.0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$133.46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¢4.07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6075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12.5x22.0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$123.28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6553.6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4317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12.1x10.5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$66.73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¢4.07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90518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12.5x11.0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$61.64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395849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10.6x10.5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58638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12.5x5.5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356958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11.0x5.5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¢1.82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28735"/>
                  </a:ext>
                </a:extLst>
              </a:tr>
              <a:tr h="333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WB LPDDR6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14.0x9.0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$21.43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¢6.98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62936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C3A9D8-7DF3-E1C4-10F0-739DD8E56620}"/>
              </a:ext>
            </a:extLst>
          </p:cNvPr>
          <p:cNvSpPr txBox="1">
            <a:spLocks/>
          </p:cNvSpPr>
          <p:nvPr/>
        </p:nvSpPr>
        <p:spPr bwMode="auto">
          <a:xfrm>
            <a:off x="7165131" y="4343400"/>
            <a:ext cx="4358770" cy="20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sz="1600" kern="0" dirty="0">
                <a:solidFill>
                  <a:schemeClr val="accent6"/>
                </a:solidFill>
              </a:rPr>
              <a:t>All mockups are superior to HBM4E</a:t>
            </a:r>
          </a:p>
          <a:p>
            <a:pPr marL="233363" indent="-233363" defTabSz="914400">
              <a:spcBef>
                <a:spcPts val="300"/>
              </a:spcBef>
            </a:pPr>
            <a:r>
              <a:rPr lang="en-US" sz="1600" kern="0" dirty="0"/>
              <a:t>With yield loss reduction at ½ stack height and ½ of die density, 16GB component (8x 16Gb stack) is the most optimal built on density and cost</a:t>
            </a:r>
          </a:p>
          <a:p>
            <a:pPr marL="0" indent="0" algn="ctr" defTabSz="914400">
              <a:spcBef>
                <a:spcPts val="300"/>
              </a:spcBef>
              <a:buNone/>
            </a:pPr>
            <a:br>
              <a:rPr lang="en-US" sz="1600" kern="0" dirty="0"/>
            </a:br>
            <a:r>
              <a:rPr lang="en-US" sz="2400" kern="0" dirty="0">
                <a:solidFill>
                  <a:srgbClr val="FF0000"/>
                </a:solidFill>
                <a:sym typeface="Wingdings" pitchFamily="2" charset="2"/>
              </a:rPr>
              <a:t>&gt; 50% lower cost</a:t>
            </a:r>
            <a:endParaRPr lang="en-US" sz="16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2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AC1596-808D-B185-945C-183A398A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Material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5DB38-0FE0-BF3E-51AA-F0E2BB3A6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2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F311-8405-7F37-BFB6-1CD9E199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Terraced Memory Cube (TMC) for </a:t>
            </a:r>
            <a:r>
              <a:rPr lang="en-US" sz="2000" err="1"/>
              <a:t>xDIMM</a:t>
            </a:r>
            <a:r>
              <a:rPr lang="en-US" sz="2000"/>
              <a:t>/</a:t>
            </a:r>
            <a:r>
              <a:rPr lang="en-US" sz="2000" err="1"/>
              <a:t>xCAMM</a:t>
            </a:r>
            <a:r>
              <a:rPr lang="en-US" sz="2000"/>
              <a:t>/HBM </a:t>
            </a:r>
            <a:r>
              <a:rPr lang="en-US" sz="2400"/>
              <a:t>displacement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FE40-76ED-9E84-956C-87DA56828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71600"/>
            <a:ext cx="4114800" cy="381147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Assumptions:</a:t>
            </a:r>
          </a:p>
          <a:p>
            <a:pPr marL="257175" indent="-257175">
              <a:spcBef>
                <a:spcPts val="0"/>
              </a:spcBef>
            </a:pPr>
            <a:r>
              <a:rPr lang="en-US" sz="1600" b="0" dirty="0"/>
              <a:t>Node: Micron D1ß</a:t>
            </a:r>
          </a:p>
          <a:p>
            <a:pPr marL="257175" indent="-257175">
              <a:spcBef>
                <a:spcPts val="0"/>
              </a:spcBef>
            </a:pPr>
            <a:endParaRPr lang="en-US" sz="1600" b="0" dirty="0"/>
          </a:p>
          <a:p>
            <a:pPr marL="257175" indent="-257175">
              <a:spcBef>
                <a:spcPts val="0"/>
              </a:spcBef>
            </a:pPr>
            <a:endParaRPr lang="en-US" sz="1600" b="0" dirty="0"/>
          </a:p>
          <a:p>
            <a:pPr marL="0" indent="0">
              <a:spcBef>
                <a:spcPts val="0"/>
              </a:spcBef>
              <a:buNone/>
            </a:pPr>
            <a:endParaRPr lang="en-US" sz="1600" b="0" dirty="0"/>
          </a:p>
          <a:p>
            <a:pPr marL="0" indent="0">
              <a:spcBef>
                <a:spcPts val="0"/>
              </a:spcBef>
              <a:buNone/>
            </a:pPr>
            <a:endParaRPr lang="en-US" sz="1600" b="0" dirty="0"/>
          </a:p>
          <a:p>
            <a:pPr marL="257175" indent="-257175">
              <a:spcBef>
                <a:spcPts val="0"/>
              </a:spcBef>
            </a:pPr>
            <a:r>
              <a:rPr lang="en-US" sz="1600" b="0" dirty="0"/>
              <a:t>LPW Array Efficiency based on SEC D1a LPW</a:t>
            </a:r>
          </a:p>
          <a:p>
            <a:pPr marL="257175" indent="-257175">
              <a:spcBef>
                <a:spcPts val="0"/>
              </a:spcBef>
            </a:pPr>
            <a:r>
              <a:rPr lang="en-US" sz="1600" b="0" dirty="0"/>
              <a:t>DDR</a:t>
            </a:r>
          </a:p>
          <a:p>
            <a:pPr marL="257175" indent="-257175">
              <a:spcBef>
                <a:spcPts val="0"/>
              </a:spcBef>
            </a:pPr>
            <a:r>
              <a:rPr lang="en-US" sz="1600" b="0" dirty="0"/>
              <a:t>10mm or less of DQ trace length between TMC module and compute chiplet </a:t>
            </a:r>
            <a:br>
              <a:rPr lang="en-US" sz="1600" b="0" dirty="0"/>
            </a:br>
            <a:r>
              <a:rPr lang="en-US" sz="1600" b="0" dirty="0">
                <a:sym typeface="Wingdings" pitchFamily="2" charset="2"/>
              </a:rPr>
              <a:t> &lt; </a:t>
            </a:r>
            <a:r>
              <a:rPr lang="en-US" sz="1600" b="0" dirty="0"/>
              <a:t>0.5pJ/bit</a:t>
            </a:r>
          </a:p>
          <a:p>
            <a:pPr marL="257175" indent="-257175">
              <a:spcBef>
                <a:spcPts val="0"/>
              </a:spcBef>
            </a:pPr>
            <a:endParaRPr lang="en-US" sz="1600" b="0" dirty="0"/>
          </a:p>
          <a:p>
            <a:pPr marL="0" indent="-248243"/>
            <a:endParaRPr lang="en-US" sz="1600" dirty="0"/>
          </a:p>
          <a:p>
            <a:pPr marL="0" indent="-248243"/>
            <a:endParaRPr lang="en-US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EBBEDD-18A5-F323-8FC0-282FA7AADD21}"/>
              </a:ext>
            </a:extLst>
          </p:cNvPr>
          <p:cNvGraphicFramePr>
            <a:graphicFrameLocks noGrp="1"/>
          </p:cNvGraphicFramePr>
          <p:nvPr/>
        </p:nvGraphicFramePr>
        <p:xfrm>
          <a:off x="1583871" y="1985464"/>
          <a:ext cx="2362200" cy="604148"/>
        </p:xfrm>
        <a:graphic>
          <a:graphicData uri="http://schemas.openxmlformats.org/drawingml/2006/table">
            <a:tbl>
              <a:tblPr/>
              <a:tblGrid>
                <a:gridCol w="561221">
                  <a:extLst>
                    <a:ext uri="{9D8B030D-6E8A-4147-A177-3AD203B41FA5}">
                      <a16:colId xmlns:a16="http://schemas.microsoft.com/office/drawing/2014/main" val="3033443362"/>
                    </a:ext>
                  </a:extLst>
                </a:gridCol>
                <a:gridCol w="570733">
                  <a:extLst>
                    <a:ext uri="{9D8B030D-6E8A-4147-A177-3AD203B41FA5}">
                      <a16:colId xmlns:a16="http://schemas.microsoft.com/office/drawing/2014/main" val="683141744"/>
                    </a:ext>
                  </a:extLst>
                </a:gridCol>
                <a:gridCol w="545367">
                  <a:extLst>
                    <a:ext uri="{9D8B030D-6E8A-4147-A177-3AD203B41FA5}">
                      <a16:colId xmlns:a16="http://schemas.microsoft.com/office/drawing/2014/main" val="3412628032"/>
                    </a:ext>
                  </a:extLst>
                </a:gridCol>
                <a:gridCol w="684879">
                  <a:extLst>
                    <a:ext uri="{9D8B030D-6E8A-4147-A177-3AD203B41FA5}">
                      <a16:colId xmlns:a16="http://schemas.microsoft.com/office/drawing/2014/main" val="1458333877"/>
                    </a:ext>
                  </a:extLst>
                </a:gridCol>
              </a:tblGrid>
              <a:tr h="376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100" b="1" i="0" u="none" strike="noStrike" baseline="-25000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act</a:t>
                      </a:r>
                      <a:br>
                        <a:rPr lang="en-US" sz="1100" b="1" i="0" u="none" strike="noStrike" baseline="-25000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[nm]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100" b="1" i="0" u="none" strike="noStrike" baseline="-25000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WL</a:t>
                      </a:r>
                      <a:br>
                        <a:rPr lang="en-US" sz="1100" b="1" i="0" u="none" strike="noStrike" baseline="-25000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[nm]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100" b="1" i="0" u="none" strike="noStrike" baseline="-25000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BL</a:t>
                      </a:r>
                      <a:br>
                        <a:rPr lang="en-US" sz="1100" b="1" i="0" u="none" strike="noStrike" baseline="-25000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[nm]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Cell Size [nm</a:t>
                      </a:r>
                      <a:r>
                        <a:rPr lang="en-US" sz="1100" b="1" i="0" u="none" strike="noStrike" baseline="30000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20203"/>
                  </a:ext>
                </a:extLst>
              </a:tr>
              <a:tr h="227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1330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927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38EA53-B27D-ACA3-3BB5-8A1F55FD9526}"/>
              </a:ext>
            </a:extLst>
          </p:cNvPr>
          <p:cNvGraphicFramePr>
            <a:graphicFrameLocks noGrp="1"/>
          </p:cNvGraphicFramePr>
          <p:nvPr/>
        </p:nvGraphicFramePr>
        <p:xfrm>
          <a:off x="1562100" y="4267200"/>
          <a:ext cx="3581400" cy="1384300"/>
        </p:xfrm>
        <a:graphic>
          <a:graphicData uri="http://schemas.openxmlformats.org/drawingml/2006/table">
            <a:tbl>
              <a:tblPr/>
              <a:tblGrid>
                <a:gridCol w="685217">
                  <a:extLst>
                    <a:ext uri="{9D8B030D-6E8A-4147-A177-3AD203B41FA5}">
                      <a16:colId xmlns:a16="http://schemas.microsoft.com/office/drawing/2014/main" val="3538727458"/>
                    </a:ext>
                  </a:extLst>
                </a:gridCol>
                <a:gridCol w="685217">
                  <a:extLst>
                    <a:ext uri="{9D8B030D-6E8A-4147-A177-3AD203B41FA5}">
                      <a16:colId xmlns:a16="http://schemas.microsoft.com/office/drawing/2014/main" val="3480804947"/>
                    </a:ext>
                  </a:extLst>
                </a:gridCol>
                <a:gridCol w="561498">
                  <a:extLst>
                    <a:ext uri="{9D8B030D-6E8A-4147-A177-3AD203B41FA5}">
                      <a16:colId xmlns:a16="http://schemas.microsoft.com/office/drawing/2014/main" val="3362529751"/>
                    </a:ext>
                  </a:extLst>
                </a:gridCol>
                <a:gridCol w="571014">
                  <a:extLst>
                    <a:ext uri="{9D8B030D-6E8A-4147-A177-3AD203B41FA5}">
                      <a16:colId xmlns:a16="http://schemas.microsoft.com/office/drawing/2014/main" val="3368711682"/>
                    </a:ext>
                  </a:extLst>
                </a:gridCol>
                <a:gridCol w="468854">
                  <a:extLst>
                    <a:ext uri="{9D8B030D-6E8A-4147-A177-3AD203B41FA5}">
                      <a16:colId xmlns:a16="http://schemas.microsoft.com/office/drawing/2014/main" val="4116145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80595722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capacity [Gb]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die size [mm2]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pJ/b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DQ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F9ED5"/>
                          </a:highlight>
                          <a:latin typeface="Calibri" panose="020F0502020204030204" pitchFamily="34" charset="0"/>
                        </a:rPr>
                        <a:t>GT/s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99854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HBM3E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2087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TMC-LPW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2033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LP5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13264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TMC-LP5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121"/>
                          </a:solidFill>
                          <a:effectLst/>
                          <a:highlight>
                            <a:srgbClr val="DAE9F8"/>
                          </a:highlight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2442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E1205E9-7980-68FF-4DFA-DD23A72D5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47" t="81120" r="22168"/>
          <a:stretch/>
        </p:blipFill>
        <p:spPr>
          <a:xfrm>
            <a:off x="9144001" y="4813300"/>
            <a:ext cx="1485900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CD9A6-C804-0033-40BA-B471E5F4E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4" r="14184"/>
          <a:stretch/>
        </p:blipFill>
        <p:spPr>
          <a:xfrm>
            <a:off x="5902035" y="1206501"/>
            <a:ext cx="5283201" cy="446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A97443-D6B8-7F47-C363-784F499BA6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4" r="17275"/>
          <a:stretch/>
        </p:blipFill>
        <p:spPr>
          <a:xfrm>
            <a:off x="5902035" y="1206501"/>
            <a:ext cx="5080001" cy="4460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A98EA6-8798-241C-97B9-C72B8C9EA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4" r="19383"/>
          <a:stretch/>
        </p:blipFill>
        <p:spPr>
          <a:xfrm>
            <a:off x="5902036" y="1206500"/>
            <a:ext cx="4941456" cy="4460240"/>
          </a:xfrm>
          <a:prstGeom prst="rect">
            <a:avLst/>
          </a:prstGeom>
        </p:spPr>
      </p:pic>
      <p:sp>
        <p:nvSpPr>
          <p:cNvPr id="4" name="Action Button: Back or Previous 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9ED8B50-FEC8-9297-B0A9-8A87FA5F53BC}"/>
              </a:ext>
            </a:extLst>
          </p:cNvPr>
          <p:cNvSpPr/>
          <p:nvPr/>
        </p:nvSpPr>
        <p:spPr>
          <a:xfrm>
            <a:off x="11734800" y="533400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90b7a245-a7c3-4504-88b2-cf85318e6b78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890</TotalTime>
  <Words>1018</Words>
  <Application>Microsoft Macintosh PowerPoint</Application>
  <PresentationFormat>Widescreen</PresentationFormat>
  <Paragraphs>268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Neo Sans Intel</vt:lpstr>
      <vt:lpstr>Neo Sans Intel Medium</vt:lpstr>
      <vt:lpstr>PMingLiU</vt:lpstr>
      <vt:lpstr>Arial</vt:lpstr>
      <vt:lpstr>Calibri</vt:lpstr>
      <vt:lpstr>Times New Roman</vt:lpstr>
      <vt:lpstr>Wingdings</vt:lpstr>
      <vt:lpstr>blank</vt:lpstr>
      <vt:lpstr>Intro to TMC</vt:lpstr>
      <vt:lpstr>Why Terraced Memory Cube (TMC) to replace HBM</vt:lpstr>
      <vt:lpstr>Introduction to Terraced Memory Cube</vt:lpstr>
      <vt:lpstr>Best Known IPM Alternatives</vt:lpstr>
      <vt:lpstr>Terraced Chiplet Cubing without embedded TSV</vt:lpstr>
      <vt:lpstr>Terraced Memory Cube with TCC</vt:lpstr>
      <vt:lpstr>TMC-LPW vs. HBM4E and LPDDR6</vt:lpstr>
      <vt:lpstr>Backup Material</vt:lpstr>
      <vt:lpstr>Terraced Memory Cube (TMC) for xDIMM/xCAMM/HBM displacement</vt:lpstr>
      <vt:lpstr>PowerPoint Presentation</vt:lpstr>
      <vt:lpstr>1-1, Rajat, Konika, Bob, Dimi (WW29)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Kau, Derchang</dc:creator>
  <cp:keywords>CTPClassification=CTP_NT</cp:keywords>
  <cp:lastModifiedBy>Kau, Derchang</cp:lastModifiedBy>
  <cp:revision>2</cp:revision>
  <dcterms:created xsi:type="dcterms:W3CDTF">2024-07-15T23:05:43Z</dcterms:created>
  <dcterms:modified xsi:type="dcterms:W3CDTF">2024-09-22T21:43:03Z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