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sldIdLst>
    <p:sldId id="260" r:id="rId5"/>
    <p:sldId id="257" r:id="rId6"/>
    <p:sldId id="259" r:id="rId7"/>
    <p:sldId id="261" r:id="rId8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3FF"/>
    <a:srgbClr val="0064D2"/>
    <a:srgbClr val="0054B0"/>
    <a:srgbClr val="006FEA"/>
    <a:srgbClr val="0071EE"/>
    <a:srgbClr val="0150ED"/>
    <a:srgbClr val="0E5EFE"/>
    <a:srgbClr val="1E69FE"/>
    <a:srgbClr val="004FEE"/>
    <a:srgbClr val="005A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88" autoAdjust="0"/>
    <p:restoredTop sz="94660"/>
  </p:normalViewPr>
  <p:slideViewPr>
    <p:cSldViewPr>
      <p:cViewPr varScale="1">
        <p:scale>
          <a:sx n="96" d="100"/>
          <a:sy n="96" d="100"/>
        </p:scale>
        <p:origin x="184" y="536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9/22/24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Global External Manufacturing and Sourcing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C0D8DB6-018E-4C46-9743-E54E47130DB9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92" y="6541964"/>
            <a:ext cx="593437" cy="23341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4F18A-70BF-B563-B863-43CF4B1019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Intel-Samsung LPW Follow-up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75D1F1-C2B8-B585-47F9-5CD31083A38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DerChang Kau, Aug. 5, 2024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FDDC00-B082-F8C1-E222-9CA12899E5CC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sz="3200" dirty="0"/>
              <a:t>Will be discussed today</a:t>
            </a:r>
          </a:p>
          <a:p>
            <a:pPr lvl="1"/>
            <a:r>
              <a:rPr lang="en-US" sz="3200" dirty="0"/>
              <a:t>Why are we interested</a:t>
            </a:r>
          </a:p>
          <a:p>
            <a:pPr lvl="1"/>
            <a:r>
              <a:rPr lang="en-US" sz="3200" dirty="0"/>
              <a:t>What are our possible intercepts</a:t>
            </a:r>
          </a:p>
          <a:p>
            <a:r>
              <a:rPr lang="en-US" sz="3200" dirty="0"/>
              <a:t>Pending Samsung’s feedback, we plan to discuss</a:t>
            </a:r>
          </a:p>
          <a:p>
            <a:pPr lvl="1"/>
            <a:r>
              <a:rPr lang="en-US" sz="3200" dirty="0"/>
              <a:t>What is the project status within Intel.</a:t>
            </a:r>
          </a:p>
          <a:p>
            <a:pPr lvl="1"/>
            <a:r>
              <a:rPr lang="en-US" sz="3200" dirty="0"/>
              <a:t>Project timeline and sample requirements.</a:t>
            </a:r>
          </a:p>
        </p:txBody>
      </p:sp>
    </p:spTree>
    <p:extLst>
      <p:ext uri="{BB962C8B-B14F-4D97-AF65-F5344CB8AC3E}">
        <p14:creationId xmlns:p14="http://schemas.microsoft.com/office/powerpoint/2010/main" val="463212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0C7EB-82EA-2F44-9CE6-85D3359A9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Intel’s Interests in High Bandwidth In-Package Memory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877467-4947-834F-B23F-CD8D4BF05E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HBM plays a crucial role in enhancing AI accelerators</a:t>
            </a:r>
          </a:p>
          <a:p>
            <a:pPr marL="0" indent="0">
              <a:buNone/>
            </a:pPr>
            <a:r>
              <a:rPr lang="en-US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PRO</a:t>
            </a:r>
          </a:p>
          <a:p>
            <a:pPr marL="573088" lvl="1" indent="-344488"/>
            <a:r>
              <a:rPr lang="en-US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GB/Module: 3D stacking </a:t>
            </a:r>
          </a:p>
          <a:p>
            <a:pPr marL="573088" lvl="1" indent="-344488"/>
            <a:r>
              <a:rPr lang="en-US" sz="1800" dirty="0">
                <a:ea typeface="Times New Roman" panose="02020603050405020304" pitchFamily="18" charset="0"/>
              </a:rPr>
              <a:t>GB/s: Data Width </a:t>
            </a:r>
          </a:p>
          <a:p>
            <a:pPr marL="573088" lvl="1" indent="-344488"/>
            <a:r>
              <a:rPr lang="en-US" sz="18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pJ</a:t>
            </a:r>
            <a:r>
              <a:rPr lang="en-US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/b: Shortened data path due to 3D stacking and in-package memory integration.  </a:t>
            </a:r>
          </a:p>
          <a:p>
            <a:pPr marL="0" indent="0">
              <a:buNone/>
            </a:pPr>
            <a:r>
              <a:rPr lang="en-US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CON</a:t>
            </a:r>
          </a:p>
          <a:p>
            <a:pPr marL="573088" lvl="1" indent="-344488"/>
            <a:r>
              <a:rPr lang="en-US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$/GB: Shared Through-Silicon Vias (TSVs) footprint blows up chip size and reduces array efficiency</a:t>
            </a:r>
          </a:p>
          <a:p>
            <a:pPr marL="573088" lvl="1" indent="-344488"/>
            <a:r>
              <a:rPr lang="en-US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$/Stack: Low utilization of the oversized active Si interposer subject to package technology.</a:t>
            </a:r>
          </a:p>
          <a:p>
            <a:pPr marL="573088" lvl="1" indent="-344488"/>
            <a:r>
              <a:rPr lang="en-US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Thermal: Highest power consumer with worst thermal resistance.</a:t>
            </a:r>
          </a:p>
          <a:p>
            <a:pPr marL="573088" lvl="1" indent="-344488"/>
            <a:r>
              <a:rPr lang="en-US" sz="1800" dirty="0">
                <a:ea typeface="Times New Roman" panose="02020603050405020304" pitchFamily="18" charset="0"/>
              </a:rPr>
              <a:t>Scaling: P</a:t>
            </a:r>
            <a:r>
              <a:rPr lang="en-US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re-defined interconnection with built-in TSVs also limit flexibility and scalability.  </a:t>
            </a:r>
            <a:endParaRPr lang="en-US" sz="4000" kern="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dirty="0">
                <a:ea typeface="Times New Roman" panose="02020603050405020304" pitchFamily="18" charset="0"/>
              </a:rPr>
              <a:t>Interests</a:t>
            </a:r>
          </a:p>
          <a:p>
            <a:pPr marL="573088" lvl="1" indent="-344488"/>
            <a:r>
              <a:rPr lang="en-US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Array </a:t>
            </a:r>
            <a:r>
              <a:rPr lang="en-US" sz="1800" dirty="0">
                <a:ea typeface="Times New Roman" panose="02020603050405020304" pitchFamily="18" charset="0"/>
              </a:rPr>
              <a:t>efficiency on-par with mainstream DRAM (MB/mm</a:t>
            </a:r>
            <a:r>
              <a:rPr lang="en-US" sz="1800" baseline="30000" dirty="0">
                <a:ea typeface="Times New Roman" panose="02020603050405020304" pitchFamily="18" charset="0"/>
              </a:rPr>
              <a:t>2</a:t>
            </a:r>
            <a:r>
              <a:rPr lang="en-US" sz="1800" dirty="0">
                <a:ea typeface="Times New Roman" panose="02020603050405020304" pitchFamily="18" charset="0"/>
              </a:rPr>
              <a:t>)</a:t>
            </a:r>
          </a:p>
          <a:p>
            <a:pPr marL="573088" lvl="1" indent="-344488"/>
            <a:r>
              <a:rPr lang="en-US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Wid</a:t>
            </a:r>
            <a:r>
              <a:rPr lang="en-US" sz="1800" dirty="0">
                <a:ea typeface="Times New Roman" panose="02020603050405020304" pitchFamily="18" charset="0"/>
              </a:rPr>
              <a:t>er data width scalable to improve bandwidth/die (WIO)</a:t>
            </a:r>
          </a:p>
          <a:p>
            <a:pPr marL="573088" lvl="1" indent="-344488"/>
            <a:r>
              <a:rPr lang="en-US" sz="1800" dirty="0">
                <a:ea typeface="Times New Roman" panose="02020603050405020304" pitchFamily="18" charset="0"/>
              </a:rPr>
              <a:t>Simplified </a:t>
            </a:r>
            <a:r>
              <a:rPr lang="en-US" sz="1800" dirty="0" err="1">
                <a:ea typeface="Times New Roman" panose="02020603050405020304" pitchFamily="18" charset="0"/>
              </a:rPr>
              <a:t>Phy</a:t>
            </a:r>
            <a:r>
              <a:rPr lang="en-US" sz="1800" dirty="0">
                <a:ea typeface="Times New Roman" panose="02020603050405020304" pitchFamily="18" charset="0"/>
              </a:rPr>
              <a:t> connecting with host at short distance (LPDDR)</a:t>
            </a:r>
          </a:p>
          <a:p>
            <a:pPr marL="573088" lvl="1" indent="-344488"/>
            <a:r>
              <a:rPr lang="en-US" sz="1800" dirty="0">
                <a:ea typeface="Times New Roman" panose="02020603050405020304" pitchFamily="18" charset="0"/>
              </a:rPr>
              <a:t>Modular memory for 2.xD and 3D in-package integration with SoC (µBump module with pitch ≤ 40µm)</a:t>
            </a:r>
            <a:endParaRPr lang="en-US" sz="1800" kern="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1199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2B304-A989-4433-9BF5-F41829CB4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Data Center GP-GPUs, Domain Specific Accelerators &amp; AI-PC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93FD47B-5413-D6D4-9109-D92F8E35E5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0162533"/>
              </p:ext>
            </p:extLst>
          </p:nvPr>
        </p:nvGraphicFramePr>
        <p:xfrm>
          <a:off x="914400" y="1219200"/>
          <a:ext cx="10363203" cy="423799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65269465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713553360"/>
                    </a:ext>
                  </a:extLst>
                </a:gridCol>
                <a:gridCol w="2006601">
                  <a:extLst>
                    <a:ext uri="{9D8B030D-6E8A-4147-A177-3AD203B41FA5}">
                      <a16:colId xmlns:a16="http://schemas.microsoft.com/office/drawing/2014/main" val="2958805111"/>
                    </a:ext>
                  </a:extLst>
                </a:gridCol>
                <a:gridCol w="2006601">
                  <a:extLst>
                    <a:ext uri="{9D8B030D-6E8A-4147-A177-3AD203B41FA5}">
                      <a16:colId xmlns:a16="http://schemas.microsoft.com/office/drawing/2014/main" val="2749838584"/>
                    </a:ext>
                  </a:extLst>
                </a:gridCol>
                <a:gridCol w="2006601">
                  <a:extLst>
                    <a:ext uri="{9D8B030D-6E8A-4147-A177-3AD203B41FA5}">
                      <a16:colId xmlns:a16="http://schemas.microsoft.com/office/drawing/2014/main" val="239695713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/>
                        <a:t>Metric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1H'27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2H'27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1H'28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0724462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Stack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# of die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4~16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4~24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4~32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4227054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dirty="0"/>
                        <a:t>Capacity [GB]</a:t>
                      </a:r>
                    </a:p>
                    <a:p>
                      <a:r>
                        <a:rPr lang="en-US" dirty="0"/>
                        <a:t>(DC-GPU’s interests)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8~64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8~96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12~160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4326950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100~150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150~200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9592612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Bandwidth [TB/s]</a:t>
                      </a:r>
                    </a:p>
                  </a:txBody>
                  <a:tcPr anchor="ctr">
                    <a:solidFill>
                      <a:srgbClr val="CBD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0.8~2.6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0.8~3.2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1.2~3.8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72819904"/>
                  </a:ext>
                </a:extLst>
              </a:tr>
              <a:tr h="370840">
                <a:tc rowSpan="5">
                  <a:txBody>
                    <a:bodyPr/>
                    <a:lstStyle/>
                    <a:p>
                      <a:pPr algn="ctr"/>
                      <a:r>
                        <a:rPr lang="en-US" dirty="0"/>
                        <a:t>Die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Capacity [Gb]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16~32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16~32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24~40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988197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Transfer Rate [GT/s]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8~10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9.6~12.8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11.2~15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2318359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# </a:t>
                      </a:r>
                      <a:r>
                        <a:rPr lang="en-US"/>
                        <a:t>of Channel (x64)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9697066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Bandwidth [GB/s]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120~160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150~200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180~240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4574319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Density[MB/mm</a:t>
                      </a:r>
                      <a:r>
                        <a:rPr lang="en-US" baseline="30000" dirty="0"/>
                        <a:t>2</a:t>
                      </a:r>
                      <a:r>
                        <a:rPr lang="en-US" dirty="0"/>
                        <a:t>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602670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8527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68955-4C15-D8E6-1BAE-F672BD004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of Interests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9A10D2-1DD8-8904-F8A2-754300E2F1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1752600"/>
            <a:ext cx="5080000" cy="2743200"/>
          </a:xfrm>
        </p:spPr>
        <p:txBody>
          <a:bodyPr/>
          <a:lstStyle/>
          <a:p>
            <a:r>
              <a:rPr lang="en-US" dirty="0"/>
              <a:t>LPW Current offering</a:t>
            </a:r>
          </a:p>
          <a:p>
            <a:r>
              <a:rPr lang="en-US" dirty="0"/>
              <a:t>Standardization</a:t>
            </a:r>
          </a:p>
          <a:p>
            <a:r>
              <a:rPr lang="en-US" dirty="0"/>
              <a:t>Roadmap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3D79AF3-4F6A-99FB-DF33-B342314E6BD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47425308"/>
              </p:ext>
            </p:extLst>
          </p:nvPr>
        </p:nvGraphicFramePr>
        <p:xfrm>
          <a:off x="6096000" y="1295401"/>
          <a:ext cx="5791200" cy="45009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91200">
                  <a:extLst>
                    <a:ext uri="{9D8B030D-6E8A-4147-A177-3AD203B41FA5}">
                      <a16:colId xmlns:a16="http://schemas.microsoft.com/office/drawing/2014/main" val="1023435706"/>
                    </a:ext>
                  </a:extLst>
                </a:gridCol>
              </a:tblGrid>
              <a:tr h="2428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Document and features</a:t>
                      </a:r>
                    </a:p>
                  </a:txBody>
                  <a:tcPr marL="114300" marR="9525" marT="9525" marB="0" anchor="ctr"/>
                </a:tc>
                <a:extLst>
                  <a:ext uri="{0D108BD9-81ED-4DB2-BD59-A6C34878D82A}">
                    <a16:rowId xmlns:a16="http://schemas.microsoft.com/office/drawing/2014/main" val="4172752353"/>
                  </a:ext>
                </a:extLst>
              </a:tr>
              <a:tr h="242860"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a. Capacity, BW, energy pareto, DQ, GT/s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9525" marT="9525" marB="0" anchor="ctr"/>
                </a:tc>
                <a:extLst>
                  <a:ext uri="{0D108BD9-81ED-4DB2-BD59-A6C34878D82A}">
                    <a16:rowId xmlns:a16="http://schemas.microsoft.com/office/drawing/2014/main" val="3082664722"/>
                  </a:ext>
                </a:extLst>
              </a:tr>
              <a:tr h="242860"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b. Organization: Ch/Pseudo Ch/Sub Ch/DQ, BG/bank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9525" marT="9525" marB="0" anchor="ctr"/>
                </a:tc>
                <a:extLst>
                  <a:ext uri="{0D108BD9-81ED-4DB2-BD59-A6C34878D82A}">
                    <a16:rowId xmlns:a16="http://schemas.microsoft.com/office/drawing/2014/main" val="3032391737"/>
                  </a:ext>
                </a:extLst>
              </a:tr>
              <a:tr h="242860"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c. Other terminology such as stack, slice, quadrant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9525" marT="9525" marB="0" anchor="ctr"/>
                </a:tc>
                <a:extLst>
                  <a:ext uri="{0D108BD9-81ED-4DB2-BD59-A6C34878D82A}">
                    <a16:rowId xmlns:a16="http://schemas.microsoft.com/office/drawing/2014/main" val="2361092777"/>
                  </a:ext>
                </a:extLst>
              </a:tr>
              <a:tr h="242860"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d. Operations: Open/Close Core-timing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9525" marT="9525" marB="0" anchor="ctr"/>
                </a:tc>
                <a:extLst>
                  <a:ext uri="{0D108BD9-81ED-4DB2-BD59-A6C34878D82A}">
                    <a16:rowId xmlns:a16="http://schemas.microsoft.com/office/drawing/2014/main" val="1240727416"/>
                  </a:ext>
                </a:extLst>
              </a:tr>
              <a:tr h="242860"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e. Power/Signaling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9525" marT="9525" marB="0" anchor="ctr"/>
                </a:tc>
                <a:extLst>
                  <a:ext uri="{0D108BD9-81ED-4DB2-BD59-A6C34878D82A}">
                    <a16:rowId xmlns:a16="http://schemas.microsoft.com/office/drawing/2014/main" val="2374935206"/>
                  </a:ext>
                </a:extLst>
              </a:tr>
              <a:tr h="242860"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f. MBIST/Repair scheme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9525" marT="9525" marB="0" anchor="ctr"/>
                </a:tc>
                <a:extLst>
                  <a:ext uri="{0D108BD9-81ED-4DB2-BD59-A6C34878D82A}">
                    <a16:rowId xmlns:a16="http://schemas.microsoft.com/office/drawing/2014/main" val="371214620"/>
                  </a:ext>
                </a:extLst>
              </a:tr>
              <a:tr h="242860"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g. Physical dimension and pad map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9525" marT="9525" marB="0" anchor="ctr"/>
                </a:tc>
                <a:extLst>
                  <a:ext uri="{0D108BD9-81ED-4DB2-BD59-A6C34878D82A}">
                    <a16:rowId xmlns:a16="http://schemas.microsoft.com/office/drawing/2014/main" val="876623821"/>
                  </a:ext>
                </a:extLst>
              </a:tr>
              <a:tr h="242860"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h. Core frequency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9525" marT="9525" marB="0" anchor="ctr"/>
                </a:tc>
                <a:extLst>
                  <a:ext uri="{0D108BD9-81ED-4DB2-BD59-A6C34878D82A}">
                    <a16:rowId xmlns:a16="http://schemas.microsoft.com/office/drawing/2014/main" val="3094987961"/>
                  </a:ext>
                </a:extLst>
              </a:tr>
              <a:tr h="242860"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6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 (Re)Configurability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9525" marT="9525" marB="0" anchor="ctr"/>
                </a:tc>
                <a:extLst>
                  <a:ext uri="{0D108BD9-81ED-4DB2-BD59-A6C34878D82A}">
                    <a16:rowId xmlns:a16="http://schemas.microsoft.com/office/drawing/2014/main" val="1901127535"/>
                  </a:ext>
                </a:extLst>
              </a:tr>
              <a:tr h="242860"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j. Interface: DQ/DQS, Clocking scheme, termination, CA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9525" marT="9525" marB="0" anchor="ctr"/>
                </a:tc>
                <a:extLst>
                  <a:ext uri="{0D108BD9-81ED-4DB2-BD59-A6C34878D82A}">
                    <a16:rowId xmlns:a16="http://schemas.microsoft.com/office/drawing/2014/main" val="1673781693"/>
                  </a:ext>
                </a:extLst>
              </a:tr>
              <a:tr h="242860"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k. Burst Length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9525" marT="9525" marB="0" anchor="ctr"/>
                </a:tc>
                <a:extLst>
                  <a:ext uri="{0D108BD9-81ED-4DB2-BD59-A6C34878D82A}">
                    <a16:rowId xmlns:a16="http://schemas.microsoft.com/office/drawing/2014/main" val="1618814285"/>
                  </a:ext>
                </a:extLst>
              </a:tr>
              <a:tr h="242860"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l. pad order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9525" marT="9525" marB="0" anchor="ctr"/>
                </a:tc>
                <a:extLst>
                  <a:ext uri="{0D108BD9-81ED-4DB2-BD59-A6C34878D82A}">
                    <a16:rowId xmlns:a16="http://schemas.microsoft.com/office/drawing/2014/main" val="3811885512"/>
                  </a:ext>
                </a:extLst>
              </a:tr>
              <a:tr h="2428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 JESD like Spec file?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7150" marR="9525" marT="9525" marB="0" anchor="ctr"/>
                </a:tc>
                <a:extLst>
                  <a:ext uri="{0D108BD9-81ED-4DB2-BD59-A6C34878D82A}">
                    <a16:rowId xmlns:a16="http://schemas.microsoft.com/office/drawing/2014/main" val="4168932956"/>
                  </a:ext>
                </a:extLst>
              </a:tr>
              <a:tr h="242860"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a. How Samsung see market demand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9525" marT="9525" marB="0" anchor="ctr"/>
                </a:tc>
                <a:extLst>
                  <a:ext uri="{0D108BD9-81ED-4DB2-BD59-A6C34878D82A}">
                    <a16:rowId xmlns:a16="http://schemas.microsoft.com/office/drawing/2014/main" val="1545615719"/>
                  </a:ext>
                </a:extLst>
              </a:tr>
              <a:tr h="412103"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b. Standardization: do Samsung plan to bring LPW to JEDEC?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9525" marT="9525" marB="0" anchor="ctr"/>
                </a:tc>
                <a:extLst>
                  <a:ext uri="{0D108BD9-81ED-4DB2-BD59-A6C34878D82A}">
                    <a16:rowId xmlns:a16="http://schemas.microsoft.com/office/drawing/2014/main" val="1666562791"/>
                  </a:ext>
                </a:extLst>
              </a:tr>
              <a:tr h="28839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 Roadmap 2027 and beyond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7150" marR="9525" marT="9525" marB="0" anchor="ctr"/>
                </a:tc>
                <a:extLst>
                  <a:ext uri="{0D108BD9-81ED-4DB2-BD59-A6C34878D82A}">
                    <a16:rowId xmlns:a16="http://schemas.microsoft.com/office/drawing/2014/main" val="12079408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125269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CE47CDF4-E903-5740-8B7A-37FE3D2FD544}" vid="{82FDEB5B-D09A-2F40-BE21-7BE94F973D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A9757D6-16EA-49DF-BF94-FEF25FAF8351}">
  <ds:schemaRefs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purl.org/dc/terms/"/>
    <ds:schemaRef ds:uri="http://www.w3.org/XML/1998/namespace"/>
    <ds:schemaRef ds:uri="http://schemas.openxmlformats.org/package/2006/metadata/core-properties"/>
    <ds:schemaRef ds:uri="90b7a245-a7c3-4504-88b2-cf85318e6b78"/>
  </ds:schemaRefs>
</ds:datastoreItem>
</file>

<file path=customXml/itemProps3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440</TotalTime>
  <Words>437</Words>
  <Application>Microsoft Macintosh PowerPoint</Application>
  <PresentationFormat>Widescreen</PresentationFormat>
  <Paragraphs>88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Neo Sans Intel</vt:lpstr>
      <vt:lpstr>Neo Sans Intel Medium</vt:lpstr>
      <vt:lpstr>Arial</vt:lpstr>
      <vt:lpstr>Calibri</vt:lpstr>
      <vt:lpstr>Times New Roman</vt:lpstr>
      <vt:lpstr>blank</vt:lpstr>
      <vt:lpstr>Intel-Samsung LPW Follow-up Meeting</vt:lpstr>
      <vt:lpstr>Intel’s Interests in High Bandwidth In-Package Memory</vt:lpstr>
      <vt:lpstr>Data Center GP-GPUs, Domain Specific Accelerators &amp; AI-PC</vt:lpstr>
      <vt:lpstr>Topics of Interests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Kau, Derchang</dc:creator>
  <cp:keywords>CTPClassification=CTP_NT</cp:keywords>
  <cp:lastModifiedBy>Kau, Derchang</cp:lastModifiedBy>
  <cp:revision>2</cp:revision>
  <dcterms:created xsi:type="dcterms:W3CDTF">2024-08-05T16:46:36Z</dcterms:created>
  <dcterms:modified xsi:type="dcterms:W3CDTF">2024-09-22T21:41:10Z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