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738" r:id="rId5"/>
    <p:sldId id="734" r:id="rId6"/>
    <p:sldId id="736" r:id="rId7"/>
    <p:sldId id="737" r:id="rId8"/>
    <p:sldId id="739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46A1D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0E890B-E9A6-D146-A098-71BCCF30C070}" v="11" dt="2021-09-22T17:34:37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 autoAdjust="0"/>
    <p:restoredTop sz="95569"/>
  </p:normalViewPr>
  <p:slideViewPr>
    <p:cSldViewPr>
      <p:cViewPr varScale="1">
        <p:scale>
          <a:sx n="107" d="100"/>
          <a:sy n="107" d="100"/>
        </p:scale>
        <p:origin x="560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9/22/24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9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09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61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38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400" y="6534554"/>
            <a:ext cx="54610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GEMS/FTE/ Memory &amp; Disaggregation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9FC23-D1DD-4949-89CD-6F6500711F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Comparison among high bandwidth DRAM options</a:t>
            </a:r>
            <a:br>
              <a:rPr lang="en-US" sz="2400" dirty="0"/>
            </a:br>
            <a:r>
              <a:rPr lang="en-US" sz="2400" dirty="0"/>
              <a:t>JEDEC vs. TCC-D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510BE8-BD59-4046-A9B8-E4ADF78C4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1143000"/>
            <a:ext cx="8534400" cy="533401"/>
          </a:xfrm>
        </p:spPr>
        <p:txBody>
          <a:bodyPr/>
          <a:lstStyle/>
          <a:p>
            <a:r>
              <a:rPr lang="en-US" sz="2000" dirty="0"/>
              <a:t>DerChang Kau, Sep/21/21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62F721-F534-F443-918B-4A7DFF1C95D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82203" y="1524000"/>
            <a:ext cx="10363200" cy="4876800"/>
          </a:xfrm>
        </p:spPr>
        <p:txBody>
          <a:bodyPr/>
          <a:lstStyle/>
          <a:p>
            <a:r>
              <a:rPr lang="en-US" sz="1600" dirty="0"/>
              <a:t>Reference Doc</a:t>
            </a:r>
          </a:p>
          <a:p>
            <a:pPr lvl="1"/>
            <a:r>
              <a:rPr lang="en-US" sz="1600" dirty="0"/>
              <a:t>HBM3 JEDEC Proposal Rev 0.95 Feb/18/21</a:t>
            </a:r>
          </a:p>
          <a:p>
            <a:pPr lvl="1"/>
            <a:r>
              <a:rPr lang="en-US" sz="1600" dirty="0"/>
              <a:t>Tightly Coupled Cache-DRAM Rev 2, Sep/13/21</a:t>
            </a:r>
          </a:p>
          <a:p>
            <a:pPr lvl="1"/>
            <a:r>
              <a:rPr lang="en-US" sz="1600" dirty="0"/>
              <a:t>Discussion &amp; feedback from </a:t>
            </a:r>
            <a:r>
              <a:rPr lang="en-US" sz="1600" dirty="0" err="1"/>
              <a:t>Kuljit</a:t>
            </a:r>
            <a:r>
              <a:rPr lang="en-US" sz="1600" dirty="0"/>
              <a:t> Bains, Abhishek Sharma and Prashant Majhi</a:t>
            </a:r>
          </a:p>
          <a:p>
            <a:r>
              <a:rPr lang="en-US" sz="1600" dirty="0"/>
              <a:t>Key take away</a:t>
            </a:r>
          </a:p>
          <a:p>
            <a:pPr lvl="1"/>
            <a:r>
              <a:rPr lang="en-US" sz="1600" dirty="0"/>
              <a:t>2Gb TCC-D macro </a:t>
            </a:r>
            <a:r>
              <a:rPr lang="en-US" sz="1600" b="1" dirty="0"/>
              <a:t>provides 2x bandwidth density and ½ access latency advantage </a:t>
            </a:r>
            <a:r>
              <a:rPr lang="en-US" sz="1600" dirty="0"/>
              <a:t>over HBM3 specification.</a:t>
            </a:r>
          </a:p>
          <a:p>
            <a:pPr lvl="1"/>
            <a:r>
              <a:rPr lang="en-US" sz="1600" b="1" dirty="0"/>
              <a:t>Manufacturing cost per GB likely ~10x of the commodity DRAM </a:t>
            </a:r>
            <a:r>
              <a:rPr lang="en-US" sz="1600" dirty="0"/>
              <a:t>– Mat capacity reduction (1/4 of HBM’s) is deployed to achieve lower latency (~ ½).  8X DQ parallelism at 1/16 channel capacity is used to improved bandwidth density (2X of HBM3). TSV overhead not included in TCC-D report and hybrid bonding at sub 10µm pitch is yet to be incorporated.   All are expected to take another density hit at higher wafer processing cost.</a:t>
            </a:r>
          </a:p>
          <a:p>
            <a:pPr lvl="1"/>
            <a:r>
              <a:rPr lang="en-US" sz="1600" b="1" dirty="0"/>
              <a:t>t-spec and state diagram are not available </a:t>
            </a:r>
            <a:r>
              <a:rPr lang="en-US" sz="1600" dirty="0"/>
              <a:t>(to me?) at this time.  These are ~80% of scope for memory spec.</a:t>
            </a:r>
          </a:p>
          <a:p>
            <a:pPr lvl="1"/>
            <a:r>
              <a:rPr lang="en-US" sz="1600" b="1" dirty="0"/>
              <a:t>Robust engagement from Technology team </a:t>
            </a:r>
            <a:r>
              <a:rPr lang="en-US" sz="1600" dirty="0"/>
              <a:t>(</a:t>
            </a:r>
            <a:r>
              <a:rPr lang="en-US" sz="1600" dirty="0" err="1"/>
              <a:t>eg.</a:t>
            </a:r>
            <a:r>
              <a:rPr lang="en-US" sz="1600" dirty="0"/>
              <a:t> memory &amp; integration, OSAT, sort/class from GMES/FTE) for custom DRAM development and planning is strongly recommended to comprehend risk analysis and mitigation strategy development. </a:t>
            </a:r>
          </a:p>
          <a:p>
            <a:r>
              <a:rPr lang="en-US" sz="1600" dirty="0"/>
              <a:t>WIP</a:t>
            </a:r>
          </a:p>
          <a:p>
            <a:pPr lvl="1"/>
            <a:r>
              <a:rPr lang="en-US" sz="1600" dirty="0"/>
              <a:t>Floor plan, macro size and wafer cost estimate – Abhishek Sharma and Prashant Majhi </a:t>
            </a:r>
          </a:p>
          <a:p>
            <a:pPr lvl="1"/>
            <a:r>
              <a:rPr lang="en-US" sz="1600" dirty="0"/>
              <a:t>Electrical metric and benchmark for memory core &amp; </a:t>
            </a:r>
            <a:r>
              <a:rPr lang="en-US" sz="1600" dirty="0" err="1"/>
              <a:t>si</a:t>
            </a:r>
            <a:r>
              <a:rPr lang="en-US" sz="1600" dirty="0"/>
              <a:t> technology – Abhishek Sharma</a:t>
            </a:r>
          </a:p>
          <a:p>
            <a:pPr lvl="1"/>
            <a:r>
              <a:rPr lang="en-US" sz="1600" dirty="0"/>
              <a:t>Physical links (WB, µBump and HB) metric and benchmark– Prashant Majhi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19625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E6EC-ADCE-AD42-A372-37EC8451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HBM3 Organization (JEDEC Spec R.95)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6E41068-0CAD-2A4D-B87E-502E989B9063}"/>
              </a:ext>
            </a:extLst>
          </p:cNvPr>
          <p:cNvSpPr/>
          <p:nvPr/>
        </p:nvSpPr>
        <p:spPr>
          <a:xfrm>
            <a:off x="541282" y="3423541"/>
            <a:ext cx="2970777" cy="25853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Each stack of HBM die includes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equivalent to 1 Rank of DDR DIMM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Global command for the stack (52 µbumps) 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Upto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16 channels / device (stack); 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upto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1K DQ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Double data rate @ 4.8~6.4GT/s (2.4~3.2GHz)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Max BW = 819.2GB/s/stack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  <a:sym typeface="Wingdings" pitchFamily="2" charset="2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I/O voltage 1.1 V, Tx driver voltage 0.4 V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DRAM core voltage 1.1 V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Unterminated data/add/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cmd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/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clk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interfaces</a:t>
            </a:r>
          </a:p>
          <a:p>
            <a:pPr marL="119063" indent="-119063">
              <a:buFont typeface="Wingdings" pitchFamily="2" charset="2"/>
              <a:buChar char="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Unmatched data interfaces</a:t>
            </a:r>
          </a:p>
          <a:p>
            <a:pPr marL="119063" indent="-119063">
              <a:buFont typeface="Wingdings" pitchFamily="2" charset="2"/>
              <a:buChar char="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2b encoded temp sensor</a:t>
            </a:r>
          </a:p>
          <a:p>
            <a:pPr marL="119063" indent="-119063">
              <a:buFont typeface="Wingdings" pitchFamily="2" charset="2"/>
              <a:buChar char="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not prohibiting manufacturer specifics such as</a:t>
            </a:r>
          </a:p>
          <a:p>
            <a:pPr marL="287338" indent="-168275">
              <a:buFont typeface="Wingdings" pitchFamily="2" charset="2"/>
              <a:buChar char="Ø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an optional interface die in the stack</a:t>
            </a:r>
          </a:p>
          <a:p>
            <a:pPr marL="287338" indent="-168275">
              <a:buFont typeface="Wingdings" pitchFamily="2" charset="2"/>
              <a:buChar char="Ø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Signal redistribution and other functions</a:t>
            </a:r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8E9BA671-AEA2-8845-89BF-3337B2FBEABD}"/>
              </a:ext>
            </a:extLst>
          </p:cNvPr>
          <p:cNvGrpSpPr/>
          <p:nvPr/>
        </p:nvGrpSpPr>
        <p:grpSpPr>
          <a:xfrm>
            <a:off x="873783" y="1491734"/>
            <a:ext cx="1970478" cy="1678130"/>
            <a:chOff x="1448440" y="2083806"/>
            <a:chExt cx="1970478" cy="1678130"/>
          </a:xfrm>
        </p:grpSpPr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851D8554-CC64-DB48-9D85-1CB59E870DBE}"/>
                </a:ext>
              </a:extLst>
            </p:cNvPr>
            <p:cNvSpPr/>
            <p:nvPr/>
          </p:nvSpPr>
          <p:spPr>
            <a:xfrm>
              <a:off x="1783738" y="2085536"/>
              <a:ext cx="1635180" cy="1676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HBM3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CE62CB8A-4F8B-324A-8547-586A062ABE8D}"/>
                </a:ext>
              </a:extLst>
            </p:cNvPr>
            <p:cNvSpPr/>
            <p:nvPr/>
          </p:nvSpPr>
          <p:spPr>
            <a:xfrm>
              <a:off x="1971118" y="2527490"/>
              <a:ext cx="304800" cy="304801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17BD7A69-0A9D-A346-AA0F-8B764EF19B47}"/>
                </a:ext>
              </a:extLst>
            </p:cNvPr>
            <p:cNvSpPr/>
            <p:nvPr/>
          </p:nvSpPr>
          <p:spPr>
            <a:xfrm>
              <a:off x="1971118" y="2527491"/>
              <a:ext cx="1447800" cy="304801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85F4185C-A007-B44F-93D8-E2B80D6AF67E}"/>
                </a:ext>
              </a:extLst>
            </p:cNvPr>
            <p:cNvSpPr/>
            <p:nvPr/>
          </p:nvSpPr>
          <p:spPr>
            <a:xfrm>
              <a:off x="1971118" y="3203136"/>
              <a:ext cx="304800" cy="304801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C03A4BF4-270A-354E-A430-F70E333AC99C}"/>
                </a:ext>
              </a:extLst>
            </p:cNvPr>
            <p:cNvSpPr/>
            <p:nvPr/>
          </p:nvSpPr>
          <p:spPr>
            <a:xfrm>
              <a:off x="1971118" y="3203137"/>
              <a:ext cx="1447800" cy="304801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</a:t>
              </a:r>
              <a:endParaRPr lang="en-US" sz="16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78028F6-48F1-054C-A6DF-6C1F23A40FF4}"/>
                </a:ext>
              </a:extLst>
            </p:cNvPr>
            <p:cNvSpPr txBox="1"/>
            <p:nvPr/>
          </p:nvSpPr>
          <p:spPr>
            <a:xfrm rot="16200000">
              <a:off x="2776885" y="2940564"/>
              <a:ext cx="141064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2D3D7B2-4BD6-CE46-81FA-DAC3A40E9FAA}"/>
                </a:ext>
              </a:extLst>
            </p:cNvPr>
            <p:cNvCxnSpPr>
              <a:cxnSpLocks/>
            </p:cNvCxnSpPr>
            <p:nvPr/>
          </p:nvCxnSpPr>
          <p:spPr>
            <a:xfrm>
              <a:off x="1485096" y="2703206"/>
              <a:ext cx="461161" cy="0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5ACA3D7-0C8B-B64E-B0A9-4EB7114F1ADA}"/>
                </a:ext>
              </a:extLst>
            </p:cNvPr>
            <p:cNvCxnSpPr>
              <a:cxnSpLocks/>
            </p:cNvCxnSpPr>
            <p:nvPr/>
          </p:nvCxnSpPr>
          <p:spPr>
            <a:xfrm>
              <a:off x="1502701" y="3389002"/>
              <a:ext cx="457200" cy="2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CCF648C-2D20-8248-845D-72B6E67E4814}"/>
                </a:ext>
              </a:extLst>
            </p:cNvPr>
            <p:cNvSpPr txBox="1"/>
            <p:nvPr/>
          </p:nvSpPr>
          <p:spPr>
            <a:xfrm rot="16200000">
              <a:off x="1621266" y="2895199"/>
              <a:ext cx="141064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65DD1ED5-82D7-DE4E-898C-4AAF4AE70FAA}"/>
                </a:ext>
              </a:extLst>
            </p:cNvPr>
            <p:cNvCxnSpPr>
              <a:cxnSpLocks/>
            </p:cNvCxnSpPr>
            <p:nvPr/>
          </p:nvCxnSpPr>
          <p:spPr>
            <a:xfrm>
              <a:off x="1489057" y="2608063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E7A8066-467F-404A-9005-8BD9926D388E}"/>
                </a:ext>
              </a:extLst>
            </p:cNvPr>
            <p:cNvCxnSpPr>
              <a:cxnSpLocks/>
            </p:cNvCxnSpPr>
            <p:nvPr/>
          </p:nvCxnSpPr>
          <p:spPr>
            <a:xfrm>
              <a:off x="1494913" y="3302362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0AF36D0E-B92C-B246-8781-389280491105}"/>
                </a:ext>
              </a:extLst>
            </p:cNvPr>
            <p:cNvCxnSpPr>
              <a:cxnSpLocks/>
            </p:cNvCxnSpPr>
            <p:nvPr/>
          </p:nvCxnSpPr>
          <p:spPr>
            <a:xfrm>
              <a:off x="1502700" y="2320540"/>
              <a:ext cx="457200" cy="0"/>
            </a:xfrm>
            <a:prstGeom prst="straightConnector1">
              <a:avLst/>
            </a:prstGeom>
            <a:ln w="44450"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AC5F848F-A0E3-6E41-95EB-DCBA0FF19288}"/>
                </a:ext>
              </a:extLst>
            </p:cNvPr>
            <p:cNvCxnSpPr/>
            <p:nvPr/>
          </p:nvCxnSpPr>
          <p:spPr>
            <a:xfrm flipH="1">
              <a:off x="1641457" y="2241599"/>
              <a:ext cx="62309" cy="1784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E3AB6626-618B-064C-8B8C-B172EA40A698}"/>
                </a:ext>
              </a:extLst>
            </p:cNvPr>
            <p:cNvSpPr/>
            <p:nvPr/>
          </p:nvSpPr>
          <p:spPr>
            <a:xfrm>
              <a:off x="1448440" y="3465815"/>
              <a:ext cx="235642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120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EFE84C51-1BED-4F46-96AE-DEA0420E189E}"/>
                </a:ext>
              </a:extLst>
            </p:cNvPr>
            <p:cNvSpPr/>
            <p:nvPr/>
          </p:nvSpPr>
          <p:spPr>
            <a:xfrm>
              <a:off x="1534153" y="2083806"/>
              <a:ext cx="157094" cy="18466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52</a:t>
              </a:r>
            </a:p>
          </p:txBody>
        </p: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27D9B0B9-F1BC-2345-8C64-7A005BF8825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41457" y="3225487"/>
              <a:ext cx="103888" cy="2688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E0BC4DAB-D84A-0E4A-B214-EACF0D2CAA8D}"/>
              </a:ext>
            </a:extLst>
          </p:cNvPr>
          <p:cNvGrpSpPr/>
          <p:nvPr/>
        </p:nvGrpSpPr>
        <p:grpSpPr>
          <a:xfrm>
            <a:off x="4409882" y="2006236"/>
            <a:ext cx="2643539" cy="2038175"/>
            <a:chOff x="5209104" y="2041313"/>
            <a:chExt cx="2643539" cy="2038175"/>
          </a:xfrm>
        </p:grpSpPr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859FB1A1-2BDB-A841-966D-502CD793975D}"/>
                </a:ext>
              </a:extLst>
            </p:cNvPr>
            <p:cNvSpPr/>
            <p:nvPr/>
          </p:nvSpPr>
          <p:spPr>
            <a:xfrm>
              <a:off x="5719043" y="3418330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51E7634A-8851-C446-8C7E-5589E5F6BD20}"/>
                </a:ext>
              </a:extLst>
            </p:cNvPr>
            <p:cNvSpPr/>
            <p:nvPr/>
          </p:nvSpPr>
          <p:spPr>
            <a:xfrm>
              <a:off x="5440750" y="2041313"/>
              <a:ext cx="2411893" cy="2038175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lvl="1"/>
              <a:r>
                <a:rPr lang="en-US" sz="16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endParaRPr lang="en-US" sz="16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3DA2F66B-7B9D-0B41-B151-526C4798ED0B}"/>
                </a:ext>
              </a:extLst>
            </p:cNvPr>
            <p:cNvSpPr/>
            <p:nvPr/>
          </p:nvSpPr>
          <p:spPr>
            <a:xfrm>
              <a:off x="5847987" y="2743201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A5F5173E-4758-2348-838B-6C17C7A42420}"/>
                </a:ext>
              </a:extLst>
            </p:cNvPr>
            <p:cNvSpPr/>
            <p:nvPr/>
          </p:nvSpPr>
          <p:spPr>
            <a:xfrm>
              <a:off x="5719043" y="2378288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7FB4A30-D8A8-5545-AE83-5DBF30D22A3E}"/>
                </a:ext>
              </a:extLst>
            </p:cNvPr>
            <p:cNvSpPr txBox="1"/>
            <p:nvPr/>
          </p:nvSpPr>
          <p:spPr>
            <a:xfrm>
              <a:off x="6633443" y="2686801"/>
              <a:ext cx="192360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….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577558F8-0C0D-E14B-B12B-2BEAEDBAB1EA}"/>
                </a:ext>
              </a:extLst>
            </p:cNvPr>
            <p:cNvSpPr/>
            <p:nvPr/>
          </p:nvSpPr>
          <p:spPr>
            <a:xfrm>
              <a:off x="6870031" y="2378288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278498CE-B8F7-C549-9438-04C6B4922512}"/>
                </a:ext>
              </a:extLst>
            </p:cNvPr>
            <p:cNvSpPr/>
            <p:nvPr/>
          </p:nvSpPr>
          <p:spPr>
            <a:xfrm>
              <a:off x="6982841" y="2710070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DDCAD1B9-2292-574A-A5E5-6E0A0242A8F3}"/>
                </a:ext>
              </a:extLst>
            </p:cNvPr>
            <p:cNvSpPr/>
            <p:nvPr/>
          </p:nvSpPr>
          <p:spPr>
            <a:xfrm>
              <a:off x="5847987" y="3402243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9C3550A-79AA-CF46-A9B0-AD67EC20C831}"/>
                </a:ext>
              </a:extLst>
            </p:cNvPr>
            <p:cNvSpPr txBox="1"/>
            <p:nvPr/>
          </p:nvSpPr>
          <p:spPr>
            <a:xfrm>
              <a:off x="6633443" y="3726843"/>
              <a:ext cx="192360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….</a:t>
              </a:r>
            </a:p>
          </p:txBody>
        </p:sp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CC978EE3-8A55-6D4E-A9C8-F33BBF61612A}"/>
                </a:ext>
              </a:extLst>
            </p:cNvPr>
            <p:cNvSpPr/>
            <p:nvPr/>
          </p:nvSpPr>
          <p:spPr>
            <a:xfrm>
              <a:off x="6870031" y="3418330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D4791B09-6044-A64C-A5C9-BDC99319C9EF}"/>
                </a:ext>
              </a:extLst>
            </p:cNvPr>
            <p:cNvSpPr/>
            <p:nvPr/>
          </p:nvSpPr>
          <p:spPr>
            <a:xfrm>
              <a:off x="6982841" y="3402243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C7E47A45-8F3A-E549-A7D2-F2235AD941AB}"/>
                </a:ext>
              </a:extLst>
            </p:cNvPr>
            <p:cNvSpPr/>
            <p:nvPr/>
          </p:nvSpPr>
          <p:spPr>
            <a:xfrm rot="5400000">
              <a:off x="6653733" y="2327168"/>
              <a:ext cx="163073" cy="177456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1C32B93-47CB-5B40-B761-64DAC4077EFD}"/>
                </a:ext>
              </a:extLst>
            </p:cNvPr>
            <p:cNvCxnSpPr>
              <a:cxnSpLocks/>
              <a:stCxn id="26" idx="0"/>
              <a:endCxn id="22" idx="2"/>
            </p:cNvCxnSpPr>
            <p:nvPr/>
          </p:nvCxnSpPr>
          <p:spPr>
            <a:xfrm flipV="1">
              <a:off x="6095637" y="2993752"/>
              <a:ext cx="0" cy="408491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B82C04E7-C34C-6345-ABEF-233D864A0D3F}"/>
                </a:ext>
              </a:extLst>
            </p:cNvPr>
            <p:cNvCxnSpPr>
              <a:cxnSpLocks/>
              <a:stCxn id="28" idx="0"/>
              <a:endCxn id="24" idx="2"/>
            </p:cNvCxnSpPr>
            <p:nvPr/>
          </p:nvCxnSpPr>
          <p:spPr>
            <a:xfrm flipV="1">
              <a:off x="7246625" y="2993752"/>
              <a:ext cx="0" cy="424578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29A07EF2-91A2-C74F-9767-B42E103D98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7643" y="2993751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1A95782-1EFE-384C-8318-DCBA7F90D0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98631" y="2989357"/>
              <a:ext cx="0" cy="216684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52CEA043-AE10-0044-ACA9-36B6B339519E}"/>
                </a:ext>
              </a:extLst>
            </p:cNvPr>
            <p:cNvCxnSpPr>
              <a:cxnSpLocks/>
            </p:cNvCxnSpPr>
            <p:nvPr/>
          </p:nvCxnSpPr>
          <p:spPr>
            <a:xfrm>
              <a:off x="6252443" y="3206041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795EFB70-F4D9-BA4D-9FE9-D16389000C61}"/>
                </a:ext>
              </a:extLst>
            </p:cNvPr>
            <p:cNvCxnSpPr>
              <a:cxnSpLocks/>
            </p:cNvCxnSpPr>
            <p:nvPr/>
          </p:nvCxnSpPr>
          <p:spPr>
            <a:xfrm>
              <a:off x="7327231" y="3195957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D4381C73-C619-8A44-87C9-6A1CC63B63B8}"/>
                </a:ext>
              </a:extLst>
            </p:cNvPr>
            <p:cNvCxnSpPr>
              <a:cxnSpLocks/>
            </p:cNvCxnSpPr>
            <p:nvPr/>
          </p:nvCxnSpPr>
          <p:spPr>
            <a:xfrm>
              <a:off x="5209104" y="3295985"/>
              <a:ext cx="457200" cy="2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>
              <a:extLst>
                <a:ext uri="{FF2B5EF4-FFF2-40B4-BE49-F238E27FC236}">
                  <a16:creationId xmlns:a16="http://schemas.microsoft.com/office/drawing/2014/main" id="{33313003-6532-5C49-B732-5312F4A01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25772" y="3200844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Freeform 112">
            <a:extLst>
              <a:ext uri="{FF2B5EF4-FFF2-40B4-BE49-F238E27FC236}">
                <a16:creationId xmlns:a16="http://schemas.microsoft.com/office/drawing/2014/main" id="{406F3E05-5499-AD4E-9406-3F7933289E47}"/>
              </a:ext>
            </a:extLst>
          </p:cNvPr>
          <p:cNvSpPr/>
          <p:nvPr/>
        </p:nvSpPr>
        <p:spPr>
          <a:xfrm>
            <a:off x="2635203" y="1571135"/>
            <a:ext cx="2165397" cy="444844"/>
          </a:xfrm>
          <a:custGeom>
            <a:avLst/>
            <a:gdLst>
              <a:gd name="connsiteX0" fmla="*/ 0 w 2496553"/>
              <a:gd name="connsiteY0" fmla="*/ 391030 h 391030"/>
              <a:gd name="connsiteX1" fmla="*/ 1227221 w 2496553"/>
              <a:gd name="connsiteY1" fmla="*/ 3 h 391030"/>
              <a:gd name="connsiteX2" fmla="*/ 2496553 w 2496553"/>
              <a:gd name="connsiteY2" fmla="*/ 385014 h 391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6553" h="391030">
                <a:moveTo>
                  <a:pt x="0" y="391030"/>
                </a:moveTo>
                <a:cubicBezTo>
                  <a:pt x="405564" y="196018"/>
                  <a:pt x="811129" y="1006"/>
                  <a:pt x="1227221" y="3"/>
                </a:cubicBezTo>
                <a:cubicBezTo>
                  <a:pt x="1643313" y="-1000"/>
                  <a:pt x="2069933" y="192007"/>
                  <a:pt x="2496553" y="385014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headEnd type="oval" w="lg" len="lg"/>
            <a:tailEnd type="arrow" w="lg" len="lg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496553"/>
                      <a:gd name="connsiteY0" fmla="*/ 391030 h 391030"/>
                      <a:gd name="connsiteX1" fmla="*/ 1227221 w 2496553"/>
                      <a:gd name="connsiteY1" fmla="*/ 3 h 391030"/>
                      <a:gd name="connsiteX2" fmla="*/ 2496553 w 2496553"/>
                      <a:gd name="connsiteY2" fmla="*/ 385014 h 391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96553" h="391030" extrusionOk="0">
                        <a:moveTo>
                          <a:pt x="0" y="391030"/>
                        </a:moveTo>
                        <a:cubicBezTo>
                          <a:pt x="349843" y="161648"/>
                          <a:pt x="748412" y="24545"/>
                          <a:pt x="1227221" y="3"/>
                        </a:cubicBezTo>
                        <a:cubicBezTo>
                          <a:pt x="1719670" y="15075"/>
                          <a:pt x="2023562" y="193481"/>
                          <a:pt x="2496553" y="385014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Freeform 131">
            <a:extLst>
              <a:ext uri="{FF2B5EF4-FFF2-40B4-BE49-F238E27FC236}">
                <a16:creationId xmlns:a16="http://schemas.microsoft.com/office/drawing/2014/main" id="{868F24A9-728B-3940-87DA-8FF6A2BC7BB9}"/>
              </a:ext>
            </a:extLst>
          </p:cNvPr>
          <p:cNvSpPr/>
          <p:nvPr/>
        </p:nvSpPr>
        <p:spPr>
          <a:xfrm>
            <a:off x="6720956" y="2219877"/>
            <a:ext cx="1965844" cy="413497"/>
          </a:xfrm>
          <a:custGeom>
            <a:avLst/>
            <a:gdLst>
              <a:gd name="connsiteX0" fmla="*/ 0 w 2496553"/>
              <a:gd name="connsiteY0" fmla="*/ 391030 h 391030"/>
              <a:gd name="connsiteX1" fmla="*/ 1227221 w 2496553"/>
              <a:gd name="connsiteY1" fmla="*/ 3 h 391030"/>
              <a:gd name="connsiteX2" fmla="*/ 2496553 w 2496553"/>
              <a:gd name="connsiteY2" fmla="*/ 385014 h 391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6553" h="391030">
                <a:moveTo>
                  <a:pt x="0" y="391030"/>
                </a:moveTo>
                <a:cubicBezTo>
                  <a:pt x="405564" y="196018"/>
                  <a:pt x="811129" y="1006"/>
                  <a:pt x="1227221" y="3"/>
                </a:cubicBezTo>
                <a:cubicBezTo>
                  <a:pt x="1643313" y="-1000"/>
                  <a:pt x="2069933" y="192007"/>
                  <a:pt x="2496553" y="385014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headEnd type="oval" w="lg" len="lg"/>
            <a:tailEnd type="arrow" w="lg" len="lg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496553"/>
                      <a:gd name="connsiteY0" fmla="*/ 391030 h 391030"/>
                      <a:gd name="connsiteX1" fmla="*/ 1227221 w 2496553"/>
                      <a:gd name="connsiteY1" fmla="*/ 3 h 391030"/>
                      <a:gd name="connsiteX2" fmla="*/ 2496553 w 2496553"/>
                      <a:gd name="connsiteY2" fmla="*/ 385014 h 391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96553" h="391030" extrusionOk="0">
                        <a:moveTo>
                          <a:pt x="0" y="391030"/>
                        </a:moveTo>
                        <a:cubicBezTo>
                          <a:pt x="349843" y="161648"/>
                          <a:pt x="748412" y="24545"/>
                          <a:pt x="1227221" y="3"/>
                        </a:cubicBezTo>
                        <a:cubicBezTo>
                          <a:pt x="1719670" y="15075"/>
                          <a:pt x="2023562" y="193481"/>
                          <a:pt x="2496553" y="385014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0D9C833-7B22-AB44-A129-02C4C57AF6E7}"/>
              </a:ext>
            </a:extLst>
          </p:cNvPr>
          <p:cNvSpPr/>
          <p:nvPr/>
        </p:nvSpPr>
        <p:spPr>
          <a:xfrm>
            <a:off x="8548616" y="1113472"/>
            <a:ext cx="3033784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Bank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is the lowest independently operable unit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DRAM core 250~400MHz (not scalable)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CCD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(CAS2CAS delay, b2b same bank): 2.5~4ns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Hynix Spec: Open page latency (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tAA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) = 31ns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Close page latency (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tRCD+tAA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) 48ns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Number of rows (pages) is part of HBM3 spec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036D1423-4D1D-F542-A3F5-3759134A9A6F}"/>
              </a:ext>
            </a:extLst>
          </p:cNvPr>
          <p:cNvGrpSpPr/>
          <p:nvPr/>
        </p:nvGrpSpPr>
        <p:grpSpPr>
          <a:xfrm>
            <a:off x="8001000" y="2590800"/>
            <a:ext cx="3649718" cy="3577960"/>
            <a:chOff x="8001000" y="2590800"/>
            <a:chExt cx="3649718" cy="3577960"/>
          </a:xfrm>
        </p:grpSpPr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D940D28A-EEAE-864D-9077-61B7D5AB4A28}"/>
                </a:ext>
              </a:extLst>
            </p:cNvPr>
            <p:cNvCxnSpPr>
              <a:cxnSpLocks/>
            </p:cNvCxnSpPr>
            <p:nvPr/>
          </p:nvCxnSpPr>
          <p:spPr>
            <a:xfrm>
              <a:off x="8044638" y="4767733"/>
              <a:ext cx="502502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Rounded Rectangle 135">
              <a:extLst>
                <a:ext uri="{FF2B5EF4-FFF2-40B4-BE49-F238E27FC236}">
                  <a16:creationId xmlns:a16="http://schemas.microsoft.com/office/drawing/2014/main" id="{CD392BC6-4A13-3648-830A-FEC669CB1F5D}"/>
                </a:ext>
              </a:extLst>
            </p:cNvPr>
            <p:cNvSpPr/>
            <p:nvPr/>
          </p:nvSpPr>
          <p:spPr>
            <a:xfrm rot="5400000">
              <a:off x="8663862" y="4476436"/>
              <a:ext cx="266852" cy="544650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C/A</a:t>
              </a:r>
            </a:p>
          </p:txBody>
        </p:sp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637A5E6B-85DA-9249-9F2A-BCCDCD85CFEB}"/>
                </a:ext>
              </a:extLst>
            </p:cNvPr>
            <p:cNvCxnSpPr>
              <a:cxnSpLocks/>
              <a:stCxn id="136" idx="1"/>
            </p:cNvCxnSpPr>
            <p:nvPr/>
          </p:nvCxnSpPr>
          <p:spPr>
            <a:xfrm flipV="1">
              <a:off x="8797288" y="4359096"/>
              <a:ext cx="810" cy="256239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F2A38AE1-4C18-F941-AFCB-7BE743D44EF4}"/>
                </a:ext>
              </a:extLst>
            </p:cNvPr>
            <p:cNvCxnSpPr>
              <a:cxnSpLocks/>
              <a:stCxn id="136" idx="3"/>
            </p:cNvCxnSpPr>
            <p:nvPr/>
          </p:nvCxnSpPr>
          <p:spPr>
            <a:xfrm>
              <a:off x="8797288" y="4882187"/>
              <a:ext cx="810" cy="28352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7559B7F4-5296-D243-A37D-11E3534136A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36690" y="4996516"/>
              <a:ext cx="7626" cy="36802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A2F046AC-51B3-2C47-9F79-9DF7BB4C454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84290" y="4831136"/>
              <a:ext cx="7626" cy="53340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D5E68364-C215-134F-88FD-0F28FC287F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31890" y="4691533"/>
              <a:ext cx="0" cy="673003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7B554BD7-E29D-E344-ABDC-E2E840B354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79490" y="4526336"/>
              <a:ext cx="0" cy="84667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D3FDA0BD-E949-184F-AEC7-257F058F79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27090" y="4373936"/>
              <a:ext cx="0" cy="99907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5530CC30-7FC6-0847-9974-46A91FF91815}"/>
                </a:ext>
              </a:extLst>
            </p:cNvPr>
            <p:cNvCxnSpPr>
              <a:cxnSpLocks/>
              <a:endCxn id="114" idx="1"/>
            </p:cNvCxnSpPr>
            <p:nvPr/>
          </p:nvCxnSpPr>
          <p:spPr>
            <a:xfrm flipV="1">
              <a:off x="8887968" y="3744468"/>
              <a:ext cx="646260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>
              <a:extLst>
                <a:ext uri="{FF2B5EF4-FFF2-40B4-BE49-F238E27FC236}">
                  <a16:creationId xmlns:a16="http://schemas.microsoft.com/office/drawing/2014/main" id="{53D50F58-0FBB-F641-B632-E803DD760CB4}"/>
                </a:ext>
              </a:extLst>
            </p:cNvPr>
            <p:cNvSpPr/>
            <p:nvPr/>
          </p:nvSpPr>
          <p:spPr>
            <a:xfrm>
              <a:off x="9488211" y="26975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9" name="Rounded Rectangle 98">
              <a:extLst>
                <a:ext uri="{FF2B5EF4-FFF2-40B4-BE49-F238E27FC236}">
                  <a16:creationId xmlns:a16="http://schemas.microsoft.com/office/drawing/2014/main" id="{260B8B5D-E567-894F-BC1D-F23E9BA171E2}"/>
                </a:ext>
              </a:extLst>
            </p:cNvPr>
            <p:cNvSpPr/>
            <p:nvPr/>
          </p:nvSpPr>
          <p:spPr>
            <a:xfrm>
              <a:off x="9793224" y="42343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1" name="Rounded Rectangle 100">
              <a:extLst>
                <a:ext uri="{FF2B5EF4-FFF2-40B4-BE49-F238E27FC236}">
                  <a16:creationId xmlns:a16="http://schemas.microsoft.com/office/drawing/2014/main" id="{095B2ED2-7D24-C244-A036-11AA40DE0682}"/>
                </a:ext>
              </a:extLst>
            </p:cNvPr>
            <p:cNvSpPr/>
            <p:nvPr/>
          </p:nvSpPr>
          <p:spPr>
            <a:xfrm>
              <a:off x="9640611" y="28499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ounded Rectangle 101">
              <a:extLst>
                <a:ext uri="{FF2B5EF4-FFF2-40B4-BE49-F238E27FC236}">
                  <a16:creationId xmlns:a16="http://schemas.microsoft.com/office/drawing/2014/main" id="{F9612A20-58B1-9143-B1AC-D16DE59AF7A5}"/>
                </a:ext>
              </a:extLst>
            </p:cNvPr>
            <p:cNvSpPr/>
            <p:nvPr/>
          </p:nvSpPr>
          <p:spPr>
            <a:xfrm>
              <a:off x="9381828" y="3273552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3811AB89-1409-7D45-AADC-5CE98A9CE86B}"/>
                </a:ext>
              </a:extLst>
            </p:cNvPr>
            <p:cNvSpPr/>
            <p:nvPr/>
          </p:nvSpPr>
          <p:spPr>
            <a:xfrm>
              <a:off x="9939528" y="43867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ounded Rectangle 107">
              <a:extLst>
                <a:ext uri="{FF2B5EF4-FFF2-40B4-BE49-F238E27FC236}">
                  <a16:creationId xmlns:a16="http://schemas.microsoft.com/office/drawing/2014/main" id="{25E31B05-EC5F-D149-AFFA-A3A05526A77A}"/>
                </a:ext>
              </a:extLst>
            </p:cNvPr>
            <p:cNvSpPr/>
            <p:nvPr/>
          </p:nvSpPr>
          <p:spPr>
            <a:xfrm>
              <a:off x="9793011" y="30023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ounded Rectangle 113">
              <a:extLst>
                <a:ext uri="{FF2B5EF4-FFF2-40B4-BE49-F238E27FC236}">
                  <a16:creationId xmlns:a16="http://schemas.microsoft.com/office/drawing/2014/main" id="{B0557D48-E45C-2A4F-B9C0-0B6FA6EC8B5F}"/>
                </a:ext>
              </a:extLst>
            </p:cNvPr>
            <p:cNvSpPr/>
            <p:nvPr/>
          </p:nvSpPr>
          <p:spPr>
            <a:xfrm>
              <a:off x="9534228" y="3429000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Rounded Rectangle 114">
              <a:extLst>
                <a:ext uri="{FF2B5EF4-FFF2-40B4-BE49-F238E27FC236}">
                  <a16:creationId xmlns:a16="http://schemas.microsoft.com/office/drawing/2014/main" id="{FA383BDE-2FB9-1F4F-A37F-B121EA7BDD47}"/>
                </a:ext>
              </a:extLst>
            </p:cNvPr>
            <p:cNvSpPr/>
            <p:nvPr/>
          </p:nvSpPr>
          <p:spPr>
            <a:xfrm>
              <a:off x="10094976" y="45391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ounded Rectangle 115">
              <a:extLst>
                <a:ext uri="{FF2B5EF4-FFF2-40B4-BE49-F238E27FC236}">
                  <a16:creationId xmlns:a16="http://schemas.microsoft.com/office/drawing/2014/main" id="{27F11C0C-3924-5740-B926-BF7B96811E11}"/>
                </a:ext>
              </a:extLst>
            </p:cNvPr>
            <p:cNvSpPr/>
            <p:nvPr/>
          </p:nvSpPr>
          <p:spPr>
            <a:xfrm>
              <a:off x="9945411" y="31547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7" name="Rounded Rectangle 116">
              <a:extLst>
                <a:ext uri="{FF2B5EF4-FFF2-40B4-BE49-F238E27FC236}">
                  <a16:creationId xmlns:a16="http://schemas.microsoft.com/office/drawing/2014/main" id="{7DE8FD56-46DC-7248-8838-4D0DA1C4870A}"/>
                </a:ext>
              </a:extLst>
            </p:cNvPr>
            <p:cNvSpPr/>
            <p:nvPr/>
          </p:nvSpPr>
          <p:spPr>
            <a:xfrm>
              <a:off x="9686628" y="3584448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ounded Rectangle 117">
              <a:extLst>
                <a:ext uri="{FF2B5EF4-FFF2-40B4-BE49-F238E27FC236}">
                  <a16:creationId xmlns:a16="http://schemas.microsoft.com/office/drawing/2014/main" id="{BC13B4B9-D562-E84E-A6A4-E4C75D13FC33}"/>
                </a:ext>
              </a:extLst>
            </p:cNvPr>
            <p:cNvSpPr/>
            <p:nvPr/>
          </p:nvSpPr>
          <p:spPr>
            <a:xfrm>
              <a:off x="10250424" y="46915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9" name="Rounded Rectangle 118">
              <a:extLst>
                <a:ext uri="{FF2B5EF4-FFF2-40B4-BE49-F238E27FC236}">
                  <a16:creationId xmlns:a16="http://schemas.microsoft.com/office/drawing/2014/main" id="{B4FBDA85-0EEB-EC41-857E-40D21AF8BDB6}"/>
                </a:ext>
              </a:extLst>
            </p:cNvPr>
            <p:cNvSpPr/>
            <p:nvPr/>
          </p:nvSpPr>
          <p:spPr>
            <a:xfrm>
              <a:off x="10097811" y="33071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ounded Rectangle 119">
              <a:extLst>
                <a:ext uri="{FF2B5EF4-FFF2-40B4-BE49-F238E27FC236}">
                  <a16:creationId xmlns:a16="http://schemas.microsoft.com/office/drawing/2014/main" id="{BBCD833D-E5E0-9749-BF7B-C34526E70FE9}"/>
                </a:ext>
              </a:extLst>
            </p:cNvPr>
            <p:cNvSpPr/>
            <p:nvPr/>
          </p:nvSpPr>
          <p:spPr>
            <a:xfrm>
              <a:off x="9839028" y="3730752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1" name="Rounded Rectangle 120">
              <a:extLst>
                <a:ext uri="{FF2B5EF4-FFF2-40B4-BE49-F238E27FC236}">
                  <a16:creationId xmlns:a16="http://schemas.microsoft.com/office/drawing/2014/main" id="{47B2AD98-0571-FB4A-AFF3-66394410727B}"/>
                </a:ext>
              </a:extLst>
            </p:cNvPr>
            <p:cNvSpPr/>
            <p:nvPr/>
          </p:nvSpPr>
          <p:spPr>
            <a:xfrm>
              <a:off x="10396728" y="4843933"/>
              <a:ext cx="64008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2" name="Rounded Rectangle 121">
              <a:extLst>
                <a:ext uri="{FF2B5EF4-FFF2-40B4-BE49-F238E27FC236}">
                  <a16:creationId xmlns:a16="http://schemas.microsoft.com/office/drawing/2014/main" id="{4AB21061-D474-7A40-B5F2-EEE07553AA43}"/>
                </a:ext>
              </a:extLst>
            </p:cNvPr>
            <p:cNvSpPr/>
            <p:nvPr/>
          </p:nvSpPr>
          <p:spPr>
            <a:xfrm>
              <a:off x="9991428" y="3886200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527718F8-1BF5-7F4A-BABA-0777A0EDEF01}"/>
                </a:ext>
              </a:extLst>
            </p:cNvPr>
            <p:cNvSpPr/>
            <p:nvPr/>
          </p:nvSpPr>
          <p:spPr>
            <a:xfrm>
              <a:off x="10250211" y="34595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Memory Mat</a:t>
              </a:r>
              <a:endPara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4" name="Rounded Rectangle 123">
              <a:extLst>
                <a:ext uri="{FF2B5EF4-FFF2-40B4-BE49-F238E27FC236}">
                  <a16:creationId xmlns:a16="http://schemas.microsoft.com/office/drawing/2014/main" id="{D8455959-10A0-DC4D-BC8C-168682EBEA02}"/>
                </a:ext>
              </a:extLst>
            </p:cNvPr>
            <p:cNvSpPr/>
            <p:nvPr/>
          </p:nvSpPr>
          <p:spPr>
            <a:xfrm>
              <a:off x="10561320" y="49963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SA</a:t>
              </a:r>
            </a:p>
          </p:txBody>
        </p:sp>
        <p:sp>
          <p:nvSpPr>
            <p:cNvPr id="125" name="Rounded Rectangle 124">
              <a:extLst>
                <a:ext uri="{FF2B5EF4-FFF2-40B4-BE49-F238E27FC236}">
                  <a16:creationId xmlns:a16="http://schemas.microsoft.com/office/drawing/2014/main" id="{CCA338CE-2121-3445-BD50-6FEDA2EFFE59}"/>
                </a:ext>
              </a:extLst>
            </p:cNvPr>
            <p:cNvSpPr/>
            <p:nvPr/>
          </p:nvSpPr>
          <p:spPr>
            <a:xfrm>
              <a:off x="9534227" y="5518918"/>
              <a:ext cx="1946217" cy="151225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</a:t>
              </a:r>
            </a:p>
          </p:txBody>
        </p:sp>
        <p:sp>
          <p:nvSpPr>
            <p:cNvPr id="128" name="Rounded Rectangle 127">
              <a:extLst>
                <a:ext uri="{FF2B5EF4-FFF2-40B4-BE49-F238E27FC236}">
                  <a16:creationId xmlns:a16="http://schemas.microsoft.com/office/drawing/2014/main" id="{DD560622-84AE-6A4F-83CA-DD231C67712F}"/>
                </a:ext>
              </a:extLst>
            </p:cNvPr>
            <p:cNvSpPr/>
            <p:nvPr/>
          </p:nvSpPr>
          <p:spPr>
            <a:xfrm>
              <a:off x="8699157" y="3152497"/>
              <a:ext cx="197882" cy="1206599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RAS</a:t>
              </a:r>
            </a:p>
          </p:txBody>
        </p:sp>
        <p:cxnSp>
          <p:nvCxnSpPr>
            <p:cNvPr id="129" name="Elbow Connector 128">
              <a:extLst>
                <a:ext uri="{FF2B5EF4-FFF2-40B4-BE49-F238E27FC236}">
                  <a16:creationId xmlns:a16="http://schemas.microsoft.com/office/drawing/2014/main" id="{DABCED6E-CF8F-AF4C-BD0C-D45BD6C5912E}"/>
                </a:ext>
              </a:extLst>
            </p:cNvPr>
            <p:cNvCxnSpPr>
              <a:cxnSpLocks/>
              <a:endCxn id="125" idx="2"/>
            </p:cNvCxnSpPr>
            <p:nvPr/>
          </p:nvCxnSpPr>
          <p:spPr>
            <a:xfrm flipV="1">
              <a:off x="8001000" y="5670143"/>
              <a:ext cx="2506336" cy="294680"/>
            </a:xfrm>
            <a:prstGeom prst="bentConnector2">
              <a:avLst/>
            </a:prstGeom>
            <a:ln w="76200" cmpd="tri">
              <a:solidFill>
                <a:srgbClr val="00B050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>
              <a:extLst>
                <a:ext uri="{FF2B5EF4-FFF2-40B4-BE49-F238E27FC236}">
                  <a16:creationId xmlns:a16="http://schemas.microsoft.com/office/drawing/2014/main" id="{64EC16F8-65B0-3844-A2B7-E818BEF2DB8E}"/>
                </a:ext>
              </a:extLst>
            </p:cNvPr>
            <p:cNvCxnSpPr>
              <a:cxnSpLocks/>
              <a:endCxn id="102" idx="1"/>
            </p:cNvCxnSpPr>
            <p:nvPr/>
          </p:nvCxnSpPr>
          <p:spPr>
            <a:xfrm flipV="1">
              <a:off x="8887968" y="3589020"/>
              <a:ext cx="493860" cy="234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>
              <a:extLst>
                <a:ext uri="{FF2B5EF4-FFF2-40B4-BE49-F238E27FC236}">
                  <a16:creationId xmlns:a16="http://schemas.microsoft.com/office/drawing/2014/main" id="{B4A94C33-58A7-3045-BA3C-711CA5721DC5}"/>
                </a:ext>
              </a:extLst>
            </p:cNvPr>
            <p:cNvCxnSpPr>
              <a:cxnSpLocks/>
              <a:endCxn id="100" idx="1"/>
            </p:cNvCxnSpPr>
            <p:nvPr/>
          </p:nvCxnSpPr>
          <p:spPr>
            <a:xfrm>
              <a:off x="8897039" y="3442716"/>
              <a:ext cx="333499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E934E075-81AD-1D48-A144-B987D650968D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7" y="3885869"/>
              <a:ext cx="786384" cy="9144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05519FFB-3B2C-0542-9B8D-B43D51365D24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8" y="4048557"/>
              <a:ext cx="960120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>
              <a:extLst>
                <a:ext uri="{FF2B5EF4-FFF2-40B4-BE49-F238E27FC236}">
                  <a16:creationId xmlns:a16="http://schemas.microsoft.com/office/drawing/2014/main" id="{ED829BB4-6807-C840-ADD0-70DA92BBAADB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8" y="4201014"/>
              <a:ext cx="1088136" cy="6313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>
              <a:extLst>
                <a:ext uri="{FF2B5EF4-FFF2-40B4-BE49-F238E27FC236}">
                  <a16:creationId xmlns:a16="http://schemas.microsoft.com/office/drawing/2014/main" id="{602D122E-D4A3-F147-9E0D-2F3C61B92457}"/>
                </a:ext>
              </a:extLst>
            </p:cNvPr>
            <p:cNvCxnSpPr>
              <a:cxnSpLocks/>
              <a:endCxn id="125" idx="1"/>
            </p:cNvCxnSpPr>
            <p:nvPr/>
          </p:nvCxnSpPr>
          <p:spPr>
            <a:xfrm>
              <a:off x="8897039" y="5594531"/>
              <a:ext cx="637188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6518044E-DCD4-F34B-AC76-8C79CD3EC90A}"/>
                </a:ext>
              </a:extLst>
            </p:cNvPr>
            <p:cNvCxnSpPr>
              <a:cxnSpLocks/>
              <a:endCxn id="124" idx="2"/>
            </p:cNvCxnSpPr>
            <p:nvPr/>
          </p:nvCxnSpPr>
          <p:spPr>
            <a:xfrm flipH="1" flipV="1">
              <a:off x="10904220" y="5157386"/>
              <a:ext cx="8904" cy="215620"/>
            </a:xfrm>
            <a:prstGeom prst="straightConnector1">
              <a:avLst/>
            </a:prstGeom>
            <a:ln>
              <a:solidFill>
                <a:srgbClr val="00B050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CEE315F7-5799-1E42-8354-A07499031A8C}"/>
                </a:ext>
              </a:extLst>
            </p:cNvPr>
            <p:cNvSpPr/>
            <p:nvPr/>
          </p:nvSpPr>
          <p:spPr>
            <a:xfrm>
              <a:off x="9029934" y="5710488"/>
              <a:ext cx="113729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DQ + Metadata</a:t>
              </a:r>
            </a:p>
          </p:txBody>
        </p:sp>
        <p:sp>
          <p:nvSpPr>
            <p:cNvPr id="145" name="Rounded Rectangle 144">
              <a:extLst>
                <a:ext uri="{FF2B5EF4-FFF2-40B4-BE49-F238E27FC236}">
                  <a16:creationId xmlns:a16="http://schemas.microsoft.com/office/drawing/2014/main" id="{86DDFCFB-2202-814D-B2E1-D5B1D8B61D6C}"/>
                </a:ext>
              </a:extLst>
            </p:cNvPr>
            <p:cNvSpPr/>
            <p:nvPr/>
          </p:nvSpPr>
          <p:spPr>
            <a:xfrm>
              <a:off x="8699157" y="5165714"/>
              <a:ext cx="197882" cy="620134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CAS</a:t>
              </a:r>
            </a:p>
          </p:txBody>
        </p:sp>
        <p:sp>
          <p:nvSpPr>
            <p:cNvPr id="146" name="Rounded Rectangle 145">
              <a:extLst>
                <a:ext uri="{FF2B5EF4-FFF2-40B4-BE49-F238E27FC236}">
                  <a16:creationId xmlns:a16="http://schemas.microsoft.com/office/drawing/2014/main" id="{C5B90DF6-8233-8841-8E9D-3FA7D80E7579}"/>
                </a:ext>
              </a:extLst>
            </p:cNvPr>
            <p:cNvSpPr/>
            <p:nvPr/>
          </p:nvSpPr>
          <p:spPr>
            <a:xfrm>
              <a:off x="8362124" y="2590800"/>
              <a:ext cx="3288594" cy="357796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100" name="Rounded Rectangle 99">
              <a:extLst>
                <a:ext uri="{FF2B5EF4-FFF2-40B4-BE49-F238E27FC236}">
                  <a16:creationId xmlns:a16="http://schemas.microsoft.com/office/drawing/2014/main" id="{36B96BC3-E060-DD42-BBE9-7E76B39079AD}"/>
                </a:ext>
              </a:extLst>
            </p:cNvPr>
            <p:cNvSpPr/>
            <p:nvPr/>
          </p:nvSpPr>
          <p:spPr>
            <a:xfrm>
              <a:off x="9230538" y="3127248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SWD</a:t>
              </a:r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75ED9723-1CB6-0142-A02F-EAED716B1D63}"/>
                </a:ext>
              </a:extLst>
            </p:cNvPr>
            <p:cNvGrpSpPr/>
            <p:nvPr/>
          </p:nvGrpSpPr>
          <p:grpSpPr>
            <a:xfrm>
              <a:off x="10824361" y="5250679"/>
              <a:ext cx="167546" cy="83321"/>
              <a:chOff x="11434172" y="6320519"/>
              <a:chExt cx="167546" cy="83321"/>
            </a:xfrm>
          </p:grpSpPr>
          <p:cxnSp>
            <p:nvCxnSpPr>
              <p:cNvPr id="147" name="Straight Arrow Connector 146">
                <a:extLst>
                  <a:ext uri="{FF2B5EF4-FFF2-40B4-BE49-F238E27FC236}">
                    <a16:creationId xmlns:a16="http://schemas.microsoft.com/office/drawing/2014/main" id="{02F848F0-D44E-6347-B853-50ED2F9DDF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Arrow Connector 148">
                <a:extLst>
                  <a:ext uri="{FF2B5EF4-FFF2-40B4-BE49-F238E27FC236}">
                    <a16:creationId xmlns:a16="http://schemas.microsoft.com/office/drawing/2014/main" id="{3EC05F47-A98F-154B-B99D-91049295F1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Arrow Connector 149">
                <a:extLst>
                  <a:ext uri="{FF2B5EF4-FFF2-40B4-BE49-F238E27FC236}">
                    <a16:creationId xmlns:a16="http://schemas.microsoft.com/office/drawing/2014/main" id="{9903922A-FF47-0C46-993B-4C637643DB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Arrow Connector 150">
                <a:extLst>
                  <a:ext uri="{FF2B5EF4-FFF2-40B4-BE49-F238E27FC236}">
                    <a16:creationId xmlns:a16="http://schemas.microsoft.com/office/drawing/2014/main" id="{90B8E262-7A8C-7D45-B9E0-3AC43D6930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EBC2AD5F-FCB5-1446-882E-6F61BE7AC142}"/>
                </a:ext>
              </a:extLst>
            </p:cNvPr>
            <p:cNvGrpSpPr/>
            <p:nvPr/>
          </p:nvGrpSpPr>
          <p:grpSpPr>
            <a:xfrm>
              <a:off x="10660542" y="5164754"/>
              <a:ext cx="167546" cy="83321"/>
              <a:chOff x="11434172" y="6320519"/>
              <a:chExt cx="167546" cy="83321"/>
            </a:xfrm>
          </p:grpSpPr>
          <p:cxnSp>
            <p:nvCxnSpPr>
              <p:cNvPr id="154" name="Straight Arrow Connector 153">
                <a:extLst>
                  <a:ext uri="{FF2B5EF4-FFF2-40B4-BE49-F238E27FC236}">
                    <a16:creationId xmlns:a16="http://schemas.microsoft.com/office/drawing/2014/main" id="{C28D4129-6D78-FA4F-B06B-A95FE28A19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Arrow Connector 154">
                <a:extLst>
                  <a:ext uri="{FF2B5EF4-FFF2-40B4-BE49-F238E27FC236}">
                    <a16:creationId xmlns:a16="http://schemas.microsoft.com/office/drawing/2014/main" id="{C2BA01D9-D157-2440-B15D-12BDE0EE5AB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2FC5A402-63A3-604D-B0A9-2C1637F6CE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Arrow Connector 156">
                <a:extLst>
                  <a:ext uri="{FF2B5EF4-FFF2-40B4-BE49-F238E27FC236}">
                    <a16:creationId xmlns:a16="http://schemas.microsoft.com/office/drawing/2014/main" id="{3B9659C3-1118-394C-BC4E-B8A1A0528F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BD5153F5-F3CA-8144-900F-12E83EFA2EFF}"/>
                </a:ext>
              </a:extLst>
            </p:cNvPr>
            <p:cNvGrpSpPr/>
            <p:nvPr/>
          </p:nvGrpSpPr>
          <p:grpSpPr>
            <a:xfrm>
              <a:off x="10497492" y="5082002"/>
              <a:ext cx="167546" cy="83321"/>
              <a:chOff x="11434172" y="6320519"/>
              <a:chExt cx="167546" cy="83321"/>
            </a:xfrm>
          </p:grpSpPr>
          <p:cxnSp>
            <p:nvCxnSpPr>
              <p:cNvPr id="159" name="Straight Arrow Connector 158">
                <a:extLst>
                  <a:ext uri="{FF2B5EF4-FFF2-40B4-BE49-F238E27FC236}">
                    <a16:creationId xmlns:a16="http://schemas.microsoft.com/office/drawing/2014/main" id="{C25A941F-B28E-1A48-BC0F-D37D9068AB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Arrow Connector 159">
                <a:extLst>
                  <a:ext uri="{FF2B5EF4-FFF2-40B4-BE49-F238E27FC236}">
                    <a16:creationId xmlns:a16="http://schemas.microsoft.com/office/drawing/2014/main" id="{5BCD07E4-556F-BF4C-8949-D617650A0F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Arrow Connector 160">
                <a:extLst>
                  <a:ext uri="{FF2B5EF4-FFF2-40B4-BE49-F238E27FC236}">
                    <a16:creationId xmlns:a16="http://schemas.microsoft.com/office/drawing/2014/main" id="{1940FAE7-BDBC-AD49-A1B8-EDE807BEAA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Arrow Connector 161">
                <a:extLst>
                  <a:ext uri="{FF2B5EF4-FFF2-40B4-BE49-F238E27FC236}">
                    <a16:creationId xmlns:a16="http://schemas.microsoft.com/office/drawing/2014/main" id="{0DCF83E5-07B9-1C4E-BCD7-2A10BAEF37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E0BA6DE7-31DA-3C4F-BFD9-EB7BCEA9B084}"/>
                </a:ext>
              </a:extLst>
            </p:cNvPr>
            <p:cNvGrpSpPr/>
            <p:nvPr/>
          </p:nvGrpSpPr>
          <p:grpSpPr>
            <a:xfrm>
              <a:off x="10348117" y="4996642"/>
              <a:ext cx="167546" cy="83321"/>
              <a:chOff x="11434172" y="6320519"/>
              <a:chExt cx="167546" cy="83321"/>
            </a:xfrm>
          </p:grpSpPr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1C4CB058-905F-A544-8E3E-4509F4AD51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Arrow Connector 164">
                <a:extLst>
                  <a:ext uri="{FF2B5EF4-FFF2-40B4-BE49-F238E27FC236}">
                    <a16:creationId xmlns:a16="http://schemas.microsoft.com/office/drawing/2014/main" id="{FB08BF54-B6FA-B24E-BC00-90FD1500A7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Arrow Connector 165">
                <a:extLst>
                  <a:ext uri="{FF2B5EF4-FFF2-40B4-BE49-F238E27FC236}">
                    <a16:creationId xmlns:a16="http://schemas.microsoft.com/office/drawing/2014/main" id="{98AFF5E5-B57E-8846-934B-166B5457C7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Arrow Connector 166">
                <a:extLst>
                  <a:ext uri="{FF2B5EF4-FFF2-40B4-BE49-F238E27FC236}">
                    <a16:creationId xmlns:a16="http://schemas.microsoft.com/office/drawing/2014/main" id="{5C34B325-6671-364C-997D-1AC8332890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7539DF2E-BEF2-2A4E-A8AA-6DADA7C74701}"/>
                </a:ext>
              </a:extLst>
            </p:cNvPr>
            <p:cNvGrpSpPr/>
            <p:nvPr/>
          </p:nvGrpSpPr>
          <p:grpSpPr>
            <a:xfrm>
              <a:off x="10189374" y="4912623"/>
              <a:ext cx="167546" cy="83321"/>
              <a:chOff x="11434172" y="6320519"/>
              <a:chExt cx="167546" cy="83321"/>
            </a:xfrm>
          </p:grpSpPr>
          <p:cxnSp>
            <p:nvCxnSpPr>
              <p:cNvPr id="169" name="Straight Arrow Connector 168">
                <a:extLst>
                  <a:ext uri="{FF2B5EF4-FFF2-40B4-BE49-F238E27FC236}">
                    <a16:creationId xmlns:a16="http://schemas.microsoft.com/office/drawing/2014/main" id="{58EE4E13-BA56-B044-B2B1-B2026A0C46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Arrow Connector 169">
                <a:extLst>
                  <a:ext uri="{FF2B5EF4-FFF2-40B4-BE49-F238E27FC236}">
                    <a16:creationId xmlns:a16="http://schemas.microsoft.com/office/drawing/2014/main" id="{C7703236-C3F2-594B-96C1-136E8730DD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>
                <a:extLst>
                  <a:ext uri="{FF2B5EF4-FFF2-40B4-BE49-F238E27FC236}">
                    <a16:creationId xmlns:a16="http://schemas.microsoft.com/office/drawing/2014/main" id="{789C2C68-90F4-9643-B3AA-19BD651379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5EFC4551-F05E-AC48-8BC9-8D89755CF6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C20571BD-D2D3-F148-AF15-D4AA796FD11E}"/>
                </a:ext>
              </a:extLst>
            </p:cNvPr>
            <p:cNvGrpSpPr/>
            <p:nvPr/>
          </p:nvGrpSpPr>
          <p:grpSpPr>
            <a:xfrm>
              <a:off x="10058400" y="4829302"/>
              <a:ext cx="167546" cy="83321"/>
              <a:chOff x="11434172" y="6320519"/>
              <a:chExt cx="167546" cy="83321"/>
            </a:xfrm>
          </p:grpSpPr>
          <p:cxnSp>
            <p:nvCxnSpPr>
              <p:cNvPr id="174" name="Straight Arrow Connector 173">
                <a:extLst>
                  <a:ext uri="{FF2B5EF4-FFF2-40B4-BE49-F238E27FC236}">
                    <a16:creationId xmlns:a16="http://schemas.microsoft.com/office/drawing/2014/main" id="{4EDDA1C8-CF3E-A447-AFC7-BD5054005A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Arrow Connector 174">
                <a:extLst>
                  <a:ext uri="{FF2B5EF4-FFF2-40B4-BE49-F238E27FC236}">
                    <a16:creationId xmlns:a16="http://schemas.microsoft.com/office/drawing/2014/main" id="{1E93047A-791D-5C41-A4E2-99F1C1D974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15D09FC7-0D76-3D4A-AF8A-53992A6F23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Arrow Connector 176">
                <a:extLst>
                  <a:ext uri="{FF2B5EF4-FFF2-40B4-BE49-F238E27FC236}">
                    <a16:creationId xmlns:a16="http://schemas.microsoft.com/office/drawing/2014/main" id="{B068FFB3-96BF-2B40-B0DB-B41F053AAC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C2EFF120-A24E-EB46-BAC7-6D2E565376AB}"/>
                </a:ext>
              </a:extLst>
            </p:cNvPr>
            <p:cNvCxnSpPr>
              <a:cxnSpLocks/>
            </p:cNvCxnSpPr>
            <p:nvPr/>
          </p:nvCxnSpPr>
          <p:spPr>
            <a:xfrm>
              <a:off x="9829469" y="4873143"/>
              <a:ext cx="242371" cy="3916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Arrow Connector 178">
              <a:extLst>
                <a:ext uri="{FF2B5EF4-FFF2-40B4-BE49-F238E27FC236}">
                  <a16:creationId xmlns:a16="http://schemas.microsoft.com/office/drawing/2014/main" id="{B90B933B-537C-8445-8569-2FBA82235CC9}"/>
                </a:ext>
              </a:extLst>
            </p:cNvPr>
            <p:cNvCxnSpPr>
              <a:cxnSpLocks/>
            </p:cNvCxnSpPr>
            <p:nvPr/>
          </p:nvCxnSpPr>
          <p:spPr>
            <a:xfrm>
              <a:off x="9829879" y="4954697"/>
              <a:ext cx="395044" cy="655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>
              <a:extLst>
                <a:ext uri="{FF2B5EF4-FFF2-40B4-BE49-F238E27FC236}">
                  <a16:creationId xmlns:a16="http://schemas.microsoft.com/office/drawing/2014/main" id="{C93E8563-5DCE-8F4E-9792-56484A9C9B88}"/>
                </a:ext>
              </a:extLst>
            </p:cNvPr>
            <p:cNvCxnSpPr>
              <a:cxnSpLocks/>
            </p:cNvCxnSpPr>
            <p:nvPr/>
          </p:nvCxnSpPr>
          <p:spPr>
            <a:xfrm>
              <a:off x="9829879" y="5044448"/>
              <a:ext cx="540854" cy="637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>
              <a:extLst>
                <a:ext uri="{FF2B5EF4-FFF2-40B4-BE49-F238E27FC236}">
                  <a16:creationId xmlns:a16="http://schemas.microsoft.com/office/drawing/2014/main" id="{53209B93-3477-FB46-9AD7-9651094368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46047" y="5126740"/>
              <a:ext cx="687905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>
              <a:extLst>
                <a:ext uri="{FF2B5EF4-FFF2-40B4-BE49-F238E27FC236}">
                  <a16:creationId xmlns:a16="http://schemas.microsoft.com/office/drawing/2014/main" id="{53873682-B25D-814B-9E7C-74DE6CAF5A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46049" y="5212477"/>
              <a:ext cx="852492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>
              <a:extLst>
                <a:ext uri="{FF2B5EF4-FFF2-40B4-BE49-F238E27FC236}">
                  <a16:creationId xmlns:a16="http://schemas.microsoft.com/office/drawing/2014/main" id="{92069933-C022-404D-82DC-612944BDB6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7747" y="5295102"/>
              <a:ext cx="1010712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6555A00E-BF21-8743-8F93-51A67DFBC206}"/>
                </a:ext>
              </a:extLst>
            </p:cNvPr>
            <p:cNvCxnSpPr>
              <a:cxnSpLocks/>
            </p:cNvCxnSpPr>
            <p:nvPr/>
          </p:nvCxnSpPr>
          <p:spPr>
            <a:xfrm>
              <a:off x="10127090" y="5373006"/>
              <a:ext cx="784959" cy="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Arrow Connector 189">
              <a:extLst>
                <a:ext uri="{FF2B5EF4-FFF2-40B4-BE49-F238E27FC236}">
                  <a16:creationId xmlns:a16="http://schemas.microsoft.com/office/drawing/2014/main" id="{65B16B42-187F-114D-BF35-3EC5974A7FB8}"/>
                </a:ext>
              </a:extLst>
            </p:cNvPr>
            <p:cNvCxnSpPr>
              <a:cxnSpLocks/>
              <a:stCxn id="125" idx="0"/>
            </p:cNvCxnSpPr>
            <p:nvPr/>
          </p:nvCxnSpPr>
          <p:spPr>
            <a:xfrm flipH="1" flipV="1">
              <a:off x="10503544" y="5367472"/>
              <a:ext cx="3792" cy="151446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2800E792-C58A-1C4A-B00D-E9477FC40A1D}"/>
                </a:ext>
              </a:extLst>
            </p:cNvPr>
            <p:cNvSpPr/>
            <p:nvPr/>
          </p:nvSpPr>
          <p:spPr>
            <a:xfrm>
              <a:off x="9325868" y="4549625"/>
              <a:ext cx="40107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CSL</a:t>
              </a:r>
            </a:p>
          </p:txBody>
        </p:sp>
        <p:cxnSp>
          <p:nvCxnSpPr>
            <p:cNvPr id="210" name="Straight Arrow Connector 209">
              <a:extLst>
                <a:ext uri="{FF2B5EF4-FFF2-40B4-BE49-F238E27FC236}">
                  <a16:creationId xmlns:a16="http://schemas.microsoft.com/office/drawing/2014/main" id="{308E686A-CA60-2844-B0F0-AFFCBC91056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30597" y="4761116"/>
              <a:ext cx="7626" cy="533400"/>
            </a:xfrm>
            <a:prstGeom prst="straightConnector1">
              <a:avLst/>
            </a:prstGeom>
            <a:ln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Arrow Connector 210">
              <a:extLst>
                <a:ext uri="{FF2B5EF4-FFF2-40B4-BE49-F238E27FC236}">
                  <a16:creationId xmlns:a16="http://schemas.microsoft.com/office/drawing/2014/main" id="{281B014D-4FF2-BA4F-9FFB-31CD1999632B}"/>
                </a:ext>
              </a:extLst>
            </p:cNvPr>
            <p:cNvCxnSpPr>
              <a:cxnSpLocks/>
              <a:endCxn id="136" idx="0"/>
            </p:cNvCxnSpPr>
            <p:nvPr/>
          </p:nvCxnSpPr>
          <p:spPr>
            <a:xfrm flipH="1" flipV="1">
              <a:off x="9069613" y="4748761"/>
              <a:ext cx="761774" cy="8157"/>
            </a:xfrm>
            <a:prstGeom prst="straightConnector1">
              <a:avLst/>
            </a:prstGeom>
            <a:ln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7" name="Rectangle 216">
            <a:extLst>
              <a:ext uri="{FF2B5EF4-FFF2-40B4-BE49-F238E27FC236}">
                <a16:creationId xmlns:a16="http://schemas.microsoft.com/office/drawing/2014/main" id="{3EE47B5F-B01E-BE44-9BBC-442A81E3EA92}"/>
              </a:ext>
            </a:extLst>
          </p:cNvPr>
          <p:cNvSpPr/>
          <p:nvPr/>
        </p:nvSpPr>
        <p:spPr>
          <a:xfrm>
            <a:off x="4343400" y="4117538"/>
            <a:ext cx="2970777" cy="24006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Channels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are full independent to each other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2~32Gb channel capacity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31~35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b];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16, 32 or 48 banks per channel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64 DQ + ECC, SEV per channel.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BL = 8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I/O (~90µbump) &amp; ADD/CMD (~30µbmp)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  <a:sym typeface="Wingdings" pitchFamily="2" charset="2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2KB physical page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1KB addressable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b], C[6:0]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BW = 38.4~51.2GB/s/Channel, 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Max BW density = 205GB/s/GB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Bank grouping supported for short 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CCD</a:t>
            </a:r>
            <a:endParaRPr lang="en-US" sz="1200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2 Pseudo Channel (PC) per Channel; 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PCs share C/A RAS/CAS for finer granularity to lower cost to scheduler.</a:t>
            </a:r>
          </a:p>
        </p:txBody>
      </p:sp>
    </p:spTree>
    <p:extLst>
      <p:ext uri="{BB962C8B-B14F-4D97-AF65-F5344CB8AC3E}">
        <p14:creationId xmlns:p14="http://schemas.microsoft.com/office/powerpoint/2010/main" val="882395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E6EC-ADCE-AD42-A372-37EC8451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TCM 2Gb Macro Organization </a:t>
            </a:r>
            <a:br>
              <a:rPr lang="en-US" sz="2800" dirty="0"/>
            </a:br>
            <a:r>
              <a:rPr lang="en-US" sz="2800" dirty="0"/>
              <a:t>(Sep/2021 Rev 2)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6E41068-0CAD-2A4D-B87E-502E989B9063}"/>
              </a:ext>
            </a:extLst>
          </p:cNvPr>
          <p:cNvSpPr/>
          <p:nvPr/>
        </p:nvSpPr>
        <p:spPr>
          <a:xfrm>
            <a:off x="541282" y="3423541"/>
            <a:ext cx="2970777" cy="166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Each Macro includes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2Gb / Macro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8 channels / macro;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  <a:sym typeface="Wingdings" pitchFamily="2" charset="2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4K DQ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Double data rate @ 250MT/s (125MHz)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BW=128GB/s/macro,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Interface physical and electrical tbd</a:t>
            </a:r>
          </a:p>
          <a:p>
            <a:pPr marL="119063" indent="-119063">
              <a:buFont typeface="Wingdings" pitchFamily="2" charset="2"/>
              <a:buChar char="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Hynix and Intel build based die separately with additional RDL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50C2A601-6ECB-9145-92A9-D193D276B04F}"/>
              </a:ext>
            </a:extLst>
          </p:cNvPr>
          <p:cNvSpPr/>
          <p:nvPr/>
        </p:nvSpPr>
        <p:spPr>
          <a:xfrm>
            <a:off x="5105400" y="6400800"/>
            <a:ext cx="157094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52</a:t>
            </a:r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8E9BA671-AEA2-8845-89BF-3337B2FBEABD}"/>
              </a:ext>
            </a:extLst>
          </p:cNvPr>
          <p:cNvGrpSpPr/>
          <p:nvPr/>
        </p:nvGrpSpPr>
        <p:grpSpPr>
          <a:xfrm>
            <a:off x="873783" y="1491734"/>
            <a:ext cx="1970478" cy="1678130"/>
            <a:chOff x="1448440" y="2083806"/>
            <a:chExt cx="1970478" cy="1678130"/>
          </a:xfrm>
        </p:grpSpPr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851D8554-CC64-DB48-9D85-1CB59E870DBE}"/>
                </a:ext>
              </a:extLst>
            </p:cNvPr>
            <p:cNvSpPr/>
            <p:nvPr/>
          </p:nvSpPr>
          <p:spPr>
            <a:xfrm>
              <a:off x="1783738" y="2085536"/>
              <a:ext cx="1635180" cy="1676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2Gb Macro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CE62CB8A-4F8B-324A-8547-586A062ABE8D}"/>
                </a:ext>
              </a:extLst>
            </p:cNvPr>
            <p:cNvSpPr/>
            <p:nvPr/>
          </p:nvSpPr>
          <p:spPr>
            <a:xfrm>
              <a:off x="1971118" y="2527490"/>
              <a:ext cx="304800" cy="304801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17BD7A69-0A9D-A346-AA0F-8B764EF19B47}"/>
                </a:ext>
              </a:extLst>
            </p:cNvPr>
            <p:cNvSpPr/>
            <p:nvPr/>
          </p:nvSpPr>
          <p:spPr>
            <a:xfrm>
              <a:off x="1971118" y="2527491"/>
              <a:ext cx="1447800" cy="304801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85F4185C-A007-B44F-93D8-E2B80D6AF67E}"/>
                </a:ext>
              </a:extLst>
            </p:cNvPr>
            <p:cNvSpPr/>
            <p:nvPr/>
          </p:nvSpPr>
          <p:spPr>
            <a:xfrm>
              <a:off x="1971118" y="3203136"/>
              <a:ext cx="304800" cy="304801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C03A4BF4-270A-354E-A430-F70E333AC99C}"/>
                </a:ext>
              </a:extLst>
            </p:cNvPr>
            <p:cNvSpPr/>
            <p:nvPr/>
          </p:nvSpPr>
          <p:spPr>
            <a:xfrm>
              <a:off x="1971118" y="3203137"/>
              <a:ext cx="1447800" cy="304801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78028F6-48F1-054C-A6DF-6C1F23A40FF4}"/>
                </a:ext>
              </a:extLst>
            </p:cNvPr>
            <p:cNvSpPr txBox="1"/>
            <p:nvPr/>
          </p:nvSpPr>
          <p:spPr>
            <a:xfrm rot="16200000">
              <a:off x="2776885" y="2940564"/>
              <a:ext cx="141064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2D3D7B2-4BD6-CE46-81FA-DAC3A40E9FAA}"/>
                </a:ext>
              </a:extLst>
            </p:cNvPr>
            <p:cNvCxnSpPr>
              <a:cxnSpLocks/>
            </p:cNvCxnSpPr>
            <p:nvPr/>
          </p:nvCxnSpPr>
          <p:spPr>
            <a:xfrm>
              <a:off x="1485096" y="2703206"/>
              <a:ext cx="461161" cy="0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5ACA3D7-0C8B-B64E-B0A9-4EB7114F1ADA}"/>
                </a:ext>
              </a:extLst>
            </p:cNvPr>
            <p:cNvCxnSpPr>
              <a:cxnSpLocks/>
            </p:cNvCxnSpPr>
            <p:nvPr/>
          </p:nvCxnSpPr>
          <p:spPr>
            <a:xfrm>
              <a:off x="1502701" y="3389002"/>
              <a:ext cx="457200" cy="2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CCF648C-2D20-8248-845D-72B6E67E4814}"/>
                </a:ext>
              </a:extLst>
            </p:cNvPr>
            <p:cNvSpPr txBox="1"/>
            <p:nvPr/>
          </p:nvSpPr>
          <p:spPr>
            <a:xfrm rot="16200000">
              <a:off x="1621266" y="2895199"/>
              <a:ext cx="141064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65DD1ED5-82D7-DE4E-898C-4AAF4AE70FAA}"/>
                </a:ext>
              </a:extLst>
            </p:cNvPr>
            <p:cNvCxnSpPr>
              <a:cxnSpLocks/>
            </p:cNvCxnSpPr>
            <p:nvPr/>
          </p:nvCxnSpPr>
          <p:spPr>
            <a:xfrm>
              <a:off x="1489057" y="2608063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E7A8066-467F-404A-9005-8BD9926D388E}"/>
                </a:ext>
              </a:extLst>
            </p:cNvPr>
            <p:cNvCxnSpPr>
              <a:cxnSpLocks/>
            </p:cNvCxnSpPr>
            <p:nvPr/>
          </p:nvCxnSpPr>
          <p:spPr>
            <a:xfrm>
              <a:off x="1494913" y="3302362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0AF36D0E-B92C-B246-8781-389280491105}"/>
                </a:ext>
              </a:extLst>
            </p:cNvPr>
            <p:cNvCxnSpPr>
              <a:cxnSpLocks/>
            </p:cNvCxnSpPr>
            <p:nvPr/>
          </p:nvCxnSpPr>
          <p:spPr>
            <a:xfrm>
              <a:off x="1502700" y="2320540"/>
              <a:ext cx="457200" cy="0"/>
            </a:xfrm>
            <a:prstGeom prst="straightConnector1">
              <a:avLst/>
            </a:prstGeom>
            <a:ln w="44450"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AC5F848F-A0E3-6E41-95EB-DCBA0FF19288}"/>
                </a:ext>
              </a:extLst>
            </p:cNvPr>
            <p:cNvCxnSpPr/>
            <p:nvPr/>
          </p:nvCxnSpPr>
          <p:spPr>
            <a:xfrm flipH="1">
              <a:off x="1641457" y="2241599"/>
              <a:ext cx="62309" cy="1784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E3AB6626-618B-064C-8B8C-B172EA40A698}"/>
                </a:ext>
              </a:extLst>
            </p:cNvPr>
            <p:cNvSpPr/>
            <p:nvPr/>
          </p:nvSpPr>
          <p:spPr>
            <a:xfrm>
              <a:off x="1448440" y="3465815"/>
              <a:ext cx="208327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yyy</a:t>
              </a: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EFE84C51-1BED-4F46-96AE-DEA0420E189E}"/>
                </a:ext>
              </a:extLst>
            </p:cNvPr>
            <p:cNvSpPr/>
            <p:nvPr/>
          </p:nvSpPr>
          <p:spPr>
            <a:xfrm>
              <a:off x="1534153" y="2083806"/>
              <a:ext cx="157094" cy="18466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xx</a:t>
              </a:r>
            </a:p>
          </p:txBody>
        </p: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27D9B0B9-F1BC-2345-8C64-7A005BF8825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41457" y="3225487"/>
              <a:ext cx="103888" cy="2688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E0BC4DAB-D84A-0E4A-B214-EACF0D2CAA8D}"/>
              </a:ext>
            </a:extLst>
          </p:cNvPr>
          <p:cNvGrpSpPr/>
          <p:nvPr/>
        </p:nvGrpSpPr>
        <p:grpSpPr>
          <a:xfrm>
            <a:off x="4409882" y="2006236"/>
            <a:ext cx="2643539" cy="2038175"/>
            <a:chOff x="5209104" y="2041313"/>
            <a:chExt cx="2643539" cy="2038175"/>
          </a:xfrm>
        </p:grpSpPr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859FB1A1-2BDB-A841-966D-502CD793975D}"/>
                </a:ext>
              </a:extLst>
            </p:cNvPr>
            <p:cNvSpPr/>
            <p:nvPr/>
          </p:nvSpPr>
          <p:spPr>
            <a:xfrm>
              <a:off x="5719043" y="3418330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51E7634A-8851-C446-8C7E-5589E5F6BD20}"/>
                </a:ext>
              </a:extLst>
            </p:cNvPr>
            <p:cNvSpPr/>
            <p:nvPr/>
          </p:nvSpPr>
          <p:spPr>
            <a:xfrm>
              <a:off x="5440750" y="2041313"/>
              <a:ext cx="2411893" cy="2038175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lvl="1"/>
              <a:r>
                <a:rPr lang="en-US" sz="16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</a:t>
              </a:r>
              <a:r>
                <a:rPr lang="en-US" sz="1600" baseline="-250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endParaRPr lang="en-US" sz="16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3DA2F66B-7B9D-0B41-B151-526C4798ED0B}"/>
                </a:ext>
              </a:extLst>
            </p:cNvPr>
            <p:cNvSpPr/>
            <p:nvPr/>
          </p:nvSpPr>
          <p:spPr>
            <a:xfrm>
              <a:off x="5847987" y="2743201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A5F5173E-4758-2348-838B-6C17C7A42420}"/>
                </a:ext>
              </a:extLst>
            </p:cNvPr>
            <p:cNvSpPr/>
            <p:nvPr/>
          </p:nvSpPr>
          <p:spPr>
            <a:xfrm>
              <a:off x="5719043" y="2378288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7FB4A30-D8A8-5545-AE83-5DBF30D22A3E}"/>
                </a:ext>
              </a:extLst>
            </p:cNvPr>
            <p:cNvSpPr txBox="1"/>
            <p:nvPr/>
          </p:nvSpPr>
          <p:spPr>
            <a:xfrm>
              <a:off x="6633443" y="2686801"/>
              <a:ext cx="192360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….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577558F8-0C0D-E14B-B12B-2BEAEDBAB1EA}"/>
                </a:ext>
              </a:extLst>
            </p:cNvPr>
            <p:cNvSpPr/>
            <p:nvPr/>
          </p:nvSpPr>
          <p:spPr>
            <a:xfrm>
              <a:off x="6870031" y="2378288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278498CE-B8F7-C549-9438-04C6B4922512}"/>
                </a:ext>
              </a:extLst>
            </p:cNvPr>
            <p:cNvSpPr/>
            <p:nvPr/>
          </p:nvSpPr>
          <p:spPr>
            <a:xfrm>
              <a:off x="6982841" y="2710070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DDCAD1B9-2292-574A-A5E5-6E0A0242A8F3}"/>
                </a:ext>
              </a:extLst>
            </p:cNvPr>
            <p:cNvSpPr/>
            <p:nvPr/>
          </p:nvSpPr>
          <p:spPr>
            <a:xfrm>
              <a:off x="5847987" y="3402243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9C3550A-79AA-CF46-A9B0-AD67EC20C831}"/>
                </a:ext>
              </a:extLst>
            </p:cNvPr>
            <p:cNvSpPr txBox="1"/>
            <p:nvPr/>
          </p:nvSpPr>
          <p:spPr>
            <a:xfrm>
              <a:off x="6633443" y="3726843"/>
              <a:ext cx="192360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….</a:t>
              </a:r>
            </a:p>
          </p:txBody>
        </p:sp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CC978EE3-8A55-6D4E-A9C8-F33BBF61612A}"/>
                </a:ext>
              </a:extLst>
            </p:cNvPr>
            <p:cNvSpPr/>
            <p:nvPr/>
          </p:nvSpPr>
          <p:spPr>
            <a:xfrm>
              <a:off x="6870031" y="3418330"/>
              <a:ext cx="753188" cy="61546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  <a:r>
                <a:rPr lang="en-US" sz="1600" baseline="-25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D4791B09-6044-A64C-A5C9-BDC99319C9EF}"/>
                </a:ext>
              </a:extLst>
            </p:cNvPr>
            <p:cNvSpPr/>
            <p:nvPr/>
          </p:nvSpPr>
          <p:spPr>
            <a:xfrm>
              <a:off x="6982841" y="3402243"/>
              <a:ext cx="495300" cy="27144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C7E47A45-8F3A-E549-A7D2-F2235AD941AB}"/>
                </a:ext>
              </a:extLst>
            </p:cNvPr>
            <p:cNvSpPr/>
            <p:nvPr/>
          </p:nvSpPr>
          <p:spPr>
            <a:xfrm rot="5400000">
              <a:off x="6653733" y="2327168"/>
              <a:ext cx="163073" cy="1774565"/>
            </a:xfrm>
            <a:prstGeom prst="round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1C32B93-47CB-5B40-B761-64DAC4077EFD}"/>
                </a:ext>
              </a:extLst>
            </p:cNvPr>
            <p:cNvCxnSpPr>
              <a:cxnSpLocks/>
              <a:stCxn id="26" idx="0"/>
              <a:endCxn id="22" idx="2"/>
            </p:cNvCxnSpPr>
            <p:nvPr/>
          </p:nvCxnSpPr>
          <p:spPr>
            <a:xfrm flipV="1">
              <a:off x="6095637" y="2993752"/>
              <a:ext cx="0" cy="408491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B82C04E7-C34C-6345-ABEF-233D864A0D3F}"/>
                </a:ext>
              </a:extLst>
            </p:cNvPr>
            <p:cNvCxnSpPr>
              <a:cxnSpLocks/>
              <a:stCxn id="28" idx="0"/>
              <a:endCxn id="24" idx="2"/>
            </p:cNvCxnSpPr>
            <p:nvPr/>
          </p:nvCxnSpPr>
          <p:spPr>
            <a:xfrm flipV="1">
              <a:off x="7246625" y="2993752"/>
              <a:ext cx="0" cy="424578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29A07EF2-91A2-C74F-9767-B42E103D98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7643" y="2993751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1A95782-1EFE-384C-8318-DCBA7F90D0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98631" y="2989357"/>
              <a:ext cx="0" cy="216684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52CEA043-AE10-0044-ACA9-36B6B339519E}"/>
                </a:ext>
              </a:extLst>
            </p:cNvPr>
            <p:cNvCxnSpPr>
              <a:cxnSpLocks/>
            </p:cNvCxnSpPr>
            <p:nvPr/>
          </p:nvCxnSpPr>
          <p:spPr>
            <a:xfrm>
              <a:off x="6252443" y="3206041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795EFB70-F4D9-BA4D-9FE9-D16389000C61}"/>
                </a:ext>
              </a:extLst>
            </p:cNvPr>
            <p:cNvCxnSpPr>
              <a:cxnSpLocks/>
            </p:cNvCxnSpPr>
            <p:nvPr/>
          </p:nvCxnSpPr>
          <p:spPr>
            <a:xfrm>
              <a:off x="7327231" y="3195957"/>
              <a:ext cx="0" cy="241063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D4381C73-C619-8A44-87C9-6A1CC63B63B8}"/>
                </a:ext>
              </a:extLst>
            </p:cNvPr>
            <p:cNvCxnSpPr>
              <a:cxnSpLocks/>
            </p:cNvCxnSpPr>
            <p:nvPr/>
          </p:nvCxnSpPr>
          <p:spPr>
            <a:xfrm>
              <a:off x="5209104" y="3295985"/>
              <a:ext cx="457200" cy="2"/>
            </a:xfrm>
            <a:prstGeom prst="straightConnector1">
              <a:avLst/>
            </a:prstGeom>
            <a:ln w="4445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>
              <a:extLst>
                <a:ext uri="{FF2B5EF4-FFF2-40B4-BE49-F238E27FC236}">
                  <a16:creationId xmlns:a16="http://schemas.microsoft.com/office/drawing/2014/main" id="{33313003-6532-5C49-B732-5312F4A01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25772" y="3200844"/>
              <a:ext cx="457200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Freeform 112">
            <a:extLst>
              <a:ext uri="{FF2B5EF4-FFF2-40B4-BE49-F238E27FC236}">
                <a16:creationId xmlns:a16="http://schemas.microsoft.com/office/drawing/2014/main" id="{406F3E05-5499-AD4E-9406-3F7933289E47}"/>
              </a:ext>
            </a:extLst>
          </p:cNvPr>
          <p:cNvSpPr/>
          <p:nvPr/>
        </p:nvSpPr>
        <p:spPr>
          <a:xfrm>
            <a:off x="2635203" y="1571135"/>
            <a:ext cx="2165397" cy="444844"/>
          </a:xfrm>
          <a:custGeom>
            <a:avLst/>
            <a:gdLst>
              <a:gd name="connsiteX0" fmla="*/ 0 w 2496553"/>
              <a:gd name="connsiteY0" fmla="*/ 391030 h 391030"/>
              <a:gd name="connsiteX1" fmla="*/ 1227221 w 2496553"/>
              <a:gd name="connsiteY1" fmla="*/ 3 h 391030"/>
              <a:gd name="connsiteX2" fmla="*/ 2496553 w 2496553"/>
              <a:gd name="connsiteY2" fmla="*/ 385014 h 391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6553" h="391030">
                <a:moveTo>
                  <a:pt x="0" y="391030"/>
                </a:moveTo>
                <a:cubicBezTo>
                  <a:pt x="405564" y="196018"/>
                  <a:pt x="811129" y="1006"/>
                  <a:pt x="1227221" y="3"/>
                </a:cubicBezTo>
                <a:cubicBezTo>
                  <a:pt x="1643313" y="-1000"/>
                  <a:pt x="2069933" y="192007"/>
                  <a:pt x="2496553" y="385014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headEnd type="oval" w="lg" len="lg"/>
            <a:tailEnd type="arrow" w="lg" len="lg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496553"/>
                      <a:gd name="connsiteY0" fmla="*/ 391030 h 391030"/>
                      <a:gd name="connsiteX1" fmla="*/ 1227221 w 2496553"/>
                      <a:gd name="connsiteY1" fmla="*/ 3 h 391030"/>
                      <a:gd name="connsiteX2" fmla="*/ 2496553 w 2496553"/>
                      <a:gd name="connsiteY2" fmla="*/ 385014 h 391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96553" h="391030" extrusionOk="0">
                        <a:moveTo>
                          <a:pt x="0" y="391030"/>
                        </a:moveTo>
                        <a:cubicBezTo>
                          <a:pt x="349843" y="161648"/>
                          <a:pt x="748412" y="24545"/>
                          <a:pt x="1227221" y="3"/>
                        </a:cubicBezTo>
                        <a:cubicBezTo>
                          <a:pt x="1719670" y="15075"/>
                          <a:pt x="2023562" y="193481"/>
                          <a:pt x="2496553" y="385014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Freeform 131">
            <a:extLst>
              <a:ext uri="{FF2B5EF4-FFF2-40B4-BE49-F238E27FC236}">
                <a16:creationId xmlns:a16="http://schemas.microsoft.com/office/drawing/2014/main" id="{868F24A9-728B-3940-87DA-8FF6A2BC7BB9}"/>
              </a:ext>
            </a:extLst>
          </p:cNvPr>
          <p:cNvSpPr/>
          <p:nvPr/>
        </p:nvSpPr>
        <p:spPr>
          <a:xfrm>
            <a:off x="6720956" y="2219877"/>
            <a:ext cx="1965844" cy="413497"/>
          </a:xfrm>
          <a:custGeom>
            <a:avLst/>
            <a:gdLst>
              <a:gd name="connsiteX0" fmla="*/ 0 w 2496553"/>
              <a:gd name="connsiteY0" fmla="*/ 391030 h 391030"/>
              <a:gd name="connsiteX1" fmla="*/ 1227221 w 2496553"/>
              <a:gd name="connsiteY1" fmla="*/ 3 h 391030"/>
              <a:gd name="connsiteX2" fmla="*/ 2496553 w 2496553"/>
              <a:gd name="connsiteY2" fmla="*/ 385014 h 391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6553" h="391030">
                <a:moveTo>
                  <a:pt x="0" y="391030"/>
                </a:moveTo>
                <a:cubicBezTo>
                  <a:pt x="405564" y="196018"/>
                  <a:pt x="811129" y="1006"/>
                  <a:pt x="1227221" y="3"/>
                </a:cubicBezTo>
                <a:cubicBezTo>
                  <a:pt x="1643313" y="-1000"/>
                  <a:pt x="2069933" y="192007"/>
                  <a:pt x="2496553" y="385014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headEnd type="oval" w="lg" len="lg"/>
            <a:tailEnd type="arrow" w="lg" len="lg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496553"/>
                      <a:gd name="connsiteY0" fmla="*/ 391030 h 391030"/>
                      <a:gd name="connsiteX1" fmla="*/ 1227221 w 2496553"/>
                      <a:gd name="connsiteY1" fmla="*/ 3 h 391030"/>
                      <a:gd name="connsiteX2" fmla="*/ 2496553 w 2496553"/>
                      <a:gd name="connsiteY2" fmla="*/ 385014 h 391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96553" h="391030" extrusionOk="0">
                        <a:moveTo>
                          <a:pt x="0" y="391030"/>
                        </a:moveTo>
                        <a:cubicBezTo>
                          <a:pt x="349843" y="161648"/>
                          <a:pt x="748412" y="24545"/>
                          <a:pt x="1227221" y="3"/>
                        </a:cubicBezTo>
                        <a:cubicBezTo>
                          <a:pt x="1719670" y="15075"/>
                          <a:pt x="2023562" y="193481"/>
                          <a:pt x="2496553" y="385014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0D9C833-7B22-AB44-A129-02C4C57AF6E7}"/>
              </a:ext>
            </a:extLst>
          </p:cNvPr>
          <p:cNvSpPr/>
          <p:nvPr/>
        </p:nvSpPr>
        <p:spPr>
          <a:xfrm>
            <a:off x="8616934" y="1219200"/>
            <a:ext cx="3033784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Bank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is the lowest independently operable unit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Bank Capacity 32Mb (2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28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b);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8K WL; R[12:0]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DRAM core frequency 250MHz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CCD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(CAS to CAS delay, b2b same bank): 4ns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Open page latency (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tAA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) = 15ns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Close page latency (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tRCD+tAA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) = 19.8ns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9342E6B5-34F8-AF4D-8D79-8269338674A6}"/>
              </a:ext>
            </a:extLst>
          </p:cNvPr>
          <p:cNvGrpSpPr/>
          <p:nvPr/>
        </p:nvGrpSpPr>
        <p:grpSpPr>
          <a:xfrm>
            <a:off x="8001000" y="2590800"/>
            <a:ext cx="3649718" cy="3577960"/>
            <a:chOff x="8001000" y="2590800"/>
            <a:chExt cx="3649718" cy="3577960"/>
          </a:xfrm>
        </p:grpSpPr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A05788C3-35B8-3448-92CD-BEBD7066EC3F}"/>
                </a:ext>
              </a:extLst>
            </p:cNvPr>
            <p:cNvCxnSpPr>
              <a:cxnSpLocks/>
            </p:cNvCxnSpPr>
            <p:nvPr/>
          </p:nvCxnSpPr>
          <p:spPr>
            <a:xfrm>
              <a:off x="8044638" y="4767733"/>
              <a:ext cx="502502" cy="0"/>
            </a:xfrm>
            <a:prstGeom prst="straightConnector1">
              <a:avLst/>
            </a:prstGeom>
            <a:ln w="444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Rounded Rectangle 91">
              <a:extLst>
                <a:ext uri="{FF2B5EF4-FFF2-40B4-BE49-F238E27FC236}">
                  <a16:creationId xmlns:a16="http://schemas.microsoft.com/office/drawing/2014/main" id="{A6249123-FC36-7C42-AC5F-B6F9D86DAE18}"/>
                </a:ext>
              </a:extLst>
            </p:cNvPr>
            <p:cNvSpPr/>
            <p:nvPr/>
          </p:nvSpPr>
          <p:spPr>
            <a:xfrm rot="5400000">
              <a:off x="8663862" y="4476436"/>
              <a:ext cx="266852" cy="544650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C/A</a:t>
              </a:r>
            </a:p>
          </p:txBody>
        </p: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C562A433-3CA4-F74F-83F0-BD805F900005}"/>
                </a:ext>
              </a:extLst>
            </p:cNvPr>
            <p:cNvCxnSpPr>
              <a:cxnSpLocks/>
              <a:stCxn id="92" idx="1"/>
            </p:cNvCxnSpPr>
            <p:nvPr/>
          </p:nvCxnSpPr>
          <p:spPr>
            <a:xfrm flipV="1">
              <a:off x="8797288" y="4359096"/>
              <a:ext cx="810" cy="256239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612E06AF-AF75-2A49-B430-2E8312F6E54E}"/>
                </a:ext>
              </a:extLst>
            </p:cNvPr>
            <p:cNvCxnSpPr>
              <a:cxnSpLocks/>
              <a:stCxn id="92" idx="3"/>
            </p:cNvCxnSpPr>
            <p:nvPr/>
          </p:nvCxnSpPr>
          <p:spPr>
            <a:xfrm>
              <a:off x="8797288" y="4882187"/>
              <a:ext cx="810" cy="28352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97241193-4FF7-614F-B0A9-52F1D7F8568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36690" y="4996516"/>
              <a:ext cx="7626" cy="36802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D39A56B5-6359-C944-8491-143905DA4BE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84290" y="4831136"/>
              <a:ext cx="7626" cy="53340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D65626A2-CB9E-8E45-A491-BF33FB9AB8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31890" y="4691533"/>
              <a:ext cx="0" cy="673003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551BC935-38C5-E749-9EF0-B3EBAA41E2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79490" y="4526336"/>
              <a:ext cx="0" cy="84667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A187F157-3151-3F4A-BDA0-9E95647FA2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27090" y="4373936"/>
              <a:ext cx="0" cy="99907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A649D01A-193B-C94F-9C96-3770588EFF8C}"/>
                </a:ext>
              </a:extLst>
            </p:cNvPr>
            <p:cNvCxnSpPr>
              <a:cxnSpLocks/>
              <a:endCxn id="118" idx="1"/>
            </p:cNvCxnSpPr>
            <p:nvPr/>
          </p:nvCxnSpPr>
          <p:spPr>
            <a:xfrm flipV="1">
              <a:off x="8887968" y="3744468"/>
              <a:ext cx="646260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971561C4-0CD0-014E-B771-7D202B036D1A}"/>
                </a:ext>
              </a:extLst>
            </p:cNvPr>
            <p:cNvSpPr/>
            <p:nvPr/>
          </p:nvSpPr>
          <p:spPr>
            <a:xfrm>
              <a:off x="9488211" y="26975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ounded Rectangle 107">
              <a:extLst>
                <a:ext uri="{FF2B5EF4-FFF2-40B4-BE49-F238E27FC236}">
                  <a16:creationId xmlns:a16="http://schemas.microsoft.com/office/drawing/2014/main" id="{FC24E109-1986-A747-A2B2-C53939EBCB4F}"/>
                </a:ext>
              </a:extLst>
            </p:cNvPr>
            <p:cNvSpPr/>
            <p:nvPr/>
          </p:nvSpPr>
          <p:spPr>
            <a:xfrm>
              <a:off x="9793224" y="42343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ounded Rectangle 113">
              <a:extLst>
                <a:ext uri="{FF2B5EF4-FFF2-40B4-BE49-F238E27FC236}">
                  <a16:creationId xmlns:a16="http://schemas.microsoft.com/office/drawing/2014/main" id="{8776F6F0-4E16-A542-BDB0-C56ABC0FDE01}"/>
                </a:ext>
              </a:extLst>
            </p:cNvPr>
            <p:cNvSpPr/>
            <p:nvPr/>
          </p:nvSpPr>
          <p:spPr>
            <a:xfrm>
              <a:off x="9640611" y="28499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Rounded Rectangle 114">
              <a:extLst>
                <a:ext uri="{FF2B5EF4-FFF2-40B4-BE49-F238E27FC236}">
                  <a16:creationId xmlns:a16="http://schemas.microsoft.com/office/drawing/2014/main" id="{3F39AFC7-0C78-D946-8220-87BDC5C5D9B7}"/>
                </a:ext>
              </a:extLst>
            </p:cNvPr>
            <p:cNvSpPr/>
            <p:nvPr/>
          </p:nvSpPr>
          <p:spPr>
            <a:xfrm>
              <a:off x="9381828" y="3273552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ounded Rectangle 115">
              <a:extLst>
                <a:ext uri="{FF2B5EF4-FFF2-40B4-BE49-F238E27FC236}">
                  <a16:creationId xmlns:a16="http://schemas.microsoft.com/office/drawing/2014/main" id="{C4E80281-13A8-5942-AA3D-40060AF2316D}"/>
                </a:ext>
              </a:extLst>
            </p:cNvPr>
            <p:cNvSpPr/>
            <p:nvPr/>
          </p:nvSpPr>
          <p:spPr>
            <a:xfrm>
              <a:off x="9939528" y="43867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7" name="Rounded Rectangle 116">
              <a:extLst>
                <a:ext uri="{FF2B5EF4-FFF2-40B4-BE49-F238E27FC236}">
                  <a16:creationId xmlns:a16="http://schemas.microsoft.com/office/drawing/2014/main" id="{65072DC6-2CE8-B94D-B963-1EE18F3BCA80}"/>
                </a:ext>
              </a:extLst>
            </p:cNvPr>
            <p:cNvSpPr/>
            <p:nvPr/>
          </p:nvSpPr>
          <p:spPr>
            <a:xfrm>
              <a:off x="9793011" y="30023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ounded Rectangle 117">
              <a:extLst>
                <a:ext uri="{FF2B5EF4-FFF2-40B4-BE49-F238E27FC236}">
                  <a16:creationId xmlns:a16="http://schemas.microsoft.com/office/drawing/2014/main" id="{5DD43ED3-724E-944E-A6DD-023A2FDECBE9}"/>
                </a:ext>
              </a:extLst>
            </p:cNvPr>
            <p:cNvSpPr/>
            <p:nvPr/>
          </p:nvSpPr>
          <p:spPr>
            <a:xfrm>
              <a:off x="9534228" y="3429000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9" name="Rounded Rectangle 118">
              <a:extLst>
                <a:ext uri="{FF2B5EF4-FFF2-40B4-BE49-F238E27FC236}">
                  <a16:creationId xmlns:a16="http://schemas.microsoft.com/office/drawing/2014/main" id="{37A753C3-8A49-EA4D-82ED-7EFF5574FEB0}"/>
                </a:ext>
              </a:extLst>
            </p:cNvPr>
            <p:cNvSpPr/>
            <p:nvPr/>
          </p:nvSpPr>
          <p:spPr>
            <a:xfrm>
              <a:off x="10094976" y="45391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ounded Rectangle 119">
              <a:extLst>
                <a:ext uri="{FF2B5EF4-FFF2-40B4-BE49-F238E27FC236}">
                  <a16:creationId xmlns:a16="http://schemas.microsoft.com/office/drawing/2014/main" id="{5BCE9AFE-E140-2D4E-96B1-AABD16BFF4A1}"/>
                </a:ext>
              </a:extLst>
            </p:cNvPr>
            <p:cNvSpPr/>
            <p:nvPr/>
          </p:nvSpPr>
          <p:spPr>
            <a:xfrm>
              <a:off x="9945411" y="31547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1" name="Rounded Rectangle 120">
              <a:extLst>
                <a:ext uri="{FF2B5EF4-FFF2-40B4-BE49-F238E27FC236}">
                  <a16:creationId xmlns:a16="http://schemas.microsoft.com/office/drawing/2014/main" id="{3A8E5F71-D104-5647-9391-EA627BC2823B}"/>
                </a:ext>
              </a:extLst>
            </p:cNvPr>
            <p:cNvSpPr/>
            <p:nvPr/>
          </p:nvSpPr>
          <p:spPr>
            <a:xfrm>
              <a:off x="9686628" y="3584448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2" name="Rounded Rectangle 121">
              <a:extLst>
                <a:ext uri="{FF2B5EF4-FFF2-40B4-BE49-F238E27FC236}">
                  <a16:creationId xmlns:a16="http://schemas.microsoft.com/office/drawing/2014/main" id="{D156778A-DDF1-AF4D-9679-E87B392C08CE}"/>
                </a:ext>
              </a:extLst>
            </p:cNvPr>
            <p:cNvSpPr/>
            <p:nvPr/>
          </p:nvSpPr>
          <p:spPr>
            <a:xfrm>
              <a:off x="10250424" y="46915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6E80D7A7-A4F4-8C44-9BCD-65F69FF06757}"/>
                </a:ext>
              </a:extLst>
            </p:cNvPr>
            <p:cNvSpPr/>
            <p:nvPr/>
          </p:nvSpPr>
          <p:spPr>
            <a:xfrm>
              <a:off x="10097811" y="33071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4" name="Rounded Rectangle 123">
              <a:extLst>
                <a:ext uri="{FF2B5EF4-FFF2-40B4-BE49-F238E27FC236}">
                  <a16:creationId xmlns:a16="http://schemas.microsoft.com/office/drawing/2014/main" id="{302E0E4B-D0EB-864F-A2D7-B24EBAB501C3}"/>
                </a:ext>
              </a:extLst>
            </p:cNvPr>
            <p:cNvSpPr/>
            <p:nvPr/>
          </p:nvSpPr>
          <p:spPr>
            <a:xfrm>
              <a:off x="9839028" y="3730752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5" name="Rounded Rectangle 124">
              <a:extLst>
                <a:ext uri="{FF2B5EF4-FFF2-40B4-BE49-F238E27FC236}">
                  <a16:creationId xmlns:a16="http://schemas.microsoft.com/office/drawing/2014/main" id="{25E83A25-B71A-0544-86E1-13C0E4F93F48}"/>
                </a:ext>
              </a:extLst>
            </p:cNvPr>
            <p:cNvSpPr/>
            <p:nvPr/>
          </p:nvSpPr>
          <p:spPr>
            <a:xfrm>
              <a:off x="10396728" y="4843933"/>
              <a:ext cx="64008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8" name="Rounded Rectangle 127">
              <a:extLst>
                <a:ext uri="{FF2B5EF4-FFF2-40B4-BE49-F238E27FC236}">
                  <a16:creationId xmlns:a16="http://schemas.microsoft.com/office/drawing/2014/main" id="{B2A698C1-9DC7-2443-91F7-C7DDBB347C8F}"/>
                </a:ext>
              </a:extLst>
            </p:cNvPr>
            <p:cNvSpPr/>
            <p:nvPr/>
          </p:nvSpPr>
          <p:spPr>
            <a:xfrm>
              <a:off x="9991428" y="3886200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9" name="Rounded Rectangle 128">
              <a:extLst>
                <a:ext uri="{FF2B5EF4-FFF2-40B4-BE49-F238E27FC236}">
                  <a16:creationId xmlns:a16="http://schemas.microsoft.com/office/drawing/2014/main" id="{6E54838A-AF3D-5341-A803-B69D542604BE}"/>
                </a:ext>
              </a:extLst>
            </p:cNvPr>
            <p:cNvSpPr/>
            <p:nvPr/>
          </p:nvSpPr>
          <p:spPr>
            <a:xfrm>
              <a:off x="10250211" y="3459536"/>
              <a:ext cx="1336150" cy="1460597"/>
            </a:xfrm>
            <a:prstGeom prst="roundRect">
              <a:avLst/>
            </a:prstGeom>
            <a:solidFill>
              <a:srgbClr val="C46A1D">
                <a:alpha val="32941"/>
              </a:srgbClr>
            </a:solidFill>
            <a:ln>
              <a:solidFill>
                <a:srgbClr val="C46A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Memory Mat</a:t>
              </a:r>
              <a:endPara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0" name="Rounded Rectangle 129">
              <a:extLst>
                <a:ext uri="{FF2B5EF4-FFF2-40B4-BE49-F238E27FC236}">
                  <a16:creationId xmlns:a16="http://schemas.microsoft.com/office/drawing/2014/main" id="{EC6FA324-E064-6747-BF1C-48C468C3D91F}"/>
                </a:ext>
              </a:extLst>
            </p:cNvPr>
            <p:cNvSpPr/>
            <p:nvPr/>
          </p:nvSpPr>
          <p:spPr>
            <a:xfrm>
              <a:off x="10561320" y="4996333"/>
              <a:ext cx="685800" cy="161053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SA</a:t>
              </a:r>
            </a:p>
          </p:txBody>
        </p:sp>
        <p:sp>
          <p:nvSpPr>
            <p:cNvPr id="131" name="Rounded Rectangle 130">
              <a:extLst>
                <a:ext uri="{FF2B5EF4-FFF2-40B4-BE49-F238E27FC236}">
                  <a16:creationId xmlns:a16="http://schemas.microsoft.com/office/drawing/2014/main" id="{DCE13921-2D52-6842-BE6C-4B4D7DC83DF7}"/>
                </a:ext>
              </a:extLst>
            </p:cNvPr>
            <p:cNvSpPr/>
            <p:nvPr/>
          </p:nvSpPr>
          <p:spPr>
            <a:xfrm>
              <a:off x="9534227" y="5518918"/>
              <a:ext cx="1946217" cy="151225"/>
            </a:xfrm>
            <a:prstGeom prst="roundRect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</a:t>
              </a:r>
            </a:p>
          </p:txBody>
        </p:sp>
        <p:sp>
          <p:nvSpPr>
            <p:cNvPr id="137" name="Rounded Rectangle 136">
              <a:extLst>
                <a:ext uri="{FF2B5EF4-FFF2-40B4-BE49-F238E27FC236}">
                  <a16:creationId xmlns:a16="http://schemas.microsoft.com/office/drawing/2014/main" id="{87E81DBA-38BE-C747-8FD9-8FF1795B2989}"/>
                </a:ext>
              </a:extLst>
            </p:cNvPr>
            <p:cNvSpPr/>
            <p:nvPr/>
          </p:nvSpPr>
          <p:spPr>
            <a:xfrm>
              <a:off x="8699157" y="3152497"/>
              <a:ext cx="197882" cy="1206599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RAS</a:t>
              </a:r>
            </a:p>
          </p:txBody>
        </p:sp>
        <p:cxnSp>
          <p:nvCxnSpPr>
            <p:cNvPr id="138" name="Elbow Connector 137">
              <a:extLst>
                <a:ext uri="{FF2B5EF4-FFF2-40B4-BE49-F238E27FC236}">
                  <a16:creationId xmlns:a16="http://schemas.microsoft.com/office/drawing/2014/main" id="{1A666A0F-022F-7943-87F2-1516CEBBAA79}"/>
                </a:ext>
              </a:extLst>
            </p:cNvPr>
            <p:cNvCxnSpPr>
              <a:cxnSpLocks/>
              <a:endCxn id="131" idx="2"/>
            </p:cNvCxnSpPr>
            <p:nvPr/>
          </p:nvCxnSpPr>
          <p:spPr>
            <a:xfrm flipV="1">
              <a:off x="8001000" y="5670143"/>
              <a:ext cx="2506336" cy="294680"/>
            </a:xfrm>
            <a:prstGeom prst="bentConnector2">
              <a:avLst/>
            </a:prstGeom>
            <a:ln w="76200" cmpd="tri">
              <a:solidFill>
                <a:srgbClr val="00B05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>
              <a:extLst>
                <a:ext uri="{FF2B5EF4-FFF2-40B4-BE49-F238E27FC236}">
                  <a16:creationId xmlns:a16="http://schemas.microsoft.com/office/drawing/2014/main" id="{D4A57AD5-C09D-5A4F-B6B7-EF9F583E35BE}"/>
                </a:ext>
              </a:extLst>
            </p:cNvPr>
            <p:cNvCxnSpPr>
              <a:cxnSpLocks/>
              <a:endCxn id="115" idx="1"/>
            </p:cNvCxnSpPr>
            <p:nvPr/>
          </p:nvCxnSpPr>
          <p:spPr>
            <a:xfrm flipV="1">
              <a:off x="8887968" y="3589020"/>
              <a:ext cx="493860" cy="234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>
              <a:extLst>
                <a:ext uri="{FF2B5EF4-FFF2-40B4-BE49-F238E27FC236}">
                  <a16:creationId xmlns:a16="http://schemas.microsoft.com/office/drawing/2014/main" id="{6B122A56-25E8-5C43-A534-1EAB14ED5435}"/>
                </a:ext>
              </a:extLst>
            </p:cNvPr>
            <p:cNvCxnSpPr>
              <a:cxnSpLocks/>
              <a:endCxn id="152" idx="1"/>
            </p:cNvCxnSpPr>
            <p:nvPr/>
          </p:nvCxnSpPr>
          <p:spPr>
            <a:xfrm>
              <a:off x="8897039" y="3442716"/>
              <a:ext cx="333499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80F2C050-373B-574A-91ED-C1D461FDC42F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7" y="3885869"/>
              <a:ext cx="786384" cy="9144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4152BB03-30F3-BE48-9E21-08B6492DB048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8" y="4048557"/>
              <a:ext cx="960120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CB2F15A5-E821-6D44-AB31-9E1D09234302}"/>
                </a:ext>
              </a:extLst>
            </p:cNvPr>
            <p:cNvCxnSpPr>
              <a:cxnSpLocks/>
            </p:cNvCxnSpPr>
            <p:nvPr/>
          </p:nvCxnSpPr>
          <p:spPr>
            <a:xfrm>
              <a:off x="8887968" y="4201014"/>
              <a:ext cx="1088136" cy="6313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13FEE193-AB0D-5242-972D-56DB7D53DAEB}"/>
                </a:ext>
              </a:extLst>
            </p:cNvPr>
            <p:cNvCxnSpPr>
              <a:cxnSpLocks/>
              <a:endCxn id="131" idx="1"/>
            </p:cNvCxnSpPr>
            <p:nvPr/>
          </p:nvCxnSpPr>
          <p:spPr>
            <a:xfrm>
              <a:off x="8897039" y="5594531"/>
              <a:ext cx="637188" cy="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4A5C5D00-268C-034E-82AE-4E2BE62FA6C3}"/>
                </a:ext>
              </a:extLst>
            </p:cNvPr>
            <p:cNvCxnSpPr>
              <a:cxnSpLocks/>
              <a:endCxn id="130" idx="2"/>
            </p:cNvCxnSpPr>
            <p:nvPr/>
          </p:nvCxnSpPr>
          <p:spPr>
            <a:xfrm flipH="1" flipV="1">
              <a:off x="10904220" y="5157386"/>
              <a:ext cx="8904" cy="215620"/>
            </a:xfrm>
            <a:prstGeom prst="straightConnector1">
              <a:avLst/>
            </a:prstGeom>
            <a:ln>
              <a:solidFill>
                <a:srgbClr val="00B050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EFA0257E-C743-054E-88F1-3E8A074B0A2D}"/>
                </a:ext>
              </a:extLst>
            </p:cNvPr>
            <p:cNvSpPr/>
            <p:nvPr/>
          </p:nvSpPr>
          <p:spPr>
            <a:xfrm>
              <a:off x="9029934" y="5710488"/>
              <a:ext cx="113729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DQ + Metadata</a:t>
              </a:r>
            </a:p>
          </p:txBody>
        </p:sp>
        <p:sp>
          <p:nvSpPr>
            <p:cNvPr id="150" name="Rounded Rectangle 149">
              <a:extLst>
                <a:ext uri="{FF2B5EF4-FFF2-40B4-BE49-F238E27FC236}">
                  <a16:creationId xmlns:a16="http://schemas.microsoft.com/office/drawing/2014/main" id="{23B8C919-6559-5F42-86B9-8E3D69F3CA74}"/>
                </a:ext>
              </a:extLst>
            </p:cNvPr>
            <p:cNvSpPr/>
            <p:nvPr/>
          </p:nvSpPr>
          <p:spPr>
            <a:xfrm>
              <a:off x="8699157" y="5165714"/>
              <a:ext cx="197882" cy="620134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CAS</a:t>
              </a:r>
            </a:p>
          </p:txBody>
        </p:sp>
        <p:sp>
          <p:nvSpPr>
            <p:cNvPr id="151" name="Rounded Rectangle 150">
              <a:extLst>
                <a:ext uri="{FF2B5EF4-FFF2-40B4-BE49-F238E27FC236}">
                  <a16:creationId xmlns:a16="http://schemas.microsoft.com/office/drawing/2014/main" id="{4813DA8C-BF48-7747-BD39-31F70F789BCD}"/>
                </a:ext>
              </a:extLst>
            </p:cNvPr>
            <p:cNvSpPr/>
            <p:nvPr/>
          </p:nvSpPr>
          <p:spPr>
            <a:xfrm>
              <a:off x="8362124" y="2590800"/>
              <a:ext cx="3288594" cy="357796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Bank</a:t>
              </a:r>
            </a:p>
          </p:txBody>
        </p:sp>
        <p:sp>
          <p:nvSpPr>
            <p:cNvPr id="152" name="Rounded Rectangle 151">
              <a:extLst>
                <a:ext uri="{FF2B5EF4-FFF2-40B4-BE49-F238E27FC236}">
                  <a16:creationId xmlns:a16="http://schemas.microsoft.com/office/drawing/2014/main" id="{D11D6151-8D1B-F346-B685-E457AF7CA349}"/>
                </a:ext>
              </a:extLst>
            </p:cNvPr>
            <p:cNvSpPr/>
            <p:nvPr/>
          </p:nvSpPr>
          <p:spPr>
            <a:xfrm>
              <a:off x="9230538" y="3127248"/>
              <a:ext cx="210752" cy="630936"/>
            </a:xfrm>
            <a:prstGeom prst="roundRect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SWD</a:t>
              </a:r>
            </a:p>
          </p:txBody>
        </p: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9A3CC1B0-10D9-1942-881F-9B265A39B07A}"/>
                </a:ext>
              </a:extLst>
            </p:cNvPr>
            <p:cNvGrpSpPr/>
            <p:nvPr/>
          </p:nvGrpSpPr>
          <p:grpSpPr>
            <a:xfrm>
              <a:off x="10824361" y="5250679"/>
              <a:ext cx="167546" cy="83321"/>
              <a:chOff x="11434172" y="6320519"/>
              <a:chExt cx="167546" cy="83321"/>
            </a:xfrm>
          </p:grpSpPr>
          <p:cxnSp>
            <p:nvCxnSpPr>
              <p:cNvPr id="190" name="Straight Arrow Connector 189">
                <a:extLst>
                  <a:ext uri="{FF2B5EF4-FFF2-40B4-BE49-F238E27FC236}">
                    <a16:creationId xmlns:a16="http://schemas.microsoft.com/office/drawing/2014/main" id="{2670C072-6967-A74F-BF97-FC4B337E18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Arrow Connector 190">
                <a:extLst>
                  <a:ext uri="{FF2B5EF4-FFF2-40B4-BE49-F238E27FC236}">
                    <a16:creationId xmlns:a16="http://schemas.microsoft.com/office/drawing/2014/main" id="{8FBB897B-BDC4-B345-93E5-58370716053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Arrow Connector 191">
                <a:extLst>
                  <a:ext uri="{FF2B5EF4-FFF2-40B4-BE49-F238E27FC236}">
                    <a16:creationId xmlns:a16="http://schemas.microsoft.com/office/drawing/2014/main" id="{A2A10A06-BA92-9A4F-BF6D-02AF4D6F61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6EFFBA5E-1E60-F04B-A6CA-6DBFFE0651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4A5C670D-B1C3-E743-AE25-8DCC3A60C561}"/>
                </a:ext>
              </a:extLst>
            </p:cNvPr>
            <p:cNvGrpSpPr/>
            <p:nvPr/>
          </p:nvGrpSpPr>
          <p:grpSpPr>
            <a:xfrm>
              <a:off x="10660542" y="5164754"/>
              <a:ext cx="167546" cy="83321"/>
              <a:chOff x="11434172" y="6320519"/>
              <a:chExt cx="167546" cy="83321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6BEDB11E-62E1-C24B-A359-5C4BA9CA86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Arrow Connector 186">
                <a:extLst>
                  <a:ext uri="{FF2B5EF4-FFF2-40B4-BE49-F238E27FC236}">
                    <a16:creationId xmlns:a16="http://schemas.microsoft.com/office/drawing/2014/main" id="{D3F5238A-0E63-A04F-9784-7BAA445AEB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Arrow Connector 187">
                <a:extLst>
                  <a:ext uri="{FF2B5EF4-FFF2-40B4-BE49-F238E27FC236}">
                    <a16:creationId xmlns:a16="http://schemas.microsoft.com/office/drawing/2014/main" id="{73249476-55F9-DE4E-BAB7-5D05CD19F8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Arrow Connector 188">
                <a:extLst>
                  <a:ext uri="{FF2B5EF4-FFF2-40B4-BE49-F238E27FC236}">
                    <a16:creationId xmlns:a16="http://schemas.microsoft.com/office/drawing/2014/main" id="{A49D4848-C038-D74C-A9D1-B8AC73CF5E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F994B0A8-FEE2-264E-BA04-C600C97D15B1}"/>
                </a:ext>
              </a:extLst>
            </p:cNvPr>
            <p:cNvGrpSpPr/>
            <p:nvPr/>
          </p:nvGrpSpPr>
          <p:grpSpPr>
            <a:xfrm>
              <a:off x="10497492" y="5082002"/>
              <a:ext cx="167546" cy="83321"/>
              <a:chOff x="11434172" y="6320519"/>
              <a:chExt cx="167546" cy="83321"/>
            </a:xfrm>
          </p:grpSpPr>
          <p:cxnSp>
            <p:nvCxnSpPr>
              <p:cNvPr id="182" name="Straight Arrow Connector 181">
                <a:extLst>
                  <a:ext uri="{FF2B5EF4-FFF2-40B4-BE49-F238E27FC236}">
                    <a16:creationId xmlns:a16="http://schemas.microsoft.com/office/drawing/2014/main" id="{0F962E51-F780-7647-BB34-729FBEC998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Arrow Connector 182">
                <a:extLst>
                  <a:ext uri="{FF2B5EF4-FFF2-40B4-BE49-F238E27FC236}">
                    <a16:creationId xmlns:a16="http://schemas.microsoft.com/office/drawing/2014/main" id="{60E42C53-7998-E547-B8AF-CE6887BAC1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Arrow Connector 183">
                <a:extLst>
                  <a:ext uri="{FF2B5EF4-FFF2-40B4-BE49-F238E27FC236}">
                    <a16:creationId xmlns:a16="http://schemas.microsoft.com/office/drawing/2014/main" id="{B847A64D-ED63-A04A-AA89-840968E1A7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Arrow Connector 184">
                <a:extLst>
                  <a:ext uri="{FF2B5EF4-FFF2-40B4-BE49-F238E27FC236}">
                    <a16:creationId xmlns:a16="http://schemas.microsoft.com/office/drawing/2014/main" id="{661FBD10-6E08-6442-BCFC-EE2F4A6D35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888C3DF6-C11A-4F4D-8D81-773A03FF4986}"/>
                </a:ext>
              </a:extLst>
            </p:cNvPr>
            <p:cNvGrpSpPr/>
            <p:nvPr/>
          </p:nvGrpSpPr>
          <p:grpSpPr>
            <a:xfrm>
              <a:off x="10348117" y="4996642"/>
              <a:ext cx="167546" cy="83321"/>
              <a:chOff x="11434172" y="6320519"/>
              <a:chExt cx="167546" cy="83321"/>
            </a:xfrm>
          </p:grpSpPr>
          <p:cxnSp>
            <p:nvCxnSpPr>
              <p:cNvPr id="178" name="Straight Arrow Connector 177">
                <a:extLst>
                  <a:ext uri="{FF2B5EF4-FFF2-40B4-BE49-F238E27FC236}">
                    <a16:creationId xmlns:a16="http://schemas.microsoft.com/office/drawing/2014/main" id="{CB3D420E-A4B8-C244-AD30-65115B293C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Arrow Connector 178">
                <a:extLst>
                  <a:ext uri="{FF2B5EF4-FFF2-40B4-BE49-F238E27FC236}">
                    <a16:creationId xmlns:a16="http://schemas.microsoft.com/office/drawing/2014/main" id="{E5949C65-DB59-4245-96B2-595DD00BFE0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Arrow Connector 179">
                <a:extLst>
                  <a:ext uri="{FF2B5EF4-FFF2-40B4-BE49-F238E27FC236}">
                    <a16:creationId xmlns:a16="http://schemas.microsoft.com/office/drawing/2014/main" id="{6D1DFEA7-43D0-E744-83ED-1A6755C079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AA5F410D-41BA-E44F-88EF-EBF79F2F63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854E9299-8D99-B84A-A197-06D6B062D9B0}"/>
                </a:ext>
              </a:extLst>
            </p:cNvPr>
            <p:cNvGrpSpPr/>
            <p:nvPr/>
          </p:nvGrpSpPr>
          <p:grpSpPr>
            <a:xfrm>
              <a:off x="10189374" y="4912623"/>
              <a:ext cx="167546" cy="83321"/>
              <a:chOff x="11434172" y="6320519"/>
              <a:chExt cx="167546" cy="83321"/>
            </a:xfrm>
          </p:grpSpPr>
          <p:cxnSp>
            <p:nvCxnSpPr>
              <p:cNvPr id="174" name="Straight Arrow Connector 173">
                <a:extLst>
                  <a:ext uri="{FF2B5EF4-FFF2-40B4-BE49-F238E27FC236}">
                    <a16:creationId xmlns:a16="http://schemas.microsoft.com/office/drawing/2014/main" id="{A5BD5C43-8E5B-7A47-97AD-F2FEE98429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Arrow Connector 174">
                <a:extLst>
                  <a:ext uri="{FF2B5EF4-FFF2-40B4-BE49-F238E27FC236}">
                    <a16:creationId xmlns:a16="http://schemas.microsoft.com/office/drawing/2014/main" id="{C4223828-D573-7B4E-B539-DD921772E8A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3DD88624-70D7-4A47-AFD4-5D14F6E1A8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Arrow Connector 176">
                <a:extLst>
                  <a:ext uri="{FF2B5EF4-FFF2-40B4-BE49-F238E27FC236}">
                    <a16:creationId xmlns:a16="http://schemas.microsoft.com/office/drawing/2014/main" id="{E834C6AA-33B7-124E-8E17-3A55C239C8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95D12B88-6EAA-DC4F-88A3-E56F136ADB54}"/>
                </a:ext>
              </a:extLst>
            </p:cNvPr>
            <p:cNvGrpSpPr/>
            <p:nvPr/>
          </p:nvGrpSpPr>
          <p:grpSpPr>
            <a:xfrm>
              <a:off x="10058400" y="4829302"/>
              <a:ext cx="167546" cy="83321"/>
              <a:chOff x="11434172" y="6320519"/>
              <a:chExt cx="167546" cy="83321"/>
            </a:xfrm>
          </p:grpSpPr>
          <p:cxnSp>
            <p:nvCxnSpPr>
              <p:cNvPr id="170" name="Straight Arrow Connector 169">
                <a:extLst>
                  <a:ext uri="{FF2B5EF4-FFF2-40B4-BE49-F238E27FC236}">
                    <a16:creationId xmlns:a16="http://schemas.microsoft.com/office/drawing/2014/main" id="{8832161B-9FB0-9B42-9111-346AC93D89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4172" y="63246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>
                <a:extLst>
                  <a:ext uri="{FF2B5EF4-FFF2-40B4-BE49-F238E27FC236}">
                    <a16:creationId xmlns:a16="http://schemas.microsoft.com/office/drawing/2014/main" id="{43FEA97E-BA44-7A41-9288-7A8DC0A4B4A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87411" y="6364834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2060AF60-AB95-BA43-9C83-1FDCCC402C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53469" y="6320519"/>
                <a:ext cx="0" cy="39006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Arrow Connector 172">
                <a:extLst>
                  <a:ext uri="{FF2B5EF4-FFF2-40B4-BE49-F238E27FC236}">
                    <a16:creationId xmlns:a16="http://schemas.microsoft.com/office/drawing/2014/main" id="{6D4A01BD-40ED-174A-B147-E880A61FE7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42002" y="6400800"/>
                <a:ext cx="159716" cy="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9" name="Straight Arrow Connector 158">
              <a:extLst>
                <a:ext uri="{FF2B5EF4-FFF2-40B4-BE49-F238E27FC236}">
                  <a16:creationId xmlns:a16="http://schemas.microsoft.com/office/drawing/2014/main" id="{2F926740-955C-4B42-9394-79091BE757B1}"/>
                </a:ext>
              </a:extLst>
            </p:cNvPr>
            <p:cNvCxnSpPr>
              <a:cxnSpLocks/>
            </p:cNvCxnSpPr>
            <p:nvPr/>
          </p:nvCxnSpPr>
          <p:spPr>
            <a:xfrm>
              <a:off x="9829469" y="4873143"/>
              <a:ext cx="242371" cy="3916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D0672C39-6E7E-8C47-A394-1700F0CDD81F}"/>
                </a:ext>
              </a:extLst>
            </p:cNvPr>
            <p:cNvCxnSpPr>
              <a:cxnSpLocks/>
            </p:cNvCxnSpPr>
            <p:nvPr/>
          </p:nvCxnSpPr>
          <p:spPr>
            <a:xfrm>
              <a:off x="9829879" y="4954697"/>
              <a:ext cx="395044" cy="655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35BC42EC-EF2F-9345-A0A0-D323F4BE4312}"/>
                </a:ext>
              </a:extLst>
            </p:cNvPr>
            <p:cNvCxnSpPr>
              <a:cxnSpLocks/>
            </p:cNvCxnSpPr>
            <p:nvPr/>
          </p:nvCxnSpPr>
          <p:spPr>
            <a:xfrm>
              <a:off x="9829879" y="5044448"/>
              <a:ext cx="540854" cy="637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>
              <a:extLst>
                <a:ext uri="{FF2B5EF4-FFF2-40B4-BE49-F238E27FC236}">
                  <a16:creationId xmlns:a16="http://schemas.microsoft.com/office/drawing/2014/main" id="{CD422CB4-DE65-F640-B319-D1042DE9E0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46047" y="5126740"/>
              <a:ext cx="687905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>
              <a:extLst>
                <a:ext uri="{FF2B5EF4-FFF2-40B4-BE49-F238E27FC236}">
                  <a16:creationId xmlns:a16="http://schemas.microsoft.com/office/drawing/2014/main" id="{9C369578-10AC-1446-A5DA-804BE3E5F4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46049" y="5212477"/>
              <a:ext cx="852492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Arrow Connector 163">
              <a:extLst>
                <a:ext uri="{FF2B5EF4-FFF2-40B4-BE49-F238E27FC236}">
                  <a16:creationId xmlns:a16="http://schemas.microsoft.com/office/drawing/2014/main" id="{518E9AE4-6137-344B-83FB-A11C3CF7BC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7747" y="5295102"/>
              <a:ext cx="1010712" cy="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AB2320C1-73C7-BD49-98C7-50DE220503BB}"/>
                </a:ext>
              </a:extLst>
            </p:cNvPr>
            <p:cNvCxnSpPr>
              <a:cxnSpLocks/>
            </p:cNvCxnSpPr>
            <p:nvPr/>
          </p:nvCxnSpPr>
          <p:spPr>
            <a:xfrm>
              <a:off x="10127090" y="5373006"/>
              <a:ext cx="784959" cy="0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>
              <a:extLst>
                <a:ext uri="{FF2B5EF4-FFF2-40B4-BE49-F238E27FC236}">
                  <a16:creationId xmlns:a16="http://schemas.microsoft.com/office/drawing/2014/main" id="{287D1648-6AEB-DA41-9C89-A4E9C0C553AD}"/>
                </a:ext>
              </a:extLst>
            </p:cNvPr>
            <p:cNvCxnSpPr>
              <a:cxnSpLocks/>
              <a:stCxn id="131" idx="0"/>
            </p:cNvCxnSpPr>
            <p:nvPr/>
          </p:nvCxnSpPr>
          <p:spPr>
            <a:xfrm flipH="1" flipV="1">
              <a:off x="10503544" y="5367472"/>
              <a:ext cx="3792" cy="151446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D9E8CEE3-0A57-3846-85B0-19130D8F6549}"/>
                </a:ext>
              </a:extLst>
            </p:cNvPr>
            <p:cNvSpPr/>
            <p:nvPr/>
          </p:nvSpPr>
          <p:spPr>
            <a:xfrm>
              <a:off x="9325868" y="4549625"/>
              <a:ext cx="40107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CSL</a:t>
              </a:r>
            </a:p>
          </p:txBody>
        </p:sp>
        <p:cxnSp>
          <p:nvCxnSpPr>
            <p:cNvPr id="168" name="Straight Arrow Connector 167">
              <a:extLst>
                <a:ext uri="{FF2B5EF4-FFF2-40B4-BE49-F238E27FC236}">
                  <a16:creationId xmlns:a16="http://schemas.microsoft.com/office/drawing/2014/main" id="{87106739-4213-2944-8E54-8B48D055F69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30597" y="4761116"/>
              <a:ext cx="7626" cy="533400"/>
            </a:xfrm>
            <a:prstGeom prst="straightConnector1">
              <a:avLst/>
            </a:prstGeom>
            <a:ln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>
              <a:extLst>
                <a:ext uri="{FF2B5EF4-FFF2-40B4-BE49-F238E27FC236}">
                  <a16:creationId xmlns:a16="http://schemas.microsoft.com/office/drawing/2014/main" id="{BFC59204-7C35-3D48-B3E5-F0A65B65BA5A}"/>
                </a:ext>
              </a:extLst>
            </p:cNvPr>
            <p:cNvCxnSpPr>
              <a:cxnSpLocks/>
              <a:endCxn id="92" idx="0"/>
            </p:cNvCxnSpPr>
            <p:nvPr/>
          </p:nvCxnSpPr>
          <p:spPr>
            <a:xfrm flipH="1" flipV="1">
              <a:off x="9069613" y="4748761"/>
              <a:ext cx="761774" cy="8157"/>
            </a:xfrm>
            <a:prstGeom prst="straightConnector1">
              <a:avLst/>
            </a:prstGeom>
            <a:ln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" name="Rectangle 193">
            <a:extLst>
              <a:ext uri="{FF2B5EF4-FFF2-40B4-BE49-F238E27FC236}">
                <a16:creationId xmlns:a16="http://schemas.microsoft.com/office/drawing/2014/main" id="{57EDAC67-17F8-0940-838E-AF445414B296}"/>
              </a:ext>
            </a:extLst>
          </p:cNvPr>
          <p:cNvSpPr/>
          <p:nvPr/>
        </p:nvSpPr>
        <p:spPr>
          <a:xfrm>
            <a:off x="4343400" y="4117538"/>
            <a:ext cx="2970777" cy="166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687388" indent="-687388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Channels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are full independent to each other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256Mb per channel capacity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28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8 banks per channel B[2:0]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DQ=512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(HB required?)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½KB physical/addressable page [2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b]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C[3:0]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BW = 16GB/s/Channel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BW density = 512GB/s/GB 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Bank grouping ? </a:t>
            </a:r>
            <a:endParaRPr lang="en-US" sz="1200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Pseudo Channel?</a:t>
            </a:r>
          </a:p>
        </p:txBody>
      </p:sp>
    </p:spTree>
    <p:extLst>
      <p:ext uri="{BB962C8B-B14F-4D97-AF65-F5344CB8AC3E}">
        <p14:creationId xmlns:p14="http://schemas.microsoft.com/office/powerpoint/2010/main" val="652995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C6E93-6BAC-EF45-A08C-3ECCD513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81000"/>
          </a:xfrm>
        </p:spPr>
        <p:txBody>
          <a:bodyPr/>
          <a:lstStyle/>
          <a:p>
            <a:r>
              <a:rPr lang="en-US" sz="3600" dirty="0"/>
              <a:t>High Level Spec Comparison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0F50077-7FFA-504D-8788-DD1C467D7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191363"/>
              </p:ext>
            </p:extLst>
          </p:nvPr>
        </p:nvGraphicFramePr>
        <p:xfrm>
          <a:off x="685800" y="722234"/>
          <a:ext cx="10363200" cy="5337332"/>
        </p:xfrm>
        <a:graphic>
          <a:graphicData uri="http://schemas.openxmlformats.org/drawingml/2006/table">
            <a:tbl>
              <a:tblPr/>
              <a:tblGrid>
                <a:gridCol w="1250515">
                  <a:extLst>
                    <a:ext uri="{9D8B030D-6E8A-4147-A177-3AD203B41FA5}">
                      <a16:colId xmlns:a16="http://schemas.microsoft.com/office/drawing/2014/main" val="4178257117"/>
                    </a:ext>
                  </a:extLst>
                </a:gridCol>
                <a:gridCol w="2260981">
                  <a:extLst>
                    <a:ext uri="{9D8B030D-6E8A-4147-A177-3AD203B41FA5}">
                      <a16:colId xmlns:a16="http://schemas.microsoft.com/office/drawing/2014/main" val="3570618138"/>
                    </a:ext>
                  </a:extLst>
                </a:gridCol>
                <a:gridCol w="1194512">
                  <a:extLst>
                    <a:ext uri="{9D8B030D-6E8A-4147-A177-3AD203B41FA5}">
                      <a16:colId xmlns:a16="http://schemas.microsoft.com/office/drawing/2014/main" val="2274038578"/>
                    </a:ext>
                  </a:extLst>
                </a:gridCol>
                <a:gridCol w="1414298">
                  <a:extLst>
                    <a:ext uri="{9D8B030D-6E8A-4147-A177-3AD203B41FA5}">
                      <a16:colId xmlns:a16="http://schemas.microsoft.com/office/drawing/2014/main" val="1269468192"/>
                    </a:ext>
                  </a:extLst>
                </a:gridCol>
                <a:gridCol w="1414298">
                  <a:extLst>
                    <a:ext uri="{9D8B030D-6E8A-4147-A177-3AD203B41FA5}">
                      <a16:colId xmlns:a16="http://schemas.microsoft.com/office/drawing/2014/main" val="1760035293"/>
                    </a:ext>
                  </a:extLst>
                </a:gridCol>
                <a:gridCol w="1414298">
                  <a:extLst>
                    <a:ext uri="{9D8B030D-6E8A-4147-A177-3AD203B41FA5}">
                      <a16:colId xmlns:a16="http://schemas.microsoft.com/office/drawing/2014/main" val="1606369341"/>
                    </a:ext>
                  </a:extLst>
                </a:gridCol>
                <a:gridCol w="1414298">
                  <a:extLst>
                    <a:ext uri="{9D8B030D-6E8A-4147-A177-3AD203B41FA5}">
                      <a16:colId xmlns:a16="http://schemas.microsoft.com/office/drawing/2014/main" val="2575083144"/>
                    </a:ext>
                  </a:extLst>
                </a:gridCol>
              </a:tblGrid>
              <a:tr h="101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LPDDR5</a:t>
                      </a:r>
                    </a:p>
                  </a:txBody>
                  <a:tcPr marL="6357" marR="6357" marT="6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HBM3</a:t>
                      </a:r>
                    </a:p>
                  </a:txBody>
                  <a:tcPr marL="6357" marR="6357" marT="6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2Gb Macro</a:t>
                      </a:r>
                    </a:p>
                  </a:txBody>
                  <a:tcPr marL="6357" marR="6357" marT="6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296518"/>
                  </a:ext>
                </a:extLst>
              </a:tr>
              <a:tr h="101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Node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Hynix 1z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Hynix 1z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JEDEC R.95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TCC-D 1z proposal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20752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014500"/>
                  </a:ext>
                </a:extLst>
              </a:tr>
              <a:tr h="55160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</a:t>
                      </a:r>
                    </a:p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JEDEC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device specs is based on 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stacked-die configuration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2~512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4818808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Footprint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</a:t>
                      </a:r>
                      <a:r>
                        <a:rPr lang="en-US" sz="1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60.72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115.06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16.07*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846897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Mb/mm</a:t>
                      </a:r>
                      <a:r>
                        <a:rPr lang="en-US" sz="1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6322460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DQ / die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 (1K allocated)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uptp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7304313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Channel /Die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upto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019576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 Rate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GTpS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4.8~6.4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4380681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Bandwidth Density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GB/s/GB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max. 205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7689773"/>
                  </a:ext>
                </a:extLst>
              </a:tr>
              <a:tr h="251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Latency (Close page) </a:t>
                      </a:r>
                    </a:p>
                  </a:txBody>
                  <a:tcPr marL="6357" marR="6357" marT="6357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19.80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300146"/>
                  </a:ext>
                </a:extLst>
              </a:tr>
              <a:tr h="15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Latency (Open page)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678774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access latency (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4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CCD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2.5~4.0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312975"/>
                  </a:ext>
                </a:extLst>
              </a:tr>
              <a:tr h="55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466108"/>
                  </a:ext>
                </a:extLst>
              </a:tr>
              <a:tr h="10116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Channel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Channel Capacity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16384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2K~32K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71704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DQ / 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67927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Bank / 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Bank/Channel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16, 32, 48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4403916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BW/Channel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GB/s/Channel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38.4~51.2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809450"/>
                  </a:ext>
                </a:extLst>
              </a:tr>
              <a:tr h="55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793208"/>
                  </a:ext>
                </a:extLst>
              </a:tr>
              <a:tr h="10116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Bank, Partition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 Capacity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Mb/Bank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see spec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246743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col of Mat/Tile (GBL)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538234"/>
                  </a:ext>
                </a:extLst>
              </a:tr>
              <a:tr h="10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Row of Mat/Tile (GWL)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836574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Physical Page Size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16384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16384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16384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4096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635415"/>
                  </a:ext>
                </a:extLst>
              </a:tr>
              <a:tr h="55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708422"/>
                  </a:ext>
                </a:extLst>
              </a:tr>
              <a:tr h="10116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Mat, Tile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Array Capacity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Mb/Array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0.250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665787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BL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26420"/>
                  </a:ext>
                </a:extLst>
              </a:tr>
              <a:tr h="55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WL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row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n/s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4073712"/>
                  </a:ext>
                </a:extLst>
              </a:tr>
              <a:tr h="55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97382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E120B8C-967D-4849-AAA3-C388B87D69A5}"/>
              </a:ext>
            </a:extLst>
          </p:cNvPr>
          <p:cNvSpPr txBox="1"/>
          <p:nvPr/>
        </p:nvSpPr>
        <p:spPr>
          <a:xfrm>
            <a:off x="7370668" y="6248400"/>
            <a:ext cx="36794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*TSV overhead not included. No-SerDes circuit assumed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215023-0955-5D40-B991-FBD7815FF93F}"/>
              </a:ext>
            </a:extLst>
          </p:cNvPr>
          <p:cNvSpPr/>
          <p:nvPr/>
        </p:nvSpPr>
        <p:spPr>
          <a:xfrm>
            <a:off x="685800" y="6146408"/>
            <a:ext cx="5676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US" sz="1800" b="1" dirty="0">
                <a:solidFill>
                  <a:schemeClr val="accent2"/>
                </a:solidFill>
                <a:highlight>
                  <a:srgbClr val="FFFF00"/>
                </a:highlight>
                <a:latin typeface="IntelOne Display Regular"/>
              </a:rPr>
              <a:t>TCC-D data shared under CNDA 30991112 &amp; CNDA 112784</a:t>
            </a:r>
          </a:p>
        </p:txBody>
      </p:sp>
    </p:spTree>
    <p:extLst>
      <p:ext uri="{BB962C8B-B14F-4D97-AF65-F5344CB8AC3E}">
        <p14:creationId xmlns:p14="http://schemas.microsoft.com/office/powerpoint/2010/main" val="3831263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4C3D4F-3617-734D-9126-BE727A03C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CAA964-3B7B-F742-A8B8-A935A820A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Mat:</a:t>
            </a:r>
          </a:p>
          <a:p>
            <a:pPr lvl="1"/>
            <a:r>
              <a:rPr lang="en-US" sz="1800" dirty="0" err="1"/>
              <a:t>i</a:t>
            </a:r>
            <a:r>
              <a:rPr lang="en-US" sz="1800" dirty="0"/>
              <a:t>/p: cell size, # of BL/WL, SWD eq, SA eq, SWD/SA eq, including dummy </a:t>
            </a:r>
            <a:r>
              <a:rPr lang="en-US" sz="1800" dirty="0" err="1"/>
              <a:t>reduntent</a:t>
            </a:r>
            <a:r>
              <a:rPr lang="en-US" sz="1800" dirty="0"/>
              <a:t>  col/</a:t>
            </a:r>
            <a:r>
              <a:rPr lang="en-US" sz="1800" dirty="0" err="1"/>
              <a:t>rol</a:t>
            </a:r>
            <a:r>
              <a:rPr lang="en-US" sz="1800" dirty="0"/>
              <a:t> and array termination/socket connectivity </a:t>
            </a:r>
          </a:p>
          <a:p>
            <a:pPr lvl="1"/>
            <a:r>
              <a:rPr lang="en-US" sz="1800" dirty="0"/>
              <a:t>o/p: mat x, y, footprint</a:t>
            </a:r>
          </a:p>
          <a:p>
            <a:r>
              <a:rPr lang="en-US" sz="1800" dirty="0"/>
              <a:t>Bank</a:t>
            </a:r>
          </a:p>
          <a:p>
            <a:pPr lvl="1"/>
            <a:r>
              <a:rPr lang="en-US" sz="1800" dirty="0"/>
              <a:t>Ip: X and Y mat</a:t>
            </a:r>
          </a:p>
          <a:p>
            <a:pPr lvl="1"/>
            <a:r>
              <a:rPr lang="en-US" sz="1800" dirty="0"/>
              <a:t>Also include Col Mux, Row dec, CLS (Mat dec), </a:t>
            </a:r>
            <a:r>
              <a:rPr lang="en-US" sz="1800" dirty="0" err="1"/>
              <a:t>i</a:t>
            </a:r>
            <a:r>
              <a:rPr lang="en-US" sz="1800" dirty="0"/>
              <a:t>/o buffer (page)</a:t>
            </a:r>
          </a:p>
          <a:p>
            <a:pPr lvl="1"/>
            <a:r>
              <a:rPr lang="en-US" sz="1800" dirty="0"/>
              <a:t>o/p: Bank x, y and footprint</a:t>
            </a:r>
          </a:p>
          <a:p>
            <a:r>
              <a:rPr lang="en-US" sz="1800" dirty="0"/>
              <a:t>Channel</a:t>
            </a:r>
          </a:p>
          <a:p>
            <a:pPr lvl="1"/>
            <a:r>
              <a:rPr lang="en-US" sz="1800" dirty="0" err="1"/>
              <a:t>i</a:t>
            </a:r>
            <a:r>
              <a:rPr lang="en-US" sz="1800" dirty="0"/>
              <a:t>/p: number of bank, Bank decode/register logic/periphery area, physical </a:t>
            </a:r>
            <a:r>
              <a:rPr lang="en-US" sz="1800" dirty="0" err="1"/>
              <a:t>i</a:t>
            </a:r>
            <a:r>
              <a:rPr lang="en-US" sz="1800" dirty="0"/>
              <a:t>/o and </a:t>
            </a:r>
            <a:r>
              <a:rPr lang="en-US" sz="1800" dirty="0" err="1"/>
              <a:t>cmd</a:t>
            </a:r>
            <a:r>
              <a:rPr lang="en-US" sz="1800" dirty="0"/>
              <a:t>/add driver</a:t>
            </a:r>
          </a:p>
          <a:p>
            <a:pPr lvl="1"/>
            <a:r>
              <a:rPr lang="en-US" sz="1800" dirty="0"/>
              <a:t>o/p: channel footprint </a:t>
            </a:r>
          </a:p>
          <a:p>
            <a:r>
              <a:rPr lang="en-US" sz="1800" dirty="0"/>
              <a:t>Die level of Channel level:</a:t>
            </a:r>
          </a:p>
          <a:p>
            <a:pPr lvl="1"/>
            <a:r>
              <a:rPr lang="en-US" sz="1800" dirty="0"/>
              <a:t>Fuse, TSV and chip level I/O</a:t>
            </a:r>
          </a:p>
        </p:txBody>
      </p:sp>
    </p:spTree>
    <p:extLst>
      <p:ext uri="{BB962C8B-B14F-4D97-AF65-F5344CB8AC3E}">
        <p14:creationId xmlns:p14="http://schemas.microsoft.com/office/powerpoint/2010/main" val="401855308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http://schemas.openxmlformats.org/package/2006/metadata/core-properties"/>
    <ds:schemaRef ds:uri="90b7a245-a7c3-4504-88b2-cf85318e6b78"/>
    <ds:schemaRef ds:uri="http://schemas.microsoft.com/office/infopath/2007/PartnerControls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7469</TotalTime>
  <Words>1243</Words>
  <Application>Microsoft Macintosh PowerPoint</Application>
  <PresentationFormat>Widescreen</PresentationFormat>
  <Paragraphs>317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IntelOne Display Regular</vt:lpstr>
      <vt:lpstr>Neo Sans Intel</vt:lpstr>
      <vt:lpstr>Neo Sans Intel Medium</vt:lpstr>
      <vt:lpstr>Arial</vt:lpstr>
      <vt:lpstr>Calibri</vt:lpstr>
      <vt:lpstr>Wingdings</vt:lpstr>
      <vt:lpstr>blank</vt:lpstr>
      <vt:lpstr>Comparison among high bandwidth DRAM options JEDEC vs. TCC-D</vt:lpstr>
      <vt:lpstr>HBM3 Organization (JEDEC Spec R.95)</vt:lpstr>
      <vt:lpstr>TCM 2Gb Macro Organization  (Sep/2021 Rev 2)</vt:lpstr>
      <vt:lpstr>High Level Spec Comparison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3DXP Component Organization </dc:title>
  <dc:creator>Kau, Derchang</dc:creator>
  <cp:keywords>CTPClassification=CTP_NT</cp:keywords>
  <cp:lastModifiedBy>Kau, Derchang</cp:lastModifiedBy>
  <cp:revision>3</cp:revision>
  <dcterms:created xsi:type="dcterms:W3CDTF">2021-09-16T17:57:53Z</dcterms:created>
  <dcterms:modified xsi:type="dcterms:W3CDTF">2024-09-22T22:08:31Z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