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51"/>
  </p:notesMasterIdLst>
  <p:handoutMasterIdLst>
    <p:handoutMasterId r:id="rId52"/>
  </p:handoutMasterIdLst>
  <p:sldIdLst>
    <p:sldId id="2147373530" r:id="rId6"/>
    <p:sldId id="2147475959" r:id="rId7"/>
    <p:sldId id="2147476001" r:id="rId8"/>
    <p:sldId id="2147476006" r:id="rId9"/>
    <p:sldId id="2147476002" r:id="rId10"/>
    <p:sldId id="2147476003" r:id="rId11"/>
    <p:sldId id="2147475960" r:id="rId12"/>
    <p:sldId id="2147475961" r:id="rId13"/>
    <p:sldId id="2147476004" r:id="rId14"/>
    <p:sldId id="2147475963" r:id="rId15"/>
    <p:sldId id="2147476029" r:id="rId16"/>
    <p:sldId id="2147476007" r:id="rId17"/>
    <p:sldId id="2147476011" r:id="rId18"/>
    <p:sldId id="2147476013" r:id="rId19"/>
    <p:sldId id="2147476014" r:id="rId20"/>
    <p:sldId id="2147476015" r:id="rId21"/>
    <p:sldId id="2147476016" r:id="rId22"/>
    <p:sldId id="2147476017" r:id="rId23"/>
    <p:sldId id="2147476018" r:id="rId24"/>
    <p:sldId id="2147475969" r:id="rId25"/>
    <p:sldId id="2147475793" r:id="rId26"/>
    <p:sldId id="2147476020" r:id="rId27"/>
    <p:sldId id="2147476021" r:id="rId28"/>
    <p:sldId id="2147475815" r:id="rId29"/>
    <p:sldId id="2147475773" r:id="rId30"/>
    <p:sldId id="2147475775" r:id="rId31"/>
    <p:sldId id="2147475774" r:id="rId32"/>
    <p:sldId id="2147475964" r:id="rId33"/>
    <p:sldId id="2147475946" r:id="rId34"/>
    <p:sldId id="2147476025" r:id="rId35"/>
    <p:sldId id="2147476022" r:id="rId36"/>
    <p:sldId id="2147475803" r:id="rId37"/>
    <p:sldId id="2147476023" r:id="rId38"/>
    <p:sldId id="2147475996" r:id="rId39"/>
    <p:sldId id="2147475992" r:id="rId40"/>
    <p:sldId id="2147475994" r:id="rId41"/>
    <p:sldId id="2144327597" r:id="rId42"/>
    <p:sldId id="2147475804" r:id="rId43"/>
    <p:sldId id="2147476019" r:id="rId44"/>
    <p:sldId id="2147476024" r:id="rId45"/>
    <p:sldId id="2147475988" r:id="rId46"/>
    <p:sldId id="2147475768" r:id="rId47"/>
    <p:sldId id="2147475976" r:id="rId48"/>
    <p:sldId id="2147475781" r:id="rId49"/>
    <p:sldId id="2147476030" r:id="rId50"/>
  </p:sldIdLst>
  <p:sldSz cx="12192000" cy="6858000"/>
  <p:notesSz cx="9144000" cy="6858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9BB903-03B0-CBDE-1E65-C6EA3A686639}" name="Munoz, Robert" initials="MR" userId="S::robert.munoz@intel.com::84956316-380f-4c3d-bab8-ee69eac2da11" providerId="AD"/>
  <p188:author id="{5A484040-3EE8-4D8D-3119-BDA9EA14DE5A}" name="Rothstein, Chris" initials="RC" userId="S::chris.rothstein@intel.com::d2da70ec-5e0b-4ceb-98fb-3c15f95db7c9" providerId="AD"/>
  <p188:author id="{F9F44171-D383-A3D1-01F6-ED87BB114768}" name="Devarajan, Ramesh" initials="DR" userId="S::ramesh.devarajan@intel.com::fa8ed5b1-28d0-4f28-9d99-02c55735e377" providerId="AD"/>
  <p188:author id="{A1002CD2-C526-1C1C-F0E5-AEC39DD70921}" name="Srinivasan, Vinoo" initials="SV" userId="S::vinoo.srinivasan@intel.com::98d5cb34-c278-4c60-a9ec-7a1681222b7a" providerId="AD"/>
  <p188:author id="{56DD63F7-0DF3-DC78-B136-10C506B0C657}" name="Khare, Surhud" initials="KS" userId="S::surhud.khare@intel.com::891623b9-accd-4b37-8233-09915a8a2e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3"/>
    <a:srgbClr val="CBD4E5"/>
    <a:srgbClr val="00FF00"/>
    <a:srgbClr val="16B43F"/>
    <a:srgbClr val="CCFFCC"/>
    <a:srgbClr val="0076CA"/>
    <a:srgbClr val="FFCC66"/>
    <a:srgbClr val="FFCCFF"/>
    <a:srgbClr val="004B7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B1815-E4CE-4CF1-A7DD-9B7993C0F6CE}" v="5" dt="2023-06-02T18:00:21.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6197" autoAdjust="0"/>
  </p:normalViewPr>
  <p:slideViewPr>
    <p:cSldViewPr snapToGrid="0">
      <p:cViewPr varScale="1">
        <p:scale>
          <a:sx n="105" d="100"/>
          <a:sy n="105" d="100"/>
        </p:scale>
        <p:origin x="208" y="3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gs" Target="tags/tag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644C8-4C85-4F4A-8A04-22C8735A4894}" type="doc">
      <dgm:prSet loTypeId="urn:microsoft.com/office/officeart/2005/8/layout/cycle8" loCatId="cycle" qsTypeId="urn:microsoft.com/office/officeart/2005/8/quickstyle/simple1" qsCatId="simple" csTypeId="urn:microsoft.com/office/officeart/2005/8/colors/accent1_2" csCatId="accent1"/>
      <dgm:spPr/>
      <dgm:t>
        <a:bodyPr/>
        <a:lstStyle/>
        <a:p>
          <a:endParaRPr lang="en-US"/>
        </a:p>
      </dgm:t>
    </dgm:pt>
    <dgm:pt modelId="{6610F8B6-4904-4532-A1A0-83A09566B7C8}">
      <dgm:prSet/>
      <dgm:spPr/>
      <dgm:t>
        <a:bodyPr/>
        <a:lstStyle/>
        <a:p>
          <a:r>
            <a:rPr lang="en-US"/>
            <a:t>Mechanical</a:t>
          </a:r>
        </a:p>
      </dgm:t>
    </dgm:pt>
    <dgm:pt modelId="{CF6D675E-C6E5-4299-A382-94AF9CF069F0}" type="parTrans" cxnId="{BCB95D71-9545-478C-811C-B28713D9D0E1}">
      <dgm:prSet/>
      <dgm:spPr/>
      <dgm:t>
        <a:bodyPr/>
        <a:lstStyle/>
        <a:p>
          <a:endParaRPr lang="en-US"/>
        </a:p>
      </dgm:t>
    </dgm:pt>
    <dgm:pt modelId="{8CF4D1EA-27FD-46F3-9698-C7CDE0A79565}" type="sibTrans" cxnId="{BCB95D71-9545-478C-811C-B28713D9D0E1}">
      <dgm:prSet/>
      <dgm:spPr/>
      <dgm:t>
        <a:bodyPr/>
        <a:lstStyle/>
        <a:p>
          <a:endParaRPr lang="en-US"/>
        </a:p>
      </dgm:t>
    </dgm:pt>
    <dgm:pt modelId="{2852419D-8E25-460A-8138-F7EDC3E38E9B}">
      <dgm:prSet/>
      <dgm:spPr/>
      <dgm:t>
        <a:bodyPr/>
        <a:lstStyle/>
        <a:p>
          <a:r>
            <a:rPr lang="en-US"/>
            <a:t>Electrical</a:t>
          </a:r>
        </a:p>
      </dgm:t>
    </dgm:pt>
    <dgm:pt modelId="{0781DD1F-E38C-4057-903E-4FF65FDCDE8C}" type="parTrans" cxnId="{254CCC0E-BD62-4B29-A83B-CD85680B8A75}">
      <dgm:prSet/>
      <dgm:spPr/>
      <dgm:t>
        <a:bodyPr/>
        <a:lstStyle/>
        <a:p>
          <a:endParaRPr lang="en-US"/>
        </a:p>
      </dgm:t>
    </dgm:pt>
    <dgm:pt modelId="{2457DB3B-1874-4546-B816-1AC58142B2B8}" type="sibTrans" cxnId="{254CCC0E-BD62-4B29-A83B-CD85680B8A75}">
      <dgm:prSet/>
      <dgm:spPr/>
      <dgm:t>
        <a:bodyPr/>
        <a:lstStyle/>
        <a:p>
          <a:endParaRPr lang="en-US"/>
        </a:p>
      </dgm:t>
    </dgm:pt>
    <dgm:pt modelId="{5A36D0D8-F9BD-417E-9A9D-1B2AA363C73A}">
      <dgm:prSet/>
      <dgm:spPr/>
      <dgm:t>
        <a:bodyPr/>
        <a:lstStyle/>
        <a:p>
          <a:r>
            <a:rPr lang="en-US"/>
            <a:t>Thermal</a:t>
          </a:r>
        </a:p>
      </dgm:t>
    </dgm:pt>
    <dgm:pt modelId="{3590C171-DE48-4641-A7D3-61C6DF68F36B}" type="parTrans" cxnId="{B32A6E91-F3FA-4462-8D3F-0D56EE93A410}">
      <dgm:prSet/>
      <dgm:spPr/>
      <dgm:t>
        <a:bodyPr/>
        <a:lstStyle/>
        <a:p>
          <a:endParaRPr lang="en-US"/>
        </a:p>
      </dgm:t>
    </dgm:pt>
    <dgm:pt modelId="{05153C7B-0D9A-46F6-9F16-5CD63F9D58A1}" type="sibTrans" cxnId="{B32A6E91-F3FA-4462-8D3F-0D56EE93A410}">
      <dgm:prSet/>
      <dgm:spPr/>
      <dgm:t>
        <a:bodyPr/>
        <a:lstStyle/>
        <a:p>
          <a:endParaRPr lang="en-US"/>
        </a:p>
      </dgm:t>
    </dgm:pt>
    <dgm:pt modelId="{5B073F29-26A3-4D87-8698-D1A8BBEE2F52}" type="pres">
      <dgm:prSet presAssocID="{0CD644C8-4C85-4F4A-8A04-22C8735A4894}" presName="compositeShape" presStyleCnt="0">
        <dgm:presLayoutVars>
          <dgm:chMax val="7"/>
          <dgm:dir/>
          <dgm:resizeHandles val="exact"/>
        </dgm:presLayoutVars>
      </dgm:prSet>
      <dgm:spPr/>
    </dgm:pt>
    <dgm:pt modelId="{22314FCD-3815-4982-B16D-C5A3963AA9BB}" type="pres">
      <dgm:prSet presAssocID="{0CD644C8-4C85-4F4A-8A04-22C8735A4894}" presName="wedge1" presStyleLbl="node1" presStyleIdx="0" presStyleCnt="3"/>
      <dgm:spPr/>
    </dgm:pt>
    <dgm:pt modelId="{AC2A23AF-AB01-4119-9F7F-DAA34A4781EA}" type="pres">
      <dgm:prSet presAssocID="{0CD644C8-4C85-4F4A-8A04-22C8735A4894}" presName="dummy1a" presStyleCnt="0"/>
      <dgm:spPr/>
    </dgm:pt>
    <dgm:pt modelId="{153FEC63-D828-4944-868E-6A0B660DA9E3}" type="pres">
      <dgm:prSet presAssocID="{0CD644C8-4C85-4F4A-8A04-22C8735A4894}" presName="dummy1b" presStyleCnt="0"/>
      <dgm:spPr/>
    </dgm:pt>
    <dgm:pt modelId="{C249C541-8F20-42B3-B0C3-C10E7CB3EF01}" type="pres">
      <dgm:prSet presAssocID="{0CD644C8-4C85-4F4A-8A04-22C8735A4894}" presName="wedge1Tx" presStyleLbl="node1" presStyleIdx="0" presStyleCnt="3">
        <dgm:presLayoutVars>
          <dgm:chMax val="0"/>
          <dgm:chPref val="0"/>
          <dgm:bulletEnabled val="1"/>
        </dgm:presLayoutVars>
      </dgm:prSet>
      <dgm:spPr/>
    </dgm:pt>
    <dgm:pt modelId="{FD90C8F8-4984-4EEC-BE8A-51ABB25CC606}" type="pres">
      <dgm:prSet presAssocID="{0CD644C8-4C85-4F4A-8A04-22C8735A4894}" presName="wedge2" presStyleLbl="node1" presStyleIdx="1" presStyleCnt="3"/>
      <dgm:spPr/>
    </dgm:pt>
    <dgm:pt modelId="{1F0C4A7A-6A29-4513-A698-F70DE704527F}" type="pres">
      <dgm:prSet presAssocID="{0CD644C8-4C85-4F4A-8A04-22C8735A4894}" presName="dummy2a" presStyleCnt="0"/>
      <dgm:spPr/>
    </dgm:pt>
    <dgm:pt modelId="{F8A7767B-3A34-4DCE-8A8F-DF651752B387}" type="pres">
      <dgm:prSet presAssocID="{0CD644C8-4C85-4F4A-8A04-22C8735A4894}" presName="dummy2b" presStyleCnt="0"/>
      <dgm:spPr/>
    </dgm:pt>
    <dgm:pt modelId="{58F93BB9-3708-417B-9385-4FD8B034C39D}" type="pres">
      <dgm:prSet presAssocID="{0CD644C8-4C85-4F4A-8A04-22C8735A4894}" presName="wedge2Tx" presStyleLbl="node1" presStyleIdx="1" presStyleCnt="3">
        <dgm:presLayoutVars>
          <dgm:chMax val="0"/>
          <dgm:chPref val="0"/>
          <dgm:bulletEnabled val="1"/>
        </dgm:presLayoutVars>
      </dgm:prSet>
      <dgm:spPr/>
    </dgm:pt>
    <dgm:pt modelId="{50095544-EBBF-4A7C-9C22-0AAE3E85BF49}" type="pres">
      <dgm:prSet presAssocID="{0CD644C8-4C85-4F4A-8A04-22C8735A4894}" presName="wedge3" presStyleLbl="node1" presStyleIdx="2" presStyleCnt="3"/>
      <dgm:spPr/>
    </dgm:pt>
    <dgm:pt modelId="{B5B87258-7E0F-49FB-95B3-2BF87E8B73F8}" type="pres">
      <dgm:prSet presAssocID="{0CD644C8-4C85-4F4A-8A04-22C8735A4894}" presName="dummy3a" presStyleCnt="0"/>
      <dgm:spPr/>
    </dgm:pt>
    <dgm:pt modelId="{7C2F444C-A419-4F6E-B944-F7D59360ED92}" type="pres">
      <dgm:prSet presAssocID="{0CD644C8-4C85-4F4A-8A04-22C8735A4894}" presName="dummy3b" presStyleCnt="0"/>
      <dgm:spPr/>
    </dgm:pt>
    <dgm:pt modelId="{8321F927-C1DA-4E5B-BB6C-AF1B125B74B2}" type="pres">
      <dgm:prSet presAssocID="{0CD644C8-4C85-4F4A-8A04-22C8735A4894}" presName="wedge3Tx" presStyleLbl="node1" presStyleIdx="2" presStyleCnt="3">
        <dgm:presLayoutVars>
          <dgm:chMax val="0"/>
          <dgm:chPref val="0"/>
          <dgm:bulletEnabled val="1"/>
        </dgm:presLayoutVars>
      </dgm:prSet>
      <dgm:spPr/>
    </dgm:pt>
    <dgm:pt modelId="{C956CE9D-67CD-456B-B3CE-17176E35094B}" type="pres">
      <dgm:prSet presAssocID="{8CF4D1EA-27FD-46F3-9698-C7CDE0A79565}" presName="arrowWedge1" presStyleLbl="fgSibTrans2D1" presStyleIdx="0" presStyleCnt="3"/>
      <dgm:spPr/>
    </dgm:pt>
    <dgm:pt modelId="{400A0CFB-CDA7-4378-9441-B00695273571}" type="pres">
      <dgm:prSet presAssocID="{2457DB3B-1874-4546-B816-1AC58142B2B8}" presName="arrowWedge2" presStyleLbl="fgSibTrans2D1" presStyleIdx="1" presStyleCnt="3"/>
      <dgm:spPr/>
    </dgm:pt>
    <dgm:pt modelId="{244166AC-E60D-466B-A031-BE0D4B28851A}" type="pres">
      <dgm:prSet presAssocID="{05153C7B-0D9A-46F6-9F16-5CD63F9D58A1}" presName="arrowWedge3" presStyleLbl="fgSibTrans2D1" presStyleIdx="2" presStyleCnt="3"/>
      <dgm:spPr/>
    </dgm:pt>
  </dgm:ptLst>
  <dgm:cxnLst>
    <dgm:cxn modelId="{C97A2C0B-BB50-4DD3-B0C9-17A822252676}" type="presOf" srcId="{6610F8B6-4904-4532-A1A0-83A09566B7C8}" destId="{22314FCD-3815-4982-B16D-C5A3963AA9BB}" srcOrd="0" destOrd="0" presId="urn:microsoft.com/office/officeart/2005/8/layout/cycle8"/>
    <dgm:cxn modelId="{254CCC0E-BD62-4B29-A83B-CD85680B8A75}" srcId="{0CD644C8-4C85-4F4A-8A04-22C8735A4894}" destId="{2852419D-8E25-460A-8138-F7EDC3E38E9B}" srcOrd="1" destOrd="0" parTransId="{0781DD1F-E38C-4057-903E-4FF65FDCDE8C}" sibTransId="{2457DB3B-1874-4546-B816-1AC58142B2B8}"/>
    <dgm:cxn modelId="{49BCF761-9F4A-41DE-AAD3-D0189A78B9CC}" type="presOf" srcId="{2852419D-8E25-460A-8138-F7EDC3E38E9B}" destId="{FD90C8F8-4984-4EEC-BE8A-51ABB25CC606}" srcOrd="0" destOrd="0" presId="urn:microsoft.com/office/officeart/2005/8/layout/cycle8"/>
    <dgm:cxn modelId="{BCB95D71-9545-478C-811C-B28713D9D0E1}" srcId="{0CD644C8-4C85-4F4A-8A04-22C8735A4894}" destId="{6610F8B6-4904-4532-A1A0-83A09566B7C8}" srcOrd="0" destOrd="0" parTransId="{CF6D675E-C6E5-4299-A382-94AF9CF069F0}" sibTransId="{8CF4D1EA-27FD-46F3-9698-C7CDE0A79565}"/>
    <dgm:cxn modelId="{D1819D80-EB43-4F79-B66C-D6628A029264}" type="presOf" srcId="{6610F8B6-4904-4532-A1A0-83A09566B7C8}" destId="{C249C541-8F20-42B3-B0C3-C10E7CB3EF01}" srcOrd="1" destOrd="0" presId="urn:microsoft.com/office/officeart/2005/8/layout/cycle8"/>
    <dgm:cxn modelId="{3A914690-3D12-4EFA-B5ED-DEBD5F849DD4}" type="presOf" srcId="{2852419D-8E25-460A-8138-F7EDC3E38E9B}" destId="{58F93BB9-3708-417B-9385-4FD8B034C39D}" srcOrd="1" destOrd="0" presId="urn:microsoft.com/office/officeart/2005/8/layout/cycle8"/>
    <dgm:cxn modelId="{B32A6E91-F3FA-4462-8D3F-0D56EE93A410}" srcId="{0CD644C8-4C85-4F4A-8A04-22C8735A4894}" destId="{5A36D0D8-F9BD-417E-9A9D-1B2AA363C73A}" srcOrd="2" destOrd="0" parTransId="{3590C171-DE48-4641-A7D3-61C6DF68F36B}" sibTransId="{05153C7B-0D9A-46F6-9F16-5CD63F9D58A1}"/>
    <dgm:cxn modelId="{1FA365A7-8544-4A69-ABC3-E60D74F1EE99}" type="presOf" srcId="{5A36D0D8-F9BD-417E-9A9D-1B2AA363C73A}" destId="{50095544-EBBF-4A7C-9C22-0AAE3E85BF49}" srcOrd="0" destOrd="0" presId="urn:microsoft.com/office/officeart/2005/8/layout/cycle8"/>
    <dgm:cxn modelId="{521110E3-38A9-4F7F-85E2-178AADD418D4}" type="presOf" srcId="{5A36D0D8-F9BD-417E-9A9D-1B2AA363C73A}" destId="{8321F927-C1DA-4E5B-BB6C-AF1B125B74B2}" srcOrd="1" destOrd="0" presId="urn:microsoft.com/office/officeart/2005/8/layout/cycle8"/>
    <dgm:cxn modelId="{AE39AFE5-3420-496B-A59C-6B15AE671824}" type="presOf" srcId="{0CD644C8-4C85-4F4A-8A04-22C8735A4894}" destId="{5B073F29-26A3-4D87-8698-D1A8BBEE2F52}" srcOrd="0" destOrd="0" presId="urn:microsoft.com/office/officeart/2005/8/layout/cycle8"/>
    <dgm:cxn modelId="{735D61C0-3F06-4E07-B94E-8004C454FEF5}" type="presParOf" srcId="{5B073F29-26A3-4D87-8698-D1A8BBEE2F52}" destId="{22314FCD-3815-4982-B16D-C5A3963AA9BB}" srcOrd="0" destOrd="0" presId="urn:microsoft.com/office/officeart/2005/8/layout/cycle8"/>
    <dgm:cxn modelId="{B7BBF300-402A-4314-B65C-D7DC0A75860E}" type="presParOf" srcId="{5B073F29-26A3-4D87-8698-D1A8BBEE2F52}" destId="{AC2A23AF-AB01-4119-9F7F-DAA34A4781EA}" srcOrd="1" destOrd="0" presId="urn:microsoft.com/office/officeart/2005/8/layout/cycle8"/>
    <dgm:cxn modelId="{AD7C9D1F-59D6-4663-8E24-228F8B9C6CFF}" type="presParOf" srcId="{5B073F29-26A3-4D87-8698-D1A8BBEE2F52}" destId="{153FEC63-D828-4944-868E-6A0B660DA9E3}" srcOrd="2" destOrd="0" presId="urn:microsoft.com/office/officeart/2005/8/layout/cycle8"/>
    <dgm:cxn modelId="{0C6D52D7-E519-4D67-A3E3-D0B8EB8F391A}" type="presParOf" srcId="{5B073F29-26A3-4D87-8698-D1A8BBEE2F52}" destId="{C249C541-8F20-42B3-B0C3-C10E7CB3EF01}" srcOrd="3" destOrd="0" presId="urn:microsoft.com/office/officeart/2005/8/layout/cycle8"/>
    <dgm:cxn modelId="{91B3A8FE-AAF3-4D37-8488-9B682AA7A056}" type="presParOf" srcId="{5B073F29-26A3-4D87-8698-D1A8BBEE2F52}" destId="{FD90C8F8-4984-4EEC-BE8A-51ABB25CC606}" srcOrd="4" destOrd="0" presId="urn:microsoft.com/office/officeart/2005/8/layout/cycle8"/>
    <dgm:cxn modelId="{49F7E4FB-E81A-4B46-92EA-28509CDD328F}" type="presParOf" srcId="{5B073F29-26A3-4D87-8698-D1A8BBEE2F52}" destId="{1F0C4A7A-6A29-4513-A698-F70DE704527F}" srcOrd="5" destOrd="0" presId="urn:microsoft.com/office/officeart/2005/8/layout/cycle8"/>
    <dgm:cxn modelId="{AD730E1D-0FFC-414D-9D28-45D5F0D94EF0}" type="presParOf" srcId="{5B073F29-26A3-4D87-8698-D1A8BBEE2F52}" destId="{F8A7767B-3A34-4DCE-8A8F-DF651752B387}" srcOrd="6" destOrd="0" presId="urn:microsoft.com/office/officeart/2005/8/layout/cycle8"/>
    <dgm:cxn modelId="{1AE668B1-5997-4AEA-AECD-246049B117E4}" type="presParOf" srcId="{5B073F29-26A3-4D87-8698-D1A8BBEE2F52}" destId="{58F93BB9-3708-417B-9385-4FD8B034C39D}" srcOrd="7" destOrd="0" presId="urn:microsoft.com/office/officeart/2005/8/layout/cycle8"/>
    <dgm:cxn modelId="{0D482200-68C7-4E8C-BB72-EFA482B8CE3D}" type="presParOf" srcId="{5B073F29-26A3-4D87-8698-D1A8BBEE2F52}" destId="{50095544-EBBF-4A7C-9C22-0AAE3E85BF49}" srcOrd="8" destOrd="0" presId="urn:microsoft.com/office/officeart/2005/8/layout/cycle8"/>
    <dgm:cxn modelId="{776FD944-7AF3-4824-978B-0B11E4CD8BC0}" type="presParOf" srcId="{5B073F29-26A3-4D87-8698-D1A8BBEE2F52}" destId="{B5B87258-7E0F-49FB-95B3-2BF87E8B73F8}" srcOrd="9" destOrd="0" presId="urn:microsoft.com/office/officeart/2005/8/layout/cycle8"/>
    <dgm:cxn modelId="{59FF59B2-25B3-4D7E-9A15-292F57A99B9C}" type="presParOf" srcId="{5B073F29-26A3-4D87-8698-D1A8BBEE2F52}" destId="{7C2F444C-A419-4F6E-B944-F7D59360ED92}" srcOrd="10" destOrd="0" presId="urn:microsoft.com/office/officeart/2005/8/layout/cycle8"/>
    <dgm:cxn modelId="{9AD597C7-E86C-4598-BC21-A7C5AFD767D9}" type="presParOf" srcId="{5B073F29-26A3-4D87-8698-D1A8BBEE2F52}" destId="{8321F927-C1DA-4E5B-BB6C-AF1B125B74B2}" srcOrd="11" destOrd="0" presId="urn:microsoft.com/office/officeart/2005/8/layout/cycle8"/>
    <dgm:cxn modelId="{1BCFE9C7-F80F-4510-9A40-0AEA560B85A6}" type="presParOf" srcId="{5B073F29-26A3-4D87-8698-D1A8BBEE2F52}" destId="{C956CE9D-67CD-456B-B3CE-17176E35094B}" srcOrd="12" destOrd="0" presId="urn:microsoft.com/office/officeart/2005/8/layout/cycle8"/>
    <dgm:cxn modelId="{2D27B268-93F8-4251-B8B6-9710C0D60CB8}" type="presParOf" srcId="{5B073F29-26A3-4D87-8698-D1A8BBEE2F52}" destId="{400A0CFB-CDA7-4378-9441-B00695273571}" srcOrd="13" destOrd="0" presId="urn:microsoft.com/office/officeart/2005/8/layout/cycle8"/>
    <dgm:cxn modelId="{7D99E9A6-F543-4CFB-9DF7-4774E22D4FF9}" type="presParOf" srcId="{5B073F29-26A3-4D87-8698-D1A8BBEE2F52}" destId="{244166AC-E60D-466B-A031-BE0D4B28851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23DD67-29B5-4112-ABA0-272FA1CABA32}" type="doc">
      <dgm:prSet loTypeId="urn:microsoft.com/office/officeart/2005/8/layout/cycle8" loCatId="cycle" qsTypeId="urn:microsoft.com/office/officeart/2005/8/quickstyle/simple1" qsCatId="simple" csTypeId="urn:microsoft.com/office/officeart/2005/8/colors/accent1_2" csCatId="accent1" phldr="1"/>
      <dgm:spPr/>
    </dgm:pt>
    <dgm:pt modelId="{79568E9D-7CC6-43C2-8DD7-E21CD870C32A}">
      <dgm:prSet phldrT="[Text]" custT="1"/>
      <dgm:spPr/>
      <dgm:t>
        <a:bodyPr/>
        <a:lstStyle/>
        <a:p>
          <a:r>
            <a:rPr lang="en-US" sz="1200" b="0">
              <a:solidFill>
                <a:schemeClr val="accent3"/>
              </a:solidFill>
            </a:rPr>
            <a:t>Micro arch simulators: </a:t>
          </a:r>
          <a:r>
            <a:rPr lang="en-US" sz="1200" b="0"/>
            <a:t>Microarchitectural  tuning</a:t>
          </a:r>
        </a:p>
      </dgm:t>
    </dgm:pt>
    <dgm:pt modelId="{8855EE46-7FB7-4C4B-997E-2EDD5FF60037}" type="parTrans" cxnId="{1E3BE6F9-F509-4B8A-B1AC-C3E3301E4736}">
      <dgm:prSet/>
      <dgm:spPr/>
      <dgm:t>
        <a:bodyPr/>
        <a:lstStyle/>
        <a:p>
          <a:endParaRPr lang="en-US"/>
        </a:p>
      </dgm:t>
    </dgm:pt>
    <dgm:pt modelId="{5C1DE2EE-71B0-4876-A863-BFC7B44EC683}" type="sibTrans" cxnId="{1E3BE6F9-F509-4B8A-B1AC-C3E3301E4736}">
      <dgm:prSet/>
      <dgm:spPr/>
      <dgm:t>
        <a:bodyPr/>
        <a:lstStyle/>
        <a:p>
          <a:endParaRPr lang="en-US"/>
        </a:p>
      </dgm:t>
    </dgm:pt>
    <dgm:pt modelId="{7FE6603C-07F8-48A9-AA41-0CF0EC90D902}">
      <dgm:prSet phldrT="[Text]" custT="1"/>
      <dgm:spPr/>
      <dgm:t>
        <a:bodyPr/>
        <a:lstStyle/>
        <a:p>
          <a:r>
            <a:rPr lang="en-US" sz="1200" b="0">
              <a:solidFill>
                <a:srgbClr val="FFE17A"/>
              </a:solidFill>
            </a:rPr>
            <a:t>Simics</a:t>
          </a:r>
          <a:r>
            <a:rPr lang="en-US" sz="1200" b="0"/>
            <a:t> HW/SW Co-design and validation</a:t>
          </a:r>
        </a:p>
      </dgm:t>
    </dgm:pt>
    <dgm:pt modelId="{3315B0D9-0F75-46FF-8730-3BFBC0195C1B}" type="parTrans" cxnId="{9A865007-689A-4F46-A662-62ABC1F30758}">
      <dgm:prSet/>
      <dgm:spPr/>
      <dgm:t>
        <a:bodyPr/>
        <a:lstStyle/>
        <a:p>
          <a:endParaRPr lang="en-US"/>
        </a:p>
      </dgm:t>
    </dgm:pt>
    <dgm:pt modelId="{F308BC5A-533D-4EB3-BAF0-E335E4A7DC79}" type="sibTrans" cxnId="{9A865007-689A-4F46-A662-62ABC1F30758}">
      <dgm:prSet/>
      <dgm:spPr/>
      <dgm:t>
        <a:bodyPr/>
        <a:lstStyle/>
        <a:p>
          <a:endParaRPr lang="en-US"/>
        </a:p>
      </dgm:t>
    </dgm:pt>
    <dgm:pt modelId="{A0E5259B-19A8-4A42-A333-C6B2B90F81D5}">
      <dgm:prSet phldrT="[Text]" custT="1"/>
      <dgm:spPr/>
      <dgm:t>
        <a:bodyPr/>
        <a:lstStyle/>
        <a:p>
          <a:r>
            <a:rPr lang="en-US" sz="1200" b="0">
              <a:solidFill>
                <a:schemeClr val="accent3"/>
              </a:solidFill>
            </a:rPr>
            <a:t>Emulation, FPGA, RTL hybrids</a:t>
          </a:r>
          <a:r>
            <a:rPr lang="en-US" sz="1200" b="0"/>
            <a:t> : Silicon Readiness to SW</a:t>
          </a:r>
        </a:p>
      </dgm:t>
    </dgm:pt>
    <dgm:pt modelId="{C5C6F725-BB8B-4BDB-B649-BAEA846868B0}" type="parTrans" cxnId="{D0645779-86DA-4958-AD44-89825D6E6FE0}">
      <dgm:prSet/>
      <dgm:spPr/>
      <dgm:t>
        <a:bodyPr/>
        <a:lstStyle/>
        <a:p>
          <a:endParaRPr lang="en-US"/>
        </a:p>
      </dgm:t>
    </dgm:pt>
    <dgm:pt modelId="{56160333-571B-4E45-98AE-8380A8B141B8}" type="sibTrans" cxnId="{D0645779-86DA-4958-AD44-89825D6E6FE0}">
      <dgm:prSet/>
      <dgm:spPr/>
      <dgm:t>
        <a:bodyPr/>
        <a:lstStyle/>
        <a:p>
          <a:endParaRPr lang="en-US"/>
        </a:p>
      </dgm:t>
    </dgm:pt>
    <dgm:pt modelId="{C6F12C43-B85D-45B2-9186-86CEB16C8216}">
      <dgm:prSet phldrT="[Text]" custT="1"/>
      <dgm:spPr/>
      <dgm:t>
        <a:bodyPr/>
        <a:lstStyle/>
        <a:p>
          <a:r>
            <a:rPr lang="en-US" sz="1200" b="0">
              <a:solidFill>
                <a:srgbClr val="FFE17A"/>
              </a:solidFill>
            </a:rPr>
            <a:t>CoFluent</a:t>
          </a:r>
          <a:r>
            <a:rPr lang="en-US" sz="1200" b="0"/>
            <a:t> Architecture exploration</a:t>
          </a:r>
        </a:p>
      </dgm:t>
    </dgm:pt>
    <dgm:pt modelId="{A331E375-E638-486D-8301-349EB751584D}" type="parTrans" cxnId="{F5E77961-3F40-4345-8442-C974217190FB}">
      <dgm:prSet/>
      <dgm:spPr/>
      <dgm:t>
        <a:bodyPr/>
        <a:lstStyle/>
        <a:p>
          <a:endParaRPr lang="en-US"/>
        </a:p>
      </dgm:t>
    </dgm:pt>
    <dgm:pt modelId="{31DE4ACA-7FE9-4FA1-9801-99D99E21894F}" type="sibTrans" cxnId="{F5E77961-3F40-4345-8442-C974217190FB}">
      <dgm:prSet/>
      <dgm:spPr/>
      <dgm:t>
        <a:bodyPr/>
        <a:lstStyle/>
        <a:p>
          <a:endParaRPr lang="en-US"/>
        </a:p>
      </dgm:t>
    </dgm:pt>
    <dgm:pt modelId="{B404F575-5890-41CB-8AC3-A42E13B1975B}">
      <dgm:prSet phldrT="[Text]" custT="1"/>
      <dgm:spPr/>
      <dgm:t>
        <a:bodyPr/>
        <a:lstStyle/>
        <a:p>
          <a:r>
            <a:rPr lang="en-US" sz="1200" b="0">
              <a:solidFill>
                <a:srgbClr val="FFE17A"/>
              </a:solidFill>
            </a:rPr>
            <a:t>Docea</a:t>
          </a:r>
          <a:r>
            <a:rPr lang="en-US" sz="1200" b="0"/>
            <a:t> </a:t>
          </a:r>
        </a:p>
        <a:p>
          <a:r>
            <a:rPr lang="en-US" sz="1200" b="0"/>
            <a:t>Power, performance and thermal tuning</a:t>
          </a:r>
        </a:p>
      </dgm:t>
    </dgm:pt>
    <dgm:pt modelId="{892471B9-B846-43D8-ABAB-2DE99453F7EA}" type="parTrans" cxnId="{09128304-9E02-404E-80E9-2B6264A4EFF6}">
      <dgm:prSet/>
      <dgm:spPr/>
      <dgm:t>
        <a:bodyPr/>
        <a:lstStyle/>
        <a:p>
          <a:endParaRPr lang="en-US"/>
        </a:p>
      </dgm:t>
    </dgm:pt>
    <dgm:pt modelId="{C51767E8-4AEB-47C0-AB6E-9233B70441CF}" type="sibTrans" cxnId="{09128304-9E02-404E-80E9-2B6264A4EFF6}">
      <dgm:prSet/>
      <dgm:spPr/>
      <dgm:t>
        <a:bodyPr/>
        <a:lstStyle/>
        <a:p>
          <a:endParaRPr lang="en-US"/>
        </a:p>
      </dgm:t>
    </dgm:pt>
    <dgm:pt modelId="{99144F70-89B4-46EC-A3A3-F8C3868D5E97}" type="pres">
      <dgm:prSet presAssocID="{5223DD67-29B5-4112-ABA0-272FA1CABA32}" presName="compositeShape" presStyleCnt="0">
        <dgm:presLayoutVars>
          <dgm:chMax val="7"/>
          <dgm:dir/>
          <dgm:resizeHandles val="exact"/>
        </dgm:presLayoutVars>
      </dgm:prSet>
      <dgm:spPr/>
    </dgm:pt>
    <dgm:pt modelId="{02C40331-9C8D-443B-9AF6-EF4508C56D0B}" type="pres">
      <dgm:prSet presAssocID="{5223DD67-29B5-4112-ABA0-272FA1CABA32}" presName="wedge1" presStyleLbl="node1" presStyleIdx="0" presStyleCnt="5"/>
      <dgm:spPr/>
    </dgm:pt>
    <dgm:pt modelId="{CCB45EFB-98AC-4E6A-B4EC-9D69F16F0CA4}" type="pres">
      <dgm:prSet presAssocID="{5223DD67-29B5-4112-ABA0-272FA1CABA32}" presName="dummy1a" presStyleCnt="0"/>
      <dgm:spPr/>
    </dgm:pt>
    <dgm:pt modelId="{8CD48B9A-9292-4D08-964F-88DBA03F0189}" type="pres">
      <dgm:prSet presAssocID="{5223DD67-29B5-4112-ABA0-272FA1CABA32}" presName="dummy1b" presStyleCnt="0"/>
      <dgm:spPr/>
    </dgm:pt>
    <dgm:pt modelId="{E2D85FEE-482E-42D6-A513-62C4AAE68972}" type="pres">
      <dgm:prSet presAssocID="{5223DD67-29B5-4112-ABA0-272FA1CABA32}" presName="wedge1Tx" presStyleLbl="node1" presStyleIdx="0" presStyleCnt="5">
        <dgm:presLayoutVars>
          <dgm:chMax val="0"/>
          <dgm:chPref val="0"/>
          <dgm:bulletEnabled val="1"/>
        </dgm:presLayoutVars>
      </dgm:prSet>
      <dgm:spPr/>
    </dgm:pt>
    <dgm:pt modelId="{13D57AD7-CD90-42A6-B758-0C20CE686B0D}" type="pres">
      <dgm:prSet presAssocID="{5223DD67-29B5-4112-ABA0-272FA1CABA32}" presName="wedge2" presStyleLbl="node1" presStyleIdx="1" presStyleCnt="5"/>
      <dgm:spPr/>
    </dgm:pt>
    <dgm:pt modelId="{7C23BEA8-5DCB-4B98-B8B0-2458872A8AC1}" type="pres">
      <dgm:prSet presAssocID="{5223DD67-29B5-4112-ABA0-272FA1CABA32}" presName="dummy2a" presStyleCnt="0"/>
      <dgm:spPr/>
    </dgm:pt>
    <dgm:pt modelId="{4A291187-ACCD-4BB4-A8B0-0E8C2133AEAB}" type="pres">
      <dgm:prSet presAssocID="{5223DD67-29B5-4112-ABA0-272FA1CABA32}" presName="dummy2b" presStyleCnt="0"/>
      <dgm:spPr/>
    </dgm:pt>
    <dgm:pt modelId="{C419A2BF-32A4-4D63-872E-C67F0EFDA1D1}" type="pres">
      <dgm:prSet presAssocID="{5223DD67-29B5-4112-ABA0-272FA1CABA32}" presName="wedge2Tx" presStyleLbl="node1" presStyleIdx="1" presStyleCnt="5">
        <dgm:presLayoutVars>
          <dgm:chMax val="0"/>
          <dgm:chPref val="0"/>
          <dgm:bulletEnabled val="1"/>
        </dgm:presLayoutVars>
      </dgm:prSet>
      <dgm:spPr/>
    </dgm:pt>
    <dgm:pt modelId="{05328B98-7D50-4808-98E5-D38DFA66137A}" type="pres">
      <dgm:prSet presAssocID="{5223DD67-29B5-4112-ABA0-272FA1CABA32}" presName="wedge3" presStyleLbl="node1" presStyleIdx="2" presStyleCnt="5"/>
      <dgm:spPr/>
    </dgm:pt>
    <dgm:pt modelId="{2B38E13B-9E39-482A-AC68-58B270567147}" type="pres">
      <dgm:prSet presAssocID="{5223DD67-29B5-4112-ABA0-272FA1CABA32}" presName="dummy3a" presStyleCnt="0"/>
      <dgm:spPr/>
    </dgm:pt>
    <dgm:pt modelId="{779E7E2A-0405-4C5B-93F5-D1C7AA3901AA}" type="pres">
      <dgm:prSet presAssocID="{5223DD67-29B5-4112-ABA0-272FA1CABA32}" presName="dummy3b" presStyleCnt="0"/>
      <dgm:spPr/>
    </dgm:pt>
    <dgm:pt modelId="{95B97FC4-CC0B-40E0-9A25-9D4A930B1702}" type="pres">
      <dgm:prSet presAssocID="{5223DD67-29B5-4112-ABA0-272FA1CABA32}" presName="wedge3Tx" presStyleLbl="node1" presStyleIdx="2" presStyleCnt="5">
        <dgm:presLayoutVars>
          <dgm:chMax val="0"/>
          <dgm:chPref val="0"/>
          <dgm:bulletEnabled val="1"/>
        </dgm:presLayoutVars>
      </dgm:prSet>
      <dgm:spPr/>
    </dgm:pt>
    <dgm:pt modelId="{F66DE872-C4E0-4AFE-80F6-5006947C7FB4}" type="pres">
      <dgm:prSet presAssocID="{5223DD67-29B5-4112-ABA0-272FA1CABA32}" presName="wedge4" presStyleLbl="node1" presStyleIdx="3" presStyleCnt="5"/>
      <dgm:spPr/>
    </dgm:pt>
    <dgm:pt modelId="{C4EFB6C8-F12D-4EBC-964F-C99D0E6C106F}" type="pres">
      <dgm:prSet presAssocID="{5223DD67-29B5-4112-ABA0-272FA1CABA32}" presName="dummy4a" presStyleCnt="0"/>
      <dgm:spPr/>
    </dgm:pt>
    <dgm:pt modelId="{EF6592E4-2EE3-417F-B65F-A2E15CCFB274}" type="pres">
      <dgm:prSet presAssocID="{5223DD67-29B5-4112-ABA0-272FA1CABA32}" presName="dummy4b" presStyleCnt="0"/>
      <dgm:spPr/>
    </dgm:pt>
    <dgm:pt modelId="{ECF6EDF4-11D5-4537-8D87-57F7DD943F09}" type="pres">
      <dgm:prSet presAssocID="{5223DD67-29B5-4112-ABA0-272FA1CABA32}" presName="wedge4Tx" presStyleLbl="node1" presStyleIdx="3" presStyleCnt="5">
        <dgm:presLayoutVars>
          <dgm:chMax val="0"/>
          <dgm:chPref val="0"/>
          <dgm:bulletEnabled val="1"/>
        </dgm:presLayoutVars>
      </dgm:prSet>
      <dgm:spPr/>
    </dgm:pt>
    <dgm:pt modelId="{E5CD75DE-A4E1-4C17-8FA4-645A9C14A929}" type="pres">
      <dgm:prSet presAssocID="{5223DD67-29B5-4112-ABA0-272FA1CABA32}" presName="wedge5" presStyleLbl="node1" presStyleIdx="4" presStyleCnt="5"/>
      <dgm:spPr/>
    </dgm:pt>
    <dgm:pt modelId="{07A144FA-ACBF-47F8-8639-E590D68D913B}" type="pres">
      <dgm:prSet presAssocID="{5223DD67-29B5-4112-ABA0-272FA1CABA32}" presName="dummy5a" presStyleCnt="0"/>
      <dgm:spPr/>
    </dgm:pt>
    <dgm:pt modelId="{0269F6D6-1BB0-467F-BE26-A41ABDD98B81}" type="pres">
      <dgm:prSet presAssocID="{5223DD67-29B5-4112-ABA0-272FA1CABA32}" presName="dummy5b" presStyleCnt="0"/>
      <dgm:spPr/>
    </dgm:pt>
    <dgm:pt modelId="{13E607A7-096C-4CC5-88A6-448A4CCDA2F0}" type="pres">
      <dgm:prSet presAssocID="{5223DD67-29B5-4112-ABA0-272FA1CABA32}" presName="wedge5Tx" presStyleLbl="node1" presStyleIdx="4" presStyleCnt="5">
        <dgm:presLayoutVars>
          <dgm:chMax val="0"/>
          <dgm:chPref val="0"/>
          <dgm:bulletEnabled val="1"/>
        </dgm:presLayoutVars>
      </dgm:prSet>
      <dgm:spPr/>
    </dgm:pt>
    <dgm:pt modelId="{223AAB6C-896A-4F4A-9721-A2F3B0577181}" type="pres">
      <dgm:prSet presAssocID="{31DE4ACA-7FE9-4FA1-9801-99D99E21894F}" presName="arrowWedge1" presStyleLbl="fgSibTrans2D1" presStyleIdx="0" presStyleCnt="5"/>
      <dgm:spPr/>
    </dgm:pt>
    <dgm:pt modelId="{5564868A-0C64-46C4-9097-F2BC0E750025}" type="pres">
      <dgm:prSet presAssocID="{C51767E8-4AEB-47C0-AB6E-9233B70441CF}" presName="arrowWedge2" presStyleLbl="fgSibTrans2D1" presStyleIdx="1" presStyleCnt="5"/>
      <dgm:spPr/>
    </dgm:pt>
    <dgm:pt modelId="{DB68FB4C-710C-4218-B7A2-8DE54DF23347}" type="pres">
      <dgm:prSet presAssocID="{5C1DE2EE-71B0-4876-A863-BFC7B44EC683}" presName="arrowWedge3" presStyleLbl="fgSibTrans2D1" presStyleIdx="2" presStyleCnt="5"/>
      <dgm:spPr/>
    </dgm:pt>
    <dgm:pt modelId="{F8B72FD6-7727-486C-9DB8-0AA6CA41943D}" type="pres">
      <dgm:prSet presAssocID="{F308BC5A-533D-4EB3-BAF0-E335E4A7DC79}" presName="arrowWedge4" presStyleLbl="fgSibTrans2D1" presStyleIdx="3" presStyleCnt="5"/>
      <dgm:spPr/>
    </dgm:pt>
    <dgm:pt modelId="{B4518CF6-5D6A-4255-8228-680F5FA4C47D}" type="pres">
      <dgm:prSet presAssocID="{56160333-571B-4E45-98AE-8380A8B141B8}" presName="arrowWedge5" presStyleLbl="fgSibTrans2D1" presStyleIdx="4" presStyleCnt="5"/>
      <dgm:spPr/>
    </dgm:pt>
  </dgm:ptLst>
  <dgm:cxnLst>
    <dgm:cxn modelId="{276B3D04-8156-4BF6-A459-9AEB64550662}" type="presOf" srcId="{7FE6603C-07F8-48A9-AA41-0CF0EC90D902}" destId="{ECF6EDF4-11D5-4537-8D87-57F7DD943F09}" srcOrd="1" destOrd="0" presId="urn:microsoft.com/office/officeart/2005/8/layout/cycle8"/>
    <dgm:cxn modelId="{09128304-9E02-404E-80E9-2B6264A4EFF6}" srcId="{5223DD67-29B5-4112-ABA0-272FA1CABA32}" destId="{B404F575-5890-41CB-8AC3-A42E13B1975B}" srcOrd="1" destOrd="0" parTransId="{892471B9-B846-43D8-ABAB-2DE99453F7EA}" sibTransId="{C51767E8-4AEB-47C0-AB6E-9233B70441CF}"/>
    <dgm:cxn modelId="{9A865007-689A-4F46-A662-62ABC1F30758}" srcId="{5223DD67-29B5-4112-ABA0-272FA1CABA32}" destId="{7FE6603C-07F8-48A9-AA41-0CF0EC90D902}" srcOrd="3" destOrd="0" parTransId="{3315B0D9-0F75-46FF-8730-3BFBC0195C1B}" sibTransId="{F308BC5A-533D-4EB3-BAF0-E335E4A7DC79}"/>
    <dgm:cxn modelId="{2D334921-DB27-4853-BC5E-41C9C789F0E8}" type="presOf" srcId="{79568E9D-7CC6-43C2-8DD7-E21CD870C32A}" destId="{95B97FC4-CC0B-40E0-9A25-9D4A930B1702}" srcOrd="1" destOrd="0" presId="urn:microsoft.com/office/officeart/2005/8/layout/cycle8"/>
    <dgm:cxn modelId="{64D15525-E201-4466-96EE-240C29007FC9}" type="presOf" srcId="{79568E9D-7CC6-43C2-8DD7-E21CD870C32A}" destId="{05328B98-7D50-4808-98E5-D38DFA66137A}" srcOrd="0" destOrd="0" presId="urn:microsoft.com/office/officeart/2005/8/layout/cycle8"/>
    <dgm:cxn modelId="{52D60526-63C0-4576-B797-216B4F529F2D}" type="presOf" srcId="{A0E5259B-19A8-4A42-A333-C6B2B90F81D5}" destId="{13E607A7-096C-4CC5-88A6-448A4CCDA2F0}" srcOrd="1" destOrd="0" presId="urn:microsoft.com/office/officeart/2005/8/layout/cycle8"/>
    <dgm:cxn modelId="{F5E77961-3F40-4345-8442-C974217190FB}" srcId="{5223DD67-29B5-4112-ABA0-272FA1CABA32}" destId="{C6F12C43-B85D-45B2-9186-86CEB16C8216}" srcOrd="0" destOrd="0" parTransId="{A331E375-E638-486D-8301-349EB751584D}" sibTransId="{31DE4ACA-7FE9-4FA1-9801-99D99E21894F}"/>
    <dgm:cxn modelId="{D0645779-86DA-4958-AD44-89825D6E6FE0}" srcId="{5223DD67-29B5-4112-ABA0-272FA1CABA32}" destId="{A0E5259B-19A8-4A42-A333-C6B2B90F81D5}" srcOrd="4" destOrd="0" parTransId="{C5C6F725-BB8B-4BDB-B649-BAEA846868B0}" sibTransId="{56160333-571B-4E45-98AE-8380A8B141B8}"/>
    <dgm:cxn modelId="{D08C757B-3231-475F-B315-C76A7D635142}" type="presOf" srcId="{A0E5259B-19A8-4A42-A333-C6B2B90F81D5}" destId="{E5CD75DE-A4E1-4C17-8FA4-645A9C14A929}" srcOrd="0" destOrd="0" presId="urn:microsoft.com/office/officeart/2005/8/layout/cycle8"/>
    <dgm:cxn modelId="{980E038F-C3EB-412D-A1FC-F9E3DA795B34}" type="presOf" srcId="{C6F12C43-B85D-45B2-9186-86CEB16C8216}" destId="{02C40331-9C8D-443B-9AF6-EF4508C56D0B}" srcOrd="0" destOrd="0" presId="urn:microsoft.com/office/officeart/2005/8/layout/cycle8"/>
    <dgm:cxn modelId="{4024A58F-AB60-48BE-BC20-0B596BE521E0}" type="presOf" srcId="{C6F12C43-B85D-45B2-9186-86CEB16C8216}" destId="{E2D85FEE-482E-42D6-A513-62C4AAE68972}" srcOrd="1" destOrd="0" presId="urn:microsoft.com/office/officeart/2005/8/layout/cycle8"/>
    <dgm:cxn modelId="{F047019E-8CA0-4E96-9C77-19F421FD2FF1}" type="presOf" srcId="{B404F575-5890-41CB-8AC3-A42E13B1975B}" destId="{13D57AD7-CD90-42A6-B758-0C20CE686B0D}" srcOrd="0" destOrd="0" presId="urn:microsoft.com/office/officeart/2005/8/layout/cycle8"/>
    <dgm:cxn modelId="{170469C1-B14F-4A80-8E65-D736C3E3E5AA}" type="presOf" srcId="{7FE6603C-07F8-48A9-AA41-0CF0EC90D902}" destId="{F66DE872-C4E0-4AFE-80F6-5006947C7FB4}" srcOrd="0" destOrd="0" presId="urn:microsoft.com/office/officeart/2005/8/layout/cycle8"/>
    <dgm:cxn modelId="{FE79DFE4-7272-478E-ACEF-40DB6F64130B}" type="presOf" srcId="{B404F575-5890-41CB-8AC3-A42E13B1975B}" destId="{C419A2BF-32A4-4D63-872E-C67F0EFDA1D1}" srcOrd="1" destOrd="0" presId="urn:microsoft.com/office/officeart/2005/8/layout/cycle8"/>
    <dgm:cxn modelId="{1E3BE6F9-F509-4B8A-B1AC-C3E3301E4736}" srcId="{5223DD67-29B5-4112-ABA0-272FA1CABA32}" destId="{79568E9D-7CC6-43C2-8DD7-E21CD870C32A}" srcOrd="2" destOrd="0" parTransId="{8855EE46-7FB7-4C4B-997E-2EDD5FF60037}" sibTransId="{5C1DE2EE-71B0-4876-A863-BFC7B44EC683}"/>
    <dgm:cxn modelId="{AB9EE7FA-9068-4A5E-9F29-CE6439F95852}" type="presOf" srcId="{5223DD67-29B5-4112-ABA0-272FA1CABA32}" destId="{99144F70-89B4-46EC-A3A3-F8C3868D5E97}" srcOrd="0" destOrd="0" presId="urn:microsoft.com/office/officeart/2005/8/layout/cycle8"/>
    <dgm:cxn modelId="{5CACFFF0-7B86-45E7-A830-BB92F8F6A29F}" type="presParOf" srcId="{99144F70-89B4-46EC-A3A3-F8C3868D5E97}" destId="{02C40331-9C8D-443B-9AF6-EF4508C56D0B}" srcOrd="0" destOrd="0" presId="urn:microsoft.com/office/officeart/2005/8/layout/cycle8"/>
    <dgm:cxn modelId="{C5AF58A5-8738-42E3-8F87-F962DA081BCE}" type="presParOf" srcId="{99144F70-89B4-46EC-A3A3-F8C3868D5E97}" destId="{CCB45EFB-98AC-4E6A-B4EC-9D69F16F0CA4}" srcOrd="1" destOrd="0" presId="urn:microsoft.com/office/officeart/2005/8/layout/cycle8"/>
    <dgm:cxn modelId="{1DFE0BD5-3695-44F9-AF62-BC678263F98E}" type="presParOf" srcId="{99144F70-89B4-46EC-A3A3-F8C3868D5E97}" destId="{8CD48B9A-9292-4D08-964F-88DBA03F0189}" srcOrd="2" destOrd="0" presId="urn:microsoft.com/office/officeart/2005/8/layout/cycle8"/>
    <dgm:cxn modelId="{19593AB7-AAA5-45D2-A09B-A805954F0C0B}" type="presParOf" srcId="{99144F70-89B4-46EC-A3A3-F8C3868D5E97}" destId="{E2D85FEE-482E-42D6-A513-62C4AAE68972}" srcOrd="3" destOrd="0" presId="urn:microsoft.com/office/officeart/2005/8/layout/cycle8"/>
    <dgm:cxn modelId="{3404F069-DD0B-4FD2-9CA8-72029CF74830}" type="presParOf" srcId="{99144F70-89B4-46EC-A3A3-F8C3868D5E97}" destId="{13D57AD7-CD90-42A6-B758-0C20CE686B0D}" srcOrd="4" destOrd="0" presId="urn:microsoft.com/office/officeart/2005/8/layout/cycle8"/>
    <dgm:cxn modelId="{0208912E-D89C-48C5-A7DE-C5754B233BC8}" type="presParOf" srcId="{99144F70-89B4-46EC-A3A3-F8C3868D5E97}" destId="{7C23BEA8-5DCB-4B98-B8B0-2458872A8AC1}" srcOrd="5" destOrd="0" presId="urn:microsoft.com/office/officeart/2005/8/layout/cycle8"/>
    <dgm:cxn modelId="{85E108D1-96C6-42DB-84BB-83B9ECF2D04E}" type="presParOf" srcId="{99144F70-89B4-46EC-A3A3-F8C3868D5E97}" destId="{4A291187-ACCD-4BB4-A8B0-0E8C2133AEAB}" srcOrd="6" destOrd="0" presId="urn:microsoft.com/office/officeart/2005/8/layout/cycle8"/>
    <dgm:cxn modelId="{D3923DFF-973B-478F-BB24-FDDCD41EC5EE}" type="presParOf" srcId="{99144F70-89B4-46EC-A3A3-F8C3868D5E97}" destId="{C419A2BF-32A4-4D63-872E-C67F0EFDA1D1}" srcOrd="7" destOrd="0" presId="urn:microsoft.com/office/officeart/2005/8/layout/cycle8"/>
    <dgm:cxn modelId="{5AE11478-EE88-4518-8120-A43BF3A6866D}" type="presParOf" srcId="{99144F70-89B4-46EC-A3A3-F8C3868D5E97}" destId="{05328B98-7D50-4808-98E5-D38DFA66137A}" srcOrd="8" destOrd="0" presId="urn:microsoft.com/office/officeart/2005/8/layout/cycle8"/>
    <dgm:cxn modelId="{64773D54-ADF5-4B6A-9B04-1C92EDD2CD23}" type="presParOf" srcId="{99144F70-89B4-46EC-A3A3-F8C3868D5E97}" destId="{2B38E13B-9E39-482A-AC68-58B270567147}" srcOrd="9" destOrd="0" presId="urn:microsoft.com/office/officeart/2005/8/layout/cycle8"/>
    <dgm:cxn modelId="{EE4976C4-3543-4202-BA24-A7E92D08B872}" type="presParOf" srcId="{99144F70-89B4-46EC-A3A3-F8C3868D5E97}" destId="{779E7E2A-0405-4C5B-93F5-D1C7AA3901AA}" srcOrd="10" destOrd="0" presId="urn:microsoft.com/office/officeart/2005/8/layout/cycle8"/>
    <dgm:cxn modelId="{115B14A6-3BDC-4A3F-B9A1-38EFA8CF21A3}" type="presParOf" srcId="{99144F70-89B4-46EC-A3A3-F8C3868D5E97}" destId="{95B97FC4-CC0B-40E0-9A25-9D4A930B1702}" srcOrd="11" destOrd="0" presId="urn:microsoft.com/office/officeart/2005/8/layout/cycle8"/>
    <dgm:cxn modelId="{79A74548-7A8B-40D4-8801-370A3E3666D2}" type="presParOf" srcId="{99144F70-89B4-46EC-A3A3-F8C3868D5E97}" destId="{F66DE872-C4E0-4AFE-80F6-5006947C7FB4}" srcOrd="12" destOrd="0" presId="urn:microsoft.com/office/officeart/2005/8/layout/cycle8"/>
    <dgm:cxn modelId="{AF96FFA1-DD5B-4BC4-A720-100B4DB50A6C}" type="presParOf" srcId="{99144F70-89B4-46EC-A3A3-F8C3868D5E97}" destId="{C4EFB6C8-F12D-4EBC-964F-C99D0E6C106F}" srcOrd="13" destOrd="0" presId="urn:microsoft.com/office/officeart/2005/8/layout/cycle8"/>
    <dgm:cxn modelId="{DF62DF20-0384-4E7D-81C4-B2EA022FF2CD}" type="presParOf" srcId="{99144F70-89B4-46EC-A3A3-F8C3868D5E97}" destId="{EF6592E4-2EE3-417F-B65F-A2E15CCFB274}" srcOrd="14" destOrd="0" presId="urn:microsoft.com/office/officeart/2005/8/layout/cycle8"/>
    <dgm:cxn modelId="{050D0CA1-EE76-4AF6-9D06-7021149E9E8A}" type="presParOf" srcId="{99144F70-89B4-46EC-A3A3-F8C3868D5E97}" destId="{ECF6EDF4-11D5-4537-8D87-57F7DD943F09}" srcOrd="15" destOrd="0" presId="urn:microsoft.com/office/officeart/2005/8/layout/cycle8"/>
    <dgm:cxn modelId="{155CABDD-420B-4368-8512-462C557250D2}" type="presParOf" srcId="{99144F70-89B4-46EC-A3A3-F8C3868D5E97}" destId="{E5CD75DE-A4E1-4C17-8FA4-645A9C14A929}" srcOrd="16" destOrd="0" presId="urn:microsoft.com/office/officeart/2005/8/layout/cycle8"/>
    <dgm:cxn modelId="{6D43CA5D-EF6D-42E9-9C7E-AF42DFEF391C}" type="presParOf" srcId="{99144F70-89B4-46EC-A3A3-F8C3868D5E97}" destId="{07A144FA-ACBF-47F8-8639-E590D68D913B}" srcOrd="17" destOrd="0" presId="urn:microsoft.com/office/officeart/2005/8/layout/cycle8"/>
    <dgm:cxn modelId="{171469A8-FF59-49B8-85B5-26C5A625B2ED}" type="presParOf" srcId="{99144F70-89B4-46EC-A3A3-F8C3868D5E97}" destId="{0269F6D6-1BB0-467F-BE26-A41ABDD98B81}" srcOrd="18" destOrd="0" presId="urn:microsoft.com/office/officeart/2005/8/layout/cycle8"/>
    <dgm:cxn modelId="{B862B413-83DA-4172-8387-B3503191C5F6}" type="presParOf" srcId="{99144F70-89B4-46EC-A3A3-F8C3868D5E97}" destId="{13E607A7-096C-4CC5-88A6-448A4CCDA2F0}" srcOrd="19" destOrd="0" presId="urn:microsoft.com/office/officeart/2005/8/layout/cycle8"/>
    <dgm:cxn modelId="{F6E8AA33-F784-4B52-BC31-EA96DE778C56}" type="presParOf" srcId="{99144F70-89B4-46EC-A3A3-F8C3868D5E97}" destId="{223AAB6C-896A-4F4A-9721-A2F3B0577181}" srcOrd="20" destOrd="0" presId="urn:microsoft.com/office/officeart/2005/8/layout/cycle8"/>
    <dgm:cxn modelId="{0D5FFDEC-9807-45A0-A5CF-C122DFC6D6CC}" type="presParOf" srcId="{99144F70-89B4-46EC-A3A3-F8C3868D5E97}" destId="{5564868A-0C64-46C4-9097-F2BC0E750025}" srcOrd="21" destOrd="0" presId="urn:microsoft.com/office/officeart/2005/8/layout/cycle8"/>
    <dgm:cxn modelId="{9C12832E-30B8-468C-9215-507A126A9FE8}" type="presParOf" srcId="{99144F70-89B4-46EC-A3A3-F8C3868D5E97}" destId="{DB68FB4C-710C-4218-B7A2-8DE54DF23347}" srcOrd="22" destOrd="0" presId="urn:microsoft.com/office/officeart/2005/8/layout/cycle8"/>
    <dgm:cxn modelId="{8FBE1975-726F-455F-8A62-A03C57CE698D}" type="presParOf" srcId="{99144F70-89B4-46EC-A3A3-F8C3868D5E97}" destId="{F8B72FD6-7727-486C-9DB8-0AA6CA41943D}" srcOrd="23" destOrd="0" presId="urn:microsoft.com/office/officeart/2005/8/layout/cycle8"/>
    <dgm:cxn modelId="{A717E1DC-FD9B-4138-8C75-A927A2342E1C}" type="presParOf" srcId="{99144F70-89B4-46EC-A3A3-F8C3868D5E97}" destId="{B4518CF6-5D6A-4255-8228-680F5FA4C47D}"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14FCD-3815-4982-B16D-C5A3963AA9BB}">
      <dsp:nvSpPr>
        <dsp:cNvPr id="0" name=""/>
        <dsp:cNvSpPr/>
      </dsp:nvSpPr>
      <dsp:spPr>
        <a:xfrm>
          <a:off x="634048" y="212612"/>
          <a:ext cx="2747608" cy="2747608"/>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Mechanical</a:t>
          </a:r>
        </a:p>
      </dsp:txBody>
      <dsp:txXfrm>
        <a:off x="2082102" y="794843"/>
        <a:ext cx="981288" cy="817740"/>
      </dsp:txXfrm>
    </dsp:sp>
    <dsp:sp modelId="{FD90C8F8-4984-4EEC-BE8A-51ABB25CC606}">
      <dsp:nvSpPr>
        <dsp:cNvPr id="0" name=""/>
        <dsp:cNvSpPr/>
      </dsp:nvSpPr>
      <dsp:spPr>
        <a:xfrm>
          <a:off x="577460" y="310741"/>
          <a:ext cx="2747608" cy="2747608"/>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Electrical</a:t>
          </a:r>
        </a:p>
      </dsp:txBody>
      <dsp:txXfrm>
        <a:off x="1231652" y="2093415"/>
        <a:ext cx="1471932" cy="719611"/>
      </dsp:txXfrm>
    </dsp:sp>
    <dsp:sp modelId="{50095544-EBBF-4A7C-9C22-0AAE3E85BF49}">
      <dsp:nvSpPr>
        <dsp:cNvPr id="0" name=""/>
        <dsp:cNvSpPr/>
      </dsp:nvSpPr>
      <dsp:spPr>
        <a:xfrm>
          <a:off x="520872" y="212612"/>
          <a:ext cx="2747608" cy="2747608"/>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Thermal</a:t>
          </a:r>
        </a:p>
      </dsp:txBody>
      <dsp:txXfrm>
        <a:off x="839137" y="794843"/>
        <a:ext cx="981288" cy="817740"/>
      </dsp:txXfrm>
    </dsp:sp>
    <dsp:sp modelId="{C956CE9D-67CD-456B-B3CE-17176E35094B}">
      <dsp:nvSpPr>
        <dsp:cNvPr id="0" name=""/>
        <dsp:cNvSpPr/>
      </dsp:nvSpPr>
      <dsp:spPr>
        <a:xfrm>
          <a:off x="464184" y="42522"/>
          <a:ext cx="3087788" cy="3087788"/>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0A0CFB-CDA7-4378-9441-B00695273571}">
      <dsp:nvSpPr>
        <dsp:cNvPr id="0" name=""/>
        <dsp:cNvSpPr/>
      </dsp:nvSpPr>
      <dsp:spPr>
        <a:xfrm>
          <a:off x="407370" y="140477"/>
          <a:ext cx="3087788" cy="3087788"/>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4166AC-E60D-466B-A031-BE0D4B28851A}">
      <dsp:nvSpPr>
        <dsp:cNvPr id="0" name=""/>
        <dsp:cNvSpPr/>
      </dsp:nvSpPr>
      <dsp:spPr>
        <a:xfrm>
          <a:off x="350556" y="42522"/>
          <a:ext cx="3087788" cy="308778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0331-9C8D-443B-9AF6-EF4508C56D0B}">
      <dsp:nvSpPr>
        <dsp:cNvPr id="0" name=""/>
        <dsp:cNvSpPr/>
      </dsp:nvSpPr>
      <dsp:spPr>
        <a:xfrm>
          <a:off x="1298609" y="242884"/>
          <a:ext cx="3296005" cy="3296005"/>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rgbClr val="FFE17A"/>
              </a:solidFill>
            </a:rPr>
            <a:t>CoFluent</a:t>
          </a:r>
          <a:r>
            <a:rPr lang="en-US" sz="1200" b="0" kern="1200"/>
            <a:t> Architecture exploration</a:t>
          </a:r>
        </a:p>
      </dsp:txBody>
      <dsp:txXfrm>
        <a:off x="3018025" y="796927"/>
        <a:ext cx="1059430" cy="706286"/>
      </dsp:txXfrm>
    </dsp:sp>
    <dsp:sp modelId="{13D57AD7-CD90-42A6-B758-0C20CE686B0D}">
      <dsp:nvSpPr>
        <dsp:cNvPr id="0" name=""/>
        <dsp:cNvSpPr/>
      </dsp:nvSpPr>
      <dsp:spPr>
        <a:xfrm>
          <a:off x="1326860" y="330777"/>
          <a:ext cx="3296005" cy="3296005"/>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rgbClr val="FFE17A"/>
              </a:solidFill>
            </a:rPr>
            <a:t>Docea</a:t>
          </a:r>
          <a:r>
            <a:rPr lang="en-US" sz="1200" b="0" kern="1200"/>
            <a:t> </a:t>
          </a:r>
        </a:p>
        <a:p>
          <a:pPr marL="0" lvl="0" indent="0" algn="ctr" defTabSz="533400">
            <a:lnSpc>
              <a:spcPct val="90000"/>
            </a:lnSpc>
            <a:spcBef>
              <a:spcPct val="0"/>
            </a:spcBef>
            <a:spcAft>
              <a:spcPct val="35000"/>
            </a:spcAft>
            <a:buNone/>
          </a:pPr>
          <a:r>
            <a:rPr lang="en-US" sz="1200" b="0" kern="1200"/>
            <a:t>Power, performance and thermal tuning</a:t>
          </a:r>
        </a:p>
      </dsp:txBody>
      <dsp:txXfrm>
        <a:off x="3449645" y="1836738"/>
        <a:ext cx="980954" cy="784763"/>
      </dsp:txXfrm>
    </dsp:sp>
    <dsp:sp modelId="{05328B98-7D50-4808-98E5-D38DFA66137A}">
      <dsp:nvSpPr>
        <dsp:cNvPr id="0" name=""/>
        <dsp:cNvSpPr/>
      </dsp:nvSpPr>
      <dsp:spPr>
        <a:xfrm>
          <a:off x="1252308" y="384926"/>
          <a:ext cx="3296005" cy="3296005"/>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3"/>
              </a:solidFill>
            </a:rPr>
            <a:t>Micro arch simulators: </a:t>
          </a:r>
          <a:r>
            <a:rPr lang="en-US" sz="1200" b="0" kern="1200"/>
            <a:t>Microarchitectural  tuning</a:t>
          </a:r>
        </a:p>
      </dsp:txBody>
      <dsp:txXfrm>
        <a:off x="2429453" y="2699977"/>
        <a:ext cx="941715" cy="863239"/>
      </dsp:txXfrm>
    </dsp:sp>
    <dsp:sp modelId="{F66DE872-C4E0-4AFE-80F6-5006947C7FB4}">
      <dsp:nvSpPr>
        <dsp:cNvPr id="0" name=""/>
        <dsp:cNvSpPr/>
      </dsp:nvSpPr>
      <dsp:spPr>
        <a:xfrm>
          <a:off x="1177755" y="330777"/>
          <a:ext cx="3296005" cy="3296005"/>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rgbClr val="FFE17A"/>
              </a:solidFill>
            </a:rPr>
            <a:t>Simics</a:t>
          </a:r>
          <a:r>
            <a:rPr lang="en-US" sz="1200" b="0" kern="1200"/>
            <a:t> HW/SW Co-design and validation</a:t>
          </a:r>
        </a:p>
      </dsp:txBody>
      <dsp:txXfrm>
        <a:off x="1370022" y="1836738"/>
        <a:ext cx="980954" cy="784763"/>
      </dsp:txXfrm>
    </dsp:sp>
    <dsp:sp modelId="{E5CD75DE-A4E1-4C17-8FA4-645A9C14A929}">
      <dsp:nvSpPr>
        <dsp:cNvPr id="0" name=""/>
        <dsp:cNvSpPr/>
      </dsp:nvSpPr>
      <dsp:spPr>
        <a:xfrm>
          <a:off x="1206007" y="242884"/>
          <a:ext cx="3296005" cy="3296005"/>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3"/>
              </a:solidFill>
            </a:rPr>
            <a:t>Emulation, FPGA, RTL hybrids</a:t>
          </a:r>
          <a:r>
            <a:rPr lang="en-US" sz="1200" b="0" kern="1200"/>
            <a:t> : Silicon Readiness to SW</a:t>
          </a:r>
        </a:p>
      </dsp:txBody>
      <dsp:txXfrm>
        <a:off x="1723166" y="796927"/>
        <a:ext cx="1059430" cy="706286"/>
      </dsp:txXfrm>
    </dsp:sp>
    <dsp:sp modelId="{223AAB6C-896A-4F4A-9721-A2F3B0577181}">
      <dsp:nvSpPr>
        <dsp:cNvPr id="0" name=""/>
        <dsp:cNvSpPr/>
      </dsp:nvSpPr>
      <dsp:spPr>
        <a:xfrm>
          <a:off x="1094415" y="38845"/>
          <a:ext cx="3704082" cy="3704082"/>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64868A-0C64-46C4-9097-F2BC0E750025}">
      <dsp:nvSpPr>
        <dsp:cNvPr id="0" name=""/>
        <dsp:cNvSpPr/>
      </dsp:nvSpPr>
      <dsp:spPr>
        <a:xfrm>
          <a:off x="1123050" y="126710"/>
          <a:ext cx="3704082" cy="3704082"/>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8FB4C-710C-4218-B7A2-8DE54DF23347}">
      <dsp:nvSpPr>
        <dsp:cNvPr id="0" name=""/>
        <dsp:cNvSpPr/>
      </dsp:nvSpPr>
      <dsp:spPr>
        <a:xfrm>
          <a:off x="1048269" y="181024"/>
          <a:ext cx="3704082" cy="3704082"/>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B72FD6-7727-486C-9DB8-0AA6CA41943D}">
      <dsp:nvSpPr>
        <dsp:cNvPr id="0" name=""/>
        <dsp:cNvSpPr/>
      </dsp:nvSpPr>
      <dsp:spPr>
        <a:xfrm>
          <a:off x="973489" y="126710"/>
          <a:ext cx="3704082" cy="3704082"/>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518CF6-5D6A-4255-8228-680F5FA4C47D}">
      <dsp:nvSpPr>
        <dsp:cNvPr id="0" name=""/>
        <dsp:cNvSpPr/>
      </dsp:nvSpPr>
      <dsp:spPr>
        <a:xfrm>
          <a:off x="1002124" y="38845"/>
          <a:ext cx="3704082" cy="3704082"/>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249F86-CFA5-4251-BDD5-E0AAD669A64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14397A-656F-494F-BA3C-89A7588D764E}"/>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CFE00AA-E27E-424C-995B-A60B323573E6}" type="datetimeFigureOut">
              <a:rPr lang="en-US" smtClean="0"/>
              <a:t>9/22/24</a:t>
            </a:fld>
            <a:endParaRPr lang="en-US"/>
          </a:p>
        </p:txBody>
      </p:sp>
      <p:sp>
        <p:nvSpPr>
          <p:cNvPr id="4" name="Footer Placeholder 3">
            <a:extLst>
              <a:ext uri="{FF2B5EF4-FFF2-40B4-BE49-F238E27FC236}">
                <a16:creationId xmlns:a16="http://schemas.microsoft.com/office/drawing/2014/main" id="{482EC66C-0E54-4CF5-865E-364BDE00F83F}"/>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AC7C7-A9AE-4FEC-984E-176849B2FCE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5355E4A-A5BF-4C80-B7FC-566F577462B0}" type="slidenum">
              <a:rPr lang="en-US" smtClean="0"/>
              <a:t>‹#›</a:t>
            </a:fld>
            <a:endParaRPr lang="en-US"/>
          </a:p>
        </p:txBody>
      </p:sp>
    </p:spTree>
    <p:extLst>
      <p:ext uri="{BB962C8B-B14F-4D97-AF65-F5344CB8AC3E}">
        <p14:creationId xmlns:p14="http://schemas.microsoft.com/office/powerpoint/2010/main" val="124696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201857E-51C6-44BF-AE8B-7C3125AFB944}" type="datetimeFigureOut">
              <a:rPr lang="en-US" smtClean="0"/>
              <a:t>9/22/24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82A0659-2CA1-483B-87CC-EBCE112343BD}" type="slidenum">
              <a:rPr lang="en-US" smtClean="0"/>
              <a:t>‹#›</a:t>
            </a:fld>
            <a:endParaRPr lang="en-US"/>
          </a:p>
        </p:txBody>
      </p:sp>
    </p:spTree>
    <p:extLst>
      <p:ext uri="{BB962C8B-B14F-4D97-AF65-F5344CB8AC3E}">
        <p14:creationId xmlns:p14="http://schemas.microsoft.com/office/powerpoint/2010/main" val="6491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Two years back, I got the opportunity to represent Intel for one of our foundry customers</a:t>
            </a:r>
            <a:r>
              <a:rPr lang="en-US" sz="1800" baseline="0"/>
              <a:t> in San Diego. </a:t>
            </a:r>
          </a:p>
          <a:p>
            <a:r>
              <a:rPr lang="en-US" sz="1800" baseline="0"/>
              <a:t>We consulted them on disaggregation approach.</a:t>
            </a:r>
          </a:p>
          <a:p>
            <a:endParaRPr lang="en-US" sz="1800" baseline="0"/>
          </a:p>
          <a:p>
            <a:r>
              <a:rPr lang="en-US" sz="1800" baseline="0"/>
              <a:t>After much discussion, the ask from San Diego team was:</a:t>
            </a:r>
          </a:p>
          <a:p>
            <a:pPr marL="228600" indent="-228600">
              <a:buAutoNum type="arabicPeriod"/>
            </a:pPr>
            <a:r>
              <a:rPr lang="en-US" sz="1800" baseline="0"/>
              <a:t>Full system level co-optimization solution (not just ideas) </a:t>
            </a:r>
          </a:p>
          <a:p>
            <a:pPr marL="228600" indent="-228600">
              <a:buAutoNum type="arabicPeriod"/>
            </a:pPr>
            <a:r>
              <a:rPr lang="en-US" sz="1800" baseline="0"/>
              <a:t>Reference designs with proven methods to discover the benefits of Intel’s technology and assets</a:t>
            </a:r>
          </a:p>
          <a:p>
            <a:pPr marL="0" indent="0">
              <a:buNone/>
            </a:pPr>
            <a:endParaRPr lang="en-US" sz="1800" baseline="0"/>
          </a:p>
          <a:p>
            <a:pPr marL="0" indent="0">
              <a:buNone/>
            </a:pPr>
            <a:r>
              <a:rPr lang="en-US" sz="1800" baseline="0"/>
              <a:t>This cemented the idea in me leading up to this TSLRP proposal today.</a:t>
            </a:r>
            <a:endParaRPr lang="en-US" sz="1800"/>
          </a:p>
        </p:txBody>
      </p:sp>
      <p:sp>
        <p:nvSpPr>
          <p:cNvPr id="4" name="Slide Number Placeholder 3"/>
          <p:cNvSpPr>
            <a:spLocks noGrp="1"/>
          </p:cNvSpPr>
          <p:nvPr>
            <p:ph type="sldNum" sz="quarter" idx="5"/>
          </p:nvPr>
        </p:nvSpPr>
        <p:spPr/>
        <p:txBody>
          <a:bodyPr/>
          <a:lstStyle/>
          <a:p>
            <a:fld id="{C82A0659-2CA1-483B-87CC-EBCE112343BD}" type="slidenum">
              <a:rPr lang="en-US" smtClean="0"/>
              <a:t>1</a:t>
            </a:fld>
            <a:endParaRPr lang="en-US"/>
          </a:p>
        </p:txBody>
      </p:sp>
    </p:spTree>
    <p:extLst>
      <p:ext uri="{BB962C8B-B14F-4D97-AF65-F5344CB8AC3E}">
        <p14:creationId xmlns:p14="http://schemas.microsoft.com/office/powerpoint/2010/main" val="257571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introduce a COMMON REPRSENTATION for full-stack HW</a:t>
            </a:r>
          </a:p>
          <a:p>
            <a:endParaRPr lang="en-US"/>
          </a:p>
          <a:p>
            <a:r>
              <a:rPr lang="en-US"/>
              <a:t>This enables:</a:t>
            </a:r>
          </a:p>
          <a:p>
            <a:pPr marL="171450" indent="-171450">
              <a:buFontTx/>
              <a:buChar char="-"/>
            </a:pPr>
            <a:r>
              <a:rPr lang="en-US"/>
              <a:t>Rapid system prototyping </a:t>
            </a:r>
          </a:p>
          <a:p>
            <a:pPr marL="171450" indent="-171450">
              <a:buFontTx/>
              <a:buChar char="-"/>
            </a:pPr>
            <a:r>
              <a:rPr lang="en-US"/>
              <a:t>Design parametrization, and </a:t>
            </a:r>
          </a:p>
          <a:p>
            <a:pPr marL="171450" indent="-171450">
              <a:buFontTx/>
              <a:buChar char="-"/>
            </a:pPr>
            <a:r>
              <a:rPr lang="en-US"/>
              <a:t>Reuse friendly building blocks + components</a:t>
            </a:r>
          </a:p>
        </p:txBody>
      </p:sp>
      <p:sp>
        <p:nvSpPr>
          <p:cNvPr id="4" name="Slide Number Placeholder 3"/>
          <p:cNvSpPr>
            <a:spLocks noGrp="1"/>
          </p:cNvSpPr>
          <p:nvPr>
            <p:ph type="sldNum" sz="quarter" idx="5"/>
          </p:nvPr>
        </p:nvSpPr>
        <p:spPr/>
        <p:txBody>
          <a:bodyPr/>
          <a:lstStyle/>
          <a:p>
            <a:fld id="{C82A0659-2CA1-483B-87CC-EBCE112343BD}" type="slidenum">
              <a:rPr lang="en-US" smtClean="0"/>
              <a:t>25</a:t>
            </a:fld>
            <a:endParaRPr lang="en-US"/>
          </a:p>
        </p:txBody>
      </p:sp>
    </p:spTree>
    <p:extLst>
      <p:ext uri="{BB962C8B-B14F-4D97-AF65-F5344CB8AC3E}">
        <p14:creationId xmlns:p14="http://schemas.microsoft.com/office/powerpoint/2010/main" val="204215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Chiplet with UCIe interface modeled in COMMON REPRESENTATION. </a:t>
            </a:r>
          </a:p>
          <a:p>
            <a:r>
              <a:rPr lang="en-US"/>
              <a:t>In additional there are process (PDK/Technology) bindings that enables co-design with unique Solvers </a:t>
            </a:r>
          </a:p>
          <a:p>
            <a:endParaRPr lang="en-US"/>
          </a:p>
          <a:p>
            <a:r>
              <a:rPr lang="en-US"/>
              <a:t>Similar approach can be taken for collection of Package and full board system</a:t>
            </a:r>
          </a:p>
          <a:p>
            <a:r>
              <a:rPr lang="en-US"/>
              <a:t>System Design Studio’s automation convers this code into schematic and layout in minutes</a:t>
            </a:r>
          </a:p>
        </p:txBody>
      </p:sp>
      <p:sp>
        <p:nvSpPr>
          <p:cNvPr id="4" name="Slide Number Placeholder 3"/>
          <p:cNvSpPr>
            <a:spLocks noGrp="1"/>
          </p:cNvSpPr>
          <p:nvPr>
            <p:ph type="sldNum" sz="quarter" idx="5"/>
          </p:nvPr>
        </p:nvSpPr>
        <p:spPr/>
        <p:txBody>
          <a:bodyPr/>
          <a:lstStyle/>
          <a:p>
            <a:fld id="{C82A0659-2CA1-483B-87CC-EBCE112343BD}" type="slidenum">
              <a:rPr lang="en-US" smtClean="0"/>
              <a:t>26</a:t>
            </a:fld>
            <a:endParaRPr lang="en-US"/>
          </a:p>
        </p:txBody>
      </p:sp>
    </p:spTree>
    <p:extLst>
      <p:ext uri="{BB962C8B-B14F-4D97-AF65-F5344CB8AC3E}">
        <p14:creationId xmlns:p14="http://schemas.microsoft.com/office/powerpoint/2010/main" val="528297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COMMON model is built on novel IR (Intermediate Representation) which allows us to take design requirements and goals and model them in code (software)</a:t>
            </a:r>
          </a:p>
          <a:p>
            <a:endParaRPr lang="en-US"/>
          </a:p>
          <a:p>
            <a:r>
              <a:rPr lang="en-US"/>
              <a:t>This is called ESIR: Electronic System Intermediate Representation. ESIR is an open-standard</a:t>
            </a:r>
          </a:p>
          <a:p>
            <a:endParaRPr lang="en-US"/>
          </a:p>
          <a:p>
            <a:r>
              <a:rPr lang="en-US"/>
              <a:t>ESIR enables rapid design space exploration and usage of MULTIPLE Solvers on common data-model (such as: Thermals, Power Delivery, Placement and Routing of components)</a:t>
            </a:r>
          </a:p>
          <a:p>
            <a:endParaRPr lang="en-US"/>
          </a:p>
          <a:p>
            <a:r>
              <a:rPr lang="en-US"/>
              <a:t>Once the system  is optimized, it can be exported using EDA CAD for detailed implementation</a:t>
            </a:r>
          </a:p>
          <a:p>
            <a:endParaRPr lang="en-US"/>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27</a:t>
            </a:fld>
            <a:endParaRPr lang="en-US"/>
          </a:p>
        </p:txBody>
      </p:sp>
    </p:spTree>
    <p:extLst>
      <p:ext uri="{BB962C8B-B14F-4D97-AF65-F5344CB8AC3E}">
        <p14:creationId xmlns:p14="http://schemas.microsoft.com/office/powerpoint/2010/main" val="3573687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Multiple Solvers such as: </a:t>
            </a:r>
          </a:p>
          <a:p>
            <a:pPr marL="171450" indent="-171450">
              <a:buFontTx/>
              <a:buChar char="-"/>
            </a:pPr>
            <a:r>
              <a:rPr lang="en-US"/>
              <a:t>Thermals </a:t>
            </a:r>
          </a:p>
          <a:p>
            <a:pPr marL="171450" indent="-171450">
              <a:buFontTx/>
              <a:buChar char="-"/>
            </a:pPr>
            <a:r>
              <a:rPr lang="en-US"/>
              <a:t>Mechanical</a:t>
            </a:r>
          </a:p>
          <a:p>
            <a:pPr marL="171450" indent="-171450">
              <a:buFontTx/>
              <a:buChar char="-"/>
            </a:pPr>
            <a:r>
              <a:rPr lang="en-US"/>
              <a:t>Power Delivery, AND</a:t>
            </a:r>
          </a:p>
          <a:p>
            <a:pPr marL="171450" indent="-171450">
              <a:buFontTx/>
              <a:buChar char="-"/>
            </a:pPr>
            <a:r>
              <a:rPr lang="en-US"/>
              <a:t>COST modeling</a:t>
            </a:r>
          </a:p>
          <a:p>
            <a:pPr marL="171450" indent="-171450">
              <a:buFontTx/>
              <a:buChar char="-"/>
            </a:pPr>
            <a:endParaRPr lang="en-US"/>
          </a:p>
          <a:p>
            <a:pPr marL="0" indent="0">
              <a:buFontTx/>
              <a:buNone/>
            </a:pPr>
            <a:r>
              <a:rPr lang="en-US"/>
              <a:t>Will be interoperable with COMMON MODEL</a:t>
            </a:r>
          </a:p>
          <a:p>
            <a:pPr marL="0" indent="0">
              <a:buFontTx/>
              <a:buNone/>
            </a:pPr>
            <a:endParaRPr lang="en-US"/>
          </a:p>
          <a:p>
            <a:pPr marL="0" indent="0">
              <a:buFontTx/>
              <a:buNone/>
            </a:pPr>
            <a:r>
              <a:rPr lang="en-US"/>
              <a:t>This enables rapid decision making of System Concepts</a:t>
            </a:r>
          </a:p>
          <a:p>
            <a:pPr marL="0" indent="0">
              <a:buFontTx/>
              <a:buNone/>
            </a:pPr>
            <a:endParaRPr lang="en-US"/>
          </a:p>
          <a:p>
            <a:pPr marL="0" indent="0">
              <a:buFontTx/>
              <a:buNone/>
            </a:pPr>
            <a:r>
              <a:rPr lang="en-US"/>
              <a:t>At this point, my TSLRP co-lead, Tanay Karnik will present rest of the slides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28</a:t>
            </a:fld>
            <a:endParaRPr lang="en-US"/>
          </a:p>
        </p:txBody>
      </p:sp>
    </p:spTree>
    <p:extLst>
      <p:ext uri="{BB962C8B-B14F-4D97-AF65-F5344CB8AC3E}">
        <p14:creationId xmlns:p14="http://schemas.microsoft.com/office/powerpoint/2010/main" val="1308803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 has simulators at higher level of system stack. The integrated framework is ISIM.</a:t>
            </a:r>
          </a:p>
          <a:p>
            <a:endParaRPr lang="en-US" dirty="0"/>
          </a:p>
          <a:p>
            <a:r>
              <a:rPr lang="en-US" dirty="0"/>
              <a:t>Intel has many simulators that take workloads as INPUTS. And enable fast System level HW/SW co-design </a:t>
            </a:r>
          </a:p>
          <a:p>
            <a:endParaRPr lang="en-US" dirty="0"/>
          </a:p>
          <a:p>
            <a:r>
              <a:rPr lang="en-US" dirty="0"/>
              <a:t>The simulators are:</a:t>
            </a:r>
          </a:p>
          <a:p>
            <a:pPr marL="228600" indent="-228600">
              <a:buAutoNum type="arabicPeriod"/>
            </a:pPr>
            <a:r>
              <a:rPr lang="en-US" dirty="0" err="1"/>
              <a:t>CoFluent</a:t>
            </a:r>
            <a:r>
              <a:rPr lang="en-US" dirty="0"/>
              <a:t> for ARCH exploration </a:t>
            </a:r>
          </a:p>
          <a:p>
            <a:pPr marL="228600" indent="-228600">
              <a:buAutoNum type="arabicPeriod"/>
            </a:pPr>
            <a:r>
              <a:rPr lang="en-US" dirty="0" err="1"/>
              <a:t>Docea</a:t>
            </a:r>
            <a:r>
              <a:rPr lang="en-US" dirty="0"/>
              <a:t> for </a:t>
            </a:r>
            <a:r>
              <a:rPr lang="en-US" dirty="0" err="1"/>
              <a:t>PnPnT</a:t>
            </a:r>
            <a:r>
              <a:rPr lang="en-US" dirty="0"/>
              <a:t> (power performance thermal)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IWPS for </a:t>
            </a:r>
            <a:r>
              <a:rPr lang="en-US" dirty="0" err="1"/>
              <a:t>uarch</a:t>
            </a:r>
            <a:r>
              <a:rPr lang="en-US" dirty="0"/>
              <a:t> simulation </a:t>
            </a:r>
          </a:p>
          <a:p>
            <a:pPr marL="228600" indent="-228600">
              <a:buAutoNum type="arabicPeriod"/>
            </a:pPr>
            <a:r>
              <a:rPr lang="en-US" dirty="0" err="1"/>
              <a:t>Simcs</a:t>
            </a:r>
            <a:r>
              <a:rPr lang="en-US" dirty="0"/>
              <a:t> for design and validation </a:t>
            </a:r>
          </a:p>
          <a:p>
            <a:pPr marL="228600" indent="-228600">
              <a:buAutoNum type="arabicPeriod"/>
            </a:pPr>
            <a:r>
              <a:rPr lang="en-US" dirty="0"/>
              <a:t>And, …. FPGA emulation that works with RTL hybrids when silicon is not ready</a:t>
            </a:r>
          </a:p>
          <a:p>
            <a:pPr marL="228600" indent="-228600">
              <a:buAutoNum type="arabicPeriod"/>
            </a:pPr>
            <a:endParaRPr lang="en-US" dirty="0"/>
          </a:p>
          <a:p>
            <a:pPr marL="0" indent="0">
              <a:buNone/>
            </a:pPr>
            <a:r>
              <a:rPr lang="en-US" dirty="0"/>
              <a:t>These simulators ensure correctness of SW and HW. Offer unique differentiation for Intel by </a:t>
            </a:r>
            <a:r>
              <a:rPr lang="en-US" dirty="0" err="1"/>
              <a:t>PnPnT</a:t>
            </a:r>
            <a:r>
              <a:rPr lang="en-US" dirty="0"/>
              <a:t> modeling at high level of system stack and dynamic simulation.</a:t>
            </a:r>
          </a:p>
          <a:p>
            <a:pPr marL="0" indent="0">
              <a:buNone/>
            </a:pPr>
            <a:r>
              <a:rPr lang="en-US" dirty="0"/>
              <a:t>System Design Studio will leverage unified models and simulators.</a:t>
            </a:r>
          </a:p>
          <a:p>
            <a:pPr marL="228600" indent="-228600">
              <a:buAutoNum type="arabicPeriod"/>
            </a:pPr>
            <a:endParaRPr lang="en-US" dirty="0"/>
          </a:p>
          <a:p>
            <a:r>
              <a:rPr lang="en-US" dirty="0"/>
              <a:t>Hand over to Tanay</a:t>
            </a:r>
          </a:p>
        </p:txBody>
      </p:sp>
      <p:sp>
        <p:nvSpPr>
          <p:cNvPr id="4" name="Slide Number Placeholder 3"/>
          <p:cNvSpPr>
            <a:spLocks noGrp="1"/>
          </p:cNvSpPr>
          <p:nvPr>
            <p:ph type="sldNum" sz="quarter" idx="5"/>
          </p:nvPr>
        </p:nvSpPr>
        <p:spPr/>
        <p:txBody>
          <a:bodyPr/>
          <a:lstStyle/>
          <a:p>
            <a:fld id="{C82A0659-2CA1-483B-87CC-EBCE112343BD}" type="slidenum">
              <a:rPr lang="en-US" smtClean="0"/>
              <a:t>29</a:t>
            </a:fld>
            <a:endParaRPr lang="en-US"/>
          </a:p>
        </p:txBody>
      </p:sp>
    </p:spTree>
    <p:extLst>
      <p:ext uri="{BB962C8B-B14F-4D97-AF65-F5344CB8AC3E}">
        <p14:creationId xmlns:p14="http://schemas.microsoft.com/office/powerpoint/2010/main" val="2594617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Vivek.</a:t>
            </a:r>
          </a:p>
          <a:p>
            <a:endParaRPr lang="en-US"/>
          </a:p>
          <a:p>
            <a:r>
              <a:rPr lang="en-US"/>
              <a:t>We explained a connected system of SW and HW and tools.</a:t>
            </a:r>
          </a:p>
          <a:p>
            <a:r>
              <a:rPr lang="en-US"/>
              <a:t>It is extended with Intel differentiation.</a:t>
            </a:r>
          </a:p>
          <a:p>
            <a:r>
              <a:rPr lang="en-US"/>
              <a:t>We briefly present how it can made easy to use and one of its research extensions.</a:t>
            </a:r>
          </a:p>
        </p:txBody>
      </p:sp>
      <p:sp>
        <p:nvSpPr>
          <p:cNvPr id="4" name="Slide Number Placeholder 3"/>
          <p:cNvSpPr>
            <a:spLocks noGrp="1"/>
          </p:cNvSpPr>
          <p:nvPr>
            <p:ph type="sldNum" sz="quarter" idx="5"/>
          </p:nvPr>
        </p:nvSpPr>
        <p:spPr/>
        <p:txBody>
          <a:bodyPr/>
          <a:lstStyle/>
          <a:p>
            <a:fld id="{C82A0659-2CA1-483B-87CC-EBCE112343BD}" type="slidenum">
              <a:rPr lang="en-US" smtClean="0"/>
              <a:t>30</a:t>
            </a:fld>
            <a:endParaRPr lang="en-US"/>
          </a:p>
        </p:txBody>
      </p:sp>
    </p:spTree>
    <p:extLst>
      <p:ext uri="{BB962C8B-B14F-4D97-AF65-F5344CB8AC3E}">
        <p14:creationId xmlns:p14="http://schemas.microsoft.com/office/powerpoint/2010/main" val="999833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 design studio will make it is easy to explore system options. We show a configuration setup of </a:t>
            </a:r>
            <a:r>
              <a:rPr lang="en-US" err="1"/>
              <a:t>UCIe</a:t>
            </a:r>
            <a:r>
              <a:rPr lang="en-US"/>
              <a:t>.</a:t>
            </a:r>
          </a:p>
          <a:p>
            <a:r>
              <a:rPr lang="en-US" err="1"/>
              <a:t>UCIe</a:t>
            </a:r>
            <a:r>
              <a:rPr lang="en-US"/>
              <a:t> link parameters should be optimized. There are 8000+ combinations to tune. </a:t>
            </a:r>
          </a:p>
          <a:p>
            <a:r>
              <a:rPr lang="en-US"/>
              <a:t>This type of manual sweep consumes large analysis time.</a:t>
            </a:r>
          </a:p>
          <a:p>
            <a:r>
              <a:rPr lang="en-US"/>
              <a:t>The studio will enable intelligent exploration, provide alternative solutions varying in bump map and power consumption.</a:t>
            </a:r>
          </a:p>
        </p:txBody>
      </p:sp>
      <p:sp>
        <p:nvSpPr>
          <p:cNvPr id="4" name="Slide Number Placeholder 3"/>
          <p:cNvSpPr>
            <a:spLocks noGrp="1"/>
          </p:cNvSpPr>
          <p:nvPr>
            <p:ph type="sldNum" sz="quarter" idx="5"/>
          </p:nvPr>
        </p:nvSpPr>
        <p:spPr/>
        <p:txBody>
          <a:bodyPr/>
          <a:lstStyle/>
          <a:p>
            <a:fld id="{C82A0659-2CA1-483B-87CC-EBCE112343BD}" type="slidenum">
              <a:rPr lang="en-US" smtClean="0"/>
              <a:t>31</a:t>
            </a:fld>
            <a:endParaRPr lang="en-US"/>
          </a:p>
        </p:txBody>
      </p:sp>
    </p:spTree>
    <p:extLst>
      <p:ext uri="{BB962C8B-B14F-4D97-AF65-F5344CB8AC3E}">
        <p14:creationId xmlns:p14="http://schemas.microsoft.com/office/powerpoint/2010/main" val="2961993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research directions is to explore HW BINDINGS for new AI/ML data-sets …</a:t>
            </a:r>
          </a:p>
          <a:p>
            <a:endParaRPr lang="en-US" dirty="0"/>
          </a:p>
          <a:p>
            <a:r>
              <a:rPr lang="en-US" dirty="0"/>
              <a:t>Design space explodes with AI/ML algorithms. In this example: there are 10^17 parameters</a:t>
            </a:r>
          </a:p>
          <a:p>
            <a:endParaRPr lang="en-US" dirty="0"/>
          </a:p>
          <a:p>
            <a:r>
              <a:rPr lang="en-US" dirty="0"/>
              <a:t>The studio WILL perform automated network exploration for latency and energy tradeoffs </a:t>
            </a:r>
          </a:p>
          <a:p>
            <a:endParaRPr lang="en-US" dirty="0"/>
          </a:p>
          <a:p>
            <a:r>
              <a:rPr lang="en-US" dirty="0"/>
              <a:t>This allows us to create optimal mapping of AI/ML algorithms to Deep Neural Network</a:t>
            </a:r>
          </a:p>
          <a:p>
            <a:endParaRPr lang="en-US" dirty="0"/>
          </a:p>
          <a:p>
            <a:r>
              <a:rPr lang="en-US" dirty="0"/>
              <a:t>System Design Studio WILL further allow us to automatically generate Chiplets and SW bindings for DNN </a:t>
            </a:r>
          </a:p>
        </p:txBody>
      </p:sp>
      <p:sp>
        <p:nvSpPr>
          <p:cNvPr id="4" name="Slide Number Placeholder 3"/>
          <p:cNvSpPr>
            <a:spLocks noGrp="1"/>
          </p:cNvSpPr>
          <p:nvPr>
            <p:ph type="sldNum" sz="quarter" idx="5"/>
          </p:nvPr>
        </p:nvSpPr>
        <p:spPr/>
        <p:txBody>
          <a:bodyPr/>
          <a:lstStyle/>
          <a:p>
            <a:fld id="{C82A0659-2CA1-483B-87CC-EBCE112343BD}" type="slidenum">
              <a:rPr lang="en-US" smtClean="0"/>
              <a:t>32</a:t>
            </a:fld>
            <a:endParaRPr lang="en-US"/>
          </a:p>
        </p:txBody>
      </p:sp>
    </p:spTree>
    <p:extLst>
      <p:ext uri="{BB962C8B-B14F-4D97-AF65-F5344CB8AC3E}">
        <p14:creationId xmlns:p14="http://schemas.microsoft.com/office/powerpoint/2010/main" val="3602678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00"/>
                </a:solidFill>
              </a:rPr>
              <a:t>A typical Xeon STCO too suite is fragmented with numerous models.</a:t>
            </a:r>
          </a:p>
          <a:p>
            <a:r>
              <a:rPr lang="en-US" sz="1200" dirty="0">
                <a:solidFill>
                  <a:srgbClr val="FFFF00"/>
                </a:solidFill>
              </a:rPr>
              <a:t>System concept is transformed into a model for cost analysis. Individual tools in cost analysis domain have tool specific model extensions</a:t>
            </a:r>
          </a:p>
          <a:p>
            <a:r>
              <a:rPr lang="en-US" sz="1200" dirty="0">
                <a:solidFill>
                  <a:srgbClr val="FFFF00"/>
                </a:solidFill>
              </a:rPr>
              <a:t>Then there is a group of tools for key performance indices analysis, Same model diversity and complexity exists for power and performance analysis, electrical and physical layer</a:t>
            </a:r>
          </a:p>
          <a:p>
            <a:r>
              <a:rPr lang="en-US" sz="1200" dirty="0">
                <a:solidFill>
                  <a:srgbClr val="FFFF00"/>
                </a:solidFill>
              </a:rPr>
              <a:t>We have identified EDA tools from Intel proprietary tools.</a:t>
            </a:r>
          </a:p>
          <a:p>
            <a:endParaRPr lang="en-US" sz="1200" dirty="0">
              <a:solidFill>
                <a:srgbClr val="FFFF00"/>
              </a:solidFill>
            </a:endParaRPr>
          </a:p>
          <a:p>
            <a:r>
              <a:rPr lang="en-US" sz="1200" dirty="0">
                <a:solidFill>
                  <a:srgbClr val="FFFF00"/>
                </a:solidFill>
              </a:rPr>
              <a:t>These are the challenges. To evaluate system options, domain expertise is required. Manual exploration does not scale to large number of options and opportunities. This tool suite with numerous model extension approach breaks down for IFS customers.</a:t>
            </a:r>
          </a:p>
          <a:p>
            <a:endParaRPr lang="en-US" sz="1200" dirty="0">
              <a:solidFill>
                <a:srgbClr val="FFFF00"/>
              </a:solidFill>
            </a:endParaRPr>
          </a:p>
          <a:p>
            <a:r>
              <a:rPr lang="en-US" sz="1200" dirty="0">
                <a:solidFill>
                  <a:srgbClr val="FFFF00"/>
                </a:solidFill>
              </a:rPr>
              <a:t>Let us recap, we need</a:t>
            </a:r>
          </a:p>
          <a:p>
            <a:r>
              <a:rPr lang="en-US" sz="1200" dirty="0">
                <a:solidFill>
                  <a:srgbClr val="FFFF00"/>
                </a:solidFill>
              </a:rPr>
              <a:t>Common plug-able models</a:t>
            </a:r>
          </a:p>
          <a:p>
            <a:r>
              <a:rPr lang="en-US" sz="1200" dirty="0">
                <a:solidFill>
                  <a:srgbClr val="FFFF00"/>
                </a:solidFill>
              </a:rPr>
              <a:t>A studio framework that is easy to use and extensible to new tools</a:t>
            </a:r>
          </a:p>
          <a:p>
            <a:r>
              <a:rPr lang="en-US" sz="1200" dirty="0">
                <a:solidFill>
                  <a:srgbClr val="FFFF00"/>
                </a:solidFill>
              </a:rPr>
              <a:t>An industry wide standardization for the ecosystem enablement</a:t>
            </a:r>
          </a:p>
          <a:p>
            <a:endParaRPr lang="en-US" sz="1200" dirty="0">
              <a:solidFill>
                <a:srgbClr val="FFFF00"/>
              </a:solidFill>
            </a:endParaRPr>
          </a:p>
          <a:p>
            <a:pPr marL="0" lvl="0" indent="0">
              <a:buFont typeface="Arial" panose="020B0604020202020204" pitchFamily="34" charset="0"/>
              <a:buNone/>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C82A0659-2CA1-483B-87CC-EBCE112343BD}" type="slidenum">
              <a:rPr lang="en-US" smtClean="0"/>
              <a:t>34</a:t>
            </a:fld>
            <a:endParaRPr lang="en-US"/>
          </a:p>
        </p:txBody>
      </p:sp>
    </p:spTree>
    <p:extLst>
      <p:ext uri="{BB962C8B-B14F-4D97-AF65-F5344CB8AC3E}">
        <p14:creationId xmlns:p14="http://schemas.microsoft.com/office/powerpoint/2010/main" val="2890407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studio will help Xeon products</a:t>
            </a:r>
          </a:p>
          <a:p>
            <a:r>
              <a:rPr lang="en-US"/>
              <a:t>System Design Studio embraces Common Modeling using ESIR, thus reducing complexity of modeling</a:t>
            </a:r>
          </a:p>
          <a:p>
            <a:r>
              <a:rPr lang="en-US"/>
              <a:t>System concept will be transformed into a common model for all domains. </a:t>
            </a:r>
          </a:p>
          <a:p>
            <a:r>
              <a:rPr lang="en-US"/>
              <a:t>Of course, there will be some domain specific model extensions. However, we envision due to tool interoperability in the domain, there will not be tool specific model extensions.</a:t>
            </a:r>
          </a:p>
          <a:p>
            <a:endParaRPr lang="en-US"/>
          </a:p>
          <a:p>
            <a:r>
              <a:rPr lang="en-US"/>
              <a:t>This will reduce the model requirement, and time and effort requirement across all domains. With the consolidation, runtime reduction and ease of use, the resource requirement will be optimized (go-down)</a:t>
            </a:r>
          </a:p>
          <a:p>
            <a:endParaRPr lang="en-US"/>
          </a:p>
          <a:p>
            <a:r>
              <a:rPr lang="en-US"/>
              <a:t>We project the impact to be 3X reduction in concept to engineering time</a:t>
            </a:r>
          </a:p>
        </p:txBody>
      </p:sp>
      <p:sp>
        <p:nvSpPr>
          <p:cNvPr id="4" name="Slide Number Placeholder 3"/>
          <p:cNvSpPr>
            <a:spLocks noGrp="1"/>
          </p:cNvSpPr>
          <p:nvPr>
            <p:ph type="sldNum" sz="quarter" idx="5"/>
          </p:nvPr>
        </p:nvSpPr>
        <p:spPr/>
        <p:txBody>
          <a:bodyPr/>
          <a:lstStyle/>
          <a:p>
            <a:fld id="{C82A0659-2CA1-483B-87CC-EBCE112343BD}" type="slidenum">
              <a:rPr lang="en-US" smtClean="0"/>
              <a:t>35</a:t>
            </a:fld>
            <a:endParaRPr lang="en-US"/>
          </a:p>
        </p:txBody>
      </p:sp>
    </p:spTree>
    <p:extLst>
      <p:ext uri="{BB962C8B-B14F-4D97-AF65-F5344CB8AC3E}">
        <p14:creationId xmlns:p14="http://schemas.microsoft.com/office/powerpoint/2010/main" val="1919080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our executive summary</a:t>
            </a:r>
          </a:p>
          <a:p>
            <a:endParaRPr lang="en-US" baseline="0"/>
          </a:p>
          <a:p>
            <a:r>
              <a:rPr lang="en-US" baseline="0"/>
              <a:t>For IDM 2.0 success, standards and open platforms are essential</a:t>
            </a:r>
          </a:p>
          <a:p>
            <a:r>
              <a:rPr lang="en-US" baseline="0"/>
              <a:t>Current solutions for system-level prototyping PPAC are fragmented</a:t>
            </a:r>
          </a:p>
          <a:p>
            <a:endParaRPr lang="en-US" baseline="0"/>
          </a:p>
          <a:p>
            <a:r>
              <a:rPr lang="en-US" baseline="0"/>
              <a:t>Competition has a head start; however, we believe we can embrace Industry solutions and extend with differentiation</a:t>
            </a:r>
          </a:p>
          <a:p>
            <a:r>
              <a:rPr lang="en-US" baseline="0"/>
              <a:t>Risks of not doing so, will bring setbacks to our IDM 2.0 ambitions</a:t>
            </a:r>
          </a:p>
          <a:p>
            <a:endParaRPr lang="en-US" baseline="0"/>
          </a:p>
          <a:p>
            <a:r>
              <a:rPr lang="en-US" baseline="0"/>
              <a:t>We propose to co-develop a design studio to accelerate system technology co-optimization solutions</a:t>
            </a:r>
          </a:p>
          <a:p>
            <a:r>
              <a:rPr lang="en-US" baseline="0"/>
              <a:t>This will bring 3X redux in Concept to engineering commit time and effort. And will make product’s execution predictable</a:t>
            </a:r>
          </a:p>
          <a:p>
            <a:endParaRPr lang="en-US" baseline="0"/>
          </a:p>
          <a:p>
            <a:endParaRPr lang="en-US" baseline="0"/>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a:t>
            </a:fld>
            <a:endParaRPr lang="en-US"/>
          </a:p>
        </p:txBody>
      </p:sp>
    </p:spTree>
    <p:extLst>
      <p:ext uri="{BB962C8B-B14F-4D97-AF65-F5344CB8AC3E}">
        <p14:creationId xmlns:p14="http://schemas.microsoft.com/office/powerpoint/2010/main" val="2801443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real-life example demonstrates how we win a customer by re-floorplanning and IP redesign for Thermals. </a:t>
            </a:r>
          </a:p>
          <a:p>
            <a:endParaRPr lang="en-US"/>
          </a:p>
          <a:p>
            <a:r>
              <a:rPr lang="en-US"/>
              <a:t>Original proposal to customer was not acceptable due to thermal reasons. The team focused for 2 weeks and co-designed a solution with silicon experts</a:t>
            </a:r>
          </a:p>
          <a:p>
            <a:endParaRPr lang="en-US"/>
          </a:p>
          <a:p>
            <a:r>
              <a:rPr lang="en-US"/>
              <a:t>It took two weeks to win this customer. </a:t>
            </a:r>
          </a:p>
          <a:p>
            <a:endParaRPr lang="en-US"/>
          </a:p>
          <a:p>
            <a:r>
              <a:rPr lang="en-US"/>
              <a:t>System design studio will target 2 hours (instead of days) to design a thermally optimized system by 2024.</a:t>
            </a:r>
          </a:p>
        </p:txBody>
      </p:sp>
      <p:sp>
        <p:nvSpPr>
          <p:cNvPr id="4" name="Slide Number Placeholder 3"/>
          <p:cNvSpPr>
            <a:spLocks noGrp="1"/>
          </p:cNvSpPr>
          <p:nvPr>
            <p:ph type="sldNum" sz="quarter" idx="5"/>
          </p:nvPr>
        </p:nvSpPr>
        <p:spPr/>
        <p:txBody>
          <a:bodyPr/>
          <a:lstStyle/>
          <a:p>
            <a:fld id="{C82A0659-2CA1-483B-87CC-EBCE112343BD}" type="slidenum">
              <a:rPr lang="en-US" smtClean="0"/>
              <a:t>36</a:t>
            </a:fld>
            <a:endParaRPr lang="en-US"/>
          </a:p>
        </p:txBody>
      </p:sp>
    </p:spTree>
    <p:extLst>
      <p:ext uri="{BB962C8B-B14F-4D97-AF65-F5344CB8AC3E}">
        <p14:creationId xmlns:p14="http://schemas.microsoft.com/office/powerpoint/2010/main" val="373694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3</a:t>
            </a:r>
            <a:r>
              <a:rPr lang="en-US" baseline="30000"/>
              <a:t>rd</a:t>
            </a:r>
            <a:r>
              <a:rPr lang="en-US"/>
              <a:t> Case Study, let us consider an IFS customer with a system concept looking for an optimal silicon partitioning for process selection.  </a:t>
            </a:r>
          </a:p>
          <a:p>
            <a:endParaRPr lang="en-US"/>
          </a:p>
          <a:p>
            <a:r>
              <a:rPr lang="en-US"/>
              <a:t>This architecture can be separated into compute, IO and DDR regions. These can be potentially different chiplets.</a:t>
            </a:r>
          </a:p>
          <a:p>
            <a:r>
              <a:rPr lang="en-US"/>
              <a:t>System design studio allows customer to EXPLORE monolithic versus disaggregated system cost tradeoffs with multi-process capability.</a:t>
            </a:r>
          </a:p>
          <a:p>
            <a:r>
              <a:rPr lang="en-US"/>
              <a:t>The table shows a comparison of product, silicon, packaging cost comparison for these options.</a:t>
            </a:r>
          </a:p>
          <a:p>
            <a:endParaRPr lang="en-US"/>
          </a:p>
          <a:p>
            <a:r>
              <a:rPr lang="en-US"/>
              <a:t>System design studio offers comparative, pairwise analysis tool to IFS customers for homogenous or heterogeneous implementation.</a:t>
            </a:r>
          </a:p>
        </p:txBody>
      </p:sp>
      <p:sp>
        <p:nvSpPr>
          <p:cNvPr id="4" name="Slide Number Placeholder 3"/>
          <p:cNvSpPr>
            <a:spLocks noGrp="1"/>
          </p:cNvSpPr>
          <p:nvPr>
            <p:ph type="sldNum" sz="quarter" idx="5"/>
          </p:nvPr>
        </p:nvSpPr>
        <p:spPr/>
        <p:txBody>
          <a:bodyPr/>
          <a:lstStyle/>
          <a:p>
            <a:fld id="{C82A0659-2CA1-483B-87CC-EBCE112343BD}" type="slidenum">
              <a:rPr lang="en-US" smtClean="0"/>
              <a:t>37</a:t>
            </a:fld>
            <a:endParaRPr lang="en-US"/>
          </a:p>
        </p:txBody>
      </p:sp>
    </p:spTree>
    <p:extLst>
      <p:ext uri="{BB962C8B-B14F-4D97-AF65-F5344CB8AC3E}">
        <p14:creationId xmlns:p14="http://schemas.microsoft.com/office/powerpoint/2010/main" val="684771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 government has multiple programs in pipeline. Intel is planning to respond to these solicitations.</a:t>
            </a:r>
          </a:p>
          <a:p>
            <a:endParaRPr lang="en-US"/>
          </a:p>
          <a:p>
            <a:r>
              <a:rPr lang="en-US"/>
              <a:t>System design studio with secure repositories CAN be included as a valuable technology to seek government partnership.</a:t>
            </a:r>
          </a:p>
          <a:p>
            <a:endParaRPr lang="en-US"/>
          </a:p>
          <a:p>
            <a:r>
              <a:rPr lang="en-US"/>
              <a:t>The studio will allow secure access to multiple government programs with proven components, chiplet-platforms and IPs to jump start grand challenges.</a:t>
            </a:r>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38</a:t>
            </a:fld>
            <a:endParaRPr lang="en-US"/>
          </a:p>
        </p:txBody>
      </p:sp>
    </p:spTree>
    <p:extLst>
      <p:ext uri="{BB962C8B-B14F-4D97-AF65-F5344CB8AC3E}">
        <p14:creationId xmlns:p14="http://schemas.microsoft.com/office/powerpoint/2010/main" val="3054283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The value thesis of the system design studio is “bring heterogeneous parts to market faster with better PPA and yield. </a:t>
            </a:r>
          </a:p>
          <a:p>
            <a:r>
              <a:rPr lang="en-US" sz="2000"/>
              <a:t>Development is accelerated with interoperable analysis engines.</a:t>
            </a:r>
          </a:p>
          <a:p>
            <a:r>
              <a:rPr lang="en-US" sz="2000"/>
              <a:t>We described how proven STCO methods will reduce time to engineering commit.</a:t>
            </a:r>
          </a:p>
          <a:p>
            <a:r>
              <a:rPr lang="en-US" sz="2000"/>
              <a:t>The pre-validated SW and HW system architecture will make the execution predictable</a:t>
            </a:r>
          </a:p>
          <a:p>
            <a:endParaRPr lang="en-US" sz="2000"/>
          </a:p>
          <a:p>
            <a:r>
              <a:rPr lang="en-US" sz="2000"/>
              <a:t>Our thesis is this will accelerate the time to leadership.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4F2455-5FD2-43DF-AA2E-7FD36BD9D0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184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Intel cannot do this in a silo. </a:t>
            </a:r>
          </a:p>
          <a:p>
            <a:endParaRPr lang="en-US"/>
          </a:p>
          <a:p>
            <a:r>
              <a:rPr lang="en-US"/>
              <a:t>We must collaborate with EDA companies, who have an established ecosystem. We plan to form strategic partnership.</a:t>
            </a:r>
          </a:p>
          <a:p>
            <a:endParaRPr lang="en-US"/>
          </a:p>
          <a:p>
            <a:r>
              <a:rPr lang="en-US"/>
              <a:t>Niche start-ups like JITX have common and open representation languages for hardware. We plan to partner with them</a:t>
            </a:r>
          </a:p>
          <a:p>
            <a:endParaRPr lang="en-US"/>
          </a:p>
          <a:p>
            <a:r>
              <a:rPr lang="en-US"/>
              <a:t>Universities will be approached to explore future research directions. We listened to the previous presentation from Stanford, They are already part of an Intel funded center to build an App Store for Hardware</a:t>
            </a:r>
          </a:p>
          <a:p>
            <a:endParaRPr lang="en-US"/>
          </a:p>
          <a:p>
            <a:r>
              <a:rPr lang="en-US"/>
              <a:t>We must lead by extending the studio by unique Intel differentiation, driving strategic alliance and offering proven use-cases for IDM 2.0</a:t>
            </a:r>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41</a:t>
            </a:fld>
            <a:endParaRPr lang="en-US"/>
          </a:p>
        </p:txBody>
      </p:sp>
    </p:spTree>
    <p:extLst>
      <p:ext uri="{BB962C8B-B14F-4D97-AF65-F5344CB8AC3E}">
        <p14:creationId xmlns:p14="http://schemas.microsoft.com/office/powerpoint/2010/main" val="1201341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multiple approaches with increasing value.</a:t>
            </a:r>
          </a:p>
          <a:p>
            <a:endParaRPr lang="en-US"/>
          </a:p>
          <a:p>
            <a:r>
              <a:rPr lang="en-US"/>
              <a:t>We can participate by continuing the status quo. However, our competitors may leapfrog us.</a:t>
            </a:r>
          </a:p>
          <a:p>
            <a:endParaRPr lang="en-US"/>
          </a:p>
          <a:p>
            <a:r>
              <a:rPr lang="en-US"/>
              <a:t>We can partner with the government to incubate and accelerate solutions to grand challenges. Intel will have key assets to offer. Competition may act faster by seeing the increasing benefits of a system design studio.</a:t>
            </a:r>
          </a:p>
          <a:p>
            <a:endParaRPr lang="en-US"/>
          </a:p>
          <a:p>
            <a:r>
              <a:rPr lang="en-US"/>
              <a:t>The approach that will bring the MOST value to Intel is all-in and leadership APPROACH. We prioritize system design studio development. It will have massive benefits to leapfrog competition. We will have to address the cultural and externalization challenges.</a:t>
            </a:r>
          </a:p>
        </p:txBody>
      </p:sp>
      <p:sp>
        <p:nvSpPr>
          <p:cNvPr id="4" name="Slide Number Placeholder 3"/>
          <p:cNvSpPr>
            <a:spLocks noGrp="1"/>
          </p:cNvSpPr>
          <p:nvPr>
            <p:ph type="sldNum" sz="quarter" idx="5"/>
          </p:nvPr>
        </p:nvSpPr>
        <p:spPr/>
        <p:txBody>
          <a:bodyPr/>
          <a:lstStyle/>
          <a:p>
            <a:fld id="{C82A0659-2CA1-483B-87CC-EBCE112343BD}" type="slidenum">
              <a:rPr lang="en-US" smtClean="0"/>
              <a:t>42</a:t>
            </a:fld>
            <a:endParaRPr lang="en-US"/>
          </a:p>
        </p:txBody>
      </p:sp>
    </p:spTree>
    <p:extLst>
      <p:ext uri="{BB962C8B-B14F-4D97-AF65-F5344CB8AC3E}">
        <p14:creationId xmlns:p14="http://schemas.microsoft.com/office/powerpoint/2010/main" val="4210296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TSLRP Call to Action is to bring multiple entities together. We are including TD, SATG, DEG, IFS and external partners</a:t>
            </a:r>
          </a:p>
          <a:p>
            <a:endParaRPr lang="en-US"/>
          </a:p>
          <a:p>
            <a:r>
              <a:rPr lang="en-US"/>
              <a:t>In the near term, we propose to enable APIs for system solvers and embrace ISIM, 3DBlox and ESIR. In parallel, confirm EDA partnership</a:t>
            </a:r>
          </a:p>
          <a:p>
            <a:endParaRPr lang="en-US"/>
          </a:p>
          <a:p>
            <a:r>
              <a:rPr lang="en-US"/>
              <a:t>In the medium term, the studio will offer proven recipes, release always-alive models. We aspire to intercept pathfinding of 2026 products and pilot use cases with IFS customers. EDA partnership will continue to build monetization streams.</a:t>
            </a:r>
          </a:p>
          <a:p>
            <a:endParaRPr lang="en-US"/>
          </a:p>
          <a:p>
            <a:r>
              <a:rPr lang="en-US"/>
              <a:t>In the long term (4+ years) the studio will be enhanced with novel research and exploration methods. We would like to bring the App Store vision to fruition.</a:t>
            </a:r>
          </a:p>
          <a:p>
            <a:endParaRPr lang="en-US"/>
          </a:p>
          <a:p>
            <a:r>
              <a:rPr lang="en-US"/>
              <a:t>The future challenge of LLM usage for design is  covered in another TSLRP presentation.</a:t>
            </a:r>
          </a:p>
          <a:p>
            <a:endParaRPr lang="en-US"/>
          </a:p>
          <a:p>
            <a:pPr marL="0" marR="0" algn="l">
              <a:lnSpc>
                <a:spcPct val="140000"/>
              </a:lnSpc>
              <a:spcBef>
                <a:spcPts val="0"/>
              </a:spcBef>
              <a:spcAft>
                <a:spcPts val="0"/>
              </a:spcAft>
            </a:pPr>
            <a:r>
              <a:rPr lang="en-US" sz="1200">
                <a:solidFill>
                  <a:srgbClr val="00B050"/>
                </a:solidFill>
                <a:effectLst/>
                <a:latin typeface="+mn-lt"/>
                <a:ea typeface="MS Mincho" panose="02020609040205080304" pitchFamily="49" charset="-128"/>
                <a:cs typeface="Arial" panose="020B0604020202020204" pitchFamily="34" charset="0"/>
              </a:rPr>
              <a:t>We recommend to accelerate System Design Studio Tech by DEG, SATG and TD</a:t>
            </a:r>
            <a:endParaRPr lang="en-US" sz="1200">
              <a:solidFill>
                <a:srgbClr val="00B050"/>
              </a:solidFill>
              <a:effectLst/>
              <a:latin typeface="+mn-lt"/>
              <a:ea typeface="Calibri" panose="020F050202020403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43</a:t>
            </a:fld>
            <a:endParaRPr lang="en-US"/>
          </a:p>
        </p:txBody>
      </p:sp>
    </p:spTree>
    <p:extLst>
      <p:ext uri="{BB962C8B-B14F-4D97-AF65-F5344CB8AC3E}">
        <p14:creationId xmlns:p14="http://schemas.microsoft.com/office/powerpoint/2010/main" val="299476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identifying connections to other TSLRP topics in the recent years and this year.</a:t>
            </a:r>
          </a:p>
          <a:p>
            <a:endParaRPr lang="en-US"/>
          </a:p>
          <a:p>
            <a:r>
              <a:rPr lang="en-US"/>
              <a:t>This TSLRP readout would not be possible without the help of a large Intel team. We sincerely thank all the team members for their valuable contributions.</a:t>
            </a:r>
          </a:p>
        </p:txBody>
      </p:sp>
      <p:sp>
        <p:nvSpPr>
          <p:cNvPr id="4" name="Slide Number Placeholder 3"/>
          <p:cNvSpPr>
            <a:spLocks noGrp="1"/>
          </p:cNvSpPr>
          <p:nvPr>
            <p:ph type="sldNum" sz="quarter" idx="5"/>
          </p:nvPr>
        </p:nvSpPr>
        <p:spPr/>
        <p:txBody>
          <a:bodyPr/>
          <a:lstStyle/>
          <a:p>
            <a:fld id="{C82A0659-2CA1-483B-87CC-EBCE112343BD}" type="slidenum">
              <a:rPr lang="en-US" smtClean="0"/>
              <a:t>44</a:t>
            </a:fld>
            <a:endParaRPr lang="en-US"/>
          </a:p>
        </p:txBody>
      </p:sp>
    </p:spTree>
    <p:extLst>
      <p:ext uri="{BB962C8B-B14F-4D97-AF65-F5344CB8AC3E}">
        <p14:creationId xmlns:p14="http://schemas.microsoft.com/office/powerpoint/2010/main" val="2565917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leave you with this projected vision of system design studio with its example recipes and its promise.</a:t>
            </a:r>
          </a:p>
        </p:txBody>
      </p:sp>
      <p:sp>
        <p:nvSpPr>
          <p:cNvPr id="4" name="Slide Number Placeholder 3"/>
          <p:cNvSpPr>
            <a:spLocks noGrp="1"/>
          </p:cNvSpPr>
          <p:nvPr>
            <p:ph type="sldNum" sz="quarter" idx="5"/>
          </p:nvPr>
        </p:nvSpPr>
        <p:spPr/>
        <p:txBody>
          <a:bodyPr/>
          <a:lstStyle/>
          <a:p>
            <a:fld id="{C82A0659-2CA1-483B-87CC-EBCE112343BD}" type="slidenum">
              <a:rPr lang="en-US" smtClean="0"/>
              <a:t>45</a:t>
            </a:fld>
            <a:endParaRPr lang="en-US"/>
          </a:p>
        </p:txBody>
      </p:sp>
    </p:spTree>
    <p:extLst>
      <p:ext uri="{BB962C8B-B14F-4D97-AF65-F5344CB8AC3E}">
        <p14:creationId xmlns:p14="http://schemas.microsoft.com/office/powerpoint/2010/main" val="247386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deep-dive, let’s quickly glance at the unique phase for Intel </a:t>
            </a:r>
          </a:p>
          <a:p>
            <a:endParaRPr lang="en-US"/>
          </a:p>
          <a:p>
            <a:r>
              <a:rPr lang="en-US"/>
              <a:t>Our past success was built on: </a:t>
            </a:r>
          </a:p>
          <a:p>
            <a:pPr marL="171450" indent="-171450">
              <a:buFontTx/>
              <a:buChar char="-"/>
            </a:pPr>
            <a:r>
              <a:rPr lang="en-US"/>
              <a:t>Proprietary hardware</a:t>
            </a:r>
          </a:p>
          <a:p>
            <a:pPr marL="171450" indent="-171450">
              <a:buFontTx/>
              <a:buChar char="-"/>
            </a:pPr>
            <a:r>
              <a:rPr lang="en-US"/>
              <a:t>Proprietary solutions and open software </a:t>
            </a:r>
          </a:p>
          <a:p>
            <a:pPr marL="171450" indent="-171450">
              <a:buFontTx/>
              <a:buChar char="-"/>
            </a:pPr>
            <a:endParaRPr lang="en-US"/>
          </a:p>
          <a:p>
            <a:pPr marL="0" indent="0">
              <a:buFontTx/>
              <a:buNone/>
            </a:pPr>
            <a:r>
              <a:rPr lang="en-US"/>
              <a:t>Intel is currently in a saddle period </a:t>
            </a:r>
          </a:p>
          <a:p>
            <a:pPr marL="0" indent="0">
              <a:buFontTx/>
              <a:buNone/>
            </a:pPr>
            <a:endParaRPr lang="en-US"/>
          </a:p>
          <a:p>
            <a:pPr marL="0" indent="0">
              <a:buFontTx/>
              <a:buNone/>
            </a:pPr>
            <a:r>
              <a:rPr lang="en-US"/>
              <a:t>Future success requires:</a:t>
            </a:r>
          </a:p>
          <a:p>
            <a:pPr marL="171450" indent="-171450">
              <a:buFontTx/>
              <a:buChar char="-"/>
            </a:pPr>
            <a:r>
              <a:rPr lang="en-US"/>
              <a:t>Open platforms </a:t>
            </a:r>
          </a:p>
          <a:p>
            <a:pPr marL="171450" indent="-171450">
              <a:buFontTx/>
              <a:buChar char="-"/>
            </a:pPr>
            <a:r>
              <a:rPr lang="en-US"/>
              <a:t>Interoperable solutions to unlock partnerships </a:t>
            </a:r>
          </a:p>
          <a:p>
            <a:pPr marL="171450" indent="-171450">
              <a:buFontTx/>
              <a:buChar char="-"/>
            </a:pPr>
            <a:endParaRPr lang="en-US"/>
          </a:p>
          <a:p>
            <a:pPr marL="0" indent="0">
              <a:buFontTx/>
              <a:buNone/>
            </a:pPr>
            <a:r>
              <a:rPr lang="en-US"/>
              <a:t>How do we best enable open platforms to unlock partnerships. Towards this let’s learn from Microsoft’s turnaround strategy</a:t>
            </a:r>
          </a:p>
        </p:txBody>
      </p:sp>
      <p:sp>
        <p:nvSpPr>
          <p:cNvPr id="4" name="Slide Number Placeholder 3"/>
          <p:cNvSpPr>
            <a:spLocks noGrp="1"/>
          </p:cNvSpPr>
          <p:nvPr>
            <p:ph type="sldNum" sz="quarter" idx="5"/>
          </p:nvPr>
        </p:nvSpPr>
        <p:spPr/>
        <p:txBody>
          <a:bodyPr/>
          <a:lstStyle/>
          <a:p>
            <a:fld id="{C82A0659-2CA1-483B-87CC-EBCE112343BD}" type="slidenum">
              <a:rPr lang="en-US" smtClean="0"/>
              <a:t>7</a:t>
            </a:fld>
            <a:endParaRPr lang="en-US"/>
          </a:p>
        </p:txBody>
      </p:sp>
    </p:spTree>
    <p:extLst>
      <p:ext uri="{BB962C8B-B14F-4D97-AF65-F5344CB8AC3E}">
        <p14:creationId xmlns:p14="http://schemas.microsoft.com/office/powerpoint/2010/main" val="43717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Microsoft’s past was also built on:</a:t>
            </a:r>
          </a:p>
          <a:p>
            <a:pPr marL="171450" indent="-171450">
              <a:buFontTx/>
              <a:buChar char="-"/>
            </a:pPr>
            <a:r>
              <a:rPr lang="en-US"/>
              <a:t>Proprietary OS, software and applications </a:t>
            </a:r>
          </a:p>
          <a:p>
            <a:pPr marL="171450" indent="-171450">
              <a:buFontTx/>
              <a:buChar char="-"/>
            </a:pPr>
            <a:endParaRPr lang="en-US"/>
          </a:p>
          <a:p>
            <a:pPr marL="0" indent="0">
              <a:buFontTx/>
              <a:buNone/>
            </a:pPr>
            <a:endParaRPr lang="en-US"/>
          </a:p>
          <a:p>
            <a:pPr marL="0" indent="0">
              <a:buFontTx/>
              <a:buNone/>
            </a:pPr>
            <a:r>
              <a:rPr lang="en-US"/>
              <a:t>In 2014, Satya Nadella was appointed as the CEO and built next-generation success around:</a:t>
            </a:r>
          </a:p>
          <a:p>
            <a:pPr marL="171450" indent="-171450">
              <a:buFontTx/>
              <a:buChar char="-"/>
            </a:pPr>
            <a:r>
              <a:rPr lang="en-US"/>
              <a:t>Open platforms, open solutions and most-importantly partner-first mindset </a:t>
            </a:r>
          </a:p>
          <a:p>
            <a:pPr marL="171450" indent="-171450">
              <a:buFontTx/>
              <a:buChar char="-"/>
            </a:pPr>
            <a:endParaRPr lang="en-US"/>
          </a:p>
          <a:p>
            <a:pPr marL="0" indent="0">
              <a:buFontTx/>
              <a:buNone/>
            </a:pPr>
            <a:r>
              <a:rPr lang="en-US"/>
              <a:t>Internal solutions inside Microsoft were integrated with Azure platform. And developer tools like Visual Studio and GITHUB further fueled the growth engine of Microsoft </a:t>
            </a:r>
          </a:p>
          <a:p>
            <a:pPr marL="0" indent="0">
              <a:buFontTx/>
              <a:buNone/>
            </a:pPr>
            <a:endParaRPr lang="en-US"/>
          </a:p>
          <a:p>
            <a:pPr marL="0" indent="0">
              <a:buFontTx/>
              <a:buNone/>
            </a:pPr>
            <a:r>
              <a:rPr lang="en-US"/>
              <a:t>Of course, this also involved cultural transformation as well. This is also relevant for Intel</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8</a:t>
            </a:fld>
            <a:endParaRPr lang="en-US"/>
          </a:p>
        </p:txBody>
      </p:sp>
    </p:spTree>
    <p:extLst>
      <p:ext uri="{BB962C8B-B14F-4D97-AF65-F5344CB8AC3E}">
        <p14:creationId xmlns:p14="http://schemas.microsoft.com/office/powerpoint/2010/main" val="283284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did a survey of competitive solutions and let’s look at TSMC’s approach. </a:t>
            </a:r>
          </a:p>
          <a:p>
            <a:endParaRPr lang="en-US"/>
          </a:p>
          <a:p>
            <a:r>
              <a:rPr lang="en-US"/>
              <a:t>TSMC has successfully established 3D Fabric Alliance. And introduced 3DBlox in October 2022. </a:t>
            </a:r>
          </a:p>
          <a:p>
            <a:r>
              <a:rPr lang="en-US"/>
              <a:t>TSMC is further extending 3Dblox with increased automation and system prototyping as part of their 1.5 and 2.0 milestones </a:t>
            </a:r>
          </a:p>
          <a:p>
            <a:endParaRPr lang="en-US"/>
          </a:p>
          <a:p>
            <a:r>
              <a:rPr lang="en-US"/>
              <a:t>TSMC collaborates with its customers (such as Apple and AMD) and foundry alliance. </a:t>
            </a:r>
          </a:p>
          <a:p>
            <a:endParaRPr lang="en-US"/>
          </a:p>
          <a:p>
            <a:r>
              <a:rPr lang="en-US"/>
              <a:t>3DBlox was co-developed as part of AMD V-Cache and now being standardized with EDA for rest of the ecosystem </a:t>
            </a:r>
          </a:p>
          <a:p>
            <a:endParaRPr lang="en-US"/>
          </a:p>
          <a:p>
            <a:r>
              <a:rPr lang="en-US"/>
              <a:t>However, TSMC’s approach is bottom-up and Hardware centric. This is where we believe we can bring differentiation with a top-down approach and holistic STCO solution </a:t>
            </a:r>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10</a:t>
            </a:fld>
            <a:endParaRPr lang="en-US"/>
          </a:p>
        </p:txBody>
      </p:sp>
    </p:spTree>
    <p:extLst>
      <p:ext uri="{BB962C8B-B14F-4D97-AF65-F5344CB8AC3E}">
        <p14:creationId xmlns:p14="http://schemas.microsoft.com/office/powerpoint/2010/main" val="410932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did a survey of competitive solutions and let’s look at TSMC’s approach. </a:t>
            </a:r>
          </a:p>
          <a:p>
            <a:endParaRPr lang="en-US"/>
          </a:p>
          <a:p>
            <a:r>
              <a:rPr lang="en-US"/>
              <a:t>TSMC has successfully established 3D Fabric Alliance. And introduced 3DBlox in October 2022. </a:t>
            </a:r>
          </a:p>
          <a:p>
            <a:r>
              <a:rPr lang="en-US"/>
              <a:t>TSMC is further extending 3Dblox with increased automation and system prototyping as part of their 1.5 and 2.0 milestones </a:t>
            </a:r>
          </a:p>
          <a:p>
            <a:endParaRPr lang="en-US"/>
          </a:p>
          <a:p>
            <a:r>
              <a:rPr lang="en-US"/>
              <a:t>TSMC collaborates with its customers (such as Apple and AMD) and foundry alliance. </a:t>
            </a:r>
          </a:p>
          <a:p>
            <a:endParaRPr lang="en-US"/>
          </a:p>
          <a:p>
            <a:r>
              <a:rPr lang="en-US"/>
              <a:t>3DBlox was co-developed as part of AMD V-Cache and now being standardized with EDA for rest of the ecosystem </a:t>
            </a:r>
          </a:p>
          <a:p>
            <a:endParaRPr lang="en-US"/>
          </a:p>
          <a:p>
            <a:r>
              <a:rPr lang="en-US"/>
              <a:t>However, TSMC’s approach is bottom-up and Hardware centric. This is where we believe we can bring differentiation with a top-down approach and holistic STCO solution </a:t>
            </a:r>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11</a:t>
            </a:fld>
            <a:endParaRPr lang="en-US"/>
          </a:p>
        </p:txBody>
      </p:sp>
    </p:spTree>
    <p:extLst>
      <p:ext uri="{BB962C8B-B14F-4D97-AF65-F5344CB8AC3E}">
        <p14:creationId xmlns:p14="http://schemas.microsoft.com/office/powerpoint/2010/main" val="2120011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win: </a:t>
            </a:r>
          </a:p>
          <a:p>
            <a:endParaRPr lang="en-US"/>
          </a:p>
          <a:p>
            <a:r>
              <a:rPr lang="en-US"/>
              <a:t>WE MUST act to embrace existing Industry solutions and extend them with Intel differentiation</a:t>
            </a:r>
          </a:p>
          <a:p>
            <a:endParaRPr lang="en-US"/>
          </a:p>
          <a:p>
            <a:r>
              <a:rPr lang="en-US"/>
              <a:t>WE MUST deliver a studio for top-down design and end2end system solution </a:t>
            </a:r>
          </a:p>
          <a:p>
            <a:endParaRPr lang="en-US"/>
          </a:p>
          <a:p>
            <a:r>
              <a:rPr lang="en-US"/>
              <a:t>Doing so, WE WILL realize pervasive benefits to our internal products and IFS customers</a:t>
            </a:r>
          </a:p>
          <a:p>
            <a:endParaRPr lang="en-US"/>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20</a:t>
            </a:fld>
            <a:endParaRPr lang="en-US"/>
          </a:p>
        </p:txBody>
      </p:sp>
    </p:spTree>
    <p:extLst>
      <p:ext uri="{BB962C8B-B14F-4D97-AF65-F5344CB8AC3E}">
        <p14:creationId xmlns:p14="http://schemas.microsoft.com/office/powerpoint/2010/main" val="165172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upside for an Integrated Studio:</a:t>
            </a:r>
          </a:p>
          <a:p>
            <a:endParaRPr lang="en-US"/>
          </a:p>
          <a:p>
            <a:pPr marL="228600" indent="-228600">
              <a:buAutoNum type="arabicPeriod"/>
            </a:pPr>
            <a:r>
              <a:rPr lang="en-US"/>
              <a:t>Enables full stack optimization from Applications </a:t>
            </a:r>
            <a:r>
              <a:rPr lang="en-US">
                <a:sym typeface="Wingdings" panose="05000000000000000000" pitchFamily="2" charset="2"/>
              </a:rPr>
              <a:t> Process Technology (transistors + interconnect) </a:t>
            </a:r>
          </a:p>
          <a:p>
            <a:pPr marL="228600" indent="-228600">
              <a:buAutoNum type="arabicPeriod"/>
            </a:pPr>
            <a:endParaRPr lang="en-US">
              <a:sym typeface="Wingdings" panose="05000000000000000000" pitchFamily="2" charset="2"/>
            </a:endParaRPr>
          </a:p>
          <a:p>
            <a:pPr marL="228600" indent="-228600">
              <a:buAutoNum type="arabicPeriod"/>
            </a:pPr>
            <a:r>
              <a:rPr lang="en-US"/>
              <a:t>Be the framework to bolster IFS business with differentiating system solutions </a:t>
            </a:r>
          </a:p>
          <a:p>
            <a:pPr marL="228600" indent="-228600">
              <a:buAutoNum type="arabicPeriod"/>
            </a:pPr>
            <a:endParaRPr lang="en-US"/>
          </a:p>
          <a:p>
            <a:pPr marL="228600" indent="-228600">
              <a:buAutoNum type="arabicPeriod"/>
            </a:pPr>
            <a:r>
              <a:rPr lang="en-US"/>
              <a:t>CHIPS ACT for America has similar needs (public-private partnership and ask for a Chiplet platform)  </a:t>
            </a:r>
            <a:r>
              <a:rPr lang="en-US">
                <a:sym typeface="Wingdings" panose="05000000000000000000" pitchFamily="2" charset="2"/>
              </a:rPr>
              <a:t> Hence, </a:t>
            </a:r>
            <a:r>
              <a:rPr lang="en-US"/>
              <a:t>US Government will also benefit form the same</a:t>
            </a:r>
          </a:p>
        </p:txBody>
      </p:sp>
      <p:sp>
        <p:nvSpPr>
          <p:cNvPr id="4" name="Slide Number Placeholder 3"/>
          <p:cNvSpPr>
            <a:spLocks noGrp="1"/>
          </p:cNvSpPr>
          <p:nvPr>
            <p:ph type="sldNum" sz="quarter" idx="5"/>
          </p:nvPr>
        </p:nvSpPr>
        <p:spPr/>
        <p:txBody>
          <a:bodyPr/>
          <a:lstStyle/>
          <a:p>
            <a:fld id="{C82A0659-2CA1-483B-87CC-EBCE112343BD}" type="slidenum">
              <a:rPr lang="en-US" smtClean="0"/>
              <a:t>21</a:t>
            </a:fld>
            <a:endParaRPr lang="en-US"/>
          </a:p>
        </p:txBody>
      </p:sp>
    </p:spTree>
    <p:extLst>
      <p:ext uri="{BB962C8B-B14F-4D97-AF65-F5344CB8AC3E}">
        <p14:creationId xmlns:p14="http://schemas.microsoft.com/office/powerpoint/2010/main" val="1842034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realize all of these benefits, WE propose a System Design Studio that is built using Industry standards extended with Intel differentiation. </a:t>
            </a:r>
          </a:p>
          <a:p>
            <a:endParaRPr lang="en-US"/>
          </a:p>
          <a:p>
            <a:r>
              <a:rPr lang="en-US"/>
              <a:t>Here are the building blocks for System Design Studio: </a:t>
            </a:r>
            <a:r>
              <a:rPr lang="en-US">
                <a:sym typeface="Wingdings" panose="05000000000000000000" pitchFamily="2" charset="2"/>
              </a:rPr>
              <a:t> Click  Click  ….</a:t>
            </a:r>
          </a:p>
          <a:p>
            <a:r>
              <a:rPr lang="en-US">
                <a:sym typeface="Wingdings" panose="05000000000000000000" pitchFamily="2" charset="2"/>
              </a:rPr>
              <a:t>	Secure repositories built on Cloud with EDA solutions </a:t>
            </a:r>
          </a:p>
          <a:p>
            <a:r>
              <a:rPr lang="en-US">
                <a:sym typeface="Wingdings" panose="05000000000000000000" pitchFamily="2" charset="2"/>
              </a:rPr>
              <a:t>	Primed libraries with IPs, Chiplets, and components (that will continue to grow as Studio usage evolves)</a:t>
            </a:r>
          </a:p>
          <a:p>
            <a:r>
              <a:rPr lang="en-US">
                <a:sym typeface="Wingdings" panose="05000000000000000000" pitchFamily="2" charset="2"/>
              </a:rPr>
              <a:t>	Studio will also contain proven methodology with reference designs </a:t>
            </a:r>
          </a:p>
          <a:p>
            <a:r>
              <a:rPr lang="en-US">
                <a:sym typeface="Wingdings" panose="05000000000000000000" pitchFamily="2" charset="2"/>
              </a:rPr>
              <a:t>		demonstrating complete usage of analysis tools, such as: </a:t>
            </a:r>
          </a:p>
          <a:p>
            <a:r>
              <a:rPr lang="en-US">
                <a:sym typeface="Wingdings" panose="05000000000000000000" pitchFamily="2" charset="2"/>
              </a:rPr>
              <a:t>			cost, thermals and power-delivery solvers </a:t>
            </a:r>
          </a:p>
          <a:p>
            <a:r>
              <a:rPr lang="en-US">
                <a:sym typeface="Wingdings" panose="05000000000000000000" pitchFamily="2" charset="2"/>
              </a:rPr>
              <a:t>			and …</a:t>
            </a:r>
          </a:p>
          <a:p>
            <a:r>
              <a:rPr lang="en-US">
                <a:sym typeface="Wingdings" panose="05000000000000000000" pitchFamily="2" charset="2"/>
              </a:rPr>
              <a:t>			functional and electrical simulators</a:t>
            </a:r>
          </a:p>
          <a:p>
            <a:r>
              <a:rPr lang="en-US">
                <a:sym typeface="Wingdings" panose="05000000000000000000" pitchFamily="2" charset="2"/>
              </a:rPr>
              <a:t>	Research directions include: HW/SW Partitioning and co-simulation	</a:t>
            </a:r>
          </a:p>
          <a:p>
            <a:endParaRPr lang="en-US">
              <a:sym typeface="Wingdings" panose="05000000000000000000" pitchFamily="2" charset="2"/>
            </a:endParaRPr>
          </a:p>
          <a:p>
            <a:r>
              <a:rPr lang="en-US">
                <a:sym typeface="Wingdings" panose="05000000000000000000" pitchFamily="2" charset="2"/>
              </a:rPr>
              <a:t>System Design Studio will become the DEFACTO framework for foundry customers to discover Intel’s technologies </a:t>
            </a:r>
          </a:p>
          <a:p>
            <a:r>
              <a:rPr lang="en-US">
                <a:sym typeface="Wingdings" panose="05000000000000000000" pitchFamily="2" charset="2"/>
              </a:rPr>
              <a:t>It will enable our Internal products to reduce concept to engineering commit time and effort by 3X </a:t>
            </a:r>
          </a:p>
          <a:p>
            <a:endParaRPr lang="en-US">
              <a:sym typeface="Wingdings" panose="05000000000000000000" pitchFamily="2" charset="2"/>
            </a:endParaRPr>
          </a:p>
          <a:p>
            <a:endParaRPr lang="en-US">
              <a:sym typeface="Wingdings" panose="05000000000000000000" pitchFamily="2" charset="2"/>
            </a:endParaRPr>
          </a:p>
          <a:p>
            <a:endParaRPr lang="en-US"/>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24</a:t>
            </a:fld>
            <a:endParaRPr lang="en-US"/>
          </a:p>
        </p:txBody>
      </p:sp>
    </p:spTree>
    <p:extLst>
      <p:ext uri="{BB962C8B-B14F-4D97-AF65-F5344CB8AC3E}">
        <p14:creationId xmlns:p14="http://schemas.microsoft.com/office/powerpoint/2010/main" val="1976817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B2D0C8-0A60-4406-A27E-E225961EE319}"/>
              </a:ext>
              <a:ext uri="{C183D7F6-B498-43B3-948B-1728B52AA6E4}">
                <adec:decorative xmlns:adec="http://schemas.microsoft.com/office/drawing/2017/decorative" val="1"/>
              </a:ext>
            </a:extLst>
          </p:cNvPr>
          <p:cNvGrpSpPr/>
          <p:nvPr/>
        </p:nvGrpSpPr>
        <p:grpSpPr>
          <a:xfrm>
            <a:off x="573803" y="0"/>
            <a:ext cx="5941297" cy="6392520"/>
            <a:chOff x="573803" y="0"/>
            <a:chExt cx="5941297"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rgbClr val="76C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rgbClr val="00A3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5046694" cy="5390896"/>
            </a:xfrm>
            <a:prstGeom prst="rect">
              <a:avLst/>
            </a:prstGeom>
            <a:gradFill>
              <a:gsLst>
                <a:gs pos="49000">
                  <a:schemeClr val="bg2">
                    <a:alpha val="56000"/>
                  </a:schemeClr>
                </a:gs>
                <a:gs pos="100000">
                  <a:schemeClr val="bg2">
                    <a:lumMod val="7500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7" y="1635111"/>
            <a:ext cx="4972563"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7" y="3602038"/>
            <a:ext cx="4972563"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157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Tree>
    <p:extLst>
      <p:ext uri="{BB962C8B-B14F-4D97-AF65-F5344CB8AC3E}">
        <p14:creationId xmlns:p14="http://schemas.microsoft.com/office/powerpoint/2010/main" val="13086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Tree>
    <p:extLst>
      <p:ext uri="{BB962C8B-B14F-4D97-AF65-F5344CB8AC3E}">
        <p14:creationId xmlns:p14="http://schemas.microsoft.com/office/powerpoint/2010/main" val="201875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1430000"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14300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4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1430000"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14300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14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Two Content">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376638"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24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Two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376638"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76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gue White">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1433464"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0999" y="3449317"/>
            <a:ext cx="11454245" cy="681935"/>
          </a:xfrm>
        </p:spPr>
        <p:txBody>
          <a:bodyPr>
            <a:normAutofit/>
          </a:bodyPr>
          <a:lstStyle>
            <a:lvl1pPr marL="0" indent="0" algn="ctr">
              <a:buNone/>
              <a:defRPr sz="2800">
                <a:solidFill>
                  <a:schemeClr val="tx1"/>
                </a:solidFill>
                <a:latin typeface="+mn-lt"/>
              </a:defRPr>
            </a:lvl1pPr>
          </a:lstStyle>
          <a:p>
            <a:pPr lvl="0"/>
            <a:r>
              <a:rPr lang="en-US"/>
              <a:t>Click to edit text styles</a:t>
            </a:r>
          </a:p>
        </p:txBody>
      </p:sp>
    </p:spTree>
    <p:extLst>
      <p:ext uri="{BB962C8B-B14F-4D97-AF65-F5344CB8AC3E}">
        <p14:creationId xmlns:p14="http://schemas.microsoft.com/office/powerpoint/2010/main" val="208917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gue White">
    <p:bg>
      <p:bgPr>
        <a:gradFill>
          <a:gsLst>
            <a:gs pos="49000">
              <a:schemeClr val="bg2">
                <a:alpha val="23000"/>
              </a:schemeClr>
            </a:gs>
            <a:gs pos="100000">
              <a:schemeClr val="bg2">
                <a:lumMod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1433464"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0999" y="3449317"/>
            <a:ext cx="11454245" cy="681935"/>
          </a:xfrm>
        </p:spPr>
        <p:txBody>
          <a:bodyPr>
            <a:normAutofit/>
          </a:bodyPr>
          <a:lstStyle>
            <a:lvl1pPr marL="0" indent="0" algn="ctr">
              <a:buNone/>
              <a:defRPr sz="2800">
                <a:solidFill>
                  <a:schemeClr val="tx1"/>
                </a:solidFill>
                <a:latin typeface="+mn-lt"/>
              </a:defRPr>
            </a:lvl1pPr>
          </a:lstStyle>
          <a:p>
            <a:pPr lvl="0"/>
            <a:r>
              <a:rPr lang="en-US"/>
              <a:t>Click to edit text styles</a:t>
            </a:r>
          </a:p>
        </p:txBody>
      </p:sp>
    </p:spTree>
    <p:extLst>
      <p:ext uri="{BB962C8B-B14F-4D97-AF65-F5344CB8AC3E}">
        <p14:creationId xmlns:p14="http://schemas.microsoft.com/office/powerpoint/2010/main" val="173258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Intel Logo">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7379" y="2607037"/>
            <a:ext cx="3977242" cy="1643927"/>
          </a:xfrm>
          <a:prstGeom prst="rect">
            <a:avLst/>
          </a:prstGeom>
        </p:spPr>
      </p:pic>
    </p:spTree>
    <p:extLst>
      <p:ext uri="{BB962C8B-B14F-4D97-AF65-F5344CB8AC3E}">
        <p14:creationId xmlns:p14="http://schemas.microsoft.com/office/powerpoint/2010/main" val="31061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Intel Log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7379" y="2607037"/>
            <a:ext cx="3977242" cy="1643927"/>
          </a:xfrm>
          <a:prstGeom prst="rect">
            <a:avLst/>
          </a:prstGeom>
        </p:spPr>
      </p:pic>
    </p:spTree>
    <p:extLst>
      <p:ext uri="{BB962C8B-B14F-4D97-AF65-F5344CB8AC3E}">
        <p14:creationId xmlns:p14="http://schemas.microsoft.com/office/powerpoint/2010/main" val="286182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B2D0C8-0A60-4406-A27E-E225961EE319}"/>
              </a:ext>
              <a:ext uri="{C183D7F6-B498-43B3-948B-1728B52AA6E4}">
                <adec:decorative xmlns:adec="http://schemas.microsoft.com/office/drawing/2017/decorative" val="1"/>
              </a:ext>
            </a:extLst>
          </p:cNvPr>
          <p:cNvGrpSpPr/>
          <p:nvPr/>
        </p:nvGrpSpPr>
        <p:grpSpPr>
          <a:xfrm>
            <a:off x="573803" y="0"/>
            <a:ext cx="5941297" cy="6392520"/>
            <a:chOff x="573803" y="0"/>
            <a:chExt cx="5941297"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rgbClr val="76C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rgbClr val="00A3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5046694" cy="5390870"/>
            </a:xfrm>
            <a:prstGeom prst="rect">
              <a:avLst/>
            </a:prstGeom>
            <a:solidFill>
              <a:schemeClr val="bg2">
                <a:alpha val="7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8" y="1635111"/>
            <a:ext cx="4836832"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7" y="3602038"/>
            <a:ext cx="483683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512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lang="en-US" smtClean="0"/>
              <a:pPr/>
              <a:t>‹#›</a:t>
            </a:fld>
            <a:endParaRPr lang="en-US"/>
          </a:p>
        </p:txBody>
      </p:sp>
      <p:sp>
        <p:nvSpPr>
          <p:cNvPr id="7" name="Title 6"/>
          <p:cNvSpPr>
            <a:spLocks noGrp="1"/>
          </p:cNvSpPr>
          <p:nvPr>
            <p:ph type="title"/>
          </p:nvPr>
        </p:nvSpPr>
        <p:spPr>
          <a:xfrm>
            <a:off x="609600" y="409575"/>
            <a:ext cx="10972800" cy="885827"/>
          </a:xfrm>
          <a:prstGeom prst="rect">
            <a:avLst/>
          </a:prstGeom>
        </p:spPr>
        <p:txBody>
          <a:bodyPr/>
          <a:lstStyle/>
          <a:p>
            <a:r>
              <a:rPr lang="en-US"/>
              <a:t>Click to edit Master title style</a:t>
            </a:r>
          </a:p>
        </p:txBody>
      </p:sp>
      <p:sp>
        <p:nvSpPr>
          <p:cNvPr id="9" name="Text Placeholder 8"/>
          <p:cNvSpPr>
            <a:spLocks noGrp="1"/>
          </p:cNvSpPr>
          <p:nvPr>
            <p:ph type="body" sz="quarter" idx="11"/>
          </p:nvPr>
        </p:nvSpPr>
        <p:spPr>
          <a:xfrm>
            <a:off x="609600" y="1371600"/>
            <a:ext cx="1097280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080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39847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1430000" cy="1199822"/>
          </a:xfrm>
        </p:spPr>
        <p:txBody>
          <a:bodyPr>
            <a:norm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14300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81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normAutofit/>
          </a:bodyPr>
          <a:lstStyle>
            <a:lvl1pPr>
              <a:defRPr sz="4800"/>
            </a:lvl1pPr>
          </a:lstStyle>
          <a:p>
            <a:r>
              <a:rPr lang="en-US"/>
              <a:t>Click to edit Master title style</a:t>
            </a:r>
          </a:p>
        </p:txBody>
      </p:sp>
    </p:spTree>
    <p:extLst>
      <p:ext uri="{BB962C8B-B14F-4D97-AF65-F5344CB8AC3E}">
        <p14:creationId xmlns:p14="http://schemas.microsoft.com/office/powerpoint/2010/main" val="44716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14334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3845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45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609600" y="2229178"/>
            <a:ext cx="10972800" cy="1199822"/>
          </a:xfrm>
        </p:spPr>
        <p:txBody>
          <a:bodyPr anchor="b" anchorCtr="0">
            <a:normAutofit/>
          </a:bodyPr>
          <a:lstStyle>
            <a:lvl1pPr algn="ct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9600" y="3449317"/>
            <a:ext cx="10972800" cy="681935"/>
          </a:xfrm>
        </p:spPr>
        <p:txBody>
          <a:bodyPr>
            <a:normAutofit/>
          </a:bodyPr>
          <a:lstStyle>
            <a:lvl1pPr marL="0" indent="0" algn="ctr">
              <a:buNone/>
              <a:defRPr sz="28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279480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273861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4_Title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D8E5A8-9477-47F6-9CA7-9A7DC46705CE}"/>
              </a:ext>
              <a:ext uri="{C183D7F6-B498-43B3-948B-1728B52AA6E4}">
                <adec:decorative xmlns:adec="http://schemas.microsoft.com/office/drawing/2017/decorative" val="1"/>
              </a:ext>
            </a:extLst>
          </p:cNvPr>
          <p:cNvGrpSpPr/>
          <p:nvPr/>
        </p:nvGrpSpPr>
        <p:grpSpPr>
          <a:xfrm>
            <a:off x="5965861" y="348343"/>
            <a:ext cx="5795823" cy="5239110"/>
            <a:chOff x="573803" y="762000"/>
            <a:chExt cx="5795823" cy="5239110"/>
          </a:xfrm>
        </p:grpSpPr>
        <p:sp>
          <p:nvSpPr>
            <p:cNvPr id="7" name="Rectangle 6">
              <a:extLst>
                <a:ext uri="{FF2B5EF4-FFF2-40B4-BE49-F238E27FC236}">
                  <a16:creationId xmlns:a16="http://schemas.microsoft.com/office/drawing/2014/main" id="{EF200040-B841-47B7-8555-E0299CDC24FA}"/>
                </a:ext>
              </a:extLst>
            </p:cNvPr>
            <p:cNvSpPr/>
            <p:nvPr/>
          </p:nvSpPr>
          <p:spPr>
            <a:xfrm>
              <a:off x="1468405" y="762000"/>
              <a:ext cx="4901221" cy="4628870"/>
            </a:xfrm>
            <a:prstGeom prst="rect">
              <a:avLst/>
            </a:prstGeom>
            <a:solidFill>
              <a:schemeClr val="tx2">
                <a:alpha val="7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A24C56C1-BF0A-4234-81F8-D2B769834C5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57C8AC4-A26E-48AF-9B2F-93A0F02E758D}"/>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6D5060BD-E2D2-44BB-ADFB-2B20CEB8775D}"/>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6935496" y="530506"/>
            <a:ext cx="4774235" cy="627700"/>
          </a:xfrm>
        </p:spPr>
        <p:txBody>
          <a:bodyPr anchor="b" anchorCtr="0">
            <a:normAutofit/>
          </a:bodyPr>
          <a:lstStyle>
            <a:lvl1pPr marL="0" indent="0">
              <a:buFontTx/>
              <a:buNone/>
              <a:defRPr sz="1600">
                <a:solidFill>
                  <a:schemeClr val="bg1"/>
                </a:solidFill>
                <a:latin typeface="+mn-lt"/>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6934594" y="1221454"/>
            <a:ext cx="4775137" cy="1874852"/>
          </a:xfrm>
        </p:spPr>
        <p:txBody>
          <a:bodyPr anchor="b">
            <a:normAutofit/>
          </a:bodyPr>
          <a:lstStyle>
            <a:lvl1pPr algn="l">
              <a:defRPr sz="48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6934594" y="3188381"/>
            <a:ext cx="477513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12" name="Picture 11">
            <a:extLst>
              <a:ext uri="{FF2B5EF4-FFF2-40B4-BE49-F238E27FC236}">
                <a16:creationId xmlns:a16="http://schemas.microsoft.com/office/drawing/2014/main" id="{D5122611-2262-4C4B-ACB0-3F052B7E99D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6848301" y="5566391"/>
            <a:ext cx="929148" cy="384048"/>
          </a:xfrm>
          <a:prstGeom prst="rect">
            <a:avLst/>
          </a:prstGeom>
        </p:spPr>
      </p:pic>
    </p:spTree>
    <p:extLst>
      <p:ext uri="{BB962C8B-B14F-4D97-AF65-F5344CB8AC3E}">
        <p14:creationId xmlns:p14="http://schemas.microsoft.com/office/powerpoint/2010/main" val="114578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5060BD-E2D2-44BB-ADFB-2B20CEB8775D}"/>
              </a:ext>
            </a:extLst>
          </p:cNvPr>
          <p:cNvSpPr/>
          <p:nvPr/>
        </p:nvSpPr>
        <p:spPr>
          <a:xfrm>
            <a:off x="10105178" y="2449806"/>
            <a:ext cx="2086822" cy="20868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2" name="Picture 11">
            <a:extLst>
              <a:ext uri="{FF2B5EF4-FFF2-40B4-BE49-F238E27FC236}">
                <a16:creationId xmlns:a16="http://schemas.microsoft.com/office/drawing/2014/main" id="{D5122611-2262-4C4B-ACB0-3F052B7E99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61565" y="3196113"/>
            <a:ext cx="1518628" cy="627700"/>
          </a:xfrm>
          <a:prstGeom prst="rect">
            <a:avLst/>
          </a:prstGeom>
        </p:spPr>
      </p:pic>
      <p:grpSp>
        <p:nvGrpSpPr>
          <p:cNvPr id="6" name="Group 5">
            <a:extLst>
              <a:ext uri="{FF2B5EF4-FFF2-40B4-BE49-F238E27FC236}">
                <a16:creationId xmlns:a16="http://schemas.microsoft.com/office/drawing/2014/main" id="{04E6C41E-6620-48FB-19EC-571048C5BA1D}"/>
              </a:ext>
            </a:extLst>
          </p:cNvPr>
          <p:cNvGrpSpPr/>
          <p:nvPr userDrawn="1"/>
        </p:nvGrpSpPr>
        <p:grpSpPr>
          <a:xfrm>
            <a:off x="211807" y="0"/>
            <a:ext cx="5798739" cy="5815668"/>
            <a:chOff x="6118261" y="-75815"/>
            <a:chExt cx="5798739" cy="5815668"/>
          </a:xfrm>
        </p:grpSpPr>
        <p:sp>
          <p:nvSpPr>
            <p:cNvPr id="2" name="Rectangle 1">
              <a:extLst>
                <a:ext uri="{FF2B5EF4-FFF2-40B4-BE49-F238E27FC236}">
                  <a16:creationId xmlns:a16="http://schemas.microsoft.com/office/drawing/2014/main" id="{BE211FA9-CAE1-BE36-9C04-CBF1AFBC643D}"/>
                </a:ext>
              </a:extLst>
            </p:cNvPr>
            <p:cNvSpPr/>
            <p:nvPr userDrawn="1"/>
          </p:nvSpPr>
          <p:spPr>
            <a:xfrm>
              <a:off x="7015779" y="-75815"/>
              <a:ext cx="4901221" cy="5205454"/>
            </a:xfrm>
            <a:prstGeom prst="rect">
              <a:avLst/>
            </a:prstGeom>
            <a:solidFill>
              <a:schemeClr val="tx2">
                <a:alpha val="8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714FA0C6-1E50-2FEA-8DE2-04C3D6CEC119}"/>
                </a:ext>
              </a:extLst>
            </p:cNvPr>
            <p:cNvSpPr/>
            <p:nvPr userDrawn="1"/>
          </p:nvSpPr>
          <p:spPr>
            <a:xfrm>
              <a:off x="6404915" y="4690566"/>
              <a:ext cx="158111" cy="158111"/>
            </a:xfrm>
            <a:prstGeom prst="rect">
              <a:avLst/>
            </a:prstGeom>
            <a:solidFill>
              <a:srgbClr val="11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04CFCC16-32E7-0164-10F8-C4ECDDC884BB}"/>
                </a:ext>
              </a:extLst>
            </p:cNvPr>
            <p:cNvSpPr/>
            <p:nvPr userDrawn="1"/>
          </p:nvSpPr>
          <p:spPr>
            <a:xfrm>
              <a:off x="6118261" y="4842985"/>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2B6DBAC3-948C-317A-61E2-6197BAE719DA}"/>
                </a:ext>
              </a:extLst>
            </p:cNvPr>
            <p:cNvSpPr/>
            <p:nvPr userDrawn="1"/>
          </p:nvSpPr>
          <p:spPr>
            <a:xfrm>
              <a:off x="6405565" y="5129639"/>
              <a:ext cx="610214" cy="610214"/>
            </a:xfrm>
            <a:prstGeom prst="rect">
              <a:avLst/>
            </a:prstGeom>
            <a:solidFill>
              <a:srgbClr val="0076C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199972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microsoft.com/office/2007/relationships/hdphoto" Target="../media/hdphoto1.wdp"/><Relationship Id="rId3" Type="http://schemas.openxmlformats.org/officeDocument/2006/relationships/slideLayout" Target="../slideLayouts/slideLayout10.xml"/><Relationship Id="rId21" Type="http://schemas.openxmlformats.org/officeDocument/2006/relationships/image" Target="../media/image3.pn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5.png"/><Relationship Id="rId2" Type="http://schemas.openxmlformats.org/officeDocument/2006/relationships/slideLayout" Target="../slideLayouts/slideLayout9.xml"/><Relationship Id="rId16" Type="http://schemas.openxmlformats.org/officeDocument/2006/relationships/tags" Target="../tags/tag3.xml"/><Relationship Id="rId20" Type="http://schemas.openxmlformats.org/officeDocument/2006/relationships/image" Target="../media/image2.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oleObject" Target="../embeddings/oleObject2.bin"/><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5FABBD-B339-A945-03AD-4B69C5B9F467}"/>
              </a:ext>
            </a:extLst>
          </p:cNvPr>
          <p:cNvGraphicFramePr>
            <a:graphicFrameLocks noChangeAspect="1"/>
          </p:cNvGraphicFramePr>
          <p:nvPr userDrawn="1">
            <p:custDataLst>
              <p:tags r:id="rId9"/>
            </p:custDataLst>
            <p:extLst>
              <p:ext uri="{D42A27DB-BD31-4B8C-83A1-F6EECF244321}">
                <p14:modId xmlns:p14="http://schemas.microsoft.com/office/powerpoint/2010/main" val="131186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5" name="think-cell data - do not delete" hidden="1">
                        <a:extLst>
                          <a:ext uri="{FF2B5EF4-FFF2-40B4-BE49-F238E27FC236}">
                            <a16:creationId xmlns:a16="http://schemas.microsoft.com/office/drawing/2014/main" id="{B75FABBD-B339-A945-03AD-4B69C5B9F4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B3BA0B5D-A4D3-4158-8C6B-48C7D17583BD}"/>
              </a:ext>
            </a:extLst>
          </p:cNvPr>
          <p:cNvSpPr/>
          <p:nvPr userDrawn="1"/>
        </p:nvSpPr>
        <p:spPr>
          <a:xfrm flipV="1">
            <a:off x="11742825" y="6406996"/>
            <a:ext cx="457200" cy="457200"/>
          </a:xfrm>
          <a:prstGeom prst="rect">
            <a:avLst/>
          </a:prstGeom>
          <a:solidFill>
            <a:srgbClr val="0068B5"/>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C0B2F0D4-F7B5-4BCE-A357-C9852029250C}"/>
              </a:ext>
            </a:extLst>
          </p:cNvPr>
          <p:cNvSpPr/>
          <p:nvPr userDrawn="1"/>
        </p:nvSpPr>
        <p:spPr>
          <a:xfrm>
            <a:off x="8025" y="6406996"/>
            <a:ext cx="11734800" cy="457200"/>
          </a:xfrm>
          <a:prstGeom prst="rect">
            <a:avLst/>
          </a:prstGeom>
          <a:solidFill>
            <a:srgbClr val="00185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12" name="TextBox 11">
            <a:extLst>
              <a:ext uri="{FF2B5EF4-FFF2-40B4-BE49-F238E27FC236}">
                <a16:creationId xmlns:a16="http://schemas.microsoft.com/office/drawing/2014/main" id="{CBE97C0F-6986-4DE6-BEEF-B2DDB4BD41F6}"/>
              </a:ext>
            </a:extLst>
          </p:cNvPr>
          <p:cNvSpPr txBox="1"/>
          <p:nvPr userDrawn="1"/>
        </p:nvSpPr>
        <p:spPr>
          <a:xfrm>
            <a:off x="11906830" y="6559241"/>
            <a:ext cx="142668" cy="153888"/>
          </a:xfrm>
          <a:prstGeom prst="rect">
            <a:avLst/>
          </a:prstGeom>
          <a:noFill/>
          <a:ln w="12700" cap="flat">
            <a:noFill/>
            <a:miter lim="400000"/>
          </a:ln>
          <a:effectLst/>
          <a:sp3d/>
        </p:spPr>
        <p:txBody>
          <a:bodyPr rot="0" spcFirstLastPara="1" vertOverflow="overflow" horzOverflow="overflow" vert="horz" wrap="none" lIns="0" tIns="0" rIns="0" bIns="0" numCol="1" spcCol="38100" rtlCol="0" anchor="t" anchorCtr="0">
            <a:spAutoFit/>
          </a:bodyPr>
          <a:lstStyle/>
          <a:p>
            <a:pPr marL="0" marR="0" lvl="0" indent="0" algn="ctr" defTabSz="2438338" eaLnBrk="1" fontAlgn="auto" latinLnBrk="0" hangingPunct="0">
              <a:lnSpc>
                <a:spcPct val="100000"/>
              </a:lnSpc>
              <a:spcBef>
                <a:spcPts val="0"/>
              </a:spcBef>
              <a:spcAft>
                <a:spcPts val="0"/>
              </a:spcAft>
              <a:buClrTx/>
              <a:buSzTx/>
              <a:buFontTx/>
              <a:buNone/>
              <a:tabLst/>
              <a:defRPr/>
            </a:pPr>
            <a:fld id="{4F6B73DA-0149-4325-A7B8-AE29BD4BC701}" type="slidenum">
              <a:rPr kumimoji="0" lang="en-US" sz="1000" b="0" i="0" u="none" strike="noStrike" kern="0" cap="none" spc="0" normalizeH="0" baseline="0" noProof="0" smtClean="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rPr>
              <a:pPr marL="0" marR="0" lvl="0" indent="0" algn="ctr" defTabSz="2438338"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endParaRPr>
          </a:p>
        </p:txBody>
      </p:sp>
      <p:sp>
        <p:nvSpPr>
          <p:cNvPr id="13" name="TextBox 12" descr="page number">
            <a:extLst>
              <a:ext uri="{FF2B5EF4-FFF2-40B4-BE49-F238E27FC236}">
                <a16:creationId xmlns:a16="http://schemas.microsoft.com/office/drawing/2014/main" id="{A2E60799-781B-4606-8F60-C54E4608FA02}"/>
              </a:ext>
            </a:extLst>
          </p:cNvPr>
          <p:cNvSpPr txBox="1"/>
          <p:nvPr userDrawn="1"/>
        </p:nvSpPr>
        <p:spPr>
          <a:xfrm>
            <a:off x="11970106" y="6553045"/>
            <a:ext cx="65"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cxnSp>
        <p:nvCxnSpPr>
          <p:cNvPr id="14" name="Straight Connector 13">
            <a:extLst>
              <a:ext uri="{FF2B5EF4-FFF2-40B4-BE49-F238E27FC236}">
                <a16:creationId xmlns:a16="http://schemas.microsoft.com/office/drawing/2014/main" id="{5AA07279-F061-4EA8-9961-54C92F7AA7AD}"/>
              </a:ext>
            </a:extLst>
          </p:cNvPr>
          <p:cNvCxnSpPr/>
          <p:nvPr userDrawn="1"/>
        </p:nvCxnSpPr>
        <p:spPr>
          <a:xfrm>
            <a:off x="11754556" y="6447751"/>
            <a:ext cx="0" cy="324556"/>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descr="department or event name">
            <a:extLst>
              <a:ext uri="{FF2B5EF4-FFF2-40B4-BE49-F238E27FC236}">
                <a16:creationId xmlns:a16="http://schemas.microsoft.com/office/drawing/2014/main" id="{78FC2FEB-1077-470C-8964-29AD1DFC3A97}"/>
              </a:ext>
            </a:extLst>
          </p:cNvPr>
          <p:cNvSpPr/>
          <p:nvPr userDrawn="1"/>
        </p:nvSpPr>
        <p:spPr>
          <a:xfrm>
            <a:off x="260487" y="6516575"/>
            <a:ext cx="10073216" cy="276999"/>
          </a:xfrm>
          <a:prstGeom prst="rect">
            <a:avLst/>
          </a:prstGeom>
        </p:spPr>
        <p:txBody>
          <a:bodyPr wrap="square">
            <a:spAutoFit/>
          </a:bodyPr>
          <a:lstStyle/>
          <a:p>
            <a:pPr algn="l"/>
            <a:r>
              <a:rPr lang="en-US" sz="1200" b="0" kern="1200">
                <a:solidFill>
                  <a:schemeClr val="accent2">
                    <a:lumMod val="60000"/>
                    <a:lumOff val="40000"/>
                  </a:schemeClr>
                </a:solidFill>
                <a:latin typeface="IntelOne Display Bold" panose="020B0803020203020204" pitchFamily="34" charset="0"/>
                <a:ea typeface="+mn-ea"/>
                <a:cs typeface="+mn-cs"/>
              </a:rPr>
              <a:t>TSLRP 2023  </a:t>
            </a:r>
            <a:r>
              <a:rPr lang="en-US" sz="1200" b="0" kern="1200">
                <a:solidFill>
                  <a:schemeClr val="tx1"/>
                </a:solidFill>
                <a:latin typeface="+mj-lt"/>
                <a:ea typeface="+mn-ea"/>
                <a:cs typeface="+mn-cs"/>
              </a:rPr>
              <a:t>-</a:t>
            </a:r>
            <a:r>
              <a:rPr lang="en-US" sz="1200" b="0" kern="1200">
                <a:solidFill>
                  <a:schemeClr val="accent2">
                    <a:lumMod val="60000"/>
                    <a:lumOff val="40000"/>
                  </a:schemeClr>
                </a:solidFill>
                <a:latin typeface="IntelOne Display Bold" panose="020B0803020203020204" pitchFamily="34" charset="0"/>
                <a:ea typeface="+mn-ea"/>
                <a:cs typeface="+mn-cs"/>
              </a:rPr>
              <a:t> </a:t>
            </a:r>
            <a:r>
              <a:rPr lang="en-US" sz="1200" b="0" kern="1200">
                <a:solidFill>
                  <a:schemeClr val="tx1"/>
                </a:solidFill>
                <a:latin typeface="+mj-lt"/>
                <a:ea typeface="+mn-ea"/>
                <a:cs typeface="+mn-cs"/>
              </a:rPr>
              <a:t> Presented by OCTO | Intel Labs                                               </a:t>
            </a:r>
            <a:r>
              <a:rPr lang="en-US" sz="1000" b="0">
                <a:solidFill>
                  <a:schemeClr val="tx1"/>
                </a:solidFill>
                <a:latin typeface="+mn-lt"/>
                <a:ea typeface="Intel Clear" panose="020B0604020203020204" pitchFamily="34" charset="0"/>
                <a:cs typeface="Times New Roman" panose="02020603050405020304" pitchFamily="18" charset="0"/>
              </a:rPr>
              <a:t>INTEL CONFIDENTIAL – INTERNAL USE ONLY</a:t>
            </a:r>
          </a:p>
        </p:txBody>
      </p:sp>
      <p:pic>
        <p:nvPicPr>
          <p:cNvPr id="16" name="Picture 15" descr="Logo&#10;&#10;Description automatically generated">
            <a:extLst>
              <a:ext uri="{FF2B5EF4-FFF2-40B4-BE49-F238E27FC236}">
                <a16:creationId xmlns:a16="http://schemas.microsoft.com/office/drawing/2014/main" id="{E081DEB7-0E83-44F2-B2A3-62E9C9B1D2B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1093972" y="6524986"/>
            <a:ext cx="535124" cy="217082"/>
          </a:xfrm>
          <a:prstGeom prst="rect">
            <a:avLst/>
          </a:prstGeom>
        </p:spPr>
      </p:pic>
    </p:spTree>
    <p:extLst>
      <p:ext uri="{BB962C8B-B14F-4D97-AF65-F5344CB8AC3E}">
        <p14:creationId xmlns:p14="http://schemas.microsoft.com/office/powerpoint/2010/main" val="474068192"/>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3"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duotone>
              <a:schemeClr val="accent1">
                <a:shade val="45000"/>
                <a:satMod val="135000"/>
              </a:schemeClr>
              <a:prstClr val="white"/>
            </a:duotone>
            <a:extLst>
              <a:ext uri="{BEBA8EAE-BF5A-486C-A8C5-ECC9F3942E4B}">
                <a14:imgProps xmlns:a14="http://schemas.microsoft.com/office/drawing/2010/main">
                  <a14:imgLayer r:embed="rId18">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A6BE449-D8D3-66A1-AC9E-9BD19CE58B9E}"/>
              </a:ext>
            </a:extLst>
          </p:cNvPr>
          <p:cNvGraphicFramePr>
            <a:graphicFrameLocks noChangeAspect="1"/>
          </p:cNvGraphicFramePr>
          <p:nvPr userDrawn="1">
            <p:custDataLst>
              <p:tags r:id="rId16"/>
            </p:custDataLst>
            <p:extLst>
              <p:ext uri="{D42A27DB-BD31-4B8C-83A1-F6EECF244321}">
                <p14:modId xmlns:p14="http://schemas.microsoft.com/office/powerpoint/2010/main" val="2692346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592" imgH="591" progId="TCLayout.ActiveDocument.1">
                  <p:embed/>
                </p:oleObj>
              </mc:Choice>
              <mc:Fallback>
                <p:oleObj name="think-cell Slide" r:id="rId19" imgW="592" imgH="591" progId="TCLayout.ActiveDocument.1">
                  <p:embed/>
                  <p:pic>
                    <p:nvPicPr>
                      <p:cNvPr id="7" name="think-cell data - do not delete" hidden="1">
                        <a:extLst>
                          <a:ext uri="{FF2B5EF4-FFF2-40B4-BE49-F238E27FC236}">
                            <a16:creationId xmlns:a16="http://schemas.microsoft.com/office/drawing/2014/main" id="{5A6BE449-D8D3-66A1-AC9E-9BD19CE58B9E}"/>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105C8FE9-FE45-436C-AB0E-070B43014F98}"/>
              </a:ext>
            </a:extLst>
          </p:cNvPr>
          <p:cNvSpPr/>
          <p:nvPr userDrawn="1"/>
        </p:nvSpPr>
        <p:spPr>
          <a:xfrm flipV="1">
            <a:off x="11742825" y="6406996"/>
            <a:ext cx="457200" cy="457200"/>
          </a:xfrm>
          <a:prstGeom prst="rect">
            <a:avLst/>
          </a:prstGeom>
          <a:solidFill>
            <a:srgbClr val="0068B5"/>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A6F0C20C-C507-4975-AE01-6453B36D681A}"/>
              </a:ext>
            </a:extLst>
          </p:cNvPr>
          <p:cNvSpPr/>
          <p:nvPr userDrawn="1"/>
        </p:nvSpPr>
        <p:spPr>
          <a:xfrm>
            <a:off x="8025" y="6406996"/>
            <a:ext cx="11734800" cy="457200"/>
          </a:xfrm>
          <a:prstGeom prst="rect">
            <a:avLst/>
          </a:prstGeom>
          <a:solidFill>
            <a:srgbClr val="00185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85C62E83-5356-4406-8514-94CA52B9E146}"/>
              </a:ext>
            </a:extLst>
          </p:cNvPr>
          <p:cNvSpPr txBox="1"/>
          <p:nvPr userDrawn="1"/>
        </p:nvSpPr>
        <p:spPr>
          <a:xfrm>
            <a:off x="11906830" y="6559241"/>
            <a:ext cx="142668" cy="153888"/>
          </a:xfrm>
          <a:prstGeom prst="rect">
            <a:avLst/>
          </a:prstGeom>
          <a:noFill/>
          <a:ln w="12700" cap="flat">
            <a:noFill/>
            <a:miter lim="400000"/>
          </a:ln>
          <a:effectLst/>
          <a:sp3d/>
        </p:spPr>
        <p:txBody>
          <a:bodyPr rot="0" spcFirstLastPara="1" vertOverflow="overflow" horzOverflow="overflow" vert="horz" wrap="none" lIns="0" tIns="0" rIns="0" bIns="0" numCol="1" spcCol="38100" rtlCol="0" anchor="t" anchorCtr="0">
            <a:spAutoFit/>
          </a:bodyPr>
          <a:lstStyle/>
          <a:p>
            <a:pPr marL="0" marR="0" lvl="0" indent="0" algn="ctr" defTabSz="2438338" eaLnBrk="1" fontAlgn="auto" latinLnBrk="0" hangingPunct="0">
              <a:lnSpc>
                <a:spcPct val="100000"/>
              </a:lnSpc>
              <a:spcBef>
                <a:spcPts val="0"/>
              </a:spcBef>
              <a:spcAft>
                <a:spcPts val="0"/>
              </a:spcAft>
              <a:buClrTx/>
              <a:buSzTx/>
              <a:buFontTx/>
              <a:buNone/>
              <a:tabLst/>
              <a:defRPr/>
            </a:pPr>
            <a:fld id="{4F6B73DA-0149-4325-A7B8-AE29BD4BC701}" type="slidenum">
              <a:rPr kumimoji="0" lang="en-US" sz="1000" b="0" i="0" u="none" strike="noStrike" kern="0" cap="none" spc="0" normalizeH="0" baseline="0" noProof="0" smtClean="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rPr>
              <a:pPr marL="0" marR="0" lvl="0" indent="0" algn="ctr" defTabSz="2438338"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endParaRPr>
          </a:p>
        </p:txBody>
      </p:sp>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0999" y="221694"/>
            <a:ext cx="11373549"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0999" y="1491673"/>
            <a:ext cx="11373549"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descr="page number">
            <a:extLst>
              <a:ext uri="{FF2B5EF4-FFF2-40B4-BE49-F238E27FC236}">
                <a16:creationId xmlns:a16="http://schemas.microsoft.com/office/drawing/2014/main" id="{02FB4E28-8FF4-469D-9172-AA2B2441695C}"/>
              </a:ext>
            </a:extLst>
          </p:cNvPr>
          <p:cNvSpPr txBox="1"/>
          <p:nvPr userDrawn="1"/>
        </p:nvSpPr>
        <p:spPr>
          <a:xfrm>
            <a:off x="11970106" y="6553045"/>
            <a:ext cx="65"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cxnSp>
        <p:nvCxnSpPr>
          <p:cNvPr id="5" name="Straight Connector 4">
            <a:extLst>
              <a:ext uri="{FF2B5EF4-FFF2-40B4-BE49-F238E27FC236}">
                <a16:creationId xmlns:a16="http://schemas.microsoft.com/office/drawing/2014/main" id="{FCE48A0F-B6CA-4D2E-B22F-D1C2B1C90697}"/>
              </a:ext>
            </a:extLst>
          </p:cNvPr>
          <p:cNvCxnSpPr/>
          <p:nvPr userDrawn="1"/>
        </p:nvCxnSpPr>
        <p:spPr>
          <a:xfrm>
            <a:off x="11754556" y="6447751"/>
            <a:ext cx="0" cy="32455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06ACE239-DD99-4C81-8F1E-7B50590EC5FC}"/>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1093972" y="6524986"/>
            <a:ext cx="535124" cy="217082"/>
          </a:xfrm>
          <a:prstGeom prst="rect">
            <a:avLst/>
          </a:prstGeom>
        </p:spPr>
      </p:pic>
      <p:sp>
        <p:nvSpPr>
          <p:cNvPr id="4" name="Rectangle 3" descr="department or event name">
            <a:extLst>
              <a:ext uri="{FF2B5EF4-FFF2-40B4-BE49-F238E27FC236}">
                <a16:creationId xmlns:a16="http://schemas.microsoft.com/office/drawing/2014/main" id="{1DF0FE25-AAA6-93F5-484F-37F4E4EBF230}"/>
              </a:ext>
            </a:extLst>
          </p:cNvPr>
          <p:cNvSpPr/>
          <p:nvPr userDrawn="1"/>
        </p:nvSpPr>
        <p:spPr>
          <a:xfrm>
            <a:off x="260487" y="6516575"/>
            <a:ext cx="1007321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C7FD">
                    <a:lumMod val="60000"/>
                    <a:lumOff val="40000"/>
                  </a:srgbClr>
                </a:solidFill>
                <a:effectLst/>
                <a:uLnTx/>
                <a:uFillTx/>
                <a:latin typeface="IntelOne Display Bold" panose="020B0803020203020204" pitchFamily="34" charset="0"/>
                <a:ea typeface="+mn-ea"/>
                <a:cs typeface="Arial"/>
              </a:rPr>
              <a:t>TSLRP 2023  </a:t>
            </a:r>
            <a:r>
              <a:rPr kumimoji="0" lang="en-US" sz="1200" b="0" i="0" u="none" strike="noStrike" kern="1200" cap="none" spc="0" normalizeH="0" baseline="0" noProof="0">
                <a:ln>
                  <a:noFill/>
                </a:ln>
                <a:solidFill>
                  <a:srgbClr val="FFFFFF"/>
                </a:solidFill>
                <a:effectLst/>
                <a:uLnTx/>
                <a:uFillTx/>
                <a:latin typeface="IntelOne Display Light"/>
                <a:ea typeface="+mn-ea"/>
                <a:cs typeface="Arial"/>
              </a:rPr>
              <a:t>-</a:t>
            </a:r>
            <a:r>
              <a:rPr kumimoji="0" lang="en-US" sz="1200" b="0" i="0" u="none" strike="noStrike" kern="1200" cap="none" spc="0" normalizeH="0" baseline="0" noProof="0">
                <a:ln>
                  <a:noFill/>
                </a:ln>
                <a:solidFill>
                  <a:srgbClr val="00C7FD">
                    <a:lumMod val="60000"/>
                    <a:lumOff val="40000"/>
                  </a:srgbClr>
                </a:solidFill>
                <a:effectLst/>
                <a:uLnTx/>
                <a:uFillTx/>
                <a:latin typeface="IntelOne Display Bold" panose="020B0803020203020204" pitchFamily="34" charset="0"/>
                <a:ea typeface="+mn-ea"/>
                <a:cs typeface="Arial"/>
              </a:rPr>
              <a:t> </a:t>
            </a:r>
            <a:r>
              <a:rPr kumimoji="0" lang="en-US" sz="1200" b="0" i="0" u="none" strike="noStrike" kern="1200" cap="none" spc="0" normalizeH="0" baseline="0" noProof="0">
                <a:ln>
                  <a:noFill/>
                </a:ln>
                <a:solidFill>
                  <a:srgbClr val="FFFFFF"/>
                </a:solidFill>
                <a:effectLst/>
                <a:uLnTx/>
                <a:uFillTx/>
                <a:latin typeface="IntelOne Display Light"/>
                <a:ea typeface="+mn-ea"/>
                <a:cs typeface="Arial"/>
              </a:rPr>
              <a:t> Presented by OCTO | Intel Labs                                               </a:t>
            </a:r>
            <a:r>
              <a:rPr kumimoji="0" lang="en-US" sz="1000" b="0" i="0" u="none" strike="noStrike" kern="1200" cap="none" spc="0" normalizeH="0" baseline="0" noProof="0">
                <a:ln>
                  <a:noFill/>
                </a:ln>
                <a:solidFill>
                  <a:srgbClr val="FFFFFF"/>
                </a:solidFill>
                <a:effectLst/>
                <a:uLnTx/>
                <a:uFillTx/>
                <a:latin typeface="IntelOne Display Regular"/>
                <a:ea typeface="Intel Clear" panose="020B0604020203020204" pitchFamily="34" charset="0"/>
                <a:cs typeface="Times New Roman" panose="02020603050405020304" pitchFamily="18" charset="0"/>
              </a:rPr>
              <a:t>INTEL CONFIDENTIAL – INTERNAL USE ONLY</a:t>
            </a:r>
          </a:p>
        </p:txBody>
      </p:sp>
    </p:spTree>
    <p:extLst>
      <p:ext uri="{BB962C8B-B14F-4D97-AF65-F5344CB8AC3E}">
        <p14:creationId xmlns:p14="http://schemas.microsoft.com/office/powerpoint/2010/main" val="3536121987"/>
      </p:ext>
    </p:extLst>
  </p:cSld>
  <p:clrMap bg1="lt1" tx1="dk1" bg2="lt2" tx2="dk2" accent1="accent1" accent2="accent2" accent3="accent3" accent4="accent4" accent5="accent5" accent6="accent6" hlink="hlink" folHlink="folHlink"/>
  <p:sldLayoutIdLst>
    <p:sldLayoutId id="2147483671" r:id="rId1"/>
    <p:sldLayoutId id="2147483678" r:id="rId2"/>
    <p:sldLayoutId id="2147483673" r:id="rId3"/>
    <p:sldLayoutId id="2147483679" r:id="rId4"/>
    <p:sldLayoutId id="2147483674" r:id="rId5"/>
    <p:sldLayoutId id="2147483680" r:id="rId6"/>
    <p:sldLayoutId id="2147483675" r:id="rId7"/>
    <p:sldLayoutId id="2147483681" r:id="rId8"/>
    <p:sldLayoutId id="2147483676" r:id="rId9"/>
    <p:sldLayoutId id="2147483682" r:id="rId10"/>
    <p:sldLayoutId id="2147483677" r:id="rId11"/>
    <p:sldLayoutId id="2147483683" r:id="rId12"/>
    <p:sldLayoutId id="2147483684" r:id="rId13"/>
    <p:sldLayoutId id="214748368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hyperlink" Target="https://developer.arm.com/Tools%20and%20Software/Arm%20Development%20Studio"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9.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JITx-Inc/open-components-database/blob/main/README.md"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nitcost.intel.com/"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55.png"/><Relationship Id="rId5" Type="http://schemas.openxmlformats.org/officeDocument/2006/relationships/diagramQuickStyle" Target="../diagrams/quickStyle1.xml"/><Relationship Id="rId10" Type="http://schemas.openxmlformats.org/officeDocument/2006/relationships/image" Target="../media/image54.png"/><Relationship Id="rId4" Type="http://schemas.openxmlformats.org/officeDocument/2006/relationships/diagramLayout" Target="../diagrams/layout1.xml"/><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5.xml"/><Relationship Id="rId16" Type="http://schemas.openxmlformats.org/officeDocument/2006/relationships/image" Target="../media/image69.svg"/><Relationship Id="rId1" Type="http://schemas.openxmlformats.org/officeDocument/2006/relationships/slideLayout" Target="../slideLayouts/slideLayout11.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people.eecs.berkeley.edu/~ysshao/assets/papers/vaesa-ispass2022.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77.sv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86.svg"/></Relationships>
</file>

<file path=ppt/slides/_rels/slide3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54.png"/><Relationship Id="rId3" Type="http://schemas.openxmlformats.org/officeDocument/2006/relationships/image" Target="../media/image89.jpeg"/><Relationship Id="rId7" Type="http://schemas.openxmlformats.org/officeDocument/2006/relationships/image" Target="../media/image93.png"/><Relationship Id="rId12"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92.png"/><Relationship Id="rId11" Type="http://schemas.openxmlformats.org/officeDocument/2006/relationships/image" Target="../media/image96.png"/><Relationship Id="rId5" Type="http://schemas.openxmlformats.org/officeDocument/2006/relationships/image" Target="../media/image91.png"/><Relationship Id="rId10" Type="http://schemas.microsoft.com/office/2007/relationships/hdphoto" Target="../media/hdphoto4.wdp"/><Relationship Id="rId4" Type="http://schemas.openxmlformats.org/officeDocument/2006/relationships/image" Target="../media/image90.png"/><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hyperlink" Target="https://www.jitx.com/" TargetMode="External"/><Relationship Id="rId13" Type="http://schemas.openxmlformats.org/officeDocument/2006/relationships/image" Target="../media/image102.svg"/><Relationship Id="rId3" Type="http://schemas.openxmlformats.org/officeDocument/2006/relationships/image" Target="../media/image47.png"/><Relationship Id="rId7" Type="http://schemas.openxmlformats.org/officeDocument/2006/relationships/image" Target="../media/image98.svg"/><Relationship Id="rId12" Type="http://schemas.openxmlformats.org/officeDocument/2006/relationships/image" Target="../media/image101.png"/><Relationship Id="rId2" Type="http://schemas.openxmlformats.org/officeDocument/2006/relationships/notesSlide" Target="../notesSlides/notesSlide24.xml"/><Relationship Id="rId16" Type="http://schemas.openxmlformats.org/officeDocument/2006/relationships/image" Target="../media/image104.svg"/><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hyperlink" Target="https://intel.com/" TargetMode="External"/><Relationship Id="rId5" Type="http://schemas.openxmlformats.org/officeDocument/2006/relationships/hyperlink" Target="https://www.cadence.com/" TargetMode="External"/><Relationship Id="rId15" Type="http://schemas.openxmlformats.org/officeDocument/2006/relationships/image" Target="../media/image103.png"/><Relationship Id="rId10" Type="http://schemas.openxmlformats.org/officeDocument/2006/relationships/image" Target="../media/image100.svg"/><Relationship Id="rId4" Type="http://schemas.openxmlformats.org/officeDocument/2006/relationships/image" Target="../media/image48.svg"/><Relationship Id="rId9" Type="http://schemas.openxmlformats.org/officeDocument/2006/relationships/image" Target="../media/image99.png"/><Relationship Id="rId14" Type="http://schemas.openxmlformats.org/officeDocument/2006/relationships/hyperlink" Target="https://stanford.edu/"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02C5E-56AB-4A52-B755-4B53026500E0}"/>
              </a:ext>
            </a:extLst>
          </p:cNvPr>
          <p:cNvSpPr>
            <a:spLocks noGrp="1"/>
          </p:cNvSpPr>
          <p:nvPr>
            <p:ph type="ctrTitle"/>
          </p:nvPr>
        </p:nvSpPr>
        <p:spPr>
          <a:xfrm>
            <a:off x="1471749" y="1635111"/>
            <a:ext cx="5059679" cy="1874852"/>
          </a:xfrm>
        </p:spPr>
        <p:txBody>
          <a:bodyPr>
            <a:noAutofit/>
          </a:bodyPr>
          <a:lstStyle/>
          <a:p>
            <a:r>
              <a:rPr lang="en-US" sz="2800">
                <a:latin typeface="IntelOne Display HE Medium" panose="020B0703020203020204" pitchFamily="34" charset="-79"/>
                <a:cs typeface="IntelOne Display HE Medium" panose="020B0703020203020204" pitchFamily="34" charset="-79"/>
              </a:rPr>
              <a:t>Accelerating Innovation for Product &amp; Foundry Leadership – System Design Studio</a:t>
            </a:r>
          </a:p>
        </p:txBody>
      </p:sp>
      <p:sp>
        <p:nvSpPr>
          <p:cNvPr id="5" name="Subtitle 4">
            <a:extLst>
              <a:ext uri="{FF2B5EF4-FFF2-40B4-BE49-F238E27FC236}">
                <a16:creationId xmlns:a16="http://schemas.microsoft.com/office/drawing/2014/main" id="{52BD2E00-1E1B-4F11-BF2F-CEDC8475B1DB}"/>
              </a:ext>
            </a:extLst>
          </p:cNvPr>
          <p:cNvSpPr>
            <a:spLocks noGrp="1"/>
          </p:cNvSpPr>
          <p:nvPr>
            <p:ph type="subTitle" idx="1"/>
          </p:nvPr>
        </p:nvSpPr>
        <p:spPr>
          <a:xfrm>
            <a:off x="1464816" y="3602038"/>
            <a:ext cx="5042516" cy="1655762"/>
          </a:xfrm>
        </p:spPr>
        <p:txBody>
          <a:bodyPr>
            <a:normAutofit fontScale="92500" lnSpcReduction="20000"/>
          </a:bodyPr>
          <a:lstStyle/>
          <a:p>
            <a:r>
              <a:rPr lang="en-US" sz="1600">
                <a:solidFill>
                  <a:srgbClr val="FFC000"/>
                </a:solidFill>
              </a:rPr>
              <a:t>TSLRP leads:</a:t>
            </a:r>
            <a:r>
              <a:rPr lang="en-US" sz="1600">
                <a:solidFill>
                  <a:schemeClr val="accent2"/>
                </a:solidFill>
              </a:rPr>
              <a:t> Vivek Rajan, Tanay Karnik</a:t>
            </a:r>
          </a:p>
          <a:p>
            <a:r>
              <a:rPr lang="en-US" sz="1600">
                <a:solidFill>
                  <a:srgbClr val="FFC000"/>
                </a:solidFill>
              </a:rPr>
              <a:t>TSLRP Fellow Sponsor:</a:t>
            </a:r>
            <a:r>
              <a:rPr lang="en-US" sz="1600">
                <a:solidFill>
                  <a:schemeClr val="accent2"/>
                </a:solidFill>
              </a:rPr>
              <a:t> Eric Fetzer, Atul Kwatra</a:t>
            </a:r>
          </a:p>
          <a:p>
            <a:r>
              <a:rPr lang="en-US" sz="1600">
                <a:solidFill>
                  <a:srgbClr val="FFC000"/>
                </a:solidFill>
              </a:rPr>
              <a:t>TSLRP VP Sponsor:</a:t>
            </a:r>
            <a:r>
              <a:rPr lang="en-US" sz="1600">
                <a:solidFill>
                  <a:schemeClr val="accent2"/>
                </a:solidFill>
              </a:rPr>
              <a:t> Vinoo Srinivasan, Bob Brennan</a:t>
            </a:r>
          </a:p>
          <a:p>
            <a:r>
              <a:rPr lang="en-US" sz="1600">
                <a:solidFill>
                  <a:srgbClr val="FFC000"/>
                </a:solidFill>
              </a:rPr>
              <a:t>TSLRP PM:</a:t>
            </a:r>
            <a:r>
              <a:rPr lang="en-US" sz="1600">
                <a:solidFill>
                  <a:schemeClr val="accent2"/>
                </a:solidFill>
              </a:rPr>
              <a:t> Sophie Lennon</a:t>
            </a:r>
          </a:p>
          <a:p>
            <a:r>
              <a:rPr lang="en-US" sz="1600">
                <a:solidFill>
                  <a:srgbClr val="FFC000"/>
                </a:solidFill>
              </a:rPr>
              <a:t>Core Team:</a:t>
            </a:r>
            <a:r>
              <a:rPr lang="en-US" sz="1600">
                <a:solidFill>
                  <a:schemeClr val="accent2"/>
                </a:solidFill>
              </a:rPr>
              <a:t> Bala I., Surhud K., Slade M., Rob M., Ravi M., Ram V., Lalitha I., Satish S., Chris R. Rajiv M., …</a:t>
            </a:r>
          </a:p>
        </p:txBody>
      </p:sp>
      <p:sp>
        <p:nvSpPr>
          <p:cNvPr id="2" name="Text Placeholder 9">
            <a:extLst>
              <a:ext uri="{FF2B5EF4-FFF2-40B4-BE49-F238E27FC236}">
                <a16:creationId xmlns:a16="http://schemas.microsoft.com/office/drawing/2014/main" id="{5CCC209A-6640-4769-13DE-3FA2B325CDC0}"/>
              </a:ext>
            </a:extLst>
          </p:cNvPr>
          <p:cNvSpPr txBox="1">
            <a:spLocks/>
          </p:cNvSpPr>
          <p:nvPr/>
        </p:nvSpPr>
        <p:spPr>
          <a:xfrm>
            <a:off x="1542537" y="1007411"/>
            <a:ext cx="4774235" cy="627700"/>
          </a:xfrm>
          <a:prstGeom prst="rect">
            <a:avLst/>
          </a:prstGeom>
        </p:spPr>
        <p:txBody>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IntelOne Display Medium" panose="020B0703020203020204" pitchFamily="34" charset="0"/>
              </a:rPr>
              <a:t>TSLRP 2023</a:t>
            </a:r>
          </a:p>
        </p:txBody>
      </p:sp>
    </p:spTree>
    <p:extLst>
      <p:ext uri="{BB962C8B-B14F-4D97-AF65-F5344CB8AC3E}">
        <p14:creationId xmlns:p14="http://schemas.microsoft.com/office/powerpoint/2010/main" val="420874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E25B-295B-1EB7-9AF2-D198E38C2A42}"/>
              </a:ext>
            </a:extLst>
          </p:cNvPr>
          <p:cNvSpPr>
            <a:spLocks noGrp="1"/>
          </p:cNvSpPr>
          <p:nvPr>
            <p:ph type="title"/>
          </p:nvPr>
        </p:nvSpPr>
        <p:spPr/>
        <p:txBody>
          <a:bodyPr>
            <a:normAutofit/>
          </a:bodyPr>
          <a:lstStyle/>
          <a:p>
            <a:r>
              <a:rPr lang="en-US"/>
              <a:t>TSMC is Extending its Offerings to Systems</a:t>
            </a:r>
          </a:p>
        </p:txBody>
      </p:sp>
      <p:grpSp>
        <p:nvGrpSpPr>
          <p:cNvPr id="5" name="Group 4">
            <a:extLst>
              <a:ext uri="{FF2B5EF4-FFF2-40B4-BE49-F238E27FC236}">
                <a16:creationId xmlns:a16="http://schemas.microsoft.com/office/drawing/2014/main" id="{47BA7140-8D19-D859-BC0E-2672C70CE264}"/>
              </a:ext>
            </a:extLst>
          </p:cNvPr>
          <p:cNvGrpSpPr/>
          <p:nvPr/>
        </p:nvGrpSpPr>
        <p:grpSpPr>
          <a:xfrm>
            <a:off x="5054449" y="2060956"/>
            <a:ext cx="3175152" cy="1842829"/>
            <a:chOff x="7103040" y="2070133"/>
            <a:chExt cx="3711483" cy="1885057"/>
          </a:xfrm>
        </p:grpSpPr>
        <p:pic>
          <p:nvPicPr>
            <p:cNvPr id="11" name="Graphic 10" descr="Badge Follow outline">
              <a:extLst>
                <a:ext uri="{FF2B5EF4-FFF2-40B4-BE49-F238E27FC236}">
                  <a16:creationId xmlns:a16="http://schemas.microsoft.com/office/drawing/2014/main" id="{A5F96503-8886-0130-71BE-D00DEB4A81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3040" y="2803707"/>
              <a:ext cx="424894" cy="424893"/>
            </a:xfrm>
            <a:prstGeom prst="rect">
              <a:avLst/>
            </a:prstGeom>
          </p:spPr>
        </p:pic>
        <p:pic>
          <p:nvPicPr>
            <p:cNvPr id="13" name="Picture 12">
              <a:extLst>
                <a:ext uri="{FF2B5EF4-FFF2-40B4-BE49-F238E27FC236}">
                  <a16:creationId xmlns:a16="http://schemas.microsoft.com/office/drawing/2014/main" id="{B7BDBC1F-7577-7A0F-1AAF-BA7307FA1A28}"/>
                </a:ext>
              </a:extLst>
            </p:cNvPr>
            <p:cNvPicPr>
              <a:picLocks noChangeAspect="1"/>
            </p:cNvPicPr>
            <p:nvPr/>
          </p:nvPicPr>
          <p:blipFill>
            <a:blip r:embed="rId5"/>
            <a:stretch>
              <a:fillRect/>
            </a:stretch>
          </p:blipFill>
          <p:spPr>
            <a:xfrm>
              <a:off x="7527934" y="2070133"/>
              <a:ext cx="3286589" cy="1885057"/>
            </a:xfrm>
            <a:prstGeom prst="rect">
              <a:avLst/>
            </a:prstGeom>
          </p:spPr>
        </p:pic>
      </p:grpSp>
      <p:sp>
        <p:nvSpPr>
          <p:cNvPr id="18" name="TextBox 17">
            <a:extLst>
              <a:ext uri="{FF2B5EF4-FFF2-40B4-BE49-F238E27FC236}">
                <a16:creationId xmlns:a16="http://schemas.microsoft.com/office/drawing/2014/main" id="{0E4034BB-9AF6-9F48-94E1-A8072C9232AC}"/>
              </a:ext>
            </a:extLst>
          </p:cNvPr>
          <p:cNvSpPr txBox="1"/>
          <p:nvPr/>
        </p:nvSpPr>
        <p:spPr>
          <a:xfrm>
            <a:off x="2135958" y="5859692"/>
            <a:ext cx="8167926" cy="369332"/>
          </a:xfrm>
          <a:prstGeom prst="rect">
            <a:avLst/>
          </a:prstGeom>
          <a:noFill/>
        </p:spPr>
        <p:txBody>
          <a:bodyPr wrap="square" rtlCol="0">
            <a:spAutoFit/>
          </a:bodyPr>
          <a:lstStyle/>
          <a:p>
            <a:pPr algn="ctr"/>
            <a:r>
              <a:rPr lang="en-US">
                <a:solidFill>
                  <a:srgbClr val="00B050"/>
                </a:solidFill>
              </a:rPr>
              <a:t>A Bottom-up &amp; Hardware Centric Approach: </a:t>
            </a:r>
            <a:r>
              <a:rPr lang="en-US"/>
              <a:t>Language, Automation, Co-Design</a:t>
            </a:r>
          </a:p>
        </p:txBody>
      </p:sp>
      <p:sp>
        <p:nvSpPr>
          <p:cNvPr id="3" name="TextBox 2">
            <a:extLst>
              <a:ext uri="{FF2B5EF4-FFF2-40B4-BE49-F238E27FC236}">
                <a16:creationId xmlns:a16="http://schemas.microsoft.com/office/drawing/2014/main" id="{D26A7540-7387-5F85-0B68-E5BC4D0DD2CD}"/>
              </a:ext>
            </a:extLst>
          </p:cNvPr>
          <p:cNvSpPr txBox="1"/>
          <p:nvPr/>
        </p:nvSpPr>
        <p:spPr>
          <a:xfrm>
            <a:off x="2071991" y="5423166"/>
            <a:ext cx="8295861" cy="369332"/>
          </a:xfrm>
          <a:prstGeom prst="rect">
            <a:avLst/>
          </a:prstGeom>
          <a:noFill/>
        </p:spPr>
        <p:txBody>
          <a:bodyPr wrap="none" rtlCol="0">
            <a:spAutoFit/>
          </a:bodyPr>
          <a:lstStyle/>
          <a:p>
            <a:pPr algn="ctr"/>
            <a:r>
              <a:rPr lang="en-US">
                <a:solidFill>
                  <a:srgbClr val="00B050"/>
                </a:solidFill>
              </a:rPr>
              <a:t>Example:</a:t>
            </a:r>
            <a:r>
              <a:rPr lang="en-US"/>
              <a:t> 3DBlox co-developed with AMD; currently being standardized with EDA</a:t>
            </a:r>
          </a:p>
        </p:txBody>
      </p:sp>
      <p:grpSp>
        <p:nvGrpSpPr>
          <p:cNvPr id="12" name="Group 11">
            <a:extLst>
              <a:ext uri="{FF2B5EF4-FFF2-40B4-BE49-F238E27FC236}">
                <a16:creationId xmlns:a16="http://schemas.microsoft.com/office/drawing/2014/main" id="{6F3611AF-9AC1-87BF-5A7C-59376F16E010}"/>
              </a:ext>
            </a:extLst>
          </p:cNvPr>
          <p:cNvGrpSpPr/>
          <p:nvPr/>
        </p:nvGrpSpPr>
        <p:grpSpPr>
          <a:xfrm>
            <a:off x="131888" y="1677453"/>
            <a:ext cx="4790946" cy="3180541"/>
            <a:chOff x="334110" y="1677453"/>
            <a:chExt cx="4790946" cy="3180541"/>
          </a:xfrm>
        </p:grpSpPr>
        <p:pic>
          <p:nvPicPr>
            <p:cNvPr id="6" name="Picture 1" descr="3Dblox">
              <a:extLst>
                <a:ext uri="{FF2B5EF4-FFF2-40B4-BE49-F238E27FC236}">
                  <a16:creationId xmlns:a16="http://schemas.microsoft.com/office/drawing/2014/main" id="{C86CC887-9CBB-BB77-EEBA-62797F31BA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99" y="1677453"/>
              <a:ext cx="4744057" cy="26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7DC9F64-A769-C3AD-24DA-F91C632EAFD4}"/>
                </a:ext>
              </a:extLst>
            </p:cNvPr>
            <p:cNvSpPr txBox="1"/>
            <p:nvPr/>
          </p:nvSpPr>
          <p:spPr>
            <a:xfrm>
              <a:off x="334110" y="4396329"/>
              <a:ext cx="4790946" cy="461665"/>
            </a:xfrm>
            <a:prstGeom prst="rect">
              <a:avLst/>
            </a:prstGeom>
            <a:noFill/>
          </p:spPr>
          <p:txBody>
            <a:bodyPr wrap="square" rtlCol="0">
              <a:spAutoFit/>
            </a:bodyPr>
            <a:lstStyle/>
            <a:p>
              <a:r>
                <a:rPr lang="en-US" sz="1200">
                  <a:solidFill>
                    <a:schemeClr val="bg1">
                      <a:lumMod val="50000"/>
                    </a:schemeClr>
                  </a:solidFill>
                </a:rPr>
                <a:t>3Dblox is a language to model key physical stacking and the logical connectivity information in 3DIC designs in a single format</a:t>
              </a:r>
            </a:p>
          </p:txBody>
        </p:sp>
      </p:grpSp>
      <p:grpSp>
        <p:nvGrpSpPr>
          <p:cNvPr id="4" name="Group 3">
            <a:extLst>
              <a:ext uri="{FF2B5EF4-FFF2-40B4-BE49-F238E27FC236}">
                <a16:creationId xmlns:a16="http://schemas.microsoft.com/office/drawing/2014/main" id="{3AFA2530-B0AA-8192-700F-385F413AD5D7}"/>
              </a:ext>
            </a:extLst>
          </p:cNvPr>
          <p:cNvGrpSpPr/>
          <p:nvPr/>
        </p:nvGrpSpPr>
        <p:grpSpPr>
          <a:xfrm>
            <a:off x="7860324" y="1547525"/>
            <a:ext cx="4265991" cy="2888391"/>
            <a:chOff x="7860324" y="1547525"/>
            <a:chExt cx="4265991" cy="2888391"/>
          </a:xfrm>
        </p:grpSpPr>
        <p:pic>
          <p:nvPicPr>
            <p:cNvPr id="34" name="Picture 33">
              <a:extLst>
                <a:ext uri="{FF2B5EF4-FFF2-40B4-BE49-F238E27FC236}">
                  <a16:creationId xmlns:a16="http://schemas.microsoft.com/office/drawing/2014/main" id="{4808418A-66DA-643A-5F4F-95F396E647C3}"/>
                </a:ext>
              </a:extLst>
            </p:cNvPr>
            <p:cNvPicPr>
              <a:picLocks noChangeAspect="1"/>
            </p:cNvPicPr>
            <p:nvPr/>
          </p:nvPicPr>
          <p:blipFill>
            <a:blip r:embed="rId7"/>
            <a:stretch>
              <a:fillRect/>
            </a:stretch>
          </p:blipFill>
          <p:spPr>
            <a:xfrm>
              <a:off x="9566192" y="1589406"/>
              <a:ext cx="2560123" cy="2846510"/>
            </a:xfrm>
            <a:prstGeom prst="rect">
              <a:avLst/>
            </a:prstGeom>
          </p:spPr>
        </p:pic>
        <p:sp>
          <p:nvSpPr>
            <p:cNvPr id="35" name="TextBox 34">
              <a:extLst>
                <a:ext uri="{FF2B5EF4-FFF2-40B4-BE49-F238E27FC236}">
                  <a16:creationId xmlns:a16="http://schemas.microsoft.com/office/drawing/2014/main" id="{AEC8B249-D15F-A617-E8F2-7C8D3C3FB399}"/>
                </a:ext>
              </a:extLst>
            </p:cNvPr>
            <p:cNvSpPr txBox="1"/>
            <p:nvPr/>
          </p:nvSpPr>
          <p:spPr>
            <a:xfrm>
              <a:off x="7860324" y="1547525"/>
              <a:ext cx="1617783" cy="646331"/>
            </a:xfrm>
            <a:prstGeom prst="rect">
              <a:avLst/>
            </a:prstGeom>
            <a:noFill/>
          </p:spPr>
          <p:txBody>
            <a:bodyPr wrap="square" rtlCol="0">
              <a:spAutoFit/>
            </a:bodyPr>
            <a:lstStyle/>
            <a:p>
              <a:r>
                <a:rPr lang="en-US" sz="1200"/>
                <a:t>3Dblox standardizes physical architecture and relevant here</a:t>
              </a:r>
            </a:p>
          </p:txBody>
        </p:sp>
        <p:sp>
          <p:nvSpPr>
            <p:cNvPr id="36" name="Left Brace 35">
              <a:extLst>
                <a:ext uri="{FF2B5EF4-FFF2-40B4-BE49-F238E27FC236}">
                  <a16:creationId xmlns:a16="http://schemas.microsoft.com/office/drawing/2014/main" id="{2D6159B9-1483-4EFA-43E0-41CD5C2F5E5D}"/>
                </a:ext>
              </a:extLst>
            </p:cNvPr>
            <p:cNvSpPr/>
            <p:nvPr/>
          </p:nvSpPr>
          <p:spPr>
            <a:xfrm>
              <a:off x="9355014" y="2778097"/>
              <a:ext cx="123093" cy="444085"/>
            </a:xfrm>
            <a:prstGeom prst="leftBrace">
              <a:avLst/>
            </a:prstGeom>
            <a:ln w="31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1E48CC72-352E-4EA4-40F6-BF4F61104441}"/>
                </a:ext>
              </a:extLst>
            </p:cNvPr>
            <p:cNvCxnSpPr>
              <a:cxnSpLocks/>
              <a:stCxn id="35" idx="2"/>
            </p:cNvCxnSpPr>
            <p:nvPr/>
          </p:nvCxnSpPr>
          <p:spPr>
            <a:xfrm>
              <a:off x="8669216" y="2193856"/>
              <a:ext cx="589084" cy="725190"/>
            </a:xfrm>
            <a:prstGeom prst="straightConnector1">
              <a:avLst/>
            </a:prstGeom>
            <a:ln w="3175">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651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E25B-295B-1EB7-9AF2-D198E38C2A42}"/>
              </a:ext>
            </a:extLst>
          </p:cNvPr>
          <p:cNvSpPr>
            <a:spLocks noGrp="1"/>
          </p:cNvSpPr>
          <p:nvPr>
            <p:ph type="title"/>
          </p:nvPr>
        </p:nvSpPr>
        <p:spPr/>
        <p:txBody>
          <a:bodyPr>
            <a:normAutofit/>
          </a:bodyPr>
          <a:lstStyle/>
          <a:p>
            <a:r>
              <a:rPr lang="en-US"/>
              <a:t>Industry offers SoC Design Frameworks</a:t>
            </a:r>
          </a:p>
        </p:txBody>
      </p:sp>
      <p:sp>
        <p:nvSpPr>
          <p:cNvPr id="18" name="TextBox 17">
            <a:extLst>
              <a:ext uri="{FF2B5EF4-FFF2-40B4-BE49-F238E27FC236}">
                <a16:creationId xmlns:a16="http://schemas.microsoft.com/office/drawing/2014/main" id="{0E4034BB-9AF6-9F48-94E1-A8072C9232AC}"/>
              </a:ext>
            </a:extLst>
          </p:cNvPr>
          <p:cNvSpPr txBox="1"/>
          <p:nvPr/>
        </p:nvSpPr>
        <p:spPr>
          <a:xfrm>
            <a:off x="2142050" y="5928702"/>
            <a:ext cx="8167926" cy="369332"/>
          </a:xfrm>
          <a:prstGeom prst="rect">
            <a:avLst/>
          </a:prstGeom>
          <a:noFill/>
        </p:spPr>
        <p:txBody>
          <a:bodyPr wrap="square" rtlCol="0">
            <a:spAutoFit/>
          </a:bodyPr>
          <a:lstStyle/>
          <a:p>
            <a:pPr algn="ctr"/>
            <a:r>
              <a:rPr lang="en-US">
                <a:solidFill>
                  <a:srgbClr val="00B050"/>
                </a:solidFill>
              </a:rPr>
              <a:t>Top-Down &amp; SoC Centric Approach: </a:t>
            </a:r>
            <a:r>
              <a:rPr lang="en-US"/>
              <a:t>We can embrace</a:t>
            </a:r>
          </a:p>
        </p:txBody>
      </p:sp>
      <p:grpSp>
        <p:nvGrpSpPr>
          <p:cNvPr id="13" name="Group 12">
            <a:extLst>
              <a:ext uri="{FF2B5EF4-FFF2-40B4-BE49-F238E27FC236}">
                <a16:creationId xmlns:a16="http://schemas.microsoft.com/office/drawing/2014/main" id="{9EDACD18-EC85-B98C-44A6-915DB76C2400}"/>
              </a:ext>
            </a:extLst>
          </p:cNvPr>
          <p:cNvGrpSpPr/>
          <p:nvPr/>
        </p:nvGrpSpPr>
        <p:grpSpPr>
          <a:xfrm>
            <a:off x="8878924" y="1097816"/>
            <a:ext cx="2862105" cy="4184347"/>
            <a:chOff x="8844069" y="1136690"/>
            <a:chExt cx="2862105" cy="4184347"/>
          </a:xfrm>
        </p:grpSpPr>
        <p:sp>
          <p:nvSpPr>
            <p:cNvPr id="7" name="TextBox 6">
              <a:extLst>
                <a:ext uri="{FF2B5EF4-FFF2-40B4-BE49-F238E27FC236}">
                  <a16:creationId xmlns:a16="http://schemas.microsoft.com/office/drawing/2014/main" id="{84EF9835-4F53-BCED-AE44-9DEB7FBF9EA4}"/>
                </a:ext>
              </a:extLst>
            </p:cNvPr>
            <p:cNvSpPr txBox="1"/>
            <p:nvPr/>
          </p:nvSpPr>
          <p:spPr>
            <a:xfrm>
              <a:off x="8995060" y="4674706"/>
              <a:ext cx="2560123" cy="646331"/>
            </a:xfrm>
            <a:prstGeom prst="rect">
              <a:avLst/>
            </a:prstGeom>
            <a:noFill/>
          </p:spPr>
          <p:txBody>
            <a:bodyPr wrap="square" rtlCol="0">
              <a:spAutoFit/>
            </a:bodyPr>
            <a:lstStyle/>
            <a:p>
              <a:pPr algn="ctr"/>
              <a:r>
                <a:rPr lang="en-US" sz="1200"/>
                <a:t>Platform Architect [Synopsys]</a:t>
              </a:r>
            </a:p>
            <a:p>
              <a:pPr algn="ctr"/>
              <a:r>
                <a:rPr lang="en-US" sz="1200"/>
                <a:t>SoC Architecture Performance Analysis and Optimization</a:t>
              </a:r>
            </a:p>
          </p:txBody>
        </p:sp>
        <p:pic>
          <p:nvPicPr>
            <p:cNvPr id="12" name="Picture 11">
              <a:extLst>
                <a:ext uri="{FF2B5EF4-FFF2-40B4-BE49-F238E27FC236}">
                  <a16:creationId xmlns:a16="http://schemas.microsoft.com/office/drawing/2014/main" id="{E8977415-70FC-28FA-C858-D5119D957AE5}"/>
                </a:ext>
              </a:extLst>
            </p:cNvPr>
            <p:cNvPicPr>
              <a:picLocks noChangeAspect="1"/>
            </p:cNvPicPr>
            <p:nvPr/>
          </p:nvPicPr>
          <p:blipFill>
            <a:blip r:embed="rId3"/>
            <a:stretch>
              <a:fillRect/>
            </a:stretch>
          </p:blipFill>
          <p:spPr>
            <a:xfrm>
              <a:off x="8844069" y="1136690"/>
              <a:ext cx="2862105" cy="3552551"/>
            </a:xfrm>
            <a:prstGeom prst="rect">
              <a:avLst/>
            </a:prstGeom>
          </p:spPr>
        </p:pic>
      </p:grpSp>
      <p:grpSp>
        <p:nvGrpSpPr>
          <p:cNvPr id="33" name="Group 32">
            <a:extLst>
              <a:ext uri="{FF2B5EF4-FFF2-40B4-BE49-F238E27FC236}">
                <a16:creationId xmlns:a16="http://schemas.microsoft.com/office/drawing/2014/main" id="{1A3A1E00-14C4-1765-0C9C-21B4E50226E4}"/>
              </a:ext>
            </a:extLst>
          </p:cNvPr>
          <p:cNvGrpSpPr/>
          <p:nvPr/>
        </p:nvGrpSpPr>
        <p:grpSpPr>
          <a:xfrm>
            <a:off x="5211192" y="1353120"/>
            <a:ext cx="3745558" cy="2846510"/>
            <a:chOff x="5211192" y="1353120"/>
            <a:chExt cx="3745558" cy="2846510"/>
          </a:xfrm>
        </p:grpSpPr>
        <p:pic>
          <p:nvPicPr>
            <p:cNvPr id="34" name="Picture 33">
              <a:extLst>
                <a:ext uri="{FF2B5EF4-FFF2-40B4-BE49-F238E27FC236}">
                  <a16:creationId xmlns:a16="http://schemas.microsoft.com/office/drawing/2014/main" id="{4808418A-66DA-643A-5F4F-95F396E647C3}"/>
                </a:ext>
              </a:extLst>
            </p:cNvPr>
            <p:cNvPicPr>
              <a:picLocks noChangeAspect="1"/>
            </p:cNvPicPr>
            <p:nvPr/>
          </p:nvPicPr>
          <p:blipFill>
            <a:blip r:embed="rId4"/>
            <a:stretch>
              <a:fillRect/>
            </a:stretch>
          </p:blipFill>
          <p:spPr>
            <a:xfrm>
              <a:off x="6087995" y="1353120"/>
              <a:ext cx="2560123" cy="2846510"/>
            </a:xfrm>
            <a:prstGeom prst="rect">
              <a:avLst/>
            </a:prstGeom>
          </p:spPr>
        </p:pic>
        <p:sp>
          <p:nvSpPr>
            <p:cNvPr id="36" name="Left Brace 35">
              <a:extLst>
                <a:ext uri="{FF2B5EF4-FFF2-40B4-BE49-F238E27FC236}">
                  <a16:creationId xmlns:a16="http://schemas.microsoft.com/office/drawing/2014/main" id="{2D6159B9-1483-4EFA-43E0-41CD5C2F5E5D}"/>
                </a:ext>
              </a:extLst>
            </p:cNvPr>
            <p:cNvSpPr/>
            <p:nvPr/>
          </p:nvSpPr>
          <p:spPr>
            <a:xfrm>
              <a:off x="5872502" y="1469826"/>
              <a:ext cx="108407" cy="758193"/>
            </a:xfrm>
            <a:prstGeom prst="leftBrace">
              <a:avLst/>
            </a:prstGeom>
            <a:ln w="31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1E48CC72-352E-4EA4-40F6-BF4F61104441}"/>
                </a:ext>
              </a:extLst>
            </p:cNvPr>
            <p:cNvCxnSpPr>
              <a:cxnSpLocks/>
            </p:cNvCxnSpPr>
            <p:nvPr/>
          </p:nvCxnSpPr>
          <p:spPr>
            <a:xfrm flipV="1">
              <a:off x="5211192" y="1926454"/>
              <a:ext cx="568171" cy="683581"/>
            </a:xfrm>
            <a:prstGeom prst="straightConnector1">
              <a:avLst/>
            </a:prstGeom>
            <a:ln w="3175">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Left Brace 25">
              <a:extLst>
                <a:ext uri="{FF2B5EF4-FFF2-40B4-BE49-F238E27FC236}">
                  <a16:creationId xmlns:a16="http://schemas.microsoft.com/office/drawing/2014/main" id="{96DB9C7B-FB08-E891-2385-304C5DA951E6}"/>
                </a:ext>
              </a:extLst>
            </p:cNvPr>
            <p:cNvSpPr/>
            <p:nvPr/>
          </p:nvSpPr>
          <p:spPr>
            <a:xfrm rot="10800000">
              <a:off x="8427157" y="1547357"/>
              <a:ext cx="108407" cy="758193"/>
            </a:xfrm>
            <a:prstGeom prst="leftBrace">
              <a:avLst/>
            </a:prstGeom>
            <a:ln w="31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62DB1BF3-2E3F-9F87-4452-6C11D4B6F156}"/>
                </a:ext>
              </a:extLst>
            </p:cNvPr>
            <p:cNvCxnSpPr>
              <a:cxnSpLocks/>
            </p:cNvCxnSpPr>
            <p:nvPr/>
          </p:nvCxnSpPr>
          <p:spPr>
            <a:xfrm flipH="1" flipV="1">
              <a:off x="8648118" y="1826802"/>
              <a:ext cx="308632" cy="248152"/>
            </a:xfrm>
            <a:prstGeom prst="straightConnector1">
              <a:avLst/>
            </a:prstGeom>
            <a:ln w="3175">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767D2EB7-0F84-CF2F-4E0A-24216EE33FB9}"/>
              </a:ext>
            </a:extLst>
          </p:cNvPr>
          <p:cNvGrpSpPr/>
          <p:nvPr/>
        </p:nvGrpSpPr>
        <p:grpSpPr>
          <a:xfrm>
            <a:off x="185048" y="1238974"/>
            <a:ext cx="4935894" cy="4461177"/>
            <a:chOff x="185048" y="1238974"/>
            <a:chExt cx="4935894" cy="4461177"/>
          </a:xfrm>
        </p:grpSpPr>
        <p:grpSp>
          <p:nvGrpSpPr>
            <p:cNvPr id="31" name="Group 30">
              <a:extLst>
                <a:ext uri="{FF2B5EF4-FFF2-40B4-BE49-F238E27FC236}">
                  <a16:creationId xmlns:a16="http://schemas.microsoft.com/office/drawing/2014/main" id="{B34D99BD-FE8C-77FD-A573-C80A45C5921E}"/>
                </a:ext>
              </a:extLst>
            </p:cNvPr>
            <p:cNvGrpSpPr/>
            <p:nvPr/>
          </p:nvGrpSpPr>
          <p:grpSpPr>
            <a:xfrm>
              <a:off x="185048" y="1238974"/>
              <a:ext cx="4935894" cy="4180114"/>
              <a:chOff x="185048" y="1238974"/>
              <a:chExt cx="4935894" cy="4180114"/>
            </a:xfrm>
          </p:grpSpPr>
          <p:sp>
            <p:nvSpPr>
              <p:cNvPr id="8" name="Rectangle 7">
                <a:extLst>
                  <a:ext uri="{FF2B5EF4-FFF2-40B4-BE49-F238E27FC236}">
                    <a16:creationId xmlns:a16="http://schemas.microsoft.com/office/drawing/2014/main" id="{F05EC7BA-4659-2200-6245-70B889392B6C}"/>
                  </a:ext>
                </a:extLst>
              </p:cNvPr>
              <p:cNvSpPr/>
              <p:nvPr/>
            </p:nvSpPr>
            <p:spPr>
              <a:xfrm>
                <a:off x="185048" y="1238974"/>
                <a:ext cx="4935894" cy="4180114"/>
              </a:xfrm>
              <a:prstGeom prst="rect">
                <a:avLst/>
              </a:prstGeom>
              <a:solidFill>
                <a:schemeClr val="tx1">
                  <a:lumMod val="75000"/>
                  <a:lumOff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chemeClr val="bg1"/>
                    </a:solidFill>
                  </a:rPr>
                  <a:t>Arm Development Studio</a:t>
                </a:r>
              </a:p>
            </p:txBody>
          </p:sp>
          <p:sp>
            <p:nvSpPr>
              <p:cNvPr id="9" name="Rectangle 8">
                <a:extLst>
                  <a:ext uri="{FF2B5EF4-FFF2-40B4-BE49-F238E27FC236}">
                    <a16:creationId xmlns:a16="http://schemas.microsoft.com/office/drawing/2014/main" id="{A5DE64EC-92C1-8E64-702F-EEB0D4F6AC8C}"/>
                  </a:ext>
                </a:extLst>
              </p:cNvPr>
              <p:cNvSpPr/>
              <p:nvPr/>
            </p:nvSpPr>
            <p:spPr>
              <a:xfrm>
                <a:off x="450971" y="1509562"/>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Arm Development Studio</a:t>
                </a:r>
              </a:p>
            </p:txBody>
          </p:sp>
          <p:sp>
            <p:nvSpPr>
              <p:cNvPr id="10" name="Rectangle 9">
                <a:extLst>
                  <a:ext uri="{FF2B5EF4-FFF2-40B4-BE49-F238E27FC236}">
                    <a16:creationId xmlns:a16="http://schemas.microsoft.com/office/drawing/2014/main" id="{999892A5-240A-9287-363F-F5C86E29DA6F}"/>
                  </a:ext>
                </a:extLst>
              </p:cNvPr>
              <p:cNvSpPr/>
              <p:nvPr/>
            </p:nvSpPr>
            <p:spPr>
              <a:xfrm>
                <a:off x="450971" y="2499618"/>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C/C++ Compiler</a:t>
                </a:r>
              </a:p>
            </p:txBody>
          </p:sp>
          <p:sp>
            <p:nvSpPr>
              <p:cNvPr id="14" name="Rectangle 13">
                <a:extLst>
                  <a:ext uri="{FF2B5EF4-FFF2-40B4-BE49-F238E27FC236}">
                    <a16:creationId xmlns:a16="http://schemas.microsoft.com/office/drawing/2014/main" id="{0867AD77-9E63-FA3B-A519-3D6EE881758C}"/>
                  </a:ext>
                </a:extLst>
              </p:cNvPr>
              <p:cNvSpPr/>
              <p:nvPr/>
            </p:nvSpPr>
            <p:spPr>
              <a:xfrm>
                <a:off x="450971" y="3489674"/>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Simulation Models</a:t>
                </a:r>
              </a:p>
            </p:txBody>
          </p:sp>
          <p:sp>
            <p:nvSpPr>
              <p:cNvPr id="15" name="Rectangle 14">
                <a:extLst>
                  <a:ext uri="{FF2B5EF4-FFF2-40B4-BE49-F238E27FC236}">
                    <a16:creationId xmlns:a16="http://schemas.microsoft.com/office/drawing/2014/main" id="{92F21ED6-D367-7F0F-E0AC-83571BA3608C}"/>
                  </a:ext>
                </a:extLst>
              </p:cNvPr>
              <p:cNvSpPr/>
              <p:nvPr/>
            </p:nvSpPr>
            <p:spPr>
              <a:xfrm>
                <a:off x="670240" y="1826802"/>
                <a:ext cx="3965511"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IDE, Arm Debugger, Mail Graphics Debugger and Streamline Performance Analyzer</a:t>
                </a:r>
              </a:p>
            </p:txBody>
          </p:sp>
          <p:sp>
            <p:nvSpPr>
              <p:cNvPr id="16" name="Rectangle 15">
                <a:extLst>
                  <a:ext uri="{FF2B5EF4-FFF2-40B4-BE49-F238E27FC236}">
                    <a16:creationId xmlns:a16="http://schemas.microsoft.com/office/drawing/2014/main" id="{0D16914F-A367-1B9E-B3D9-621739B5DC24}"/>
                  </a:ext>
                </a:extLst>
              </p:cNvPr>
              <p:cNvSpPr/>
              <p:nvPr/>
            </p:nvSpPr>
            <p:spPr>
              <a:xfrm>
                <a:off x="670240" y="2828214"/>
                <a:ext cx="3965511" cy="155358"/>
              </a:xfrm>
              <a:prstGeom prst="rect">
                <a:avLst/>
              </a:prstGeom>
              <a:solidFill>
                <a:srgbClr val="7BDE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Arm Compiler for Embedded FuSa</a:t>
                </a:r>
              </a:p>
            </p:txBody>
          </p:sp>
          <p:sp>
            <p:nvSpPr>
              <p:cNvPr id="17" name="Rectangle 16">
                <a:extLst>
                  <a:ext uri="{FF2B5EF4-FFF2-40B4-BE49-F238E27FC236}">
                    <a16:creationId xmlns:a16="http://schemas.microsoft.com/office/drawing/2014/main" id="{8928650E-2C31-2443-19F8-FF3B3ED91F73}"/>
                  </a:ext>
                </a:extLst>
              </p:cNvPr>
              <p:cNvSpPr/>
              <p:nvPr/>
            </p:nvSpPr>
            <p:spPr>
              <a:xfrm>
                <a:off x="670240" y="3782968"/>
                <a:ext cx="3965511"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Arm Fixed Virtual Prototypes</a:t>
                </a:r>
              </a:p>
            </p:txBody>
          </p:sp>
          <p:sp>
            <p:nvSpPr>
              <p:cNvPr id="19" name="Rectangle 18">
                <a:extLst>
                  <a:ext uri="{FF2B5EF4-FFF2-40B4-BE49-F238E27FC236}">
                    <a16:creationId xmlns:a16="http://schemas.microsoft.com/office/drawing/2014/main" id="{77B33353-38B1-5755-5991-EBC88B915D37}"/>
                  </a:ext>
                </a:extLst>
              </p:cNvPr>
              <p:cNvSpPr/>
              <p:nvPr/>
            </p:nvSpPr>
            <p:spPr>
              <a:xfrm>
                <a:off x="670240" y="3071036"/>
                <a:ext cx="3965511" cy="155358"/>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Arm Compiler for Embedded</a:t>
                </a:r>
              </a:p>
            </p:txBody>
          </p:sp>
          <p:sp>
            <p:nvSpPr>
              <p:cNvPr id="20" name="Rectangle 19">
                <a:extLst>
                  <a:ext uri="{FF2B5EF4-FFF2-40B4-BE49-F238E27FC236}">
                    <a16:creationId xmlns:a16="http://schemas.microsoft.com/office/drawing/2014/main" id="{3AD7D0D5-D80C-D5CE-5AA5-5BB394B31FA1}"/>
                  </a:ext>
                </a:extLst>
              </p:cNvPr>
              <p:cNvSpPr/>
              <p:nvPr/>
            </p:nvSpPr>
            <p:spPr>
              <a:xfrm>
                <a:off x="450971" y="4479730"/>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21" name="Rectangle 20">
                <a:extLst>
                  <a:ext uri="{FF2B5EF4-FFF2-40B4-BE49-F238E27FC236}">
                    <a16:creationId xmlns:a16="http://schemas.microsoft.com/office/drawing/2014/main" id="{E3B9B4B3-007C-457E-D434-5DCB38FA0CEE}"/>
                  </a:ext>
                </a:extLst>
              </p:cNvPr>
              <p:cNvSpPr/>
              <p:nvPr/>
            </p:nvSpPr>
            <p:spPr>
              <a:xfrm>
                <a:off x="653911" y="4680337"/>
                <a:ext cx="119431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Arm Fast Models</a:t>
                </a:r>
              </a:p>
            </p:txBody>
          </p:sp>
          <p:sp>
            <p:nvSpPr>
              <p:cNvPr id="22" name="Rectangle 21">
                <a:extLst>
                  <a:ext uri="{FF2B5EF4-FFF2-40B4-BE49-F238E27FC236}">
                    <a16:creationId xmlns:a16="http://schemas.microsoft.com/office/drawing/2014/main" id="{FD2198DC-FFF6-DB90-CD7E-1CD22612C12C}"/>
                  </a:ext>
                </a:extLst>
              </p:cNvPr>
              <p:cNvSpPr/>
              <p:nvPr/>
            </p:nvSpPr>
            <p:spPr>
              <a:xfrm>
                <a:off x="2055836" y="4681814"/>
                <a:ext cx="119431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DSTREAM family</a:t>
                </a:r>
              </a:p>
            </p:txBody>
          </p:sp>
          <p:sp>
            <p:nvSpPr>
              <p:cNvPr id="23" name="Rectangle 22">
                <a:extLst>
                  <a:ext uri="{FF2B5EF4-FFF2-40B4-BE49-F238E27FC236}">
                    <a16:creationId xmlns:a16="http://schemas.microsoft.com/office/drawing/2014/main" id="{C9C2819D-D247-0B92-9B34-FA9A4EDC533E}"/>
                  </a:ext>
                </a:extLst>
              </p:cNvPr>
              <p:cNvSpPr/>
              <p:nvPr/>
            </p:nvSpPr>
            <p:spPr>
              <a:xfrm>
                <a:off x="3457760" y="4680336"/>
                <a:ext cx="119431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ULINK Family</a:t>
                </a:r>
              </a:p>
            </p:txBody>
          </p:sp>
        </p:grpSp>
        <p:sp>
          <p:nvSpPr>
            <p:cNvPr id="30" name="TextBox 29">
              <a:extLst>
                <a:ext uri="{FF2B5EF4-FFF2-40B4-BE49-F238E27FC236}">
                  <a16:creationId xmlns:a16="http://schemas.microsoft.com/office/drawing/2014/main" id="{EB5C48E7-43E5-85FA-090B-B868266CEF07}"/>
                </a:ext>
              </a:extLst>
            </p:cNvPr>
            <p:cNvSpPr txBox="1"/>
            <p:nvPr/>
          </p:nvSpPr>
          <p:spPr>
            <a:xfrm>
              <a:off x="1712674" y="5423152"/>
              <a:ext cx="1880643" cy="276999"/>
            </a:xfrm>
            <a:prstGeom prst="rect">
              <a:avLst/>
            </a:prstGeom>
            <a:noFill/>
          </p:spPr>
          <p:txBody>
            <a:bodyPr wrap="none" rtlCol="0">
              <a:spAutoFit/>
            </a:bodyPr>
            <a:lstStyle/>
            <a:p>
              <a:r>
                <a:rPr lang="en-US" sz="1200">
                  <a:hlinkClick r:id="rId5"/>
                </a:rPr>
                <a:t>Arm Development Studio</a:t>
              </a:r>
              <a:endParaRPr lang="en-US" sz="1200"/>
            </a:p>
          </p:txBody>
        </p:sp>
      </p:grpSp>
    </p:spTree>
    <p:extLst>
      <p:ext uri="{BB962C8B-B14F-4D97-AF65-F5344CB8AC3E}">
        <p14:creationId xmlns:p14="http://schemas.microsoft.com/office/powerpoint/2010/main" val="21433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4038040654"/>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tx1"/>
                          </a:solidFill>
                        </a:rPr>
                        <a:t>4</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Intel’s Current Landscape</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31150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2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C77ABB-6682-5E0D-BF3E-54B1E7943728}"/>
              </a:ext>
            </a:extLst>
          </p:cNvPr>
          <p:cNvSpPr/>
          <p:nvPr/>
        </p:nvSpPr>
        <p:spPr>
          <a:xfrm>
            <a:off x="4149968" y="3039957"/>
            <a:ext cx="182880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IPs</a:t>
            </a:r>
          </a:p>
          <a:p>
            <a:pPr algn="ctr"/>
            <a:r>
              <a:rPr lang="en-US" sz="1400">
                <a:solidFill>
                  <a:schemeClr val="tx1"/>
                </a:solidFill>
              </a:rPr>
              <a:t>(with PnP models) </a:t>
            </a:r>
          </a:p>
        </p:txBody>
      </p:sp>
      <p:sp>
        <p:nvSpPr>
          <p:cNvPr id="22" name="Rectangle 21">
            <a:extLst>
              <a:ext uri="{FF2B5EF4-FFF2-40B4-BE49-F238E27FC236}">
                <a16:creationId xmlns:a16="http://schemas.microsoft.com/office/drawing/2014/main" id="{6E5DD6BF-1FC1-74AA-D7CD-AB8A8DEA1AD1}"/>
              </a:ext>
            </a:extLst>
          </p:cNvPr>
          <p:cNvSpPr/>
          <p:nvPr/>
        </p:nvSpPr>
        <p:spPr>
          <a:xfrm>
            <a:off x="4149968" y="4066564"/>
            <a:ext cx="182880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D2D, PLLs, etc. IPs</a:t>
            </a:r>
          </a:p>
        </p:txBody>
      </p:sp>
      <p:sp>
        <p:nvSpPr>
          <p:cNvPr id="26" name="TextBox 25">
            <a:extLst>
              <a:ext uri="{FF2B5EF4-FFF2-40B4-BE49-F238E27FC236}">
                <a16:creationId xmlns:a16="http://schemas.microsoft.com/office/drawing/2014/main" id="{4BAF65A8-C5F9-5B5A-CA90-340EF7759B64}"/>
              </a:ext>
            </a:extLst>
          </p:cNvPr>
          <p:cNvSpPr txBox="1"/>
          <p:nvPr/>
        </p:nvSpPr>
        <p:spPr>
          <a:xfrm>
            <a:off x="7174524" y="3631223"/>
            <a:ext cx="1828800" cy="307777"/>
          </a:xfrm>
          <a:prstGeom prst="rect">
            <a:avLst/>
          </a:prstGeom>
          <a:noFill/>
        </p:spPr>
        <p:txBody>
          <a:bodyPr wrap="square" rtlCol="0">
            <a:spAutoFit/>
          </a:bodyPr>
          <a:lstStyle/>
          <a:p>
            <a:pPr algn="ctr"/>
            <a:r>
              <a:rPr lang="en-US" sz="1400"/>
              <a:t>Rich IP portfolio</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68064" y="3208347"/>
            <a:ext cx="2107130" cy="1384995"/>
          </a:xfrm>
          <a:prstGeom prst="rect">
            <a:avLst/>
          </a:prstGeom>
          <a:noFill/>
        </p:spPr>
        <p:txBody>
          <a:bodyPr wrap="square" rtlCol="0">
            <a:spAutoFit/>
          </a:bodyPr>
          <a:lstStyle/>
          <a:p>
            <a:pPr marL="285750" indent="-285750">
              <a:buFont typeface="Arial" panose="020B0604020202020204" pitchFamily="34" charset="0"/>
              <a:buChar char="•"/>
            </a:pPr>
            <a:r>
              <a:rPr lang="en-US" sz="1400"/>
              <a:t>Proprietary 3D D2D IPs</a:t>
            </a:r>
          </a:p>
          <a:p>
            <a:pPr marL="285750" indent="-285750">
              <a:buFont typeface="Arial" panose="020B0604020202020204" pitchFamily="34" charset="0"/>
              <a:buChar char="•"/>
            </a:pPr>
            <a:r>
              <a:rPr lang="en-US" sz="1400"/>
              <a:t>On-going effort to drive ecosystem compliance and IP standards </a:t>
            </a:r>
          </a:p>
        </p:txBody>
      </p:sp>
    </p:spTree>
    <p:extLst>
      <p:ext uri="{BB962C8B-B14F-4D97-AF65-F5344CB8AC3E}">
        <p14:creationId xmlns:p14="http://schemas.microsoft.com/office/powerpoint/2010/main" val="312067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C77ABB-6682-5E0D-BF3E-54B1E7943728}"/>
              </a:ext>
            </a:extLst>
          </p:cNvPr>
          <p:cNvSpPr/>
          <p:nvPr/>
        </p:nvSpPr>
        <p:spPr>
          <a:xfrm>
            <a:off x="4149968" y="3039957"/>
            <a:ext cx="182880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EMiB</a:t>
            </a:r>
          </a:p>
        </p:txBody>
      </p:sp>
      <p:sp>
        <p:nvSpPr>
          <p:cNvPr id="22" name="Rectangle 21">
            <a:extLst>
              <a:ext uri="{FF2B5EF4-FFF2-40B4-BE49-F238E27FC236}">
                <a16:creationId xmlns:a16="http://schemas.microsoft.com/office/drawing/2014/main" id="{6E5DD6BF-1FC1-74AA-D7CD-AB8A8DEA1AD1}"/>
              </a:ext>
            </a:extLst>
          </p:cNvPr>
          <p:cNvSpPr/>
          <p:nvPr/>
        </p:nvSpPr>
        <p:spPr>
          <a:xfrm>
            <a:off x="4149968" y="4066564"/>
            <a:ext cx="182880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Foveros</a:t>
            </a:r>
          </a:p>
        </p:txBody>
      </p:sp>
      <p:sp>
        <p:nvSpPr>
          <p:cNvPr id="26" name="TextBox 25">
            <a:extLst>
              <a:ext uri="{FF2B5EF4-FFF2-40B4-BE49-F238E27FC236}">
                <a16:creationId xmlns:a16="http://schemas.microsoft.com/office/drawing/2014/main" id="{4BAF65A8-C5F9-5B5A-CA90-340EF7759B64}"/>
              </a:ext>
            </a:extLst>
          </p:cNvPr>
          <p:cNvSpPr txBox="1"/>
          <p:nvPr/>
        </p:nvSpPr>
        <p:spPr>
          <a:xfrm>
            <a:off x="7174524" y="3531513"/>
            <a:ext cx="1828800" cy="523220"/>
          </a:xfrm>
          <a:prstGeom prst="rect">
            <a:avLst/>
          </a:prstGeom>
          <a:noFill/>
        </p:spPr>
        <p:txBody>
          <a:bodyPr wrap="square" rtlCol="0">
            <a:spAutoFit/>
          </a:bodyPr>
          <a:lstStyle/>
          <a:p>
            <a:pPr algn="ctr"/>
            <a:r>
              <a:rPr lang="en-US" sz="1400"/>
              <a:t>Advanced Package Technology Offering</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50479" y="3531513"/>
            <a:ext cx="2107130" cy="523220"/>
          </a:xfrm>
          <a:prstGeom prst="rect">
            <a:avLst/>
          </a:prstGeom>
          <a:noFill/>
        </p:spPr>
        <p:txBody>
          <a:bodyPr wrap="square" rtlCol="0">
            <a:spAutoFit/>
          </a:bodyPr>
          <a:lstStyle/>
          <a:p>
            <a:pPr marL="285750" indent="-285750">
              <a:buFont typeface="Arial" panose="020B0604020202020204" pitchFamily="34" charset="0"/>
              <a:buChar char="•"/>
            </a:pPr>
            <a:r>
              <a:rPr lang="en-US" sz="1400"/>
              <a:t>Foveros is not offered thru IFS (yet)</a:t>
            </a:r>
          </a:p>
        </p:txBody>
      </p:sp>
    </p:spTree>
    <p:extLst>
      <p:ext uri="{BB962C8B-B14F-4D97-AF65-F5344CB8AC3E}">
        <p14:creationId xmlns:p14="http://schemas.microsoft.com/office/powerpoint/2010/main" val="118113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AF65A8-C5F9-5B5A-CA90-340EF7759B64}"/>
              </a:ext>
            </a:extLst>
          </p:cNvPr>
          <p:cNvSpPr txBox="1"/>
          <p:nvPr/>
        </p:nvSpPr>
        <p:spPr>
          <a:xfrm>
            <a:off x="7174524" y="3478773"/>
            <a:ext cx="1828800" cy="1169551"/>
          </a:xfrm>
          <a:prstGeom prst="rect">
            <a:avLst/>
          </a:prstGeom>
          <a:noFill/>
        </p:spPr>
        <p:txBody>
          <a:bodyPr wrap="square" rtlCol="0">
            <a:spAutoFit/>
          </a:bodyPr>
          <a:lstStyle/>
          <a:p>
            <a:pPr algn="ctr"/>
            <a:r>
              <a:rPr lang="en-US" sz="1400"/>
              <a:t>Unique Early Technology &amp; System Co-Optimization Solution</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50479" y="3478773"/>
            <a:ext cx="2107130" cy="954107"/>
          </a:xfrm>
          <a:prstGeom prst="rect">
            <a:avLst/>
          </a:prstGeom>
          <a:noFill/>
        </p:spPr>
        <p:txBody>
          <a:bodyPr wrap="square" rtlCol="0">
            <a:spAutoFit/>
          </a:bodyPr>
          <a:lstStyle/>
          <a:p>
            <a:pPr marL="285750" indent="-285750">
              <a:buFont typeface="Arial" panose="020B0604020202020204" pitchFamily="34" charset="0"/>
              <a:buChar char="•"/>
            </a:pPr>
            <a:r>
              <a:rPr lang="en-US" sz="1400"/>
              <a:t>Disjointed Solvers </a:t>
            </a:r>
          </a:p>
          <a:p>
            <a:pPr marL="285750" indent="-285750">
              <a:buFont typeface="Arial" panose="020B0604020202020204" pitchFamily="34" charset="0"/>
              <a:buChar char="•"/>
            </a:pPr>
            <a:r>
              <a:rPr lang="en-US" sz="1400"/>
              <a:t>Opportunity to standardize as an integrated solution</a:t>
            </a:r>
          </a:p>
        </p:txBody>
      </p:sp>
      <p:sp>
        <p:nvSpPr>
          <p:cNvPr id="29" name="Rectangle 28">
            <a:extLst>
              <a:ext uri="{FF2B5EF4-FFF2-40B4-BE49-F238E27FC236}">
                <a16:creationId xmlns:a16="http://schemas.microsoft.com/office/drawing/2014/main" id="{94231FFF-A4BC-3925-BF90-4DC2C16CBA72}"/>
              </a:ext>
            </a:extLst>
          </p:cNvPr>
          <p:cNvSpPr/>
          <p:nvPr/>
        </p:nvSpPr>
        <p:spPr>
          <a:xfrm>
            <a:off x="3940153" y="2968890"/>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Cost</a:t>
            </a:r>
          </a:p>
        </p:txBody>
      </p:sp>
      <p:sp>
        <p:nvSpPr>
          <p:cNvPr id="30" name="Rectangle 29">
            <a:extLst>
              <a:ext uri="{FF2B5EF4-FFF2-40B4-BE49-F238E27FC236}">
                <a16:creationId xmlns:a16="http://schemas.microsoft.com/office/drawing/2014/main" id="{EFBCE99C-9143-7A2D-499A-5858E00FBCE5}"/>
              </a:ext>
            </a:extLst>
          </p:cNvPr>
          <p:cNvSpPr/>
          <p:nvPr/>
        </p:nvSpPr>
        <p:spPr>
          <a:xfrm>
            <a:off x="5260149" y="2968890"/>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Signal Integrity</a:t>
            </a:r>
          </a:p>
        </p:txBody>
      </p:sp>
      <p:sp>
        <p:nvSpPr>
          <p:cNvPr id="31" name="Rectangle 30">
            <a:extLst>
              <a:ext uri="{FF2B5EF4-FFF2-40B4-BE49-F238E27FC236}">
                <a16:creationId xmlns:a16="http://schemas.microsoft.com/office/drawing/2014/main" id="{A11D8AA0-7F5C-188C-3058-4C1B50FBBD00}"/>
              </a:ext>
            </a:extLst>
          </p:cNvPr>
          <p:cNvSpPr/>
          <p:nvPr/>
        </p:nvSpPr>
        <p:spPr>
          <a:xfrm>
            <a:off x="5260149" y="392972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Power Delivery</a:t>
            </a:r>
          </a:p>
        </p:txBody>
      </p:sp>
      <p:sp>
        <p:nvSpPr>
          <p:cNvPr id="32" name="Rectangle 31">
            <a:extLst>
              <a:ext uri="{FF2B5EF4-FFF2-40B4-BE49-F238E27FC236}">
                <a16:creationId xmlns:a16="http://schemas.microsoft.com/office/drawing/2014/main" id="{BC5A6F91-7B85-9676-FBDE-3C267AE5113B}"/>
              </a:ext>
            </a:extLst>
          </p:cNvPr>
          <p:cNvSpPr/>
          <p:nvPr/>
        </p:nvSpPr>
        <p:spPr>
          <a:xfrm>
            <a:off x="3940153" y="392972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Thermal</a:t>
            </a:r>
          </a:p>
        </p:txBody>
      </p:sp>
    </p:spTree>
    <p:extLst>
      <p:ext uri="{BB962C8B-B14F-4D97-AF65-F5344CB8AC3E}">
        <p14:creationId xmlns:p14="http://schemas.microsoft.com/office/powerpoint/2010/main" val="24573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161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AF65A8-C5F9-5B5A-CA90-340EF7759B64}"/>
              </a:ext>
            </a:extLst>
          </p:cNvPr>
          <p:cNvSpPr txBox="1"/>
          <p:nvPr/>
        </p:nvSpPr>
        <p:spPr>
          <a:xfrm>
            <a:off x="7174524" y="3478773"/>
            <a:ext cx="1828800" cy="1384995"/>
          </a:xfrm>
          <a:prstGeom prst="rect">
            <a:avLst/>
          </a:prstGeom>
          <a:noFill/>
        </p:spPr>
        <p:txBody>
          <a:bodyPr wrap="square" rtlCol="0">
            <a:spAutoFit/>
          </a:bodyPr>
          <a:lstStyle/>
          <a:p>
            <a:pPr algn="ctr"/>
            <a:r>
              <a:rPr lang="en-US" sz="1400"/>
              <a:t>Fast, dynamic </a:t>
            </a:r>
            <a:r>
              <a:rPr lang="en-US" sz="1400" err="1"/>
              <a:t>PnPnT</a:t>
            </a:r>
            <a:r>
              <a:rPr lang="en-US" sz="1400"/>
              <a:t>, differentiated and co-optimized simulation running modern workloads on Simulation Cloud</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50479" y="3478773"/>
            <a:ext cx="2107130" cy="954107"/>
          </a:xfrm>
          <a:prstGeom prst="rect">
            <a:avLst/>
          </a:prstGeom>
          <a:noFill/>
        </p:spPr>
        <p:txBody>
          <a:bodyPr wrap="square" rtlCol="0">
            <a:spAutoFit/>
          </a:bodyPr>
          <a:lstStyle/>
          <a:p>
            <a:pPr marL="285750" indent="-285750">
              <a:buFont typeface="Arial" panose="020B0604020202020204" pitchFamily="34" charset="0"/>
              <a:buChar char="•"/>
            </a:pPr>
            <a:r>
              <a:rPr lang="en-US" sz="1400"/>
              <a:t>Incorporate 3</a:t>
            </a:r>
            <a:r>
              <a:rPr lang="en-US" sz="1400" baseline="30000"/>
              <a:t>rd</a:t>
            </a:r>
            <a:r>
              <a:rPr lang="en-US" sz="1400"/>
              <a:t> party models (</a:t>
            </a:r>
            <a:r>
              <a:rPr lang="en-US" sz="1400" err="1"/>
              <a:t>PnPnT</a:t>
            </a:r>
            <a:r>
              <a:rPr lang="en-US" sz="1400"/>
              <a:t>)</a:t>
            </a:r>
          </a:p>
          <a:p>
            <a:pPr marL="285750" indent="-285750">
              <a:buFont typeface="Arial" panose="020B0604020202020204" pitchFamily="34" charset="0"/>
              <a:buChar char="•"/>
            </a:pPr>
            <a:r>
              <a:rPr lang="en-US" sz="1400"/>
              <a:t>Expand usage to IFS (accelerator models) </a:t>
            </a:r>
          </a:p>
        </p:txBody>
      </p:sp>
      <p:sp>
        <p:nvSpPr>
          <p:cNvPr id="3" name="Rectangle 2">
            <a:extLst>
              <a:ext uri="{FF2B5EF4-FFF2-40B4-BE49-F238E27FC236}">
                <a16:creationId xmlns:a16="http://schemas.microsoft.com/office/drawing/2014/main" id="{23021D64-41B8-EBC8-916D-68EFB7B55299}"/>
              </a:ext>
            </a:extLst>
          </p:cNvPr>
          <p:cNvSpPr/>
          <p:nvPr/>
        </p:nvSpPr>
        <p:spPr>
          <a:xfrm>
            <a:off x="3879165" y="324929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Task Level</a:t>
            </a:r>
          </a:p>
          <a:p>
            <a:pPr algn="ctr"/>
            <a:r>
              <a:rPr lang="en-US" sz="1400">
                <a:solidFill>
                  <a:schemeClr val="tx1"/>
                </a:solidFill>
              </a:rPr>
              <a:t>Simulator</a:t>
            </a:r>
          </a:p>
        </p:txBody>
      </p:sp>
      <p:sp>
        <p:nvSpPr>
          <p:cNvPr id="22" name="Rectangle 21">
            <a:extLst>
              <a:ext uri="{FF2B5EF4-FFF2-40B4-BE49-F238E27FC236}">
                <a16:creationId xmlns:a16="http://schemas.microsoft.com/office/drawing/2014/main" id="{B37FD2E3-FD36-B599-46E0-AB3CE289ABD0}"/>
              </a:ext>
            </a:extLst>
          </p:cNvPr>
          <p:cNvSpPr/>
          <p:nvPr/>
        </p:nvSpPr>
        <p:spPr>
          <a:xfrm>
            <a:off x="5208129" y="324929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Functional</a:t>
            </a:r>
          </a:p>
          <a:p>
            <a:pPr algn="ctr"/>
            <a:r>
              <a:rPr lang="en-US" sz="1400">
                <a:solidFill>
                  <a:schemeClr val="tx1"/>
                </a:solidFill>
              </a:rPr>
              <a:t>Simulator</a:t>
            </a:r>
          </a:p>
        </p:txBody>
      </p:sp>
      <p:sp>
        <p:nvSpPr>
          <p:cNvPr id="33" name="Rectangle 32">
            <a:extLst>
              <a:ext uri="{FF2B5EF4-FFF2-40B4-BE49-F238E27FC236}">
                <a16:creationId xmlns:a16="http://schemas.microsoft.com/office/drawing/2014/main" id="{3D24F6EA-A222-5195-71F2-A9E406CCD97B}"/>
              </a:ext>
            </a:extLst>
          </p:cNvPr>
          <p:cNvSpPr/>
          <p:nvPr/>
        </p:nvSpPr>
        <p:spPr>
          <a:xfrm>
            <a:off x="4519245" y="4214687"/>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Electrical</a:t>
            </a:r>
          </a:p>
          <a:p>
            <a:pPr algn="ctr"/>
            <a:r>
              <a:rPr lang="en-US" sz="1400">
                <a:solidFill>
                  <a:schemeClr val="tx1"/>
                </a:solidFill>
              </a:rPr>
              <a:t>Simulator</a:t>
            </a:r>
          </a:p>
        </p:txBody>
      </p:sp>
    </p:spTree>
    <p:extLst>
      <p:ext uri="{BB962C8B-B14F-4D97-AF65-F5344CB8AC3E}">
        <p14:creationId xmlns:p14="http://schemas.microsoft.com/office/powerpoint/2010/main" val="138664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AF65A8-C5F9-5B5A-CA90-340EF7759B64}"/>
              </a:ext>
            </a:extLst>
          </p:cNvPr>
          <p:cNvSpPr txBox="1"/>
          <p:nvPr/>
        </p:nvSpPr>
        <p:spPr>
          <a:xfrm>
            <a:off x="7174524" y="3478773"/>
            <a:ext cx="1828800" cy="738664"/>
          </a:xfrm>
          <a:prstGeom prst="rect">
            <a:avLst/>
          </a:prstGeom>
          <a:noFill/>
        </p:spPr>
        <p:txBody>
          <a:bodyPr wrap="square" rtlCol="0">
            <a:spAutoFit/>
          </a:bodyPr>
          <a:lstStyle/>
          <a:p>
            <a:pPr algn="ctr"/>
            <a:r>
              <a:rPr lang="en-US" sz="1400"/>
              <a:t>Knowledgebase of diverse set of work-loads</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50479" y="3478773"/>
            <a:ext cx="2107130" cy="738664"/>
          </a:xfrm>
          <a:prstGeom prst="rect">
            <a:avLst/>
          </a:prstGeom>
          <a:noFill/>
        </p:spPr>
        <p:txBody>
          <a:bodyPr wrap="square" rtlCol="0">
            <a:spAutoFit/>
          </a:bodyPr>
          <a:lstStyle/>
          <a:p>
            <a:pPr marL="285750" indent="-285750">
              <a:buFont typeface="Arial" panose="020B0604020202020204" pitchFamily="34" charset="0"/>
              <a:buChar char="•"/>
            </a:pPr>
            <a:r>
              <a:rPr lang="en-US" sz="1400"/>
              <a:t>Opportunity to automation</a:t>
            </a:r>
          </a:p>
          <a:p>
            <a:pPr marL="285750" indent="-285750">
              <a:buFont typeface="Arial" panose="020B0604020202020204" pitchFamily="34" charset="0"/>
              <a:buChar char="•"/>
            </a:pPr>
            <a:r>
              <a:rPr lang="en-US" sz="1400"/>
              <a:t>Research directions</a:t>
            </a:r>
          </a:p>
        </p:txBody>
      </p:sp>
      <p:sp>
        <p:nvSpPr>
          <p:cNvPr id="3" name="Rectangle 2">
            <a:extLst>
              <a:ext uri="{FF2B5EF4-FFF2-40B4-BE49-F238E27FC236}">
                <a16:creationId xmlns:a16="http://schemas.microsoft.com/office/drawing/2014/main" id="{23021D64-41B8-EBC8-916D-68EFB7B55299}"/>
              </a:ext>
            </a:extLst>
          </p:cNvPr>
          <p:cNvSpPr/>
          <p:nvPr/>
        </p:nvSpPr>
        <p:spPr>
          <a:xfrm>
            <a:off x="3879165" y="324929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HW-SW Partitioning</a:t>
            </a:r>
          </a:p>
        </p:txBody>
      </p:sp>
      <p:sp>
        <p:nvSpPr>
          <p:cNvPr id="22" name="Rectangle 21">
            <a:extLst>
              <a:ext uri="{FF2B5EF4-FFF2-40B4-BE49-F238E27FC236}">
                <a16:creationId xmlns:a16="http://schemas.microsoft.com/office/drawing/2014/main" id="{B37FD2E3-FD36-B599-46E0-AB3CE289ABD0}"/>
              </a:ext>
            </a:extLst>
          </p:cNvPr>
          <p:cNvSpPr/>
          <p:nvPr/>
        </p:nvSpPr>
        <p:spPr>
          <a:xfrm>
            <a:off x="5208129" y="324929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Co-Simulation</a:t>
            </a:r>
          </a:p>
        </p:txBody>
      </p:sp>
    </p:spTree>
    <p:extLst>
      <p:ext uri="{BB962C8B-B14F-4D97-AF65-F5344CB8AC3E}">
        <p14:creationId xmlns:p14="http://schemas.microsoft.com/office/powerpoint/2010/main" val="30678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4271712994"/>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tx1"/>
                          </a:solidFill>
                        </a:rPr>
                        <a:t>5</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Value Prop</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22813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F715-FA84-CAEC-3051-9FE015E80E4B}"/>
              </a:ext>
            </a:extLst>
          </p:cNvPr>
          <p:cNvSpPr>
            <a:spLocks noGrp="1"/>
          </p:cNvSpPr>
          <p:nvPr>
            <p:ph type="title"/>
          </p:nvPr>
        </p:nvSpPr>
        <p:spPr/>
        <p:txBody>
          <a:bodyPr/>
          <a:lstStyle/>
          <a:p>
            <a:pPr algn="l"/>
            <a:r>
              <a:rPr lang="en-US"/>
              <a:t>Executive Summary</a:t>
            </a:r>
          </a:p>
        </p:txBody>
      </p:sp>
      <p:grpSp>
        <p:nvGrpSpPr>
          <p:cNvPr id="12" name="Group 11">
            <a:extLst>
              <a:ext uri="{FF2B5EF4-FFF2-40B4-BE49-F238E27FC236}">
                <a16:creationId xmlns:a16="http://schemas.microsoft.com/office/drawing/2014/main" id="{C38EAF88-CD4B-D748-F473-275BBD3B5896}"/>
              </a:ext>
            </a:extLst>
          </p:cNvPr>
          <p:cNvGrpSpPr/>
          <p:nvPr/>
        </p:nvGrpSpPr>
        <p:grpSpPr>
          <a:xfrm>
            <a:off x="415673" y="1223632"/>
            <a:ext cx="11182534" cy="1537569"/>
            <a:chOff x="415673" y="1223632"/>
            <a:chExt cx="11182534" cy="1537569"/>
          </a:xfrm>
        </p:grpSpPr>
        <p:sp>
          <p:nvSpPr>
            <p:cNvPr id="6" name="Freeform: Shape 5">
              <a:extLst>
                <a:ext uri="{FF2B5EF4-FFF2-40B4-BE49-F238E27FC236}">
                  <a16:creationId xmlns:a16="http://schemas.microsoft.com/office/drawing/2014/main" id="{0A420B52-3058-0627-BD7A-1A4793B9F7E3}"/>
                </a:ext>
              </a:extLst>
            </p:cNvPr>
            <p:cNvSpPr/>
            <p:nvPr/>
          </p:nvSpPr>
          <p:spPr>
            <a:xfrm>
              <a:off x="3208906" y="1377390"/>
              <a:ext cx="8389301" cy="1230055"/>
            </a:xfrm>
            <a:custGeom>
              <a:avLst/>
              <a:gdLst>
                <a:gd name="connsiteX0" fmla="*/ 205013 w 1230055"/>
                <a:gd name="connsiteY0" fmla="*/ 0 h 8389301"/>
                <a:gd name="connsiteX1" fmla="*/ 1025042 w 1230055"/>
                <a:gd name="connsiteY1" fmla="*/ 0 h 8389301"/>
                <a:gd name="connsiteX2" fmla="*/ 1230055 w 1230055"/>
                <a:gd name="connsiteY2" fmla="*/ 205013 h 8389301"/>
                <a:gd name="connsiteX3" fmla="*/ 1230055 w 1230055"/>
                <a:gd name="connsiteY3" fmla="*/ 8389301 h 8389301"/>
                <a:gd name="connsiteX4" fmla="*/ 1230055 w 1230055"/>
                <a:gd name="connsiteY4" fmla="*/ 8389301 h 8389301"/>
                <a:gd name="connsiteX5" fmla="*/ 0 w 1230055"/>
                <a:gd name="connsiteY5" fmla="*/ 8389301 h 8389301"/>
                <a:gd name="connsiteX6" fmla="*/ 0 w 1230055"/>
                <a:gd name="connsiteY6" fmla="*/ 8389301 h 8389301"/>
                <a:gd name="connsiteX7" fmla="*/ 0 w 1230055"/>
                <a:gd name="connsiteY7" fmla="*/ 205013 h 8389301"/>
                <a:gd name="connsiteX8" fmla="*/ 205013 w 1230055"/>
                <a:gd name="connsiteY8" fmla="*/ 0 h 838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055" h="8389301">
                  <a:moveTo>
                    <a:pt x="1230055" y="1398243"/>
                  </a:moveTo>
                  <a:lnTo>
                    <a:pt x="1230055" y="6991058"/>
                  </a:lnTo>
                  <a:cubicBezTo>
                    <a:pt x="1230055" y="7763289"/>
                    <a:pt x="1216597" y="8389301"/>
                    <a:pt x="1199996" y="8389301"/>
                  </a:cubicBezTo>
                  <a:lnTo>
                    <a:pt x="0" y="8389301"/>
                  </a:lnTo>
                  <a:lnTo>
                    <a:pt x="0" y="8389301"/>
                  </a:lnTo>
                  <a:lnTo>
                    <a:pt x="0" y="0"/>
                  </a:lnTo>
                  <a:lnTo>
                    <a:pt x="0" y="0"/>
                  </a:lnTo>
                  <a:lnTo>
                    <a:pt x="1199996" y="0"/>
                  </a:lnTo>
                  <a:cubicBezTo>
                    <a:pt x="1216597" y="0"/>
                    <a:pt x="1230055" y="626012"/>
                    <a:pt x="1230055" y="1398243"/>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0" tIns="101956" rIns="143866" bIns="101956" numCol="1" spcCol="1270" anchor="ctr" anchorCtr="0">
              <a:noAutofit/>
            </a:bodyPr>
            <a:lstStyle/>
            <a:p>
              <a:pPr marL="228600" lvl="1" indent="-228600" algn="l" defTabSz="977900">
                <a:lnSpc>
                  <a:spcPct val="90000"/>
                </a:lnSpc>
                <a:spcBef>
                  <a:spcPct val="0"/>
                </a:spcBef>
                <a:spcAft>
                  <a:spcPct val="15000"/>
                </a:spcAft>
                <a:buChar char="•"/>
              </a:pPr>
              <a:r>
                <a:rPr lang="en-US" sz="2200" b="0" i="0" kern="1200"/>
                <a:t>IDM 2.0 requires open platforms &amp; interoperable solutions</a:t>
              </a:r>
              <a:endParaRPr lang="en-US" sz="2200" kern="1200"/>
            </a:p>
            <a:p>
              <a:pPr marL="228600" lvl="1" indent="-228600" algn="l" defTabSz="977900">
                <a:lnSpc>
                  <a:spcPct val="90000"/>
                </a:lnSpc>
                <a:spcBef>
                  <a:spcPct val="0"/>
                </a:spcBef>
                <a:spcAft>
                  <a:spcPct val="15000"/>
                </a:spcAft>
                <a:buChar char="•"/>
              </a:pPr>
              <a:r>
                <a:rPr lang="en-US" sz="2200" kern="1200"/>
                <a:t> Existing solutions for system-level PPAC analysis are fragmented</a:t>
              </a:r>
            </a:p>
          </p:txBody>
        </p:sp>
        <p:sp>
          <p:nvSpPr>
            <p:cNvPr id="7" name="Freeform: Shape 6">
              <a:extLst>
                <a:ext uri="{FF2B5EF4-FFF2-40B4-BE49-F238E27FC236}">
                  <a16:creationId xmlns:a16="http://schemas.microsoft.com/office/drawing/2014/main" id="{49EEC818-DB96-B2B5-E9D3-2B04888F2FC9}"/>
                </a:ext>
              </a:extLst>
            </p:cNvPr>
            <p:cNvSpPr/>
            <p:nvPr/>
          </p:nvSpPr>
          <p:spPr>
            <a:xfrm>
              <a:off x="415673" y="1223632"/>
              <a:ext cx="2793232" cy="1537569"/>
            </a:xfrm>
            <a:custGeom>
              <a:avLst/>
              <a:gdLst>
                <a:gd name="connsiteX0" fmla="*/ 0 w 2793232"/>
                <a:gd name="connsiteY0" fmla="*/ 256267 h 1537569"/>
                <a:gd name="connsiteX1" fmla="*/ 256267 w 2793232"/>
                <a:gd name="connsiteY1" fmla="*/ 0 h 1537569"/>
                <a:gd name="connsiteX2" fmla="*/ 2536965 w 2793232"/>
                <a:gd name="connsiteY2" fmla="*/ 0 h 1537569"/>
                <a:gd name="connsiteX3" fmla="*/ 2793232 w 2793232"/>
                <a:gd name="connsiteY3" fmla="*/ 256267 h 1537569"/>
                <a:gd name="connsiteX4" fmla="*/ 2793232 w 2793232"/>
                <a:gd name="connsiteY4" fmla="*/ 1281302 h 1537569"/>
                <a:gd name="connsiteX5" fmla="*/ 2536965 w 2793232"/>
                <a:gd name="connsiteY5" fmla="*/ 1537569 h 1537569"/>
                <a:gd name="connsiteX6" fmla="*/ 256267 w 2793232"/>
                <a:gd name="connsiteY6" fmla="*/ 1537569 h 1537569"/>
                <a:gd name="connsiteX7" fmla="*/ 0 w 2793232"/>
                <a:gd name="connsiteY7" fmla="*/ 1281302 h 1537569"/>
                <a:gd name="connsiteX8" fmla="*/ 0 w 2793232"/>
                <a:gd name="connsiteY8" fmla="*/ 256267 h 153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232" h="1537569">
                  <a:moveTo>
                    <a:pt x="0" y="256267"/>
                  </a:moveTo>
                  <a:cubicBezTo>
                    <a:pt x="0" y="114735"/>
                    <a:pt x="114735" y="0"/>
                    <a:pt x="256267" y="0"/>
                  </a:cubicBezTo>
                  <a:lnTo>
                    <a:pt x="2536965" y="0"/>
                  </a:lnTo>
                  <a:cubicBezTo>
                    <a:pt x="2678497" y="0"/>
                    <a:pt x="2793232" y="114735"/>
                    <a:pt x="2793232" y="256267"/>
                  </a:cubicBezTo>
                  <a:lnTo>
                    <a:pt x="2793232" y="1281302"/>
                  </a:lnTo>
                  <a:cubicBezTo>
                    <a:pt x="2793232" y="1422834"/>
                    <a:pt x="2678497" y="1537569"/>
                    <a:pt x="2536965" y="1537569"/>
                  </a:cubicBezTo>
                  <a:lnTo>
                    <a:pt x="256267" y="1537569"/>
                  </a:lnTo>
                  <a:cubicBezTo>
                    <a:pt x="114735" y="1537569"/>
                    <a:pt x="0" y="1422834"/>
                    <a:pt x="0" y="1281302"/>
                  </a:cubicBezTo>
                  <a:lnTo>
                    <a:pt x="0" y="256267"/>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6498" tIns="120778" rIns="166498" bIns="12077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Context</a:t>
              </a:r>
            </a:p>
          </p:txBody>
        </p:sp>
      </p:grpSp>
      <p:grpSp>
        <p:nvGrpSpPr>
          <p:cNvPr id="13" name="Group 12">
            <a:extLst>
              <a:ext uri="{FF2B5EF4-FFF2-40B4-BE49-F238E27FC236}">
                <a16:creationId xmlns:a16="http://schemas.microsoft.com/office/drawing/2014/main" id="{8989031C-F4F7-E88A-5924-5C8D00350C82}"/>
              </a:ext>
            </a:extLst>
          </p:cNvPr>
          <p:cNvGrpSpPr/>
          <p:nvPr/>
        </p:nvGrpSpPr>
        <p:grpSpPr>
          <a:xfrm>
            <a:off x="415673" y="2838080"/>
            <a:ext cx="11182534" cy="1537569"/>
            <a:chOff x="415673" y="2838080"/>
            <a:chExt cx="11182534" cy="1537569"/>
          </a:xfrm>
        </p:grpSpPr>
        <p:sp>
          <p:nvSpPr>
            <p:cNvPr id="8" name="Freeform: Shape 7">
              <a:extLst>
                <a:ext uri="{FF2B5EF4-FFF2-40B4-BE49-F238E27FC236}">
                  <a16:creationId xmlns:a16="http://schemas.microsoft.com/office/drawing/2014/main" id="{3E46A565-A5E6-A163-2D5E-A81B81936811}"/>
                </a:ext>
              </a:extLst>
            </p:cNvPr>
            <p:cNvSpPr/>
            <p:nvPr/>
          </p:nvSpPr>
          <p:spPr>
            <a:xfrm>
              <a:off x="3208906" y="2991838"/>
              <a:ext cx="8389301" cy="1230055"/>
            </a:xfrm>
            <a:custGeom>
              <a:avLst/>
              <a:gdLst>
                <a:gd name="connsiteX0" fmla="*/ 205013 w 1230055"/>
                <a:gd name="connsiteY0" fmla="*/ 0 h 8389301"/>
                <a:gd name="connsiteX1" fmla="*/ 1025042 w 1230055"/>
                <a:gd name="connsiteY1" fmla="*/ 0 h 8389301"/>
                <a:gd name="connsiteX2" fmla="*/ 1230055 w 1230055"/>
                <a:gd name="connsiteY2" fmla="*/ 205013 h 8389301"/>
                <a:gd name="connsiteX3" fmla="*/ 1230055 w 1230055"/>
                <a:gd name="connsiteY3" fmla="*/ 8389301 h 8389301"/>
                <a:gd name="connsiteX4" fmla="*/ 1230055 w 1230055"/>
                <a:gd name="connsiteY4" fmla="*/ 8389301 h 8389301"/>
                <a:gd name="connsiteX5" fmla="*/ 0 w 1230055"/>
                <a:gd name="connsiteY5" fmla="*/ 8389301 h 8389301"/>
                <a:gd name="connsiteX6" fmla="*/ 0 w 1230055"/>
                <a:gd name="connsiteY6" fmla="*/ 8389301 h 8389301"/>
                <a:gd name="connsiteX7" fmla="*/ 0 w 1230055"/>
                <a:gd name="connsiteY7" fmla="*/ 205013 h 8389301"/>
                <a:gd name="connsiteX8" fmla="*/ 205013 w 1230055"/>
                <a:gd name="connsiteY8" fmla="*/ 0 h 838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055" h="8389301">
                  <a:moveTo>
                    <a:pt x="1230055" y="1398243"/>
                  </a:moveTo>
                  <a:lnTo>
                    <a:pt x="1230055" y="6991058"/>
                  </a:lnTo>
                  <a:cubicBezTo>
                    <a:pt x="1230055" y="7763289"/>
                    <a:pt x="1216597" y="8389301"/>
                    <a:pt x="1199996" y="8389301"/>
                  </a:cubicBezTo>
                  <a:lnTo>
                    <a:pt x="0" y="8389301"/>
                  </a:lnTo>
                  <a:lnTo>
                    <a:pt x="0" y="8389301"/>
                  </a:lnTo>
                  <a:lnTo>
                    <a:pt x="0" y="0"/>
                  </a:lnTo>
                  <a:lnTo>
                    <a:pt x="0" y="0"/>
                  </a:lnTo>
                  <a:lnTo>
                    <a:pt x="1199996" y="0"/>
                  </a:lnTo>
                  <a:cubicBezTo>
                    <a:pt x="1216597" y="0"/>
                    <a:pt x="1230055" y="626012"/>
                    <a:pt x="1230055" y="1398243"/>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0" tIns="101956" rIns="143866" bIns="101956" numCol="1" spcCol="1270" anchor="ctr"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latin typeface="+mn-lt"/>
                </a:rPr>
                <a:t>Competition has a head start but we can embrace &amp; extend</a:t>
              </a:r>
              <a:endParaRPr lang="en-US" sz="2200" kern="1200"/>
            </a:p>
            <a:p>
              <a:pPr marL="228600" lvl="1" indent="-228600" algn="l" defTabSz="977900">
                <a:lnSpc>
                  <a:spcPct val="90000"/>
                </a:lnSpc>
                <a:spcBef>
                  <a:spcPct val="0"/>
                </a:spcBef>
                <a:spcAft>
                  <a:spcPct val="15000"/>
                </a:spcAft>
                <a:buChar char="•"/>
              </a:pPr>
              <a:r>
                <a:rPr lang="en-US" sz="2200" kern="1200">
                  <a:solidFill>
                    <a:schemeClr val="tx1"/>
                  </a:solidFill>
                  <a:latin typeface="+mn-lt"/>
                </a:rPr>
                <a:t>Risks of falling behind in our IDM 2.0 targets</a:t>
              </a:r>
            </a:p>
          </p:txBody>
        </p:sp>
        <p:sp>
          <p:nvSpPr>
            <p:cNvPr id="9" name="Freeform: Shape 8">
              <a:extLst>
                <a:ext uri="{FF2B5EF4-FFF2-40B4-BE49-F238E27FC236}">
                  <a16:creationId xmlns:a16="http://schemas.microsoft.com/office/drawing/2014/main" id="{6A0DAB58-5848-089A-9B91-4C58C05F3E12}"/>
                </a:ext>
              </a:extLst>
            </p:cNvPr>
            <p:cNvSpPr/>
            <p:nvPr/>
          </p:nvSpPr>
          <p:spPr>
            <a:xfrm>
              <a:off x="415673" y="2838080"/>
              <a:ext cx="2793232" cy="1537569"/>
            </a:xfrm>
            <a:custGeom>
              <a:avLst/>
              <a:gdLst>
                <a:gd name="connsiteX0" fmla="*/ 0 w 2793232"/>
                <a:gd name="connsiteY0" fmla="*/ 256267 h 1537569"/>
                <a:gd name="connsiteX1" fmla="*/ 256267 w 2793232"/>
                <a:gd name="connsiteY1" fmla="*/ 0 h 1537569"/>
                <a:gd name="connsiteX2" fmla="*/ 2536965 w 2793232"/>
                <a:gd name="connsiteY2" fmla="*/ 0 h 1537569"/>
                <a:gd name="connsiteX3" fmla="*/ 2793232 w 2793232"/>
                <a:gd name="connsiteY3" fmla="*/ 256267 h 1537569"/>
                <a:gd name="connsiteX4" fmla="*/ 2793232 w 2793232"/>
                <a:gd name="connsiteY4" fmla="*/ 1281302 h 1537569"/>
                <a:gd name="connsiteX5" fmla="*/ 2536965 w 2793232"/>
                <a:gd name="connsiteY5" fmla="*/ 1537569 h 1537569"/>
                <a:gd name="connsiteX6" fmla="*/ 256267 w 2793232"/>
                <a:gd name="connsiteY6" fmla="*/ 1537569 h 1537569"/>
                <a:gd name="connsiteX7" fmla="*/ 0 w 2793232"/>
                <a:gd name="connsiteY7" fmla="*/ 1281302 h 1537569"/>
                <a:gd name="connsiteX8" fmla="*/ 0 w 2793232"/>
                <a:gd name="connsiteY8" fmla="*/ 256267 h 153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232" h="1537569">
                  <a:moveTo>
                    <a:pt x="0" y="256267"/>
                  </a:moveTo>
                  <a:cubicBezTo>
                    <a:pt x="0" y="114735"/>
                    <a:pt x="114735" y="0"/>
                    <a:pt x="256267" y="0"/>
                  </a:cubicBezTo>
                  <a:lnTo>
                    <a:pt x="2536965" y="0"/>
                  </a:lnTo>
                  <a:cubicBezTo>
                    <a:pt x="2678497" y="0"/>
                    <a:pt x="2793232" y="114735"/>
                    <a:pt x="2793232" y="256267"/>
                  </a:cubicBezTo>
                  <a:lnTo>
                    <a:pt x="2793232" y="1281302"/>
                  </a:lnTo>
                  <a:cubicBezTo>
                    <a:pt x="2793232" y="1422834"/>
                    <a:pt x="2678497" y="1537569"/>
                    <a:pt x="2536965" y="1537569"/>
                  </a:cubicBezTo>
                  <a:lnTo>
                    <a:pt x="256267" y="1537569"/>
                  </a:lnTo>
                  <a:cubicBezTo>
                    <a:pt x="114735" y="1537569"/>
                    <a:pt x="0" y="1422834"/>
                    <a:pt x="0" y="1281302"/>
                  </a:cubicBezTo>
                  <a:lnTo>
                    <a:pt x="0" y="256267"/>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6498" tIns="120778" rIns="166498" bIns="12077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Inflection Points &amp; Threats</a:t>
              </a:r>
            </a:p>
          </p:txBody>
        </p:sp>
      </p:grpSp>
      <p:grpSp>
        <p:nvGrpSpPr>
          <p:cNvPr id="14" name="Group 13">
            <a:extLst>
              <a:ext uri="{FF2B5EF4-FFF2-40B4-BE49-F238E27FC236}">
                <a16:creationId xmlns:a16="http://schemas.microsoft.com/office/drawing/2014/main" id="{BE7299B9-8F1E-443E-E80F-DC44C97EFEE7}"/>
              </a:ext>
            </a:extLst>
          </p:cNvPr>
          <p:cNvGrpSpPr/>
          <p:nvPr/>
        </p:nvGrpSpPr>
        <p:grpSpPr>
          <a:xfrm>
            <a:off x="415673" y="4452528"/>
            <a:ext cx="11182534" cy="1537569"/>
            <a:chOff x="415673" y="4452528"/>
            <a:chExt cx="11182534" cy="1537569"/>
          </a:xfrm>
        </p:grpSpPr>
        <p:sp>
          <p:nvSpPr>
            <p:cNvPr id="10" name="Freeform: Shape 9">
              <a:extLst>
                <a:ext uri="{FF2B5EF4-FFF2-40B4-BE49-F238E27FC236}">
                  <a16:creationId xmlns:a16="http://schemas.microsoft.com/office/drawing/2014/main" id="{91428678-BEBA-4304-322B-41DD88E0FD93}"/>
                </a:ext>
              </a:extLst>
            </p:cNvPr>
            <p:cNvSpPr/>
            <p:nvPr/>
          </p:nvSpPr>
          <p:spPr>
            <a:xfrm>
              <a:off x="3208906" y="4606285"/>
              <a:ext cx="8389301" cy="1230056"/>
            </a:xfrm>
            <a:custGeom>
              <a:avLst/>
              <a:gdLst>
                <a:gd name="connsiteX0" fmla="*/ 205013 w 1230055"/>
                <a:gd name="connsiteY0" fmla="*/ 0 h 8389301"/>
                <a:gd name="connsiteX1" fmla="*/ 1025042 w 1230055"/>
                <a:gd name="connsiteY1" fmla="*/ 0 h 8389301"/>
                <a:gd name="connsiteX2" fmla="*/ 1230055 w 1230055"/>
                <a:gd name="connsiteY2" fmla="*/ 205013 h 8389301"/>
                <a:gd name="connsiteX3" fmla="*/ 1230055 w 1230055"/>
                <a:gd name="connsiteY3" fmla="*/ 8389301 h 8389301"/>
                <a:gd name="connsiteX4" fmla="*/ 1230055 w 1230055"/>
                <a:gd name="connsiteY4" fmla="*/ 8389301 h 8389301"/>
                <a:gd name="connsiteX5" fmla="*/ 0 w 1230055"/>
                <a:gd name="connsiteY5" fmla="*/ 8389301 h 8389301"/>
                <a:gd name="connsiteX6" fmla="*/ 0 w 1230055"/>
                <a:gd name="connsiteY6" fmla="*/ 8389301 h 8389301"/>
                <a:gd name="connsiteX7" fmla="*/ 0 w 1230055"/>
                <a:gd name="connsiteY7" fmla="*/ 205013 h 8389301"/>
                <a:gd name="connsiteX8" fmla="*/ 205013 w 1230055"/>
                <a:gd name="connsiteY8" fmla="*/ 0 h 838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055" h="8389301">
                  <a:moveTo>
                    <a:pt x="1230055" y="1398243"/>
                  </a:moveTo>
                  <a:lnTo>
                    <a:pt x="1230055" y="6991058"/>
                  </a:lnTo>
                  <a:cubicBezTo>
                    <a:pt x="1230055" y="7763289"/>
                    <a:pt x="1216597" y="8389301"/>
                    <a:pt x="1199996" y="8389301"/>
                  </a:cubicBezTo>
                  <a:lnTo>
                    <a:pt x="0" y="8389301"/>
                  </a:lnTo>
                  <a:lnTo>
                    <a:pt x="0" y="8389301"/>
                  </a:lnTo>
                  <a:lnTo>
                    <a:pt x="0" y="0"/>
                  </a:lnTo>
                  <a:lnTo>
                    <a:pt x="0" y="0"/>
                  </a:lnTo>
                  <a:lnTo>
                    <a:pt x="1199996" y="0"/>
                  </a:lnTo>
                  <a:cubicBezTo>
                    <a:pt x="1216597" y="0"/>
                    <a:pt x="1230055" y="626012"/>
                    <a:pt x="1230055" y="1398243"/>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0" tIns="101956" rIns="143866" bIns="101957" numCol="1" spcCol="1270" anchor="ctr" anchorCtr="0">
              <a:noAutofit/>
            </a:bodyPr>
            <a:lstStyle/>
            <a:p>
              <a:pPr marL="228600" lvl="1" indent="-228600" algn="l" defTabSz="977900">
                <a:lnSpc>
                  <a:spcPct val="90000"/>
                </a:lnSpc>
                <a:spcBef>
                  <a:spcPct val="0"/>
                </a:spcBef>
                <a:spcAft>
                  <a:spcPct val="15000"/>
                </a:spcAft>
                <a:buChar char="•"/>
              </a:pPr>
              <a:r>
                <a:rPr lang="en-US" sz="2200" b="0" kern="1200"/>
                <a:t>Co-develop a design studio to accelerate system prototyping and deliver proven STCO solutions</a:t>
              </a:r>
            </a:p>
            <a:p>
              <a:pPr marL="228600" lvl="1" indent="-228600" algn="l" defTabSz="977900">
                <a:lnSpc>
                  <a:spcPct val="90000"/>
                </a:lnSpc>
                <a:spcBef>
                  <a:spcPct val="0"/>
                </a:spcBef>
                <a:spcAft>
                  <a:spcPct val="15000"/>
                </a:spcAft>
                <a:buChar char="•"/>
              </a:pPr>
              <a:r>
                <a:rPr lang="en-US" sz="2200" kern="1200"/>
                <a:t>3X redux in Concept to Engineering Commit time + effort</a:t>
              </a:r>
              <a:endParaRPr lang="en-US" sz="2200" b="0" kern="1200"/>
            </a:p>
          </p:txBody>
        </p:sp>
        <p:sp>
          <p:nvSpPr>
            <p:cNvPr id="11" name="Freeform: Shape 10">
              <a:extLst>
                <a:ext uri="{FF2B5EF4-FFF2-40B4-BE49-F238E27FC236}">
                  <a16:creationId xmlns:a16="http://schemas.microsoft.com/office/drawing/2014/main" id="{027D3BD8-0BCD-75CE-6670-DEB99CA9B998}"/>
                </a:ext>
              </a:extLst>
            </p:cNvPr>
            <p:cNvSpPr/>
            <p:nvPr/>
          </p:nvSpPr>
          <p:spPr>
            <a:xfrm>
              <a:off x="415673" y="4452528"/>
              <a:ext cx="2793232" cy="1537569"/>
            </a:xfrm>
            <a:custGeom>
              <a:avLst/>
              <a:gdLst>
                <a:gd name="connsiteX0" fmla="*/ 0 w 2793232"/>
                <a:gd name="connsiteY0" fmla="*/ 256267 h 1537569"/>
                <a:gd name="connsiteX1" fmla="*/ 256267 w 2793232"/>
                <a:gd name="connsiteY1" fmla="*/ 0 h 1537569"/>
                <a:gd name="connsiteX2" fmla="*/ 2536965 w 2793232"/>
                <a:gd name="connsiteY2" fmla="*/ 0 h 1537569"/>
                <a:gd name="connsiteX3" fmla="*/ 2793232 w 2793232"/>
                <a:gd name="connsiteY3" fmla="*/ 256267 h 1537569"/>
                <a:gd name="connsiteX4" fmla="*/ 2793232 w 2793232"/>
                <a:gd name="connsiteY4" fmla="*/ 1281302 h 1537569"/>
                <a:gd name="connsiteX5" fmla="*/ 2536965 w 2793232"/>
                <a:gd name="connsiteY5" fmla="*/ 1537569 h 1537569"/>
                <a:gd name="connsiteX6" fmla="*/ 256267 w 2793232"/>
                <a:gd name="connsiteY6" fmla="*/ 1537569 h 1537569"/>
                <a:gd name="connsiteX7" fmla="*/ 0 w 2793232"/>
                <a:gd name="connsiteY7" fmla="*/ 1281302 h 1537569"/>
                <a:gd name="connsiteX8" fmla="*/ 0 w 2793232"/>
                <a:gd name="connsiteY8" fmla="*/ 256267 h 153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232" h="1537569">
                  <a:moveTo>
                    <a:pt x="0" y="256267"/>
                  </a:moveTo>
                  <a:cubicBezTo>
                    <a:pt x="0" y="114735"/>
                    <a:pt x="114735" y="0"/>
                    <a:pt x="256267" y="0"/>
                  </a:cubicBezTo>
                  <a:lnTo>
                    <a:pt x="2536965" y="0"/>
                  </a:lnTo>
                  <a:cubicBezTo>
                    <a:pt x="2678497" y="0"/>
                    <a:pt x="2793232" y="114735"/>
                    <a:pt x="2793232" y="256267"/>
                  </a:cubicBezTo>
                  <a:lnTo>
                    <a:pt x="2793232" y="1281302"/>
                  </a:lnTo>
                  <a:cubicBezTo>
                    <a:pt x="2793232" y="1422834"/>
                    <a:pt x="2678497" y="1537569"/>
                    <a:pt x="2536965" y="1537569"/>
                  </a:cubicBezTo>
                  <a:lnTo>
                    <a:pt x="256267" y="1537569"/>
                  </a:lnTo>
                  <a:cubicBezTo>
                    <a:pt x="114735" y="1537569"/>
                    <a:pt x="0" y="1422834"/>
                    <a:pt x="0" y="1281302"/>
                  </a:cubicBezTo>
                  <a:lnTo>
                    <a:pt x="0" y="256267"/>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6498" tIns="120778" rIns="166498" bIns="12077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Proposed Solution</a:t>
              </a:r>
            </a:p>
          </p:txBody>
        </p:sp>
      </p:grpSp>
      <p:sp>
        <p:nvSpPr>
          <p:cNvPr id="4" name="TextBox 3">
            <a:extLst>
              <a:ext uri="{FF2B5EF4-FFF2-40B4-BE49-F238E27FC236}">
                <a16:creationId xmlns:a16="http://schemas.microsoft.com/office/drawing/2014/main" id="{707F09DB-9EF1-BF3D-D425-E1B1F6141BDD}"/>
              </a:ext>
            </a:extLst>
          </p:cNvPr>
          <p:cNvSpPr txBox="1"/>
          <p:nvPr/>
        </p:nvSpPr>
        <p:spPr>
          <a:xfrm>
            <a:off x="5223498" y="6117159"/>
            <a:ext cx="4219956" cy="246221"/>
          </a:xfrm>
          <a:prstGeom prst="rect">
            <a:avLst/>
          </a:prstGeom>
          <a:noFill/>
        </p:spPr>
        <p:txBody>
          <a:bodyPr wrap="square">
            <a:spAutoFit/>
          </a:bodyPr>
          <a:lstStyle/>
          <a:p>
            <a:pPr lvl="0"/>
            <a:r>
              <a:rPr lang="en-US" sz="1000">
                <a:solidFill>
                  <a:schemeClr val="bg1">
                    <a:lumMod val="50000"/>
                  </a:schemeClr>
                </a:solidFill>
              </a:rPr>
              <a:t>PPAC: performance, power, area &amp; cost</a:t>
            </a:r>
          </a:p>
        </p:txBody>
      </p:sp>
      <p:sp>
        <p:nvSpPr>
          <p:cNvPr id="5" name="TextBox 4">
            <a:extLst>
              <a:ext uri="{FF2B5EF4-FFF2-40B4-BE49-F238E27FC236}">
                <a16:creationId xmlns:a16="http://schemas.microsoft.com/office/drawing/2014/main" id="{A5C67188-D44E-0B00-0996-51DB76665E7C}"/>
              </a:ext>
            </a:extLst>
          </p:cNvPr>
          <p:cNvSpPr txBox="1"/>
          <p:nvPr/>
        </p:nvSpPr>
        <p:spPr>
          <a:xfrm>
            <a:off x="655994" y="6117159"/>
            <a:ext cx="3525389" cy="246221"/>
          </a:xfrm>
          <a:prstGeom prst="rect">
            <a:avLst/>
          </a:prstGeom>
          <a:noFill/>
        </p:spPr>
        <p:txBody>
          <a:bodyPr wrap="square">
            <a:spAutoFit/>
          </a:bodyPr>
          <a:lstStyle/>
          <a:p>
            <a:pPr lvl="0"/>
            <a:r>
              <a:rPr lang="en-US" sz="1000">
                <a:solidFill>
                  <a:schemeClr val="bg1">
                    <a:lumMod val="50000"/>
                  </a:schemeClr>
                </a:solidFill>
              </a:rPr>
              <a:t>STCO: system technology co-optimization</a:t>
            </a:r>
          </a:p>
        </p:txBody>
      </p:sp>
    </p:spTree>
    <p:extLst>
      <p:ext uri="{BB962C8B-B14F-4D97-AF65-F5344CB8AC3E}">
        <p14:creationId xmlns:p14="http://schemas.microsoft.com/office/powerpoint/2010/main" val="9487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1D16-03B4-C282-467B-F71F3F7CADB6}"/>
              </a:ext>
            </a:extLst>
          </p:cNvPr>
          <p:cNvSpPr>
            <a:spLocks noGrp="1"/>
          </p:cNvSpPr>
          <p:nvPr>
            <p:ph type="title"/>
          </p:nvPr>
        </p:nvSpPr>
        <p:spPr/>
        <p:txBody>
          <a:bodyPr/>
          <a:lstStyle/>
          <a:p>
            <a:r>
              <a:rPr lang="en-US"/>
              <a:t>To Win, We Must …</a:t>
            </a:r>
          </a:p>
        </p:txBody>
      </p:sp>
      <p:grpSp>
        <p:nvGrpSpPr>
          <p:cNvPr id="14" name="Group 13">
            <a:extLst>
              <a:ext uri="{FF2B5EF4-FFF2-40B4-BE49-F238E27FC236}">
                <a16:creationId xmlns:a16="http://schemas.microsoft.com/office/drawing/2014/main" id="{4572D804-2D04-EC48-5564-43466A500390}"/>
              </a:ext>
            </a:extLst>
          </p:cNvPr>
          <p:cNvGrpSpPr/>
          <p:nvPr/>
        </p:nvGrpSpPr>
        <p:grpSpPr>
          <a:xfrm>
            <a:off x="380999" y="1670264"/>
            <a:ext cx="5474536" cy="1002963"/>
            <a:chOff x="457048" y="1626028"/>
            <a:chExt cx="5474536" cy="1002963"/>
          </a:xfrm>
        </p:grpSpPr>
        <p:sp>
          <p:nvSpPr>
            <p:cNvPr id="4" name="Freeform: Shape 3">
              <a:extLst>
                <a:ext uri="{FF2B5EF4-FFF2-40B4-BE49-F238E27FC236}">
                  <a16:creationId xmlns:a16="http://schemas.microsoft.com/office/drawing/2014/main" id="{9D70274D-AEA5-8B54-C899-FD6FA5204EDD}"/>
                </a:ext>
              </a:extLst>
            </p:cNvPr>
            <p:cNvSpPr/>
            <p:nvPr/>
          </p:nvSpPr>
          <p:spPr>
            <a:xfrm>
              <a:off x="2273984" y="1726326"/>
              <a:ext cx="3657600" cy="802370"/>
            </a:xfrm>
            <a:custGeom>
              <a:avLst/>
              <a:gdLst>
                <a:gd name="connsiteX0" fmla="*/ 201523 w 1209116"/>
                <a:gd name="connsiteY0" fmla="*/ 0 h 7315200"/>
                <a:gd name="connsiteX1" fmla="*/ 1007593 w 1209116"/>
                <a:gd name="connsiteY1" fmla="*/ 0 h 7315200"/>
                <a:gd name="connsiteX2" fmla="*/ 1209116 w 1209116"/>
                <a:gd name="connsiteY2" fmla="*/ 201523 h 7315200"/>
                <a:gd name="connsiteX3" fmla="*/ 1209116 w 1209116"/>
                <a:gd name="connsiteY3" fmla="*/ 7315200 h 7315200"/>
                <a:gd name="connsiteX4" fmla="*/ 1209116 w 1209116"/>
                <a:gd name="connsiteY4" fmla="*/ 7315200 h 7315200"/>
                <a:gd name="connsiteX5" fmla="*/ 0 w 1209116"/>
                <a:gd name="connsiteY5" fmla="*/ 7315200 h 7315200"/>
                <a:gd name="connsiteX6" fmla="*/ 0 w 1209116"/>
                <a:gd name="connsiteY6" fmla="*/ 7315200 h 7315200"/>
                <a:gd name="connsiteX7" fmla="*/ 0 w 1209116"/>
                <a:gd name="connsiteY7" fmla="*/ 201523 h 7315200"/>
                <a:gd name="connsiteX8" fmla="*/ 201523 w 1209116"/>
                <a:gd name="connsiteY8"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116" h="7315200">
                  <a:moveTo>
                    <a:pt x="1209116" y="1219222"/>
                  </a:moveTo>
                  <a:lnTo>
                    <a:pt x="1209116" y="6095978"/>
                  </a:lnTo>
                  <a:cubicBezTo>
                    <a:pt x="1209116" y="6769335"/>
                    <a:pt x="1194203" y="7315200"/>
                    <a:pt x="1175807" y="7315200"/>
                  </a:cubicBezTo>
                  <a:lnTo>
                    <a:pt x="0" y="7315200"/>
                  </a:lnTo>
                  <a:lnTo>
                    <a:pt x="0" y="7315200"/>
                  </a:lnTo>
                  <a:lnTo>
                    <a:pt x="0" y="0"/>
                  </a:lnTo>
                  <a:lnTo>
                    <a:pt x="0" y="0"/>
                  </a:lnTo>
                  <a:lnTo>
                    <a:pt x="1175807" y="0"/>
                  </a:lnTo>
                  <a:cubicBezTo>
                    <a:pt x="1194203" y="0"/>
                    <a:pt x="1209116" y="545865"/>
                    <a:pt x="1209116" y="1219222"/>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110" tIns="118079" rIns="177134" bIns="118079" numCol="1" spcCol="1270" anchor="ctr" anchorCtr="0">
              <a:noAutofit/>
            </a:bodyPr>
            <a:lstStyle/>
            <a:p>
              <a:pPr marL="285750" lvl="1" indent="-285750" algn="l" defTabSz="1377950">
                <a:lnSpc>
                  <a:spcPct val="90000"/>
                </a:lnSpc>
                <a:spcBef>
                  <a:spcPct val="0"/>
                </a:spcBef>
                <a:spcAft>
                  <a:spcPct val="15000"/>
                </a:spcAft>
                <a:buChar char="•"/>
              </a:pPr>
              <a:r>
                <a:rPr lang="en-US" kern="1200"/>
                <a:t>Embrace industry solutions</a:t>
              </a:r>
            </a:p>
            <a:p>
              <a:pPr marL="285750" lvl="1" indent="-285750" algn="l" defTabSz="1377950">
                <a:lnSpc>
                  <a:spcPct val="90000"/>
                </a:lnSpc>
                <a:spcBef>
                  <a:spcPct val="0"/>
                </a:spcBef>
                <a:spcAft>
                  <a:spcPct val="15000"/>
                </a:spcAft>
                <a:buChar char="•"/>
              </a:pPr>
              <a:r>
                <a:rPr lang="en-US" kern="1200"/>
                <a:t>Extend with Intel differentiation</a:t>
              </a:r>
            </a:p>
          </p:txBody>
        </p:sp>
        <p:sp>
          <p:nvSpPr>
            <p:cNvPr id="5" name="Freeform: Shape 4">
              <a:extLst>
                <a:ext uri="{FF2B5EF4-FFF2-40B4-BE49-F238E27FC236}">
                  <a16:creationId xmlns:a16="http://schemas.microsoft.com/office/drawing/2014/main" id="{3110FCF0-C65A-46F1-F9CB-F70F47EB2436}"/>
                </a:ext>
              </a:extLst>
            </p:cNvPr>
            <p:cNvSpPr/>
            <p:nvPr/>
          </p:nvSpPr>
          <p:spPr>
            <a:xfrm>
              <a:off x="457048" y="1626028"/>
              <a:ext cx="1828800" cy="1002963"/>
            </a:xfrm>
            <a:custGeom>
              <a:avLst/>
              <a:gdLst>
                <a:gd name="connsiteX0" fmla="*/ 0 w 2679022"/>
                <a:gd name="connsiteY0" fmla="*/ 251904 h 1511396"/>
                <a:gd name="connsiteX1" fmla="*/ 251904 w 2679022"/>
                <a:gd name="connsiteY1" fmla="*/ 0 h 1511396"/>
                <a:gd name="connsiteX2" fmla="*/ 2427118 w 2679022"/>
                <a:gd name="connsiteY2" fmla="*/ 0 h 1511396"/>
                <a:gd name="connsiteX3" fmla="*/ 2679022 w 2679022"/>
                <a:gd name="connsiteY3" fmla="*/ 251904 h 1511396"/>
                <a:gd name="connsiteX4" fmla="*/ 2679022 w 2679022"/>
                <a:gd name="connsiteY4" fmla="*/ 1259492 h 1511396"/>
                <a:gd name="connsiteX5" fmla="*/ 2427118 w 2679022"/>
                <a:gd name="connsiteY5" fmla="*/ 1511396 h 1511396"/>
                <a:gd name="connsiteX6" fmla="*/ 251904 w 2679022"/>
                <a:gd name="connsiteY6" fmla="*/ 1511396 h 1511396"/>
                <a:gd name="connsiteX7" fmla="*/ 0 w 2679022"/>
                <a:gd name="connsiteY7" fmla="*/ 1259492 h 1511396"/>
                <a:gd name="connsiteX8" fmla="*/ 0 w 2679022"/>
                <a:gd name="connsiteY8" fmla="*/ 251904 h 15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022" h="1511396">
                  <a:moveTo>
                    <a:pt x="0" y="251904"/>
                  </a:moveTo>
                  <a:cubicBezTo>
                    <a:pt x="0" y="112781"/>
                    <a:pt x="112781" y="0"/>
                    <a:pt x="251904" y="0"/>
                  </a:cubicBezTo>
                  <a:lnTo>
                    <a:pt x="2427118" y="0"/>
                  </a:lnTo>
                  <a:cubicBezTo>
                    <a:pt x="2566241" y="0"/>
                    <a:pt x="2679022" y="112781"/>
                    <a:pt x="2679022" y="251904"/>
                  </a:cubicBezTo>
                  <a:lnTo>
                    <a:pt x="2679022" y="1259492"/>
                  </a:lnTo>
                  <a:cubicBezTo>
                    <a:pt x="2679022" y="1398615"/>
                    <a:pt x="2566241" y="1511396"/>
                    <a:pt x="2427118" y="1511396"/>
                  </a:cubicBezTo>
                  <a:lnTo>
                    <a:pt x="251904" y="1511396"/>
                  </a:lnTo>
                  <a:cubicBezTo>
                    <a:pt x="112781" y="1511396"/>
                    <a:pt x="0" y="1398615"/>
                    <a:pt x="0" y="1259492"/>
                  </a:cubicBezTo>
                  <a:lnTo>
                    <a:pt x="0" y="251904"/>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5220" tIns="119500" rIns="165220" bIns="119500"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bg1"/>
                  </a:solidFill>
                </a:rPr>
                <a:t>ACT</a:t>
              </a:r>
            </a:p>
          </p:txBody>
        </p:sp>
      </p:grpSp>
      <p:grpSp>
        <p:nvGrpSpPr>
          <p:cNvPr id="7" name="Group 6">
            <a:extLst>
              <a:ext uri="{FF2B5EF4-FFF2-40B4-BE49-F238E27FC236}">
                <a16:creationId xmlns:a16="http://schemas.microsoft.com/office/drawing/2014/main" id="{041D58A5-DDC2-CAB3-E647-519F3EB65248}"/>
              </a:ext>
            </a:extLst>
          </p:cNvPr>
          <p:cNvGrpSpPr/>
          <p:nvPr/>
        </p:nvGrpSpPr>
        <p:grpSpPr>
          <a:xfrm>
            <a:off x="380999" y="2927519"/>
            <a:ext cx="5474536" cy="1002963"/>
            <a:chOff x="457048" y="3212994"/>
            <a:chExt cx="5474536" cy="1002963"/>
          </a:xfrm>
        </p:grpSpPr>
        <p:sp>
          <p:nvSpPr>
            <p:cNvPr id="6" name="Freeform: Shape 5">
              <a:extLst>
                <a:ext uri="{FF2B5EF4-FFF2-40B4-BE49-F238E27FC236}">
                  <a16:creationId xmlns:a16="http://schemas.microsoft.com/office/drawing/2014/main" id="{4DB27C77-75B0-92A3-4126-2FB9E3887A0C}"/>
                </a:ext>
              </a:extLst>
            </p:cNvPr>
            <p:cNvSpPr/>
            <p:nvPr/>
          </p:nvSpPr>
          <p:spPr>
            <a:xfrm>
              <a:off x="2273984" y="3313291"/>
              <a:ext cx="3657600" cy="802370"/>
            </a:xfrm>
            <a:custGeom>
              <a:avLst/>
              <a:gdLst>
                <a:gd name="connsiteX0" fmla="*/ 201523 w 1209116"/>
                <a:gd name="connsiteY0" fmla="*/ 0 h 7315200"/>
                <a:gd name="connsiteX1" fmla="*/ 1007593 w 1209116"/>
                <a:gd name="connsiteY1" fmla="*/ 0 h 7315200"/>
                <a:gd name="connsiteX2" fmla="*/ 1209116 w 1209116"/>
                <a:gd name="connsiteY2" fmla="*/ 201523 h 7315200"/>
                <a:gd name="connsiteX3" fmla="*/ 1209116 w 1209116"/>
                <a:gd name="connsiteY3" fmla="*/ 7315200 h 7315200"/>
                <a:gd name="connsiteX4" fmla="*/ 1209116 w 1209116"/>
                <a:gd name="connsiteY4" fmla="*/ 7315200 h 7315200"/>
                <a:gd name="connsiteX5" fmla="*/ 0 w 1209116"/>
                <a:gd name="connsiteY5" fmla="*/ 7315200 h 7315200"/>
                <a:gd name="connsiteX6" fmla="*/ 0 w 1209116"/>
                <a:gd name="connsiteY6" fmla="*/ 7315200 h 7315200"/>
                <a:gd name="connsiteX7" fmla="*/ 0 w 1209116"/>
                <a:gd name="connsiteY7" fmla="*/ 201523 h 7315200"/>
                <a:gd name="connsiteX8" fmla="*/ 201523 w 1209116"/>
                <a:gd name="connsiteY8"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116" h="7315200">
                  <a:moveTo>
                    <a:pt x="1209116" y="1219222"/>
                  </a:moveTo>
                  <a:lnTo>
                    <a:pt x="1209116" y="6095978"/>
                  </a:lnTo>
                  <a:cubicBezTo>
                    <a:pt x="1209116" y="6769335"/>
                    <a:pt x="1194203" y="7315200"/>
                    <a:pt x="1175807" y="7315200"/>
                  </a:cubicBezTo>
                  <a:lnTo>
                    <a:pt x="0" y="7315200"/>
                  </a:lnTo>
                  <a:lnTo>
                    <a:pt x="0" y="7315200"/>
                  </a:lnTo>
                  <a:lnTo>
                    <a:pt x="0" y="0"/>
                  </a:lnTo>
                  <a:lnTo>
                    <a:pt x="0" y="0"/>
                  </a:lnTo>
                  <a:lnTo>
                    <a:pt x="1175807" y="0"/>
                  </a:lnTo>
                  <a:cubicBezTo>
                    <a:pt x="1194203" y="0"/>
                    <a:pt x="1209116" y="545865"/>
                    <a:pt x="1209116" y="1219222"/>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110" tIns="118079" rIns="177134" bIns="118079" numCol="1" spcCol="1270" anchor="ctr" anchorCtr="0">
              <a:noAutofit/>
            </a:bodyPr>
            <a:lstStyle/>
            <a:p>
              <a:pPr marL="285750" lvl="1" indent="-285750" algn="l" defTabSz="1377950">
                <a:lnSpc>
                  <a:spcPct val="90000"/>
                </a:lnSpc>
                <a:spcBef>
                  <a:spcPct val="0"/>
                </a:spcBef>
                <a:spcAft>
                  <a:spcPct val="15000"/>
                </a:spcAft>
                <a:buChar char="•"/>
              </a:pPr>
              <a:r>
                <a:rPr lang="en-US" kern="1200"/>
                <a:t>A design studio for </a:t>
              </a:r>
              <a:r>
                <a:rPr lang="en-US" kern="1200">
                  <a:solidFill>
                    <a:srgbClr val="00B050"/>
                  </a:solidFill>
                </a:rPr>
                <a:t>top-down and full-stack systems</a:t>
              </a:r>
            </a:p>
          </p:txBody>
        </p:sp>
        <p:sp>
          <p:nvSpPr>
            <p:cNvPr id="8" name="Freeform: Shape 7">
              <a:extLst>
                <a:ext uri="{FF2B5EF4-FFF2-40B4-BE49-F238E27FC236}">
                  <a16:creationId xmlns:a16="http://schemas.microsoft.com/office/drawing/2014/main" id="{B49ABF79-4A91-6AE9-EF35-3C7F967BF2FD}"/>
                </a:ext>
              </a:extLst>
            </p:cNvPr>
            <p:cNvSpPr/>
            <p:nvPr/>
          </p:nvSpPr>
          <p:spPr>
            <a:xfrm>
              <a:off x="457048" y="3212994"/>
              <a:ext cx="1828800" cy="1002963"/>
            </a:xfrm>
            <a:custGeom>
              <a:avLst/>
              <a:gdLst>
                <a:gd name="connsiteX0" fmla="*/ 0 w 2679022"/>
                <a:gd name="connsiteY0" fmla="*/ 251904 h 1511396"/>
                <a:gd name="connsiteX1" fmla="*/ 251904 w 2679022"/>
                <a:gd name="connsiteY1" fmla="*/ 0 h 1511396"/>
                <a:gd name="connsiteX2" fmla="*/ 2427118 w 2679022"/>
                <a:gd name="connsiteY2" fmla="*/ 0 h 1511396"/>
                <a:gd name="connsiteX3" fmla="*/ 2679022 w 2679022"/>
                <a:gd name="connsiteY3" fmla="*/ 251904 h 1511396"/>
                <a:gd name="connsiteX4" fmla="*/ 2679022 w 2679022"/>
                <a:gd name="connsiteY4" fmla="*/ 1259492 h 1511396"/>
                <a:gd name="connsiteX5" fmla="*/ 2427118 w 2679022"/>
                <a:gd name="connsiteY5" fmla="*/ 1511396 h 1511396"/>
                <a:gd name="connsiteX6" fmla="*/ 251904 w 2679022"/>
                <a:gd name="connsiteY6" fmla="*/ 1511396 h 1511396"/>
                <a:gd name="connsiteX7" fmla="*/ 0 w 2679022"/>
                <a:gd name="connsiteY7" fmla="*/ 1259492 h 1511396"/>
                <a:gd name="connsiteX8" fmla="*/ 0 w 2679022"/>
                <a:gd name="connsiteY8" fmla="*/ 251904 h 15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022" h="1511396">
                  <a:moveTo>
                    <a:pt x="0" y="251904"/>
                  </a:moveTo>
                  <a:cubicBezTo>
                    <a:pt x="0" y="112781"/>
                    <a:pt x="112781" y="0"/>
                    <a:pt x="251904" y="0"/>
                  </a:cubicBezTo>
                  <a:lnTo>
                    <a:pt x="2427118" y="0"/>
                  </a:lnTo>
                  <a:cubicBezTo>
                    <a:pt x="2566241" y="0"/>
                    <a:pt x="2679022" y="112781"/>
                    <a:pt x="2679022" y="251904"/>
                  </a:cubicBezTo>
                  <a:lnTo>
                    <a:pt x="2679022" y="1259492"/>
                  </a:lnTo>
                  <a:cubicBezTo>
                    <a:pt x="2679022" y="1398615"/>
                    <a:pt x="2566241" y="1511396"/>
                    <a:pt x="2427118" y="1511396"/>
                  </a:cubicBezTo>
                  <a:lnTo>
                    <a:pt x="251904" y="1511396"/>
                  </a:lnTo>
                  <a:cubicBezTo>
                    <a:pt x="112781" y="1511396"/>
                    <a:pt x="0" y="1398615"/>
                    <a:pt x="0" y="1259492"/>
                  </a:cubicBezTo>
                  <a:lnTo>
                    <a:pt x="0" y="251904"/>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5220" tIns="119500" rIns="165220" bIns="119500"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bg1"/>
                  </a:solidFill>
                </a:rPr>
                <a:t>DELIVER</a:t>
              </a:r>
            </a:p>
          </p:txBody>
        </p:sp>
      </p:grpSp>
      <p:grpSp>
        <p:nvGrpSpPr>
          <p:cNvPr id="3" name="Group 2">
            <a:extLst>
              <a:ext uri="{FF2B5EF4-FFF2-40B4-BE49-F238E27FC236}">
                <a16:creationId xmlns:a16="http://schemas.microsoft.com/office/drawing/2014/main" id="{3FEA9CB6-3147-6EE5-B710-67B0D7790BDD}"/>
              </a:ext>
            </a:extLst>
          </p:cNvPr>
          <p:cNvGrpSpPr/>
          <p:nvPr/>
        </p:nvGrpSpPr>
        <p:grpSpPr>
          <a:xfrm>
            <a:off x="380999" y="4184773"/>
            <a:ext cx="5474536" cy="1002963"/>
            <a:chOff x="457048" y="4799960"/>
            <a:chExt cx="5474536" cy="1002963"/>
          </a:xfrm>
        </p:grpSpPr>
        <p:sp>
          <p:nvSpPr>
            <p:cNvPr id="9" name="Freeform: Shape 8">
              <a:extLst>
                <a:ext uri="{FF2B5EF4-FFF2-40B4-BE49-F238E27FC236}">
                  <a16:creationId xmlns:a16="http://schemas.microsoft.com/office/drawing/2014/main" id="{B90E3E6B-B1D5-88CC-5387-2CBF59B5662A}"/>
                </a:ext>
              </a:extLst>
            </p:cNvPr>
            <p:cNvSpPr/>
            <p:nvPr/>
          </p:nvSpPr>
          <p:spPr>
            <a:xfrm>
              <a:off x="2273984" y="4900257"/>
              <a:ext cx="3657600" cy="802370"/>
            </a:xfrm>
            <a:custGeom>
              <a:avLst/>
              <a:gdLst>
                <a:gd name="connsiteX0" fmla="*/ 201523 w 1209116"/>
                <a:gd name="connsiteY0" fmla="*/ 0 h 7315200"/>
                <a:gd name="connsiteX1" fmla="*/ 1007593 w 1209116"/>
                <a:gd name="connsiteY1" fmla="*/ 0 h 7315200"/>
                <a:gd name="connsiteX2" fmla="*/ 1209116 w 1209116"/>
                <a:gd name="connsiteY2" fmla="*/ 201523 h 7315200"/>
                <a:gd name="connsiteX3" fmla="*/ 1209116 w 1209116"/>
                <a:gd name="connsiteY3" fmla="*/ 7315200 h 7315200"/>
                <a:gd name="connsiteX4" fmla="*/ 1209116 w 1209116"/>
                <a:gd name="connsiteY4" fmla="*/ 7315200 h 7315200"/>
                <a:gd name="connsiteX5" fmla="*/ 0 w 1209116"/>
                <a:gd name="connsiteY5" fmla="*/ 7315200 h 7315200"/>
                <a:gd name="connsiteX6" fmla="*/ 0 w 1209116"/>
                <a:gd name="connsiteY6" fmla="*/ 7315200 h 7315200"/>
                <a:gd name="connsiteX7" fmla="*/ 0 w 1209116"/>
                <a:gd name="connsiteY7" fmla="*/ 201523 h 7315200"/>
                <a:gd name="connsiteX8" fmla="*/ 201523 w 1209116"/>
                <a:gd name="connsiteY8"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116" h="7315200">
                  <a:moveTo>
                    <a:pt x="1209116" y="1219222"/>
                  </a:moveTo>
                  <a:lnTo>
                    <a:pt x="1209116" y="6095978"/>
                  </a:lnTo>
                  <a:cubicBezTo>
                    <a:pt x="1209116" y="6769335"/>
                    <a:pt x="1194203" y="7315200"/>
                    <a:pt x="1175807" y="7315200"/>
                  </a:cubicBezTo>
                  <a:lnTo>
                    <a:pt x="0" y="7315200"/>
                  </a:lnTo>
                  <a:lnTo>
                    <a:pt x="0" y="7315200"/>
                  </a:lnTo>
                  <a:lnTo>
                    <a:pt x="0" y="0"/>
                  </a:lnTo>
                  <a:lnTo>
                    <a:pt x="0" y="0"/>
                  </a:lnTo>
                  <a:lnTo>
                    <a:pt x="1175807" y="0"/>
                  </a:lnTo>
                  <a:cubicBezTo>
                    <a:pt x="1194203" y="0"/>
                    <a:pt x="1209116" y="545865"/>
                    <a:pt x="1209116" y="1219222"/>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110" tIns="118079" rIns="177134" bIns="118079" numCol="1" spcCol="1270" anchor="ctr" anchorCtr="0">
              <a:noAutofit/>
            </a:bodyPr>
            <a:lstStyle/>
            <a:p>
              <a:pPr marL="285750" lvl="1" indent="-285750" algn="l" defTabSz="1377950">
                <a:lnSpc>
                  <a:spcPct val="90000"/>
                </a:lnSpc>
                <a:spcBef>
                  <a:spcPct val="0"/>
                </a:spcBef>
                <a:spcAft>
                  <a:spcPct val="15000"/>
                </a:spcAft>
                <a:buChar char="•"/>
              </a:pPr>
              <a:r>
                <a:rPr lang="en-US" kern="1200"/>
                <a:t>Pervasive benefits to internal products and IFS customers</a:t>
              </a:r>
              <a:endParaRPr lang="en-US" b="0" kern="1200"/>
            </a:p>
          </p:txBody>
        </p:sp>
        <p:sp>
          <p:nvSpPr>
            <p:cNvPr id="10" name="Freeform: Shape 9">
              <a:extLst>
                <a:ext uri="{FF2B5EF4-FFF2-40B4-BE49-F238E27FC236}">
                  <a16:creationId xmlns:a16="http://schemas.microsoft.com/office/drawing/2014/main" id="{DD1FD6B8-5549-57D4-9960-83C913B67E43}"/>
                </a:ext>
              </a:extLst>
            </p:cNvPr>
            <p:cNvSpPr/>
            <p:nvPr/>
          </p:nvSpPr>
          <p:spPr>
            <a:xfrm>
              <a:off x="457048" y="4799960"/>
              <a:ext cx="1828800" cy="1002963"/>
            </a:xfrm>
            <a:custGeom>
              <a:avLst/>
              <a:gdLst>
                <a:gd name="connsiteX0" fmla="*/ 0 w 2679022"/>
                <a:gd name="connsiteY0" fmla="*/ 251904 h 1511396"/>
                <a:gd name="connsiteX1" fmla="*/ 251904 w 2679022"/>
                <a:gd name="connsiteY1" fmla="*/ 0 h 1511396"/>
                <a:gd name="connsiteX2" fmla="*/ 2427118 w 2679022"/>
                <a:gd name="connsiteY2" fmla="*/ 0 h 1511396"/>
                <a:gd name="connsiteX3" fmla="*/ 2679022 w 2679022"/>
                <a:gd name="connsiteY3" fmla="*/ 251904 h 1511396"/>
                <a:gd name="connsiteX4" fmla="*/ 2679022 w 2679022"/>
                <a:gd name="connsiteY4" fmla="*/ 1259492 h 1511396"/>
                <a:gd name="connsiteX5" fmla="*/ 2427118 w 2679022"/>
                <a:gd name="connsiteY5" fmla="*/ 1511396 h 1511396"/>
                <a:gd name="connsiteX6" fmla="*/ 251904 w 2679022"/>
                <a:gd name="connsiteY6" fmla="*/ 1511396 h 1511396"/>
                <a:gd name="connsiteX7" fmla="*/ 0 w 2679022"/>
                <a:gd name="connsiteY7" fmla="*/ 1259492 h 1511396"/>
                <a:gd name="connsiteX8" fmla="*/ 0 w 2679022"/>
                <a:gd name="connsiteY8" fmla="*/ 251904 h 15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022" h="1511396">
                  <a:moveTo>
                    <a:pt x="0" y="251904"/>
                  </a:moveTo>
                  <a:cubicBezTo>
                    <a:pt x="0" y="112781"/>
                    <a:pt x="112781" y="0"/>
                    <a:pt x="251904" y="0"/>
                  </a:cubicBezTo>
                  <a:lnTo>
                    <a:pt x="2427118" y="0"/>
                  </a:lnTo>
                  <a:cubicBezTo>
                    <a:pt x="2566241" y="0"/>
                    <a:pt x="2679022" y="112781"/>
                    <a:pt x="2679022" y="251904"/>
                  </a:cubicBezTo>
                  <a:lnTo>
                    <a:pt x="2679022" y="1259492"/>
                  </a:lnTo>
                  <a:cubicBezTo>
                    <a:pt x="2679022" y="1398615"/>
                    <a:pt x="2566241" y="1511396"/>
                    <a:pt x="2427118" y="1511396"/>
                  </a:cubicBezTo>
                  <a:lnTo>
                    <a:pt x="251904" y="1511396"/>
                  </a:lnTo>
                  <a:cubicBezTo>
                    <a:pt x="112781" y="1511396"/>
                    <a:pt x="0" y="1398615"/>
                    <a:pt x="0" y="1259492"/>
                  </a:cubicBezTo>
                  <a:lnTo>
                    <a:pt x="0" y="251904"/>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5220" tIns="119500" rIns="165220" bIns="119500"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bg1"/>
                  </a:solidFill>
                </a:rPr>
                <a:t>REALIZE</a:t>
              </a:r>
            </a:p>
          </p:txBody>
        </p:sp>
      </p:grpSp>
      <p:sp>
        <p:nvSpPr>
          <p:cNvPr id="16" name="TextBox 15">
            <a:extLst>
              <a:ext uri="{FF2B5EF4-FFF2-40B4-BE49-F238E27FC236}">
                <a16:creationId xmlns:a16="http://schemas.microsoft.com/office/drawing/2014/main" id="{8D5D6F9E-C8D4-E704-5BA1-2D355A470499}"/>
              </a:ext>
            </a:extLst>
          </p:cNvPr>
          <p:cNvSpPr txBox="1"/>
          <p:nvPr/>
        </p:nvSpPr>
        <p:spPr>
          <a:xfrm>
            <a:off x="6736643" y="2472646"/>
            <a:ext cx="4244950" cy="646331"/>
          </a:xfrm>
          <a:prstGeom prst="rect">
            <a:avLst/>
          </a:prstGeom>
          <a:noFill/>
        </p:spPr>
        <p:txBody>
          <a:bodyPr wrap="square" rtlCol="0">
            <a:spAutoFit/>
          </a:bodyPr>
          <a:lstStyle/>
          <a:p>
            <a:r>
              <a:rPr lang="en-US">
                <a:solidFill>
                  <a:srgbClr val="00B050"/>
                </a:solidFill>
              </a:rPr>
              <a:t>Scope + Focus of this TSLRP</a:t>
            </a:r>
          </a:p>
          <a:p>
            <a:pPr marL="285750" indent="-285750">
              <a:buFont typeface="Arial" panose="020B0604020202020204" pitchFamily="34" charset="0"/>
              <a:buChar char="•"/>
            </a:pPr>
            <a:r>
              <a:rPr lang="en-US"/>
              <a:t>Tools &amp; Methods for STCO</a:t>
            </a:r>
          </a:p>
        </p:txBody>
      </p:sp>
      <p:sp>
        <p:nvSpPr>
          <p:cNvPr id="17" name="TextBox 16">
            <a:extLst>
              <a:ext uri="{FF2B5EF4-FFF2-40B4-BE49-F238E27FC236}">
                <a16:creationId xmlns:a16="http://schemas.microsoft.com/office/drawing/2014/main" id="{6D1E03F7-2422-C16D-1740-59E407ECB052}"/>
              </a:ext>
            </a:extLst>
          </p:cNvPr>
          <p:cNvSpPr txBox="1"/>
          <p:nvPr/>
        </p:nvSpPr>
        <p:spPr>
          <a:xfrm>
            <a:off x="6736642" y="3600043"/>
            <a:ext cx="4992296" cy="923330"/>
          </a:xfrm>
          <a:prstGeom prst="rect">
            <a:avLst/>
          </a:prstGeom>
          <a:noFill/>
        </p:spPr>
        <p:txBody>
          <a:bodyPr wrap="square" rtlCol="0">
            <a:spAutoFit/>
          </a:bodyPr>
          <a:lstStyle/>
          <a:p>
            <a:r>
              <a:rPr lang="en-US" dirty="0">
                <a:solidFill>
                  <a:srgbClr val="00B050"/>
                </a:solidFill>
              </a:rPr>
              <a:t>Need to </a:t>
            </a:r>
            <a:r>
              <a:rPr lang="en-US" i="1" dirty="0">
                <a:solidFill>
                  <a:srgbClr val="00B050"/>
                </a:solidFill>
              </a:rPr>
              <a:t>also</a:t>
            </a:r>
            <a:r>
              <a:rPr lang="en-US" dirty="0">
                <a:solidFill>
                  <a:srgbClr val="00B050"/>
                </a:solidFill>
              </a:rPr>
              <a:t>, address cultural challenges</a:t>
            </a:r>
          </a:p>
          <a:p>
            <a:pPr marL="285750" indent="-285750">
              <a:buFont typeface="Arial" panose="020B0604020202020204" pitchFamily="34" charset="0"/>
              <a:buChar char="•"/>
            </a:pPr>
            <a:r>
              <a:rPr lang="en-US" dirty="0"/>
              <a:t>Tools &amp; methods necessary, but not sufficient</a:t>
            </a:r>
          </a:p>
          <a:p>
            <a:pPr marL="285750" indent="-285750">
              <a:buFont typeface="Arial" panose="020B0604020202020204" pitchFamily="34" charset="0"/>
              <a:buChar char="•"/>
            </a:pPr>
            <a:r>
              <a:rPr lang="en-US" dirty="0"/>
              <a:t>Such as IP standardization and reuse …</a:t>
            </a:r>
          </a:p>
        </p:txBody>
      </p:sp>
      <p:sp>
        <p:nvSpPr>
          <p:cNvPr id="19" name="Rectangle: Rounded Corners 18">
            <a:extLst>
              <a:ext uri="{FF2B5EF4-FFF2-40B4-BE49-F238E27FC236}">
                <a16:creationId xmlns:a16="http://schemas.microsoft.com/office/drawing/2014/main" id="{EB6C9C28-74BF-960E-6C62-D8A4E0A8525B}"/>
              </a:ext>
            </a:extLst>
          </p:cNvPr>
          <p:cNvSpPr/>
          <p:nvPr/>
        </p:nvSpPr>
        <p:spPr>
          <a:xfrm>
            <a:off x="772357" y="5422673"/>
            <a:ext cx="10413506" cy="914400"/>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Intel uniquely positioned to LEAD  a world-class </a:t>
            </a:r>
          </a:p>
          <a:p>
            <a:pPr algn="ctr"/>
            <a:r>
              <a:rPr lang="en-US" sz="2800">
                <a:solidFill>
                  <a:schemeClr val="tx1"/>
                </a:solidFill>
              </a:rPr>
              <a:t>System Co-optimization Ecosystem</a:t>
            </a:r>
          </a:p>
        </p:txBody>
      </p:sp>
    </p:spTree>
    <p:extLst>
      <p:ext uri="{BB962C8B-B14F-4D97-AF65-F5344CB8AC3E}">
        <p14:creationId xmlns:p14="http://schemas.microsoft.com/office/powerpoint/2010/main" val="118157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4357-0046-CEF3-9E07-3FE90587F382}"/>
              </a:ext>
            </a:extLst>
          </p:cNvPr>
          <p:cNvSpPr>
            <a:spLocks noGrp="1"/>
          </p:cNvSpPr>
          <p:nvPr>
            <p:ph type="title"/>
          </p:nvPr>
        </p:nvSpPr>
        <p:spPr/>
        <p:txBody>
          <a:bodyPr>
            <a:normAutofit/>
          </a:bodyPr>
          <a:lstStyle/>
          <a:p>
            <a:r>
              <a:rPr lang="en-US"/>
              <a:t>Studio Will Benefit Intel, IFS and Govt.</a:t>
            </a:r>
          </a:p>
        </p:txBody>
      </p:sp>
      <p:grpSp>
        <p:nvGrpSpPr>
          <p:cNvPr id="18" name="Group 17">
            <a:extLst>
              <a:ext uri="{FF2B5EF4-FFF2-40B4-BE49-F238E27FC236}">
                <a16:creationId xmlns:a16="http://schemas.microsoft.com/office/drawing/2014/main" id="{B5414A02-BF84-E95C-3B79-6BF1AC1FA063}"/>
              </a:ext>
            </a:extLst>
          </p:cNvPr>
          <p:cNvGrpSpPr/>
          <p:nvPr/>
        </p:nvGrpSpPr>
        <p:grpSpPr>
          <a:xfrm>
            <a:off x="5022939" y="1474268"/>
            <a:ext cx="4717135" cy="4250113"/>
            <a:chOff x="5022939" y="1474268"/>
            <a:chExt cx="4717135" cy="4250113"/>
          </a:xfrm>
        </p:grpSpPr>
        <p:sp>
          <p:nvSpPr>
            <p:cNvPr id="4" name="TextBox 3">
              <a:extLst>
                <a:ext uri="{FF2B5EF4-FFF2-40B4-BE49-F238E27FC236}">
                  <a16:creationId xmlns:a16="http://schemas.microsoft.com/office/drawing/2014/main" id="{FEF8CB7E-4184-4E75-DF15-B1812F04AD2D}"/>
                </a:ext>
              </a:extLst>
            </p:cNvPr>
            <p:cNvSpPr txBox="1"/>
            <p:nvPr/>
          </p:nvSpPr>
          <p:spPr>
            <a:xfrm>
              <a:off x="5585516" y="5311115"/>
              <a:ext cx="4154558"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B050"/>
                  </a:solidFill>
                  <a:effectLst/>
                  <a:uLnTx/>
                  <a:uFillTx/>
                  <a:latin typeface="IntelOne Display Regular"/>
                  <a:cs typeface="Arial"/>
                </a:rPr>
                <a:t>Bolster IFS business</a:t>
              </a:r>
            </a:p>
          </p:txBody>
        </p:sp>
        <p:sp>
          <p:nvSpPr>
            <p:cNvPr id="7" name="Oval 6">
              <a:extLst>
                <a:ext uri="{FF2B5EF4-FFF2-40B4-BE49-F238E27FC236}">
                  <a16:creationId xmlns:a16="http://schemas.microsoft.com/office/drawing/2014/main" id="{5BEAD676-F554-D143-00A3-63F918337DDA}"/>
                </a:ext>
              </a:extLst>
            </p:cNvPr>
            <p:cNvSpPr>
              <a:spLocks noChangeAspect="1"/>
            </p:cNvSpPr>
            <p:nvPr/>
          </p:nvSpPr>
          <p:spPr>
            <a:xfrm>
              <a:off x="5074095" y="5267181"/>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grpSp>
          <p:nvGrpSpPr>
            <p:cNvPr id="15" name="Group 14">
              <a:extLst>
                <a:ext uri="{FF2B5EF4-FFF2-40B4-BE49-F238E27FC236}">
                  <a16:creationId xmlns:a16="http://schemas.microsoft.com/office/drawing/2014/main" id="{7006F211-9E21-0DA6-A7C4-05CF7178480F}"/>
                </a:ext>
              </a:extLst>
            </p:cNvPr>
            <p:cNvGrpSpPr/>
            <p:nvPr/>
          </p:nvGrpSpPr>
          <p:grpSpPr>
            <a:xfrm>
              <a:off x="5022939" y="1474268"/>
              <a:ext cx="2953726" cy="3355963"/>
              <a:chOff x="5074340" y="1872559"/>
              <a:chExt cx="2953726" cy="3355963"/>
            </a:xfrm>
          </p:grpSpPr>
          <p:sp>
            <p:nvSpPr>
              <p:cNvPr id="94" name="Rectangle 93">
                <a:extLst>
                  <a:ext uri="{FF2B5EF4-FFF2-40B4-BE49-F238E27FC236}">
                    <a16:creationId xmlns:a16="http://schemas.microsoft.com/office/drawing/2014/main" id="{5E0C95B3-1D75-29C2-C9B7-BFDAE72669D8}"/>
                  </a:ext>
                </a:extLst>
              </p:cNvPr>
              <p:cNvSpPr/>
              <p:nvPr/>
            </p:nvSpPr>
            <p:spPr>
              <a:xfrm>
                <a:off x="5102789" y="1872559"/>
                <a:ext cx="2925277" cy="241784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95" name="Rectangle 94">
                <a:extLst>
                  <a:ext uri="{FF2B5EF4-FFF2-40B4-BE49-F238E27FC236}">
                    <a16:creationId xmlns:a16="http://schemas.microsoft.com/office/drawing/2014/main" id="{EBA5EE9C-4AF8-7773-0F7A-4334B5E0EDF7}"/>
                  </a:ext>
                </a:extLst>
              </p:cNvPr>
              <p:cNvSpPr/>
              <p:nvPr/>
            </p:nvSpPr>
            <p:spPr>
              <a:xfrm>
                <a:off x="5102788" y="4327353"/>
                <a:ext cx="2925277" cy="90090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45" name="Rectangle 44">
                <a:extLst>
                  <a:ext uri="{FF2B5EF4-FFF2-40B4-BE49-F238E27FC236}">
                    <a16:creationId xmlns:a16="http://schemas.microsoft.com/office/drawing/2014/main" id="{97A090A2-C5D4-FE2E-7BEC-B8254D8EAD08}"/>
                  </a:ext>
                </a:extLst>
              </p:cNvPr>
              <p:cNvSpPr/>
              <p:nvPr/>
            </p:nvSpPr>
            <p:spPr>
              <a:xfrm>
                <a:off x="5185106" y="3711157"/>
                <a:ext cx="902076"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Artificial</a:t>
                </a:r>
                <a:b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b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Intelligence</a:t>
                </a:r>
              </a:p>
            </p:txBody>
          </p:sp>
          <p:grpSp>
            <p:nvGrpSpPr>
              <p:cNvPr id="48" name="Group 47">
                <a:extLst>
                  <a:ext uri="{FF2B5EF4-FFF2-40B4-BE49-F238E27FC236}">
                    <a16:creationId xmlns:a16="http://schemas.microsoft.com/office/drawing/2014/main" id="{1AA91D17-2863-3F02-9A45-7A644A77BAEC}"/>
                  </a:ext>
                </a:extLst>
              </p:cNvPr>
              <p:cNvGrpSpPr>
                <a:grpSpLocks noChangeAspect="1"/>
              </p:cNvGrpSpPr>
              <p:nvPr/>
            </p:nvGrpSpPr>
            <p:grpSpPr>
              <a:xfrm>
                <a:off x="6075461" y="3711157"/>
                <a:ext cx="420615" cy="459922"/>
                <a:chOff x="1274078" y="3772038"/>
                <a:chExt cx="385693" cy="384048"/>
              </a:xfrm>
            </p:grpSpPr>
            <p:sp>
              <p:nvSpPr>
                <p:cNvPr id="49" name="Rectangle 48">
                  <a:extLst>
                    <a:ext uri="{FF2B5EF4-FFF2-40B4-BE49-F238E27FC236}">
                      <a16:creationId xmlns:a16="http://schemas.microsoft.com/office/drawing/2014/main" id="{D3EE28F4-6B32-B1DA-EE9B-291F0DE2DE30}"/>
                    </a:ext>
                  </a:extLst>
                </p:cNvPr>
                <p:cNvSpPr/>
                <p:nvPr/>
              </p:nvSpPr>
              <p:spPr>
                <a:xfrm>
                  <a:off x="1274078" y="3772038"/>
                  <a:ext cx="385693" cy="384048"/>
                </a:xfrm>
                <a:prstGeom prst="rect">
                  <a:avLst/>
                </a:prstGeom>
                <a:solidFill>
                  <a:srgbClr val="0339A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effectLst/>
                    <a:uLnTx/>
                    <a:uFillTx/>
                    <a:latin typeface="Intel Clear"/>
                    <a:cs typeface="Arial"/>
                    <a:sym typeface="Helvetica Neue"/>
                  </a:endParaRPr>
                </a:p>
              </p:txBody>
            </p:sp>
            <p:pic>
              <p:nvPicPr>
                <p:cNvPr id="50" name="Graphic 49">
                  <a:extLst>
                    <a:ext uri="{FF2B5EF4-FFF2-40B4-BE49-F238E27FC236}">
                      <a16:creationId xmlns:a16="http://schemas.microsoft.com/office/drawing/2014/main" id="{3CF5558B-50C0-3333-8E29-AFE3F1CFCB0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1491" y="3833429"/>
                  <a:ext cx="270866" cy="261266"/>
                </a:xfrm>
                <a:prstGeom prst="rect">
                  <a:avLst/>
                </a:prstGeom>
              </p:spPr>
            </p:pic>
          </p:grpSp>
          <p:sp>
            <p:nvSpPr>
              <p:cNvPr id="51" name="Rectangle 50">
                <a:extLst>
                  <a:ext uri="{FF2B5EF4-FFF2-40B4-BE49-F238E27FC236}">
                    <a16:creationId xmlns:a16="http://schemas.microsoft.com/office/drawing/2014/main" id="{43994F86-DA0A-F992-7D77-169D3EF708C2}"/>
                  </a:ext>
                </a:extLst>
              </p:cNvPr>
              <p:cNvSpPr/>
              <p:nvPr/>
            </p:nvSpPr>
            <p:spPr>
              <a:xfrm>
                <a:off x="5185108" y="2235974"/>
                <a:ext cx="902074"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Ubiquitous  Compute</a:t>
                </a:r>
              </a:p>
            </p:txBody>
          </p:sp>
          <p:grpSp>
            <p:nvGrpSpPr>
              <p:cNvPr id="55" name="Group 54">
                <a:extLst>
                  <a:ext uri="{FF2B5EF4-FFF2-40B4-BE49-F238E27FC236}">
                    <a16:creationId xmlns:a16="http://schemas.microsoft.com/office/drawing/2014/main" id="{4C7F358F-64E0-2B51-CCAE-68858496E2F8}"/>
                  </a:ext>
                </a:extLst>
              </p:cNvPr>
              <p:cNvGrpSpPr>
                <a:grpSpLocks noChangeAspect="1"/>
              </p:cNvGrpSpPr>
              <p:nvPr/>
            </p:nvGrpSpPr>
            <p:grpSpPr>
              <a:xfrm>
                <a:off x="6075461" y="2235974"/>
                <a:ext cx="454765" cy="459922"/>
                <a:chOff x="1157401" y="1697467"/>
                <a:chExt cx="423761" cy="940458"/>
              </a:xfrm>
            </p:grpSpPr>
            <p:sp>
              <p:nvSpPr>
                <p:cNvPr id="57" name="Rectangle 56">
                  <a:extLst>
                    <a:ext uri="{FF2B5EF4-FFF2-40B4-BE49-F238E27FC236}">
                      <a16:creationId xmlns:a16="http://schemas.microsoft.com/office/drawing/2014/main" id="{07E9D5AB-B901-121A-E571-4448BCC54FCA}"/>
                    </a:ext>
                  </a:extLst>
                </p:cNvPr>
                <p:cNvSpPr/>
                <p:nvPr/>
              </p:nvSpPr>
              <p:spPr>
                <a:xfrm>
                  <a:off x="1157401" y="1697467"/>
                  <a:ext cx="423761" cy="940458"/>
                </a:xfrm>
                <a:prstGeom prst="rect">
                  <a:avLst/>
                </a:prstGeom>
                <a:solidFill>
                  <a:srgbClr val="0339A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effectLst/>
                    <a:uLnTx/>
                    <a:uFillTx/>
                    <a:latin typeface="Intel Clear"/>
                    <a:cs typeface="Arial"/>
                    <a:sym typeface="Helvetica Neue"/>
                  </a:endParaRPr>
                </a:p>
              </p:txBody>
            </p:sp>
            <p:pic>
              <p:nvPicPr>
                <p:cNvPr id="58" name="Graphic 57">
                  <a:extLst>
                    <a:ext uri="{FF2B5EF4-FFF2-40B4-BE49-F238E27FC236}">
                      <a16:creationId xmlns:a16="http://schemas.microsoft.com/office/drawing/2014/main" id="{A25EE8FC-0E90-BEBC-D87C-F179549B7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5507" y="1876532"/>
                  <a:ext cx="252551" cy="551932"/>
                </a:xfrm>
                <a:prstGeom prst="rect">
                  <a:avLst/>
                </a:prstGeom>
              </p:spPr>
            </p:pic>
          </p:grpSp>
          <p:sp>
            <p:nvSpPr>
              <p:cNvPr id="59" name="Rectangle 58">
                <a:extLst>
                  <a:ext uri="{FF2B5EF4-FFF2-40B4-BE49-F238E27FC236}">
                    <a16:creationId xmlns:a16="http://schemas.microsoft.com/office/drawing/2014/main" id="{7BA2A29A-FFC6-8885-57AD-F3846A0AE04A}"/>
                  </a:ext>
                </a:extLst>
              </p:cNvPr>
              <p:cNvSpPr/>
              <p:nvPr/>
            </p:nvSpPr>
            <p:spPr>
              <a:xfrm>
                <a:off x="6597838" y="2593461"/>
                <a:ext cx="985846"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Cloud to Edge Infrastructure</a:t>
                </a:r>
              </a:p>
            </p:txBody>
          </p:sp>
          <p:sp>
            <p:nvSpPr>
              <p:cNvPr id="63" name="Rectangle 62">
                <a:extLst>
                  <a:ext uri="{FF2B5EF4-FFF2-40B4-BE49-F238E27FC236}">
                    <a16:creationId xmlns:a16="http://schemas.microsoft.com/office/drawing/2014/main" id="{F1D5430B-A44E-4594-1C7C-F9DBFF1721C3}"/>
                  </a:ext>
                </a:extLst>
              </p:cNvPr>
              <p:cNvSpPr/>
              <p:nvPr/>
            </p:nvSpPr>
            <p:spPr>
              <a:xfrm>
                <a:off x="5185105" y="2973566"/>
                <a:ext cx="902075"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Pervasive Connectivity</a:t>
                </a:r>
              </a:p>
            </p:txBody>
          </p:sp>
          <p:grpSp>
            <p:nvGrpSpPr>
              <p:cNvPr id="64" name="Group 63">
                <a:extLst>
                  <a:ext uri="{FF2B5EF4-FFF2-40B4-BE49-F238E27FC236}">
                    <a16:creationId xmlns:a16="http://schemas.microsoft.com/office/drawing/2014/main" id="{764EF7DB-90B4-B43F-3375-AB28F123DB03}"/>
                  </a:ext>
                </a:extLst>
              </p:cNvPr>
              <p:cNvGrpSpPr>
                <a:grpSpLocks noChangeAspect="1"/>
              </p:cNvGrpSpPr>
              <p:nvPr/>
            </p:nvGrpSpPr>
            <p:grpSpPr>
              <a:xfrm>
                <a:off x="6075461" y="2973566"/>
                <a:ext cx="420615" cy="459922"/>
                <a:chOff x="1282750" y="2921496"/>
                <a:chExt cx="385693" cy="384048"/>
              </a:xfrm>
            </p:grpSpPr>
            <p:sp>
              <p:nvSpPr>
                <p:cNvPr id="65" name="Rectangle 64">
                  <a:extLst>
                    <a:ext uri="{FF2B5EF4-FFF2-40B4-BE49-F238E27FC236}">
                      <a16:creationId xmlns:a16="http://schemas.microsoft.com/office/drawing/2014/main" id="{9E4F4103-9025-B51F-2F69-40E3EA6D2FDA}"/>
                    </a:ext>
                  </a:extLst>
                </p:cNvPr>
                <p:cNvSpPr/>
                <p:nvPr/>
              </p:nvSpPr>
              <p:spPr>
                <a:xfrm>
                  <a:off x="1282750" y="2921496"/>
                  <a:ext cx="385693" cy="384048"/>
                </a:xfrm>
                <a:prstGeom prst="rect">
                  <a:avLst/>
                </a:prstGeom>
                <a:solidFill>
                  <a:srgbClr val="0339A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effectLst/>
                    <a:uLnTx/>
                    <a:uFillTx/>
                    <a:latin typeface="Intel Clear"/>
                    <a:cs typeface="Arial"/>
                    <a:sym typeface="Helvetica Neue"/>
                  </a:endParaRPr>
                </a:p>
              </p:txBody>
            </p:sp>
            <p:grpSp>
              <p:nvGrpSpPr>
                <p:cNvPr id="66" name="Group 65">
                  <a:extLst>
                    <a:ext uri="{FF2B5EF4-FFF2-40B4-BE49-F238E27FC236}">
                      <a16:creationId xmlns:a16="http://schemas.microsoft.com/office/drawing/2014/main" id="{99BFAA9E-F412-9268-81A3-4510368BC18B}"/>
                    </a:ext>
                  </a:extLst>
                </p:cNvPr>
                <p:cNvGrpSpPr/>
                <p:nvPr/>
              </p:nvGrpSpPr>
              <p:grpSpPr>
                <a:xfrm>
                  <a:off x="1344453" y="3005711"/>
                  <a:ext cx="262257" cy="215618"/>
                  <a:chOff x="2639858" y="2560779"/>
                  <a:chExt cx="1628775" cy="1453991"/>
                </a:xfrm>
              </p:grpSpPr>
              <p:sp>
                <p:nvSpPr>
                  <p:cNvPr id="67" name="Freeform: Shape 66">
                    <a:extLst>
                      <a:ext uri="{FF2B5EF4-FFF2-40B4-BE49-F238E27FC236}">
                        <a16:creationId xmlns:a16="http://schemas.microsoft.com/office/drawing/2014/main" id="{01CD931B-D6CB-4A5C-750F-2708D76AC1A9}"/>
                      </a:ext>
                    </a:extLst>
                  </p:cNvPr>
                  <p:cNvSpPr/>
                  <p:nvPr/>
                </p:nvSpPr>
                <p:spPr>
                  <a:xfrm rot="10800000">
                    <a:off x="3414192" y="3229576"/>
                    <a:ext cx="114300" cy="114300"/>
                  </a:xfrm>
                  <a:custGeom>
                    <a:avLst/>
                    <a:gdLst>
                      <a:gd name="connsiteX0" fmla="*/ 0 w 114300"/>
                      <a:gd name="connsiteY0" fmla="*/ 0 h 114300"/>
                      <a:gd name="connsiteX1" fmla="*/ 114300 w 114300"/>
                      <a:gd name="connsiteY1" fmla="*/ 0 h 114300"/>
                      <a:gd name="connsiteX2" fmla="*/ 114300 w 114300"/>
                      <a:gd name="connsiteY2" fmla="*/ 114300 h 114300"/>
                      <a:gd name="connsiteX3" fmla="*/ 0 w 1143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14300" h="114300">
                        <a:moveTo>
                          <a:pt x="0" y="0"/>
                        </a:moveTo>
                        <a:lnTo>
                          <a:pt x="114300" y="0"/>
                        </a:lnTo>
                        <a:lnTo>
                          <a:pt x="114300" y="114300"/>
                        </a:lnTo>
                        <a:lnTo>
                          <a:pt x="0" y="11430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IntelOne Display Regular"/>
                      <a:cs typeface="Arial"/>
                      <a:sym typeface="Helvetica Neue"/>
                    </a:endParaRPr>
                  </a:p>
                </p:txBody>
              </p:sp>
              <p:sp>
                <p:nvSpPr>
                  <p:cNvPr id="68" name="Freeform: Shape 67">
                    <a:extLst>
                      <a:ext uri="{FF2B5EF4-FFF2-40B4-BE49-F238E27FC236}">
                        <a16:creationId xmlns:a16="http://schemas.microsoft.com/office/drawing/2014/main" id="{A6567170-81AF-E2DF-9490-6862DBEB20E3}"/>
                      </a:ext>
                    </a:extLst>
                  </p:cNvPr>
                  <p:cNvSpPr/>
                  <p:nvPr/>
                </p:nvSpPr>
                <p:spPr>
                  <a:xfrm>
                    <a:off x="2639858" y="2560779"/>
                    <a:ext cx="1628775" cy="1453991"/>
                  </a:xfrm>
                  <a:custGeom>
                    <a:avLst/>
                    <a:gdLst>
                      <a:gd name="connsiteX0" fmla="*/ 1552575 w 1628775"/>
                      <a:gd name="connsiteY0" fmla="*/ 577882 h 1453991"/>
                      <a:gd name="connsiteX1" fmla="*/ 1479899 w 1628775"/>
                      <a:gd name="connsiteY1" fmla="*/ 577882 h 1453991"/>
                      <a:gd name="connsiteX2" fmla="*/ 1283208 w 1628775"/>
                      <a:gd name="connsiteY2" fmla="*/ 233363 h 1453991"/>
                      <a:gd name="connsiteX3" fmla="*/ 1306163 w 1628775"/>
                      <a:gd name="connsiteY3" fmla="*/ 153067 h 1453991"/>
                      <a:gd name="connsiteX4" fmla="*/ 1153097 w 1628775"/>
                      <a:gd name="connsiteY4" fmla="*/ 0 h 1453991"/>
                      <a:gd name="connsiteX5" fmla="*/ 1019365 w 1628775"/>
                      <a:gd name="connsiteY5" fmla="*/ 78772 h 1453991"/>
                      <a:gd name="connsiteX6" fmla="*/ 632746 w 1628775"/>
                      <a:gd name="connsiteY6" fmla="*/ 78772 h 1453991"/>
                      <a:gd name="connsiteX7" fmla="*/ 632746 w 1628775"/>
                      <a:gd name="connsiteY7" fmla="*/ 10192 h 1453991"/>
                      <a:gd name="connsiteX8" fmla="*/ 556546 w 1628775"/>
                      <a:gd name="connsiteY8" fmla="*/ 10192 h 1453991"/>
                      <a:gd name="connsiteX9" fmla="*/ 410528 w 1628775"/>
                      <a:gd name="connsiteY9" fmla="*/ 10192 h 1453991"/>
                      <a:gd name="connsiteX10" fmla="*/ 334328 w 1628775"/>
                      <a:gd name="connsiteY10" fmla="*/ 10192 h 1453991"/>
                      <a:gd name="connsiteX11" fmla="*/ 334328 w 1628775"/>
                      <a:gd name="connsiteY11" fmla="*/ 86392 h 1453991"/>
                      <a:gd name="connsiteX12" fmla="*/ 334328 w 1628775"/>
                      <a:gd name="connsiteY12" fmla="*/ 232410 h 1453991"/>
                      <a:gd name="connsiteX13" fmla="*/ 334328 w 1628775"/>
                      <a:gd name="connsiteY13" fmla="*/ 266033 h 1453991"/>
                      <a:gd name="connsiteX14" fmla="*/ 156496 w 1628775"/>
                      <a:gd name="connsiteY14" fmla="*/ 574167 h 1453991"/>
                      <a:gd name="connsiteX15" fmla="*/ 153067 w 1628775"/>
                      <a:gd name="connsiteY15" fmla="*/ 573977 h 1453991"/>
                      <a:gd name="connsiteX16" fmla="*/ 0 w 1628775"/>
                      <a:gd name="connsiteY16" fmla="*/ 727043 h 1453991"/>
                      <a:gd name="connsiteX17" fmla="*/ 153067 w 1628775"/>
                      <a:gd name="connsiteY17" fmla="*/ 880110 h 1453991"/>
                      <a:gd name="connsiteX18" fmla="*/ 156496 w 1628775"/>
                      <a:gd name="connsiteY18" fmla="*/ 879920 h 1453991"/>
                      <a:gd name="connsiteX19" fmla="*/ 334328 w 1628775"/>
                      <a:gd name="connsiteY19" fmla="*/ 1187958 h 1453991"/>
                      <a:gd name="connsiteX20" fmla="*/ 334328 w 1628775"/>
                      <a:gd name="connsiteY20" fmla="*/ 1228725 h 1453991"/>
                      <a:gd name="connsiteX21" fmla="*/ 334328 w 1628775"/>
                      <a:gd name="connsiteY21" fmla="*/ 1374743 h 1453991"/>
                      <a:gd name="connsiteX22" fmla="*/ 334328 w 1628775"/>
                      <a:gd name="connsiteY22" fmla="*/ 1450943 h 1453991"/>
                      <a:gd name="connsiteX23" fmla="*/ 410528 w 1628775"/>
                      <a:gd name="connsiteY23" fmla="*/ 1450943 h 1453991"/>
                      <a:gd name="connsiteX24" fmla="*/ 556546 w 1628775"/>
                      <a:gd name="connsiteY24" fmla="*/ 1450943 h 1453991"/>
                      <a:gd name="connsiteX25" fmla="*/ 632746 w 1628775"/>
                      <a:gd name="connsiteY25" fmla="*/ 1450943 h 1453991"/>
                      <a:gd name="connsiteX26" fmla="*/ 632746 w 1628775"/>
                      <a:gd name="connsiteY26" fmla="*/ 1375220 h 1453991"/>
                      <a:gd name="connsiteX27" fmla="*/ 1012888 w 1628775"/>
                      <a:gd name="connsiteY27" fmla="*/ 1375220 h 1453991"/>
                      <a:gd name="connsiteX28" fmla="*/ 1146620 w 1628775"/>
                      <a:gd name="connsiteY28" fmla="*/ 1453991 h 1453991"/>
                      <a:gd name="connsiteX29" fmla="*/ 1299686 w 1628775"/>
                      <a:gd name="connsiteY29" fmla="*/ 1300925 h 1453991"/>
                      <a:gd name="connsiteX30" fmla="*/ 1278541 w 1628775"/>
                      <a:gd name="connsiteY30" fmla="*/ 1223677 h 1453991"/>
                      <a:gd name="connsiteX31" fmla="*/ 1479137 w 1628775"/>
                      <a:gd name="connsiteY31" fmla="*/ 876205 h 1453991"/>
                      <a:gd name="connsiteX32" fmla="*/ 1552575 w 1628775"/>
                      <a:gd name="connsiteY32" fmla="*/ 876205 h 1453991"/>
                      <a:gd name="connsiteX33" fmla="*/ 1628775 w 1628775"/>
                      <a:gd name="connsiteY33" fmla="*/ 876205 h 1453991"/>
                      <a:gd name="connsiteX34" fmla="*/ 1628775 w 1628775"/>
                      <a:gd name="connsiteY34" fmla="*/ 800005 h 1453991"/>
                      <a:gd name="connsiteX35" fmla="*/ 1628775 w 1628775"/>
                      <a:gd name="connsiteY35" fmla="*/ 654082 h 1453991"/>
                      <a:gd name="connsiteX36" fmla="*/ 1628775 w 1628775"/>
                      <a:gd name="connsiteY36" fmla="*/ 577882 h 1453991"/>
                      <a:gd name="connsiteX37" fmla="*/ 1552575 w 1628775"/>
                      <a:gd name="connsiteY37" fmla="*/ 577882 h 1453991"/>
                      <a:gd name="connsiteX38" fmla="*/ 1153192 w 1628775"/>
                      <a:gd name="connsiteY38" fmla="*/ 76200 h 1453991"/>
                      <a:gd name="connsiteX39" fmla="*/ 1230059 w 1628775"/>
                      <a:gd name="connsiteY39" fmla="*/ 153067 h 1453991"/>
                      <a:gd name="connsiteX40" fmla="*/ 1153192 w 1628775"/>
                      <a:gd name="connsiteY40" fmla="*/ 229934 h 1453991"/>
                      <a:gd name="connsiteX41" fmla="*/ 1076325 w 1628775"/>
                      <a:gd name="connsiteY41" fmla="*/ 153067 h 1453991"/>
                      <a:gd name="connsiteX42" fmla="*/ 1153192 w 1628775"/>
                      <a:gd name="connsiteY42" fmla="*/ 76200 h 1453991"/>
                      <a:gd name="connsiteX43" fmla="*/ 410528 w 1628775"/>
                      <a:gd name="connsiteY43" fmla="*/ 86487 h 1453991"/>
                      <a:gd name="connsiteX44" fmla="*/ 556546 w 1628775"/>
                      <a:gd name="connsiteY44" fmla="*/ 86487 h 1453991"/>
                      <a:gd name="connsiteX45" fmla="*/ 556546 w 1628775"/>
                      <a:gd name="connsiteY45" fmla="*/ 232410 h 1453991"/>
                      <a:gd name="connsiteX46" fmla="*/ 410528 w 1628775"/>
                      <a:gd name="connsiteY46" fmla="*/ 232410 h 1453991"/>
                      <a:gd name="connsiteX47" fmla="*/ 410528 w 1628775"/>
                      <a:gd name="connsiteY47" fmla="*/ 86487 h 1453991"/>
                      <a:gd name="connsiteX48" fmla="*/ 76200 w 1628775"/>
                      <a:gd name="connsiteY48" fmla="*/ 727043 h 1453991"/>
                      <a:gd name="connsiteX49" fmla="*/ 153067 w 1628775"/>
                      <a:gd name="connsiteY49" fmla="*/ 650177 h 1453991"/>
                      <a:gd name="connsiteX50" fmla="*/ 229934 w 1628775"/>
                      <a:gd name="connsiteY50" fmla="*/ 727043 h 1453991"/>
                      <a:gd name="connsiteX51" fmla="*/ 153067 w 1628775"/>
                      <a:gd name="connsiteY51" fmla="*/ 803910 h 1453991"/>
                      <a:gd name="connsiteX52" fmla="*/ 76200 w 1628775"/>
                      <a:gd name="connsiteY52" fmla="*/ 727043 h 1453991"/>
                      <a:gd name="connsiteX53" fmla="*/ 556546 w 1628775"/>
                      <a:gd name="connsiteY53" fmla="*/ 1374743 h 1453991"/>
                      <a:gd name="connsiteX54" fmla="*/ 410528 w 1628775"/>
                      <a:gd name="connsiteY54" fmla="*/ 1374743 h 1453991"/>
                      <a:gd name="connsiteX55" fmla="*/ 410528 w 1628775"/>
                      <a:gd name="connsiteY55" fmla="*/ 1228725 h 1453991"/>
                      <a:gd name="connsiteX56" fmla="*/ 556546 w 1628775"/>
                      <a:gd name="connsiteY56" fmla="*/ 1228725 h 1453991"/>
                      <a:gd name="connsiteX57" fmla="*/ 556546 w 1628775"/>
                      <a:gd name="connsiteY57" fmla="*/ 1374743 h 1453991"/>
                      <a:gd name="connsiteX58" fmla="*/ 632746 w 1628775"/>
                      <a:gd name="connsiteY58" fmla="*/ 1301020 h 1453991"/>
                      <a:gd name="connsiteX59" fmla="*/ 632746 w 1628775"/>
                      <a:gd name="connsiteY59" fmla="*/ 1228725 h 1453991"/>
                      <a:gd name="connsiteX60" fmla="*/ 632746 w 1628775"/>
                      <a:gd name="connsiteY60" fmla="*/ 1152525 h 1453991"/>
                      <a:gd name="connsiteX61" fmla="*/ 556546 w 1628775"/>
                      <a:gd name="connsiteY61" fmla="*/ 1152525 h 1453991"/>
                      <a:gd name="connsiteX62" fmla="*/ 410528 w 1628775"/>
                      <a:gd name="connsiteY62" fmla="*/ 1152525 h 1453991"/>
                      <a:gd name="connsiteX63" fmla="*/ 399669 w 1628775"/>
                      <a:gd name="connsiteY63" fmla="*/ 1152525 h 1453991"/>
                      <a:gd name="connsiteX64" fmla="*/ 230219 w 1628775"/>
                      <a:gd name="connsiteY64" fmla="*/ 859060 h 1453991"/>
                      <a:gd name="connsiteX65" fmla="*/ 306134 w 1628775"/>
                      <a:gd name="connsiteY65" fmla="*/ 727043 h 1453991"/>
                      <a:gd name="connsiteX66" fmla="*/ 230219 w 1628775"/>
                      <a:gd name="connsiteY66" fmla="*/ 595027 h 1453991"/>
                      <a:gd name="connsiteX67" fmla="*/ 395573 w 1628775"/>
                      <a:gd name="connsiteY67" fmla="*/ 308610 h 1453991"/>
                      <a:gd name="connsiteX68" fmla="*/ 410623 w 1628775"/>
                      <a:gd name="connsiteY68" fmla="*/ 308610 h 1453991"/>
                      <a:gd name="connsiteX69" fmla="*/ 556641 w 1628775"/>
                      <a:gd name="connsiteY69" fmla="*/ 308610 h 1453991"/>
                      <a:gd name="connsiteX70" fmla="*/ 632841 w 1628775"/>
                      <a:gd name="connsiteY70" fmla="*/ 308610 h 1453991"/>
                      <a:gd name="connsiteX71" fmla="*/ 632841 w 1628775"/>
                      <a:gd name="connsiteY71" fmla="*/ 232410 h 1453991"/>
                      <a:gd name="connsiteX72" fmla="*/ 632841 w 1628775"/>
                      <a:gd name="connsiteY72" fmla="*/ 153067 h 1453991"/>
                      <a:gd name="connsiteX73" fmla="*/ 1000125 w 1628775"/>
                      <a:gd name="connsiteY73" fmla="*/ 153067 h 1453991"/>
                      <a:gd name="connsiteX74" fmla="*/ 1000125 w 1628775"/>
                      <a:gd name="connsiteY74" fmla="*/ 153067 h 1453991"/>
                      <a:gd name="connsiteX75" fmla="*/ 1153192 w 1628775"/>
                      <a:gd name="connsiteY75" fmla="*/ 306134 h 1453991"/>
                      <a:gd name="connsiteX76" fmla="*/ 1228058 w 1628775"/>
                      <a:gd name="connsiteY76" fmla="*/ 286417 h 1453991"/>
                      <a:gd name="connsiteX77" fmla="*/ 1394460 w 1628775"/>
                      <a:gd name="connsiteY77" fmla="*/ 577787 h 1453991"/>
                      <a:gd name="connsiteX78" fmla="*/ 1330452 w 1628775"/>
                      <a:gd name="connsiteY78" fmla="*/ 577787 h 1453991"/>
                      <a:gd name="connsiteX79" fmla="*/ 1330452 w 1628775"/>
                      <a:gd name="connsiteY79" fmla="*/ 653987 h 1453991"/>
                      <a:gd name="connsiteX80" fmla="*/ 1330452 w 1628775"/>
                      <a:gd name="connsiteY80" fmla="*/ 800005 h 1453991"/>
                      <a:gd name="connsiteX81" fmla="*/ 1330452 w 1628775"/>
                      <a:gd name="connsiteY81" fmla="*/ 876205 h 1453991"/>
                      <a:gd name="connsiteX82" fmla="*/ 1393508 w 1628775"/>
                      <a:gd name="connsiteY82" fmla="*/ 876205 h 1453991"/>
                      <a:gd name="connsiteX83" fmla="*/ 1224343 w 1628775"/>
                      <a:gd name="connsiteY83" fmla="*/ 1169289 h 1453991"/>
                      <a:gd name="connsiteX84" fmla="*/ 1146810 w 1628775"/>
                      <a:gd name="connsiteY84" fmla="*/ 1147953 h 1453991"/>
                      <a:gd name="connsiteX85" fmla="*/ 993743 w 1628775"/>
                      <a:gd name="connsiteY85" fmla="*/ 1301020 h 1453991"/>
                      <a:gd name="connsiteX86" fmla="*/ 632746 w 1628775"/>
                      <a:gd name="connsiteY86" fmla="*/ 1301020 h 1453991"/>
                      <a:gd name="connsiteX87" fmla="*/ 1146620 w 1628775"/>
                      <a:gd name="connsiteY87" fmla="*/ 1377887 h 1453991"/>
                      <a:gd name="connsiteX88" fmla="*/ 1069753 w 1628775"/>
                      <a:gd name="connsiteY88" fmla="*/ 1301020 h 1453991"/>
                      <a:gd name="connsiteX89" fmla="*/ 1146620 w 1628775"/>
                      <a:gd name="connsiteY89" fmla="*/ 1224153 h 1453991"/>
                      <a:gd name="connsiteX90" fmla="*/ 1223486 w 1628775"/>
                      <a:gd name="connsiteY90" fmla="*/ 1301020 h 1453991"/>
                      <a:gd name="connsiteX91" fmla="*/ 1146620 w 1628775"/>
                      <a:gd name="connsiteY91" fmla="*/ 1377887 h 1453991"/>
                      <a:gd name="connsiteX92" fmla="*/ 1552575 w 1628775"/>
                      <a:gd name="connsiteY92" fmla="*/ 800005 h 1453991"/>
                      <a:gd name="connsiteX93" fmla="*/ 1406557 w 1628775"/>
                      <a:gd name="connsiteY93" fmla="*/ 800005 h 1453991"/>
                      <a:gd name="connsiteX94" fmla="*/ 1406557 w 1628775"/>
                      <a:gd name="connsiteY94" fmla="*/ 654082 h 1453991"/>
                      <a:gd name="connsiteX95" fmla="*/ 1552575 w 1628775"/>
                      <a:gd name="connsiteY95" fmla="*/ 654082 h 1453991"/>
                      <a:gd name="connsiteX96" fmla="*/ 1552575 w 1628775"/>
                      <a:gd name="connsiteY96" fmla="*/ 800005 h 14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28775" h="1453991">
                        <a:moveTo>
                          <a:pt x="1552575" y="577882"/>
                        </a:moveTo>
                        <a:lnTo>
                          <a:pt x="1479899" y="577882"/>
                        </a:lnTo>
                        <a:lnTo>
                          <a:pt x="1283208" y="233363"/>
                        </a:lnTo>
                        <a:cubicBezTo>
                          <a:pt x="1297686" y="210026"/>
                          <a:pt x="1306163" y="182499"/>
                          <a:pt x="1306163" y="153067"/>
                        </a:cubicBezTo>
                        <a:cubicBezTo>
                          <a:pt x="1306163" y="68675"/>
                          <a:pt x="1237488" y="0"/>
                          <a:pt x="1153097" y="0"/>
                        </a:cubicBezTo>
                        <a:cubicBezTo>
                          <a:pt x="1095661" y="0"/>
                          <a:pt x="1045559" y="31814"/>
                          <a:pt x="1019365" y="78772"/>
                        </a:cubicBezTo>
                        <a:lnTo>
                          <a:pt x="632746" y="78772"/>
                        </a:lnTo>
                        <a:lnTo>
                          <a:pt x="632746" y="10192"/>
                        </a:lnTo>
                        <a:lnTo>
                          <a:pt x="556546" y="10192"/>
                        </a:lnTo>
                        <a:lnTo>
                          <a:pt x="410528" y="10192"/>
                        </a:lnTo>
                        <a:lnTo>
                          <a:pt x="334328" y="10192"/>
                        </a:lnTo>
                        <a:lnTo>
                          <a:pt x="334328" y="86392"/>
                        </a:lnTo>
                        <a:lnTo>
                          <a:pt x="334328" y="232410"/>
                        </a:lnTo>
                        <a:lnTo>
                          <a:pt x="334328" y="266033"/>
                        </a:lnTo>
                        <a:lnTo>
                          <a:pt x="156496" y="574167"/>
                        </a:lnTo>
                        <a:cubicBezTo>
                          <a:pt x="155353" y="574167"/>
                          <a:pt x="154210" y="573977"/>
                          <a:pt x="153067" y="573977"/>
                        </a:cubicBezTo>
                        <a:cubicBezTo>
                          <a:pt x="68675" y="573977"/>
                          <a:pt x="0" y="642652"/>
                          <a:pt x="0" y="727043"/>
                        </a:cubicBezTo>
                        <a:cubicBezTo>
                          <a:pt x="0" y="811435"/>
                          <a:pt x="68675" y="880110"/>
                          <a:pt x="153067" y="880110"/>
                        </a:cubicBezTo>
                        <a:cubicBezTo>
                          <a:pt x="154210" y="880110"/>
                          <a:pt x="155353" y="879920"/>
                          <a:pt x="156496" y="879920"/>
                        </a:cubicBezTo>
                        <a:lnTo>
                          <a:pt x="334328" y="1187958"/>
                        </a:lnTo>
                        <a:lnTo>
                          <a:pt x="334328" y="1228725"/>
                        </a:lnTo>
                        <a:lnTo>
                          <a:pt x="334328" y="1374743"/>
                        </a:lnTo>
                        <a:lnTo>
                          <a:pt x="334328" y="1450943"/>
                        </a:lnTo>
                        <a:lnTo>
                          <a:pt x="410528" y="1450943"/>
                        </a:lnTo>
                        <a:lnTo>
                          <a:pt x="556546" y="1450943"/>
                        </a:lnTo>
                        <a:lnTo>
                          <a:pt x="632746" y="1450943"/>
                        </a:lnTo>
                        <a:lnTo>
                          <a:pt x="632746" y="1375220"/>
                        </a:lnTo>
                        <a:lnTo>
                          <a:pt x="1012888" y="1375220"/>
                        </a:lnTo>
                        <a:cubicBezTo>
                          <a:pt x="1039082" y="1422178"/>
                          <a:pt x="1089184" y="1453991"/>
                          <a:pt x="1146620" y="1453991"/>
                        </a:cubicBezTo>
                        <a:cubicBezTo>
                          <a:pt x="1231011" y="1453991"/>
                          <a:pt x="1299686" y="1385316"/>
                          <a:pt x="1299686" y="1300925"/>
                        </a:cubicBezTo>
                        <a:cubicBezTo>
                          <a:pt x="1299686" y="1272731"/>
                          <a:pt x="1291876" y="1246346"/>
                          <a:pt x="1278541" y="1223677"/>
                        </a:cubicBezTo>
                        <a:lnTo>
                          <a:pt x="1479137" y="876205"/>
                        </a:lnTo>
                        <a:lnTo>
                          <a:pt x="1552575" y="876205"/>
                        </a:lnTo>
                        <a:lnTo>
                          <a:pt x="1628775" y="876205"/>
                        </a:lnTo>
                        <a:lnTo>
                          <a:pt x="1628775" y="800005"/>
                        </a:lnTo>
                        <a:lnTo>
                          <a:pt x="1628775" y="654082"/>
                        </a:lnTo>
                        <a:lnTo>
                          <a:pt x="1628775" y="577882"/>
                        </a:lnTo>
                        <a:lnTo>
                          <a:pt x="1552575" y="577882"/>
                        </a:lnTo>
                        <a:close/>
                        <a:moveTo>
                          <a:pt x="1153192" y="76200"/>
                        </a:moveTo>
                        <a:cubicBezTo>
                          <a:pt x="1195673" y="76200"/>
                          <a:pt x="1230059" y="110585"/>
                          <a:pt x="1230059" y="153067"/>
                        </a:cubicBezTo>
                        <a:cubicBezTo>
                          <a:pt x="1230059" y="195548"/>
                          <a:pt x="1195673" y="229934"/>
                          <a:pt x="1153192" y="229934"/>
                        </a:cubicBezTo>
                        <a:cubicBezTo>
                          <a:pt x="1110710" y="229934"/>
                          <a:pt x="1076325" y="195548"/>
                          <a:pt x="1076325" y="153067"/>
                        </a:cubicBezTo>
                        <a:cubicBezTo>
                          <a:pt x="1076325" y="110585"/>
                          <a:pt x="1110710" y="76200"/>
                          <a:pt x="1153192" y="76200"/>
                        </a:cubicBezTo>
                        <a:close/>
                        <a:moveTo>
                          <a:pt x="410528" y="86487"/>
                        </a:moveTo>
                        <a:lnTo>
                          <a:pt x="556546" y="86487"/>
                        </a:lnTo>
                        <a:lnTo>
                          <a:pt x="556546" y="232410"/>
                        </a:lnTo>
                        <a:lnTo>
                          <a:pt x="410528" y="232410"/>
                        </a:lnTo>
                        <a:lnTo>
                          <a:pt x="410528" y="86487"/>
                        </a:lnTo>
                        <a:close/>
                        <a:moveTo>
                          <a:pt x="76200" y="727043"/>
                        </a:moveTo>
                        <a:cubicBezTo>
                          <a:pt x="76200" y="684562"/>
                          <a:pt x="110585" y="650177"/>
                          <a:pt x="153067" y="650177"/>
                        </a:cubicBezTo>
                        <a:cubicBezTo>
                          <a:pt x="195548" y="650177"/>
                          <a:pt x="229934" y="684562"/>
                          <a:pt x="229934" y="727043"/>
                        </a:cubicBezTo>
                        <a:cubicBezTo>
                          <a:pt x="229934" y="769525"/>
                          <a:pt x="195548" y="803910"/>
                          <a:pt x="153067" y="803910"/>
                        </a:cubicBezTo>
                        <a:cubicBezTo>
                          <a:pt x="110585" y="803910"/>
                          <a:pt x="76200" y="769525"/>
                          <a:pt x="76200" y="727043"/>
                        </a:cubicBezTo>
                        <a:close/>
                        <a:moveTo>
                          <a:pt x="556546" y="1374743"/>
                        </a:moveTo>
                        <a:lnTo>
                          <a:pt x="410528" y="1374743"/>
                        </a:lnTo>
                        <a:lnTo>
                          <a:pt x="410528" y="1228725"/>
                        </a:lnTo>
                        <a:lnTo>
                          <a:pt x="556546" y="1228725"/>
                        </a:lnTo>
                        <a:lnTo>
                          <a:pt x="556546" y="1374743"/>
                        </a:lnTo>
                        <a:close/>
                        <a:moveTo>
                          <a:pt x="632746" y="1301020"/>
                        </a:moveTo>
                        <a:lnTo>
                          <a:pt x="632746" y="1228725"/>
                        </a:lnTo>
                        <a:lnTo>
                          <a:pt x="632746" y="1152525"/>
                        </a:lnTo>
                        <a:lnTo>
                          <a:pt x="556546" y="1152525"/>
                        </a:lnTo>
                        <a:lnTo>
                          <a:pt x="410528" y="1152525"/>
                        </a:lnTo>
                        <a:lnTo>
                          <a:pt x="399669" y="1152525"/>
                        </a:lnTo>
                        <a:lnTo>
                          <a:pt x="230219" y="859060"/>
                        </a:lnTo>
                        <a:cubicBezTo>
                          <a:pt x="275558" y="832485"/>
                          <a:pt x="306134" y="783336"/>
                          <a:pt x="306134" y="727043"/>
                        </a:cubicBezTo>
                        <a:cubicBezTo>
                          <a:pt x="306134" y="670751"/>
                          <a:pt x="275558" y="621697"/>
                          <a:pt x="230219" y="595027"/>
                        </a:cubicBezTo>
                        <a:lnTo>
                          <a:pt x="395573" y="308610"/>
                        </a:lnTo>
                        <a:lnTo>
                          <a:pt x="410623" y="308610"/>
                        </a:lnTo>
                        <a:lnTo>
                          <a:pt x="556641" y="308610"/>
                        </a:lnTo>
                        <a:lnTo>
                          <a:pt x="632841" y="308610"/>
                        </a:lnTo>
                        <a:lnTo>
                          <a:pt x="632841" y="232410"/>
                        </a:lnTo>
                        <a:lnTo>
                          <a:pt x="632841" y="153067"/>
                        </a:lnTo>
                        <a:lnTo>
                          <a:pt x="1000125" y="153067"/>
                        </a:lnTo>
                        <a:lnTo>
                          <a:pt x="1000125" y="153067"/>
                        </a:lnTo>
                        <a:cubicBezTo>
                          <a:pt x="1000125" y="237458"/>
                          <a:pt x="1068800" y="306134"/>
                          <a:pt x="1153192" y="306134"/>
                        </a:cubicBezTo>
                        <a:cubicBezTo>
                          <a:pt x="1180338" y="306134"/>
                          <a:pt x="1205865" y="298895"/>
                          <a:pt x="1228058" y="286417"/>
                        </a:cubicBezTo>
                        <a:lnTo>
                          <a:pt x="1394460" y="577787"/>
                        </a:lnTo>
                        <a:lnTo>
                          <a:pt x="1330452" y="577787"/>
                        </a:lnTo>
                        <a:lnTo>
                          <a:pt x="1330452" y="653987"/>
                        </a:lnTo>
                        <a:lnTo>
                          <a:pt x="1330452" y="800005"/>
                        </a:lnTo>
                        <a:lnTo>
                          <a:pt x="1330452" y="876205"/>
                        </a:lnTo>
                        <a:lnTo>
                          <a:pt x="1393508" y="876205"/>
                        </a:lnTo>
                        <a:lnTo>
                          <a:pt x="1224343" y="1169289"/>
                        </a:lnTo>
                        <a:cubicBezTo>
                          <a:pt x="1201579" y="1155859"/>
                          <a:pt x="1175099" y="1147953"/>
                          <a:pt x="1146810" y="1147953"/>
                        </a:cubicBezTo>
                        <a:cubicBezTo>
                          <a:pt x="1062419" y="1147953"/>
                          <a:pt x="993743" y="1216628"/>
                          <a:pt x="993743" y="1301020"/>
                        </a:cubicBezTo>
                        <a:lnTo>
                          <a:pt x="632746" y="1301020"/>
                        </a:lnTo>
                        <a:close/>
                        <a:moveTo>
                          <a:pt x="1146620" y="1377887"/>
                        </a:moveTo>
                        <a:cubicBezTo>
                          <a:pt x="1104138" y="1377887"/>
                          <a:pt x="1069753" y="1343501"/>
                          <a:pt x="1069753" y="1301020"/>
                        </a:cubicBezTo>
                        <a:cubicBezTo>
                          <a:pt x="1069753" y="1258538"/>
                          <a:pt x="1104138" y="1224153"/>
                          <a:pt x="1146620" y="1224153"/>
                        </a:cubicBezTo>
                        <a:cubicBezTo>
                          <a:pt x="1189101" y="1224153"/>
                          <a:pt x="1223486" y="1258538"/>
                          <a:pt x="1223486" y="1301020"/>
                        </a:cubicBezTo>
                        <a:cubicBezTo>
                          <a:pt x="1223486" y="1343501"/>
                          <a:pt x="1189101" y="1377887"/>
                          <a:pt x="1146620" y="1377887"/>
                        </a:cubicBezTo>
                        <a:close/>
                        <a:moveTo>
                          <a:pt x="1552575" y="800005"/>
                        </a:moveTo>
                        <a:lnTo>
                          <a:pt x="1406557" y="800005"/>
                        </a:lnTo>
                        <a:lnTo>
                          <a:pt x="1406557" y="654082"/>
                        </a:lnTo>
                        <a:lnTo>
                          <a:pt x="1552575" y="654082"/>
                        </a:lnTo>
                        <a:lnTo>
                          <a:pt x="1552575" y="80000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IntelOne Display Regular"/>
                      <a:cs typeface="Arial"/>
                      <a:sym typeface="Helvetica Neue"/>
                    </a:endParaRPr>
                  </a:p>
                </p:txBody>
              </p:sp>
              <p:sp>
                <p:nvSpPr>
                  <p:cNvPr id="69" name="Freeform: Shape 68">
                    <a:extLst>
                      <a:ext uri="{FF2B5EF4-FFF2-40B4-BE49-F238E27FC236}">
                        <a16:creationId xmlns:a16="http://schemas.microsoft.com/office/drawing/2014/main" id="{D2A8706A-3C68-944A-9561-B336D8616319}"/>
                      </a:ext>
                    </a:extLst>
                  </p:cNvPr>
                  <p:cNvSpPr/>
                  <p:nvPr/>
                </p:nvSpPr>
                <p:spPr>
                  <a:xfrm>
                    <a:off x="3029144" y="2845100"/>
                    <a:ext cx="884301" cy="883253"/>
                  </a:xfrm>
                  <a:custGeom>
                    <a:avLst/>
                    <a:gdLst>
                      <a:gd name="connsiteX0" fmla="*/ 315182 w 884301"/>
                      <a:gd name="connsiteY0" fmla="*/ 418243 h 883253"/>
                      <a:gd name="connsiteX1" fmla="*/ 238982 w 884301"/>
                      <a:gd name="connsiteY1" fmla="*/ 418243 h 883253"/>
                      <a:gd name="connsiteX2" fmla="*/ 465106 w 884301"/>
                      <a:gd name="connsiteY2" fmla="*/ 644366 h 883253"/>
                      <a:gd name="connsiteX3" fmla="*/ 465106 w 884301"/>
                      <a:gd name="connsiteY3" fmla="*/ 568166 h 883253"/>
                      <a:gd name="connsiteX4" fmla="*/ 315182 w 884301"/>
                      <a:gd name="connsiteY4" fmla="*/ 418243 h 883253"/>
                      <a:gd name="connsiteX5" fmla="*/ 76200 w 884301"/>
                      <a:gd name="connsiteY5" fmla="*/ 418243 h 883253"/>
                      <a:gd name="connsiteX6" fmla="*/ 0 w 884301"/>
                      <a:gd name="connsiteY6" fmla="*/ 418243 h 883253"/>
                      <a:gd name="connsiteX7" fmla="*/ 465011 w 884301"/>
                      <a:gd name="connsiteY7" fmla="*/ 883253 h 883253"/>
                      <a:gd name="connsiteX8" fmla="*/ 465011 w 884301"/>
                      <a:gd name="connsiteY8" fmla="*/ 807053 h 883253"/>
                      <a:gd name="connsiteX9" fmla="*/ 76200 w 884301"/>
                      <a:gd name="connsiteY9" fmla="*/ 418243 h 883253"/>
                      <a:gd name="connsiteX10" fmla="*/ 195358 w 884301"/>
                      <a:gd name="connsiteY10" fmla="*/ 418243 h 883253"/>
                      <a:gd name="connsiteX11" fmla="*/ 119158 w 884301"/>
                      <a:gd name="connsiteY11" fmla="*/ 418243 h 883253"/>
                      <a:gd name="connsiteX12" fmla="*/ 465011 w 884301"/>
                      <a:gd name="connsiteY12" fmla="*/ 764096 h 883253"/>
                      <a:gd name="connsiteX13" fmla="*/ 465011 w 884301"/>
                      <a:gd name="connsiteY13" fmla="*/ 687896 h 883253"/>
                      <a:gd name="connsiteX14" fmla="*/ 195358 w 884301"/>
                      <a:gd name="connsiteY14" fmla="*/ 418243 h 883253"/>
                      <a:gd name="connsiteX15" fmla="*/ 419291 w 884301"/>
                      <a:gd name="connsiteY15" fmla="*/ 0 h 883253"/>
                      <a:gd name="connsiteX16" fmla="*/ 419291 w 884301"/>
                      <a:gd name="connsiteY16" fmla="*/ 76200 h 883253"/>
                      <a:gd name="connsiteX17" fmla="*/ 808101 w 884301"/>
                      <a:gd name="connsiteY17" fmla="*/ 465010 h 883253"/>
                      <a:gd name="connsiteX18" fmla="*/ 884301 w 884301"/>
                      <a:gd name="connsiteY18" fmla="*/ 465010 h 883253"/>
                      <a:gd name="connsiteX19" fmla="*/ 419291 w 884301"/>
                      <a:gd name="connsiteY19" fmla="*/ 0 h 883253"/>
                      <a:gd name="connsiteX20" fmla="*/ 419291 w 884301"/>
                      <a:gd name="connsiteY20" fmla="*/ 119158 h 883253"/>
                      <a:gd name="connsiteX21" fmla="*/ 419291 w 884301"/>
                      <a:gd name="connsiteY21" fmla="*/ 195358 h 883253"/>
                      <a:gd name="connsiteX22" fmla="*/ 688943 w 884301"/>
                      <a:gd name="connsiteY22" fmla="*/ 465010 h 883253"/>
                      <a:gd name="connsiteX23" fmla="*/ 765143 w 884301"/>
                      <a:gd name="connsiteY23" fmla="*/ 465010 h 883253"/>
                      <a:gd name="connsiteX24" fmla="*/ 419291 w 884301"/>
                      <a:gd name="connsiteY24" fmla="*/ 119158 h 883253"/>
                      <a:gd name="connsiteX25" fmla="*/ 419291 w 884301"/>
                      <a:gd name="connsiteY25" fmla="*/ 238887 h 883253"/>
                      <a:gd name="connsiteX26" fmla="*/ 419291 w 884301"/>
                      <a:gd name="connsiteY26" fmla="*/ 315087 h 883253"/>
                      <a:gd name="connsiteX27" fmla="*/ 569214 w 884301"/>
                      <a:gd name="connsiteY27" fmla="*/ 465010 h 883253"/>
                      <a:gd name="connsiteX28" fmla="*/ 645414 w 884301"/>
                      <a:gd name="connsiteY28" fmla="*/ 465010 h 883253"/>
                      <a:gd name="connsiteX29" fmla="*/ 419291 w 884301"/>
                      <a:gd name="connsiteY29" fmla="*/ 238887 h 8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4301" h="883253">
                        <a:moveTo>
                          <a:pt x="315182" y="418243"/>
                        </a:moveTo>
                        <a:lnTo>
                          <a:pt x="238982" y="418243"/>
                        </a:lnTo>
                        <a:cubicBezTo>
                          <a:pt x="238982" y="542925"/>
                          <a:pt x="340424" y="644366"/>
                          <a:pt x="465106" y="644366"/>
                        </a:cubicBezTo>
                        <a:lnTo>
                          <a:pt x="465106" y="568166"/>
                        </a:lnTo>
                        <a:cubicBezTo>
                          <a:pt x="382429" y="568166"/>
                          <a:pt x="315182" y="500920"/>
                          <a:pt x="315182" y="418243"/>
                        </a:cubicBezTo>
                        <a:close/>
                        <a:moveTo>
                          <a:pt x="76200" y="418243"/>
                        </a:moveTo>
                        <a:lnTo>
                          <a:pt x="0" y="418243"/>
                        </a:lnTo>
                        <a:cubicBezTo>
                          <a:pt x="0" y="674656"/>
                          <a:pt x="208598" y="883253"/>
                          <a:pt x="465011" y="883253"/>
                        </a:cubicBezTo>
                        <a:lnTo>
                          <a:pt x="465011" y="807053"/>
                        </a:lnTo>
                        <a:cubicBezTo>
                          <a:pt x="250698" y="807053"/>
                          <a:pt x="76200" y="632650"/>
                          <a:pt x="76200" y="418243"/>
                        </a:cubicBezTo>
                        <a:close/>
                        <a:moveTo>
                          <a:pt x="195358" y="418243"/>
                        </a:moveTo>
                        <a:lnTo>
                          <a:pt x="119158" y="418243"/>
                        </a:lnTo>
                        <a:cubicBezTo>
                          <a:pt x="119158" y="608933"/>
                          <a:pt x="274320" y="764096"/>
                          <a:pt x="465011" y="764096"/>
                        </a:cubicBezTo>
                        <a:lnTo>
                          <a:pt x="465011" y="687896"/>
                        </a:lnTo>
                        <a:cubicBezTo>
                          <a:pt x="316420" y="687896"/>
                          <a:pt x="195358" y="566928"/>
                          <a:pt x="195358" y="418243"/>
                        </a:cubicBezTo>
                        <a:close/>
                        <a:moveTo>
                          <a:pt x="419291" y="0"/>
                        </a:moveTo>
                        <a:lnTo>
                          <a:pt x="419291" y="76200"/>
                        </a:lnTo>
                        <a:cubicBezTo>
                          <a:pt x="633698" y="76200"/>
                          <a:pt x="808101" y="250603"/>
                          <a:pt x="808101" y="465010"/>
                        </a:cubicBezTo>
                        <a:lnTo>
                          <a:pt x="884301" y="465010"/>
                        </a:lnTo>
                        <a:cubicBezTo>
                          <a:pt x="884301" y="208598"/>
                          <a:pt x="675704" y="0"/>
                          <a:pt x="419291" y="0"/>
                        </a:cubicBezTo>
                        <a:close/>
                        <a:moveTo>
                          <a:pt x="419291" y="119158"/>
                        </a:moveTo>
                        <a:lnTo>
                          <a:pt x="419291" y="195358"/>
                        </a:lnTo>
                        <a:cubicBezTo>
                          <a:pt x="567976" y="195358"/>
                          <a:pt x="688943" y="316325"/>
                          <a:pt x="688943" y="465010"/>
                        </a:cubicBezTo>
                        <a:lnTo>
                          <a:pt x="765143" y="465010"/>
                        </a:lnTo>
                        <a:cubicBezTo>
                          <a:pt x="765143" y="274320"/>
                          <a:pt x="609981" y="119158"/>
                          <a:pt x="419291" y="119158"/>
                        </a:cubicBezTo>
                        <a:close/>
                        <a:moveTo>
                          <a:pt x="419291" y="238887"/>
                        </a:moveTo>
                        <a:lnTo>
                          <a:pt x="419291" y="315087"/>
                        </a:lnTo>
                        <a:cubicBezTo>
                          <a:pt x="501968" y="315087"/>
                          <a:pt x="569214" y="382333"/>
                          <a:pt x="569214" y="465010"/>
                        </a:cubicBezTo>
                        <a:lnTo>
                          <a:pt x="645414" y="465010"/>
                        </a:lnTo>
                        <a:cubicBezTo>
                          <a:pt x="645414" y="340328"/>
                          <a:pt x="543973" y="238887"/>
                          <a:pt x="419291" y="238887"/>
                        </a:cubicBezTo>
                        <a:close/>
                      </a:path>
                    </a:pathLst>
                  </a:custGeom>
                  <a:solidFill>
                    <a:srgbClr val="00C5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IntelOne Display Regular"/>
                      <a:cs typeface="Arial"/>
                      <a:sym typeface="Helvetica Neue"/>
                    </a:endParaRPr>
                  </a:p>
                </p:txBody>
              </p:sp>
            </p:grpSp>
          </p:grpSp>
          <p:sp>
            <p:nvSpPr>
              <p:cNvPr id="70" name="Rectangle 69">
                <a:extLst>
                  <a:ext uri="{FF2B5EF4-FFF2-40B4-BE49-F238E27FC236}">
                    <a16:creationId xmlns:a16="http://schemas.microsoft.com/office/drawing/2014/main" id="{A54D533F-801E-2EA0-3844-997F297987CF}"/>
                  </a:ext>
                </a:extLst>
              </p:cNvPr>
              <p:cNvSpPr/>
              <p:nvPr/>
            </p:nvSpPr>
            <p:spPr>
              <a:xfrm>
                <a:off x="6597838" y="3331053"/>
                <a:ext cx="985846"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Sensing</a:t>
                </a:r>
              </a:p>
            </p:txBody>
          </p:sp>
          <p:sp>
            <p:nvSpPr>
              <p:cNvPr id="87" name="TextBox 86">
                <a:extLst>
                  <a:ext uri="{FF2B5EF4-FFF2-40B4-BE49-F238E27FC236}">
                    <a16:creationId xmlns:a16="http://schemas.microsoft.com/office/drawing/2014/main" id="{EF9B307A-8B77-D6F7-35EB-CEC850694D07}"/>
                  </a:ext>
                </a:extLst>
              </p:cNvPr>
              <p:cNvSpPr txBox="1"/>
              <p:nvPr/>
            </p:nvSpPr>
            <p:spPr>
              <a:xfrm>
                <a:off x="5074340" y="1892903"/>
                <a:ext cx="154550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Super-powers</a:t>
                </a:r>
              </a:p>
            </p:txBody>
          </p:sp>
          <p:sp>
            <p:nvSpPr>
              <p:cNvPr id="92" name="TextBox 91">
                <a:extLst>
                  <a:ext uri="{FF2B5EF4-FFF2-40B4-BE49-F238E27FC236}">
                    <a16:creationId xmlns:a16="http://schemas.microsoft.com/office/drawing/2014/main" id="{FC98C00A-742C-6544-9AF5-60A16F83AFF1}"/>
                  </a:ext>
                </a:extLst>
              </p:cNvPr>
              <p:cNvSpPr txBox="1"/>
              <p:nvPr/>
            </p:nvSpPr>
            <p:spPr>
              <a:xfrm>
                <a:off x="5102789" y="4321107"/>
                <a:ext cx="2126515"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New advanced node customers</a:t>
                </a:r>
              </a:p>
            </p:txBody>
          </p:sp>
          <p:pic>
            <p:nvPicPr>
              <p:cNvPr id="97" name="Picture 6">
                <a:extLst>
                  <a:ext uri="{FF2B5EF4-FFF2-40B4-BE49-F238E27FC236}">
                    <a16:creationId xmlns:a16="http://schemas.microsoft.com/office/drawing/2014/main" id="{C8783BEC-A192-71CE-C970-AD8A3198EE2C}"/>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7956" y="4514948"/>
                <a:ext cx="532615" cy="532615"/>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5F3DFDD7-8035-03C8-FADE-DAF386B2C5E1}"/>
                  </a:ext>
                </a:extLst>
              </p:cNvPr>
              <p:cNvSpPr txBox="1"/>
              <p:nvPr/>
            </p:nvSpPr>
            <p:spPr>
              <a:xfrm>
                <a:off x="5265582" y="4966912"/>
                <a:ext cx="47736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CSP</a:t>
                </a:r>
              </a:p>
            </p:txBody>
          </p:sp>
          <p:pic>
            <p:nvPicPr>
              <p:cNvPr id="99" name="Picture 14" descr="4,117 Car Chip Icon Images, Stock Photos &amp; Vectors | Shutterstock">
                <a:extLst>
                  <a:ext uri="{FF2B5EF4-FFF2-40B4-BE49-F238E27FC236}">
                    <a16:creationId xmlns:a16="http://schemas.microsoft.com/office/drawing/2014/main" id="{F4CFF9B1-5830-3022-F4ED-60A3A0BE9521}"/>
                  </a:ext>
                </a:extLst>
              </p:cNvPr>
              <p:cNvPicPr>
                <a:picLocks noChangeAspect="1" noChangeArrowheads="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t="25029" b="30902"/>
              <a:stretch/>
            </p:blipFill>
            <p:spPr bwMode="auto">
              <a:xfrm>
                <a:off x="6176076" y="4600227"/>
                <a:ext cx="762875" cy="362057"/>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C5EB8D41-DF1A-59CF-A85F-AF3ECFFA8BE8}"/>
                  </a:ext>
                </a:extLst>
              </p:cNvPr>
              <p:cNvSpPr txBox="1"/>
              <p:nvPr/>
            </p:nvSpPr>
            <p:spPr>
              <a:xfrm>
                <a:off x="5921371" y="4970759"/>
                <a:ext cx="1446483"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Auto OEM &amp; Tiers</a:t>
                </a:r>
              </a:p>
            </p:txBody>
          </p:sp>
          <p:sp>
            <p:nvSpPr>
              <p:cNvPr id="101" name="TextBox 100">
                <a:extLst>
                  <a:ext uri="{FF2B5EF4-FFF2-40B4-BE49-F238E27FC236}">
                    <a16:creationId xmlns:a16="http://schemas.microsoft.com/office/drawing/2014/main" id="{E775B164-455F-EA0C-83FC-9DD086BDBFD1}"/>
                  </a:ext>
                </a:extLst>
              </p:cNvPr>
              <p:cNvSpPr txBox="1"/>
              <p:nvPr/>
            </p:nvSpPr>
            <p:spPr>
              <a:xfrm>
                <a:off x="7358945" y="4962284"/>
                <a:ext cx="56073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MAG</a:t>
                </a:r>
              </a:p>
            </p:txBody>
          </p:sp>
          <p:pic>
            <p:nvPicPr>
              <p:cNvPr id="102" name="Picture 16" descr="Choose Columbus GA Target Industries">
                <a:extLst>
                  <a:ext uri="{FF2B5EF4-FFF2-40B4-BE49-F238E27FC236}">
                    <a16:creationId xmlns:a16="http://schemas.microsoft.com/office/drawing/2014/main" id="{D444A9CC-5E7C-DE9C-5086-DCF86CAB5628}"/>
                  </a:ext>
                </a:extLst>
              </p:cNvPr>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18133" y="4590962"/>
                <a:ext cx="334349" cy="33434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 name="Group 16">
            <a:extLst>
              <a:ext uri="{FF2B5EF4-FFF2-40B4-BE49-F238E27FC236}">
                <a16:creationId xmlns:a16="http://schemas.microsoft.com/office/drawing/2014/main" id="{D46E1AD6-D2AA-7F33-8766-493BF7142C1A}"/>
              </a:ext>
            </a:extLst>
          </p:cNvPr>
          <p:cNvGrpSpPr/>
          <p:nvPr/>
        </p:nvGrpSpPr>
        <p:grpSpPr>
          <a:xfrm>
            <a:off x="224130" y="1474268"/>
            <a:ext cx="4596438" cy="4250113"/>
            <a:chOff x="224130" y="1474268"/>
            <a:chExt cx="4596438" cy="4250113"/>
          </a:xfrm>
        </p:grpSpPr>
        <p:grpSp>
          <p:nvGrpSpPr>
            <p:cNvPr id="14" name="Group 13">
              <a:extLst>
                <a:ext uri="{FF2B5EF4-FFF2-40B4-BE49-F238E27FC236}">
                  <a16:creationId xmlns:a16="http://schemas.microsoft.com/office/drawing/2014/main" id="{59C0C243-5D3E-A215-C802-FA89FE30A467}"/>
                </a:ext>
              </a:extLst>
            </p:cNvPr>
            <p:cNvGrpSpPr/>
            <p:nvPr/>
          </p:nvGrpSpPr>
          <p:grpSpPr>
            <a:xfrm>
              <a:off x="275525" y="1474268"/>
              <a:ext cx="4189943" cy="3220550"/>
              <a:chOff x="240013" y="1872559"/>
              <a:chExt cx="4189943" cy="3220550"/>
            </a:xfrm>
          </p:grpSpPr>
          <p:sp>
            <p:nvSpPr>
              <p:cNvPr id="104" name="Rectangle 103">
                <a:extLst>
                  <a:ext uri="{FF2B5EF4-FFF2-40B4-BE49-F238E27FC236}">
                    <a16:creationId xmlns:a16="http://schemas.microsoft.com/office/drawing/2014/main" id="{3083A51C-7F11-26E0-DF2A-9F8CDA57A5DE}"/>
                  </a:ext>
                </a:extLst>
              </p:cNvPr>
              <p:cNvSpPr/>
              <p:nvPr/>
            </p:nvSpPr>
            <p:spPr>
              <a:xfrm>
                <a:off x="240013" y="1872559"/>
                <a:ext cx="4189943" cy="322055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pic>
            <p:nvPicPr>
              <p:cNvPr id="77" name="Picture 76">
                <a:extLst>
                  <a:ext uri="{FF2B5EF4-FFF2-40B4-BE49-F238E27FC236}">
                    <a16:creationId xmlns:a16="http://schemas.microsoft.com/office/drawing/2014/main" id="{E7CBA05B-5BA2-A022-D058-9A2ED9044CD6}"/>
                  </a:ext>
                </a:extLst>
              </p:cNvPr>
              <p:cNvPicPr>
                <a:picLocks noChangeAspect="1"/>
              </p:cNvPicPr>
              <p:nvPr/>
            </p:nvPicPr>
            <p:blipFill>
              <a:blip r:embed="rId11"/>
              <a:stretch>
                <a:fillRect/>
              </a:stretch>
            </p:blipFill>
            <p:spPr>
              <a:xfrm>
                <a:off x="464258" y="1984285"/>
                <a:ext cx="3965698" cy="3108824"/>
              </a:xfrm>
              <a:prstGeom prst="rect">
                <a:avLst/>
              </a:prstGeom>
            </p:spPr>
          </p:pic>
        </p:grpSp>
        <p:sp>
          <p:nvSpPr>
            <p:cNvPr id="3" name="TextBox 2">
              <a:extLst>
                <a:ext uri="{FF2B5EF4-FFF2-40B4-BE49-F238E27FC236}">
                  <a16:creationId xmlns:a16="http://schemas.microsoft.com/office/drawing/2014/main" id="{D3F4012E-D475-772A-A940-7A63B56BA85E}"/>
                </a:ext>
              </a:extLst>
            </p:cNvPr>
            <p:cNvSpPr txBox="1"/>
            <p:nvPr/>
          </p:nvSpPr>
          <p:spPr>
            <a:xfrm>
              <a:off x="727967" y="5311115"/>
              <a:ext cx="4092601"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B050"/>
                  </a:solidFill>
                  <a:effectLst/>
                  <a:uLnTx/>
                  <a:uFillTx/>
                  <a:latin typeface="IntelOne Display Regular"/>
                  <a:cs typeface="Arial"/>
                </a:rPr>
                <a:t>Full-stack optimization of systems</a:t>
              </a:r>
            </a:p>
          </p:txBody>
        </p:sp>
        <p:sp>
          <p:nvSpPr>
            <p:cNvPr id="6" name="Oval 5">
              <a:extLst>
                <a:ext uri="{FF2B5EF4-FFF2-40B4-BE49-F238E27FC236}">
                  <a16:creationId xmlns:a16="http://schemas.microsoft.com/office/drawing/2014/main" id="{91555F13-2410-AC09-4437-EB3F16A21539}"/>
                </a:ext>
              </a:extLst>
            </p:cNvPr>
            <p:cNvSpPr>
              <a:spLocks noChangeAspect="1"/>
            </p:cNvSpPr>
            <p:nvPr/>
          </p:nvSpPr>
          <p:spPr>
            <a:xfrm>
              <a:off x="224130" y="5267181"/>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grpSp>
      <p:sp>
        <p:nvSpPr>
          <p:cNvPr id="10" name="TextBox 9">
            <a:extLst>
              <a:ext uri="{FF2B5EF4-FFF2-40B4-BE49-F238E27FC236}">
                <a16:creationId xmlns:a16="http://schemas.microsoft.com/office/drawing/2014/main" id="{746B93FE-5C82-2639-3299-094B728997B1}"/>
              </a:ext>
            </a:extLst>
          </p:cNvPr>
          <p:cNvSpPr txBox="1"/>
          <p:nvPr/>
        </p:nvSpPr>
        <p:spPr>
          <a:xfrm>
            <a:off x="655994" y="6102167"/>
            <a:ext cx="1977478" cy="246221"/>
          </a:xfrm>
          <a:prstGeom prst="rect">
            <a:avLst/>
          </a:prstGeom>
          <a:noFill/>
        </p:spPr>
        <p:txBody>
          <a:bodyPr wrap="square">
            <a:spAutoFit/>
          </a:bodyPr>
          <a:lstStyle/>
          <a:p>
            <a:pPr lvl="0"/>
            <a:r>
              <a:rPr lang="en-US" sz="1000">
                <a:solidFill>
                  <a:schemeClr val="bg1">
                    <a:lumMod val="50000"/>
                  </a:schemeClr>
                </a:solidFill>
              </a:rPr>
              <a:t>CSP: Cloud Service Provider</a:t>
            </a:r>
          </a:p>
        </p:txBody>
      </p:sp>
      <p:sp>
        <p:nvSpPr>
          <p:cNvPr id="12" name="TextBox 11">
            <a:extLst>
              <a:ext uri="{FF2B5EF4-FFF2-40B4-BE49-F238E27FC236}">
                <a16:creationId xmlns:a16="http://schemas.microsoft.com/office/drawing/2014/main" id="{0C8FB277-3A28-3D09-A96B-C5638C7AF48C}"/>
              </a:ext>
            </a:extLst>
          </p:cNvPr>
          <p:cNvSpPr txBox="1"/>
          <p:nvPr/>
        </p:nvSpPr>
        <p:spPr>
          <a:xfrm>
            <a:off x="7329680" y="6102167"/>
            <a:ext cx="2807298" cy="253916"/>
          </a:xfrm>
          <a:prstGeom prst="rect">
            <a:avLst/>
          </a:prstGeom>
          <a:noFill/>
        </p:spPr>
        <p:txBody>
          <a:bodyPr wrap="square">
            <a:spAutoFit/>
          </a:bodyPr>
          <a:lstStyle/>
          <a:p>
            <a:pPr lvl="0"/>
            <a:r>
              <a:rPr lang="en-US" sz="1000">
                <a:solidFill>
                  <a:schemeClr val="bg1">
                    <a:lumMod val="50000"/>
                  </a:schemeClr>
                </a:solidFill>
              </a:rPr>
              <a:t>MAG: Military, Aerospace, Government</a:t>
            </a:r>
          </a:p>
        </p:txBody>
      </p:sp>
      <p:grpSp>
        <p:nvGrpSpPr>
          <p:cNvPr id="19" name="Group 18">
            <a:extLst>
              <a:ext uri="{FF2B5EF4-FFF2-40B4-BE49-F238E27FC236}">
                <a16:creationId xmlns:a16="http://schemas.microsoft.com/office/drawing/2014/main" id="{7F1E34A6-6E6D-B73D-6E8F-6E041E6EAA9A}"/>
              </a:ext>
            </a:extLst>
          </p:cNvPr>
          <p:cNvGrpSpPr/>
          <p:nvPr/>
        </p:nvGrpSpPr>
        <p:grpSpPr>
          <a:xfrm>
            <a:off x="8534136" y="1474268"/>
            <a:ext cx="3538503" cy="4250113"/>
            <a:chOff x="8534136" y="1474268"/>
            <a:chExt cx="3538503" cy="4250113"/>
          </a:xfrm>
        </p:grpSpPr>
        <p:sp>
          <p:nvSpPr>
            <p:cNvPr id="47" name="Oval 46">
              <a:extLst>
                <a:ext uri="{FF2B5EF4-FFF2-40B4-BE49-F238E27FC236}">
                  <a16:creationId xmlns:a16="http://schemas.microsoft.com/office/drawing/2014/main" id="{D942F341-A2ED-AB2F-DD9A-79BC75F5135C}"/>
                </a:ext>
              </a:extLst>
            </p:cNvPr>
            <p:cNvSpPr>
              <a:spLocks noChangeAspect="1"/>
            </p:cNvSpPr>
            <p:nvPr/>
          </p:nvSpPr>
          <p:spPr>
            <a:xfrm>
              <a:off x="8573367" y="5267181"/>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52" name="TextBox 51">
              <a:extLst>
                <a:ext uri="{FF2B5EF4-FFF2-40B4-BE49-F238E27FC236}">
                  <a16:creationId xmlns:a16="http://schemas.microsoft.com/office/drawing/2014/main" id="{7A707249-92F5-304A-2453-369757809B23}"/>
                </a:ext>
              </a:extLst>
            </p:cNvPr>
            <p:cNvSpPr txBox="1"/>
            <p:nvPr/>
          </p:nvSpPr>
          <p:spPr>
            <a:xfrm>
              <a:off x="9030567" y="5311115"/>
              <a:ext cx="3042072"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B050"/>
                  </a:solidFill>
                  <a:effectLst/>
                  <a:uLnTx/>
                  <a:uFillTx/>
                  <a:latin typeface="IntelOne Display Regular"/>
                  <a:cs typeface="Arial"/>
                </a:rPr>
                <a:t>Govt. benefits from the same</a:t>
              </a:r>
            </a:p>
          </p:txBody>
        </p:sp>
        <p:grpSp>
          <p:nvGrpSpPr>
            <p:cNvPr id="16" name="Group 15">
              <a:extLst>
                <a:ext uri="{FF2B5EF4-FFF2-40B4-BE49-F238E27FC236}">
                  <a16:creationId xmlns:a16="http://schemas.microsoft.com/office/drawing/2014/main" id="{ADE217D5-0DA5-13E1-74EB-D26571CF39FE}"/>
                </a:ext>
              </a:extLst>
            </p:cNvPr>
            <p:cNvGrpSpPr/>
            <p:nvPr/>
          </p:nvGrpSpPr>
          <p:grpSpPr>
            <a:xfrm>
              <a:off x="8534136" y="1474268"/>
              <a:ext cx="3232474" cy="3182002"/>
              <a:chOff x="8498624" y="1243444"/>
              <a:chExt cx="3232474" cy="3182002"/>
            </a:xfrm>
          </p:grpSpPr>
          <p:pic>
            <p:nvPicPr>
              <p:cNvPr id="13" name="Picture 12" descr="Square with rounded edges. Fill of square looks like American flag. Coming off the sides of the square are lines with unfilled circles at end. Words underneath: CHIPS for AMERICA">
                <a:extLst>
                  <a:ext uri="{FF2B5EF4-FFF2-40B4-BE49-F238E27FC236}">
                    <a16:creationId xmlns:a16="http://schemas.microsoft.com/office/drawing/2014/main" id="{AE7172E0-27F3-CD43-32E2-4E16D35F81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16396" y="1243444"/>
                <a:ext cx="1796931" cy="2048315"/>
              </a:xfrm>
              <a:prstGeom prst="rect">
                <a:avLst/>
              </a:prstGeom>
              <a:solidFill>
                <a:srgbClr val="FFFFFF"/>
              </a:solidFill>
              <a:effectLst>
                <a:outerShdw blurRad="50800" dist="38100" dir="8100000" algn="tr" rotWithShape="0">
                  <a:prstClr val="black">
                    <a:alpha val="40000"/>
                  </a:prstClr>
                </a:outerShdw>
              </a:effectLst>
            </p:spPr>
          </p:pic>
          <p:sp>
            <p:nvSpPr>
              <p:cNvPr id="54" name="TextBox 53">
                <a:extLst>
                  <a:ext uri="{FF2B5EF4-FFF2-40B4-BE49-F238E27FC236}">
                    <a16:creationId xmlns:a16="http://schemas.microsoft.com/office/drawing/2014/main" id="{46F7F3FF-62DC-8424-BB00-81026D4BF438}"/>
                  </a:ext>
                </a:extLst>
              </p:cNvPr>
              <p:cNvSpPr txBox="1"/>
              <p:nvPr/>
            </p:nvSpPr>
            <p:spPr>
              <a:xfrm>
                <a:off x="8498624" y="3594449"/>
                <a:ext cx="3232474" cy="830997"/>
              </a:xfrm>
              <a:prstGeom prst="rect">
                <a:avLst/>
              </a:prstGeom>
              <a:noFill/>
            </p:spPr>
            <p:txBody>
              <a:bodyPr wrap="square" rtlCol="0">
                <a:spAutoFit/>
              </a:bodyPr>
              <a:lstStyle/>
              <a:p>
                <a:pPr marL="342900" indent="-342900">
                  <a:buAutoNum type="arabicPeriod"/>
                </a:pPr>
                <a:r>
                  <a:rPr lang="en-US" sz="1200"/>
                  <a:t>Public-private partnership</a:t>
                </a:r>
              </a:p>
              <a:p>
                <a:pPr marL="342900" indent="-342900">
                  <a:buAutoNum type="arabicPeriod"/>
                </a:pPr>
                <a:r>
                  <a:rPr lang="en-US" sz="1200">
                    <a:solidFill>
                      <a:srgbClr val="00B050"/>
                    </a:solidFill>
                  </a:rPr>
                  <a:t>Chiplet platform:</a:t>
                </a:r>
                <a:r>
                  <a:rPr lang="en-US" sz="1200"/>
                  <a:t> enable startups &amp; academics to rapidly innovate and drastically reduce costs</a:t>
                </a:r>
              </a:p>
            </p:txBody>
          </p:sp>
        </p:grpSp>
      </p:grpSp>
    </p:spTree>
    <p:extLst>
      <p:ext uri="{BB962C8B-B14F-4D97-AF65-F5344CB8AC3E}">
        <p14:creationId xmlns:p14="http://schemas.microsoft.com/office/powerpoint/2010/main" val="107067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2557854679"/>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tx1"/>
                          </a:solidFill>
                        </a:rPr>
                        <a:t>6</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Recommending: System Design Studio</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30235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FBEA-CFB9-CF15-363C-DBDBC7F5EB0C}"/>
              </a:ext>
            </a:extLst>
          </p:cNvPr>
          <p:cNvSpPr>
            <a:spLocks noGrp="1"/>
          </p:cNvSpPr>
          <p:nvPr>
            <p:ph type="title"/>
          </p:nvPr>
        </p:nvSpPr>
        <p:spPr/>
        <p:txBody>
          <a:bodyPr>
            <a:normAutofit fontScale="90000"/>
          </a:bodyPr>
          <a:lstStyle/>
          <a:p>
            <a:r>
              <a:rPr lang="en-US"/>
              <a:t>Tech Strategy: Amplify with Differentiation Once we have a Connected Solution</a:t>
            </a:r>
          </a:p>
        </p:txBody>
      </p:sp>
      <p:sp>
        <p:nvSpPr>
          <p:cNvPr id="4" name="TextBox 3">
            <a:extLst>
              <a:ext uri="{FF2B5EF4-FFF2-40B4-BE49-F238E27FC236}">
                <a16:creationId xmlns:a16="http://schemas.microsoft.com/office/drawing/2014/main" id="{F01E7886-4461-FB9F-CEB1-EB9BEB69CADC}"/>
              </a:ext>
            </a:extLst>
          </p:cNvPr>
          <p:cNvSpPr txBox="1"/>
          <p:nvPr/>
        </p:nvSpPr>
        <p:spPr>
          <a:xfrm>
            <a:off x="888024" y="4870941"/>
            <a:ext cx="3704860" cy="1200329"/>
          </a:xfrm>
          <a:prstGeom prst="rect">
            <a:avLst/>
          </a:prstGeom>
          <a:noFill/>
        </p:spPr>
        <p:txBody>
          <a:bodyPr wrap="none" rtlCol="0">
            <a:spAutoFit/>
          </a:bodyPr>
          <a:lstStyle/>
          <a:p>
            <a:r>
              <a:rPr lang="en-US">
                <a:solidFill>
                  <a:srgbClr val="00B050"/>
                </a:solidFill>
              </a:rPr>
              <a:t>Systems Co-Design</a:t>
            </a:r>
          </a:p>
          <a:p>
            <a:pPr marL="342900" indent="-342900">
              <a:buAutoNum type="arabicPeriod"/>
            </a:pPr>
            <a:r>
              <a:rPr lang="en-US"/>
              <a:t>Spans multiple domains</a:t>
            </a:r>
          </a:p>
          <a:p>
            <a:pPr marL="342900" indent="-342900">
              <a:buAutoNum type="arabicPeriod"/>
            </a:pPr>
            <a:r>
              <a:rPr lang="en-US"/>
              <a:t>Requires collaboration methods</a:t>
            </a:r>
          </a:p>
          <a:p>
            <a:pPr marL="342900" indent="-342900">
              <a:buAutoNum type="arabicPeriod"/>
            </a:pPr>
            <a:r>
              <a:rPr lang="en-US"/>
              <a:t>Needs extensible solution</a:t>
            </a:r>
          </a:p>
        </p:txBody>
      </p:sp>
      <p:sp>
        <p:nvSpPr>
          <p:cNvPr id="13" name="TextBox 12">
            <a:extLst>
              <a:ext uri="{FF2B5EF4-FFF2-40B4-BE49-F238E27FC236}">
                <a16:creationId xmlns:a16="http://schemas.microsoft.com/office/drawing/2014/main" id="{10674714-8635-3E11-C341-F5E0F5D6A316}"/>
              </a:ext>
            </a:extLst>
          </p:cNvPr>
          <p:cNvSpPr txBox="1"/>
          <p:nvPr/>
        </p:nvSpPr>
        <p:spPr>
          <a:xfrm>
            <a:off x="228228" y="6108770"/>
            <a:ext cx="1319592" cy="246221"/>
          </a:xfrm>
          <a:prstGeom prst="rect">
            <a:avLst/>
          </a:prstGeom>
          <a:noFill/>
        </p:spPr>
        <p:txBody>
          <a:bodyPr wrap="none" rtlCol="0">
            <a:spAutoFit/>
          </a:bodyPr>
          <a:lstStyle/>
          <a:p>
            <a:r>
              <a:rPr lang="en-US" sz="1000">
                <a:solidFill>
                  <a:schemeClr val="bg1">
                    <a:lumMod val="50000"/>
                  </a:schemeClr>
                </a:solidFill>
              </a:rPr>
              <a:t>EoU: Ease-of-Usage</a:t>
            </a:r>
          </a:p>
        </p:txBody>
      </p:sp>
      <p:grpSp>
        <p:nvGrpSpPr>
          <p:cNvPr id="26" name="Group 25">
            <a:extLst>
              <a:ext uri="{FF2B5EF4-FFF2-40B4-BE49-F238E27FC236}">
                <a16:creationId xmlns:a16="http://schemas.microsoft.com/office/drawing/2014/main" id="{B9DF0B3B-FA4D-85BE-026A-957819BFE9BE}"/>
              </a:ext>
            </a:extLst>
          </p:cNvPr>
          <p:cNvGrpSpPr/>
          <p:nvPr/>
        </p:nvGrpSpPr>
        <p:grpSpPr>
          <a:xfrm>
            <a:off x="5081809" y="5033598"/>
            <a:ext cx="6386269" cy="891320"/>
            <a:chOff x="5081809" y="5033598"/>
            <a:chExt cx="6386269" cy="891320"/>
          </a:xfrm>
        </p:grpSpPr>
        <p:sp>
          <p:nvSpPr>
            <p:cNvPr id="5" name="Arrow: Right 4">
              <a:extLst>
                <a:ext uri="{FF2B5EF4-FFF2-40B4-BE49-F238E27FC236}">
                  <a16:creationId xmlns:a16="http://schemas.microsoft.com/office/drawing/2014/main" id="{F0ED7170-22B0-969F-8446-AD4D2947FA8F}"/>
                </a:ext>
              </a:extLst>
            </p:cNvPr>
            <p:cNvSpPr/>
            <p:nvPr/>
          </p:nvSpPr>
          <p:spPr>
            <a:xfrm>
              <a:off x="5081809" y="5033598"/>
              <a:ext cx="1292470" cy="875015"/>
            </a:xfrm>
            <a:prstGeom prst="rightArrow">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A0428C70-8715-D4F6-E1F0-16CE6107A6F9}"/>
                </a:ext>
              </a:extLst>
            </p:cNvPr>
            <p:cNvSpPr txBox="1"/>
            <p:nvPr/>
          </p:nvSpPr>
          <p:spPr>
            <a:xfrm>
              <a:off x="6863204" y="5147940"/>
              <a:ext cx="3323492" cy="646331"/>
            </a:xfrm>
            <a:prstGeom prst="rect">
              <a:avLst/>
            </a:prstGeom>
            <a:noFill/>
          </p:spPr>
          <p:txBody>
            <a:bodyPr wrap="square" rtlCol="0">
              <a:spAutoFit/>
            </a:bodyPr>
            <a:lstStyle/>
            <a:p>
              <a:r>
                <a:rPr lang="en-US"/>
                <a:t>Hence, we propose a </a:t>
              </a:r>
              <a:r>
                <a:rPr lang="en-US" i="1">
                  <a:solidFill>
                    <a:srgbClr val="00B050"/>
                  </a:solidFill>
                </a:rPr>
                <a:t>Studio</a:t>
              </a:r>
              <a:r>
                <a:rPr lang="en-US"/>
                <a:t> Approach for </a:t>
              </a:r>
              <a:r>
                <a:rPr lang="en-US">
                  <a:solidFill>
                    <a:srgbClr val="00B050"/>
                  </a:solidFill>
                </a:rPr>
                <a:t>Systems Design</a:t>
              </a:r>
            </a:p>
          </p:txBody>
        </p:sp>
        <p:grpSp>
          <p:nvGrpSpPr>
            <p:cNvPr id="25" name="Group 24">
              <a:extLst>
                <a:ext uri="{FF2B5EF4-FFF2-40B4-BE49-F238E27FC236}">
                  <a16:creationId xmlns:a16="http://schemas.microsoft.com/office/drawing/2014/main" id="{C5FED302-35DF-CA49-534B-02BD5FD8CCDC}"/>
                </a:ext>
              </a:extLst>
            </p:cNvPr>
            <p:cNvGrpSpPr/>
            <p:nvPr/>
          </p:nvGrpSpPr>
          <p:grpSpPr>
            <a:xfrm>
              <a:off x="10675622" y="5099584"/>
              <a:ext cx="792456" cy="825334"/>
              <a:chOff x="10675622" y="5099584"/>
              <a:chExt cx="792456" cy="825334"/>
            </a:xfrm>
          </p:grpSpPr>
          <p:pic>
            <p:nvPicPr>
              <p:cNvPr id="8" name="Graphic 7" descr="Users outline">
                <a:extLst>
                  <a:ext uri="{FF2B5EF4-FFF2-40B4-BE49-F238E27FC236}">
                    <a16:creationId xmlns:a16="http://schemas.microsoft.com/office/drawing/2014/main" id="{CA16C3B1-26CD-B17E-A2AB-C5E2BF5690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02318" y="5559158"/>
                <a:ext cx="365760" cy="365760"/>
              </a:xfrm>
              <a:prstGeom prst="rect">
                <a:avLst/>
              </a:prstGeom>
            </p:spPr>
          </p:pic>
          <p:pic>
            <p:nvPicPr>
              <p:cNvPr id="12" name="Graphic 11" descr="Wheelbarrow outline">
                <a:extLst>
                  <a:ext uri="{FF2B5EF4-FFF2-40B4-BE49-F238E27FC236}">
                    <a16:creationId xmlns:a16="http://schemas.microsoft.com/office/drawing/2014/main" id="{A2DF8BA3-F2DD-89A1-C6D8-0ED3D5EF7A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5622" y="5559158"/>
                <a:ext cx="365760" cy="365760"/>
              </a:xfrm>
              <a:prstGeom prst="rect">
                <a:avLst/>
              </a:prstGeom>
            </p:spPr>
          </p:pic>
          <p:pic>
            <p:nvPicPr>
              <p:cNvPr id="10" name="Graphic 9" descr="Single gear outline">
                <a:extLst>
                  <a:ext uri="{FF2B5EF4-FFF2-40B4-BE49-F238E27FC236}">
                    <a16:creationId xmlns:a16="http://schemas.microsoft.com/office/drawing/2014/main" id="{67A91A62-C730-1E58-71E0-A3399EEF5B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5622" y="5099584"/>
                <a:ext cx="365760" cy="365760"/>
              </a:xfrm>
              <a:prstGeom prst="rect">
                <a:avLst/>
              </a:prstGeom>
            </p:spPr>
          </p:pic>
          <p:pic>
            <p:nvPicPr>
              <p:cNvPr id="11" name="Graphic 10" descr="Continuous Improvement outline">
                <a:extLst>
                  <a:ext uri="{FF2B5EF4-FFF2-40B4-BE49-F238E27FC236}">
                    <a16:creationId xmlns:a16="http://schemas.microsoft.com/office/drawing/2014/main" id="{127EAA49-B615-FD59-1691-07AC5935D4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2318" y="5099584"/>
                <a:ext cx="365760" cy="365760"/>
              </a:xfrm>
              <a:prstGeom prst="rect">
                <a:avLst/>
              </a:prstGeom>
            </p:spPr>
          </p:pic>
        </p:grpSp>
      </p:grpSp>
      <p:grpSp>
        <p:nvGrpSpPr>
          <p:cNvPr id="30" name="Group 29">
            <a:extLst>
              <a:ext uri="{FF2B5EF4-FFF2-40B4-BE49-F238E27FC236}">
                <a16:creationId xmlns:a16="http://schemas.microsoft.com/office/drawing/2014/main" id="{645F6D0F-8F8E-E18D-789D-30C9A3F0358F}"/>
              </a:ext>
            </a:extLst>
          </p:cNvPr>
          <p:cNvGrpSpPr/>
          <p:nvPr/>
        </p:nvGrpSpPr>
        <p:grpSpPr>
          <a:xfrm>
            <a:off x="7756168" y="1638863"/>
            <a:ext cx="3807118" cy="2945113"/>
            <a:chOff x="7756168" y="1638863"/>
            <a:chExt cx="3807118" cy="2945113"/>
          </a:xfrm>
        </p:grpSpPr>
        <p:grpSp>
          <p:nvGrpSpPr>
            <p:cNvPr id="23" name="Group 22">
              <a:extLst>
                <a:ext uri="{FF2B5EF4-FFF2-40B4-BE49-F238E27FC236}">
                  <a16:creationId xmlns:a16="http://schemas.microsoft.com/office/drawing/2014/main" id="{681C2670-C68E-A6DF-3ABB-E8051F6E8EA7}"/>
                </a:ext>
              </a:extLst>
            </p:cNvPr>
            <p:cNvGrpSpPr/>
            <p:nvPr/>
          </p:nvGrpSpPr>
          <p:grpSpPr>
            <a:xfrm>
              <a:off x="7756168" y="1640975"/>
              <a:ext cx="3807118" cy="2943001"/>
              <a:chOff x="7756168" y="1640975"/>
              <a:chExt cx="3807118" cy="2943001"/>
            </a:xfrm>
          </p:grpSpPr>
          <p:sp>
            <p:nvSpPr>
              <p:cNvPr id="19" name="Freeform: Shape 18">
                <a:extLst>
                  <a:ext uri="{FF2B5EF4-FFF2-40B4-BE49-F238E27FC236}">
                    <a16:creationId xmlns:a16="http://schemas.microsoft.com/office/drawing/2014/main" id="{9DA9A941-0F56-C24D-299B-54AE795E44F3}"/>
                  </a:ext>
                </a:extLst>
              </p:cNvPr>
              <p:cNvSpPr/>
              <p:nvPr/>
            </p:nvSpPr>
            <p:spPr>
              <a:xfrm>
                <a:off x="7756168" y="1640975"/>
                <a:ext cx="3807118" cy="1296000"/>
              </a:xfrm>
              <a:custGeom>
                <a:avLst/>
                <a:gdLst>
                  <a:gd name="connsiteX0" fmla="*/ 0 w 3807118"/>
                  <a:gd name="connsiteY0" fmla="*/ 0 h 1296000"/>
                  <a:gd name="connsiteX1" fmla="*/ 3159118 w 3807118"/>
                  <a:gd name="connsiteY1" fmla="*/ 0 h 1296000"/>
                  <a:gd name="connsiteX2" fmla="*/ 3807118 w 3807118"/>
                  <a:gd name="connsiteY2" fmla="*/ 648000 h 1296000"/>
                  <a:gd name="connsiteX3" fmla="*/ 3159118 w 3807118"/>
                  <a:gd name="connsiteY3" fmla="*/ 1296000 h 1296000"/>
                  <a:gd name="connsiteX4" fmla="*/ 0 w 3807118"/>
                  <a:gd name="connsiteY4" fmla="*/ 1296000 h 1296000"/>
                  <a:gd name="connsiteX5" fmla="*/ 648000 w 3807118"/>
                  <a:gd name="connsiteY5" fmla="*/ 648000 h 1296000"/>
                  <a:gd name="connsiteX6" fmla="*/ 0 w 3807118"/>
                  <a:gd name="connsiteY6" fmla="*/ 0 h 12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7118" h="1296000">
                    <a:moveTo>
                      <a:pt x="0" y="0"/>
                    </a:moveTo>
                    <a:lnTo>
                      <a:pt x="3159118" y="0"/>
                    </a:lnTo>
                    <a:lnTo>
                      <a:pt x="3807118" y="648000"/>
                    </a:lnTo>
                    <a:lnTo>
                      <a:pt x="3159118" y="1296000"/>
                    </a:lnTo>
                    <a:lnTo>
                      <a:pt x="0" y="1296000"/>
                    </a:lnTo>
                    <a:lnTo>
                      <a:pt x="648000" y="648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4012" tIns="32004" rIns="680004" bIns="32004" numCol="1" spcCol="1270" anchor="ctr" anchorCtr="0">
                <a:noAutofit/>
              </a:bodyPr>
              <a:lstStyle/>
              <a:p>
                <a:pPr marL="0" lvl="0" indent="0" algn="ctr" defTabSz="1066800">
                  <a:lnSpc>
                    <a:spcPct val="90000"/>
                  </a:lnSpc>
                  <a:spcBef>
                    <a:spcPct val="0"/>
                  </a:spcBef>
                  <a:spcAft>
                    <a:spcPct val="35000"/>
                  </a:spcAft>
                  <a:buNone/>
                </a:pPr>
                <a:r>
                  <a:rPr lang="en-US" sz="2400" kern="1200"/>
                  <a:t>Research</a:t>
                </a:r>
              </a:p>
            </p:txBody>
          </p:sp>
          <p:sp>
            <p:nvSpPr>
              <p:cNvPr id="20" name="Freeform: Shape 19">
                <a:extLst>
                  <a:ext uri="{FF2B5EF4-FFF2-40B4-BE49-F238E27FC236}">
                    <a16:creationId xmlns:a16="http://schemas.microsoft.com/office/drawing/2014/main" id="{EE34AE6C-875B-37D1-755B-DEF5B13751CC}"/>
                  </a:ext>
                </a:extLst>
              </p:cNvPr>
              <p:cNvSpPr/>
              <p:nvPr/>
            </p:nvSpPr>
            <p:spPr>
              <a:xfrm>
                <a:off x="7756168" y="3098976"/>
                <a:ext cx="3179310" cy="1485000"/>
              </a:xfrm>
              <a:custGeom>
                <a:avLst/>
                <a:gdLst>
                  <a:gd name="connsiteX0" fmla="*/ 0 w 3045695"/>
                  <a:gd name="connsiteY0" fmla="*/ 0 h 1485000"/>
                  <a:gd name="connsiteX1" fmla="*/ 3045695 w 3045695"/>
                  <a:gd name="connsiteY1" fmla="*/ 0 h 1485000"/>
                  <a:gd name="connsiteX2" fmla="*/ 3045695 w 3045695"/>
                  <a:gd name="connsiteY2" fmla="*/ 1485000 h 1485000"/>
                  <a:gd name="connsiteX3" fmla="*/ 0 w 3045695"/>
                  <a:gd name="connsiteY3" fmla="*/ 1485000 h 1485000"/>
                  <a:gd name="connsiteX4" fmla="*/ 0 w 3045695"/>
                  <a:gd name="connsiteY4" fmla="*/ 0 h 14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695" h="1485000">
                    <a:moveTo>
                      <a:pt x="0" y="0"/>
                    </a:moveTo>
                    <a:lnTo>
                      <a:pt x="3045695" y="0"/>
                    </a:lnTo>
                    <a:lnTo>
                      <a:pt x="3045695" y="1485000"/>
                    </a:lnTo>
                    <a:lnTo>
                      <a:pt x="0" y="14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t>Application synthesis</a:t>
                </a:r>
              </a:p>
              <a:p>
                <a:pPr marL="228600" lvl="1" indent="-228600" algn="l" defTabSz="1066800">
                  <a:lnSpc>
                    <a:spcPct val="90000"/>
                  </a:lnSpc>
                  <a:spcBef>
                    <a:spcPct val="0"/>
                  </a:spcBef>
                  <a:spcAft>
                    <a:spcPct val="15000"/>
                  </a:spcAft>
                  <a:buChar char="•"/>
                </a:pPr>
                <a:r>
                  <a:rPr lang="en-US" sz="2400" kern="1200"/>
                  <a:t>App store for Systems</a:t>
                </a:r>
              </a:p>
            </p:txBody>
          </p:sp>
        </p:grpSp>
        <p:pic>
          <p:nvPicPr>
            <p:cNvPr id="7" name="Graphic 6" descr="Badge 3 outline">
              <a:extLst>
                <a:ext uri="{FF2B5EF4-FFF2-40B4-BE49-F238E27FC236}">
                  <a16:creationId xmlns:a16="http://schemas.microsoft.com/office/drawing/2014/main" id="{65838E57-4B29-5463-78C0-1B879FBDB1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75473" y="1638863"/>
              <a:ext cx="548640" cy="548640"/>
            </a:xfrm>
            <a:prstGeom prst="rect">
              <a:avLst/>
            </a:prstGeom>
          </p:spPr>
        </p:pic>
      </p:grpSp>
      <p:grpSp>
        <p:nvGrpSpPr>
          <p:cNvPr id="28" name="Group 27">
            <a:extLst>
              <a:ext uri="{FF2B5EF4-FFF2-40B4-BE49-F238E27FC236}">
                <a16:creationId xmlns:a16="http://schemas.microsoft.com/office/drawing/2014/main" id="{62345A19-75EA-6059-1AD5-3116E6A15AED}"/>
              </a:ext>
            </a:extLst>
          </p:cNvPr>
          <p:cNvGrpSpPr/>
          <p:nvPr/>
        </p:nvGrpSpPr>
        <p:grpSpPr>
          <a:xfrm>
            <a:off x="573930" y="1638863"/>
            <a:ext cx="3807118" cy="2945113"/>
            <a:chOff x="573930" y="1638863"/>
            <a:chExt cx="3807118" cy="2945113"/>
          </a:xfrm>
        </p:grpSpPr>
        <p:grpSp>
          <p:nvGrpSpPr>
            <p:cNvPr id="21" name="Group 20">
              <a:extLst>
                <a:ext uri="{FF2B5EF4-FFF2-40B4-BE49-F238E27FC236}">
                  <a16:creationId xmlns:a16="http://schemas.microsoft.com/office/drawing/2014/main" id="{3C311AD0-5241-91CA-CF8B-C496595E1767}"/>
                </a:ext>
              </a:extLst>
            </p:cNvPr>
            <p:cNvGrpSpPr/>
            <p:nvPr/>
          </p:nvGrpSpPr>
          <p:grpSpPr>
            <a:xfrm>
              <a:off x="573930" y="1640975"/>
              <a:ext cx="3807118" cy="2943001"/>
              <a:chOff x="573930" y="1640975"/>
              <a:chExt cx="3807118" cy="2943001"/>
            </a:xfrm>
          </p:grpSpPr>
          <p:sp>
            <p:nvSpPr>
              <p:cNvPr id="15" name="Freeform: Shape 14">
                <a:extLst>
                  <a:ext uri="{FF2B5EF4-FFF2-40B4-BE49-F238E27FC236}">
                    <a16:creationId xmlns:a16="http://schemas.microsoft.com/office/drawing/2014/main" id="{9459304C-5D23-B645-7ACF-CBEFF605B3D0}"/>
                  </a:ext>
                </a:extLst>
              </p:cNvPr>
              <p:cNvSpPr/>
              <p:nvPr/>
            </p:nvSpPr>
            <p:spPr>
              <a:xfrm>
                <a:off x="573930" y="1640975"/>
                <a:ext cx="3807118" cy="1296000"/>
              </a:xfrm>
              <a:custGeom>
                <a:avLst/>
                <a:gdLst>
                  <a:gd name="connsiteX0" fmla="*/ 0 w 3807118"/>
                  <a:gd name="connsiteY0" fmla="*/ 0 h 1296000"/>
                  <a:gd name="connsiteX1" fmla="*/ 3159118 w 3807118"/>
                  <a:gd name="connsiteY1" fmla="*/ 0 h 1296000"/>
                  <a:gd name="connsiteX2" fmla="*/ 3807118 w 3807118"/>
                  <a:gd name="connsiteY2" fmla="*/ 648000 h 1296000"/>
                  <a:gd name="connsiteX3" fmla="*/ 3159118 w 3807118"/>
                  <a:gd name="connsiteY3" fmla="*/ 1296000 h 1296000"/>
                  <a:gd name="connsiteX4" fmla="*/ 0 w 3807118"/>
                  <a:gd name="connsiteY4" fmla="*/ 1296000 h 1296000"/>
                  <a:gd name="connsiteX5" fmla="*/ 648000 w 3807118"/>
                  <a:gd name="connsiteY5" fmla="*/ 648000 h 1296000"/>
                  <a:gd name="connsiteX6" fmla="*/ 0 w 3807118"/>
                  <a:gd name="connsiteY6" fmla="*/ 0 h 12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7118" h="1296000">
                    <a:moveTo>
                      <a:pt x="0" y="0"/>
                    </a:moveTo>
                    <a:lnTo>
                      <a:pt x="3159118" y="0"/>
                    </a:lnTo>
                    <a:lnTo>
                      <a:pt x="3807118" y="648000"/>
                    </a:lnTo>
                    <a:lnTo>
                      <a:pt x="3159118" y="1296000"/>
                    </a:lnTo>
                    <a:lnTo>
                      <a:pt x="0" y="1296000"/>
                    </a:lnTo>
                    <a:lnTo>
                      <a:pt x="648000" y="648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4012" tIns="32004" rIns="680004" bIns="32004" numCol="1" spcCol="1270" anchor="ctr" anchorCtr="0">
                <a:noAutofit/>
              </a:bodyPr>
              <a:lstStyle/>
              <a:p>
                <a:pPr marL="0" lvl="0" indent="0" algn="ctr" defTabSz="1066800">
                  <a:lnSpc>
                    <a:spcPct val="90000"/>
                  </a:lnSpc>
                  <a:spcBef>
                    <a:spcPct val="0"/>
                  </a:spcBef>
                  <a:spcAft>
                    <a:spcPct val="35000"/>
                  </a:spcAft>
                  <a:buNone/>
                </a:pPr>
                <a:r>
                  <a:rPr lang="en-US" sz="2400" kern="1200"/>
                  <a:t>Connect</a:t>
                </a:r>
              </a:p>
            </p:txBody>
          </p:sp>
          <p:sp>
            <p:nvSpPr>
              <p:cNvPr id="16" name="Freeform: Shape 15">
                <a:extLst>
                  <a:ext uri="{FF2B5EF4-FFF2-40B4-BE49-F238E27FC236}">
                    <a16:creationId xmlns:a16="http://schemas.microsoft.com/office/drawing/2014/main" id="{BEB7231F-7F47-E797-1AB5-22386A96344B}"/>
                  </a:ext>
                </a:extLst>
              </p:cNvPr>
              <p:cNvSpPr/>
              <p:nvPr/>
            </p:nvSpPr>
            <p:spPr>
              <a:xfrm>
                <a:off x="573930" y="3098976"/>
                <a:ext cx="3045695" cy="1485000"/>
              </a:xfrm>
              <a:custGeom>
                <a:avLst/>
                <a:gdLst>
                  <a:gd name="connsiteX0" fmla="*/ 0 w 3045695"/>
                  <a:gd name="connsiteY0" fmla="*/ 0 h 1485000"/>
                  <a:gd name="connsiteX1" fmla="*/ 3045695 w 3045695"/>
                  <a:gd name="connsiteY1" fmla="*/ 0 h 1485000"/>
                  <a:gd name="connsiteX2" fmla="*/ 3045695 w 3045695"/>
                  <a:gd name="connsiteY2" fmla="*/ 1485000 h 1485000"/>
                  <a:gd name="connsiteX3" fmla="*/ 0 w 3045695"/>
                  <a:gd name="connsiteY3" fmla="*/ 1485000 h 1485000"/>
                  <a:gd name="connsiteX4" fmla="*/ 0 w 3045695"/>
                  <a:gd name="connsiteY4" fmla="*/ 0 h 14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695" h="1485000">
                    <a:moveTo>
                      <a:pt x="0" y="0"/>
                    </a:moveTo>
                    <a:lnTo>
                      <a:pt x="3045695" y="0"/>
                    </a:lnTo>
                    <a:lnTo>
                      <a:pt x="3045695" y="1485000"/>
                    </a:lnTo>
                    <a:lnTo>
                      <a:pt x="0" y="14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t>Introduce common model</a:t>
                </a:r>
              </a:p>
              <a:p>
                <a:pPr marL="228600" lvl="1" indent="-228600" algn="l" defTabSz="1066800">
                  <a:lnSpc>
                    <a:spcPct val="90000"/>
                  </a:lnSpc>
                  <a:spcBef>
                    <a:spcPct val="0"/>
                  </a:spcBef>
                  <a:spcAft>
                    <a:spcPct val="15000"/>
                  </a:spcAft>
                  <a:buChar char="•"/>
                </a:pPr>
                <a:r>
                  <a:rPr lang="en-US" sz="2400" kern="1200"/>
                  <a:t>Link (fragmented) assets</a:t>
                </a:r>
              </a:p>
            </p:txBody>
          </p:sp>
        </p:grpSp>
        <p:pic>
          <p:nvPicPr>
            <p:cNvPr id="14" name="Graphic 13" descr="Badge 1 outline">
              <a:extLst>
                <a:ext uri="{FF2B5EF4-FFF2-40B4-BE49-F238E27FC236}">
                  <a16:creationId xmlns:a16="http://schemas.microsoft.com/office/drawing/2014/main" id="{157DB223-5578-4887-0C77-0A341848FD3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1655" y="1638863"/>
              <a:ext cx="548640" cy="548640"/>
            </a:xfrm>
            <a:prstGeom prst="rect">
              <a:avLst/>
            </a:prstGeom>
          </p:spPr>
        </p:pic>
      </p:grpSp>
      <p:grpSp>
        <p:nvGrpSpPr>
          <p:cNvPr id="29" name="Group 28">
            <a:extLst>
              <a:ext uri="{FF2B5EF4-FFF2-40B4-BE49-F238E27FC236}">
                <a16:creationId xmlns:a16="http://schemas.microsoft.com/office/drawing/2014/main" id="{44897C57-3DE2-A337-E41B-07A3F67A1413}"/>
              </a:ext>
            </a:extLst>
          </p:cNvPr>
          <p:cNvGrpSpPr/>
          <p:nvPr/>
        </p:nvGrpSpPr>
        <p:grpSpPr>
          <a:xfrm>
            <a:off x="4165049" y="1638863"/>
            <a:ext cx="3807118" cy="2945113"/>
            <a:chOff x="4165049" y="1638863"/>
            <a:chExt cx="3807118" cy="2945113"/>
          </a:xfrm>
        </p:grpSpPr>
        <p:grpSp>
          <p:nvGrpSpPr>
            <p:cNvPr id="22" name="Group 21">
              <a:extLst>
                <a:ext uri="{FF2B5EF4-FFF2-40B4-BE49-F238E27FC236}">
                  <a16:creationId xmlns:a16="http://schemas.microsoft.com/office/drawing/2014/main" id="{EF9BE7F6-E859-121B-0AD3-C654DA80F311}"/>
                </a:ext>
              </a:extLst>
            </p:cNvPr>
            <p:cNvGrpSpPr/>
            <p:nvPr/>
          </p:nvGrpSpPr>
          <p:grpSpPr>
            <a:xfrm>
              <a:off x="4165049" y="1640975"/>
              <a:ext cx="3807118" cy="2943001"/>
              <a:chOff x="4165049" y="1640975"/>
              <a:chExt cx="3807118" cy="2943001"/>
            </a:xfrm>
          </p:grpSpPr>
          <p:sp>
            <p:nvSpPr>
              <p:cNvPr id="17" name="Freeform: Shape 16">
                <a:extLst>
                  <a:ext uri="{FF2B5EF4-FFF2-40B4-BE49-F238E27FC236}">
                    <a16:creationId xmlns:a16="http://schemas.microsoft.com/office/drawing/2014/main" id="{9D2B1B94-7FF4-8ABE-275C-721F64E1AB6F}"/>
                  </a:ext>
                </a:extLst>
              </p:cNvPr>
              <p:cNvSpPr/>
              <p:nvPr/>
            </p:nvSpPr>
            <p:spPr>
              <a:xfrm>
                <a:off x="4165049" y="1640975"/>
                <a:ext cx="3807118" cy="1296000"/>
              </a:xfrm>
              <a:custGeom>
                <a:avLst/>
                <a:gdLst>
                  <a:gd name="connsiteX0" fmla="*/ 0 w 3807118"/>
                  <a:gd name="connsiteY0" fmla="*/ 0 h 1296000"/>
                  <a:gd name="connsiteX1" fmla="*/ 3159118 w 3807118"/>
                  <a:gd name="connsiteY1" fmla="*/ 0 h 1296000"/>
                  <a:gd name="connsiteX2" fmla="*/ 3807118 w 3807118"/>
                  <a:gd name="connsiteY2" fmla="*/ 648000 h 1296000"/>
                  <a:gd name="connsiteX3" fmla="*/ 3159118 w 3807118"/>
                  <a:gd name="connsiteY3" fmla="*/ 1296000 h 1296000"/>
                  <a:gd name="connsiteX4" fmla="*/ 0 w 3807118"/>
                  <a:gd name="connsiteY4" fmla="*/ 1296000 h 1296000"/>
                  <a:gd name="connsiteX5" fmla="*/ 648000 w 3807118"/>
                  <a:gd name="connsiteY5" fmla="*/ 648000 h 1296000"/>
                  <a:gd name="connsiteX6" fmla="*/ 0 w 3807118"/>
                  <a:gd name="connsiteY6" fmla="*/ 0 h 12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7118" h="1296000">
                    <a:moveTo>
                      <a:pt x="0" y="0"/>
                    </a:moveTo>
                    <a:lnTo>
                      <a:pt x="3159118" y="0"/>
                    </a:lnTo>
                    <a:lnTo>
                      <a:pt x="3807118" y="648000"/>
                    </a:lnTo>
                    <a:lnTo>
                      <a:pt x="3159118" y="1296000"/>
                    </a:lnTo>
                    <a:lnTo>
                      <a:pt x="0" y="1296000"/>
                    </a:lnTo>
                    <a:lnTo>
                      <a:pt x="648000" y="648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4012" tIns="32004" rIns="680004" bIns="32004" numCol="1" spcCol="1270" anchor="ctr" anchorCtr="0">
                <a:noAutofit/>
              </a:bodyPr>
              <a:lstStyle/>
              <a:p>
                <a:pPr marL="0" lvl="0" indent="0" algn="ctr" defTabSz="1066800">
                  <a:lnSpc>
                    <a:spcPct val="90000"/>
                  </a:lnSpc>
                  <a:spcBef>
                    <a:spcPct val="0"/>
                  </a:spcBef>
                  <a:spcAft>
                    <a:spcPct val="35000"/>
                  </a:spcAft>
                  <a:buNone/>
                </a:pPr>
                <a:r>
                  <a:rPr lang="en-US" sz="2400" kern="1200"/>
                  <a:t>Ease-of-Usage</a:t>
                </a:r>
              </a:p>
            </p:txBody>
          </p:sp>
          <p:sp>
            <p:nvSpPr>
              <p:cNvPr id="18" name="Freeform: Shape 17">
                <a:extLst>
                  <a:ext uri="{FF2B5EF4-FFF2-40B4-BE49-F238E27FC236}">
                    <a16:creationId xmlns:a16="http://schemas.microsoft.com/office/drawing/2014/main" id="{247D82AF-AB0C-842F-BC2D-68E71A5F38B9}"/>
                  </a:ext>
                </a:extLst>
              </p:cNvPr>
              <p:cNvSpPr/>
              <p:nvPr/>
            </p:nvSpPr>
            <p:spPr>
              <a:xfrm>
                <a:off x="4165049" y="3098976"/>
                <a:ext cx="3045695" cy="1485000"/>
              </a:xfrm>
              <a:custGeom>
                <a:avLst/>
                <a:gdLst>
                  <a:gd name="connsiteX0" fmla="*/ 0 w 3045695"/>
                  <a:gd name="connsiteY0" fmla="*/ 0 h 1485000"/>
                  <a:gd name="connsiteX1" fmla="*/ 3045695 w 3045695"/>
                  <a:gd name="connsiteY1" fmla="*/ 0 h 1485000"/>
                  <a:gd name="connsiteX2" fmla="*/ 3045695 w 3045695"/>
                  <a:gd name="connsiteY2" fmla="*/ 1485000 h 1485000"/>
                  <a:gd name="connsiteX3" fmla="*/ 0 w 3045695"/>
                  <a:gd name="connsiteY3" fmla="*/ 1485000 h 1485000"/>
                  <a:gd name="connsiteX4" fmla="*/ 0 w 3045695"/>
                  <a:gd name="connsiteY4" fmla="*/ 0 h 14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695" h="1485000">
                    <a:moveTo>
                      <a:pt x="0" y="0"/>
                    </a:moveTo>
                    <a:lnTo>
                      <a:pt x="3045695" y="0"/>
                    </a:lnTo>
                    <a:lnTo>
                      <a:pt x="3045695" y="1485000"/>
                    </a:lnTo>
                    <a:lnTo>
                      <a:pt x="0" y="14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a:t>Implement rewards driven AI solution</a:t>
                </a:r>
              </a:p>
              <a:p>
                <a:pPr marL="228600" lvl="1" indent="-228600" algn="l" defTabSz="1066800">
                  <a:lnSpc>
                    <a:spcPct val="90000"/>
                  </a:lnSpc>
                  <a:spcBef>
                    <a:spcPct val="0"/>
                  </a:spcBef>
                  <a:spcAft>
                    <a:spcPct val="15000"/>
                  </a:spcAft>
                  <a:buChar char="•"/>
                </a:pPr>
                <a:r>
                  <a:rPr lang="en-US" sz="2400" b="0" kern="1200"/>
                  <a:t>Increase optimization space</a:t>
                </a:r>
              </a:p>
            </p:txBody>
          </p:sp>
        </p:grpSp>
        <p:pic>
          <p:nvPicPr>
            <p:cNvPr id="27" name="Graphic 26" descr="Badge outline">
              <a:extLst>
                <a:ext uri="{FF2B5EF4-FFF2-40B4-BE49-F238E27FC236}">
                  <a16:creationId xmlns:a16="http://schemas.microsoft.com/office/drawing/2014/main" id="{118CA587-C152-8640-083D-3F676A7C6B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84355" y="1638863"/>
              <a:ext cx="548640" cy="548640"/>
            </a:xfrm>
            <a:prstGeom prst="rect">
              <a:avLst/>
            </a:prstGeom>
          </p:spPr>
        </p:pic>
      </p:grpSp>
    </p:spTree>
    <p:extLst>
      <p:ext uri="{BB962C8B-B14F-4D97-AF65-F5344CB8AC3E}">
        <p14:creationId xmlns:p14="http://schemas.microsoft.com/office/powerpoint/2010/main" val="33826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A3AB-BD3B-CD54-7056-9EC9ADCA5264}"/>
              </a:ext>
            </a:extLst>
          </p:cNvPr>
          <p:cNvSpPr>
            <a:spLocks noGrp="1"/>
          </p:cNvSpPr>
          <p:nvPr>
            <p:ph type="title"/>
          </p:nvPr>
        </p:nvSpPr>
        <p:spPr/>
        <p:txBody>
          <a:bodyPr>
            <a:noAutofit/>
          </a:bodyPr>
          <a:lstStyle/>
          <a:p>
            <a:r>
              <a:rPr lang="en-US"/>
              <a:t>We Propose … System Design Studio</a:t>
            </a:r>
          </a:p>
        </p:txBody>
      </p:sp>
      <p:grpSp>
        <p:nvGrpSpPr>
          <p:cNvPr id="34" name="Group 33">
            <a:extLst>
              <a:ext uri="{FF2B5EF4-FFF2-40B4-BE49-F238E27FC236}">
                <a16:creationId xmlns:a16="http://schemas.microsoft.com/office/drawing/2014/main" id="{508923CC-349A-57EF-785E-C330BD9EC07D}"/>
              </a:ext>
            </a:extLst>
          </p:cNvPr>
          <p:cNvGrpSpPr/>
          <p:nvPr/>
        </p:nvGrpSpPr>
        <p:grpSpPr>
          <a:xfrm>
            <a:off x="5376517" y="1751155"/>
            <a:ext cx="2791920" cy="3752332"/>
            <a:chOff x="5376517" y="1751155"/>
            <a:chExt cx="2791920" cy="3752332"/>
          </a:xfrm>
        </p:grpSpPr>
        <p:grpSp>
          <p:nvGrpSpPr>
            <p:cNvPr id="62" name="Group 61">
              <a:extLst>
                <a:ext uri="{FF2B5EF4-FFF2-40B4-BE49-F238E27FC236}">
                  <a16:creationId xmlns:a16="http://schemas.microsoft.com/office/drawing/2014/main" id="{5A3A6DD0-1AFA-7792-075F-9BF37F9145E1}"/>
                </a:ext>
              </a:extLst>
            </p:cNvPr>
            <p:cNvGrpSpPr/>
            <p:nvPr/>
          </p:nvGrpSpPr>
          <p:grpSpPr>
            <a:xfrm>
              <a:off x="5644578" y="1751155"/>
              <a:ext cx="1796030" cy="2854540"/>
              <a:chOff x="9946111" y="2646862"/>
              <a:chExt cx="1796030" cy="2854540"/>
            </a:xfrm>
          </p:grpSpPr>
          <p:pic>
            <p:nvPicPr>
              <p:cNvPr id="44" name="Graphic 43" descr="Database outline">
                <a:extLst>
                  <a:ext uri="{FF2B5EF4-FFF2-40B4-BE49-F238E27FC236}">
                    <a16:creationId xmlns:a16="http://schemas.microsoft.com/office/drawing/2014/main" id="{F860FCA7-C635-5B92-1776-752FCFB30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90703" y="3145763"/>
                <a:ext cx="706847" cy="496362"/>
              </a:xfrm>
              <a:prstGeom prst="rect">
                <a:avLst/>
              </a:prstGeom>
            </p:spPr>
          </p:pic>
          <p:cxnSp>
            <p:nvCxnSpPr>
              <p:cNvPr id="46" name="Connector: Elbow 45">
                <a:extLst>
                  <a:ext uri="{FF2B5EF4-FFF2-40B4-BE49-F238E27FC236}">
                    <a16:creationId xmlns:a16="http://schemas.microsoft.com/office/drawing/2014/main" id="{6DD02B5F-17D3-66EB-C169-4D13F5A26DB7}"/>
                  </a:ext>
                </a:extLst>
              </p:cNvPr>
              <p:cNvCxnSpPr>
                <a:cxnSpLocks/>
                <a:stCxn id="35" idx="2"/>
                <a:endCxn id="38" idx="0"/>
              </p:cNvCxnSpPr>
              <p:nvPr/>
            </p:nvCxnSpPr>
            <p:spPr>
              <a:xfrm rot="16200000" flipH="1">
                <a:off x="10915456" y="4340873"/>
                <a:ext cx="421515" cy="564172"/>
              </a:xfrm>
              <a:prstGeom prst="bentConnector3">
                <a:avLst>
                  <a:gd name="adj1" fmla="val 4368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FAE70C3-3121-6DC1-106E-AF012D016CA0}"/>
                  </a:ext>
                </a:extLst>
              </p:cNvPr>
              <p:cNvSpPr txBox="1"/>
              <p:nvPr/>
            </p:nvSpPr>
            <p:spPr>
              <a:xfrm>
                <a:off x="10155476" y="2646862"/>
                <a:ext cx="1377300" cy="461665"/>
              </a:xfrm>
              <a:prstGeom prst="rect">
                <a:avLst/>
              </a:prstGeom>
              <a:noFill/>
            </p:spPr>
            <p:txBody>
              <a:bodyPr wrap="none" rtlCol="0">
                <a:spAutoFit/>
              </a:bodyPr>
              <a:lstStyle/>
              <a:p>
                <a:pPr algn="ctr"/>
                <a:r>
                  <a:rPr lang="en-US" sz="1200">
                    <a:solidFill>
                      <a:srgbClr val="00B050"/>
                    </a:solidFill>
                  </a:rPr>
                  <a:t>Customer </a:t>
                </a:r>
              </a:p>
              <a:p>
                <a:pPr algn="ctr"/>
                <a:r>
                  <a:rPr lang="en-US" sz="1200">
                    <a:solidFill>
                      <a:srgbClr val="00B050"/>
                    </a:solidFill>
                  </a:rPr>
                  <a:t>Secure repository</a:t>
                </a:r>
              </a:p>
            </p:txBody>
          </p:sp>
          <p:grpSp>
            <p:nvGrpSpPr>
              <p:cNvPr id="51" name="Group 50">
                <a:extLst>
                  <a:ext uri="{FF2B5EF4-FFF2-40B4-BE49-F238E27FC236}">
                    <a16:creationId xmlns:a16="http://schemas.microsoft.com/office/drawing/2014/main" id="{0EA5FC11-23AA-880D-DD24-59A8941062CA}"/>
                  </a:ext>
                </a:extLst>
              </p:cNvPr>
              <p:cNvGrpSpPr/>
              <p:nvPr/>
            </p:nvGrpSpPr>
            <p:grpSpPr>
              <a:xfrm>
                <a:off x="9946111" y="4412203"/>
                <a:ext cx="1796030" cy="1089199"/>
                <a:chOff x="9946111" y="4412203"/>
                <a:chExt cx="1796030" cy="1089199"/>
              </a:xfrm>
            </p:grpSpPr>
            <p:pic>
              <p:nvPicPr>
                <p:cNvPr id="38" name="Graphic 37" descr="Female Profile outline">
                  <a:extLst>
                    <a:ext uri="{FF2B5EF4-FFF2-40B4-BE49-F238E27FC236}">
                      <a16:creationId xmlns:a16="http://schemas.microsoft.com/office/drawing/2014/main" id="{C9A28F94-E12F-2EE3-6749-A850B00763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4456" y="4833717"/>
                  <a:ext cx="667685" cy="667685"/>
                </a:xfrm>
                <a:prstGeom prst="rect">
                  <a:avLst/>
                </a:prstGeom>
              </p:spPr>
            </p:pic>
            <p:pic>
              <p:nvPicPr>
                <p:cNvPr id="40" name="Graphic 39" descr="Male profile outline">
                  <a:extLst>
                    <a:ext uri="{FF2B5EF4-FFF2-40B4-BE49-F238E27FC236}">
                      <a16:creationId xmlns:a16="http://schemas.microsoft.com/office/drawing/2014/main" id="{6B02BF92-9FCC-DDED-EC32-664902FCAB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46111" y="4799078"/>
                  <a:ext cx="667685" cy="667685"/>
                </a:xfrm>
                <a:prstGeom prst="rect">
                  <a:avLst/>
                </a:prstGeom>
              </p:spPr>
            </p:pic>
            <p:cxnSp>
              <p:nvCxnSpPr>
                <p:cNvPr id="48" name="Connector: Elbow 47">
                  <a:extLst>
                    <a:ext uri="{FF2B5EF4-FFF2-40B4-BE49-F238E27FC236}">
                      <a16:creationId xmlns:a16="http://schemas.microsoft.com/office/drawing/2014/main" id="{9026EB48-0CDC-6F9D-4721-B38E68C42000}"/>
                    </a:ext>
                  </a:extLst>
                </p:cNvPr>
                <p:cNvCxnSpPr>
                  <a:cxnSpLocks/>
                  <a:stCxn id="35" idx="2"/>
                  <a:endCxn id="40" idx="0"/>
                </p:cNvCxnSpPr>
                <p:nvPr/>
              </p:nvCxnSpPr>
              <p:spPr>
                <a:xfrm rot="5400000">
                  <a:off x="10368603" y="4323554"/>
                  <a:ext cx="386876" cy="564173"/>
                </a:xfrm>
                <a:prstGeom prst="bentConnector3">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Circle: Hollow 4">
                  <a:extLst>
                    <a:ext uri="{FF2B5EF4-FFF2-40B4-BE49-F238E27FC236}">
                      <a16:creationId xmlns:a16="http://schemas.microsoft.com/office/drawing/2014/main" id="{56F84FF1-8F97-DDEA-6EC0-6E24FF473E0A}"/>
                    </a:ext>
                  </a:extLst>
                </p:cNvPr>
                <p:cNvSpPr/>
                <p:nvPr/>
              </p:nvSpPr>
              <p:spPr>
                <a:xfrm>
                  <a:off x="10422384" y="4527609"/>
                  <a:ext cx="150920" cy="168675"/>
                </a:xfrm>
                <a:prstGeom prst="donu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a:extLst>
                  <a:ext uri="{FF2B5EF4-FFF2-40B4-BE49-F238E27FC236}">
                    <a16:creationId xmlns:a16="http://schemas.microsoft.com/office/drawing/2014/main" id="{A073C7A4-1A83-E7F1-1CB7-70B978AFA29A}"/>
                  </a:ext>
                </a:extLst>
              </p:cNvPr>
              <p:cNvGrpSpPr/>
              <p:nvPr/>
            </p:nvGrpSpPr>
            <p:grpSpPr>
              <a:xfrm>
                <a:off x="10256817" y="3863270"/>
                <a:ext cx="1174619" cy="548932"/>
                <a:chOff x="8620216" y="5328086"/>
                <a:chExt cx="1174619" cy="548932"/>
              </a:xfrm>
            </p:grpSpPr>
            <p:pic>
              <p:nvPicPr>
                <p:cNvPr id="42" name="Graphic 41" descr="Cloud outline">
                  <a:extLst>
                    <a:ext uri="{FF2B5EF4-FFF2-40B4-BE49-F238E27FC236}">
                      <a16:creationId xmlns:a16="http://schemas.microsoft.com/office/drawing/2014/main" id="{D1EB6979-AC63-FD82-CF99-7AEA911E86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69417" y="5331129"/>
                  <a:ext cx="252927" cy="252927"/>
                </a:xfrm>
                <a:prstGeom prst="rect">
                  <a:avLst/>
                </a:prstGeom>
              </p:spPr>
            </p:pic>
            <p:sp>
              <p:nvSpPr>
                <p:cNvPr id="35" name="Rectangle: Rounded Corners 34">
                  <a:extLst>
                    <a:ext uri="{FF2B5EF4-FFF2-40B4-BE49-F238E27FC236}">
                      <a16:creationId xmlns:a16="http://schemas.microsoft.com/office/drawing/2014/main" id="{194AFCCD-B3E7-64A2-A311-F03C5BA4677C}"/>
                    </a:ext>
                  </a:extLst>
                </p:cNvPr>
                <p:cNvSpPr/>
                <p:nvPr/>
              </p:nvSpPr>
              <p:spPr>
                <a:xfrm>
                  <a:off x="8620216" y="5328086"/>
                  <a:ext cx="1174619" cy="548932"/>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grpSp>
          <p:cxnSp>
            <p:nvCxnSpPr>
              <p:cNvPr id="49" name="Straight Arrow Connector 48">
                <a:extLst>
                  <a:ext uri="{FF2B5EF4-FFF2-40B4-BE49-F238E27FC236}">
                    <a16:creationId xmlns:a16="http://schemas.microsoft.com/office/drawing/2014/main" id="{2D2A143E-B795-9C41-1296-84CFF1744423}"/>
                  </a:ext>
                </a:extLst>
              </p:cNvPr>
              <p:cNvCxnSpPr>
                <a:cxnSpLocks/>
                <a:stCxn id="35" idx="0"/>
                <a:endCxn id="44" idx="2"/>
              </p:cNvCxnSpPr>
              <p:nvPr/>
            </p:nvCxnSpPr>
            <p:spPr>
              <a:xfrm flipV="1">
                <a:off x="10844127" y="3642125"/>
                <a:ext cx="0" cy="221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823AAB3-B0E0-DA84-C76B-386229FCF421}"/>
                  </a:ext>
                </a:extLst>
              </p:cNvPr>
              <p:cNvSpPr txBox="1"/>
              <p:nvPr/>
            </p:nvSpPr>
            <p:spPr>
              <a:xfrm>
                <a:off x="10377997" y="4722921"/>
                <a:ext cx="914400" cy="461665"/>
              </a:xfrm>
              <a:prstGeom prst="rect">
                <a:avLst/>
              </a:prstGeom>
              <a:noFill/>
            </p:spPr>
            <p:txBody>
              <a:bodyPr wrap="square" rtlCol="0">
                <a:spAutoFit/>
              </a:bodyPr>
              <a:lstStyle/>
              <a:p>
                <a:pPr algn="ctr"/>
                <a:r>
                  <a:rPr lang="en-US" sz="1200">
                    <a:solidFill>
                      <a:srgbClr val="00B050"/>
                    </a:solidFill>
                  </a:rPr>
                  <a:t>Foundry Customers </a:t>
                </a:r>
              </a:p>
            </p:txBody>
          </p:sp>
        </p:grpSp>
        <p:sp>
          <p:nvSpPr>
            <p:cNvPr id="59" name="TextBox 58">
              <a:extLst>
                <a:ext uri="{FF2B5EF4-FFF2-40B4-BE49-F238E27FC236}">
                  <a16:creationId xmlns:a16="http://schemas.microsoft.com/office/drawing/2014/main" id="{2F439C19-4748-D31D-35EF-445F7D45BF13}"/>
                </a:ext>
              </a:extLst>
            </p:cNvPr>
            <p:cNvSpPr txBox="1"/>
            <p:nvPr/>
          </p:nvSpPr>
          <p:spPr>
            <a:xfrm>
              <a:off x="5960098" y="4918712"/>
              <a:ext cx="2208339" cy="584775"/>
            </a:xfrm>
            <a:prstGeom prst="rect">
              <a:avLst/>
            </a:prstGeom>
            <a:noFill/>
          </p:spPr>
          <p:txBody>
            <a:bodyPr wrap="square">
              <a:spAutoFit/>
            </a:bodyPr>
            <a:lstStyle/>
            <a:p>
              <a:r>
                <a:rPr lang="en-US" sz="1600"/>
                <a:t>Framework for Foundry Customers</a:t>
              </a:r>
            </a:p>
          </p:txBody>
        </p:sp>
        <p:sp>
          <p:nvSpPr>
            <p:cNvPr id="60" name="Oval 59">
              <a:extLst>
                <a:ext uri="{FF2B5EF4-FFF2-40B4-BE49-F238E27FC236}">
                  <a16:creationId xmlns:a16="http://schemas.microsoft.com/office/drawing/2014/main" id="{399476BE-A301-68D0-32F0-95BD45B24152}"/>
                </a:ext>
              </a:extLst>
            </p:cNvPr>
            <p:cNvSpPr>
              <a:spLocks noChangeAspect="1"/>
            </p:cNvSpPr>
            <p:nvPr/>
          </p:nvSpPr>
          <p:spPr>
            <a:xfrm>
              <a:off x="5376517" y="4982499"/>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grpSp>
      <p:grpSp>
        <p:nvGrpSpPr>
          <p:cNvPr id="6" name="Group 5">
            <a:extLst>
              <a:ext uri="{FF2B5EF4-FFF2-40B4-BE49-F238E27FC236}">
                <a16:creationId xmlns:a16="http://schemas.microsoft.com/office/drawing/2014/main" id="{65FF742F-B1DB-0ABF-EA2D-66C8B89670D1}"/>
              </a:ext>
            </a:extLst>
          </p:cNvPr>
          <p:cNvGrpSpPr/>
          <p:nvPr/>
        </p:nvGrpSpPr>
        <p:grpSpPr>
          <a:xfrm>
            <a:off x="433684" y="6007167"/>
            <a:ext cx="4390866" cy="369332"/>
            <a:chOff x="433684" y="6007167"/>
            <a:chExt cx="4390866" cy="369332"/>
          </a:xfrm>
        </p:grpSpPr>
        <p:sp>
          <p:nvSpPr>
            <p:cNvPr id="1050" name="Rectangle 1049">
              <a:extLst>
                <a:ext uri="{FF2B5EF4-FFF2-40B4-BE49-F238E27FC236}">
                  <a16:creationId xmlns:a16="http://schemas.microsoft.com/office/drawing/2014/main" id="{376C331A-E7F9-DA7E-EF21-D266EE3BF2B3}"/>
                </a:ext>
              </a:extLst>
            </p:cNvPr>
            <p:cNvSpPr/>
            <p:nvPr/>
          </p:nvSpPr>
          <p:spPr>
            <a:xfrm>
              <a:off x="433684" y="6054673"/>
              <a:ext cx="274320" cy="27432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1" name="Rectangle 1050">
              <a:extLst>
                <a:ext uri="{FF2B5EF4-FFF2-40B4-BE49-F238E27FC236}">
                  <a16:creationId xmlns:a16="http://schemas.microsoft.com/office/drawing/2014/main" id="{C6FF16AF-312D-9BE3-D79E-1DB819B49D8B}"/>
                </a:ext>
              </a:extLst>
            </p:cNvPr>
            <p:cNvSpPr/>
            <p:nvPr/>
          </p:nvSpPr>
          <p:spPr>
            <a:xfrm>
              <a:off x="2694192" y="6054673"/>
              <a:ext cx="274320" cy="27432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2" name="Rectangle 1051">
              <a:extLst>
                <a:ext uri="{FF2B5EF4-FFF2-40B4-BE49-F238E27FC236}">
                  <a16:creationId xmlns:a16="http://schemas.microsoft.com/office/drawing/2014/main" id="{48DC93D7-68AF-ECEC-17FC-D36A93815638}"/>
                </a:ext>
              </a:extLst>
            </p:cNvPr>
            <p:cNvSpPr/>
            <p:nvPr/>
          </p:nvSpPr>
          <p:spPr>
            <a:xfrm>
              <a:off x="1563938" y="6054673"/>
              <a:ext cx="274320" cy="2743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3" name="Rectangle 1052">
              <a:extLst>
                <a:ext uri="{FF2B5EF4-FFF2-40B4-BE49-F238E27FC236}">
                  <a16:creationId xmlns:a16="http://schemas.microsoft.com/office/drawing/2014/main" id="{8AAE3998-D4A5-BD20-697C-8BB92847BF4B}"/>
                </a:ext>
              </a:extLst>
            </p:cNvPr>
            <p:cNvSpPr/>
            <p:nvPr/>
          </p:nvSpPr>
          <p:spPr>
            <a:xfrm>
              <a:off x="3824446" y="6054673"/>
              <a:ext cx="274320" cy="274320"/>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4" name="TextBox 1053">
              <a:extLst>
                <a:ext uri="{FF2B5EF4-FFF2-40B4-BE49-F238E27FC236}">
                  <a16:creationId xmlns:a16="http://schemas.microsoft.com/office/drawing/2014/main" id="{0E7EC767-923E-F2BC-34B8-ADE3D08F3FCB}"/>
                </a:ext>
              </a:extLst>
            </p:cNvPr>
            <p:cNvSpPr txBox="1"/>
            <p:nvPr/>
          </p:nvSpPr>
          <p:spPr>
            <a:xfrm>
              <a:off x="1806555" y="6007167"/>
              <a:ext cx="901815" cy="369332"/>
            </a:xfrm>
            <a:prstGeom prst="rect">
              <a:avLst/>
            </a:prstGeom>
            <a:noFill/>
          </p:spPr>
          <p:txBody>
            <a:bodyPr wrap="square" rtlCol="0">
              <a:spAutoFit/>
            </a:bodyPr>
            <a:lstStyle/>
            <a:p>
              <a:r>
                <a:rPr lang="en-US" sz="900"/>
                <a:t>Unique differentiation</a:t>
              </a:r>
            </a:p>
          </p:txBody>
        </p:sp>
        <p:sp>
          <p:nvSpPr>
            <p:cNvPr id="1055" name="TextBox 1054">
              <a:extLst>
                <a:ext uri="{FF2B5EF4-FFF2-40B4-BE49-F238E27FC236}">
                  <a16:creationId xmlns:a16="http://schemas.microsoft.com/office/drawing/2014/main" id="{438C8D4D-930B-D60A-4AE5-960D19FEEE11}"/>
                </a:ext>
              </a:extLst>
            </p:cNvPr>
            <p:cNvSpPr txBox="1"/>
            <p:nvPr/>
          </p:nvSpPr>
          <p:spPr>
            <a:xfrm>
              <a:off x="667592" y="6076417"/>
              <a:ext cx="690949" cy="230832"/>
            </a:xfrm>
            <a:prstGeom prst="rect">
              <a:avLst/>
            </a:prstGeom>
            <a:noFill/>
          </p:spPr>
          <p:txBody>
            <a:bodyPr wrap="square" rtlCol="0">
              <a:spAutoFit/>
            </a:bodyPr>
            <a:lstStyle/>
            <a:p>
              <a:r>
                <a:rPr lang="en-US" sz="900"/>
                <a:t>Embrace</a:t>
              </a:r>
            </a:p>
          </p:txBody>
        </p:sp>
        <p:sp>
          <p:nvSpPr>
            <p:cNvPr id="1056" name="TextBox 1055">
              <a:extLst>
                <a:ext uri="{FF2B5EF4-FFF2-40B4-BE49-F238E27FC236}">
                  <a16:creationId xmlns:a16="http://schemas.microsoft.com/office/drawing/2014/main" id="{F8D23131-74CF-66F1-7BBE-F5CC70D26363}"/>
                </a:ext>
              </a:extLst>
            </p:cNvPr>
            <p:cNvSpPr txBox="1"/>
            <p:nvPr/>
          </p:nvSpPr>
          <p:spPr>
            <a:xfrm>
              <a:off x="2928100" y="6007167"/>
              <a:ext cx="738210" cy="369332"/>
            </a:xfrm>
            <a:prstGeom prst="rect">
              <a:avLst/>
            </a:prstGeom>
            <a:noFill/>
          </p:spPr>
          <p:txBody>
            <a:bodyPr wrap="square" rtlCol="0">
              <a:spAutoFit/>
            </a:bodyPr>
            <a:lstStyle/>
            <a:p>
              <a:r>
                <a:rPr lang="en-US" sz="900"/>
                <a:t>Embrace + extend</a:t>
              </a:r>
            </a:p>
          </p:txBody>
        </p:sp>
        <p:sp>
          <p:nvSpPr>
            <p:cNvPr id="1057" name="TextBox 1056">
              <a:extLst>
                <a:ext uri="{FF2B5EF4-FFF2-40B4-BE49-F238E27FC236}">
                  <a16:creationId xmlns:a16="http://schemas.microsoft.com/office/drawing/2014/main" id="{786B4495-1F92-9EAE-4D0F-BC3A13913BF8}"/>
                </a:ext>
              </a:extLst>
            </p:cNvPr>
            <p:cNvSpPr txBox="1"/>
            <p:nvPr/>
          </p:nvSpPr>
          <p:spPr>
            <a:xfrm>
              <a:off x="4067063" y="6076417"/>
              <a:ext cx="757487" cy="230832"/>
            </a:xfrm>
            <a:prstGeom prst="rect">
              <a:avLst/>
            </a:prstGeom>
            <a:noFill/>
          </p:spPr>
          <p:txBody>
            <a:bodyPr wrap="square" rtlCol="0">
              <a:spAutoFit/>
            </a:bodyPr>
            <a:lstStyle/>
            <a:p>
              <a:r>
                <a:rPr lang="en-US" sz="900"/>
                <a:t>Research</a:t>
              </a:r>
            </a:p>
          </p:txBody>
        </p:sp>
      </p:grpSp>
      <p:grpSp>
        <p:nvGrpSpPr>
          <p:cNvPr id="9" name="Group 8">
            <a:extLst>
              <a:ext uri="{FF2B5EF4-FFF2-40B4-BE49-F238E27FC236}">
                <a16:creationId xmlns:a16="http://schemas.microsoft.com/office/drawing/2014/main" id="{7F62201C-5219-945F-719A-6288715CFC50}"/>
              </a:ext>
            </a:extLst>
          </p:cNvPr>
          <p:cNvGrpSpPr/>
          <p:nvPr/>
        </p:nvGrpSpPr>
        <p:grpSpPr>
          <a:xfrm>
            <a:off x="132236" y="3848228"/>
            <a:ext cx="4693432" cy="919881"/>
            <a:chOff x="132236" y="3848228"/>
            <a:chExt cx="4693432" cy="919881"/>
          </a:xfrm>
        </p:grpSpPr>
        <p:sp>
          <p:nvSpPr>
            <p:cNvPr id="50" name="Rectangle 49">
              <a:extLst>
                <a:ext uri="{FF2B5EF4-FFF2-40B4-BE49-F238E27FC236}">
                  <a16:creationId xmlns:a16="http://schemas.microsoft.com/office/drawing/2014/main" id="{EC1BD7A3-218B-9087-B976-739FBF6BBF52}"/>
                </a:ext>
              </a:extLst>
            </p:cNvPr>
            <p:cNvSpPr/>
            <p:nvPr/>
          </p:nvSpPr>
          <p:spPr>
            <a:xfrm>
              <a:off x="3376468" y="3848228"/>
              <a:ext cx="144920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Boards</a:t>
              </a:r>
            </a:p>
            <a:p>
              <a:pPr algn="ctr"/>
              <a:r>
                <a:rPr lang="en-US" sz="1000">
                  <a:solidFill>
                    <a:schemeClr val="tx1"/>
                  </a:solidFill>
                </a:rPr>
                <a:t>(models)</a:t>
              </a:r>
            </a:p>
          </p:txBody>
        </p:sp>
        <p:sp>
          <p:nvSpPr>
            <p:cNvPr id="52" name="Rectangle 51">
              <a:extLst>
                <a:ext uri="{FF2B5EF4-FFF2-40B4-BE49-F238E27FC236}">
                  <a16:creationId xmlns:a16="http://schemas.microsoft.com/office/drawing/2014/main" id="{586F6F3F-BDBF-7B3F-10C0-1BABA95A04DD}"/>
                </a:ext>
              </a:extLst>
            </p:cNvPr>
            <p:cNvSpPr/>
            <p:nvPr/>
          </p:nvSpPr>
          <p:spPr>
            <a:xfrm>
              <a:off x="1909165" y="3848228"/>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Packages</a:t>
              </a:r>
            </a:p>
            <a:p>
              <a:pPr algn="ctr"/>
              <a:r>
                <a:rPr lang="en-US" sz="1000">
                  <a:solidFill>
                    <a:schemeClr val="tx1"/>
                  </a:solidFill>
                </a:rPr>
                <a:t>(models)</a:t>
              </a:r>
            </a:p>
          </p:txBody>
        </p:sp>
        <p:sp>
          <p:nvSpPr>
            <p:cNvPr id="53" name="Rectangle 52">
              <a:extLst>
                <a:ext uri="{FF2B5EF4-FFF2-40B4-BE49-F238E27FC236}">
                  <a16:creationId xmlns:a16="http://schemas.microsoft.com/office/drawing/2014/main" id="{B1214E34-1768-F913-8CD4-B99BBC9D82B2}"/>
                </a:ext>
              </a:extLst>
            </p:cNvPr>
            <p:cNvSpPr/>
            <p:nvPr/>
          </p:nvSpPr>
          <p:spPr>
            <a:xfrm>
              <a:off x="441861" y="3848228"/>
              <a:ext cx="1463040" cy="45720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Chiplets</a:t>
              </a:r>
            </a:p>
            <a:p>
              <a:pPr algn="ctr"/>
              <a:r>
                <a:rPr lang="en-US" sz="1000">
                  <a:solidFill>
                    <a:schemeClr val="tx1"/>
                  </a:solidFill>
                </a:rPr>
                <a:t>(models)</a:t>
              </a:r>
            </a:p>
          </p:txBody>
        </p:sp>
        <p:sp>
          <p:nvSpPr>
            <p:cNvPr id="55" name="Rectangle 54">
              <a:extLst>
                <a:ext uri="{FF2B5EF4-FFF2-40B4-BE49-F238E27FC236}">
                  <a16:creationId xmlns:a16="http://schemas.microsoft.com/office/drawing/2014/main" id="{2EE68671-ECAC-FF10-D1B5-A80DC5074562}"/>
                </a:ext>
              </a:extLst>
            </p:cNvPr>
            <p:cNvSpPr/>
            <p:nvPr/>
          </p:nvSpPr>
          <p:spPr>
            <a:xfrm>
              <a:off x="1909165" y="4302770"/>
              <a:ext cx="1463040" cy="45720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IPs</a:t>
              </a:r>
            </a:p>
            <a:p>
              <a:pPr algn="ctr"/>
              <a:r>
                <a:rPr lang="en-US" sz="1000">
                  <a:solidFill>
                    <a:schemeClr val="tx1"/>
                  </a:solidFill>
                </a:rPr>
                <a:t>(with PnP models)</a:t>
              </a:r>
            </a:p>
          </p:txBody>
        </p:sp>
        <p:sp>
          <p:nvSpPr>
            <p:cNvPr id="57" name="Rectangle 56">
              <a:extLst>
                <a:ext uri="{FF2B5EF4-FFF2-40B4-BE49-F238E27FC236}">
                  <a16:creationId xmlns:a16="http://schemas.microsoft.com/office/drawing/2014/main" id="{C9B83006-A23E-CC20-1177-C1E425122B89}"/>
                </a:ext>
              </a:extLst>
            </p:cNvPr>
            <p:cNvSpPr/>
            <p:nvPr/>
          </p:nvSpPr>
          <p:spPr>
            <a:xfrm>
              <a:off x="441861" y="4308430"/>
              <a:ext cx="1463040" cy="45720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Interconnect</a:t>
              </a:r>
            </a:p>
          </p:txBody>
        </p:sp>
        <p:sp>
          <p:nvSpPr>
            <p:cNvPr id="1032" name="Rectangle 1031">
              <a:extLst>
                <a:ext uri="{FF2B5EF4-FFF2-40B4-BE49-F238E27FC236}">
                  <a16:creationId xmlns:a16="http://schemas.microsoft.com/office/drawing/2014/main" id="{7D2802C0-FF99-DBEA-DEF1-99906E6B3E40}"/>
                </a:ext>
              </a:extLst>
            </p:cNvPr>
            <p:cNvSpPr/>
            <p:nvPr/>
          </p:nvSpPr>
          <p:spPr>
            <a:xfrm>
              <a:off x="3376468" y="4310909"/>
              <a:ext cx="144920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Components</a:t>
              </a:r>
            </a:p>
          </p:txBody>
        </p:sp>
        <p:sp>
          <p:nvSpPr>
            <p:cNvPr id="1045" name="TextBox 1044">
              <a:extLst>
                <a:ext uri="{FF2B5EF4-FFF2-40B4-BE49-F238E27FC236}">
                  <a16:creationId xmlns:a16="http://schemas.microsoft.com/office/drawing/2014/main" id="{B9B76A80-2020-7275-0CD3-1D3C81278863}"/>
                </a:ext>
              </a:extLst>
            </p:cNvPr>
            <p:cNvSpPr txBox="1"/>
            <p:nvPr/>
          </p:nvSpPr>
          <p:spPr>
            <a:xfrm rot="16200000">
              <a:off x="16339" y="4194652"/>
              <a:ext cx="478016" cy="246221"/>
            </a:xfrm>
            <a:prstGeom prst="rect">
              <a:avLst/>
            </a:prstGeom>
            <a:noFill/>
          </p:spPr>
          <p:txBody>
            <a:bodyPr wrap="none" rtlCol="0">
              <a:spAutoFit/>
            </a:bodyPr>
            <a:lstStyle/>
            <a:p>
              <a:r>
                <a:rPr lang="en-US" sz="1000"/>
                <a:t>stack</a:t>
              </a:r>
            </a:p>
          </p:txBody>
        </p:sp>
      </p:grpSp>
      <p:grpSp>
        <p:nvGrpSpPr>
          <p:cNvPr id="10" name="Group 9">
            <a:extLst>
              <a:ext uri="{FF2B5EF4-FFF2-40B4-BE49-F238E27FC236}">
                <a16:creationId xmlns:a16="http://schemas.microsoft.com/office/drawing/2014/main" id="{0DF1111D-0365-31F5-AE15-E687A429F5CB}"/>
              </a:ext>
            </a:extLst>
          </p:cNvPr>
          <p:cNvGrpSpPr/>
          <p:nvPr/>
        </p:nvGrpSpPr>
        <p:grpSpPr>
          <a:xfrm>
            <a:off x="132237" y="3091564"/>
            <a:ext cx="4682841" cy="726481"/>
            <a:chOff x="132237" y="3091564"/>
            <a:chExt cx="4682841" cy="726481"/>
          </a:xfrm>
        </p:grpSpPr>
        <p:sp>
          <p:nvSpPr>
            <p:cNvPr id="1033" name="Rectangle 1032">
              <a:extLst>
                <a:ext uri="{FF2B5EF4-FFF2-40B4-BE49-F238E27FC236}">
                  <a16:creationId xmlns:a16="http://schemas.microsoft.com/office/drawing/2014/main" id="{CB0AD72D-EC79-D01C-ED9B-2A07DA9733D4}"/>
                </a:ext>
              </a:extLst>
            </p:cNvPr>
            <p:cNvSpPr/>
            <p:nvPr/>
          </p:nvSpPr>
          <p:spPr>
            <a:xfrm>
              <a:off x="432301" y="3210182"/>
              <a:ext cx="219456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Reference Designs</a:t>
              </a:r>
            </a:p>
          </p:txBody>
        </p:sp>
        <p:sp>
          <p:nvSpPr>
            <p:cNvPr id="1038" name="Rectangle 1037">
              <a:extLst>
                <a:ext uri="{FF2B5EF4-FFF2-40B4-BE49-F238E27FC236}">
                  <a16:creationId xmlns:a16="http://schemas.microsoft.com/office/drawing/2014/main" id="{5D22EDCD-5322-773A-AC9B-58AD37447A5B}"/>
                </a:ext>
              </a:extLst>
            </p:cNvPr>
            <p:cNvSpPr/>
            <p:nvPr/>
          </p:nvSpPr>
          <p:spPr>
            <a:xfrm>
              <a:off x="2620518" y="3210182"/>
              <a:ext cx="219456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Reference Methodologies</a:t>
              </a:r>
            </a:p>
          </p:txBody>
        </p:sp>
        <p:sp>
          <p:nvSpPr>
            <p:cNvPr id="1046" name="TextBox 1045">
              <a:extLst>
                <a:ext uri="{FF2B5EF4-FFF2-40B4-BE49-F238E27FC236}">
                  <a16:creationId xmlns:a16="http://schemas.microsoft.com/office/drawing/2014/main" id="{CEC1B9A8-2891-78A1-941F-864A90275527}"/>
                </a:ext>
              </a:extLst>
            </p:cNvPr>
            <p:cNvSpPr txBox="1"/>
            <p:nvPr/>
          </p:nvSpPr>
          <p:spPr>
            <a:xfrm rot="16200000">
              <a:off x="-107893" y="3331694"/>
              <a:ext cx="726481" cy="246221"/>
            </a:xfrm>
            <a:prstGeom prst="rect">
              <a:avLst/>
            </a:prstGeom>
            <a:noFill/>
          </p:spPr>
          <p:txBody>
            <a:bodyPr wrap="none" rtlCol="0">
              <a:spAutoFit/>
            </a:bodyPr>
            <a:lstStyle/>
            <a:p>
              <a:r>
                <a:rPr lang="en-US" sz="1000"/>
                <a:t>reference</a:t>
              </a:r>
            </a:p>
          </p:txBody>
        </p:sp>
      </p:grpSp>
      <p:grpSp>
        <p:nvGrpSpPr>
          <p:cNvPr id="11" name="Group 10">
            <a:extLst>
              <a:ext uri="{FF2B5EF4-FFF2-40B4-BE49-F238E27FC236}">
                <a16:creationId xmlns:a16="http://schemas.microsoft.com/office/drawing/2014/main" id="{A631C74C-EAF0-CEDE-E491-E4A0ED91021C}"/>
              </a:ext>
            </a:extLst>
          </p:cNvPr>
          <p:cNvGrpSpPr/>
          <p:nvPr/>
        </p:nvGrpSpPr>
        <p:grpSpPr>
          <a:xfrm>
            <a:off x="132236" y="2100123"/>
            <a:ext cx="4693817" cy="919881"/>
            <a:chOff x="132236" y="2100123"/>
            <a:chExt cx="4693817" cy="919881"/>
          </a:xfrm>
        </p:grpSpPr>
        <p:sp>
          <p:nvSpPr>
            <p:cNvPr id="63" name="Rectangle 62">
              <a:extLst>
                <a:ext uri="{FF2B5EF4-FFF2-40B4-BE49-F238E27FC236}">
                  <a16:creationId xmlns:a16="http://schemas.microsoft.com/office/drawing/2014/main" id="{9CE55F04-78D6-3FA7-B0FB-F836CDBC8174}"/>
                </a:ext>
              </a:extLst>
            </p:cNvPr>
            <p:cNvSpPr/>
            <p:nvPr/>
          </p:nvSpPr>
          <p:spPr>
            <a:xfrm>
              <a:off x="428359"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Cost</a:t>
              </a:r>
            </a:p>
          </p:txBody>
        </p:sp>
        <p:sp>
          <p:nvSpPr>
            <p:cNvPr id="1024" name="Rectangle 1023">
              <a:extLst>
                <a:ext uri="{FF2B5EF4-FFF2-40B4-BE49-F238E27FC236}">
                  <a16:creationId xmlns:a16="http://schemas.microsoft.com/office/drawing/2014/main" id="{1139C6DC-BB8F-9BDC-E5DA-8EBFE3B80CCC}"/>
                </a:ext>
              </a:extLst>
            </p:cNvPr>
            <p:cNvSpPr/>
            <p:nvPr/>
          </p:nvSpPr>
          <p:spPr>
            <a:xfrm>
              <a:off x="3726740"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Signal Integrity</a:t>
              </a:r>
            </a:p>
          </p:txBody>
        </p:sp>
        <p:sp>
          <p:nvSpPr>
            <p:cNvPr id="1025" name="Rectangle 1024">
              <a:extLst>
                <a:ext uri="{FF2B5EF4-FFF2-40B4-BE49-F238E27FC236}">
                  <a16:creationId xmlns:a16="http://schemas.microsoft.com/office/drawing/2014/main" id="{D1A15061-2362-E412-E531-BEB8ED1D7CE6}"/>
                </a:ext>
              </a:extLst>
            </p:cNvPr>
            <p:cNvSpPr/>
            <p:nvPr/>
          </p:nvSpPr>
          <p:spPr>
            <a:xfrm>
              <a:off x="428218" y="2100123"/>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Task Level</a:t>
              </a:r>
            </a:p>
          </p:txBody>
        </p:sp>
        <p:sp>
          <p:nvSpPr>
            <p:cNvPr id="1027" name="Rectangle 1026">
              <a:extLst>
                <a:ext uri="{FF2B5EF4-FFF2-40B4-BE49-F238E27FC236}">
                  <a16:creationId xmlns:a16="http://schemas.microsoft.com/office/drawing/2014/main" id="{DA3A364A-6B75-56D9-6CE1-383752672A1B}"/>
                </a:ext>
              </a:extLst>
            </p:cNvPr>
            <p:cNvSpPr/>
            <p:nvPr/>
          </p:nvSpPr>
          <p:spPr>
            <a:xfrm>
              <a:off x="1897148" y="2100123"/>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Functional</a:t>
              </a:r>
            </a:p>
          </p:txBody>
        </p:sp>
        <p:sp>
          <p:nvSpPr>
            <p:cNvPr id="1029" name="Rectangle 1028">
              <a:extLst>
                <a:ext uri="{FF2B5EF4-FFF2-40B4-BE49-F238E27FC236}">
                  <a16:creationId xmlns:a16="http://schemas.microsoft.com/office/drawing/2014/main" id="{CF4F1B15-30CF-69E9-F145-1F64A0A6A1A8}"/>
                </a:ext>
              </a:extLst>
            </p:cNvPr>
            <p:cNvSpPr/>
            <p:nvPr/>
          </p:nvSpPr>
          <p:spPr>
            <a:xfrm>
              <a:off x="3363013" y="2100123"/>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Electrical</a:t>
              </a:r>
            </a:p>
          </p:txBody>
        </p:sp>
        <p:sp>
          <p:nvSpPr>
            <p:cNvPr id="1035" name="Rectangle 1034">
              <a:extLst>
                <a:ext uri="{FF2B5EF4-FFF2-40B4-BE49-F238E27FC236}">
                  <a16:creationId xmlns:a16="http://schemas.microsoft.com/office/drawing/2014/main" id="{5E9A609F-4F06-9B31-3E39-27B234B406F7}"/>
                </a:ext>
              </a:extLst>
            </p:cNvPr>
            <p:cNvSpPr/>
            <p:nvPr/>
          </p:nvSpPr>
          <p:spPr>
            <a:xfrm>
              <a:off x="2624282"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Power Delivery</a:t>
              </a:r>
            </a:p>
          </p:txBody>
        </p:sp>
        <p:sp>
          <p:nvSpPr>
            <p:cNvPr id="1037" name="Rectangle 1036">
              <a:extLst>
                <a:ext uri="{FF2B5EF4-FFF2-40B4-BE49-F238E27FC236}">
                  <a16:creationId xmlns:a16="http://schemas.microsoft.com/office/drawing/2014/main" id="{37080927-3374-81DC-EEED-D90CFF69D30D}"/>
                </a:ext>
              </a:extLst>
            </p:cNvPr>
            <p:cNvSpPr/>
            <p:nvPr/>
          </p:nvSpPr>
          <p:spPr>
            <a:xfrm>
              <a:off x="1525639"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Thermal</a:t>
              </a:r>
            </a:p>
          </p:txBody>
        </p:sp>
        <p:sp>
          <p:nvSpPr>
            <p:cNvPr id="1047" name="TextBox 1046">
              <a:extLst>
                <a:ext uri="{FF2B5EF4-FFF2-40B4-BE49-F238E27FC236}">
                  <a16:creationId xmlns:a16="http://schemas.microsoft.com/office/drawing/2014/main" id="{CD9FBE53-A4BC-5FEA-FE5C-0F1F767B0B4C}"/>
                </a:ext>
              </a:extLst>
            </p:cNvPr>
            <p:cNvSpPr txBox="1"/>
            <p:nvPr/>
          </p:nvSpPr>
          <p:spPr>
            <a:xfrm rot="16200000">
              <a:off x="28362" y="2442130"/>
              <a:ext cx="453970" cy="246221"/>
            </a:xfrm>
            <a:prstGeom prst="rect">
              <a:avLst/>
            </a:prstGeom>
            <a:noFill/>
          </p:spPr>
          <p:txBody>
            <a:bodyPr wrap="none" rtlCol="0">
              <a:spAutoFit/>
            </a:bodyPr>
            <a:lstStyle/>
            <a:p>
              <a:r>
                <a:rPr lang="en-US" sz="1000"/>
                <a:t>tools</a:t>
              </a:r>
            </a:p>
          </p:txBody>
        </p:sp>
      </p:grpSp>
      <p:grpSp>
        <p:nvGrpSpPr>
          <p:cNvPr id="13" name="Group 12">
            <a:extLst>
              <a:ext uri="{FF2B5EF4-FFF2-40B4-BE49-F238E27FC236}">
                <a16:creationId xmlns:a16="http://schemas.microsoft.com/office/drawing/2014/main" id="{B8ED85F3-9707-4EA8-C6CD-511996769749}"/>
              </a:ext>
            </a:extLst>
          </p:cNvPr>
          <p:cNvGrpSpPr/>
          <p:nvPr/>
        </p:nvGrpSpPr>
        <p:grpSpPr>
          <a:xfrm>
            <a:off x="132237" y="1393834"/>
            <a:ext cx="4684485" cy="675185"/>
            <a:chOff x="132237" y="1393834"/>
            <a:chExt cx="4684485" cy="675185"/>
          </a:xfrm>
        </p:grpSpPr>
        <p:sp>
          <p:nvSpPr>
            <p:cNvPr id="1030" name="Rectangle 1029">
              <a:extLst>
                <a:ext uri="{FF2B5EF4-FFF2-40B4-BE49-F238E27FC236}">
                  <a16:creationId xmlns:a16="http://schemas.microsoft.com/office/drawing/2014/main" id="{5E122EFA-EF4B-E14F-1EED-D4B7E1D8CB31}"/>
                </a:ext>
              </a:extLst>
            </p:cNvPr>
            <p:cNvSpPr/>
            <p:nvPr/>
          </p:nvSpPr>
          <p:spPr>
            <a:xfrm>
              <a:off x="427602" y="1462077"/>
              <a:ext cx="2194560" cy="457200"/>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Partitioning</a:t>
              </a:r>
            </a:p>
          </p:txBody>
        </p:sp>
        <p:sp>
          <p:nvSpPr>
            <p:cNvPr id="1031" name="Rectangle 1030">
              <a:extLst>
                <a:ext uri="{FF2B5EF4-FFF2-40B4-BE49-F238E27FC236}">
                  <a16:creationId xmlns:a16="http://schemas.microsoft.com/office/drawing/2014/main" id="{161EA743-28CF-2DF1-ACA8-E8261294AC7B}"/>
                </a:ext>
              </a:extLst>
            </p:cNvPr>
            <p:cNvSpPr/>
            <p:nvPr/>
          </p:nvSpPr>
          <p:spPr>
            <a:xfrm>
              <a:off x="2622162" y="1462077"/>
              <a:ext cx="2194560" cy="457200"/>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Co-Simulation</a:t>
              </a:r>
            </a:p>
          </p:txBody>
        </p:sp>
        <p:sp>
          <p:nvSpPr>
            <p:cNvPr id="1048" name="TextBox 1047">
              <a:extLst>
                <a:ext uri="{FF2B5EF4-FFF2-40B4-BE49-F238E27FC236}">
                  <a16:creationId xmlns:a16="http://schemas.microsoft.com/office/drawing/2014/main" id="{9BA5A5E1-960B-EAB0-BFB7-543E97424AF8}"/>
                </a:ext>
              </a:extLst>
            </p:cNvPr>
            <p:cNvSpPr txBox="1"/>
            <p:nvPr/>
          </p:nvSpPr>
          <p:spPr>
            <a:xfrm rot="16200000">
              <a:off x="-82245" y="1608316"/>
              <a:ext cx="675185" cy="246221"/>
            </a:xfrm>
            <a:prstGeom prst="rect">
              <a:avLst/>
            </a:prstGeom>
            <a:noFill/>
          </p:spPr>
          <p:txBody>
            <a:bodyPr wrap="none" rtlCol="0">
              <a:spAutoFit/>
            </a:bodyPr>
            <a:lstStyle/>
            <a:p>
              <a:r>
                <a:rPr lang="en-US" sz="1000"/>
                <a:t>research</a:t>
              </a:r>
            </a:p>
          </p:txBody>
        </p:sp>
      </p:grpSp>
      <p:grpSp>
        <p:nvGrpSpPr>
          <p:cNvPr id="8" name="Group 7">
            <a:extLst>
              <a:ext uri="{FF2B5EF4-FFF2-40B4-BE49-F238E27FC236}">
                <a16:creationId xmlns:a16="http://schemas.microsoft.com/office/drawing/2014/main" id="{655ECB0B-C9B0-0EBF-7986-2EAFB7F2CE66}"/>
              </a:ext>
            </a:extLst>
          </p:cNvPr>
          <p:cNvGrpSpPr/>
          <p:nvPr/>
        </p:nvGrpSpPr>
        <p:grpSpPr>
          <a:xfrm>
            <a:off x="132237" y="4930887"/>
            <a:ext cx="4698158" cy="930063"/>
            <a:chOff x="132237" y="4930887"/>
            <a:chExt cx="4698158" cy="930063"/>
          </a:xfrm>
        </p:grpSpPr>
        <p:sp>
          <p:nvSpPr>
            <p:cNvPr id="43" name="Rectangle 42">
              <a:extLst>
                <a:ext uri="{FF2B5EF4-FFF2-40B4-BE49-F238E27FC236}">
                  <a16:creationId xmlns:a16="http://schemas.microsoft.com/office/drawing/2014/main" id="{C0A6FC54-299F-0775-2B6E-D5DA66E69E6A}"/>
                </a:ext>
              </a:extLst>
            </p:cNvPr>
            <p:cNvSpPr/>
            <p:nvPr/>
          </p:nvSpPr>
          <p:spPr>
            <a:xfrm>
              <a:off x="441275" y="4948956"/>
              <a:ext cx="438912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Secure Repositories</a:t>
              </a:r>
            </a:p>
          </p:txBody>
        </p:sp>
        <p:sp>
          <p:nvSpPr>
            <p:cNvPr id="45" name="Rectangle 44">
              <a:extLst>
                <a:ext uri="{FF2B5EF4-FFF2-40B4-BE49-F238E27FC236}">
                  <a16:creationId xmlns:a16="http://schemas.microsoft.com/office/drawing/2014/main" id="{858E9172-FADA-42A5-2FF9-936EF300E24A}"/>
                </a:ext>
              </a:extLst>
            </p:cNvPr>
            <p:cNvSpPr/>
            <p:nvPr/>
          </p:nvSpPr>
          <p:spPr>
            <a:xfrm>
              <a:off x="441275" y="5393964"/>
              <a:ext cx="146304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Cloud</a:t>
              </a:r>
            </a:p>
          </p:txBody>
        </p:sp>
        <p:sp>
          <p:nvSpPr>
            <p:cNvPr id="47" name="Rectangle 46">
              <a:extLst>
                <a:ext uri="{FF2B5EF4-FFF2-40B4-BE49-F238E27FC236}">
                  <a16:creationId xmlns:a16="http://schemas.microsoft.com/office/drawing/2014/main" id="{3C08960D-9EF4-8FDF-33E0-6988E96589E6}"/>
                </a:ext>
              </a:extLst>
            </p:cNvPr>
            <p:cNvSpPr/>
            <p:nvPr/>
          </p:nvSpPr>
          <p:spPr>
            <a:xfrm>
              <a:off x="3367355" y="5393964"/>
              <a:ext cx="146304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EDA Solutions</a:t>
              </a:r>
            </a:p>
          </p:txBody>
        </p:sp>
        <p:sp>
          <p:nvSpPr>
            <p:cNvPr id="1044" name="TextBox 1043">
              <a:extLst>
                <a:ext uri="{FF2B5EF4-FFF2-40B4-BE49-F238E27FC236}">
                  <a16:creationId xmlns:a16="http://schemas.microsoft.com/office/drawing/2014/main" id="{1A9F348C-A9F0-055E-AA70-F2B2131D1537}"/>
                </a:ext>
              </a:extLst>
            </p:cNvPr>
            <p:cNvSpPr txBox="1"/>
            <p:nvPr/>
          </p:nvSpPr>
          <p:spPr>
            <a:xfrm rot="16200000">
              <a:off x="-209684" y="5272808"/>
              <a:ext cx="930063" cy="246221"/>
            </a:xfrm>
            <a:prstGeom prst="rect">
              <a:avLst/>
            </a:prstGeom>
            <a:noFill/>
          </p:spPr>
          <p:txBody>
            <a:bodyPr wrap="none" rtlCol="0">
              <a:spAutoFit/>
            </a:bodyPr>
            <a:lstStyle/>
            <a:p>
              <a:r>
                <a:rPr lang="en-US" sz="1000"/>
                <a:t>infrastructure</a:t>
              </a:r>
            </a:p>
          </p:txBody>
        </p:sp>
        <p:sp>
          <p:nvSpPr>
            <p:cNvPr id="41" name="Rectangle 40">
              <a:extLst>
                <a:ext uri="{FF2B5EF4-FFF2-40B4-BE49-F238E27FC236}">
                  <a16:creationId xmlns:a16="http://schemas.microsoft.com/office/drawing/2014/main" id="{0EC9BEC8-BCF7-E482-7E87-C4BD0014CEA4}"/>
                </a:ext>
              </a:extLst>
            </p:cNvPr>
            <p:cNvSpPr/>
            <p:nvPr/>
          </p:nvSpPr>
          <p:spPr>
            <a:xfrm>
              <a:off x="1904315" y="5393964"/>
              <a:ext cx="146304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Common representation</a:t>
              </a:r>
            </a:p>
          </p:txBody>
        </p:sp>
      </p:grpSp>
      <p:grpSp>
        <p:nvGrpSpPr>
          <p:cNvPr id="37" name="Group 36">
            <a:extLst>
              <a:ext uri="{FF2B5EF4-FFF2-40B4-BE49-F238E27FC236}">
                <a16:creationId xmlns:a16="http://schemas.microsoft.com/office/drawing/2014/main" id="{F32CACCF-8EDA-D6D8-977B-5EBBD78B995E}"/>
              </a:ext>
            </a:extLst>
          </p:cNvPr>
          <p:cNvGrpSpPr/>
          <p:nvPr/>
        </p:nvGrpSpPr>
        <p:grpSpPr>
          <a:xfrm>
            <a:off x="7629785" y="2132278"/>
            <a:ext cx="4481533" cy="4147098"/>
            <a:chOff x="7629785" y="2132278"/>
            <a:chExt cx="4481533" cy="4147098"/>
          </a:xfrm>
        </p:grpSpPr>
        <p:grpSp>
          <p:nvGrpSpPr>
            <p:cNvPr id="36" name="Group 35">
              <a:extLst>
                <a:ext uri="{FF2B5EF4-FFF2-40B4-BE49-F238E27FC236}">
                  <a16:creationId xmlns:a16="http://schemas.microsoft.com/office/drawing/2014/main" id="{EECC43C4-5113-7C1F-725D-85DF6EBB8E90}"/>
                </a:ext>
              </a:extLst>
            </p:cNvPr>
            <p:cNvGrpSpPr/>
            <p:nvPr/>
          </p:nvGrpSpPr>
          <p:grpSpPr>
            <a:xfrm>
              <a:off x="7629785" y="2132278"/>
              <a:ext cx="4481533" cy="3371209"/>
              <a:chOff x="7629785" y="2132278"/>
              <a:chExt cx="4481533" cy="3371209"/>
            </a:xfrm>
          </p:grpSpPr>
          <p:grpSp>
            <p:nvGrpSpPr>
              <p:cNvPr id="7" name="Group 6">
                <a:extLst>
                  <a:ext uri="{FF2B5EF4-FFF2-40B4-BE49-F238E27FC236}">
                    <a16:creationId xmlns:a16="http://schemas.microsoft.com/office/drawing/2014/main" id="{E400BB0D-C48F-826A-E6CB-B60084851448}"/>
                  </a:ext>
                </a:extLst>
              </p:cNvPr>
              <p:cNvGrpSpPr/>
              <p:nvPr/>
            </p:nvGrpSpPr>
            <p:grpSpPr>
              <a:xfrm>
                <a:off x="7629785" y="2132278"/>
                <a:ext cx="4214307" cy="2327428"/>
                <a:chOff x="3225180" y="1748901"/>
                <a:chExt cx="4214307" cy="2327428"/>
              </a:xfrm>
            </p:grpSpPr>
            <p:sp>
              <p:nvSpPr>
                <p:cNvPr id="12" name="Rectangle: Rounded Corners 11">
                  <a:extLst>
                    <a:ext uri="{FF2B5EF4-FFF2-40B4-BE49-F238E27FC236}">
                      <a16:creationId xmlns:a16="http://schemas.microsoft.com/office/drawing/2014/main" id="{51820B32-6328-4FBF-0667-6DA1533153D9}"/>
                    </a:ext>
                  </a:extLst>
                </p:cNvPr>
                <p:cNvSpPr/>
                <p:nvPr/>
              </p:nvSpPr>
              <p:spPr>
                <a:xfrm>
                  <a:off x="4607511" y="2556769"/>
                  <a:ext cx="1757778" cy="825623"/>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sp>
              <p:nvSpPr>
                <p:cNvPr id="14" name="TextBox 13">
                  <a:extLst>
                    <a:ext uri="{FF2B5EF4-FFF2-40B4-BE49-F238E27FC236}">
                      <a16:creationId xmlns:a16="http://schemas.microsoft.com/office/drawing/2014/main" id="{76A16C2A-90EF-D472-FA8B-D382DADEF473}"/>
                    </a:ext>
                  </a:extLst>
                </p:cNvPr>
                <p:cNvSpPr txBox="1"/>
                <p:nvPr/>
              </p:nvSpPr>
              <p:spPr>
                <a:xfrm>
                  <a:off x="3225180" y="2672180"/>
                  <a:ext cx="1023037" cy="276999"/>
                </a:xfrm>
                <a:prstGeom prst="rect">
                  <a:avLst/>
                </a:prstGeom>
                <a:noFill/>
              </p:spPr>
              <p:txBody>
                <a:bodyPr wrap="none" rtlCol="0">
                  <a:spAutoFit/>
                </a:bodyPr>
                <a:lstStyle/>
                <a:p>
                  <a:pPr algn="r"/>
                  <a:r>
                    <a:rPr lang="en-US" sz="1200"/>
                    <a:t>Applications</a:t>
                  </a:r>
                </a:p>
              </p:txBody>
            </p:sp>
            <p:sp>
              <p:nvSpPr>
                <p:cNvPr id="15" name="TextBox 14">
                  <a:extLst>
                    <a:ext uri="{FF2B5EF4-FFF2-40B4-BE49-F238E27FC236}">
                      <a16:creationId xmlns:a16="http://schemas.microsoft.com/office/drawing/2014/main" id="{60148457-E3BD-CC64-FB8E-4F3D00E44F76}"/>
                    </a:ext>
                  </a:extLst>
                </p:cNvPr>
                <p:cNvSpPr txBox="1"/>
                <p:nvPr/>
              </p:nvSpPr>
              <p:spPr>
                <a:xfrm>
                  <a:off x="3268462" y="3039711"/>
                  <a:ext cx="979755" cy="276999"/>
                </a:xfrm>
                <a:prstGeom prst="rect">
                  <a:avLst/>
                </a:prstGeom>
                <a:noFill/>
              </p:spPr>
              <p:txBody>
                <a:bodyPr wrap="none" rtlCol="0">
                  <a:spAutoFit/>
                </a:bodyPr>
                <a:lstStyle/>
                <a:p>
                  <a:pPr algn="r"/>
                  <a:r>
                    <a:rPr lang="en-US" sz="1200"/>
                    <a:t>Constraints </a:t>
                  </a:r>
                </a:p>
              </p:txBody>
            </p:sp>
            <p:sp>
              <p:nvSpPr>
                <p:cNvPr id="16" name="Flowchart: Magnetic Disk 15">
                  <a:extLst>
                    <a:ext uri="{FF2B5EF4-FFF2-40B4-BE49-F238E27FC236}">
                      <a16:creationId xmlns:a16="http://schemas.microsoft.com/office/drawing/2014/main" id="{D553CA65-1DB0-67DC-420C-A61FEDC937D9}"/>
                    </a:ext>
                  </a:extLst>
                </p:cNvPr>
                <p:cNvSpPr/>
                <p:nvPr/>
              </p:nvSpPr>
              <p:spPr>
                <a:xfrm>
                  <a:off x="4323424" y="1748901"/>
                  <a:ext cx="985421" cy="383225"/>
                </a:xfrm>
                <a:prstGeom prst="flowChartMagneticDisk">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Collateral</a:t>
                  </a:r>
                </a:p>
              </p:txBody>
            </p:sp>
            <p:sp>
              <p:nvSpPr>
                <p:cNvPr id="17" name="Flowchart: Magnetic Disk 16">
                  <a:extLst>
                    <a:ext uri="{FF2B5EF4-FFF2-40B4-BE49-F238E27FC236}">
                      <a16:creationId xmlns:a16="http://schemas.microsoft.com/office/drawing/2014/main" id="{B4FD6F42-2764-D9D4-D205-EA3AB362E682}"/>
                    </a:ext>
                  </a:extLst>
                </p:cNvPr>
                <p:cNvSpPr/>
                <p:nvPr/>
              </p:nvSpPr>
              <p:spPr>
                <a:xfrm>
                  <a:off x="5626227" y="1748901"/>
                  <a:ext cx="985421" cy="383225"/>
                </a:xfrm>
                <a:prstGeom prst="flowChartMagneticDisk">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Libraries</a:t>
                  </a:r>
                </a:p>
              </p:txBody>
            </p:sp>
            <p:sp>
              <p:nvSpPr>
                <p:cNvPr id="18" name="Flowchart: Process 17">
                  <a:extLst>
                    <a:ext uri="{FF2B5EF4-FFF2-40B4-BE49-F238E27FC236}">
                      <a16:creationId xmlns:a16="http://schemas.microsoft.com/office/drawing/2014/main" id="{C369C196-A9A8-CD6A-6F65-BF06CAF3CDAA}"/>
                    </a:ext>
                  </a:extLst>
                </p:cNvPr>
                <p:cNvSpPr/>
                <p:nvPr/>
              </p:nvSpPr>
              <p:spPr>
                <a:xfrm>
                  <a:off x="5758652" y="3756733"/>
                  <a:ext cx="720570" cy="319596"/>
                </a:xfrm>
                <a:prstGeom prst="flowChartProcess">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Solvers</a:t>
                  </a:r>
                </a:p>
              </p:txBody>
            </p:sp>
            <p:sp>
              <p:nvSpPr>
                <p:cNvPr id="19" name="Flowchart: Process 18">
                  <a:extLst>
                    <a:ext uri="{FF2B5EF4-FFF2-40B4-BE49-F238E27FC236}">
                      <a16:creationId xmlns:a16="http://schemas.microsoft.com/office/drawing/2014/main" id="{43F9EA9E-7D48-D862-75CC-DE358261002E}"/>
                    </a:ext>
                  </a:extLst>
                </p:cNvPr>
                <p:cNvSpPr/>
                <p:nvPr/>
              </p:nvSpPr>
              <p:spPr>
                <a:xfrm>
                  <a:off x="6615344" y="2703990"/>
                  <a:ext cx="824143" cy="531180"/>
                </a:xfrm>
                <a:prstGeom prst="flowChartProcess">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 SW Systems</a:t>
                  </a:r>
                </a:p>
              </p:txBody>
            </p:sp>
            <p:sp>
              <p:nvSpPr>
                <p:cNvPr id="20" name="Flowchart: Process 19">
                  <a:extLst>
                    <a:ext uri="{FF2B5EF4-FFF2-40B4-BE49-F238E27FC236}">
                      <a16:creationId xmlns:a16="http://schemas.microsoft.com/office/drawing/2014/main" id="{F3432D17-B70D-BBF9-AE35-C56B48A95CEF}"/>
                    </a:ext>
                  </a:extLst>
                </p:cNvPr>
                <p:cNvSpPr/>
                <p:nvPr/>
              </p:nvSpPr>
              <p:spPr>
                <a:xfrm>
                  <a:off x="4455849" y="3756733"/>
                  <a:ext cx="720570" cy="319596"/>
                </a:xfrm>
                <a:prstGeom prst="flowChartProcess">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Tools</a:t>
                  </a:r>
                </a:p>
              </p:txBody>
            </p:sp>
            <p:sp>
              <p:nvSpPr>
                <p:cNvPr id="21" name="Flowchart: Summing Junction 20">
                  <a:extLst>
                    <a:ext uri="{FF2B5EF4-FFF2-40B4-BE49-F238E27FC236}">
                      <a16:creationId xmlns:a16="http://schemas.microsoft.com/office/drawing/2014/main" id="{B1835D61-09AF-71D9-513A-EE95276E3343}"/>
                    </a:ext>
                  </a:extLst>
                </p:cNvPr>
                <p:cNvSpPr>
                  <a:spLocks noChangeAspect="1"/>
                </p:cNvSpPr>
                <p:nvPr/>
              </p:nvSpPr>
              <p:spPr>
                <a:xfrm>
                  <a:off x="4469168" y="2746164"/>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lowchart: Summing Junction 21">
                  <a:extLst>
                    <a:ext uri="{FF2B5EF4-FFF2-40B4-BE49-F238E27FC236}">
                      <a16:creationId xmlns:a16="http://schemas.microsoft.com/office/drawing/2014/main" id="{D140F315-B7F3-F82A-A422-1E70263674D4}"/>
                    </a:ext>
                  </a:extLst>
                </p:cNvPr>
                <p:cNvSpPr>
                  <a:spLocks noChangeAspect="1"/>
                </p:cNvSpPr>
                <p:nvPr/>
              </p:nvSpPr>
              <p:spPr>
                <a:xfrm>
                  <a:off x="4469168" y="3111628"/>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a:extLst>
                    <a:ext uri="{FF2B5EF4-FFF2-40B4-BE49-F238E27FC236}">
                      <a16:creationId xmlns:a16="http://schemas.microsoft.com/office/drawing/2014/main" id="{7FD1B302-3F11-ABF9-166A-24F66DC34115}"/>
                    </a:ext>
                  </a:extLst>
                </p:cNvPr>
                <p:cNvCxnSpPr>
                  <a:stCxn id="14" idx="3"/>
                  <a:endCxn id="21" idx="2"/>
                </p:cNvCxnSpPr>
                <p:nvPr/>
              </p:nvCxnSpPr>
              <p:spPr>
                <a:xfrm>
                  <a:off x="4248217" y="2810680"/>
                  <a:ext cx="220951" cy="206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9677A6-0170-718E-EAC8-4527B7AF74B8}"/>
                    </a:ext>
                  </a:extLst>
                </p:cNvPr>
                <p:cNvCxnSpPr>
                  <a:cxnSpLocks/>
                  <a:stCxn id="15" idx="3"/>
                  <a:endCxn id="22" idx="2"/>
                </p:cNvCxnSpPr>
                <p:nvPr/>
              </p:nvCxnSpPr>
              <p:spPr>
                <a:xfrm>
                  <a:off x="4248217" y="3178211"/>
                  <a:ext cx="220951" cy="0"/>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14CFCD5-1BDF-3362-0197-68C8879CBB1A}"/>
                    </a:ext>
                  </a:extLst>
                </p:cNvPr>
                <p:cNvCxnSpPr>
                  <a:cxnSpLocks/>
                  <a:stCxn id="12" idx="3"/>
                  <a:endCxn id="19" idx="1"/>
                </p:cNvCxnSpPr>
                <p:nvPr/>
              </p:nvCxnSpPr>
              <p:spPr>
                <a:xfrm flipV="1">
                  <a:off x="6365289" y="2969580"/>
                  <a:ext cx="250055" cy="1"/>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8C3B40-95C3-8528-F44A-9E00998CDE9E}"/>
                    </a:ext>
                  </a:extLst>
                </p:cNvPr>
                <p:cNvCxnSpPr>
                  <a:cxnSpLocks/>
                  <a:stCxn id="20" idx="0"/>
                  <a:endCxn id="30" idx="4"/>
                </p:cNvCxnSpPr>
                <p:nvPr/>
              </p:nvCxnSpPr>
              <p:spPr>
                <a:xfrm flipV="1">
                  <a:off x="4816134" y="3534804"/>
                  <a:ext cx="1" cy="22192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Flowchart: Summing Junction 26">
                  <a:extLst>
                    <a:ext uri="{FF2B5EF4-FFF2-40B4-BE49-F238E27FC236}">
                      <a16:creationId xmlns:a16="http://schemas.microsoft.com/office/drawing/2014/main" id="{B3AC07D0-115F-325B-1F3A-640BECC5A854}"/>
                    </a:ext>
                  </a:extLst>
                </p:cNvPr>
                <p:cNvSpPr>
                  <a:spLocks noChangeAspect="1"/>
                </p:cNvSpPr>
                <p:nvPr/>
              </p:nvSpPr>
              <p:spPr>
                <a:xfrm>
                  <a:off x="4749552" y="2402895"/>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lowchart: Summing Junction 27">
                  <a:extLst>
                    <a:ext uri="{FF2B5EF4-FFF2-40B4-BE49-F238E27FC236}">
                      <a16:creationId xmlns:a16="http://schemas.microsoft.com/office/drawing/2014/main" id="{ACC26D55-0789-8A96-BA0B-4D1DE64C89BF}"/>
                    </a:ext>
                  </a:extLst>
                </p:cNvPr>
                <p:cNvSpPr>
                  <a:spLocks noChangeAspect="1"/>
                </p:cNvSpPr>
                <p:nvPr/>
              </p:nvSpPr>
              <p:spPr>
                <a:xfrm>
                  <a:off x="6052355" y="2422130"/>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lowchart: Summing Junction 28">
                  <a:extLst>
                    <a:ext uri="{FF2B5EF4-FFF2-40B4-BE49-F238E27FC236}">
                      <a16:creationId xmlns:a16="http://schemas.microsoft.com/office/drawing/2014/main" id="{2A5BFD88-764E-C65A-BEE9-DF69E76505C8}"/>
                    </a:ext>
                  </a:extLst>
                </p:cNvPr>
                <p:cNvSpPr>
                  <a:spLocks noChangeAspect="1"/>
                </p:cNvSpPr>
                <p:nvPr/>
              </p:nvSpPr>
              <p:spPr>
                <a:xfrm>
                  <a:off x="6052355" y="3391281"/>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lowchart: Summing Junction 29">
                  <a:extLst>
                    <a:ext uri="{FF2B5EF4-FFF2-40B4-BE49-F238E27FC236}">
                      <a16:creationId xmlns:a16="http://schemas.microsoft.com/office/drawing/2014/main" id="{AF82F953-6839-5EEF-83EF-8FF3CF55C73B}"/>
                    </a:ext>
                  </a:extLst>
                </p:cNvPr>
                <p:cNvSpPr>
                  <a:spLocks noChangeAspect="1"/>
                </p:cNvSpPr>
                <p:nvPr/>
              </p:nvSpPr>
              <p:spPr>
                <a:xfrm>
                  <a:off x="4749552" y="3401639"/>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D312B931-51EF-C414-C2BD-65EC9672DEF3}"/>
                    </a:ext>
                  </a:extLst>
                </p:cNvPr>
                <p:cNvCxnSpPr>
                  <a:cxnSpLocks/>
                  <a:stCxn id="18" idx="0"/>
                </p:cNvCxnSpPr>
                <p:nvPr/>
              </p:nvCxnSpPr>
              <p:spPr>
                <a:xfrm flipV="1">
                  <a:off x="6118937" y="3524446"/>
                  <a:ext cx="0" cy="23228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E076FBC-162F-243C-4AC4-B392761D7824}"/>
                    </a:ext>
                  </a:extLst>
                </p:cNvPr>
                <p:cNvCxnSpPr>
                  <a:cxnSpLocks/>
                  <a:stCxn id="16" idx="3"/>
                  <a:endCxn id="27" idx="0"/>
                </p:cNvCxnSpPr>
                <p:nvPr/>
              </p:nvCxnSpPr>
              <p:spPr>
                <a:xfrm>
                  <a:off x="4816135" y="2132126"/>
                  <a:ext cx="0" cy="2707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D4495F-6424-E9B1-09C9-4A09D26D42A2}"/>
                    </a:ext>
                  </a:extLst>
                </p:cNvPr>
                <p:cNvCxnSpPr>
                  <a:cxnSpLocks/>
                  <a:stCxn id="17" idx="3"/>
                </p:cNvCxnSpPr>
                <p:nvPr/>
              </p:nvCxnSpPr>
              <p:spPr>
                <a:xfrm flipH="1">
                  <a:off x="6118937" y="2132126"/>
                  <a:ext cx="1" cy="290004"/>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F6520AF7-A033-9B19-E86B-6DA960087B64}"/>
                  </a:ext>
                </a:extLst>
              </p:cNvPr>
              <p:cNvSpPr txBox="1"/>
              <p:nvPr/>
            </p:nvSpPr>
            <p:spPr>
              <a:xfrm>
                <a:off x="9099176" y="4918712"/>
                <a:ext cx="3012142" cy="584775"/>
              </a:xfrm>
              <a:prstGeom prst="rect">
                <a:avLst/>
              </a:prstGeom>
              <a:noFill/>
            </p:spPr>
            <p:txBody>
              <a:bodyPr wrap="square">
                <a:spAutoFit/>
              </a:bodyPr>
              <a:lstStyle/>
              <a:p>
                <a:r>
                  <a:rPr lang="en-US" sz="1600"/>
                  <a:t>3X↓ in Concept to Engineering Commit time + effort</a:t>
                </a:r>
                <a:endParaRPr lang="en-US" sz="1600">
                  <a:sym typeface="Wingdings" panose="05000000000000000000" pitchFamily="2" charset="2"/>
                </a:endParaRPr>
              </a:p>
            </p:txBody>
          </p:sp>
          <p:sp>
            <p:nvSpPr>
              <p:cNvPr id="61" name="Oval 60">
                <a:extLst>
                  <a:ext uri="{FF2B5EF4-FFF2-40B4-BE49-F238E27FC236}">
                    <a16:creationId xmlns:a16="http://schemas.microsoft.com/office/drawing/2014/main" id="{DB3B31D2-990F-C095-64BE-347BE984A231}"/>
                  </a:ext>
                </a:extLst>
              </p:cNvPr>
              <p:cNvSpPr>
                <a:spLocks noChangeAspect="1"/>
              </p:cNvSpPr>
              <p:nvPr/>
            </p:nvSpPr>
            <p:spPr>
              <a:xfrm>
                <a:off x="8542158" y="4982499"/>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pic>
            <p:nvPicPr>
              <p:cNvPr id="3" name="Graphic 2" descr="Cloud outline">
                <a:extLst>
                  <a:ext uri="{FF2B5EF4-FFF2-40B4-BE49-F238E27FC236}">
                    <a16:creationId xmlns:a16="http://schemas.microsoft.com/office/drawing/2014/main" id="{C8535905-5931-C049-B9A2-C8FE749907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32932" y="2992378"/>
                <a:ext cx="252927" cy="252927"/>
              </a:xfrm>
              <a:prstGeom prst="rect">
                <a:avLst/>
              </a:prstGeom>
            </p:spPr>
          </p:pic>
        </p:grpSp>
        <p:sp>
          <p:nvSpPr>
            <p:cNvPr id="4" name="TextBox 3">
              <a:extLst>
                <a:ext uri="{FF2B5EF4-FFF2-40B4-BE49-F238E27FC236}">
                  <a16:creationId xmlns:a16="http://schemas.microsoft.com/office/drawing/2014/main" id="{B0201191-7D49-B34D-B1BD-D51D3F166E91}"/>
                </a:ext>
              </a:extLst>
            </p:cNvPr>
            <p:cNvSpPr txBox="1"/>
            <p:nvPr/>
          </p:nvSpPr>
          <p:spPr>
            <a:xfrm>
              <a:off x="9006938" y="6025460"/>
              <a:ext cx="3047640" cy="253916"/>
            </a:xfrm>
            <a:prstGeom prst="rect">
              <a:avLst/>
            </a:prstGeom>
            <a:noFill/>
          </p:spPr>
          <p:txBody>
            <a:bodyPr wrap="square">
              <a:spAutoFit/>
            </a:bodyPr>
            <a:lstStyle/>
            <a:p>
              <a:pPr lvl="0"/>
              <a:r>
                <a:rPr lang="en-US" sz="1000">
                  <a:solidFill>
                    <a:schemeClr val="bg1">
                      <a:lumMod val="50000"/>
                    </a:schemeClr>
                  </a:solidFill>
                </a:rPr>
                <a:t>… quantification of 3X benefits in slides ahead</a:t>
              </a:r>
            </a:p>
          </p:txBody>
        </p:sp>
      </p:grpSp>
    </p:spTree>
    <p:extLst>
      <p:ext uri="{BB962C8B-B14F-4D97-AF65-F5344CB8AC3E}">
        <p14:creationId xmlns:p14="http://schemas.microsoft.com/office/powerpoint/2010/main" val="40488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5334E-E51F-B6C8-6484-97305CD7B7D2}"/>
              </a:ext>
            </a:extLst>
          </p:cNvPr>
          <p:cNvSpPr>
            <a:spLocks noGrp="1"/>
          </p:cNvSpPr>
          <p:nvPr>
            <p:ph type="title"/>
          </p:nvPr>
        </p:nvSpPr>
        <p:spPr/>
        <p:txBody>
          <a:bodyPr>
            <a:normAutofit/>
          </a:bodyPr>
          <a:lstStyle/>
          <a:p>
            <a:r>
              <a:rPr lang="en-US">
                <a:solidFill>
                  <a:srgbClr val="00B050"/>
                </a:solidFill>
              </a:rPr>
              <a:t>Connect: </a:t>
            </a:r>
            <a:r>
              <a:rPr lang="en-US"/>
              <a:t>Common Model</a:t>
            </a:r>
          </a:p>
        </p:txBody>
      </p:sp>
      <p:pic>
        <p:nvPicPr>
          <p:cNvPr id="14" name="software defined hardware video-High-32k-transcode">
            <a:hlinkClick r:id="" action="ppaction://media"/>
            <a:extLst>
              <a:ext uri="{FF2B5EF4-FFF2-40B4-BE49-F238E27FC236}">
                <a16:creationId xmlns:a16="http://schemas.microsoft.com/office/drawing/2014/main" id="{BFF04023-CEA1-7875-470F-189C07610EB5}"/>
              </a:ext>
            </a:extLst>
          </p:cNvPr>
          <p:cNvPicPr>
            <a:picLocks noChangeAspect="1"/>
          </p:cNvPicPr>
          <p:nvPr>
            <a:videoFile r:link="rId1"/>
            <p:extLst>
              <p:ext uri="{DAA4B4D4-6D71-4841-9C94-3DE7FCFB9230}">
                <p14:media xmlns:p14="http://schemas.microsoft.com/office/powerpoint/2010/main" r:embed="rId2">
                  <p14:trim end="19193"/>
                </p14:media>
              </p:ext>
            </p:extLst>
          </p:nvPr>
        </p:nvPicPr>
        <p:blipFill>
          <a:blip r:embed="rId5"/>
          <a:stretch>
            <a:fillRect/>
          </a:stretch>
        </p:blipFill>
        <p:spPr>
          <a:xfrm>
            <a:off x="4995228" y="1530317"/>
            <a:ext cx="6803254" cy="3826830"/>
          </a:xfrm>
          <a:prstGeom prst="rect">
            <a:avLst/>
          </a:prstGeom>
        </p:spPr>
      </p:pic>
      <p:grpSp>
        <p:nvGrpSpPr>
          <p:cNvPr id="6" name="Group 5">
            <a:extLst>
              <a:ext uri="{FF2B5EF4-FFF2-40B4-BE49-F238E27FC236}">
                <a16:creationId xmlns:a16="http://schemas.microsoft.com/office/drawing/2014/main" id="{4CA681A0-DE5F-CA84-4115-4047EF91FA0D}"/>
              </a:ext>
            </a:extLst>
          </p:cNvPr>
          <p:cNvGrpSpPr/>
          <p:nvPr/>
        </p:nvGrpSpPr>
        <p:grpSpPr>
          <a:xfrm>
            <a:off x="837985" y="2060778"/>
            <a:ext cx="3261946" cy="2154113"/>
            <a:chOff x="837985" y="2060778"/>
            <a:chExt cx="3261946" cy="2154113"/>
          </a:xfrm>
        </p:grpSpPr>
        <p:sp>
          <p:nvSpPr>
            <p:cNvPr id="5" name="Rectangle: Rounded Corners 4">
              <a:extLst>
                <a:ext uri="{FF2B5EF4-FFF2-40B4-BE49-F238E27FC236}">
                  <a16:creationId xmlns:a16="http://schemas.microsoft.com/office/drawing/2014/main" id="{AB6A90D6-4DEF-307D-D6EB-2A4F75939B18}"/>
                </a:ext>
              </a:extLst>
            </p:cNvPr>
            <p:cNvSpPr/>
            <p:nvPr/>
          </p:nvSpPr>
          <p:spPr>
            <a:xfrm>
              <a:off x="1410950" y="2060778"/>
              <a:ext cx="2116016"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Representation</a:t>
              </a:r>
              <a:endParaRPr lang="en-US" sz="1200">
                <a:solidFill>
                  <a:srgbClr val="FF0000"/>
                </a:solidFill>
              </a:endParaRPr>
            </a:p>
          </p:txBody>
        </p:sp>
        <p:sp>
          <p:nvSpPr>
            <p:cNvPr id="7" name="Rectangle: Rounded Corners 6">
              <a:extLst>
                <a:ext uri="{FF2B5EF4-FFF2-40B4-BE49-F238E27FC236}">
                  <a16:creationId xmlns:a16="http://schemas.microsoft.com/office/drawing/2014/main" id="{3B5C9F81-7C47-E32B-03F1-9A1DA00AB658}"/>
                </a:ext>
              </a:extLst>
            </p:cNvPr>
            <p:cNvSpPr/>
            <p:nvPr/>
          </p:nvSpPr>
          <p:spPr>
            <a:xfrm>
              <a:off x="837985" y="2890184"/>
              <a:ext cx="987669"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Board</a:t>
              </a:r>
              <a:endParaRPr lang="en-US" sz="1200">
                <a:solidFill>
                  <a:srgbClr val="FF0000"/>
                </a:solidFill>
              </a:endParaRPr>
            </a:p>
          </p:txBody>
        </p:sp>
        <p:sp>
          <p:nvSpPr>
            <p:cNvPr id="8" name="Rectangle: Rounded Corners 7">
              <a:extLst>
                <a:ext uri="{FF2B5EF4-FFF2-40B4-BE49-F238E27FC236}">
                  <a16:creationId xmlns:a16="http://schemas.microsoft.com/office/drawing/2014/main" id="{CC882B44-D194-F8E2-A1B3-8C0D3DC91626}"/>
                </a:ext>
              </a:extLst>
            </p:cNvPr>
            <p:cNvSpPr/>
            <p:nvPr/>
          </p:nvSpPr>
          <p:spPr>
            <a:xfrm>
              <a:off x="1975124" y="2890184"/>
              <a:ext cx="987669"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Package</a:t>
              </a:r>
              <a:endParaRPr lang="en-US" sz="1200">
                <a:solidFill>
                  <a:srgbClr val="FF0000"/>
                </a:solidFill>
              </a:endParaRPr>
            </a:p>
          </p:txBody>
        </p:sp>
        <p:sp>
          <p:nvSpPr>
            <p:cNvPr id="9" name="Rectangle: Rounded Corners 8">
              <a:extLst>
                <a:ext uri="{FF2B5EF4-FFF2-40B4-BE49-F238E27FC236}">
                  <a16:creationId xmlns:a16="http://schemas.microsoft.com/office/drawing/2014/main" id="{7B5FD447-C2F8-4FFF-705D-9C99934C3B13}"/>
                </a:ext>
              </a:extLst>
            </p:cNvPr>
            <p:cNvSpPr/>
            <p:nvPr/>
          </p:nvSpPr>
          <p:spPr>
            <a:xfrm>
              <a:off x="3112262" y="2890184"/>
              <a:ext cx="987669"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Chiplets</a:t>
              </a:r>
              <a:endParaRPr lang="en-US" sz="1200">
                <a:solidFill>
                  <a:srgbClr val="FF0000"/>
                </a:solidFill>
              </a:endParaRPr>
            </a:p>
          </p:txBody>
        </p:sp>
        <p:sp>
          <p:nvSpPr>
            <p:cNvPr id="11" name="Rectangle: Rounded Corners 10">
              <a:extLst>
                <a:ext uri="{FF2B5EF4-FFF2-40B4-BE49-F238E27FC236}">
                  <a16:creationId xmlns:a16="http://schemas.microsoft.com/office/drawing/2014/main" id="{C44EB915-645A-0728-606B-17B7C35566AB}"/>
                </a:ext>
              </a:extLst>
            </p:cNvPr>
            <p:cNvSpPr/>
            <p:nvPr/>
          </p:nvSpPr>
          <p:spPr>
            <a:xfrm>
              <a:off x="1252855" y="3722522"/>
              <a:ext cx="1280160"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Components</a:t>
              </a:r>
              <a:endParaRPr lang="en-US" sz="1200">
                <a:solidFill>
                  <a:srgbClr val="FF0000"/>
                </a:solidFill>
              </a:endParaRPr>
            </a:p>
          </p:txBody>
        </p:sp>
        <p:sp>
          <p:nvSpPr>
            <p:cNvPr id="12" name="Rectangle: Rounded Corners 11">
              <a:extLst>
                <a:ext uri="{FF2B5EF4-FFF2-40B4-BE49-F238E27FC236}">
                  <a16:creationId xmlns:a16="http://schemas.microsoft.com/office/drawing/2014/main" id="{0A75C532-B1BA-2460-D803-2ACB9EDC7306}"/>
                </a:ext>
              </a:extLst>
            </p:cNvPr>
            <p:cNvSpPr/>
            <p:nvPr/>
          </p:nvSpPr>
          <p:spPr>
            <a:xfrm>
              <a:off x="2662555" y="3722522"/>
              <a:ext cx="1280160"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IPs</a:t>
              </a:r>
            </a:p>
            <a:p>
              <a:pPr algn="ctr"/>
              <a:r>
                <a:rPr lang="en-US" sz="1200">
                  <a:solidFill>
                    <a:schemeClr val="tx1"/>
                  </a:solidFill>
                </a:rPr>
                <a:t>(Specs + FW)</a:t>
              </a:r>
            </a:p>
          </p:txBody>
        </p:sp>
        <p:cxnSp>
          <p:nvCxnSpPr>
            <p:cNvPr id="24" name="Straight Arrow Connector 23">
              <a:extLst>
                <a:ext uri="{FF2B5EF4-FFF2-40B4-BE49-F238E27FC236}">
                  <a16:creationId xmlns:a16="http://schemas.microsoft.com/office/drawing/2014/main" id="{90B8A3EC-2447-0BAD-7AAE-AC1A0C50F11D}"/>
                </a:ext>
              </a:extLst>
            </p:cNvPr>
            <p:cNvCxnSpPr>
              <a:stCxn id="5" idx="2"/>
              <a:endCxn id="9" idx="0"/>
            </p:cNvCxnSpPr>
            <p:nvPr/>
          </p:nvCxnSpPr>
          <p:spPr>
            <a:xfrm>
              <a:off x="2468958" y="2553147"/>
              <a:ext cx="1137139" cy="337037"/>
            </a:xfrm>
            <a:prstGeom prst="straightConnector1">
              <a:avLst/>
            </a:prstGeom>
            <a:ln w="31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792A267-462B-40D6-C537-60DDAFD6AFA3}"/>
                </a:ext>
              </a:extLst>
            </p:cNvPr>
            <p:cNvCxnSpPr>
              <a:stCxn id="5" idx="2"/>
              <a:endCxn id="8" idx="0"/>
            </p:cNvCxnSpPr>
            <p:nvPr/>
          </p:nvCxnSpPr>
          <p:spPr>
            <a:xfrm>
              <a:off x="2468958" y="2553147"/>
              <a:ext cx="1" cy="337037"/>
            </a:xfrm>
            <a:prstGeom prst="straightConnector1">
              <a:avLst/>
            </a:prstGeom>
            <a:ln w="31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07C0565-C4E9-C36A-6FDA-A8A122471049}"/>
                </a:ext>
              </a:extLst>
            </p:cNvPr>
            <p:cNvCxnSpPr>
              <a:stCxn id="5" idx="2"/>
              <a:endCxn id="7" idx="0"/>
            </p:cNvCxnSpPr>
            <p:nvPr/>
          </p:nvCxnSpPr>
          <p:spPr>
            <a:xfrm flipH="1">
              <a:off x="1331820" y="2553147"/>
              <a:ext cx="1137138" cy="337037"/>
            </a:xfrm>
            <a:prstGeom prst="straightConnector1">
              <a:avLst/>
            </a:prstGeom>
            <a:ln w="31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69B788E-F5AF-DEC6-FC37-D6C4DC4A354B}"/>
                </a:ext>
              </a:extLst>
            </p:cNvPr>
            <p:cNvCxnSpPr>
              <a:stCxn id="12" idx="0"/>
              <a:endCxn id="9" idx="2"/>
            </p:cNvCxnSpPr>
            <p:nvPr/>
          </p:nvCxnSpPr>
          <p:spPr>
            <a:xfrm flipV="1">
              <a:off x="3302635" y="3382553"/>
              <a:ext cx="303462" cy="3399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8390937-2FF4-A3BD-2986-A74E480CFC3A}"/>
                </a:ext>
              </a:extLst>
            </p:cNvPr>
            <p:cNvCxnSpPr>
              <a:stCxn id="11" idx="0"/>
              <a:endCxn id="7" idx="2"/>
            </p:cNvCxnSpPr>
            <p:nvPr/>
          </p:nvCxnSpPr>
          <p:spPr>
            <a:xfrm flipH="1" flipV="1">
              <a:off x="1331820" y="3382553"/>
              <a:ext cx="561115" cy="3399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8913BC4-559B-4194-D989-9C9AEF4E8E49}"/>
                </a:ext>
              </a:extLst>
            </p:cNvPr>
            <p:cNvCxnSpPr>
              <a:stCxn id="11" idx="0"/>
              <a:endCxn id="8" idx="2"/>
            </p:cNvCxnSpPr>
            <p:nvPr/>
          </p:nvCxnSpPr>
          <p:spPr>
            <a:xfrm flipV="1">
              <a:off x="1892935" y="3382553"/>
              <a:ext cx="576024" cy="3399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981025C-334C-576A-9F14-27D14FFC83A6}"/>
              </a:ext>
            </a:extLst>
          </p:cNvPr>
          <p:cNvGrpSpPr/>
          <p:nvPr/>
        </p:nvGrpSpPr>
        <p:grpSpPr>
          <a:xfrm>
            <a:off x="259864" y="4654537"/>
            <a:ext cx="10031099" cy="1326658"/>
            <a:chOff x="259864" y="4654537"/>
            <a:chExt cx="10031099" cy="1326658"/>
          </a:xfrm>
        </p:grpSpPr>
        <p:sp>
          <p:nvSpPr>
            <p:cNvPr id="15" name="TextBox 14">
              <a:extLst>
                <a:ext uri="{FF2B5EF4-FFF2-40B4-BE49-F238E27FC236}">
                  <a16:creationId xmlns:a16="http://schemas.microsoft.com/office/drawing/2014/main" id="{198B0E60-7840-6668-2B60-67E1EBB2A901}"/>
                </a:ext>
              </a:extLst>
            </p:cNvPr>
            <p:cNvSpPr txBox="1"/>
            <p:nvPr/>
          </p:nvSpPr>
          <p:spPr>
            <a:xfrm>
              <a:off x="259864" y="4654537"/>
              <a:ext cx="4554728" cy="646331"/>
            </a:xfrm>
            <a:prstGeom prst="rect">
              <a:avLst/>
            </a:prstGeom>
            <a:noFill/>
          </p:spPr>
          <p:txBody>
            <a:bodyPr wrap="square" rtlCol="0">
              <a:spAutoFit/>
            </a:bodyPr>
            <a:lstStyle/>
            <a:p>
              <a:pPr marL="285750" indent="-285750">
                <a:buFont typeface="Arial" panose="020B0604020202020204" pitchFamily="34" charset="0"/>
                <a:buChar char="•"/>
              </a:pPr>
              <a:r>
                <a:rPr lang="en-US"/>
                <a:t>Parametrized and reuse-friendly library </a:t>
              </a:r>
            </a:p>
            <a:p>
              <a:pPr marL="285750" indent="-285750">
                <a:buFont typeface="Arial" panose="020B0604020202020204" pitchFamily="34" charset="0"/>
                <a:buChar char="•"/>
              </a:pPr>
              <a:r>
                <a:rPr lang="en-US"/>
                <a:t>Common model represents full-stack HW</a:t>
              </a:r>
            </a:p>
          </p:txBody>
        </p:sp>
        <p:sp>
          <p:nvSpPr>
            <p:cNvPr id="2" name="TextBox 1">
              <a:extLst>
                <a:ext uri="{FF2B5EF4-FFF2-40B4-BE49-F238E27FC236}">
                  <a16:creationId xmlns:a16="http://schemas.microsoft.com/office/drawing/2014/main" id="{CA5B9885-36C5-37E5-885A-84DAB592EBBD}"/>
                </a:ext>
              </a:extLst>
            </p:cNvPr>
            <p:cNvSpPr txBox="1"/>
            <p:nvPr/>
          </p:nvSpPr>
          <p:spPr>
            <a:xfrm>
              <a:off x="6502746" y="5611863"/>
              <a:ext cx="3788217" cy="369332"/>
            </a:xfrm>
            <a:prstGeom prst="rect">
              <a:avLst/>
            </a:prstGeom>
            <a:noFill/>
          </p:spPr>
          <p:txBody>
            <a:bodyPr wrap="none" rtlCol="0">
              <a:spAutoFit/>
            </a:bodyPr>
            <a:lstStyle/>
            <a:p>
              <a:r>
                <a:rPr lang="en-US">
                  <a:solidFill>
                    <a:srgbClr val="00B050"/>
                  </a:solidFill>
                </a:rPr>
                <a:t>Software Defined Electronic System</a:t>
              </a:r>
            </a:p>
          </p:txBody>
        </p:sp>
      </p:grpSp>
    </p:spTree>
    <p:extLst>
      <p:ext uri="{BB962C8B-B14F-4D97-AF65-F5344CB8AC3E}">
        <p14:creationId xmlns:p14="http://schemas.microsoft.com/office/powerpoint/2010/main" val="346284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C485-FDF3-DC77-53EF-8CD81D0900B9}"/>
              </a:ext>
            </a:extLst>
          </p:cNvPr>
          <p:cNvSpPr>
            <a:spLocks noGrp="1"/>
          </p:cNvSpPr>
          <p:nvPr>
            <p:ph type="title"/>
          </p:nvPr>
        </p:nvSpPr>
        <p:spPr>
          <a:xfrm>
            <a:off x="380999" y="203406"/>
            <a:ext cx="11430001" cy="1199822"/>
          </a:xfrm>
        </p:spPr>
        <p:txBody>
          <a:bodyPr/>
          <a:lstStyle/>
          <a:p>
            <a:pPr algn="l"/>
            <a:r>
              <a:rPr lang="en-US">
                <a:solidFill>
                  <a:srgbClr val="00B050"/>
                </a:solidFill>
              </a:rPr>
              <a:t>Connect: </a:t>
            </a:r>
            <a:r>
              <a:rPr lang="en-US"/>
              <a:t>System Prototype</a:t>
            </a:r>
          </a:p>
        </p:txBody>
      </p:sp>
      <p:sp>
        <p:nvSpPr>
          <p:cNvPr id="8" name="TextBox 7">
            <a:extLst>
              <a:ext uri="{FF2B5EF4-FFF2-40B4-BE49-F238E27FC236}">
                <a16:creationId xmlns:a16="http://schemas.microsoft.com/office/drawing/2014/main" id="{FE7A1CF6-52B4-2C67-D5E5-FADDFE3737CE}"/>
              </a:ext>
            </a:extLst>
          </p:cNvPr>
          <p:cNvSpPr txBox="1"/>
          <p:nvPr/>
        </p:nvSpPr>
        <p:spPr>
          <a:xfrm>
            <a:off x="9993636" y="484806"/>
            <a:ext cx="1677879" cy="276999"/>
          </a:xfrm>
          <a:prstGeom prst="rect">
            <a:avLst/>
          </a:prstGeom>
          <a:noFill/>
        </p:spPr>
        <p:txBody>
          <a:bodyPr wrap="square" rtlCol="0">
            <a:spAutoFit/>
          </a:bodyPr>
          <a:lstStyle/>
          <a:p>
            <a:pPr algn="ctr"/>
            <a:r>
              <a:rPr lang="en-US" sz="1200">
                <a:solidFill>
                  <a:schemeClr val="bg1"/>
                </a:solidFill>
              </a:rPr>
              <a:t>Optimized  Schematic</a:t>
            </a:r>
          </a:p>
        </p:txBody>
      </p:sp>
      <p:sp>
        <p:nvSpPr>
          <p:cNvPr id="9" name="TextBox 8">
            <a:extLst>
              <a:ext uri="{FF2B5EF4-FFF2-40B4-BE49-F238E27FC236}">
                <a16:creationId xmlns:a16="http://schemas.microsoft.com/office/drawing/2014/main" id="{85A77EB9-207F-8579-8169-8430CC4B6D33}"/>
              </a:ext>
            </a:extLst>
          </p:cNvPr>
          <p:cNvSpPr txBox="1"/>
          <p:nvPr/>
        </p:nvSpPr>
        <p:spPr>
          <a:xfrm>
            <a:off x="9516863" y="5787691"/>
            <a:ext cx="2334828" cy="276999"/>
          </a:xfrm>
          <a:prstGeom prst="rect">
            <a:avLst/>
          </a:prstGeom>
          <a:noFill/>
        </p:spPr>
        <p:txBody>
          <a:bodyPr wrap="square" rtlCol="0">
            <a:spAutoFit/>
          </a:bodyPr>
          <a:lstStyle/>
          <a:p>
            <a:pPr algn="ctr"/>
            <a:r>
              <a:rPr lang="en-US" sz="1200">
                <a:solidFill>
                  <a:schemeClr val="bg1"/>
                </a:solidFill>
              </a:rPr>
              <a:t>Optimized  (layout) Design</a:t>
            </a:r>
          </a:p>
        </p:txBody>
      </p:sp>
      <p:grpSp>
        <p:nvGrpSpPr>
          <p:cNvPr id="12" name="Group 11">
            <a:extLst>
              <a:ext uri="{FF2B5EF4-FFF2-40B4-BE49-F238E27FC236}">
                <a16:creationId xmlns:a16="http://schemas.microsoft.com/office/drawing/2014/main" id="{5411CD25-289D-6FBD-FE66-A3EF276A99F3}"/>
              </a:ext>
            </a:extLst>
          </p:cNvPr>
          <p:cNvGrpSpPr/>
          <p:nvPr/>
        </p:nvGrpSpPr>
        <p:grpSpPr>
          <a:xfrm>
            <a:off x="88780" y="1162976"/>
            <a:ext cx="4503156" cy="4278094"/>
            <a:chOff x="88780" y="1162976"/>
            <a:chExt cx="4503156" cy="4278094"/>
          </a:xfrm>
        </p:grpSpPr>
        <p:sp>
          <p:nvSpPr>
            <p:cNvPr id="4" name="TextBox 3">
              <a:extLst>
                <a:ext uri="{FF2B5EF4-FFF2-40B4-BE49-F238E27FC236}">
                  <a16:creationId xmlns:a16="http://schemas.microsoft.com/office/drawing/2014/main" id="{AD1446B5-1280-0993-966F-AE1CEA04C2B9}"/>
                </a:ext>
              </a:extLst>
            </p:cNvPr>
            <p:cNvSpPr txBox="1"/>
            <p:nvPr/>
          </p:nvSpPr>
          <p:spPr>
            <a:xfrm>
              <a:off x="88780" y="1162976"/>
              <a:ext cx="4503156" cy="4278094"/>
            </a:xfrm>
            <a:prstGeom prst="rect">
              <a:avLst/>
            </a:prstGeom>
            <a:solidFill>
              <a:schemeClr val="bg1"/>
            </a:solidFill>
            <a:effectLst>
              <a:outerShdw blurRad="50800" dist="38100" dir="13500000" algn="br" rotWithShape="0">
                <a:prstClr val="black">
                  <a:alpha val="40000"/>
                </a:prstClr>
              </a:outerShdw>
            </a:effectLst>
          </p:spPr>
          <p:txBody>
            <a:bodyPr wrap="none" rtlCol="0">
              <a:spAutoFit/>
            </a:bodyPr>
            <a:lstStyle/>
            <a:p>
              <a:r>
                <a:rPr lang="en-US" sz="1000"/>
                <a:t>; ================================</a:t>
              </a:r>
            </a:p>
            <a:p>
              <a:r>
                <a:rPr lang="en-US" sz="1000">
                  <a:solidFill>
                    <a:srgbClr val="00B050"/>
                  </a:solidFill>
                </a:rPr>
                <a:t>; </a:t>
              </a:r>
              <a:r>
                <a:rPr lang="en-US" sz="1200">
                  <a:solidFill>
                    <a:srgbClr val="00B050"/>
                  </a:solidFill>
                </a:rPr>
                <a:t>Compute Chiplet</a:t>
              </a:r>
              <a:endParaRPr lang="en-US" sz="1000">
                <a:solidFill>
                  <a:srgbClr val="00B050"/>
                </a:solidFill>
              </a:endParaRPr>
            </a:p>
            <a:p>
              <a:r>
                <a:rPr lang="en-US" sz="1000"/>
                <a:t>; ================================</a:t>
              </a:r>
            </a:p>
            <a:p>
              <a:r>
                <a:rPr lang="en-US" sz="1000"/>
                <a:t>module compute-chiplet :</a:t>
              </a:r>
            </a:p>
            <a:p>
              <a:r>
                <a:rPr lang="en-US" sz="1000"/>
                <a:t>  port system-io : system-io</a:t>
              </a:r>
            </a:p>
            <a:p>
              <a:r>
                <a:rPr lang="en-US" sz="1000"/>
                <a:t>  port ucie : UCIe-interface(UCIe-Advanced)</a:t>
              </a:r>
            </a:p>
            <a:p>
              <a:endParaRPr lang="en-US" sz="1000"/>
            </a:p>
            <a:p>
              <a:r>
                <a:rPr lang="en-US" sz="1000"/>
                <a:t>  inst uclane : ucie-module(UCIe-Advanced, 22.0e-3)</a:t>
              </a:r>
            </a:p>
            <a:p>
              <a:r>
                <a:rPr lang="en-US" sz="1000"/>
                <a:t>  net (uclane.ucie ucie)</a:t>
              </a:r>
            </a:p>
            <a:p>
              <a:endParaRPr lang="en-US" sz="1000"/>
            </a:p>
            <a:p>
              <a:r>
                <a:rPr lang="en-US" sz="1000"/>
                <a:t>  inst hublane : ucie-module(UCIe-Advanced, 22.0e-3)</a:t>
              </a:r>
            </a:p>
            <a:p>
              <a:r>
                <a:rPr lang="en-US" sz="1000"/>
                <a:t>  net (hublane.ucie ucie)</a:t>
              </a:r>
            </a:p>
            <a:p>
              <a:endParaRPr lang="en-US" sz="1000"/>
            </a:p>
            <a:p>
              <a:r>
                <a:rPr lang="en-US" sz="1000"/>
                <a:t>  inst jtag-interface : io-block(jtag(), 55.0e-3)</a:t>
              </a:r>
            </a:p>
            <a:p>
              <a:r>
                <a:rPr lang="en-US" sz="1000"/>
                <a:t>  net (jtag-interface.io system-io.jtag)</a:t>
              </a:r>
            </a:p>
            <a:p>
              <a:endParaRPr lang="en-US" sz="1000"/>
            </a:p>
            <a:p>
              <a:r>
                <a:rPr lang="en-US" sz="1000"/>
                <a:t>  place(uclane) at loc(1.0, 0.0) on Top</a:t>
              </a:r>
            </a:p>
            <a:p>
              <a:r>
                <a:rPr lang="en-US" sz="1000"/>
                <a:t>  place(hublane) at loc(-0.75, 0.0) on Top</a:t>
              </a:r>
            </a:p>
            <a:p>
              <a:r>
                <a:rPr lang="en-US" sz="1000"/>
                <a:t>  place(jtag-interface) at loc(-0.0, 0.0) on Top</a:t>
              </a:r>
            </a:p>
            <a:p>
              <a:endParaRPr lang="en-US" sz="1000"/>
            </a:p>
            <a:p>
              <a:r>
                <a:rPr lang="en-US" sz="1000"/>
                <a:t>  property(self.shape) = Rectangle(2.0, 2.0)</a:t>
              </a:r>
            </a:p>
            <a:p>
              <a:r>
                <a:rPr lang="en-US" sz="1000"/>
                <a:t>  property(self.thickness) = 0.5</a:t>
              </a:r>
            </a:p>
            <a:p>
              <a:r>
                <a:rPr lang="en-US" sz="1000"/>
                <a:t>  property(self.PDK) = "Intel-18A"</a:t>
              </a:r>
            </a:p>
            <a:p>
              <a:r>
                <a:rPr lang="en-US" sz="1000"/>
                <a:t>  property(self.RTL) = "compute.vl" ; some model - composed of smaller models</a:t>
              </a:r>
            </a:p>
            <a:p>
              <a:r>
                <a:rPr lang="en-US" sz="1000"/>
                <a:t>  layer(Courtyard(Top)) = property(self.shape)</a:t>
              </a:r>
            </a:p>
            <a:p>
              <a:r>
                <a:rPr lang="en-US" sz="1000"/>
                <a:t>  schematic-group(uclane) = compute-1</a:t>
              </a:r>
            </a:p>
            <a:p>
              <a:r>
                <a:rPr lang="en-US" sz="1000"/>
                <a:t>  schematic-group(hublane) = compute-2</a:t>
              </a:r>
            </a:p>
          </p:txBody>
        </p:sp>
        <p:sp>
          <p:nvSpPr>
            <p:cNvPr id="3" name="TextBox 2">
              <a:extLst>
                <a:ext uri="{FF2B5EF4-FFF2-40B4-BE49-F238E27FC236}">
                  <a16:creationId xmlns:a16="http://schemas.microsoft.com/office/drawing/2014/main" id="{21DA155A-C7EF-EDA0-A172-9E5BD968A201}"/>
                </a:ext>
              </a:extLst>
            </p:cNvPr>
            <p:cNvSpPr txBox="1"/>
            <p:nvPr/>
          </p:nvSpPr>
          <p:spPr>
            <a:xfrm>
              <a:off x="2805344" y="3302493"/>
              <a:ext cx="1367161" cy="646331"/>
            </a:xfrm>
            <a:prstGeom prst="rect">
              <a:avLst/>
            </a:prstGeom>
            <a:noFill/>
          </p:spPr>
          <p:txBody>
            <a:bodyPr wrap="square" rtlCol="0">
              <a:spAutoFit/>
            </a:bodyPr>
            <a:lstStyle/>
            <a:p>
              <a:pPr algn="ctr"/>
              <a:r>
                <a:rPr lang="en-US" sz="1200">
                  <a:solidFill>
                    <a:srgbClr val="00B050"/>
                  </a:solidFill>
                </a:rPr>
                <a:t>Characterized and parametrized component</a:t>
              </a:r>
            </a:p>
          </p:txBody>
        </p:sp>
      </p:grpSp>
      <p:grpSp>
        <p:nvGrpSpPr>
          <p:cNvPr id="13" name="Group 12">
            <a:extLst>
              <a:ext uri="{FF2B5EF4-FFF2-40B4-BE49-F238E27FC236}">
                <a16:creationId xmlns:a16="http://schemas.microsoft.com/office/drawing/2014/main" id="{58DBA990-1F2C-D98C-9DD5-E42A83B18974}"/>
              </a:ext>
            </a:extLst>
          </p:cNvPr>
          <p:cNvGrpSpPr/>
          <p:nvPr/>
        </p:nvGrpSpPr>
        <p:grpSpPr>
          <a:xfrm>
            <a:off x="4827915" y="1162974"/>
            <a:ext cx="4317207" cy="5047536"/>
            <a:chOff x="4827915" y="1162974"/>
            <a:chExt cx="4317207" cy="5047536"/>
          </a:xfrm>
        </p:grpSpPr>
        <p:sp>
          <p:nvSpPr>
            <p:cNvPr id="5" name="TextBox 4">
              <a:extLst>
                <a:ext uri="{FF2B5EF4-FFF2-40B4-BE49-F238E27FC236}">
                  <a16:creationId xmlns:a16="http://schemas.microsoft.com/office/drawing/2014/main" id="{7998022B-1559-3E4E-5646-B958049E51D7}"/>
                </a:ext>
              </a:extLst>
            </p:cNvPr>
            <p:cNvSpPr txBox="1"/>
            <p:nvPr/>
          </p:nvSpPr>
          <p:spPr>
            <a:xfrm>
              <a:off x="4827915" y="1162974"/>
              <a:ext cx="4317207" cy="5047536"/>
            </a:xfrm>
            <a:prstGeom prst="rect">
              <a:avLst/>
            </a:prstGeom>
            <a:solidFill>
              <a:schemeClr val="bg1"/>
            </a:solidFill>
            <a:effectLst>
              <a:outerShdw blurRad="50800" dist="38100" dir="13500000" algn="br" rotWithShape="0">
                <a:prstClr val="black">
                  <a:alpha val="40000"/>
                </a:prstClr>
              </a:outerShdw>
            </a:effectLst>
          </p:spPr>
          <p:txBody>
            <a:bodyPr wrap="none" rtlCol="0">
              <a:spAutoFit/>
            </a:bodyPr>
            <a:lstStyle/>
            <a:p>
              <a:r>
                <a:rPr lang="en-US" sz="1000"/>
                <a:t>; ================================</a:t>
              </a:r>
            </a:p>
            <a:p>
              <a:r>
                <a:rPr lang="en-US" sz="1000"/>
                <a:t>; </a:t>
              </a:r>
              <a:r>
                <a:rPr lang="en-US" sz="1200">
                  <a:solidFill>
                    <a:srgbClr val="00B050"/>
                  </a:solidFill>
                </a:rPr>
                <a:t>Board (full system)</a:t>
              </a:r>
              <a:endParaRPr lang="en-US" sz="1000">
                <a:solidFill>
                  <a:srgbClr val="00B050"/>
                </a:solidFill>
              </a:endParaRPr>
            </a:p>
            <a:p>
              <a:r>
                <a:rPr lang="en-US" sz="1000"/>
                <a:t>; ================================</a:t>
              </a:r>
            </a:p>
            <a:p>
              <a:r>
                <a:rPr lang="en-US" sz="1000"/>
                <a:t>module board :</a:t>
              </a:r>
            </a:p>
            <a:p>
              <a:r>
                <a:rPr lang="en-US" sz="1000"/>
                <a:t>  port system-io : system-io</a:t>
              </a:r>
            </a:p>
            <a:p>
              <a:endParaRPr lang="en-US" sz="1000"/>
            </a:p>
            <a:p>
              <a:r>
                <a:rPr lang="en-US" sz="1000"/>
                <a:t>  inst IntelProc : package-board-interface(0.6, Top)</a:t>
              </a:r>
            </a:p>
            <a:p>
              <a:r>
                <a:rPr lang="en-US" sz="1000"/>
                <a:t>  net (system-io IntelProc.system-io)</a:t>
              </a:r>
            </a:p>
            <a:p>
              <a:r>
                <a:rPr lang="en-US" sz="1000"/>
                <a:t>  net GND ()</a:t>
              </a:r>
            </a:p>
            <a:p>
              <a:r>
                <a:rPr lang="en-US" sz="1000"/>
                <a:t>  inst dimm : DDR4-dimm/component[4]</a:t>
              </a:r>
            </a:p>
            <a:p>
              <a:r>
                <a:rPr lang="en-US" sz="1000"/>
                <a:t>  for i in 0 to 4 do:</a:t>
              </a:r>
            </a:p>
            <a:p>
              <a:r>
                <a:rPr lang="en-US" sz="1000"/>
                <a:t>    place(dimm[i]) at loc(0.0, to-double(i) * 9.0) on Top</a:t>
              </a:r>
            </a:p>
            <a:p>
              <a:r>
                <a:rPr lang="en-US" sz="1000"/>
                <a:t>    require ddr : DDR4-interface from dimm[i]</a:t>
              </a:r>
            </a:p>
            <a:p>
              <a:r>
                <a:rPr lang="en-US" sz="1000"/>
                <a:t>    net (system-io.ddr4 ddr)</a:t>
              </a:r>
            </a:p>
            <a:p>
              <a:r>
                <a:rPr lang="en-US" sz="1000"/>
                <a:t>    net (dimm[0].VDD dimm[i].VDD)</a:t>
              </a:r>
            </a:p>
            <a:p>
              <a:r>
                <a:rPr lang="en-US" sz="1000"/>
                <a:t>    net (dimm[0].VPP dimm[i].VPP)</a:t>
              </a:r>
            </a:p>
            <a:p>
              <a:r>
                <a:rPr lang="en-US" sz="1000"/>
                <a:t>    net (GND dimm[i].VSS)</a:t>
              </a:r>
            </a:p>
            <a:p>
              <a:r>
                <a:rPr lang="en-US" sz="1000"/>
                <a:t>    schematic-group(dimm[i]) = (Ref(to-string("DIMM-%_" % [i])))</a:t>
              </a:r>
            </a:p>
            <a:p>
              <a:endParaRPr lang="en-US" sz="1000"/>
            </a:p>
            <a:p>
              <a:r>
                <a:rPr lang="en-US" sz="1000"/>
                <a:t>  inst P1V8 : components/ADP3336ARMZ/module(1.8)</a:t>
              </a:r>
            </a:p>
            <a:p>
              <a:r>
                <a:rPr lang="en-US" sz="1000"/>
                <a:t>  inst P3V3 : components/ADP3336ARMZ/module(3.3)</a:t>
              </a:r>
            </a:p>
            <a:p>
              <a:endParaRPr lang="en-US" sz="1000"/>
            </a:p>
            <a:p>
              <a:r>
                <a:rPr lang="en-US" sz="1000"/>
                <a:t>  inst J1 : ocdb/components/belfuse/SS-52400-003/component</a:t>
              </a:r>
            </a:p>
            <a:p>
              <a:r>
                <a:rPr lang="en-US" sz="1000"/>
                <a:t>  inst USB-PD : components/STUSB4500QTR/module ; USB-C PD device</a:t>
              </a:r>
            </a:p>
            <a:p>
              <a:r>
                <a:rPr lang="en-US" sz="1000"/>
                <a:t>  net (J1.vbus USB-PD.Vbus)</a:t>
              </a:r>
            </a:p>
            <a:p>
              <a:r>
                <a:rPr lang="en-US" sz="1000"/>
                <a:t>  net (J1.CC1 USB-PD.CC1)</a:t>
              </a:r>
            </a:p>
            <a:p>
              <a:r>
                <a:rPr lang="en-US" sz="1000"/>
                <a:t>  net (J1.CC2 USB-PD.CC2)</a:t>
              </a:r>
            </a:p>
            <a:p>
              <a:r>
                <a:rPr lang="en-US" sz="1000"/>
                <a:t>  require ctrl:i2c from USB-PD.U1</a:t>
              </a:r>
            </a:p>
            <a:p>
              <a:r>
                <a:rPr lang="en-US" sz="1000"/>
                <a:t>  net (system-io.sys-i2c ctrl)</a:t>
              </a:r>
            </a:p>
            <a:p>
              <a:r>
                <a:rPr lang="en-US" sz="1000"/>
                <a:t>  inst flash : components/AT25SL321-U/module</a:t>
              </a:r>
            </a:p>
            <a:p>
              <a:r>
                <a:rPr lang="en-US" sz="1000"/>
                <a:t>  place(IntelProc) at loc(0.0, -15.0) on Top</a:t>
              </a:r>
            </a:p>
            <a:p>
              <a:r>
                <a:rPr lang="en-US" sz="1000"/>
                <a:t>  property(self.shape) = RoundedRectangle(200.0, 70.0, 1.0)</a:t>
              </a:r>
            </a:p>
          </p:txBody>
        </p:sp>
        <p:sp>
          <p:nvSpPr>
            <p:cNvPr id="10" name="TextBox 9">
              <a:extLst>
                <a:ext uri="{FF2B5EF4-FFF2-40B4-BE49-F238E27FC236}">
                  <a16:creationId xmlns:a16="http://schemas.microsoft.com/office/drawing/2014/main" id="{0EC3F79B-DBD9-5F52-16F6-884CB0E66165}"/>
                </a:ext>
              </a:extLst>
            </p:cNvPr>
            <p:cNvSpPr txBox="1"/>
            <p:nvPr/>
          </p:nvSpPr>
          <p:spPr>
            <a:xfrm>
              <a:off x="7061620" y="1413029"/>
              <a:ext cx="1367161" cy="646331"/>
            </a:xfrm>
            <a:prstGeom prst="rect">
              <a:avLst/>
            </a:prstGeom>
            <a:noFill/>
          </p:spPr>
          <p:txBody>
            <a:bodyPr wrap="square" rtlCol="0">
              <a:spAutoFit/>
            </a:bodyPr>
            <a:lstStyle/>
            <a:p>
              <a:pPr algn="ctr"/>
              <a:r>
                <a:rPr lang="en-US" sz="1200">
                  <a:solidFill>
                    <a:srgbClr val="00B050"/>
                  </a:solidFill>
                </a:rPr>
                <a:t>Characterized and parametrized system</a:t>
              </a:r>
            </a:p>
          </p:txBody>
        </p:sp>
      </p:grpSp>
      <p:grpSp>
        <p:nvGrpSpPr>
          <p:cNvPr id="11" name="Group 10">
            <a:extLst>
              <a:ext uri="{FF2B5EF4-FFF2-40B4-BE49-F238E27FC236}">
                <a16:creationId xmlns:a16="http://schemas.microsoft.com/office/drawing/2014/main" id="{45B462C1-E109-618E-5835-0F26758E3169}"/>
              </a:ext>
            </a:extLst>
          </p:cNvPr>
          <p:cNvGrpSpPr/>
          <p:nvPr/>
        </p:nvGrpSpPr>
        <p:grpSpPr>
          <a:xfrm>
            <a:off x="4755489" y="189901"/>
            <a:ext cx="6989097" cy="6080051"/>
            <a:chOff x="4755489" y="226477"/>
            <a:chExt cx="6989097" cy="6080051"/>
          </a:xfrm>
        </p:grpSpPr>
        <p:pic>
          <p:nvPicPr>
            <p:cNvPr id="6" name="Picture 5">
              <a:extLst>
                <a:ext uri="{FF2B5EF4-FFF2-40B4-BE49-F238E27FC236}">
                  <a16:creationId xmlns:a16="http://schemas.microsoft.com/office/drawing/2014/main" id="{FE679340-68AF-3903-35C9-49235AEE325F}"/>
                </a:ext>
              </a:extLst>
            </p:cNvPr>
            <p:cNvPicPr>
              <a:picLocks noChangeAspect="1"/>
            </p:cNvPicPr>
            <p:nvPr/>
          </p:nvPicPr>
          <p:blipFill>
            <a:blip r:embed="rId3"/>
            <a:stretch>
              <a:fillRect/>
            </a:stretch>
          </p:blipFill>
          <p:spPr>
            <a:xfrm>
              <a:off x="8489957" y="226477"/>
              <a:ext cx="3254629" cy="3269963"/>
            </a:xfrm>
            <a:prstGeom prst="rect">
              <a:avLst/>
            </a:prstGeom>
          </p:spPr>
        </p:pic>
        <p:pic>
          <p:nvPicPr>
            <p:cNvPr id="7" name="Picture 6">
              <a:extLst>
                <a:ext uri="{FF2B5EF4-FFF2-40B4-BE49-F238E27FC236}">
                  <a16:creationId xmlns:a16="http://schemas.microsoft.com/office/drawing/2014/main" id="{E5C6862B-0969-CCC8-B4AE-ACFEEA41A7C3}"/>
                </a:ext>
              </a:extLst>
            </p:cNvPr>
            <p:cNvPicPr>
              <a:picLocks noChangeAspect="1"/>
            </p:cNvPicPr>
            <p:nvPr/>
          </p:nvPicPr>
          <p:blipFill>
            <a:blip r:embed="rId4"/>
            <a:stretch>
              <a:fillRect/>
            </a:stretch>
          </p:blipFill>
          <p:spPr>
            <a:xfrm>
              <a:off x="4755489" y="3536324"/>
              <a:ext cx="6989097" cy="2770204"/>
            </a:xfrm>
            <a:prstGeom prst="rect">
              <a:avLst/>
            </a:prstGeom>
          </p:spPr>
        </p:pic>
      </p:grpSp>
    </p:spTree>
    <p:extLst>
      <p:ext uri="{BB962C8B-B14F-4D97-AF65-F5344CB8AC3E}">
        <p14:creationId xmlns:p14="http://schemas.microsoft.com/office/powerpoint/2010/main" val="282812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0C25-9DD5-941F-311A-D3FF0B571AA9}"/>
              </a:ext>
            </a:extLst>
          </p:cNvPr>
          <p:cNvSpPr>
            <a:spLocks noGrp="1"/>
          </p:cNvSpPr>
          <p:nvPr>
            <p:ph type="title"/>
          </p:nvPr>
        </p:nvSpPr>
        <p:spPr/>
        <p:txBody>
          <a:bodyPr>
            <a:noAutofit/>
          </a:bodyPr>
          <a:lstStyle/>
          <a:p>
            <a:r>
              <a:rPr lang="en-US" sz="4400">
                <a:solidFill>
                  <a:srgbClr val="00B050"/>
                </a:solidFill>
              </a:rPr>
              <a:t>Connect: </a:t>
            </a:r>
            <a:r>
              <a:rPr lang="en-US" sz="4400"/>
              <a:t>Explore Multiple Architectures</a:t>
            </a:r>
          </a:p>
        </p:txBody>
      </p:sp>
      <p:sp>
        <p:nvSpPr>
          <p:cNvPr id="5" name="Flowchart: Document 4">
            <a:extLst>
              <a:ext uri="{FF2B5EF4-FFF2-40B4-BE49-F238E27FC236}">
                <a16:creationId xmlns:a16="http://schemas.microsoft.com/office/drawing/2014/main" id="{41493662-BE68-2610-98BD-ED0B3FF64EFA}"/>
              </a:ext>
            </a:extLst>
          </p:cNvPr>
          <p:cNvSpPr/>
          <p:nvPr/>
        </p:nvSpPr>
        <p:spPr>
          <a:xfrm>
            <a:off x="121916" y="3576228"/>
            <a:ext cx="1140823" cy="1149531"/>
          </a:xfrm>
          <a:prstGeom prst="flowChartDocumen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requirements &amp; goals in code</a:t>
            </a:r>
          </a:p>
        </p:txBody>
      </p:sp>
      <p:grpSp>
        <p:nvGrpSpPr>
          <p:cNvPr id="44" name="Group 43">
            <a:extLst>
              <a:ext uri="{FF2B5EF4-FFF2-40B4-BE49-F238E27FC236}">
                <a16:creationId xmlns:a16="http://schemas.microsoft.com/office/drawing/2014/main" id="{72709F05-A0BB-50EE-3100-01EF92C32198}"/>
              </a:ext>
            </a:extLst>
          </p:cNvPr>
          <p:cNvGrpSpPr/>
          <p:nvPr/>
        </p:nvGrpSpPr>
        <p:grpSpPr>
          <a:xfrm>
            <a:off x="304800" y="1637242"/>
            <a:ext cx="2090058" cy="1593669"/>
            <a:chOff x="304800" y="1637242"/>
            <a:chExt cx="2090058" cy="1593669"/>
          </a:xfrm>
        </p:grpSpPr>
        <p:sp>
          <p:nvSpPr>
            <p:cNvPr id="24" name="Cloud 23">
              <a:extLst>
                <a:ext uri="{FF2B5EF4-FFF2-40B4-BE49-F238E27FC236}">
                  <a16:creationId xmlns:a16="http://schemas.microsoft.com/office/drawing/2014/main" id="{553AD5A5-128E-5EFA-F028-5735063200FE}"/>
                </a:ext>
              </a:extLst>
            </p:cNvPr>
            <p:cNvSpPr/>
            <p:nvPr/>
          </p:nvSpPr>
          <p:spPr>
            <a:xfrm>
              <a:off x="304800" y="1637242"/>
              <a:ext cx="2090058" cy="1593669"/>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5" name="TextBox 24">
              <a:extLst>
                <a:ext uri="{FF2B5EF4-FFF2-40B4-BE49-F238E27FC236}">
                  <a16:creationId xmlns:a16="http://schemas.microsoft.com/office/drawing/2014/main" id="{9A1201D5-11E7-5869-D0D8-681E5302EA0D}"/>
                </a:ext>
              </a:extLst>
            </p:cNvPr>
            <p:cNvSpPr txBox="1"/>
            <p:nvPr/>
          </p:nvSpPr>
          <p:spPr>
            <a:xfrm>
              <a:off x="1127761" y="1937688"/>
              <a:ext cx="990977" cy="276999"/>
            </a:xfrm>
            <a:prstGeom prst="rect">
              <a:avLst/>
            </a:prstGeom>
            <a:noFill/>
          </p:spPr>
          <p:txBody>
            <a:bodyPr wrap="none" rtlCol="0">
              <a:spAutoFit/>
            </a:bodyPr>
            <a:lstStyle/>
            <a:p>
              <a:r>
                <a:rPr lang="en-US" sz="1200"/>
                <a:t>Data-sheets</a:t>
              </a:r>
            </a:p>
          </p:txBody>
        </p:sp>
        <p:sp>
          <p:nvSpPr>
            <p:cNvPr id="26" name="TextBox 25">
              <a:extLst>
                <a:ext uri="{FF2B5EF4-FFF2-40B4-BE49-F238E27FC236}">
                  <a16:creationId xmlns:a16="http://schemas.microsoft.com/office/drawing/2014/main" id="{3A739B45-95B7-5F2D-B92F-C6946C61FD67}"/>
                </a:ext>
              </a:extLst>
            </p:cNvPr>
            <p:cNvSpPr txBox="1"/>
            <p:nvPr/>
          </p:nvSpPr>
          <p:spPr>
            <a:xfrm>
              <a:off x="583475" y="2368760"/>
              <a:ext cx="1374094" cy="276999"/>
            </a:xfrm>
            <a:prstGeom prst="rect">
              <a:avLst/>
            </a:prstGeom>
            <a:noFill/>
          </p:spPr>
          <p:txBody>
            <a:bodyPr wrap="none" rtlCol="0">
              <a:spAutoFit/>
            </a:bodyPr>
            <a:lstStyle/>
            <a:p>
              <a:r>
                <a:rPr lang="en-US" sz="1200"/>
                <a:t>Supply chain data</a:t>
              </a:r>
            </a:p>
          </p:txBody>
        </p:sp>
      </p:grpSp>
      <p:grpSp>
        <p:nvGrpSpPr>
          <p:cNvPr id="63" name="Group 62">
            <a:extLst>
              <a:ext uri="{FF2B5EF4-FFF2-40B4-BE49-F238E27FC236}">
                <a16:creationId xmlns:a16="http://schemas.microsoft.com/office/drawing/2014/main" id="{AF763E27-1C33-9EE2-3853-BC3086C6B19E}"/>
              </a:ext>
            </a:extLst>
          </p:cNvPr>
          <p:cNvGrpSpPr/>
          <p:nvPr/>
        </p:nvGrpSpPr>
        <p:grpSpPr>
          <a:xfrm>
            <a:off x="6287588" y="3844865"/>
            <a:ext cx="5756365" cy="1885383"/>
            <a:chOff x="6287588" y="3844865"/>
            <a:chExt cx="5756365" cy="1885383"/>
          </a:xfrm>
        </p:grpSpPr>
        <p:sp>
          <p:nvSpPr>
            <p:cNvPr id="62" name="Rectangle 61">
              <a:extLst>
                <a:ext uri="{FF2B5EF4-FFF2-40B4-BE49-F238E27FC236}">
                  <a16:creationId xmlns:a16="http://schemas.microsoft.com/office/drawing/2014/main" id="{9BC2B787-5E9E-521E-C61C-A84670834FF7}"/>
                </a:ext>
              </a:extLst>
            </p:cNvPr>
            <p:cNvSpPr/>
            <p:nvPr/>
          </p:nvSpPr>
          <p:spPr>
            <a:xfrm>
              <a:off x="9448799" y="3978934"/>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60" name="Group 59">
              <a:extLst>
                <a:ext uri="{FF2B5EF4-FFF2-40B4-BE49-F238E27FC236}">
                  <a16:creationId xmlns:a16="http://schemas.microsoft.com/office/drawing/2014/main" id="{8C80E09E-8527-1727-5F08-7B57F3FE564C}"/>
                </a:ext>
              </a:extLst>
            </p:cNvPr>
            <p:cNvGrpSpPr/>
            <p:nvPr/>
          </p:nvGrpSpPr>
          <p:grpSpPr>
            <a:xfrm>
              <a:off x="6287588" y="3844865"/>
              <a:ext cx="5756365" cy="1885383"/>
              <a:chOff x="6287588" y="3844865"/>
              <a:chExt cx="5756365" cy="1885383"/>
            </a:xfrm>
          </p:grpSpPr>
          <p:cxnSp>
            <p:nvCxnSpPr>
              <p:cNvPr id="46" name="Connector: Curved 45">
                <a:extLst>
                  <a:ext uri="{FF2B5EF4-FFF2-40B4-BE49-F238E27FC236}">
                    <a16:creationId xmlns:a16="http://schemas.microsoft.com/office/drawing/2014/main" id="{C4894F10-437D-8384-B5B4-D9A133C1719C}"/>
                  </a:ext>
                </a:extLst>
              </p:cNvPr>
              <p:cNvCxnSpPr>
                <a:cxnSpLocks/>
                <a:stCxn id="56" idx="2"/>
              </p:cNvCxnSpPr>
              <p:nvPr/>
            </p:nvCxnSpPr>
            <p:spPr>
              <a:xfrm rot="5400000">
                <a:off x="7430556" y="2978895"/>
                <a:ext cx="529877" cy="2815814"/>
              </a:xfrm>
              <a:prstGeom prst="bent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E5D3FEA6-C70A-5D77-7E86-84F467A42190}"/>
                  </a:ext>
                </a:extLst>
              </p:cNvPr>
              <p:cNvGrpSpPr/>
              <p:nvPr/>
            </p:nvGrpSpPr>
            <p:grpSpPr>
              <a:xfrm>
                <a:off x="7916092" y="3844865"/>
                <a:ext cx="4127861" cy="1885383"/>
                <a:chOff x="7916092" y="3844865"/>
                <a:chExt cx="4127861" cy="1885383"/>
              </a:xfrm>
            </p:grpSpPr>
            <p:sp>
              <p:nvSpPr>
                <p:cNvPr id="10" name="Rectangle 9">
                  <a:extLst>
                    <a:ext uri="{FF2B5EF4-FFF2-40B4-BE49-F238E27FC236}">
                      <a16:creationId xmlns:a16="http://schemas.microsoft.com/office/drawing/2014/main" id="{C41B02EC-0640-4FBF-45C3-DE20B1DC0D56}"/>
                    </a:ext>
                  </a:extLst>
                </p:cNvPr>
                <p:cNvSpPr/>
                <p:nvPr/>
              </p:nvSpPr>
              <p:spPr>
                <a:xfrm>
                  <a:off x="7916092"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validation</a:t>
                  </a:r>
                </a:p>
              </p:txBody>
            </p:sp>
            <p:sp>
              <p:nvSpPr>
                <p:cNvPr id="11" name="Rectangle 10">
                  <a:extLst>
                    <a:ext uri="{FF2B5EF4-FFF2-40B4-BE49-F238E27FC236}">
                      <a16:creationId xmlns:a16="http://schemas.microsoft.com/office/drawing/2014/main" id="{313B099F-370D-DE07-8AC2-63C978AF7B52}"/>
                    </a:ext>
                  </a:extLst>
                </p:cNvPr>
                <p:cNvSpPr/>
                <p:nvPr/>
              </p:nvSpPr>
              <p:spPr>
                <a:xfrm>
                  <a:off x="9374778" y="3902799"/>
                  <a:ext cx="914400" cy="49638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Export CAD files</a:t>
                  </a:r>
                </a:p>
              </p:txBody>
            </p:sp>
            <p:sp>
              <p:nvSpPr>
                <p:cNvPr id="13" name="Cloud 12">
                  <a:extLst>
                    <a:ext uri="{FF2B5EF4-FFF2-40B4-BE49-F238E27FC236}">
                      <a16:creationId xmlns:a16="http://schemas.microsoft.com/office/drawing/2014/main" id="{C730E65D-D23D-C2CD-273D-20F40EF71F9B}"/>
                    </a:ext>
                  </a:extLst>
                </p:cNvPr>
                <p:cNvSpPr/>
                <p:nvPr/>
              </p:nvSpPr>
              <p:spPr>
                <a:xfrm>
                  <a:off x="9265920" y="4693946"/>
                  <a:ext cx="2778033" cy="1036302"/>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a:p>
                  <a:pPr algn="ctr"/>
                  <a:r>
                    <a:rPr lang="en-US" sz="1200">
                      <a:solidFill>
                        <a:srgbClr val="00B050"/>
                      </a:solidFill>
                    </a:rPr>
                    <a:t>System SW, Firmware configuration</a:t>
                  </a:r>
                </a:p>
                <a:p>
                  <a:pPr algn="ctr"/>
                  <a:endParaRPr lang="en-US" sz="1200">
                    <a:solidFill>
                      <a:schemeClr val="tx1"/>
                    </a:solidFill>
                  </a:endParaRPr>
                </a:p>
                <a:p>
                  <a:pPr algn="ctr"/>
                  <a:r>
                    <a:rPr lang="en-US" sz="1200">
                      <a:solidFill>
                        <a:schemeClr val="tx1"/>
                      </a:solidFill>
                    </a:rPr>
                    <a:t>Test Plan </a:t>
                  </a:r>
                </a:p>
              </p:txBody>
            </p:sp>
            <p:cxnSp>
              <p:nvCxnSpPr>
                <p:cNvPr id="42" name="Straight Arrow Connector 41">
                  <a:extLst>
                    <a:ext uri="{FF2B5EF4-FFF2-40B4-BE49-F238E27FC236}">
                      <a16:creationId xmlns:a16="http://schemas.microsoft.com/office/drawing/2014/main" id="{8E46688A-2029-F8E1-C9A5-7468D44F0316}"/>
                    </a:ext>
                  </a:extLst>
                </p:cNvPr>
                <p:cNvCxnSpPr>
                  <a:cxnSpLocks/>
                </p:cNvCxnSpPr>
                <p:nvPr/>
              </p:nvCxnSpPr>
              <p:spPr>
                <a:xfrm>
                  <a:off x="8830492" y="4144462"/>
                  <a:ext cx="544286"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CF75769E-06AB-AB10-2FE4-9C9682301719}"/>
                    </a:ext>
                  </a:extLst>
                </p:cNvPr>
                <p:cNvCxnSpPr>
                  <a:cxnSpLocks/>
                  <a:stCxn id="11" idx="3"/>
                  <a:endCxn id="13" idx="3"/>
                </p:cNvCxnSpPr>
                <p:nvPr/>
              </p:nvCxnSpPr>
              <p:spPr>
                <a:xfrm>
                  <a:off x="10289178" y="4150994"/>
                  <a:ext cx="365759" cy="602204"/>
                </a:xfrm>
                <a:prstGeom prst="curved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E9119CC-B9DF-7AF7-4E8D-6374EBAA04F0}"/>
                    </a:ext>
                  </a:extLst>
                </p:cNvPr>
                <p:cNvSpPr txBox="1"/>
                <p:nvPr/>
              </p:nvSpPr>
              <p:spPr>
                <a:xfrm>
                  <a:off x="8843554" y="3844865"/>
                  <a:ext cx="519694" cy="276999"/>
                </a:xfrm>
                <a:prstGeom prst="rect">
                  <a:avLst/>
                </a:prstGeom>
                <a:noFill/>
              </p:spPr>
              <p:txBody>
                <a:bodyPr wrap="none" rtlCol="0">
                  <a:spAutoFit/>
                </a:bodyPr>
                <a:lstStyle/>
                <a:p>
                  <a:r>
                    <a:rPr lang="en-US" sz="1200">
                      <a:solidFill>
                        <a:srgbClr val="00B050"/>
                      </a:solidFill>
                    </a:rPr>
                    <a:t>ESIR</a:t>
                  </a:r>
                </a:p>
              </p:txBody>
            </p:sp>
          </p:grpSp>
        </p:grpSp>
      </p:grpSp>
      <p:grpSp>
        <p:nvGrpSpPr>
          <p:cNvPr id="34" name="Group 33">
            <a:extLst>
              <a:ext uri="{FF2B5EF4-FFF2-40B4-BE49-F238E27FC236}">
                <a16:creationId xmlns:a16="http://schemas.microsoft.com/office/drawing/2014/main" id="{A6A89EAC-C610-EC70-693D-AA7EDF51484E}"/>
              </a:ext>
            </a:extLst>
          </p:cNvPr>
          <p:cNvGrpSpPr/>
          <p:nvPr/>
        </p:nvGrpSpPr>
        <p:grpSpPr>
          <a:xfrm>
            <a:off x="3161212" y="1924601"/>
            <a:ext cx="2190023" cy="1001506"/>
            <a:chOff x="3161212" y="1924601"/>
            <a:chExt cx="2190023" cy="1001506"/>
          </a:xfrm>
        </p:grpSpPr>
        <p:sp>
          <p:nvSpPr>
            <p:cNvPr id="27" name="Cylinder 26">
              <a:extLst>
                <a:ext uri="{FF2B5EF4-FFF2-40B4-BE49-F238E27FC236}">
                  <a16:creationId xmlns:a16="http://schemas.microsoft.com/office/drawing/2014/main" id="{C3543696-A492-709E-BDD6-6360F31F3946}"/>
                </a:ext>
              </a:extLst>
            </p:cNvPr>
            <p:cNvSpPr/>
            <p:nvPr/>
          </p:nvSpPr>
          <p:spPr>
            <a:xfrm>
              <a:off x="3326674" y="2203295"/>
              <a:ext cx="1950720" cy="722812"/>
            </a:xfrm>
            <a:prstGeom prst="ca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Library</a:t>
              </a:r>
            </a:p>
          </p:txBody>
        </p:sp>
        <p:sp>
          <p:nvSpPr>
            <p:cNvPr id="58" name="TextBox 57">
              <a:extLst>
                <a:ext uri="{FF2B5EF4-FFF2-40B4-BE49-F238E27FC236}">
                  <a16:creationId xmlns:a16="http://schemas.microsoft.com/office/drawing/2014/main" id="{96AA69AE-921B-24B5-DD49-D8AD3330B5BE}"/>
                </a:ext>
              </a:extLst>
            </p:cNvPr>
            <p:cNvSpPr txBox="1"/>
            <p:nvPr/>
          </p:nvSpPr>
          <p:spPr>
            <a:xfrm>
              <a:off x="3161212" y="1924601"/>
              <a:ext cx="2190023" cy="276999"/>
            </a:xfrm>
            <a:prstGeom prst="rect">
              <a:avLst/>
            </a:prstGeom>
            <a:noFill/>
          </p:spPr>
          <p:txBody>
            <a:bodyPr wrap="none" rtlCol="0">
              <a:spAutoFit/>
            </a:bodyPr>
            <a:lstStyle/>
            <a:p>
              <a:r>
                <a:rPr lang="en-US" sz="1200"/>
                <a:t>Std. Interfaces, components, …</a:t>
              </a:r>
            </a:p>
          </p:txBody>
        </p:sp>
      </p:grpSp>
      <p:grpSp>
        <p:nvGrpSpPr>
          <p:cNvPr id="32" name="Group 31">
            <a:extLst>
              <a:ext uri="{FF2B5EF4-FFF2-40B4-BE49-F238E27FC236}">
                <a16:creationId xmlns:a16="http://schemas.microsoft.com/office/drawing/2014/main" id="{F4E5329B-19D7-3FD9-90DC-46B6194BA174}"/>
              </a:ext>
            </a:extLst>
          </p:cNvPr>
          <p:cNvGrpSpPr/>
          <p:nvPr/>
        </p:nvGrpSpPr>
        <p:grpSpPr>
          <a:xfrm>
            <a:off x="6170023" y="1702554"/>
            <a:ext cx="2090058" cy="2775014"/>
            <a:chOff x="6170023" y="1702554"/>
            <a:chExt cx="2090058" cy="2775014"/>
          </a:xfrm>
        </p:grpSpPr>
        <p:sp>
          <p:nvSpPr>
            <p:cNvPr id="4" name="Rectangle 3">
              <a:extLst>
                <a:ext uri="{FF2B5EF4-FFF2-40B4-BE49-F238E27FC236}">
                  <a16:creationId xmlns:a16="http://schemas.microsoft.com/office/drawing/2014/main" id="{9200A870-127E-01EB-2483-402A1DEB7B65}"/>
                </a:ext>
              </a:extLst>
            </p:cNvPr>
            <p:cNvSpPr/>
            <p:nvPr/>
          </p:nvSpPr>
          <p:spPr>
            <a:xfrm>
              <a:off x="6679474" y="3981179"/>
              <a:ext cx="914400" cy="49638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CD8D8BCC-2970-718D-267B-573800C06FFC}"/>
                </a:ext>
              </a:extLst>
            </p:cNvPr>
            <p:cNvSpPr/>
            <p:nvPr/>
          </p:nvSpPr>
          <p:spPr>
            <a:xfrm>
              <a:off x="6605452" y="3902799"/>
              <a:ext cx="914400" cy="496389"/>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Solvers</a:t>
              </a:r>
            </a:p>
          </p:txBody>
        </p:sp>
        <p:sp>
          <p:nvSpPr>
            <p:cNvPr id="19" name="Cloud 18">
              <a:extLst>
                <a:ext uri="{FF2B5EF4-FFF2-40B4-BE49-F238E27FC236}">
                  <a16:creationId xmlns:a16="http://schemas.microsoft.com/office/drawing/2014/main" id="{D80E0B78-5582-0EBB-59CF-89C34D2951A7}"/>
                </a:ext>
              </a:extLst>
            </p:cNvPr>
            <p:cNvSpPr/>
            <p:nvPr/>
          </p:nvSpPr>
          <p:spPr>
            <a:xfrm>
              <a:off x="6170023" y="1702554"/>
              <a:ext cx="2090058" cy="1593669"/>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58D91446-702D-ABD4-165A-BE0C85AD2BED}"/>
                </a:ext>
              </a:extLst>
            </p:cNvPr>
            <p:cNvSpPr txBox="1"/>
            <p:nvPr/>
          </p:nvSpPr>
          <p:spPr>
            <a:xfrm>
              <a:off x="6496595" y="2020418"/>
              <a:ext cx="899605" cy="276999"/>
            </a:xfrm>
            <a:prstGeom prst="rect">
              <a:avLst/>
            </a:prstGeom>
            <a:noFill/>
            <a:ln>
              <a:noFill/>
            </a:ln>
          </p:spPr>
          <p:txBody>
            <a:bodyPr wrap="none" rtlCol="0">
              <a:spAutoFit/>
            </a:bodyPr>
            <a:lstStyle/>
            <a:p>
              <a:r>
                <a:rPr lang="en-US" sz="1200"/>
                <a:t>Placement</a:t>
              </a:r>
            </a:p>
          </p:txBody>
        </p:sp>
        <p:sp>
          <p:nvSpPr>
            <p:cNvPr id="21" name="TextBox 20">
              <a:extLst>
                <a:ext uri="{FF2B5EF4-FFF2-40B4-BE49-F238E27FC236}">
                  <a16:creationId xmlns:a16="http://schemas.microsoft.com/office/drawing/2014/main" id="{193C6E55-90AF-78C9-2C74-C7049D67AACF}"/>
                </a:ext>
              </a:extLst>
            </p:cNvPr>
            <p:cNvSpPr txBox="1"/>
            <p:nvPr/>
          </p:nvSpPr>
          <p:spPr>
            <a:xfrm>
              <a:off x="6409974" y="2372101"/>
              <a:ext cx="712054" cy="276999"/>
            </a:xfrm>
            <a:prstGeom prst="rect">
              <a:avLst/>
            </a:prstGeom>
            <a:noFill/>
            <a:ln>
              <a:noFill/>
            </a:ln>
          </p:spPr>
          <p:txBody>
            <a:bodyPr wrap="none" rtlCol="0">
              <a:spAutoFit/>
            </a:bodyPr>
            <a:lstStyle/>
            <a:p>
              <a:r>
                <a:rPr lang="en-US" sz="1200"/>
                <a:t>Routing</a:t>
              </a:r>
            </a:p>
          </p:txBody>
        </p:sp>
        <p:sp>
          <p:nvSpPr>
            <p:cNvPr id="22" name="TextBox 21">
              <a:extLst>
                <a:ext uri="{FF2B5EF4-FFF2-40B4-BE49-F238E27FC236}">
                  <a16:creationId xmlns:a16="http://schemas.microsoft.com/office/drawing/2014/main" id="{D229AEA2-2F9F-C4D8-D4D2-AC5F4917BBE3}"/>
                </a:ext>
              </a:extLst>
            </p:cNvPr>
            <p:cNvSpPr txBox="1"/>
            <p:nvPr/>
          </p:nvSpPr>
          <p:spPr>
            <a:xfrm>
              <a:off x="6769403" y="2596808"/>
              <a:ext cx="1271621" cy="276999"/>
            </a:xfrm>
            <a:prstGeom prst="rect">
              <a:avLst/>
            </a:prstGeom>
            <a:noFill/>
            <a:ln>
              <a:noFill/>
            </a:ln>
          </p:spPr>
          <p:txBody>
            <a:bodyPr wrap="square" rtlCol="0">
              <a:spAutoFit/>
            </a:bodyPr>
            <a:lstStyle/>
            <a:p>
              <a:pPr algn="ctr"/>
              <a:r>
                <a:rPr lang="en-US" sz="1200"/>
                <a:t>Signal Integrity</a:t>
              </a:r>
            </a:p>
          </p:txBody>
        </p:sp>
        <p:sp>
          <p:nvSpPr>
            <p:cNvPr id="23" name="TextBox 22">
              <a:extLst>
                <a:ext uri="{FF2B5EF4-FFF2-40B4-BE49-F238E27FC236}">
                  <a16:creationId xmlns:a16="http://schemas.microsoft.com/office/drawing/2014/main" id="{58CF4F4A-1358-092E-CB60-6DA7405E50EF}"/>
                </a:ext>
              </a:extLst>
            </p:cNvPr>
            <p:cNvSpPr txBox="1"/>
            <p:nvPr/>
          </p:nvSpPr>
          <p:spPr>
            <a:xfrm>
              <a:off x="7224775" y="2243333"/>
              <a:ext cx="816249" cy="276999"/>
            </a:xfrm>
            <a:prstGeom prst="rect">
              <a:avLst/>
            </a:prstGeom>
            <a:noFill/>
            <a:ln>
              <a:noFill/>
            </a:ln>
          </p:spPr>
          <p:txBody>
            <a:bodyPr wrap="none" rtlCol="0">
              <a:spAutoFit/>
            </a:bodyPr>
            <a:lstStyle/>
            <a:p>
              <a:r>
                <a:rPr lang="en-US" sz="1200"/>
                <a:t>Thermals</a:t>
              </a:r>
            </a:p>
          </p:txBody>
        </p:sp>
        <p:cxnSp>
          <p:nvCxnSpPr>
            <p:cNvPr id="41" name="Straight Arrow Connector 40">
              <a:extLst>
                <a:ext uri="{FF2B5EF4-FFF2-40B4-BE49-F238E27FC236}">
                  <a16:creationId xmlns:a16="http://schemas.microsoft.com/office/drawing/2014/main" id="{ACFAEE8E-351E-046C-F273-A5F9251FB3D4}"/>
                </a:ext>
              </a:extLst>
            </p:cNvPr>
            <p:cNvCxnSpPr>
              <a:cxnSpLocks/>
            </p:cNvCxnSpPr>
            <p:nvPr/>
          </p:nvCxnSpPr>
          <p:spPr>
            <a:xfrm>
              <a:off x="7519852" y="4144462"/>
              <a:ext cx="39624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5B14447F-0297-49A0-A402-624F8C204976}"/>
                </a:ext>
              </a:extLst>
            </p:cNvPr>
            <p:cNvCxnSpPr>
              <a:cxnSpLocks/>
              <a:stCxn id="9" idx="0"/>
            </p:cNvCxnSpPr>
            <p:nvPr/>
          </p:nvCxnSpPr>
          <p:spPr>
            <a:xfrm rot="16200000" flipV="1">
              <a:off x="6522044" y="3362191"/>
              <a:ext cx="724164" cy="357052"/>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0A276B47-10A7-F227-A5DD-BDE8858DD42E}"/>
                </a:ext>
              </a:extLst>
            </p:cNvPr>
            <p:cNvCxnSpPr>
              <a:cxnSpLocks/>
              <a:endCxn id="9" idx="0"/>
            </p:cNvCxnSpPr>
            <p:nvPr/>
          </p:nvCxnSpPr>
          <p:spPr>
            <a:xfrm rot="5400000">
              <a:off x="6913930" y="3283814"/>
              <a:ext cx="767707" cy="470262"/>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947EAA6-3F8B-D3A6-3D17-4F882FAAA884}"/>
                </a:ext>
              </a:extLst>
            </p:cNvPr>
            <p:cNvSpPr txBox="1"/>
            <p:nvPr/>
          </p:nvSpPr>
          <p:spPr>
            <a:xfrm>
              <a:off x="6500863" y="2800786"/>
              <a:ext cx="1271621" cy="276999"/>
            </a:xfrm>
            <a:prstGeom prst="rect">
              <a:avLst/>
            </a:prstGeom>
            <a:noFill/>
            <a:ln>
              <a:noFill/>
            </a:ln>
          </p:spPr>
          <p:txBody>
            <a:bodyPr wrap="square" rtlCol="0">
              <a:spAutoFit/>
            </a:bodyPr>
            <a:lstStyle/>
            <a:p>
              <a:pPr algn="ctr"/>
              <a:r>
                <a:rPr lang="en-US" sz="1200"/>
                <a:t>Power Delivery</a:t>
              </a:r>
            </a:p>
          </p:txBody>
        </p:sp>
      </p:grpSp>
      <p:grpSp>
        <p:nvGrpSpPr>
          <p:cNvPr id="64" name="Group 63">
            <a:extLst>
              <a:ext uri="{FF2B5EF4-FFF2-40B4-BE49-F238E27FC236}">
                <a16:creationId xmlns:a16="http://schemas.microsoft.com/office/drawing/2014/main" id="{18DF198B-D2B0-4302-F3F5-C2F984F81D91}"/>
              </a:ext>
            </a:extLst>
          </p:cNvPr>
          <p:cNvGrpSpPr/>
          <p:nvPr/>
        </p:nvGrpSpPr>
        <p:grpSpPr>
          <a:xfrm>
            <a:off x="1262739" y="2434077"/>
            <a:ext cx="10773610" cy="3848127"/>
            <a:chOff x="1262739" y="2434077"/>
            <a:chExt cx="10773610" cy="3848127"/>
          </a:xfrm>
        </p:grpSpPr>
        <p:grpSp>
          <p:nvGrpSpPr>
            <p:cNvPr id="47" name="Group 46">
              <a:extLst>
                <a:ext uri="{FF2B5EF4-FFF2-40B4-BE49-F238E27FC236}">
                  <a16:creationId xmlns:a16="http://schemas.microsoft.com/office/drawing/2014/main" id="{09430C18-EE74-2CDF-8231-073F2D1E58F3}"/>
                </a:ext>
              </a:extLst>
            </p:cNvPr>
            <p:cNvGrpSpPr/>
            <p:nvPr/>
          </p:nvGrpSpPr>
          <p:grpSpPr>
            <a:xfrm>
              <a:off x="1262739" y="2434077"/>
              <a:ext cx="7580815" cy="3335415"/>
              <a:chOff x="1262739" y="2434077"/>
              <a:chExt cx="7580815" cy="3335415"/>
            </a:xfrm>
          </p:grpSpPr>
          <p:sp>
            <p:nvSpPr>
              <p:cNvPr id="52" name="TextBox 51">
                <a:extLst>
                  <a:ext uri="{FF2B5EF4-FFF2-40B4-BE49-F238E27FC236}">
                    <a16:creationId xmlns:a16="http://schemas.microsoft.com/office/drawing/2014/main" id="{640C28F7-81CE-2495-2D48-00A332A295B7}"/>
                  </a:ext>
                </a:extLst>
              </p:cNvPr>
              <p:cNvSpPr txBox="1"/>
              <p:nvPr/>
            </p:nvSpPr>
            <p:spPr>
              <a:xfrm>
                <a:off x="1375955" y="3844865"/>
                <a:ext cx="519694" cy="276999"/>
              </a:xfrm>
              <a:prstGeom prst="rect">
                <a:avLst/>
              </a:prstGeom>
              <a:noFill/>
            </p:spPr>
            <p:txBody>
              <a:bodyPr wrap="none" rtlCol="0">
                <a:spAutoFit/>
              </a:bodyPr>
              <a:lstStyle/>
              <a:p>
                <a:r>
                  <a:rPr lang="en-US" sz="1200">
                    <a:solidFill>
                      <a:srgbClr val="00B050"/>
                    </a:solidFill>
                  </a:rPr>
                  <a:t>ESIR</a:t>
                </a:r>
              </a:p>
            </p:txBody>
          </p:sp>
          <p:grpSp>
            <p:nvGrpSpPr>
              <p:cNvPr id="45" name="Group 44">
                <a:extLst>
                  <a:ext uri="{FF2B5EF4-FFF2-40B4-BE49-F238E27FC236}">
                    <a16:creationId xmlns:a16="http://schemas.microsoft.com/office/drawing/2014/main" id="{31E9B307-5E0B-4BF1-1168-3CDE07BABD49}"/>
                  </a:ext>
                </a:extLst>
              </p:cNvPr>
              <p:cNvGrpSpPr/>
              <p:nvPr/>
            </p:nvGrpSpPr>
            <p:grpSpPr>
              <a:xfrm>
                <a:off x="1262739" y="2434077"/>
                <a:ext cx="7580815" cy="3335415"/>
                <a:chOff x="1262739" y="2434077"/>
                <a:chExt cx="7580815" cy="3335415"/>
              </a:xfrm>
            </p:grpSpPr>
            <p:cxnSp>
              <p:nvCxnSpPr>
                <p:cNvPr id="28" name="Connector: Curved 27">
                  <a:extLst>
                    <a:ext uri="{FF2B5EF4-FFF2-40B4-BE49-F238E27FC236}">
                      <a16:creationId xmlns:a16="http://schemas.microsoft.com/office/drawing/2014/main" id="{23F163FF-9787-C22F-0163-475DA0E55DF9}"/>
                    </a:ext>
                  </a:extLst>
                </p:cNvPr>
                <p:cNvCxnSpPr>
                  <a:stCxn id="24" idx="0"/>
                  <a:endCxn id="27" idx="2"/>
                </p:cNvCxnSpPr>
                <p:nvPr/>
              </p:nvCxnSpPr>
              <p:spPr>
                <a:xfrm>
                  <a:off x="2393116" y="2434077"/>
                  <a:ext cx="933558" cy="130624"/>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46904592-FFBE-885E-C1DB-BCA58BF42B36}"/>
                    </a:ext>
                  </a:extLst>
                </p:cNvPr>
                <p:cNvCxnSpPr>
                  <a:stCxn id="27" idx="3"/>
                  <a:endCxn id="6" idx="0"/>
                </p:cNvCxnSpPr>
                <p:nvPr/>
              </p:nvCxnSpPr>
              <p:spPr>
                <a:xfrm rot="5400000">
                  <a:off x="2927591" y="2528356"/>
                  <a:ext cx="976692" cy="1772194"/>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426FDC66-DA7A-6682-6B16-5E68E09AF78C}"/>
                    </a:ext>
                  </a:extLst>
                </p:cNvPr>
                <p:cNvCxnSpPr>
                  <a:stCxn id="27" idx="3"/>
                  <a:endCxn id="7" idx="0"/>
                </p:cNvCxnSpPr>
                <p:nvPr/>
              </p:nvCxnSpPr>
              <p:spPr>
                <a:xfrm rot="5400000">
                  <a:off x="3665643" y="3266408"/>
                  <a:ext cx="976692" cy="296091"/>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56365430-E1DC-5EC8-9EAE-FA7AE8AD4161}"/>
                    </a:ext>
                  </a:extLst>
                </p:cNvPr>
                <p:cNvCxnSpPr>
                  <a:stCxn id="27" idx="3"/>
                  <a:endCxn id="8" idx="0"/>
                </p:cNvCxnSpPr>
                <p:nvPr/>
              </p:nvCxnSpPr>
              <p:spPr>
                <a:xfrm rot="16200000" flipH="1">
                  <a:off x="4512550" y="2715591"/>
                  <a:ext cx="976692" cy="1397724"/>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F9EDB74-CCF9-CC1F-AC79-422D4DE21544}"/>
                    </a:ext>
                  </a:extLst>
                </p:cNvPr>
                <p:cNvCxnSpPr>
                  <a:cxnSpLocks/>
                  <a:stCxn id="5" idx="3"/>
                </p:cNvCxnSpPr>
                <p:nvPr/>
              </p:nvCxnSpPr>
              <p:spPr>
                <a:xfrm>
                  <a:off x="1262739" y="4150994"/>
                  <a:ext cx="644436"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E3CFB61-CF3E-6D15-38F6-CBD8F8803CAE}"/>
                    </a:ext>
                  </a:extLst>
                </p:cNvPr>
                <p:cNvGrpSpPr/>
                <p:nvPr/>
              </p:nvGrpSpPr>
              <p:grpSpPr>
                <a:xfrm>
                  <a:off x="1448581" y="3675047"/>
                  <a:ext cx="7394973" cy="2094445"/>
                  <a:chOff x="1448581" y="3675047"/>
                  <a:chExt cx="7394973" cy="2094445"/>
                </a:xfrm>
              </p:grpSpPr>
              <p:sp>
                <p:nvSpPr>
                  <p:cNvPr id="6" name="Rectangle 5">
                    <a:extLst>
                      <a:ext uri="{FF2B5EF4-FFF2-40B4-BE49-F238E27FC236}">
                        <a16:creationId xmlns:a16="http://schemas.microsoft.com/office/drawing/2014/main" id="{CF581294-ADBE-33A6-509E-30361C6A5894}"/>
                      </a:ext>
                    </a:extLst>
                  </p:cNvPr>
                  <p:cNvSpPr/>
                  <p:nvPr/>
                </p:nvSpPr>
                <p:spPr>
                  <a:xfrm>
                    <a:off x="2072640"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#1</a:t>
                    </a:r>
                  </a:p>
                </p:txBody>
              </p:sp>
              <p:sp>
                <p:nvSpPr>
                  <p:cNvPr id="7" name="Rectangle 6">
                    <a:extLst>
                      <a:ext uri="{FF2B5EF4-FFF2-40B4-BE49-F238E27FC236}">
                        <a16:creationId xmlns:a16="http://schemas.microsoft.com/office/drawing/2014/main" id="{59D8F0EE-4932-BEB6-2872-BF0EE72D838D}"/>
                      </a:ext>
                    </a:extLst>
                  </p:cNvPr>
                  <p:cNvSpPr/>
                  <p:nvPr/>
                </p:nvSpPr>
                <p:spPr>
                  <a:xfrm>
                    <a:off x="3548743"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#2</a:t>
                    </a:r>
                  </a:p>
                </p:txBody>
              </p:sp>
              <p:sp>
                <p:nvSpPr>
                  <p:cNvPr id="8" name="Rectangle 7">
                    <a:extLst>
                      <a:ext uri="{FF2B5EF4-FFF2-40B4-BE49-F238E27FC236}">
                        <a16:creationId xmlns:a16="http://schemas.microsoft.com/office/drawing/2014/main" id="{60949291-8077-BA66-D23D-FCFE9AB71683}"/>
                      </a:ext>
                    </a:extLst>
                  </p:cNvPr>
                  <p:cNvSpPr/>
                  <p:nvPr/>
                </p:nvSpPr>
                <p:spPr>
                  <a:xfrm>
                    <a:off x="5242558"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#3</a:t>
                    </a:r>
                  </a:p>
                </p:txBody>
              </p:sp>
              <p:sp>
                <p:nvSpPr>
                  <p:cNvPr id="15" name="TextBox 14">
                    <a:extLst>
                      <a:ext uri="{FF2B5EF4-FFF2-40B4-BE49-F238E27FC236}">
                        <a16:creationId xmlns:a16="http://schemas.microsoft.com/office/drawing/2014/main" id="{BE842569-0840-D875-29A0-7DE371FF6B8B}"/>
                      </a:ext>
                    </a:extLst>
                  </p:cNvPr>
                  <p:cNvSpPr txBox="1"/>
                  <p:nvPr/>
                </p:nvSpPr>
                <p:spPr>
                  <a:xfrm>
                    <a:off x="2072636" y="4598704"/>
                    <a:ext cx="1476107" cy="276999"/>
                  </a:xfrm>
                  <a:prstGeom prst="rect">
                    <a:avLst/>
                  </a:prstGeom>
                  <a:noFill/>
                </p:spPr>
                <p:txBody>
                  <a:bodyPr wrap="square" rtlCol="0">
                    <a:spAutoFit/>
                  </a:bodyPr>
                  <a:lstStyle/>
                  <a:p>
                    <a:pPr algn="ctr"/>
                    <a:r>
                      <a:rPr lang="en-US" sz="1200"/>
                      <a:t>Optimization goals</a:t>
                    </a:r>
                  </a:p>
                </p:txBody>
              </p:sp>
              <p:sp>
                <p:nvSpPr>
                  <p:cNvPr id="35" name="TextBox 34">
                    <a:extLst>
                      <a:ext uri="{FF2B5EF4-FFF2-40B4-BE49-F238E27FC236}">
                        <a16:creationId xmlns:a16="http://schemas.microsoft.com/office/drawing/2014/main" id="{FB2A1521-D399-F08F-9DE9-28F76C43C771}"/>
                      </a:ext>
                    </a:extLst>
                  </p:cNvPr>
                  <p:cNvSpPr txBox="1"/>
                  <p:nvPr/>
                </p:nvSpPr>
                <p:spPr>
                  <a:xfrm>
                    <a:off x="4711337" y="3966327"/>
                    <a:ext cx="319318" cy="369332"/>
                  </a:xfrm>
                  <a:prstGeom prst="rect">
                    <a:avLst/>
                  </a:prstGeom>
                  <a:noFill/>
                </p:spPr>
                <p:txBody>
                  <a:bodyPr wrap="none" rtlCol="0">
                    <a:spAutoFit/>
                  </a:bodyPr>
                  <a:lstStyle/>
                  <a:p>
                    <a:r>
                      <a:rPr lang="en-US"/>
                      <a:t>…</a:t>
                    </a:r>
                  </a:p>
                </p:txBody>
              </p:sp>
              <p:cxnSp>
                <p:nvCxnSpPr>
                  <p:cNvPr id="37" name="Straight Arrow Connector 36">
                    <a:extLst>
                      <a:ext uri="{FF2B5EF4-FFF2-40B4-BE49-F238E27FC236}">
                        <a16:creationId xmlns:a16="http://schemas.microsoft.com/office/drawing/2014/main" id="{C05F4F50-743A-23F0-695B-6450EBC2156A}"/>
                      </a:ext>
                    </a:extLst>
                  </p:cNvPr>
                  <p:cNvCxnSpPr>
                    <a:cxnSpLocks/>
                  </p:cNvCxnSpPr>
                  <p:nvPr/>
                </p:nvCxnSpPr>
                <p:spPr>
                  <a:xfrm>
                    <a:off x="2987040" y="4148816"/>
                    <a:ext cx="56170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C8CAF5F-DD14-CA9B-DE82-B462B2731F53}"/>
                      </a:ext>
                    </a:extLst>
                  </p:cNvPr>
                  <p:cNvCxnSpPr>
                    <a:cxnSpLocks/>
                  </p:cNvCxnSpPr>
                  <p:nvPr/>
                </p:nvCxnSpPr>
                <p:spPr>
                  <a:xfrm flipV="1">
                    <a:off x="4463143" y="4153754"/>
                    <a:ext cx="248194" cy="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087BAE9-F3C4-53CA-619F-F81DB9668B08}"/>
                      </a:ext>
                    </a:extLst>
                  </p:cNvPr>
                  <p:cNvCxnSpPr>
                    <a:cxnSpLocks/>
                    <a:stCxn id="35" idx="3"/>
                    <a:endCxn id="8" idx="1"/>
                  </p:cNvCxnSpPr>
                  <p:nvPr/>
                </p:nvCxnSpPr>
                <p:spPr>
                  <a:xfrm>
                    <a:off x="5030655" y="4150993"/>
                    <a:ext cx="211903" cy="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4BF211E-D2B5-9AA4-6779-1F7232BAFFC6}"/>
                      </a:ext>
                    </a:extLst>
                  </p:cNvPr>
                  <p:cNvCxnSpPr>
                    <a:cxnSpLocks/>
                  </p:cNvCxnSpPr>
                  <p:nvPr/>
                </p:nvCxnSpPr>
                <p:spPr>
                  <a:xfrm flipV="1">
                    <a:off x="6272347" y="4144462"/>
                    <a:ext cx="333105" cy="653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AE2956B-D8EE-ED1C-F07D-748A7F7F9D4F}"/>
                      </a:ext>
                    </a:extLst>
                  </p:cNvPr>
                  <p:cNvSpPr/>
                  <p:nvPr/>
                </p:nvSpPr>
                <p:spPr>
                  <a:xfrm>
                    <a:off x="1907175" y="3675047"/>
                    <a:ext cx="4380412" cy="1314971"/>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C0E1617-D461-ECC8-9698-C4057762914B}"/>
                      </a:ext>
                    </a:extLst>
                  </p:cNvPr>
                  <p:cNvSpPr txBox="1"/>
                  <p:nvPr/>
                </p:nvSpPr>
                <p:spPr>
                  <a:xfrm>
                    <a:off x="4602481" y="3844865"/>
                    <a:ext cx="519694" cy="276999"/>
                  </a:xfrm>
                  <a:prstGeom prst="rect">
                    <a:avLst/>
                  </a:prstGeom>
                  <a:noFill/>
                </p:spPr>
                <p:txBody>
                  <a:bodyPr wrap="none" rtlCol="0">
                    <a:spAutoFit/>
                  </a:bodyPr>
                  <a:lstStyle/>
                  <a:p>
                    <a:r>
                      <a:rPr lang="en-US" sz="1200">
                        <a:solidFill>
                          <a:srgbClr val="00B050"/>
                        </a:solidFill>
                      </a:rPr>
                      <a:t>ESIR</a:t>
                    </a:r>
                  </a:p>
                </p:txBody>
              </p:sp>
              <p:sp>
                <p:nvSpPr>
                  <p:cNvPr id="54" name="TextBox 53">
                    <a:extLst>
                      <a:ext uri="{FF2B5EF4-FFF2-40B4-BE49-F238E27FC236}">
                        <a16:creationId xmlns:a16="http://schemas.microsoft.com/office/drawing/2014/main" id="{598326F6-73C9-9C6E-903A-C315C77DECC9}"/>
                      </a:ext>
                    </a:extLst>
                  </p:cNvPr>
                  <p:cNvSpPr txBox="1"/>
                  <p:nvPr/>
                </p:nvSpPr>
                <p:spPr>
                  <a:xfrm>
                    <a:off x="3013167" y="3844865"/>
                    <a:ext cx="519694" cy="276999"/>
                  </a:xfrm>
                  <a:prstGeom prst="rect">
                    <a:avLst/>
                  </a:prstGeom>
                  <a:noFill/>
                </p:spPr>
                <p:txBody>
                  <a:bodyPr wrap="none" rtlCol="0">
                    <a:spAutoFit/>
                  </a:bodyPr>
                  <a:lstStyle/>
                  <a:p>
                    <a:r>
                      <a:rPr lang="en-US" sz="1200">
                        <a:solidFill>
                          <a:srgbClr val="00B050"/>
                        </a:solidFill>
                      </a:rPr>
                      <a:t>ESIR</a:t>
                    </a:r>
                  </a:p>
                </p:txBody>
              </p:sp>
              <p:sp>
                <p:nvSpPr>
                  <p:cNvPr id="55" name="TextBox 54">
                    <a:extLst>
                      <a:ext uri="{FF2B5EF4-FFF2-40B4-BE49-F238E27FC236}">
                        <a16:creationId xmlns:a16="http://schemas.microsoft.com/office/drawing/2014/main" id="{B72B0495-D90D-A922-6A9A-30DFEA98CB06}"/>
                      </a:ext>
                    </a:extLst>
                  </p:cNvPr>
                  <p:cNvSpPr txBox="1"/>
                  <p:nvPr/>
                </p:nvSpPr>
                <p:spPr>
                  <a:xfrm>
                    <a:off x="6113419" y="3844865"/>
                    <a:ext cx="519694" cy="276999"/>
                  </a:xfrm>
                  <a:prstGeom prst="rect">
                    <a:avLst/>
                  </a:prstGeom>
                  <a:noFill/>
                </p:spPr>
                <p:txBody>
                  <a:bodyPr wrap="none" rtlCol="0">
                    <a:spAutoFit/>
                  </a:bodyPr>
                  <a:lstStyle/>
                  <a:p>
                    <a:r>
                      <a:rPr lang="en-US" sz="1200">
                        <a:solidFill>
                          <a:srgbClr val="00B050"/>
                        </a:solidFill>
                      </a:rPr>
                      <a:t>ESIR</a:t>
                    </a:r>
                  </a:p>
                </p:txBody>
              </p:sp>
              <p:sp>
                <p:nvSpPr>
                  <p:cNvPr id="57" name="TextBox 56">
                    <a:extLst>
                      <a:ext uri="{FF2B5EF4-FFF2-40B4-BE49-F238E27FC236}">
                        <a16:creationId xmlns:a16="http://schemas.microsoft.com/office/drawing/2014/main" id="{2DD85036-B236-EC06-DACB-7C244CC76EE0}"/>
                      </a:ext>
                    </a:extLst>
                  </p:cNvPr>
                  <p:cNvSpPr txBox="1"/>
                  <p:nvPr/>
                </p:nvSpPr>
                <p:spPr>
                  <a:xfrm>
                    <a:off x="1448581" y="5307827"/>
                    <a:ext cx="7394973" cy="461665"/>
                  </a:xfrm>
                  <a:prstGeom prst="rect">
                    <a:avLst/>
                  </a:prstGeom>
                  <a:noFill/>
                </p:spPr>
                <p:txBody>
                  <a:bodyPr wrap="none" rtlCol="0">
                    <a:spAutoFit/>
                  </a:bodyPr>
                  <a:lstStyle/>
                  <a:p>
                    <a:r>
                      <a:rPr lang="en-US" sz="2400">
                        <a:solidFill>
                          <a:srgbClr val="00B050"/>
                        </a:solidFill>
                      </a:rPr>
                      <a:t>ESIR: Electronic Systems Intermediate Representation</a:t>
                    </a:r>
                  </a:p>
                </p:txBody>
              </p:sp>
              <p:sp>
                <p:nvSpPr>
                  <p:cNvPr id="59" name="TextBox 58">
                    <a:extLst>
                      <a:ext uri="{FF2B5EF4-FFF2-40B4-BE49-F238E27FC236}">
                        <a16:creationId xmlns:a16="http://schemas.microsoft.com/office/drawing/2014/main" id="{2736CFDD-88DD-1C02-6C70-B2AA5A2137B0}"/>
                      </a:ext>
                    </a:extLst>
                  </p:cNvPr>
                  <p:cNvSpPr txBox="1"/>
                  <p:nvPr/>
                </p:nvSpPr>
                <p:spPr>
                  <a:xfrm>
                    <a:off x="4249780" y="4606398"/>
                    <a:ext cx="1869423" cy="276999"/>
                  </a:xfrm>
                  <a:prstGeom prst="rect">
                    <a:avLst/>
                  </a:prstGeom>
                  <a:noFill/>
                </p:spPr>
                <p:txBody>
                  <a:bodyPr wrap="none" rtlCol="0">
                    <a:spAutoFit/>
                  </a:bodyPr>
                  <a:lstStyle/>
                  <a:p>
                    <a:r>
                      <a:rPr lang="en-US" sz="1200"/>
                      <a:t>Design space exploration</a:t>
                    </a:r>
                  </a:p>
                </p:txBody>
              </p:sp>
            </p:grpSp>
          </p:grpSp>
        </p:grpSp>
        <p:sp>
          <p:nvSpPr>
            <p:cNvPr id="61" name="TextBox 60">
              <a:extLst>
                <a:ext uri="{FF2B5EF4-FFF2-40B4-BE49-F238E27FC236}">
                  <a16:creationId xmlns:a16="http://schemas.microsoft.com/office/drawing/2014/main" id="{874930B3-272A-CB33-A8D6-94874AD863CA}"/>
                </a:ext>
              </a:extLst>
            </p:cNvPr>
            <p:cNvSpPr txBox="1"/>
            <p:nvPr/>
          </p:nvSpPr>
          <p:spPr>
            <a:xfrm>
              <a:off x="5548676" y="6005205"/>
              <a:ext cx="6487673" cy="276999"/>
            </a:xfrm>
            <a:prstGeom prst="rect">
              <a:avLst/>
            </a:prstGeom>
            <a:noFill/>
          </p:spPr>
          <p:txBody>
            <a:bodyPr wrap="none" rtlCol="0">
              <a:spAutoFit/>
            </a:bodyPr>
            <a:lstStyle/>
            <a:p>
              <a:r>
                <a:rPr lang="en-US" sz="1200">
                  <a:solidFill>
                    <a:srgbClr val="00B050"/>
                  </a:solidFill>
                </a:rPr>
                <a:t>ESIR</a:t>
              </a:r>
              <a:r>
                <a:rPr lang="en-US" sz="1200"/>
                <a:t> is an open standard:</a:t>
              </a:r>
              <a:r>
                <a:rPr lang="en-US" sz="1000"/>
                <a:t> </a:t>
              </a:r>
              <a:r>
                <a:rPr lang="en-US" sz="1000">
                  <a:hlinkClick r:id="rId3"/>
                </a:rPr>
                <a:t>https://github.com/JITx-Inc/open-components-database/blob/main/README.md</a:t>
              </a:r>
              <a:r>
                <a:rPr lang="en-US" sz="1000"/>
                <a:t> </a:t>
              </a:r>
            </a:p>
          </p:txBody>
        </p:sp>
      </p:grpSp>
    </p:spTree>
    <p:extLst>
      <p:ext uri="{BB962C8B-B14F-4D97-AF65-F5344CB8AC3E}">
        <p14:creationId xmlns:p14="http://schemas.microsoft.com/office/powerpoint/2010/main" val="270367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8DF5-AAA1-EF06-40EE-4030949CD0CF}"/>
              </a:ext>
            </a:extLst>
          </p:cNvPr>
          <p:cNvSpPr>
            <a:spLocks noGrp="1"/>
          </p:cNvSpPr>
          <p:nvPr>
            <p:ph type="title"/>
          </p:nvPr>
        </p:nvSpPr>
        <p:spPr/>
        <p:txBody>
          <a:bodyPr>
            <a:normAutofit fontScale="90000"/>
          </a:bodyPr>
          <a:lstStyle/>
          <a:p>
            <a:r>
              <a:rPr lang="en-US">
                <a:solidFill>
                  <a:srgbClr val="00B050"/>
                </a:solidFill>
              </a:rPr>
              <a:t>Connect: </a:t>
            </a:r>
            <a:r>
              <a:rPr lang="en-US"/>
              <a:t>Integrated Solvers for System Prototyping &amp; Cost Analysis</a:t>
            </a:r>
          </a:p>
        </p:txBody>
      </p:sp>
      <p:grpSp>
        <p:nvGrpSpPr>
          <p:cNvPr id="5" name="Group 4">
            <a:extLst>
              <a:ext uri="{FF2B5EF4-FFF2-40B4-BE49-F238E27FC236}">
                <a16:creationId xmlns:a16="http://schemas.microsoft.com/office/drawing/2014/main" id="{E2A238AC-C763-11FF-0294-69AB399433BB}"/>
              </a:ext>
            </a:extLst>
          </p:cNvPr>
          <p:cNvGrpSpPr/>
          <p:nvPr/>
        </p:nvGrpSpPr>
        <p:grpSpPr>
          <a:xfrm>
            <a:off x="3920799" y="1729236"/>
            <a:ext cx="3902529" cy="3270962"/>
            <a:chOff x="3920799" y="1421516"/>
            <a:chExt cx="3902529" cy="3270962"/>
          </a:xfrm>
        </p:grpSpPr>
        <p:graphicFrame>
          <p:nvGraphicFramePr>
            <p:cNvPr id="9" name="Diagram 8">
              <a:extLst>
                <a:ext uri="{FF2B5EF4-FFF2-40B4-BE49-F238E27FC236}">
                  <a16:creationId xmlns:a16="http://schemas.microsoft.com/office/drawing/2014/main" id="{4E9B70CA-9B3A-4998-30A4-9A4DFE5E375C}"/>
                </a:ext>
              </a:extLst>
            </p:cNvPr>
            <p:cNvGraphicFramePr/>
            <p:nvPr>
              <p:extLst>
                <p:ext uri="{D42A27DB-BD31-4B8C-83A1-F6EECF244321}">
                  <p14:modId xmlns:p14="http://schemas.microsoft.com/office/powerpoint/2010/main" val="2568098655"/>
                </p:ext>
              </p:extLst>
            </p:nvPr>
          </p:nvGraphicFramePr>
          <p:xfrm>
            <a:off x="3920799" y="1421516"/>
            <a:ext cx="3902529" cy="3270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6A63EBE3-5E2D-0B77-3A6E-944484D532FA}"/>
                </a:ext>
              </a:extLst>
            </p:cNvPr>
            <p:cNvSpPr/>
            <p:nvPr/>
          </p:nvSpPr>
          <p:spPr>
            <a:xfrm>
              <a:off x="5294732" y="2833090"/>
              <a:ext cx="1154662" cy="489857"/>
            </a:xfrm>
            <a:prstGeom prst="rect">
              <a:avLst/>
            </a:prstGeom>
            <a:solidFill>
              <a:schemeClr val="bg1"/>
            </a:solidFill>
            <a:ln w="3175">
              <a:solidFill>
                <a:schemeClr val="accent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Cost Modeling</a:t>
              </a:r>
            </a:p>
          </p:txBody>
        </p:sp>
      </p:grpSp>
      <p:grpSp>
        <p:nvGrpSpPr>
          <p:cNvPr id="4" name="Group 3">
            <a:extLst>
              <a:ext uri="{FF2B5EF4-FFF2-40B4-BE49-F238E27FC236}">
                <a16:creationId xmlns:a16="http://schemas.microsoft.com/office/drawing/2014/main" id="{40124DB2-D4B0-D6BA-6DBD-90CAA7C659C2}"/>
              </a:ext>
            </a:extLst>
          </p:cNvPr>
          <p:cNvGrpSpPr/>
          <p:nvPr/>
        </p:nvGrpSpPr>
        <p:grpSpPr>
          <a:xfrm>
            <a:off x="986513" y="1761568"/>
            <a:ext cx="10277123" cy="3364477"/>
            <a:chOff x="986513" y="1471432"/>
            <a:chExt cx="10277123" cy="3364477"/>
          </a:xfrm>
        </p:grpSpPr>
        <p:pic>
          <p:nvPicPr>
            <p:cNvPr id="11" name="Picture 10">
              <a:extLst>
                <a:ext uri="{FF2B5EF4-FFF2-40B4-BE49-F238E27FC236}">
                  <a16:creationId xmlns:a16="http://schemas.microsoft.com/office/drawing/2014/main" id="{D1EEEBA0-E18C-F7DE-EEAC-70C1F5DBF31C}"/>
                </a:ext>
              </a:extLst>
            </p:cNvPr>
            <p:cNvPicPr preferRelativeResize="0">
              <a:picLocks/>
            </p:cNvPicPr>
            <p:nvPr/>
          </p:nvPicPr>
          <p:blipFill>
            <a:blip r:embed="rId8" cstate="print">
              <a:extLst>
                <a:ext uri="{28A0092B-C50C-407E-A947-70E740481C1C}">
                  <a14:useLocalDpi xmlns:a14="http://schemas.microsoft.com/office/drawing/2010/main"/>
                </a:ext>
              </a:extLst>
            </a:blip>
            <a:stretch>
              <a:fillRect/>
            </a:stretch>
          </p:blipFill>
          <p:spPr>
            <a:xfrm>
              <a:off x="2708438" y="1471432"/>
              <a:ext cx="1828800" cy="914400"/>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255A1F49-7F36-C1DD-84F8-912E3466C388}"/>
                </a:ext>
              </a:extLst>
            </p:cNvPr>
            <p:cNvPicPr preferRelativeResize="0">
              <a:picLocks/>
            </p:cNvPicPr>
            <p:nvPr/>
          </p:nvPicPr>
          <p:blipFill>
            <a:blip r:embed="rId9"/>
            <a:stretch>
              <a:fillRect/>
            </a:stretch>
          </p:blipFill>
          <p:spPr>
            <a:xfrm>
              <a:off x="2708438" y="3921509"/>
              <a:ext cx="1828800" cy="914400"/>
            </a:xfrm>
            <a:prstGeom prst="rect">
              <a:avLst/>
            </a:prstGeom>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92B9DA0E-3CA1-A1C8-D8E8-3A54FE7934B6}"/>
                </a:ext>
              </a:extLst>
            </p:cNvPr>
            <p:cNvPicPr preferRelativeResize="0">
              <a:picLocks/>
            </p:cNvPicPr>
            <p:nvPr/>
          </p:nvPicPr>
          <p:blipFill>
            <a:blip r:embed="rId10"/>
            <a:stretch>
              <a:fillRect/>
            </a:stretch>
          </p:blipFill>
          <p:spPr>
            <a:xfrm>
              <a:off x="7311026" y="3921509"/>
              <a:ext cx="1828800" cy="914400"/>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AA11E68D-06E8-801B-E8FC-40D6F517955C}"/>
                </a:ext>
              </a:extLst>
            </p:cNvPr>
            <p:cNvPicPr preferRelativeResize="0">
              <a:picLocks/>
            </p:cNvPicPr>
            <p:nvPr/>
          </p:nvPicPr>
          <p:blipFill>
            <a:blip r:embed="rId11" cstate="print">
              <a:extLst>
                <a:ext uri="{28A0092B-C50C-407E-A947-70E740481C1C}">
                  <a14:useLocalDpi xmlns:a14="http://schemas.microsoft.com/office/drawing/2010/main"/>
                </a:ext>
              </a:extLst>
            </a:blip>
            <a:stretch>
              <a:fillRect/>
            </a:stretch>
          </p:blipFill>
          <p:spPr>
            <a:xfrm>
              <a:off x="7311026" y="1502687"/>
              <a:ext cx="1828800" cy="914400"/>
            </a:xfrm>
            <a:prstGeom prst="rect">
              <a:avLst/>
            </a:prstGeom>
            <a:solidFill>
              <a:schemeClr val="bg1"/>
            </a:solidFill>
            <a:effectLst>
              <a:outerShdw blurRad="50800" dist="38100" dir="8100000" algn="tr" rotWithShape="0">
                <a:prstClr val="black">
                  <a:alpha val="40000"/>
                </a:prstClr>
              </a:outerShdw>
            </a:effectLst>
          </p:spPr>
        </p:pic>
        <p:sp>
          <p:nvSpPr>
            <p:cNvPr id="16" name="TextBox 15">
              <a:extLst>
                <a:ext uri="{FF2B5EF4-FFF2-40B4-BE49-F238E27FC236}">
                  <a16:creationId xmlns:a16="http://schemas.microsoft.com/office/drawing/2014/main" id="{61E8BD5C-D80D-506D-B399-0F3FADBF96BB}"/>
                </a:ext>
              </a:extLst>
            </p:cNvPr>
            <p:cNvSpPr txBox="1"/>
            <p:nvPr/>
          </p:nvSpPr>
          <p:spPr>
            <a:xfrm>
              <a:off x="9724432" y="1590799"/>
              <a:ext cx="1539204" cy="646331"/>
            </a:xfrm>
            <a:prstGeom prst="rect">
              <a:avLst/>
            </a:prstGeom>
            <a:noFill/>
          </p:spPr>
          <p:txBody>
            <a:bodyPr wrap="none" rtlCol="0">
              <a:spAutoFit/>
            </a:bodyPr>
            <a:lstStyle/>
            <a:p>
              <a:pPr marL="0" indent="0" algn="r">
                <a:spcBef>
                  <a:spcPts val="0"/>
                </a:spcBef>
                <a:buClr>
                  <a:schemeClr val="tx1"/>
                </a:buClr>
                <a:buNone/>
              </a:pPr>
              <a:r>
                <a:rPr lang="en-US" sz="1200"/>
                <a:t>Bump and wire sizes</a:t>
              </a:r>
            </a:p>
            <a:p>
              <a:pPr marL="0" indent="0" algn="r">
                <a:spcBef>
                  <a:spcPts val="0"/>
                </a:spcBef>
                <a:buClr>
                  <a:schemeClr val="tx1"/>
                </a:buClr>
                <a:buNone/>
              </a:pPr>
              <a:r>
                <a:rPr lang="en-US" sz="1200"/>
                <a:t>Bonding footprint</a:t>
              </a:r>
            </a:p>
            <a:p>
              <a:pPr marL="0" indent="0" algn="r">
                <a:spcBef>
                  <a:spcPts val="0"/>
                </a:spcBef>
                <a:buClr>
                  <a:schemeClr val="tx1"/>
                </a:buClr>
                <a:buNone/>
              </a:pPr>
              <a:r>
                <a:rPr lang="en-US" sz="1200"/>
                <a:t>xyz constraints</a:t>
              </a:r>
            </a:p>
          </p:txBody>
        </p:sp>
        <p:sp>
          <p:nvSpPr>
            <p:cNvPr id="17" name="TextBox 16">
              <a:extLst>
                <a:ext uri="{FF2B5EF4-FFF2-40B4-BE49-F238E27FC236}">
                  <a16:creationId xmlns:a16="http://schemas.microsoft.com/office/drawing/2014/main" id="{C0AA19F4-04D9-FB79-C83B-1BD1BC909CB6}"/>
                </a:ext>
              </a:extLst>
            </p:cNvPr>
            <p:cNvSpPr txBox="1"/>
            <p:nvPr/>
          </p:nvSpPr>
          <p:spPr>
            <a:xfrm>
              <a:off x="986513" y="1601207"/>
              <a:ext cx="1721925" cy="830997"/>
            </a:xfrm>
            <a:prstGeom prst="rect">
              <a:avLst/>
            </a:prstGeom>
            <a:noFill/>
          </p:spPr>
          <p:txBody>
            <a:bodyPr wrap="square" rtlCol="0">
              <a:spAutoFit/>
            </a:bodyPr>
            <a:lstStyle/>
            <a:p>
              <a:r>
                <a:rPr lang="en-US" sz="1200">
                  <a:solidFill>
                    <a:schemeClr val="tx1"/>
                  </a:solidFill>
                </a:rPr>
                <a:t>Thermal / temperature characteristics and constraints</a:t>
              </a:r>
            </a:p>
            <a:p>
              <a:endParaRPr lang="en-US" sz="1200"/>
            </a:p>
          </p:txBody>
        </p:sp>
        <p:sp>
          <p:nvSpPr>
            <p:cNvPr id="18" name="TextBox 17">
              <a:extLst>
                <a:ext uri="{FF2B5EF4-FFF2-40B4-BE49-F238E27FC236}">
                  <a16:creationId xmlns:a16="http://schemas.microsoft.com/office/drawing/2014/main" id="{2C358CD6-22B4-CD6E-F3B3-332B430FDDCC}"/>
                </a:ext>
              </a:extLst>
            </p:cNvPr>
            <p:cNvSpPr txBox="1"/>
            <p:nvPr/>
          </p:nvSpPr>
          <p:spPr>
            <a:xfrm>
              <a:off x="986513" y="4055543"/>
              <a:ext cx="1202573" cy="646331"/>
            </a:xfrm>
            <a:prstGeom prst="rect">
              <a:avLst/>
            </a:prstGeom>
            <a:noFill/>
          </p:spPr>
          <p:txBody>
            <a:bodyPr wrap="none" rtlCol="0">
              <a:spAutoFit/>
            </a:bodyPr>
            <a:lstStyle/>
            <a:p>
              <a:pPr>
                <a:spcBef>
                  <a:spcPts val="0"/>
                </a:spcBef>
              </a:pPr>
              <a:r>
                <a:rPr lang="en-US" sz="1200">
                  <a:solidFill>
                    <a:schemeClr val="tx1"/>
                  </a:solidFill>
                </a:rPr>
                <a:t>Power delivery </a:t>
              </a:r>
            </a:p>
            <a:p>
              <a:pPr>
                <a:spcBef>
                  <a:spcPts val="0"/>
                </a:spcBef>
              </a:pPr>
              <a:r>
                <a:rPr lang="en-US" sz="1200">
                  <a:solidFill>
                    <a:schemeClr val="tx1"/>
                  </a:solidFill>
                </a:rPr>
                <a:t>Noise margin </a:t>
              </a:r>
            </a:p>
            <a:p>
              <a:pPr>
                <a:spcBef>
                  <a:spcPts val="0"/>
                </a:spcBef>
              </a:pPr>
              <a:r>
                <a:rPr lang="en-US" sz="1200">
                  <a:solidFill>
                    <a:schemeClr val="tx1"/>
                  </a:solidFill>
                </a:rPr>
                <a:t>Capacitance</a:t>
              </a:r>
            </a:p>
          </p:txBody>
        </p:sp>
        <p:sp>
          <p:nvSpPr>
            <p:cNvPr id="19" name="TextBox 18">
              <a:extLst>
                <a:ext uri="{FF2B5EF4-FFF2-40B4-BE49-F238E27FC236}">
                  <a16:creationId xmlns:a16="http://schemas.microsoft.com/office/drawing/2014/main" id="{65863443-B434-5D13-EEE6-225D1AACCD91}"/>
                </a:ext>
              </a:extLst>
            </p:cNvPr>
            <p:cNvSpPr txBox="1"/>
            <p:nvPr/>
          </p:nvSpPr>
          <p:spPr>
            <a:xfrm>
              <a:off x="9549133" y="3921509"/>
              <a:ext cx="1714503" cy="646331"/>
            </a:xfrm>
            <a:prstGeom prst="rect">
              <a:avLst/>
            </a:prstGeom>
            <a:noFill/>
          </p:spPr>
          <p:txBody>
            <a:bodyPr wrap="square" rtlCol="0">
              <a:spAutoFit/>
            </a:bodyPr>
            <a:lstStyle/>
            <a:p>
              <a:pPr algn="r">
                <a:spcBef>
                  <a:spcPts val="0"/>
                </a:spcBef>
              </a:pPr>
              <a:r>
                <a:rPr lang="en-US" sz="1200">
                  <a:solidFill>
                    <a:schemeClr val="tx1"/>
                  </a:solidFill>
                </a:rPr>
                <a:t>Predict PCOS</a:t>
              </a:r>
            </a:p>
            <a:p>
              <a:pPr algn="r">
                <a:spcBef>
                  <a:spcPts val="0"/>
                </a:spcBef>
              </a:pPr>
              <a:r>
                <a:rPr lang="en-US" sz="1200">
                  <a:solidFill>
                    <a:schemeClr val="tx1"/>
                  </a:solidFill>
                </a:rPr>
                <a:t>Democratize real-time cost prediction</a:t>
              </a:r>
            </a:p>
          </p:txBody>
        </p:sp>
        <p:sp>
          <p:nvSpPr>
            <p:cNvPr id="20" name="TextBox 19">
              <a:extLst>
                <a:ext uri="{FF2B5EF4-FFF2-40B4-BE49-F238E27FC236}">
                  <a16:creationId xmlns:a16="http://schemas.microsoft.com/office/drawing/2014/main" id="{011B2899-9385-42AE-D199-D21BBE6283CC}"/>
                </a:ext>
              </a:extLst>
            </p:cNvPr>
            <p:cNvSpPr txBox="1"/>
            <p:nvPr/>
          </p:nvSpPr>
          <p:spPr>
            <a:xfrm>
              <a:off x="9629855" y="4516313"/>
              <a:ext cx="1633781" cy="246221"/>
            </a:xfrm>
            <a:prstGeom prst="rect">
              <a:avLst/>
            </a:prstGeom>
            <a:noFill/>
          </p:spPr>
          <p:txBody>
            <a:bodyPr wrap="none" rtlCol="0">
              <a:spAutoFit/>
            </a:bodyPr>
            <a:lstStyle/>
            <a:p>
              <a:pPr algn="r"/>
              <a:r>
                <a:rPr lang="en-US" sz="1000">
                  <a:hlinkClick r:id="rId12"/>
                </a:rPr>
                <a:t>https://unitcost.intel.com/</a:t>
              </a:r>
              <a:r>
                <a:rPr lang="en-US" sz="1000"/>
                <a:t> </a:t>
              </a:r>
            </a:p>
          </p:txBody>
        </p:sp>
      </p:grpSp>
      <p:sp>
        <p:nvSpPr>
          <p:cNvPr id="15" name="TextBox 14">
            <a:extLst>
              <a:ext uri="{FF2B5EF4-FFF2-40B4-BE49-F238E27FC236}">
                <a16:creationId xmlns:a16="http://schemas.microsoft.com/office/drawing/2014/main" id="{226B705C-59C2-05E6-B50D-9B2A0B431AE3}"/>
              </a:ext>
            </a:extLst>
          </p:cNvPr>
          <p:cNvSpPr txBox="1"/>
          <p:nvPr/>
        </p:nvSpPr>
        <p:spPr>
          <a:xfrm>
            <a:off x="1646726" y="5571390"/>
            <a:ext cx="8510664" cy="584775"/>
          </a:xfrm>
          <a:prstGeom prst="rect">
            <a:avLst/>
          </a:prstGeom>
          <a:noFill/>
        </p:spPr>
        <p:txBody>
          <a:bodyPr wrap="none" rtlCol="0">
            <a:spAutoFit/>
          </a:bodyPr>
          <a:lstStyle/>
          <a:p>
            <a:pPr algn="ctr"/>
            <a:r>
              <a:rPr lang="en-US" sz="3200"/>
              <a:t>One Design Representation </a:t>
            </a:r>
            <a:r>
              <a:rPr lang="en-US" sz="3200">
                <a:sym typeface="Wingdings" panose="05000000000000000000" pitchFamily="2" charset="2"/>
              </a:rPr>
              <a:t> Multiple Solvers</a:t>
            </a:r>
            <a:endParaRPr lang="en-US" sz="3200"/>
          </a:p>
        </p:txBody>
      </p:sp>
    </p:spTree>
    <p:extLst>
      <p:ext uri="{BB962C8B-B14F-4D97-AF65-F5344CB8AC3E}">
        <p14:creationId xmlns:p14="http://schemas.microsoft.com/office/powerpoint/2010/main" val="161465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068D-A3AD-BEE4-2B00-7E20CEFC5162}"/>
              </a:ext>
            </a:extLst>
          </p:cNvPr>
          <p:cNvSpPr>
            <a:spLocks noGrp="1"/>
          </p:cNvSpPr>
          <p:nvPr>
            <p:ph type="title"/>
          </p:nvPr>
        </p:nvSpPr>
        <p:spPr/>
        <p:txBody>
          <a:bodyPr>
            <a:noAutofit/>
          </a:bodyPr>
          <a:lstStyle/>
          <a:p>
            <a:r>
              <a:rPr lang="en-US" sz="4400">
                <a:solidFill>
                  <a:srgbClr val="00B050"/>
                </a:solidFill>
              </a:rPr>
              <a:t>Connect: </a:t>
            </a:r>
            <a:r>
              <a:rPr lang="en-US" sz="4400"/>
              <a:t>Integrated Simulators for Modeling and Co-design - ISIM</a:t>
            </a:r>
          </a:p>
        </p:txBody>
      </p:sp>
      <p:grpSp>
        <p:nvGrpSpPr>
          <p:cNvPr id="10" name="Group 9">
            <a:extLst>
              <a:ext uri="{FF2B5EF4-FFF2-40B4-BE49-F238E27FC236}">
                <a16:creationId xmlns:a16="http://schemas.microsoft.com/office/drawing/2014/main" id="{7371CD03-1CA7-5DFC-2DF6-B9A7714CCAAA}"/>
              </a:ext>
            </a:extLst>
          </p:cNvPr>
          <p:cNvGrpSpPr/>
          <p:nvPr/>
        </p:nvGrpSpPr>
        <p:grpSpPr>
          <a:xfrm>
            <a:off x="211043" y="5403987"/>
            <a:ext cx="11666826" cy="584775"/>
            <a:chOff x="211043" y="5403987"/>
            <a:chExt cx="11666826" cy="584775"/>
          </a:xfrm>
        </p:grpSpPr>
        <p:sp>
          <p:nvSpPr>
            <p:cNvPr id="13" name="TextBox 12">
              <a:extLst>
                <a:ext uri="{FF2B5EF4-FFF2-40B4-BE49-F238E27FC236}">
                  <a16:creationId xmlns:a16="http://schemas.microsoft.com/office/drawing/2014/main" id="{28433C6C-0029-C773-BF1E-136C24BA2434}"/>
                </a:ext>
              </a:extLst>
            </p:cNvPr>
            <p:cNvSpPr txBox="1"/>
            <p:nvPr/>
          </p:nvSpPr>
          <p:spPr>
            <a:xfrm>
              <a:off x="211043" y="5403987"/>
              <a:ext cx="4963218" cy="584775"/>
            </a:xfrm>
            <a:prstGeom prst="rect">
              <a:avLst/>
            </a:prstGeom>
            <a:noFill/>
          </p:spPr>
          <p:txBody>
            <a:bodyPr wrap="none" rtlCol="0">
              <a:spAutoFit/>
            </a:bodyPr>
            <a:lstStyle/>
            <a:p>
              <a:pPr lvl="0" defTabSz="1219169" hangingPunct="0">
                <a:lnSpc>
                  <a:spcPct val="90000"/>
                </a:lnSpc>
                <a:spcBef>
                  <a:spcPts val="600"/>
                </a:spcBef>
                <a:buClr>
                  <a:schemeClr val="tx1"/>
                </a:buClr>
                <a:buSzPct val="125000"/>
                <a:defRPr/>
              </a:pPr>
              <a:r>
                <a:rPr lang="en-US" sz="1500" kern="0">
                  <a:sym typeface="Helvetica Neue"/>
                </a:rPr>
                <a:t>Unique feature</a:t>
              </a:r>
            </a:p>
            <a:p>
              <a:pPr marL="285750" lvl="0" indent="-285750" defTabSz="1219169" hangingPunct="0">
                <a:lnSpc>
                  <a:spcPct val="90000"/>
                </a:lnSpc>
                <a:spcBef>
                  <a:spcPts val="600"/>
                </a:spcBef>
                <a:buClr>
                  <a:schemeClr val="tx1"/>
                </a:buClr>
                <a:buSzPct val="125000"/>
                <a:buFont typeface="Arial" panose="020B0604020202020204" pitchFamily="34" charset="0"/>
                <a:buChar char="•"/>
                <a:defRPr/>
              </a:pPr>
              <a:r>
                <a:rPr lang="en-US" sz="1500" kern="0">
                  <a:sym typeface="Helvetica Neue"/>
                </a:rPr>
                <a:t>Cross-domain PnPnT Modeling &amp; Dynamic Simulation</a:t>
              </a:r>
            </a:p>
          </p:txBody>
        </p:sp>
        <p:sp>
          <p:nvSpPr>
            <p:cNvPr id="14" name="TextBox 13">
              <a:extLst>
                <a:ext uri="{FF2B5EF4-FFF2-40B4-BE49-F238E27FC236}">
                  <a16:creationId xmlns:a16="http://schemas.microsoft.com/office/drawing/2014/main" id="{0D61CCBE-3A16-FE3B-F10D-5A32C45AB6C0}"/>
                </a:ext>
              </a:extLst>
            </p:cNvPr>
            <p:cNvSpPr txBox="1"/>
            <p:nvPr/>
          </p:nvSpPr>
          <p:spPr>
            <a:xfrm>
              <a:off x="6161820" y="5403987"/>
              <a:ext cx="5716049" cy="584775"/>
            </a:xfrm>
            <a:prstGeom prst="rect">
              <a:avLst/>
            </a:prstGeom>
            <a:noFill/>
          </p:spPr>
          <p:txBody>
            <a:bodyPr wrap="square" rtlCol="0">
              <a:spAutoFit/>
            </a:bodyPr>
            <a:lstStyle/>
            <a:p>
              <a:pPr defTabSz="1219169" hangingPunct="0">
                <a:lnSpc>
                  <a:spcPct val="90000"/>
                </a:lnSpc>
                <a:spcBef>
                  <a:spcPts val="600"/>
                </a:spcBef>
                <a:buClr>
                  <a:schemeClr val="tx1"/>
                </a:buClr>
                <a:buSzPct val="125000"/>
                <a:defRPr/>
              </a:pPr>
              <a:r>
                <a:rPr lang="en-US" sz="1500" kern="0">
                  <a:sym typeface="Helvetica Neue"/>
                </a:rPr>
                <a:t>Action</a:t>
              </a:r>
            </a:p>
            <a:p>
              <a:pPr marL="285750" indent="-285750" defTabSz="1219169" hangingPunct="0">
                <a:lnSpc>
                  <a:spcPct val="90000"/>
                </a:lnSpc>
                <a:spcBef>
                  <a:spcPts val="600"/>
                </a:spcBef>
                <a:buClr>
                  <a:schemeClr val="tx1"/>
                </a:buClr>
                <a:buSzPct val="125000"/>
                <a:buFont typeface="Arial" panose="020B0604020202020204" pitchFamily="34" charset="0"/>
                <a:buChar char="•"/>
                <a:defRPr/>
              </a:pPr>
              <a:r>
                <a:rPr lang="en-US" sz="1500" kern="0">
                  <a:sym typeface="Helvetica Neue"/>
                </a:rPr>
                <a:t>Leverage unified set of existing models/simulators in the studio</a:t>
              </a:r>
            </a:p>
          </p:txBody>
        </p:sp>
      </p:grpSp>
      <p:grpSp>
        <p:nvGrpSpPr>
          <p:cNvPr id="3" name="Group 2">
            <a:extLst>
              <a:ext uri="{FF2B5EF4-FFF2-40B4-BE49-F238E27FC236}">
                <a16:creationId xmlns:a16="http://schemas.microsoft.com/office/drawing/2014/main" id="{C4D8E88B-EAA4-E881-7ECF-9626B5615374}"/>
              </a:ext>
            </a:extLst>
          </p:cNvPr>
          <p:cNvGrpSpPr/>
          <p:nvPr/>
        </p:nvGrpSpPr>
        <p:grpSpPr>
          <a:xfrm>
            <a:off x="2975984" y="1357719"/>
            <a:ext cx="6125495" cy="3923816"/>
            <a:chOff x="2975984" y="1357719"/>
            <a:chExt cx="6125495" cy="3923816"/>
          </a:xfrm>
        </p:grpSpPr>
        <p:graphicFrame>
          <p:nvGraphicFramePr>
            <p:cNvPr id="4" name="Diagram 3">
              <a:extLst>
                <a:ext uri="{FF2B5EF4-FFF2-40B4-BE49-F238E27FC236}">
                  <a16:creationId xmlns:a16="http://schemas.microsoft.com/office/drawing/2014/main" id="{B5E7B58E-2D35-8E8E-EBFD-4E7E912D6576}"/>
                </a:ext>
              </a:extLst>
            </p:cNvPr>
            <p:cNvGraphicFramePr/>
            <p:nvPr>
              <p:extLst>
                <p:ext uri="{D42A27DB-BD31-4B8C-83A1-F6EECF244321}">
                  <p14:modId xmlns:p14="http://schemas.microsoft.com/office/powerpoint/2010/main" val="1334250454"/>
                </p:ext>
              </p:extLst>
            </p:nvPr>
          </p:nvGraphicFramePr>
          <p:xfrm>
            <a:off x="3300857" y="1357719"/>
            <a:ext cx="5800622" cy="3923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88A1CD6F-4827-B427-F872-E73DDD59C4B2}"/>
                </a:ext>
              </a:extLst>
            </p:cNvPr>
            <p:cNvSpPr/>
            <p:nvPr/>
          </p:nvSpPr>
          <p:spPr>
            <a:xfrm>
              <a:off x="2975984" y="3187265"/>
              <a:ext cx="1320255" cy="264724"/>
            </a:xfrm>
            <a:prstGeom prst="right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a:extLst>
              <a:ext uri="{FF2B5EF4-FFF2-40B4-BE49-F238E27FC236}">
                <a16:creationId xmlns:a16="http://schemas.microsoft.com/office/drawing/2014/main" id="{CDF07AA3-69C6-3442-5967-B6307159B78C}"/>
              </a:ext>
            </a:extLst>
          </p:cNvPr>
          <p:cNvSpPr txBox="1"/>
          <p:nvPr/>
        </p:nvSpPr>
        <p:spPr>
          <a:xfrm>
            <a:off x="1260629" y="2996462"/>
            <a:ext cx="1698353" cy="646331"/>
          </a:xfrm>
          <a:prstGeom prst="rect">
            <a:avLst/>
          </a:prstGeom>
          <a:noFill/>
        </p:spPr>
        <p:txBody>
          <a:bodyPr wrap="square">
            <a:spAutoFit/>
          </a:bodyPr>
          <a:lstStyle/>
          <a:p>
            <a:pPr algn="ctr"/>
            <a:r>
              <a:rPr lang="en-US">
                <a:solidFill>
                  <a:schemeClr val="tx1"/>
                </a:solidFill>
              </a:rPr>
              <a:t>Workloads (SW function)</a:t>
            </a:r>
          </a:p>
        </p:txBody>
      </p:sp>
      <p:grpSp>
        <p:nvGrpSpPr>
          <p:cNvPr id="6" name="Group 5">
            <a:extLst>
              <a:ext uri="{FF2B5EF4-FFF2-40B4-BE49-F238E27FC236}">
                <a16:creationId xmlns:a16="http://schemas.microsoft.com/office/drawing/2014/main" id="{B570ED2D-6F6E-E386-054A-393400C5B390}"/>
              </a:ext>
            </a:extLst>
          </p:cNvPr>
          <p:cNvGrpSpPr/>
          <p:nvPr/>
        </p:nvGrpSpPr>
        <p:grpSpPr>
          <a:xfrm>
            <a:off x="8098102" y="2996462"/>
            <a:ext cx="2981230" cy="646331"/>
            <a:chOff x="8098102" y="2996462"/>
            <a:chExt cx="2981230" cy="646331"/>
          </a:xfrm>
        </p:grpSpPr>
        <p:sp>
          <p:nvSpPr>
            <p:cNvPr id="19" name="Arrow: Right 18">
              <a:extLst>
                <a:ext uri="{FF2B5EF4-FFF2-40B4-BE49-F238E27FC236}">
                  <a16:creationId xmlns:a16="http://schemas.microsoft.com/office/drawing/2014/main" id="{1A2B6FE2-697E-A70D-0D16-76623FCD0123}"/>
                </a:ext>
              </a:extLst>
            </p:cNvPr>
            <p:cNvSpPr/>
            <p:nvPr/>
          </p:nvSpPr>
          <p:spPr>
            <a:xfrm>
              <a:off x="8098102" y="3187265"/>
              <a:ext cx="1320255" cy="264724"/>
            </a:xfrm>
            <a:prstGeom prst="right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6EA57D5A-0924-D2B4-DF0F-16D8A965B95C}"/>
                </a:ext>
              </a:extLst>
            </p:cNvPr>
            <p:cNvSpPr txBox="1"/>
            <p:nvPr/>
          </p:nvSpPr>
          <p:spPr>
            <a:xfrm>
              <a:off x="9382852" y="2996462"/>
              <a:ext cx="1696480" cy="646331"/>
            </a:xfrm>
            <a:prstGeom prst="rect">
              <a:avLst/>
            </a:prstGeom>
            <a:noFill/>
          </p:spPr>
          <p:txBody>
            <a:bodyPr wrap="square">
              <a:spAutoFit/>
            </a:bodyPr>
            <a:lstStyle/>
            <a:p>
              <a:pPr algn="ctr"/>
              <a:r>
                <a:rPr lang="en-US">
                  <a:solidFill>
                    <a:schemeClr val="tx1"/>
                  </a:solidFill>
                </a:rPr>
                <a:t>Validated SW &amp; architecture </a:t>
              </a:r>
            </a:p>
          </p:txBody>
        </p:sp>
      </p:grpSp>
      <p:sp>
        <p:nvSpPr>
          <p:cNvPr id="9" name="TextBox 8">
            <a:extLst>
              <a:ext uri="{FF2B5EF4-FFF2-40B4-BE49-F238E27FC236}">
                <a16:creationId xmlns:a16="http://schemas.microsoft.com/office/drawing/2014/main" id="{628DAA0F-1A54-531F-CEC1-DB79FF98DDE0}"/>
              </a:ext>
            </a:extLst>
          </p:cNvPr>
          <p:cNvSpPr txBox="1"/>
          <p:nvPr/>
        </p:nvSpPr>
        <p:spPr>
          <a:xfrm>
            <a:off x="16800" y="6152671"/>
            <a:ext cx="3525389" cy="246221"/>
          </a:xfrm>
          <a:prstGeom prst="rect">
            <a:avLst/>
          </a:prstGeom>
          <a:noFill/>
        </p:spPr>
        <p:txBody>
          <a:bodyPr wrap="square">
            <a:spAutoFit/>
          </a:bodyPr>
          <a:lstStyle/>
          <a:p>
            <a:pPr lvl="0"/>
            <a:r>
              <a:rPr lang="en-US" sz="1000">
                <a:solidFill>
                  <a:schemeClr val="bg1">
                    <a:lumMod val="50000"/>
                  </a:schemeClr>
                </a:solidFill>
              </a:rPr>
              <a:t>PnPnT: Power, Performance and Thermal</a:t>
            </a:r>
          </a:p>
        </p:txBody>
      </p:sp>
    </p:spTree>
    <p:extLst>
      <p:ext uri="{BB962C8B-B14F-4D97-AF65-F5344CB8AC3E}">
        <p14:creationId xmlns:p14="http://schemas.microsoft.com/office/powerpoint/2010/main" val="269449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2458552602"/>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t>1</a:t>
                      </a:r>
                      <a:endParaRPr lang="en-US" sz="2800">
                        <a:latin typeface="+mn-lt"/>
                      </a:endParaRPr>
                    </a:p>
                  </a:txBody>
                  <a:tcPr/>
                </a:tc>
                <a:tc>
                  <a:txBody>
                    <a:bodyPr/>
                    <a:lstStyle/>
                    <a:p>
                      <a:pPr marL="0" marR="0">
                        <a:spcBef>
                          <a:spcPts val="0"/>
                        </a:spcBef>
                        <a:spcAft>
                          <a:spcPts val="0"/>
                        </a:spcAft>
                      </a:pPr>
                      <a:r>
                        <a:rPr lang="en-US" sz="2800">
                          <a:effectLst/>
                        </a:rPr>
                        <a:t>Setting the Context</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t>2</a:t>
                      </a:r>
                      <a:endParaRPr lang="en-US" sz="2800">
                        <a:latin typeface="+mn-lt"/>
                      </a:endParaRPr>
                    </a:p>
                  </a:txBody>
                  <a:tcPr/>
                </a:tc>
                <a:tc>
                  <a:txBody>
                    <a:bodyPr/>
                    <a:lstStyle/>
                    <a:p>
                      <a:pPr marL="0" marR="0">
                        <a:spcBef>
                          <a:spcPts val="0"/>
                        </a:spcBef>
                        <a:spcAft>
                          <a:spcPts val="0"/>
                        </a:spcAft>
                      </a:pPr>
                      <a:r>
                        <a:rPr lang="en-US" sz="2800">
                          <a:effectLst/>
                        </a:rPr>
                        <a:t>Intel’s Turnaround Strategy</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t>3</a:t>
                      </a:r>
                      <a:endParaRPr lang="en-US" sz="2800">
                        <a:latin typeface="+mn-lt"/>
                      </a:endParaRPr>
                    </a:p>
                  </a:txBody>
                  <a:tcPr/>
                </a:tc>
                <a:tc>
                  <a:txBody>
                    <a:bodyPr/>
                    <a:lstStyle/>
                    <a:p>
                      <a:pPr marL="0" marR="0">
                        <a:spcBef>
                          <a:spcPts val="0"/>
                        </a:spcBef>
                        <a:spcAft>
                          <a:spcPts val="0"/>
                        </a:spcAft>
                      </a:pPr>
                      <a:r>
                        <a:rPr lang="en-US" sz="2800">
                          <a:effectLst/>
                        </a:rPr>
                        <a:t>Competition</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t>4</a:t>
                      </a:r>
                      <a:endParaRPr lang="en-US" sz="2800">
                        <a:latin typeface="+mn-lt"/>
                      </a:endParaRPr>
                    </a:p>
                  </a:txBody>
                  <a:tcPr/>
                </a:tc>
                <a:tc>
                  <a:txBody>
                    <a:bodyPr/>
                    <a:lstStyle/>
                    <a:p>
                      <a:pPr marL="0" marR="0">
                        <a:spcBef>
                          <a:spcPts val="0"/>
                        </a:spcBef>
                        <a:spcAft>
                          <a:spcPts val="0"/>
                        </a:spcAft>
                      </a:pPr>
                      <a:r>
                        <a:rPr lang="en-US" sz="2800">
                          <a:effectLst/>
                        </a:rPr>
                        <a:t>Intel’s Current Landscape</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t>5</a:t>
                      </a:r>
                      <a:endParaRPr lang="en-US" sz="2800">
                        <a:latin typeface="+mn-lt"/>
                      </a:endParaRPr>
                    </a:p>
                  </a:txBody>
                  <a:tcPr/>
                </a:tc>
                <a:tc>
                  <a:txBody>
                    <a:bodyPr/>
                    <a:lstStyle/>
                    <a:p>
                      <a:pPr marL="0" marR="0">
                        <a:spcBef>
                          <a:spcPts val="0"/>
                        </a:spcBef>
                        <a:spcAft>
                          <a:spcPts val="0"/>
                        </a:spcAft>
                      </a:pPr>
                      <a:r>
                        <a:rPr lang="en-US" sz="2800">
                          <a:effectLst/>
                        </a:rPr>
                        <a:t>Value Prop</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t>6</a:t>
                      </a:r>
                      <a:endParaRPr lang="en-US" sz="2800">
                        <a:latin typeface="+mn-lt"/>
                      </a:endParaRPr>
                    </a:p>
                  </a:txBody>
                  <a:tcPr/>
                </a:tc>
                <a:tc>
                  <a:txBody>
                    <a:bodyPr/>
                    <a:lstStyle/>
                    <a:p>
                      <a:pPr marL="0" marR="0">
                        <a:spcBef>
                          <a:spcPts val="0"/>
                        </a:spcBef>
                        <a:spcAft>
                          <a:spcPts val="0"/>
                        </a:spcAft>
                      </a:pPr>
                      <a:r>
                        <a:rPr lang="en-US" sz="2800">
                          <a:effectLst/>
                        </a:rPr>
                        <a:t>Recommending: System Design Studio</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t>7</a:t>
                      </a:r>
                      <a:endParaRPr lang="en-US" sz="2800">
                        <a:latin typeface="+mn-lt"/>
                      </a:endParaRPr>
                    </a:p>
                  </a:txBody>
                  <a:tcPr/>
                </a:tc>
                <a:tc>
                  <a:txBody>
                    <a:bodyPr/>
                    <a:lstStyle/>
                    <a:p>
                      <a:pPr marL="0" marR="0">
                        <a:spcBef>
                          <a:spcPts val="0"/>
                        </a:spcBef>
                        <a:spcAft>
                          <a:spcPts val="0"/>
                        </a:spcAft>
                      </a:pPr>
                      <a:r>
                        <a:rPr lang="en-US" sz="2800">
                          <a:effectLst/>
                        </a:rPr>
                        <a:t>Potential Internal and External Use Cases</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t>8</a:t>
                      </a:r>
                      <a:endParaRPr lang="en-US" sz="2800">
                        <a:latin typeface="+mn-lt"/>
                      </a:endParaRPr>
                    </a:p>
                  </a:txBody>
                  <a:tcPr/>
                </a:tc>
                <a:tc>
                  <a:txBody>
                    <a:bodyPr/>
                    <a:lstStyle/>
                    <a:p>
                      <a:pPr marL="0" marR="0">
                        <a:spcBef>
                          <a:spcPts val="0"/>
                        </a:spcBef>
                        <a:spcAft>
                          <a:spcPts val="0"/>
                        </a:spcAft>
                      </a:pPr>
                      <a:r>
                        <a:rPr lang="en-US" sz="2800">
                          <a:effectLst/>
                        </a:rPr>
                        <a:t>Next Steps and Call to Action</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3029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358A-4B17-24E8-27CB-A3A370CCCD0E}"/>
              </a:ext>
            </a:extLst>
          </p:cNvPr>
          <p:cNvSpPr>
            <a:spLocks noGrp="1"/>
          </p:cNvSpPr>
          <p:nvPr>
            <p:ph type="title"/>
          </p:nvPr>
        </p:nvSpPr>
        <p:spPr/>
        <p:txBody>
          <a:bodyPr>
            <a:normAutofit/>
          </a:bodyPr>
          <a:lstStyle/>
          <a:p>
            <a:r>
              <a:rPr lang="en-US"/>
              <a:t>Once, We Have a Connected System …</a:t>
            </a:r>
          </a:p>
        </p:txBody>
      </p:sp>
      <p:grpSp>
        <p:nvGrpSpPr>
          <p:cNvPr id="31" name="Group 30">
            <a:extLst>
              <a:ext uri="{FF2B5EF4-FFF2-40B4-BE49-F238E27FC236}">
                <a16:creationId xmlns:a16="http://schemas.microsoft.com/office/drawing/2014/main" id="{65EE82EE-3A15-D2E7-9D3F-EED1A48A2664}"/>
              </a:ext>
            </a:extLst>
          </p:cNvPr>
          <p:cNvGrpSpPr/>
          <p:nvPr/>
        </p:nvGrpSpPr>
        <p:grpSpPr>
          <a:xfrm>
            <a:off x="4231675" y="2254187"/>
            <a:ext cx="1641796" cy="3259066"/>
            <a:chOff x="4231675" y="2254187"/>
            <a:chExt cx="1641796" cy="3259066"/>
          </a:xfrm>
        </p:grpSpPr>
        <p:pic>
          <p:nvPicPr>
            <p:cNvPr id="14" name="Graphic 13" descr="Ethernet outline">
              <a:extLst>
                <a:ext uri="{FF2B5EF4-FFF2-40B4-BE49-F238E27FC236}">
                  <a16:creationId xmlns:a16="http://schemas.microsoft.com/office/drawing/2014/main" id="{D3F47614-B625-5EAB-6370-6C87A87B6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5373" y="2254187"/>
              <a:ext cx="914400" cy="914400"/>
            </a:xfrm>
            <a:prstGeom prst="rect">
              <a:avLst/>
            </a:prstGeom>
          </p:spPr>
        </p:pic>
        <p:sp>
          <p:nvSpPr>
            <p:cNvPr id="20" name="TextBox 19">
              <a:extLst>
                <a:ext uri="{FF2B5EF4-FFF2-40B4-BE49-F238E27FC236}">
                  <a16:creationId xmlns:a16="http://schemas.microsoft.com/office/drawing/2014/main" id="{2949B099-5569-7946-3D09-18ACB92AAA2A}"/>
                </a:ext>
              </a:extLst>
            </p:cNvPr>
            <p:cNvSpPr txBox="1"/>
            <p:nvPr/>
          </p:nvSpPr>
          <p:spPr>
            <a:xfrm>
              <a:off x="4231675" y="4866922"/>
              <a:ext cx="1641796" cy="646331"/>
            </a:xfrm>
            <a:prstGeom prst="rect">
              <a:avLst/>
            </a:prstGeom>
            <a:noFill/>
          </p:spPr>
          <p:txBody>
            <a:bodyPr wrap="none" rtlCol="0">
              <a:spAutoFit/>
            </a:bodyPr>
            <a:lstStyle/>
            <a:p>
              <a:pPr algn="ctr"/>
              <a:r>
                <a:rPr lang="en-US"/>
                <a:t>Extend with </a:t>
              </a:r>
            </a:p>
            <a:p>
              <a:pPr algn="ctr"/>
              <a:r>
                <a:rPr lang="en-US"/>
                <a:t>Differentiation</a:t>
              </a:r>
            </a:p>
          </p:txBody>
        </p:sp>
      </p:grpSp>
      <p:grpSp>
        <p:nvGrpSpPr>
          <p:cNvPr id="32" name="Group 31">
            <a:extLst>
              <a:ext uri="{FF2B5EF4-FFF2-40B4-BE49-F238E27FC236}">
                <a16:creationId xmlns:a16="http://schemas.microsoft.com/office/drawing/2014/main" id="{242E37E5-C5A2-AFE4-0D0F-91963D2A5422}"/>
              </a:ext>
            </a:extLst>
          </p:cNvPr>
          <p:cNvGrpSpPr/>
          <p:nvPr/>
        </p:nvGrpSpPr>
        <p:grpSpPr>
          <a:xfrm>
            <a:off x="6828278" y="1808366"/>
            <a:ext cx="1417376" cy="3704887"/>
            <a:chOff x="6828278" y="1808366"/>
            <a:chExt cx="1417376" cy="3704887"/>
          </a:xfrm>
        </p:grpSpPr>
        <p:pic>
          <p:nvPicPr>
            <p:cNvPr id="6" name="Graphic 5" descr="Bar graph with upward trend outline">
              <a:extLst>
                <a:ext uri="{FF2B5EF4-FFF2-40B4-BE49-F238E27FC236}">
                  <a16:creationId xmlns:a16="http://schemas.microsoft.com/office/drawing/2014/main" id="{72398887-9E92-F3C1-EC89-153C865438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9766" y="1808366"/>
              <a:ext cx="914400" cy="914400"/>
            </a:xfrm>
            <a:prstGeom prst="rect">
              <a:avLst/>
            </a:prstGeom>
          </p:spPr>
        </p:pic>
        <p:pic>
          <p:nvPicPr>
            <p:cNvPr id="12" name="Graphic 11" descr="Double Tap Gesture outline">
              <a:extLst>
                <a:ext uri="{FF2B5EF4-FFF2-40B4-BE49-F238E27FC236}">
                  <a16:creationId xmlns:a16="http://schemas.microsoft.com/office/drawing/2014/main" id="{46938776-5D3C-5915-8A82-EB9B70AB43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766" y="3117883"/>
              <a:ext cx="914400" cy="914400"/>
            </a:xfrm>
            <a:prstGeom prst="rect">
              <a:avLst/>
            </a:prstGeom>
          </p:spPr>
        </p:pic>
        <p:sp>
          <p:nvSpPr>
            <p:cNvPr id="21" name="TextBox 20">
              <a:extLst>
                <a:ext uri="{FF2B5EF4-FFF2-40B4-BE49-F238E27FC236}">
                  <a16:creationId xmlns:a16="http://schemas.microsoft.com/office/drawing/2014/main" id="{5A5229F3-FA24-A0C6-B6D8-DABEBC196E0D}"/>
                </a:ext>
              </a:extLst>
            </p:cNvPr>
            <p:cNvSpPr txBox="1"/>
            <p:nvPr/>
          </p:nvSpPr>
          <p:spPr>
            <a:xfrm>
              <a:off x="6828278" y="4866922"/>
              <a:ext cx="1417376" cy="646331"/>
            </a:xfrm>
            <a:prstGeom prst="rect">
              <a:avLst/>
            </a:prstGeom>
            <a:noFill/>
          </p:spPr>
          <p:txBody>
            <a:bodyPr wrap="none" rtlCol="0">
              <a:spAutoFit/>
            </a:bodyPr>
            <a:lstStyle/>
            <a:p>
              <a:pPr algn="ctr"/>
              <a:r>
                <a:rPr lang="en-US"/>
                <a:t>Make it </a:t>
              </a:r>
            </a:p>
            <a:p>
              <a:pPr algn="ctr"/>
              <a:r>
                <a:rPr lang="en-US"/>
                <a:t>Ease to Use </a:t>
              </a:r>
            </a:p>
          </p:txBody>
        </p:sp>
      </p:grpSp>
      <p:grpSp>
        <p:nvGrpSpPr>
          <p:cNvPr id="33" name="Group 32">
            <a:extLst>
              <a:ext uri="{FF2B5EF4-FFF2-40B4-BE49-F238E27FC236}">
                <a16:creationId xmlns:a16="http://schemas.microsoft.com/office/drawing/2014/main" id="{D61AB7DC-15F0-DB9E-C4D3-B005CB52E810}"/>
              </a:ext>
            </a:extLst>
          </p:cNvPr>
          <p:cNvGrpSpPr/>
          <p:nvPr/>
        </p:nvGrpSpPr>
        <p:grpSpPr>
          <a:xfrm>
            <a:off x="9250955" y="1808366"/>
            <a:ext cx="2130711" cy="3704887"/>
            <a:chOff x="9250955" y="1808366"/>
            <a:chExt cx="2130711" cy="3704887"/>
          </a:xfrm>
        </p:grpSpPr>
        <p:pic>
          <p:nvPicPr>
            <p:cNvPr id="16" name="Graphic 15" descr="Shopping cart outline">
              <a:extLst>
                <a:ext uri="{FF2B5EF4-FFF2-40B4-BE49-F238E27FC236}">
                  <a16:creationId xmlns:a16="http://schemas.microsoft.com/office/drawing/2014/main" id="{29328C70-16E0-8F03-4EB6-AF14946733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9110" y="3117883"/>
              <a:ext cx="914400" cy="914400"/>
            </a:xfrm>
            <a:prstGeom prst="rect">
              <a:avLst/>
            </a:prstGeom>
          </p:spPr>
        </p:pic>
        <p:pic>
          <p:nvPicPr>
            <p:cNvPr id="18" name="Graphic 17" descr="Processor outline">
              <a:extLst>
                <a:ext uri="{FF2B5EF4-FFF2-40B4-BE49-F238E27FC236}">
                  <a16:creationId xmlns:a16="http://schemas.microsoft.com/office/drawing/2014/main" id="{82D5F68E-3350-AE23-F35F-7975F3503C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59110" y="1808366"/>
              <a:ext cx="914400" cy="914400"/>
            </a:xfrm>
            <a:prstGeom prst="rect">
              <a:avLst/>
            </a:prstGeom>
          </p:spPr>
        </p:pic>
        <p:sp>
          <p:nvSpPr>
            <p:cNvPr id="22" name="TextBox 21">
              <a:extLst>
                <a:ext uri="{FF2B5EF4-FFF2-40B4-BE49-F238E27FC236}">
                  <a16:creationId xmlns:a16="http://schemas.microsoft.com/office/drawing/2014/main" id="{A50552C2-7BD5-E8E2-873A-7654BE3170EE}"/>
                </a:ext>
              </a:extLst>
            </p:cNvPr>
            <p:cNvSpPr txBox="1"/>
            <p:nvPr/>
          </p:nvSpPr>
          <p:spPr>
            <a:xfrm>
              <a:off x="9250955" y="4866922"/>
              <a:ext cx="2130711" cy="646331"/>
            </a:xfrm>
            <a:prstGeom prst="rect">
              <a:avLst/>
            </a:prstGeom>
            <a:noFill/>
          </p:spPr>
          <p:txBody>
            <a:bodyPr wrap="none" rtlCol="0">
              <a:spAutoFit/>
            </a:bodyPr>
            <a:lstStyle/>
            <a:p>
              <a:pPr algn="ctr"/>
              <a:r>
                <a:rPr lang="en-US"/>
                <a:t>Future Vision … </a:t>
              </a:r>
            </a:p>
            <a:p>
              <a:pPr algn="ctr"/>
              <a:r>
                <a:rPr lang="en-US"/>
                <a:t>Systems App Store</a:t>
              </a:r>
            </a:p>
          </p:txBody>
        </p:sp>
      </p:grpSp>
      <p:grpSp>
        <p:nvGrpSpPr>
          <p:cNvPr id="5" name="Group 4">
            <a:extLst>
              <a:ext uri="{FF2B5EF4-FFF2-40B4-BE49-F238E27FC236}">
                <a16:creationId xmlns:a16="http://schemas.microsoft.com/office/drawing/2014/main" id="{3E660EBB-5AB4-EF1F-28DE-E2C56FC2340D}"/>
              </a:ext>
            </a:extLst>
          </p:cNvPr>
          <p:cNvGrpSpPr/>
          <p:nvPr/>
        </p:nvGrpSpPr>
        <p:grpSpPr>
          <a:xfrm>
            <a:off x="351381" y="1808366"/>
            <a:ext cx="2925487" cy="3704887"/>
            <a:chOff x="351381" y="1808366"/>
            <a:chExt cx="2925487" cy="3704887"/>
          </a:xfrm>
        </p:grpSpPr>
        <p:grpSp>
          <p:nvGrpSpPr>
            <p:cNvPr id="30" name="Group 29">
              <a:extLst>
                <a:ext uri="{FF2B5EF4-FFF2-40B4-BE49-F238E27FC236}">
                  <a16:creationId xmlns:a16="http://schemas.microsoft.com/office/drawing/2014/main" id="{6C0EE042-C995-DF59-AF9A-228094F1D976}"/>
                </a:ext>
              </a:extLst>
            </p:cNvPr>
            <p:cNvGrpSpPr/>
            <p:nvPr/>
          </p:nvGrpSpPr>
          <p:grpSpPr>
            <a:xfrm>
              <a:off x="870440" y="1808366"/>
              <a:ext cx="2406428" cy="3704887"/>
              <a:chOff x="870440" y="1808366"/>
              <a:chExt cx="2406428" cy="3704887"/>
            </a:xfrm>
          </p:grpSpPr>
          <p:pic>
            <p:nvPicPr>
              <p:cNvPr id="8" name="Graphic 7" descr="Branching diagram outline">
                <a:extLst>
                  <a:ext uri="{FF2B5EF4-FFF2-40B4-BE49-F238E27FC236}">
                    <a16:creationId xmlns:a16="http://schemas.microsoft.com/office/drawing/2014/main" id="{7ECD42F2-6AF6-2448-DEFD-725B3D936E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16454" y="1808366"/>
                <a:ext cx="914400" cy="914400"/>
              </a:xfrm>
              <a:prstGeom prst="rect">
                <a:avLst/>
              </a:prstGeom>
            </p:spPr>
          </p:pic>
          <p:pic>
            <p:nvPicPr>
              <p:cNvPr id="10" name="Graphic 9" descr="Chemicals outline">
                <a:extLst>
                  <a:ext uri="{FF2B5EF4-FFF2-40B4-BE49-F238E27FC236}">
                    <a16:creationId xmlns:a16="http://schemas.microsoft.com/office/drawing/2014/main" id="{5F346AA7-5327-69D5-D228-983D10A3E0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16454" y="3117883"/>
                <a:ext cx="914400" cy="914400"/>
              </a:xfrm>
              <a:prstGeom prst="rect">
                <a:avLst/>
              </a:prstGeom>
            </p:spPr>
          </p:pic>
          <p:sp>
            <p:nvSpPr>
              <p:cNvPr id="19" name="TextBox 18">
                <a:extLst>
                  <a:ext uri="{FF2B5EF4-FFF2-40B4-BE49-F238E27FC236}">
                    <a16:creationId xmlns:a16="http://schemas.microsoft.com/office/drawing/2014/main" id="{8368A5F8-1151-AAF0-E78A-46A72F30F081}"/>
                  </a:ext>
                </a:extLst>
              </p:cNvPr>
              <p:cNvSpPr txBox="1"/>
              <p:nvPr/>
            </p:nvSpPr>
            <p:spPr>
              <a:xfrm>
                <a:off x="870440" y="4866922"/>
                <a:ext cx="2406428" cy="646331"/>
              </a:xfrm>
              <a:prstGeom prst="rect">
                <a:avLst/>
              </a:prstGeom>
              <a:noFill/>
            </p:spPr>
            <p:txBody>
              <a:bodyPr wrap="none" rtlCol="0">
                <a:spAutoFit/>
              </a:bodyPr>
              <a:lstStyle/>
              <a:p>
                <a:pPr algn="ctr"/>
                <a:r>
                  <a:rPr lang="en-US"/>
                  <a:t>Connected </a:t>
                </a:r>
              </a:p>
              <a:p>
                <a:pPr algn="ctr"/>
                <a:r>
                  <a:rPr lang="en-US"/>
                  <a:t>System Design Studio</a:t>
                </a:r>
              </a:p>
            </p:txBody>
          </p:sp>
        </p:grpSp>
        <p:sp>
          <p:nvSpPr>
            <p:cNvPr id="3" name="TextBox 2">
              <a:extLst>
                <a:ext uri="{FF2B5EF4-FFF2-40B4-BE49-F238E27FC236}">
                  <a16:creationId xmlns:a16="http://schemas.microsoft.com/office/drawing/2014/main" id="{93663FAE-DA11-4386-4EB6-89C90BF839FA}"/>
                </a:ext>
              </a:extLst>
            </p:cNvPr>
            <p:cNvSpPr txBox="1"/>
            <p:nvPr/>
          </p:nvSpPr>
          <p:spPr>
            <a:xfrm>
              <a:off x="494393" y="1946203"/>
              <a:ext cx="1037491" cy="461665"/>
            </a:xfrm>
            <a:prstGeom prst="rect">
              <a:avLst/>
            </a:prstGeom>
            <a:noFill/>
          </p:spPr>
          <p:txBody>
            <a:bodyPr wrap="square" rtlCol="0">
              <a:spAutoFit/>
            </a:bodyPr>
            <a:lstStyle/>
            <a:p>
              <a:pPr algn="ctr"/>
              <a:r>
                <a:rPr lang="en-US" sz="1200">
                  <a:solidFill>
                    <a:schemeClr val="bg1">
                      <a:lumMod val="50000"/>
                    </a:schemeClr>
                  </a:solidFill>
                </a:rPr>
                <a:t>Common model</a:t>
              </a:r>
            </a:p>
          </p:txBody>
        </p:sp>
        <p:sp>
          <p:nvSpPr>
            <p:cNvPr id="4" name="TextBox 3">
              <a:extLst>
                <a:ext uri="{FF2B5EF4-FFF2-40B4-BE49-F238E27FC236}">
                  <a16:creationId xmlns:a16="http://schemas.microsoft.com/office/drawing/2014/main" id="{7AC5EE58-02BA-ADFC-E727-3E935CFFEE3B}"/>
                </a:ext>
              </a:extLst>
            </p:cNvPr>
            <p:cNvSpPr txBox="1"/>
            <p:nvPr/>
          </p:nvSpPr>
          <p:spPr>
            <a:xfrm>
              <a:off x="351381" y="3266209"/>
              <a:ext cx="1323514" cy="461665"/>
            </a:xfrm>
            <a:prstGeom prst="rect">
              <a:avLst/>
            </a:prstGeom>
            <a:noFill/>
          </p:spPr>
          <p:txBody>
            <a:bodyPr wrap="square" rtlCol="0">
              <a:spAutoFit/>
            </a:bodyPr>
            <a:lstStyle/>
            <a:p>
              <a:pPr algn="ctr"/>
              <a:r>
                <a:rPr lang="en-US" sz="1200">
                  <a:solidFill>
                    <a:schemeClr val="bg1">
                      <a:lumMod val="50000"/>
                    </a:schemeClr>
                  </a:solidFill>
                </a:rPr>
                <a:t>Connected System</a:t>
              </a:r>
            </a:p>
          </p:txBody>
        </p:sp>
      </p:grpSp>
    </p:spTree>
    <p:extLst>
      <p:ext uri="{BB962C8B-B14F-4D97-AF65-F5344CB8AC3E}">
        <p14:creationId xmlns:p14="http://schemas.microsoft.com/office/powerpoint/2010/main" val="111381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53016-D669-AD10-A103-0D3B232AE940}"/>
              </a:ext>
            </a:extLst>
          </p:cNvPr>
          <p:cNvSpPr>
            <a:spLocks noGrp="1"/>
          </p:cNvSpPr>
          <p:nvPr>
            <p:ph type="title"/>
          </p:nvPr>
        </p:nvSpPr>
        <p:spPr/>
        <p:txBody>
          <a:bodyPr>
            <a:normAutofit/>
          </a:bodyPr>
          <a:lstStyle/>
          <a:p>
            <a:r>
              <a:rPr lang="en-US" sz="4000">
                <a:solidFill>
                  <a:srgbClr val="00B050"/>
                </a:solidFill>
              </a:rPr>
              <a:t>EoU:</a:t>
            </a:r>
            <a:r>
              <a:rPr lang="en-US" sz="4000"/>
              <a:t> Intelligent System Exploration Will Make System Design Studio Easy to Use</a:t>
            </a:r>
            <a:endParaRPr lang="en-US"/>
          </a:p>
        </p:txBody>
      </p:sp>
      <p:grpSp>
        <p:nvGrpSpPr>
          <p:cNvPr id="28" name="Group 27">
            <a:extLst>
              <a:ext uri="{FF2B5EF4-FFF2-40B4-BE49-F238E27FC236}">
                <a16:creationId xmlns:a16="http://schemas.microsoft.com/office/drawing/2014/main" id="{90B59373-C3E2-C595-C80E-8214F6E6E2EE}"/>
              </a:ext>
            </a:extLst>
          </p:cNvPr>
          <p:cNvGrpSpPr/>
          <p:nvPr/>
        </p:nvGrpSpPr>
        <p:grpSpPr>
          <a:xfrm>
            <a:off x="539207" y="4649273"/>
            <a:ext cx="11139438" cy="1670149"/>
            <a:chOff x="539207" y="4649273"/>
            <a:chExt cx="11139438" cy="1670149"/>
          </a:xfrm>
        </p:grpSpPr>
        <p:grpSp>
          <p:nvGrpSpPr>
            <p:cNvPr id="22" name="Group 21">
              <a:extLst>
                <a:ext uri="{FF2B5EF4-FFF2-40B4-BE49-F238E27FC236}">
                  <a16:creationId xmlns:a16="http://schemas.microsoft.com/office/drawing/2014/main" id="{B9A1EF99-ACF5-295C-7309-8CE6DBBFAECA}"/>
                </a:ext>
              </a:extLst>
            </p:cNvPr>
            <p:cNvGrpSpPr/>
            <p:nvPr/>
          </p:nvGrpSpPr>
          <p:grpSpPr>
            <a:xfrm>
              <a:off x="539207" y="4649273"/>
              <a:ext cx="2791149" cy="1670149"/>
              <a:chOff x="539207" y="4249382"/>
              <a:chExt cx="2791149" cy="1670149"/>
            </a:xfrm>
          </p:grpSpPr>
          <p:pic>
            <p:nvPicPr>
              <p:cNvPr id="5" name="Picture 4">
                <a:extLst>
                  <a:ext uri="{FF2B5EF4-FFF2-40B4-BE49-F238E27FC236}">
                    <a16:creationId xmlns:a16="http://schemas.microsoft.com/office/drawing/2014/main" id="{5387BCBB-337F-203B-B1B2-D1EF59519094}"/>
                  </a:ext>
                </a:extLst>
              </p:cNvPr>
              <p:cNvPicPr>
                <a:picLocks noChangeAspect="1"/>
              </p:cNvPicPr>
              <p:nvPr/>
            </p:nvPicPr>
            <p:blipFill>
              <a:blip r:embed="rId3"/>
              <a:stretch>
                <a:fillRect/>
              </a:stretch>
            </p:blipFill>
            <p:spPr>
              <a:xfrm>
                <a:off x="986552" y="4249382"/>
                <a:ext cx="1896459" cy="1362372"/>
              </a:xfrm>
              <a:prstGeom prst="rect">
                <a:avLst/>
              </a:prstGeom>
            </p:spPr>
          </p:pic>
          <p:sp>
            <p:nvSpPr>
              <p:cNvPr id="9" name="TextBox 8">
                <a:extLst>
                  <a:ext uri="{FF2B5EF4-FFF2-40B4-BE49-F238E27FC236}">
                    <a16:creationId xmlns:a16="http://schemas.microsoft.com/office/drawing/2014/main" id="{FA2A53EC-6ABB-BCAA-3E0D-9BF38A68F035}"/>
                  </a:ext>
                </a:extLst>
              </p:cNvPr>
              <p:cNvSpPr txBox="1"/>
              <p:nvPr/>
            </p:nvSpPr>
            <p:spPr>
              <a:xfrm>
                <a:off x="539207" y="5611754"/>
                <a:ext cx="2791149" cy="307777"/>
              </a:xfrm>
              <a:prstGeom prst="rect">
                <a:avLst/>
              </a:prstGeom>
              <a:noFill/>
            </p:spPr>
            <p:txBody>
              <a:bodyPr wrap="none" rtlCol="0">
                <a:spAutoFit/>
              </a:bodyPr>
              <a:lstStyle/>
              <a:p>
                <a:r>
                  <a:rPr lang="en-US" sz="1400"/>
                  <a:t>Power per UCIe link : 0.0001152W</a:t>
                </a:r>
              </a:p>
            </p:txBody>
          </p:sp>
        </p:grpSp>
        <p:grpSp>
          <p:nvGrpSpPr>
            <p:cNvPr id="23" name="Group 22">
              <a:extLst>
                <a:ext uri="{FF2B5EF4-FFF2-40B4-BE49-F238E27FC236}">
                  <a16:creationId xmlns:a16="http://schemas.microsoft.com/office/drawing/2014/main" id="{4459A152-9DDC-381B-5CF7-5CCD65D3A617}"/>
                </a:ext>
              </a:extLst>
            </p:cNvPr>
            <p:cNvGrpSpPr/>
            <p:nvPr/>
          </p:nvGrpSpPr>
          <p:grpSpPr>
            <a:xfrm>
              <a:off x="5868140" y="5110683"/>
              <a:ext cx="5810505" cy="1208739"/>
              <a:chOff x="5868140" y="4715034"/>
              <a:chExt cx="5810505" cy="1208739"/>
            </a:xfrm>
          </p:grpSpPr>
          <p:pic>
            <p:nvPicPr>
              <p:cNvPr id="7" name="Picture 6">
                <a:extLst>
                  <a:ext uri="{FF2B5EF4-FFF2-40B4-BE49-F238E27FC236}">
                    <a16:creationId xmlns:a16="http://schemas.microsoft.com/office/drawing/2014/main" id="{15CE942A-3F3C-A0B9-87AC-9666347A9CE6}"/>
                  </a:ext>
                </a:extLst>
              </p:cNvPr>
              <p:cNvPicPr>
                <a:picLocks noChangeAspect="1"/>
              </p:cNvPicPr>
              <p:nvPr/>
            </p:nvPicPr>
            <p:blipFill>
              <a:blip r:embed="rId4"/>
              <a:stretch>
                <a:fillRect/>
              </a:stretch>
            </p:blipFill>
            <p:spPr>
              <a:xfrm>
                <a:off x="5868140" y="4715034"/>
                <a:ext cx="5810505" cy="896720"/>
              </a:xfrm>
              <a:prstGeom prst="rect">
                <a:avLst/>
              </a:prstGeom>
            </p:spPr>
          </p:pic>
          <p:sp>
            <p:nvSpPr>
              <p:cNvPr id="10" name="TextBox 9">
                <a:extLst>
                  <a:ext uri="{FF2B5EF4-FFF2-40B4-BE49-F238E27FC236}">
                    <a16:creationId xmlns:a16="http://schemas.microsoft.com/office/drawing/2014/main" id="{A41AB855-57F1-75DC-2179-5FBA6D7569FF}"/>
                  </a:ext>
                </a:extLst>
              </p:cNvPr>
              <p:cNvSpPr txBox="1"/>
              <p:nvPr/>
            </p:nvSpPr>
            <p:spPr>
              <a:xfrm>
                <a:off x="7321713" y="5615996"/>
                <a:ext cx="2903359" cy="307777"/>
              </a:xfrm>
              <a:prstGeom prst="rect">
                <a:avLst/>
              </a:prstGeom>
              <a:noFill/>
            </p:spPr>
            <p:txBody>
              <a:bodyPr wrap="none" rtlCol="0">
                <a:spAutoFit/>
              </a:bodyPr>
              <a:lstStyle/>
              <a:p>
                <a:r>
                  <a:rPr lang="en-US" sz="1400"/>
                  <a:t>Power per UCIe link : 0.0003456W</a:t>
                </a:r>
              </a:p>
            </p:txBody>
          </p:sp>
        </p:grpSp>
      </p:grpSp>
      <p:grpSp>
        <p:nvGrpSpPr>
          <p:cNvPr id="24" name="Group 23">
            <a:extLst>
              <a:ext uri="{FF2B5EF4-FFF2-40B4-BE49-F238E27FC236}">
                <a16:creationId xmlns:a16="http://schemas.microsoft.com/office/drawing/2014/main" id="{06265841-6F5C-0F7D-B18F-9C514FF66AC0}"/>
              </a:ext>
            </a:extLst>
          </p:cNvPr>
          <p:cNvGrpSpPr/>
          <p:nvPr/>
        </p:nvGrpSpPr>
        <p:grpSpPr>
          <a:xfrm>
            <a:off x="46197" y="1939388"/>
            <a:ext cx="4537709" cy="1754326"/>
            <a:chOff x="46197" y="1558501"/>
            <a:chExt cx="4537709" cy="1754326"/>
          </a:xfrm>
        </p:grpSpPr>
        <p:sp>
          <p:nvSpPr>
            <p:cNvPr id="8" name="TextBox 7">
              <a:extLst>
                <a:ext uri="{FF2B5EF4-FFF2-40B4-BE49-F238E27FC236}">
                  <a16:creationId xmlns:a16="http://schemas.microsoft.com/office/drawing/2014/main" id="{3563702F-FBC5-841B-8A71-DBB4C035AC2F}"/>
                </a:ext>
              </a:extLst>
            </p:cNvPr>
            <p:cNvSpPr txBox="1"/>
            <p:nvPr/>
          </p:nvSpPr>
          <p:spPr>
            <a:xfrm>
              <a:off x="1760697" y="1558501"/>
              <a:ext cx="2823209" cy="1754326"/>
            </a:xfrm>
            <a:prstGeom prst="rect">
              <a:avLst/>
            </a:prstGeom>
            <a:solidFill>
              <a:schemeClr val="bg1">
                <a:lumMod val="95000"/>
              </a:schemeClr>
            </a:solidFill>
            <a:effectLst>
              <a:outerShdw blurRad="50800" dist="38100" dir="8100000" algn="tr" rotWithShape="0">
                <a:prstClr val="black">
                  <a:alpha val="40000"/>
                </a:prstClr>
              </a:outerShdw>
            </a:effectLst>
          </p:spPr>
          <p:txBody>
            <a:bodyPr wrap="square" rtlCol="0">
              <a:spAutoFit/>
            </a:bodyPr>
            <a:lstStyle/>
            <a:p>
              <a:r>
                <a:rPr lang="en-US"/>
                <a:t>substrate-pitch = 60.0e-3</a:t>
              </a:r>
            </a:p>
            <a:p>
              <a:r>
                <a:rPr lang="en-US"/>
                <a:t>link = UCIe-link ( :</a:t>
              </a:r>
            </a:p>
            <a:p>
              <a:r>
                <a:rPr lang="en-US"/>
                <a:t>bit-width = 128</a:t>
              </a:r>
            </a:p>
            <a:p>
              <a:r>
                <a:rPr lang="en-US"/>
                <a:t>tx-clk = 1.0e6</a:t>
              </a:r>
            </a:p>
            <a:p>
              <a:r>
                <a:rPr lang="en-US"/>
                <a:t>max-edge-width = 3.0</a:t>
              </a:r>
            </a:p>
            <a:p>
              <a:r>
                <a:rPr lang="en-US"/>
                <a:t>source-terminated? = true)</a:t>
              </a:r>
            </a:p>
          </p:txBody>
        </p:sp>
        <p:sp>
          <p:nvSpPr>
            <p:cNvPr id="11" name="TextBox 10">
              <a:extLst>
                <a:ext uri="{FF2B5EF4-FFF2-40B4-BE49-F238E27FC236}">
                  <a16:creationId xmlns:a16="http://schemas.microsoft.com/office/drawing/2014/main" id="{10D05FAF-D120-7BAA-B17A-439B80828E42}"/>
                </a:ext>
              </a:extLst>
            </p:cNvPr>
            <p:cNvSpPr txBox="1"/>
            <p:nvPr/>
          </p:nvSpPr>
          <p:spPr>
            <a:xfrm>
              <a:off x="46197" y="2070627"/>
              <a:ext cx="1714500" cy="646331"/>
            </a:xfrm>
            <a:prstGeom prst="rect">
              <a:avLst/>
            </a:prstGeom>
            <a:noFill/>
          </p:spPr>
          <p:txBody>
            <a:bodyPr wrap="square" rtlCol="0">
              <a:spAutoFit/>
            </a:bodyPr>
            <a:lstStyle/>
            <a:p>
              <a:pPr algn="ctr"/>
              <a:r>
                <a:rPr lang="en-US"/>
                <a:t>Configuration Setup</a:t>
              </a:r>
            </a:p>
          </p:txBody>
        </p:sp>
      </p:grpSp>
      <p:sp>
        <p:nvSpPr>
          <p:cNvPr id="3" name="TextBox 2">
            <a:extLst>
              <a:ext uri="{FF2B5EF4-FFF2-40B4-BE49-F238E27FC236}">
                <a16:creationId xmlns:a16="http://schemas.microsoft.com/office/drawing/2014/main" id="{BE3DF9BD-2ABD-A9E6-5546-A0FEEAF9994B}"/>
              </a:ext>
            </a:extLst>
          </p:cNvPr>
          <p:cNvSpPr txBox="1"/>
          <p:nvPr/>
        </p:nvSpPr>
        <p:spPr>
          <a:xfrm>
            <a:off x="3900476" y="4205388"/>
            <a:ext cx="8089081" cy="523220"/>
          </a:xfrm>
          <a:prstGeom prst="rect">
            <a:avLst/>
          </a:prstGeom>
          <a:noFill/>
        </p:spPr>
        <p:txBody>
          <a:bodyPr wrap="square" rtlCol="0">
            <a:spAutoFit/>
          </a:bodyPr>
          <a:lstStyle/>
          <a:p>
            <a:r>
              <a:rPr lang="en-US" sz="1400">
                <a:solidFill>
                  <a:srgbClr val="00B050"/>
                </a:solidFill>
              </a:rPr>
              <a:t>Problem Statement:</a:t>
            </a:r>
            <a:r>
              <a:rPr lang="en-US" sz="1400"/>
              <a:t> 	sweeps consume large amounts of analysis time &amp; computational resources</a:t>
            </a:r>
          </a:p>
          <a:p>
            <a:r>
              <a:rPr lang="en-US" sz="1400">
                <a:solidFill>
                  <a:srgbClr val="00B050"/>
                </a:solidFill>
              </a:rPr>
              <a:t>Proposed Solution:</a:t>
            </a:r>
            <a:r>
              <a:rPr lang="en-US" sz="1400"/>
              <a:t> 	intelligent explorer will increase user productivity</a:t>
            </a:r>
          </a:p>
        </p:txBody>
      </p:sp>
      <p:grpSp>
        <p:nvGrpSpPr>
          <p:cNvPr id="27" name="Group 26">
            <a:extLst>
              <a:ext uri="{FF2B5EF4-FFF2-40B4-BE49-F238E27FC236}">
                <a16:creationId xmlns:a16="http://schemas.microsoft.com/office/drawing/2014/main" id="{445E86DB-8B20-F67B-D6F8-BFA7D1669ABB}"/>
              </a:ext>
            </a:extLst>
          </p:cNvPr>
          <p:cNvGrpSpPr/>
          <p:nvPr/>
        </p:nvGrpSpPr>
        <p:grpSpPr>
          <a:xfrm>
            <a:off x="6318090" y="1435026"/>
            <a:ext cx="4007275" cy="2135642"/>
            <a:chOff x="6318090" y="1435026"/>
            <a:chExt cx="4007275" cy="2135642"/>
          </a:xfrm>
        </p:grpSpPr>
        <p:sp>
          <p:nvSpPr>
            <p:cNvPr id="12" name="TextBox 11">
              <a:extLst>
                <a:ext uri="{FF2B5EF4-FFF2-40B4-BE49-F238E27FC236}">
                  <a16:creationId xmlns:a16="http://schemas.microsoft.com/office/drawing/2014/main" id="{96812B39-7248-83E8-11AA-58034095E7D9}"/>
                </a:ext>
              </a:extLst>
            </p:cNvPr>
            <p:cNvSpPr txBox="1"/>
            <p:nvPr/>
          </p:nvSpPr>
          <p:spPr>
            <a:xfrm>
              <a:off x="6852393" y="2248322"/>
              <a:ext cx="3256020" cy="307777"/>
            </a:xfrm>
            <a:prstGeom prst="rect">
              <a:avLst/>
            </a:prstGeom>
            <a:noFill/>
          </p:spPr>
          <p:txBody>
            <a:bodyPr wrap="square" rtlCol="0">
              <a:spAutoFit/>
            </a:bodyPr>
            <a:lstStyle/>
            <a:p>
              <a:pPr algn="r"/>
              <a:r>
                <a:rPr lang="en-US" sz="1400"/>
                <a:t>			120 </a:t>
              </a:r>
            </a:p>
          </p:txBody>
        </p:sp>
        <p:sp>
          <p:nvSpPr>
            <p:cNvPr id="13" name="TextBox 12">
              <a:extLst>
                <a:ext uri="{FF2B5EF4-FFF2-40B4-BE49-F238E27FC236}">
                  <a16:creationId xmlns:a16="http://schemas.microsoft.com/office/drawing/2014/main" id="{89826B22-B515-F319-6893-2E42FB8600A5}"/>
                </a:ext>
              </a:extLst>
            </p:cNvPr>
            <p:cNvSpPr txBox="1"/>
            <p:nvPr/>
          </p:nvSpPr>
          <p:spPr>
            <a:xfrm>
              <a:off x="6853149" y="2549584"/>
              <a:ext cx="3255264" cy="307777"/>
            </a:xfrm>
            <a:prstGeom prst="rect">
              <a:avLst/>
            </a:prstGeom>
            <a:noFill/>
          </p:spPr>
          <p:txBody>
            <a:bodyPr wrap="square" rtlCol="0">
              <a:spAutoFit/>
            </a:bodyPr>
            <a:lstStyle/>
            <a:p>
              <a:pPr algn="r"/>
              <a:r>
                <a:rPr lang="en-US" sz="1400"/>
                <a:t>			6 </a:t>
              </a:r>
            </a:p>
          </p:txBody>
        </p:sp>
        <p:sp>
          <p:nvSpPr>
            <p:cNvPr id="14" name="TextBox 13">
              <a:extLst>
                <a:ext uri="{FF2B5EF4-FFF2-40B4-BE49-F238E27FC236}">
                  <a16:creationId xmlns:a16="http://schemas.microsoft.com/office/drawing/2014/main" id="{F3B5C82E-3B0B-71EB-0462-1A4B5CD9DADE}"/>
                </a:ext>
              </a:extLst>
            </p:cNvPr>
            <p:cNvSpPr txBox="1"/>
            <p:nvPr/>
          </p:nvSpPr>
          <p:spPr>
            <a:xfrm>
              <a:off x="7889536" y="2850847"/>
              <a:ext cx="2218877" cy="307777"/>
            </a:xfrm>
            <a:prstGeom prst="rect">
              <a:avLst/>
            </a:prstGeom>
            <a:noFill/>
          </p:spPr>
          <p:txBody>
            <a:bodyPr wrap="square" rtlCol="0">
              <a:spAutoFit/>
            </a:bodyPr>
            <a:lstStyle/>
            <a:p>
              <a:pPr algn="r"/>
              <a:r>
                <a:rPr lang="en-US" sz="1400"/>
                <a:t>		12 </a:t>
              </a:r>
            </a:p>
          </p:txBody>
        </p:sp>
        <p:cxnSp>
          <p:nvCxnSpPr>
            <p:cNvPr id="17" name="Straight Connector 16">
              <a:extLst>
                <a:ext uri="{FF2B5EF4-FFF2-40B4-BE49-F238E27FC236}">
                  <a16:creationId xmlns:a16="http://schemas.microsoft.com/office/drawing/2014/main" id="{B4B5F48D-AC53-5D0F-0086-ACF7DA0EBF58}"/>
                </a:ext>
              </a:extLst>
            </p:cNvPr>
            <p:cNvCxnSpPr/>
            <p:nvPr/>
          </p:nvCxnSpPr>
          <p:spPr>
            <a:xfrm>
              <a:off x="8925080" y="3198438"/>
              <a:ext cx="12520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4FEEAA4-24C5-7B39-1215-6CDAB2F84315}"/>
                </a:ext>
              </a:extLst>
            </p:cNvPr>
            <p:cNvSpPr txBox="1"/>
            <p:nvPr/>
          </p:nvSpPr>
          <p:spPr>
            <a:xfrm>
              <a:off x="8920300" y="3262891"/>
              <a:ext cx="1188113" cy="307777"/>
            </a:xfrm>
            <a:prstGeom prst="rect">
              <a:avLst/>
            </a:prstGeom>
            <a:noFill/>
          </p:spPr>
          <p:txBody>
            <a:bodyPr wrap="square" rtlCol="0">
              <a:spAutoFit/>
            </a:bodyPr>
            <a:lstStyle/>
            <a:p>
              <a:pPr algn="r"/>
              <a:r>
                <a:rPr lang="en-US" sz="1400"/>
                <a:t>8640 </a:t>
              </a:r>
            </a:p>
          </p:txBody>
        </p:sp>
        <p:sp>
          <p:nvSpPr>
            <p:cNvPr id="19" name="TextBox 18">
              <a:extLst>
                <a:ext uri="{FF2B5EF4-FFF2-40B4-BE49-F238E27FC236}">
                  <a16:creationId xmlns:a16="http://schemas.microsoft.com/office/drawing/2014/main" id="{05928969-B08E-7778-FA78-FFA5AF7D5141}"/>
                </a:ext>
              </a:extLst>
            </p:cNvPr>
            <p:cNvSpPr txBox="1"/>
            <p:nvPr/>
          </p:nvSpPr>
          <p:spPr>
            <a:xfrm>
              <a:off x="6323949" y="1435026"/>
              <a:ext cx="4001416" cy="307777"/>
            </a:xfrm>
            <a:prstGeom prst="rect">
              <a:avLst/>
            </a:prstGeom>
            <a:noFill/>
          </p:spPr>
          <p:txBody>
            <a:bodyPr wrap="square" rtlCol="0">
              <a:spAutoFit/>
            </a:bodyPr>
            <a:lstStyle/>
            <a:p>
              <a:pPr algn="ctr"/>
              <a:r>
                <a:rPr lang="en-US" sz="1400">
                  <a:solidFill>
                    <a:srgbClr val="00B050"/>
                  </a:solidFill>
                </a:rPr>
                <a:t>objective function: </a:t>
              </a:r>
              <a:r>
                <a:rPr lang="en-US" sz="1400"/>
                <a:t>Optimize-link-parameters(link)</a:t>
              </a:r>
            </a:p>
          </p:txBody>
        </p:sp>
        <p:sp>
          <p:nvSpPr>
            <p:cNvPr id="15" name="TextBox 14">
              <a:extLst>
                <a:ext uri="{FF2B5EF4-FFF2-40B4-BE49-F238E27FC236}">
                  <a16:creationId xmlns:a16="http://schemas.microsoft.com/office/drawing/2014/main" id="{F9FF4BD2-D1A6-3714-7657-BE84FAFFF7B5}"/>
                </a:ext>
              </a:extLst>
            </p:cNvPr>
            <p:cNvSpPr txBox="1"/>
            <p:nvPr/>
          </p:nvSpPr>
          <p:spPr>
            <a:xfrm>
              <a:off x="8937900" y="1822116"/>
              <a:ext cx="1170513" cy="307777"/>
            </a:xfrm>
            <a:prstGeom prst="rect">
              <a:avLst/>
            </a:prstGeom>
            <a:noFill/>
          </p:spPr>
          <p:txBody>
            <a:bodyPr wrap="none" rtlCol="0">
              <a:spAutoFit/>
            </a:bodyPr>
            <a:lstStyle/>
            <a:p>
              <a:pPr algn="r"/>
              <a:r>
                <a:rPr lang="en-US" sz="1400"/>
                <a:t># of Options </a:t>
              </a:r>
            </a:p>
          </p:txBody>
        </p:sp>
        <p:sp>
          <p:nvSpPr>
            <p:cNvPr id="21" name="TextBox 20">
              <a:extLst>
                <a:ext uri="{FF2B5EF4-FFF2-40B4-BE49-F238E27FC236}">
                  <a16:creationId xmlns:a16="http://schemas.microsoft.com/office/drawing/2014/main" id="{5FD8FB31-0820-D494-3884-3482F728CF01}"/>
                </a:ext>
              </a:extLst>
            </p:cNvPr>
            <p:cNvSpPr txBox="1"/>
            <p:nvPr/>
          </p:nvSpPr>
          <p:spPr>
            <a:xfrm>
              <a:off x="6318090" y="1822116"/>
              <a:ext cx="2613216" cy="307777"/>
            </a:xfrm>
            <a:prstGeom prst="rect">
              <a:avLst/>
            </a:prstGeom>
            <a:noFill/>
          </p:spPr>
          <p:txBody>
            <a:bodyPr wrap="none" rtlCol="0">
              <a:spAutoFit/>
            </a:bodyPr>
            <a:lstStyle/>
            <a:p>
              <a:pPr algn="r"/>
              <a:r>
                <a:rPr lang="en-US" sz="1400"/>
                <a:t>Cost Functions (sweep design)</a:t>
              </a:r>
            </a:p>
          </p:txBody>
        </p:sp>
        <p:sp>
          <p:nvSpPr>
            <p:cNvPr id="4" name="TextBox 3">
              <a:extLst>
                <a:ext uri="{FF2B5EF4-FFF2-40B4-BE49-F238E27FC236}">
                  <a16:creationId xmlns:a16="http://schemas.microsoft.com/office/drawing/2014/main" id="{0F70AD8F-A22B-F865-4996-82DFF02A1C25}"/>
                </a:ext>
              </a:extLst>
            </p:cNvPr>
            <p:cNvSpPr txBox="1"/>
            <p:nvPr/>
          </p:nvSpPr>
          <p:spPr>
            <a:xfrm>
              <a:off x="7624698" y="2248322"/>
              <a:ext cx="1306608" cy="307777"/>
            </a:xfrm>
            <a:prstGeom prst="rect">
              <a:avLst/>
            </a:prstGeom>
            <a:noFill/>
          </p:spPr>
          <p:txBody>
            <a:bodyPr wrap="square" rtlCol="0">
              <a:spAutoFit/>
            </a:bodyPr>
            <a:lstStyle/>
            <a:p>
              <a:pPr algn="r"/>
              <a:r>
                <a:rPr lang="en-US" sz="1400"/>
                <a:t>bit-width:</a:t>
              </a:r>
            </a:p>
          </p:txBody>
        </p:sp>
        <p:sp>
          <p:nvSpPr>
            <p:cNvPr id="6" name="TextBox 5">
              <a:extLst>
                <a:ext uri="{FF2B5EF4-FFF2-40B4-BE49-F238E27FC236}">
                  <a16:creationId xmlns:a16="http://schemas.microsoft.com/office/drawing/2014/main" id="{7A6BC30C-F8A1-A7C0-D0D0-BE0FBECB24F9}"/>
                </a:ext>
              </a:extLst>
            </p:cNvPr>
            <p:cNvSpPr txBox="1"/>
            <p:nvPr/>
          </p:nvSpPr>
          <p:spPr>
            <a:xfrm>
              <a:off x="7716353" y="2520639"/>
              <a:ext cx="1214953" cy="307777"/>
            </a:xfrm>
            <a:prstGeom prst="rect">
              <a:avLst/>
            </a:prstGeom>
            <a:noFill/>
          </p:spPr>
          <p:txBody>
            <a:bodyPr wrap="square" rtlCol="0">
              <a:spAutoFit/>
            </a:bodyPr>
            <a:lstStyle/>
            <a:p>
              <a:pPr algn="r"/>
              <a:r>
                <a:rPr lang="en-US" sz="1400"/>
                <a:t>tx-clk: </a:t>
              </a:r>
            </a:p>
          </p:txBody>
        </p:sp>
        <p:sp>
          <p:nvSpPr>
            <p:cNvPr id="16" name="TextBox 15">
              <a:extLst>
                <a:ext uri="{FF2B5EF4-FFF2-40B4-BE49-F238E27FC236}">
                  <a16:creationId xmlns:a16="http://schemas.microsoft.com/office/drawing/2014/main" id="{7698A7AA-34E3-3190-0C46-5D41E8A9A097}"/>
                </a:ext>
              </a:extLst>
            </p:cNvPr>
            <p:cNvSpPr txBox="1"/>
            <p:nvPr/>
          </p:nvSpPr>
          <p:spPr>
            <a:xfrm>
              <a:off x="7214185" y="2793710"/>
              <a:ext cx="1717121" cy="307777"/>
            </a:xfrm>
            <a:prstGeom prst="rect">
              <a:avLst/>
            </a:prstGeom>
            <a:noFill/>
          </p:spPr>
          <p:txBody>
            <a:bodyPr wrap="square" rtlCol="0">
              <a:spAutoFit/>
            </a:bodyPr>
            <a:lstStyle/>
            <a:p>
              <a:pPr algn="r"/>
              <a:r>
                <a:rPr lang="en-US" sz="1400"/>
                <a:t>max-edge-width: </a:t>
              </a:r>
            </a:p>
          </p:txBody>
        </p:sp>
        <p:sp>
          <p:nvSpPr>
            <p:cNvPr id="20" name="TextBox 19">
              <a:extLst>
                <a:ext uri="{FF2B5EF4-FFF2-40B4-BE49-F238E27FC236}">
                  <a16:creationId xmlns:a16="http://schemas.microsoft.com/office/drawing/2014/main" id="{5CAF415D-D925-FBAC-70ED-D5875A698562}"/>
                </a:ext>
              </a:extLst>
            </p:cNvPr>
            <p:cNvSpPr txBox="1"/>
            <p:nvPr/>
          </p:nvSpPr>
          <p:spPr>
            <a:xfrm>
              <a:off x="6706972" y="3262891"/>
              <a:ext cx="2224334" cy="307777"/>
            </a:xfrm>
            <a:prstGeom prst="rect">
              <a:avLst/>
            </a:prstGeom>
            <a:noFill/>
          </p:spPr>
          <p:txBody>
            <a:bodyPr wrap="square" rtlCol="0">
              <a:spAutoFit/>
            </a:bodyPr>
            <a:lstStyle/>
            <a:p>
              <a:pPr algn="r"/>
              <a:r>
                <a:rPr lang="en-US" sz="1400"/>
                <a:t>Total # of Combinations</a:t>
              </a:r>
            </a:p>
          </p:txBody>
        </p:sp>
      </p:grpSp>
    </p:spTree>
    <p:extLst>
      <p:ext uri="{BB962C8B-B14F-4D97-AF65-F5344CB8AC3E}">
        <p14:creationId xmlns:p14="http://schemas.microsoft.com/office/powerpoint/2010/main" val="23035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9CB4-AF0A-E356-EA4A-DB6265942E64}"/>
              </a:ext>
            </a:extLst>
          </p:cNvPr>
          <p:cNvSpPr>
            <a:spLocks noGrp="1"/>
          </p:cNvSpPr>
          <p:nvPr>
            <p:ph type="title"/>
          </p:nvPr>
        </p:nvSpPr>
        <p:spPr/>
        <p:txBody>
          <a:bodyPr>
            <a:noAutofit/>
          </a:bodyPr>
          <a:lstStyle/>
          <a:p>
            <a:r>
              <a:rPr lang="en-US" sz="3600">
                <a:solidFill>
                  <a:srgbClr val="00B050"/>
                </a:solidFill>
              </a:rPr>
              <a:t>Research:</a:t>
            </a:r>
            <a:r>
              <a:rPr lang="en-US" sz="3600"/>
              <a:t> Explore HW Bindings for AI/ML Algorithms</a:t>
            </a:r>
          </a:p>
        </p:txBody>
      </p:sp>
      <p:pic>
        <p:nvPicPr>
          <p:cNvPr id="7" name="Picture 6">
            <a:extLst>
              <a:ext uri="{FF2B5EF4-FFF2-40B4-BE49-F238E27FC236}">
                <a16:creationId xmlns:a16="http://schemas.microsoft.com/office/drawing/2014/main" id="{5DCD7D4E-8099-75F1-9415-0513A9673C3C}"/>
              </a:ext>
            </a:extLst>
          </p:cNvPr>
          <p:cNvPicPr>
            <a:picLocks noChangeAspect="1"/>
          </p:cNvPicPr>
          <p:nvPr/>
        </p:nvPicPr>
        <p:blipFill>
          <a:blip r:embed="rId3"/>
          <a:stretch>
            <a:fillRect/>
          </a:stretch>
        </p:blipFill>
        <p:spPr>
          <a:xfrm>
            <a:off x="521136" y="1329769"/>
            <a:ext cx="5029240" cy="2108108"/>
          </a:xfrm>
          <a:prstGeom prst="rect">
            <a:avLst/>
          </a:prstGeom>
        </p:spPr>
      </p:pic>
      <p:sp>
        <p:nvSpPr>
          <p:cNvPr id="15" name="TextBox 14">
            <a:extLst>
              <a:ext uri="{FF2B5EF4-FFF2-40B4-BE49-F238E27FC236}">
                <a16:creationId xmlns:a16="http://schemas.microsoft.com/office/drawing/2014/main" id="{49C1E4B5-2F13-84E3-A1EC-5CEC37A377F9}"/>
              </a:ext>
            </a:extLst>
          </p:cNvPr>
          <p:cNvSpPr txBox="1"/>
          <p:nvPr/>
        </p:nvSpPr>
        <p:spPr>
          <a:xfrm>
            <a:off x="0" y="6152369"/>
            <a:ext cx="4683402"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a:hlinkClick r:id="rId4"/>
              </a:rPr>
              <a:t>https://people.eecs.berkeley.edu/~ysshao/assets/papers/vaesa-ispass2022.pdf</a:t>
            </a:r>
            <a:r>
              <a:rPr lang="en-US" sz="1000"/>
              <a:t> </a:t>
            </a:r>
          </a:p>
        </p:txBody>
      </p:sp>
      <p:pic>
        <p:nvPicPr>
          <p:cNvPr id="8" name="Picture 7">
            <a:extLst>
              <a:ext uri="{FF2B5EF4-FFF2-40B4-BE49-F238E27FC236}">
                <a16:creationId xmlns:a16="http://schemas.microsoft.com/office/drawing/2014/main" id="{CFD7F5B4-B3EC-B7B1-026B-B83B137F6E06}"/>
              </a:ext>
            </a:extLst>
          </p:cNvPr>
          <p:cNvPicPr>
            <a:picLocks noChangeAspect="1"/>
          </p:cNvPicPr>
          <p:nvPr/>
        </p:nvPicPr>
        <p:blipFill>
          <a:blip r:embed="rId5"/>
          <a:stretch>
            <a:fillRect/>
          </a:stretch>
        </p:blipFill>
        <p:spPr>
          <a:xfrm>
            <a:off x="582053" y="3567226"/>
            <a:ext cx="5260886" cy="2108108"/>
          </a:xfrm>
          <a:prstGeom prst="rect">
            <a:avLst/>
          </a:prstGeom>
        </p:spPr>
      </p:pic>
      <p:sp>
        <p:nvSpPr>
          <p:cNvPr id="6" name="TextBox 5">
            <a:extLst>
              <a:ext uri="{FF2B5EF4-FFF2-40B4-BE49-F238E27FC236}">
                <a16:creationId xmlns:a16="http://schemas.microsoft.com/office/drawing/2014/main" id="{530A21DB-B1B4-BA1B-8F92-D0827A651641}"/>
              </a:ext>
            </a:extLst>
          </p:cNvPr>
          <p:cNvSpPr txBox="1"/>
          <p:nvPr/>
        </p:nvSpPr>
        <p:spPr>
          <a:xfrm>
            <a:off x="7778114" y="1606858"/>
            <a:ext cx="1763624" cy="369332"/>
          </a:xfrm>
          <a:prstGeom prst="rect">
            <a:avLst/>
          </a:prstGeom>
          <a:noFill/>
        </p:spPr>
        <p:txBody>
          <a:bodyPr wrap="none" rtlCol="0">
            <a:spAutoFit/>
          </a:bodyPr>
          <a:lstStyle/>
          <a:p>
            <a:r>
              <a:rPr lang="en-US"/>
              <a:t>AI / ML Dataset</a:t>
            </a:r>
          </a:p>
        </p:txBody>
      </p:sp>
      <p:sp>
        <p:nvSpPr>
          <p:cNvPr id="10" name="Rectangle: Rounded Corners 9">
            <a:extLst>
              <a:ext uri="{FF2B5EF4-FFF2-40B4-BE49-F238E27FC236}">
                <a16:creationId xmlns:a16="http://schemas.microsoft.com/office/drawing/2014/main" id="{38F6B08C-50D0-08C0-5211-CB62C26A71B8}"/>
              </a:ext>
            </a:extLst>
          </p:cNvPr>
          <p:cNvSpPr/>
          <p:nvPr/>
        </p:nvSpPr>
        <p:spPr>
          <a:xfrm>
            <a:off x="8055814" y="2553243"/>
            <a:ext cx="1208225" cy="509551"/>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grpSp>
        <p:nvGrpSpPr>
          <p:cNvPr id="102" name="Group 101">
            <a:extLst>
              <a:ext uri="{FF2B5EF4-FFF2-40B4-BE49-F238E27FC236}">
                <a16:creationId xmlns:a16="http://schemas.microsoft.com/office/drawing/2014/main" id="{B2D8B0BB-E7E1-3811-E630-A13914C6FA15}"/>
              </a:ext>
            </a:extLst>
          </p:cNvPr>
          <p:cNvGrpSpPr/>
          <p:nvPr/>
        </p:nvGrpSpPr>
        <p:grpSpPr>
          <a:xfrm>
            <a:off x="7631390" y="3639569"/>
            <a:ext cx="2057073" cy="946031"/>
            <a:chOff x="7519386" y="3189480"/>
            <a:chExt cx="2057073" cy="946031"/>
          </a:xfrm>
        </p:grpSpPr>
        <p:grpSp>
          <p:nvGrpSpPr>
            <p:cNvPr id="98" name="Group 97">
              <a:extLst>
                <a:ext uri="{FF2B5EF4-FFF2-40B4-BE49-F238E27FC236}">
                  <a16:creationId xmlns:a16="http://schemas.microsoft.com/office/drawing/2014/main" id="{6C2D2C98-98C9-C0E4-C8DC-A9AC7018D94B}"/>
                </a:ext>
              </a:extLst>
            </p:cNvPr>
            <p:cNvGrpSpPr/>
            <p:nvPr/>
          </p:nvGrpSpPr>
          <p:grpSpPr>
            <a:xfrm>
              <a:off x="7519386" y="3297957"/>
              <a:ext cx="207145" cy="729076"/>
              <a:chOff x="7519386" y="3311372"/>
              <a:chExt cx="207145" cy="729076"/>
            </a:xfrm>
          </p:grpSpPr>
          <p:sp>
            <p:nvSpPr>
              <p:cNvPr id="11" name="Oval 10">
                <a:extLst>
                  <a:ext uri="{FF2B5EF4-FFF2-40B4-BE49-F238E27FC236}">
                    <a16:creationId xmlns:a16="http://schemas.microsoft.com/office/drawing/2014/main" id="{E778B4BE-ED71-1029-EA2D-79F83FD640CA}"/>
                  </a:ext>
                </a:extLst>
              </p:cNvPr>
              <p:cNvSpPr>
                <a:spLocks noChangeAspect="1"/>
              </p:cNvSpPr>
              <p:nvPr/>
            </p:nvSpPr>
            <p:spPr>
              <a:xfrm>
                <a:off x="7519386" y="3311372"/>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92AAED4E-C9EA-CF0D-43ED-554E4EF943ED}"/>
                  </a:ext>
                </a:extLst>
              </p:cNvPr>
              <p:cNvSpPr>
                <a:spLocks noChangeAspect="1"/>
              </p:cNvSpPr>
              <p:nvPr/>
            </p:nvSpPr>
            <p:spPr>
              <a:xfrm>
                <a:off x="7519386" y="3572561"/>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B11A6F6A-2682-CE9E-4684-78570F9E4874}"/>
                  </a:ext>
                </a:extLst>
              </p:cNvPr>
              <p:cNvSpPr>
                <a:spLocks noChangeAspect="1"/>
              </p:cNvSpPr>
              <p:nvPr/>
            </p:nvSpPr>
            <p:spPr>
              <a:xfrm>
                <a:off x="7519386" y="3833749"/>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9" name="Group 98">
              <a:extLst>
                <a:ext uri="{FF2B5EF4-FFF2-40B4-BE49-F238E27FC236}">
                  <a16:creationId xmlns:a16="http://schemas.microsoft.com/office/drawing/2014/main" id="{3EFA7249-13EB-1D0F-FA39-F766E890585D}"/>
                </a:ext>
              </a:extLst>
            </p:cNvPr>
            <p:cNvGrpSpPr/>
            <p:nvPr/>
          </p:nvGrpSpPr>
          <p:grpSpPr>
            <a:xfrm>
              <a:off x="8133514" y="3189480"/>
              <a:ext cx="207145" cy="946031"/>
              <a:chOff x="8133514" y="3184301"/>
              <a:chExt cx="207145" cy="946031"/>
            </a:xfrm>
          </p:grpSpPr>
          <p:sp>
            <p:nvSpPr>
              <p:cNvPr id="12" name="Oval 11">
                <a:extLst>
                  <a:ext uri="{FF2B5EF4-FFF2-40B4-BE49-F238E27FC236}">
                    <a16:creationId xmlns:a16="http://schemas.microsoft.com/office/drawing/2014/main" id="{84BE6684-BBC5-C186-4548-0AE86E387BE9}"/>
                  </a:ext>
                </a:extLst>
              </p:cNvPr>
              <p:cNvSpPr>
                <a:spLocks noChangeAspect="1"/>
              </p:cNvSpPr>
              <p:nvPr/>
            </p:nvSpPr>
            <p:spPr>
              <a:xfrm>
                <a:off x="8133514" y="3184301"/>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ECE4A27A-7E1B-E7D8-A8EC-02384F5DC3E4}"/>
                  </a:ext>
                </a:extLst>
              </p:cNvPr>
              <p:cNvSpPr>
                <a:spLocks noChangeAspect="1"/>
              </p:cNvSpPr>
              <p:nvPr/>
            </p:nvSpPr>
            <p:spPr>
              <a:xfrm>
                <a:off x="8133514" y="3430745"/>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D05618FF-6339-90F0-F1E4-8D4C1A9E5EFA}"/>
                  </a:ext>
                </a:extLst>
              </p:cNvPr>
              <p:cNvSpPr>
                <a:spLocks noChangeAspect="1"/>
              </p:cNvSpPr>
              <p:nvPr/>
            </p:nvSpPr>
            <p:spPr>
              <a:xfrm>
                <a:off x="8133514" y="3677189"/>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34FA6DAE-B61A-7699-E440-B17DE88D8CCA}"/>
                  </a:ext>
                </a:extLst>
              </p:cNvPr>
              <p:cNvSpPr>
                <a:spLocks noChangeAspect="1"/>
              </p:cNvSpPr>
              <p:nvPr/>
            </p:nvSpPr>
            <p:spPr>
              <a:xfrm>
                <a:off x="8133514" y="3923633"/>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1" name="Group 100">
              <a:extLst>
                <a:ext uri="{FF2B5EF4-FFF2-40B4-BE49-F238E27FC236}">
                  <a16:creationId xmlns:a16="http://schemas.microsoft.com/office/drawing/2014/main" id="{3852113C-B65D-6BD6-F967-DA4264230DE3}"/>
                </a:ext>
              </a:extLst>
            </p:cNvPr>
            <p:cNvGrpSpPr/>
            <p:nvPr/>
          </p:nvGrpSpPr>
          <p:grpSpPr>
            <a:xfrm>
              <a:off x="9369314" y="3431278"/>
              <a:ext cx="207145" cy="462434"/>
              <a:chOff x="9369314" y="3429001"/>
              <a:chExt cx="207145" cy="462434"/>
            </a:xfrm>
          </p:grpSpPr>
          <p:sp>
            <p:nvSpPr>
              <p:cNvPr id="25" name="Oval 24">
                <a:extLst>
                  <a:ext uri="{FF2B5EF4-FFF2-40B4-BE49-F238E27FC236}">
                    <a16:creationId xmlns:a16="http://schemas.microsoft.com/office/drawing/2014/main" id="{85F559BD-4386-1AD8-EC73-1F008CBBC0B5}"/>
                  </a:ext>
                </a:extLst>
              </p:cNvPr>
              <p:cNvSpPr>
                <a:spLocks noChangeAspect="1"/>
              </p:cNvSpPr>
              <p:nvPr/>
            </p:nvSpPr>
            <p:spPr>
              <a:xfrm>
                <a:off x="9369314" y="3429001"/>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83395426-39A9-856D-42AB-01339CBC49E3}"/>
                  </a:ext>
                </a:extLst>
              </p:cNvPr>
              <p:cNvSpPr>
                <a:spLocks noChangeAspect="1"/>
              </p:cNvSpPr>
              <p:nvPr/>
            </p:nvSpPr>
            <p:spPr>
              <a:xfrm>
                <a:off x="9369314" y="3684736"/>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0" name="Group 99">
              <a:extLst>
                <a:ext uri="{FF2B5EF4-FFF2-40B4-BE49-F238E27FC236}">
                  <a16:creationId xmlns:a16="http://schemas.microsoft.com/office/drawing/2014/main" id="{1F0E31BB-662D-C962-34DA-B93B2CBAF455}"/>
                </a:ext>
              </a:extLst>
            </p:cNvPr>
            <p:cNvGrpSpPr/>
            <p:nvPr/>
          </p:nvGrpSpPr>
          <p:grpSpPr>
            <a:xfrm>
              <a:off x="8747553" y="3189480"/>
              <a:ext cx="207145" cy="946031"/>
              <a:chOff x="8747553" y="3194658"/>
              <a:chExt cx="207145" cy="946031"/>
            </a:xfrm>
          </p:grpSpPr>
          <p:sp>
            <p:nvSpPr>
              <p:cNvPr id="29" name="Oval 28">
                <a:extLst>
                  <a:ext uri="{FF2B5EF4-FFF2-40B4-BE49-F238E27FC236}">
                    <a16:creationId xmlns:a16="http://schemas.microsoft.com/office/drawing/2014/main" id="{A584B4B6-F8D7-39A9-DF21-B0A845A42E79}"/>
                  </a:ext>
                </a:extLst>
              </p:cNvPr>
              <p:cNvSpPr>
                <a:spLocks noChangeAspect="1"/>
              </p:cNvSpPr>
              <p:nvPr/>
            </p:nvSpPr>
            <p:spPr>
              <a:xfrm>
                <a:off x="8747553" y="3194658"/>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a:extLst>
                  <a:ext uri="{FF2B5EF4-FFF2-40B4-BE49-F238E27FC236}">
                    <a16:creationId xmlns:a16="http://schemas.microsoft.com/office/drawing/2014/main" id="{8207D528-AD16-631E-9A48-9C309A6D001C}"/>
                  </a:ext>
                </a:extLst>
              </p:cNvPr>
              <p:cNvSpPr>
                <a:spLocks noChangeAspect="1"/>
              </p:cNvSpPr>
              <p:nvPr/>
            </p:nvSpPr>
            <p:spPr>
              <a:xfrm>
                <a:off x="8747553" y="3441102"/>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B04F8E45-BC0A-31EF-A494-5559B5E1CC89}"/>
                  </a:ext>
                </a:extLst>
              </p:cNvPr>
              <p:cNvSpPr>
                <a:spLocks noChangeAspect="1"/>
              </p:cNvSpPr>
              <p:nvPr/>
            </p:nvSpPr>
            <p:spPr>
              <a:xfrm>
                <a:off x="8747553" y="3687546"/>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E8B05934-B158-2279-99AA-A08492078A4F}"/>
                  </a:ext>
                </a:extLst>
              </p:cNvPr>
              <p:cNvSpPr>
                <a:spLocks noChangeAspect="1"/>
              </p:cNvSpPr>
              <p:nvPr/>
            </p:nvSpPr>
            <p:spPr>
              <a:xfrm>
                <a:off x="8747553" y="3933990"/>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4" name="Straight Arrow Connector 33">
              <a:extLst>
                <a:ext uri="{FF2B5EF4-FFF2-40B4-BE49-F238E27FC236}">
                  <a16:creationId xmlns:a16="http://schemas.microsoft.com/office/drawing/2014/main" id="{6DA70D42-559A-4C9E-0342-CDF637F37B85}"/>
                </a:ext>
              </a:extLst>
            </p:cNvPr>
            <p:cNvCxnSpPr>
              <a:stCxn id="11" idx="6"/>
              <a:endCxn id="12" idx="2"/>
            </p:cNvCxnSpPr>
            <p:nvPr/>
          </p:nvCxnSpPr>
          <p:spPr>
            <a:xfrm flipV="1">
              <a:off x="7726531" y="3292830"/>
              <a:ext cx="406983" cy="10847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260CD5C-2303-53CA-5240-91261520A6B9}"/>
                </a:ext>
              </a:extLst>
            </p:cNvPr>
            <p:cNvCxnSpPr>
              <a:stCxn id="11" idx="6"/>
              <a:endCxn id="17" idx="2"/>
            </p:cNvCxnSpPr>
            <p:nvPr/>
          </p:nvCxnSpPr>
          <p:spPr>
            <a:xfrm>
              <a:off x="7726531" y="3401307"/>
              <a:ext cx="406983" cy="13796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EA40EBB-7DD5-BEC8-5BB1-E536C77CC35D}"/>
                </a:ext>
              </a:extLst>
            </p:cNvPr>
            <p:cNvCxnSpPr>
              <a:stCxn id="11" idx="6"/>
              <a:endCxn id="18" idx="2"/>
            </p:cNvCxnSpPr>
            <p:nvPr/>
          </p:nvCxnSpPr>
          <p:spPr>
            <a:xfrm>
              <a:off x="7726531" y="3401307"/>
              <a:ext cx="406983" cy="38441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89DC66B-8DD1-734C-AAE8-60561ED3C77E}"/>
                </a:ext>
              </a:extLst>
            </p:cNvPr>
            <p:cNvCxnSpPr>
              <a:stCxn id="11" idx="6"/>
              <a:endCxn id="19" idx="2"/>
            </p:cNvCxnSpPr>
            <p:nvPr/>
          </p:nvCxnSpPr>
          <p:spPr>
            <a:xfrm>
              <a:off x="7726531" y="3401307"/>
              <a:ext cx="406983" cy="63085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3F66919-50E1-9D89-D676-7CFDB4BB200C}"/>
                </a:ext>
              </a:extLst>
            </p:cNvPr>
            <p:cNvCxnSpPr>
              <a:stCxn id="13" idx="6"/>
              <a:endCxn id="12" idx="2"/>
            </p:cNvCxnSpPr>
            <p:nvPr/>
          </p:nvCxnSpPr>
          <p:spPr>
            <a:xfrm flipV="1">
              <a:off x="7726531" y="3292830"/>
              <a:ext cx="406983" cy="3696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718C90F-36E5-41B4-FE53-BEF9496B89F7}"/>
                </a:ext>
              </a:extLst>
            </p:cNvPr>
            <p:cNvCxnSpPr>
              <a:stCxn id="13" idx="6"/>
              <a:endCxn id="17" idx="2"/>
            </p:cNvCxnSpPr>
            <p:nvPr/>
          </p:nvCxnSpPr>
          <p:spPr>
            <a:xfrm flipV="1">
              <a:off x="7726531" y="3539274"/>
              <a:ext cx="406983" cy="12322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7B1EDFE-E87D-62D6-95D2-00084C0F52B6}"/>
                </a:ext>
              </a:extLst>
            </p:cNvPr>
            <p:cNvCxnSpPr>
              <a:stCxn id="16" idx="6"/>
              <a:endCxn id="18" idx="2"/>
            </p:cNvCxnSpPr>
            <p:nvPr/>
          </p:nvCxnSpPr>
          <p:spPr>
            <a:xfrm flipV="1">
              <a:off x="7726531" y="3785718"/>
              <a:ext cx="406983" cy="1379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74F4C8-CD79-E804-A2F9-1D1BEE17B66A}"/>
                </a:ext>
              </a:extLst>
            </p:cNvPr>
            <p:cNvCxnSpPr>
              <a:stCxn id="13" idx="6"/>
              <a:endCxn id="18" idx="2"/>
            </p:cNvCxnSpPr>
            <p:nvPr/>
          </p:nvCxnSpPr>
          <p:spPr>
            <a:xfrm>
              <a:off x="7726531" y="3662496"/>
              <a:ext cx="406983" cy="12322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F78EAF8-F4D2-048A-C4A9-3AC54225A6CD}"/>
                </a:ext>
              </a:extLst>
            </p:cNvPr>
            <p:cNvCxnSpPr>
              <a:stCxn id="13" idx="6"/>
              <a:endCxn id="19" idx="2"/>
            </p:cNvCxnSpPr>
            <p:nvPr/>
          </p:nvCxnSpPr>
          <p:spPr>
            <a:xfrm>
              <a:off x="7726531" y="3662496"/>
              <a:ext cx="406983" cy="3696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6174978-8DBE-12EF-37AC-CEDE00D3AEA4}"/>
                </a:ext>
              </a:extLst>
            </p:cNvPr>
            <p:cNvCxnSpPr>
              <a:cxnSpLocks/>
              <a:stCxn id="16" idx="6"/>
              <a:endCxn id="12" idx="2"/>
            </p:cNvCxnSpPr>
            <p:nvPr/>
          </p:nvCxnSpPr>
          <p:spPr>
            <a:xfrm flipV="1">
              <a:off x="7726531" y="3292830"/>
              <a:ext cx="406983" cy="63085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6213EF7-8D22-95AE-EBFB-D8F99E3B4B9A}"/>
                </a:ext>
              </a:extLst>
            </p:cNvPr>
            <p:cNvCxnSpPr>
              <a:stCxn id="16" idx="6"/>
              <a:endCxn id="17" idx="2"/>
            </p:cNvCxnSpPr>
            <p:nvPr/>
          </p:nvCxnSpPr>
          <p:spPr>
            <a:xfrm flipV="1">
              <a:off x="7726531" y="3539274"/>
              <a:ext cx="406983" cy="38441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3EBBFAE-73BF-35EA-879D-F2DA45DA8400}"/>
                </a:ext>
              </a:extLst>
            </p:cNvPr>
            <p:cNvCxnSpPr>
              <a:stCxn id="16" idx="6"/>
              <a:endCxn id="19" idx="2"/>
            </p:cNvCxnSpPr>
            <p:nvPr/>
          </p:nvCxnSpPr>
          <p:spPr>
            <a:xfrm>
              <a:off x="7726531" y="3923684"/>
              <a:ext cx="406983" cy="10847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0A0EB0C-08D6-1CFF-C968-AEBB225D76D5}"/>
                </a:ext>
              </a:extLst>
            </p:cNvPr>
            <p:cNvCxnSpPr>
              <a:stCxn id="12" idx="6"/>
              <a:endCxn id="29" idx="2"/>
            </p:cNvCxnSpPr>
            <p:nvPr/>
          </p:nvCxnSpPr>
          <p:spPr>
            <a:xfrm>
              <a:off x="8340659" y="3292830"/>
              <a:ext cx="406894"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6DB6DDD-53E9-F41E-C5B9-EB77087BB20D}"/>
                </a:ext>
              </a:extLst>
            </p:cNvPr>
            <p:cNvCxnSpPr>
              <a:stCxn id="12" idx="6"/>
              <a:endCxn id="30" idx="2"/>
            </p:cNvCxnSpPr>
            <p:nvPr/>
          </p:nvCxnSpPr>
          <p:spPr>
            <a:xfrm>
              <a:off x="8340659" y="3292830"/>
              <a:ext cx="406894" cy="24644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2B10ACE-6E38-3EF9-1100-909E5F147637}"/>
                </a:ext>
              </a:extLst>
            </p:cNvPr>
            <p:cNvCxnSpPr>
              <a:stCxn id="12" idx="6"/>
              <a:endCxn id="31" idx="2"/>
            </p:cNvCxnSpPr>
            <p:nvPr/>
          </p:nvCxnSpPr>
          <p:spPr>
            <a:xfrm>
              <a:off x="8340659" y="3292830"/>
              <a:ext cx="406894" cy="49288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87F7ABF-A33C-DDF3-DA22-E4CA4BCD3389}"/>
                </a:ext>
              </a:extLst>
            </p:cNvPr>
            <p:cNvCxnSpPr>
              <a:stCxn id="12" idx="6"/>
              <a:endCxn id="32" idx="2"/>
            </p:cNvCxnSpPr>
            <p:nvPr/>
          </p:nvCxnSpPr>
          <p:spPr>
            <a:xfrm>
              <a:off x="8340659" y="3292830"/>
              <a:ext cx="406894" cy="73933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7358F2-18A6-3952-20E5-5BBFCA3C8C15}"/>
                </a:ext>
              </a:extLst>
            </p:cNvPr>
            <p:cNvCxnSpPr>
              <a:cxnSpLocks/>
              <a:stCxn id="19" idx="6"/>
              <a:endCxn id="32" idx="2"/>
            </p:cNvCxnSpPr>
            <p:nvPr/>
          </p:nvCxnSpPr>
          <p:spPr>
            <a:xfrm>
              <a:off x="8340659" y="4032162"/>
              <a:ext cx="406894"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8DB8044-7D45-669A-7C1D-AE0D1F080300}"/>
                </a:ext>
              </a:extLst>
            </p:cNvPr>
            <p:cNvCxnSpPr>
              <a:stCxn id="19" idx="6"/>
              <a:endCxn id="31" idx="2"/>
            </p:cNvCxnSpPr>
            <p:nvPr/>
          </p:nvCxnSpPr>
          <p:spPr>
            <a:xfrm flipV="1">
              <a:off x="8340659" y="3785718"/>
              <a:ext cx="406894" cy="24644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638A8B0-56E9-74C2-C5F1-68CCCB9D4265}"/>
                </a:ext>
              </a:extLst>
            </p:cNvPr>
            <p:cNvCxnSpPr>
              <a:stCxn id="19" idx="6"/>
              <a:endCxn id="30" idx="2"/>
            </p:cNvCxnSpPr>
            <p:nvPr/>
          </p:nvCxnSpPr>
          <p:spPr>
            <a:xfrm flipV="1">
              <a:off x="8340659" y="3539274"/>
              <a:ext cx="406894" cy="49288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1B859C3-7CE8-45ED-0D62-252B8C4BEC16}"/>
                </a:ext>
              </a:extLst>
            </p:cNvPr>
            <p:cNvCxnSpPr>
              <a:stCxn id="19" idx="6"/>
              <a:endCxn id="29" idx="2"/>
            </p:cNvCxnSpPr>
            <p:nvPr/>
          </p:nvCxnSpPr>
          <p:spPr>
            <a:xfrm flipV="1">
              <a:off x="8340659" y="3292830"/>
              <a:ext cx="406894" cy="73933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068D6C5-8758-90F1-6DE7-57A9CE4B2285}"/>
                </a:ext>
              </a:extLst>
            </p:cNvPr>
            <p:cNvCxnSpPr>
              <a:stCxn id="18" idx="6"/>
              <a:endCxn id="30" idx="2"/>
            </p:cNvCxnSpPr>
            <p:nvPr/>
          </p:nvCxnSpPr>
          <p:spPr>
            <a:xfrm flipV="1">
              <a:off x="8340659" y="3539274"/>
              <a:ext cx="406894" cy="24644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A868102-AE8B-60ED-E684-18AC051630E4}"/>
                </a:ext>
              </a:extLst>
            </p:cNvPr>
            <p:cNvCxnSpPr>
              <a:stCxn id="17" idx="6"/>
              <a:endCxn id="30" idx="2"/>
            </p:cNvCxnSpPr>
            <p:nvPr/>
          </p:nvCxnSpPr>
          <p:spPr>
            <a:xfrm>
              <a:off x="8340659" y="3539274"/>
              <a:ext cx="406894"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2B30E27-E3B3-2475-988F-008E395C3DF9}"/>
                </a:ext>
              </a:extLst>
            </p:cNvPr>
            <p:cNvCxnSpPr>
              <a:stCxn id="29" idx="6"/>
              <a:endCxn id="25" idx="2"/>
            </p:cNvCxnSpPr>
            <p:nvPr/>
          </p:nvCxnSpPr>
          <p:spPr>
            <a:xfrm>
              <a:off x="8954698" y="3292830"/>
              <a:ext cx="414616" cy="24179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5BD62C5-9644-8C12-3896-A8E1F68D9DDB}"/>
                </a:ext>
              </a:extLst>
            </p:cNvPr>
            <p:cNvCxnSpPr>
              <a:stCxn id="29" idx="6"/>
              <a:endCxn id="26" idx="2"/>
            </p:cNvCxnSpPr>
            <p:nvPr/>
          </p:nvCxnSpPr>
          <p:spPr>
            <a:xfrm>
              <a:off x="8954698" y="3292830"/>
              <a:ext cx="414616" cy="497533"/>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4FD460FE-E75B-560A-5BAC-F83A02224C13}"/>
                </a:ext>
              </a:extLst>
            </p:cNvPr>
            <p:cNvCxnSpPr>
              <a:cxnSpLocks/>
              <a:stCxn id="30" idx="6"/>
              <a:endCxn id="25" idx="2"/>
            </p:cNvCxnSpPr>
            <p:nvPr/>
          </p:nvCxnSpPr>
          <p:spPr>
            <a:xfrm flipV="1">
              <a:off x="8954698" y="3534628"/>
              <a:ext cx="414616" cy="464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E3530C0-370A-654B-C816-F217CC8BEC86}"/>
                </a:ext>
              </a:extLst>
            </p:cNvPr>
            <p:cNvCxnSpPr>
              <a:stCxn id="31" idx="6"/>
              <a:endCxn id="25" idx="2"/>
            </p:cNvCxnSpPr>
            <p:nvPr/>
          </p:nvCxnSpPr>
          <p:spPr>
            <a:xfrm flipV="1">
              <a:off x="8954698" y="3534628"/>
              <a:ext cx="414616" cy="25109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26E5B9A5-16B7-3DA5-891F-440C1DECC334}"/>
                </a:ext>
              </a:extLst>
            </p:cNvPr>
            <p:cNvCxnSpPr>
              <a:stCxn id="32" idx="6"/>
              <a:endCxn id="25" idx="2"/>
            </p:cNvCxnSpPr>
            <p:nvPr/>
          </p:nvCxnSpPr>
          <p:spPr>
            <a:xfrm flipV="1">
              <a:off x="8954698" y="3534628"/>
              <a:ext cx="414616" cy="49753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DCEA999-EBFB-E17E-95C3-A1BCF465B872}"/>
                </a:ext>
              </a:extLst>
            </p:cNvPr>
            <p:cNvCxnSpPr>
              <a:stCxn id="30" idx="6"/>
              <a:endCxn id="26" idx="2"/>
            </p:cNvCxnSpPr>
            <p:nvPr/>
          </p:nvCxnSpPr>
          <p:spPr>
            <a:xfrm>
              <a:off x="8954698" y="3539274"/>
              <a:ext cx="414616" cy="25108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C2844C9-AD6A-3064-959E-815EC9684881}"/>
                </a:ext>
              </a:extLst>
            </p:cNvPr>
            <p:cNvCxnSpPr>
              <a:stCxn id="31" idx="6"/>
              <a:endCxn id="26" idx="2"/>
            </p:cNvCxnSpPr>
            <p:nvPr/>
          </p:nvCxnSpPr>
          <p:spPr>
            <a:xfrm>
              <a:off x="8954698" y="3785718"/>
              <a:ext cx="414616" cy="464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429005C-BC0F-1B27-9ABA-FE6A1E6BC800}"/>
                </a:ext>
              </a:extLst>
            </p:cNvPr>
            <p:cNvCxnSpPr>
              <a:stCxn id="32" idx="6"/>
              <a:endCxn id="26" idx="2"/>
            </p:cNvCxnSpPr>
            <p:nvPr/>
          </p:nvCxnSpPr>
          <p:spPr>
            <a:xfrm flipV="1">
              <a:off x="8954698" y="3790363"/>
              <a:ext cx="414616" cy="24179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CB4ADB0B-A543-70F8-41B4-2EA50AAB5C63}"/>
              </a:ext>
            </a:extLst>
          </p:cNvPr>
          <p:cNvGrpSpPr/>
          <p:nvPr/>
        </p:nvGrpSpPr>
        <p:grpSpPr>
          <a:xfrm>
            <a:off x="6838013" y="5326300"/>
            <a:ext cx="3643827" cy="651725"/>
            <a:chOff x="7273021" y="4172607"/>
            <a:chExt cx="3643827" cy="651725"/>
          </a:xfrm>
        </p:grpSpPr>
        <p:sp>
          <p:nvSpPr>
            <p:cNvPr id="106" name="Cube 105">
              <a:extLst>
                <a:ext uri="{FF2B5EF4-FFF2-40B4-BE49-F238E27FC236}">
                  <a16:creationId xmlns:a16="http://schemas.microsoft.com/office/drawing/2014/main" id="{997675EF-8E32-2812-E337-8AF62F7C297D}"/>
                </a:ext>
              </a:extLst>
            </p:cNvPr>
            <p:cNvSpPr/>
            <p:nvPr/>
          </p:nvSpPr>
          <p:spPr>
            <a:xfrm>
              <a:off x="7273021" y="4415051"/>
              <a:ext cx="996360" cy="409281"/>
            </a:xfrm>
            <a:prstGeom prst="cube">
              <a:avLst>
                <a:gd name="adj" fmla="val 87904"/>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Cube 106">
              <a:extLst>
                <a:ext uri="{FF2B5EF4-FFF2-40B4-BE49-F238E27FC236}">
                  <a16:creationId xmlns:a16="http://schemas.microsoft.com/office/drawing/2014/main" id="{223DE83D-552B-CA20-625E-E6418256B6E2}"/>
                </a:ext>
              </a:extLst>
            </p:cNvPr>
            <p:cNvSpPr/>
            <p:nvPr/>
          </p:nvSpPr>
          <p:spPr>
            <a:xfrm>
              <a:off x="8788587" y="4415051"/>
              <a:ext cx="996360" cy="409281"/>
            </a:xfrm>
            <a:prstGeom prst="cube">
              <a:avLst>
                <a:gd name="adj" fmla="val 87904"/>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TextBox 107">
              <a:extLst>
                <a:ext uri="{FF2B5EF4-FFF2-40B4-BE49-F238E27FC236}">
                  <a16:creationId xmlns:a16="http://schemas.microsoft.com/office/drawing/2014/main" id="{E337B3AF-B801-0C15-D1A1-921F38420FCE}"/>
                </a:ext>
              </a:extLst>
            </p:cNvPr>
            <p:cNvSpPr txBox="1"/>
            <p:nvPr/>
          </p:nvSpPr>
          <p:spPr>
            <a:xfrm>
              <a:off x="8262725" y="4172607"/>
              <a:ext cx="532518" cy="646331"/>
            </a:xfrm>
            <a:prstGeom prst="rect">
              <a:avLst/>
            </a:prstGeom>
            <a:noFill/>
          </p:spPr>
          <p:txBody>
            <a:bodyPr wrap="none" rtlCol="0" anchor="ctr">
              <a:spAutoFit/>
            </a:bodyPr>
            <a:lstStyle/>
            <a:p>
              <a:pPr algn="ctr"/>
              <a:r>
                <a:rPr lang="en-US" sz="3600"/>
                <a:t>….</a:t>
              </a:r>
            </a:p>
          </p:txBody>
        </p:sp>
        <p:sp>
          <p:nvSpPr>
            <p:cNvPr id="109" name="TextBox 108">
              <a:extLst>
                <a:ext uri="{FF2B5EF4-FFF2-40B4-BE49-F238E27FC236}">
                  <a16:creationId xmlns:a16="http://schemas.microsoft.com/office/drawing/2014/main" id="{B27FD383-56CF-8747-0BF2-76F049DDB9D1}"/>
                </a:ext>
              </a:extLst>
            </p:cNvPr>
            <p:cNvSpPr txBox="1"/>
            <p:nvPr/>
          </p:nvSpPr>
          <p:spPr>
            <a:xfrm>
              <a:off x="10398757" y="4450414"/>
              <a:ext cx="518091" cy="338554"/>
            </a:xfrm>
            <a:prstGeom prst="rect">
              <a:avLst/>
            </a:prstGeom>
            <a:noFill/>
          </p:spPr>
          <p:txBody>
            <a:bodyPr wrap="none" rtlCol="0" anchor="ctr">
              <a:spAutoFit/>
            </a:bodyPr>
            <a:lstStyle/>
            <a:p>
              <a:pPr algn="ctr"/>
              <a:r>
                <a:rPr lang="en-US" sz="1600"/>
                <a:t>SW</a:t>
              </a:r>
            </a:p>
          </p:txBody>
        </p:sp>
        <p:pic>
          <p:nvPicPr>
            <p:cNvPr id="111" name="Graphic 110" descr="Badge Follow outline">
              <a:extLst>
                <a:ext uri="{FF2B5EF4-FFF2-40B4-BE49-F238E27FC236}">
                  <a16:creationId xmlns:a16="http://schemas.microsoft.com/office/drawing/2014/main" id="{48C6959A-3C9A-180F-E4F5-7824F3D547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84824" y="4434858"/>
              <a:ext cx="369666" cy="369666"/>
            </a:xfrm>
            <a:prstGeom prst="rect">
              <a:avLst/>
            </a:prstGeom>
          </p:spPr>
        </p:pic>
      </p:grpSp>
      <p:sp>
        <p:nvSpPr>
          <p:cNvPr id="113" name="Arrow: Down 112">
            <a:extLst>
              <a:ext uri="{FF2B5EF4-FFF2-40B4-BE49-F238E27FC236}">
                <a16:creationId xmlns:a16="http://schemas.microsoft.com/office/drawing/2014/main" id="{8234092F-07AE-143B-0040-509FF44AD3A0}"/>
              </a:ext>
            </a:extLst>
          </p:cNvPr>
          <p:cNvSpPr/>
          <p:nvPr/>
        </p:nvSpPr>
        <p:spPr>
          <a:xfrm>
            <a:off x="8598593" y="2153404"/>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Arrow: Down 114">
            <a:extLst>
              <a:ext uri="{FF2B5EF4-FFF2-40B4-BE49-F238E27FC236}">
                <a16:creationId xmlns:a16="http://schemas.microsoft.com/office/drawing/2014/main" id="{E38E56A2-ABBC-B3F0-26F1-132D990A58C1}"/>
              </a:ext>
            </a:extLst>
          </p:cNvPr>
          <p:cNvSpPr/>
          <p:nvPr/>
        </p:nvSpPr>
        <p:spPr>
          <a:xfrm>
            <a:off x="8598593" y="3248599"/>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9" name="Group 118">
            <a:extLst>
              <a:ext uri="{FF2B5EF4-FFF2-40B4-BE49-F238E27FC236}">
                <a16:creationId xmlns:a16="http://schemas.microsoft.com/office/drawing/2014/main" id="{4B13E44A-7017-52A4-DA1F-17F600CF86E1}"/>
              </a:ext>
            </a:extLst>
          </p:cNvPr>
          <p:cNvGrpSpPr/>
          <p:nvPr/>
        </p:nvGrpSpPr>
        <p:grpSpPr>
          <a:xfrm>
            <a:off x="8329089" y="4920147"/>
            <a:ext cx="661675" cy="242343"/>
            <a:chOff x="8317606" y="4866879"/>
            <a:chExt cx="661675" cy="242343"/>
          </a:xfrm>
        </p:grpSpPr>
        <p:sp>
          <p:nvSpPr>
            <p:cNvPr id="116" name="Arrow: Down 115">
              <a:extLst>
                <a:ext uri="{FF2B5EF4-FFF2-40B4-BE49-F238E27FC236}">
                  <a16:creationId xmlns:a16="http://schemas.microsoft.com/office/drawing/2014/main" id="{D3E9A6B9-AB19-80A5-358B-A0034277735E}"/>
                </a:ext>
              </a:extLst>
            </p:cNvPr>
            <p:cNvSpPr/>
            <p:nvPr/>
          </p:nvSpPr>
          <p:spPr>
            <a:xfrm>
              <a:off x="8587111" y="4880517"/>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Arrow: Down 116">
              <a:extLst>
                <a:ext uri="{FF2B5EF4-FFF2-40B4-BE49-F238E27FC236}">
                  <a16:creationId xmlns:a16="http://schemas.microsoft.com/office/drawing/2014/main" id="{B704CD83-28A2-D353-81CA-C4F07BC17DFC}"/>
                </a:ext>
              </a:extLst>
            </p:cNvPr>
            <p:cNvSpPr/>
            <p:nvPr/>
          </p:nvSpPr>
          <p:spPr>
            <a:xfrm rot="19338455">
              <a:off x="8856615" y="4866881"/>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Arrow: Down 117">
              <a:extLst>
                <a:ext uri="{FF2B5EF4-FFF2-40B4-BE49-F238E27FC236}">
                  <a16:creationId xmlns:a16="http://schemas.microsoft.com/office/drawing/2014/main" id="{D551D121-A3BA-40FF-3F1D-14B9262B2095}"/>
                </a:ext>
              </a:extLst>
            </p:cNvPr>
            <p:cNvSpPr/>
            <p:nvPr/>
          </p:nvSpPr>
          <p:spPr>
            <a:xfrm rot="1886982">
              <a:off x="8317606" y="4866879"/>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0" name="TextBox 119">
            <a:extLst>
              <a:ext uri="{FF2B5EF4-FFF2-40B4-BE49-F238E27FC236}">
                <a16:creationId xmlns:a16="http://schemas.microsoft.com/office/drawing/2014/main" id="{5B7C4437-D2E8-87FD-3B7A-26CBA104B13F}"/>
              </a:ext>
            </a:extLst>
          </p:cNvPr>
          <p:cNvSpPr txBox="1"/>
          <p:nvPr/>
        </p:nvSpPr>
        <p:spPr>
          <a:xfrm>
            <a:off x="10023205" y="2548476"/>
            <a:ext cx="1875835" cy="461665"/>
          </a:xfrm>
          <a:prstGeom prst="rect">
            <a:avLst/>
          </a:prstGeom>
          <a:noFill/>
        </p:spPr>
        <p:txBody>
          <a:bodyPr wrap="none" rtlCol="0">
            <a:spAutoFit/>
          </a:bodyPr>
          <a:lstStyle/>
          <a:p>
            <a:r>
              <a:rPr lang="en-US" sz="1200"/>
              <a:t>design space exploration </a:t>
            </a:r>
          </a:p>
          <a:p>
            <a:r>
              <a:rPr lang="en-US" sz="1200"/>
              <a:t>large design space ~ 10</a:t>
            </a:r>
            <a:r>
              <a:rPr lang="en-US" sz="1200" baseline="30000"/>
              <a:t>17</a:t>
            </a:r>
          </a:p>
        </p:txBody>
      </p:sp>
      <p:sp>
        <p:nvSpPr>
          <p:cNvPr id="121" name="TextBox 120">
            <a:extLst>
              <a:ext uri="{FF2B5EF4-FFF2-40B4-BE49-F238E27FC236}">
                <a16:creationId xmlns:a16="http://schemas.microsoft.com/office/drawing/2014/main" id="{7FD87B5A-E310-1275-3CC4-AFBA0201A676}"/>
              </a:ext>
            </a:extLst>
          </p:cNvPr>
          <p:cNvSpPr txBox="1"/>
          <p:nvPr/>
        </p:nvSpPr>
        <p:spPr>
          <a:xfrm>
            <a:off x="10125595" y="3993957"/>
            <a:ext cx="1409360" cy="276999"/>
          </a:xfrm>
          <a:prstGeom prst="rect">
            <a:avLst/>
          </a:prstGeom>
          <a:noFill/>
        </p:spPr>
        <p:txBody>
          <a:bodyPr wrap="none" rtlCol="0">
            <a:spAutoFit/>
          </a:bodyPr>
          <a:lstStyle/>
          <a:p>
            <a:r>
              <a:rPr lang="en-US" sz="1200"/>
              <a:t>optimized network</a:t>
            </a:r>
            <a:endParaRPr lang="en-US" sz="1200" baseline="30000"/>
          </a:p>
        </p:txBody>
      </p:sp>
      <p:sp>
        <p:nvSpPr>
          <p:cNvPr id="122" name="TextBox 121">
            <a:extLst>
              <a:ext uri="{FF2B5EF4-FFF2-40B4-BE49-F238E27FC236}">
                <a16:creationId xmlns:a16="http://schemas.microsoft.com/office/drawing/2014/main" id="{5293CC76-EEBB-9495-663D-2772D651653D}"/>
              </a:ext>
            </a:extLst>
          </p:cNvPr>
          <p:cNvSpPr txBox="1"/>
          <p:nvPr/>
        </p:nvSpPr>
        <p:spPr>
          <a:xfrm>
            <a:off x="10023205" y="5187800"/>
            <a:ext cx="2105063" cy="276999"/>
          </a:xfrm>
          <a:prstGeom prst="rect">
            <a:avLst/>
          </a:prstGeom>
          <a:noFill/>
        </p:spPr>
        <p:txBody>
          <a:bodyPr wrap="none" rtlCol="0">
            <a:spAutoFit/>
          </a:bodyPr>
          <a:lstStyle/>
          <a:p>
            <a:r>
              <a:rPr lang="en-US" sz="1200"/>
              <a:t>System = Chiplets + Software</a:t>
            </a:r>
            <a:endParaRPr lang="en-US" sz="1200" baseline="30000"/>
          </a:p>
        </p:txBody>
      </p:sp>
      <p:sp>
        <p:nvSpPr>
          <p:cNvPr id="123" name="TextBox 122">
            <a:extLst>
              <a:ext uri="{FF2B5EF4-FFF2-40B4-BE49-F238E27FC236}">
                <a16:creationId xmlns:a16="http://schemas.microsoft.com/office/drawing/2014/main" id="{8EEB4FA7-5F8F-86AC-0811-4AFFFFA52B24}"/>
              </a:ext>
            </a:extLst>
          </p:cNvPr>
          <p:cNvSpPr txBox="1"/>
          <p:nvPr/>
        </p:nvSpPr>
        <p:spPr>
          <a:xfrm>
            <a:off x="1872425" y="5773384"/>
            <a:ext cx="2978701" cy="276999"/>
          </a:xfrm>
          <a:prstGeom prst="rect">
            <a:avLst/>
          </a:prstGeom>
          <a:noFill/>
        </p:spPr>
        <p:txBody>
          <a:bodyPr wrap="none" rtlCol="0">
            <a:spAutoFit/>
          </a:bodyPr>
          <a:lstStyle/>
          <a:p>
            <a:r>
              <a:rPr lang="en-US" sz="1200"/>
              <a:t>Achieves 5% more efficient system design</a:t>
            </a:r>
          </a:p>
        </p:txBody>
      </p:sp>
    </p:spTree>
    <p:extLst>
      <p:ext uri="{BB962C8B-B14F-4D97-AF65-F5344CB8AC3E}">
        <p14:creationId xmlns:p14="http://schemas.microsoft.com/office/powerpoint/2010/main" val="176875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709919662"/>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tx1"/>
                          </a:solidFill>
                        </a:rPr>
                        <a:t>7</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Potential Internal and External Use Cases</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420050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0784-8714-9250-D997-B7AFC0503418}"/>
              </a:ext>
            </a:extLst>
          </p:cNvPr>
          <p:cNvSpPr>
            <a:spLocks noGrp="1"/>
          </p:cNvSpPr>
          <p:nvPr>
            <p:ph type="title"/>
          </p:nvPr>
        </p:nvSpPr>
        <p:spPr/>
        <p:txBody>
          <a:bodyPr/>
          <a:lstStyle/>
          <a:p>
            <a:r>
              <a:rPr lang="en-US">
                <a:solidFill>
                  <a:srgbClr val="00B050"/>
                </a:solidFill>
              </a:rPr>
              <a:t>Opportunity #1:</a:t>
            </a:r>
            <a:r>
              <a:rPr lang="en-US"/>
              <a:t> Xeon STCO Analysis</a:t>
            </a:r>
          </a:p>
        </p:txBody>
      </p:sp>
      <p:sp>
        <p:nvSpPr>
          <p:cNvPr id="3" name="Rectangle 2">
            <a:extLst>
              <a:ext uri="{FF2B5EF4-FFF2-40B4-BE49-F238E27FC236}">
                <a16:creationId xmlns:a16="http://schemas.microsoft.com/office/drawing/2014/main" id="{66F1BAFE-78DB-002D-F16A-B93DC98C6B7A}"/>
              </a:ext>
            </a:extLst>
          </p:cNvPr>
          <p:cNvSpPr/>
          <p:nvPr/>
        </p:nvSpPr>
        <p:spPr>
          <a:xfrm>
            <a:off x="43874" y="3497813"/>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System</a:t>
            </a:r>
          </a:p>
          <a:p>
            <a:pPr algn="ctr"/>
            <a:r>
              <a:rPr lang="en-US" sz="1200">
                <a:solidFill>
                  <a:schemeClr val="tx1"/>
                </a:solidFill>
              </a:rPr>
              <a:t>Concept</a:t>
            </a:r>
          </a:p>
        </p:txBody>
      </p:sp>
      <p:sp>
        <p:nvSpPr>
          <p:cNvPr id="183" name="Left Brace 182">
            <a:extLst>
              <a:ext uri="{FF2B5EF4-FFF2-40B4-BE49-F238E27FC236}">
                <a16:creationId xmlns:a16="http://schemas.microsoft.com/office/drawing/2014/main" id="{3D3078A8-508C-651B-4D6E-616B044BF5AD}"/>
              </a:ext>
            </a:extLst>
          </p:cNvPr>
          <p:cNvSpPr/>
          <p:nvPr/>
        </p:nvSpPr>
        <p:spPr>
          <a:xfrm>
            <a:off x="808117" y="1799451"/>
            <a:ext cx="198077" cy="3798870"/>
          </a:xfrm>
          <a:prstGeom prst="leftBrac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C7F1D4F-33BA-2089-96F1-1AB585FA058C}"/>
              </a:ext>
            </a:extLst>
          </p:cNvPr>
          <p:cNvSpPr txBox="1"/>
          <p:nvPr/>
        </p:nvSpPr>
        <p:spPr>
          <a:xfrm>
            <a:off x="8312833" y="6029326"/>
            <a:ext cx="3879588" cy="246221"/>
          </a:xfrm>
          <a:prstGeom prst="rect">
            <a:avLst/>
          </a:prstGeom>
          <a:noFill/>
        </p:spPr>
        <p:txBody>
          <a:bodyPr wrap="none" rtlCol="0">
            <a:spAutoFit/>
          </a:bodyPr>
          <a:lstStyle/>
          <a:p>
            <a:r>
              <a:rPr lang="en-US" sz="1000">
                <a:solidFill>
                  <a:schemeClr val="bg1">
                    <a:lumMod val="50000"/>
                  </a:schemeClr>
                </a:solidFill>
              </a:rPr>
              <a:t>For detail map and description of tools/models, see our white-paper</a:t>
            </a:r>
          </a:p>
        </p:txBody>
      </p:sp>
      <p:grpSp>
        <p:nvGrpSpPr>
          <p:cNvPr id="45" name="Group 44">
            <a:extLst>
              <a:ext uri="{FF2B5EF4-FFF2-40B4-BE49-F238E27FC236}">
                <a16:creationId xmlns:a16="http://schemas.microsoft.com/office/drawing/2014/main" id="{1C3BCE87-5DB7-E6C9-C767-867EDFF9010A}"/>
              </a:ext>
            </a:extLst>
          </p:cNvPr>
          <p:cNvGrpSpPr/>
          <p:nvPr/>
        </p:nvGrpSpPr>
        <p:grpSpPr>
          <a:xfrm>
            <a:off x="1168879" y="1241839"/>
            <a:ext cx="6874471" cy="900512"/>
            <a:chOff x="1168879" y="1241839"/>
            <a:chExt cx="6874471" cy="900512"/>
          </a:xfrm>
        </p:grpSpPr>
        <p:cxnSp>
          <p:nvCxnSpPr>
            <p:cNvPr id="163" name="Straight Connector 162">
              <a:extLst>
                <a:ext uri="{FF2B5EF4-FFF2-40B4-BE49-F238E27FC236}">
                  <a16:creationId xmlns:a16="http://schemas.microsoft.com/office/drawing/2014/main" id="{DF85F6C1-7E72-D925-4D7B-387EC50BA712}"/>
                </a:ext>
              </a:extLst>
            </p:cNvPr>
            <p:cNvCxnSpPr>
              <a:cxnSpLocks/>
              <a:stCxn id="4" idx="6"/>
              <a:endCxn id="12" idx="1"/>
            </p:cNvCxnSpPr>
            <p:nvPr/>
          </p:nvCxnSpPr>
          <p:spPr>
            <a:xfrm>
              <a:off x="2794018" y="1799451"/>
              <a:ext cx="4359316" cy="413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0E925D5-6E41-410F-319A-4BD5202FB237}"/>
                </a:ext>
              </a:extLst>
            </p:cNvPr>
            <p:cNvSpPr/>
            <p:nvPr/>
          </p:nvSpPr>
          <p:spPr>
            <a:xfrm>
              <a:off x="2108218" y="1456551"/>
              <a:ext cx="685800" cy="68580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a:t>
              </a:r>
            </a:p>
            <a:p>
              <a:pPr algn="ctr"/>
              <a:r>
                <a:rPr lang="en-US" sz="1200">
                  <a:solidFill>
                    <a:schemeClr val="tx1"/>
                  </a:solidFill>
                </a:rPr>
                <a:t>1</a:t>
              </a:r>
            </a:p>
          </p:txBody>
        </p:sp>
        <p:sp>
          <p:nvSpPr>
            <p:cNvPr id="9" name="Rectangle 8">
              <a:extLst>
                <a:ext uri="{FF2B5EF4-FFF2-40B4-BE49-F238E27FC236}">
                  <a16:creationId xmlns:a16="http://schemas.microsoft.com/office/drawing/2014/main" id="{ADD8956A-B5CF-B5B2-8EFC-AC5558D23848}"/>
                </a:ext>
              </a:extLst>
            </p:cNvPr>
            <p:cNvSpPr/>
            <p:nvPr/>
          </p:nvSpPr>
          <p:spPr>
            <a:xfrm>
              <a:off x="36100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RAYS</a:t>
              </a:r>
            </a:p>
            <a:p>
              <a:pPr algn="ctr"/>
              <a:r>
                <a:rPr lang="en-US" sz="1000">
                  <a:solidFill>
                    <a:schemeClr val="tx1"/>
                  </a:solidFill>
                </a:rPr>
                <a:t>hours</a:t>
              </a:r>
            </a:p>
          </p:txBody>
        </p:sp>
        <p:sp>
          <p:nvSpPr>
            <p:cNvPr id="10" name="Rectangle 9">
              <a:extLst>
                <a:ext uri="{FF2B5EF4-FFF2-40B4-BE49-F238E27FC236}">
                  <a16:creationId xmlns:a16="http://schemas.microsoft.com/office/drawing/2014/main" id="{964070FE-0F16-59C2-9D9B-8F03805CE326}"/>
                </a:ext>
              </a:extLst>
            </p:cNvPr>
            <p:cNvSpPr/>
            <p:nvPr/>
          </p:nvSpPr>
          <p:spPr>
            <a:xfrm>
              <a:off x="47911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ROT</a:t>
              </a:r>
            </a:p>
            <a:p>
              <a:pPr algn="ctr"/>
              <a:r>
                <a:rPr lang="en-US" sz="1000">
                  <a:solidFill>
                    <a:schemeClr val="tx1"/>
                  </a:solidFill>
                </a:rPr>
                <a:t>mins</a:t>
              </a:r>
            </a:p>
          </p:txBody>
        </p:sp>
        <p:sp>
          <p:nvSpPr>
            <p:cNvPr id="11" name="Rectangle 10">
              <a:extLst>
                <a:ext uri="{FF2B5EF4-FFF2-40B4-BE49-F238E27FC236}">
                  <a16:creationId xmlns:a16="http://schemas.microsoft.com/office/drawing/2014/main" id="{BA0C4D52-F149-2746-B510-C73988144FF8}"/>
                </a:ext>
              </a:extLst>
            </p:cNvPr>
            <p:cNvSpPr/>
            <p:nvPr/>
          </p:nvSpPr>
          <p:spPr>
            <a:xfrm>
              <a:off x="59722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PCOS</a:t>
              </a:r>
            </a:p>
            <a:p>
              <a:pPr algn="ctr"/>
              <a:r>
                <a:rPr lang="en-US" sz="900">
                  <a:solidFill>
                    <a:schemeClr val="tx1"/>
                  </a:solidFill>
                </a:rPr>
                <a:t>days</a:t>
              </a:r>
            </a:p>
          </p:txBody>
        </p:sp>
        <p:sp>
          <p:nvSpPr>
            <p:cNvPr id="12" name="Rectangle 11">
              <a:extLst>
                <a:ext uri="{FF2B5EF4-FFF2-40B4-BE49-F238E27FC236}">
                  <a16:creationId xmlns:a16="http://schemas.microsoft.com/office/drawing/2014/main" id="{CBB0CA15-6C61-E9D8-A9E7-F94EDD8C4F2E}"/>
                </a:ext>
              </a:extLst>
            </p:cNvPr>
            <p:cNvSpPr/>
            <p:nvPr/>
          </p:nvSpPr>
          <p:spPr>
            <a:xfrm>
              <a:off x="71533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ChSolver</a:t>
              </a:r>
            </a:p>
            <a:p>
              <a:pPr algn="ctr"/>
              <a:r>
                <a:rPr lang="en-US" sz="1000">
                  <a:solidFill>
                    <a:schemeClr val="tx1"/>
                  </a:solidFill>
                </a:rPr>
                <a:t>hours</a:t>
              </a:r>
            </a:p>
          </p:txBody>
        </p:sp>
        <p:cxnSp>
          <p:nvCxnSpPr>
            <p:cNvPr id="114" name="Straight Arrow Connector 113">
              <a:extLst>
                <a:ext uri="{FF2B5EF4-FFF2-40B4-BE49-F238E27FC236}">
                  <a16:creationId xmlns:a16="http://schemas.microsoft.com/office/drawing/2014/main" id="{30C8FAC6-BF01-579A-30CE-7F40B2323CE2}"/>
                </a:ext>
              </a:extLst>
            </p:cNvPr>
            <p:cNvCxnSpPr>
              <a:cxnSpLocks/>
            </p:cNvCxnSpPr>
            <p:nvPr/>
          </p:nvCxnSpPr>
          <p:spPr>
            <a:xfrm>
              <a:off x="1261565" y="1799451"/>
              <a:ext cx="84665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790AB36A-0BFC-9342-5221-1291E90F4230}"/>
                </a:ext>
              </a:extLst>
            </p:cNvPr>
            <p:cNvSpPr/>
            <p:nvPr/>
          </p:nvSpPr>
          <p:spPr>
            <a:xfrm>
              <a:off x="1168879" y="1490760"/>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Cost</a:t>
              </a:r>
            </a:p>
          </p:txBody>
        </p:sp>
        <p:sp>
          <p:nvSpPr>
            <p:cNvPr id="21" name="Oval 20">
              <a:extLst>
                <a:ext uri="{FF2B5EF4-FFF2-40B4-BE49-F238E27FC236}">
                  <a16:creationId xmlns:a16="http://schemas.microsoft.com/office/drawing/2014/main" id="{C8E1FA43-C492-3653-4F08-D81BF4B50A99}"/>
                </a:ext>
              </a:extLst>
            </p:cNvPr>
            <p:cNvSpPr>
              <a:spLocks noChangeAspect="1"/>
            </p:cNvSpPr>
            <p:nvPr/>
          </p:nvSpPr>
          <p:spPr>
            <a:xfrm>
              <a:off x="3939983"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M11</a:t>
              </a:r>
            </a:p>
          </p:txBody>
        </p:sp>
        <p:cxnSp>
          <p:nvCxnSpPr>
            <p:cNvPr id="22" name="Straight Connector 21">
              <a:extLst>
                <a:ext uri="{FF2B5EF4-FFF2-40B4-BE49-F238E27FC236}">
                  <a16:creationId xmlns:a16="http://schemas.microsoft.com/office/drawing/2014/main" id="{B0E52550-54FF-1BD5-EC29-0873535F3FA3}"/>
                </a:ext>
              </a:extLst>
            </p:cNvPr>
            <p:cNvCxnSpPr>
              <a:cxnSpLocks/>
            </p:cNvCxnSpPr>
            <p:nvPr/>
          </p:nvCxnSpPr>
          <p:spPr>
            <a:xfrm>
              <a:off x="4076325"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CE0E519-AE31-A3BE-E60C-AFF3111DB1DF}"/>
                </a:ext>
              </a:extLst>
            </p:cNvPr>
            <p:cNvSpPr>
              <a:spLocks noChangeAspect="1"/>
            </p:cNvSpPr>
            <p:nvPr/>
          </p:nvSpPr>
          <p:spPr>
            <a:xfrm>
              <a:off x="5130061"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M12</a:t>
              </a:r>
            </a:p>
          </p:txBody>
        </p:sp>
        <p:cxnSp>
          <p:nvCxnSpPr>
            <p:cNvPr id="31" name="Straight Connector 30">
              <a:extLst>
                <a:ext uri="{FF2B5EF4-FFF2-40B4-BE49-F238E27FC236}">
                  <a16:creationId xmlns:a16="http://schemas.microsoft.com/office/drawing/2014/main" id="{91A4FFDB-7FD8-A850-3BB2-DA50CF72D3A6}"/>
                </a:ext>
              </a:extLst>
            </p:cNvPr>
            <p:cNvCxnSpPr>
              <a:cxnSpLocks/>
            </p:cNvCxnSpPr>
            <p:nvPr/>
          </p:nvCxnSpPr>
          <p:spPr>
            <a:xfrm>
              <a:off x="5266403"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09A06714-0233-DEB7-434B-1CFA5D7BEBB5}"/>
                </a:ext>
              </a:extLst>
            </p:cNvPr>
            <p:cNvSpPr>
              <a:spLocks noChangeAspect="1"/>
            </p:cNvSpPr>
            <p:nvPr/>
          </p:nvSpPr>
          <p:spPr>
            <a:xfrm>
              <a:off x="6296382"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M13</a:t>
              </a:r>
            </a:p>
          </p:txBody>
        </p:sp>
        <p:cxnSp>
          <p:nvCxnSpPr>
            <p:cNvPr id="33" name="Straight Connector 32">
              <a:extLst>
                <a:ext uri="{FF2B5EF4-FFF2-40B4-BE49-F238E27FC236}">
                  <a16:creationId xmlns:a16="http://schemas.microsoft.com/office/drawing/2014/main" id="{0FE9B969-349F-3D74-7084-B2ACEDF3DF59}"/>
                </a:ext>
              </a:extLst>
            </p:cNvPr>
            <p:cNvCxnSpPr>
              <a:cxnSpLocks/>
            </p:cNvCxnSpPr>
            <p:nvPr/>
          </p:nvCxnSpPr>
          <p:spPr>
            <a:xfrm>
              <a:off x="6432724"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C55BF03-D154-0487-CC65-623BA3FF9E22}"/>
                </a:ext>
              </a:extLst>
            </p:cNvPr>
            <p:cNvSpPr>
              <a:spLocks noChangeAspect="1"/>
            </p:cNvSpPr>
            <p:nvPr/>
          </p:nvSpPr>
          <p:spPr>
            <a:xfrm>
              <a:off x="7486460"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M14</a:t>
              </a:r>
            </a:p>
          </p:txBody>
        </p:sp>
        <p:cxnSp>
          <p:nvCxnSpPr>
            <p:cNvPr id="37" name="Straight Connector 36">
              <a:extLst>
                <a:ext uri="{FF2B5EF4-FFF2-40B4-BE49-F238E27FC236}">
                  <a16:creationId xmlns:a16="http://schemas.microsoft.com/office/drawing/2014/main" id="{1F476B95-B179-169B-E409-97BBE3043797}"/>
                </a:ext>
              </a:extLst>
            </p:cNvPr>
            <p:cNvCxnSpPr>
              <a:cxnSpLocks/>
            </p:cNvCxnSpPr>
            <p:nvPr/>
          </p:nvCxnSpPr>
          <p:spPr>
            <a:xfrm>
              <a:off x="7622802"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853D8706-612A-77D3-AA85-D24320E90645}"/>
              </a:ext>
            </a:extLst>
          </p:cNvPr>
          <p:cNvGrpSpPr/>
          <p:nvPr/>
        </p:nvGrpSpPr>
        <p:grpSpPr>
          <a:xfrm>
            <a:off x="1168879" y="2185609"/>
            <a:ext cx="6874471" cy="906459"/>
            <a:chOff x="1168879" y="2185609"/>
            <a:chExt cx="6874471" cy="906459"/>
          </a:xfrm>
        </p:grpSpPr>
        <p:cxnSp>
          <p:nvCxnSpPr>
            <p:cNvPr id="165" name="Straight Connector 164">
              <a:extLst>
                <a:ext uri="{FF2B5EF4-FFF2-40B4-BE49-F238E27FC236}">
                  <a16:creationId xmlns:a16="http://schemas.microsoft.com/office/drawing/2014/main" id="{CDB71C18-FDA1-4537-44F1-7D2A2EFB7C6D}"/>
                </a:ext>
              </a:extLst>
            </p:cNvPr>
            <p:cNvCxnSpPr>
              <a:cxnSpLocks/>
              <a:stCxn id="5" idx="6"/>
              <a:endCxn id="16" idx="1"/>
            </p:cNvCxnSpPr>
            <p:nvPr/>
          </p:nvCxnSpPr>
          <p:spPr>
            <a:xfrm flipV="1">
              <a:off x="2794018" y="2744693"/>
              <a:ext cx="4359316" cy="447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B1B614C5-9FBA-19C8-924F-2CE34C8980D0}"/>
                </a:ext>
              </a:extLst>
            </p:cNvPr>
            <p:cNvSpPr/>
            <p:nvPr/>
          </p:nvSpPr>
          <p:spPr>
            <a:xfrm>
              <a:off x="2108218" y="2406268"/>
              <a:ext cx="685800" cy="68580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2</a:t>
              </a:r>
            </a:p>
          </p:txBody>
        </p:sp>
        <p:sp>
          <p:nvSpPr>
            <p:cNvPr id="13" name="Rectangle 12">
              <a:extLst>
                <a:ext uri="{FF2B5EF4-FFF2-40B4-BE49-F238E27FC236}">
                  <a16:creationId xmlns:a16="http://schemas.microsoft.com/office/drawing/2014/main" id="{A2D0554C-2386-B2D6-C912-77F29CF18916}"/>
                </a:ext>
              </a:extLst>
            </p:cNvPr>
            <p:cNvSpPr/>
            <p:nvPr/>
          </p:nvSpPr>
          <p:spPr>
            <a:xfrm>
              <a:off x="36100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Simics</a:t>
              </a:r>
            </a:p>
            <a:p>
              <a:pPr algn="ctr"/>
              <a:r>
                <a:rPr lang="en-US" sz="1000">
                  <a:solidFill>
                    <a:schemeClr val="tx1"/>
                  </a:solidFill>
                </a:rPr>
                <a:t>mins</a:t>
              </a:r>
              <a:endParaRPr lang="en-US" sz="1200">
                <a:solidFill>
                  <a:schemeClr val="tx1"/>
                </a:solidFill>
              </a:endParaRPr>
            </a:p>
          </p:txBody>
        </p:sp>
        <p:sp>
          <p:nvSpPr>
            <p:cNvPr id="14" name="Rectangle 13">
              <a:extLst>
                <a:ext uri="{FF2B5EF4-FFF2-40B4-BE49-F238E27FC236}">
                  <a16:creationId xmlns:a16="http://schemas.microsoft.com/office/drawing/2014/main" id="{8FFEA29A-3D94-DD77-61BC-CEA94BC2E065}"/>
                </a:ext>
              </a:extLst>
            </p:cNvPr>
            <p:cNvSpPr/>
            <p:nvPr/>
          </p:nvSpPr>
          <p:spPr>
            <a:xfrm>
              <a:off x="47911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Docea</a:t>
              </a:r>
            </a:p>
            <a:p>
              <a:pPr algn="ctr"/>
              <a:r>
                <a:rPr lang="en-US" sz="1000">
                  <a:solidFill>
                    <a:schemeClr val="tx1"/>
                  </a:solidFill>
                </a:rPr>
                <a:t>hours</a:t>
              </a:r>
              <a:endParaRPr lang="en-US" sz="1200">
                <a:solidFill>
                  <a:schemeClr val="tx1"/>
                </a:solidFill>
              </a:endParaRPr>
            </a:p>
          </p:txBody>
        </p:sp>
        <p:sp>
          <p:nvSpPr>
            <p:cNvPr id="15" name="Rectangle 14">
              <a:extLst>
                <a:ext uri="{FF2B5EF4-FFF2-40B4-BE49-F238E27FC236}">
                  <a16:creationId xmlns:a16="http://schemas.microsoft.com/office/drawing/2014/main" id="{61F4350E-7642-96E2-8060-9B4A9D71D7F6}"/>
                </a:ext>
              </a:extLst>
            </p:cNvPr>
            <p:cNvSpPr/>
            <p:nvPr/>
          </p:nvSpPr>
          <p:spPr>
            <a:xfrm>
              <a:off x="59722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Martini</a:t>
              </a:r>
            </a:p>
            <a:p>
              <a:pPr algn="ctr"/>
              <a:r>
                <a:rPr lang="en-US" sz="1000">
                  <a:solidFill>
                    <a:schemeClr val="tx1"/>
                  </a:solidFill>
                </a:rPr>
                <a:t>hours</a:t>
              </a:r>
              <a:endParaRPr lang="en-US" sz="1200">
                <a:solidFill>
                  <a:schemeClr val="tx1"/>
                </a:solidFill>
              </a:endParaRPr>
            </a:p>
          </p:txBody>
        </p:sp>
        <p:sp>
          <p:nvSpPr>
            <p:cNvPr id="16" name="Rectangle 15">
              <a:extLst>
                <a:ext uri="{FF2B5EF4-FFF2-40B4-BE49-F238E27FC236}">
                  <a16:creationId xmlns:a16="http://schemas.microsoft.com/office/drawing/2014/main" id="{F5D38A62-491F-FCC1-8A00-06D10A68AEF1}"/>
                </a:ext>
              </a:extLst>
            </p:cNvPr>
            <p:cNvSpPr/>
            <p:nvPr/>
          </p:nvSpPr>
          <p:spPr>
            <a:xfrm>
              <a:off x="71533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Marlin</a:t>
              </a:r>
            </a:p>
            <a:p>
              <a:pPr algn="ctr"/>
              <a:r>
                <a:rPr lang="en-US" sz="1000">
                  <a:solidFill>
                    <a:schemeClr val="tx1"/>
                  </a:solidFill>
                </a:rPr>
                <a:t>hours</a:t>
              </a:r>
              <a:endParaRPr lang="en-US" sz="1200">
                <a:solidFill>
                  <a:schemeClr val="tx1"/>
                </a:solidFill>
              </a:endParaRPr>
            </a:p>
          </p:txBody>
        </p:sp>
        <p:cxnSp>
          <p:nvCxnSpPr>
            <p:cNvPr id="116" name="Straight Arrow Connector 115">
              <a:extLst>
                <a:ext uri="{FF2B5EF4-FFF2-40B4-BE49-F238E27FC236}">
                  <a16:creationId xmlns:a16="http://schemas.microsoft.com/office/drawing/2014/main" id="{6F384DEC-E232-C7B9-FC63-B76A3D9A230D}"/>
                </a:ext>
              </a:extLst>
            </p:cNvPr>
            <p:cNvCxnSpPr>
              <a:cxnSpLocks/>
            </p:cNvCxnSpPr>
            <p:nvPr/>
          </p:nvCxnSpPr>
          <p:spPr>
            <a:xfrm>
              <a:off x="1261565" y="2749168"/>
              <a:ext cx="84665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F5BD4D2F-619D-1020-5D3B-9F5B4714B53C}"/>
                </a:ext>
              </a:extLst>
            </p:cNvPr>
            <p:cNvSpPr/>
            <p:nvPr/>
          </p:nvSpPr>
          <p:spPr>
            <a:xfrm>
              <a:off x="1168879" y="2420152"/>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KPI</a:t>
              </a:r>
            </a:p>
          </p:txBody>
        </p:sp>
        <p:sp>
          <p:nvSpPr>
            <p:cNvPr id="53" name="Oval 52">
              <a:extLst>
                <a:ext uri="{FF2B5EF4-FFF2-40B4-BE49-F238E27FC236}">
                  <a16:creationId xmlns:a16="http://schemas.microsoft.com/office/drawing/2014/main" id="{F673F131-8EDE-5430-8077-BD2ED1855AED}"/>
                </a:ext>
              </a:extLst>
            </p:cNvPr>
            <p:cNvSpPr>
              <a:spLocks noChangeAspect="1"/>
            </p:cNvSpPr>
            <p:nvPr/>
          </p:nvSpPr>
          <p:spPr>
            <a:xfrm>
              <a:off x="3918917"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M21</a:t>
              </a:r>
            </a:p>
          </p:txBody>
        </p:sp>
        <p:cxnSp>
          <p:nvCxnSpPr>
            <p:cNvPr id="56" name="Straight Connector 55">
              <a:extLst>
                <a:ext uri="{FF2B5EF4-FFF2-40B4-BE49-F238E27FC236}">
                  <a16:creationId xmlns:a16="http://schemas.microsoft.com/office/drawing/2014/main" id="{F19FDD9E-037C-0107-8B9C-0DA9A5A24177}"/>
                </a:ext>
              </a:extLst>
            </p:cNvPr>
            <p:cNvCxnSpPr>
              <a:cxnSpLocks/>
            </p:cNvCxnSpPr>
            <p:nvPr/>
          </p:nvCxnSpPr>
          <p:spPr>
            <a:xfrm>
              <a:off x="4055259"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AF2D973-36BC-F9A2-E589-1A8B6DB28CEA}"/>
                </a:ext>
              </a:extLst>
            </p:cNvPr>
            <p:cNvSpPr>
              <a:spLocks noChangeAspect="1"/>
            </p:cNvSpPr>
            <p:nvPr/>
          </p:nvSpPr>
          <p:spPr>
            <a:xfrm>
              <a:off x="5108995"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M22</a:t>
              </a:r>
            </a:p>
          </p:txBody>
        </p:sp>
        <p:cxnSp>
          <p:nvCxnSpPr>
            <p:cNvPr id="62" name="Straight Connector 61">
              <a:extLst>
                <a:ext uri="{FF2B5EF4-FFF2-40B4-BE49-F238E27FC236}">
                  <a16:creationId xmlns:a16="http://schemas.microsoft.com/office/drawing/2014/main" id="{786289F6-D8D4-58D6-59C4-FA947DC7858E}"/>
                </a:ext>
              </a:extLst>
            </p:cNvPr>
            <p:cNvCxnSpPr>
              <a:cxnSpLocks/>
            </p:cNvCxnSpPr>
            <p:nvPr/>
          </p:nvCxnSpPr>
          <p:spPr>
            <a:xfrm>
              <a:off x="5245337"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140B80D3-3977-8D4F-1562-C3B16E37B9C3}"/>
                </a:ext>
              </a:extLst>
            </p:cNvPr>
            <p:cNvSpPr>
              <a:spLocks noChangeAspect="1"/>
            </p:cNvSpPr>
            <p:nvPr/>
          </p:nvSpPr>
          <p:spPr>
            <a:xfrm>
              <a:off x="6275316"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M23</a:t>
              </a:r>
            </a:p>
          </p:txBody>
        </p:sp>
        <p:cxnSp>
          <p:nvCxnSpPr>
            <p:cNvPr id="68" name="Straight Connector 67">
              <a:extLst>
                <a:ext uri="{FF2B5EF4-FFF2-40B4-BE49-F238E27FC236}">
                  <a16:creationId xmlns:a16="http://schemas.microsoft.com/office/drawing/2014/main" id="{6F046AD0-602B-532D-3CC1-F8CCC107C653}"/>
                </a:ext>
              </a:extLst>
            </p:cNvPr>
            <p:cNvCxnSpPr>
              <a:cxnSpLocks/>
            </p:cNvCxnSpPr>
            <p:nvPr/>
          </p:nvCxnSpPr>
          <p:spPr>
            <a:xfrm>
              <a:off x="6411658"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6316A8DA-AD12-FD02-C7FC-520E355D0220}"/>
                </a:ext>
              </a:extLst>
            </p:cNvPr>
            <p:cNvSpPr>
              <a:spLocks noChangeAspect="1"/>
            </p:cNvSpPr>
            <p:nvPr/>
          </p:nvSpPr>
          <p:spPr>
            <a:xfrm>
              <a:off x="7465394"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M24</a:t>
              </a:r>
            </a:p>
          </p:txBody>
        </p:sp>
        <p:cxnSp>
          <p:nvCxnSpPr>
            <p:cNvPr id="74" name="Straight Connector 73">
              <a:extLst>
                <a:ext uri="{FF2B5EF4-FFF2-40B4-BE49-F238E27FC236}">
                  <a16:creationId xmlns:a16="http://schemas.microsoft.com/office/drawing/2014/main" id="{60A76472-4643-1123-4975-26E8AA9C551B}"/>
                </a:ext>
              </a:extLst>
            </p:cNvPr>
            <p:cNvCxnSpPr>
              <a:cxnSpLocks/>
            </p:cNvCxnSpPr>
            <p:nvPr/>
          </p:nvCxnSpPr>
          <p:spPr>
            <a:xfrm>
              <a:off x="7601736"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CC16E06-29A5-4677-2BA1-02676DB10E0E}"/>
              </a:ext>
            </a:extLst>
          </p:cNvPr>
          <p:cNvGrpSpPr/>
          <p:nvPr/>
        </p:nvGrpSpPr>
        <p:grpSpPr>
          <a:xfrm>
            <a:off x="1168879" y="5029352"/>
            <a:ext cx="5847295" cy="911869"/>
            <a:chOff x="1168879" y="5029352"/>
            <a:chExt cx="5847295" cy="911869"/>
          </a:xfrm>
        </p:grpSpPr>
        <p:cxnSp>
          <p:nvCxnSpPr>
            <p:cNvPr id="171" name="Straight Connector 170">
              <a:extLst>
                <a:ext uri="{FF2B5EF4-FFF2-40B4-BE49-F238E27FC236}">
                  <a16:creationId xmlns:a16="http://schemas.microsoft.com/office/drawing/2014/main" id="{CDF2172F-8D8D-23F8-53F5-1B690DB35941}"/>
                </a:ext>
              </a:extLst>
            </p:cNvPr>
            <p:cNvCxnSpPr>
              <a:cxnSpLocks/>
              <a:stCxn id="40" idx="6"/>
              <a:endCxn id="30" idx="1"/>
            </p:cNvCxnSpPr>
            <p:nvPr/>
          </p:nvCxnSpPr>
          <p:spPr>
            <a:xfrm>
              <a:off x="4639582" y="5598321"/>
              <a:ext cx="1486576"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4D6C1A8-C748-12AB-7553-7E917F6DDEAC}"/>
                </a:ext>
              </a:extLst>
            </p:cNvPr>
            <p:cNvSpPr/>
            <p:nvPr/>
          </p:nvSpPr>
          <p:spPr>
            <a:xfrm>
              <a:off x="3953782" y="5255421"/>
              <a:ext cx="685800" cy="68580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5</a:t>
              </a:r>
            </a:p>
          </p:txBody>
        </p:sp>
        <p:sp>
          <p:nvSpPr>
            <p:cNvPr id="29" name="Rectangle 28">
              <a:extLst>
                <a:ext uri="{FF2B5EF4-FFF2-40B4-BE49-F238E27FC236}">
                  <a16:creationId xmlns:a16="http://schemas.microsoft.com/office/drawing/2014/main" id="{0785AB79-CA2F-6290-E2CF-201C63EE3CCE}"/>
                </a:ext>
              </a:extLst>
            </p:cNvPr>
            <p:cNvSpPr/>
            <p:nvPr/>
          </p:nvSpPr>
          <p:spPr>
            <a:xfrm>
              <a:off x="4945058" y="539715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Floorplan</a:t>
              </a:r>
            </a:p>
            <a:p>
              <a:pPr algn="ctr"/>
              <a:r>
                <a:rPr lang="en-US" sz="1000">
                  <a:solidFill>
                    <a:schemeClr val="tx1"/>
                  </a:solidFill>
                </a:rPr>
                <a:t>months</a:t>
              </a:r>
              <a:endParaRPr lang="en-US" sz="1200">
                <a:solidFill>
                  <a:schemeClr val="tx1"/>
                </a:solidFill>
              </a:endParaRPr>
            </a:p>
          </p:txBody>
        </p:sp>
        <p:sp>
          <p:nvSpPr>
            <p:cNvPr id="30" name="Rectangle 29">
              <a:extLst>
                <a:ext uri="{FF2B5EF4-FFF2-40B4-BE49-F238E27FC236}">
                  <a16:creationId xmlns:a16="http://schemas.microsoft.com/office/drawing/2014/main" id="{4652A854-1419-C05F-50C9-65F7D3F85708}"/>
                </a:ext>
              </a:extLst>
            </p:cNvPr>
            <p:cNvSpPr/>
            <p:nvPr/>
          </p:nvSpPr>
          <p:spPr>
            <a:xfrm>
              <a:off x="6126158" y="539715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Thermals</a:t>
              </a:r>
            </a:p>
            <a:p>
              <a:pPr algn="ctr"/>
              <a:r>
                <a:rPr lang="en-US" sz="1000">
                  <a:solidFill>
                    <a:schemeClr val="tx1"/>
                  </a:solidFill>
                </a:rPr>
                <a:t>weeks</a:t>
              </a:r>
              <a:endParaRPr lang="en-US" sz="1200">
                <a:solidFill>
                  <a:schemeClr val="tx1"/>
                </a:solidFill>
              </a:endParaRPr>
            </a:p>
          </p:txBody>
        </p:sp>
        <p:cxnSp>
          <p:nvCxnSpPr>
            <p:cNvPr id="122" name="Straight Arrow Connector 121">
              <a:extLst>
                <a:ext uri="{FF2B5EF4-FFF2-40B4-BE49-F238E27FC236}">
                  <a16:creationId xmlns:a16="http://schemas.microsoft.com/office/drawing/2014/main" id="{39EC143F-5C6E-2BFA-4264-E831C73B464E}"/>
                </a:ext>
              </a:extLst>
            </p:cNvPr>
            <p:cNvCxnSpPr>
              <a:cxnSpLocks/>
            </p:cNvCxnSpPr>
            <p:nvPr/>
          </p:nvCxnSpPr>
          <p:spPr>
            <a:xfrm>
              <a:off x="1261565" y="5598321"/>
              <a:ext cx="269221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DF39B638-BAEC-7892-295B-7AB50F90537F}"/>
                </a:ext>
              </a:extLst>
            </p:cNvPr>
            <p:cNvSpPr/>
            <p:nvPr/>
          </p:nvSpPr>
          <p:spPr>
            <a:xfrm>
              <a:off x="1168879" y="5287172"/>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Physical</a:t>
              </a:r>
            </a:p>
          </p:txBody>
        </p:sp>
        <p:sp>
          <p:nvSpPr>
            <p:cNvPr id="118" name="Oval 117">
              <a:extLst>
                <a:ext uri="{FF2B5EF4-FFF2-40B4-BE49-F238E27FC236}">
                  <a16:creationId xmlns:a16="http://schemas.microsoft.com/office/drawing/2014/main" id="{BF7593C3-D56D-C942-CA05-CD3F0B5DC967}"/>
                </a:ext>
              </a:extLst>
            </p:cNvPr>
            <p:cNvSpPr>
              <a:spLocks noChangeAspect="1"/>
            </p:cNvSpPr>
            <p:nvPr/>
          </p:nvSpPr>
          <p:spPr>
            <a:xfrm>
              <a:off x="5253941" y="5029352"/>
              <a:ext cx="272250" cy="27225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M51</a:t>
              </a:r>
            </a:p>
          </p:txBody>
        </p:sp>
        <p:cxnSp>
          <p:nvCxnSpPr>
            <p:cNvPr id="120" name="Straight Connector 119">
              <a:extLst>
                <a:ext uri="{FF2B5EF4-FFF2-40B4-BE49-F238E27FC236}">
                  <a16:creationId xmlns:a16="http://schemas.microsoft.com/office/drawing/2014/main" id="{46D94366-1BB4-7169-5094-968058B2E352}"/>
                </a:ext>
              </a:extLst>
            </p:cNvPr>
            <p:cNvCxnSpPr>
              <a:cxnSpLocks/>
            </p:cNvCxnSpPr>
            <p:nvPr/>
          </p:nvCxnSpPr>
          <p:spPr>
            <a:xfrm>
              <a:off x="5390283" y="5285803"/>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B331D875-322D-F9C1-3BF2-FFECAA8CAA1C}"/>
                </a:ext>
              </a:extLst>
            </p:cNvPr>
            <p:cNvSpPr>
              <a:spLocks noChangeAspect="1"/>
            </p:cNvSpPr>
            <p:nvPr/>
          </p:nvSpPr>
          <p:spPr>
            <a:xfrm>
              <a:off x="6444019" y="5029352"/>
              <a:ext cx="272250" cy="27225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M52</a:t>
              </a:r>
            </a:p>
          </p:txBody>
        </p:sp>
        <p:cxnSp>
          <p:nvCxnSpPr>
            <p:cNvPr id="123" name="Straight Connector 122">
              <a:extLst>
                <a:ext uri="{FF2B5EF4-FFF2-40B4-BE49-F238E27FC236}">
                  <a16:creationId xmlns:a16="http://schemas.microsoft.com/office/drawing/2014/main" id="{E41D8048-419C-064B-5582-E61484501604}"/>
                </a:ext>
              </a:extLst>
            </p:cNvPr>
            <p:cNvCxnSpPr>
              <a:cxnSpLocks/>
            </p:cNvCxnSpPr>
            <p:nvPr/>
          </p:nvCxnSpPr>
          <p:spPr>
            <a:xfrm>
              <a:off x="6580361" y="5285803"/>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A229CC8-1B89-FEC4-CDFA-7E5F9C9C75BD}"/>
              </a:ext>
            </a:extLst>
          </p:cNvPr>
          <p:cNvGrpSpPr/>
          <p:nvPr/>
        </p:nvGrpSpPr>
        <p:grpSpPr>
          <a:xfrm>
            <a:off x="1168879" y="4079196"/>
            <a:ext cx="8945587" cy="912307"/>
            <a:chOff x="1168879" y="4079196"/>
            <a:chExt cx="8945587" cy="912307"/>
          </a:xfrm>
        </p:grpSpPr>
        <p:cxnSp>
          <p:nvCxnSpPr>
            <p:cNvPr id="169" name="Straight Connector 168">
              <a:extLst>
                <a:ext uri="{FF2B5EF4-FFF2-40B4-BE49-F238E27FC236}">
                  <a16:creationId xmlns:a16="http://schemas.microsoft.com/office/drawing/2014/main" id="{133A2991-34EE-A2DD-181B-014760B0C35F}"/>
                </a:ext>
              </a:extLst>
            </p:cNvPr>
            <p:cNvCxnSpPr>
              <a:cxnSpLocks/>
              <a:stCxn id="39" idx="6"/>
              <a:endCxn id="42" idx="1"/>
            </p:cNvCxnSpPr>
            <p:nvPr/>
          </p:nvCxnSpPr>
          <p:spPr>
            <a:xfrm>
              <a:off x="3953782" y="4648603"/>
              <a:ext cx="5270668" cy="85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A1D60BD9-ADCA-FD55-D9EE-C9BF9EE8CFB6}"/>
                </a:ext>
              </a:extLst>
            </p:cNvPr>
            <p:cNvSpPr/>
            <p:nvPr/>
          </p:nvSpPr>
          <p:spPr>
            <a:xfrm>
              <a:off x="3267982" y="4305703"/>
              <a:ext cx="685800" cy="68580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4</a:t>
              </a:r>
            </a:p>
          </p:txBody>
        </p:sp>
        <p:sp>
          <p:nvSpPr>
            <p:cNvPr id="25" name="Rectangle 24">
              <a:extLst>
                <a:ext uri="{FF2B5EF4-FFF2-40B4-BE49-F238E27FC236}">
                  <a16:creationId xmlns:a16="http://schemas.microsoft.com/office/drawing/2014/main" id="{3F68CD6F-DCF3-4089-B2A3-FCF39E6DED62}"/>
                </a:ext>
              </a:extLst>
            </p:cNvPr>
            <p:cNvSpPr/>
            <p:nvPr/>
          </p:nvSpPr>
          <p:spPr>
            <a:xfrm>
              <a:off x="4500050" y="444829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Scalars</a:t>
              </a:r>
            </a:p>
            <a:p>
              <a:pPr algn="ctr"/>
              <a:r>
                <a:rPr lang="en-US" sz="1000">
                  <a:solidFill>
                    <a:schemeClr val="tx1"/>
                  </a:solidFill>
                </a:rPr>
                <a:t>days</a:t>
              </a:r>
              <a:endParaRPr lang="en-US" sz="1200">
                <a:solidFill>
                  <a:schemeClr val="tx1"/>
                </a:solidFill>
              </a:endParaRPr>
            </a:p>
          </p:txBody>
        </p:sp>
        <p:sp>
          <p:nvSpPr>
            <p:cNvPr id="26" name="Rectangle 25">
              <a:extLst>
                <a:ext uri="{FF2B5EF4-FFF2-40B4-BE49-F238E27FC236}">
                  <a16:creationId xmlns:a16="http://schemas.microsoft.com/office/drawing/2014/main" id="{3BB8E43F-614A-6F23-67D8-9E99DECC5C59}"/>
                </a:ext>
              </a:extLst>
            </p:cNvPr>
            <p:cNvSpPr/>
            <p:nvPr/>
          </p:nvSpPr>
          <p:spPr>
            <a:xfrm>
              <a:off x="5681150" y="444829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SimTools</a:t>
              </a:r>
            </a:p>
            <a:p>
              <a:pPr algn="ctr"/>
              <a:r>
                <a:rPr lang="en-US" sz="1000">
                  <a:solidFill>
                    <a:schemeClr val="tx1"/>
                  </a:solidFill>
                </a:rPr>
                <a:t>weeks</a:t>
              </a:r>
              <a:endParaRPr lang="en-US" sz="1200">
                <a:solidFill>
                  <a:schemeClr val="tx1"/>
                </a:solidFill>
              </a:endParaRPr>
            </a:p>
          </p:txBody>
        </p:sp>
        <p:sp>
          <p:nvSpPr>
            <p:cNvPr id="27" name="Rectangle 26">
              <a:extLst>
                <a:ext uri="{FF2B5EF4-FFF2-40B4-BE49-F238E27FC236}">
                  <a16:creationId xmlns:a16="http://schemas.microsoft.com/office/drawing/2014/main" id="{8168E2E7-9E52-72A9-0BAE-35F65B74F97E}"/>
                </a:ext>
              </a:extLst>
            </p:cNvPr>
            <p:cNvSpPr/>
            <p:nvPr/>
          </p:nvSpPr>
          <p:spPr>
            <a:xfrm>
              <a:off x="6862250" y="444829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RedHawk</a:t>
              </a:r>
            </a:p>
            <a:p>
              <a:pPr algn="ctr"/>
              <a:r>
                <a:rPr lang="en-US" sz="1000">
                  <a:solidFill>
                    <a:schemeClr val="tx1"/>
                  </a:solidFill>
                </a:rPr>
                <a:t>weeks</a:t>
              </a:r>
              <a:endParaRPr lang="en-US" sz="1200">
                <a:solidFill>
                  <a:schemeClr val="tx1"/>
                </a:solidFill>
              </a:endParaRPr>
            </a:p>
          </p:txBody>
        </p:sp>
        <p:sp>
          <p:nvSpPr>
            <p:cNvPr id="28" name="Rectangle 27">
              <a:extLst>
                <a:ext uri="{FF2B5EF4-FFF2-40B4-BE49-F238E27FC236}">
                  <a16:creationId xmlns:a16="http://schemas.microsoft.com/office/drawing/2014/main" id="{9826D029-75B5-B7D0-1404-DD112272217B}"/>
                </a:ext>
              </a:extLst>
            </p:cNvPr>
            <p:cNvSpPr/>
            <p:nvPr/>
          </p:nvSpPr>
          <p:spPr>
            <a:xfrm>
              <a:off x="8043350" y="444829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Clocking</a:t>
              </a:r>
            </a:p>
            <a:p>
              <a:pPr algn="ctr"/>
              <a:r>
                <a:rPr lang="en-US" sz="1000">
                  <a:solidFill>
                    <a:schemeClr val="tx1"/>
                  </a:solidFill>
                </a:rPr>
                <a:t>weeks</a:t>
              </a:r>
              <a:endParaRPr lang="en-US" sz="1200">
                <a:solidFill>
                  <a:schemeClr val="tx1"/>
                </a:solidFill>
              </a:endParaRPr>
            </a:p>
          </p:txBody>
        </p:sp>
        <p:sp>
          <p:nvSpPr>
            <p:cNvPr id="42" name="Rectangle 41">
              <a:extLst>
                <a:ext uri="{FF2B5EF4-FFF2-40B4-BE49-F238E27FC236}">
                  <a16:creationId xmlns:a16="http://schemas.microsoft.com/office/drawing/2014/main" id="{92F93311-F663-3D74-AF7E-17AA8D68EB74}"/>
                </a:ext>
              </a:extLst>
            </p:cNvPr>
            <p:cNvSpPr/>
            <p:nvPr/>
          </p:nvSpPr>
          <p:spPr>
            <a:xfrm>
              <a:off x="9224450" y="444829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SITools</a:t>
              </a:r>
            </a:p>
            <a:p>
              <a:pPr algn="ctr"/>
              <a:r>
                <a:rPr lang="en-US" sz="1000">
                  <a:solidFill>
                    <a:schemeClr val="tx1"/>
                  </a:solidFill>
                </a:rPr>
                <a:t>weeks</a:t>
              </a:r>
              <a:endParaRPr lang="en-US" sz="1200">
                <a:solidFill>
                  <a:schemeClr val="tx1"/>
                </a:solidFill>
              </a:endParaRPr>
            </a:p>
          </p:txBody>
        </p:sp>
        <p:cxnSp>
          <p:nvCxnSpPr>
            <p:cNvPr id="119" name="Straight Arrow Connector 118">
              <a:extLst>
                <a:ext uri="{FF2B5EF4-FFF2-40B4-BE49-F238E27FC236}">
                  <a16:creationId xmlns:a16="http://schemas.microsoft.com/office/drawing/2014/main" id="{4CAC0E21-E518-A254-0EC3-46F316E89551}"/>
                </a:ext>
              </a:extLst>
            </p:cNvPr>
            <p:cNvCxnSpPr>
              <a:cxnSpLocks/>
            </p:cNvCxnSpPr>
            <p:nvPr/>
          </p:nvCxnSpPr>
          <p:spPr>
            <a:xfrm>
              <a:off x="1261565" y="4648603"/>
              <a:ext cx="200641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CC008BDF-9A15-4E6D-2C5B-CD36C562EFDC}"/>
                </a:ext>
              </a:extLst>
            </p:cNvPr>
            <p:cNvSpPr/>
            <p:nvPr/>
          </p:nvSpPr>
          <p:spPr>
            <a:xfrm>
              <a:off x="1168879" y="4337663"/>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Electrical</a:t>
              </a:r>
            </a:p>
          </p:txBody>
        </p:sp>
        <p:sp>
          <p:nvSpPr>
            <p:cNvPr id="101" name="Oval 100">
              <a:extLst>
                <a:ext uri="{FF2B5EF4-FFF2-40B4-BE49-F238E27FC236}">
                  <a16:creationId xmlns:a16="http://schemas.microsoft.com/office/drawing/2014/main" id="{16E0AB75-1202-8606-51A5-997880AD76AE}"/>
                </a:ext>
              </a:extLst>
            </p:cNvPr>
            <p:cNvSpPr>
              <a:spLocks noChangeAspect="1"/>
            </p:cNvSpPr>
            <p:nvPr/>
          </p:nvSpPr>
          <p:spPr>
            <a:xfrm>
              <a:off x="4820780"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M41</a:t>
              </a:r>
            </a:p>
          </p:txBody>
        </p:sp>
        <p:cxnSp>
          <p:nvCxnSpPr>
            <p:cNvPr id="104" name="Straight Connector 103">
              <a:extLst>
                <a:ext uri="{FF2B5EF4-FFF2-40B4-BE49-F238E27FC236}">
                  <a16:creationId xmlns:a16="http://schemas.microsoft.com/office/drawing/2014/main" id="{A867056A-224F-CC65-61BB-E3ABB3E38A5D}"/>
                </a:ext>
              </a:extLst>
            </p:cNvPr>
            <p:cNvCxnSpPr>
              <a:cxnSpLocks/>
            </p:cNvCxnSpPr>
            <p:nvPr/>
          </p:nvCxnSpPr>
          <p:spPr>
            <a:xfrm>
              <a:off x="4957122"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CD74946F-BB15-A00D-E115-BFD8C01F40CF}"/>
                </a:ext>
              </a:extLst>
            </p:cNvPr>
            <p:cNvSpPr>
              <a:spLocks noChangeAspect="1"/>
            </p:cNvSpPr>
            <p:nvPr/>
          </p:nvSpPr>
          <p:spPr>
            <a:xfrm>
              <a:off x="6010858"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M42</a:t>
              </a:r>
            </a:p>
          </p:txBody>
        </p:sp>
        <p:cxnSp>
          <p:nvCxnSpPr>
            <p:cNvPr id="110" name="Straight Connector 109">
              <a:extLst>
                <a:ext uri="{FF2B5EF4-FFF2-40B4-BE49-F238E27FC236}">
                  <a16:creationId xmlns:a16="http://schemas.microsoft.com/office/drawing/2014/main" id="{9AF7FE3C-11EE-8B14-7EAC-87AAD430D707}"/>
                </a:ext>
              </a:extLst>
            </p:cNvPr>
            <p:cNvCxnSpPr>
              <a:cxnSpLocks/>
            </p:cNvCxnSpPr>
            <p:nvPr/>
          </p:nvCxnSpPr>
          <p:spPr>
            <a:xfrm>
              <a:off x="6147200"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C78DD2E0-5E81-464A-028C-FE8321325C8C}"/>
                </a:ext>
              </a:extLst>
            </p:cNvPr>
            <p:cNvSpPr>
              <a:spLocks noChangeAspect="1"/>
            </p:cNvSpPr>
            <p:nvPr/>
          </p:nvSpPr>
          <p:spPr>
            <a:xfrm>
              <a:off x="7177179"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M43</a:t>
              </a:r>
            </a:p>
          </p:txBody>
        </p:sp>
        <p:cxnSp>
          <p:nvCxnSpPr>
            <p:cNvPr id="112" name="Straight Connector 111">
              <a:extLst>
                <a:ext uri="{FF2B5EF4-FFF2-40B4-BE49-F238E27FC236}">
                  <a16:creationId xmlns:a16="http://schemas.microsoft.com/office/drawing/2014/main" id="{A8183CA0-F500-1242-109B-EA34F053F817}"/>
                </a:ext>
              </a:extLst>
            </p:cNvPr>
            <p:cNvCxnSpPr>
              <a:cxnSpLocks/>
            </p:cNvCxnSpPr>
            <p:nvPr/>
          </p:nvCxnSpPr>
          <p:spPr>
            <a:xfrm>
              <a:off x="7313521"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1A275F56-AF95-C89F-9387-3304DCFDEEDA}"/>
                </a:ext>
              </a:extLst>
            </p:cNvPr>
            <p:cNvSpPr>
              <a:spLocks noChangeAspect="1"/>
            </p:cNvSpPr>
            <p:nvPr/>
          </p:nvSpPr>
          <p:spPr>
            <a:xfrm>
              <a:off x="8367257"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M44</a:t>
              </a:r>
            </a:p>
          </p:txBody>
        </p:sp>
        <p:cxnSp>
          <p:nvCxnSpPr>
            <p:cNvPr id="115" name="Straight Connector 114">
              <a:extLst>
                <a:ext uri="{FF2B5EF4-FFF2-40B4-BE49-F238E27FC236}">
                  <a16:creationId xmlns:a16="http://schemas.microsoft.com/office/drawing/2014/main" id="{C6EBD942-9CC6-854D-7EFB-EC220B250C67}"/>
                </a:ext>
              </a:extLst>
            </p:cNvPr>
            <p:cNvCxnSpPr>
              <a:cxnSpLocks/>
            </p:cNvCxnSpPr>
            <p:nvPr/>
          </p:nvCxnSpPr>
          <p:spPr>
            <a:xfrm>
              <a:off x="8503599"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9EE2DEB0-AD6C-6E30-2155-DC9E87FB6A42}"/>
                </a:ext>
              </a:extLst>
            </p:cNvPr>
            <p:cNvSpPr>
              <a:spLocks noChangeAspect="1"/>
            </p:cNvSpPr>
            <p:nvPr/>
          </p:nvSpPr>
          <p:spPr>
            <a:xfrm>
              <a:off x="9560793"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M45</a:t>
              </a:r>
            </a:p>
          </p:txBody>
        </p:sp>
        <p:cxnSp>
          <p:nvCxnSpPr>
            <p:cNvPr id="125" name="Straight Connector 124">
              <a:extLst>
                <a:ext uri="{FF2B5EF4-FFF2-40B4-BE49-F238E27FC236}">
                  <a16:creationId xmlns:a16="http://schemas.microsoft.com/office/drawing/2014/main" id="{81500D2B-EEF2-1FBA-688B-6E4BB031B6A6}"/>
                </a:ext>
              </a:extLst>
            </p:cNvPr>
            <p:cNvCxnSpPr>
              <a:cxnSpLocks/>
            </p:cNvCxnSpPr>
            <p:nvPr/>
          </p:nvCxnSpPr>
          <p:spPr>
            <a:xfrm>
              <a:off x="9697135" y="432186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1D18671F-FFE5-81C4-2A93-4C630AC353AA}"/>
              </a:ext>
            </a:extLst>
          </p:cNvPr>
          <p:cNvGrpSpPr/>
          <p:nvPr/>
        </p:nvGrpSpPr>
        <p:grpSpPr>
          <a:xfrm>
            <a:off x="1168879" y="3130443"/>
            <a:ext cx="8500579" cy="911342"/>
            <a:chOff x="1168879" y="3130443"/>
            <a:chExt cx="8500579" cy="911342"/>
          </a:xfrm>
        </p:grpSpPr>
        <p:cxnSp>
          <p:nvCxnSpPr>
            <p:cNvPr id="167" name="Straight Connector 166">
              <a:extLst>
                <a:ext uri="{FF2B5EF4-FFF2-40B4-BE49-F238E27FC236}">
                  <a16:creationId xmlns:a16="http://schemas.microsoft.com/office/drawing/2014/main" id="{2896E9AC-B8E1-17EF-7FB4-4382D1A7689F}"/>
                </a:ext>
              </a:extLst>
            </p:cNvPr>
            <p:cNvCxnSpPr>
              <a:cxnSpLocks/>
              <a:stCxn id="6" idx="6"/>
              <a:endCxn id="41" idx="1"/>
            </p:cNvCxnSpPr>
            <p:nvPr/>
          </p:nvCxnSpPr>
          <p:spPr>
            <a:xfrm>
              <a:off x="3269506" y="3698885"/>
              <a:ext cx="5509936" cy="9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D75D8ED9-DC43-EC05-D7A8-20092037C8FD}"/>
                </a:ext>
              </a:extLst>
            </p:cNvPr>
            <p:cNvSpPr/>
            <p:nvPr/>
          </p:nvSpPr>
          <p:spPr>
            <a:xfrm>
              <a:off x="2583706" y="3355985"/>
              <a:ext cx="685800" cy="685800"/>
            </a:xfrm>
            <a:prstGeom prst="ellips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3</a:t>
              </a:r>
            </a:p>
          </p:txBody>
        </p:sp>
        <p:sp>
          <p:nvSpPr>
            <p:cNvPr id="17" name="Rectangle 16">
              <a:extLst>
                <a:ext uri="{FF2B5EF4-FFF2-40B4-BE49-F238E27FC236}">
                  <a16:creationId xmlns:a16="http://schemas.microsoft.com/office/drawing/2014/main" id="{EE8D9B07-F862-5E11-0E22-B1D02409B895}"/>
                </a:ext>
              </a:extLst>
            </p:cNvPr>
            <p:cNvSpPr/>
            <p:nvPr/>
          </p:nvSpPr>
          <p:spPr>
            <a:xfrm>
              <a:off x="40550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Perf</a:t>
              </a:r>
            </a:p>
            <a:p>
              <a:pPr algn="ctr"/>
              <a:r>
                <a:rPr lang="en-US" sz="1000">
                  <a:solidFill>
                    <a:schemeClr val="tx1"/>
                  </a:solidFill>
                </a:rPr>
                <a:t>mins</a:t>
              </a:r>
              <a:endParaRPr lang="en-US" sz="1200">
                <a:solidFill>
                  <a:schemeClr val="tx1"/>
                </a:solidFill>
              </a:endParaRPr>
            </a:p>
          </p:txBody>
        </p:sp>
        <p:sp>
          <p:nvSpPr>
            <p:cNvPr id="18" name="Rectangle 17">
              <a:extLst>
                <a:ext uri="{FF2B5EF4-FFF2-40B4-BE49-F238E27FC236}">
                  <a16:creationId xmlns:a16="http://schemas.microsoft.com/office/drawing/2014/main" id="{F063786F-5F68-5B46-8536-FF7FED341C17}"/>
                </a:ext>
              </a:extLst>
            </p:cNvPr>
            <p:cNvSpPr/>
            <p:nvPr/>
          </p:nvSpPr>
          <p:spPr>
            <a:xfrm>
              <a:off x="52361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Keiko</a:t>
              </a:r>
            </a:p>
            <a:p>
              <a:pPr algn="ctr"/>
              <a:r>
                <a:rPr lang="en-US" sz="1000">
                  <a:solidFill>
                    <a:schemeClr val="tx1"/>
                  </a:solidFill>
                </a:rPr>
                <a:t>days</a:t>
              </a:r>
              <a:endParaRPr lang="en-US" sz="1200">
                <a:solidFill>
                  <a:schemeClr val="tx1"/>
                </a:solidFill>
              </a:endParaRPr>
            </a:p>
          </p:txBody>
        </p:sp>
        <p:sp>
          <p:nvSpPr>
            <p:cNvPr id="19" name="Rectangle 18">
              <a:extLst>
                <a:ext uri="{FF2B5EF4-FFF2-40B4-BE49-F238E27FC236}">
                  <a16:creationId xmlns:a16="http://schemas.microsoft.com/office/drawing/2014/main" id="{17F69E3D-E85C-164A-45D9-91D8239AF508}"/>
                </a:ext>
              </a:extLst>
            </p:cNvPr>
            <p:cNvSpPr/>
            <p:nvPr/>
          </p:nvSpPr>
          <p:spPr>
            <a:xfrm>
              <a:off x="64172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Avalanche</a:t>
              </a:r>
            </a:p>
            <a:p>
              <a:pPr algn="ctr"/>
              <a:r>
                <a:rPr lang="en-US" sz="1000">
                  <a:solidFill>
                    <a:schemeClr val="tx1"/>
                  </a:solidFill>
                </a:rPr>
                <a:t>weeks</a:t>
              </a:r>
              <a:endParaRPr lang="en-US" sz="1100">
                <a:solidFill>
                  <a:schemeClr val="tx1"/>
                </a:solidFill>
              </a:endParaRPr>
            </a:p>
          </p:txBody>
        </p:sp>
        <p:sp>
          <p:nvSpPr>
            <p:cNvPr id="20" name="Rectangle 19">
              <a:extLst>
                <a:ext uri="{FF2B5EF4-FFF2-40B4-BE49-F238E27FC236}">
                  <a16:creationId xmlns:a16="http://schemas.microsoft.com/office/drawing/2014/main" id="{4535ED63-1551-967D-6E63-12FCCA71A8EB}"/>
                </a:ext>
              </a:extLst>
            </p:cNvPr>
            <p:cNvSpPr/>
            <p:nvPr/>
          </p:nvSpPr>
          <p:spPr>
            <a:xfrm>
              <a:off x="75983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IDPA</a:t>
              </a:r>
            </a:p>
            <a:p>
              <a:pPr algn="ctr"/>
              <a:r>
                <a:rPr lang="en-US" sz="1000">
                  <a:solidFill>
                    <a:schemeClr val="tx1"/>
                  </a:solidFill>
                </a:rPr>
                <a:t>weeks</a:t>
              </a:r>
              <a:endParaRPr lang="en-US" sz="1200">
                <a:solidFill>
                  <a:schemeClr val="tx1"/>
                </a:solidFill>
              </a:endParaRPr>
            </a:p>
          </p:txBody>
        </p:sp>
        <p:sp>
          <p:nvSpPr>
            <p:cNvPr id="41" name="Rectangle 40">
              <a:extLst>
                <a:ext uri="{FF2B5EF4-FFF2-40B4-BE49-F238E27FC236}">
                  <a16:creationId xmlns:a16="http://schemas.microsoft.com/office/drawing/2014/main" id="{C690D35B-A56C-D1EE-6537-A5D4F11F1E9A}"/>
                </a:ext>
              </a:extLst>
            </p:cNvPr>
            <p:cNvSpPr/>
            <p:nvPr/>
          </p:nvSpPr>
          <p:spPr>
            <a:xfrm>
              <a:off x="87794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TCO</a:t>
              </a:r>
            </a:p>
            <a:p>
              <a:pPr algn="ctr"/>
              <a:r>
                <a:rPr lang="en-US" sz="1000">
                  <a:solidFill>
                    <a:schemeClr val="tx1"/>
                  </a:solidFill>
                </a:rPr>
                <a:t>hours</a:t>
              </a:r>
              <a:endParaRPr lang="en-US" sz="1200">
                <a:solidFill>
                  <a:schemeClr val="tx1"/>
                </a:solidFill>
              </a:endParaRPr>
            </a:p>
          </p:txBody>
        </p:sp>
        <p:cxnSp>
          <p:nvCxnSpPr>
            <p:cNvPr id="117" name="Straight Arrow Connector 116">
              <a:extLst>
                <a:ext uri="{FF2B5EF4-FFF2-40B4-BE49-F238E27FC236}">
                  <a16:creationId xmlns:a16="http://schemas.microsoft.com/office/drawing/2014/main" id="{31949167-898F-4206-141D-FD9AA0BBFC93}"/>
                </a:ext>
              </a:extLst>
            </p:cNvPr>
            <p:cNvCxnSpPr>
              <a:cxnSpLocks/>
            </p:cNvCxnSpPr>
            <p:nvPr/>
          </p:nvCxnSpPr>
          <p:spPr>
            <a:xfrm>
              <a:off x="1261565" y="3698885"/>
              <a:ext cx="1322141"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7C6769E3-E4DB-5363-A108-CBDE17874AAD}"/>
                </a:ext>
              </a:extLst>
            </p:cNvPr>
            <p:cNvSpPr/>
            <p:nvPr/>
          </p:nvSpPr>
          <p:spPr>
            <a:xfrm>
              <a:off x="1168879" y="3382094"/>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PnP</a:t>
              </a:r>
            </a:p>
          </p:txBody>
        </p:sp>
        <p:sp>
          <p:nvSpPr>
            <p:cNvPr id="77" name="Oval 76">
              <a:extLst>
                <a:ext uri="{FF2B5EF4-FFF2-40B4-BE49-F238E27FC236}">
                  <a16:creationId xmlns:a16="http://schemas.microsoft.com/office/drawing/2014/main" id="{B89B6C8E-0155-9454-ECC0-CDC68AF71B64}"/>
                </a:ext>
              </a:extLst>
            </p:cNvPr>
            <p:cNvSpPr>
              <a:spLocks noChangeAspect="1"/>
            </p:cNvSpPr>
            <p:nvPr/>
          </p:nvSpPr>
          <p:spPr>
            <a:xfrm>
              <a:off x="4371530"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M31</a:t>
              </a:r>
            </a:p>
          </p:txBody>
        </p:sp>
        <p:cxnSp>
          <p:nvCxnSpPr>
            <p:cNvPr id="80" name="Straight Connector 79">
              <a:extLst>
                <a:ext uri="{FF2B5EF4-FFF2-40B4-BE49-F238E27FC236}">
                  <a16:creationId xmlns:a16="http://schemas.microsoft.com/office/drawing/2014/main" id="{410F2DDA-6271-F22E-A69F-F517F920F1C9}"/>
                </a:ext>
              </a:extLst>
            </p:cNvPr>
            <p:cNvCxnSpPr>
              <a:cxnSpLocks/>
            </p:cNvCxnSpPr>
            <p:nvPr/>
          </p:nvCxnSpPr>
          <p:spPr>
            <a:xfrm>
              <a:off x="4507872"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3B985970-13FC-EF01-1036-09D0A3EE6F34}"/>
                </a:ext>
              </a:extLst>
            </p:cNvPr>
            <p:cNvSpPr>
              <a:spLocks noChangeAspect="1"/>
            </p:cNvSpPr>
            <p:nvPr/>
          </p:nvSpPr>
          <p:spPr>
            <a:xfrm>
              <a:off x="5561608"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M32</a:t>
              </a:r>
            </a:p>
          </p:txBody>
        </p:sp>
        <p:cxnSp>
          <p:nvCxnSpPr>
            <p:cNvPr id="86" name="Straight Connector 85">
              <a:extLst>
                <a:ext uri="{FF2B5EF4-FFF2-40B4-BE49-F238E27FC236}">
                  <a16:creationId xmlns:a16="http://schemas.microsoft.com/office/drawing/2014/main" id="{8253ED27-DFD1-FBB3-6566-18D2518D6725}"/>
                </a:ext>
              </a:extLst>
            </p:cNvPr>
            <p:cNvCxnSpPr>
              <a:cxnSpLocks/>
            </p:cNvCxnSpPr>
            <p:nvPr/>
          </p:nvCxnSpPr>
          <p:spPr>
            <a:xfrm>
              <a:off x="5697950"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3BEBC273-7E1F-2287-659E-38C09825EC12}"/>
                </a:ext>
              </a:extLst>
            </p:cNvPr>
            <p:cNvSpPr>
              <a:spLocks noChangeAspect="1"/>
            </p:cNvSpPr>
            <p:nvPr/>
          </p:nvSpPr>
          <p:spPr>
            <a:xfrm>
              <a:off x="6727929"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M33</a:t>
              </a:r>
            </a:p>
          </p:txBody>
        </p:sp>
        <p:cxnSp>
          <p:nvCxnSpPr>
            <p:cNvPr id="92" name="Straight Connector 91">
              <a:extLst>
                <a:ext uri="{FF2B5EF4-FFF2-40B4-BE49-F238E27FC236}">
                  <a16:creationId xmlns:a16="http://schemas.microsoft.com/office/drawing/2014/main" id="{F71651D8-B194-F72B-C01D-556F2979F9C8}"/>
                </a:ext>
              </a:extLst>
            </p:cNvPr>
            <p:cNvCxnSpPr>
              <a:cxnSpLocks/>
            </p:cNvCxnSpPr>
            <p:nvPr/>
          </p:nvCxnSpPr>
          <p:spPr>
            <a:xfrm>
              <a:off x="6864271"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4579F98F-862A-0E26-4C7B-14B1508DAD93}"/>
                </a:ext>
              </a:extLst>
            </p:cNvPr>
            <p:cNvSpPr>
              <a:spLocks noChangeAspect="1"/>
            </p:cNvSpPr>
            <p:nvPr/>
          </p:nvSpPr>
          <p:spPr>
            <a:xfrm>
              <a:off x="7918007"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M34</a:t>
              </a:r>
            </a:p>
          </p:txBody>
        </p:sp>
        <p:cxnSp>
          <p:nvCxnSpPr>
            <p:cNvPr id="98" name="Straight Connector 97">
              <a:extLst>
                <a:ext uri="{FF2B5EF4-FFF2-40B4-BE49-F238E27FC236}">
                  <a16:creationId xmlns:a16="http://schemas.microsoft.com/office/drawing/2014/main" id="{C4A84A0A-9219-DB1D-0E0C-A44C82D88E70}"/>
                </a:ext>
              </a:extLst>
            </p:cNvPr>
            <p:cNvCxnSpPr>
              <a:cxnSpLocks/>
            </p:cNvCxnSpPr>
            <p:nvPr/>
          </p:nvCxnSpPr>
          <p:spPr>
            <a:xfrm>
              <a:off x="8054349"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AF8EF6D-305F-3DAE-BF36-97C7255C099C}"/>
                </a:ext>
              </a:extLst>
            </p:cNvPr>
            <p:cNvSpPr>
              <a:spLocks noChangeAspect="1"/>
            </p:cNvSpPr>
            <p:nvPr/>
          </p:nvSpPr>
          <p:spPr>
            <a:xfrm>
              <a:off x="9024542" y="3139215"/>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M35</a:t>
              </a:r>
            </a:p>
          </p:txBody>
        </p:sp>
        <p:cxnSp>
          <p:nvCxnSpPr>
            <p:cNvPr id="23" name="Straight Connector 22">
              <a:extLst>
                <a:ext uri="{FF2B5EF4-FFF2-40B4-BE49-F238E27FC236}">
                  <a16:creationId xmlns:a16="http://schemas.microsoft.com/office/drawing/2014/main" id="{48B32C20-CCF9-4F5A-AB8F-9E7E06F91E4B}"/>
                </a:ext>
              </a:extLst>
            </p:cNvPr>
            <p:cNvCxnSpPr>
              <a:cxnSpLocks/>
            </p:cNvCxnSpPr>
            <p:nvPr/>
          </p:nvCxnSpPr>
          <p:spPr>
            <a:xfrm>
              <a:off x="9160884" y="339566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1BC94944-C0A2-0C3E-EB77-896DC45A98AB}"/>
              </a:ext>
            </a:extLst>
          </p:cNvPr>
          <p:cNvSpPr txBox="1"/>
          <p:nvPr/>
        </p:nvSpPr>
        <p:spPr>
          <a:xfrm>
            <a:off x="5223949" y="6037020"/>
            <a:ext cx="2841808" cy="246221"/>
          </a:xfrm>
          <a:prstGeom prst="rect">
            <a:avLst/>
          </a:prstGeom>
          <a:noFill/>
        </p:spPr>
        <p:txBody>
          <a:bodyPr wrap="square">
            <a:spAutoFit/>
          </a:bodyPr>
          <a:lstStyle/>
          <a:p>
            <a:pPr lvl="0"/>
            <a:r>
              <a:rPr lang="en-US" sz="1000">
                <a:solidFill>
                  <a:schemeClr val="bg1">
                    <a:lumMod val="50000"/>
                  </a:schemeClr>
                </a:solidFill>
              </a:rPr>
              <a:t>STCO: system technology co-optimization</a:t>
            </a:r>
          </a:p>
        </p:txBody>
      </p:sp>
      <p:grpSp>
        <p:nvGrpSpPr>
          <p:cNvPr id="34" name="Group 33">
            <a:extLst>
              <a:ext uri="{FF2B5EF4-FFF2-40B4-BE49-F238E27FC236}">
                <a16:creationId xmlns:a16="http://schemas.microsoft.com/office/drawing/2014/main" id="{764F4B37-A7A7-7A62-EF6C-2AA582C429DE}"/>
              </a:ext>
            </a:extLst>
          </p:cNvPr>
          <p:cNvGrpSpPr/>
          <p:nvPr/>
        </p:nvGrpSpPr>
        <p:grpSpPr>
          <a:xfrm>
            <a:off x="333512" y="6029326"/>
            <a:ext cx="1909745" cy="276999"/>
            <a:chOff x="333512" y="6020365"/>
            <a:chExt cx="1909745" cy="276999"/>
          </a:xfrm>
        </p:grpSpPr>
        <p:sp>
          <p:nvSpPr>
            <p:cNvPr id="35" name="Rectangle 34">
              <a:extLst>
                <a:ext uri="{FF2B5EF4-FFF2-40B4-BE49-F238E27FC236}">
                  <a16:creationId xmlns:a16="http://schemas.microsoft.com/office/drawing/2014/main" id="{1DBEEA46-3B5A-F12B-563D-70C16E11D106}"/>
                </a:ext>
              </a:extLst>
            </p:cNvPr>
            <p:cNvSpPr/>
            <p:nvPr/>
          </p:nvSpPr>
          <p:spPr>
            <a:xfrm>
              <a:off x="333512" y="6021704"/>
              <a:ext cx="272276" cy="27432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38" name="Rectangle 37">
              <a:extLst>
                <a:ext uri="{FF2B5EF4-FFF2-40B4-BE49-F238E27FC236}">
                  <a16:creationId xmlns:a16="http://schemas.microsoft.com/office/drawing/2014/main" id="{43F98597-E09A-A6D4-21B9-21796362642B}"/>
                </a:ext>
              </a:extLst>
            </p:cNvPr>
            <p:cNvSpPr/>
            <p:nvPr/>
          </p:nvSpPr>
          <p:spPr>
            <a:xfrm>
              <a:off x="1105545" y="6021704"/>
              <a:ext cx="272276" cy="2743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43" name="TextBox 42">
              <a:extLst>
                <a:ext uri="{FF2B5EF4-FFF2-40B4-BE49-F238E27FC236}">
                  <a16:creationId xmlns:a16="http://schemas.microsoft.com/office/drawing/2014/main" id="{B5580F6E-AF9D-39C6-4732-74959AB0A86C}"/>
                </a:ext>
              </a:extLst>
            </p:cNvPr>
            <p:cNvSpPr txBox="1"/>
            <p:nvPr/>
          </p:nvSpPr>
          <p:spPr>
            <a:xfrm>
              <a:off x="1348162" y="6020365"/>
              <a:ext cx="895095" cy="276999"/>
            </a:xfrm>
            <a:prstGeom prst="rect">
              <a:avLst/>
            </a:prstGeom>
            <a:noFill/>
          </p:spPr>
          <p:txBody>
            <a:bodyPr wrap="square" rtlCol="0">
              <a:spAutoFit/>
            </a:bodyPr>
            <a:lstStyle/>
            <a:p>
              <a:r>
                <a:rPr lang="en-US" sz="1200"/>
                <a:t>Intel</a:t>
              </a:r>
            </a:p>
          </p:txBody>
        </p:sp>
        <p:sp>
          <p:nvSpPr>
            <p:cNvPr id="44" name="TextBox 43">
              <a:extLst>
                <a:ext uri="{FF2B5EF4-FFF2-40B4-BE49-F238E27FC236}">
                  <a16:creationId xmlns:a16="http://schemas.microsoft.com/office/drawing/2014/main" id="{9A6AFC1D-233D-934B-6C16-57DB7B81AA89}"/>
                </a:ext>
              </a:extLst>
            </p:cNvPr>
            <p:cNvSpPr txBox="1"/>
            <p:nvPr/>
          </p:nvSpPr>
          <p:spPr>
            <a:xfrm>
              <a:off x="567421" y="6020365"/>
              <a:ext cx="814460" cy="276999"/>
            </a:xfrm>
            <a:prstGeom prst="rect">
              <a:avLst/>
            </a:prstGeom>
            <a:noFill/>
          </p:spPr>
          <p:txBody>
            <a:bodyPr wrap="square" rtlCol="0">
              <a:spAutoFit/>
            </a:bodyPr>
            <a:lstStyle/>
            <a:p>
              <a:r>
                <a:rPr lang="en-US" sz="1200"/>
                <a:t>EDA</a:t>
              </a:r>
            </a:p>
          </p:txBody>
        </p:sp>
      </p:grpSp>
      <p:sp>
        <p:nvSpPr>
          <p:cNvPr id="52" name="TextBox 51">
            <a:extLst>
              <a:ext uri="{FF2B5EF4-FFF2-40B4-BE49-F238E27FC236}">
                <a16:creationId xmlns:a16="http://schemas.microsoft.com/office/drawing/2014/main" id="{5AE1B76A-372E-2D71-C86E-BBC786E0D2A3}"/>
              </a:ext>
            </a:extLst>
          </p:cNvPr>
          <p:cNvSpPr txBox="1"/>
          <p:nvPr/>
        </p:nvSpPr>
        <p:spPr>
          <a:xfrm>
            <a:off x="3610034" y="1638897"/>
            <a:ext cx="8339060" cy="1323439"/>
          </a:xfrm>
          <a:prstGeom prst="rect">
            <a:avLst/>
          </a:prstGeom>
          <a:solidFill>
            <a:schemeClr val="accent1"/>
          </a:solidFill>
          <a:effectLst>
            <a:outerShdw blurRad="50800" dist="38100" dir="8100000" algn="tr" rotWithShape="0">
              <a:prstClr val="black">
                <a:alpha val="40000"/>
              </a:prstClr>
            </a:outerShdw>
          </a:effectLst>
        </p:spPr>
        <p:txBody>
          <a:bodyPr wrap="square" lIns="91440" tIns="45720" rIns="91440" bIns="45720" rtlCol="0" anchor="t">
            <a:spAutoFit/>
          </a:bodyPr>
          <a:lstStyle/>
          <a:p>
            <a:r>
              <a:rPr lang="en-US" sz="2000">
                <a:solidFill>
                  <a:srgbClr val="FFFF00"/>
                </a:solidFill>
              </a:rPr>
              <a:t>The challenge: developing systems requires evaluating many options</a:t>
            </a:r>
          </a:p>
          <a:p>
            <a:pPr marL="171450" indent="-171450">
              <a:buFont typeface="Arial" panose="020B0604020202020204" pitchFamily="34" charset="0"/>
              <a:buChar char="•"/>
            </a:pPr>
            <a:r>
              <a:rPr lang="en-US" sz="2000">
                <a:solidFill>
                  <a:schemeClr val="bg1"/>
                </a:solidFill>
              </a:rPr>
              <a:t>High-expertise needed within and cross domains</a:t>
            </a:r>
          </a:p>
          <a:p>
            <a:pPr marL="171450" indent="-171450">
              <a:buFont typeface="Arial" panose="020B0604020202020204" pitchFamily="34" charset="0"/>
              <a:buChar char="•"/>
            </a:pPr>
            <a:r>
              <a:rPr lang="en-US" sz="2000">
                <a:solidFill>
                  <a:schemeClr val="bg1"/>
                </a:solidFill>
              </a:rPr>
              <a:t>Does not scale</a:t>
            </a:r>
          </a:p>
          <a:p>
            <a:pPr marL="171450" indent="-171450">
              <a:buFont typeface="Arial" panose="020B0604020202020204" pitchFamily="34" charset="0"/>
              <a:buChar char="•"/>
            </a:pPr>
            <a:r>
              <a:rPr lang="en-US" sz="2000">
                <a:solidFill>
                  <a:schemeClr val="bg1"/>
                </a:solidFill>
              </a:rPr>
              <a:t>Breaks down for IFS customers</a:t>
            </a:r>
          </a:p>
        </p:txBody>
      </p:sp>
      <p:sp>
        <p:nvSpPr>
          <p:cNvPr id="54" name="TextBox 53">
            <a:extLst>
              <a:ext uri="{FF2B5EF4-FFF2-40B4-BE49-F238E27FC236}">
                <a16:creationId xmlns:a16="http://schemas.microsoft.com/office/drawing/2014/main" id="{B032CE2A-3FB9-96F2-C8E2-ACD52BD25EEC}"/>
              </a:ext>
            </a:extLst>
          </p:cNvPr>
          <p:cNvSpPr txBox="1"/>
          <p:nvPr/>
        </p:nvSpPr>
        <p:spPr>
          <a:xfrm>
            <a:off x="3610034" y="3482934"/>
            <a:ext cx="8339060" cy="1323439"/>
          </a:xfrm>
          <a:prstGeom prst="rect">
            <a:avLst/>
          </a:prstGeom>
          <a:solidFill>
            <a:schemeClr val="accent1"/>
          </a:solidFill>
          <a:effectLst>
            <a:outerShdw blurRad="50800" dist="38100" dir="8100000" algn="tr" rotWithShape="0">
              <a:prstClr val="black">
                <a:alpha val="40000"/>
              </a:prstClr>
            </a:outerShdw>
          </a:effectLst>
        </p:spPr>
        <p:txBody>
          <a:bodyPr wrap="square" lIns="91440" tIns="45720" rIns="91440" bIns="45720" rtlCol="0" anchor="t">
            <a:spAutoFit/>
          </a:bodyPr>
          <a:lstStyle/>
          <a:p>
            <a:r>
              <a:rPr lang="en-US" sz="2000">
                <a:solidFill>
                  <a:srgbClr val="FFFF00"/>
                </a:solidFill>
              </a:rPr>
              <a:t>To RECAP: System Design Studio will address with</a:t>
            </a:r>
          </a:p>
          <a:p>
            <a:pPr marL="171450" indent="-171450">
              <a:buFont typeface="Arial" panose="020B0604020202020204" pitchFamily="34" charset="0"/>
              <a:buChar char="•"/>
            </a:pPr>
            <a:r>
              <a:rPr lang="en-US" sz="2000">
                <a:solidFill>
                  <a:schemeClr val="bg1"/>
                </a:solidFill>
              </a:rPr>
              <a:t>Common (plug-able) model</a:t>
            </a:r>
          </a:p>
          <a:p>
            <a:pPr marL="171450" lvl="0" indent="-171450">
              <a:buFont typeface="Arial" panose="020B0604020202020204" pitchFamily="34" charset="0"/>
              <a:buChar char="•"/>
            </a:pPr>
            <a:r>
              <a:rPr lang="en-US" sz="2000">
                <a:solidFill>
                  <a:schemeClr val="bg1"/>
                </a:solidFill>
              </a:rPr>
              <a:t>Easy to use, extensible</a:t>
            </a:r>
          </a:p>
          <a:p>
            <a:pPr marL="171450" lvl="0" indent="-171450">
              <a:buFont typeface="Arial" panose="020B0604020202020204" pitchFamily="34" charset="0"/>
              <a:buChar char="•"/>
            </a:pPr>
            <a:r>
              <a:rPr lang="en-US" sz="2000">
                <a:solidFill>
                  <a:schemeClr val="bg1"/>
                </a:solidFill>
              </a:rPr>
              <a:t>Built on industry standards</a:t>
            </a:r>
          </a:p>
        </p:txBody>
      </p:sp>
    </p:spTree>
    <p:extLst>
      <p:ext uri="{BB962C8B-B14F-4D97-AF65-F5344CB8AC3E}">
        <p14:creationId xmlns:p14="http://schemas.microsoft.com/office/powerpoint/2010/main" val="215792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0784-8714-9250-D997-B7AFC0503418}"/>
              </a:ext>
            </a:extLst>
          </p:cNvPr>
          <p:cNvSpPr>
            <a:spLocks noGrp="1"/>
          </p:cNvSpPr>
          <p:nvPr>
            <p:ph type="title"/>
          </p:nvPr>
        </p:nvSpPr>
        <p:spPr/>
        <p:txBody>
          <a:bodyPr>
            <a:normAutofit/>
          </a:bodyPr>
          <a:lstStyle/>
          <a:p>
            <a:r>
              <a:rPr lang="en-US" sz="4800"/>
              <a:t>System Design Studio Opportunity</a:t>
            </a:r>
            <a:endParaRPr lang="en-US" sz="4800">
              <a:sym typeface="Wingdings" panose="05000000000000000000" pitchFamily="2" charset="2"/>
            </a:endParaRPr>
          </a:p>
        </p:txBody>
      </p:sp>
      <p:grpSp>
        <p:nvGrpSpPr>
          <p:cNvPr id="8" name="Group 7">
            <a:extLst>
              <a:ext uri="{FF2B5EF4-FFF2-40B4-BE49-F238E27FC236}">
                <a16:creationId xmlns:a16="http://schemas.microsoft.com/office/drawing/2014/main" id="{98BF45B6-6D1D-15F3-540C-3A11C97A2E99}"/>
              </a:ext>
            </a:extLst>
          </p:cNvPr>
          <p:cNvGrpSpPr/>
          <p:nvPr/>
        </p:nvGrpSpPr>
        <p:grpSpPr>
          <a:xfrm>
            <a:off x="333512" y="6020365"/>
            <a:ext cx="4412659" cy="276999"/>
            <a:chOff x="333512" y="6020365"/>
            <a:chExt cx="4412659" cy="276999"/>
          </a:xfrm>
        </p:grpSpPr>
        <p:sp>
          <p:nvSpPr>
            <p:cNvPr id="153" name="Rectangle 152">
              <a:extLst>
                <a:ext uri="{FF2B5EF4-FFF2-40B4-BE49-F238E27FC236}">
                  <a16:creationId xmlns:a16="http://schemas.microsoft.com/office/drawing/2014/main" id="{D7C16272-F521-C0DD-824D-CDE4224E6D4E}"/>
                </a:ext>
              </a:extLst>
            </p:cNvPr>
            <p:cNvSpPr/>
            <p:nvPr/>
          </p:nvSpPr>
          <p:spPr>
            <a:xfrm>
              <a:off x="333512" y="6021704"/>
              <a:ext cx="272276" cy="27432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5" name="Rectangle 154">
              <a:extLst>
                <a:ext uri="{FF2B5EF4-FFF2-40B4-BE49-F238E27FC236}">
                  <a16:creationId xmlns:a16="http://schemas.microsoft.com/office/drawing/2014/main" id="{63CC2F48-3C26-083A-03A2-2CE618E904CD}"/>
                </a:ext>
              </a:extLst>
            </p:cNvPr>
            <p:cNvSpPr/>
            <p:nvPr/>
          </p:nvSpPr>
          <p:spPr>
            <a:xfrm>
              <a:off x="1105545" y="6021704"/>
              <a:ext cx="272276" cy="2743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7" name="TextBox 156">
              <a:extLst>
                <a:ext uri="{FF2B5EF4-FFF2-40B4-BE49-F238E27FC236}">
                  <a16:creationId xmlns:a16="http://schemas.microsoft.com/office/drawing/2014/main" id="{B9D33B2F-5CC1-E5BB-3002-DE12F430A4BC}"/>
                </a:ext>
              </a:extLst>
            </p:cNvPr>
            <p:cNvSpPr txBox="1"/>
            <p:nvPr/>
          </p:nvSpPr>
          <p:spPr>
            <a:xfrm>
              <a:off x="1348162" y="6020365"/>
              <a:ext cx="895095" cy="276999"/>
            </a:xfrm>
            <a:prstGeom prst="rect">
              <a:avLst/>
            </a:prstGeom>
            <a:noFill/>
          </p:spPr>
          <p:txBody>
            <a:bodyPr wrap="square" rtlCol="0">
              <a:spAutoFit/>
            </a:bodyPr>
            <a:lstStyle/>
            <a:p>
              <a:r>
                <a:rPr lang="en-US" sz="1200"/>
                <a:t>Intel</a:t>
              </a:r>
            </a:p>
          </p:txBody>
        </p:sp>
        <p:sp>
          <p:nvSpPr>
            <p:cNvPr id="158" name="TextBox 157">
              <a:extLst>
                <a:ext uri="{FF2B5EF4-FFF2-40B4-BE49-F238E27FC236}">
                  <a16:creationId xmlns:a16="http://schemas.microsoft.com/office/drawing/2014/main" id="{BCFA5453-4745-9045-19C7-8D23C6B99ECC}"/>
                </a:ext>
              </a:extLst>
            </p:cNvPr>
            <p:cNvSpPr txBox="1"/>
            <p:nvPr/>
          </p:nvSpPr>
          <p:spPr>
            <a:xfrm>
              <a:off x="567421" y="6020365"/>
              <a:ext cx="814460" cy="276999"/>
            </a:xfrm>
            <a:prstGeom prst="rect">
              <a:avLst/>
            </a:prstGeom>
            <a:noFill/>
          </p:spPr>
          <p:txBody>
            <a:bodyPr wrap="square" rtlCol="0">
              <a:spAutoFit/>
            </a:bodyPr>
            <a:lstStyle/>
            <a:p>
              <a:r>
                <a:rPr lang="en-US" sz="1200"/>
                <a:t>EDA</a:t>
              </a:r>
            </a:p>
          </p:txBody>
        </p:sp>
        <p:sp>
          <p:nvSpPr>
            <p:cNvPr id="180" name="Rectangle 179">
              <a:extLst>
                <a:ext uri="{FF2B5EF4-FFF2-40B4-BE49-F238E27FC236}">
                  <a16:creationId xmlns:a16="http://schemas.microsoft.com/office/drawing/2014/main" id="{E4A0B929-542A-EDE0-2A24-E311BDDD0139}"/>
                </a:ext>
              </a:extLst>
            </p:cNvPr>
            <p:cNvSpPr/>
            <p:nvPr/>
          </p:nvSpPr>
          <p:spPr>
            <a:xfrm>
              <a:off x="1849473" y="6021704"/>
              <a:ext cx="274320" cy="274320"/>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81" name="TextBox 180">
              <a:extLst>
                <a:ext uri="{FF2B5EF4-FFF2-40B4-BE49-F238E27FC236}">
                  <a16:creationId xmlns:a16="http://schemas.microsoft.com/office/drawing/2014/main" id="{75EE9DD3-245C-A782-7E87-F8CC5CF4B306}"/>
                </a:ext>
              </a:extLst>
            </p:cNvPr>
            <p:cNvSpPr txBox="1"/>
            <p:nvPr/>
          </p:nvSpPr>
          <p:spPr>
            <a:xfrm>
              <a:off x="2123523" y="6020365"/>
              <a:ext cx="2622648" cy="276999"/>
            </a:xfrm>
            <a:prstGeom prst="rect">
              <a:avLst/>
            </a:prstGeom>
            <a:noFill/>
          </p:spPr>
          <p:txBody>
            <a:bodyPr wrap="square" rtlCol="0">
              <a:spAutoFit/>
            </a:bodyPr>
            <a:lstStyle/>
            <a:p>
              <a:r>
                <a:rPr lang="en-US" sz="1200" dirty="0"/>
                <a:t>Embrace Industry Solution &amp; Extend</a:t>
              </a:r>
            </a:p>
          </p:txBody>
        </p:sp>
      </p:grpSp>
      <p:sp>
        <p:nvSpPr>
          <p:cNvPr id="10" name="TextBox 9">
            <a:extLst>
              <a:ext uri="{FF2B5EF4-FFF2-40B4-BE49-F238E27FC236}">
                <a16:creationId xmlns:a16="http://schemas.microsoft.com/office/drawing/2014/main" id="{A47C71F0-86B5-BAD2-8651-6E4C2DBEB79A}"/>
              </a:ext>
            </a:extLst>
          </p:cNvPr>
          <p:cNvSpPr txBox="1"/>
          <p:nvPr/>
        </p:nvSpPr>
        <p:spPr>
          <a:xfrm>
            <a:off x="8973876" y="4910927"/>
            <a:ext cx="2193762" cy="954107"/>
          </a:xfrm>
          <a:prstGeom prst="rect">
            <a:avLst/>
          </a:prstGeom>
          <a:noFill/>
        </p:spPr>
        <p:txBody>
          <a:bodyPr wrap="square">
            <a:spAutoFit/>
          </a:bodyPr>
          <a:lstStyle/>
          <a:p>
            <a:r>
              <a:rPr lang="en-US" sz="1400" dirty="0"/>
              <a:t>Impact</a:t>
            </a:r>
          </a:p>
          <a:p>
            <a:pPr marL="285750" indent="-285750">
              <a:buFont typeface="Arial" panose="020B0604020202020204" pitchFamily="34" charset="0"/>
              <a:buChar char="•"/>
            </a:pPr>
            <a:r>
              <a:rPr lang="en-US" sz="1400" dirty="0"/>
              <a:t>easy-to-use</a:t>
            </a:r>
          </a:p>
          <a:p>
            <a:pPr marL="285750" indent="-285750">
              <a:buFont typeface="Arial" panose="020B0604020202020204" pitchFamily="34" charset="0"/>
              <a:buChar char="•"/>
            </a:pPr>
            <a:r>
              <a:rPr lang="en-US" sz="1400" dirty="0"/>
              <a:t>reduced # of models</a:t>
            </a:r>
          </a:p>
          <a:p>
            <a:pPr marL="285750" indent="-285750">
              <a:buFont typeface="Arial" panose="020B0604020202020204" pitchFamily="34" charset="0"/>
              <a:buChar char="•"/>
            </a:pPr>
            <a:r>
              <a:rPr lang="en-US" sz="1400" dirty="0"/>
              <a:t>resource optimized</a:t>
            </a:r>
          </a:p>
        </p:txBody>
      </p:sp>
      <p:grpSp>
        <p:nvGrpSpPr>
          <p:cNvPr id="14" name="Group 13">
            <a:extLst>
              <a:ext uri="{FF2B5EF4-FFF2-40B4-BE49-F238E27FC236}">
                <a16:creationId xmlns:a16="http://schemas.microsoft.com/office/drawing/2014/main" id="{09BB36C8-2D7F-E63F-314B-1253BB5D9940}"/>
              </a:ext>
            </a:extLst>
          </p:cNvPr>
          <p:cNvGrpSpPr/>
          <p:nvPr/>
        </p:nvGrpSpPr>
        <p:grpSpPr>
          <a:xfrm>
            <a:off x="1024362" y="1232841"/>
            <a:ext cx="6777910" cy="4698875"/>
            <a:chOff x="1024362" y="1232841"/>
            <a:chExt cx="6777910" cy="4698875"/>
          </a:xfrm>
        </p:grpSpPr>
        <p:cxnSp>
          <p:nvCxnSpPr>
            <p:cNvPr id="59" name="Straight Connector 58">
              <a:extLst>
                <a:ext uri="{FF2B5EF4-FFF2-40B4-BE49-F238E27FC236}">
                  <a16:creationId xmlns:a16="http://schemas.microsoft.com/office/drawing/2014/main" id="{3E08750F-ED5B-703D-2F45-FA74DD047809}"/>
                </a:ext>
              </a:extLst>
            </p:cNvPr>
            <p:cNvCxnSpPr>
              <a:cxnSpLocks/>
              <a:stCxn id="37" idx="3"/>
              <a:endCxn id="13" idx="1"/>
            </p:cNvCxnSpPr>
            <p:nvPr/>
          </p:nvCxnSpPr>
          <p:spPr>
            <a:xfrm>
              <a:off x="3258149" y="2763699"/>
              <a:ext cx="352221" cy="64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3F812E-A0FF-5F8B-315D-B10F8D678EE1}"/>
                </a:ext>
              </a:extLst>
            </p:cNvPr>
            <p:cNvCxnSpPr>
              <a:cxnSpLocks/>
              <a:stCxn id="45" idx="3"/>
              <a:endCxn id="41" idx="1"/>
            </p:cNvCxnSpPr>
            <p:nvPr/>
          </p:nvCxnSpPr>
          <p:spPr>
            <a:xfrm flipV="1">
              <a:off x="3258149" y="3705917"/>
              <a:ext cx="3654107" cy="639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9AE133-7C19-E5E9-3575-74A819DBB0F0}"/>
                </a:ext>
              </a:extLst>
            </p:cNvPr>
            <p:cNvCxnSpPr>
              <a:cxnSpLocks/>
              <a:stCxn id="38" idx="3"/>
              <a:endCxn id="25" idx="1"/>
            </p:cNvCxnSpPr>
            <p:nvPr/>
          </p:nvCxnSpPr>
          <p:spPr>
            <a:xfrm flipV="1">
              <a:off x="3258149" y="4609283"/>
              <a:ext cx="345151" cy="22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74980F2-EEDA-4C5C-5FD3-81E33C20B0B2}"/>
                </a:ext>
              </a:extLst>
            </p:cNvPr>
            <p:cNvCxnSpPr>
              <a:cxnSpLocks/>
              <a:stCxn id="44" idx="3"/>
              <a:endCxn id="29" idx="1"/>
            </p:cNvCxnSpPr>
            <p:nvPr/>
          </p:nvCxnSpPr>
          <p:spPr>
            <a:xfrm>
              <a:off x="3258149" y="5617689"/>
              <a:ext cx="340130" cy="66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7F23C46-AE10-01CD-3EE7-43A9EBD0CDA8}"/>
                </a:ext>
              </a:extLst>
            </p:cNvPr>
            <p:cNvCxnSpPr>
              <a:cxnSpLocks/>
              <a:stCxn id="32" idx="3"/>
              <a:endCxn id="9" idx="1"/>
            </p:cNvCxnSpPr>
            <p:nvPr/>
          </p:nvCxnSpPr>
          <p:spPr>
            <a:xfrm>
              <a:off x="3258149" y="1818819"/>
              <a:ext cx="352221" cy="2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0E925D5-6E41-410F-319A-4BD5202FB237}"/>
                </a:ext>
              </a:extLst>
            </p:cNvPr>
            <p:cNvSpPr>
              <a:spLocks noChangeAspect="1"/>
            </p:cNvSpPr>
            <p:nvPr/>
          </p:nvSpPr>
          <p:spPr>
            <a:xfrm>
              <a:off x="2938109" y="1232841"/>
              <a:ext cx="274320" cy="27432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M1</a:t>
              </a:r>
            </a:p>
          </p:txBody>
        </p:sp>
        <p:sp>
          <p:nvSpPr>
            <p:cNvPr id="9" name="Rectangle 8">
              <a:extLst>
                <a:ext uri="{FF2B5EF4-FFF2-40B4-BE49-F238E27FC236}">
                  <a16:creationId xmlns:a16="http://schemas.microsoft.com/office/drawing/2014/main" id="{ADD8956A-B5CF-B5B2-8EFC-AC5558D23848}"/>
                </a:ext>
              </a:extLst>
            </p:cNvPr>
            <p:cNvSpPr/>
            <p:nvPr/>
          </p:nvSpPr>
          <p:spPr>
            <a:xfrm>
              <a:off x="3610370" y="1619754"/>
              <a:ext cx="1626105" cy="402336"/>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Unified Cost Analysis</a:t>
              </a:r>
            </a:p>
          </p:txBody>
        </p:sp>
        <p:sp>
          <p:nvSpPr>
            <p:cNvPr id="132" name="Rectangle 131">
              <a:extLst>
                <a:ext uri="{FF2B5EF4-FFF2-40B4-BE49-F238E27FC236}">
                  <a16:creationId xmlns:a16="http://schemas.microsoft.com/office/drawing/2014/main" id="{790AB36A-0BFC-9342-5221-1291E90F4230}"/>
                </a:ext>
              </a:extLst>
            </p:cNvPr>
            <p:cNvSpPr/>
            <p:nvPr/>
          </p:nvSpPr>
          <p:spPr>
            <a:xfrm>
              <a:off x="2013800" y="1507854"/>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Cost</a:t>
              </a:r>
            </a:p>
          </p:txBody>
        </p:sp>
        <p:sp>
          <p:nvSpPr>
            <p:cNvPr id="5" name="Oval 4">
              <a:extLst>
                <a:ext uri="{FF2B5EF4-FFF2-40B4-BE49-F238E27FC236}">
                  <a16:creationId xmlns:a16="http://schemas.microsoft.com/office/drawing/2014/main" id="{B1B614C5-9FBA-19C8-924F-2CE34C8980D0}"/>
                </a:ext>
              </a:extLst>
            </p:cNvPr>
            <p:cNvSpPr>
              <a:spLocks noChangeAspect="1"/>
            </p:cNvSpPr>
            <p:nvPr/>
          </p:nvSpPr>
          <p:spPr>
            <a:xfrm>
              <a:off x="2938109" y="2178065"/>
              <a:ext cx="274320" cy="27432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M2</a:t>
              </a:r>
            </a:p>
          </p:txBody>
        </p:sp>
        <p:sp>
          <p:nvSpPr>
            <p:cNvPr id="13" name="Rectangle 12">
              <a:extLst>
                <a:ext uri="{FF2B5EF4-FFF2-40B4-BE49-F238E27FC236}">
                  <a16:creationId xmlns:a16="http://schemas.microsoft.com/office/drawing/2014/main" id="{A2D0554C-2386-B2D6-C912-77F29CF18916}"/>
                </a:ext>
              </a:extLst>
            </p:cNvPr>
            <p:cNvSpPr/>
            <p:nvPr/>
          </p:nvSpPr>
          <p:spPr>
            <a:xfrm>
              <a:off x="3610370" y="2568968"/>
              <a:ext cx="2516123" cy="402336"/>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Integrated Architecture Exploration</a:t>
              </a:r>
            </a:p>
          </p:txBody>
        </p:sp>
        <p:sp>
          <p:nvSpPr>
            <p:cNvPr id="133" name="Rectangle 132">
              <a:extLst>
                <a:ext uri="{FF2B5EF4-FFF2-40B4-BE49-F238E27FC236}">
                  <a16:creationId xmlns:a16="http://schemas.microsoft.com/office/drawing/2014/main" id="{F5BD4D2F-619D-1020-5D3B-9F5B4714B53C}"/>
                </a:ext>
              </a:extLst>
            </p:cNvPr>
            <p:cNvSpPr/>
            <p:nvPr/>
          </p:nvSpPr>
          <p:spPr>
            <a:xfrm>
              <a:off x="2013800" y="2434515"/>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KPI</a:t>
              </a:r>
            </a:p>
          </p:txBody>
        </p:sp>
        <p:sp>
          <p:nvSpPr>
            <p:cNvPr id="6" name="Oval 5">
              <a:extLst>
                <a:ext uri="{FF2B5EF4-FFF2-40B4-BE49-F238E27FC236}">
                  <a16:creationId xmlns:a16="http://schemas.microsoft.com/office/drawing/2014/main" id="{D75D8ED9-DC43-EC05-D7A8-20092037C8FD}"/>
                </a:ext>
              </a:extLst>
            </p:cNvPr>
            <p:cNvSpPr>
              <a:spLocks noChangeAspect="1"/>
            </p:cNvSpPr>
            <p:nvPr/>
          </p:nvSpPr>
          <p:spPr>
            <a:xfrm>
              <a:off x="2938109" y="3183858"/>
              <a:ext cx="274320" cy="274320"/>
            </a:xfrm>
            <a:prstGeom prst="ellips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M3</a:t>
              </a:r>
            </a:p>
          </p:txBody>
        </p:sp>
        <p:sp>
          <p:nvSpPr>
            <p:cNvPr id="17" name="Rectangle 16">
              <a:extLst>
                <a:ext uri="{FF2B5EF4-FFF2-40B4-BE49-F238E27FC236}">
                  <a16:creationId xmlns:a16="http://schemas.microsoft.com/office/drawing/2014/main" id="{EE8D9B07-F862-5E11-0E22-B1D02409B895}"/>
                </a:ext>
              </a:extLst>
            </p:cNvPr>
            <p:cNvSpPr/>
            <p:nvPr/>
          </p:nvSpPr>
          <p:spPr>
            <a:xfrm>
              <a:off x="3598279" y="3543908"/>
              <a:ext cx="2961132" cy="402336"/>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Integrated Microarchitecture Exploration</a:t>
              </a:r>
            </a:p>
          </p:txBody>
        </p:sp>
        <p:sp>
          <p:nvSpPr>
            <p:cNvPr id="41" name="Rectangle 40">
              <a:extLst>
                <a:ext uri="{FF2B5EF4-FFF2-40B4-BE49-F238E27FC236}">
                  <a16:creationId xmlns:a16="http://schemas.microsoft.com/office/drawing/2014/main" id="{C690D35B-A56C-D1EE-6537-A5D4F11F1E9A}"/>
                </a:ext>
              </a:extLst>
            </p:cNvPr>
            <p:cNvSpPr/>
            <p:nvPr/>
          </p:nvSpPr>
          <p:spPr>
            <a:xfrm>
              <a:off x="6912256" y="3504749"/>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TCO</a:t>
              </a:r>
            </a:p>
          </p:txBody>
        </p:sp>
        <p:sp>
          <p:nvSpPr>
            <p:cNvPr id="134" name="Rectangle 133">
              <a:extLst>
                <a:ext uri="{FF2B5EF4-FFF2-40B4-BE49-F238E27FC236}">
                  <a16:creationId xmlns:a16="http://schemas.microsoft.com/office/drawing/2014/main" id="{7C6769E3-E4DB-5363-A108-CBDE17874AAD}"/>
                </a:ext>
              </a:extLst>
            </p:cNvPr>
            <p:cNvSpPr/>
            <p:nvPr/>
          </p:nvSpPr>
          <p:spPr>
            <a:xfrm>
              <a:off x="2013800" y="3440652"/>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PnP</a:t>
              </a:r>
            </a:p>
          </p:txBody>
        </p:sp>
        <p:sp>
          <p:nvSpPr>
            <p:cNvPr id="39" name="Oval 38">
              <a:extLst>
                <a:ext uri="{FF2B5EF4-FFF2-40B4-BE49-F238E27FC236}">
                  <a16:creationId xmlns:a16="http://schemas.microsoft.com/office/drawing/2014/main" id="{A1D60BD9-ADCA-FD55-D9EE-C9BF9EE8CFB6}"/>
                </a:ext>
              </a:extLst>
            </p:cNvPr>
            <p:cNvSpPr>
              <a:spLocks noChangeAspect="1"/>
            </p:cNvSpPr>
            <p:nvPr/>
          </p:nvSpPr>
          <p:spPr>
            <a:xfrm>
              <a:off x="2938109" y="4036009"/>
              <a:ext cx="274320" cy="27432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M4</a:t>
              </a:r>
            </a:p>
          </p:txBody>
        </p:sp>
        <p:sp>
          <p:nvSpPr>
            <p:cNvPr id="25" name="Rectangle 24">
              <a:extLst>
                <a:ext uri="{FF2B5EF4-FFF2-40B4-BE49-F238E27FC236}">
                  <a16:creationId xmlns:a16="http://schemas.microsoft.com/office/drawing/2014/main" id="{3F68CD6F-DCF3-4089-B2A3-FCF39E6DED62}"/>
                </a:ext>
              </a:extLst>
            </p:cNvPr>
            <p:cNvSpPr/>
            <p:nvPr/>
          </p:nvSpPr>
          <p:spPr>
            <a:xfrm>
              <a:off x="3603300" y="4408115"/>
              <a:ext cx="3981599" cy="402336"/>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Multi-Physics Early-Analysis Engine (SI, PI, Reliability)</a:t>
              </a:r>
            </a:p>
          </p:txBody>
        </p:sp>
        <p:sp>
          <p:nvSpPr>
            <p:cNvPr id="40" name="Oval 39">
              <a:extLst>
                <a:ext uri="{FF2B5EF4-FFF2-40B4-BE49-F238E27FC236}">
                  <a16:creationId xmlns:a16="http://schemas.microsoft.com/office/drawing/2014/main" id="{44D6C1A8-C748-12AB-7553-7E917F6DDEAC}"/>
                </a:ext>
              </a:extLst>
            </p:cNvPr>
            <p:cNvSpPr>
              <a:spLocks noChangeAspect="1"/>
            </p:cNvSpPr>
            <p:nvPr/>
          </p:nvSpPr>
          <p:spPr>
            <a:xfrm>
              <a:off x="2938109" y="5047630"/>
              <a:ext cx="274320" cy="27432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M5</a:t>
              </a:r>
            </a:p>
          </p:txBody>
        </p:sp>
        <p:sp>
          <p:nvSpPr>
            <p:cNvPr id="29" name="Rectangle 28">
              <a:extLst>
                <a:ext uri="{FF2B5EF4-FFF2-40B4-BE49-F238E27FC236}">
                  <a16:creationId xmlns:a16="http://schemas.microsoft.com/office/drawing/2014/main" id="{0785AB79-CA2F-6290-E2CF-201C63EE3CCE}"/>
                </a:ext>
              </a:extLst>
            </p:cNvPr>
            <p:cNvSpPr/>
            <p:nvPr/>
          </p:nvSpPr>
          <p:spPr>
            <a:xfrm>
              <a:off x="3598279" y="5423201"/>
              <a:ext cx="2419343"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Software Defined HW Generators</a:t>
              </a:r>
            </a:p>
          </p:txBody>
        </p:sp>
        <p:sp>
          <p:nvSpPr>
            <p:cNvPr id="136" name="Rectangle 135">
              <a:extLst>
                <a:ext uri="{FF2B5EF4-FFF2-40B4-BE49-F238E27FC236}">
                  <a16:creationId xmlns:a16="http://schemas.microsoft.com/office/drawing/2014/main" id="{DF39B638-BAEC-7892-295B-7AB50F90537F}"/>
                </a:ext>
              </a:extLst>
            </p:cNvPr>
            <p:cNvSpPr/>
            <p:nvPr/>
          </p:nvSpPr>
          <p:spPr>
            <a:xfrm>
              <a:off x="2013800" y="5529380"/>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Physical</a:t>
              </a:r>
            </a:p>
          </p:txBody>
        </p:sp>
        <p:pic>
          <p:nvPicPr>
            <p:cNvPr id="32" name="Graphic 31" descr="Badge Follow outline">
              <a:extLst>
                <a:ext uri="{FF2B5EF4-FFF2-40B4-BE49-F238E27FC236}">
                  <a16:creationId xmlns:a16="http://schemas.microsoft.com/office/drawing/2014/main" id="{4566156E-4CFE-C6A3-CC00-52BA4ABB72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1635939"/>
              <a:ext cx="365760" cy="365760"/>
            </a:xfrm>
            <a:prstGeom prst="rect">
              <a:avLst/>
            </a:prstGeom>
          </p:spPr>
        </p:pic>
        <p:pic>
          <p:nvPicPr>
            <p:cNvPr id="37" name="Graphic 36" descr="Badge Follow outline">
              <a:extLst>
                <a:ext uri="{FF2B5EF4-FFF2-40B4-BE49-F238E27FC236}">
                  <a16:creationId xmlns:a16="http://schemas.microsoft.com/office/drawing/2014/main" id="{9E1B4FA2-E674-1F0D-7765-FBA4648939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2580819"/>
              <a:ext cx="365760" cy="365760"/>
            </a:xfrm>
            <a:prstGeom prst="rect">
              <a:avLst/>
            </a:prstGeom>
          </p:spPr>
        </p:pic>
        <p:pic>
          <p:nvPicPr>
            <p:cNvPr id="38" name="Graphic 37" descr="Badge Follow outline">
              <a:extLst>
                <a:ext uri="{FF2B5EF4-FFF2-40B4-BE49-F238E27FC236}">
                  <a16:creationId xmlns:a16="http://schemas.microsoft.com/office/drawing/2014/main" id="{5BFDF756-07C6-D2A7-4214-8FFC1A9EBC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4428672"/>
              <a:ext cx="365760" cy="365760"/>
            </a:xfrm>
            <a:prstGeom prst="rect">
              <a:avLst/>
            </a:prstGeom>
          </p:spPr>
        </p:pic>
        <p:pic>
          <p:nvPicPr>
            <p:cNvPr id="44" name="Graphic 43" descr="Badge Follow outline">
              <a:extLst>
                <a:ext uri="{FF2B5EF4-FFF2-40B4-BE49-F238E27FC236}">
                  <a16:creationId xmlns:a16="http://schemas.microsoft.com/office/drawing/2014/main" id="{FA31B305-8548-F209-934D-9E90A61B9F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5434809"/>
              <a:ext cx="365760" cy="365760"/>
            </a:xfrm>
            <a:prstGeom prst="rect">
              <a:avLst/>
            </a:prstGeom>
          </p:spPr>
        </p:pic>
        <p:pic>
          <p:nvPicPr>
            <p:cNvPr id="45" name="Graphic 44" descr="Badge Follow outline">
              <a:extLst>
                <a:ext uri="{FF2B5EF4-FFF2-40B4-BE49-F238E27FC236}">
                  <a16:creationId xmlns:a16="http://schemas.microsoft.com/office/drawing/2014/main" id="{14EEC274-3D27-0EA8-0924-A32A7E16C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3586956"/>
              <a:ext cx="365760" cy="365760"/>
            </a:xfrm>
            <a:prstGeom prst="rect">
              <a:avLst/>
            </a:prstGeom>
          </p:spPr>
        </p:pic>
        <p:cxnSp>
          <p:nvCxnSpPr>
            <p:cNvPr id="83" name="Straight Connector 82">
              <a:extLst>
                <a:ext uri="{FF2B5EF4-FFF2-40B4-BE49-F238E27FC236}">
                  <a16:creationId xmlns:a16="http://schemas.microsoft.com/office/drawing/2014/main" id="{5D69F476-4623-213F-1C64-2CE2B0EAA187}"/>
                </a:ext>
              </a:extLst>
            </p:cNvPr>
            <p:cNvCxnSpPr>
              <a:cxnSpLocks/>
            </p:cNvCxnSpPr>
            <p:nvPr/>
          </p:nvCxnSpPr>
          <p:spPr>
            <a:xfrm>
              <a:off x="3074451" y="1507161"/>
              <a:ext cx="0" cy="1287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5A46AE9-FF41-3EA4-E01B-AC0F64B831E4}"/>
                </a:ext>
              </a:extLst>
            </p:cNvPr>
            <p:cNvCxnSpPr>
              <a:cxnSpLocks/>
              <a:stCxn id="37" idx="0"/>
              <a:endCxn id="5" idx="4"/>
            </p:cNvCxnSpPr>
            <p:nvPr/>
          </p:nvCxnSpPr>
          <p:spPr>
            <a:xfrm flipV="1">
              <a:off x="3075269" y="2452385"/>
              <a:ext cx="0" cy="1284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A8286D0-23B6-801F-77E1-352B3B0E8EBC}"/>
                </a:ext>
              </a:extLst>
            </p:cNvPr>
            <p:cNvCxnSpPr>
              <a:cxnSpLocks/>
              <a:stCxn id="45" idx="0"/>
              <a:endCxn id="6" idx="4"/>
            </p:cNvCxnSpPr>
            <p:nvPr/>
          </p:nvCxnSpPr>
          <p:spPr>
            <a:xfrm flipV="1">
              <a:off x="3075269" y="3458178"/>
              <a:ext cx="0" cy="1287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25B3EE1-9FCB-8A99-C4E5-F942C3C9C324}"/>
                </a:ext>
              </a:extLst>
            </p:cNvPr>
            <p:cNvCxnSpPr>
              <a:cxnSpLocks/>
              <a:stCxn id="38" idx="0"/>
              <a:endCxn id="39" idx="4"/>
            </p:cNvCxnSpPr>
            <p:nvPr/>
          </p:nvCxnSpPr>
          <p:spPr>
            <a:xfrm flipV="1">
              <a:off x="3075269" y="4310329"/>
              <a:ext cx="0" cy="1183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6BB579E-080F-A7A3-22AD-7DB269536CAA}"/>
                </a:ext>
              </a:extLst>
            </p:cNvPr>
            <p:cNvCxnSpPr>
              <a:cxnSpLocks/>
              <a:stCxn id="44" idx="0"/>
              <a:endCxn id="40" idx="4"/>
            </p:cNvCxnSpPr>
            <p:nvPr/>
          </p:nvCxnSpPr>
          <p:spPr>
            <a:xfrm flipV="1">
              <a:off x="3075269" y="5321950"/>
              <a:ext cx="0" cy="1128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Connector: Curved 114">
              <a:extLst>
                <a:ext uri="{FF2B5EF4-FFF2-40B4-BE49-F238E27FC236}">
                  <a16:creationId xmlns:a16="http://schemas.microsoft.com/office/drawing/2014/main" id="{4A6ACAEC-F6F6-2A60-28F7-25BD3BC8D0CE}"/>
                </a:ext>
              </a:extLst>
            </p:cNvPr>
            <p:cNvCxnSpPr>
              <a:stCxn id="7" idx="6"/>
              <a:endCxn id="32" idx="1"/>
            </p:cNvCxnSpPr>
            <p:nvPr/>
          </p:nvCxnSpPr>
          <p:spPr>
            <a:xfrm flipV="1">
              <a:off x="1024362" y="1818819"/>
              <a:ext cx="1868027" cy="1919057"/>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Connector: Curved 119">
              <a:extLst>
                <a:ext uri="{FF2B5EF4-FFF2-40B4-BE49-F238E27FC236}">
                  <a16:creationId xmlns:a16="http://schemas.microsoft.com/office/drawing/2014/main" id="{34A6716B-4C0A-8CD7-8AC9-A858102BA2C5}"/>
                </a:ext>
              </a:extLst>
            </p:cNvPr>
            <p:cNvCxnSpPr>
              <a:stCxn id="7" idx="6"/>
              <a:endCxn id="37" idx="1"/>
            </p:cNvCxnSpPr>
            <p:nvPr/>
          </p:nvCxnSpPr>
          <p:spPr>
            <a:xfrm flipV="1">
              <a:off x="1024362" y="2763699"/>
              <a:ext cx="1868027" cy="974177"/>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B566770A-2733-C1F5-7018-545AFE07D3B8}"/>
                </a:ext>
              </a:extLst>
            </p:cNvPr>
            <p:cNvCxnSpPr>
              <a:stCxn id="7" idx="6"/>
              <a:endCxn id="38" idx="1"/>
            </p:cNvCxnSpPr>
            <p:nvPr/>
          </p:nvCxnSpPr>
          <p:spPr>
            <a:xfrm>
              <a:off x="1024362" y="3737876"/>
              <a:ext cx="1868027" cy="873676"/>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Connector: Curved 125">
              <a:extLst>
                <a:ext uri="{FF2B5EF4-FFF2-40B4-BE49-F238E27FC236}">
                  <a16:creationId xmlns:a16="http://schemas.microsoft.com/office/drawing/2014/main" id="{C3E5917E-7AD3-5F5E-A241-B7BB614C0956}"/>
                </a:ext>
              </a:extLst>
            </p:cNvPr>
            <p:cNvCxnSpPr>
              <a:stCxn id="7" idx="6"/>
              <a:endCxn id="44" idx="1"/>
            </p:cNvCxnSpPr>
            <p:nvPr/>
          </p:nvCxnSpPr>
          <p:spPr>
            <a:xfrm>
              <a:off x="1024362" y="3737876"/>
              <a:ext cx="1868027" cy="1879813"/>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9ADAB8FF-5DB0-83F5-214C-434FC9B96918}"/>
                </a:ext>
              </a:extLst>
            </p:cNvPr>
            <p:cNvCxnSpPr>
              <a:stCxn id="7" idx="6"/>
              <a:endCxn id="45" idx="1"/>
            </p:cNvCxnSpPr>
            <p:nvPr/>
          </p:nvCxnSpPr>
          <p:spPr>
            <a:xfrm>
              <a:off x="1024362" y="3737876"/>
              <a:ext cx="1868027" cy="31960"/>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CC008BDF-9A15-4E6D-2C5B-CD36C562EFDC}"/>
                </a:ext>
              </a:extLst>
            </p:cNvPr>
            <p:cNvSpPr/>
            <p:nvPr/>
          </p:nvSpPr>
          <p:spPr>
            <a:xfrm>
              <a:off x="2123522" y="4297524"/>
              <a:ext cx="780293" cy="3753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r"/>
              <a:r>
                <a:rPr lang="en-US" sz="1200">
                  <a:solidFill>
                    <a:schemeClr val="tx1"/>
                  </a:solidFill>
                </a:rPr>
                <a:t>Electrical</a:t>
              </a:r>
            </a:p>
          </p:txBody>
        </p:sp>
      </p:grpSp>
      <p:grpSp>
        <p:nvGrpSpPr>
          <p:cNvPr id="11" name="Group 10">
            <a:extLst>
              <a:ext uri="{FF2B5EF4-FFF2-40B4-BE49-F238E27FC236}">
                <a16:creationId xmlns:a16="http://schemas.microsoft.com/office/drawing/2014/main" id="{FF2D5A80-40A6-87FE-767B-68166F07A2B1}"/>
              </a:ext>
            </a:extLst>
          </p:cNvPr>
          <p:cNvGrpSpPr/>
          <p:nvPr/>
        </p:nvGrpSpPr>
        <p:grpSpPr>
          <a:xfrm>
            <a:off x="64242" y="2453671"/>
            <a:ext cx="960120" cy="1765176"/>
            <a:chOff x="64242" y="2453671"/>
            <a:chExt cx="960120" cy="1765176"/>
          </a:xfrm>
        </p:grpSpPr>
        <p:sp>
          <p:nvSpPr>
            <p:cNvPr id="3" name="Rectangle 2">
              <a:extLst>
                <a:ext uri="{FF2B5EF4-FFF2-40B4-BE49-F238E27FC236}">
                  <a16:creationId xmlns:a16="http://schemas.microsoft.com/office/drawing/2014/main" id="{66F1BAFE-78DB-002D-F16A-B93DC98C6B7A}"/>
                </a:ext>
              </a:extLst>
            </p:cNvPr>
            <p:cNvSpPr/>
            <p:nvPr/>
          </p:nvSpPr>
          <p:spPr>
            <a:xfrm>
              <a:off x="99294" y="2453671"/>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System</a:t>
              </a:r>
            </a:p>
            <a:p>
              <a:pPr algn="ctr"/>
              <a:r>
                <a:rPr lang="en-US" sz="1200">
                  <a:solidFill>
                    <a:schemeClr val="tx1"/>
                  </a:solidFill>
                </a:rPr>
                <a:t>Concept</a:t>
              </a:r>
            </a:p>
          </p:txBody>
        </p:sp>
        <p:sp>
          <p:nvSpPr>
            <p:cNvPr id="7" name="Oval 6">
              <a:extLst>
                <a:ext uri="{FF2B5EF4-FFF2-40B4-BE49-F238E27FC236}">
                  <a16:creationId xmlns:a16="http://schemas.microsoft.com/office/drawing/2014/main" id="{FE7613F9-3382-C5E9-73EB-1055933EDDD5}"/>
                </a:ext>
              </a:extLst>
            </p:cNvPr>
            <p:cNvSpPr>
              <a:spLocks noChangeAspect="1"/>
            </p:cNvSpPr>
            <p:nvPr/>
          </p:nvSpPr>
          <p:spPr>
            <a:xfrm>
              <a:off x="64242" y="3256905"/>
              <a:ext cx="960120" cy="961942"/>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Common</a:t>
              </a:r>
            </a:p>
            <a:p>
              <a:pPr algn="ctr"/>
              <a:r>
                <a:rPr lang="en-US" sz="1200">
                  <a:solidFill>
                    <a:schemeClr val="tx1"/>
                  </a:solidFill>
                </a:rPr>
                <a:t>Model</a:t>
              </a:r>
            </a:p>
          </p:txBody>
        </p:sp>
        <p:cxnSp>
          <p:nvCxnSpPr>
            <p:cNvPr id="12" name="Straight Arrow Connector 11">
              <a:extLst>
                <a:ext uri="{FF2B5EF4-FFF2-40B4-BE49-F238E27FC236}">
                  <a16:creationId xmlns:a16="http://schemas.microsoft.com/office/drawing/2014/main" id="{0FEF192F-B416-2052-C155-A74B95E076F2}"/>
                </a:ext>
              </a:extLst>
            </p:cNvPr>
            <p:cNvCxnSpPr>
              <a:stCxn id="3" idx="2"/>
              <a:endCxn id="7" idx="0"/>
            </p:cNvCxnSpPr>
            <p:nvPr/>
          </p:nvCxnSpPr>
          <p:spPr>
            <a:xfrm>
              <a:off x="544302" y="2856007"/>
              <a:ext cx="0" cy="400898"/>
            </a:xfrm>
            <a:prstGeom prst="straightConnector1">
              <a:avLst/>
            </a:prstGeom>
            <a:ln w="3175">
              <a:solidFill>
                <a:schemeClr val="bg1">
                  <a:lumMod val="8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C12174C-BE53-1695-BEC1-85F169C99BAF}"/>
              </a:ext>
            </a:extLst>
          </p:cNvPr>
          <p:cNvGrpSpPr/>
          <p:nvPr/>
        </p:nvGrpSpPr>
        <p:grpSpPr>
          <a:xfrm>
            <a:off x="9010350" y="1367046"/>
            <a:ext cx="1714869" cy="1456053"/>
            <a:chOff x="9010350" y="1367046"/>
            <a:chExt cx="1714869" cy="1456053"/>
          </a:xfrm>
        </p:grpSpPr>
        <p:sp>
          <p:nvSpPr>
            <p:cNvPr id="20" name="Rectangle 19">
              <a:extLst>
                <a:ext uri="{FF2B5EF4-FFF2-40B4-BE49-F238E27FC236}">
                  <a16:creationId xmlns:a16="http://schemas.microsoft.com/office/drawing/2014/main" id="{4D549BD1-A799-6706-256C-C03B15081AF3}"/>
                </a:ext>
              </a:extLst>
            </p:cNvPr>
            <p:cNvSpPr/>
            <p:nvPr/>
          </p:nvSpPr>
          <p:spPr>
            <a:xfrm>
              <a:off x="9348905" y="1367046"/>
              <a:ext cx="1376314" cy="1456053"/>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1D6F78BA-F412-9685-BD71-7DF2AD7657C2}"/>
                </a:ext>
              </a:extLst>
            </p:cNvPr>
            <p:cNvSpPr txBox="1"/>
            <p:nvPr/>
          </p:nvSpPr>
          <p:spPr>
            <a:xfrm rot="16200000">
              <a:off x="8713634" y="1992241"/>
              <a:ext cx="901209" cy="307777"/>
            </a:xfrm>
            <a:prstGeom prst="rect">
              <a:avLst/>
            </a:prstGeom>
            <a:noFill/>
          </p:spPr>
          <p:txBody>
            <a:bodyPr wrap="none" rtlCol="0">
              <a:spAutoFit/>
            </a:bodyPr>
            <a:lstStyle/>
            <a:p>
              <a:r>
                <a:rPr lang="en-US" sz="1400" dirty="0">
                  <a:solidFill>
                    <a:schemeClr val="bg1">
                      <a:lumMod val="50000"/>
                    </a:schemeClr>
                  </a:solidFill>
                </a:rPr>
                <a:t># models</a:t>
              </a:r>
            </a:p>
          </p:txBody>
        </p:sp>
        <p:sp>
          <p:nvSpPr>
            <p:cNvPr id="34" name="Rectangle 33">
              <a:extLst>
                <a:ext uri="{FF2B5EF4-FFF2-40B4-BE49-F238E27FC236}">
                  <a16:creationId xmlns:a16="http://schemas.microsoft.com/office/drawing/2014/main" id="{57552393-64C6-CA88-79A2-53E801D03CD2}"/>
                </a:ext>
              </a:extLst>
            </p:cNvPr>
            <p:cNvSpPr/>
            <p:nvPr/>
          </p:nvSpPr>
          <p:spPr>
            <a:xfrm>
              <a:off x="9612856" y="1732806"/>
              <a:ext cx="294443" cy="1063112"/>
            </a:xfrm>
            <a:prstGeom prst="rect">
              <a:avLst/>
            </a:prstGeom>
            <a:solidFill>
              <a:schemeClr val="bg1">
                <a:lumMod val="6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33CB477B-468B-42A9-93D4-FAC9B67E093F}"/>
                </a:ext>
              </a:extLst>
            </p:cNvPr>
            <p:cNvSpPr/>
            <p:nvPr/>
          </p:nvSpPr>
          <p:spPr>
            <a:xfrm>
              <a:off x="10141309" y="2200930"/>
              <a:ext cx="294443" cy="594988"/>
            </a:xfrm>
            <a:prstGeom prst="rect">
              <a:avLst/>
            </a:prstGeom>
            <a:solidFill>
              <a:schemeClr val="bg1">
                <a:lumMod val="6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Straight Arrow Connector 41">
              <a:extLst>
                <a:ext uri="{FF2B5EF4-FFF2-40B4-BE49-F238E27FC236}">
                  <a16:creationId xmlns:a16="http://schemas.microsoft.com/office/drawing/2014/main" id="{2C306B63-C784-A59D-8303-B05643FFF726}"/>
                </a:ext>
              </a:extLst>
            </p:cNvPr>
            <p:cNvCxnSpPr>
              <a:cxnSpLocks/>
            </p:cNvCxnSpPr>
            <p:nvPr/>
          </p:nvCxnSpPr>
          <p:spPr>
            <a:xfrm>
              <a:off x="9907299" y="1741242"/>
              <a:ext cx="381231" cy="4422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A888065-C5CC-D2AC-FB62-622546695383}"/>
                </a:ext>
              </a:extLst>
            </p:cNvPr>
            <p:cNvSpPr txBox="1"/>
            <p:nvPr/>
          </p:nvSpPr>
          <p:spPr>
            <a:xfrm>
              <a:off x="9976472" y="1677000"/>
              <a:ext cx="490840" cy="276999"/>
            </a:xfrm>
            <a:prstGeom prst="rect">
              <a:avLst/>
            </a:prstGeom>
            <a:noFill/>
          </p:spPr>
          <p:txBody>
            <a:bodyPr wrap="none" rtlCol="0">
              <a:spAutoFit/>
            </a:bodyPr>
            <a:lstStyle/>
            <a:p>
              <a:r>
                <a:rPr lang="en-US" sz="1200"/>
                <a:t>50%</a:t>
              </a:r>
            </a:p>
          </p:txBody>
        </p:sp>
      </p:grpSp>
      <p:grpSp>
        <p:nvGrpSpPr>
          <p:cNvPr id="64" name="Group 63">
            <a:extLst>
              <a:ext uri="{FF2B5EF4-FFF2-40B4-BE49-F238E27FC236}">
                <a16:creationId xmlns:a16="http://schemas.microsoft.com/office/drawing/2014/main" id="{BB5A3CC7-0E45-CB9E-62C5-94B232D99338}"/>
              </a:ext>
            </a:extLst>
          </p:cNvPr>
          <p:cNvGrpSpPr/>
          <p:nvPr/>
        </p:nvGrpSpPr>
        <p:grpSpPr>
          <a:xfrm>
            <a:off x="9010352" y="3090054"/>
            <a:ext cx="1830065" cy="1675803"/>
            <a:chOff x="9010352" y="3090054"/>
            <a:chExt cx="1830065" cy="1675803"/>
          </a:xfrm>
        </p:grpSpPr>
        <p:sp>
          <p:nvSpPr>
            <p:cNvPr id="46" name="Rectangle 45">
              <a:extLst>
                <a:ext uri="{FF2B5EF4-FFF2-40B4-BE49-F238E27FC236}">
                  <a16:creationId xmlns:a16="http://schemas.microsoft.com/office/drawing/2014/main" id="{739CFD9C-B7D3-1577-3639-71D05B514942}"/>
                </a:ext>
              </a:extLst>
            </p:cNvPr>
            <p:cNvSpPr/>
            <p:nvPr/>
          </p:nvSpPr>
          <p:spPr>
            <a:xfrm>
              <a:off x="9348905" y="3090054"/>
              <a:ext cx="1376314" cy="1456053"/>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CFFFE9FE-B8A4-6575-0DE5-F6F11FF07AEC}"/>
                </a:ext>
              </a:extLst>
            </p:cNvPr>
            <p:cNvSpPr txBox="1"/>
            <p:nvPr/>
          </p:nvSpPr>
          <p:spPr>
            <a:xfrm rot="16200000">
              <a:off x="8885959" y="3715249"/>
              <a:ext cx="556563" cy="307777"/>
            </a:xfrm>
            <a:prstGeom prst="rect">
              <a:avLst/>
            </a:prstGeom>
            <a:noFill/>
          </p:spPr>
          <p:txBody>
            <a:bodyPr wrap="none" rtlCol="0">
              <a:spAutoFit/>
            </a:bodyPr>
            <a:lstStyle/>
            <a:p>
              <a:r>
                <a:rPr lang="en-US" sz="1400" dirty="0">
                  <a:solidFill>
                    <a:schemeClr val="bg1">
                      <a:lumMod val="50000"/>
                    </a:schemeClr>
                  </a:solidFill>
                </a:rPr>
                <a:t>TAT</a:t>
              </a:r>
            </a:p>
          </p:txBody>
        </p:sp>
        <p:sp>
          <p:nvSpPr>
            <p:cNvPr id="48" name="Rectangle 47">
              <a:extLst>
                <a:ext uri="{FF2B5EF4-FFF2-40B4-BE49-F238E27FC236}">
                  <a16:creationId xmlns:a16="http://schemas.microsoft.com/office/drawing/2014/main" id="{045A4886-7C29-E528-B11F-3271A0CF1E6B}"/>
                </a:ext>
              </a:extLst>
            </p:cNvPr>
            <p:cNvSpPr/>
            <p:nvPr/>
          </p:nvSpPr>
          <p:spPr>
            <a:xfrm>
              <a:off x="9612856" y="3455814"/>
              <a:ext cx="294443" cy="1063112"/>
            </a:xfrm>
            <a:prstGeom prst="rect">
              <a:avLst/>
            </a:prstGeom>
            <a:solidFill>
              <a:schemeClr val="bg1">
                <a:lumMod val="6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13DE0F1F-851C-65FE-D0B1-B96BF3A044A2}"/>
                </a:ext>
              </a:extLst>
            </p:cNvPr>
            <p:cNvSpPr/>
            <p:nvPr/>
          </p:nvSpPr>
          <p:spPr>
            <a:xfrm>
              <a:off x="10141309" y="3862955"/>
              <a:ext cx="294443" cy="655971"/>
            </a:xfrm>
            <a:prstGeom prst="rect">
              <a:avLst/>
            </a:prstGeom>
            <a:solidFill>
              <a:schemeClr val="bg1">
                <a:lumMod val="6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Straight Arrow Connector 50">
              <a:extLst>
                <a:ext uri="{FF2B5EF4-FFF2-40B4-BE49-F238E27FC236}">
                  <a16:creationId xmlns:a16="http://schemas.microsoft.com/office/drawing/2014/main" id="{AF7F5857-0076-780B-7095-A0F481A803BB}"/>
                </a:ext>
              </a:extLst>
            </p:cNvPr>
            <p:cNvCxnSpPr>
              <a:cxnSpLocks/>
              <a:endCxn id="50" idx="0"/>
            </p:cNvCxnSpPr>
            <p:nvPr/>
          </p:nvCxnSpPr>
          <p:spPr>
            <a:xfrm>
              <a:off x="9907299" y="3473844"/>
              <a:ext cx="381232" cy="3891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9B2BAF0-222E-125F-3BD5-65FFD1B7AC28}"/>
                </a:ext>
              </a:extLst>
            </p:cNvPr>
            <p:cNvSpPr txBox="1"/>
            <p:nvPr/>
          </p:nvSpPr>
          <p:spPr>
            <a:xfrm>
              <a:off x="9976472" y="3400008"/>
              <a:ext cx="482824" cy="276999"/>
            </a:xfrm>
            <a:prstGeom prst="rect">
              <a:avLst/>
            </a:prstGeom>
            <a:noFill/>
          </p:spPr>
          <p:txBody>
            <a:bodyPr wrap="none" rtlCol="0">
              <a:spAutoFit/>
            </a:bodyPr>
            <a:lstStyle/>
            <a:p>
              <a:r>
                <a:rPr lang="en-US" sz="1200"/>
                <a:t>66%</a:t>
              </a:r>
            </a:p>
          </p:txBody>
        </p:sp>
        <p:sp>
          <p:nvSpPr>
            <p:cNvPr id="53" name="TextBox 52">
              <a:extLst>
                <a:ext uri="{FF2B5EF4-FFF2-40B4-BE49-F238E27FC236}">
                  <a16:creationId xmlns:a16="http://schemas.microsoft.com/office/drawing/2014/main" id="{549B3929-AD11-5981-B663-88485C84690B}"/>
                </a:ext>
              </a:extLst>
            </p:cNvPr>
            <p:cNvSpPr txBox="1"/>
            <p:nvPr/>
          </p:nvSpPr>
          <p:spPr>
            <a:xfrm>
              <a:off x="9299611" y="4488858"/>
              <a:ext cx="1540806" cy="276999"/>
            </a:xfrm>
            <a:prstGeom prst="rect">
              <a:avLst/>
            </a:prstGeom>
            <a:noFill/>
          </p:spPr>
          <p:txBody>
            <a:bodyPr wrap="none" rtlCol="0">
              <a:spAutoFit/>
            </a:bodyPr>
            <a:lstStyle/>
            <a:p>
              <a:r>
                <a:rPr lang="en-US" sz="1200"/>
                <a:t>EoU, interoperability</a:t>
              </a:r>
            </a:p>
          </p:txBody>
        </p:sp>
      </p:grpSp>
      <p:sp>
        <p:nvSpPr>
          <p:cNvPr id="56" name="TextBox 55">
            <a:extLst>
              <a:ext uri="{FF2B5EF4-FFF2-40B4-BE49-F238E27FC236}">
                <a16:creationId xmlns:a16="http://schemas.microsoft.com/office/drawing/2014/main" id="{D8E43D89-D5D9-A981-FE83-66BA72B926C3}"/>
              </a:ext>
            </a:extLst>
          </p:cNvPr>
          <p:cNvSpPr txBox="1"/>
          <p:nvPr/>
        </p:nvSpPr>
        <p:spPr>
          <a:xfrm>
            <a:off x="7003186" y="5959413"/>
            <a:ext cx="5364781" cy="369332"/>
          </a:xfrm>
          <a:prstGeom prst="rect">
            <a:avLst/>
          </a:prstGeom>
          <a:noFill/>
        </p:spPr>
        <p:txBody>
          <a:bodyPr wrap="square">
            <a:spAutoFit/>
          </a:bodyPr>
          <a:lstStyle/>
          <a:p>
            <a:r>
              <a:rPr lang="en-US">
                <a:solidFill>
                  <a:srgbClr val="00B050"/>
                </a:solidFill>
                <a:sym typeface="Wingdings" panose="05000000000000000000" pitchFamily="2" charset="2"/>
              </a:rPr>
              <a:t> </a:t>
            </a:r>
            <a:r>
              <a:rPr lang="en-US" sz="1800">
                <a:solidFill>
                  <a:srgbClr val="00B050"/>
                </a:solidFill>
              </a:rPr>
              <a:t>3X</a:t>
            </a:r>
            <a:r>
              <a:rPr lang="en-US">
                <a:solidFill>
                  <a:srgbClr val="00B050"/>
                </a:solidFill>
              </a:rPr>
              <a:t> redux in concept to engineering commit</a:t>
            </a:r>
            <a:endParaRPr lang="en-US" b="0">
              <a:solidFill>
                <a:srgbClr val="00B050"/>
              </a:solidFill>
            </a:endParaRPr>
          </a:p>
        </p:txBody>
      </p:sp>
      <p:sp>
        <p:nvSpPr>
          <p:cNvPr id="15" name="TextBox 14">
            <a:extLst>
              <a:ext uri="{FF2B5EF4-FFF2-40B4-BE49-F238E27FC236}">
                <a16:creationId xmlns:a16="http://schemas.microsoft.com/office/drawing/2014/main" id="{AD88B08F-A89D-B8EC-8C97-4B5330646FAB}"/>
              </a:ext>
            </a:extLst>
          </p:cNvPr>
          <p:cNvSpPr txBox="1"/>
          <p:nvPr/>
        </p:nvSpPr>
        <p:spPr>
          <a:xfrm>
            <a:off x="4807248" y="6025859"/>
            <a:ext cx="2197913" cy="246221"/>
          </a:xfrm>
          <a:prstGeom prst="rect">
            <a:avLst/>
          </a:prstGeom>
          <a:noFill/>
        </p:spPr>
        <p:txBody>
          <a:bodyPr wrap="square">
            <a:spAutoFit/>
          </a:bodyPr>
          <a:lstStyle/>
          <a:p>
            <a:pPr lvl="0"/>
            <a:r>
              <a:rPr lang="en-US" sz="1000" dirty="0">
                <a:solidFill>
                  <a:schemeClr val="bg1">
                    <a:lumMod val="50000"/>
                  </a:schemeClr>
                </a:solidFill>
              </a:rPr>
              <a:t>TAT:  Turn Around Time</a:t>
            </a:r>
          </a:p>
        </p:txBody>
      </p:sp>
    </p:spTree>
    <p:extLst>
      <p:ext uri="{BB962C8B-B14F-4D97-AF65-F5344CB8AC3E}">
        <p14:creationId xmlns:p14="http://schemas.microsoft.com/office/powerpoint/2010/main" val="33584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ABA4-2B89-7CFD-D209-CAB27EB35EED}"/>
              </a:ext>
            </a:extLst>
          </p:cNvPr>
          <p:cNvSpPr>
            <a:spLocks noGrp="1"/>
          </p:cNvSpPr>
          <p:nvPr>
            <p:ph type="title"/>
          </p:nvPr>
        </p:nvSpPr>
        <p:spPr/>
        <p:txBody>
          <a:bodyPr>
            <a:normAutofit/>
          </a:bodyPr>
          <a:lstStyle/>
          <a:p>
            <a:r>
              <a:rPr lang="en-US">
                <a:solidFill>
                  <a:srgbClr val="00B050"/>
                </a:solidFill>
              </a:rPr>
              <a:t>Opportunity #2:</a:t>
            </a:r>
            <a:r>
              <a:rPr lang="en-US"/>
              <a:t> Thermal Challenge</a:t>
            </a:r>
          </a:p>
        </p:txBody>
      </p:sp>
      <p:grpSp>
        <p:nvGrpSpPr>
          <p:cNvPr id="24" name="Group 23">
            <a:extLst>
              <a:ext uri="{FF2B5EF4-FFF2-40B4-BE49-F238E27FC236}">
                <a16:creationId xmlns:a16="http://schemas.microsoft.com/office/drawing/2014/main" id="{F3EB388D-252C-C66E-9504-29740E6D8F78}"/>
              </a:ext>
            </a:extLst>
          </p:cNvPr>
          <p:cNvGrpSpPr/>
          <p:nvPr/>
        </p:nvGrpSpPr>
        <p:grpSpPr>
          <a:xfrm>
            <a:off x="4966138" y="2334409"/>
            <a:ext cx="1894546" cy="1446531"/>
            <a:chOff x="4591664" y="1982468"/>
            <a:chExt cx="1894546" cy="1446531"/>
          </a:xfrm>
        </p:grpSpPr>
        <p:sp>
          <p:nvSpPr>
            <p:cNvPr id="10" name="Arrow: Right 9">
              <a:extLst>
                <a:ext uri="{FF2B5EF4-FFF2-40B4-BE49-F238E27FC236}">
                  <a16:creationId xmlns:a16="http://schemas.microsoft.com/office/drawing/2014/main" id="{B1AB007E-5DA7-637C-8281-B538471F216F}"/>
                </a:ext>
              </a:extLst>
            </p:cNvPr>
            <p:cNvSpPr/>
            <p:nvPr/>
          </p:nvSpPr>
          <p:spPr>
            <a:xfrm>
              <a:off x="4698706" y="1982468"/>
              <a:ext cx="1787504" cy="1446531"/>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CDC740AF-6D96-1245-5FD2-4D6C28BB27AA}"/>
                </a:ext>
              </a:extLst>
            </p:cNvPr>
            <p:cNvSpPr txBox="1"/>
            <p:nvPr/>
          </p:nvSpPr>
          <p:spPr>
            <a:xfrm>
              <a:off x="4591664" y="2385221"/>
              <a:ext cx="1671247" cy="646331"/>
            </a:xfrm>
            <a:prstGeom prst="rect">
              <a:avLst/>
            </a:prstGeom>
            <a:noFill/>
          </p:spPr>
          <p:txBody>
            <a:bodyPr wrap="square" rtlCol="0">
              <a:spAutoFit/>
            </a:bodyPr>
            <a:lstStyle/>
            <a:p>
              <a:pPr algn="ctr"/>
              <a:r>
                <a:rPr lang="en-US" sz="1200">
                  <a:solidFill>
                    <a:srgbClr val="00B050"/>
                  </a:solidFill>
                </a:rPr>
                <a:t>Focused</a:t>
              </a:r>
            </a:p>
            <a:p>
              <a:pPr algn="ctr"/>
              <a:r>
                <a:rPr lang="en-US" sz="1200">
                  <a:solidFill>
                    <a:srgbClr val="00B050"/>
                  </a:solidFill>
                </a:rPr>
                <a:t>2-week redesign</a:t>
              </a:r>
            </a:p>
            <a:p>
              <a:pPr algn="ctr"/>
              <a:r>
                <a:rPr lang="en-US" sz="1200">
                  <a:solidFill>
                    <a:srgbClr val="00B050"/>
                  </a:solidFill>
                </a:rPr>
                <a:t>effort with Si Experts</a:t>
              </a:r>
            </a:p>
          </p:txBody>
        </p:sp>
      </p:grpSp>
      <p:grpSp>
        <p:nvGrpSpPr>
          <p:cNvPr id="27" name="Group 26">
            <a:extLst>
              <a:ext uri="{FF2B5EF4-FFF2-40B4-BE49-F238E27FC236}">
                <a16:creationId xmlns:a16="http://schemas.microsoft.com/office/drawing/2014/main" id="{0EFA5C48-EADC-1107-EC21-D11E14EEF46A}"/>
              </a:ext>
            </a:extLst>
          </p:cNvPr>
          <p:cNvGrpSpPr/>
          <p:nvPr/>
        </p:nvGrpSpPr>
        <p:grpSpPr>
          <a:xfrm>
            <a:off x="794344" y="1517282"/>
            <a:ext cx="4190999" cy="2495383"/>
            <a:chOff x="214921" y="1273438"/>
            <a:chExt cx="4190999" cy="2495383"/>
          </a:xfrm>
        </p:grpSpPr>
        <p:sp>
          <p:nvSpPr>
            <p:cNvPr id="3" name="Content Placeholder 6">
              <a:extLst>
                <a:ext uri="{FF2B5EF4-FFF2-40B4-BE49-F238E27FC236}">
                  <a16:creationId xmlns:a16="http://schemas.microsoft.com/office/drawing/2014/main" id="{4440C16D-4531-C0E5-E74E-77880ACC8AFB}"/>
                </a:ext>
              </a:extLst>
            </p:cNvPr>
            <p:cNvSpPr txBox="1">
              <a:spLocks/>
            </p:cNvSpPr>
            <p:nvPr/>
          </p:nvSpPr>
          <p:spPr>
            <a:xfrm>
              <a:off x="602450" y="1273438"/>
              <a:ext cx="3415940" cy="357054"/>
            </a:xfrm>
            <a:prstGeom prst="rect">
              <a:avLst/>
            </a:prstGeom>
          </p:spPr>
          <p:txBody>
            <a:bodyPr anchor="ctr">
              <a:normAutofit/>
            </a:bodyPr>
            <a:lstStyle>
              <a:lvl1pPr marL="228600" indent="-228600" algn="l" defTabSz="914400" rtl="0" eaLnBrk="1" latinLnBrk="0" hangingPunct="1">
                <a:lnSpc>
                  <a:spcPct val="90000"/>
                </a:lnSpc>
                <a:spcBef>
                  <a:spcPts val="1000"/>
                </a:spcBef>
                <a:buClr>
                  <a:schemeClr val="accent1"/>
                </a:buClr>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t>Original proposal to customer</a:t>
              </a:r>
            </a:p>
          </p:txBody>
        </p:sp>
        <p:grpSp>
          <p:nvGrpSpPr>
            <p:cNvPr id="26" name="Group 25">
              <a:extLst>
                <a:ext uri="{FF2B5EF4-FFF2-40B4-BE49-F238E27FC236}">
                  <a16:creationId xmlns:a16="http://schemas.microsoft.com/office/drawing/2014/main" id="{A059A49B-4F44-A899-7753-8D816E1DFEA6}"/>
                </a:ext>
              </a:extLst>
            </p:cNvPr>
            <p:cNvGrpSpPr/>
            <p:nvPr/>
          </p:nvGrpSpPr>
          <p:grpSpPr>
            <a:xfrm>
              <a:off x="214921" y="1858839"/>
              <a:ext cx="4190999" cy="1909982"/>
              <a:chOff x="214921" y="1858839"/>
              <a:chExt cx="4190999" cy="1909982"/>
            </a:xfrm>
          </p:grpSpPr>
          <p:sp>
            <p:nvSpPr>
              <p:cNvPr id="7" name="TextBox 6">
                <a:extLst>
                  <a:ext uri="{FF2B5EF4-FFF2-40B4-BE49-F238E27FC236}">
                    <a16:creationId xmlns:a16="http://schemas.microsoft.com/office/drawing/2014/main" id="{62A201A7-2FC0-D2D1-4E75-56883C811890}"/>
                  </a:ext>
                </a:extLst>
              </p:cNvPr>
              <p:cNvSpPr txBox="1"/>
              <p:nvPr/>
            </p:nvSpPr>
            <p:spPr>
              <a:xfrm>
                <a:off x="2316887" y="2075166"/>
                <a:ext cx="2089033" cy="1477328"/>
              </a:xfrm>
              <a:prstGeom prst="rect">
                <a:avLst/>
              </a:prstGeom>
              <a:noFill/>
            </p:spPr>
            <p:txBody>
              <a:bodyPr wrap="none" rtlCol="0">
                <a:spAutoFit/>
              </a:bodyPr>
              <a:lstStyle/>
              <a:p>
                <a:r>
                  <a:rPr lang="en-US">
                    <a:solidFill>
                      <a:srgbClr val="FF0000"/>
                    </a:solidFill>
                  </a:rPr>
                  <a:t>T</a:t>
                </a:r>
                <a:r>
                  <a:rPr lang="en-US" baseline="-25000">
                    <a:solidFill>
                      <a:srgbClr val="FF0000"/>
                    </a:solidFill>
                  </a:rPr>
                  <a:t>j,max,die1 </a:t>
                </a:r>
                <a:r>
                  <a:rPr lang="en-US">
                    <a:solidFill>
                      <a:srgbClr val="FF0000"/>
                    </a:solidFill>
                  </a:rPr>
                  <a:t>= 130 </a:t>
                </a:r>
                <a:r>
                  <a:rPr lang="en-US" baseline="30000">
                    <a:solidFill>
                      <a:srgbClr val="FF0000"/>
                    </a:solidFill>
                  </a:rPr>
                  <a:t>o</a:t>
                </a:r>
                <a:r>
                  <a:rPr lang="en-US">
                    <a:solidFill>
                      <a:srgbClr val="FF0000"/>
                    </a:solidFill>
                  </a:rPr>
                  <a:t>C</a:t>
                </a:r>
              </a:p>
              <a:p>
                <a:r>
                  <a:rPr lang="en-US"/>
                  <a:t>T</a:t>
                </a:r>
                <a:r>
                  <a:rPr lang="en-US" baseline="-25000"/>
                  <a:t>j,max,die2 </a:t>
                </a:r>
                <a:r>
                  <a:rPr lang="en-US"/>
                  <a:t>= 125 </a:t>
                </a:r>
                <a:r>
                  <a:rPr lang="en-US" baseline="30000"/>
                  <a:t>o</a:t>
                </a:r>
                <a:r>
                  <a:rPr lang="en-US"/>
                  <a:t>C</a:t>
                </a:r>
              </a:p>
              <a:p>
                <a:endParaRPr lang="en-US"/>
              </a:p>
              <a:p>
                <a:r>
                  <a:rPr lang="en-US"/>
                  <a:t>TDP = 	    81.4 W</a:t>
                </a:r>
              </a:p>
              <a:p>
                <a:r>
                  <a:rPr lang="en-US"/>
                  <a:t>T</a:t>
                </a:r>
                <a:r>
                  <a:rPr lang="en-US" baseline="-25000"/>
                  <a:t>amb</a:t>
                </a:r>
                <a:r>
                  <a:rPr lang="en-US"/>
                  <a:t> = 	    88.5 </a:t>
                </a:r>
                <a:r>
                  <a:rPr lang="en-US" baseline="30000"/>
                  <a:t>o</a:t>
                </a:r>
                <a:r>
                  <a:rPr lang="en-US"/>
                  <a:t>C</a:t>
                </a:r>
              </a:p>
            </p:txBody>
          </p:sp>
          <p:grpSp>
            <p:nvGrpSpPr>
              <p:cNvPr id="19" name="Group 18">
                <a:extLst>
                  <a:ext uri="{FF2B5EF4-FFF2-40B4-BE49-F238E27FC236}">
                    <a16:creationId xmlns:a16="http://schemas.microsoft.com/office/drawing/2014/main" id="{F0FD24D7-3BE2-1BA6-D6AA-465A1DA8BDCE}"/>
                  </a:ext>
                </a:extLst>
              </p:cNvPr>
              <p:cNvGrpSpPr/>
              <p:nvPr/>
            </p:nvGrpSpPr>
            <p:grpSpPr>
              <a:xfrm>
                <a:off x="214921" y="1858839"/>
                <a:ext cx="2018196" cy="1909982"/>
                <a:chOff x="214921" y="711134"/>
                <a:chExt cx="2018196" cy="1909982"/>
              </a:xfrm>
            </p:grpSpPr>
            <p:pic>
              <p:nvPicPr>
                <p:cNvPr id="16" name="Picture 15">
                  <a:extLst>
                    <a:ext uri="{FF2B5EF4-FFF2-40B4-BE49-F238E27FC236}">
                      <a16:creationId xmlns:a16="http://schemas.microsoft.com/office/drawing/2014/main" id="{A42EFDE6-A592-BE71-75C8-0A6B813A2E0B}"/>
                    </a:ext>
                  </a:extLst>
                </p:cNvPr>
                <p:cNvPicPr>
                  <a:picLocks noChangeAspect="1"/>
                </p:cNvPicPr>
                <p:nvPr/>
              </p:nvPicPr>
              <p:blipFill>
                <a:blip r:embed="rId3"/>
                <a:stretch>
                  <a:fillRect/>
                </a:stretch>
              </p:blipFill>
              <p:spPr>
                <a:xfrm>
                  <a:off x="214921" y="711134"/>
                  <a:ext cx="2018196" cy="1909982"/>
                </a:xfrm>
                <a:prstGeom prst="rect">
                  <a:avLst/>
                </a:prstGeom>
              </p:spPr>
            </p:pic>
            <p:pic>
              <p:nvPicPr>
                <p:cNvPr id="17" name="Picture 16">
                  <a:extLst>
                    <a:ext uri="{FF2B5EF4-FFF2-40B4-BE49-F238E27FC236}">
                      <a16:creationId xmlns:a16="http://schemas.microsoft.com/office/drawing/2014/main" id="{20E5D5B1-6A41-F592-0D59-ADC8883ADD48}"/>
                    </a:ext>
                  </a:extLst>
                </p:cNvPr>
                <p:cNvPicPr>
                  <a:picLocks noChangeAspect="1"/>
                </p:cNvPicPr>
                <p:nvPr/>
              </p:nvPicPr>
              <p:blipFill>
                <a:blip r:embed="rId4"/>
                <a:stretch>
                  <a:fillRect/>
                </a:stretch>
              </p:blipFill>
              <p:spPr>
                <a:xfrm>
                  <a:off x="989357" y="1750177"/>
                  <a:ext cx="461449" cy="483534"/>
                </a:xfrm>
                <a:prstGeom prst="rect">
                  <a:avLst/>
                </a:prstGeom>
              </p:spPr>
            </p:pic>
            <p:pic>
              <p:nvPicPr>
                <p:cNvPr id="18" name="Picture 17">
                  <a:extLst>
                    <a:ext uri="{FF2B5EF4-FFF2-40B4-BE49-F238E27FC236}">
                      <a16:creationId xmlns:a16="http://schemas.microsoft.com/office/drawing/2014/main" id="{6DA3556F-FDC8-30C0-F5C6-E79BC467F383}"/>
                    </a:ext>
                  </a:extLst>
                </p:cNvPr>
                <p:cNvPicPr>
                  <a:picLocks noChangeAspect="1"/>
                </p:cNvPicPr>
                <p:nvPr/>
              </p:nvPicPr>
              <p:blipFill rotWithShape="1">
                <a:blip r:embed="rId5"/>
                <a:srcRect l="1694" r="2869" b="1856"/>
                <a:stretch/>
              </p:blipFill>
              <p:spPr>
                <a:xfrm>
                  <a:off x="1229985" y="1130143"/>
                  <a:ext cx="674266" cy="604183"/>
                </a:xfrm>
                <a:prstGeom prst="rect">
                  <a:avLst/>
                </a:prstGeom>
              </p:spPr>
            </p:pic>
          </p:grpSp>
        </p:grpSp>
      </p:grpSp>
      <p:grpSp>
        <p:nvGrpSpPr>
          <p:cNvPr id="28" name="Group 27">
            <a:extLst>
              <a:ext uri="{FF2B5EF4-FFF2-40B4-BE49-F238E27FC236}">
                <a16:creationId xmlns:a16="http://schemas.microsoft.com/office/drawing/2014/main" id="{BDF24055-CAAC-27AB-FABD-4E30027670E6}"/>
              </a:ext>
            </a:extLst>
          </p:cNvPr>
          <p:cNvGrpSpPr/>
          <p:nvPr/>
        </p:nvGrpSpPr>
        <p:grpSpPr>
          <a:xfrm>
            <a:off x="6928973" y="1517282"/>
            <a:ext cx="4595531" cy="2598055"/>
            <a:chOff x="7108795" y="1273438"/>
            <a:chExt cx="4595531" cy="2598055"/>
          </a:xfrm>
        </p:grpSpPr>
        <p:sp>
          <p:nvSpPr>
            <p:cNvPr id="9" name="Content Placeholder 6">
              <a:extLst>
                <a:ext uri="{FF2B5EF4-FFF2-40B4-BE49-F238E27FC236}">
                  <a16:creationId xmlns:a16="http://schemas.microsoft.com/office/drawing/2014/main" id="{A95C1A82-5481-6312-F193-2B613C577F4D}"/>
                </a:ext>
              </a:extLst>
            </p:cNvPr>
            <p:cNvSpPr txBox="1">
              <a:spLocks/>
            </p:cNvSpPr>
            <p:nvPr/>
          </p:nvSpPr>
          <p:spPr>
            <a:xfrm>
              <a:off x="7108795" y="1273438"/>
              <a:ext cx="4595531" cy="40184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latin typeface="+mn-lt"/>
                </a:rPr>
                <a:t>Thermal/architecture co-designed solution</a:t>
              </a:r>
            </a:p>
          </p:txBody>
        </p:sp>
        <p:grpSp>
          <p:nvGrpSpPr>
            <p:cNvPr id="25" name="Group 24">
              <a:extLst>
                <a:ext uri="{FF2B5EF4-FFF2-40B4-BE49-F238E27FC236}">
                  <a16:creationId xmlns:a16="http://schemas.microsoft.com/office/drawing/2014/main" id="{128587C2-DB03-9703-4659-FAC53968B7CD}"/>
                </a:ext>
              </a:extLst>
            </p:cNvPr>
            <p:cNvGrpSpPr/>
            <p:nvPr/>
          </p:nvGrpSpPr>
          <p:grpSpPr>
            <a:xfrm>
              <a:off x="7336271" y="1756167"/>
              <a:ext cx="4140579" cy="2115326"/>
              <a:chOff x="6570016" y="1756167"/>
              <a:chExt cx="4140579" cy="2115326"/>
            </a:xfrm>
          </p:grpSpPr>
          <p:sp>
            <p:nvSpPr>
              <p:cNvPr id="8" name="TextBox 7">
                <a:extLst>
                  <a:ext uri="{FF2B5EF4-FFF2-40B4-BE49-F238E27FC236}">
                    <a16:creationId xmlns:a16="http://schemas.microsoft.com/office/drawing/2014/main" id="{D56ED5D8-2ACA-6352-8D03-5469F3FA876D}"/>
                  </a:ext>
                </a:extLst>
              </p:cNvPr>
              <p:cNvSpPr txBox="1"/>
              <p:nvPr/>
            </p:nvSpPr>
            <p:spPr>
              <a:xfrm>
                <a:off x="8591104" y="2075166"/>
                <a:ext cx="2119491" cy="1477328"/>
              </a:xfrm>
              <a:prstGeom prst="rect">
                <a:avLst/>
              </a:prstGeom>
              <a:noFill/>
            </p:spPr>
            <p:txBody>
              <a:bodyPr wrap="none" rtlCol="0">
                <a:spAutoFit/>
              </a:bodyPr>
              <a:lstStyle/>
              <a:p>
                <a:r>
                  <a:rPr lang="en-US"/>
                  <a:t>T</a:t>
                </a:r>
                <a:r>
                  <a:rPr lang="en-US" baseline="-25000"/>
                  <a:t>j,max,die1 </a:t>
                </a:r>
                <a:r>
                  <a:rPr lang="en-US"/>
                  <a:t>=   120.5 </a:t>
                </a:r>
                <a:r>
                  <a:rPr lang="en-US" baseline="30000"/>
                  <a:t>o</a:t>
                </a:r>
                <a:r>
                  <a:rPr lang="en-US"/>
                  <a:t>C</a:t>
                </a:r>
              </a:p>
              <a:p>
                <a:r>
                  <a:rPr lang="en-US">
                    <a:solidFill>
                      <a:srgbClr val="0000FF"/>
                    </a:solidFill>
                  </a:rPr>
                  <a:t>T</a:t>
                </a:r>
                <a:r>
                  <a:rPr lang="en-US" baseline="-25000">
                    <a:solidFill>
                      <a:srgbClr val="0000FF"/>
                    </a:solidFill>
                  </a:rPr>
                  <a:t>j,max,die2 </a:t>
                </a:r>
                <a:r>
                  <a:rPr lang="en-US">
                    <a:solidFill>
                      <a:srgbClr val="0000FF"/>
                    </a:solidFill>
                  </a:rPr>
                  <a:t>=   120.7 </a:t>
                </a:r>
                <a:r>
                  <a:rPr lang="en-US" baseline="30000">
                    <a:solidFill>
                      <a:srgbClr val="0000FF"/>
                    </a:solidFill>
                  </a:rPr>
                  <a:t>o</a:t>
                </a:r>
                <a:r>
                  <a:rPr lang="en-US">
                    <a:solidFill>
                      <a:srgbClr val="0000FF"/>
                    </a:solidFill>
                  </a:rPr>
                  <a:t>C</a:t>
                </a:r>
              </a:p>
              <a:p>
                <a:endParaRPr lang="en-US"/>
              </a:p>
              <a:p>
                <a:r>
                  <a:rPr lang="en-US"/>
                  <a:t>TDP = 	      80.7 W</a:t>
                </a:r>
              </a:p>
              <a:p>
                <a:r>
                  <a:rPr lang="en-US"/>
                  <a:t>T</a:t>
                </a:r>
                <a:r>
                  <a:rPr lang="en-US" baseline="-25000"/>
                  <a:t>amb</a:t>
                </a:r>
                <a:r>
                  <a:rPr lang="en-US"/>
                  <a:t> = 	      88.5 </a:t>
                </a:r>
                <a:r>
                  <a:rPr lang="en-US" baseline="30000"/>
                  <a:t>o</a:t>
                </a:r>
                <a:r>
                  <a:rPr lang="en-US"/>
                  <a:t>C</a:t>
                </a:r>
              </a:p>
            </p:txBody>
          </p:sp>
          <p:grpSp>
            <p:nvGrpSpPr>
              <p:cNvPr id="20" name="Group 19">
                <a:extLst>
                  <a:ext uri="{FF2B5EF4-FFF2-40B4-BE49-F238E27FC236}">
                    <a16:creationId xmlns:a16="http://schemas.microsoft.com/office/drawing/2014/main" id="{A2AEB611-AC8A-6069-35D4-86F647D5AB29}"/>
                  </a:ext>
                </a:extLst>
              </p:cNvPr>
              <p:cNvGrpSpPr/>
              <p:nvPr/>
            </p:nvGrpSpPr>
            <p:grpSpPr>
              <a:xfrm>
                <a:off x="6570016" y="1756167"/>
                <a:ext cx="1937282" cy="2115326"/>
                <a:chOff x="6570016" y="711134"/>
                <a:chExt cx="1937282" cy="2115326"/>
              </a:xfrm>
            </p:grpSpPr>
            <p:pic>
              <p:nvPicPr>
                <p:cNvPr id="21" name="Picture 20">
                  <a:extLst>
                    <a:ext uri="{FF2B5EF4-FFF2-40B4-BE49-F238E27FC236}">
                      <a16:creationId xmlns:a16="http://schemas.microsoft.com/office/drawing/2014/main" id="{0D109AB1-015B-1290-D980-3EF1D9993F0D}"/>
                    </a:ext>
                  </a:extLst>
                </p:cNvPr>
                <p:cNvPicPr>
                  <a:picLocks noChangeAspect="1"/>
                </p:cNvPicPr>
                <p:nvPr/>
              </p:nvPicPr>
              <p:blipFill>
                <a:blip r:embed="rId6"/>
                <a:stretch>
                  <a:fillRect/>
                </a:stretch>
              </p:blipFill>
              <p:spPr>
                <a:xfrm>
                  <a:off x="6570016" y="711134"/>
                  <a:ext cx="1937282" cy="2115326"/>
                </a:xfrm>
                <a:prstGeom prst="rect">
                  <a:avLst/>
                </a:prstGeom>
              </p:spPr>
            </p:pic>
            <p:pic>
              <p:nvPicPr>
                <p:cNvPr id="22" name="Picture 21">
                  <a:extLst>
                    <a:ext uri="{FF2B5EF4-FFF2-40B4-BE49-F238E27FC236}">
                      <a16:creationId xmlns:a16="http://schemas.microsoft.com/office/drawing/2014/main" id="{63DD90DD-CF79-E664-77CF-87D546AF48AB}"/>
                    </a:ext>
                  </a:extLst>
                </p:cNvPr>
                <p:cNvPicPr>
                  <a:picLocks noChangeAspect="1"/>
                </p:cNvPicPr>
                <p:nvPr/>
              </p:nvPicPr>
              <p:blipFill>
                <a:blip r:embed="rId7"/>
                <a:stretch>
                  <a:fillRect/>
                </a:stretch>
              </p:blipFill>
              <p:spPr>
                <a:xfrm>
                  <a:off x="6875158" y="2180572"/>
                  <a:ext cx="1329642" cy="373946"/>
                </a:xfrm>
                <a:prstGeom prst="rect">
                  <a:avLst/>
                </a:prstGeom>
              </p:spPr>
            </p:pic>
            <p:pic>
              <p:nvPicPr>
                <p:cNvPr id="23" name="Picture 22">
                  <a:extLst>
                    <a:ext uri="{FF2B5EF4-FFF2-40B4-BE49-F238E27FC236}">
                      <a16:creationId xmlns:a16="http://schemas.microsoft.com/office/drawing/2014/main" id="{BB11E7DE-024E-84BA-4D21-BA14EF10968D}"/>
                    </a:ext>
                  </a:extLst>
                </p:cNvPr>
                <p:cNvPicPr>
                  <a:picLocks noChangeAspect="1"/>
                </p:cNvPicPr>
                <p:nvPr/>
              </p:nvPicPr>
              <p:blipFill rotWithShape="1">
                <a:blip r:embed="rId8"/>
                <a:srcRect t="1909" r="2853" b="2283"/>
                <a:stretch/>
              </p:blipFill>
              <p:spPr>
                <a:xfrm>
                  <a:off x="7608144" y="1167473"/>
                  <a:ext cx="602184" cy="665147"/>
                </a:xfrm>
                <a:prstGeom prst="rect">
                  <a:avLst/>
                </a:prstGeom>
              </p:spPr>
            </p:pic>
          </p:grpSp>
        </p:grpSp>
      </p:grpSp>
      <p:sp>
        <p:nvSpPr>
          <p:cNvPr id="31" name="TextBox 30">
            <a:extLst>
              <a:ext uri="{FF2B5EF4-FFF2-40B4-BE49-F238E27FC236}">
                <a16:creationId xmlns:a16="http://schemas.microsoft.com/office/drawing/2014/main" id="{9EEE561C-265D-2B6A-F1FC-2DE4B7948565}"/>
              </a:ext>
            </a:extLst>
          </p:cNvPr>
          <p:cNvSpPr txBox="1"/>
          <p:nvPr/>
        </p:nvSpPr>
        <p:spPr>
          <a:xfrm>
            <a:off x="1255161" y="4445013"/>
            <a:ext cx="9423542" cy="584775"/>
          </a:xfrm>
          <a:prstGeom prst="rect">
            <a:avLst/>
          </a:prstGeom>
          <a:noFill/>
        </p:spPr>
        <p:txBody>
          <a:bodyPr wrap="none" lIns="91440" tIns="45720" rIns="91440" bIns="45720" rtlCol="0" anchor="ctr">
            <a:spAutoFit/>
          </a:bodyPr>
          <a:lstStyle/>
          <a:p>
            <a:pPr algn="ctr"/>
            <a:r>
              <a:rPr lang="en-US" sz="1600"/>
              <a:t>Results from 2-weeks of Thermal/Silicon co-optimization: “</a:t>
            </a:r>
            <a:r>
              <a:rPr lang="en-US" sz="1600" i="1"/>
              <a:t>un-selectable</a:t>
            </a:r>
            <a:r>
              <a:rPr lang="en-US" sz="1600"/>
              <a:t>” </a:t>
            </a:r>
            <a:r>
              <a:rPr lang="en-US" sz="1600">
                <a:latin typeface="Calibri"/>
                <a:cs typeface="Calibri"/>
              </a:rPr>
              <a:t>→</a:t>
            </a:r>
            <a:r>
              <a:rPr lang="en-US" sz="1600"/>
              <a:t> “</a:t>
            </a:r>
            <a:r>
              <a:rPr lang="en-US" sz="1600" i="1"/>
              <a:t>winning the race on thermal</a:t>
            </a:r>
            <a:r>
              <a:rPr lang="en-US" sz="1600"/>
              <a:t>”</a:t>
            </a:r>
          </a:p>
          <a:p>
            <a:pPr algn="ctr"/>
            <a:r>
              <a:rPr lang="en-US" sz="1600"/>
              <a:t>Current Methods built for relatively slow optimization times!</a:t>
            </a:r>
          </a:p>
        </p:txBody>
      </p:sp>
      <p:sp>
        <p:nvSpPr>
          <p:cNvPr id="4" name="TextBox 3">
            <a:extLst>
              <a:ext uri="{FF2B5EF4-FFF2-40B4-BE49-F238E27FC236}">
                <a16:creationId xmlns:a16="http://schemas.microsoft.com/office/drawing/2014/main" id="{13B8CFEE-D421-8DC7-8F2B-98D2AEC48A76}"/>
              </a:ext>
            </a:extLst>
          </p:cNvPr>
          <p:cNvSpPr txBox="1"/>
          <p:nvPr/>
        </p:nvSpPr>
        <p:spPr>
          <a:xfrm>
            <a:off x="2206929" y="5479874"/>
            <a:ext cx="7520007" cy="338554"/>
          </a:xfrm>
          <a:prstGeom prst="rect">
            <a:avLst/>
          </a:prstGeom>
          <a:noFill/>
        </p:spPr>
        <p:txBody>
          <a:bodyPr wrap="none" lIns="91440" tIns="45720" rIns="91440" bIns="45720" rtlCol="0" anchor="ctr">
            <a:spAutoFit/>
          </a:bodyPr>
          <a:lstStyle/>
          <a:p>
            <a:pPr algn="ctr"/>
            <a:r>
              <a:rPr lang="en-US" sz="1600">
                <a:solidFill>
                  <a:srgbClr val="00B050"/>
                </a:solidFill>
              </a:rPr>
              <a:t>System Design Studio Target:</a:t>
            </a:r>
            <a:r>
              <a:rPr lang="en-US" sz="1600"/>
              <a:t> by end of 2024, optimization can be done in ~2 hours</a:t>
            </a:r>
          </a:p>
        </p:txBody>
      </p:sp>
    </p:spTree>
    <p:extLst>
      <p:ext uri="{BB962C8B-B14F-4D97-AF65-F5344CB8AC3E}">
        <p14:creationId xmlns:p14="http://schemas.microsoft.com/office/powerpoint/2010/main" val="176600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93F59-39A6-6385-659F-6B4051DF3208}"/>
              </a:ext>
            </a:extLst>
          </p:cNvPr>
          <p:cNvSpPr>
            <a:spLocks noGrp="1"/>
          </p:cNvSpPr>
          <p:nvPr>
            <p:ph type="title"/>
          </p:nvPr>
        </p:nvSpPr>
        <p:spPr/>
        <p:txBody>
          <a:bodyPr>
            <a:normAutofit fontScale="90000"/>
          </a:bodyPr>
          <a:lstStyle/>
          <a:p>
            <a:r>
              <a:rPr lang="en-US" sz="4400">
                <a:solidFill>
                  <a:srgbClr val="00B050"/>
                </a:solidFill>
              </a:rPr>
              <a:t>Opportunity #3:</a:t>
            </a:r>
            <a:r>
              <a:rPr lang="en-US" sz="4400"/>
              <a:t> Optimal Silicon Partitioning for IFS</a:t>
            </a:r>
          </a:p>
        </p:txBody>
      </p:sp>
      <p:pic>
        <p:nvPicPr>
          <p:cNvPr id="4" name="Picture 2">
            <a:extLst>
              <a:ext uri="{FF2B5EF4-FFF2-40B4-BE49-F238E27FC236}">
                <a16:creationId xmlns:a16="http://schemas.microsoft.com/office/drawing/2014/main" id="{83415B33-A533-29C3-AF87-0F7C3A7607C5}"/>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609600" y="1152713"/>
            <a:ext cx="4643270" cy="4528426"/>
          </a:xfrm>
          <a:prstGeom prst="rect">
            <a:avLst/>
          </a:prstGeom>
          <a:noFill/>
          <a:ln>
            <a:noFill/>
          </a:ln>
        </p:spPr>
      </p:pic>
      <p:grpSp>
        <p:nvGrpSpPr>
          <p:cNvPr id="3" name="Group 2">
            <a:extLst>
              <a:ext uri="{FF2B5EF4-FFF2-40B4-BE49-F238E27FC236}">
                <a16:creationId xmlns:a16="http://schemas.microsoft.com/office/drawing/2014/main" id="{BB7F07FC-4C9A-C93B-B383-BF9F98F6C8A1}"/>
              </a:ext>
            </a:extLst>
          </p:cNvPr>
          <p:cNvGrpSpPr/>
          <p:nvPr/>
        </p:nvGrpSpPr>
        <p:grpSpPr>
          <a:xfrm>
            <a:off x="884017" y="1627121"/>
            <a:ext cx="4064880" cy="3600058"/>
            <a:chOff x="884017" y="1627121"/>
            <a:chExt cx="4064880" cy="3600058"/>
          </a:xfrm>
        </p:grpSpPr>
        <p:sp>
          <p:nvSpPr>
            <p:cNvPr id="5" name="TextBox 4">
              <a:extLst>
                <a:ext uri="{FF2B5EF4-FFF2-40B4-BE49-F238E27FC236}">
                  <a16:creationId xmlns:a16="http://schemas.microsoft.com/office/drawing/2014/main" id="{35130740-80E7-4E03-626E-6E049A445018}"/>
                </a:ext>
              </a:extLst>
            </p:cNvPr>
            <p:cNvSpPr txBox="1"/>
            <p:nvPr/>
          </p:nvSpPr>
          <p:spPr>
            <a:xfrm>
              <a:off x="884017" y="3179062"/>
              <a:ext cx="776556"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DDR Chiplet</a:t>
              </a:r>
            </a:p>
          </p:txBody>
        </p:sp>
        <p:sp>
          <p:nvSpPr>
            <p:cNvPr id="6" name="TextBox 5">
              <a:extLst>
                <a:ext uri="{FF2B5EF4-FFF2-40B4-BE49-F238E27FC236}">
                  <a16:creationId xmlns:a16="http://schemas.microsoft.com/office/drawing/2014/main" id="{F04DE2C8-E265-1C1A-DB2D-0F663E3BBD50}"/>
                </a:ext>
              </a:extLst>
            </p:cNvPr>
            <p:cNvSpPr txBox="1"/>
            <p:nvPr/>
          </p:nvSpPr>
          <p:spPr>
            <a:xfrm>
              <a:off x="4168615" y="3179062"/>
              <a:ext cx="780282"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DDR Chiplet</a:t>
              </a:r>
            </a:p>
          </p:txBody>
        </p:sp>
        <p:sp>
          <p:nvSpPr>
            <p:cNvPr id="7" name="TextBox 6">
              <a:extLst>
                <a:ext uri="{FF2B5EF4-FFF2-40B4-BE49-F238E27FC236}">
                  <a16:creationId xmlns:a16="http://schemas.microsoft.com/office/drawing/2014/main" id="{62E6006B-C812-3ECB-0508-4CF4D002B01C}"/>
                </a:ext>
              </a:extLst>
            </p:cNvPr>
            <p:cNvSpPr txBox="1"/>
            <p:nvPr/>
          </p:nvSpPr>
          <p:spPr>
            <a:xfrm>
              <a:off x="2493479" y="4734736"/>
              <a:ext cx="771328"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IO Chiplet</a:t>
              </a:r>
            </a:p>
          </p:txBody>
        </p:sp>
        <p:sp>
          <p:nvSpPr>
            <p:cNvPr id="8" name="TextBox 7">
              <a:extLst>
                <a:ext uri="{FF2B5EF4-FFF2-40B4-BE49-F238E27FC236}">
                  <a16:creationId xmlns:a16="http://schemas.microsoft.com/office/drawing/2014/main" id="{470BA625-5899-8278-FB2B-681FDB4201A6}"/>
                </a:ext>
              </a:extLst>
            </p:cNvPr>
            <p:cNvSpPr txBox="1"/>
            <p:nvPr/>
          </p:nvSpPr>
          <p:spPr>
            <a:xfrm>
              <a:off x="2434296" y="3179062"/>
              <a:ext cx="889694"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Compute Chiplet</a:t>
              </a:r>
            </a:p>
          </p:txBody>
        </p:sp>
        <p:sp>
          <p:nvSpPr>
            <p:cNvPr id="9" name="TextBox 8">
              <a:extLst>
                <a:ext uri="{FF2B5EF4-FFF2-40B4-BE49-F238E27FC236}">
                  <a16:creationId xmlns:a16="http://schemas.microsoft.com/office/drawing/2014/main" id="{96361388-FB3C-BBF9-FDFF-A57C0845E9B9}"/>
                </a:ext>
              </a:extLst>
            </p:cNvPr>
            <p:cNvSpPr txBox="1"/>
            <p:nvPr/>
          </p:nvSpPr>
          <p:spPr>
            <a:xfrm>
              <a:off x="2493479" y="1627121"/>
              <a:ext cx="771328"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IO Chiplet</a:t>
              </a:r>
            </a:p>
          </p:txBody>
        </p:sp>
      </p:grpSp>
      <p:graphicFrame>
        <p:nvGraphicFramePr>
          <p:cNvPr id="11" name="Table 4">
            <a:extLst>
              <a:ext uri="{FF2B5EF4-FFF2-40B4-BE49-F238E27FC236}">
                <a16:creationId xmlns:a16="http://schemas.microsoft.com/office/drawing/2014/main" id="{83F68A07-801B-4564-6510-BB04CE8765A2}"/>
              </a:ext>
            </a:extLst>
          </p:cNvPr>
          <p:cNvGraphicFramePr>
            <a:graphicFrameLocks/>
          </p:cNvGraphicFramePr>
          <p:nvPr>
            <p:extLst>
              <p:ext uri="{D42A27DB-BD31-4B8C-83A1-F6EECF244321}">
                <p14:modId xmlns:p14="http://schemas.microsoft.com/office/powerpoint/2010/main" val="2103480326"/>
              </p:ext>
            </p:extLst>
          </p:nvPr>
        </p:nvGraphicFramePr>
        <p:xfrm>
          <a:off x="5512778" y="1348900"/>
          <a:ext cx="6497514" cy="3695130"/>
        </p:xfrm>
        <a:graphic>
          <a:graphicData uri="http://schemas.openxmlformats.org/drawingml/2006/table">
            <a:tbl>
              <a:tblPr firstRow="1" bandRow="1">
                <a:tableStyleId>{5C22544A-7EE6-4342-B048-85BDC9FD1C3A}</a:tableStyleId>
              </a:tblPr>
              <a:tblGrid>
                <a:gridCol w="2122595">
                  <a:extLst>
                    <a:ext uri="{9D8B030D-6E8A-4147-A177-3AD203B41FA5}">
                      <a16:colId xmlns:a16="http://schemas.microsoft.com/office/drawing/2014/main" val="1090411685"/>
                    </a:ext>
                  </a:extLst>
                </a:gridCol>
                <a:gridCol w="1513930">
                  <a:extLst>
                    <a:ext uri="{9D8B030D-6E8A-4147-A177-3AD203B41FA5}">
                      <a16:colId xmlns:a16="http://schemas.microsoft.com/office/drawing/2014/main" val="328967963"/>
                    </a:ext>
                  </a:extLst>
                </a:gridCol>
                <a:gridCol w="1490276">
                  <a:extLst>
                    <a:ext uri="{9D8B030D-6E8A-4147-A177-3AD203B41FA5}">
                      <a16:colId xmlns:a16="http://schemas.microsoft.com/office/drawing/2014/main" val="940575674"/>
                    </a:ext>
                  </a:extLst>
                </a:gridCol>
                <a:gridCol w="1370713">
                  <a:extLst>
                    <a:ext uri="{9D8B030D-6E8A-4147-A177-3AD203B41FA5}">
                      <a16:colId xmlns:a16="http://schemas.microsoft.com/office/drawing/2014/main" val="2748757998"/>
                    </a:ext>
                  </a:extLst>
                </a:gridCol>
              </a:tblGrid>
              <a:tr h="684699">
                <a:tc>
                  <a:txBody>
                    <a:bodyPr/>
                    <a:lstStyle/>
                    <a:p>
                      <a:pPr algn="l"/>
                      <a:r>
                        <a:rPr lang="en-US" sz="1400" b="0">
                          <a:latin typeface="+mn-lt"/>
                          <a:cs typeface="Calibri" panose="020F0502020204030204" pitchFamily="34" charset="0"/>
                        </a:rPr>
                        <a:t>Cost Contributions</a:t>
                      </a:r>
                    </a:p>
                  </a:txBody>
                  <a:tcPr/>
                </a:tc>
                <a:tc>
                  <a:txBody>
                    <a:bodyPr/>
                    <a:lstStyle/>
                    <a:p>
                      <a:pPr algn="l"/>
                      <a:r>
                        <a:rPr lang="en-US" sz="1400" b="0">
                          <a:latin typeface="+mn-lt"/>
                          <a:cs typeface="Calibri" panose="020F0502020204030204" pitchFamily="34" charset="0"/>
                        </a:rPr>
                        <a:t>Monolithic </a:t>
                      </a:r>
                    </a:p>
                    <a:p>
                      <a:pPr algn="l"/>
                      <a:r>
                        <a:rPr lang="en-US" sz="1400" b="0">
                          <a:latin typeface="+mn-lt"/>
                          <a:cs typeface="Calibri" panose="020F0502020204030204" pitchFamily="34" charset="0"/>
                        </a:rPr>
                        <a:t>(Intel18A)</a:t>
                      </a:r>
                    </a:p>
                  </a:txBody>
                  <a:tcPr/>
                </a:tc>
                <a:tc>
                  <a:txBody>
                    <a:bodyPr/>
                    <a:lstStyle/>
                    <a:p>
                      <a:pPr algn="l"/>
                      <a:r>
                        <a:rPr lang="en-US" sz="1400" b="0">
                          <a:latin typeface="+mn-lt"/>
                          <a:cs typeface="Calibri" panose="020F0502020204030204" pitchFamily="34" charset="0"/>
                        </a:rPr>
                        <a:t>Compute (Intel18A) + DDR/IO (Intel3) </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b="0">
                          <a:latin typeface="+mn-lt"/>
                          <a:cs typeface="Calibri" panose="020F0502020204030204" pitchFamily="34" charset="0"/>
                        </a:rPr>
                        <a:t>All Chiplets (Intel18A)</a:t>
                      </a:r>
                    </a:p>
                  </a:txBody>
                  <a:tcPr/>
                </a:tc>
                <a:extLst>
                  <a:ext uri="{0D108BD9-81ED-4DB2-BD59-A6C34878D82A}">
                    <a16:rowId xmlns:a16="http://schemas.microsoft.com/office/drawing/2014/main" val="1151229318"/>
                  </a:ext>
                </a:extLst>
              </a:tr>
              <a:tr h="531404">
                <a:tc>
                  <a:txBody>
                    <a:bodyPr/>
                    <a:lstStyle/>
                    <a:p>
                      <a:pPr algn="l"/>
                      <a:r>
                        <a:rPr lang="en-US" sz="1400">
                          <a:latin typeface="+mn-lt"/>
                          <a:cs typeface="Calibri" panose="020F0502020204030204" pitchFamily="34" charset="0"/>
                        </a:rPr>
                        <a:t>PCOS ($/u) ± 1</a:t>
                      </a:r>
                      <a:r>
                        <a:rPr lang="el-GR" sz="1400">
                          <a:latin typeface="+mn-lt"/>
                          <a:cs typeface="Calibri" panose="020F0502020204030204" pitchFamily="34" charset="0"/>
                        </a:rPr>
                        <a:t>σ</a:t>
                      </a:r>
                      <a:r>
                        <a:rPr lang="en-US" sz="1400">
                          <a:latin typeface="+mn-lt"/>
                          <a:cs typeface="Calibri" panose="020F0502020204030204" pitchFamily="34" charset="0"/>
                        </a:rPr>
                        <a:t> @ISO 685</a:t>
                      </a:r>
                    </a:p>
                  </a:txBody>
                  <a:tcPr/>
                </a:tc>
                <a:tc>
                  <a:txBody>
                    <a:bodyPr/>
                    <a:lstStyle/>
                    <a:p>
                      <a:pPr algn="l"/>
                      <a:r>
                        <a:rPr lang="en-US" sz="1400">
                          <a:latin typeface="+mn-lt"/>
                          <a:cs typeface="Calibri" panose="020F0502020204030204" pitchFamily="34" charset="0"/>
                        </a:rPr>
                        <a:t>High</a:t>
                      </a:r>
                    </a:p>
                  </a:txBody>
                  <a:tcPr/>
                </a:tc>
                <a:tc>
                  <a:txBody>
                    <a:bodyPr/>
                    <a:lstStyle/>
                    <a:p>
                      <a:pPr algn="l"/>
                      <a:r>
                        <a:rPr lang="en-US" sz="1400">
                          <a:latin typeface="+mn-lt"/>
                          <a:cs typeface="Calibri" panose="020F0502020204030204" pitchFamily="34" charset="0"/>
                        </a:rPr>
                        <a:t>Low-1</a:t>
                      </a:r>
                    </a:p>
                  </a:txBody>
                  <a:tcPr/>
                </a:tc>
                <a:tc>
                  <a:txBody>
                    <a:bodyPr/>
                    <a:lstStyle/>
                    <a:p>
                      <a:pPr algn="l"/>
                      <a:r>
                        <a:rPr lang="en-US" sz="1400">
                          <a:latin typeface="+mn-lt"/>
                          <a:cs typeface="Calibri" panose="020F0502020204030204" pitchFamily="34" charset="0"/>
                        </a:rPr>
                        <a:t>Low-2</a:t>
                      </a:r>
                    </a:p>
                  </a:txBody>
                  <a:tcPr/>
                </a:tc>
                <a:extLst>
                  <a:ext uri="{0D108BD9-81ED-4DB2-BD59-A6C34878D82A}">
                    <a16:rowId xmlns:a16="http://schemas.microsoft.com/office/drawing/2014/main" val="1324348059"/>
                  </a:ext>
                </a:extLst>
              </a:tr>
              <a:tr h="531404">
                <a:tc>
                  <a:txBody>
                    <a:bodyPr/>
                    <a:lstStyle/>
                    <a:p>
                      <a:pPr algn="l"/>
                      <a:r>
                        <a:rPr lang="en-US" sz="1400">
                          <a:latin typeface="+mn-lt"/>
                          <a:cs typeface="Calibri" panose="020F0502020204030204" pitchFamily="34" charset="0"/>
                        </a:rPr>
                        <a:t>Silicon Cost Contribution</a:t>
                      </a:r>
                    </a:p>
                  </a:txBody>
                  <a:tcPr/>
                </a:tc>
                <a:tc>
                  <a:txBody>
                    <a:bodyPr/>
                    <a:lstStyle/>
                    <a:p>
                      <a:pPr algn="l"/>
                      <a:r>
                        <a:rPr lang="en-US" sz="1400">
                          <a:latin typeface="+mn-lt"/>
                          <a:cs typeface="Calibri" panose="020F0502020204030204" pitchFamily="34" charset="0"/>
                        </a:rPr>
                        <a:t>High %</a:t>
                      </a:r>
                    </a:p>
                  </a:txBody>
                  <a:tcPr/>
                </a:tc>
                <a:tc>
                  <a:txBody>
                    <a:bodyPr/>
                    <a:lstStyle/>
                    <a:p>
                      <a:pPr algn="l"/>
                      <a:r>
                        <a:rPr lang="en-US" sz="1400">
                          <a:latin typeface="+mn-lt"/>
                          <a:cs typeface="Calibri" panose="020F0502020204030204" pitchFamily="34" charset="0"/>
                        </a:rPr>
                        <a:t>Medium %</a:t>
                      </a:r>
                    </a:p>
                  </a:txBody>
                  <a:tcPr/>
                </a:tc>
                <a:tc>
                  <a:txBody>
                    <a:bodyPr/>
                    <a:lstStyle/>
                    <a:p>
                      <a:pPr algn="l"/>
                      <a:r>
                        <a:rPr lang="en-US" sz="1400">
                          <a:latin typeface="+mn-lt"/>
                          <a:cs typeface="Calibri" panose="020F0502020204030204" pitchFamily="34" charset="0"/>
                        </a:rPr>
                        <a:t>Medium %</a:t>
                      </a:r>
                    </a:p>
                  </a:txBody>
                  <a:tcPr/>
                </a:tc>
                <a:extLst>
                  <a:ext uri="{0D108BD9-81ED-4DB2-BD59-A6C34878D82A}">
                    <a16:rowId xmlns:a16="http://schemas.microsoft.com/office/drawing/2014/main" val="2990343886"/>
                  </a:ext>
                </a:extLst>
              </a:tr>
              <a:tr h="684699">
                <a:tc>
                  <a:txBody>
                    <a:bodyPr/>
                    <a:lstStyle/>
                    <a:p>
                      <a:pPr algn="l"/>
                      <a:r>
                        <a:rPr lang="en-US" sz="1400">
                          <a:latin typeface="+mn-lt"/>
                          <a:cs typeface="Calibri" panose="020F0502020204030204" pitchFamily="34" charset="0"/>
                        </a:rPr>
                        <a:t>Packaging And Test (PAT) Cost Contribution</a:t>
                      </a:r>
                    </a:p>
                  </a:txBody>
                  <a:tcPr/>
                </a:tc>
                <a:tc>
                  <a:txBody>
                    <a:bodyPr/>
                    <a:lstStyle/>
                    <a:p>
                      <a:pPr algn="l"/>
                      <a:r>
                        <a:rPr lang="en-US" sz="1400">
                          <a:latin typeface="+mn-lt"/>
                          <a:cs typeface="Calibri" panose="020F0502020204030204" pitchFamily="34" charset="0"/>
                        </a:rPr>
                        <a:t>Low %</a:t>
                      </a:r>
                    </a:p>
                  </a:txBody>
                  <a:tcPr/>
                </a:tc>
                <a:tc>
                  <a:txBody>
                    <a:bodyPr/>
                    <a:lstStyle/>
                    <a:p>
                      <a:pPr algn="l"/>
                      <a:r>
                        <a:rPr lang="en-US" sz="1400">
                          <a:latin typeface="+mn-lt"/>
                          <a:cs typeface="Calibri" panose="020F0502020204030204" pitchFamily="34" charset="0"/>
                        </a:rPr>
                        <a:t>Medium %</a:t>
                      </a:r>
                    </a:p>
                  </a:txBody>
                  <a:tcPr/>
                </a:tc>
                <a:tc>
                  <a:txBody>
                    <a:bodyPr/>
                    <a:lstStyle/>
                    <a:p>
                      <a:pPr algn="l"/>
                      <a:r>
                        <a:rPr lang="en-US" sz="1400">
                          <a:latin typeface="+mn-lt"/>
                          <a:cs typeface="Calibri" panose="020F0502020204030204" pitchFamily="34" charset="0"/>
                        </a:rPr>
                        <a:t>Medium %</a:t>
                      </a:r>
                    </a:p>
                  </a:txBody>
                  <a:tcPr/>
                </a:tc>
                <a:extLst>
                  <a:ext uri="{0D108BD9-81ED-4DB2-BD59-A6C34878D82A}">
                    <a16:rowId xmlns:a16="http://schemas.microsoft.com/office/drawing/2014/main" val="3471527725"/>
                  </a:ext>
                </a:extLst>
              </a:tr>
              <a:tr h="684699">
                <a:tc>
                  <a:txBody>
                    <a:bodyPr/>
                    <a:lstStyle/>
                    <a:p>
                      <a:pPr algn="l"/>
                      <a:r>
                        <a:rPr lang="en-US" sz="1400">
                          <a:latin typeface="+mn-lt"/>
                          <a:cs typeface="Calibri" panose="020F0502020204030204" pitchFamily="34" charset="0"/>
                        </a:rPr>
                        <a:t>Advance Packaging Cost Contribution</a:t>
                      </a:r>
                    </a:p>
                  </a:txBody>
                  <a:tcPr/>
                </a:tc>
                <a:tc>
                  <a:txBody>
                    <a:bodyPr/>
                    <a:lstStyle/>
                    <a:p>
                      <a:pPr algn="l"/>
                      <a:r>
                        <a:rPr lang="en-US" sz="1400">
                          <a:latin typeface="+mn-lt"/>
                          <a:cs typeface="Calibri" panose="020F0502020204030204" pitchFamily="34" charset="0"/>
                        </a:rPr>
                        <a:t>N/A</a:t>
                      </a:r>
                    </a:p>
                  </a:txBody>
                  <a:tcPr/>
                </a:tc>
                <a:tc>
                  <a:txBody>
                    <a:bodyPr/>
                    <a:lstStyle/>
                    <a:p>
                      <a:pPr algn="l"/>
                      <a:r>
                        <a:rPr lang="en-US" sz="1400">
                          <a:latin typeface="+mn-lt"/>
                          <a:cs typeface="Calibri" panose="020F0502020204030204" pitchFamily="34" charset="0"/>
                        </a:rPr>
                        <a:t>&lt; 10% </a:t>
                      </a:r>
                    </a:p>
                  </a:txBody>
                  <a:tcPr/>
                </a:tc>
                <a:tc>
                  <a:txBody>
                    <a:bodyPr/>
                    <a:lstStyle/>
                    <a:p>
                      <a:pPr algn="l"/>
                      <a:r>
                        <a:rPr lang="en-US" sz="1400">
                          <a:latin typeface="+mn-lt"/>
                          <a:cs typeface="Calibri" panose="020F0502020204030204" pitchFamily="34" charset="0"/>
                        </a:rPr>
                        <a:t>&lt; 10% </a:t>
                      </a:r>
                    </a:p>
                  </a:txBody>
                  <a:tcPr/>
                </a:tc>
                <a:extLst>
                  <a:ext uri="{0D108BD9-81ED-4DB2-BD59-A6C34878D82A}">
                    <a16:rowId xmlns:a16="http://schemas.microsoft.com/office/drawing/2014/main" val="1247525434"/>
                  </a:ext>
                </a:extLst>
              </a:tr>
              <a:tr h="531404">
                <a:tc>
                  <a:txBody>
                    <a:bodyPr/>
                    <a:lstStyle/>
                    <a:p>
                      <a:pPr algn="l"/>
                      <a:r>
                        <a:rPr lang="en-US" sz="1400">
                          <a:latin typeface="+mn-lt"/>
                          <a:cs typeface="Calibri" panose="020F0502020204030204" pitchFamily="34" charset="0"/>
                        </a:rPr>
                        <a:t>Scrap Cost Contribution</a:t>
                      </a:r>
                    </a:p>
                  </a:txBody>
                  <a:tcPr/>
                </a:tc>
                <a:tc>
                  <a:txBody>
                    <a:bodyPr/>
                    <a:lstStyle/>
                    <a:p>
                      <a:pPr algn="l"/>
                      <a:r>
                        <a:rPr lang="en-US" sz="1400">
                          <a:latin typeface="+mn-lt"/>
                          <a:cs typeface="Calibri" panose="020F0502020204030204" pitchFamily="34" charset="0"/>
                        </a:rPr>
                        <a:t>&lt; 5% </a:t>
                      </a:r>
                    </a:p>
                  </a:txBody>
                  <a:tcPr/>
                </a:tc>
                <a:tc>
                  <a:txBody>
                    <a:bodyPr/>
                    <a:lstStyle/>
                    <a:p>
                      <a:pPr algn="l"/>
                      <a:r>
                        <a:rPr lang="en-US" sz="1400">
                          <a:latin typeface="+mn-lt"/>
                          <a:cs typeface="Calibri" panose="020F0502020204030204" pitchFamily="34" charset="0"/>
                        </a:rPr>
                        <a:t>&lt; 10% </a:t>
                      </a:r>
                    </a:p>
                  </a:txBody>
                  <a:tcPr/>
                </a:tc>
                <a:tc>
                  <a:txBody>
                    <a:bodyPr/>
                    <a:lstStyle/>
                    <a:p>
                      <a:pPr algn="l"/>
                      <a:r>
                        <a:rPr lang="en-US" sz="1400">
                          <a:latin typeface="+mn-lt"/>
                          <a:cs typeface="Calibri" panose="020F0502020204030204" pitchFamily="34" charset="0"/>
                        </a:rPr>
                        <a:t>&lt; 10%</a:t>
                      </a:r>
                    </a:p>
                  </a:txBody>
                  <a:tcPr/>
                </a:tc>
                <a:extLst>
                  <a:ext uri="{0D108BD9-81ED-4DB2-BD59-A6C34878D82A}">
                    <a16:rowId xmlns:a16="http://schemas.microsoft.com/office/drawing/2014/main" val="1760381953"/>
                  </a:ext>
                </a:extLst>
              </a:tr>
            </a:tbl>
          </a:graphicData>
        </a:graphic>
      </p:graphicFrame>
      <p:sp>
        <p:nvSpPr>
          <p:cNvPr id="10" name="Content Placeholder 2">
            <a:extLst>
              <a:ext uri="{FF2B5EF4-FFF2-40B4-BE49-F238E27FC236}">
                <a16:creationId xmlns:a16="http://schemas.microsoft.com/office/drawing/2014/main" id="{DE4ABD4D-D9FD-A246-003D-EEC3C1DA7319}"/>
              </a:ext>
            </a:extLst>
          </p:cNvPr>
          <p:cNvSpPr txBox="1">
            <a:spLocks/>
          </p:cNvSpPr>
          <p:nvPr/>
        </p:nvSpPr>
        <p:spPr>
          <a:xfrm>
            <a:off x="3117804" y="5735971"/>
            <a:ext cx="4270131" cy="505601"/>
          </a:xfrm>
          <a:prstGeom prst="rect">
            <a:avLst/>
          </a:prstGeom>
        </p:spPr>
        <p:txBody>
          <a:bodyPr wrap="square"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solidFill>
                  <a:srgbClr val="00B050"/>
                </a:solidFill>
              </a:rPr>
              <a:t>Impact: Comparative / pairwise analysis for heterogeneous implementations</a:t>
            </a:r>
          </a:p>
        </p:txBody>
      </p:sp>
      <p:sp>
        <p:nvSpPr>
          <p:cNvPr id="12" name="Content Placeholder 2">
            <a:extLst>
              <a:ext uri="{FF2B5EF4-FFF2-40B4-BE49-F238E27FC236}">
                <a16:creationId xmlns:a16="http://schemas.microsoft.com/office/drawing/2014/main" id="{3215BF26-1274-5225-BFA0-5E6DB214BD92}"/>
              </a:ext>
            </a:extLst>
          </p:cNvPr>
          <p:cNvSpPr txBox="1">
            <a:spLocks/>
          </p:cNvSpPr>
          <p:nvPr/>
        </p:nvSpPr>
        <p:spPr>
          <a:xfrm>
            <a:off x="8092785" y="5735971"/>
            <a:ext cx="3583399" cy="505601"/>
          </a:xfrm>
          <a:prstGeom prst="rect">
            <a:avLst/>
          </a:prstGeom>
        </p:spPr>
        <p:txBody>
          <a:bodyPr wrap="square"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solidFill>
                  <a:srgbClr val="00B050"/>
                </a:solidFill>
              </a:rPr>
              <a:t>Model Built for Cost can also be used for Thermal or PD Analysis</a:t>
            </a:r>
          </a:p>
        </p:txBody>
      </p:sp>
    </p:spTree>
    <p:extLst>
      <p:ext uri="{BB962C8B-B14F-4D97-AF65-F5344CB8AC3E}">
        <p14:creationId xmlns:p14="http://schemas.microsoft.com/office/powerpoint/2010/main" val="3641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F44A-C2FB-731A-2568-144CD212B85F}"/>
              </a:ext>
            </a:extLst>
          </p:cNvPr>
          <p:cNvSpPr>
            <a:spLocks noGrp="1"/>
          </p:cNvSpPr>
          <p:nvPr>
            <p:ph type="title"/>
          </p:nvPr>
        </p:nvSpPr>
        <p:spPr/>
        <p:txBody>
          <a:bodyPr>
            <a:noAutofit/>
          </a:bodyPr>
          <a:lstStyle/>
          <a:p>
            <a:r>
              <a:rPr lang="en-US" sz="3200">
                <a:solidFill>
                  <a:srgbClr val="00B050"/>
                </a:solidFill>
              </a:rPr>
              <a:t>Opportunity #4:</a:t>
            </a:r>
            <a:r>
              <a:rPr lang="en-US" sz="3200"/>
              <a:t> Platform Enablement for Government Programs</a:t>
            </a:r>
          </a:p>
        </p:txBody>
      </p:sp>
      <p:graphicFrame>
        <p:nvGraphicFramePr>
          <p:cNvPr id="7" name="Table 4">
            <a:extLst>
              <a:ext uri="{FF2B5EF4-FFF2-40B4-BE49-F238E27FC236}">
                <a16:creationId xmlns:a16="http://schemas.microsoft.com/office/drawing/2014/main" id="{E1A19FB5-932D-C5FB-0AA0-9F2550658500}"/>
              </a:ext>
            </a:extLst>
          </p:cNvPr>
          <p:cNvGraphicFramePr>
            <a:graphicFrameLocks noGrp="1"/>
          </p:cNvGraphicFramePr>
          <p:nvPr>
            <p:extLst>
              <p:ext uri="{D42A27DB-BD31-4B8C-83A1-F6EECF244321}">
                <p14:modId xmlns:p14="http://schemas.microsoft.com/office/powerpoint/2010/main" val="2078450966"/>
              </p:ext>
            </p:extLst>
          </p:nvPr>
        </p:nvGraphicFramePr>
        <p:xfrm>
          <a:off x="378850" y="2375745"/>
          <a:ext cx="5280688" cy="2291080"/>
        </p:xfrm>
        <a:graphic>
          <a:graphicData uri="http://schemas.openxmlformats.org/drawingml/2006/table">
            <a:tbl>
              <a:tblPr firstRow="1" bandRow="1">
                <a:tableStyleId>{5C22544A-7EE6-4342-B048-85BDC9FD1C3A}</a:tableStyleId>
              </a:tblPr>
              <a:tblGrid>
                <a:gridCol w="2154555">
                  <a:extLst>
                    <a:ext uri="{9D8B030D-6E8A-4147-A177-3AD203B41FA5}">
                      <a16:colId xmlns:a16="http://schemas.microsoft.com/office/drawing/2014/main" val="3288253877"/>
                    </a:ext>
                  </a:extLst>
                </a:gridCol>
                <a:gridCol w="3126133">
                  <a:extLst>
                    <a:ext uri="{9D8B030D-6E8A-4147-A177-3AD203B41FA5}">
                      <a16:colId xmlns:a16="http://schemas.microsoft.com/office/drawing/2014/main" val="4259870223"/>
                    </a:ext>
                  </a:extLst>
                </a:gridCol>
              </a:tblGrid>
              <a:tr h="234269">
                <a:tc>
                  <a:txBody>
                    <a:bodyPr/>
                    <a:lstStyle/>
                    <a:p>
                      <a:r>
                        <a:rPr lang="en-US" sz="1800" b="0"/>
                        <a:t>Upcoming USG Program</a:t>
                      </a:r>
                    </a:p>
                  </a:txBody>
                  <a:tcPr/>
                </a:tc>
                <a:tc>
                  <a:txBody>
                    <a:bodyPr/>
                    <a:lstStyle/>
                    <a:p>
                      <a:r>
                        <a:rPr lang="en-US" sz="1800" b="0"/>
                        <a:t>Description</a:t>
                      </a:r>
                    </a:p>
                  </a:txBody>
                  <a:tcPr/>
                </a:tc>
                <a:extLst>
                  <a:ext uri="{0D108BD9-81ED-4DB2-BD59-A6C34878D82A}">
                    <a16:rowId xmlns:a16="http://schemas.microsoft.com/office/drawing/2014/main" val="3050454018"/>
                  </a:ext>
                </a:extLst>
              </a:tr>
              <a:tr h="370840">
                <a:tc>
                  <a:txBody>
                    <a:bodyPr/>
                    <a:lstStyle/>
                    <a:p>
                      <a:r>
                        <a:rPr lang="en-US" sz="1800" b="0">
                          <a:solidFill>
                            <a:schemeClr val="tx1"/>
                          </a:solidFill>
                        </a:rPr>
                        <a:t>NAPMP</a:t>
                      </a:r>
                    </a:p>
                  </a:txBody>
                  <a:tcPr>
                    <a:solidFill>
                      <a:srgbClr val="E7EBF3"/>
                    </a:solidFill>
                  </a:tcPr>
                </a:tc>
                <a:tc>
                  <a:txBody>
                    <a:bodyPr/>
                    <a:lstStyle/>
                    <a:p>
                      <a:r>
                        <a:rPr lang="en-US" sz="1800" b="0">
                          <a:solidFill>
                            <a:schemeClr val="tx1"/>
                          </a:solidFill>
                        </a:rPr>
                        <a:t>Advanced packaging manufacturing</a:t>
                      </a:r>
                    </a:p>
                  </a:txBody>
                  <a:tcPr>
                    <a:solidFill>
                      <a:srgbClr val="E7EBF3"/>
                    </a:solidFill>
                  </a:tcPr>
                </a:tc>
                <a:extLst>
                  <a:ext uri="{0D108BD9-81ED-4DB2-BD59-A6C34878D82A}">
                    <a16:rowId xmlns:a16="http://schemas.microsoft.com/office/drawing/2014/main" val="3672647638"/>
                  </a:ext>
                </a:extLst>
              </a:tr>
              <a:tr h="370840">
                <a:tc>
                  <a:txBody>
                    <a:bodyPr/>
                    <a:lstStyle/>
                    <a:p>
                      <a:r>
                        <a:rPr lang="en-US" sz="1800" b="0">
                          <a:solidFill>
                            <a:schemeClr val="tx1"/>
                          </a:solidFill>
                        </a:rPr>
                        <a:t>CHIPS</a:t>
                      </a:r>
                    </a:p>
                  </a:txBody>
                  <a:tcPr>
                    <a:solidFill>
                      <a:srgbClr val="E7EBF3"/>
                    </a:solidFill>
                  </a:tcPr>
                </a:tc>
                <a:tc>
                  <a:txBody>
                    <a:bodyPr/>
                    <a:lstStyle/>
                    <a:p>
                      <a:r>
                        <a:rPr lang="en-US" sz="1800" b="0">
                          <a:solidFill>
                            <a:schemeClr val="tx1"/>
                          </a:solidFill>
                        </a:rPr>
                        <a:t>Chips for America</a:t>
                      </a:r>
                    </a:p>
                  </a:txBody>
                  <a:tcPr>
                    <a:solidFill>
                      <a:srgbClr val="E7EBF3"/>
                    </a:solidFill>
                  </a:tcPr>
                </a:tc>
                <a:extLst>
                  <a:ext uri="{0D108BD9-81ED-4DB2-BD59-A6C34878D82A}">
                    <a16:rowId xmlns:a16="http://schemas.microsoft.com/office/drawing/2014/main" val="679457477"/>
                  </a:ext>
                </a:extLst>
              </a:tr>
              <a:tr h="370840">
                <a:tc>
                  <a:txBody>
                    <a:bodyPr/>
                    <a:lstStyle/>
                    <a:p>
                      <a:r>
                        <a:rPr lang="en-US" sz="1800" b="0">
                          <a:solidFill>
                            <a:schemeClr val="tx1"/>
                          </a:solidFill>
                        </a:rPr>
                        <a:t>3D-PRODIGY</a:t>
                      </a:r>
                    </a:p>
                  </a:txBody>
                  <a:tcPr/>
                </a:tc>
                <a:tc>
                  <a:txBody>
                    <a:bodyPr/>
                    <a:lstStyle/>
                    <a:p>
                      <a:r>
                        <a:rPr lang="en-US" sz="1800" b="0">
                          <a:solidFill>
                            <a:schemeClr val="tx1"/>
                          </a:solidFill>
                        </a:rPr>
                        <a:t>3DIC-Physical design, validation, architecture</a:t>
                      </a:r>
                    </a:p>
                  </a:txBody>
                  <a:tcPr/>
                </a:tc>
                <a:extLst>
                  <a:ext uri="{0D108BD9-81ED-4DB2-BD59-A6C34878D82A}">
                    <a16:rowId xmlns:a16="http://schemas.microsoft.com/office/drawing/2014/main" val="1454714511"/>
                  </a:ext>
                </a:extLst>
              </a:tr>
            </a:tbl>
          </a:graphicData>
        </a:graphic>
      </p:graphicFrame>
      <p:sp>
        <p:nvSpPr>
          <p:cNvPr id="9" name="Rectangle 8">
            <a:extLst>
              <a:ext uri="{FF2B5EF4-FFF2-40B4-BE49-F238E27FC236}">
                <a16:creationId xmlns:a16="http://schemas.microsoft.com/office/drawing/2014/main" id="{A0031DA6-A701-61B6-BFA2-C3413A23D726}"/>
              </a:ext>
            </a:extLst>
          </p:cNvPr>
          <p:cNvSpPr/>
          <p:nvPr/>
        </p:nvSpPr>
        <p:spPr>
          <a:xfrm>
            <a:off x="6886778" y="2009211"/>
            <a:ext cx="4260439" cy="1006537"/>
          </a:xfrm>
          <a:prstGeom prst="rect">
            <a:avLst/>
          </a:prstGeom>
        </p:spPr>
        <p:txBody>
          <a:bodyPr/>
          <a:lstStyle/>
          <a:p>
            <a:pPr lvl="0"/>
            <a:r>
              <a:rPr lang="en-US" sz="2400"/>
              <a:t>Secure repositories and studio for semiconductor solutions</a:t>
            </a:r>
          </a:p>
        </p:txBody>
      </p:sp>
      <p:grpSp>
        <p:nvGrpSpPr>
          <p:cNvPr id="5" name="Group 4">
            <a:extLst>
              <a:ext uri="{FF2B5EF4-FFF2-40B4-BE49-F238E27FC236}">
                <a16:creationId xmlns:a16="http://schemas.microsoft.com/office/drawing/2014/main" id="{4AF19C1B-FCD1-F6F7-7078-D2BE39458090}"/>
              </a:ext>
            </a:extLst>
          </p:cNvPr>
          <p:cNvGrpSpPr/>
          <p:nvPr/>
        </p:nvGrpSpPr>
        <p:grpSpPr>
          <a:xfrm>
            <a:off x="6119004" y="2921098"/>
            <a:ext cx="5808975" cy="1792067"/>
            <a:chOff x="6119004" y="2616297"/>
            <a:chExt cx="5808975" cy="1792067"/>
          </a:xfrm>
        </p:grpSpPr>
        <p:grpSp>
          <p:nvGrpSpPr>
            <p:cNvPr id="21" name="Group 20">
              <a:extLst>
                <a:ext uri="{FF2B5EF4-FFF2-40B4-BE49-F238E27FC236}">
                  <a16:creationId xmlns:a16="http://schemas.microsoft.com/office/drawing/2014/main" id="{5F80A84E-8AF7-3557-866F-5ED4AC7C3A9D}"/>
                </a:ext>
              </a:extLst>
            </p:cNvPr>
            <p:cNvGrpSpPr/>
            <p:nvPr/>
          </p:nvGrpSpPr>
          <p:grpSpPr>
            <a:xfrm>
              <a:off x="7859974" y="2938091"/>
              <a:ext cx="1024639" cy="1148479"/>
              <a:chOff x="8007757" y="2653792"/>
              <a:chExt cx="1024639" cy="1148479"/>
            </a:xfrm>
          </p:grpSpPr>
          <p:pic>
            <p:nvPicPr>
              <p:cNvPr id="6" name="Graphic 5" descr="Circular flowchart outline">
                <a:extLst>
                  <a:ext uri="{FF2B5EF4-FFF2-40B4-BE49-F238E27FC236}">
                    <a16:creationId xmlns:a16="http://schemas.microsoft.com/office/drawing/2014/main" id="{79D83BA0-1B61-E6F8-555E-9FDAEFE793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6159" y="2653792"/>
                <a:ext cx="947835" cy="947835"/>
              </a:xfrm>
              <a:prstGeom prst="rect">
                <a:avLst/>
              </a:prstGeom>
            </p:spPr>
          </p:pic>
          <p:sp>
            <p:nvSpPr>
              <p:cNvPr id="15" name="TextBox 14">
                <a:extLst>
                  <a:ext uri="{FF2B5EF4-FFF2-40B4-BE49-F238E27FC236}">
                    <a16:creationId xmlns:a16="http://schemas.microsoft.com/office/drawing/2014/main" id="{1587400F-6451-6351-97CE-3D770571B52D}"/>
                  </a:ext>
                </a:extLst>
              </p:cNvPr>
              <p:cNvSpPr txBox="1"/>
              <p:nvPr/>
            </p:nvSpPr>
            <p:spPr>
              <a:xfrm>
                <a:off x="8007757" y="3548355"/>
                <a:ext cx="1024639" cy="253916"/>
              </a:xfrm>
              <a:prstGeom prst="rect">
                <a:avLst/>
              </a:prstGeom>
              <a:noFill/>
            </p:spPr>
            <p:txBody>
              <a:bodyPr wrap="none" rtlCol="0">
                <a:spAutoFit/>
              </a:bodyPr>
              <a:lstStyle/>
              <a:p>
                <a:r>
                  <a:rPr lang="en-US" sz="1050"/>
                  <a:t>secure access</a:t>
                </a:r>
              </a:p>
            </p:txBody>
          </p:sp>
        </p:grpSp>
        <p:grpSp>
          <p:nvGrpSpPr>
            <p:cNvPr id="20" name="Group 19">
              <a:extLst>
                <a:ext uri="{FF2B5EF4-FFF2-40B4-BE49-F238E27FC236}">
                  <a16:creationId xmlns:a16="http://schemas.microsoft.com/office/drawing/2014/main" id="{FC26E3A3-FDC3-E6B0-90C4-D39C1FEB13C2}"/>
                </a:ext>
              </a:extLst>
            </p:cNvPr>
            <p:cNvGrpSpPr/>
            <p:nvPr/>
          </p:nvGrpSpPr>
          <p:grpSpPr>
            <a:xfrm>
              <a:off x="11054022" y="3087666"/>
              <a:ext cx="873957" cy="849328"/>
              <a:chOff x="10647630" y="2752299"/>
              <a:chExt cx="873957" cy="849328"/>
            </a:xfrm>
          </p:grpSpPr>
          <p:pic>
            <p:nvPicPr>
              <p:cNvPr id="8" name="Graphic 7" descr="Database outline">
                <a:extLst>
                  <a:ext uri="{FF2B5EF4-FFF2-40B4-BE49-F238E27FC236}">
                    <a16:creationId xmlns:a16="http://schemas.microsoft.com/office/drawing/2014/main" id="{7AA8756C-473A-9625-FDDA-747AD28163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0139" y="2752299"/>
                <a:ext cx="848939" cy="596142"/>
              </a:xfrm>
              <a:prstGeom prst="rect">
                <a:avLst/>
              </a:prstGeom>
            </p:spPr>
          </p:pic>
          <p:sp>
            <p:nvSpPr>
              <p:cNvPr id="16" name="TextBox 15">
                <a:extLst>
                  <a:ext uri="{FF2B5EF4-FFF2-40B4-BE49-F238E27FC236}">
                    <a16:creationId xmlns:a16="http://schemas.microsoft.com/office/drawing/2014/main" id="{DE942080-0364-1EC7-E77C-F66BEEB32FA2}"/>
                  </a:ext>
                </a:extLst>
              </p:cNvPr>
              <p:cNvSpPr txBox="1"/>
              <p:nvPr/>
            </p:nvSpPr>
            <p:spPr>
              <a:xfrm>
                <a:off x="10647630" y="3347711"/>
                <a:ext cx="873957" cy="253916"/>
              </a:xfrm>
              <a:prstGeom prst="rect">
                <a:avLst/>
              </a:prstGeom>
              <a:noFill/>
            </p:spPr>
            <p:txBody>
              <a:bodyPr wrap="none" rtlCol="0">
                <a:spAutoFit/>
              </a:bodyPr>
              <a:lstStyle/>
              <a:p>
                <a:r>
                  <a:rPr lang="en-US" sz="1050"/>
                  <a:t>repositories</a:t>
                </a:r>
              </a:p>
            </p:txBody>
          </p:sp>
        </p:grpSp>
        <p:grpSp>
          <p:nvGrpSpPr>
            <p:cNvPr id="22" name="Group 21">
              <a:extLst>
                <a:ext uri="{FF2B5EF4-FFF2-40B4-BE49-F238E27FC236}">
                  <a16:creationId xmlns:a16="http://schemas.microsoft.com/office/drawing/2014/main" id="{816D703A-42E8-2A5D-16FA-47AB0E6421D6}"/>
                </a:ext>
              </a:extLst>
            </p:cNvPr>
            <p:cNvGrpSpPr/>
            <p:nvPr/>
          </p:nvGrpSpPr>
          <p:grpSpPr>
            <a:xfrm>
              <a:off x="6119004" y="2616297"/>
              <a:ext cx="1230464" cy="1792067"/>
              <a:chOff x="6479221" y="2394630"/>
              <a:chExt cx="1230464" cy="1792067"/>
            </a:xfrm>
          </p:grpSpPr>
          <p:grpSp>
            <p:nvGrpSpPr>
              <p:cNvPr id="18" name="Group 17">
                <a:extLst>
                  <a:ext uri="{FF2B5EF4-FFF2-40B4-BE49-F238E27FC236}">
                    <a16:creationId xmlns:a16="http://schemas.microsoft.com/office/drawing/2014/main" id="{381FE8AF-5BC2-C73C-B4BE-FA088ABA5F85}"/>
                  </a:ext>
                </a:extLst>
              </p:cNvPr>
              <p:cNvGrpSpPr/>
              <p:nvPr/>
            </p:nvGrpSpPr>
            <p:grpSpPr>
              <a:xfrm>
                <a:off x="6479221" y="2394630"/>
                <a:ext cx="1230464" cy="1466435"/>
                <a:chOff x="6479221" y="2394630"/>
                <a:chExt cx="1230464" cy="1466435"/>
              </a:xfrm>
            </p:grpSpPr>
            <p:pic>
              <p:nvPicPr>
                <p:cNvPr id="11" name="Graphic 10" descr="Address Book outline">
                  <a:extLst>
                    <a:ext uri="{FF2B5EF4-FFF2-40B4-BE49-F238E27FC236}">
                      <a16:creationId xmlns:a16="http://schemas.microsoft.com/office/drawing/2014/main" id="{2EB7F287-2C3D-CB58-75EC-EA0B0651B2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5196" y="2394630"/>
                  <a:ext cx="596142" cy="596142"/>
                </a:xfrm>
                <a:prstGeom prst="rect">
                  <a:avLst/>
                </a:prstGeom>
              </p:spPr>
            </p:pic>
            <p:pic>
              <p:nvPicPr>
                <p:cNvPr id="12" name="Graphic 11" descr="Address Book outline">
                  <a:extLst>
                    <a:ext uri="{FF2B5EF4-FFF2-40B4-BE49-F238E27FC236}">
                      <a16:creationId xmlns:a16="http://schemas.microsoft.com/office/drawing/2014/main" id="{31EF4AC9-1502-BE73-DA42-C40159DD08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79221" y="3264923"/>
                  <a:ext cx="596142" cy="596142"/>
                </a:xfrm>
                <a:prstGeom prst="rect">
                  <a:avLst/>
                </a:prstGeom>
              </p:spPr>
            </p:pic>
            <p:pic>
              <p:nvPicPr>
                <p:cNvPr id="13" name="Graphic 12" descr="Address Book outline">
                  <a:extLst>
                    <a:ext uri="{FF2B5EF4-FFF2-40B4-BE49-F238E27FC236}">
                      <a16:creationId xmlns:a16="http://schemas.microsoft.com/office/drawing/2014/main" id="{6A4F54B9-287E-0548-5F8F-87ACD107E2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13543" y="2889391"/>
                  <a:ext cx="596142" cy="596142"/>
                </a:xfrm>
                <a:prstGeom prst="rect">
                  <a:avLst/>
                </a:prstGeom>
              </p:spPr>
            </p:pic>
          </p:grpSp>
          <p:sp>
            <p:nvSpPr>
              <p:cNvPr id="17" name="TextBox 16">
                <a:extLst>
                  <a:ext uri="{FF2B5EF4-FFF2-40B4-BE49-F238E27FC236}">
                    <a16:creationId xmlns:a16="http://schemas.microsoft.com/office/drawing/2014/main" id="{569C5B62-3316-48E1-0D6A-4349DB552A52}"/>
                  </a:ext>
                </a:extLst>
              </p:cNvPr>
              <p:cNvSpPr txBox="1"/>
              <p:nvPr/>
            </p:nvSpPr>
            <p:spPr>
              <a:xfrm>
                <a:off x="6643849" y="3771199"/>
                <a:ext cx="901209" cy="415498"/>
              </a:xfrm>
              <a:prstGeom prst="rect">
                <a:avLst/>
              </a:prstGeom>
              <a:noFill/>
            </p:spPr>
            <p:txBody>
              <a:bodyPr wrap="none" rtlCol="0">
                <a:spAutoFit/>
              </a:bodyPr>
              <a:lstStyle/>
              <a:p>
                <a:pPr algn="ctr"/>
                <a:r>
                  <a:rPr lang="en-US" sz="1050"/>
                  <a:t>government</a:t>
                </a:r>
              </a:p>
              <a:p>
                <a:pPr algn="ctr"/>
                <a:r>
                  <a:rPr lang="en-US" sz="1050"/>
                  <a:t> programs</a:t>
                </a:r>
              </a:p>
            </p:txBody>
          </p:sp>
        </p:grpSp>
        <p:cxnSp>
          <p:nvCxnSpPr>
            <p:cNvPr id="24" name="Straight Arrow Connector 23">
              <a:extLst>
                <a:ext uri="{FF2B5EF4-FFF2-40B4-BE49-F238E27FC236}">
                  <a16:creationId xmlns:a16="http://schemas.microsoft.com/office/drawing/2014/main" id="{5F0EA18E-4457-6FBB-59E5-86B8610726B6}"/>
                </a:ext>
              </a:extLst>
            </p:cNvPr>
            <p:cNvCxnSpPr>
              <a:cxnSpLocks/>
            </p:cNvCxnSpPr>
            <p:nvPr/>
          </p:nvCxnSpPr>
          <p:spPr>
            <a:xfrm>
              <a:off x="7518400" y="3512330"/>
              <a:ext cx="34157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578D1BE-6D9F-77F5-FBC1-7E338DD2E053}"/>
                </a:ext>
              </a:extLst>
            </p:cNvPr>
            <p:cNvCxnSpPr>
              <a:cxnSpLocks/>
            </p:cNvCxnSpPr>
            <p:nvPr/>
          </p:nvCxnSpPr>
          <p:spPr>
            <a:xfrm>
              <a:off x="8846211" y="3512330"/>
              <a:ext cx="34157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1C499FB-DF09-23EF-C0C4-32F76BA3C0ED}"/>
                </a:ext>
              </a:extLst>
            </p:cNvPr>
            <p:cNvCxnSpPr>
              <a:cxnSpLocks/>
            </p:cNvCxnSpPr>
            <p:nvPr/>
          </p:nvCxnSpPr>
          <p:spPr>
            <a:xfrm>
              <a:off x="10712448" y="3512330"/>
              <a:ext cx="34157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58196896-8B06-FAA3-4F4D-BE3D4A4AFEC8}"/>
                </a:ext>
              </a:extLst>
            </p:cNvPr>
            <p:cNvGrpSpPr/>
            <p:nvPr/>
          </p:nvGrpSpPr>
          <p:grpSpPr>
            <a:xfrm>
              <a:off x="9315532" y="3246819"/>
              <a:ext cx="1174619" cy="1011306"/>
              <a:chOff x="9315532" y="3237864"/>
              <a:chExt cx="1174619" cy="1011306"/>
            </a:xfrm>
          </p:grpSpPr>
          <p:sp>
            <p:nvSpPr>
              <p:cNvPr id="14" name="Rectangle: Rounded Corners 13">
                <a:extLst>
                  <a:ext uri="{FF2B5EF4-FFF2-40B4-BE49-F238E27FC236}">
                    <a16:creationId xmlns:a16="http://schemas.microsoft.com/office/drawing/2014/main" id="{0F055DC8-B1EB-1118-E4C7-D5B795D237C8}"/>
                  </a:ext>
                </a:extLst>
              </p:cNvPr>
              <p:cNvSpPr/>
              <p:nvPr/>
            </p:nvSpPr>
            <p:spPr>
              <a:xfrm>
                <a:off x="9315532" y="3237864"/>
                <a:ext cx="1174619" cy="548932"/>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sp>
            <p:nvSpPr>
              <p:cNvPr id="27" name="TextBox 26">
                <a:extLst>
                  <a:ext uri="{FF2B5EF4-FFF2-40B4-BE49-F238E27FC236}">
                    <a16:creationId xmlns:a16="http://schemas.microsoft.com/office/drawing/2014/main" id="{FC529511-8CE1-55F7-1EE7-92C624AAAEB7}"/>
                  </a:ext>
                </a:extLst>
              </p:cNvPr>
              <p:cNvSpPr txBox="1"/>
              <p:nvPr/>
            </p:nvSpPr>
            <p:spPr>
              <a:xfrm>
                <a:off x="9390522" y="3833672"/>
                <a:ext cx="1024639" cy="415498"/>
              </a:xfrm>
              <a:prstGeom prst="rect">
                <a:avLst/>
              </a:prstGeom>
              <a:noFill/>
            </p:spPr>
            <p:txBody>
              <a:bodyPr wrap="square" rtlCol="0">
                <a:spAutoFit/>
              </a:bodyPr>
              <a:lstStyle/>
              <a:p>
                <a:pPr algn="ctr"/>
                <a:r>
                  <a:rPr lang="en-US" sz="1050"/>
                  <a:t>with proven solutions</a:t>
                </a:r>
              </a:p>
            </p:txBody>
          </p:sp>
        </p:grpSp>
      </p:grpSp>
      <p:sp>
        <p:nvSpPr>
          <p:cNvPr id="4" name="Content Placeholder 2">
            <a:extLst>
              <a:ext uri="{FF2B5EF4-FFF2-40B4-BE49-F238E27FC236}">
                <a16:creationId xmlns:a16="http://schemas.microsoft.com/office/drawing/2014/main" id="{A68607C8-0651-3F43-63BF-F19A7BD405D3}"/>
              </a:ext>
            </a:extLst>
          </p:cNvPr>
          <p:cNvSpPr txBox="1">
            <a:spLocks/>
          </p:cNvSpPr>
          <p:nvPr/>
        </p:nvSpPr>
        <p:spPr>
          <a:xfrm>
            <a:off x="133510" y="5861606"/>
            <a:ext cx="11162607" cy="34802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00B050"/>
                </a:solidFill>
              </a:rPr>
              <a:t>Impact: Proven components, Chiplets, and IPs to jump start grand challenges</a:t>
            </a:r>
          </a:p>
        </p:txBody>
      </p:sp>
    </p:spTree>
    <p:extLst>
      <p:ext uri="{BB962C8B-B14F-4D97-AF65-F5344CB8AC3E}">
        <p14:creationId xmlns:p14="http://schemas.microsoft.com/office/powerpoint/2010/main" val="6472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18328-F932-4E05-A8F4-747757FC5FCE}"/>
              </a:ext>
            </a:extLst>
          </p:cNvPr>
          <p:cNvSpPr>
            <a:spLocks noGrp="1"/>
          </p:cNvSpPr>
          <p:nvPr>
            <p:ph type="title"/>
          </p:nvPr>
        </p:nvSpPr>
        <p:spPr/>
        <p:txBody>
          <a:bodyPr>
            <a:normAutofit/>
          </a:bodyPr>
          <a:lstStyle/>
          <a:p>
            <a:r>
              <a:rPr lang="en-US"/>
              <a:t>Value Thesis of an Integrated STCO</a:t>
            </a:r>
          </a:p>
        </p:txBody>
      </p:sp>
      <p:grpSp>
        <p:nvGrpSpPr>
          <p:cNvPr id="18" name="Group 17">
            <a:extLst>
              <a:ext uri="{FF2B5EF4-FFF2-40B4-BE49-F238E27FC236}">
                <a16:creationId xmlns:a16="http://schemas.microsoft.com/office/drawing/2014/main" id="{76153FBA-D446-0846-3B64-66475AAA041C}"/>
              </a:ext>
            </a:extLst>
          </p:cNvPr>
          <p:cNvGrpSpPr/>
          <p:nvPr/>
        </p:nvGrpSpPr>
        <p:grpSpPr>
          <a:xfrm>
            <a:off x="7653122" y="1359213"/>
            <a:ext cx="4153147" cy="4259696"/>
            <a:chOff x="7653122" y="1359213"/>
            <a:chExt cx="4153147" cy="4259696"/>
          </a:xfrm>
        </p:grpSpPr>
        <p:sp>
          <p:nvSpPr>
            <p:cNvPr id="145" name="TextBox 144">
              <a:extLst>
                <a:ext uri="{FF2B5EF4-FFF2-40B4-BE49-F238E27FC236}">
                  <a16:creationId xmlns:a16="http://schemas.microsoft.com/office/drawing/2014/main" id="{DD082DEE-DFD1-5B2C-66D6-AF2B90AA6C99}"/>
                </a:ext>
              </a:extLst>
            </p:cNvPr>
            <p:cNvSpPr txBox="1"/>
            <p:nvPr/>
          </p:nvSpPr>
          <p:spPr>
            <a:xfrm>
              <a:off x="7653122" y="1761516"/>
              <a:ext cx="311359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cs typeface="Arial"/>
                </a:rPr>
                <a:t>Accelerate Time to Leadership</a:t>
              </a:r>
            </a:p>
          </p:txBody>
        </p:sp>
        <p:cxnSp>
          <p:nvCxnSpPr>
            <p:cNvPr id="136" name="Straight Connector 135">
              <a:extLst>
                <a:ext uri="{FF2B5EF4-FFF2-40B4-BE49-F238E27FC236}">
                  <a16:creationId xmlns:a16="http://schemas.microsoft.com/office/drawing/2014/main" id="{9EC2FFB9-1575-EEB5-1938-A9054B01EF67}"/>
                </a:ext>
              </a:extLst>
            </p:cNvPr>
            <p:cNvCxnSpPr>
              <a:cxnSpLocks/>
              <a:endCxn id="138" idx="2"/>
            </p:cNvCxnSpPr>
            <p:nvPr/>
          </p:nvCxnSpPr>
          <p:spPr>
            <a:xfrm flipH="1" flipV="1">
              <a:off x="8114405" y="5618909"/>
              <a:ext cx="2317146"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7" name="Arc 136">
              <a:extLst>
                <a:ext uri="{FF2B5EF4-FFF2-40B4-BE49-F238E27FC236}">
                  <a16:creationId xmlns:a16="http://schemas.microsoft.com/office/drawing/2014/main" id="{5B96C547-F551-B9B0-BA8F-ED9876B6CC22}"/>
                </a:ext>
              </a:extLst>
            </p:cNvPr>
            <p:cNvSpPr/>
            <p:nvPr/>
          </p:nvSpPr>
          <p:spPr>
            <a:xfrm rot="5400000">
              <a:off x="9968600" y="4700497"/>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38" name="Arc 137">
              <a:extLst>
                <a:ext uri="{FF2B5EF4-FFF2-40B4-BE49-F238E27FC236}">
                  <a16:creationId xmlns:a16="http://schemas.microsoft.com/office/drawing/2014/main" id="{F0930FE3-1D81-F617-A51B-4FE74AC5C2D4}"/>
                </a:ext>
              </a:extLst>
            </p:cNvPr>
            <p:cNvSpPr/>
            <p:nvPr/>
          </p:nvSpPr>
          <p:spPr>
            <a:xfrm rot="16200000" flipH="1">
              <a:off x="7657205" y="470450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grpSp>
          <p:nvGrpSpPr>
            <p:cNvPr id="12" name="Group 11">
              <a:extLst>
                <a:ext uri="{FF2B5EF4-FFF2-40B4-BE49-F238E27FC236}">
                  <a16:creationId xmlns:a16="http://schemas.microsoft.com/office/drawing/2014/main" id="{30AED4C3-CC3F-F3A1-BFB0-5D2C9B7FC370}"/>
                </a:ext>
              </a:extLst>
            </p:cNvPr>
            <p:cNvGrpSpPr/>
            <p:nvPr/>
          </p:nvGrpSpPr>
          <p:grpSpPr>
            <a:xfrm>
              <a:off x="7657205" y="1359213"/>
              <a:ext cx="4149064" cy="3919343"/>
              <a:chOff x="7657205" y="1359213"/>
              <a:chExt cx="4149064" cy="3919343"/>
            </a:xfrm>
          </p:grpSpPr>
          <p:cxnSp>
            <p:nvCxnSpPr>
              <p:cNvPr id="134" name="Straight Connector 133">
                <a:extLst>
                  <a:ext uri="{FF2B5EF4-FFF2-40B4-BE49-F238E27FC236}">
                    <a16:creationId xmlns:a16="http://schemas.microsoft.com/office/drawing/2014/main" id="{A4AC9C85-7BBE-F583-0A27-759606DAB76E}"/>
                  </a:ext>
                </a:extLst>
              </p:cNvPr>
              <p:cNvCxnSpPr>
                <a:cxnSpLocks/>
                <a:endCxn id="138" idx="0"/>
              </p:cNvCxnSpPr>
              <p:nvPr/>
            </p:nvCxnSpPr>
            <p:spPr>
              <a:xfrm>
                <a:off x="7657205" y="2064487"/>
                <a:ext cx="0" cy="30972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25FC1A2-E3B2-A6B3-DD26-B5B9F007B553}"/>
                  </a:ext>
                </a:extLst>
              </p:cNvPr>
              <p:cNvCxnSpPr>
                <a:cxnSpLocks/>
                <a:endCxn id="137" idx="0"/>
              </p:cNvCxnSpPr>
              <p:nvPr/>
            </p:nvCxnSpPr>
            <p:spPr>
              <a:xfrm flipH="1">
                <a:off x="10883000" y="1891296"/>
                <a:ext cx="7524" cy="326640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3" name="Arc 142">
                <a:extLst>
                  <a:ext uri="{FF2B5EF4-FFF2-40B4-BE49-F238E27FC236}">
                    <a16:creationId xmlns:a16="http://schemas.microsoft.com/office/drawing/2014/main" id="{31A08024-0F68-DE20-6177-D187FFD2E2B0}"/>
                  </a:ext>
                </a:extLst>
              </p:cNvPr>
              <p:cNvSpPr/>
              <p:nvPr/>
            </p:nvSpPr>
            <p:spPr>
              <a:xfrm rot="5400000" flipH="1" flipV="1">
                <a:off x="10891869" y="1475052"/>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44" name="Triangle 143">
                <a:extLst>
                  <a:ext uri="{FF2B5EF4-FFF2-40B4-BE49-F238E27FC236}">
                    <a16:creationId xmlns:a16="http://schemas.microsoft.com/office/drawing/2014/main" id="{C90DF09B-147F-5008-6971-1FC7E334D207}"/>
                  </a:ext>
                </a:extLst>
              </p:cNvPr>
              <p:cNvSpPr/>
              <p:nvPr/>
            </p:nvSpPr>
            <p:spPr>
              <a:xfrm rot="5400000">
                <a:off x="11323714" y="1370392"/>
                <a:ext cx="162094" cy="13973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nvGrpSpPr>
              <p:cNvPr id="19" name="Group 18">
                <a:extLst>
                  <a:ext uri="{FF2B5EF4-FFF2-40B4-BE49-F238E27FC236}">
                    <a16:creationId xmlns:a16="http://schemas.microsoft.com/office/drawing/2014/main" id="{668D594B-099C-87FC-1A34-3AD46263E584}"/>
                  </a:ext>
                </a:extLst>
              </p:cNvPr>
              <p:cNvGrpSpPr/>
              <p:nvPr/>
            </p:nvGrpSpPr>
            <p:grpSpPr>
              <a:xfrm>
                <a:off x="7736022" y="2602337"/>
                <a:ext cx="3108960" cy="2676219"/>
                <a:chOff x="7378960" y="3177117"/>
                <a:chExt cx="3108960" cy="2676219"/>
              </a:xfrm>
            </p:grpSpPr>
            <p:pic>
              <p:nvPicPr>
                <p:cNvPr id="127" name="Picture 6" descr="This image shows the Simics simulator demonstration running, started from a project in the Simics Package Manager">
                  <a:extLst>
                    <a:ext uri="{FF2B5EF4-FFF2-40B4-BE49-F238E27FC236}">
                      <a16:creationId xmlns:a16="http://schemas.microsoft.com/office/drawing/2014/main" id="{1CB8FBFF-42B9-DDA0-B2EF-678FA67CF738}"/>
                    </a:ext>
                  </a:extLst>
                </p:cNvPr>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l="53297" t="33252" r="23917" b="41026"/>
                <a:stretch/>
              </p:blipFill>
              <p:spPr bwMode="auto">
                <a:xfrm>
                  <a:off x="8735983" y="3989532"/>
                  <a:ext cx="497850" cy="414580"/>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5AB2687A-1229-8620-B1E8-FBF52613BD88}"/>
                    </a:ext>
                  </a:extLst>
                </p:cNvPr>
                <p:cNvSpPr txBox="1"/>
                <p:nvPr/>
              </p:nvSpPr>
              <p:spPr>
                <a:xfrm>
                  <a:off x="8397211" y="4428373"/>
                  <a:ext cx="1175394" cy="337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Intel ® Simics®</a:t>
                  </a:r>
                </a:p>
              </p:txBody>
            </p:sp>
            <p:sp>
              <p:nvSpPr>
                <p:cNvPr id="129" name="TextBox 128">
                  <a:extLst>
                    <a:ext uri="{FF2B5EF4-FFF2-40B4-BE49-F238E27FC236}">
                      <a16:creationId xmlns:a16="http://schemas.microsoft.com/office/drawing/2014/main" id="{E750CB69-C124-814D-0CF3-6B7245D5CD01}"/>
                    </a:ext>
                  </a:extLst>
                </p:cNvPr>
                <p:cNvSpPr txBox="1"/>
                <p:nvPr/>
              </p:nvSpPr>
              <p:spPr>
                <a:xfrm>
                  <a:off x="8029358" y="4558853"/>
                  <a:ext cx="191110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Firmware Accelerated</a:t>
                  </a:r>
                </a:p>
              </p:txBody>
            </p:sp>
            <p:pic>
              <p:nvPicPr>
                <p:cNvPr id="131" name="Picture 14" descr="Coupling &amp; Crosstalk: KGD Redux? – High Technology Business Development –  Ira Feldman">
                  <a:extLst>
                    <a:ext uri="{FF2B5EF4-FFF2-40B4-BE49-F238E27FC236}">
                      <a16:creationId xmlns:a16="http://schemas.microsoft.com/office/drawing/2014/main" id="{610C0D18-8F2F-577B-2B64-648DF3D405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35" t="19825" r="15489" b="25262"/>
                <a:stretch/>
              </p:blipFill>
              <p:spPr bwMode="auto">
                <a:xfrm>
                  <a:off x="8593106" y="5013035"/>
                  <a:ext cx="783603" cy="530130"/>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F82E6BBC-2C82-602E-CC86-1B159FD160FA}"/>
                    </a:ext>
                  </a:extLst>
                </p:cNvPr>
                <p:cNvSpPr txBox="1"/>
                <p:nvPr/>
              </p:nvSpPr>
              <p:spPr>
                <a:xfrm>
                  <a:off x="8067544" y="5555154"/>
                  <a:ext cx="1834728" cy="29818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Validation Accelerated</a:t>
                  </a:r>
                </a:p>
              </p:txBody>
            </p:sp>
            <p:sp>
              <p:nvSpPr>
                <p:cNvPr id="14" name="Chevron 13">
                  <a:extLst>
                    <a:ext uri="{FF2B5EF4-FFF2-40B4-BE49-F238E27FC236}">
                      <a16:creationId xmlns:a16="http://schemas.microsoft.com/office/drawing/2014/main" id="{9BAAA200-44F9-4139-234E-D16E3F35AC6E}"/>
                    </a:ext>
                  </a:extLst>
                </p:cNvPr>
                <p:cNvSpPr/>
                <p:nvPr/>
              </p:nvSpPr>
              <p:spPr>
                <a:xfrm>
                  <a:off x="7378960" y="3177117"/>
                  <a:ext cx="3108960" cy="64008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IntelOne Display Regular"/>
                      <a:cs typeface="Arial"/>
                    </a:rPr>
                    <a:t>Robust Products</a:t>
                  </a:r>
                </a:p>
              </p:txBody>
            </p:sp>
          </p:grpSp>
        </p:grpSp>
      </p:grpSp>
      <p:grpSp>
        <p:nvGrpSpPr>
          <p:cNvPr id="8" name="Group 7">
            <a:extLst>
              <a:ext uri="{FF2B5EF4-FFF2-40B4-BE49-F238E27FC236}">
                <a16:creationId xmlns:a16="http://schemas.microsoft.com/office/drawing/2014/main" id="{833F891B-156D-0054-7FB4-F3DCE0F28780}"/>
              </a:ext>
            </a:extLst>
          </p:cNvPr>
          <p:cNvGrpSpPr/>
          <p:nvPr/>
        </p:nvGrpSpPr>
        <p:grpSpPr>
          <a:xfrm>
            <a:off x="4345627" y="1603738"/>
            <a:ext cx="3401674" cy="3977188"/>
            <a:chOff x="4345627" y="1603738"/>
            <a:chExt cx="3401674" cy="3977188"/>
          </a:xfrm>
        </p:grpSpPr>
        <p:cxnSp>
          <p:nvCxnSpPr>
            <p:cNvPr id="113" name="Straight Connector 112">
              <a:extLst>
                <a:ext uri="{FF2B5EF4-FFF2-40B4-BE49-F238E27FC236}">
                  <a16:creationId xmlns:a16="http://schemas.microsoft.com/office/drawing/2014/main" id="{2025D54A-3F94-6E3C-0006-07303F9940FA}"/>
                </a:ext>
              </a:extLst>
            </p:cNvPr>
            <p:cNvCxnSpPr>
              <a:cxnSpLocks/>
              <a:stCxn id="114" idx="2"/>
            </p:cNvCxnSpPr>
            <p:nvPr/>
          </p:nvCxnSpPr>
          <p:spPr>
            <a:xfrm flipH="1" flipV="1">
              <a:off x="4812006" y="1603738"/>
              <a:ext cx="2386655" cy="1240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94A1B831-F4C3-DF7E-30C4-76629DDCFC6A}"/>
                </a:ext>
              </a:extLst>
            </p:cNvPr>
            <p:cNvSpPr/>
            <p:nvPr/>
          </p:nvSpPr>
          <p:spPr>
            <a:xfrm rot="16200000" flipV="1">
              <a:off x="6741461" y="1616145"/>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15" name="Arc 114">
              <a:extLst>
                <a:ext uri="{FF2B5EF4-FFF2-40B4-BE49-F238E27FC236}">
                  <a16:creationId xmlns:a16="http://schemas.microsoft.com/office/drawing/2014/main" id="{4081F305-DB64-D0A6-ABD7-8FEC2F7B9574}"/>
                </a:ext>
              </a:extLst>
            </p:cNvPr>
            <p:cNvSpPr/>
            <p:nvPr/>
          </p:nvSpPr>
          <p:spPr>
            <a:xfrm rot="5400000" flipH="1" flipV="1">
              <a:off x="4345627" y="1603738"/>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grpSp>
          <p:nvGrpSpPr>
            <p:cNvPr id="28" name="Group 27">
              <a:extLst>
                <a:ext uri="{FF2B5EF4-FFF2-40B4-BE49-F238E27FC236}">
                  <a16:creationId xmlns:a16="http://schemas.microsoft.com/office/drawing/2014/main" id="{EC166C01-898E-8636-E958-5EF5FFCB825B}"/>
                </a:ext>
              </a:extLst>
            </p:cNvPr>
            <p:cNvGrpSpPr/>
            <p:nvPr/>
          </p:nvGrpSpPr>
          <p:grpSpPr>
            <a:xfrm>
              <a:off x="4470136" y="2602337"/>
              <a:ext cx="3108960" cy="2978589"/>
              <a:chOff x="4113074" y="3177117"/>
              <a:chExt cx="3108960" cy="2978589"/>
            </a:xfrm>
          </p:grpSpPr>
          <p:pic>
            <p:nvPicPr>
              <p:cNvPr id="77" name="Picture 76">
                <a:extLst>
                  <a:ext uri="{FF2B5EF4-FFF2-40B4-BE49-F238E27FC236}">
                    <a16:creationId xmlns:a16="http://schemas.microsoft.com/office/drawing/2014/main" id="{9C783521-E773-493E-AE6A-E200A1F28AF3}"/>
                  </a:ext>
                </a:extLst>
              </p:cNvPr>
              <p:cNvPicPr>
                <a:picLocks noChangeAspect="1"/>
              </p:cNvPicPr>
              <p:nvPr/>
            </p:nvPicPr>
            <p:blipFill>
              <a:blip r:embed="rId5"/>
              <a:stretch>
                <a:fillRect/>
              </a:stretch>
            </p:blipFill>
            <p:spPr>
              <a:xfrm>
                <a:off x="4412657" y="4382079"/>
                <a:ext cx="2430759" cy="1773627"/>
              </a:xfrm>
              <a:prstGeom prst="rect">
                <a:avLst/>
              </a:prstGeom>
            </p:spPr>
          </p:pic>
          <p:grpSp>
            <p:nvGrpSpPr>
              <p:cNvPr id="27" name="Group 26">
                <a:extLst>
                  <a:ext uri="{FF2B5EF4-FFF2-40B4-BE49-F238E27FC236}">
                    <a16:creationId xmlns:a16="http://schemas.microsoft.com/office/drawing/2014/main" id="{975EDA06-663D-7E0A-1892-1698B823CDE3}"/>
                  </a:ext>
                </a:extLst>
              </p:cNvPr>
              <p:cNvGrpSpPr/>
              <p:nvPr/>
            </p:nvGrpSpPr>
            <p:grpSpPr>
              <a:xfrm>
                <a:off x="4113074" y="3177117"/>
                <a:ext cx="3108960" cy="2182059"/>
                <a:chOff x="4113074" y="3177117"/>
                <a:chExt cx="3108960" cy="2182059"/>
              </a:xfrm>
            </p:grpSpPr>
            <p:sp>
              <p:nvSpPr>
                <p:cNvPr id="7" name="Chevron 6">
                  <a:extLst>
                    <a:ext uri="{FF2B5EF4-FFF2-40B4-BE49-F238E27FC236}">
                      <a16:creationId xmlns:a16="http://schemas.microsoft.com/office/drawing/2014/main" id="{9B2B50F3-AA79-B46F-C0EF-56A909083450}"/>
                    </a:ext>
                  </a:extLst>
                </p:cNvPr>
                <p:cNvSpPr/>
                <p:nvPr/>
              </p:nvSpPr>
              <p:spPr>
                <a:xfrm>
                  <a:off x="4113074" y="3177117"/>
                  <a:ext cx="3108960" cy="64008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IntelOne Display Regular"/>
                      <a:cs typeface="Arial"/>
                    </a:rPr>
                    <a:t>Proven STCO Solutions</a:t>
                  </a:r>
                </a:p>
              </p:txBody>
            </p:sp>
            <p:pic>
              <p:nvPicPr>
                <p:cNvPr id="93" name="Picture 92">
                  <a:extLst>
                    <a:ext uri="{FF2B5EF4-FFF2-40B4-BE49-F238E27FC236}">
                      <a16:creationId xmlns:a16="http://schemas.microsoft.com/office/drawing/2014/main" id="{7FDFD0AA-B6EC-4A4B-8CB1-5B444FB25FE9}"/>
                    </a:ext>
                  </a:extLst>
                </p:cNvPr>
                <p:cNvPicPr>
                  <a:picLocks noChangeAspect="1"/>
                </p:cNvPicPr>
                <p:nvPr/>
              </p:nvPicPr>
              <p:blipFill>
                <a:blip r:embed="rId6"/>
                <a:stretch>
                  <a:fillRect/>
                </a:stretch>
              </p:blipFill>
              <p:spPr>
                <a:xfrm>
                  <a:off x="4896973" y="4527143"/>
                  <a:ext cx="667265" cy="365760"/>
                </a:xfrm>
                <a:prstGeom prst="rect">
                  <a:avLst/>
                </a:prstGeom>
              </p:spPr>
            </p:pic>
            <p:pic>
              <p:nvPicPr>
                <p:cNvPr id="95" name="Picture 94" descr="A picture containing table, satellite, case, worktable&#10;&#10;Description automatically generated">
                  <a:extLst>
                    <a:ext uri="{FF2B5EF4-FFF2-40B4-BE49-F238E27FC236}">
                      <a16:creationId xmlns:a16="http://schemas.microsoft.com/office/drawing/2014/main" id="{DB397356-40D9-4F0D-81B3-2161AE78983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234" t="11787" r="15234" b="11787"/>
                <a:stretch/>
              </p:blipFill>
              <p:spPr>
                <a:xfrm>
                  <a:off x="4861764" y="4904320"/>
                  <a:ext cx="736040" cy="454856"/>
                </a:xfrm>
                <a:prstGeom prst="rect">
                  <a:avLst/>
                </a:prstGeom>
              </p:spPr>
            </p:pic>
            <p:sp>
              <p:nvSpPr>
                <p:cNvPr id="97" name="TextBox 96">
                  <a:extLst>
                    <a:ext uri="{FF2B5EF4-FFF2-40B4-BE49-F238E27FC236}">
                      <a16:creationId xmlns:a16="http://schemas.microsoft.com/office/drawing/2014/main" id="{4374512E-EF3D-4077-AB62-6E1FCF4B47F2}"/>
                    </a:ext>
                  </a:extLst>
                </p:cNvPr>
                <p:cNvSpPr txBox="1"/>
                <p:nvPr/>
              </p:nvSpPr>
              <p:spPr>
                <a:xfrm>
                  <a:off x="4800169" y="4185328"/>
                  <a:ext cx="18844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STCO Optimization</a:t>
                  </a:r>
                </a:p>
              </p:txBody>
            </p:sp>
          </p:grpSp>
        </p:grpSp>
        <p:grpSp>
          <p:nvGrpSpPr>
            <p:cNvPr id="120" name="Group 119">
              <a:extLst>
                <a:ext uri="{FF2B5EF4-FFF2-40B4-BE49-F238E27FC236}">
                  <a16:creationId xmlns:a16="http://schemas.microsoft.com/office/drawing/2014/main" id="{AEFF12DB-74B6-9E72-2C7D-3932B4379B2C}"/>
                </a:ext>
              </a:extLst>
            </p:cNvPr>
            <p:cNvGrpSpPr/>
            <p:nvPr/>
          </p:nvGrpSpPr>
          <p:grpSpPr>
            <a:xfrm>
              <a:off x="7564421" y="2155745"/>
              <a:ext cx="182880" cy="182880"/>
              <a:chOff x="665753" y="2136097"/>
              <a:chExt cx="182880" cy="182880"/>
            </a:xfrm>
          </p:grpSpPr>
          <p:sp>
            <p:nvSpPr>
              <p:cNvPr id="121" name="Oval 120">
                <a:extLst>
                  <a:ext uri="{FF2B5EF4-FFF2-40B4-BE49-F238E27FC236}">
                    <a16:creationId xmlns:a16="http://schemas.microsoft.com/office/drawing/2014/main" id="{AC5A3A7E-FA85-760F-3062-830D67DA3BBC}"/>
                  </a:ext>
                </a:extLst>
              </p:cNvPr>
              <p:cNvSpPr>
                <a:spLocks noChangeAspect="1"/>
              </p:cNvSpPr>
              <p:nvPr/>
            </p:nvSpPr>
            <p:spPr>
              <a:xfrm>
                <a:off x="665753" y="2136097"/>
                <a:ext cx="182880" cy="182880"/>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122" name="Oval 121">
                <a:extLst>
                  <a:ext uri="{FF2B5EF4-FFF2-40B4-BE49-F238E27FC236}">
                    <a16:creationId xmlns:a16="http://schemas.microsoft.com/office/drawing/2014/main" id="{C16076C3-7F04-B8B6-4223-169DE43946A4}"/>
                  </a:ext>
                </a:extLst>
              </p:cNvPr>
              <p:cNvSpPr>
                <a:spLocks noChangeAspect="1"/>
              </p:cNvSpPr>
              <p:nvPr/>
            </p:nvSpPr>
            <p:spPr>
              <a:xfrm>
                <a:off x="711473" y="2181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grpSp>
      <p:grpSp>
        <p:nvGrpSpPr>
          <p:cNvPr id="5" name="Group 4">
            <a:extLst>
              <a:ext uri="{FF2B5EF4-FFF2-40B4-BE49-F238E27FC236}">
                <a16:creationId xmlns:a16="http://schemas.microsoft.com/office/drawing/2014/main" id="{902FBFF7-433E-FFE1-0B9A-B65F7971768C}"/>
              </a:ext>
            </a:extLst>
          </p:cNvPr>
          <p:cNvGrpSpPr/>
          <p:nvPr/>
        </p:nvGrpSpPr>
        <p:grpSpPr>
          <a:xfrm>
            <a:off x="1028392" y="2060938"/>
            <a:ext cx="3408675" cy="3557971"/>
            <a:chOff x="1028392" y="2060938"/>
            <a:chExt cx="3408675" cy="3557971"/>
          </a:xfrm>
        </p:grpSpPr>
        <p:cxnSp>
          <p:nvCxnSpPr>
            <p:cNvPr id="25" name="Straight Connector 24">
              <a:extLst>
                <a:ext uri="{FF2B5EF4-FFF2-40B4-BE49-F238E27FC236}">
                  <a16:creationId xmlns:a16="http://schemas.microsoft.com/office/drawing/2014/main" id="{C1999C9C-C8AE-7BC0-7D3B-9F28AE669B7C}"/>
                </a:ext>
              </a:extLst>
            </p:cNvPr>
            <p:cNvCxnSpPr>
              <a:cxnSpLocks/>
            </p:cNvCxnSpPr>
            <p:nvPr/>
          </p:nvCxnSpPr>
          <p:spPr>
            <a:xfrm>
              <a:off x="1119832" y="2205833"/>
              <a:ext cx="0" cy="55798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CCF0842-2DA0-D77C-704F-A85BA9E53B14}"/>
                </a:ext>
              </a:extLst>
            </p:cNvPr>
            <p:cNvCxnSpPr>
              <a:cxnSpLocks/>
              <a:endCxn id="100" idx="0"/>
            </p:cNvCxnSpPr>
            <p:nvPr/>
          </p:nvCxnSpPr>
          <p:spPr>
            <a:xfrm>
              <a:off x="1119832" y="2359372"/>
              <a:ext cx="0" cy="280233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10DD02-EC6F-FDA3-29F9-80D4A89E7B80}"/>
                </a:ext>
              </a:extLst>
            </p:cNvPr>
            <p:cNvCxnSpPr>
              <a:cxnSpLocks/>
              <a:stCxn id="115" idx="0"/>
              <a:endCxn id="94" idx="0"/>
            </p:cNvCxnSpPr>
            <p:nvPr/>
          </p:nvCxnSpPr>
          <p:spPr>
            <a:xfrm>
              <a:off x="4345627" y="2060938"/>
              <a:ext cx="0" cy="310077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B7D30D9E-4F12-2BC5-6FCA-26910AC87A1B}"/>
                </a:ext>
              </a:extLst>
            </p:cNvPr>
            <p:cNvGrpSpPr/>
            <p:nvPr/>
          </p:nvGrpSpPr>
          <p:grpSpPr>
            <a:xfrm>
              <a:off x="4254187" y="2155745"/>
              <a:ext cx="182880" cy="182880"/>
              <a:chOff x="665753" y="2136097"/>
              <a:chExt cx="182880" cy="182880"/>
            </a:xfrm>
          </p:grpSpPr>
          <p:sp>
            <p:nvSpPr>
              <p:cNvPr id="69" name="Oval 68">
                <a:extLst>
                  <a:ext uri="{FF2B5EF4-FFF2-40B4-BE49-F238E27FC236}">
                    <a16:creationId xmlns:a16="http://schemas.microsoft.com/office/drawing/2014/main" id="{FD0DCAEF-A1D1-10BC-6A82-387411B64909}"/>
                  </a:ext>
                </a:extLst>
              </p:cNvPr>
              <p:cNvSpPr>
                <a:spLocks noChangeAspect="1"/>
              </p:cNvSpPr>
              <p:nvPr/>
            </p:nvSpPr>
            <p:spPr>
              <a:xfrm>
                <a:off x="665753" y="2136097"/>
                <a:ext cx="182880" cy="18288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70" name="Oval 69">
                <a:extLst>
                  <a:ext uri="{FF2B5EF4-FFF2-40B4-BE49-F238E27FC236}">
                    <a16:creationId xmlns:a16="http://schemas.microsoft.com/office/drawing/2014/main" id="{AD42A4E9-6043-DF1B-2E7D-92E78A5B8502}"/>
                  </a:ext>
                </a:extLst>
              </p:cNvPr>
              <p:cNvSpPr>
                <a:spLocks noChangeAspect="1"/>
              </p:cNvSpPr>
              <p:nvPr/>
            </p:nvSpPr>
            <p:spPr>
              <a:xfrm>
                <a:off x="711473" y="2181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grpSp>
          <p:nvGrpSpPr>
            <p:cNvPr id="17" name="Group 16">
              <a:extLst>
                <a:ext uri="{FF2B5EF4-FFF2-40B4-BE49-F238E27FC236}">
                  <a16:creationId xmlns:a16="http://schemas.microsoft.com/office/drawing/2014/main" id="{051C8A7B-A0FC-BB97-072A-0871A8F355A6}"/>
                </a:ext>
              </a:extLst>
            </p:cNvPr>
            <p:cNvGrpSpPr/>
            <p:nvPr/>
          </p:nvGrpSpPr>
          <p:grpSpPr>
            <a:xfrm>
              <a:off x="1028392" y="2155745"/>
              <a:ext cx="182880" cy="182880"/>
              <a:chOff x="665753" y="2136097"/>
              <a:chExt cx="182880" cy="182880"/>
            </a:xfrm>
          </p:grpSpPr>
          <p:sp>
            <p:nvSpPr>
              <p:cNvPr id="15" name="Oval 14">
                <a:extLst>
                  <a:ext uri="{FF2B5EF4-FFF2-40B4-BE49-F238E27FC236}">
                    <a16:creationId xmlns:a16="http://schemas.microsoft.com/office/drawing/2014/main" id="{55C6A196-473A-D990-7D20-2CF4974C23B0}"/>
                  </a:ext>
                </a:extLst>
              </p:cNvPr>
              <p:cNvSpPr>
                <a:spLocks noChangeAspect="1"/>
              </p:cNvSpPr>
              <p:nvPr/>
            </p:nvSpPr>
            <p:spPr>
              <a:xfrm>
                <a:off x="665753" y="2136097"/>
                <a:ext cx="182880" cy="182880"/>
              </a:xfrm>
              <a:prstGeom prst="ellipse">
                <a:avLst/>
              </a:prstGeom>
              <a:solidFill>
                <a:schemeClr val="bg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16" name="Oval 15">
                <a:extLst>
                  <a:ext uri="{FF2B5EF4-FFF2-40B4-BE49-F238E27FC236}">
                    <a16:creationId xmlns:a16="http://schemas.microsoft.com/office/drawing/2014/main" id="{4BF2F87B-0CA8-B29D-EF00-213091E4E016}"/>
                  </a:ext>
                </a:extLst>
              </p:cNvPr>
              <p:cNvSpPr>
                <a:spLocks noChangeAspect="1"/>
              </p:cNvSpPr>
              <p:nvPr/>
            </p:nvSpPr>
            <p:spPr>
              <a:xfrm>
                <a:off x="711473" y="2181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cxnSp>
          <p:nvCxnSpPr>
            <p:cNvPr id="63" name="Straight Connector 62">
              <a:extLst>
                <a:ext uri="{FF2B5EF4-FFF2-40B4-BE49-F238E27FC236}">
                  <a16:creationId xmlns:a16="http://schemas.microsoft.com/office/drawing/2014/main" id="{F138FEAF-D420-49F3-7668-156CF016C11C}"/>
                </a:ext>
              </a:extLst>
            </p:cNvPr>
            <p:cNvCxnSpPr>
              <a:cxnSpLocks/>
              <a:endCxn id="100" idx="2"/>
            </p:cNvCxnSpPr>
            <p:nvPr/>
          </p:nvCxnSpPr>
          <p:spPr>
            <a:xfrm flipH="1">
              <a:off x="1577032" y="5614473"/>
              <a:ext cx="2317146" cy="443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Arc 93">
              <a:extLst>
                <a:ext uri="{FF2B5EF4-FFF2-40B4-BE49-F238E27FC236}">
                  <a16:creationId xmlns:a16="http://schemas.microsoft.com/office/drawing/2014/main" id="{D7795DD7-E8F8-6B0B-9EF6-457F8DD6A7AF}"/>
                </a:ext>
              </a:extLst>
            </p:cNvPr>
            <p:cNvSpPr/>
            <p:nvPr/>
          </p:nvSpPr>
          <p:spPr>
            <a:xfrm rot="5400000">
              <a:off x="3431227" y="470450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00" name="Arc 99">
              <a:extLst>
                <a:ext uri="{FF2B5EF4-FFF2-40B4-BE49-F238E27FC236}">
                  <a16:creationId xmlns:a16="http://schemas.microsoft.com/office/drawing/2014/main" id="{572C4A58-749A-66AD-F296-3341DAFAC25C}"/>
                </a:ext>
              </a:extLst>
            </p:cNvPr>
            <p:cNvSpPr/>
            <p:nvPr/>
          </p:nvSpPr>
          <p:spPr>
            <a:xfrm rot="16200000" flipH="1">
              <a:off x="1119832" y="470450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grpSp>
          <p:nvGrpSpPr>
            <p:cNvPr id="26" name="Group 25">
              <a:extLst>
                <a:ext uri="{FF2B5EF4-FFF2-40B4-BE49-F238E27FC236}">
                  <a16:creationId xmlns:a16="http://schemas.microsoft.com/office/drawing/2014/main" id="{C37D38FD-891E-DB85-46D9-0DEA75DEABC5}"/>
                </a:ext>
              </a:extLst>
            </p:cNvPr>
            <p:cNvGrpSpPr/>
            <p:nvPr/>
          </p:nvGrpSpPr>
          <p:grpSpPr>
            <a:xfrm>
              <a:off x="1190721" y="2602337"/>
              <a:ext cx="3212824" cy="2763769"/>
              <a:chOff x="833659" y="3177117"/>
              <a:chExt cx="3212824" cy="2763769"/>
            </a:xfrm>
          </p:grpSpPr>
          <p:sp>
            <p:nvSpPr>
              <p:cNvPr id="79" name="Arrow: Circular 28">
                <a:extLst>
                  <a:ext uri="{FF2B5EF4-FFF2-40B4-BE49-F238E27FC236}">
                    <a16:creationId xmlns:a16="http://schemas.microsoft.com/office/drawing/2014/main" id="{902D9167-7A2C-4FFB-815F-4B1D8D1CF056}"/>
                  </a:ext>
                </a:extLst>
              </p:cNvPr>
              <p:cNvSpPr/>
              <p:nvPr/>
            </p:nvSpPr>
            <p:spPr>
              <a:xfrm rot="5400000">
                <a:off x="1729007" y="4485125"/>
                <a:ext cx="1142982" cy="1142982"/>
              </a:xfrm>
              <a:prstGeom prst="circularArrow">
                <a:avLst>
                  <a:gd name="adj1" fmla="val 7121"/>
                  <a:gd name="adj2" fmla="val 1142319"/>
                  <a:gd name="adj3" fmla="val 8442955"/>
                  <a:gd name="adj4" fmla="val 10800000"/>
                  <a:gd name="adj5" fmla="val 97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pic>
            <p:nvPicPr>
              <p:cNvPr id="90" name="Picture 89">
                <a:extLst>
                  <a:ext uri="{FF2B5EF4-FFF2-40B4-BE49-F238E27FC236}">
                    <a16:creationId xmlns:a16="http://schemas.microsoft.com/office/drawing/2014/main" id="{2E74D21E-5A2E-42EF-BE6B-2AA7ED933953}"/>
                  </a:ext>
                </a:extLst>
              </p:cNvPr>
              <p:cNvPicPr>
                <a:picLocks noChangeAspect="1"/>
              </p:cNvPicPr>
              <p:nvPr/>
            </p:nvPicPr>
            <p:blipFill>
              <a:blip r:embed="rId8"/>
              <a:stretch>
                <a:fillRect/>
              </a:stretch>
            </p:blipFill>
            <p:spPr>
              <a:xfrm>
                <a:off x="2180809" y="4141341"/>
                <a:ext cx="547372" cy="366318"/>
              </a:xfrm>
              <a:prstGeom prst="rect">
                <a:avLst/>
              </a:prstGeom>
            </p:spPr>
          </p:pic>
          <p:pic>
            <p:nvPicPr>
              <p:cNvPr id="91" name="Picture 16" descr="Performance PNG, Performance Transparent Background - FreeIconsPNG">
                <a:extLst>
                  <a:ext uri="{FF2B5EF4-FFF2-40B4-BE49-F238E27FC236}">
                    <a16:creationId xmlns:a16="http://schemas.microsoft.com/office/drawing/2014/main" id="{90F7ACFE-8B23-4715-A736-D5CF668BB1BC}"/>
                  </a:ext>
                </a:extLst>
              </p:cNvPr>
              <p:cNvPicPr>
                <a:picLocks noChangeAspect="1" noChangeArrowheads="1"/>
              </p:cNvPicPr>
              <p:nvPr/>
            </p:nvPicPr>
            <p:blipFill>
              <a:blip r:embed="rId9" cstate="print">
                <a:duotone>
                  <a:prstClr val="black"/>
                  <a:schemeClr val="accent4">
                    <a:tint val="45000"/>
                    <a:satMod val="400000"/>
                  </a:schemeClr>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81569" y="5532065"/>
                <a:ext cx="325936" cy="29818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3" descr="A picture containing text, orange&#10;&#10;Description automatically generated">
                <a:extLst>
                  <a:ext uri="{FF2B5EF4-FFF2-40B4-BE49-F238E27FC236}">
                    <a16:creationId xmlns:a16="http://schemas.microsoft.com/office/drawing/2014/main" id="{2AA3D6C4-0185-4A1D-A734-B2D6789F9B8E}"/>
                  </a:ext>
                </a:extLst>
              </p:cNvPr>
              <p:cNvPicPr>
                <a:picLocks noChangeAspect="1"/>
              </p:cNvPicPr>
              <p:nvPr/>
            </p:nvPicPr>
            <p:blipFill rotWithShape="1">
              <a:blip r:embed="rId11"/>
              <a:srcRect l="8927" t="11667" r="8067" b="43862"/>
              <a:stretch/>
            </p:blipFill>
            <p:spPr>
              <a:xfrm>
                <a:off x="2876965" y="4704905"/>
                <a:ext cx="249878" cy="228600"/>
              </a:xfrm>
              <a:prstGeom prst="rect">
                <a:avLst/>
              </a:prstGeom>
            </p:spPr>
          </p:pic>
          <p:sp>
            <p:nvSpPr>
              <p:cNvPr id="96" name="TextBox 95">
                <a:extLst>
                  <a:ext uri="{FF2B5EF4-FFF2-40B4-BE49-F238E27FC236}">
                    <a16:creationId xmlns:a16="http://schemas.microsoft.com/office/drawing/2014/main" id="{D50183F5-99A0-4D52-A09A-D7E0F067EEDB}"/>
                  </a:ext>
                </a:extLst>
              </p:cNvPr>
              <p:cNvSpPr txBox="1"/>
              <p:nvPr/>
            </p:nvSpPr>
            <p:spPr>
              <a:xfrm>
                <a:off x="1890925" y="3851808"/>
                <a:ext cx="116410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Architecture</a:t>
                </a:r>
              </a:p>
            </p:txBody>
          </p:sp>
          <p:sp>
            <p:nvSpPr>
              <p:cNvPr id="98" name="TextBox 97">
                <a:extLst>
                  <a:ext uri="{FF2B5EF4-FFF2-40B4-BE49-F238E27FC236}">
                    <a16:creationId xmlns:a16="http://schemas.microsoft.com/office/drawing/2014/main" id="{2DDF235E-1DB6-46DE-ACAD-9CAD914F5C3A}"/>
                  </a:ext>
                </a:extLst>
              </p:cNvPr>
              <p:cNvSpPr txBox="1"/>
              <p:nvPr/>
            </p:nvSpPr>
            <p:spPr>
              <a:xfrm>
                <a:off x="2710950" y="5491919"/>
                <a:ext cx="1100838" cy="29818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Performance </a:t>
                </a:r>
              </a:p>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Intel® CoFluent™</a:t>
                </a:r>
              </a:p>
            </p:txBody>
          </p:sp>
          <p:sp>
            <p:nvSpPr>
              <p:cNvPr id="99" name="TextBox 98">
                <a:extLst>
                  <a:ext uri="{FF2B5EF4-FFF2-40B4-BE49-F238E27FC236}">
                    <a16:creationId xmlns:a16="http://schemas.microsoft.com/office/drawing/2014/main" id="{A6D54857-7205-4ADE-85C3-89892CD85ED3}"/>
                  </a:ext>
                </a:extLst>
              </p:cNvPr>
              <p:cNvSpPr txBox="1"/>
              <p:nvPr/>
            </p:nvSpPr>
            <p:spPr>
              <a:xfrm>
                <a:off x="3077431" y="4614535"/>
                <a:ext cx="969052" cy="36736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Thermal </a:t>
                </a:r>
              </a:p>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Intel® Docea™</a:t>
                </a:r>
              </a:p>
            </p:txBody>
          </p:sp>
          <p:sp>
            <p:nvSpPr>
              <p:cNvPr id="6" name="Chevron 5">
                <a:extLst>
                  <a:ext uri="{FF2B5EF4-FFF2-40B4-BE49-F238E27FC236}">
                    <a16:creationId xmlns:a16="http://schemas.microsoft.com/office/drawing/2014/main" id="{2F222A55-C993-AF6B-E850-8FCC3DEEC956}"/>
                  </a:ext>
                </a:extLst>
              </p:cNvPr>
              <p:cNvSpPr/>
              <p:nvPr/>
            </p:nvSpPr>
            <p:spPr>
              <a:xfrm>
                <a:off x="841586" y="3177117"/>
                <a:ext cx="3108960" cy="64008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IntelOne Display Regular"/>
                    <a:cs typeface="Arial"/>
                  </a:rPr>
                  <a:t>Development Accelerated</a:t>
                </a:r>
              </a:p>
            </p:txBody>
          </p:sp>
          <p:pic>
            <p:nvPicPr>
              <p:cNvPr id="3" name="Picture 2">
                <a:extLst>
                  <a:ext uri="{FF2B5EF4-FFF2-40B4-BE49-F238E27FC236}">
                    <a16:creationId xmlns:a16="http://schemas.microsoft.com/office/drawing/2014/main" id="{4B9FEC4B-687C-EE98-7AFB-5296BAC2883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43139" y="4627776"/>
                <a:ext cx="871577" cy="416871"/>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2A12DDF2-D07C-23B1-FEEE-98C615ABA33F}"/>
                  </a:ext>
                </a:extLst>
              </p:cNvPr>
              <p:cNvPicPr>
                <a:picLocks noChangeAspect="1"/>
              </p:cNvPicPr>
              <p:nvPr/>
            </p:nvPicPr>
            <p:blipFill>
              <a:blip r:embed="rId13"/>
              <a:stretch>
                <a:fillRect/>
              </a:stretch>
            </p:blipFill>
            <p:spPr>
              <a:xfrm>
                <a:off x="1212627" y="5482409"/>
                <a:ext cx="858852" cy="458477"/>
              </a:xfrm>
              <a:prstGeom prst="rect">
                <a:avLst/>
              </a:prstGeom>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C7C54BD5-E61C-9B6F-893E-0BCB538056EE}"/>
                  </a:ext>
                </a:extLst>
              </p:cNvPr>
              <p:cNvSpPr txBox="1"/>
              <p:nvPr/>
            </p:nvSpPr>
            <p:spPr>
              <a:xfrm>
                <a:off x="833659" y="4325839"/>
                <a:ext cx="107914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Mechanical</a:t>
                </a:r>
              </a:p>
            </p:txBody>
          </p:sp>
          <p:sp>
            <p:nvSpPr>
              <p:cNvPr id="11" name="TextBox 10">
                <a:extLst>
                  <a:ext uri="{FF2B5EF4-FFF2-40B4-BE49-F238E27FC236}">
                    <a16:creationId xmlns:a16="http://schemas.microsoft.com/office/drawing/2014/main" id="{C34D1B0C-F5B9-CA1A-CB12-39BF6600C1FF}"/>
                  </a:ext>
                </a:extLst>
              </p:cNvPr>
              <p:cNvSpPr txBox="1"/>
              <p:nvPr/>
            </p:nvSpPr>
            <p:spPr>
              <a:xfrm>
                <a:off x="1364573" y="5183638"/>
                <a:ext cx="55496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Cost</a:t>
                </a:r>
              </a:p>
            </p:txBody>
          </p:sp>
        </p:grpSp>
      </p:grpSp>
      <p:sp>
        <p:nvSpPr>
          <p:cNvPr id="67" name="Marcador de texto 4">
            <a:extLst>
              <a:ext uri="{FF2B5EF4-FFF2-40B4-BE49-F238E27FC236}">
                <a16:creationId xmlns:a16="http://schemas.microsoft.com/office/drawing/2014/main" id="{FAECA59C-6C83-40DD-B75F-A17576E780B3}"/>
              </a:ext>
            </a:extLst>
          </p:cNvPr>
          <p:cNvSpPr txBox="1">
            <a:spLocks/>
          </p:cNvSpPr>
          <p:nvPr/>
        </p:nvSpPr>
        <p:spPr>
          <a:xfrm>
            <a:off x="1217904" y="1760302"/>
            <a:ext cx="6106005" cy="340982"/>
          </a:xfrm>
          <a:prstGeom prst="rect">
            <a:avLst/>
          </a:prstGeom>
          <a:solidFill>
            <a:schemeClr val="bg1"/>
          </a:solid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609600" hangingPunct="1">
              <a:lnSpc>
                <a:spcPct val="90000"/>
              </a:lnSpc>
              <a:defRPr sz="4000" spc="0">
                <a:solidFill>
                  <a:schemeClr val="tx1"/>
                </a:solidFill>
                <a:latin typeface="IntelOne Display Light" panose="020B0403020203020204" pitchFamily="34" charset="77"/>
              </a:defRPr>
            </a:lvl1pPr>
            <a:lvl2pPr indent="0" defTabSz="609600">
              <a:lnSpc>
                <a:spcPct val="90000"/>
              </a:lnSpc>
              <a:defRPr sz="3300" b="1" spc="0">
                <a:solidFill>
                  <a:srgbClr val="535353"/>
                </a:solidFill>
                <a:latin typeface="Helvetica"/>
                <a:ea typeface="Helvetica"/>
                <a:cs typeface="Helvetica"/>
              </a:defRPr>
            </a:lvl2pPr>
            <a:lvl3pPr indent="0" defTabSz="609600">
              <a:lnSpc>
                <a:spcPct val="90000"/>
              </a:lnSpc>
              <a:defRPr sz="3300" b="1" spc="0">
                <a:solidFill>
                  <a:srgbClr val="535353"/>
                </a:solidFill>
                <a:latin typeface="Helvetica"/>
                <a:ea typeface="Helvetica"/>
                <a:cs typeface="Helvetica"/>
              </a:defRPr>
            </a:lvl3pPr>
            <a:lvl4pPr indent="0" defTabSz="609600">
              <a:lnSpc>
                <a:spcPct val="90000"/>
              </a:lnSpc>
              <a:defRPr sz="3300" b="1" spc="0">
                <a:solidFill>
                  <a:srgbClr val="535353"/>
                </a:solidFill>
                <a:latin typeface="Helvetica"/>
                <a:ea typeface="Helvetica"/>
                <a:cs typeface="Helvetica"/>
              </a:defRPr>
            </a:lvl4pPr>
            <a:lvl5pPr indent="0" defTabSz="609600">
              <a:lnSpc>
                <a:spcPct val="90000"/>
              </a:lnSpc>
              <a:defRPr sz="3300" b="1" spc="0">
                <a:solidFill>
                  <a:srgbClr val="535353"/>
                </a:solidFill>
                <a:latin typeface="Helvetica"/>
                <a:ea typeface="Helvetica"/>
                <a:cs typeface="Helvetica"/>
              </a:defRPr>
            </a:lvl5pPr>
            <a:lvl6pPr indent="0" defTabSz="609600">
              <a:lnSpc>
                <a:spcPct val="90000"/>
              </a:lnSpc>
              <a:defRPr sz="3300" b="1" spc="0">
                <a:solidFill>
                  <a:srgbClr val="535353"/>
                </a:solidFill>
                <a:latin typeface="Helvetica"/>
                <a:ea typeface="Helvetica"/>
                <a:cs typeface="Helvetica"/>
              </a:defRPr>
            </a:lvl6pPr>
            <a:lvl7pPr indent="0" defTabSz="609600">
              <a:lnSpc>
                <a:spcPct val="90000"/>
              </a:lnSpc>
              <a:defRPr sz="3300" b="1" spc="0">
                <a:solidFill>
                  <a:srgbClr val="535353"/>
                </a:solidFill>
                <a:latin typeface="Helvetica"/>
                <a:ea typeface="Helvetica"/>
                <a:cs typeface="Helvetica"/>
              </a:defRPr>
            </a:lvl7pPr>
            <a:lvl8pPr indent="0" defTabSz="609600">
              <a:lnSpc>
                <a:spcPct val="90000"/>
              </a:lnSpc>
              <a:defRPr sz="3300" b="1" spc="0">
                <a:solidFill>
                  <a:srgbClr val="535353"/>
                </a:solidFill>
                <a:latin typeface="Helvetica"/>
                <a:ea typeface="Helvetica"/>
                <a:cs typeface="Helvetica"/>
              </a:defRPr>
            </a:lvl8pPr>
            <a:lvl9pPr indent="0" defTabSz="609600">
              <a:lnSpc>
                <a:spcPct val="90000"/>
              </a:lnSpc>
              <a:defRPr sz="3300" b="1" spc="0">
                <a:solidFill>
                  <a:srgbClr val="535353"/>
                </a:solidFill>
                <a:latin typeface="Helvetica"/>
                <a:ea typeface="Helvetica"/>
                <a:cs typeface="Helvetica"/>
              </a:defRPr>
            </a:lvl9pPr>
          </a:lstStyle>
          <a:p>
            <a:pPr marL="0" marR="0" lvl="0" indent="0" algn="l" defTabSz="304800"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solidFill>
                  <a:srgbClr val="00B050"/>
                </a:solidFill>
                <a:effectLst/>
                <a:uLnTx/>
                <a:uFillTx/>
                <a:latin typeface="+mn-lt"/>
                <a:cs typeface="Arial"/>
                <a:sym typeface="IntelOne Text Light"/>
              </a:rPr>
              <a:t>Bring heterogeneous parts to market, faster, with better PPA &amp; yield</a:t>
            </a:r>
          </a:p>
        </p:txBody>
      </p:sp>
      <p:sp>
        <p:nvSpPr>
          <p:cNvPr id="4" name="TextBox 3">
            <a:extLst>
              <a:ext uri="{FF2B5EF4-FFF2-40B4-BE49-F238E27FC236}">
                <a16:creationId xmlns:a16="http://schemas.microsoft.com/office/drawing/2014/main" id="{5DA3D6B6-AD71-0908-AC52-06AD0F106340}"/>
              </a:ext>
            </a:extLst>
          </p:cNvPr>
          <p:cNvSpPr txBox="1"/>
          <p:nvPr/>
        </p:nvSpPr>
        <p:spPr>
          <a:xfrm>
            <a:off x="179527" y="6068776"/>
            <a:ext cx="6099048" cy="246221"/>
          </a:xfrm>
          <a:prstGeom prst="rect">
            <a:avLst/>
          </a:prstGeom>
          <a:noFill/>
        </p:spPr>
        <p:txBody>
          <a:bodyPr wrap="square">
            <a:spAutoFit/>
          </a:bodyPr>
          <a:lstStyle/>
          <a:p>
            <a:pPr lvl="0"/>
            <a:r>
              <a:rPr lang="en-US" sz="1000">
                <a:solidFill>
                  <a:schemeClr val="bg1">
                    <a:lumMod val="50000"/>
                  </a:schemeClr>
                </a:solidFill>
              </a:rPr>
              <a:t>STCO: system technology co-optimization</a:t>
            </a:r>
          </a:p>
        </p:txBody>
      </p:sp>
    </p:spTree>
    <p:extLst>
      <p:ext uri="{BB962C8B-B14F-4D97-AF65-F5344CB8AC3E}">
        <p14:creationId xmlns:p14="http://schemas.microsoft.com/office/powerpoint/2010/main" val="71266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586628090"/>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t>1</a:t>
                      </a:r>
                      <a:endParaRPr lang="en-US" sz="2800">
                        <a:latin typeface="+mn-lt"/>
                      </a:endParaRPr>
                    </a:p>
                  </a:txBody>
                  <a:tcPr/>
                </a:tc>
                <a:tc>
                  <a:txBody>
                    <a:bodyPr/>
                    <a:lstStyle/>
                    <a:p>
                      <a:pPr marL="0" marR="0">
                        <a:spcBef>
                          <a:spcPts val="0"/>
                        </a:spcBef>
                        <a:spcAft>
                          <a:spcPts val="0"/>
                        </a:spcAft>
                      </a:pPr>
                      <a:r>
                        <a:rPr lang="en-US" sz="2800">
                          <a:effectLst/>
                        </a:rPr>
                        <a:t>Setting the Context</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75000"/>
                            </a:schemeClr>
                          </a:solidFill>
                        </a:rPr>
                        <a:t>3</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Competition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411372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332687764"/>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tx1"/>
                          </a:solidFill>
                        </a:rPr>
                        <a:t>8</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Next Steps and Call to Action</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121371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6CF9-4686-EC77-B3D3-A95E202FA51D}"/>
              </a:ext>
            </a:extLst>
          </p:cNvPr>
          <p:cNvSpPr>
            <a:spLocks noGrp="1"/>
          </p:cNvSpPr>
          <p:nvPr>
            <p:ph type="title"/>
          </p:nvPr>
        </p:nvSpPr>
        <p:spPr/>
        <p:txBody>
          <a:bodyPr/>
          <a:lstStyle/>
          <a:p>
            <a:r>
              <a:rPr lang="en-US"/>
              <a:t>System Design Studio Dev Strategy</a:t>
            </a:r>
          </a:p>
        </p:txBody>
      </p:sp>
      <p:grpSp>
        <p:nvGrpSpPr>
          <p:cNvPr id="20" name="Group 19">
            <a:extLst>
              <a:ext uri="{FF2B5EF4-FFF2-40B4-BE49-F238E27FC236}">
                <a16:creationId xmlns:a16="http://schemas.microsoft.com/office/drawing/2014/main" id="{14F820C8-6581-3F66-CA21-3AD75BCFA337}"/>
              </a:ext>
            </a:extLst>
          </p:cNvPr>
          <p:cNvGrpSpPr/>
          <p:nvPr/>
        </p:nvGrpSpPr>
        <p:grpSpPr>
          <a:xfrm>
            <a:off x="1102086" y="3410657"/>
            <a:ext cx="1757778" cy="825623"/>
            <a:chOff x="1102086" y="3410657"/>
            <a:chExt cx="1757778" cy="825623"/>
          </a:xfrm>
        </p:grpSpPr>
        <p:sp>
          <p:nvSpPr>
            <p:cNvPr id="4" name="Rectangle: Rounded Corners 3">
              <a:extLst>
                <a:ext uri="{FF2B5EF4-FFF2-40B4-BE49-F238E27FC236}">
                  <a16:creationId xmlns:a16="http://schemas.microsoft.com/office/drawing/2014/main" id="{C9F19939-1F32-EAF9-3921-7D913DDCA404}"/>
                </a:ext>
              </a:extLst>
            </p:cNvPr>
            <p:cNvSpPr/>
            <p:nvPr/>
          </p:nvSpPr>
          <p:spPr>
            <a:xfrm>
              <a:off x="1102086" y="3410657"/>
              <a:ext cx="1757778" cy="825623"/>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pic>
          <p:nvPicPr>
            <p:cNvPr id="5" name="Graphic 4" descr="Cloud outline">
              <a:extLst>
                <a:ext uri="{FF2B5EF4-FFF2-40B4-BE49-F238E27FC236}">
                  <a16:creationId xmlns:a16="http://schemas.microsoft.com/office/drawing/2014/main" id="{38458FA4-2CD5-1072-9B70-3E56F16273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2902" y="3462889"/>
              <a:ext cx="252927" cy="252927"/>
            </a:xfrm>
            <a:prstGeom prst="rect">
              <a:avLst/>
            </a:prstGeom>
          </p:spPr>
        </p:pic>
      </p:grpSp>
      <p:grpSp>
        <p:nvGrpSpPr>
          <p:cNvPr id="11" name="Group 10">
            <a:extLst>
              <a:ext uri="{FF2B5EF4-FFF2-40B4-BE49-F238E27FC236}">
                <a16:creationId xmlns:a16="http://schemas.microsoft.com/office/drawing/2014/main" id="{5C33F548-2EFC-DF2C-41DA-86ABEAFF611F}"/>
              </a:ext>
            </a:extLst>
          </p:cNvPr>
          <p:cNvGrpSpPr/>
          <p:nvPr/>
        </p:nvGrpSpPr>
        <p:grpSpPr>
          <a:xfrm>
            <a:off x="2859864" y="1438149"/>
            <a:ext cx="6514740" cy="2385320"/>
            <a:chOff x="2859864" y="1438149"/>
            <a:chExt cx="6514740" cy="2385320"/>
          </a:xfrm>
        </p:grpSpPr>
        <p:cxnSp>
          <p:nvCxnSpPr>
            <p:cNvPr id="28" name="Connector: Curved 27">
              <a:extLst>
                <a:ext uri="{FF2B5EF4-FFF2-40B4-BE49-F238E27FC236}">
                  <a16:creationId xmlns:a16="http://schemas.microsoft.com/office/drawing/2014/main" id="{6747B210-DB02-5D65-7993-8CA0B8B9E582}"/>
                </a:ext>
              </a:extLst>
            </p:cNvPr>
            <p:cNvCxnSpPr>
              <a:cxnSpLocks/>
              <a:stCxn id="4" idx="3"/>
            </p:cNvCxnSpPr>
            <p:nvPr/>
          </p:nvCxnSpPr>
          <p:spPr>
            <a:xfrm flipV="1">
              <a:off x="2859864" y="1899815"/>
              <a:ext cx="1434683" cy="1923654"/>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C335129-2F42-4B71-1D1F-38E7FD7533EA}"/>
                </a:ext>
              </a:extLst>
            </p:cNvPr>
            <p:cNvGrpSpPr/>
            <p:nvPr/>
          </p:nvGrpSpPr>
          <p:grpSpPr>
            <a:xfrm>
              <a:off x="4294547" y="1438149"/>
              <a:ext cx="5080057" cy="923330"/>
              <a:chOff x="4294547" y="1438149"/>
              <a:chExt cx="5080057" cy="923330"/>
            </a:xfrm>
          </p:grpSpPr>
          <p:sp>
            <p:nvSpPr>
              <p:cNvPr id="10" name="TextBox 9">
                <a:extLst>
                  <a:ext uri="{FF2B5EF4-FFF2-40B4-BE49-F238E27FC236}">
                    <a16:creationId xmlns:a16="http://schemas.microsoft.com/office/drawing/2014/main" id="{6E53F636-35E8-D9A9-40BF-52E7D7B5CF4C}"/>
                  </a:ext>
                </a:extLst>
              </p:cNvPr>
              <p:cNvSpPr txBox="1"/>
              <p:nvPr/>
            </p:nvSpPr>
            <p:spPr>
              <a:xfrm>
                <a:off x="5499825" y="1438149"/>
                <a:ext cx="3874779" cy="923330"/>
              </a:xfrm>
              <a:prstGeom prst="rect">
                <a:avLst/>
              </a:prstGeom>
              <a:noFill/>
            </p:spPr>
            <p:txBody>
              <a:bodyPr wrap="none" rtlCol="0">
                <a:spAutoFit/>
              </a:bodyPr>
              <a:lstStyle/>
              <a:p>
                <a:r>
                  <a:rPr lang="en-US"/>
                  <a:t>EDA Collaboration</a:t>
                </a:r>
              </a:p>
              <a:p>
                <a:r>
                  <a:rPr lang="en-US"/>
                  <a:t>Example: </a:t>
                </a:r>
                <a:r>
                  <a:rPr lang="en-US">
                    <a:hlinkClick r:id="rId5"/>
                  </a:rPr>
                  <a:t>https://www.cadence.com</a:t>
                </a:r>
                <a:r>
                  <a:rPr lang="en-US"/>
                  <a:t> </a:t>
                </a:r>
              </a:p>
              <a:p>
                <a:r>
                  <a:rPr lang="en-US"/>
                  <a:t>Pending strategic partnership</a:t>
                </a:r>
              </a:p>
            </p:txBody>
          </p:sp>
          <p:grpSp>
            <p:nvGrpSpPr>
              <p:cNvPr id="33" name="Group 32">
                <a:extLst>
                  <a:ext uri="{FF2B5EF4-FFF2-40B4-BE49-F238E27FC236}">
                    <a16:creationId xmlns:a16="http://schemas.microsoft.com/office/drawing/2014/main" id="{7AA69C7A-361F-1E88-3748-0F68153F9BE2}"/>
                  </a:ext>
                </a:extLst>
              </p:cNvPr>
              <p:cNvGrpSpPr/>
              <p:nvPr/>
            </p:nvGrpSpPr>
            <p:grpSpPr>
              <a:xfrm>
                <a:off x="4294547" y="1580218"/>
                <a:ext cx="745724" cy="639193"/>
                <a:chOff x="2098428" y="1758538"/>
                <a:chExt cx="745724" cy="639193"/>
              </a:xfrm>
            </p:grpSpPr>
            <p:sp>
              <p:nvSpPr>
                <p:cNvPr id="30" name="Rectangle: Rounded Corners 29">
                  <a:extLst>
                    <a:ext uri="{FF2B5EF4-FFF2-40B4-BE49-F238E27FC236}">
                      <a16:creationId xmlns:a16="http://schemas.microsoft.com/office/drawing/2014/main" id="{1648CBD3-38E5-0BA4-3DEC-475B7BBA1512}"/>
                    </a:ext>
                  </a:extLst>
                </p:cNvPr>
                <p:cNvSpPr/>
                <p:nvPr/>
              </p:nvSpPr>
              <p:spPr>
                <a:xfrm>
                  <a:off x="2098428" y="1758538"/>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Graphic 26" descr="Handshake outline">
                  <a:extLst>
                    <a:ext uri="{FF2B5EF4-FFF2-40B4-BE49-F238E27FC236}">
                      <a16:creationId xmlns:a16="http://schemas.microsoft.com/office/drawing/2014/main" id="{B6F353DB-CF2F-52CD-FAB5-E3DC2879F1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0371" y="1817215"/>
                  <a:ext cx="521839" cy="521839"/>
                </a:xfrm>
                <a:prstGeom prst="rect">
                  <a:avLst/>
                </a:prstGeom>
              </p:spPr>
            </p:pic>
          </p:grpSp>
        </p:grpSp>
      </p:grpSp>
      <p:grpSp>
        <p:nvGrpSpPr>
          <p:cNvPr id="12" name="Group 11">
            <a:extLst>
              <a:ext uri="{FF2B5EF4-FFF2-40B4-BE49-F238E27FC236}">
                <a16:creationId xmlns:a16="http://schemas.microsoft.com/office/drawing/2014/main" id="{C04A1474-6A09-5BB7-5B1A-E50725A1A260}"/>
              </a:ext>
            </a:extLst>
          </p:cNvPr>
          <p:cNvGrpSpPr/>
          <p:nvPr/>
        </p:nvGrpSpPr>
        <p:grpSpPr>
          <a:xfrm>
            <a:off x="2859864" y="2833691"/>
            <a:ext cx="6827326" cy="989778"/>
            <a:chOff x="2859864" y="2833691"/>
            <a:chExt cx="6827326" cy="989778"/>
          </a:xfrm>
        </p:grpSpPr>
        <p:cxnSp>
          <p:nvCxnSpPr>
            <p:cNvPr id="29" name="Connector: Curved 28">
              <a:extLst>
                <a:ext uri="{FF2B5EF4-FFF2-40B4-BE49-F238E27FC236}">
                  <a16:creationId xmlns:a16="http://schemas.microsoft.com/office/drawing/2014/main" id="{187611CD-6197-A9F2-067B-63B83AFD4B65}"/>
                </a:ext>
              </a:extLst>
            </p:cNvPr>
            <p:cNvCxnSpPr>
              <a:cxnSpLocks/>
              <a:stCxn id="4" idx="3"/>
            </p:cNvCxnSpPr>
            <p:nvPr/>
          </p:nvCxnSpPr>
          <p:spPr>
            <a:xfrm flipV="1">
              <a:off x="2859864" y="3166851"/>
              <a:ext cx="1434683" cy="656618"/>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9807402-1928-46FC-27B9-C3267EB7E35F}"/>
                </a:ext>
              </a:extLst>
            </p:cNvPr>
            <p:cNvGrpSpPr/>
            <p:nvPr/>
          </p:nvGrpSpPr>
          <p:grpSpPr>
            <a:xfrm>
              <a:off x="4294547" y="2833691"/>
              <a:ext cx="5392643" cy="646331"/>
              <a:chOff x="4294547" y="2833691"/>
              <a:chExt cx="5392643" cy="646331"/>
            </a:xfrm>
          </p:grpSpPr>
          <p:sp>
            <p:nvSpPr>
              <p:cNvPr id="14" name="TextBox 13">
                <a:extLst>
                  <a:ext uri="{FF2B5EF4-FFF2-40B4-BE49-F238E27FC236}">
                    <a16:creationId xmlns:a16="http://schemas.microsoft.com/office/drawing/2014/main" id="{E83C7FD0-1A04-54EB-42FD-506DCEA5E361}"/>
                  </a:ext>
                </a:extLst>
              </p:cNvPr>
              <p:cNvSpPr txBox="1"/>
              <p:nvPr/>
            </p:nvSpPr>
            <p:spPr>
              <a:xfrm>
                <a:off x="5499825" y="2833691"/>
                <a:ext cx="4187365" cy="646331"/>
              </a:xfrm>
              <a:prstGeom prst="rect">
                <a:avLst/>
              </a:prstGeom>
              <a:noFill/>
            </p:spPr>
            <p:txBody>
              <a:bodyPr wrap="none" rtlCol="0">
                <a:spAutoFit/>
              </a:bodyPr>
              <a:lstStyle/>
              <a:p>
                <a:r>
                  <a:rPr lang="en-US"/>
                  <a:t>Niche start-ups with significant potential </a:t>
                </a:r>
              </a:p>
              <a:p>
                <a:r>
                  <a:rPr lang="en-US"/>
                  <a:t>Example: </a:t>
                </a:r>
                <a:r>
                  <a:rPr lang="en-US">
                    <a:hlinkClick r:id="rId8"/>
                  </a:rPr>
                  <a:t>https://www.jitx.com</a:t>
                </a:r>
                <a:r>
                  <a:rPr lang="en-US"/>
                  <a:t> </a:t>
                </a:r>
              </a:p>
            </p:txBody>
          </p:sp>
          <p:grpSp>
            <p:nvGrpSpPr>
              <p:cNvPr id="43" name="Group 42">
                <a:extLst>
                  <a:ext uri="{FF2B5EF4-FFF2-40B4-BE49-F238E27FC236}">
                    <a16:creationId xmlns:a16="http://schemas.microsoft.com/office/drawing/2014/main" id="{D637290A-7AC3-60BE-B491-BF924CA32624}"/>
                  </a:ext>
                </a:extLst>
              </p:cNvPr>
              <p:cNvGrpSpPr/>
              <p:nvPr/>
            </p:nvGrpSpPr>
            <p:grpSpPr>
              <a:xfrm>
                <a:off x="4294547" y="2837260"/>
                <a:ext cx="745724" cy="639193"/>
                <a:chOff x="1349365" y="1976008"/>
                <a:chExt cx="745724" cy="639193"/>
              </a:xfrm>
            </p:grpSpPr>
            <p:sp>
              <p:nvSpPr>
                <p:cNvPr id="42" name="Rectangle: Rounded Corners 41">
                  <a:extLst>
                    <a:ext uri="{FF2B5EF4-FFF2-40B4-BE49-F238E27FC236}">
                      <a16:creationId xmlns:a16="http://schemas.microsoft.com/office/drawing/2014/main" id="{FEB3FDDD-C3D3-B1AC-2FF6-92FE6264A851}"/>
                    </a:ext>
                  </a:extLst>
                </p:cNvPr>
                <p:cNvSpPr/>
                <p:nvPr/>
              </p:nvSpPr>
              <p:spPr>
                <a:xfrm>
                  <a:off x="1349365" y="1976008"/>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7" name="Graphic 36" descr="Aperture outline">
                  <a:extLst>
                    <a:ext uri="{FF2B5EF4-FFF2-40B4-BE49-F238E27FC236}">
                      <a16:creationId xmlns:a16="http://schemas.microsoft.com/office/drawing/2014/main" id="{295DA1CF-DAFF-8035-742D-4673FDFDCC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28362" y="2001739"/>
                  <a:ext cx="587730" cy="587730"/>
                </a:xfrm>
                <a:prstGeom prst="rect">
                  <a:avLst/>
                </a:prstGeom>
              </p:spPr>
            </p:pic>
          </p:grpSp>
        </p:grpSp>
      </p:grpSp>
      <p:grpSp>
        <p:nvGrpSpPr>
          <p:cNvPr id="19" name="Group 18">
            <a:extLst>
              <a:ext uri="{FF2B5EF4-FFF2-40B4-BE49-F238E27FC236}">
                <a16:creationId xmlns:a16="http://schemas.microsoft.com/office/drawing/2014/main" id="{124B9865-5133-F5C2-6A32-9B811A3CE098}"/>
              </a:ext>
            </a:extLst>
          </p:cNvPr>
          <p:cNvGrpSpPr/>
          <p:nvPr/>
        </p:nvGrpSpPr>
        <p:grpSpPr>
          <a:xfrm>
            <a:off x="2859864" y="3823469"/>
            <a:ext cx="8766959" cy="2208618"/>
            <a:chOff x="2859864" y="3823469"/>
            <a:chExt cx="8766959" cy="2208618"/>
          </a:xfrm>
        </p:grpSpPr>
        <p:cxnSp>
          <p:nvCxnSpPr>
            <p:cNvPr id="35" name="Connector: Curved 34">
              <a:extLst>
                <a:ext uri="{FF2B5EF4-FFF2-40B4-BE49-F238E27FC236}">
                  <a16:creationId xmlns:a16="http://schemas.microsoft.com/office/drawing/2014/main" id="{D8022C48-8505-D28D-18F7-7BA809A4C308}"/>
                </a:ext>
              </a:extLst>
            </p:cNvPr>
            <p:cNvCxnSpPr>
              <a:cxnSpLocks/>
              <a:stCxn id="4" idx="3"/>
            </p:cNvCxnSpPr>
            <p:nvPr/>
          </p:nvCxnSpPr>
          <p:spPr>
            <a:xfrm>
              <a:off x="2859864" y="3823469"/>
              <a:ext cx="1434683" cy="1877456"/>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8B6DA3D-EA32-80AB-B3B8-BF31444D5C5E}"/>
                </a:ext>
              </a:extLst>
            </p:cNvPr>
            <p:cNvGrpSpPr/>
            <p:nvPr/>
          </p:nvGrpSpPr>
          <p:grpSpPr>
            <a:xfrm>
              <a:off x="4294547" y="5385756"/>
              <a:ext cx="7332276" cy="646331"/>
              <a:chOff x="4294547" y="5385756"/>
              <a:chExt cx="7332276" cy="646331"/>
            </a:xfrm>
          </p:grpSpPr>
          <p:sp>
            <p:nvSpPr>
              <p:cNvPr id="22" name="TextBox 21">
                <a:extLst>
                  <a:ext uri="{FF2B5EF4-FFF2-40B4-BE49-F238E27FC236}">
                    <a16:creationId xmlns:a16="http://schemas.microsoft.com/office/drawing/2014/main" id="{934F161B-F25D-52FB-8121-08CEBDCDBF82}"/>
                  </a:ext>
                </a:extLst>
              </p:cNvPr>
              <p:cNvSpPr txBox="1"/>
              <p:nvPr/>
            </p:nvSpPr>
            <p:spPr>
              <a:xfrm>
                <a:off x="5499825" y="5385756"/>
                <a:ext cx="6126998" cy="646331"/>
              </a:xfrm>
              <a:prstGeom prst="rect">
                <a:avLst/>
              </a:prstGeom>
              <a:noFill/>
            </p:spPr>
            <p:txBody>
              <a:bodyPr wrap="none" rtlCol="0">
                <a:spAutoFit/>
              </a:bodyPr>
              <a:lstStyle/>
              <a:p>
                <a:r>
                  <a:rPr lang="en-US"/>
                  <a:t>Lead driver of co-development: </a:t>
                </a:r>
                <a:r>
                  <a:rPr lang="en-US">
                    <a:hlinkClick r:id="rId11"/>
                  </a:rPr>
                  <a:t>https://intel.com</a:t>
                </a:r>
                <a:r>
                  <a:rPr lang="en-US"/>
                  <a:t> </a:t>
                </a:r>
              </a:p>
              <a:p>
                <a:r>
                  <a:rPr lang="en-US"/>
                  <a:t>Intel’s role: drive strategic alliance and use-cases for IDM 2.0</a:t>
                </a:r>
              </a:p>
            </p:txBody>
          </p:sp>
          <p:grpSp>
            <p:nvGrpSpPr>
              <p:cNvPr id="49" name="Group 48">
                <a:extLst>
                  <a:ext uri="{FF2B5EF4-FFF2-40B4-BE49-F238E27FC236}">
                    <a16:creationId xmlns:a16="http://schemas.microsoft.com/office/drawing/2014/main" id="{2D54E4C2-100F-765A-B9BE-738BE2C1AC5F}"/>
                  </a:ext>
                </a:extLst>
              </p:cNvPr>
              <p:cNvGrpSpPr/>
              <p:nvPr/>
            </p:nvGrpSpPr>
            <p:grpSpPr>
              <a:xfrm>
                <a:off x="4294547" y="5389325"/>
                <a:ext cx="745724" cy="639193"/>
                <a:chOff x="575623" y="2128710"/>
                <a:chExt cx="745724" cy="639193"/>
              </a:xfrm>
            </p:grpSpPr>
            <p:sp>
              <p:nvSpPr>
                <p:cNvPr id="47" name="Rectangle: Rounded Corners 46">
                  <a:extLst>
                    <a:ext uri="{FF2B5EF4-FFF2-40B4-BE49-F238E27FC236}">
                      <a16:creationId xmlns:a16="http://schemas.microsoft.com/office/drawing/2014/main" id="{D53258E6-DE54-BA96-1215-78F8706030CC}"/>
                    </a:ext>
                  </a:extLst>
                </p:cNvPr>
                <p:cNvSpPr/>
                <p:nvPr/>
              </p:nvSpPr>
              <p:spPr>
                <a:xfrm>
                  <a:off x="575623" y="2128710"/>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5" name="Graphic 44" descr="Steering Wheel outline">
                  <a:extLst>
                    <a:ext uri="{FF2B5EF4-FFF2-40B4-BE49-F238E27FC236}">
                      <a16:creationId xmlns:a16="http://schemas.microsoft.com/office/drawing/2014/main" id="{54F3C8A4-86F9-3DE4-2CA8-D911F0B23E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4855" y="2214676"/>
                  <a:ext cx="467260" cy="467260"/>
                </a:xfrm>
                <a:prstGeom prst="rect">
                  <a:avLst/>
                </a:prstGeom>
              </p:spPr>
            </p:pic>
          </p:grpSp>
        </p:grpSp>
      </p:grpSp>
      <p:grpSp>
        <p:nvGrpSpPr>
          <p:cNvPr id="13" name="Group 12">
            <a:extLst>
              <a:ext uri="{FF2B5EF4-FFF2-40B4-BE49-F238E27FC236}">
                <a16:creationId xmlns:a16="http://schemas.microsoft.com/office/drawing/2014/main" id="{3E0199DD-1420-32CA-0510-9DB45B535D2F}"/>
              </a:ext>
            </a:extLst>
          </p:cNvPr>
          <p:cNvGrpSpPr/>
          <p:nvPr/>
        </p:nvGrpSpPr>
        <p:grpSpPr>
          <a:xfrm>
            <a:off x="2859864" y="3823469"/>
            <a:ext cx="7213649" cy="1072083"/>
            <a:chOff x="2859864" y="3823469"/>
            <a:chExt cx="7213649" cy="1072083"/>
          </a:xfrm>
        </p:grpSpPr>
        <p:cxnSp>
          <p:nvCxnSpPr>
            <p:cNvPr id="32" name="Connector: Curved 31">
              <a:extLst>
                <a:ext uri="{FF2B5EF4-FFF2-40B4-BE49-F238E27FC236}">
                  <a16:creationId xmlns:a16="http://schemas.microsoft.com/office/drawing/2014/main" id="{465B8ED0-ACAB-54AD-119B-AA0F649DE313}"/>
                </a:ext>
              </a:extLst>
            </p:cNvPr>
            <p:cNvCxnSpPr>
              <a:cxnSpLocks/>
              <a:stCxn id="4" idx="3"/>
            </p:cNvCxnSpPr>
            <p:nvPr/>
          </p:nvCxnSpPr>
          <p:spPr>
            <a:xfrm>
              <a:off x="2859864" y="3823469"/>
              <a:ext cx="1434683" cy="610419"/>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6BB2E8C-429C-BE82-C0DB-834200C83C4E}"/>
                </a:ext>
              </a:extLst>
            </p:cNvPr>
            <p:cNvGrpSpPr/>
            <p:nvPr/>
          </p:nvGrpSpPr>
          <p:grpSpPr>
            <a:xfrm>
              <a:off x="4294547" y="3972222"/>
              <a:ext cx="5778966" cy="923330"/>
              <a:chOff x="4294547" y="3972222"/>
              <a:chExt cx="5778966" cy="923330"/>
            </a:xfrm>
          </p:grpSpPr>
          <p:sp>
            <p:nvSpPr>
              <p:cNvPr id="18" name="TextBox 17">
                <a:extLst>
                  <a:ext uri="{FF2B5EF4-FFF2-40B4-BE49-F238E27FC236}">
                    <a16:creationId xmlns:a16="http://schemas.microsoft.com/office/drawing/2014/main" id="{31D662CE-9A8F-5C8E-BD89-47D7EC2D04E6}"/>
                  </a:ext>
                </a:extLst>
              </p:cNvPr>
              <p:cNvSpPr txBox="1"/>
              <p:nvPr/>
            </p:nvSpPr>
            <p:spPr>
              <a:xfrm>
                <a:off x="5499825" y="3972222"/>
                <a:ext cx="4573688" cy="923330"/>
              </a:xfrm>
              <a:prstGeom prst="rect">
                <a:avLst/>
              </a:prstGeom>
              <a:noFill/>
            </p:spPr>
            <p:txBody>
              <a:bodyPr wrap="none" rtlCol="0">
                <a:spAutoFit/>
              </a:bodyPr>
              <a:lstStyle/>
              <a:p>
                <a:r>
                  <a:rPr lang="en-US"/>
                  <a:t>University collaboration</a:t>
                </a:r>
              </a:p>
              <a:p>
                <a:r>
                  <a:rPr lang="en-US"/>
                  <a:t>Focus: research directions </a:t>
                </a:r>
              </a:p>
              <a:p>
                <a:r>
                  <a:rPr lang="en-US"/>
                  <a:t>Example: </a:t>
                </a:r>
                <a:r>
                  <a:rPr lang="en-US">
                    <a:hlinkClick r:id="rId14"/>
                  </a:rPr>
                  <a:t>https://stanford.edu</a:t>
                </a:r>
                <a:r>
                  <a:rPr lang="en-US"/>
                  <a:t> [App Store] </a:t>
                </a:r>
              </a:p>
            </p:txBody>
          </p:sp>
          <p:grpSp>
            <p:nvGrpSpPr>
              <p:cNvPr id="8" name="Group 7">
                <a:extLst>
                  <a:ext uri="{FF2B5EF4-FFF2-40B4-BE49-F238E27FC236}">
                    <a16:creationId xmlns:a16="http://schemas.microsoft.com/office/drawing/2014/main" id="{F3D6099A-0D3C-2F92-8AB1-7D18934CE0B9}"/>
                  </a:ext>
                </a:extLst>
              </p:cNvPr>
              <p:cNvGrpSpPr/>
              <p:nvPr/>
            </p:nvGrpSpPr>
            <p:grpSpPr>
              <a:xfrm>
                <a:off x="4294547" y="4114291"/>
                <a:ext cx="745724" cy="639193"/>
                <a:chOff x="1719822" y="1738079"/>
                <a:chExt cx="745724" cy="639193"/>
              </a:xfrm>
            </p:grpSpPr>
            <p:sp>
              <p:nvSpPr>
                <p:cNvPr id="7" name="Rectangle: Rounded Corners 6">
                  <a:extLst>
                    <a:ext uri="{FF2B5EF4-FFF2-40B4-BE49-F238E27FC236}">
                      <a16:creationId xmlns:a16="http://schemas.microsoft.com/office/drawing/2014/main" id="{36C89316-420C-5120-9B2E-AC18C3D0E3C8}"/>
                    </a:ext>
                  </a:extLst>
                </p:cNvPr>
                <p:cNvSpPr/>
                <p:nvPr/>
              </p:nvSpPr>
              <p:spPr>
                <a:xfrm>
                  <a:off x="1719822" y="1738079"/>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Graphic 5" descr="Scientist female outline">
                  <a:extLst>
                    <a:ext uri="{FF2B5EF4-FFF2-40B4-BE49-F238E27FC236}">
                      <a16:creationId xmlns:a16="http://schemas.microsoft.com/office/drawing/2014/main" id="{7B3DDBA4-3DD0-5737-293F-C9DCF66E0B0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52109" y="1817100"/>
                  <a:ext cx="481151" cy="481151"/>
                </a:xfrm>
                <a:prstGeom prst="rect">
                  <a:avLst/>
                </a:prstGeom>
              </p:spPr>
            </p:pic>
          </p:grpSp>
        </p:grpSp>
      </p:grpSp>
    </p:spTree>
    <p:extLst>
      <p:ext uri="{BB962C8B-B14F-4D97-AF65-F5344CB8AC3E}">
        <p14:creationId xmlns:p14="http://schemas.microsoft.com/office/powerpoint/2010/main" val="325343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AA2A-D662-C3F5-3B12-8D0458ED426A}"/>
              </a:ext>
            </a:extLst>
          </p:cNvPr>
          <p:cNvSpPr>
            <a:spLocks noGrp="1"/>
          </p:cNvSpPr>
          <p:nvPr>
            <p:ph type="title"/>
          </p:nvPr>
        </p:nvSpPr>
        <p:spPr/>
        <p:txBody>
          <a:bodyPr>
            <a:normAutofit/>
          </a:bodyPr>
          <a:lstStyle/>
          <a:p>
            <a:r>
              <a:rPr lang="en-US"/>
              <a:t>Our Approach will Drive Increasing Value</a:t>
            </a:r>
          </a:p>
        </p:txBody>
      </p:sp>
      <p:grpSp>
        <p:nvGrpSpPr>
          <p:cNvPr id="24" name="Group 23">
            <a:extLst>
              <a:ext uri="{FF2B5EF4-FFF2-40B4-BE49-F238E27FC236}">
                <a16:creationId xmlns:a16="http://schemas.microsoft.com/office/drawing/2014/main" id="{5D86EF3C-FF1B-32F9-B113-CFF1E8EFDAFE}"/>
              </a:ext>
            </a:extLst>
          </p:cNvPr>
          <p:cNvGrpSpPr/>
          <p:nvPr/>
        </p:nvGrpSpPr>
        <p:grpSpPr>
          <a:xfrm>
            <a:off x="42574" y="3258184"/>
            <a:ext cx="1507144" cy="2227339"/>
            <a:chOff x="42574" y="3258184"/>
            <a:chExt cx="1507144" cy="2227339"/>
          </a:xfrm>
        </p:grpSpPr>
        <p:sp>
          <p:nvSpPr>
            <p:cNvPr id="6" name="TextBox 5">
              <a:extLst>
                <a:ext uri="{FF2B5EF4-FFF2-40B4-BE49-F238E27FC236}">
                  <a16:creationId xmlns:a16="http://schemas.microsoft.com/office/drawing/2014/main" id="{7CB777DD-09A4-AD8C-B127-42F6787E647D}"/>
                </a:ext>
              </a:extLst>
            </p:cNvPr>
            <p:cNvSpPr txBox="1"/>
            <p:nvPr/>
          </p:nvSpPr>
          <p:spPr>
            <a:xfrm>
              <a:off x="351954" y="3258184"/>
              <a:ext cx="1197764" cy="369332"/>
            </a:xfrm>
            <a:prstGeom prst="rect">
              <a:avLst/>
            </a:prstGeom>
            <a:noFill/>
          </p:spPr>
          <p:txBody>
            <a:bodyPr wrap="none" rtlCol="0">
              <a:spAutoFit/>
            </a:bodyPr>
            <a:lstStyle/>
            <a:p>
              <a:pPr algn="r"/>
              <a:r>
                <a:rPr lang="en-US">
                  <a:solidFill>
                    <a:schemeClr val="bg1">
                      <a:lumMod val="50000"/>
                    </a:schemeClr>
                  </a:solidFill>
                </a:rPr>
                <a:t>Approach</a:t>
              </a:r>
            </a:p>
          </p:txBody>
        </p:sp>
        <p:sp>
          <p:nvSpPr>
            <p:cNvPr id="7" name="TextBox 6">
              <a:extLst>
                <a:ext uri="{FF2B5EF4-FFF2-40B4-BE49-F238E27FC236}">
                  <a16:creationId xmlns:a16="http://schemas.microsoft.com/office/drawing/2014/main" id="{A62FF40D-C018-9FFB-6437-89BCE5E1AE35}"/>
                </a:ext>
              </a:extLst>
            </p:cNvPr>
            <p:cNvSpPr txBox="1"/>
            <p:nvPr/>
          </p:nvSpPr>
          <p:spPr>
            <a:xfrm>
              <a:off x="42574" y="4231180"/>
              <a:ext cx="1507144" cy="369332"/>
            </a:xfrm>
            <a:prstGeom prst="rect">
              <a:avLst/>
            </a:prstGeom>
            <a:noFill/>
          </p:spPr>
          <p:txBody>
            <a:bodyPr wrap="none" lIns="91440" tIns="45720" rIns="91440" bIns="45720" rtlCol="0" anchor="t">
              <a:spAutoFit/>
            </a:bodyPr>
            <a:lstStyle/>
            <a:p>
              <a:pPr algn="r"/>
              <a:r>
                <a:rPr lang="en-US">
                  <a:solidFill>
                    <a:schemeClr val="bg1">
                      <a:lumMod val="50000"/>
                    </a:schemeClr>
                  </a:solidFill>
                </a:rPr>
                <a:t>Assumptions</a:t>
              </a:r>
            </a:p>
          </p:txBody>
        </p:sp>
        <p:sp>
          <p:nvSpPr>
            <p:cNvPr id="8" name="TextBox 7">
              <a:extLst>
                <a:ext uri="{FF2B5EF4-FFF2-40B4-BE49-F238E27FC236}">
                  <a16:creationId xmlns:a16="http://schemas.microsoft.com/office/drawing/2014/main" id="{FAA16A76-4729-DC77-6AC6-2C32E8FB78D1}"/>
                </a:ext>
              </a:extLst>
            </p:cNvPr>
            <p:cNvSpPr txBox="1"/>
            <p:nvPr/>
          </p:nvSpPr>
          <p:spPr>
            <a:xfrm>
              <a:off x="836061" y="5116191"/>
              <a:ext cx="713657" cy="369332"/>
            </a:xfrm>
            <a:prstGeom prst="rect">
              <a:avLst/>
            </a:prstGeom>
            <a:noFill/>
          </p:spPr>
          <p:txBody>
            <a:bodyPr wrap="none" rtlCol="0">
              <a:spAutoFit/>
            </a:bodyPr>
            <a:lstStyle/>
            <a:p>
              <a:pPr algn="r"/>
              <a:r>
                <a:rPr lang="en-US">
                  <a:solidFill>
                    <a:schemeClr val="bg1">
                      <a:lumMod val="50000"/>
                    </a:schemeClr>
                  </a:solidFill>
                </a:rPr>
                <a:t>Risks</a:t>
              </a:r>
            </a:p>
          </p:txBody>
        </p:sp>
      </p:grpSp>
      <p:sp>
        <p:nvSpPr>
          <p:cNvPr id="23" name="Rectangle: Rounded Corners 22">
            <a:extLst>
              <a:ext uri="{FF2B5EF4-FFF2-40B4-BE49-F238E27FC236}">
                <a16:creationId xmlns:a16="http://schemas.microsoft.com/office/drawing/2014/main" id="{86EE44DE-F138-9DE3-B941-0BFEBCFC9E00}"/>
              </a:ext>
            </a:extLst>
          </p:cNvPr>
          <p:cNvSpPr/>
          <p:nvPr/>
        </p:nvSpPr>
        <p:spPr>
          <a:xfrm>
            <a:off x="8637104" y="1282148"/>
            <a:ext cx="3512322" cy="4989443"/>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25">
            <a:extLst>
              <a:ext uri="{FF2B5EF4-FFF2-40B4-BE49-F238E27FC236}">
                <a16:creationId xmlns:a16="http://schemas.microsoft.com/office/drawing/2014/main" id="{2792D25A-0490-D11D-5F59-1292B4F648D6}"/>
              </a:ext>
            </a:extLst>
          </p:cNvPr>
          <p:cNvGrpSpPr/>
          <p:nvPr/>
        </p:nvGrpSpPr>
        <p:grpSpPr>
          <a:xfrm>
            <a:off x="1750155" y="1421516"/>
            <a:ext cx="3262803" cy="4716817"/>
            <a:chOff x="1750155" y="1421516"/>
            <a:chExt cx="3262803" cy="4716817"/>
          </a:xfrm>
        </p:grpSpPr>
        <p:grpSp>
          <p:nvGrpSpPr>
            <p:cNvPr id="20" name="Group 19">
              <a:extLst>
                <a:ext uri="{FF2B5EF4-FFF2-40B4-BE49-F238E27FC236}">
                  <a16:creationId xmlns:a16="http://schemas.microsoft.com/office/drawing/2014/main" id="{4C7288F0-183F-4C27-78C5-A9BBC0CF5DD0}"/>
                </a:ext>
              </a:extLst>
            </p:cNvPr>
            <p:cNvGrpSpPr/>
            <p:nvPr/>
          </p:nvGrpSpPr>
          <p:grpSpPr>
            <a:xfrm>
              <a:off x="1750155" y="1421516"/>
              <a:ext cx="3262803" cy="4716817"/>
              <a:chOff x="1750155" y="1421516"/>
              <a:chExt cx="3262803" cy="4716817"/>
            </a:xfrm>
          </p:grpSpPr>
          <p:sp>
            <p:nvSpPr>
              <p:cNvPr id="4" name="Freeform: Shape 3">
                <a:extLst>
                  <a:ext uri="{FF2B5EF4-FFF2-40B4-BE49-F238E27FC236}">
                    <a16:creationId xmlns:a16="http://schemas.microsoft.com/office/drawing/2014/main" id="{E71BA056-4BB5-C264-91A2-AB0F841C08E7}"/>
                  </a:ext>
                </a:extLst>
              </p:cNvPr>
              <p:cNvSpPr/>
              <p:nvPr/>
            </p:nvSpPr>
            <p:spPr>
              <a:xfrm>
                <a:off x="1750155" y="1421516"/>
                <a:ext cx="3262803" cy="4716817"/>
              </a:xfrm>
              <a:custGeom>
                <a:avLst/>
                <a:gdLst>
                  <a:gd name="connsiteX0" fmla="*/ 0 w 3262803"/>
                  <a:gd name="connsiteY0" fmla="*/ 326280 h 4716817"/>
                  <a:gd name="connsiteX1" fmla="*/ 326280 w 3262803"/>
                  <a:gd name="connsiteY1" fmla="*/ 0 h 4716817"/>
                  <a:gd name="connsiteX2" fmla="*/ 2936523 w 3262803"/>
                  <a:gd name="connsiteY2" fmla="*/ 0 h 4716817"/>
                  <a:gd name="connsiteX3" fmla="*/ 3262803 w 3262803"/>
                  <a:gd name="connsiteY3" fmla="*/ 326280 h 4716817"/>
                  <a:gd name="connsiteX4" fmla="*/ 3262803 w 3262803"/>
                  <a:gd name="connsiteY4" fmla="*/ 4390537 h 4716817"/>
                  <a:gd name="connsiteX5" fmla="*/ 2936523 w 3262803"/>
                  <a:gd name="connsiteY5" fmla="*/ 4716817 h 4716817"/>
                  <a:gd name="connsiteX6" fmla="*/ 326280 w 3262803"/>
                  <a:gd name="connsiteY6" fmla="*/ 4716817 h 4716817"/>
                  <a:gd name="connsiteX7" fmla="*/ 0 w 3262803"/>
                  <a:gd name="connsiteY7" fmla="*/ 4390537 h 4716817"/>
                  <a:gd name="connsiteX8" fmla="*/ 0 w 3262803"/>
                  <a:gd name="connsiteY8" fmla="*/ 326280 h 47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803" h="4716817">
                    <a:moveTo>
                      <a:pt x="0" y="326280"/>
                    </a:moveTo>
                    <a:cubicBezTo>
                      <a:pt x="0" y="146081"/>
                      <a:pt x="146081" y="0"/>
                      <a:pt x="326280" y="0"/>
                    </a:cubicBezTo>
                    <a:lnTo>
                      <a:pt x="2936523" y="0"/>
                    </a:lnTo>
                    <a:cubicBezTo>
                      <a:pt x="3116722" y="0"/>
                      <a:pt x="3262803" y="146081"/>
                      <a:pt x="3262803" y="326280"/>
                    </a:cubicBezTo>
                    <a:lnTo>
                      <a:pt x="3262803" y="4390537"/>
                    </a:lnTo>
                    <a:cubicBezTo>
                      <a:pt x="3262803" y="4570736"/>
                      <a:pt x="3116722" y="4716817"/>
                      <a:pt x="2936523" y="4716817"/>
                    </a:cubicBezTo>
                    <a:lnTo>
                      <a:pt x="326280" y="4716817"/>
                    </a:lnTo>
                    <a:cubicBezTo>
                      <a:pt x="146081" y="4716817"/>
                      <a:pt x="0" y="4570736"/>
                      <a:pt x="0" y="4390537"/>
                    </a:cubicBezTo>
                    <a:lnTo>
                      <a:pt x="0" y="32628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438932" numCol="1" spcCol="1270" anchor="ctr" anchorCtr="0">
                <a:noAutofit/>
              </a:bodyPr>
              <a:lstStyle/>
              <a:p>
                <a:pPr marL="0" lvl="0" indent="0" algn="ctr" defTabSz="1600200">
                  <a:lnSpc>
                    <a:spcPct val="90000"/>
                  </a:lnSpc>
                  <a:spcBef>
                    <a:spcPct val="0"/>
                  </a:spcBef>
                  <a:spcAft>
                    <a:spcPct val="35000"/>
                  </a:spcAft>
                  <a:buNone/>
                </a:pPr>
                <a:r>
                  <a:rPr lang="en-US" sz="2400" kern="1200"/>
                  <a:t>Continue Status Quo</a:t>
                </a:r>
              </a:p>
            </p:txBody>
          </p:sp>
          <p:sp>
            <p:nvSpPr>
              <p:cNvPr id="9" name="Freeform: Shape 8">
                <a:extLst>
                  <a:ext uri="{FF2B5EF4-FFF2-40B4-BE49-F238E27FC236}">
                    <a16:creationId xmlns:a16="http://schemas.microsoft.com/office/drawing/2014/main" id="{4DD0C483-2699-A076-AF3C-16B93F9FC7EC}"/>
                  </a:ext>
                </a:extLst>
              </p:cNvPr>
              <p:cNvSpPr/>
              <p:nvPr/>
            </p:nvSpPr>
            <p:spPr>
              <a:xfrm>
                <a:off x="2076436" y="2836964"/>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Heterogenous Systems will organically grow</a:t>
                </a:r>
              </a:p>
            </p:txBody>
          </p:sp>
          <p:sp>
            <p:nvSpPr>
              <p:cNvPr id="10" name="Freeform: Shape 9">
                <a:extLst>
                  <a:ext uri="{FF2B5EF4-FFF2-40B4-BE49-F238E27FC236}">
                    <a16:creationId xmlns:a16="http://schemas.microsoft.com/office/drawing/2014/main" id="{E654F404-1B9C-4335-91B6-082A47EB61EF}"/>
                  </a:ext>
                </a:extLst>
              </p:cNvPr>
              <p:cNvSpPr/>
              <p:nvPr/>
            </p:nvSpPr>
            <p:spPr>
              <a:xfrm>
                <a:off x="2076436" y="390619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Participate in the ecosystem</a:t>
                </a:r>
              </a:p>
            </p:txBody>
          </p:sp>
          <p:sp>
            <p:nvSpPr>
              <p:cNvPr id="11" name="Freeform: Shape 10">
                <a:extLst>
                  <a:ext uri="{FF2B5EF4-FFF2-40B4-BE49-F238E27FC236}">
                    <a16:creationId xmlns:a16="http://schemas.microsoft.com/office/drawing/2014/main" id="{53125BE0-74AA-E62D-F397-82F0E18B9AE1}"/>
                  </a:ext>
                </a:extLst>
              </p:cNvPr>
              <p:cNvSpPr/>
              <p:nvPr/>
            </p:nvSpPr>
            <p:spPr>
              <a:xfrm>
                <a:off x="2076436" y="497542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Our competitors (TSMC, AMD, …) leapfrog us</a:t>
                </a:r>
              </a:p>
            </p:txBody>
          </p:sp>
        </p:grpSp>
        <p:sp>
          <p:nvSpPr>
            <p:cNvPr id="3" name="TextBox 2">
              <a:extLst>
                <a:ext uri="{FF2B5EF4-FFF2-40B4-BE49-F238E27FC236}">
                  <a16:creationId xmlns:a16="http://schemas.microsoft.com/office/drawing/2014/main" id="{49E7F034-0F4F-29E1-758E-943C879902B3}"/>
                </a:ext>
              </a:extLst>
            </p:cNvPr>
            <p:cNvSpPr txBox="1"/>
            <p:nvPr/>
          </p:nvSpPr>
          <p:spPr>
            <a:xfrm>
              <a:off x="2638404" y="2323036"/>
              <a:ext cx="1622560" cy="400110"/>
            </a:xfrm>
            <a:prstGeom prst="rect">
              <a:avLst/>
            </a:prstGeom>
            <a:noFill/>
          </p:spPr>
          <p:txBody>
            <a:bodyPr wrap="none" rtlCol="0">
              <a:spAutoFit/>
            </a:bodyPr>
            <a:lstStyle/>
            <a:p>
              <a:r>
                <a:rPr lang="en-US" sz="2000">
                  <a:solidFill>
                    <a:srgbClr val="00B050"/>
                  </a:solidFill>
                </a:rPr>
                <a:t>Participation</a:t>
              </a:r>
              <a:r>
                <a:rPr lang="en-US"/>
                <a:t> </a:t>
              </a:r>
            </a:p>
          </p:txBody>
        </p:sp>
      </p:grpSp>
      <p:grpSp>
        <p:nvGrpSpPr>
          <p:cNvPr id="27" name="Group 26">
            <a:extLst>
              <a:ext uri="{FF2B5EF4-FFF2-40B4-BE49-F238E27FC236}">
                <a16:creationId xmlns:a16="http://schemas.microsoft.com/office/drawing/2014/main" id="{84786B72-C050-45C9-8A01-148B0C394A18}"/>
              </a:ext>
            </a:extLst>
          </p:cNvPr>
          <p:cNvGrpSpPr/>
          <p:nvPr/>
        </p:nvGrpSpPr>
        <p:grpSpPr>
          <a:xfrm>
            <a:off x="5257670" y="1421516"/>
            <a:ext cx="3262803" cy="4716817"/>
            <a:chOff x="5257670" y="1421516"/>
            <a:chExt cx="3262803" cy="4716817"/>
          </a:xfrm>
        </p:grpSpPr>
        <p:grpSp>
          <p:nvGrpSpPr>
            <p:cNvPr id="21" name="Group 20">
              <a:extLst>
                <a:ext uri="{FF2B5EF4-FFF2-40B4-BE49-F238E27FC236}">
                  <a16:creationId xmlns:a16="http://schemas.microsoft.com/office/drawing/2014/main" id="{CC8D817A-8A9C-70EA-5784-AF95F353BDE0}"/>
                </a:ext>
              </a:extLst>
            </p:cNvPr>
            <p:cNvGrpSpPr/>
            <p:nvPr/>
          </p:nvGrpSpPr>
          <p:grpSpPr>
            <a:xfrm>
              <a:off x="5257670" y="1421516"/>
              <a:ext cx="3262803" cy="4716817"/>
              <a:chOff x="5257670" y="1421516"/>
              <a:chExt cx="3262803" cy="4716817"/>
            </a:xfrm>
          </p:grpSpPr>
          <p:sp>
            <p:nvSpPr>
              <p:cNvPr id="12" name="Freeform: Shape 11">
                <a:extLst>
                  <a:ext uri="{FF2B5EF4-FFF2-40B4-BE49-F238E27FC236}">
                    <a16:creationId xmlns:a16="http://schemas.microsoft.com/office/drawing/2014/main" id="{D35D0AAE-7FDF-3A9D-5C64-7DCA64584E94}"/>
                  </a:ext>
                </a:extLst>
              </p:cNvPr>
              <p:cNvSpPr/>
              <p:nvPr/>
            </p:nvSpPr>
            <p:spPr>
              <a:xfrm>
                <a:off x="5257670" y="1421516"/>
                <a:ext cx="3262803" cy="4716817"/>
              </a:xfrm>
              <a:custGeom>
                <a:avLst/>
                <a:gdLst>
                  <a:gd name="connsiteX0" fmla="*/ 0 w 3262803"/>
                  <a:gd name="connsiteY0" fmla="*/ 326280 h 4716817"/>
                  <a:gd name="connsiteX1" fmla="*/ 326280 w 3262803"/>
                  <a:gd name="connsiteY1" fmla="*/ 0 h 4716817"/>
                  <a:gd name="connsiteX2" fmla="*/ 2936523 w 3262803"/>
                  <a:gd name="connsiteY2" fmla="*/ 0 h 4716817"/>
                  <a:gd name="connsiteX3" fmla="*/ 3262803 w 3262803"/>
                  <a:gd name="connsiteY3" fmla="*/ 326280 h 4716817"/>
                  <a:gd name="connsiteX4" fmla="*/ 3262803 w 3262803"/>
                  <a:gd name="connsiteY4" fmla="*/ 4390537 h 4716817"/>
                  <a:gd name="connsiteX5" fmla="*/ 2936523 w 3262803"/>
                  <a:gd name="connsiteY5" fmla="*/ 4716817 h 4716817"/>
                  <a:gd name="connsiteX6" fmla="*/ 326280 w 3262803"/>
                  <a:gd name="connsiteY6" fmla="*/ 4716817 h 4716817"/>
                  <a:gd name="connsiteX7" fmla="*/ 0 w 3262803"/>
                  <a:gd name="connsiteY7" fmla="*/ 4390537 h 4716817"/>
                  <a:gd name="connsiteX8" fmla="*/ 0 w 3262803"/>
                  <a:gd name="connsiteY8" fmla="*/ 326280 h 47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803" h="4716817">
                    <a:moveTo>
                      <a:pt x="0" y="326280"/>
                    </a:moveTo>
                    <a:cubicBezTo>
                      <a:pt x="0" y="146081"/>
                      <a:pt x="146081" y="0"/>
                      <a:pt x="326280" y="0"/>
                    </a:cubicBezTo>
                    <a:lnTo>
                      <a:pt x="2936523" y="0"/>
                    </a:lnTo>
                    <a:cubicBezTo>
                      <a:pt x="3116722" y="0"/>
                      <a:pt x="3262803" y="146081"/>
                      <a:pt x="3262803" y="326280"/>
                    </a:cubicBezTo>
                    <a:lnTo>
                      <a:pt x="3262803" y="4390537"/>
                    </a:lnTo>
                    <a:cubicBezTo>
                      <a:pt x="3262803" y="4570736"/>
                      <a:pt x="3116722" y="4716817"/>
                      <a:pt x="2936523" y="4716817"/>
                    </a:cubicBezTo>
                    <a:lnTo>
                      <a:pt x="326280" y="4716817"/>
                    </a:lnTo>
                    <a:cubicBezTo>
                      <a:pt x="146081" y="4716817"/>
                      <a:pt x="0" y="4570736"/>
                      <a:pt x="0" y="4390537"/>
                    </a:cubicBezTo>
                    <a:lnTo>
                      <a:pt x="0" y="32628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438932" numCol="1" spcCol="1270" anchor="ctr" anchorCtr="0">
                <a:noAutofit/>
              </a:bodyPr>
              <a:lstStyle/>
              <a:p>
                <a:pPr marL="0" lvl="0" indent="0" algn="ctr" defTabSz="1600200">
                  <a:lnSpc>
                    <a:spcPct val="90000"/>
                  </a:lnSpc>
                  <a:spcBef>
                    <a:spcPct val="0"/>
                  </a:spcBef>
                  <a:spcAft>
                    <a:spcPct val="35000"/>
                  </a:spcAft>
                  <a:buNone/>
                </a:pPr>
                <a:r>
                  <a:rPr lang="en-US" sz="2400" kern="1200"/>
                  <a:t>Partner w/ Govt</a:t>
                </a:r>
              </a:p>
            </p:txBody>
          </p:sp>
          <p:sp>
            <p:nvSpPr>
              <p:cNvPr id="13" name="Freeform: Shape 12">
                <a:extLst>
                  <a:ext uri="{FF2B5EF4-FFF2-40B4-BE49-F238E27FC236}">
                    <a16:creationId xmlns:a16="http://schemas.microsoft.com/office/drawing/2014/main" id="{221AA2E0-D601-3828-9048-80445AEC4C07}"/>
                  </a:ext>
                </a:extLst>
              </p:cNvPr>
              <p:cNvSpPr/>
              <p:nvPr/>
            </p:nvSpPr>
            <p:spPr>
              <a:xfrm>
                <a:off x="5583950" y="2836964"/>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Incubate &amp; accelerate  grand challenges</a:t>
                </a:r>
              </a:p>
            </p:txBody>
          </p:sp>
          <p:sp>
            <p:nvSpPr>
              <p:cNvPr id="14" name="Freeform: Shape 13">
                <a:extLst>
                  <a:ext uri="{FF2B5EF4-FFF2-40B4-BE49-F238E27FC236}">
                    <a16:creationId xmlns:a16="http://schemas.microsoft.com/office/drawing/2014/main" id="{BC60D648-A2D1-6AEF-77F9-A95C7BF468A0}"/>
                  </a:ext>
                </a:extLst>
              </p:cNvPr>
              <p:cNvSpPr/>
              <p:nvPr/>
            </p:nvSpPr>
            <p:spPr>
              <a:xfrm>
                <a:off x="5583950" y="390619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Intel assets are key for system challenges</a:t>
                </a:r>
              </a:p>
            </p:txBody>
          </p:sp>
          <p:sp>
            <p:nvSpPr>
              <p:cNvPr id="15" name="Freeform: Shape 14">
                <a:extLst>
                  <a:ext uri="{FF2B5EF4-FFF2-40B4-BE49-F238E27FC236}">
                    <a16:creationId xmlns:a16="http://schemas.microsoft.com/office/drawing/2014/main" id="{53C4EBCA-4C52-7351-2EA1-C61921F28B9F}"/>
                  </a:ext>
                </a:extLst>
              </p:cNvPr>
              <p:cNvSpPr/>
              <p:nvPr/>
            </p:nvSpPr>
            <p:spPr>
              <a:xfrm>
                <a:off x="5583950" y="497542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Competition acts faster seeing </a:t>
                </a:r>
                <a:r>
                  <a:rPr lang="en-US" sz="1800" kern="1200">
                    <a:latin typeface="Calibri" panose="020F0502020204030204" pitchFamily="34" charset="0"/>
                    <a:cs typeface="Calibri" panose="020F0502020204030204" pitchFamily="34" charset="0"/>
                  </a:rPr>
                  <a:t>↑</a:t>
                </a:r>
                <a:r>
                  <a:rPr lang="en-US" sz="1800" kern="1200"/>
                  <a:t> benefits</a:t>
                </a:r>
              </a:p>
            </p:txBody>
          </p:sp>
        </p:grpSp>
        <p:sp>
          <p:nvSpPr>
            <p:cNvPr id="5" name="TextBox 4">
              <a:extLst>
                <a:ext uri="{FF2B5EF4-FFF2-40B4-BE49-F238E27FC236}">
                  <a16:creationId xmlns:a16="http://schemas.microsoft.com/office/drawing/2014/main" id="{D589EA5F-49DB-D7F6-90B7-6477EC91C2A0}"/>
                </a:ext>
              </a:extLst>
            </p:cNvPr>
            <p:cNvSpPr txBox="1"/>
            <p:nvPr/>
          </p:nvSpPr>
          <p:spPr>
            <a:xfrm>
              <a:off x="6270151" y="2323036"/>
              <a:ext cx="1353256" cy="400110"/>
            </a:xfrm>
            <a:prstGeom prst="rect">
              <a:avLst/>
            </a:prstGeom>
            <a:noFill/>
          </p:spPr>
          <p:txBody>
            <a:bodyPr wrap="none" rtlCol="0">
              <a:spAutoFit/>
            </a:bodyPr>
            <a:lstStyle/>
            <a:p>
              <a:r>
                <a:rPr lang="en-US" sz="2000">
                  <a:solidFill>
                    <a:srgbClr val="00B050"/>
                  </a:solidFill>
                </a:rPr>
                <a:t>Partnering</a:t>
              </a:r>
            </a:p>
          </p:txBody>
        </p:sp>
      </p:grpSp>
      <p:grpSp>
        <p:nvGrpSpPr>
          <p:cNvPr id="28" name="Group 27">
            <a:extLst>
              <a:ext uri="{FF2B5EF4-FFF2-40B4-BE49-F238E27FC236}">
                <a16:creationId xmlns:a16="http://schemas.microsoft.com/office/drawing/2014/main" id="{FD4C4B23-3F04-0D1C-2671-F25D58BB53A9}"/>
              </a:ext>
            </a:extLst>
          </p:cNvPr>
          <p:cNvGrpSpPr/>
          <p:nvPr/>
        </p:nvGrpSpPr>
        <p:grpSpPr>
          <a:xfrm>
            <a:off x="8765184" y="1421516"/>
            <a:ext cx="3262803" cy="4716817"/>
            <a:chOff x="8765184" y="1421516"/>
            <a:chExt cx="3262803" cy="4716817"/>
          </a:xfrm>
        </p:grpSpPr>
        <p:grpSp>
          <p:nvGrpSpPr>
            <p:cNvPr id="22" name="Group 21">
              <a:extLst>
                <a:ext uri="{FF2B5EF4-FFF2-40B4-BE49-F238E27FC236}">
                  <a16:creationId xmlns:a16="http://schemas.microsoft.com/office/drawing/2014/main" id="{29D4FF19-3985-9F75-0865-93CA0C70EAD1}"/>
                </a:ext>
              </a:extLst>
            </p:cNvPr>
            <p:cNvGrpSpPr/>
            <p:nvPr/>
          </p:nvGrpSpPr>
          <p:grpSpPr>
            <a:xfrm>
              <a:off x="8765184" y="1421516"/>
              <a:ext cx="3262803" cy="4716817"/>
              <a:chOff x="8765184" y="1421516"/>
              <a:chExt cx="3262803" cy="4716817"/>
            </a:xfrm>
          </p:grpSpPr>
          <p:sp>
            <p:nvSpPr>
              <p:cNvPr id="16" name="Freeform: Shape 15">
                <a:extLst>
                  <a:ext uri="{FF2B5EF4-FFF2-40B4-BE49-F238E27FC236}">
                    <a16:creationId xmlns:a16="http://schemas.microsoft.com/office/drawing/2014/main" id="{5F6B4445-2977-046A-B86E-9EB380353006}"/>
                  </a:ext>
                </a:extLst>
              </p:cNvPr>
              <p:cNvSpPr/>
              <p:nvPr/>
            </p:nvSpPr>
            <p:spPr>
              <a:xfrm>
                <a:off x="8765184" y="1421516"/>
                <a:ext cx="3262803" cy="4716817"/>
              </a:xfrm>
              <a:custGeom>
                <a:avLst/>
                <a:gdLst>
                  <a:gd name="connsiteX0" fmla="*/ 0 w 3262803"/>
                  <a:gd name="connsiteY0" fmla="*/ 326280 h 4716817"/>
                  <a:gd name="connsiteX1" fmla="*/ 326280 w 3262803"/>
                  <a:gd name="connsiteY1" fmla="*/ 0 h 4716817"/>
                  <a:gd name="connsiteX2" fmla="*/ 2936523 w 3262803"/>
                  <a:gd name="connsiteY2" fmla="*/ 0 h 4716817"/>
                  <a:gd name="connsiteX3" fmla="*/ 3262803 w 3262803"/>
                  <a:gd name="connsiteY3" fmla="*/ 326280 h 4716817"/>
                  <a:gd name="connsiteX4" fmla="*/ 3262803 w 3262803"/>
                  <a:gd name="connsiteY4" fmla="*/ 4390537 h 4716817"/>
                  <a:gd name="connsiteX5" fmla="*/ 2936523 w 3262803"/>
                  <a:gd name="connsiteY5" fmla="*/ 4716817 h 4716817"/>
                  <a:gd name="connsiteX6" fmla="*/ 326280 w 3262803"/>
                  <a:gd name="connsiteY6" fmla="*/ 4716817 h 4716817"/>
                  <a:gd name="connsiteX7" fmla="*/ 0 w 3262803"/>
                  <a:gd name="connsiteY7" fmla="*/ 4390537 h 4716817"/>
                  <a:gd name="connsiteX8" fmla="*/ 0 w 3262803"/>
                  <a:gd name="connsiteY8" fmla="*/ 326280 h 47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803" h="4716817">
                    <a:moveTo>
                      <a:pt x="0" y="326280"/>
                    </a:moveTo>
                    <a:cubicBezTo>
                      <a:pt x="0" y="146081"/>
                      <a:pt x="146081" y="0"/>
                      <a:pt x="326280" y="0"/>
                    </a:cubicBezTo>
                    <a:lnTo>
                      <a:pt x="2936523" y="0"/>
                    </a:lnTo>
                    <a:cubicBezTo>
                      <a:pt x="3116722" y="0"/>
                      <a:pt x="3262803" y="146081"/>
                      <a:pt x="3262803" y="326280"/>
                    </a:cubicBezTo>
                    <a:lnTo>
                      <a:pt x="3262803" y="4390537"/>
                    </a:lnTo>
                    <a:cubicBezTo>
                      <a:pt x="3262803" y="4570736"/>
                      <a:pt x="3116722" y="4716817"/>
                      <a:pt x="2936523" y="4716817"/>
                    </a:cubicBezTo>
                    <a:lnTo>
                      <a:pt x="326280" y="4716817"/>
                    </a:lnTo>
                    <a:cubicBezTo>
                      <a:pt x="146081" y="4716817"/>
                      <a:pt x="0" y="4570736"/>
                      <a:pt x="0" y="4390537"/>
                    </a:cubicBezTo>
                    <a:lnTo>
                      <a:pt x="0" y="32628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438932" numCol="1" spcCol="1270" anchor="ctr" anchorCtr="0">
                <a:noAutofit/>
              </a:bodyPr>
              <a:lstStyle/>
              <a:p>
                <a:pPr marL="0" lvl="0" indent="0" algn="ctr" defTabSz="1600200">
                  <a:lnSpc>
                    <a:spcPct val="90000"/>
                  </a:lnSpc>
                  <a:spcBef>
                    <a:spcPct val="0"/>
                  </a:spcBef>
                  <a:spcAft>
                    <a:spcPct val="35000"/>
                  </a:spcAft>
                  <a:buNone/>
                </a:pPr>
                <a:r>
                  <a:rPr lang="en-US" sz="2400" kern="1200"/>
                  <a:t>All-In</a:t>
                </a:r>
              </a:p>
            </p:txBody>
          </p:sp>
          <p:sp>
            <p:nvSpPr>
              <p:cNvPr id="17" name="Freeform: Shape 16">
                <a:extLst>
                  <a:ext uri="{FF2B5EF4-FFF2-40B4-BE49-F238E27FC236}">
                    <a16:creationId xmlns:a16="http://schemas.microsoft.com/office/drawing/2014/main" id="{8CF62791-8514-30DA-A6CD-3105D245D0D4}"/>
                  </a:ext>
                </a:extLst>
              </p:cNvPr>
              <p:cNvSpPr/>
              <p:nvPr/>
            </p:nvSpPr>
            <p:spPr>
              <a:xfrm>
                <a:off x="9091464" y="2836964"/>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a:t>Prioritize</a:t>
                </a:r>
                <a:r>
                  <a:rPr lang="en-US" sz="1800" kern="1200"/>
                  <a:t> holistic </a:t>
                </a:r>
                <a:r>
                  <a:rPr lang="en-US"/>
                  <a:t>studio </a:t>
                </a:r>
                <a:r>
                  <a:rPr lang="en-US" sz="1800" kern="1200"/>
                  <a:t>for systems</a:t>
                </a:r>
              </a:p>
            </p:txBody>
          </p:sp>
          <p:sp>
            <p:nvSpPr>
              <p:cNvPr id="18" name="Freeform: Shape 17">
                <a:extLst>
                  <a:ext uri="{FF2B5EF4-FFF2-40B4-BE49-F238E27FC236}">
                    <a16:creationId xmlns:a16="http://schemas.microsoft.com/office/drawing/2014/main" id="{CAC745BB-1F91-30DC-30F2-342BE20A67B7}"/>
                  </a:ext>
                </a:extLst>
              </p:cNvPr>
              <p:cNvSpPr/>
              <p:nvPr/>
            </p:nvSpPr>
            <p:spPr>
              <a:xfrm>
                <a:off x="9091464" y="390619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a:t>L</a:t>
                </a:r>
                <a:r>
                  <a:rPr lang="en-US" sz="1800" kern="1200"/>
                  <a:t>eapfrog competition in system design</a:t>
                </a:r>
              </a:p>
            </p:txBody>
          </p:sp>
          <p:sp>
            <p:nvSpPr>
              <p:cNvPr id="19" name="Freeform: Shape 18">
                <a:extLst>
                  <a:ext uri="{FF2B5EF4-FFF2-40B4-BE49-F238E27FC236}">
                    <a16:creationId xmlns:a16="http://schemas.microsoft.com/office/drawing/2014/main" id="{A281B5DF-D05F-B85E-9471-8D6A31BB644E}"/>
                  </a:ext>
                </a:extLst>
              </p:cNvPr>
              <p:cNvSpPr/>
              <p:nvPr/>
            </p:nvSpPr>
            <p:spPr>
              <a:xfrm>
                <a:off x="9091464" y="497542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Culture &amp; externalization challenges</a:t>
                </a:r>
              </a:p>
            </p:txBody>
          </p:sp>
        </p:grpSp>
        <p:sp>
          <p:nvSpPr>
            <p:cNvPr id="25" name="TextBox 24">
              <a:extLst>
                <a:ext uri="{FF2B5EF4-FFF2-40B4-BE49-F238E27FC236}">
                  <a16:creationId xmlns:a16="http://schemas.microsoft.com/office/drawing/2014/main" id="{421235ED-767A-CE82-6B21-17EF9C709E21}"/>
                </a:ext>
              </a:extLst>
            </p:cNvPr>
            <p:cNvSpPr txBox="1"/>
            <p:nvPr/>
          </p:nvSpPr>
          <p:spPr>
            <a:xfrm>
              <a:off x="9868121" y="2323036"/>
              <a:ext cx="1140056" cy="400110"/>
            </a:xfrm>
            <a:prstGeom prst="rect">
              <a:avLst/>
            </a:prstGeom>
            <a:noFill/>
          </p:spPr>
          <p:txBody>
            <a:bodyPr wrap="none" rtlCol="0">
              <a:spAutoFit/>
            </a:bodyPr>
            <a:lstStyle/>
            <a:p>
              <a:r>
                <a:rPr lang="en-US" sz="2000">
                  <a:solidFill>
                    <a:srgbClr val="00B050"/>
                  </a:solidFill>
                </a:rPr>
                <a:t>Leading</a:t>
              </a:r>
              <a:r>
                <a:rPr lang="en-US"/>
                <a:t> </a:t>
              </a:r>
            </a:p>
          </p:txBody>
        </p:sp>
      </p:grpSp>
    </p:spTree>
    <p:extLst>
      <p:ext uri="{BB962C8B-B14F-4D97-AF65-F5344CB8AC3E}">
        <p14:creationId xmlns:p14="http://schemas.microsoft.com/office/powerpoint/2010/main" val="328774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D6DD-C314-7CA9-4C32-6306D27E2BCD}"/>
              </a:ext>
            </a:extLst>
          </p:cNvPr>
          <p:cNvSpPr>
            <a:spLocks noGrp="1"/>
          </p:cNvSpPr>
          <p:nvPr>
            <p:ph type="title"/>
          </p:nvPr>
        </p:nvSpPr>
        <p:spPr/>
        <p:txBody>
          <a:bodyPr/>
          <a:lstStyle/>
          <a:p>
            <a:r>
              <a:rPr lang="en-US"/>
              <a:t>Call To Action </a:t>
            </a:r>
          </a:p>
        </p:txBody>
      </p:sp>
      <p:sp>
        <p:nvSpPr>
          <p:cNvPr id="9" name="Rectangle 8">
            <a:extLst>
              <a:ext uri="{FF2B5EF4-FFF2-40B4-BE49-F238E27FC236}">
                <a16:creationId xmlns:a16="http://schemas.microsoft.com/office/drawing/2014/main" id="{BEE6EE14-F4EB-AAFA-B3F0-6D6E39072E7A}"/>
              </a:ext>
            </a:extLst>
          </p:cNvPr>
          <p:cNvSpPr/>
          <p:nvPr/>
        </p:nvSpPr>
        <p:spPr>
          <a:xfrm>
            <a:off x="30022" y="2041967"/>
            <a:ext cx="1124712" cy="9418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TD</a:t>
            </a:r>
          </a:p>
        </p:txBody>
      </p:sp>
      <p:sp>
        <p:nvSpPr>
          <p:cNvPr id="10" name="Rectangle 9">
            <a:extLst>
              <a:ext uri="{FF2B5EF4-FFF2-40B4-BE49-F238E27FC236}">
                <a16:creationId xmlns:a16="http://schemas.microsoft.com/office/drawing/2014/main" id="{F87B8D15-A848-D505-7982-5A58328969C9}"/>
              </a:ext>
            </a:extLst>
          </p:cNvPr>
          <p:cNvSpPr/>
          <p:nvPr/>
        </p:nvSpPr>
        <p:spPr>
          <a:xfrm>
            <a:off x="30022" y="2786675"/>
            <a:ext cx="1124712" cy="9418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SATG</a:t>
            </a:r>
          </a:p>
        </p:txBody>
      </p:sp>
      <p:sp>
        <p:nvSpPr>
          <p:cNvPr id="11" name="Rectangle 10">
            <a:extLst>
              <a:ext uri="{FF2B5EF4-FFF2-40B4-BE49-F238E27FC236}">
                <a16:creationId xmlns:a16="http://schemas.microsoft.com/office/drawing/2014/main" id="{7DDFE2D1-E8D0-32C0-A804-CA50F7EDCBF4}"/>
              </a:ext>
            </a:extLst>
          </p:cNvPr>
          <p:cNvSpPr/>
          <p:nvPr/>
        </p:nvSpPr>
        <p:spPr>
          <a:xfrm>
            <a:off x="30022" y="3559048"/>
            <a:ext cx="1124712" cy="73152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DEG</a:t>
            </a:r>
          </a:p>
        </p:txBody>
      </p:sp>
      <p:sp>
        <p:nvSpPr>
          <p:cNvPr id="12" name="Rectangle 11">
            <a:extLst>
              <a:ext uri="{FF2B5EF4-FFF2-40B4-BE49-F238E27FC236}">
                <a16:creationId xmlns:a16="http://schemas.microsoft.com/office/drawing/2014/main" id="{2F244416-F738-D5CA-D9EB-9581C0EAC7D5}"/>
              </a:ext>
            </a:extLst>
          </p:cNvPr>
          <p:cNvSpPr/>
          <p:nvPr/>
        </p:nvSpPr>
        <p:spPr>
          <a:xfrm>
            <a:off x="30022" y="4272391"/>
            <a:ext cx="1124712" cy="52120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IFS</a:t>
            </a:r>
          </a:p>
        </p:txBody>
      </p:sp>
      <p:sp>
        <p:nvSpPr>
          <p:cNvPr id="13" name="Rectangle 12">
            <a:extLst>
              <a:ext uri="{FF2B5EF4-FFF2-40B4-BE49-F238E27FC236}">
                <a16:creationId xmlns:a16="http://schemas.microsoft.com/office/drawing/2014/main" id="{31172897-03BE-C269-2631-E56C657D8543}"/>
              </a:ext>
            </a:extLst>
          </p:cNvPr>
          <p:cNvSpPr/>
          <p:nvPr/>
        </p:nvSpPr>
        <p:spPr>
          <a:xfrm>
            <a:off x="63453" y="4931563"/>
            <a:ext cx="1124712" cy="73152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Partnership</a:t>
            </a:r>
          </a:p>
        </p:txBody>
      </p:sp>
      <p:grpSp>
        <p:nvGrpSpPr>
          <p:cNvPr id="32" name="Group 31">
            <a:extLst>
              <a:ext uri="{FF2B5EF4-FFF2-40B4-BE49-F238E27FC236}">
                <a16:creationId xmlns:a16="http://schemas.microsoft.com/office/drawing/2014/main" id="{E883BBA6-D697-9254-002C-D8AF26A585A2}"/>
              </a:ext>
            </a:extLst>
          </p:cNvPr>
          <p:cNvGrpSpPr/>
          <p:nvPr/>
        </p:nvGrpSpPr>
        <p:grpSpPr>
          <a:xfrm>
            <a:off x="1348322" y="1503835"/>
            <a:ext cx="3493008" cy="4067808"/>
            <a:chOff x="1348322" y="1121276"/>
            <a:chExt cx="3493008" cy="4067808"/>
          </a:xfrm>
        </p:grpSpPr>
        <p:sp>
          <p:nvSpPr>
            <p:cNvPr id="3" name="Rectangle: Rounded Corners 2">
              <a:extLst>
                <a:ext uri="{FF2B5EF4-FFF2-40B4-BE49-F238E27FC236}">
                  <a16:creationId xmlns:a16="http://schemas.microsoft.com/office/drawing/2014/main" id="{6570CC5A-0F8B-587A-1E12-868FA46F04AD}"/>
                </a:ext>
              </a:extLst>
            </p:cNvPr>
            <p:cNvSpPr/>
            <p:nvPr/>
          </p:nvSpPr>
          <p:spPr>
            <a:xfrm>
              <a:off x="1364372" y="1121276"/>
              <a:ext cx="3476958" cy="31982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Near Term: 1 year</a:t>
              </a:r>
            </a:p>
          </p:txBody>
        </p:sp>
        <p:sp>
          <p:nvSpPr>
            <p:cNvPr id="6" name="Rectangle 5">
              <a:extLst>
                <a:ext uri="{FF2B5EF4-FFF2-40B4-BE49-F238E27FC236}">
                  <a16:creationId xmlns:a16="http://schemas.microsoft.com/office/drawing/2014/main" id="{EB53B849-D446-94BC-589F-898EDB5FB45B}"/>
                </a:ext>
              </a:extLst>
            </p:cNvPr>
            <p:cNvSpPr/>
            <p:nvPr/>
          </p:nvSpPr>
          <p:spPr>
            <a:xfrm>
              <a:off x="1348322" y="1483120"/>
              <a:ext cx="3493008" cy="374904"/>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Develop Studio Tech</a:t>
              </a:r>
            </a:p>
          </p:txBody>
        </p:sp>
        <p:sp>
          <p:nvSpPr>
            <p:cNvPr id="14" name="Rectangle 13">
              <a:extLst>
                <a:ext uri="{FF2B5EF4-FFF2-40B4-BE49-F238E27FC236}">
                  <a16:creationId xmlns:a16="http://schemas.microsoft.com/office/drawing/2014/main" id="{A5A1F511-FFC4-4A05-DDA7-84F77DCFDF5C}"/>
                </a:ext>
              </a:extLst>
            </p:cNvPr>
            <p:cNvSpPr/>
            <p:nvPr/>
          </p:nvSpPr>
          <p:spPr>
            <a:xfrm>
              <a:off x="1348322" y="1882131"/>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Enable APIs for Systems Solvers</a:t>
              </a:r>
            </a:p>
          </p:txBody>
        </p:sp>
        <p:sp>
          <p:nvSpPr>
            <p:cNvPr id="17" name="Rectangle 16">
              <a:extLst>
                <a:ext uri="{FF2B5EF4-FFF2-40B4-BE49-F238E27FC236}">
                  <a16:creationId xmlns:a16="http://schemas.microsoft.com/office/drawing/2014/main" id="{D9D1143F-CA22-6F59-8313-C1CC89412F15}"/>
                </a:ext>
              </a:extLst>
            </p:cNvPr>
            <p:cNvSpPr/>
            <p:nvPr/>
          </p:nvSpPr>
          <p:spPr>
            <a:xfrm>
              <a:off x="1348322" y="2548849"/>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Leverage ISIM in Studio</a:t>
              </a:r>
            </a:p>
          </p:txBody>
        </p:sp>
        <p:sp>
          <p:nvSpPr>
            <p:cNvPr id="19" name="Rectangle 18">
              <a:extLst>
                <a:ext uri="{FF2B5EF4-FFF2-40B4-BE49-F238E27FC236}">
                  <a16:creationId xmlns:a16="http://schemas.microsoft.com/office/drawing/2014/main" id="{0D3F6AD3-BA14-574B-EB47-EBC4B300BFEC}"/>
                </a:ext>
              </a:extLst>
            </p:cNvPr>
            <p:cNvSpPr/>
            <p:nvPr/>
          </p:nvSpPr>
          <p:spPr>
            <a:xfrm>
              <a:off x="1348322" y="3215567"/>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Embrace 3DBlox, ESIR</a:t>
              </a:r>
            </a:p>
          </p:txBody>
        </p:sp>
        <p:sp>
          <p:nvSpPr>
            <p:cNvPr id="20" name="Rectangle 19">
              <a:extLst>
                <a:ext uri="{FF2B5EF4-FFF2-40B4-BE49-F238E27FC236}">
                  <a16:creationId xmlns:a16="http://schemas.microsoft.com/office/drawing/2014/main" id="{012959C7-1170-7604-6E0A-B2FFF1B37C39}"/>
                </a:ext>
              </a:extLst>
            </p:cNvPr>
            <p:cNvSpPr/>
            <p:nvPr/>
          </p:nvSpPr>
          <p:spPr>
            <a:xfrm>
              <a:off x="1348322" y="3882285"/>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Certify reference designs</a:t>
              </a:r>
            </a:p>
          </p:txBody>
        </p:sp>
        <p:sp>
          <p:nvSpPr>
            <p:cNvPr id="21" name="Rectangle 20">
              <a:extLst>
                <a:ext uri="{FF2B5EF4-FFF2-40B4-BE49-F238E27FC236}">
                  <a16:creationId xmlns:a16="http://schemas.microsoft.com/office/drawing/2014/main" id="{2D556DB5-70DE-B2DA-F3B1-55C8C0AFCB4C}"/>
                </a:ext>
              </a:extLst>
            </p:cNvPr>
            <p:cNvSpPr/>
            <p:nvPr/>
          </p:nvSpPr>
          <p:spPr>
            <a:xfrm>
              <a:off x="1348322" y="4549004"/>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Confirm strategic EDA partner</a:t>
              </a:r>
            </a:p>
          </p:txBody>
        </p:sp>
      </p:grpSp>
      <p:grpSp>
        <p:nvGrpSpPr>
          <p:cNvPr id="33" name="Group 32">
            <a:extLst>
              <a:ext uri="{FF2B5EF4-FFF2-40B4-BE49-F238E27FC236}">
                <a16:creationId xmlns:a16="http://schemas.microsoft.com/office/drawing/2014/main" id="{7F18E21E-B3BD-8F92-E7FC-FEF6C7C90AEB}"/>
              </a:ext>
            </a:extLst>
          </p:cNvPr>
          <p:cNvGrpSpPr/>
          <p:nvPr/>
        </p:nvGrpSpPr>
        <p:grpSpPr>
          <a:xfrm>
            <a:off x="4877465" y="1503835"/>
            <a:ext cx="3493060" cy="4067808"/>
            <a:chOff x="4877465" y="1121276"/>
            <a:chExt cx="3493060" cy="4067808"/>
          </a:xfrm>
        </p:grpSpPr>
        <p:sp>
          <p:nvSpPr>
            <p:cNvPr id="4" name="Rectangle: Rounded Corners 3">
              <a:extLst>
                <a:ext uri="{FF2B5EF4-FFF2-40B4-BE49-F238E27FC236}">
                  <a16:creationId xmlns:a16="http://schemas.microsoft.com/office/drawing/2014/main" id="{C06D1FB9-EEDD-D12B-5E45-88A637A57229}"/>
                </a:ext>
              </a:extLst>
            </p:cNvPr>
            <p:cNvSpPr/>
            <p:nvPr/>
          </p:nvSpPr>
          <p:spPr>
            <a:xfrm>
              <a:off x="4877517" y="1121276"/>
              <a:ext cx="3493008" cy="31982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Medium Term: 1 – 2 years</a:t>
              </a:r>
            </a:p>
          </p:txBody>
        </p:sp>
        <p:sp>
          <p:nvSpPr>
            <p:cNvPr id="7" name="Rectangle 6">
              <a:extLst>
                <a:ext uri="{FF2B5EF4-FFF2-40B4-BE49-F238E27FC236}">
                  <a16:creationId xmlns:a16="http://schemas.microsoft.com/office/drawing/2014/main" id="{09CEA4F5-8E1E-75BA-1678-DBF043AD3359}"/>
                </a:ext>
              </a:extLst>
            </p:cNvPr>
            <p:cNvSpPr/>
            <p:nvPr/>
          </p:nvSpPr>
          <p:spPr>
            <a:xfrm>
              <a:off x="4877517" y="1483120"/>
              <a:ext cx="3493008" cy="374904"/>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Acceleration</a:t>
              </a:r>
            </a:p>
          </p:txBody>
        </p:sp>
        <p:sp>
          <p:nvSpPr>
            <p:cNvPr id="15" name="Rectangle 14">
              <a:extLst>
                <a:ext uri="{FF2B5EF4-FFF2-40B4-BE49-F238E27FC236}">
                  <a16:creationId xmlns:a16="http://schemas.microsoft.com/office/drawing/2014/main" id="{C4DEF9FD-B7B0-853F-D5CF-D22DC50DB9C2}"/>
                </a:ext>
              </a:extLst>
            </p:cNvPr>
            <p:cNvSpPr/>
            <p:nvPr/>
          </p:nvSpPr>
          <p:spPr>
            <a:xfrm>
              <a:off x="4877517" y="1882131"/>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Offer proven recipes for co-design</a:t>
              </a:r>
            </a:p>
          </p:txBody>
        </p:sp>
        <p:sp>
          <p:nvSpPr>
            <p:cNvPr id="22" name="Rectangle 21">
              <a:extLst>
                <a:ext uri="{FF2B5EF4-FFF2-40B4-BE49-F238E27FC236}">
                  <a16:creationId xmlns:a16="http://schemas.microsoft.com/office/drawing/2014/main" id="{DAC203FC-941A-DD4D-7713-CA5183F12627}"/>
                </a:ext>
              </a:extLst>
            </p:cNvPr>
            <p:cNvSpPr/>
            <p:nvPr/>
          </p:nvSpPr>
          <p:spPr>
            <a:xfrm>
              <a:off x="4877517" y="2548849"/>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Always-alive architecture models</a:t>
              </a:r>
            </a:p>
          </p:txBody>
        </p:sp>
        <p:sp>
          <p:nvSpPr>
            <p:cNvPr id="23" name="Rectangle 22">
              <a:extLst>
                <a:ext uri="{FF2B5EF4-FFF2-40B4-BE49-F238E27FC236}">
                  <a16:creationId xmlns:a16="http://schemas.microsoft.com/office/drawing/2014/main" id="{2D929D57-E7ED-E063-D610-2D862751F706}"/>
                </a:ext>
              </a:extLst>
            </p:cNvPr>
            <p:cNvSpPr/>
            <p:nvPr/>
          </p:nvSpPr>
          <p:spPr>
            <a:xfrm>
              <a:off x="4877517" y="3215567"/>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Pathfinding of 2026 products </a:t>
              </a:r>
            </a:p>
          </p:txBody>
        </p:sp>
        <p:sp>
          <p:nvSpPr>
            <p:cNvPr id="24" name="Rectangle 23">
              <a:extLst>
                <a:ext uri="{FF2B5EF4-FFF2-40B4-BE49-F238E27FC236}">
                  <a16:creationId xmlns:a16="http://schemas.microsoft.com/office/drawing/2014/main" id="{5A1ABDFF-CB5E-2D92-FAF6-CA83E51DA40B}"/>
                </a:ext>
              </a:extLst>
            </p:cNvPr>
            <p:cNvSpPr/>
            <p:nvPr/>
          </p:nvSpPr>
          <p:spPr>
            <a:xfrm>
              <a:off x="4877517" y="3882285"/>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Pilot use cases with IFS customers</a:t>
              </a:r>
            </a:p>
          </p:txBody>
        </p:sp>
        <p:sp>
          <p:nvSpPr>
            <p:cNvPr id="25" name="Rectangle 24">
              <a:extLst>
                <a:ext uri="{FF2B5EF4-FFF2-40B4-BE49-F238E27FC236}">
                  <a16:creationId xmlns:a16="http://schemas.microsoft.com/office/drawing/2014/main" id="{2E0509A4-7CAB-B31A-62D1-4C8E9579F875}"/>
                </a:ext>
              </a:extLst>
            </p:cNvPr>
            <p:cNvSpPr/>
            <p:nvPr/>
          </p:nvSpPr>
          <p:spPr>
            <a:xfrm>
              <a:off x="4877465" y="4549004"/>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Develop monetization streams </a:t>
              </a:r>
            </a:p>
          </p:txBody>
        </p:sp>
      </p:grpSp>
      <p:grpSp>
        <p:nvGrpSpPr>
          <p:cNvPr id="34" name="Group 33">
            <a:extLst>
              <a:ext uri="{FF2B5EF4-FFF2-40B4-BE49-F238E27FC236}">
                <a16:creationId xmlns:a16="http://schemas.microsoft.com/office/drawing/2014/main" id="{A53055BA-8191-F16C-2177-54D2169198C5}"/>
              </a:ext>
            </a:extLst>
          </p:cNvPr>
          <p:cNvGrpSpPr/>
          <p:nvPr/>
        </p:nvGrpSpPr>
        <p:grpSpPr>
          <a:xfrm>
            <a:off x="8406712" y="1503835"/>
            <a:ext cx="3495908" cy="4067808"/>
            <a:chOff x="8406712" y="1121276"/>
            <a:chExt cx="3495908" cy="4067808"/>
          </a:xfrm>
        </p:grpSpPr>
        <p:sp>
          <p:nvSpPr>
            <p:cNvPr id="5" name="Rectangle: Rounded Corners 4">
              <a:extLst>
                <a:ext uri="{FF2B5EF4-FFF2-40B4-BE49-F238E27FC236}">
                  <a16:creationId xmlns:a16="http://schemas.microsoft.com/office/drawing/2014/main" id="{6E5BF1EB-7648-2762-BD9E-FBA868C638ED}"/>
                </a:ext>
              </a:extLst>
            </p:cNvPr>
            <p:cNvSpPr/>
            <p:nvPr/>
          </p:nvSpPr>
          <p:spPr>
            <a:xfrm>
              <a:off x="8406712" y="1121276"/>
              <a:ext cx="3493008" cy="31982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Long-Term: 4+ years</a:t>
              </a:r>
            </a:p>
          </p:txBody>
        </p:sp>
        <p:sp>
          <p:nvSpPr>
            <p:cNvPr id="8" name="Rectangle 7">
              <a:extLst>
                <a:ext uri="{FF2B5EF4-FFF2-40B4-BE49-F238E27FC236}">
                  <a16:creationId xmlns:a16="http://schemas.microsoft.com/office/drawing/2014/main" id="{8D6B9E3A-4615-BA8B-F1D6-BA6ED67129E7}"/>
                </a:ext>
              </a:extLst>
            </p:cNvPr>
            <p:cNvSpPr/>
            <p:nvPr/>
          </p:nvSpPr>
          <p:spPr>
            <a:xfrm>
              <a:off x="8409612" y="1483120"/>
              <a:ext cx="3493008" cy="374904"/>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Strategic Innovation</a:t>
              </a:r>
            </a:p>
          </p:txBody>
        </p:sp>
        <p:sp>
          <p:nvSpPr>
            <p:cNvPr id="16" name="Rectangle 15">
              <a:extLst>
                <a:ext uri="{FF2B5EF4-FFF2-40B4-BE49-F238E27FC236}">
                  <a16:creationId xmlns:a16="http://schemas.microsoft.com/office/drawing/2014/main" id="{2A8E2E4C-ACD9-87D3-6BD6-154E3E0C92CD}"/>
                </a:ext>
              </a:extLst>
            </p:cNvPr>
            <p:cNvSpPr/>
            <p:nvPr/>
          </p:nvSpPr>
          <p:spPr>
            <a:xfrm>
              <a:off x="8409612" y="1882131"/>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Advanced recipes for co-design</a:t>
              </a:r>
            </a:p>
          </p:txBody>
        </p:sp>
        <p:sp>
          <p:nvSpPr>
            <p:cNvPr id="26" name="Rectangle 25">
              <a:extLst>
                <a:ext uri="{FF2B5EF4-FFF2-40B4-BE49-F238E27FC236}">
                  <a16:creationId xmlns:a16="http://schemas.microsoft.com/office/drawing/2014/main" id="{329EA217-71D4-04B4-BE18-6030336A137C}"/>
                </a:ext>
              </a:extLst>
            </p:cNvPr>
            <p:cNvSpPr/>
            <p:nvPr/>
          </p:nvSpPr>
          <p:spPr>
            <a:xfrm>
              <a:off x="8409612" y="2548849"/>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Application synthesis</a:t>
              </a:r>
            </a:p>
          </p:txBody>
        </p:sp>
        <p:sp>
          <p:nvSpPr>
            <p:cNvPr id="27" name="Rectangle 26">
              <a:extLst>
                <a:ext uri="{FF2B5EF4-FFF2-40B4-BE49-F238E27FC236}">
                  <a16:creationId xmlns:a16="http://schemas.microsoft.com/office/drawing/2014/main" id="{B3F493B8-CE13-F03A-0DE9-538225250B6D}"/>
                </a:ext>
              </a:extLst>
            </p:cNvPr>
            <p:cNvSpPr/>
            <p:nvPr/>
          </p:nvSpPr>
          <p:spPr>
            <a:xfrm>
              <a:off x="8409612" y="3215567"/>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AI + LLM for System exploration</a:t>
              </a:r>
            </a:p>
          </p:txBody>
        </p:sp>
        <p:sp>
          <p:nvSpPr>
            <p:cNvPr id="28" name="Rectangle 27">
              <a:extLst>
                <a:ext uri="{FF2B5EF4-FFF2-40B4-BE49-F238E27FC236}">
                  <a16:creationId xmlns:a16="http://schemas.microsoft.com/office/drawing/2014/main" id="{3960B2BB-6CDC-7CD7-F9A1-345A287B9438}"/>
                </a:ext>
              </a:extLst>
            </p:cNvPr>
            <p:cNvSpPr/>
            <p:nvPr/>
          </p:nvSpPr>
          <p:spPr>
            <a:xfrm>
              <a:off x="8409612" y="4549004"/>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Establish an App store for Systems</a:t>
              </a:r>
            </a:p>
          </p:txBody>
        </p:sp>
        <p:sp>
          <p:nvSpPr>
            <p:cNvPr id="31" name="Rectangle 30">
              <a:extLst>
                <a:ext uri="{FF2B5EF4-FFF2-40B4-BE49-F238E27FC236}">
                  <a16:creationId xmlns:a16="http://schemas.microsoft.com/office/drawing/2014/main" id="{7134D7DD-E3BD-917D-5DB5-8974B877A8D4}"/>
                </a:ext>
              </a:extLst>
            </p:cNvPr>
            <p:cNvSpPr/>
            <p:nvPr/>
          </p:nvSpPr>
          <p:spPr>
            <a:xfrm>
              <a:off x="8409612" y="3882285"/>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a:solidFill>
                  <a:schemeClr val="tx1"/>
                </a:solidFill>
              </a:endParaRPr>
            </a:p>
          </p:txBody>
        </p:sp>
      </p:grpSp>
      <p:sp>
        <p:nvSpPr>
          <p:cNvPr id="30" name="Speech Bubble: Rectangle with Corners Rounded 29">
            <a:extLst>
              <a:ext uri="{FF2B5EF4-FFF2-40B4-BE49-F238E27FC236}">
                <a16:creationId xmlns:a16="http://schemas.microsoft.com/office/drawing/2014/main" id="{0DC639BE-31B5-E295-B23B-B2CAEA397BD3}"/>
              </a:ext>
            </a:extLst>
          </p:cNvPr>
          <p:cNvSpPr/>
          <p:nvPr/>
        </p:nvSpPr>
        <p:spPr>
          <a:xfrm>
            <a:off x="9245598" y="4262123"/>
            <a:ext cx="2355273" cy="640080"/>
          </a:xfrm>
          <a:prstGeom prst="wedgeRoundRectCallout">
            <a:avLst>
              <a:gd name="adj1" fmla="val -21348"/>
              <a:gd name="adj2" fmla="val -82955"/>
              <a:gd name="adj3" fmla="val 16667"/>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rgbClr val="C00000"/>
                </a:solidFill>
              </a:rPr>
              <a:t>Link:</a:t>
            </a:r>
            <a:r>
              <a:rPr lang="en-US" sz="1200">
                <a:solidFill>
                  <a:schemeClr val="tx1"/>
                </a:solidFill>
              </a:rPr>
              <a:t> Natural Language Guided Si Product Development</a:t>
            </a:r>
          </a:p>
        </p:txBody>
      </p:sp>
      <p:graphicFrame>
        <p:nvGraphicFramePr>
          <p:cNvPr id="18" name="Table 17">
            <a:extLst>
              <a:ext uri="{FF2B5EF4-FFF2-40B4-BE49-F238E27FC236}">
                <a16:creationId xmlns:a16="http://schemas.microsoft.com/office/drawing/2014/main" id="{53E80D95-C87C-67CD-EB73-1C8D54B7C1E3}"/>
              </a:ext>
            </a:extLst>
          </p:cNvPr>
          <p:cNvGraphicFramePr>
            <a:graphicFrameLocks noGrp="1"/>
          </p:cNvGraphicFramePr>
          <p:nvPr>
            <p:extLst>
              <p:ext uri="{D42A27DB-BD31-4B8C-83A1-F6EECF244321}">
                <p14:modId xmlns:p14="http://schemas.microsoft.com/office/powerpoint/2010/main" val="1580899309"/>
              </p:ext>
            </p:extLst>
          </p:nvPr>
        </p:nvGraphicFramePr>
        <p:xfrm>
          <a:off x="1028248" y="5707892"/>
          <a:ext cx="11191442" cy="377762"/>
        </p:xfrm>
        <a:graphic>
          <a:graphicData uri="http://schemas.openxmlformats.org/drawingml/2006/table">
            <a:tbl>
              <a:tblPr firstRow="1" firstCol="1" bandRow="1"/>
              <a:tblGrid>
                <a:gridCol w="11191442">
                  <a:extLst>
                    <a:ext uri="{9D8B030D-6E8A-4147-A177-3AD203B41FA5}">
                      <a16:colId xmlns:a16="http://schemas.microsoft.com/office/drawing/2014/main" val="897823265"/>
                    </a:ext>
                  </a:extLst>
                </a:gridCol>
              </a:tblGrid>
              <a:tr h="374904">
                <a:tc>
                  <a:txBody>
                    <a:bodyPr/>
                    <a:lstStyle/>
                    <a:p>
                      <a:pPr marL="0" marR="0" algn="ctr">
                        <a:lnSpc>
                          <a:spcPct val="140000"/>
                        </a:lnSpc>
                        <a:spcBef>
                          <a:spcPts val="0"/>
                        </a:spcBef>
                        <a:spcAft>
                          <a:spcPts val="0"/>
                        </a:spcAft>
                      </a:pPr>
                      <a:r>
                        <a:rPr lang="en-US" sz="2000">
                          <a:solidFill>
                            <a:srgbClr val="00B050"/>
                          </a:solidFill>
                          <a:effectLst/>
                          <a:latin typeface="+mn-lt"/>
                          <a:ea typeface="MS Mincho" panose="02020609040205080304" pitchFamily="49" charset="-128"/>
                          <a:cs typeface="Arial" panose="020B0604020202020204" pitchFamily="34" charset="0"/>
                        </a:rPr>
                        <a:t>We recommend to accelerate System Design Studio Tech by DEG, SATG and TD</a:t>
                      </a:r>
                      <a:endParaRPr lang="en-US" sz="2000">
                        <a:solidFill>
                          <a:srgbClr val="00B050"/>
                        </a:solidFill>
                        <a:effectLst/>
                        <a:latin typeface="+mn-lt"/>
                        <a:ea typeface="Calibri" panose="020F0502020204030204" pitchFamily="34" charset="0"/>
                        <a:cs typeface="Arial" panose="020B0604020202020204" pitchFamily="34" charset="0"/>
                      </a:endParaRPr>
                    </a:p>
                  </a:txBody>
                  <a:tcPr marL="68063" marR="68063" marT="0" marB="0" anchor="ctr">
                    <a:lnL>
                      <a:noFill/>
                    </a:lnL>
                    <a:lnR>
                      <a:noFill/>
                    </a:lnR>
                    <a:lnT>
                      <a:noFill/>
                    </a:lnT>
                    <a:lnB>
                      <a:noFill/>
                    </a:lnB>
                  </a:tcPr>
                </a:tc>
                <a:extLst>
                  <a:ext uri="{0D108BD9-81ED-4DB2-BD59-A6C34878D82A}">
                    <a16:rowId xmlns:a16="http://schemas.microsoft.com/office/drawing/2014/main" val="1378591198"/>
                  </a:ext>
                </a:extLst>
              </a:tr>
            </a:tbl>
          </a:graphicData>
        </a:graphic>
      </p:graphicFrame>
    </p:spTree>
    <p:extLst>
      <p:ext uri="{BB962C8B-B14F-4D97-AF65-F5344CB8AC3E}">
        <p14:creationId xmlns:p14="http://schemas.microsoft.com/office/powerpoint/2010/main" val="205475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3C50-DF2B-1553-4501-AE104BBED32B}"/>
              </a:ext>
            </a:extLst>
          </p:cNvPr>
          <p:cNvSpPr>
            <a:spLocks noGrp="1"/>
          </p:cNvSpPr>
          <p:nvPr>
            <p:ph type="title"/>
          </p:nvPr>
        </p:nvSpPr>
        <p:spPr/>
        <p:txBody>
          <a:bodyPr/>
          <a:lstStyle/>
          <a:p>
            <a:r>
              <a:rPr lang="en-US"/>
              <a:t>Acknowledgements &amp; Sub-Teams</a:t>
            </a:r>
          </a:p>
        </p:txBody>
      </p:sp>
      <p:sp>
        <p:nvSpPr>
          <p:cNvPr id="4" name="Content Placeholder 3">
            <a:extLst>
              <a:ext uri="{FF2B5EF4-FFF2-40B4-BE49-F238E27FC236}">
                <a16:creationId xmlns:a16="http://schemas.microsoft.com/office/drawing/2014/main" id="{C36EA053-1B1B-627D-2A8C-1A3147515C68}"/>
              </a:ext>
            </a:extLst>
          </p:cNvPr>
          <p:cNvSpPr>
            <a:spLocks noGrp="1"/>
          </p:cNvSpPr>
          <p:nvPr>
            <p:ph sz="half" idx="1"/>
          </p:nvPr>
        </p:nvSpPr>
        <p:spPr>
          <a:xfrm>
            <a:off x="380999" y="1536411"/>
            <a:ext cx="5429865" cy="4686689"/>
          </a:xfrm>
        </p:spPr>
        <p:txBody>
          <a:bodyPr>
            <a:normAutofit/>
          </a:bodyPr>
          <a:lstStyle/>
          <a:p>
            <a:r>
              <a:rPr lang="en-US" sz="2000"/>
              <a:t>Relation to past TSLRPs</a:t>
            </a:r>
          </a:p>
          <a:p>
            <a:pPr lvl="1"/>
            <a:r>
              <a:rPr lang="en-US" sz="1800"/>
              <a:t>[2021] Silicon at the Speed of Software – SiFive presentation</a:t>
            </a:r>
          </a:p>
          <a:p>
            <a:pPr lvl="1"/>
            <a:r>
              <a:rPr lang="en-US" sz="1800"/>
              <a:t>[2021] Compiler Inspired HW Design</a:t>
            </a:r>
          </a:p>
          <a:p>
            <a:pPr lvl="1"/>
            <a:r>
              <a:rPr lang="en-US" sz="1800"/>
              <a:t>[2022] Open-Source Silicon Stack</a:t>
            </a:r>
          </a:p>
          <a:p>
            <a:pPr lvl="1"/>
            <a:r>
              <a:rPr lang="en-US" sz="1800"/>
              <a:t>[2017] Developing a chiplet ecosystem</a:t>
            </a:r>
          </a:p>
          <a:p>
            <a:pPr lvl="1"/>
            <a:r>
              <a:rPr lang="en-US" sz="1800"/>
              <a:t>[2010] SiP Tiled architecture</a:t>
            </a:r>
          </a:p>
          <a:p>
            <a:pPr lvl="1"/>
            <a:r>
              <a:rPr lang="en-US" sz="1800"/>
              <a:t>…</a:t>
            </a:r>
          </a:p>
          <a:p>
            <a:endParaRPr lang="en-US" sz="2000"/>
          </a:p>
          <a:p>
            <a:r>
              <a:rPr lang="en-US" sz="2000"/>
              <a:t>Current 2023 TSLRP</a:t>
            </a:r>
          </a:p>
          <a:p>
            <a:pPr lvl="1"/>
            <a:r>
              <a:rPr lang="en-US" sz="1800"/>
              <a:t>Natural Language Guided Si Product Development</a:t>
            </a:r>
          </a:p>
        </p:txBody>
      </p:sp>
      <p:graphicFrame>
        <p:nvGraphicFramePr>
          <p:cNvPr id="6" name="Table 4">
            <a:extLst>
              <a:ext uri="{FF2B5EF4-FFF2-40B4-BE49-F238E27FC236}">
                <a16:creationId xmlns:a16="http://schemas.microsoft.com/office/drawing/2014/main" id="{9CEDABDF-DDDE-0BB1-14C9-64F9D1B2DC44}"/>
              </a:ext>
            </a:extLst>
          </p:cNvPr>
          <p:cNvGraphicFramePr>
            <a:graphicFrameLocks noGrp="1"/>
          </p:cNvGraphicFramePr>
          <p:nvPr>
            <p:extLst>
              <p:ext uri="{D42A27DB-BD31-4B8C-83A1-F6EECF244321}">
                <p14:modId xmlns:p14="http://schemas.microsoft.com/office/powerpoint/2010/main" val="301537136"/>
              </p:ext>
            </p:extLst>
          </p:nvPr>
        </p:nvGraphicFramePr>
        <p:xfrm>
          <a:off x="6035828" y="1536411"/>
          <a:ext cx="5895760" cy="4241800"/>
        </p:xfrm>
        <a:graphic>
          <a:graphicData uri="http://schemas.openxmlformats.org/drawingml/2006/table">
            <a:tbl>
              <a:tblPr firstRow="1" bandRow="1">
                <a:tableStyleId>{5C22544A-7EE6-4342-B048-85BDC9FD1C3A}</a:tableStyleId>
              </a:tblPr>
              <a:tblGrid>
                <a:gridCol w="1211773">
                  <a:extLst>
                    <a:ext uri="{9D8B030D-6E8A-4147-A177-3AD203B41FA5}">
                      <a16:colId xmlns:a16="http://schemas.microsoft.com/office/drawing/2014/main" val="2231120257"/>
                    </a:ext>
                  </a:extLst>
                </a:gridCol>
                <a:gridCol w="4683987">
                  <a:extLst>
                    <a:ext uri="{9D8B030D-6E8A-4147-A177-3AD203B41FA5}">
                      <a16:colId xmlns:a16="http://schemas.microsoft.com/office/drawing/2014/main" val="300397661"/>
                    </a:ext>
                  </a:extLst>
                </a:gridCol>
              </a:tblGrid>
              <a:tr h="370840">
                <a:tc>
                  <a:txBody>
                    <a:bodyPr/>
                    <a:lstStyle/>
                    <a:p>
                      <a:r>
                        <a:rPr lang="en-US" sz="1400"/>
                        <a:t>Team</a:t>
                      </a:r>
                    </a:p>
                  </a:txBody>
                  <a:tcPr/>
                </a:tc>
                <a:tc>
                  <a:txBody>
                    <a:bodyPr/>
                    <a:lstStyle/>
                    <a:p>
                      <a:r>
                        <a:rPr lang="en-US" sz="1400"/>
                        <a:t>Leads, Partners</a:t>
                      </a:r>
                    </a:p>
                  </a:txBody>
                  <a:tcPr/>
                </a:tc>
                <a:extLst>
                  <a:ext uri="{0D108BD9-81ED-4DB2-BD59-A6C34878D82A}">
                    <a16:rowId xmlns:a16="http://schemas.microsoft.com/office/drawing/2014/main" val="2653551837"/>
                  </a:ext>
                </a:extLst>
              </a:tr>
              <a:tr h="370840">
                <a:tc>
                  <a:txBody>
                    <a:bodyPr/>
                    <a:lstStyle/>
                    <a:p>
                      <a:r>
                        <a:rPr lang="en-US" sz="1400"/>
                        <a:t>Core Team</a:t>
                      </a:r>
                    </a:p>
                  </a:txBody>
                  <a:tcPr/>
                </a:tc>
                <a:tc>
                  <a:txBody>
                    <a:bodyPr/>
                    <a:lstStyle/>
                    <a:p>
                      <a:r>
                        <a:rPr lang="en-US" sz="1400"/>
                        <a:t>Vivek Rajan, Tanay Karnik, Bala Iyer, Rob Munoz, Surhud Khare, Sophie Lennon, Eric Fetzer, Atul Kwatra, Vinoo Srinivasan, Bob Brennan, Ravi Mahajan, Satish Surana, Lalitha Immaneni, Shubha Bommalingaiahnapallya, Slade Morgan, Ram Viswanath, Chris Rothstein, Rajiv Mongia</a:t>
                      </a:r>
                    </a:p>
                  </a:txBody>
                  <a:tcPr/>
                </a:tc>
                <a:extLst>
                  <a:ext uri="{0D108BD9-81ED-4DB2-BD59-A6C34878D82A}">
                    <a16:rowId xmlns:a16="http://schemas.microsoft.com/office/drawing/2014/main" val="793918995"/>
                  </a:ext>
                </a:extLst>
              </a:tr>
              <a:tr h="370840">
                <a:tc>
                  <a:txBody>
                    <a:bodyPr/>
                    <a:lstStyle/>
                    <a:p>
                      <a:r>
                        <a:rPr lang="en-US" sz="1400"/>
                        <a:t>Studio Sub Team</a:t>
                      </a:r>
                    </a:p>
                  </a:txBody>
                  <a:tcPr/>
                </a:tc>
                <a:tc>
                  <a:txBody>
                    <a:bodyPr/>
                    <a:lstStyle/>
                    <a:p>
                      <a:r>
                        <a:rPr lang="en-US" sz="1400"/>
                        <a:t>Bala Iyer, Rajiv Mongia, Mark Doran, Nanda Kuruganti, Jin Yang</a:t>
                      </a:r>
                    </a:p>
                  </a:txBody>
                  <a:tcPr/>
                </a:tc>
                <a:extLst>
                  <a:ext uri="{0D108BD9-81ED-4DB2-BD59-A6C34878D82A}">
                    <a16:rowId xmlns:a16="http://schemas.microsoft.com/office/drawing/2014/main" val="897422697"/>
                  </a:ext>
                </a:extLst>
              </a:tr>
              <a:tr h="370840">
                <a:tc>
                  <a:txBody>
                    <a:bodyPr/>
                    <a:lstStyle/>
                    <a:p>
                      <a:r>
                        <a:rPr lang="en-US" sz="1400"/>
                        <a:t>Product Fit Sub Team</a:t>
                      </a:r>
                    </a:p>
                  </a:txBody>
                  <a:tcPr/>
                </a:tc>
                <a:tc>
                  <a:txBody>
                    <a:bodyPr/>
                    <a:lstStyle/>
                    <a:p>
                      <a:r>
                        <a:rPr lang="en-US" sz="1400"/>
                        <a:t>Surhud Khare, Slade Morgan, Takuya Abe</a:t>
                      </a:r>
                    </a:p>
                  </a:txBody>
                  <a:tcPr/>
                </a:tc>
                <a:extLst>
                  <a:ext uri="{0D108BD9-81ED-4DB2-BD59-A6C34878D82A}">
                    <a16:rowId xmlns:a16="http://schemas.microsoft.com/office/drawing/2014/main" val="3777206358"/>
                  </a:ext>
                </a:extLst>
              </a:tr>
              <a:tr h="370840">
                <a:tc>
                  <a:txBody>
                    <a:bodyPr/>
                    <a:lstStyle/>
                    <a:p>
                      <a:r>
                        <a:rPr lang="en-US" sz="1400"/>
                        <a:t>Business / Market / Ecosystem Sub Team</a:t>
                      </a:r>
                    </a:p>
                  </a:txBody>
                  <a:tcPr/>
                </a:tc>
                <a:tc>
                  <a:txBody>
                    <a:bodyPr/>
                    <a:lstStyle/>
                    <a:p>
                      <a:r>
                        <a:rPr lang="en-US" sz="1400"/>
                        <a:t>Rob Munoz, John Miranda, Yahya Sotoudeh, Tak Abe, Len Neiberg, Rachel Rosenberg, Bill Bowhill, Jay Desai, Sindhu Xirasagar, Anu Rao, Saurabh Gayen, Peter Onufryk, Praveen Mosur, Amar Deogharia, Gena Gleason, Mark Bohr, Dan Willis, Abby Greenberg, Jeff Brown </a:t>
                      </a:r>
                    </a:p>
                  </a:txBody>
                  <a:tcPr/>
                </a:tc>
                <a:extLst>
                  <a:ext uri="{0D108BD9-81ED-4DB2-BD59-A6C34878D82A}">
                    <a16:rowId xmlns:a16="http://schemas.microsoft.com/office/drawing/2014/main" val="1412371402"/>
                  </a:ext>
                </a:extLst>
              </a:tr>
              <a:tr h="370840">
                <a:tc>
                  <a:txBody>
                    <a:bodyPr/>
                    <a:lstStyle/>
                    <a:p>
                      <a:r>
                        <a:rPr lang="en-US" sz="1400"/>
                        <a:t>Long Range Sub Team</a:t>
                      </a:r>
                    </a:p>
                  </a:txBody>
                  <a:tcPr/>
                </a:tc>
                <a:tc>
                  <a:txBody>
                    <a:bodyPr/>
                    <a:lstStyle/>
                    <a:p>
                      <a:r>
                        <a:rPr lang="en-US" sz="1400"/>
                        <a:t>Mahesh Subedar, Desmond Kirkpatrick, Fadi Aboud, Al Fazio</a:t>
                      </a:r>
                    </a:p>
                  </a:txBody>
                  <a:tcPr/>
                </a:tc>
                <a:extLst>
                  <a:ext uri="{0D108BD9-81ED-4DB2-BD59-A6C34878D82A}">
                    <a16:rowId xmlns:a16="http://schemas.microsoft.com/office/drawing/2014/main" val="2916036097"/>
                  </a:ext>
                </a:extLst>
              </a:tr>
            </a:tbl>
          </a:graphicData>
        </a:graphic>
      </p:graphicFrame>
    </p:spTree>
    <p:extLst>
      <p:ext uri="{BB962C8B-B14F-4D97-AF65-F5344CB8AC3E}">
        <p14:creationId xmlns:p14="http://schemas.microsoft.com/office/powerpoint/2010/main" val="256178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0214-B498-E6F5-8073-BB2E99B3612A}"/>
              </a:ext>
            </a:extLst>
          </p:cNvPr>
          <p:cNvSpPr>
            <a:spLocks noGrp="1"/>
          </p:cNvSpPr>
          <p:nvPr>
            <p:ph type="title"/>
          </p:nvPr>
        </p:nvSpPr>
        <p:spPr/>
        <p:txBody>
          <a:bodyPr>
            <a:noAutofit/>
          </a:bodyPr>
          <a:lstStyle/>
          <a:p>
            <a:r>
              <a:rPr lang="en-US" sz="3200">
                <a:solidFill>
                  <a:schemeClr val="bg1">
                    <a:lumMod val="50000"/>
                  </a:schemeClr>
                </a:solidFill>
              </a:rPr>
              <a:t>[Projected Use Model]</a:t>
            </a:r>
            <a:r>
              <a:rPr lang="en-US" sz="3200"/>
              <a:t> System Design Studio for Customer0</a:t>
            </a:r>
          </a:p>
        </p:txBody>
      </p:sp>
      <p:grpSp>
        <p:nvGrpSpPr>
          <p:cNvPr id="7" name="Group 6">
            <a:extLst>
              <a:ext uri="{FF2B5EF4-FFF2-40B4-BE49-F238E27FC236}">
                <a16:creationId xmlns:a16="http://schemas.microsoft.com/office/drawing/2014/main" id="{B19B85E7-2FAA-0408-B961-33940FE015BA}"/>
              </a:ext>
            </a:extLst>
          </p:cNvPr>
          <p:cNvGrpSpPr/>
          <p:nvPr/>
        </p:nvGrpSpPr>
        <p:grpSpPr>
          <a:xfrm>
            <a:off x="1855972" y="1686770"/>
            <a:ext cx="4935894" cy="4180114"/>
            <a:chOff x="3596176" y="1563406"/>
            <a:chExt cx="4935894" cy="4180114"/>
          </a:xfrm>
        </p:grpSpPr>
        <p:sp>
          <p:nvSpPr>
            <p:cNvPr id="48" name="Rectangle 47">
              <a:extLst>
                <a:ext uri="{FF2B5EF4-FFF2-40B4-BE49-F238E27FC236}">
                  <a16:creationId xmlns:a16="http://schemas.microsoft.com/office/drawing/2014/main" id="{BB5ED09D-B6B4-0D89-D052-7D5EDD5E104F}"/>
                </a:ext>
              </a:extLst>
            </p:cNvPr>
            <p:cNvSpPr/>
            <p:nvPr/>
          </p:nvSpPr>
          <p:spPr>
            <a:xfrm>
              <a:off x="3596176" y="1563406"/>
              <a:ext cx="4935894" cy="4180114"/>
            </a:xfrm>
            <a:prstGeom prst="rect">
              <a:avLst/>
            </a:prstGeom>
            <a:solidFill>
              <a:schemeClr val="tx1">
                <a:lumMod val="75000"/>
                <a:lumOff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chemeClr val="bg1"/>
                  </a:solidFill>
                </a:rPr>
                <a:t>System Design Studio</a:t>
              </a:r>
            </a:p>
          </p:txBody>
        </p:sp>
        <p:sp>
          <p:nvSpPr>
            <p:cNvPr id="49" name="Rectangle 48">
              <a:extLst>
                <a:ext uri="{FF2B5EF4-FFF2-40B4-BE49-F238E27FC236}">
                  <a16:creationId xmlns:a16="http://schemas.microsoft.com/office/drawing/2014/main" id="{5F00EE53-39B1-DCC2-BECF-4416E87CC06B}"/>
                </a:ext>
              </a:extLst>
            </p:cNvPr>
            <p:cNvSpPr/>
            <p:nvPr/>
          </p:nvSpPr>
          <p:spPr>
            <a:xfrm>
              <a:off x="3862099" y="1833994"/>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System  Synthesis</a:t>
              </a:r>
            </a:p>
          </p:txBody>
        </p:sp>
        <p:sp>
          <p:nvSpPr>
            <p:cNvPr id="50" name="Rectangle 49">
              <a:extLst>
                <a:ext uri="{FF2B5EF4-FFF2-40B4-BE49-F238E27FC236}">
                  <a16:creationId xmlns:a16="http://schemas.microsoft.com/office/drawing/2014/main" id="{3A13E031-AE38-483E-B5F7-6F894361BC04}"/>
                </a:ext>
              </a:extLst>
            </p:cNvPr>
            <p:cNvSpPr/>
            <p:nvPr/>
          </p:nvSpPr>
          <p:spPr>
            <a:xfrm>
              <a:off x="3862099" y="2824050"/>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Integrated Analysis Tools </a:t>
              </a:r>
            </a:p>
          </p:txBody>
        </p:sp>
        <p:sp>
          <p:nvSpPr>
            <p:cNvPr id="51" name="Rectangle 50">
              <a:extLst>
                <a:ext uri="{FF2B5EF4-FFF2-40B4-BE49-F238E27FC236}">
                  <a16:creationId xmlns:a16="http://schemas.microsoft.com/office/drawing/2014/main" id="{132CE7A1-E74D-F8C6-7CB6-6E50A6E974D2}"/>
                </a:ext>
              </a:extLst>
            </p:cNvPr>
            <p:cNvSpPr/>
            <p:nvPr/>
          </p:nvSpPr>
          <p:spPr>
            <a:xfrm>
              <a:off x="3862099" y="3814106"/>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Simulation Models</a:t>
              </a:r>
            </a:p>
          </p:txBody>
        </p:sp>
        <p:sp>
          <p:nvSpPr>
            <p:cNvPr id="52" name="Rectangle 51">
              <a:extLst>
                <a:ext uri="{FF2B5EF4-FFF2-40B4-BE49-F238E27FC236}">
                  <a16:creationId xmlns:a16="http://schemas.microsoft.com/office/drawing/2014/main" id="{46BECF9F-6A1B-35FD-7838-CD714DD62865}"/>
                </a:ext>
              </a:extLst>
            </p:cNvPr>
            <p:cNvSpPr/>
            <p:nvPr/>
          </p:nvSpPr>
          <p:spPr>
            <a:xfrm>
              <a:off x="3952893" y="2151234"/>
              <a:ext cx="4194483"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Profiling, Tracing, SW-HW Partitioning, Specification</a:t>
              </a:r>
            </a:p>
          </p:txBody>
        </p:sp>
        <p:sp>
          <p:nvSpPr>
            <p:cNvPr id="54" name="Rectangle 53">
              <a:extLst>
                <a:ext uri="{FF2B5EF4-FFF2-40B4-BE49-F238E27FC236}">
                  <a16:creationId xmlns:a16="http://schemas.microsoft.com/office/drawing/2014/main" id="{E6CA7C79-E28B-6CE3-6897-BE3A57ABA0E5}"/>
                </a:ext>
              </a:extLst>
            </p:cNvPr>
            <p:cNvSpPr/>
            <p:nvPr/>
          </p:nvSpPr>
          <p:spPr>
            <a:xfrm>
              <a:off x="3952894" y="4107400"/>
              <a:ext cx="4194482"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Common representation, Plug-n-Play Models</a:t>
              </a:r>
            </a:p>
          </p:txBody>
        </p:sp>
        <p:sp>
          <p:nvSpPr>
            <p:cNvPr id="56" name="Rectangle 55">
              <a:extLst>
                <a:ext uri="{FF2B5EF4-FFF2-40B4-BE49-F238E27FC236}">
                  <a16:creationId xmlns:a16="http://schemas.microsoft.com/office/drawing/2014/main" id="{2302061E-5B05-9203-5511-14C3CBE7E5BB}"/>
                </a:ext>
              </a:extLst>
            </p:cNvPr>
            <p:cNvSpPr/>
            <p:nvPr/>
          </p:nvSpPr>
          <p:spPr>
            <a:xfrm>
              <a:off x="3862099" y="4778813"/>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Secure Repositories  with Models</a:t>
              </a:r>
            </a:p>
          </p:txBody>
        </p:sp>
        <p:sp>
          <p:nvSpPr>
            <p:cNvPr id="57" name="Rectangle 56">
              <a:extLst>
                <a:ext uri="{FF2B5EF4-FFF2-40B4-BE49-F238E27FC236}">
                  <a16:creationId xmlns:a16="http://schemas.microsoft.com/office/drawing/2014/main" id="{272D4CF6-096C-34E4-65A5-73E77D147FE1}"/>
                </a:ext>
              </a:extLst>
            </p:cNvPr>
            <p:cNvSpPr/>
            <p:nvPr/>
          </p:nvSpPr>
          <p:spPr>
            <a:xfrm>
              <a:off x="3986842" y="5081058"/>
              <a:ext cx="44164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SW</a:t>
              </a:r>
            </a:p>
          </p:txBody>
        </p:sp>
        <p:sp>
          <p:nvSpPr>
            <p:cNvPr id="58" name="Rectangle 57">
              <a:extLst>
                <a:ext uri="{FF2B5EF4-FFF2-40B4-BE49-F238E27FC236}">
                  <a16:creationId xmlns:a16="http://schemas.microsoft.com/office/drawing/2014/main" id="{C060C0E8-FA34-3828-D556-9D9946412B33}"/>
                </a:ext>
              </a:extLst>
            </p:cNvPr>
            <p:cNvSpPr/>
            <p:nvPr/>
          </p:nvSpPr>
          <p:spPr>
            <a:xfrm>
              <a:off x="5051796" y="5081058"/>
              <a:ext cx="441650"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IPs</a:t>
              </a:r>
            </a:p>
          </p:txBody>
        </p:sp>
        <p:sp>
          <p:nvSpPr>
            <p:cNvPr id="59" name="Rectangle 58">
              <a:extLst>
                <a:ext uri="{FF2B5EF4-FFF2-40B4-BE49-F238E27FC236}">
                  <a16:creationId xmlns:a16="http://schemas.microsoft.com/office/drawing/2014/main" id="{322CF1FB-00A5-B5CC-5D5C-6F8DCDC29E88}"/>
                </a:ext>
              </a:extLst>
            </p:cNvPr>
            <p:cNvSpPr/>
            <p:nvPr/>
          </p:nvSpPr>
          <p:spPr>
            <a:xfrm>
              <a:off x="5584274" y="5081058"/>
              <a:ext cx="754225"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Chiplets</a:t>
              </a:r>
            </a:p>
          </p:txBody>
        </p:sp>
        <p:sp>
          <p:nvSpPr>
            <p:cNvPr id="60" name="Rectangle 59">
              <a:extLst>
                <a:ext uri="{FF2B5EF4-FFF2-40B4-BE49-F238E27FC236}">
                  <a16:creationId xmlns:a16="http://schemas.microsoft.com/office/drawing/2014/main" id="{E6DBB433-49CD-B88B-071A-5F6B603DF153}"/>
                </a:ext>
              </a:extLst>
            </p:cNvPr>
            <p:cNvSpPr/>
            <p:nvPr/>
          </p:nvSpPr>
          <p:spPr>
            <a:xfrm>
              <a:off x="4519319" y="5081058"/>
              <a:ext cx="44164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FW</a:t>
              </a:r>
            </a:p>
          </p:txBody>
        </p:sp>
        <p:sp>
          <p:nvSpPr>
            <p:cNvPr id="61" name="Rectangle 60">
              <a:extLst>
                <a:ext uri="{FF2B5EF4-FFF2-40B4-BE49-F238E27FC236}">
                  <a16:creationId xmlns:a16="http://schemas.microsoft.com/office/drawing/2014/main" id="{A08A4A9E-2494-EBC9-BFBB-2CA7DBEB3B17}"/>
                </a:ext>
              </a:extLst>
            </p:cNvPr>
            <p:cNvSpPr/>
            <p:nvPr/>
          </p:nvSpPr>
          <p:spPr>
            <a:xfrm>
              <a:off x="6429327" y="5081058"/>
              <a:ext cx="872996"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Packages</a:t>
              </a:r>
            </a:p>
          </p:txBody>
        </p:sp>
        <p:sp>
          <p:nvSpPr>
            <p:cNvPr id="62" name="Rectangle 61">
              <a:extLst>
                <a:ext uri="{FF2B5EF4-FFF2-40B4-BE49-F238E27FC236}">
                  <a16:creationId xmlns:a16="http://schemas.microsoft.com/office/drawing/2014/main" id="{83A2E556-8A47-B990-CE9D-1C7F599C4CF4}"/>
                </a:ext>
              </a:extLst>
            </p:cNvPr>
            <p:cNvSpPr/>
            <p:nvPr/>
          </p:nvSpPr>
          <p:spPr>
            <a:xfrm>
              <a:off x="7393152" y="5081058"/>
              <a:ext cx="754225"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Boards</a:t>
              </a:r>
            </a:p>
          </p:txBody>
        </p:sp>
        <p:sp>
          <p:nvSpPr>
            <p:cNvPr id="63" name="Rectangle 62">
              <a:extLst>
                <a:ext uri="{FF2B5EF4-FFF2-40B4-BE49-F238E27FC236}">
                  <a16:creationId xmlns:a16="http://schemas.microsoft.com/office/drawing/2014/main" id="{1277B341-57DB-EB2F-473C-E5201DD8D6AE}"/>
                </a:ext>
              </a:extLst>
            </p:cNvPr>
            <p:cNvSpPr/>
            <p:nvPr/>
          </p:nvSpPr>
          <p:spPr>
            <a:xfrm>
              <a:off x="3952893" y="3141014"/>
              <a:ext cx="566426"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Cost</a:t>
              </a:r>
            </a:p>
          </p:txBody>
        </p:sp>
        <p:sp>
          <p:nvSpPr>
            <p:cNvPr id="64" name="Rectangle 63">
              <a:extLst>
                <a:ext uri="{FF2B5EF4-FFF2-40B4-BE49-F238E27FC236}">
                  <a16:creationId xmlns:a16="http://schemas.microsoft.com/office/drawing/2014/main" id="{2087F78E-5AEB-DD3F-2C69-A83124D2431E}"/>
                </a:ext>
              </a:extLst>
            </p:cNvPr>
            <p:cNvSpPr/>
            <p:nvPr/>
          </p:nvSpPr>
          <p:spPr>
            <a:xfrm>
              <a:off x="5445526" y="3141014"/>
              <a:ext cx="471303"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PnP</a:t>
              </a:r>
            </a:p>
          </p:txBody>
        </p:sp>
        <p:sp>
          <p:nvSpPr>
            <p:cNvPr id="65" name="Rectangle 64">
              <a:extLst>
                <a:ext uri="{FF2B5EF4-FFF2-40B4-BE49-F238E27FC236}">
                  <a16:creationId xmlns:a16="http://schemas.microsoft.com/office/drawing/2014/main" id="{A3A09D6A-97BF-10BC-518A-D8EB9DDBFBB4}"/>
                </a:ext>
              </a:extLst>
            </p:cNvPr>
            <p:cNvSpPr/>
            <p:nvPr/>
          </p:nvSpPr>
          <p:spPr>
            <a:xfrm>
              <a:off x="6159108" y="3141014"/>
              <a:ext cx="872996"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Electrical</a:t>
              </a:r>
            </a:p>
          </p:txBody>
        </p:sp>
        <p:sp>
          <p:nvSpPr>
            <p:cNvPr id="66" name="Rectangle 65">
              <a:extLst>
                <a:ext uri="{FF2B5EF4-FFF2-40B4-BE49-F238E27FC236}">
                  <a16:creationId xmlns:a16="http://schemas.microsoft.com/office/drawing/2014/main" id="{ED0185DE-2751-0228-A717-0F1E9E2C42C1}"/>
                </a:ext>
              </a:extLst>
            </p:cNvPr>
            <p:cNvSpPr/>
            <p:nvPr/>
          </p:nvSpPr>
          <p:spPr>
            <a:xfrm>
              <a:off x="4761598" y="3141014"/>
              <a:ext cx="44164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KPI</a:t>
              </a:r>
            </a:p>
          </p:txBody>
        </p:sp>
        <p:sp>
          <p:nvSpPr>
            <p:cNvPr id="67" name="Rectangle 66">
              <a:extLst>
                <a:ext uri="{FF2B5EF4-FFF2-40B4-BE49-F238E27FC236}">
                  <a16:creationId xmlns:a16="http://schemas.microsoft.com/office/drawing/2014/main" id="{7EC675AA-54D2-3330-349B-028AAAD005A5}"/>
                </a:ext>
              </a:extLst>
            </p:cNvPr>
            <p:cNvSpPr/>
            <p:nvPr/>
          </p:nvSpPr>
          <p:spPr>
            <a:xfrm>
              <a:off x="7274381" y="3141014"/>
              <a:ext cx="872996"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Physical</a:t>
              </a:r>
            </a:p>
          </p:txBody>
        </p:sp>
      </p:grpSp>
      <p:sp>
        <p:nvSpPr>
          <p:cNvPr id="3" name="Flowchart: Terminator 2">
            <a:extLst>
              <a:ext uri="{FF2B5EF4-FFF2-40B4-BE49-F238E27FC236}">
                <a16:creationId xmlns:a16="http://schemas.microsoft.com/office/drawing/2014/main" id="{93FE7F24-7B7A-D638-BD9C-E963C803A5D0}"/>
              </a:ext>
            </a:extLst>
          </p:cNvPr>
          <p:cNvSpPr/>
          <p:nvPr/>
        </p:nvSpPr>
        <p:spPr>
          <a:xfrm>
            <a:off x="3151023" y="1143319"/>
            <a:ext cx="2317813" cy="384578"/>
          </a:xfrm>
          <a:prstGeom prst="flowChartTerminator">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Download System Design Studio</a:t>
            </a:r>
          </a:p>
        </p:txBody>
      </p:sp>
      <p:sp>
        <p:nvSpPr>
          <p:cNvPr id="4" name="TextBox 3">
            <a:extLst>
              <a:ext uri="{FF2B5EF4-FFF2-40B4-BE49-F238E27FC236}">
                <a16:creationId xmlns:a16="http://schemas.microsoft.com/office/drawing/2014/main" id="{910EEA91-B952-A54C-AC9D-F1CB9B4843D5}"/>
              </a:ext>
            </a:extLst>
          </p:cNvPr>
          <p:cNvSpPr txBox="1"/>
          <p:nvPr/>
        </p:nvSpPr>
        <p:spPr>
          <a:xfrm>
            <a:off x="75917" y="2653443"/>
            <a:ext cx="1803699" cy="2246769"/>
          </a:xfrm>
          <a:prstGeom prst="rect">
            <a:avLst/>
          </a:prstGeom>
          <a:noFill/>
        </p:spPr>
        <p:txBody>
          <a:bodyPr wrap="square" rtlCol="0">
            <a:spAutoFit/>
          </a:bodyPr>
          <a:lstStyle/>
          <a:p>
            <a:r>
              <a:rPr lang="en-US" sz="1400">
                <a:solidFill>
                  <a:srgbClr val="00B050"/>
                </a:solidFill>
              </a:rPr>
              <a:t>Example Recipes</a:t>
            </a:r>
          </a:p>
          <a:p>
            <a:endParaRPr lang="en-US" sz="1400">
              <a:solidFill>
                <a:srgbClr val="00B050"/>
              </a:solidFill>
            </a:endParaRPr>
          </a:p>
          <a:p>
            <a:pPr marL="171450" indent="-171450">
              <a:buFont typeface="Arial" panose="020B0604020202020204" pitchFamily="34" charset="0"/>
              <a:buChar char="•"/>
            </a:pPr>
            <a:r>
              <a:rPr lang="en-US" sz="1400"/>
              <a:t>Cache L2 vs L3 Disaggregation Analysis</a:t>
            </a:r>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r>
              <a:rPr lang="en-US" sz="1400"/>
              <a:t>Cost modeling w/ Thermals impact</a:t>
            </a:r>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r>
              <a:rPr lang="en-US" sz="1400"/>
              <a:t>…</a:t>
            </a:r>
          </a:p>
        </p:txBody>
      </p:sp>
      <p:sp>
        <p:nvSpPr>
          <p:cNvPr id="8" name="TextBox 7">
            <a:extLst>
              <a:ext uri="{FF2B5EF4-FFF2-40B4-BE49-F238E27FC236}">
                <a16:creationId xmlns:a16="http://schemas.microsoft.com/office/drawing/2014/main" id="{6CE9EF8A-EEE4-E992-01BE-0B284ED3D0A5}"/>
              </a:ext>
            </a:extLst>
          </p:cNvPr>
          <p:cNvSpPr txBox="1"/>
          <p:nvPr/>
        </p:nvSpPr>
        <p:spPr>
          <a:xfrm>
            <a:off x="6882660" y="2191778"/>
            <a:ext cx="4935894" cy="3170099"/>
          </a:xfrm>
          <a:prstGeom prst="rect">
            <a:avLst/>
          </a:prstGeom>
          <a:noFill/>
        </p:spPr>
        <p:txBody>
          <a:bodyPr wrap="square" rtlCol="0">
            <a:spAutoFit/>
          </a:bodyPr>
          <a:lstStyle/>
          <a:p>
            <a:pPr marL="285750" indent="-285750">
              <a:buFont typeface="Arial" panose="020B0604020202020204" pitchFamily="34" charset="0"/>
              <a:buChar char="•"/>
            </a:pPr>
            <a:endParaRPr lang="en-US" sz="2000">
              <a:solidFill>
                <a:srgbClr val="00B050"/>
              </a:solidFill>
            </a:endParaRPr>
          </a:p>
          <a:p>
            <a:pPr marL="285750" indent="-285750">
              <a:buFont typeface="Arial" panose="020B0604020202020204" pitchFamily="34" charset="0"/>
              <a:buChar char="•"/>
            </a:pPr>
            <a:r>
              <a:rPr lang="en-US" sz="2000"/>
              <a:t>For decades, TSMC spearheaded silicon foundry ecosystem</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Intel is on a path to lead system foundry ecosystem</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solidFill>
                  <a:schemeClr val="tx1"/>
                </a:solidFill>
              </a:rPr>
              <a:t>System </a:t>
            </a:r>
            <a:r>
              <a:rPr lang="en-US" sz="2000"/>
              <a:t>design studio </a:t>
            </a:r>
            <a:r>
              <a:rPr lang="en-US" sz="2000">
                <a:solidFill>
                  <a:srgbClr val="00B050"/>
                </a:solidFill>
              </a:rPr>
              <a:t>is a must </a:t>
            </a:r>
            <a:r>
              <a:rPr lang="en-US" sz="2000"/>
              <a:t>to realize </a:t>
            </a:r>
            <a:r>
              <a:rPr lang="en-US" sz="2000">
                <a:solidFill>
                  <a:schemeClr val="tx1"/>
                </a:solidFill>
              </a:rPr>
              <a:t>IDM 2.0 vision</a:t>
            </a:r>
          </a:p>
          <a:p>
            <a:pPr marL="285750" indent="-285750">
              <a:buFont typeface="Arial" panose="020B0604020202020204" pitchFamily="34" charset="0"/>
              <a:buChar char="•"/>
            </a:pPr>
            <a:endParaRPr lang="en-US" sz="2000"/>
          </a:p>
        </p:txBody>
      </p:sp>
    </p:spTree>
    <p:extLst>
      <p:ext uri="{BB962C8B-B14F-4D97-AF65-F5344CB8AC3E}">
        <p14:creationId xmlns:p14="http://schemas.microsoft.com/office/powerpoint/2010/main" val="380223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7725-B021-677E-241E-16188A1A4083}"/>
              </a:ext>
            </a:extLst>
          </p:cNvPr>
          <p:cNvSpPr>
            <a:spLocks noGrp="1"/>
          </p:cNvSpPr>
          <p:nvPr>
            <p:ph type="title"/>
          </p:nvPr>
        </p:nvSpPr>
        <p:spPr/>
        <p:txBody>
          <a:bodyPr>
            <a:noAutofit/>
          </a:bodyPr>
          <a:lstStyle/>
          <a:p>
            <a:r>
              <a:rPr lang="en-US" sz="4000"/>
              <a:t>STCO Poised to Create Novel Product Architectures with Better PPAC</a:t>
            </a:r>
          </a:p>
        </p:txBody>
      </p:sp>
      <p:sp>
        <p:nvSpPr>
          <p:cNvPr id="25" name="TextBox 24">
            <a:extLst>
              <a:ext uri="{FF2B5EF4-FFF2-40B4-BE49-F238E27FC236}">
                <a16:creationId xmlns:a16="http://schemas.microsoft.com/office/drawing/2014/main" id="{7295D92F-A85C-7241-2987-E1D75C326CC9}"/>
              </a:ext>
            </a:extLst>
          </p:cNvPr>
          <p:cNvSpPr txBox="1"/>
          <p:nvPr/>
        </p:nvSpPr>
        <p:spPr>
          <a:xfrm>
            <a:off x="3927358" y="6152671"/>
            <a:ext cx="3152178" cy="246221"/>
          </a:xfrm>
          <a:prstGeom prst="rect">
            <a:avLst/>
          </a:prstGeom>
          <a:noFill/>
        </p:spPr>
        <p:txBody>
          <a:bodyPr wrap="square">
            <a:spAutoFit/>
          </a:bodyPr>
          <a:lstStyle/>
          <a:p>
            <a:pPr lvl="0"/>
            <a:r>
              <a:rPr lang="en-US" sz="1000">
                <a:solidFill>
                  <a:schemeClr val="bg1">
                    <a:lumMod val="50000"/>
                  </a:schemeClr>
                </a:solidFill>
              </a:rPr>
              <a:t>PPAC: performance, power, area &amp; cost</a:t>
            </a:r>
          </a:p>
        </p:txBody>
      </p:sp>
      <p:sp>
        <p:nvSpPr>
          <p:cNvPr id="27" name="TextBox 26">
            <a:extLst>
              <a:ext uri="{FF2B5EF4-FFF2-40B4-BE49-F238E27FC236}">
                <a16:creationId xmlns:a16="http://schemas.microsoft.com/office/drawing/2014/main" id="{43B12584-3462-A3E2-CD4D-4D603A981263}"/>
              </a:ext>
            </a:extLst>
          </p:cNvPr>
          <p:cNvSpPr txBox="1"/>
          <p:nvPr/>
        </p:nvSpPr>
        <p:spPr>
          <a:xfrm>
            <a:off x="16800" y="6152671"/>
            <a:ext cx="3525389" cy="246221"/>
          </a:xfrm>
          <a:prstGeom prst="rect">
            <a:avLst/>
          </a:prstGeom>
          <a:noFill/>
        </p:spPr>
        <p:txBody>
          <a:bodyPr wrap="square">
            <a:spAutoFit/>
          </a:bodyPr>
          <a:lstStyle/>
          <a:p>
            <a:pPr lvl="0"/>
            <a:r>
              <a:rPr lang="en-US" sz="1000">
                <a:solidFill>
                  <a:schemeClr val="bg1">
                    <a:lumMod val="50000"/>
                  </a:schemeClr>
                </a:solidFill>
              </a:rPr>
              <a:t>STCO: system technology co-optimization</a:t>
            </a:r>
          </a:p>
        </p:txBody>
      </p:sp>
      <p:sp>
        <p:nvSpPr>
          <p:cNvPr id="52" name="Rectangle 51">
            <a:extLst>
              <a:ext uri="{FF2B5EF4-FFF2-40B4-BE49-F238E27FC236}">
                <a16:creationId xmlns:a16="http://schemas.microsoft.com/office/drawing/2014/main" id="{8D19C921-56A2-AC74-5BE2-BDCF77734F74}"/>
              </a:ext>
            </a:extLst>
          </p:cNvPr>
          <p:cNvSpPr/>
          <p:nvPr/>
        </p:nvSpPr>
        <p:spPr>
          <a:xfrm>
            <a:off x="6911350" y="1531430"/>
            <a:ext cx="4219956" cy="462124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5" name="Rectangle 74">
            <a:extLst>
              <a:ext uri="{FF2B5EF4-FFF2-40B4-BE49-F238E27FC236}">
                <a16:creationId xmlns:a16="http://schemas.microsoft.com/office/drawing/2014/main" id="{1B8A8F2D-ADBD-D655-99E6-3F296BD16609}"/>
              </a:ext>
            </a:extLst>
          </p:cNvPr>
          <p:cNvSpPr/>
          <p:nvPr/>
        </p:nvSpPr>
        <p:spPr>
          <a:xfrm>
            <a:off x="9190927" y="2650267"/>
            <a:ext cx="1827028" cy="2489480"/>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ectangle 84">
            <a:extLst>
              <a:ext uri="{FF2B5EF4-FFF2-40B4-BE49-F238E27FC236}">
                <a16:creationId xmlns:a16="http://schemas.microsoft.com/office/drawing/2014/main" id="{8449380C-1C7E-2940-018C-B1B7E23661FC}"/>
              </a:ext>
            </a:extLst>
          </p:cNvPr>
          <p:cNvSpPr/>
          <p:nvPr/>
        </p:nvSpPr>
        <p:spPr>
          <a:xfrm>
            <a:off x="9361061" y="2639746"/>
            <a:ext cx="1581912" cy="1271016"/>
          </a:xfrm>
          <a:prstGeom prst="rect">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bg1"/>
              </a:solidFill>
            </a:endParaRPr>
          </a:p>
        </p:txBody>
      </p:sp>
      <p:sp>
        <p:nvSpPr>
          <p:cNvPr id="86" name="Rectangle 85">
            <a:extLst>
              <a:ext uri="{FF2B5EF4-FFF2-40B4-BE49-F238E27FC236}">
                <a16:creationId xmlns:a16="http://schemas.microsoft.com/office/drawing/2014/main" id="{38136918-DC8A-C357-6C89-25D675AA8F31}"/>
              </a:ext>
            </a:extLst>
          </p:cNvPr>
          <p:cNvSpPr/>
          <p:nvPr/>
        </p:nvSpPr>
        <p:spPr>
          <a:xfrm>
            <a:off x="9414557" y="2594476"/>
            <a:ext cx="1581912" cy="1271016"/>
          </a:xfrm>
          <a:prstGeom prst="rect">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bg1"/>
              </a:solidFill>
            </a:endParaRPr>
          </a:p>
        </p:txBody>
      </p:sp>
      <p:sp>
        <p:nvSpPr>
          <p:cNvPr id="74" name="Rectangle 73">
            <a:extLst>
              <a:ext uri="{FF2B5EF4-FFF2-40B4-BE49-F238E27FC236}">
                <a16:creationId xmlns:a16="http://schemas.microsoft.com/office/drawing/2014/main" id="{B72A9B47-B1B1-23C2-D9E8-42491D471E4F}"/>
              </a:ext>
            </a:extLst>
          </p:cNvPr>
          <p:cNvSpPr/>
          <p:nvPr/>
        </p:nvSpPr>
        <p:spPr>
          <a:xfrm>
            <a:off x="7079536" y="2650266"/>
            <a:ext cx="1929574" cy="2489481"/>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Rectangle 82">
            <a:extLst>
              <a:ext uri="{FF2B5EF4-FFF2-40B4-BE49-F238E27FC236}">
                <a16:creationId xmlns:a16="http://schemas.microsoft.com/office/drawing/2014/main" id="{D57BEDD9-6A9F-2CFD-9BBB-2D9759008CB1}"/>
              </a:ext>
            </a:extLst>
          </p:cNvPr>
          <p:cNvSpPr/>
          <p:nvPr/>
        </p:nvSpPr>
        <p:spPr>
          <a:xfrm>
            <a:off x="7278448" y="2650266"/>
            <a:ext cx="1581569" cy="1272472"/>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84" name="Rectangle 83">
            <a:extLst>
              <a:ext uri="{FF2B5EF4-FFF2-40B4-BE49-F238E27FC236}">
                <a16:creationId xmlns:a16="http://schemas.microsoft.com/office/drawing/2014/main" id="{73513D64-F908-4908-727A-198EFD678FE6}"/>
              </a:ext>
            </a:extLst>
          </p:cNvPr>
          <p:cNvSpPr/>
          <p:nvPr/>
        </p:nvSpPr>
        <p:spPr>
          <a:xfrm>
            <a:off x="7332444" y="2613433"/>
            <a:ext cx="1581569" cy="1272472"/>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54" name="Rectangle 53">
            <a:extLst>
              <a:ext uri="{FF2B5EF4-FFF2-40B4-BE49-F238E27FC236}">
                <a16:creationId xmlns:a16="http://schemas.microsoft.com/office/drawing/2014/main" id="{01241286-ACAE-3DD5-3BDC-33366DA8899A}"/>
              </a:ext>
            </a:extLst>
          </p:cNvPr>
          <p:cNvSpPr/>
          <p:nvPr/>
        </p:nvSpPr>
        <p:spPr>
          <a:xfrm>
            <a:off x="7209714" y="2686481"/>
            <a:ext cx="1581569" cy="1272472"/>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chemeClr val="tx1"/>
                </a:solidFill>
              </a:rPr>
              <a:t>Chiplets</a:t>
            </a:r>
          </a:p>
        </p:txBody>
      </p:sp>
      <p:sp>
        <p:nvSpPr>
          <p:cNvPr id="56" name="Rectangle 55">
            <a:extLst>
              <a:ext uri="{FF2B5EF4-FFF2-40B4-BE49-F238E27FC236}">
                <a16:creationId xmlns:a16="http://schemas.microsoft.com/office/drawing/2014/main" id="{3819DA9A-8220-BC93-63F1-791FB34C352C}"/>
              </a:ext>
            </a:extLst>
          </p:cNvPr>
          <p:cNvSpPr/>
          <p:nvPr/>
        </p:nvSpPr>
        <p:spPr>
          <a:xfrm>
            <a:off x="7353929" y="3000024"/>
            <a:ext cx="1280160" cy="365760"/>
          </a:xfrm>
          <a:prstGeom prst="rect">
            <a:avLst/>
          </a:pr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IP Design</a:t>
            </a:r>
          </a:p>
        </p:txBody>
      </p:sp>
      <p:sp>
        <p:nvSpPr>
          <p:cNvPr id="57" name="Rectangle 56">
            <a:extLst>
              <a:ext uri="{FF2B5EF4-FFF2-40B4-BE49-F238E27FC236}">
                <a16:creationId xmlns:a16="http://schemas.microsoft.com/office/drawing/2014/main" id="{E6D226BD-5D40-0BFE-EF08-CBACA2CB0943}"/>
              </a:ext>
            </a:extLst>
          </p:cNvPr>
          <p:cNvSpPr/>
          <p:nvPr/>
        </p:nvSpPr>
        <p:spPr>
          <a:xfrm>
            <a:off x="7353929" y="3436165"/>
            <a:ext cx="1280160" cy="365760"/>
          </a:xfrm>
          <a:prstGeom prst="rect">
            <a:avLst/>
          </a:pr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Validation</a:t>
            </a:r>
          </a:p>
        </p:txBody>
      </p:sp>
      <p:sp>
        <p:nvSpPr>
          <p:cNvPr id="55" name="Rectangle 54">
            <a:extLst>
              <a:ext uri="{FF2B5EF4-FFF2-40B4-BE49-F238E27FC236}">
                <a16:creationId xmlns:a16="http://schemas.microsoft.com/office/drawing/2014/main" id="{4F83BF54-A55E-F1F4-2E98-585B413720A9}"/>
              </a:ext>
            </a:extLst>
          </p:cNvPr>
          <p:cNvSpPr/>
          <p:nvPr/>
        </p:nvSpPr>
        <p:spPr>
          <a:xfrm>
            <a:off x="9313300" y="2699992"/>
            <a:ext cx="1581912" cy="1271016"/>
          </a:xfrm>
          <a:prstGeom prst="rect">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chemeClr val="tx1"/>
                </a:solidFill>
              </a:rPr>
              <a:t>Package</a:t>
            </a:r>
          </a:p>
        </p:txBody>
      </p:sp>
      <p:sp>
        <p:nvSpPr>
          <p:cNvPr id="58" name="Rectangle 57">
            <a:extLst>
              <a:ext uri="{FF2B5EF4-FFF2-40B4-BE49-F238E27FC236}">
                <a16:creationId xmlns:a16="http://schemas.microsoft.com/office/drawing/2014/main" id="{D7C0F800-8678-8FE6-FC91-74517139FA00}"/>
              </a:ext>
            </a:extLst>
          </p:cNvPr>
          <p:cNvSpPr/>
          <p:nvPr/>
        </p:nvSpPr>
        <p:spPr>
          <a:xfrm>
            <a:off x="9447507" y="3013535"/>
            <a:ext cx="1280160" cy="365760"/>
          </a:xfrm>
          <a:prstGeom prst="rect">
            <a:avLst/>
          </a:pr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Chiplets Design</a:t>
            </a:r>
          </a:p>
        </p:txBody>
      </p:sp>
      <p:sp>
        <p:nvSpPr>
          <p:cNvPr id="59" name="Rectangle 58">
            <a:extLst>
              <a:ext uri="{FF2B5EF4-FFF2-40B4-BE49-F238E27FC236}">
                <a16:creationId xmlns:a16="http://schemas.microsoft.com/office/drawing/2014/main" id="{5ABBC8CE-D7EA-E481-D044-1275D59D45AA}"/>
              </a:ext>
            </a:extLst>
          </p:cNvPr>
          <p:cNvSpPr/>
          <p:nvPr/>
        </p:nvSpPr>
        <p:spPr>
          <a:xfrm>
            <a:off x="9447507" y="3449676"/>
            <a:ext cx="1280160" cy="365760"/>
          </a:xfrm>
          <a:prstGeom prst="rect">
            <a:avLst/>
          </a:pr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Validation</a:t>
            </a:r>
          </a:p>
        </p:txBody>
      </p:sp>
      <p:sp>
        <p:nvSpPr>
          <p:cNvPr id="60" name="Rectangle 59">
            <a:extLst>
              <a:ext uri="{FF2B5EF4-FFF2-40B4-BE49-F238E27FC236}">
                <a16:creationId xmlns:a16="http://schemas.microsoft.com/office/drawing/2014/main" id="{9B31E305-4D12-253B-1C53-42A616EC2F5E}"/>
              </a:ext>
            </a:extLst>
          </p:cNvPr>
          <p:cNvSpPr/>
          <p:nvPr/>
        </p:nvSpPr>
        <p:spPr>
          <a:xfrm>
            <a:off x="7360418" y="4718942"/>
            <a:ext cx="1280160" cy="365760"/>
          </a:xfrm>
          <a:prstGeom prst="rect">
            <a:avLst/>
          </a:prstGeom>
          <a:solidFill>
            <a:schemeClr val="accent6">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200">
                <a:solidFill>
                  <a:schemeClr val="tx1"/>
                </a:solidFill>
              </a:rPr>
              <a:t>Silicon Technology</a:t>
            </a:r>
          </a:p>
        </p:txBody>
      </p:sp>
      <p:sp>
        <p:nvSpPr>
          <p:cNvPr id="61" name="Rectangle 60">
            <a:extLst>
              <a:ext uri="{FF2B5EF4-FFF2-40B4-BE49-F238E27FC236}">
                <a16:creationId xmlns:a16="http://schemas.microsoft.com/office/drawing/2014/main" id="{11C3149B-BDB6-31B6-E954-88CF9B7C923E}"/>
              </a:ext>
            </a:extLst>
          </p:cNvPr>
          <p:cNvSpPr/>
          <p:nvPr/>
        </p:nvSpPr>
        <p:spPr>
          <a:xfrm>
            <a:off x="9447507" y="4713740"/>
            <a:ext cx="1280160" cy="365760"/>
          </a:xfrm>
          <a:prstGeom prst="rect">
            <a:avLst/>
          </a:prstGeom>
          <a:solidFill>
            <a:schemeClr val="accent2">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Package Technology</a:t>
            </a:r>
          </a:p>
        </p:txBody>
      </p:sp>
      <p:sp>
        <p:nvSpPr>
          <p:cNvPr id="62" name="Rectangle 61">
            <a:extLst>
              <a:ext uri="{FF2B5EF4-FFF2-40B4-BE49-F238E27FC236}">
                <a16:creationId xmlns:a16="http://schemas.microsoft.com/office/drawing/2014/main" id="{24DB1328-CE9E-9735-DAC4-D58CC9DFED3B}"/>
              </a:ext>
            </a:extLst>
          </p:cNvPr>
          <p:cNvSpPr/>
          <p:nvPr/>
        </p:nvSpPr>
        <p:spPr>
          <a:xfrm>
            <a:off x="7456509" y="1476076"/>
            <a:ext cx="3105201" cy="458072"/>
          </a:xfrm>
          <a:prstGeom prst="rect">
            <a:avLst/>
          </a:prstGeom>
          <a:solidFill>
            <a:schemeClr val="bg1">
              <a:lumMod val="9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System Architecture (SW + HW)</a:t>
            </a:r>
          </a:p>
        </p:txBody>
      </p:sp>
      <p:sp>
        <p:nvSpPr>
          <p:cNvPr id="63" name="Rectangle 62">
            <a:extLst>
              <a:ext uri="{FF2B5EF4-FFF2-40B4-BE49-F238E27FC236}">
                <a16:creationId xmlns:a16="http://schemas.microsoft.com/office/drawing/2014/main" id="{31BD9706-D1F5-1149-4E10-AC9A0C8E9FB9}"/>
              </a:ext>
            </a:extLst>
          </p:cNvPr>
          <p:cNvSpPr/>
          <p:nvPr/>
        </p:nvSpPr>
        <p:spPr>
          <a:xfrm>
            <a:off x="7468728" y="5441388"/>
            <a:ext cx="3105201" cy="458072"/>
          </a:xfrm>
          <a:prstGeom prst="rect">
            <a:avLst/>
          </a:prstGeom>
          <a:solidFill>
            <a:schemeClr val="bg1"/>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System Validation</a:t>
            </a:r>
          </a:p>
        </p:txBody>
      </p:sp>
      <p:sp>
        <p:nvSpPr>
          <p:cNvPr id="64" name="Rectangle 63">
            <a:extLst>
              <a:ext uri="{FF2B5EF4-FFF2-40B4-BE49-F238E27FC236}">
                <a16:creationId xmlns:a16="http://schemas.microsoft.com/office/drawing/2014/main" id="{36B35724-EBE0-E36D-D251-97CA50340BC3}"/>
              </a:ext>
            </a:extLst>
          </p:cNvPr>
          <p:cNvSpPr/>
          <p:nvPr/>
        </p:nvSpPr>
        <p:spPr>
          <a:xfrm>
            <a:off x="8069232" y="2176437"/>
            <a:ext cx="2182492" cy="3657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Application Partitioning</a:t>
            </a:r>
          </a:p>
        </p:txBody>
      </p:sp>
      <p:sp>
        <p:nvSpPr>
          <p:cNvPr id="67" name="Rectangle 66">
            <a:extLst>
              <a:ext uri="{FF2B5EF4-FFF2-40B4-BE49-F238E27FC236}">
                <a16:creationId xmlns:a16="http://schemas.microsoft.com/office/drawing/2014/main" id="{4557121A-C6AE-8A81-A457-193FE569D082}"/>
              </a:ext>
            </a:extLst>
          </p:cNvPr>
          <p:cNvSpPr/>
          <p:nvPr/>
        </p:nvSpPr>
        <p:spPr>
          <a:xfrm>
            <a:off x="7085242" y="2484298"/>
            <a:ext cx="3911228" cy="163380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b"/>
          <a:lstStyle/>
          <a:p>
            <a:pPr algn="ctr"/>
            <a:r>
              <a:rPr lang="en-US" sz="1400">
                <a:solidFill>
                  <a:schemeClr val="tx1"/>
                </a:solidFill>
              </a:rPr>
              <a:t>Design</a:t>
            </a:r>
          </a:p>
        </p:txBody>
      </p:sp>
      <p:sp>
        <p:nvSpPr>
          <p:cNvPr id="68" name="Rectangle 67">
            <a:extLst>
              <a:ext uri="{FF2B5EF4-FFF2-40B4-BE49-F238E27FC236}">
                <a16:creationId xmlns:a16="http://schemas.microsoft.com/office/drawing/2014/main" id="{75D3C78F-5441-BA94-6DF9-440795E84FD8}"/>
              </a:ext>
            </a:extLst>
          </p:cNvPr>
          <p:cNvSpPr/>
          <p:nvPr/>
        </p:nvSpPr>
        <p:spPr>
          <a:xfrm>
            <a:off x="7085241" y="4614185"/>
            <a:ext cx="3893186" cy="702935"/>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a:solidFill>
                  <a:schemeClr val="tx1"/>
                </a:solidFill>
              </a:rPr>
              <a:t>Technology</a:t>
            </a:r>
          </a:p>
        </p:txBody>
      </p:sp>
      <p:cxnSp>
        <p:nvCxnSpPr>
          <p:cNvPr id="71" name="Straight Arrow Connector 70">
            <a:extLst>
              <a:ext uri="{FF2B5EF4-FFF2-40B4-BE49-F238E27FC236}">
                <a16:creationId xmlns:a16="http://schemas.microsoft.com/office/drawing/2014/main" id="{79D78A0E-AD1E-8121-CA84-7C744136A3AD}"/>
              </a:ext>
            </a:extLst>
          </p:cNvPr>
          <p:cNvCxnSpPr>
            <a:cxnSpLocks/>
          </p:cNvCxnSpPr>
          <p:nvPr/>
        </p:nvCxnSpPr>
        <p:spPr>
          <a:xfrm>
            <a:off x="7994009" y="4089319"/>
            <a:ext cx="6489" cy="56363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13C847E-35E9-7911-940A-674340A8527F}"/>
              </a:ext>
            </a:extLst>
          </p:cNvPr>
          <p:cNvSpPr txBox="1"/>
          <p:nvPr/>
        </p:nvSpPr>
        <p:spPr>
          <a:xfrm>
            <a:off x="7639246" y="4286897"/>
            <a:ext cx="707245" cy="307777"/>
          </a:xfrm>
          <a:prstGeom prst="rect">
            <a:avLst/>
          </a:prstGeom>
          <a:noFill/>
        </p:spPr>
        <p:txBody>
          <a:bodyPr wrap="none" rtlCol="0">
            <a:spAutoFit/>
          </a:bodyPr>
          <a:lstStyle/>
          <a:p>
            <a:r>
              <a:rPr lang="en-US" sz="1400"/>
              <a:t>DTCO</a:t>
            </a:r>
          </a:p>
        </p:txBody>
      </p:sp>
      <p:cxnSp>
        <p:nvCxnSpPr>
          <p:cNvPr id="72" name="Straight Arrow Connector 71">
            <a:extLst>
              <a:ext uri="{FF2B5EF4-FFF2-40B4-BE49-F238E27FC236}">
                <a16:creationId xmlns:a16="http://schemas.microsoft.com/office/drawing/2014/main" id="{49F58D3E-6C16-1CC2-8836-1B1F827F4B92}"/>
              </a:ext>
            </a:extLst>
          </p:cNvPr>
          <p:cNvCxnSpPr/>
          <p:nvPr/>
        </p:nvCxnSpPr>
        <p:spPr>
          <a:xfrm>
            <a:off x="10022350" y="4070027"/>
            <a:ext cx="6489" cy="56363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FC63F32-96CA-BAAC-C90B-3E71082D3FDB}"/>
              </a:ext>
            </a:extLst>
          </p:cNvPr>
          <p:cNvSpPr txBox="1"/>
          <p:nvPr/>
        </p:nvSpPr>
        <p:spPr>
          <a:xfrm>
            <a:off x="9176683" y="4238252"/>
            <a:ext cx="1704313" cy="307777"/>
          </a:xfrm>
          <a:prstGeom prst="rect">
            <a:avLst/>
          </a:prstGeom>
          <a:noFill/>
          <a:ln>
            <a:noFill/>
          </a:ln>
        </p:spPr>
        <p:txBody>
          <a:bodyPr wrap="none" rtlCol="0">
            <a:spAutoFit/>
          </a:bodyPr>
          <a:lstStyle/>
          <a:p>
            <a:r>
              <a:rPr lang="en-US" sz="1400"/>
              <a:t>Chiplets Integration</a:t>
            </a:r>
          </a:p>
        </p:txBody>
      </p:sp>
      <p:grpSp>
        <p:nvGrpSpPr>
          <p:cNvPr id="93" name="Group 92">
            <a:extLst>
              <a:ext uri="{FF2B5EF4-FFF2-40B4-BE49-F238E27FC236}">
                <a16:creationId xmlns:a16="http://schemas.microsoft.com/office/drawing/2014/main" id="{A3B5B092-D88D-D9A3-05FB-4839B8BBEAB4}"/>
              </a:ext>
            </a:extLst>
          </p:cNvPr>
          <p:cNvGrpSpPr/>
          <p:nvPr/>
        </p:nvGrpSpPr>
        <p:grpSpPr>
          <a:xfrm>
            <a:off x="1367564" y="1388768"/>
            <a:ext cx="4316799" cy="4621241"/>
            <a:chOff x="1367564" y="1388768"/>
            <a:chExt cx="4316799" cy="4621241"/>
          </a:xfrm>
        </p:grpSpPr>
        <p:sp>
          <p:nvSpPr>
            <p:cNvPr id="87" name="Rectangle 86">
              <a:extLst>
                <a:ext uri="{FF2B5EF4-FFF2-40B4-BE49-F238E27FC236}">
                  <a16:creationId xmlns:a16="http://schemas.microsoft.com/office/drawing/2014/main" id="{382601A6-E08B-8F8F-475B-146E952CF411}"/>
                </a:ext>
              </a:extLst>
            </p:cNvPr>
            <p:cNvSpPr/>
            <p:nvPr/>
          </p:nvSpPr>
          <p:spPr>
            <a:xfrm>
              <a:off x="1367564" y="1388768"/>
              <a:ext cx="4316799" cy="462124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Rectangle 3">
              <a:extLst>
                <a:ext uri="{FF2B5EF4-FFF2-40B4-BE49-F238E27FC236}">
                  <a16:creationId xmlns:a16="http://schemas.microsoft.com/office/drawing/2014/main" id="{D51604C5-7396-68C1-667E-829719C8BA38}"/>
                </a:ext>
              </a:extLst>
            </p:cNvPr>
            <p:cNvSpPr/>
            <p:nvPr/>
          </p:nvSpPr>
          <p:spPr>
            <a:xfrm>
              <a:off x="1715679" y="2936604"/>
              <a:ext cx="3581298" cy="365760"/>
            </a:xfrm>
            <a:prstGeom prst="rect">
              <a:avLst/>
            </a:prstGeom>
            <a:solidFill>
              <a:srgbClr val="B1D27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Architecture</a:t>
              </a:r>
            </a:p>
          </p:txBody>
        </p:sp>
        <p:sp>
          <p:nvSpPr>
            <p:cNvPr id="5" name="Rectangle 4">
              <a:extLst>
                <a:ext uri="{FF2B5EF4-FFF2-40B4-BE49-F238E27FC236}">
                  <a16:creationId xmlns:a16="http://schemas.microsoft.com/office/drawing/2014/main" id="{615F22CA-A4FC-C341-4F71-15C106B6A47F}"/>
                </a:ext>
              </a:extLst>
            </p:cNvPr>
            <p:cNvSpPr/>
            <p:nvPr/>
          </p:nvSpPr>
          <p:spPr>
            <a:xfrm>
              <a:off x="1715679" y="2501469"/>
              <a:ext cx="3581298" cy="365760"/>
            </a:xfrm>
            <a:prstGeom prst="rect">
              <a:avLst/>
            </a:prstGeom>
            <a:solidFill>
              <a:srgbClr val="B1D27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Software</a:t>
              </a:r>
            </a:p>
          </p:txBody>
        </p:sp>
        <p:sp>
          <p:nvSpPr>
            <p:cNvPr id="6" name="Rectangle 5">
              <a:extLst>
                <a:ext uri="{FF2B5EF4-FFF2-40B4-BE49-F238E27FC236}">
                  <a16:creationId xmlns:a16="http://schemas.microsoft.com/office/drawing/2014/main" id="{DF069E0B-DF2C-E527-414F-4977E88C0EA6}"/>
                </a:ext>
              </a:extLst>
            </p:cNvPr>
            <p:cNvSpPr/>
            <p:nvPr/>
          </p:nvSpPr>
          <p:spPr>
            <a:xfrm>
              <a:off x="1715679" y="2066334"/>
              <a:ext cx="3581298" cy="365760"/>
            </a:xfrm>
            <a:prstGeom prst="rect">
              <a:avLst/>
            </a:prstGeom>
            <a:solidFill>
              <a:srgbClr val="B1D27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Application &amp; Workloads</a:t>
              </a:r>
            </a:p>
          </p:txBody>
        </p:sp>
        <p:sp>
          <p:nvSpPr>
            <p:cNvPr id="10" name="Rectangle 9">
              <a:extLst>
                <a:ext uri="{FF2B5EF4-FFF2-40B4-BE49-F238E27FC236}">
                  <a16:creationId xmlns:a16="http://schemas.microsoft.com/office/drawing/2014/main" id="{AD1E007E-202F-34BF-0D8B-5084151B429E}"/>
                </a:ext>
              </a:extLst>
            </p:cNvPr>
            <p:cNvSpPr/>
            <p:nvPr/>
          </p:nvSpPr>
          <p:spPr>
            <a:xfrm>
              <a:off x="1715679" y="4242009"/>
              <a:ext cx="3581298" cy="365760"/>
            </a:xfrm>
            <a:prstGeom prst="rect">
              <a:avLst/>
            </a:prstGeom>
            <a:solidFill>
              <a:schemeClr val="accent4">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Cores &amp; Accelerator IP</a:t>
              </a:r>
            </a:p>
          </p:txBody>
        </p:sp>
        <p:sp>
          <p:nvSpPr>
            <p:cNvPr id="11" name="Rectangle 10">
              <a:extLst>
                <a:ext uri="{FF2B5EF4-FFF2-40B4-BE49-F238E27FC236}">
                  <a16:creationId xmlns:a16="http://schemas.microsoft.com/office/drawing/2014/main" id="{D30CA708-8632-DAE4-C5BE-8DEC5C26A041}"/>
                </a:ext>
              </a:extLst>
            </p:cNvPr>
            <p:cNvSpPr/>
            <p:nvPr/>
          </p:nvSpPr>
          <p:spPr>
            <a:xfrm>
              <a:off x="1715679" y="3806874"/>
              <a:ext cx="3581298" cy="365760"/>
            </a:xfrm>
            <a:prstGeom prst="rect">
              <a:avLst/>
            </a:prstGeom>
            <a:solidFill>
              <a:schemeClr val="accent5">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Chiplets</a:t>
              </a:r>
            </a:p>
          </p:txBody>
        </p:sp>
        <p:sp>
          <p:nvSpPr>
            <p:cNvPr id="15" name="Rectangle 14">
              <a:extLst>
                <a:ext uri="{FF2B5EF4-FFF2-40B4-BE49-F238E27FC236}">
                  <a16:creationId xmlns:a16="http://schemas.microsoft.com/office/drawing/2014/main" id="{07321E9A-E73C-1D78-585B-3446B579769A}"/>
                </a:ext>
              </a:extLst>
            </p:cNvPr>
            <p:cNvSpPr/>
            <p:nvPr/>
          </p:nvSpPr>
          <p:spPr>
            <a:xfrm>
              <a:off x="1715679" y="5547417"/>
              <a:ext cx="3581298" cy="365760"/>
            </a:xfrm>
            <a:prstGeom prst="rect">
              <a:avLst/>
            </a:prstGeom>
            <a:solidFill>
              <a:schemeClr val="accent6">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Process Technology</a:t>
              </a:r>
            </a:p>
          </p:txBody>
        </p:sp>
        <p:sp>
          <p:nvSpPr>
            <p:cNvPr id="16" name="Rectangle 15">
              <a:extLst>
                <a:ext uri="{FF2B5EF4-FFF2-40B4-BE49-F238E27FC236}">
                  <a16:creationId xmlns:a16="http://schemas.microsoft.com/office/drawing/2014/main" id="{34BF702E-29CD-3166-929C-0B51784F3E1D}"/>
                </a:ext>
              </a:extLst>
            </p:cNvPr>
            <p:cNvSpPr/>
            <p:nvPr/>
          </p:nvSpPr>
          <p:spPr>
            <a:xfrm>
              <a:off x="1715679" y="5112279"/>
              <a:ext cx="3581298" cy="365760"/>
            </a:xfrm>
            <a:prstGeom prst="rect">
              <a:avLst/>
            </a:prstGeom>
            <a:solidFill>
              <a:schemeClr val="accent6">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Transistors &amp; Interconnect</a:t>
              </a:r>
            </a:p>
          </p:txBody>
        </p:sp>
        <p:sp>
          <p:nvSpPr>
            <p:cNvPr id="17" name="Rectangle 16">
              <a:extLst>
                <a:ext uri="{FF2B5EF4-FFF2-40B4-BE49-F238E27FC236}">
                  <a16:creationId xmlns:a16="http://schemas.microsoft.com/office/drawing/2014/main" id="{207AA1AA-689C-8DB6-D7FF-76201C2BC531}"/>
                </a:ext>
              </a:extLst>
            </p:cNvPr>
            <p:cNvSpPr/>
            <p:nvPr/>
          </p:nvSpPr>
          <p:spPr>
            <a:xfrm>
              <a:off x="1715679" y="4677144"/>
              <a:ext cx="3581298" cy="365760"/>
            </a:xfrm>
            <a:prstGeom prst="rect">
              <a:avLst/>
            </a:prstGeom>
            <a:solidFill>
              <a:schemeClr val="accent4">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Foundational IP</a:t>
              </a:r>
            </a:p>
          </p:txBody>
        </p:sp>
        <p:sp>
          <p:nvSpPr>
            <p:cNvPr id="21" name="Rectangle 20">
              <a:extLst>
                <a:ext uri="{FF2B5EF4-FFF2-40B4-BE49-F238E27FC236}">
                  <a16:creationId xmlns:a16="http://schemas.microsoft.com/office/drawing/2014/main" id="{FA21BA6C-7AA5-4B92-9DA8-945C4D04D873}"/>
                </a:ext>
              </a:extLst>
            </p:cNvPr>
            <p:cNvSpPr/>
            <p:nvPr/>
          </p:nvSpPr>
          <p:spPr>
            <a:xfrm>
              <a:off x="1715679" y="3371739"/>
              <a:ext cx="3581298" cy="365760"/>
            </a:xfrm>
            <a:prstGeom prst="rect">
              <a:avLst/>
            </a:prstGeom>
            <a:solidFill>
              <a:schemeClr val="accent2">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Advanced Packaging</a:t>
              </a:r>
            </a:p>
          </p:txBody>
        </p:sp>
        <p:sp>
          <p:nvSpPr>
            <p:cNvPr id="47" name="Arrow: Up-Down 46">
              <a:extLst>
                <a:ext uri="{FF2B5EF4-FFF2-40B4-BE49-F238E27FC236}">
                  <a16:creationId xmlns:a16="http://schemas.microsoft.com/office/drawing/2014/main" id="{F6DF663A-EF42-6A61-7084-5DD0E5E53A3C}"/>
                </a:ext>
              </a:extLst>
            </p:cNvPr>
            <p:cNvSpPr/>
            <p:nvPr/>
          </p:nvSpPr>
          <p:spPr>
            <a:xfrm>
              <a:off x="2864348" y="2076810"/>
              <a:ext cx="384629" cy="3836367"/>
            </a:xfrm>
            <a:prstGeom prst="upDownArrow">
              <a:avLst/>
            </a:prstGeom>
            <a:solidFill>
              <a:schemeClr val="bg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200">
                  <a:solidFill>
                    <a:schemeClr val="tx1"/>
                  </a:solidFill>
                </a:rPr>
                <a:t>STCO</a:t>
              </a:r>
            </a:p>
          </p:txBody>
        </p:sp>
        <p:sp>
          <p:nvSpPr>
            <p:cNvPr id="88" name="Rectangle 87">
              <a:extLst>
                <a:ext uri="{FF2B5EF4-FFF2-40B4-BE49-F238E27FC236}">
                  <a16:creationId xmlns:a16="http://schemas.microsoft.com/office/drawing/2014/main" id="{CC10C249-C346-30BE-C97C-AB91C84DB8FC}"/>
                </a:ext>
              </a:extLst>
            </p:cNvPr>
            <p:cNvSpPr/>
            <p:nvPr/>
          </p:nvSpPr>
          <p:spPr>
            <a:xfrm>
              <a:off x="1715680" y="1476076"/>
              <a:ext cx="3583372" cy="458072"/>
            </a:xfrm>
            <a:prstGeom prst="rect">
              <a:avLst/>
            </a:prstGeom>
            <a:solidFill>
              <a:schemeClr val="bg1">
                <a:lumMod val="9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System Co-optimization Hierarchy</a:t>
              </a:r>
            </a:p>
          </p:txBody>
        </p:sp>
        <p:sp>
          <p:nvSpPr>
            <p:cNvPr id="89" name="Arrow: Up-Down 88">
              <a:extLst>
                <a:ext uri="{FF2B5EF4-FFF2-40B4-BE49-F238E27FC236}">
                  <a16:creationId xmlns:a16="http://schemas.microsoft.com/office/drawing/2014/main" id="{A07B6288-4FB9-D4C3-1739-8172AAB2F687}"/>
                </a:ext>
              </a:extLst>
            </p:cNvPr>
            <p:cNvSpPr/>
            <p:nvPr/>
          </p:nvSpPr>
          <p:spPr>
            <a:xfrm>
              <a:off x="2175375" y="3790766"/>
              <a:ext cx="384629" cy="2122412"/>
            </a:xfrm>
            <a:prstGeom prst="upDownArrow">
              <a:avLst/>
            </a:prstGeom>
            <a:solidFill>
              <a:schemeClr val="bg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200">
                  <a:solidFill>
                    <a:schemeClr val="tx1"/>
                  </a:solidFill>
                </a:rPr>
                <a:t>DTCO</a:t>
              </a:r>
            </a:p>
          </p:txBody>
        </p:sp>
        <p:sp>
          <p:nvSpPr>
            <p:cNvPr id="90" name="Arrow: Up-Down 89">
              <a:extLst>
                <a:ext uri="{FF2B5EF4-FFF2-40B4-BE49-F238E27FC236}">
                  <a16:creationId xmlns:a16="http://schemas.microsoft.com/office/drawing/2014/main" id="{559011F2-25DC-505A-C000-93A5C814AF30}"/>
                </a:ext>
              </a:extLst>
            </p:cNvPr>
            <p:cNvSpPr/>
            <p:nvPr/>
          </p:nvSpPr>
          <p:spPr>
            <a:xfrm>
              <a:off x="2519861" y="3379296"/>
              <a:ext cx="384629" cy="2533882"/>
            </a:xfrm>
            <a:prstGeom prst="upDownArrow">
              <a:avLst/>
            </a:prstGeom>
            <a:solidFill>
              <a:schemeClr val="bg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200">
                  <a:solidFill>
                    <a:schemeClr val="tx1"/>
                  </a:solidFill>
                </a:rPr>
                <a:t>3DIC</a:t>
              </a:r>
            </a:p>
          </p:txBody>
        </p:sp>
        <p:sp>
          <p:nvSpPr>
            <p:cNvPr id="91" name="Arrow: Up-Down 90">
              <a:extLst>
                <a:ext uri="{FF2B5EF4-FFF2-40B4-BE49-F238E27FC236}">
                  <a16:creationId xmlns:a16="http://schemas.microsoft.com/office/drawing/2014/main" id="{C368F9C3-0484-CD7C-5561-EF349B2337AB}"/>
                </a:ext>
              </a:extLst>
            </p:cNvPr>
            <p:cNvSpPr/>
            <p:nvPr/>
          </p:nvSpPr>
          <p:spPr>
            <a:xfrm>
              <a:off x="1830889" y="5100884"/>
              <a:ext cx="384629" cy="812293"/>
            </a:xfrm>
            <a:prstGeom prst="upDownArrow">
              <a:avLst/>
            </a:prstGeom>
            <a:solidFill>
              <a:schemeClr val="bg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200">
                  <a:solidFill>
                    <a:schemeClr val="tx1"/>
                  </a:solidFill>
                </a:rPr>
                <a:t>Device</a:t>
              </a:r>
            </a:p>
          </p:txBody>
        </p:sp>
      </p:grpSp>
      <p:sp>
        <p:nvSpPr>
          <p:cNvPr id="3" name="TextBox 2">
            <a:extLst>
              <a:ext uri="{FF2B5EF4-FFF2-40B4-BE49-F238E27FC236}">
                <a16:creationId xmlns:a16="http://schemas.microsoft.com/office/drawing/2014/main" id="{8D52F100-8D1E-4E5B-3D35-38600F964C10}"/>
              </a:ext>
            </a:extLst>
          </p:cNvPr>
          <p:cNvSpPr txBox="1"/>
          <p:nvPr/>
        </p:nvSpPr>
        <p:spPr>
          <a:xfrm>
            <a:off x="8481132" y="6152671"/>
            <a:ext cx="3719288" cy="246221"/>
          </a:xfrm>
          <a:prstGeom prst="rect">
            <a:avLst/>
          </a:prstGeom>
          <a:noFill/>
        </p:spPr>
        <p:txBody>
          <a:bodyPr wrap="none" rtlCol="0">
            <a:spAutoFit/>
          </a:bodyPr>
          <a:lstStyle/>
          <a:p>
            <a:r>
              <a:rPr lang="en-US" sz="1000">
                <a:solidFill>
                  <a:schemeClr val="bg1">
                    <a:lumMod val="50000"/>
                  </a:schemeClr>
                </a:solidFill>
                <a:effectLst/>
                <a:latin typeface="Calibri" panose="020F0502020204030204" pitchFamily="34" charset="0"/>
                <a:ea typeface="Calibri" panose="020F0502020204030204" pitchFamily="34" charset="0"/>
              </a:rPr>
              <a:t>© IEEE 2022. Excerpt from IEDM 2022 Ann Kelleher plenary address</a:t>
            </a:r>
            <a:endParaRPr lang="en-US" sz="1000">
              <a:solidFill>
                <a:schemeClr val="bg1">
                  <a:lumMod val="50000"/>
                </a:schemeClr>
              </a:solidFill>
            </a:endParaRPr>
          </a:p>
        </p:txBody>
      </p:sp>
      <p:cxnSp>
        <p:nvCxnSpPr>
          <p:cNvPr id="32" name="Connector: Elbow 31">
            <a:extLst>
              <a:ext uri="{FF2B5EF4-FFF2-40B4-BE49-F238E27FC236}">
                <a16:creationId xmlns:a16="http://schemas.microsoft.com/office/drawing/2014/main" id="{14F15BB8-49E2-D148-1E87-AEB3E410A5FA}"/>
              </a:ext>
            </a:extLst>
          </p:cNvPr>
          <p:cNvCxnSpPr>
            <a:stCxn id="62" idx="2"/>
            <a:endCxn id="86" idx="0"/>
          </p:cNvCxnSpPr>
          <p:nvPr/>
        </p:nvCxnSpPr>
        <p:spPr>
          <a:xfrm rot="16200000" flipH="1">
            <a:off x="9277147" y="1666110"/>
            <a:ext cx="660328" cy="1196403"/>
          </a:xfrm>
          <a:prstGeom prst="bentConnector3">
            <a:avLst>
              <a:gd name="adj1" fmla="val 30246"/>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8D31920C-DF1E-0930-A628-B25630918626}"/>
              </a:ext>
            </a:extLst>
          </p:cNvPr>
          <p:cNvCxnSpPr>
            <a:stCxn id="84" idx="0"/>
            <a:endCxn id="62" idx="2"/>
          </p:cNvCxnSpPr>
          <p:nvPr/>
        </p:nvCxnSpPr>
        <p:spPr>
          <a:xfrm rot="5400000" flipH="1" flipV="1">
            <a:off x="8226527" y="1830851"/>
            <a:ext cx="679285" cy="885881"/>
          </a:xfrm>
          <a:prstGeom prst="bentConnector3">
            <a:avLst>
              <a:gd name="adj1" fmla="val 70632"/>
            </a:avLst>
          </a:prstGeom>
          <a:ln>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3DF9932-6AE3-5E21-980A-A2009EF03854}"/>
              </a:ext>
            </a:extLst>
          </p:cNvPr>
          <p:cNvCxnSpPr>
            <a:cxnSpLocks/>
          </p:cNvCxnSpPr>
          <p:nvPr/>
        </p:nvCxnSpPr>
        <p:spPr>
          <a:xfrm>
            <a:off x="8953500" y="4546029"/>
            <a:ext cx="280988"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A94A4D9-5B79-A2ED-2D8B-739754C9F717}"/>
              </a:ext>
            </a:extLst>
          </p:cNvPr>
          <p:cNvCxnSpPr>
            <a:cxnSpLocks/>
          </p:cNvCxnSpPr>
          <p:nvPr/>
        </p:nvCxnSpPr>
        <p:spPr>
          <a:xfrm>
            <a:off x="8953500" y="3272275"/>
            <a:ext cx="280988"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17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3144315177"/>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t>2</a:t>
                      </a:r>
                      <a:endParaRPr lang="en-US" sz="2800">
                        <a:latin typeface="+mn-lt"/>
                      </a:endParaRPr>
                    </a:p>
                  </a:txBody>
                  <a:tcPr/>
                </a:tc>
                <a:tc>
                  <a:txBody>
                    <a:bodyPr/>
                    <a:lstStyle/>
                    <a:p>
                      <a:pPr marL="0" marR="0">
                        <a:spcBef>
                          <a:spcPts val="0"/>
                        </a:spcBef>
                        <a:spcAft>
                          <a:spcPts val="0"/>
                        </a:spcAft>
                      </a:pPr>
                      <a:r>
                        <a:rPr lang="en-US" sz="2800">
                          <a:effectLst/>
                        </a:rPr>
                        <a:t>Intel’s Turnaround Strategy</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75000"/>
                            </a:schemeClr>
                          </a:solidFill>
                        </a:rPr>
                        <a:t>3</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Competition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18511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B017-1A2D-FBE4-3FFC-2F58DCB40AB6}"/>
              </a:ext>
            </a:extLst>
          </p:cNvPr>
          <p:cNvSpPr>
            <a:spLocks noGrp="1"/>
          </p:cNvSpPr>
          <p:nvPr>
            <p:ph type="title"/>
          </p:nvPr>
        </p:nvSpPr>
        <p:spPr/>
        <p:txBody>
          <a:bodyPr/>
          <a:lstStyle/>
          <a:p>
            <a:r>
              <a:rPr lang="en-US"/>
              <a:t>A Unique Phase for Intel</a:t>
            </a:r>
          </a:p>
        </p:txBody>
      </p:sp>
      <p:grpSp>
        <p:nvGrpSpPr>
          <p:cNvPr id="8" name="Group 7">
            <a:extLst>
              <a:ext uri="{FF2B5EF4-FFF2-40B4-BE49-F238E27FC236}">
                <a16:creationId xmlns:a16="http://schemas.microsoft.com/office/drawing/2014/main" id="{793610C2-9213-36F7-E46E-A90035F7F42A}"/>
              </a:ext>
            </a:extLst>
          </p:cNvPr>
          <p:cNvGrpSpPr/>
          <p:nvPr/>
        </p:nvGrpSpPr>
        <p:grpSpPr>
          <a:xfrm>
            <a:off x="1994992" y="2072656"/>
            <a:ext cx="3192828" cy="1846660"/>
            <a:chOff x="1994992" y="2072656"/>
            <a:chExt cx="3192828" cy="1846660"/>
          </a:xfrm>
        </p:grpSpPr>
        <p:sp>
          <p:nvSpPr>
            <p:cNvPr id="3" name="TextBox 2">
              <a:extLst>
                <a:ext uri="{FF2B5EF4-FFF2-40B4-BE49-F238E27FC236}">
                  <a16:creationId xmlns:a16="http://schemas.microsoft.com/office/drawing/2014/main" id="{2D31684E-FBF3-2FFB-D179-A681719E2075}"/>
                </a:ext>
              </a:extLst>
            </p:cNvPr>
            <p:cNvSpPr txBox="1"/>
            <p:nvPr/>
          </p:nvSpPr>
          <p:spPr>
            <a:xfrm>
              <a:off x="2155378" y="2126765"/>
              <a:ext cx="628698" cy="369332"/>
            </a:xfrm>
            <a:prstGeom prst="rect">
              <a:avLst/>
            </a:prstGeom>
            <a:noFill/>
          </p:spPr>
          <p:txBody>
            <a:bodyPr wrap="none" rtlCol="0">
              <a:spAutoFit/>
            </a:bodyPr>
            <a:lstStyle/>
            <a:p>
              <a:r>
                <a:rPr lang="en-US"/>
                <a:t>Past</a:t>
              </a:r>
            </a:p>
          </p:txBody>
        </p:sp>
        <p:sp>
          <p:nvSpPr>
            <p:cNvPr id="6" name="Arrow: Right 5">
              <a:extLst>
                <a:ext uri="{FF2B5EF4-FFF2-40B4-BE49-F238E27FC236}">
                  <a16:creationId xmlns:a16="http://schemas.microsoft.com/office/drawing/2014/main" id="{CEA7006C-16EE-56C7-D569-0DF545D94CD2}"/>
                </a:ext>
              </a:extLst>
            </p:cNvPr>
            <p:cNvSpPr/>
            <p:nvPr/>
          </p:nvSpPr>
          <p:spPr>
            <a:xfrm>
              <a:off x="2788094"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B605334A-548E-059B-2CE5-5CF43359ADD2}"/>
                </a:ext>
              </a:extLst>
            </p:cNvPr>
            <p:cNvSpPr txBox="1"/>
            <p:nvPr/>
          </p:nvSpPr>
          <p:spPr>
            <a:xfrm>
              <a:off x="1994992" y="2718987"/>
              <a:ext cx="3097764" cy="1200329"/>
            </a:xfrm>
            <a:prstGeom prst="rect">
              <a:avLst/>
            </a:prstGeom>
            <a:noFill/>
          </p:spPr>
          <p:txBody>
            <a:bodyPr wrap="square" rtlCol="0">
              <a:spAutoFit/>
            </a:bodyPr>
            <a:lstStyle/>
            <a:p>
              <a:r>
                <a:rPr lang="en-US">
                  <a:solidFill>
                    <a:srgbClr val="00B050"/>
                  </a:solidFill>
                </a:rPr>
                <a:t>Success built on</a:t>
              </a:r>
            </a:p>
            <a:p>
              <a:pPr marL="285750" indent="-285750">
                <a:buFont typeface="Arial" panose="020B0604020202020204" pitchFamily="34" charset="0"/>
                <a:buChar char="•"/>
              </a:pPr>
              <a:r>
                <a:rPr lang="en-US"/>
                <a:t>proprietary hardware</a:t>
              </a:r>
            </a:p>
            <a:p>
              <a:pPr marL="285750" indent="-285750">
                <a:buFont typeface="Arial" panose="020B0604020202020204" pitchFamily="34" charset="0"/>
                <a:buChar char="•"/>
              </a:pPr>
              <a:r>
                <a:rPr lang="en-US"/>
                <a:t>proprietary solutions</a:t>
              </a:r>
            </a:p>
            <a:p>
              <a:pPr marL="285750" indent="-285750">
                <a:buFont typeface="Arial" panose="020B0604020202020204" pitchFamily="34" charset="0"/>
                <a:buChar char="•"/>
              </a:pPr>
              <a:r>
                <a:rPr lang="en-US"/>
                <a:t>open software </a:t>
              </a:r>
            </a:p>
          </p:txBody>
        </p:sp>
      </p:grpSp>
      <p:grpSp>
        <p:nvGrpSpPr>
          <p:cNvPr id="13" name="Group 12">
            <a:extLst>
              <a:ext uri="{FF2B5EF4-FFF2-40B4-BE49-F238E27FC236}">
                <a16:creationId xmlns:a16="http://schemas.microsoft.com/office/drawing/2014/main" id="{11FBB11F-E200-7354-484D-088A15A17957}"/>
              </a:ext>
            </a:extLst>
          </p:cNvPr>
          <p:cNvGrpSpPr/>
          <p:nvPr/>
        </p:nvGrpSpPr>
        <p:grpSpPr>
          <a:xfrm>
            <a:off x="6671388" y="2072656"/>
            <a:ext cx="3249639" cy="1846660"/>
            <a:chOff x="6671388" y="2072656"/>
            <a:chExt cx="3249639" cy="1846660"/>
          </a:xfrm>
        </p:grpSpPr>
        <p:sp>
          <p:nvSpPr>
            <p:cNvPr id="5" name="Arrow: Right 4">
              <a:extLst>
                <a:ext uri="{FF2B5EF4-FFF2-40B4-BE49-F238E27FC236}">
                  <a16:creationId xmlns:a16="http://schemas.microsoft.com/office/drawing/2014/main" id="{032D97B7-E12A-C4D3-5083-EC1899487387}"/>
                </a:ext>
              </a:extLst>
            </p:cNvPr>
            <p:cNvSpPr/>
            <p:nvPr/>
          </p:nvSpPr>
          <p:spPr>
            <a:xfrm>
              <a:off x="6671388"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69E30500-FA82-58A7-91B8-DDD04018AB53}"/>
                </a:ext>
              </a:extLst>
            </p:cNvPr>
            <p:cNvSpPr txBox="1"/>
            <p:nvPr/>
          </p:nvSpPr>
          <p:spPr>
            <a:xfrm>
              <a:off x="9071114" y="2126761"/>
              <a:ext cx="849913" cy="369332"/>
            </a:xfrm>
            <a:prstGeom prst="rect">
              <a:avLst/>
            </a:prstGeom>
            <a:noFill/>
          </p:spPr>
          <p:txBody>
            <a:bodyPr wrap="none" rtlCol="0">
              <a:spAutoFit/>
            </a:bodyPr>
            <a:lstStyle/>
            <a:p>
              <a:r>
                <a:rPr lang="en-US"/>
                <a:t>Future</a:t>
              </a:r>
            </a:p>
          </p:txBody>
        </p:sp>
        <p:sp>
          <p:nvSpPr>
            <p:cNvPr id="11" name="TextBox 10">
              <a:extLst>
                <a:ext uri="{FF2B5EF4-FFF2-40B4-BE49-F238E27FC236}">
                  <a16:creationId xmlns:a16="http://schemas.microsoft.com/office/drawing/2014/main" id="{878E85D9-E384-02B7-A268-0E40B6936F0A}"/>
                </a:ext>
              </a:extLst>
            </p:cNvPr>
            <p:cNvSpPr txBox="1"/>
            <p:nvPr/>
          </p:nvSpPr>
          <p:spPr>
            <a:xfrm>
              <a:off x="6823263" y="2718987"/>
              <a:ext cx="3097764" cy="1200329"/>
            </a:xfrm>
            <a:prstGeom prst="rect">
              <a:avLst/>
            </a:prstGeom>
            <a:noFill/>
          </p:spPr>
          <p:txBody>
            <a:bodyPr wrap="square" rtlCol="0">
              <a:spAutoFit/>
            </a:bodyPr>
            <a:lstStyle/>
            <a:p>
              <a:r>
                <a:rPr lang="en-US">
                  <a:solidFill>
                    <a:srgbClr val="00B050"/>
                  </a:solidFill>
                </a:rPr>
                <a:t>Future success requires</a:t>
              </a:r>
            </a:p>
            <a:p>
              <a:pPr marL="285750" indent="-285750">
                <a:buFont typeface="Arial" panose="020B0604020202020204" pitchFamily="34" charset="0"/>
                <a:buChar char="•"/>
              </a:pPr>
              <a:r>
                <a:rPr lang="en-US"/>
                <a:t>open platforms</a:t>
              </a:r>
            </a:p>
            <a:p>
              <a:pPr marL="285750" indent="-285750">
                <a:buFont typeface="Arial" panose="020B0604020202020204" pitchFamily="34" charset="0"/>
                <a:buChar char="•"/>
              </a:pPr>
              <a:r>
                <a:rPr lang="en-US"/>
                <a:t>interoperable solutions</a:t>
              </a:r>
            </a:p>
            <a:p>
              <a:pPr marL="285750" indent="-285750">
                <a:buFont typeface="Arial" panose="020B0604020202020204" pitchFamily="34" charset="0"/>
                <a:buChar char="•"/>
              </a:pPr>
              <a:r>
                <a:rPr lang="en-US"/>
                <a:t>unlock partnerships </a:t>
              </a:r>
            </a:p>
          </p:txBody>
        </p:sp>
      </p:grpSp>
      <p:grpSp>
        <p:nvGrpSpPr>
          <p:cNvPr id="9" name="Group 8">
            <a:extLst>
              <a:ext uri="{FF2B5EF4-FFF2-40B4-BE49-F238E27FC236}">
                <a16:creationId xmlns:a16="http://schemas.microsoft.com/office/drawing/2014/main" id="{2A98C53B-4898-DEA7-E4E8-F056D6337333}"/>
              </a:ext>
            </a:extLst>
          </p:cNvPr>
          <p:cNvGrpSpPr/>
          <p:nvPr/>
        </p:nvGrpSpPr>
        <p:grpSpPr>
          <a:xfrm>
            <a:off x="5133606" y="1828800"/>
            <a:ext cx="1599321" cy="1614712"/>
            <a:chOff x="5133606" y="1828800"/>
            <a:chExt cx="1599321" cy="1614712"/>
          </a:xfrm>
        </p:grpSpPr>
        <p:sp>
          <p:nvSpPr>
            <p:cNvPr id="4" name="Rectangle 3">
              <a:extLst>
                <a:ext uri="{FF2B5EF4-FFF2-40B4-BE49-F238E27FC236}">
                  <a16:creationId xmlns:a16="http://schemas.microsoft.com/office/drawing/2014/main" id="{CDB49691-76D4-A0FA-5CB7-3B08B7749353}"/>
                </a:ext>
              </a:extLst>
            </p:cNvPr>
            <p:cNvSpPr/>
            <p:nvPr/>
          </p:nvSpPr>
          <p:spPr>
            <a:xfrm>
              <a:off x="5187820" y="1828800"/>
              <a:ext cx="1483568" cy="963572"/>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Present</a:t>
              </a:r>
            </a:p>
          </p:txBody>
        </p:sp>
        <p:sp>
          <p:nvSpPr>
            <p:cNvPr id="12" name="TextBox 11">
              <a:extLst>
                <a:ext uri="{FF2B5EF4-FFF2-40B4-BE49-F238E27FC236}">
                  <a16:creationId xmlns:a16="http://schemas.microsoft.com/office/drawing/2014/main" id="{FC854C80-CB99-D7F2-1AA7-827D7849FA51}"/>
                </a:ext>
              </a:extLst>
            </p:cNvPr>
            <p:cNvSpPr txBox="1"/>
            <p:nvPr/>
          </p:nvSpPr>
          <p:spPr>
            <a:xfrm>
              <a:off x="5133606" y="2797181"/>
              <a:ext cx="1599321" cy="646331"/>
            </a:xfrm>
            <a:prstGeom prst="rect">
              <a:avLst/>
            </a:prstGeom>
            <a:noFill/>
          </p:spPr>
          <p:txBody>
            <a:bodyPr wrap="square" rtlCol="0">
              <a:spAutoFit/>
            </a:bodyPr>
            <a:lstStyle/>
            <a:p>
              <a:pPr algn="ctr"/>
              <a:r>
                <a:rPr lang="en-US"/>
                <a:t>Intel in a saddle period</a:t>
              </a:r>
            </a:p>
          </p:txBody>
        </p:sp>
      </p:grpSp>
      <p:sp>
        <p:nvSpPr>
          <p:cNvPr id="14" name="TextBox 13">
            <a:extLst>
              <a:ext uri="{FF2B5EF4-FFF2-40B4-BE49-F238E27FC236}">
                <a16:creationId xmlns:a16="http://schemas.microsoft.com/office/drawing/2014/main" id="{91F9F637-E303-8FDA-0FB6-7CAACFE541D5}"/>
              </a:ext>
            </a:extLst>
          </p:cNvPr>
          <p:cNvSpPr txBox="1"/>
          <p:nvPr/>
        </p:nvSpPr>
        <p:spPr>
          <a:xfrm>
            <a:off x="2820266" y="5820905"/>
            <a:ext cx="6226000" cy="369332"/>
          </a:xfrm>
          <a:prstGeom prst="rect">
            <a:avLst/>
          </a:prstGeom>
          <a:noFill/>
        </p:spPr>
        <p:txBody>
          <a:bodyPr wrap="square" rtlCol="0">
            <a:spAutoFit/>
          </a:bodyPr>
          <a:lstStyle/>
          <a:p>
            <a:pPr algn="ctr"/>
            <a:r>
              <a:rPr lang="en-US"/>
              <a:t>Hint: Let us learn from Microsoft’s turnaround strategy…</a:t>
            </a:r>
          </a:p>
        </p:txBody>
      </p:sp>
      <p:sp>
        <p:nvSpPr>
          <p:cNvPr id="15" name="TextBox 14">
            <a:extLst>
              <a:ext uri="{FF2B5EF4-FFF2-40B4-BE49-F238E27FC236}">
                <a16:creationId xmlns:a16="http://schemas.microsoft.com/office/drawing/2014/main" id="{D6183A8F-B43E-8109-232C-FC0FC90D91A4}"/>
              </a:ext>
            </a:extLst>
          </p:cNvPr>
          <p:cNvSpPr txBox="1"/>
          <p:nvPr/>
        </p:nvSpPr>
        <p:spPr>
          <a:xfrm>
            <a:off x="2533475" y="5062348"/>
            <a:ext cx="6512791" cy="369332"/>
          </a:xfrm>
          <a:prstGeom prst="rect">
            <a:avLst/>
          </a:prstGeom>
          <a:noFill/>
        </p:spPr>
        <p:txBody>
          <a:bodyPr wrap="square" rtlCol="0">
            <a:spAutoFit/>
          </a:bodyPr>
          <a:lstStyle/>
          <a:p>
            <a:pPr algn="ctr"/>
            <a:r>
              <a:rPr lang="en-US"/>
              <a:t>Q: How do we enable open platforms and unlock partnerships?</a:t>
            </a:r>
          </a:p>
        </p:txBody>
      </p:sp>
    </p:spTree>
    <p:extLst>
      <p:ext uri="{BB962C8B-B14F-4D97-AF65-F5344CB8AC3E}">
        <p14:creationId xmlns:p14="http://schemas.microsoft.com/office/powerpoint/2010/main" val="329250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DC4B-9877-6579-4EB1-B9AB99DC2404}"/>
              </a:ext>
            </a:extLst>
          </p:cNvPr>
          <p:cNvSpPr>
            <a:spLocks noGrp="1"/>
          </p:cNvSpPr>
          <p:nvPr>
            <p:ph type="title"/>
          </p:nvPr>
        </p:nvSpPr>
        <p:spPr/>
        <p:txBody>
          <a:bodyPr/>
          <a:lstStyle/>
          <a:p>
            <a:r>
              <a:rPr lang="en-US"/>
              <a:t>Microsoft’s Turnaround Strategy</a:t>
            </a:r>
          </a:p>
        </p:txBody>
      </p:sp>
      <p:grpSp>
        <p:nvGrpSpPr>
          <p:cNvPr id="6" name="Group 5">
            <a:extLst>
              <a:ext uri="{FF2B5EF4-FFF2-40B4-BE49-F238E27FC236}">
                <a16:creationId xmlns:a16="http://schemas.microsoft.com/office/drawing/2014/main" id="{B1C9EFF4-1E87-2FB4-9C32-E3FB2BB6883B}"/>
              </a:ext>
            </a:extLst>
          </p:cNvPr>
          <p:cNvGrpSpPr/>
          <p:nvPr/>
        </p:nvGrpSpPr>
        <p:grpSpPr>
          <a:xfrm>
            <a:off x="186793" y="4451997"/>
            <a:ext cx="11620183" cy="954107"/>
            <a:chOff x="186793" y="4303950"/>
            <a:chExt cx="11620183" cy="954107"/>
          </a:xfrm>
        </p:grpSpPr>
        <p:pic>
          <p:nvPicPr>
            <p:cNvPr id="12" name="Picture 2" descr="Visual Studio logo and symbol, meaning, history, PNG">
              <a:extLst>
                <a:ext uri="{FF2B5EF4-FFF2-40B4-BE49-F238E27FC236}">
                  <a16:creationId xmlns:a16="http://schemas.microsoft.com/office/drawing/2014/main" id="{00E342CF-5F94-38D6-144A-5F73828D9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93" y="4514829"/>
              <a:ext cx="854163" cy="5323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AC5EB3-6215-9211-6BCD-D30C659AEDD4}"/>
                </a:ext>
              </a:extLst>
            </p:cNvPr>
            <p:cNvSpPr txBox="1"/>
            <p:nvPr/>
          </p:nvSpPr>
          <p:spPr>
            <a:xfrm>
              <a:off x="1055377" y="4303950"/>
              <a:ext cx="2735862" cy="954107"/>
            </a:xfrm>
            <a:prstGeom prst="rect">
              <a:avLst/>
            </a:prstGeom>
            <a:noFill/>
          </p:spPr>
          <p:txBody>
            <a:bodyPr wrap="square" rtlCol="0">
              <a:spAutoFit/>
            </a:bodyPr>
            <a:lstStyle/>
            <a:p>
              <a:r>
                <a:rPr lang="en-US" sz="1400"/>
                <a:t>Visual Studio: a powerful developer tool that enables you to complete the entire development cycle in one place. </a:t>
              </a:r>
            </a:p>
          </p:txBody>
        </p:sp>
        <p:pic>
          <p:nvPicPr>
            <p:cNvPr id="14" name="Picture 4" descr="GitHub Logos and Usage · GitHub">
              <a:extLst>
                <a:ext uri="{FF2B5EF4-FFF2-40B4-BE49-F238E27FC236}">
                  <a16:creationId xmlns:a16="http://schemas.microsoft.com/office/drawing/2014/main" id="{87E54910-1D7A-EF35-356D-D25E4D208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40" y="4390891"/>
              <a:ext cx="780224" cy="7802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0152111-2020-0C7D-5E98-D5CE71CDA3E6}"/>
                </a:ext>
              </a:extLst>
            </p:cNvPr>
            <p:cNvSpPr txBox="1"/>
            <p:nvPr/>
          </p:nvSpPr>
          <p:spPr>
            <a:xfrm>
              <a:off x="5303255" y="4303950"/>
              <a:ext cx="2417106" cy="954107"/>
            </a:xfrm>
            <a:prstGeom prst="rect">
              <a:avLst/>
            </a:prstGeom>
            <a:noFill/>
          </p:spPr>
          <p:txBody>
            <a:bodyPr wrap="square" rtlCol="0">
              <a:spAutoFit/>
            </a:bodyPr>
            <a:lstStyle/>
            <a:p>
              <a:r>
                <a:rPr lang="en-US" sz="1400"/>
                <a:t>GITHUB: The complete developer platform to build, scale, and deliver secure software.</a:t>
              </a:r>
            </a:p>
          </p:txBody>
        </p:sp>
        <p:pic>
          <p:nvPicPr>
            <p:cNvPr id="16" name="Graphic 15" descr="Badge Follow outline">
              <a:extLst>
                <a:ext uri="{FF2B5EF4-FFF2-40B4-BE49-F238E27FC236}">
                  <a16:creationId xmlns:a16="http://schemas.microsoft.com/office/drawing/2014/main" id="{F5CC9EAB-7A71-B52B-611C-6FCECFFF00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0265" y="4645924"/>
              <a:ext cx="270158" cy="270158"/>
            </a:xfrm>
            <a:prstGeom prst="rect">
              <a:avLst/>
            </a:prstGeom>
          </p:spPr>
        </p:pic>
        <p:pic>
          <p:nvPicPr>
            <p:cNvPr id="17" name="Picture 16">
              <a:extLst>
                <a:ext uri="{FF2B5EF4-FFF2-40B4-BE49-F238E27FC236}">
                  <a16:creationId xmlns:a16="http://schemas.microsoft.com/office/drawing/2014/main" id="{1CE66D98-F37A-6F30-F866-8BD107EF3864}"/>
                </a:ext>
              </a:extLst>
            </p:cNvPr>
            <p:cNvPicPr>
              <a:picLocks noChangeAspect="1"/>
            </p:cNvPicPr>
            <p:nvPr/>
          </p:nvPicPr>
          <p:blipFill>
            <a:blip r:embed="rId7"/>
            <a:stretch>
              <a:fillRect/>
            </a:stretch>
          </p:blipFill>
          <p:spPr>
            <a:xfrm>
              <a:off x="8302895" y="4454287"/>
              <a:ext cx="653433" cy="653433"/>
            </a:xfrm>
            <a:prstGeom prst="rect">
              <a:avLst/>
            </a:prstGeom>
          </p:spPr>
        </p:pic>
        <p:sp>
          <p:nvSpPr>
            <p:cNvPr id="18" name="TextBox 17">
              <a:extLst>
                <a:ext uri="{FF2B5EF4-FFF2-40B4-BE49-F238E27FC236}">
                  <a16:creationId xmlns:a16="http://schemas.microsoft.com/office/drawing/2014/main" id="{C97A33EA-615C-FF03-4C53-E9108CCAFB0A}"/>
                </a:ext>
              </a:extLst>
            </p:cNvPr>
            <p:cNvSpPr txBox="1"/>
            <p:nvPr/>
          </p:nvSpPr>
          <p:spPr>
            <a:xfrm>
              <a:off x="9071114" y="4303950"/>
              <a:ext cx="2735862" cy="954107"/>
            </a:xfrm>
            <a:prstGeom prst="rect">
              <a:avLst/>
            </a:prstGeom>
            <a:noFill/>
          </p:spPr>
          <p:txBody>
            <a:bodyPr wrap="square" rtlCol="0">
              <a:spAutoFit/>
            </a:bodyPr>
            <a:lstStyle/>
            <a:p>
              <a:r>
                <a:rPr lang="en-US" sz="1400"/>
                <a:t>Microsoft cloud:  access, management, &amp; development of applications &amp; services via globally-distributed data centers</a:t>
              </a:r>
            </a:p>
          </p:txBody>
        </p:sp>
        <p:pic>
          <p:nvPicPr>
            <p:cNvPr id="19" name="Graphic 18" descr="Badge Follow outline">
              <a:extLst>
                <a:ext uri="{FF2B5EF4-FFF2-40B4-BE49-F238E27FC236}">
                  <a16:creationId xmlns:a16="http://schemas.microsoft.com/office/drawing/2014/main" id="{60A5B656-4287-AC5A-9BC5-BE278FD68E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1239" y="4645924"/>
              <a:ext cx="270158" cy="270158"/>
            </a:xfrm>
            <a:prstGeom prst="rect">
              <a:avLst/>
            </a:prstGeom>
          </p:spPr>
        </p:pic>
      </p:grpSp>
      <p:grpSp>
        <p:nvGrpSpPr>
          <p:cNvPr id="4" name="Group 3">
            <a:extLst>
              <a:ext uri="{FF2B5EF4-FFF2-40B4-BE49-F238E27FC236}">
                <a16:creationId xmlns:a16="http://schemas.microsoft.com/office/drawing/2014/main" id="{AA13CBD2-471F-D6D8-F049-6892B3E96756}"/>
              </a:ext>
            </a:extLst>
          </p:cNvPr>
          <p:cNvGrpSpPr/>
          <p:nvPr/>
        </p:nvGrpSpPr>
        <p:grpSpPr>
          <a:xfrm>
            <a:off x="5127412" y="1828800"/>
            <a:ext cx="1599321" cy="1909682"/>
            <a:chOff x="5127412" y="1828800"/>
            <a:chExt cx="1599321" cy="1909682"/>
          </a:xfrm>
        </p:grpSpPr>
        <p:sp>
          <p:nvSpPr>
            <p:cNvPr id="11" name="TextBox 10">
              <a:extLst>
                <a:ext uri="{FF2B5EF4-FFF2-40B4-BE49-F238E27FC236}">
                  <a16:creationId xmlns:a16="http://schemas.microsoft.com/office/drawing/2014/main" id="{94686D30-D5B6-054B-175E-C6CDB1008DE0}"/>
                </a:ext>
              </a:extLst>
            </p:cNvPr>
            <p:cNvSpPr txBox="1"/>
            <p:nvPr/>
          </p:nvSpPr>
          <p:spPr>
            <a:xfrm>
              <a:off x="5127412" y="2815152"/>
              <a:ext cx="1599321" cy="923330"/>
            </a:xfrm>
            <a:prstGeom prst="rect">
              <a:avLst/>
            </a:prstGeom>
            <a:noFill/>
          </p:spPr>
          <p:txBody>
            <a:bodyPr wrap="square" rtlCol="0">
              <a:spAutoFit/>
            </a:bodyPr>
            <a:lstStyle/>
            <a:p>
              <a:pPr algn="ctr"/>
              <a:r>
                <a:rPr lang="en-US"/>
                <a:t>Satya Nadella appointed as CEO</a:t>
              </a:r>
            </a:p>
          </p:txBody>
        </p:sp>
        <p:sp>
          <p:nvSpPr>
            <p:cNvPr id="22" name="Rectangle 21">
              <a:extLst>
                <a:ext uri="{FF2B5EF4-FFF2-40B4-BE49-F238E27FC236}">
                  <a16:creationId xmlns:a16="http://schemas.microsoft.com/office/drawing/2014/main" id="{721BC6B1-BC51-DCB9-1C0F-22F99919910B}"/>
                </a:ext>
              </a:extLst>
            </p:cNvPr>
            <p:cNvSpPr/>
            <p:nvPr/>
          </p:nvSpPr>
          <p:spPr>
            <a:xfrm>
              <a:off x="5187820" y="1828800"/>
              <a:ext cx="1483568" cy="963572"/>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2014</a:t>
              </a:r>
            </a:p>
          </p:txBody>
        </p:sp>
      </p:grpSp>
      <p:grpSp>
        <p:nvGrpSpPr>
          <p:cNvPr id="3" name="Group 2">
            <a:extLst>
              <a:ext uri="{FF2B5EF4-FFF2-40B4-BE49-F238E27FC236}">
                <a16:creationId xmlns:a16="http://schemas.microsoft.com/office/drawing/2014/main" id="{7023B582-530A-3700-AB2C-9B44F09FD54A}"/>
              </a:ext>
            </a:extLst>
          </p:cNvPr>
          <p:cNvGrpSpPr/>
          <p:nvPr/>
        </p:nvGrpSpPr>
        <p:grpSpPr>
          <a:xfrm>
            <a:off x="2090056" y="2072656"/>
            <a:ext cx="3097764" cy="1864631"/>
            <a:chOff x="2090056" y="2072656"/>
            <a:chExt cx="3097764" cy="1864631"/>
          </a:xfrm>
        </p:grpSpPr>
        <p:sp>
          <p:nvSpPr>
            <p:cNvPr id="9" name="TextBox 8">
              <a:extLst>
                <a:ext uri="{FF2B5EF4-FFF2-40B4-BE49-F238E27FC236}">
                  <a16:creationId xmlns:a16="http://schemas.microsoft.com/office/drawing/2014/main" id="{04C25A7F-08C1-CB5E-27B6-1FFCFB7912C1}"/>
                </a:ext>
              </a:extLst>
            </p:cNvPr>
            <p:cNvSpPr txBox="1"/>
            <p:nvPr/>
          </p:nvSpPr>
          <p:spPr>
            <a:xfrm>
              <a:off x="2090056" y="2736958"/>
              <a:ext cx="3097764" cy="1200329"/>
            </a:xfrm>
            <a:prstGeom prst="rect">
              <a:avLst/>
            </a:prstGeom>
            <a:noFill/>
          </p:spPr>
          <p:txBody>
            <a:bodyPr wrap="square" rtlCol="0">
              <a:spAutoFit/>
            </a:bodyPr>
            <a:lstStyle/>
            <a:p>
              <a:r>
                <a:rPr lang="en-US">
                  <a:solidFill>
                    <a:srgbClr val="00B050"/>
                  </a:solidFill>
                </a:rPr>
                <a:t>Success built on</a:t>
              </a:r>
            </a:p>
            <a:p>
              <a:pPr marL="285750" indent="-285750">
                <a:buFont typeface="Arial" panose="020B0604020202020204" pitchFamily="34" charset="0"/>
                <a:buChar char="•"/>
              </a:pPr>
              <a:r>
                <a:rPr lang="en-US"/>
                <a:t>proprietary OS</a:t>
              </a:r>
            </a:p>
            <a:p>
              <a:pPr marL="285750" indent="-285750">
                <a:buFont typeface="Arial" panose="020B0604020202020204" pitchFamily="34" charset="0"/>
                <a:buChar char="•"/>
              </a:pPr>
              <a:r>
                <a:rPr lang="en-US"/>
                <a:t>proprietary software</a:t>
              </a:r>
            </a:p>
            <a:p>
              <a:pPr marL="285750" indent="-285750">
                <a:buFont typeface="Arial" panose="020B0604020202020204" pitchFamily="34" charset="0"/>
                <a:buChar char="•"/>
              </a:pPr>
              <a:r>
                <a:rPr lang="en-US"/>
                <a:t>proprietary applications</a:t>
              </a:r>
            </a:p>
          </p:txBody>
        </p:sp>
        <p:sp>
          <p:nvSpPr>
            <p:cNvPr id="21" name="TextBox 20">
              <a:extLst>
                <a:ext uri="{FF2B5EF4-FFF2-40B4-BE49-F238E27FC236}">
                  <a16:creationId xmlns:a16="http://schemas.microsoft.com/office/drawing/2014/main" id="{D1D83403-4FCF-CB58-F177-BA4BFFD8C330}"/>
                </a:ext>
              </a:extLst>
            </p:cNvPr>
            <p:cNvSpPr txBox="1"/>
            <p:nvPr/>
          </p:nvSpPr>
          <p:spPr>
            <a:xfrm>
              <a:off x="2146669" y="2125920"/>
              <a:ext cx="628698" cy="369332"/>
            </a:xfrm>
            <a:prstGeom prst="rect">
              <a:avLst/>
            </a:prstGeom>
            <a:noFill/>
          </p:spPr>
          <p:txBody>
            <a:bodyPr wrap="none" rtlCol="0">
              <a:spAutoFit/>
            </a:bodyPr>
            <a:lstStyle/>
            <a:p>
              <a:r>
                <a:rPr lang="en-US"/>
                <a:t>Past</a:t>
              </a:r>
            </a:p>
          </p:txBody>
        </p:sp>
        <p:sp>
          <p:nvSpPr>
            <p:cNvPr id="24" name="Arrow: Right 23">
              <a:extLst>
                <a:ext uri="{FF2B5EF4-FFF2-40B4-BE49-F238E27FC236}">
                  <a16:creationId xmlns:a16="http://schemas.microsoft.com/office/drawing/2014/main" id="{C0F7F5D2-6AE0-017D-53BD-4DADF02811D7}"/>
                </a:ext>
              </a:extLst>
            </p:cNvPr>
            <p:cNvSpPr/>
            <p:nvPr/>
          </p:nvSpPr>
          <p:spPr>
            <a:xfrm>
              <a:off x="2788094"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4">
            <a:extLst>
              <a:ext uri="{FF2B5EF4-FFF2-40B4-BE49-F238E27FC236}">
                <a16:creationId xmlns:a16="http://schemas.microsoft.com/office/drawing/2014/main" id="{6BD24CE2-F4BF-9AF9-7F6F-7DF248A47E5A}"/>
              </a:ext>
            </a:extLst>
          </p:cNvPr>
          <p:cNvGrpSpPr/>
          <p:nvPr/>
        </p:nvGrpSpPr>
        <p:grpSpPr>
          <a:xfrm>
            <a:off x="6671388" y="2072656"/>
            <a:ext cx="3344703" cy="1864631"/>
            <a:chOff x="6671388" y="2072656"/>
            <a:chExt cx="3344703" cy="1864631"/>
          </a:xfrm>
        </p:grpSpPr>
        <p:sp>
          <p:nvSpPr>
            <p:cNvPr id="10" name="TextBox 9">
              <a:extLst>
                <a:ext uri="{FF2B5EF4-FFF2-40B4-BE49-F238E27FC236}">
                  <a16:creationId xmlns:a16="http://schemas.microsoft.com/office/drawing/2014/main" id="{4D024020-AB39-C4AF-7036-1C82C471DF1B}"/>
                </a:ext>
              </a:extLst>
            </p:cNvPr>
            <p:cNvSpPr txBox="1"/>
            <p:nvPr/>
          </p:nvSpPr>
          <p:spPr>
            <a:xfrm>
              <a:off x="6918327" y="2736958"/>
              <a:ext cx="3097764" cy="1200329"/>
            </a:xfrm>
            <a:prstGeom prst="rect">
              <a:avLst/>
            </a:prstGeom>
            <a:noFill/>
          </p:spPr>
          <p:txBody>
            <a:bodyPr wrap="square" rtlCol="0">
              <a:spAutoFit/>
            </a:bodyPr>
            <a:lstStyle/>
            <a:p>
              <a:r>
                <a:rPr lang="en-US">
                  <a:solidFill>
                    <a:srgbClr val="00B050"/>
                  </a:solidFill>
                </a:rPr>
                <a:t>Turnaround enabled by</a:t>
              </a:r>
            </a:p>
            <a:p>
              <a:pPr marL="285750" indent="-285750">
                <a:buFont typeface="Arial" panose="020B0604020202020204" pitchFamily="34" charset="0"/>
                <a:buChar char="•"/>
              </a:pPr>
              <a:r>
                <a:rPr lang="en-US"/>
                <a:t>open platforms</a:t>
              </a:r>
            </a:p>
            <a:p>
              <a:pPr marL="285750" indent="-285750">
                <a:buFont typeface="Arial" panose="020B0604020202020204" pitchFamily="34" charset="0"/>
                <a:buChar char="•"/>
              </a:pPr>
              <a:r>
                <a:rPr lang="en-US"/>
                <a:t>open solutions</a:t>
              </a:r>
            </a:p>
            <a:p>
              <a:pPr marL="285750" indent="-285750">
                <a:buFont typeface="Arial" panose="020B0604020202020204" pitchFamily="34" charset="0"/>
                <a:buChar char="•"/>
              </a:pPr>
              <a:r>
                <a:rPr lang="en-US"/>
                <a:t>partner-first mindset</a:t>
              </a:r>
            </a:p>
          </p:txBody>
        </p:sp>
        <p:sp>
          <p:nvSpPr>
            <p:cNvPr id="23" name="Arrow: Right 22">
              <a:extLst>
                <a:ext uri="{FF2B5EF4-FFF2-40B4-BE49-F238E27FC236}">
                  <a16:creationId xmlns:a16="http://schemas.microsoft.com/office/drawing/2014/main" id="{73F9ABF5-F30A-96AD-4ADC-C9ACD2E112BE}"/>
                </a:ext>
              </a:extLst>
            </p:cNvPr>
            <p:cNvSpPr/>
            <p:nvPr/>
          </p:nvSpPr>
          <p:spPr>
            <a:xfrm>
              <a:off x="6671388"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E93F6B03-4285-7867-662D-E5140725D831}"/>
                </a:ext>
              </a:extLst>
            </p:cNvPr>
            <p:cNvSpPr txBox="1"/>
            <p:nvPr/>
          </p:nvSpPr>
          <p:spPr>
            <a:xfrm>
              <a:off x="9071114" y="2125920"/>
              <a:ext cx="849913" cy="369332"/>
            </a:xfrm>
            <a:prstGeom prst="rect">
              <a:avLst/>
            </a:prstGeom>
            <a:noFill/>
          </p:spPr>
          <p:txBody>
            <a:bodyPr wrap="none" rtlCol="0">
              <a:spAutoFit/>
            </a:bodyPr>
            <a:lstStyle/>
            <a:p>
              <a:r>
                <a:rPr lang="en-US"/>
                <a:t>Future</a:t>
              </a:r>
            </a:p>
          </p:txBody>
        </p:sp>
      </p:grpSp>
      <p:sp>
        <p:nvSpPr>
          <p:cNvPr id="26" name="TextBox 25">
            <a:extLst>
              <a:ext uri="{FF2B5EF4-FFF2-40B4-BE49-F238E27FC236}">
                <a16:creationId xmlns:a16="http://schemas.microsoft.com/office/drawing/2014/main" id="{186238B9-716D-4243-A813-07FF0369D41F}"/>
              </a:ext>
            </a:extLst>
          </p:cNvPr>
          <p:cNvSpPr txBox="1"/>
          <p:nvPr/>
        </p:nvSpPr>
        <p:spPr>
          <a:xfrm>
            <a:off x="2411526" y="5683340"/>
            <a:ext cx="7031092" cy="523220"/>
          </a:xfrm>
          <a:prstGeom prst="rect">
            <a:avLst/>
          </a:prstGeom>
          <a:noFill/>
        </p:spPr>
        <p:txBody>
          <a:bodyPr wrap="none" rtlCol="0">
            <a:spAutoFit/>
          </a:bodyPr>
          <a:lstStyle/>
          <a:p>
            <a:r>
              <a:rPr lang="en-US" sz="2800"/>
              <a:t>… this required cultural transformation as well</a:t>
            </a:r>
          </a:p>
        </p:txBody>
      </p:sp>
    </p:spTree>
    <p:extLst>
      <p:ext uri="{BB962C8B-B14F-4D97-AF65-F5344CB8AC3E}">
        <p14:creationId xmlns:p14="http://schemas.microsoft.com/office/powerpoint/2010/main" val="141468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23037182"/>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t>3</a:t>
                      </a:r>
                      <a:endParaRPr lang="en-US" sz="2800">
                        <a:latin typeface="+mn-lt"/>
                      </a:endParaRPr>
                    </a:p>
                  </a:txBody>
                  <a:tcPr/>
                </a:tc>
                <a:tc>
                  <a:txBody>
                    <a:bodyPr/>
                    <a:lstStyle/>
                    <a:p>
                      <a:pPr marL="0" marR="0">
                        <a:spcBef>
                          <a:spcPts val="0"/>
                        </a:spcBef>
                        <a:spcAft>
                          <a:spcPts val="0"/>
                        </a:spcAft>
                      </a:pPr>
                      <a:r>
                        <a:rPr lang="en-US" sz="2800">
                          <a:effectLst/>
                        </a:rPr>
                        <a:t>Competition</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700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Intel2020-Blue">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Blue" id="{8E7B0A15-D81C-44D6-BD77-194E1E0B5A65}" vid="{66412CDD-274E-4158-9B42-62AACF19BC61}"/>
    </a:ext>
  </a:extLst>
</a:theme>
</file>

<file path=ppt/theme/theme2.xml><?xml version="1.0" encoding="utf-8"?>
<a:theme xmlns:a="http://schemas.openxmlformats.org/drawingml/2006/main" name="Intel2020-White">
  <a:themeElements>
    <a:clrScheme name="Custom 21">
      <a:dk1>
        <a:srgbClr val="000000"/>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Custom 11">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accent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White" id="{5C6945CB-5FEB-4025-B999-700E80230FB5}" vid="{D29F472B-4136-4D7E-BDE5-F54D8153F7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30A2CCC8BB374E8F97E320734A8550" ma:contentTypeVersion="16" ma:contentTypeDescription="Create a new document." ma:contentTypeScope="" ma:versionID="b21617c37120a3d77c2d9512398956fb">
  <xsd:schema xmlns:xsd="http://www.w3.org/2001/XMLSchema" xmlns:xs="http://www.w3.org/2001/XMLSchema" xmlns:p="http://schemas.microsoft.com/office/2006/metadata/properties" xmlns:ns2="29d23b80-1314-4141-a7d6-30c9c59cc8b6" xmlns:ns3="0fe66319-9cb6-4191-a21a-199fa91d2478" xmlns:ns4="a7bc6c04-a6f3-4b85-abcc-278c78dc556b" targetNamespace="http://schemas.microsoft.com/office/2006/metadata/properties" ma:root="true" ma:fieldsID="4a6db55b5008685798c648bdfb0cb314" ns2:_="" ns3:_="" ns4:_="">
    <xsd:import namespace="29d23b80-1314-4141-a7d6-30c9c59cc8b6"/>
    <xsd:import namespace="0fe66319-9cb6-4191-a21a-199fa91d2478"/>
    <xsd:import namespace="a7bc6c04-a6f3-4b85-abcc-278c78dc55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d23b80-1314-4141-a7d6-30c9c59cc8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a7515c-90a7-421b-ad67-16208a0551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e66319-9cb6-4191-a21a-199fa91d247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bc6c04-a6f3-4b85-abcc-278c78dc556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6f5c44f-0d62-4531-9cc8-e3b9aac0a9f2}" ma:internalName="TaxCatchAll" ma:showField="CatchAllData" ma:web="0fe66319-9cb6-4191-a21a-199fa91d24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fe66319-9cb6-4191-a21a-199fa91d2478">
      <UserInfo>
        <DisplayName>Karnik, Tanay</DisplayName>
        <AccountId>12</AccountId>
        <AccountType/>
      </UserInfo>
    </SharedWithUsers>
    <lcf76f155ced4ddcb4097134ff3c332f xmlns="29d23b80-1314-4141-a7d6-30c9c59cc8b6">
      <Terms xmlns="http://schemas.microsoft.com/office/infopath/2007/PartnerControls"/>
    </lcf76f155ced4ddcb4097134ff3c332f>
    <TaxCatchAll xmlns="a7bc6c04-a6f3-4b85-abcc-278c78dc556b" xsi:nil="true"/>
  </documentManagement>
</p:properties>
</file>

<file path=customXml/itemProps1.xml><?xml version="1.0" encoding="utf-8"?>
<ds:datastoreItem xmlns:ds="http://schemas.openxmlformats.org/officeDocument/2006/customXml" ds:itemID="{6E39B43B-A19D-461D-A800-7EF3128FCEF6}">
  <ds:schemaRefs>
    <ds:schemaRef ds:uri="http://schemas.microsoft.com/sharepoint/v3/contenttype/forms"/>
  </ds:schemaRefs>
</ds:datastoreItem>
</file>

<file path=customXml/itemProps2.xml><?xml version="1.0" encoding="utf-8"?>
<ds:datastoreItem xmlns:ds="http://schemas.openxmlformats.org/officeDocument/2006/customXml" ds:itemID="{829C2B08-6C01-412F-B7F0-8E6FD7551A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d23b80-1314-4141-a7d6-30c9c59cc8b6"/>
    <ds:schemaRef ds:uri="0fe66319-9cb6-4191-a21a-199fa91d2478"/>
    <ds:schemaRef ds:uri="a7bc6c04-a6f3-4b85-abcc-278c78dc55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0FE5AF-1B5C-4FB4-BD9A-A3C6A233373B}">
  <ds:schemaRefs>
    <ds:schemaRef ds:uri="http://purl.org/dc/dcmitype/"/>
    <ds:schemaRef ds:uri="http://purl.org/dc/elements/1.1/"/>
    <ds:schemaRef ds:uri="http://schemas.openxmlformats.org/package/2006/metadata/core-properties"/>
    <ds:schemaRef ds:uri="http://schemas.microsoft.com/office/2006/metadata/properties"/>
    <ds:schemaRef ds:uri="a7bc6c04-a6f3-4b85-abcc-278c78dc556b"/>
    <ds:schemaRef ds:uri="29d23b80-1314-4141-a7d6-30c9c59cc8b6"/>
    <ds:schemaRef ds:uri="http://purl.org/dc/terms/"/>
    <ds:schemaRef ds:uri="http://schemas.microsoft.com/office/2006/documentManagement/types"/>
    <ds:schemaRef ds:uri="http://schemas.microsoft.com/office/infopath/2007/PartnerControls"/>
    <ds:schemaRef ds:uri="0fe66319-9cb6-4191-a21a-199fa91d2478"/>
    <ds:schemaRef ds:uri="http://www.w3.org/XML/1998/namespace"/>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otalTime>21</TotalTime>
  <Words>6033</Words>
  <Application>Microsoft Macintosh PowerPoint</Application>
  <PresentationFormat>Widescreen</PresentationFormat>
  <Paragraphs>1277</Paragraphs>
  <Slides>45</Slides>
  <Notes>28</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9" baseType="lpstr">
      <vt:lpstr>IntelOne Display Bold</vt:lpstr>
      <vt:lpstr>IntelOne Display HE Medium</vt:lpstr>
      <vt:lpstr>IntelOne Display Light</vt:lpstr>
      <vt:lpstr>IntelOne Display Medium</vt:lpstr>
      <vt:lpstr>IntelOne Display Regular</vt:lpstr>
      <vt:lpstr>Arial</vt:lpstr>
      <vt:lpstr>Calibri</vt:lpstr>
      <vt:lpstr>Helvetica Neue</vt:lpstr>
      <vt:lpstr>Helvetica Neue Medium</vt:lpstr>
      <vt:lpstr>Intel Clear</vt:lpstr>
      <vt:lpstr>Wingdings</vt:lpstr>
      <vt:lpstr>1_Intel2020-Blue</vt:lpstr>
      <vt:lpstr>Intel2020-White</vt:lpstr>
      <vt:lpstr>think-cell Slide</vt:lpstr>
      <vt:lpstr>Accelerating Innovation for Product &amp; Foundry Leadership – System Design Studio</vt:lpstr>
      <vt:lpstr>Executive Summary</vt:lpstr>
      <vt:lpstr>Agenda</vt:lpstr>
      <vt:lpstr>Agenda</vt:lpstr>
      <vt:lpstr>STCO Poised to Create Novel Product Architectures with Better PPAC</vt:lpstr>
      <vt:lpstr>Agenda</vt:lpstr>
      <vt:lpstr>A Unique Phase for Intel</vt:lpstr>
      <vt:lpstr>Microsoft’s Turnaround Strategy</vt:lpstr>
      <vt:lpstr>Agenda</vt:lpstr>
      <vt:lpstr>TSMC is Extending its Offerings to Systems</vt:lpstr>
      <vt:lpstr>Industry offers SoC Design Frameworks</vt:lpstr>
      <vt:lpstr>Agenda</vt:lpstr>
      <vt:lpstr>Intel has Full Stack Assets, But …</vt:lpstr>
      <vt:lpstr>Intel has Full Stack Assets, But …</vt:lpstr>
      <vt:lpstr>Intel has Full Stack Assets, But …</vt:lpstr>
      <vt:lpstr>Intel has Full Stack Assets, But …</vt:lpstr>
      <vt:lpstr>Intel has Full Stack Assets, But …</vt:lpstr>
      <vt:lpstr>Intel has Full Stack Assets, But …</vt:lpstr>
      <vt:lpstr>Agenda</vt:lpstr>
      <vt:lpstr>To Win, We Must …</vt:lpstr>
      <vt:lpstr>Studio Will Benefit Intel, IFS and Govt.</vt:lpstr>
      <vt:lpstr>Agenda</vt:lpstr>
      <vt:lpstr>Tech Strategy: Amplify with Differentiation Once we have a Connected Solution</vt:lpstr>
      <vt:lpstr>We Propose … System Design Studio</vt:lpstr>
      <vt:lpstr>Connect: Common Model</vt:lpstr>
      <vt:lpstr>Connect: System Prototype</vt:lpstr>
      <vt:lpstr>Connect: Explore Multiple Architectures</vt:lpstr>
      <vt:lpstr>Connect: Integrated Solvers for System Prototyping &amp; Cost Analysis</vt:lpstr>
      <vt:lpstr>Connect: Integrated Simulators for Modeling and Co-design - ISIM</vt:lpstr>
      <vt:lpstr>Once, We Have a Connected System …</vt:lpstr>
      <vt:lpstr>EoU: Intelligent System Exploration Will Make System Design Studio Easy to Use</vt:lpstr>
      <vt:lpstr>Research: Explore HW Bindings for AI/ML Algorithms</vt:lpstr>
      <vt:lpstr>Agenda</vt:lpstr>
      <vt:lpstr>Opportunity #1: Xeon STCO Analysis</vt:lpstr>
      <vt:lpstr>System Design Studio Opportunity</vt:lpstr>
      <vt:lpstr>Opportunity #2: Thermal Challenge</vt:lpstr>
      <vt:lpstr>Opportunity #3: Optimal Silicon Partitioning for IFS</vt:lpstr>
      <vt:lpstr>Opportunity #4: Platform Enablement for Government Programs</vt:lpstr>
      <vt:lpstr>Value Thesis of an Integrated STCO</vt:lpstr>
      <vt:lpstr>Agenda</vt:lpstr>
      <vt:lpstr>System Design Studio Dev Strategy</vt:lpstr>
      <vt:lpstr>Our Approach will Drive Increasing Value</vt:lpstr>
      <vt:lpstr>Call To Action </vt:lpstr>
      <vt:lpstr>Acknowledgements &amp; Sub-Teams</vt:lpstr>
      <vt:lpstr>[Projected Use Model] System Design Studio for Customer0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Killeen, Kristine</dc:creator>
  <cp:lastModifiedBy>Kau, Derchang</cp:lastModifiedBy>
  <cp:revision>3</cp:revision>
  <dcterms:created xsi:type="dcterms:W3CDTF">2021-11-09T17:00:24Z</dcterms:created>
  <dcterms:modified xsi:type="dcterms:W3CDTF">2024-09-22T21:12:13Z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0x01010023FF3520C6D58642A3E640FB5058EB78</vt:lpwstr>
  </property>
</Properties>
</file>