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7003860-60E9-835E-AE80-DE578DDEC0A5}" v="58" dt="2020-10-02T00:20:54.1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1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S::derchang.kau@intel.com::b9148588-e694-4445-9765-2c9aad6149ce" providerId="AD" clId="Web-{D7003860-60E9-835E-AE80-DE578DDEC0A5}"/>
    <pc:docChg chg="modSld">
      <pc:chgData name="Kau, Derchang" userId="S::derchang.kau@intel.com::b9148588-e694-4445-9765-2c9aad6149ce" providerId="AD" clId="Web-{D7003860-60E9-835E-AE80-DE578DDEC0A5}" dt="2020-10-02T00:20:52.593" v="55"/>
      <pc:docMkLst>
        <pc:docMk/>
      </pc:docMkLst>
      <pc:sldChg chg="modSp">
        <pc:chgData name="Kau, Derchang" userId="S::derchang.kau@intel.com::b9148588-e694-4445-9765-2c9aad6149ce" providerId="AD" clId="Web-{D7003860-60E9-835E-AE80-DE578DDEC0A5}" dt="2020-10-02T00:20:52.593" v="55"/>
        <pc:sldMkLst>
          <pc:docMk/>
          <pc:sldMk cId="3634505535" sldId="258"/>
        </pc:sldMkLst>
        <pc:spChg chg="mod">
          <ac:chgData name="Kau, Derchang" userId="S::derchang.kau@intel.com::b9148588-e694-4445-9765-2c9aad6149ce" providerId="AD" clId="Web-{D7003860-60E9-835E-AE80-DE578DDEC0A5}" dt="2020-10-02T00:20:25.904" v="7" actId="20577"/>
          <ac:spMkLst>
            <pc:docMk/>
            <pc:sldMk cId="3634505535" sldId="258"/>
            <ac:spMk id="3" creationId="{E40BF78F-1058-1847-9F55-02ADB27E297A}"/>
          </ac:spMkLst>
        </pc:spChg>
        <pc:graphicFrameChg chg="mod modGraphic">
          <ac:chgData name="Kau, Derchang" userId="S::derchang.kau@intel.com::b9148588-e694-4445-9765-2c9aad6149ce" providerId="AD" clId="Web-{D7003860-60E9-835E-AE80-DE578DDEC0A5}" dt="2020-10-02T00:20:52.593" v="55"/>
          <ac:graphicFrameMkLst>
            <pc:docMk/>
            <pc:sldMk cId="3634505535" sldId="258"/>
            <ac:graphicFrameMk id="5" creationId="{44D209C6-889B-094F-9FA8-1FE9DD41A4AF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C0D8DB6-018E-4C46-9743-E54E47130DB9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92" y="6541964"/>
            <a:ext cx="593437" cy="23341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B5FCF-924B-7344-AB14-C3AE7FB8B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533400"/>
          </a:xfrm>
        </p:spPr>
        <p:txBody>
          <a:bodyPr/>
          <a:lstStyle/>
          <a:p>
            <a:r>
              <a:rPr lang="en-US" sz="2800"/>
              <a:t>CV DOT L1E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BF78F-1058-1847-9F55-02ADB27E2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685800"/>
            <a:ext cx="10363200" cy="3657600"/>
          </a:xfrm>
        </p:spPr>
        <p:txBody>
          <a:bodyPr/>
          <a:lstStyle/>
          <a:p>
            <a:pPr marL="415290" indent="-415290"/>
            <a:r>
              <a:rPr lang="en-US" sz="2000" b="0"/>
              <a:t>Three single mask flows with two types of masks</a:t>
            </a:r>
            <a:endParaRPr lang="en-US"/>
          </a:p>
          <a:p>
            <a:pPr marL="899795" lvl="1" indent="-346075"/>
            <a:r>
              <a:rPr lang="en-US" sz="2000"/>
              <a:t>Opt.1 – Etch/</a:t>
            </a:r>
            <a:r>
              <a:rPr lang="en-US" sz="2000" b="0"/>
              <a:t>Ring:  (5-10um width at 25-100um diameters)  </a:t>
            </a:r>
          </a:p>
          <a:p>
            <a:pPr marL="899795" lvl="1" indent="-346075"/>
            <a:r>
              <a:rPr lang="en-US" sz="2000"/>
              <a:t>Opt.2 –  </a:t>
            </a:r>
            <a:r>
              <a:rPr lang="en-US" sz="2000" b="0"/>
              <a:t>Etch/Square (10-100um)</a:t>
            </a:r>
          </a:p>
          <a:p>
            <a:pPr marL="899795" lvl="1" indent="-346075"/>
            <a:r>
              <a:rPr lang="en-US" sz="2000"/>
              <a:t>Opt.3 – </a:t>
            </a:r>
            <a:r>
              <a:rPr lang="en-US" sz="2000" b="0"/>
              <a:t>Liftoff/Square (10-100um)</a:t>
            </a:r>
          </a:p>
          <a:p>
            <a:pPr marL="553720" lvl="1" indent="0">
              <a:buNone/>
            </a:pPr>
            <a:r>
              <a:rPr lang="en-US" sz="2000">
                <a:latin typeface="Calibri"/>
                <a:cs typeface="Calibri"/>
                <a:sym typeface="Wingdings" pitchFamily="2" charset="2"/>
              </a:rPr>
              <a:t>	</a:t>
            </a:r>
            <a:r>
              <a:rPr lang="en-US" sz="2000">
                <a:latin typeface="Calibri"/>
                <a:cs typeface="Calibri"/>
              </a:rPr>
              <a:t>Preferred flow:  Opt. 3</a:t>
            </a:r>
            <a:endParaRPr lang="en-US" sz="2000" b="0"/>
          </a:p>
          <a:p>
            <a:pPr marL="415290" indent="-415290"/>
            <a:r>
              <a:rPr lang="en-US" sz="2000" b="0"/>
              <a:t>Three coupon lines.  </a:t>
            </a:r>
          </a:p>
          <a:p>
            <a:pPr marL="899795" lvl="1" indent="-346075"/>
            <a:r>
              <a:rPr lang="en-US" sz="2000" b="0">
                <a:latin typeface="Calibri"/>
                <a:cs typeface="Calibri"/>
              </a:rPr>
              <a:t>Mark </a:t>
            </a:r>
            <a:r>
              <a:rPr lang="en-US" sz="2000" b="0" err="1">
                <a:latin typeface="Calibri"/>
                <a:cs typeface="Calibri"/>
              </a:rPr>
              <a:t>Doczy’s</a:t>
            </a:r>
            <a:r>
              <a:rPr lang="en-US" sz="2000" b="0">
                <a:latin typeface="Calibri"/>
                <a:cs typeface="Calibri"/>
              </a:rPr>
              <a:t> ALD film integration line @ CR</a:t>
            </a:r>
          </a:p>
          <a:p>
            <a:pPr marL="899795" lvl="1" indent="-346075"/>
            <a:r>
              <a:rPr lang="en-US" sz="2000" b="0">
                <a:latin typeface="Calibri"/>
                <a:cs typeface="Calibri"/>
              </a:rPr>
              <a:t>Van </a:t>
            </a:r>
            <a:r>
              <a:rPr lang="en-US" sz="2000" b="0" err="1">
                <a:latin typeface="Calibri"/>
                <a:cs typeface="Calibri"/>
              </a:rPr>
              <a:t>Le’s</a:t>
            </a:r>
            <a:r>
              <a:rPr lang="en-US" sz="2000" b="0">
                <a:latin typeface="Calibri"/>
                <a:cs typeface="Calibri"/>
              </a:rPr>
              <a:t> thin film transistor line @ CR</a:t>
            </a:r>
          </a:p>
          <a:p>
            <a:pPr marL="899795" lvl="1" indent="-346075"/>
            <a:r>
              <a:rPr lang="en-US" sz="2000" b="0"/>
              <a:t>Larry Wong’s captive external research line @ Lotus</a:t>
            </a:r>
          </a:p>
          <a:p>
            <a:pPr marL="553720" lvl="1" indent="0">
              <a:buNone/>
            </a:pPr>
            <a:r>
              <a:rPr lang="en-US" sz="2000" b="0"/>
              <a:t>Lotus seems a preferred option; it’s FIFO for work requests with 1 to 1.5week cycle time, with options maturity.   And they also has large variety of TE material for square dot.</a:t>
            </a:r>
          </a:p>
          <a:p>
            <a:pPr marL="415290" indent="-415290"/>
            <a:endParaRPr lang="en-US" sz="2000" b="0"/>
          </a:p>
          <a:p>
            <a:pPr marL="415290" indent="-415290"/>
            <a:endParaRPr lang="en-US" sz="200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A3E0133-4ECE-FF4F-A225-CC9AAD4C1A72}"/>
              </a:ext>
            </a:extLst>
          </p:cNvPr>
          <p:cNvSpPr txBox="1">
            <a:spLocks/>
          </p:cNvSpPr>
          <p:nvPr/>
        </p:nvSpPr>
        <p:spPr bwMode="auto">
          <a:xfrm>
            <a:off x="914400" y="4343400"/>
            <a:ext cx="10363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5pPr>
            <a:lvl6pPr marL="55403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6pPr>
            <a:lvl7pPr marL="110807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7pPr>
            <a:lvl8pPr marL="166210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8pPr>
            <a:lvl9pPr marL="221614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9pPr>
          </a:lstStyle>
          <a:p>
            <a:pPr defTabSz="914400"/>
            <a:r>
              <a:rPr lang="en-US" sz="2800" kern="0"/>
              <a:t>Stack Options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4D209C6-889B-094F-9FA8-1FE9DD41A4A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2202376"/>
              </p:ext>
            </p:extLst>
          </p:nvPr>
        </p:nvGraphicFramePr>
        <p:xfrm>
          <a:off x="1716272" y="4876800"/>
          <a:ext cx="8759456" cy="1874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90675785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149750694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3616093846"/>
                    </a:ext>
                  </a:extLst>
                </a:gridCol>
                <a:gridCol w="4416056">
                  <a:extLst>
                    <a:ext uri="{9D8B030D-6E8A-4147-A177-3AD203B41FA5}">
                      <a16:colId xmlns:a16="http://schemas.microsoft.com/office/drawing/2014/main" val="494508092"/>
                    </a:ext>
                  </a:extLst>
                </a:gridCol>
              </a:tblGrid>
              <a:tr h="272249">
                <a:tc>
                  <a:txBody>
                    <a:bodyPr/>
                    <a:lstStyle/>
                    <a:p>
                      <a:endParaRPr lang="en-US" sz="20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endParaRPr lang="en-US" sz="20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r>
                        <a:rPr lang="en-US" sz="20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 metal from CV dot lab</a:t>
                      </a: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2674410672"/>
                  </a:ext>
                </a:extLst>
              </a:tr>
              <a:tr h="236738">
                <a:tc gridSpan="3">
                  <a:txBody>
                    <a:bodyPr/>
                    <a:lstStyle/>
                    <a:p>
                      <a:endParaRPr lang="en-US" sz="20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Calibri"/>
                          <a:cs typeface="Calibri"/>
                        </a:rPr>
                        <a:t>Seal: POR Carbon or Nitride or </a:t>
                      </a:r>
                      <a:r>
                        <a:rPr lang="en-US" sz="2000" err="1">
                          <a:latin typeface="Calibri"/>
                          <a:cs typeface="Calibri"/>
                        </a:rPr>
                        <a:t>HiK</a:t>
                      </a:r>
                      <a:r>
                        <a:rPr lang="en-US" sz="2000">
                          <a:latin typeface="Calibri"/>
                          <a:cs typeface="Calibri"/>
                        </a:rPr>
                        <a:t> 5nm</a:t>
                      </a: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1032651426"/>
                  </a:ext>
                </a:extLst>
              </a:tr>
              <a:tr h="236738">
                <a:tc gridSpan="3">
                  <a:txBody>
                    <a:bodyPr/>
                    <a:lstStyle/>
                    <a:p>
                      <a:endParaRPr lang="en-US" sz="20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Chal Film 10 to 40nm</a:t>
                      </a: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2139386414"/>
                  </a:ext>
                </a:extLst>
              </a:tr>
              <a:tr h="236738">
                <a:tc gridSpan="3">
                  <a:txBody>
                    <a:bodyPr/>
                    <a:lstStyle/>
                    <a:p>
                      <a:endParaRPr lang="en-US" sz="20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With or without BE 5nm max</a:t>
                      </a: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172231568"/>
                  </a:ext>
                </a:extLst>
              </a:tr>
              <a:tr h="236738">
                <a:tc gridSpan="3">
                  <a:txBody>
                    <a:bodyPr/>
                    <a:lstStyle/>
                    <a:p>
                      <a:endParaRPr lang="en-US" sz="20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Calibri"/>
                          <a:cs typeface="Calibri"/>
                        </a:rPr>
                        <a:t>P type, 8Ω·cm (B11, 1E15/cc and 1mΩ·cm B11, 1E20/cc)</a:t>
                      </a: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32278457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450553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3622EE74-F083-0D42-8C25-FF823516FFD9}" vid="{E0C65D94-A1FF-9744-BDB4-1B54BBA5733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Props1.xml><?xml version="1.0" encoding="utf-8"?>
<ds:datastoreItem xmlns:ds="http://schemas.openxmlformats.org/officeDocument/2006/customXml" ds:itemID="{53B8EBDB-013A-44C4-B714-038C8F2517DD}">
  <ds:schemaRefs>
    <ds:schemaRef ds:uri="90b7a245-a7c3-4504-88b2-cf85318e6b7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90b7a245-a7c3-4504-88b2-cf85318e6b78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</vt:lpstr>
      <vt:lpstr>CV DOT L1E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keywords>CTPClassification=CTP_NT</cp:keywords>
  <cp:revision>1</cp:revision>
  <dcterms:created xsi:type="dcterms:W3CDTF">2020-10-01T21:15:42Z</dcterms:created>
  <dcterms:modified xsi:type="dcterms:W3CDTF">2020-10-02T00:21:04Z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