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 id="2147483687" r:id="rId5"/>
  </p:sldMasterIdLst>
  <p:notesMasterIdLst>
    <p:notesMasterId r:id="rId14"/>
  </p:notesMasterIdLst>
  <p:sldIdLst>
    <p:sldId id="2147470330" r:id="rId6"/>
    <p:sldId id="2147308504" r:id="rId7"/>
    <p:sldId id="2147307532" r:id="rId8"/>
    <p:sldId id="2147470333" r:id="rId9"/>
    <p:sldId id="2147328498" r:id="rId10"/>
    <p:sldId id="266" r:id="rId11"/>
    <p:sldId id="2147469763"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p:scale>
          <a:sx n="255" d="100"/>
          <a:sy n="255" d="100"/>
        </p:scale>
        <p:origin x="-7616" y="-5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u, Derchang" userId="b9148588-e694-4445-9765-2c9aad6149ce" providerId="ADAL" clId="{01BF62F9-FC4B-9341-9536-9E9BA615976A}"/>
    <pc:docChg chg="modSld">
      <pc:chgData name="Kau, Derchang" userId="b9148588-e694-4445-9765-2c9aad6149ce" providerId="ADAL" clId="{01BF62F9-FC4B-9341-9536-9E9BA615976A}" dt="2022-03-21T06:57:19.513" v="0" actId="14100"/>
      <pc:docMkLst>
        <pc:docMk/>
      </pc:docMkLst>
      <pc:sldChg chg="modSp mod">
        <pc:chgData name="Kau, Derchang" userId="b9148588-e694-4445-9765-2c9aad6149ce" providerId="ADAL" clId="{01BF62F9-FC4B-9341-9536-9E9BA615976A}" dt="2022-03-21T06:57:19.513" v="0" actId="14100"/>
        <pc:sldMkLst>
          <pc:docMk/>
          <pc:sldMk cId="1856845703" sldId="266"/>
        </pc:sldMkLst>
        <pc:picChg chg="mod">
          <ac:chgData name="Kau, Derchang" userId="b9148588-e694-4445-9765-2c9aad6149ce" providerId="ADAL" clId="{01BF62F9-FC4B-9341-9536-9E9BA615976A}" dt="2022-03-21T06:57:19.513" v="0" actId="14100"/>
          <ac:picMkLst>
            <pc:docMk/>
            <pc:sldMk cId="1856845703" sldId="266"/>
            <ac:picMk id="21" creationId="{DDE3F150-11F8-4C92-ABA3-16733D169F89}"/>
          </ac:picMkLst>
        </pc:picChg>
      </pc:sldChg>
    </pc:docChg>
  </pc:docChgLst>
  <pc:docChgLst>
    <pc:chgData name="Lim, Chee How" userId="3e3b1340-fe5f-45eb-8264-ab377f58a9db" providerId="ADAL" clId="{AA287E12-2DD7-4D64-A8C7-B1256B76716B}"/>
    <pc:docChg chg="addSld delSld modSld sldOrd delMainMaster">
      <pc:chgData name="Lim, Chee How" userId="3e3b1340-fe5f-45eb-8264-ab377f58a9db" providerId="ADAL" clId="{AA287E12-2DD7-4D64-A8C7-B1256B76716B}" dt="2022-03-18T03:33:35.964" v="138" actId="47"/>
      <pc:docMkLst>
        <pc:docMk/>
      </pc:docMkLst>
      <pc:sldChg chg="addSp modSp add mod">
        <pc:chgData name="Lim, Chee How" userId="3e3b1340-fe5f-45eb-8264-ab377f58a9db" providerId="ADAL" clId="{AA287E12-2DD7-4D64-A8C7-B1256B76716B}" dt="2022-03-15T05:32:05.318" v="132" actId="20577"/>
        <pc:sldMkLst>
          <pc:docMk/>
          <pc:sldMk cId="1063292958" sldId="265"/>
        </pc:sldMkLst>
        <pc:spChg chg="mod">
          <ac:chgData name="Lim, Chee How" userId="3e3b1340-fe5f-45eb-8264-ab377f58a9db" providerId="ADAL" clId="{AA287E12-2DD7-4D64-A8C7-B1256B76716B}" dt="2022-03-15T05:31:54.021" v="114" actId="1036"/>
          <ac:spMkLst>
            <pc:docMk/>
            <pc:sldMk cId="1063292958" sldId="265"/>
            <ac:spMk id="3" creationId="{8E1CA6F2-0A85-45A9-83BF-279835C1106E}"/>
          </ac:spMkLst>
        </pc:spChg>
        <pc:spChg chg="mod">
          <ac:chgData name="Lim, Chee How" userId="3e3b1340-fe5f-45eb-8264-ab377f58a9db" providerId="ADAL" clId="{AA287E12-2DD7-4D64-A8C7-B1256B76716B}" dt="2022-03-15T05:32:05.318" v="132" actId="20577"/>
          <ac:spMkLst>
            <pc:docMk/>
            <pc:sldMk cId="1063292958" sldId="265"/>
            <ac:spMk id="4" creationId="{A9E8EEEC-0975-47B7-9EE2-92F6FE2718E5}"/>
          </ac:spMkLst>
        </pc:spChg>
        <pc:spChg chg="add mod">
          <ac:chgData name="Lim, Chee How" userId="3e3b1340-fe5f-45eb-8264-ab377f58a9db" providerId="ADAL" clId="{AA287E12-2DD7-4D64-A8C7-B1256B76716B}" dt="2022-03-15T05:31:48.995" v="97" actId="1035"/>
          <ac:spMkLst>
            <pc:docMk/>
            <pc:sldMk cId="1063292958" sldId="265"/>
            <ac:spMk id="5" creationId="{DCA69459-FF8C-4368-9944-21ADF453B03F}"/>
          </ac:spMkLst>
        </pc:spChg>
      </pc:sldChg>
      <pc:sldChg chg="modSp add mod">
        <pc:chgData name="Lim, Chee How" userId="3e3b1340-fe5f-45eb-8264-ab377f58a9db" providerId="ADAL" clId="{AA287E12-2DD7-4D64-A8C7-B1256B76716B}" dt="2022-03-16T00:04:11.742" v="137" actId="14100"/>
        <pc:sldMkLst>
          <pc:docMk/>
          <pc:sldMk cId="1856845703" sldId="266"/>
        </pc:sldMkLst>
        <pc:spChg chg="mod">
          <ac:chgData name="Lim, Chee How" userId="3e3b1340-fe5f-45eb-8264-ab377f58a9db" providerId="ADAL" clId="{AA287E12-2DD7-4D64-A8C7-B1256B76716B}" dt="2022-03-15T05:30:36.255" v="59" actId="207"/>
          <ac:spMkLst>
            <pc:docMk/>
            <pc:sldMk cId="1856845703" sldId="266"/>
            <ac:spMk id="2" creationId="{F1BD4AA0-E02E-4A08-9ECA-9C3DCA9EF739}"/>
          </ac:spMkLst>
        </pc:spChg>
        <pc:spChg chg="mod">
          <ac:chgData name="Lim, Chee How" userId="3e3b1340-fe5f-45eb-8264-ab377f58a9db" providerId="ADAL" clId="{AA287E12-2DD7-4D64-A8C7-B1256B76716B}" dt="2022-03-16T00:04:08.855" v="136" actId="14100"/>
          <ac:spMkLst>
            <pc:docMk/>
            <pc:sldMk cId="1856845703" sldId="266"/>
            <ac:spMk id="12" creationId="{28C0993E-A3B0-4DDA-AF5A-C0D0EA1C2002}"/>
          </ac:spMkLst>
        </pc:spChg>
        <pc:spChg chg="mod">
          <ac:chgData name="Lim, Chee How" userId="3e3b1340-fe5f-45eb-8264-ab377f58a9db" providerId="ADAL" clId="{AA287E12-2DD7-4D64-A8C7-B1256B76716B}" dt="2022-03-16T00:04:03.060" v="135" actId="14100"/>
          <ac:spMkLst>
            <pc:docMk/>
            <pc:sldMk cId="1856845703" sldId="266"/>
            <ac:spMk id="16" creationId="{71EDDBE4-CABE-49BC-9054-644D8CDBE1A8}"/>
          </ac:spMkLst>
        </pc:spChg>
        <pc:spChg chg="mod">
          <ac:chgData name="Lim, Chee How" userId="3e3b1340-fe5f-45eb-8264-ab377f58a9db" providerId="ADAL" clId="{AA287E12-2DD7-4D64-A8C7-B1256B76716B}" dt="2022-03-16T00:03:58.535" v="134" actId="14100"/>
          <ac:spMkLst>
            <pc:docMk/>
            <pc:sldMk cId="1856845703" sldId="266"/>
            <ac:spMk id="19" creationId="{5D6179DE-7AA4-4E2F-90C7-BA72E9ED09D7}"/>
          </ac:spMkLst>
        </pc:spChg>
        <pc:spChg chg="mod">
          <ac:chgData name="Lim, Chee How" userId="3e3b1340-fe5f-45eb-8264-ab377f58a9db" providerId="ADAL" clId="{AA287E12-2DD7-4D64-A8C7-B1256B76716B}" dt="2022-03-16T00:04:11.742" v="137" actId="14100"/>
          <ac:spMkLst>
            <pc:docMk/>
            <pc:sldMk cId="1856845703" sldId="266"/>
            <ac:spMk id="22" creationId="{FB073D77-8D2A-4F8B-A5BD-49DFEB632E00}"/>
          </ac:spMkLst>
        </pc:spChg>
      </pc:sldChg>
      <pc:sldChg chg="add">
        <pc:chgData name="Lim, Chee How" userId="3e3b1340-fe5f-45eb-8264-ab377f58a9db" providerId="ADAL" clId="{AA287E12-2DD7-4D64-A8C7-B1256B76716B}" dt="2022-03-15T05:22:08.320" v="45"/>
        <pc:sldMkLst>
          <pc:docMk/>
          <pc:sldMk cId="1145202506" sldId="2147307532"/>
        </pc:sldMkLst>
      </pc:sldChg>
      <pc:sldChg chg="modSp add mod">
        <pc:chgData name="Lim, Chee How" userId="3e3b1340-fe5f-45eb-8264-ab377f58a9db" providerId="ADAL" clId="{AA287E12-2DD7-4D64-A8C7-B1256B76716B}" dt="2022-03-15T21:18:32.099" v="133" actId="207"/>
        <pc:sldMkLst>
          <pc:docMk/>
          <pc:sldMk cId="3451975917" sldId="2147308504"/>
        </pc:sldMkLst>
        <pc:spChg chg="mod">
          <ac:chgData name="Lim, Chee How" userId="3e3b1340-fe5f-45eb-8264-ab377f58a9db" providerId="ADAL" clId="{AA287E12-2DD7-4D64-A8C7-B1256B76716B}" dt="2022-03-15T21:18:32.099" v="133" actId="207"/>
          <ac:spMkLst>
            <pc:docMk/>
            <pc:sldMk cId="3451975917" sldId="2147308504"/>
            <ac:spMk id="63" creationId="{70E9771A-70CB-4AC6-9053-8B0FBEA0A1F0}"/>
          </ac:spMkLst>
        </pc:spChg>
      </pc:sldChg>
      <pc:sldChg chg="ord">
        <pc:chgData name="Lim, Chee How" userId="3e3b1340-fe5f-45eb-8264-ab377f58a9db" providerId="ADAL" clId="{AA287E12-2DD7-4D64-A8C7-B1256B76716B}" dt="2022-03-15T05:19:33.160" v="6"/>
        <pc:sldMkLst>
          <pc:docMk/>
          <pc:sldMk cId="477474285" sldId="2147328498"/>
        </pc:sldMkLst>
      </pc:sldChg>
      <pc:sldChg chg="del ord">
        <pc:chgData name="Lim, Chee How" userId="3e3b1340-fe5f-45eb-8264-ab377f58a9db" providerId="ADAL" clId="{AA287E12-2DD7-4D64-A8C7-B1256B76716B}" dt="2022-03-18T03:33:35.964" v="138" actId="47"/>
        <pc:sldMkLst>
          <pc:docMk/>
          <pc:sldMk cId="1650331980" sldId="2147469816"/>
        </pc:sldMkLst>
      </pc:sldChg>
      <pc:sldChg chg="del">
        <pc:chgData name="Lim, Chee How" userId="3e3b1340-fe5f-45eb-8264-ab377f58a9db" providerId="ADAL" clId="{AA287E12-2DD7-4D64-A8C7-B1256B76716B}" dt="2022-03-18T03:33:35.964" v="138" actId="47"/>
        <pc:sldMkLst>
          <pc:docMk/>
          <pc:sldMk cId="3396400468" sldId="2147469818"/>
        </pc:sldMkLst>
      </pc:sldChg>
      <pc:sldChg chg="del">
        <pc:chgData name="Lim, Chee How" userId="3e3b1340-fe5f-45eb-8264-ab377f58a9db" providerId="ADAL" clId="{AA287E12-2DD7-4D64-A8C7-B1256B76716B}" dt="2022-03-18T03:33:35.964" v="138" actId="47"/>
        <pc:sldMkLst>
          <pc:docMk/>
          <pc:sldMk cId="1676370677" sldId="2147469820"/>
        </pc:sldMkLst>
      </pc:sldChg>
      <pc:sldChg chg="del">
        <pc:chgData name="Lim, Chee How" userId="3e3b1340-fe5f-45eb-8264-ab377f58a9db" providerId="ADAL" clId="{AA287E12-2DD7-4D64-A8C7-B1256B76716B}" dt="2022-03-18T03:33:35.964" v="138" actId="47"/>
        <pc:sldMkLst>
          <pc:docMk/>
          <pc:sldMk cId="1719699036" sldId="2147469826"/>
        </pc:sldMkLst>
      </pc:sldChg>
      <pc:sldChg chg="del">
        <pc:chgData name="Lim, Chee How" userId="3e3b1340-fe5f-45eb-8264-ab377f58a9db" providerId="ADAL" clId="{AA287E12-2DD7-4D64-A8C7-B1256B76716B}" dt="2022-03-18T03:33:35.964" v="138" actId="47"/>
        <pc:sldMkLst>
          <pc:docMk/>
          <pc:sldMk cId="525827771" sldId="2147470329"/>
        </pc:sldMkLst>
      </pc:sldChg>
      <pc:sldChg chg="modSp mod">
        <pc:chgData name="Lim, Chee How" userId="3e3b1340-fe5f-45eb-8264-ab377f58a9db" providerId="ADAL" clId="{AA287E12-2DD7-4D64-A8C7-B1256B76716B}" dt="2022-03-15T05:19:58.223" v="43" actId="20577"/>
        <pc:sldMkLst>
          <pc:docMk/>
          <pc:sldMk cId="83377442" sldId="2147470330"/>
        </pc:sldMkLst>
        <pc:spChg chg="mod">
          <ac:chgData name="Lim, Chee How" userId="3e3b1340-fe5f-45eb-8264-ab377f58a9db" providerId="ADAL" clId="{AA287E12-2DD7-4D64-A8C7-B1256B76716B}" dt="2022-03-15T05:19:54.557" v="41" actId="20577"/>
          <ac:spMkLst>
            <pc:docMk/>
            <pc:sldMk cId="83377442" sldId="2147470330"/>
            <ac:spMk id="3" creationId="{6B23A21B-B9B1-48DB-A2DA-01ABBB06527D}"/>
          </ac:spMkLst>
        </pc:spChg>
        <pc:spChg chg="mod">
          <ac:chgData name="Lim, Chee How" userId="3e3b1340-fe5f-45eb-8264-ab377f58a9db" providerId="ADAL" clId="{AA287E12-2DD7-4D64-A8C7-B1256B76716B}" dt="2022-03-15T05:19:58.223" v="43" actId="20577"/>
          <ac:spMkLst>
            <pc:docMk/>
            <pc:sldMk cId="83377442" sldId="2147470330"/>
            <ac:spMk id="4" creationId="{8AD0DFBA-A28F-4F70-BD29-1E6BA9FB7BB0}"/>
          </ac:spMkLst>
        </pc:spChg>
      </pc:sldChg>
      <pc:sldChg chg="del">
        <pc:chgData name="Lim, Chee How" userId="3e3b1340-fe5f-45eb-8264-ab377f58a9db" providerId="ADAL" clId="{AA287E12-2DD7-4D64-A8C7-B1256B76716B}" dt="2022-03-18T03:33:35.964" v="138" actId="47"/>
        <pc:sldMkLst>
          <pc:docMk/>
          <pc:sldMk cId="3734661364" sldId="2147470331"/>
        </pc:sldMkLst>
      </pc:sldChg>
      <pc:sldChg chg="del">
        <pc:chgData name="Lim, Chee How" userId="3e3b1340-fe5f-45eb-8264-ab377f58a9db" providerId="ADAL" clId="{AA287E12-2DD7-4D64-A8C7-B1256B76716B}" dt="2022-03-15T05:19:23.459" v="0" actId="47"/>
        <pc:sldMkLst>
          <pc:docMk/>
          <pc:sldMk cId="3865092490" sldId="2147470332"/>
        </pc:sldMkLst>
      </pc:sldChg>
      <pc:sldChg chg="ord">
        <pc:chgData name="Lim, Chee How" userId="3e3b1340-fe5f-45eb-8264-ab377f58a9db" providerId="ADAL" clId="{AA287E12-2DD7-4D64-A8C7-B1256B76716B}" dt="2022-03-15T05:19:30.973" v="4"/>
        <pc:sldMkLst>
          <pc:docMk/>
          <pc:sldMk cId="936002091" sldId="2147470333"/>
        </pc:sldMkLst>
      </pc:sldChg>
      <pc:sldMasterChg chg="del delSldLayout">
        <pc:chgData name="Lim, Chee How" userId="3e3b1340-fe5f-45eb-8264-ab377f58a9db" providerId="ADAL" clId="{AA287E12-2DD7-4D64-A8C7-B1256B76716B}" dt="2022-03-18T03:33:35.964" v="138" actId="47"/>
        <pc:sldMasterMkLst>
          <pc:docMk/>
          <pc:sldMasterMk cId="1322174686" sldId="2147483660"/>
        </pc:sldMasterMkLst>
        <pc:sldLayoutChg chg="del">
          <pc:chgData name="Lim, Chee How" userId="3e3b1340-fe5f-45eb-8264-ab377f58a9db" providerId="ADAL" clId="{AA287E12-2DD7-4D64-A8C7-B1256B76716B}" dt="2022-03-18T03:33:35.964" v="138" actId="47"/>
          <pc:sldLayoutMkLst>
            <pc:docMk/>
            <pc:sldMasterMk cId="1322174686" sldId="2147483660"/>
            <pc:sldLayoutMk cId="2374160166" sldId="2147483661"/>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537223258" sldId="2147483662"/>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1852247453" sldId="2147483663"/>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4218603666" sldId="2147483664"/>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4165282995" sldId="2147483665"/>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1166304443" sldId="2147483666"/>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3013925516" sldId="2147483667"/>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3561603690" sldId="2147483668"/>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211886715" sldId="2147483669"/>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2901892396" sldId="2147483670"/>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500678357" sldId="2147483671"/>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2819706090" sldId="2147483672"/>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1990063325" sldId="2147483673"/>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4023752202" sldId="2147483674"/>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2445812853" sldId="2147483675"/>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118317028" sldId="2147483676"/>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3769972055" sldId="2147483677"/>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3941141406" sldId="2147483678"/>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2569983399" sldId="2147483679"/>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2472856133" sldId="2147483680"/>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63149089" sldId="2147483681"/>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728123425" sldId="2147483682"/>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3870166983" sldId="2147483683"/>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1926544601" sldId="2147483684"/>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4120452110" sldId="2147483685"/>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2677434762" sldId="2147483686"/>
          </pc:sldLayoutMkLst>
        </pc:sldLayoutChg>
        <pc:sldLayoutChg chg="del">
          <pc:chgData name="Lim, Chee How" userId="3e3b1340-fe5f-45eb-8264-ab377f58a9db" providerId="ADAL" clId="{AA287E12-2DD7-4D64-A8C7-B1256B76716B}" dt="2022-03-18T03:33:35.964" v="138" actId="47"/>
          <pc:sldLayoutMkLst>
            <pc:docMk/>
            <pc:sldMasterMk cId="1322174686" sldId="2147483660"/>
            <pc:sldLayoutMk cId="2543067911" sldId="2147483783"/>
          </pc:sldLayoutMkLst>
        </pc:sldLayoutChg>
      </pc:sldMasterChg>
      <pc:sldMasterChg chg="delSldLayout">
        <pc:chgData name="Lim, Chee How" userId="3e3b1340-fe5f-45eb-8264-ab377f58a9db" providerId="ADAL" clId="{AA287E12-2DD7-4D64-A8C7-B1256B76716B}" dt="2022-03-15T05:19:23.459" v="0" actId="47"/>
        <pc:sldMasterMkLst>
          <pc:docMk/>
          <pc:sldMasterMk cId="4107765043" sldId="2147483717"/>
        </pc:sldMasterMkLst>
        <pc:sldLayoutChg chg="del">
          <pc:chgData name="Lim, Chee How" userId="3e3b1340-fe5f-45eb-8264-ab377f58a9db" providerId="ADAL" clId="{AA287E12-2DD7-4D64-A8C7-B1256B76716B}" dt="2022-03-15T05:19:23.459" v="0" actId="47"/>
          <pc:sldLayoutMkLst>
            <pc:docMk/>
            <pc:sldMasterMk cId="4107765043" sldId="2147483717"/>
            <pc:sldLayoutMk cId="796241253" sldId="21474837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48D375-DBCE-402A-9688-8BBABA2EA169}" type="datetimeFigureOut">
              <a:rPr lang="en-US" smtClean="0"/>
              <a:t>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A05628-DFC2-4319-8482-03484E9FD7E9}" type="slidenum">
              <a:rPr lang="en-US" smtClean="0"/>
              <a:t>‹#›</a:t>
            </a:fld>
            <a:endParaRPr lang="en-US"/>
          </a:p>
        </p:txBody>
      </p:sp>
    </p:spTree>
    <p:extLst>
      <p:ext uri="{BB962C8B-B14F-4D97-AF65-F5344CB8AC3E}">
        <p14:creationId xmlns:p14="http://schemas.microsoft.com/office/powerpoint/2010/main" val="3862335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3C71"/>
              </a:solidFill>
              <a:effectLst/>
              <a:uLnTx/>
              <a:uFillTx/>
              <a:latin typeface="Intel Cle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MTL-H, Arrow Lake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LNC/SKT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POR PRQ is Q3’23, but may delay to Q4’23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Likely on TSMC N3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TI on Q1’22 ARL for Q3’22 PRQ: 6Q?</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Decision to be made by CCG. 10Mu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3C71"/>
              </a:solidFill>
              <a:effectLst/>
              <a:uLnTx/>
              <a:uFillTx/>
              <a:latin typeface="Intel Cle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Cypress Lake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Likely on TSMC N3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SKT-based entry part with PRQ of Q3’23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TI on Q1’22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N series 6-10W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3C71"/>
                </a:solidFill>
                <a:effectLst/>
                <a:uLnTx/>
                <a:uFillTx/>
                <a:latin typeface="Intel Clear"/>
                <a:ea typeface="+mn-ea"/>
                <a:cs typeface="+mn-cs"/>
              </a:rPr>
              <a:t>Prior gen is ADL-N GRT – PRQ Q3’22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3C71"/>
              </a:solidFill>
              <a:effectLst/>
              <a:uLnTx/>
              <a:uFillTx/>
              <a:latin typeface="Intel Clear"/>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3C71"/>
              </a:solidFill>
              <a:effectLst/>
              <a:uLnTx/>
              <a:uFillTx/>
              <a:latin typeface="Intel Clear"/>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3C71"/>
              </a:solidFill>
              <a:effectLst/>
              <a:uLnTx/>
              <a:uFillTx/>
              <a:latin typeface="Intel Clear"/>
              <a:ea typeface="+mn-ea"/>
              <a:cs typeface="+mn-cs"/>
            </a:endParaRPr>
          </a:p>
          <a:p>
            <a:endParaRPr lang="en-US" sz="1000"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BDCA7-5904-49E8-AEA2-D6A21DA32E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96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BDCA7-5904-49E8-AEA2-D6A21DA32E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44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203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800"/>
              <a:t>1</a:t>
            </a:r>
            <a:r>
              <a:rPr lang="en-US" sz="1800" baseline="30000"/>
              <a:t>st</a:t>
            </a:r>
            <a:r>
              <a:rPr lang="en-US" sz="1800"/>
              <a:t> half</a:t>
            </a:r>
          </a:p>
          <a:p>
            <a:pPr marL="285750" indent="-285750">
              <a:spcBef>
                <a:spcPts val="600"/>
              </a:spcBef>
              <a:buFont typeface="Arial" panose="020B0604020202020204" pitchFamily="34" charset="0"/>
              <a:buChar char="•"/>
            </a:pPr>
            <a:r>
              <a:rPr lang="en-US" sz="1800"/>
              <a:t>TSMC N3B &amp; N3E nodes competitively ahead in 2022-23</a:t>
            </a:r>
          </a:p>
          <a:p>
            <a:pPr marL="285750" indent="-285750">
              <a:spcBef>
                <a:spcPts val="600"/>
              </a:spcBef>
              <a:buFont typeface="Arial" panose="020B0604020202020204" pitchFamily="34" charset="0"/>
              <a:buChar char="•"/>
            </a:pPr>
            <a:r>
              <a:rPr lang="en-US" sz="1200"/>
              <a:t>Driven through branch initiative, Intel is leveraging N3B capability on ARL-PX/S/G2, LNL-M and SRF for product leadership</a:t>
            </a:r>
          </a:p>
          <a:p>
            <a:pPr marL="285750" indent="-285750">
              <a:spcBef>
                <a:spcPts val="600"/>
              </a:spcBef>
              <a:buFont typeface="Arial" panose="020B0604020202020204" pitchFamily="34" charset="0"/>
              <a:buChar char="•"/>
            </a:pPr>
            <a:r>
              <a:rPr lang="en-US" sz="1800"/>
              <a:t>Intel 1278.4 &amp; 1278.6 are better in iso-power performance and narrowing density gap in 2024-25</a:t>
            </a:r>
          </a:p>
          <a:p>
            <a:pPr marL="285750" indent="-285750">
              <a:spcBef>
                <a:spcPts val="600"/>
              </a:spcBef>
              <a:buFont typeface="Arial" panose="020B0604020202020204" pitchFamily="34" charset="0"/>
              <a:buChar char="•"/>
            </a:pPr>
            <a:r>
              <a:rPr lang="en-US" sz="1800"/>
              <a:t>N</a:t>
            </a:r>
            <a:r>
              <a:rPr lang="en-US" sz="1200"/>
              <a:t>2 progressing in parallel despite N3 changes, Intel should drive N2 co-optimization on silicon and packaging to leverage best-in-class offerings</a:t>
            </a:r>
          </a:p>
          <a:p>
            <a:endParaRPr lang="en-US"/>
          </a:p>
          <a:p>
            <a:r>
              <a:rPr lang="en-US"/>
              <a:t>2</a:t>
            </a:r>
            <a:r>
              <a:rPr lang="en-US" baseline="30000"/>
              <a:t>nd</a:t>
            </a:r>
            <a:r>
              <a:rPr lang="en-US"/>
              <a:t> half  </a:t>
            </a:r>
          </a:p>
          <a:p>
            <a:pPr marL="342900" indent="-342900">
              <a:spcBef>
                <a:spcPts val="600"/>
              </a:spcBef>
              <a:buFont typeface="Arial" panose="020B0604020202020204" pitchFamily="34" charset="0"/>
              <a:buChar char="•"/>
            </a:pPr>
            <a:r>
              <a:rPr lang="en-US" sz="1200"/>
              <a:t>N3E/E+ dual-drive would provide roadmap flexibility or contingency as Intel optimizes Capex and drives toward ’25+ process leadership</a:t>
            </a:r>
          </a:p>
          <a:p>
            <a:pPr marL="342900" indent="-342900">
              <a:spcBef>
                <a:spcPts val="600"/>
              </a:spcBef>
              <a:buFont typeface="Arial" panose="020B0604020202020204" pitchFamily="34" charset="0"/>
              <a:buChar char="•"/>
            </a:pPr>
            <a:r>
              <a:rPr lang="en-US" sz="1200"/>
              <a:t>N2 Product-Technology DTCO/STCO needed to maximize industry’s Leading Edge Silicon and Advanced Packaging</a:t>
            </a:r>
          </a:p>
          <a:p>
            <a:endParaRPr lang="en-US"/>
          </a:p>
        </p:txBody>
      </p:sp>
      <p:sp>
        <p:nvSpPr>
          <p:cNvPr id="4" name="Slide Number Placeholder 3"/>
          <p:cNvSpPr>
            <a:spLocks noGrp="1"/>
          </p:cNvSpPr>
          <p:nvPr>
            <p:ph type="sldNum" sz="quarter" idx="5"/>
          </p:nvPr>
        </p:nvSpPr>
        <p:spPr/>
        <p:txBody>
          <a:bodyPr/>
          <a:lstStyle/>
          <a:p>
            <a:fld id="{1F446470-A719-43C3-87CB-C0EAF07340CD}" type="slidenum">
              <a:rPr lang="en-US" smtClean="0"/>
              <a:t>7</a:t>
            </a:fld>
            <a:endParaRPr lang="en-US"/>
          </a:p>
        </p:txBody>
      </p:sp>
    </p:spTree>
    <p:extLst>
      <p:ext uri="{BB962C8B-B14F-4D97-AF65-F5344CB8AC3E}">
        <p14:creationId xmlns:p14="http://schemas.microsoft.com/office/powerpoint/2010/main" val="4015482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A">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1982CC-C5C2-43DF-8FDA-037495FAF982}"/>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16" name="Rectangle 15">
              <a:extLst>
                <a:ext uri="{FF2B5EF4-FFF2-40B4-BE49-F238E27FC236}">
                  <a16:creationId xmlns:a16="http://schemas.microsoft.com/office/drawing/2014/main" id="{1F4567CD-F1DA-4E8F-ADDF-371B07892411}"/>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FF16119A-1487-48A7-9CC6-71F9F9535C16}"/>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63CF0AA4-E89F-418F-83F2-0CC0FB3DF16B}"/>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A9F8D4CB-DB57-4130-8BDE-86D5A4C11D49}"/>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502BD194-F320-4426-964A-1D4F58024C5F}"/>
                </a:ext>
              </a:extLst>
            </p:cNvPr>
            <p:cNvGrpSpPr/>
            <p:nvPr/>
          </p:nvGrpSpPr>
          <p:grpSpPr>
            <a:xfrm>
              <a:off x="1468406" y="5995719"/>
              <a:ext cx="1059754" cy="396801"/>
              <a:chOff x="1314450" y="6391094"/>
              <a:chExt cx="1123377" cy="420623"/>
            </a:xfrm>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grpSp>
        <p:nvGrpSpPr>
          <p:cNvPr id="13" name="Group 12">
            <a:extLst>
              <a:ext uri="{FF2B5EF4-FFF2-40B4-BE49-F238E27FC236}">
                <a16:creationId xmlns:a16="http://schemas.microsoft.com/office/drawing/2014/main" id="{77538DC6-5A10-44DE-BF8C-5185BC4F6B42}"/>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15583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a:lstStyle/>
          <a:p>
            <a:r>
              <a:rPr lang="en-US"/>
              <a:t>Click to edit title style</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hasCustomPrompt="1"/>
          </p:nvPr>
        </p:nvSpPr>
        <p:spPr>
          <a:xfrm>
            <a:off x="381000" y="1495361"/>
            <a:ext cx="10972800" cy="530454"/>
          </a:xfrm>
        </p:spPr>
        <p:txBody>
          <a:bodyPr>
            <a:noAutofit/>
          </a:bodyPr>
          <a:lstStyle>
            <a:lvl1pPr marL="0" indent="0">
              <a:buNone/>
              <a:defRPr sz="3200" b="0" i="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5923935"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34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5923935"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150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 Content &amp;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1000" y="221694"/>
            <a:ext cx="5429864" cy="1199822"/>
          </a:xfrm>
        </p:spPr>
        <p:txBody>
          <a:bodyPr/>
          <a:lstStyle/>
          <a:p>
            <a:r>
              <a:rPr lang="en-US"/>
              <a:t>Click to edit title style</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hasCustomPrompt="1"/>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230287"/>
            <a:ext cx="5884606" cy="2410686"/>
          </a:xfrm>
        </p:spPr>
        <p:txBody>
          <a:bodyPr/>
          <a:lstStyle>
            <a:lvl1pPr marL="0" indent="0">
              <a:buNone/>
              <a:defRPr/>
            </a:lvl1pPr>
          </a:lstStyle>
          <a:p>
            <a:r>
              <a:rPr lang="en-US"/>
              <a:t>Click icon to add picture</a:t>
            </a:r>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hasCustomPrompt="1"/>
          </p:nvPr>
        </p:nvSpPr>
        <p:spPr>
          <a:xfrm>
            <a:off x="5926138" y="2655075"/>
            <a:ext cx="5884606"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5924550" y="3331781"/>
            <a:ext cx="5884606" cy="2410686"/>
          </a:xfrm>
        </p:spPr>
        <p:txBody>
          <a:bodyPr/>
          <a:lstStyle>
            <a:lvl1pPr marL="0" indent="0">
              <a:buNone/>
              <a:defRPr/>
            </a:lvl1pPr>
          </a:lstStyle>
          <a:p>
            <a:r>
              <a:rPr lang="en-US"/>
              <a:t>Click icon to add picture</a:t>
            </a:r>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hasCustomPrompt="1"/>
          </p:nvPr>
        </p:nvSpPr>
        <p:spPr>
          <a:xfrm>
            <a:off x="5924294" y="5767077"/>
            <a:ext cx="5884606"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text styles</a:t>
            </a:r>
          </a:p>
        </p:txBody>
      </p:sp>
    </p:spTree>
    <p:extLst>
      <p:ext uri="{BB962C8B-B14F-4D97-AF65-F5344CB8AC3E}">
        <p14:creationId xmlns:p14="http://schemas.microsoft.com/office/powerpoint/2010/main" val="8956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 Content &amp;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1000" y="221694"/>
            <a:ext cx="5429864" cy="1199822"/>
          </a:xfrm>
        </p:spPr>
        <p:txBody>
          <a:body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6265606" cy="6400799"/>
          </a:xfrm>
        </p:spPr>
        <p:txBody>
          <a:bodyPr/>
          <a:lstStyle>
            <a:lvl1pPr marL="0" indent="0">
              <a:buNone/>
              <a:defRPr/>
            </a:lvl1pPr>
          </a:lstStyle>
          <a:p>
            <a:r>
              <a:rPr lang="en-US"/>
              <a:t>Click icon to add picture</a:t>
            </a:r>
          </a:p>
        </p:txBody>
      </p:sp>
      <p:sp>
        <p:nvSpPr>
          <p:cNvPr id="8" name="Text Placeholder 5">
            <a:extLst>
              <a:ext uri="{FF2B5EF4-FFF2-40B4-BE49-F238E27FC236}">
                <a16:creationId xmlns:a16="http://schemas.microsoft.com/office/drawing/2014/main" id="{C4D1D699-1964-9A45-A892-EAAC949B8250}"/>
              </a:ext>
            </a:extLst>
          </p:cNvPr>
          <p:cNvSpPr>
            <a:spLocks noGrp="1"/>
          </p:cNvSpPr>
          <p:nvPr>
            <p:ph type="body" sz="quarter" idx="10" hasCustomPrompt="1"/>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Tree>
    <p:extLst>
      <p:ext uri="{BB962C8B-B14F-4D97-AF65-F5344CB8AC3E}">
        <p14:creationId xmlns:p14="http://schemas.microsoft.com/office/powerpoint/2010/main" val="11606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2192000" cy="6400799"/>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1672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1694"/>
            <a:ext cx="11430000" cy="1199822"/>
          </a:xfrm>
        </p:spPr>
        <p:txBody>
          <a:body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1441833"/>
            <a:ext cx="11430000" cy="4241800"/>
          </a:xfrm>
        </p:spPr>
        <p:txBody>
          <a:bodyPr>
            <a:normAutofit/>
          </a:bodyPr>
          <a:lstStyle>
            <a:lvl1pPr marL="0" indent="0">
              <a:buNone/>
              <a:defRPr sz="6000" b="0" i="0">
                <a:solidFill>
                  <a:schemeClr val="accent1"/>
                </a:solidFill>
                <a:latin typeface="IntelOne Text" panose="020B0503020203020204" pitchFamily="34" charset="0"/>
              </a:defRPr>
            </a:lvl1pPr>
          </a:lstStyle>
          <a:p>
            <a:pPr lvl="0"/>
            <a:r>
              <a:rPr lang="en-US"/>
              <a:t>Click to edit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hasCustomPrompt="1"/>
          </p:nvPr>
        </p:nvSpPr>
        <p:spPr>
          <a:xfrm>
            <a:off x="381000" y="5757203"/>
            <a:ext cx="11430000" cy="501650"/>
          </a:xfrm>
        </p:spPr>
        <p:txBody>
          <a:bodyPr/>
          <a:lstStyle>
            <a:lvl1pPr marL="0" indent="0">
              <a:buNone/>
              <a:defRPr>
                <a:solidFill>
                  <a:schemeClr val="tx2"/>
                </a:solidFill>
                <a:latin typeface="IntelOne Text" panose="020B0503020203020204" pitchFamily="34" charset="77"/>
              </a:defRPr>
            </a:lvl1pPr>
          </a:lstStyle>
          <a:p>
            <a:pPr lvl="0"/>
            <a:r>
              <a:rPr lang="en-US"/>
              <a:t>Click to edit text styles</a:t>
            </a:r>
          </a:p>
        </p:txBody>
      </p:sp>
    </p:spTree>
    <p:extLst>
      <p:ext uri="{BB962C8B-B14F-4D97-AF65-F5344CB8AC3E}">
        <p14:creationId xmlns:p14="http://schemas.microsoft.com/office/powerpoint/2010/main" val="170812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Quote Blu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5C5F7F-FFD1-40A0-9F2F-8A0E8C217C0E}"/>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1441833"/>
            <a:ext cx="10972800" cy="4241800"/>
          </a:xfrm>
        </p:spPr>
        <p:txBody>
          <a:bodyPr>
            <a:normAutofit/>
          </a:bodyPr>
          <a:lstStyle>
            <a:lvl1pPr marL="0" indent="0">
              <a:buNone/>
              <a:defRPr sz="6000" b="0" i="0">
                <a:solidFill>
                  <a:schemeClr val="bg1"/>
                </a:solidFill>
                <a:latin typeface="IntelOne Text" panose="020B0503020203020204" pitchFamily="34" charset="0"/>
              </a:defRPr>
            </a:lvl1pPr>
          </a:lstStyle>
          <a:p>
            <a:pPr lvl="0"/>
            <a:r>
              <a:rPr lang="en-US"/>
              <a:t>Click to edit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hasCustomPrompt="1"/>
          </p:nvPr>
        </p:nvSpPr>
        <p:spPr>
          <a:xfrm>
            <a:off x="381000" y="5757203"/>
            <a:ext cx="10972800" cy="501650"/>
          </a:xfrm>
        </p:spPr>
        <p:txBody>
          <a:bodyPr/>
          <a:lstStyle>
            <a:lvl1pPr marL="0" indent="0">
              <a:buNone/>
              <a:defRPr>
                <a:solidFill>
                  <a:schemeClr val="bg1"/>
                </a:solidFill>
                <a:latin typeface="IntelOne Text" panose="020B0503020203020204" pitchFamily="34" charset="77"/>
              </a:defRPr>
            </a:lvl1pPr>
          </a:lstStyle>
          <a:p>
            <a:pPr lvl="0"/>
            <a:r>
              <a:rPr lang="en-US"/>
              <a:t>Click to edit text styles</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348980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u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BB2F08-F3A3-44FE-8B91-87CB4449E59D}"/>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1441832"/>
            <a:ext cx="10972800" cy="4857737"/>
          </a:xfrm>
        </p:spPr>
        <p:txBody>
          <a:bodyPr>
            <a:normAutofit/>
          </a:bodyPr>
          <a:lstStyle>
            <a:lvl1pPr marL="284163" indent="-284163">
              <a:buFont typeface="Wingdings" panose="05000000000000000000" pitchFamily="2" charset="2"/>
              <a:buChar char="§"/>
              <a:defRPr sz="2800" b="0" i="0">
                <a:solidFill>
                  <a:schemeClr val="bg1"/>
                </a:solidFill>
                <a:latin typeface="IntelOne Text" panose="020B050302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239482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_Blue_No Bor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1EBB8918-321F-4814-85AD-F9F7A8C67AEF}"/>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157541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Only_Blue_No Border">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1EBB8918-321F-4814-85AD-F9F7A8C67AEF}"/>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216032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Blue B">
    <p:bg>
      <p:bgPr>
        <a:solidFill>
          <a:schemeClr val="tx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882660D-9752-4416-A0A1-69ECA0CD4207}"/>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19" name="Rectangle 18">
              <a:extLst>
                <a:ext uri="{FF2B5EF4-FFF2-40B4-BE49-F238E27FC236}">
                  <a16:creationId xmlns:a16="http://schemas.microsoft.com/office/drawing/2014/main" id="{8581569F-6701-4CDA-895D-6BD6D388AB05}"/>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8EFB02BB-CBC4-4742-9BA0-2C9212EFAF23}"/>
                </a:ext>
              </a:extLst>
            </p:cNvPr>
            <p:cNvGrpSpPr/>
            <p:nvPr/>
          </p:nvGrpSpPr>
          <p:grpSpPr>
            <a:xfrm>
              <a:off x="1468406" y="5995719"/>
              <a:ext cx="1059754" cy="396801"/>
              <a:chOff x="1314450" y="6391094"/>
              <a:chExt cx="1123377" cy="420623"/>
            </a:xfrm>
          </p:grpSpPr>
          <p:sp>
            <p:nvSpPr>
              <p:cNvPr id="24" name="Freeform: Shape 23">
                <a:extLst>
                  <a:ext uri="{FF2B5EF4-FFF2-40B4-BE49-F238E27FC236}">
                    <a16:creationId xmlns:a16="http://schemas.microsoft.com/office/drawing/2014/main" id="{85AE6566-9773-4111-B8E5-827E7E8AE779}"/>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251A5FC-EF81-41EC-BA9D-EC2323003C5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6ED56C7-8502-4EC0-A864-040B8DB9D86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C77F18A-71EB-4B46-8C22-E5C1ACCE6C4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758CE26D-A586-4A86-AA98-B9D850FBFCD7}"/>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7CE63CF4-E38C-42FE-9C75-CB2B3DEB5FBD}"/>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67E1EECF-CDF6-475D-8C89-D59E9C677475}"/>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grpSp>
        <p:nvGrpSpPr>
          <p:cNvPr id="4" name="Group 3">
            <a:extLst>
              <a:ext uri="{FF2B5EF4-FFF2-40B4-BE49-F238E27FC236}">
                <a16:creationId xmlns:a16="http://schemas.microsoft.com/office/drawing/2014/main" id="{B3AA05A6-FEDA-41DC-B943-5B1F42A56F08}"/>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EC1BCBB2-B699-44A9-B291-3CCD0D0E00F2}"/>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73D17A91-F49E-45DE-835E-543E5DCD8458}"/>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7E01F40-8D2A-43E6-B578-00B92049883B}"/>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210857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Only_Blue_No Bor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1EBB8918-321F-4814-85AD-F9F7A8C67AEF}"/>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253262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Title Only_Blue_No Bor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1EBB8918-321F-4814-85AD-F9F7A8C67AEF}"/>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323035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0972800"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3449317"/>
            <a:ext cx="10972800" cy="681935"/>
          </a:xfrm>
        </p:spPr>
        <p:txBody>
          <a:bodyPr>
            <a:normAutofit/>
          </a:bodyPr>
          <a:lstStyle>
            <a:lvl1pPr marL="0" indent="0">
              <a:buNone/>
              <a:defRPr sz="2800">
                <a:solidFill>
                  <a:schemeClr val="accent1"/>
                </a:solidFill>
                <a:latin typeface="IntelOne Text" panose="020B0503020203020204" pitchFamily="34" charset="77"/>
              </a:defRPr>
            </a:lvl1pPr>
          </a:lstStyle>
          <a:p>
            <a:pPr lvl="0"/>
            <a:r>
              <a:rPr lang="en-US"/>
              <a:t>Click to edit text styles</a:t>
            </a:r>
          </a:p>
        </p:txBody>
      </p:sp>
    </p:spTree>
    <p:extLst>
      <p:ext uri="{BB962C8B-B14F-4D97-AF65-F5344CB8AC3E}">
        <p14:creationId xmlns:p14="http://schemas.microsoft.com/office/powerpoint/2010/main" val="304395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gue Blue">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0494850-E01A-413D-836B-C20EBF3F4C41}"/>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0972800" cy="1199822"/>
          </a:xfrm>
        </p:spPr>
        <p:txBody>
          <a:bodyPr anchor="b" anchorCtr="0">
            <a:normAutofit/>
          </a:bodyPr>
          <a:lstStyle>
            <a:lvl1pPr>
              <a:defRPr sz="4800">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3449317"/>
            <a:ext cx="10972800" cy="681935"/>
          </a:xfrm>
        </p:spPr>
        <p:txBody>
          <a:bodyPr>
            <a:normAutofit/>
          </a:bodyPr>
          <a:lstStyle>
            <a:lvl1pPr marL="0" indent="0">
              <a:buNone/>
              <a:defRPr sz="2800">
                <a:solidFill>
                  <a:schemeClr val="bg1"/>
                </a:solidFill>
                <a:latin typeface="IntelOne Text" panose="020B0503020203020204" pitchFamily="34" charset="77"/>
              </a:defRPr>
            </a:lvl1pPr>
          </a:lstStyle>
          <a:p>
            <a:pPr lvl="0"/>
            <a:r>
              <a:rPr lang="en-US"/>
              <a:t>Click to edit text styles</a:t>
            </a:r>
          </a:p>
        </p:txBody>
      </p:sp>
      <p:sp>
        <p:nvSpPr>
          <p:cNvPr id="5" name="Rectangle 4">
            <a:extLst>
              <a:ext uri="{FF2B5EF4-FFF2-40B4-BE49-F238E27FC236}">
                <a16:creationId xmlns:a16="http://schemas.microsoft.com/office/drawing/2014/main" id="{3CEB7CF4-6E59-4F58-B339-D2AEFB0D202B}"/>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1" name="Rectangle 10">
            <a:extLst>
              <a:ext uri="{FF2B5EF4-FFF2-40B4-BE49-F238E27FC236}">
                <a16:creationId xmlns:a16="http://schemas.microsoft.com/office/drawing/2014/main" id="{35E9F9A1-9773-43B8-98D0-A483D488C5EF}"/>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2" name="Graphic 11">
            <a:extLst>
              <a:ext uri="{FF2B5EF4-FFF2-40B4-BE49-F238E27FC236}">
                <a16:creationId xmlns:a16="http://schemas.microsoft.com/office/drawing/2014/main" id="{50338064-1322-4DA2-AA1C-4E086E88E7F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4" name="Rectangle 13">
            <a:extLst>
              <a:ext uri="{FF2B5EF4-FFF2-40B4-BE49-F238E27FC236}">
                <a16:creationId xmlns:a16="http://schemas.microsoft.com/office/drawing/2014/main" id="{5A8CF211-593C-4B89-BA8B-B4BF959BF149}"/>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5" name="Rectangle 14">
            <a:extLst>
              <a:ext uri="{FF2B5EF4-FFF2-40B4-BE49-F238E27FC236}">
                <a16:creationId xmlns:a16="http://schemas.microsoft.com/office/drawing/2014/main" id="{4386AE8E-163B-4673-9C89-BA60DB5BB6EB}"/>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6" name="TextBox 15">
            <a:extLst>
              <a:ext uri="{FF2B5EF4-FFF2-40B4-BE49-F238E27FC236}">
                <a16:creationId xmlns:a16="http://schemas.microsoft.com/office/drawing/2014/main" id="{5A9A01FA-314F-465F-BEBB-029CC884BD8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136159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and Content Blue A">
    <p:bg>
      <p:bgPr>
        <a:solidFill>
          <a:schemeClr val="tx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5165FB3-69FC-451C-AC5E-13333D46439D}"/>
              </a:ext>
              <a:ext uri="{C183D7F6-B498-43B3-948B-1728B52AA6E4}">
                <adec:decorative xmlns:adec="http://schemas.microsoft.com/office/drawing/2017/decorative" val="1"/>
              </a:ext>
            </a:extLst>
          </p:cNvPr>
          <p:cNvSpPr/>
          <p:nvPr userDrawn="1"/>
        </p:nvSpPr>
        <p:spPr>
          <a:xfrm>
            <a:off x="11741696" y="6406029"/>
            <a:ext cx="450304" cy="451971"/>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5A368D64-A019-4399-A672-206E0E3B7414}"/>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bg1"/>
                </a:solidFill>
              </a:defRPr>
            </a:lvl1pPr>
          </a:lstStyle>
          <a:p>
            <a:r>
              <a:rPr lang="en-US"/>
              <a:t>Click to edit title style</a:t>
            </a: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3" name="Group 2">
            <a:extLst>
              <a:ext uri="{FF2B5EF4-FFF2-40B4-BE49-F238E27FC236}">
                <a16:creationId xmlns:a16="http://schemas.microsoft.com/office/drawing/2014/main" id="{341B807F-E5A0-4B47-8126-0798D03DDEEE}"/>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pic>
        <p:nvPicPr>
          <p:cNvPr id="19" name="Graphic 18">
            <a:extLst>
              <a:ext uri="{FF2B5EF4-FFF2-40B4-BE49-F238E27FC236}">
                <a16:creationId xmlns:a16="http://schemas.microsoft.com/office/drawing/2014/main" id="{0BFD17C7-2044-4743-9B58-A721FED6F07E}"/>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0" name="Rectangle 19">
            <a:extLst>
              <a:ext uri="{FF2B5EF4-FFF2-40B4-BE49-F238E27FC236}">
                <a16:creationId xmlns:a16="http://schemas.microsoft.com/office/drawing/2014/main" id="{BC1BD233-1B52-4259-BBB2-FFAB0A8D1A3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22" name="TextBox 21">
            <a:extLst>
              <a:ext uri="{FF2B5EF4-FFF2-40B4-BE49-F238E27FC236}">
                <a16:creationId xmlns:a16="http://schemas.microsoft.com/office/drawing/2014/main" id="{0E012ABA-EED9-48CA-B3FF-9EE6151C69B9}"/>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3" name="Group 22">
            <a:extLst>
              <a:ext uri="{FF2B5EF4-FFF2-40B4-BE49-F238E27FC236}">
                <a16:creationId xmlns:a16="http://schemas.microsoft.com/office/drawing/2014/main" id="{A2426B1C-8B0F-44A4-8250-F1D8598549E8}"/>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24" name="Rectangle 23">
              <a:extLst>
                <a:ext uri="{FF2B5EF4-FFF2-40B4-BE49-F238E27FC236}">
                  <a16:creationId xmlns:a16="http://schemas.microsoft.com/office/drawing/2014/main" id="{45D4EF16-2639-4F0C-B7CE-3B49694D7462}"/>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8FFEF9D7-E955-4747-98A8-A3CDA0B2EA11}"/>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1C53175F-9DFF-470F-9639-8993D337BE4A}"/>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66157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and Content Blue B">
    <p:bg>
      <p:bgPr>
        <a:solidFill>
          <a:schemeClr val="tx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F1A3328-115E-4094-93E6-80CEF9C6B916}"/>
              </a:ext>
              <a:ext uri="{C183D7F6-B498-43B3-948B-1728B52AA6E4}">
                <adec:decorative xmlns:adec="http://schemas.microsoft.com/office/drawing/2017/decorative" val="1"/>
              </a:ext>
            </a:extLst>
          </p:cNvPr>
          <p:cNvSpPr/>
          <p:nvPr userDrawn="1"/>
        </p:nvSpPr>
        <p:spPr>
          <a:xfrm>
            <a:off x="11741696" y="6406029"/>
            <a:ext cx="450304" cy="451971"/>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76F68134-655A-4C58-8EC5-042D492A62BF}"/>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3" name="Group 2">
            <a:extLst>
              <a:ext uri="{FF2B5EF4-FFF2-40B4-BE49-F238E27FC236}">
                <a16:creationId xmlns:a16="http://schemas.microsoft.com/office/drawing/2014/main" id="{AF16FE66-F77C-48EC-9636-B0D3F1F816E2}"/>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pic>
        <p:nvPicPr>
          <p:cNvPr id="19" name="Graphic 18">
            <a:extLst>
              <a:ext uri="{FF2B5EF4-FFF2-40B4-BE49-F238E27FC236}">
                <a16:creationId xmlns:a16="http://schemas.microsoft.com/office/drawing/2014/main" id="{EF9F90E2-0FB9-44A2-B48E-E894C3113E8B}"/>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0" name="Rectangle 19">
            <a:extLst>
              <a:ext uri="{FF2B5EF4-FFF2-40B4-BE49-F238E27FC236}">
                <a16:creationId xmlns:a16="http://schemas.microsoft.com/office/drawing/2014/main" id="{4B2BE4E4-A2DB-46D6-B372-8C331EFD1D29}"/>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22" name="TextBox 21">
            <a:extLst>
              <a:ext uri="{FF2B5EF4-FFF2-40B4-BE49-F238E27FC236}">
                <a16:creationId xmlns:a16="http://schemas.microsoft.com/office/drawing/2014/main" id="{5D945211-AEEA-4A21-B35C-B4FC0F99C65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3" name="Group 22">
            <a:extLst>
              <a:ext uri="{FF2B5EF4-FFF2-40B4-BE49-F238E27FC236}">
                <a16:creationId xmlns:a16="http://schemas.microsoft.com/office/drawing/2014/main" id="{3CBCDBB5-E209-49E3-8CC6-AEB941DB1EE2}"/>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24" name="Rectangle 23">
              <a:extLst>
                <a:ext uri="{FF2B5EF4-FFF2-40B4-BE49-F238E27FC236}">
                  <a16:creationId xmlns:a16="http://schemas.microsoft.com/office/drawing/2014/main" id="{E63C2813-2F09-413F-9991-44CA3B6BE2D7}"/>
                </a:ext>
              </a:extLst>
            </p:cNvPr>
            <p:cNvSpPr/>
            <p:nvPr/>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892EC626-BB7B-40F7-9ABD-4FB62F9E9719}"/>
                </a:ext>
              </a:extLst>
            </p:cNvPr>
            <p:cNvSpPr/>
            <p:nvPr/>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040C129E-8ED4-49C2-A5EB-49C77A547ED5}"/>
                </a:ext>
              </a:extLst>
            </p:cNvPr>
            <p:cNvSpPr/>
            <p:nvPr/>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128457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White">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9E57986-E823-49CC-B8D3-C5A2AD9415DB}"/>
              </a:ext>
              <a:ext uri="{C183D7F6-B498-43B3-948B-1728B52AA6E4}">
                <adec:decorative xmlns:adec="http://schemas.microsoft.com/office/drawing/2017/decorative" val="1"/>
              </a:ext>
            </a:extLst>
          </p:cNvPr>
          <p:cNvSpPr/>
          <p:nvPr/>
        </p:nvSpPr>
        <p:spPr>
          <a:xfrm>
            <a:off x="5867399" y="402559"/>
            <a:ext cx="5867401" cy="59934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tx1"/>
                </a:solidFill>
              </a:defRPr>
            </a:lvl1pPr>
          </a:lstStyle>
          <a:p>
            <a:r>
              <a:rPr lang="en-US"/>
              <a:t>Click to edit title style</a:t>
            </a: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400" y="402558"/>
            <a:ext cx="5815014" cy="594585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tx1"/>
                </a:solidFill>
              </a:defRPr>
            </a:lvl1pPr>
          </a:lstStyle>
          <a:p>
            <a:pPr lvl="0"/>
            <a:r>
              <a:rPr lang="en-US"/>
              <a:t>Click to edit text styles</a:t>
            </a:r>
          </a:p>
        </p:txBody>
      </p:sp>
      <p:grpSp>
        <p:nvGrpSpPr>
          <p:cNvPr id="3" name="Group 2">
            <a:extLst>
              <a:ext uri="{FF2B5EF4-FFF2-40B4-BE49-F238E27FC236}">
                <a16:creationId xmlns:a16="http://schemas.microsoft.com/office/drawing/2014/main" id="{3506BD04-B5E7-422F-B321-54907EFDFDD8}"/>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E175E17D-D74E-461D-9994-21701E9CF3FE}"/>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0" name="Group 19">
            <a:extLst>
              <a:ext uri="{FF2B5EF4-FFF2-40B4-BE49-F238E27FC236}">
                <a16:creationId xmlns:a16="http://schemas.microsoft.com/office/drawing/2014/main" id="{8C35DA17-DFF2-467C-A710-877908080517}"/>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21" name="Rectangle 20">
              <a:extLst>
                <a:ext uri="{FF2B5EF4-FFF2-40B4-BE49-F238E27FC236}">
                  <a16:creationId xmlns:a16="http://schemas.microsoft.com/office/drawing/2014/main" id="{C6AEFDCF-A68C-4E0D-95B4-6F1A9717550A}"/>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F55E41F1-4636-455F-8CC5-9CC2D25CD287}"/>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2BF6C486-C6BA-41CF-8F21-5691BA4400F2}"/>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24" name="TextBox 23">
            <a:extLst>
              <a:ext uri="{FF2B5EF4-FFF2-40B4-BE49-F238E27FC236}">
                <a16:creationId xmlns:a16="http://schemas.microsoft.com/office/drawing/2014/main" id="{A0695690-BC82-4B1F-9B7E-92DC6CAFF117}"/>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141941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3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with Frame White">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 uri="{C183D7F6-B498-43B3-948B-1728B52AA6E4}">
                <adec:decorative xmlns:adec="http://schemas.microsoft.com/office/drawing/2017/decorative" val="1"/>
              </a:ext>
            </a:extLst>
          </p:cNvPr>
          <p:cNvSpPr/>
          <p:nvPr/>
        </p:nvSpPr>
        <p:spPr>
          <a:xfrm>
            <a:off x="457200" y="464127"/>
            <a:ext cx="11277600" cy="59297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8" name="TextBox 7">
            <a:extLst>
              <a:ext uri="{FF2B5EF4-FFF2-40B4-BE49-F238E27FC236}">
                <a16:creationId xmlns:a16="http://schemas.microsoft.com/office/drawing/2014/main" id="{B7030671-1E88-49B1-9FE5-927C1B8EE1BE}"/>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6" name="Rectangle 5">
            <a:extLst>
              <a:ext uri="{FF2B5EF4-FFF2-40B4-BE49-F238E27FC236}">
                <a16:creationId xmlns:a16="http://schemas.microsoft.com/office/drawing/2014/main" id="{AA228789-1C29-4F2A-B05E-B47226DD5081}"/>
              </a:ext>
              <a:ext uri="{C183D7F6-B498-43B3-948B-1728B52AA6E4}">
                <adec:decorative xmlns:adec="http://schemas.microsoft.com/office/drawing/2017/decorative" val="1"/>
              </a:ext>
            </a:extLst>
          </p:cNvPr>
          <p:cNvSpPr/>
          <p:nvPr/>
        </p:nvSpPr>
        <p:spPr>
          <a:xfrm>
            <a:off x="457200" y="464127"/>
            <a:ext cx="11277600" cy="57842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806922" y="1828800"/>
            <a:ext cx="10557387" cy="3200400"/>
          </a:xfrm>
        </p:spPr>
        <p:txBody>
          <a:bodyPr>
            <a:normAutofit/>
          </a:bodyPr>
          <a:lstStyle>
            <a:lvl1pPr algn="ctr">
              <a:defRPr sz="4800">
                <a:solidFill>
                  <a:schemeClr val="accent1"/>
                </a:solidFill>
              </a:defRPr>
            </a:lvl1pPr>
          </a:lstStyle>
          <a:p>
            <a:r>
              <a:rPr lang="en-US"/>
              <a:t>Click to edit title style</a:t>
            </a:r>
          </a:p>
        </p:txBody>
      </p:sp>
    </p:spTree>
    <p:extLst>
      <p:ext uri="{BB962C8B-B14F-4D97-AF65-F5344CB8AC3E}">
        <p14:creationId xmlns:p14="http://schemas.microsoft.com/office/powerpoint/2010/main" val="197110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with Frame Blue">
    <p:bg>
      <p:bgPr>
        <a:solidFill>
          <a:schemeClr val="tx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2DEDBE3-07E3-41E8-8A30-96519395928E}"/>
              </a:ext>
              <a:ext uri="{C183D7F6-B498-43B3-948B-1728B52AA6E4}">
                <adec:decorative xmlns:adec="http://schemas.microsoft.com/office/drawing/2017/decorative" val="1"/>
              </a:ext>
            </a:extLst>
          </p:cNvPr>
          <p:cNvSpPr/>
          <p:nvPr userDrawn="1"/>
        </p:nvSpPr>
        <p:spPr>
          <a:xfrm>
            <a:off x="11743548" y="6408964"/>
            <a:ext cx="448452" cy="449035"/>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4875A302-45A3-481F-BFAB-9A074C3F7794}"/>
              </a:ext>
              <a:ext uri="{C183D7F6-B498-43B3-948B-1728B52AA6E4}">
                <adec:decorative xmlns:adec="http://schemas.microsoft.com/office/drawing/2017/decorative" val="1"/>
              </a:ext>
            </a:extLst>
          </p:cNvPr>
          <p:cNvSpPr/>
          <p:nvPr/>
        </p:nvSpPr>
        <p:spPr>
          <a:xfrm>
            <a:off x="457200" y="464127"/>
            <a:ext cx="11286348" cy="594483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pic>
        <p:nvPicPr>
          <p:cNvPr id="6" name="Graphic 5">
            <a:extLst>
              <a:ext uri="{FF2B5EF4-FFF2-40B4-BE49-F238E27FC236}">
                <a16:creationId xmlns:a16="http://schemas.microsoft.com/office/drawing/2014/main" id="{5DDBF953-491D-46D1-9B3A-9BACF5F24487}"/>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F2B9AAD6-9860-4DB3-B7F8-14D9F7EC7EC8}"/>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8" name="Rectangle 7">
            <a:extLst>
              <a:ext uri="{FF2B5EF4-FFF2-40B4-BE49-F238E27FC236}">
                <a16:creationId xmlns:a16="http://schemas.microsoft.com/office/drawing/2014/main" id="{02595309-FEF7-41EA-9715-F4426DF07254}"/>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1" name="TextBox 10">
            <a:extLst>
              <a:ext uri="{FF2B5EF4-FFF2-40B4-BE49-F238E27FC236}">
                <a16:creationId xmlns:a16="http://schemas.microsoft.com/office/drawing/2014/main" id="{EFA9CD9B-5FA5-485E-919D-13A6CB9B3191}"/>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pic>
        <p:nvPicPr>
          <p:cNvPr id="12" name="Graphic 11">
            <a:extLst>
              <a:ext uri="{FF2B5EF4-FFF2-40B4-BE49-F238E27FC236}">
                <a16:creationId xmlns:a16="http://schemas.microsoft.com/office/drawing/2014/main" id="{9404C922-CDF2-4F38-AFEE-299C1D97DA89}"/>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3" name="Rectangle 12">
            <a:extLst>
              <a:ext uri="{FF2B5EF4-FFF2-40B4-BE49-F238E27FC236}">
                <a16:creationId xmlns:a16="http://schemas.microsoft.com/office/drawing/2014/main" id="{92FF7EB7-3074-4A03-9376-7D8CBA804C4B}"/>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BE6E5BC3-B783-496C-9E9D-03475FAADAC4}"/>
              </a:ext>
              <a:ext uri="{C183D7F6-B498-43B3-948B-1728B52AA6E4}">
                <adec:decorative xmlns:adec="http://schemas.microsoft.com/office/drawing/2017/decorative" val="1"/>
              </a:ext>
            </a:extLst>
          </p:cNvPr>
          <p:cNvSpPr/>
          <p:nvPr/>
        </p:nvSpPr>
        <p:spPr>
          <a:xfrm>
            <a:off x="457200" y="464127"/>
            <a:ext cx="11286348" cy="594483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806922" y="1776845"/>
            <a:ext cx="10557387" cy="3304310"/>
          </a:xfrm>
        </p:spPr>
        <p:txBody>
          <a:bodyPr>
            <a:normAutofit/>
          </a:bodyPr>
          <a:lstStyle>
            <a:lvl1pPr algn="ctr">
              <a:defRPr sz="4800">
                <a:solidFill>
                  <a:schemeClr val="bg1"/>
                </a:solidFill>
              </a:defRPr>
            </a:lvl1pPr>
          </a:lstStyle>
          <a:p>
            <a:r>
              <a:rPr lang="en-US"/>
              <a:t>Click to edit title style</a:t>
            </a:r>
          </a:p>
        </p:txBody>
      </p:sp>
    </p:spTree>
    <p:extLst>
      <p:ext uri="{BB962C8B-B14F-4D97-AF65-F5344CB8AC3E}">
        <p14:creationId xmlns:p14="http://schemas.microsoft.com/office/powerpoint/2010/main" val="393863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ntel Logo">
    <p:bg>
      <p:bgPr>
        <a:solidFill>
          <a:schemeClr val="accent1"/>
        </a:solid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pic>
        <p:nvPicPr>
          <p:cNvPr id="3" name="Picture 2" descr="Logo&#10;&#10;Description automatically generated">
            <a:extLst>
              <a:ext uri="{FF2B5EF4-FFF2-40B4-BE49-F238E27FC236}">
                <a16:creationId xmlns:a16="http://schemas.microsoft.com/office/drawing/2014/main" id="{204B0861-499A-4B5C-86C7-11D994DAA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3831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Slide Blue B">
    <p:bg>
      <p:bgPr>
        <a:solidFill>
          <a:schemeClr val="tx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882660D-9752-4416-A0A1-69ECA0CD4207}"/>
              </a:ext>
              <a:ext uri="{C183D7F6-B498-43B3-948B-1728B52AA6E4}">
                <adec:decorative xmlns:adec="http://schemas.microsoft.com/office/drawing/2017/decorative" val="1"/>
              </a:ext>
            </a:extLst>
          </p:cNvPr>
          <p:cNvGrpSpPr/>
          <p:nvPr/>
        </p:nvGrpSpPr>
        <p:grpSpPr>
          <a:xfrm>
            <a:off x="573803" y="4951823"/>
            <a:ext cx="1954357" cy="1440697"/>
            <a:chOff x="573803" y="4951823"/>
            <a:chExt cx="1954357" cy="1440697"/>
          </a:xfrm>
        </p:grpSpPr>
        <p:grpSp>
          <p:nvGrpSpPr>
            <p:cNvPr id="20" name="Group 19">
              <a:extLst>
                <a:ext uri="{FF2B5EF4-FFF2-40B4-BE49-F238E27FC236}">
                  <a16:creationId xmlns:a16="http://schemas.microsoft.com/office/drawing/2014/main" id="{8EFB02BB-CBC4-4742-9BA0-2C9212EFAF23}"/>
                </a:ext>
              </a:extLst>
            </p:cNvPr>
            <p:cNvGrpSpPr/>
            <p:nvPr/>
          </p:nvGrpSpPr>
          <p:grpSpPr>
            <a:xfrm>
              <a:off x="1468406" y="5995719"/>
              <a:ext cx="1059754" cy="396801"/>
              <a:chOff x="1314450" y="6391094"/>
              <a:chExt cx="1123377" cy="420623"/>
            </a:xfrm>
          </p:grpSpPr>
          <p:sp>
            <p:nvSpPr>
              <p:cNvPr id="24" name="Freeform: Shape 23">
                <a:extLst>
                  <a:ext uri="{FF2B5EF4-FFF2-40B4-BE49-F238E27FC236}">
                    <a16:creationId xmlns:a16="http://schemas.microsoft.com/office/drawing/2014/main" id="{85AE6566-9773-4111-B8E5-827E7E8AE779}"/>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251A5FC-EF81-41EC-BA9D-EC2323003C5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6ED56C7-8502-4EC0-A864-040B8DB9D86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C77F18A-71EB-4B46-8C22-E5C1ACCE6C4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758CE26D-A586-4A86-AA98-B9D850FBFCD7}"/>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7CE63CF4-E38C-42FE-9C75-CB2B3DEB5FBD}"/>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67E1EECF-CDF6-475D-8C89-D59E9C677475}"/>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grpSp>
        <p:nvGrpSpPr>
          <p:cNvPr id="4" name="Group 3">
            <a:extLst>
              <a:ext uri="{FF2B5EF4-FFF2-40B4-BE49-F238E27FC236}">
                <a16:creationId xmlns:a16="http://schemas.microsoft.com/office/drawing/2014/main" id="{B3AA05A6-FEDA-41DC-B943-5B1F42A56F08}"/>
              </a:ext>
              <a:ext uri="{C183D7F6-B498-43B3-948B-1728B52AA6E4}">
                <adec:decorative xmlns:adec="http://schemas.microsoft.com/office/drawing/2017/decorative" val="1"/>
              </a:ext>
            </a:extLst>
          </p:cNvPr>
          <p:cNvGrpSpPr/>
          <p:nvPr/>
        </p:nvGrpSpPr>
        <p:grpSpPr>
          <a:xfrm>
            <a:off x="573803" y="840804"/>
            <a:ext cx="4344421" cy="5551716"/>
            <a:chOff x="573803" y="840804"/>
            <a:chExt cx="4344421" cy="5551716"/>
          </a:xfrm>
        </p:grpSpPr>
        <p:sp>
          <p:nvSpPr>
            <p:cNvPr id="7" name="Rectangle 6">
              <a:extLst>
                <a:ext uri="{FF2B5EF4-FFF2-40B4-BE49-F238E27FC236}">
                  <a16:creationId xmlns:a16="http://schemas.microsoft.com/office/drawing/2014/main" id="{EF200040-B841-47B7-8555-E0299CDC24FA}"/>
                </a:ext>
              </a:extLst>
            </p:cNvPr>
            <p:cNvSpPr/>
            <p:nvPr/>
          </p:nvSpPr>
          <p:spPr>
            <a:xfrm>
              <a:off x="1487456" y="840804"/>
              <a:ext cx="3430768" cy="4531311"/>
            </a:xfrm>
            <a:prstGeom prst="rect">
              <a:avLst/>
            </a:prstGeom>
            <a:solidFill>
              <a:schemeClr val="tx2">
                <a:lumMod val="50000"/>
                <a:alpha val="90000"/>
              </a:schemeClr>
            </a:solidFill>
            <a:ln w="381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EC1BCBB2-B699-44A9-B291-3CCD0D0E00F2}"/>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73D17A91-F49E-45DE-835E-543E5DCD8458}"/>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7E01F40-8D2A-43E6-B578-00B92049883B}"/>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26687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19">
            <a:extLst>
              <a:ext uri="{FF2B5EF4-FFF2-40B4-BE49-F238E27FC236}">
                <a16:creationId xmlns:a16="http://schemas.microsoft.com/office/drawing/2014/main" id="{040CB934-0E20-457D-8816-F637075A9647}"/>
              </a:ext>
            </a:extLst>
          </p:cNvPr>
          <p:cNvSpPr>
            <a:spLocks noGrp="1" noChangeArrowheads="1"/>
          </p:cNvSpPr>
          <p:nvPr>
            <p:ph type="title"/>
          </p:nvPr>
        </p:nvSpPr>
        <p:spPr bwMode="auto">
          <a:xfrm>
            <a:off x="609600" y="274639"/>
            <a:ext cx="10972800" cy="114300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normAutofit/>
          </a:bodyPr>
          <a:lstStyle>
            <a:lvl1pPr>
              <a:defRPr sz="600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4056996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094004" y="6477017"/>
            <a:ext cx="3860800" cy="288960"/>
          </a:xfrm>
          <a:prstGeom prst="rect">
            <a:avLst/>
          </a:prstGeom>
        </p:spPr>
        <p:txBody>
          <a:bodyPr/>
          <a:lstStyle>
            <a:lvl1pPr algn="r">
              <a:defRPr/>
            </a:lvl1pPr>
          </a:lstStyle>
          <a:p>
            <a:pPr defTabSz="457167"/>
            <a:r>
              <a:rPr lang="en-US">
                <a:solidFill>
                  <a:prstClr val="white"/>
                </a:solidFill>
              </a:rPr>
              <a:t>Intel Confidential  Internal use only</a:t>
            </a:r>
          </a:p>
        </p:txBody>
      </p:sp>
      <p:sp>
        <p:nvSpPr>
          <p:cNvPr id="6" name="Slide Number Placeholder 5"/>
          <p:cNvSpPr>
            <a:spLocks noGrp="1"/>
          </p:cNvSpPr>
          <p:nvPr>
            <p:ph type="sldNum" sz="quarter" idx="12"/>
          </p:nvPr>
        </p:nvSpPr>
        <p:spPr>
          <a:xfrm>
            <a:off x="11578171" y="6477016"/>
            <a:ext cx="482996" cy="307525"/>
          </a:xfr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p:txBody>
          <a:bodyPr/>
          <a:lstStyle>
            <a:lvl1pPr>
              <a:defRPr sz="5397">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err="1"/>
              <a:t>28pt</a:t>
            </a:r>
            <a:r>
              <a:rPr lang="en-US"/>
              <a:t> Intel Clear Light Headline</a:t>
            </a:r>
          </a:p>
        </p:txBody>
      </p:sp>
      <p:sp>
        <p:nvSpPr>
          <p:cNvPr id="8" name="Content Placeholder 7"/>
          <p:cNvSpPr>
            <a:spLocks noGrp="1"/>
          </p:cNvSpPr>
          <p:nvPr>
            <p:ph sz="quarter" idx="13" hasCustomPrompt="1"/>
          </p:nvPr>
        </p:nvSpPr>
        <p:spPr>
          <a:xfrm>
            <a:off x="607485" y="1604438"/>
            <a:ext cx="10970683" cy="4567767"/>
          </a:xfrm>
        </p:spPr>
        <p:txBody>
          <a:body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Tree>
    <p:extLst>
      <p:ext uri="{BB962C8B-B14F-4D97-AF65-F5344CB8AC3E}">
        <p14:creationId xmlns:p14="http://schemas.microsoft.com/office/powerpoint/2010/main" val="3111386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094004" y="6477017"/>
            <a:ext cx="3860800" cy="288960"/>
          </a:xfrm>
          <a:prstGeom prst="rect">
            <a:avLst/>
          </a:prstGeom>
        </p:spPr>
        <p:txBody>
          <a:bodyPr/>
          <a:lstStyle>
            <a:lvl1pPr algn="r">
              <a:defRPr/>
            </a:lvl1pPr>
          </a:lstStyle>
          <a:p>
            <a:pPr defTabSz="457167"/>
            <a:r>
              <a:rPr lang="en-US">
                <a:solidFill>
                  <a:prstClr val="white"/>
                </a:solidFill>
              </a:rPr>
              <a:t>Intel Confidential  Internal use only</a:t>
            </a:r>
          </a:p>
        </p:txBody>
      </p:sp>
      <p:sp>
        <p:nvSpPr>
          <p:cNvPr id="6" name="Slide Number Placeholder 5"/>
          <p:cNvSpPr>
            <a:spLocks noGrp="1"/>
          </p:cNvSpPr>
          <p:nvPr>
            <p:ph type="sldNum" sz="quarter" idx="12"/>
          </p:nvPr>
        </p:nvSpPr>
        <p:spPr>
          <a:xfrm>
            <a:off x="11578171" y="6477016"/>
            <a:ext cx="482996" cy="307525"/>
          </a:xfr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p:txBody>
          <a:bodyPr/>
          <a:lstStyle>
            <a:lvl1pPr>
              <a:defRPr sz="5397">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err="1"/>
              <a:t>28pt</a:t>
            </a:r>
            <a:r>
              <a:rPr lang="en-US"/>
              <a:t> Intel Clear Light Headline</a:t>
            </a:r>
          </a:p>
        </p:txBody>
      </p:sp>
      <p:sp>
        <p:nvSpPr>
          <p:cNvPr id="8" name="Content Placeholder 7"/>
          <p:cNvSpPr>
            <a:spLocks noGrp="1"/>
          </p:cNvSpPr>
          <p:nvPr>
            <p:ph sz="quarter" idx="13" hasCustomPrompt="1"/>
          </p:nvPr>
        </p:nvSpPr>
        <p:spPr>
          <a:xfrm>
            <a:off x="607485" y="1604438"/>
            <a:ext cx="10970683" cy="4567767"/>
          </a:xfrm>
        </p:spPr>
        <p:txBody>
          <a:body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Tree>
    <p:extLst>
      <p:ext uri="{BB962C8B-B14F-4D97-AF65-F5344CB8AC3E}">
        <p14:creationId xmlns:p14="http://schemas.microsoft.com/office/powerpoint/2010/main" val="1286819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Blue A">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1982CC-C5C2-43DF-8FDA-037495FAF982}"/>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16" name="Rectangle 15">
              <a:extLst>
                <a:ext uri="{FF2B5EF4-FFF2-40B4-BE49-F238E27FC236}">
                  <a16:creationId xmlns:a16="http://schemas.microsoft.com/office/drawing/2014/main" id="{1F4567CD-F1DA-4E8F-ADDF-371B07892411}"/>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FF16119A-1487-48A7-9CC6-71F9F9535C16}"/>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63CF0AA4-E89F-418F-83F2-0CC0FB3DF16B}"/>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A9F8D4CB-DB57-4130-8BDE-86D5A4C11D49}"/>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502BD194-F320-4426-964A-1D4F58024C5F}"/>
                </a:ext>
              </a:extLst>
            </p:cNvPr>
            <p:cNvGrpSpPr/>
            <p:nvPr/>
          </p:nvGrpSpPr>
          <p:grpSpPr>
            <a:xfrm>
              <a:off x="1468406" y="5995719"/>
              <a:ext cx="1059754" cy="396801"/>
              <a:chOff x="1314450" y="6391094"/>
              <a:chExt cx="1123377" cy="420623"/>
            </a:xfrm>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grpSp>
        <p:nvGrpSpPr>
          <p:cNvPr id="13" name="Group 12">
            <a:extLst>
              <a:ext uri="{FF2B5EF4-FFF2-40B4-BE49-F238E27FC236}">
                <a16:creationId xmlns:a16="http://schemas.microsoft.com/office/drawing/2014/main" id="{77538DC6-5A10-44DE-BF8C-5185BC4F6B42}"/>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41512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Blue B">
    <p:bg>
      <p:bgPr>
        <a:solidFill>
          <a:schemeClr val="tx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882660D-9752-4416-A0A1-69ECA0CD4207}"/>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19" name="Rectangle 18">
              <a:extLst>
                <a:ext uri="{FF2B5EF4-FFF2-40B4-BE49-F238E27FC236}">
                  <a16:creationId xmlns:a16="http://schemas.microsoft.com/office/drawing/2014/main" id="{8581569F-6701-4CDA-895D-6BD6D388AB05}"/>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8EFB02BB-CBC4-4742-9BA0-2C9212EFAF23}"/>
                </a:ext>
              </a:extLst>
            </p:cNvPr>
            <p:cNvGrpSpPr/>
            <p:nvPr/>
          </p:nvGrpSpPr>
          <p:grpSpPr>
            <a:xfrm>
              <a:off x="1468406" y="5995719"/>
              <a:ext cx="1059754" cy="396801"/>
              <a:chOff x="1314450" y="6391094"/>
              <a:chExt cx="1123377" cy="420623"/>
            </a:xfrm>
          </p:grpSpPr>
          <p:sp>
            <p:nvSpPr>
              <p:cNvPr id="24" name="Freeform: Shape 23">
                <a:extLst>
                  <a:ext uri="{FF2B5EF4-FFF2-40B4-BE49-F238E27FC236}">
                    <a16:creationId xmlns:a16="http://schemas.microsoft.com/office/drawing/2014/main" id="{85AE6566-9773-4111-B8E5-827E7E8AE779}"/>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251A5FC-EF81-41EC-BA9D-EC2323003C5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6ED56C7-8502-4EC0-A864-040B8DB9D86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C77F18A-71EB-4B46-8C22-E5C1ACCE6C4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758CE26D-A586-4A86-AA98-B9D850FBFCD7}"/>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7CE63CF4-E38C-42FE-9C75-CB2B3DEB5FBD}"/>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67E1EECF-CDF6-475D-8C89-D59E9C677475}"/>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grpSp>
        <p:nvGrpSpPr>
          <p:cNvPr id="4" name="Group 3">
            <a:extLst>
              <a:ext uri="{FF2B5EF4-FFF2-40B4-BE49-F238E27FC236}">
                <a16:creationId xmlns:a16="http://schemas.microsoft.com/office/drawing/2014/main" id="{B3AA05A6-FEDA-41DC-B943-5B1F42A56F08}"/>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EC1BCBB2-B699-44A9-B291-3CCD0D0E00F2}"/>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73D17A91-F49E-45DE-835E-543E5DCD8458}"/>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7E01F40-8D2A-43E6-B578-00B92049883B}"/>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14393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1_Title Slide Blue B">
    <p:bg>
      <p:bgPr>
        <a:solidFill>
          <a:schemeClr val="tx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882660D-9752-4416-A0A1-69ECA0CD4207}"/>
              </a:ext>
              <a:ext uri="{C183D7F6-B498-43B3-948B-1728B52AA6E4}">
                <adec:decorative xmlns:adec="http://schemas.microsoft.com/office/drawing/2017/decorative" val="1"/>
              </a:ext>
            </a:extLst>
          </p:cNvPr>
          <p:cNvGrpSpPr/>
          <p:nvPr/>
        </p:nvGrpSpPr>
        <p:grpSpPr>
          <a:xfrm>
            <a:off x="573803" y="4951823"/>
            <a:ext cx="1954357" cy="1440697"/>
            <a:chOff x="573803" y="4951823"/>
            <a:chExt cx="1954357" cy="1440697"/>
          </a:xfrm>
        </p:grpSpPr>
        <p:grpSp>
          <p:nvGrpSpPr>
            <p:cNvPr id="20" name="Group 19">
              <a:extLst>
                <a:ext uri="{FF2B5EF4-FFF2-40B4-BE49-F238E27FC236}">
                  <a16:creationId xmlns:a16="http://schemas.microsoft.com/office/drawing/2014/main" id="{8EFB02BB-CBC4-4742-9BA0-2C9212EFAF23}"/>
                </a:ext>
              </a:extLst>
            </p:cNvPr>
            <p:cNvGrpSpPr/>
            <p:nvPr/>
          </p:nvGrpSpPr>
          <p:grpSpPr>
            <a:xfrm>
              <a:off x="1468406" y="5995719"/>
              <a:ext cx="1059754" cy="396801"/>
              <a:chOff x="1314450" y="6391094"/>
              <a:chExt cx="1123377" cy="420623"/>
            </a:xfrm>
          </p:grpSpPr>
          <p:sp>
            <p:nvSpPr>
              <p:cNvPr id="24" name="Freeform: Shape 23">
                <a:extLst>
                  <a:ext uri="{FF2B5EF4-FFF2-40B4-BE49-F238E27FC236}">
                    <a16:creationId xmlns:a16="http://schemas.microsoft.com/office/drawing/2014/main" id="{85AE6566-9773-4111-B8E5-827E7E8AE779}"/>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251A5FC-EF81-41EC-BA9D-EC2323003C5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6ED56C7-8502-4EC0-A864-040B8DB9D86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C77F18A-71EB-4B46-8C22-E5C1ACCE6C4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758CE26D-A586-4A86-AA98-B9D850FBFCD7}"/>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7CE63CF4-E38C-42FE-9C75-CB2B3DEB5FBD}"/>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67E1EECF-CDF6-475D-8C89-D59E9C677475}"/>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grpSp>
        <p:nvGrpSpPr>
          <p:cNvPr id="4" name="Group 3">
            <a:extLst>
              <a:ext uri="{FF2B5EF4-FFF2-40B4-BE49-F238E27FC236}">
                <a16:creationId xmlns:a16="http://schemas.microsoft.com/office/drawing/2014/main" id="{B3AA05A6-FEDA-41DC-B943-5B1F42A56F08}"/>
              </a:ext>
              <a:ext uri="{C183D7F6-B498-43B3-948B-1728B52AA6E4}">
                <adec:decorative xmlns:adec="http://schemas.microsoft.com/office/drawing/2017/decorative" val="1"/>
              </a:ext>
            </a:extLst>
          </p:cNvPr>
          <p:cNvGrpSpPr/>
          <p:nvPr/>
        </p:nvGrpSpPr>
        <p:grpSpPr>
          <a:xfrm>
            <a:off x="573803" y="840804"/>
            <a:ext cx="4344421" cy="5551716"/>
            <a:chOff x="573803" y="840804"/>
            <a:chExt cx="4344421" cy="5551716"/>
          </a:xfrm>
        </p:grpSpPr>
        <p:sp>
          <p:nvSpPr>
            <p:cNvPr id="7" name="Rectangle 6">
              <a:extLst>
                <a:ext uri="{FF2B5EF4-FFF2-40B4-BE49-F238E27FC236}">
                  <a16:creationId xmlns:a16="http://schemas.microsoft.com/office/drawing/2014/main" id="{EF200040-B841-47B7-8555-E0299CDC24FA}"/>
                </a:ext>
              </a:extLst>
            </p:cNvPr>
            <p:cNvSpPr/>
            <p:nvPr/>
          </p:nvSpPr>
          <p:spPr>
            <a:xfrm>
              <a:off x="1487456" y="840804"/>
              <a:ext cx="3430768" cy="4531311"/>
            </a:xfrm>
            <a:prstGeom prst="rect">
              <a:avLst/>
            </a:prstGeom>
            <a:solidFill>
              <a:schemeClr val="tx2">
                <a:lumMod val="50000"/>
                <a:alpha val="90000"/>
              </a:schemeClr>
            </a:solidFill>
            <a:ln w="381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EC1BCBB2-B699-44A9-B291-3CCD0D0E00F2}"/>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73D17A91-F49E-45DE-835E-543E5DCD8458}"/>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7E01F40-8D2A-43E6-B578-00B92049883B}"/>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249085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White">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E1B587A-481D-4354-9508-D5D8FF887B06}"/>
              </a:ext>
              <a:ext uri="{C183D7F6-B498-43B3-948B-1728B52AA6E4}">
                <adec:decorative xmlns:adec="http://schemas.microsoft.com/office/drawing/2017/decorative" val="1"/>
              </a:ext>
            </a:extLst>
          </p:cNvPr>
          <p:cNvGrpSpPr/>
          <p:nvPr/>
        </p:nvGrpSpPr>
        <p:grpSpPr>
          <a:xfrm>
            <a:off x="573803" y="0"/>
            <a:ext cx="4325371" cy="6377476"/>
            <a:chOff x="573803" y="0"/>
            <a:chExt cx="4325371" cy="6377476"/>
          </a:xfrm>
        </p:grpSpPr>
        <p:sp>
          <p:nvSpPr>
            <p:cNvPr id="12" name="Rectangle 11">
              <a:extLst>
                <a:ext uri="{FF2B5EF4-FFF2-40B4-BE49-F238E27FC236}">
                  <a16:creationId xmlns:a16="http://schemas.microsoft.com/office/drawing/2014/main" id="{1CFE29C8-410C-4059-919F-670CE49EA18F}"/>
                </a:ext>
              </a:extLst>
            </p:cNvPr>
            <p:cNvSpPr/>
            <p:nvPr/>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1ADCBE42-BEC7-4DF9-A16F-7E76C7D448E8}"/>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AAA47B74-98DC-499D-981D-583A2DD69E50}"/>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33D68EB8-A34F-47E3-8B7F-5FF260D65B7C}"/>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7" name="Graphic 16">
              <a:extLst>
                <a:ext uri="{FF2B5EF4-FFF2-40B4-BE49-F238E27FC236}">
                  <a16:creationId xmlns:a16="http://schemas.microsoft.com/office/drawing/2014/main" id="{07897D68-7CB8-406F-9146-F00DE71319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grpSp>
      <p:grpSp>
        <p:nvGrpSpPr>
          <p:cNvPr id="4" name="Group 3">
            <a:extLst>
              <a:ext uri="{FF2B5EF4-FFF2-40B4-BE49-F238E27FC236}">
                <a16:creationId xmlns:a16="http://schemas.microsoft.com/office/drawing/2014/main" id="{66D8E5A8-9477-47F6-9CA7-9A7DC46705CE}"/>
              </a:ext>
              <a:ext uri="{C183D7F6-B498-43B3-948B-1728B52AA6E4}">
                <adec:decorative xmlns:adec="http://schemas.microsoft.com/office/drawing/2017/decorative" val="1"/>
              </a:ext>
            </a:extLst>
          </p:cNvPr>
          <p:cNvGrpSpPr/>
          <p:nvPr/>
        </p:nvGrpSpPr>
        <p:grpSpPr>
          <a:xfrm>
            <a:off x="573803" y="0"/>
            <a:ext cx="4325371" cy="6377476"/>
            <a:chOff x="573803" y="0"/>
            <a:chExt cx="4325371" cy="6377476"/>
          </a:xfrm>
        </p:grpSpPr>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A24C56C1-BF0A-4234-81F8-D2B769834C58}"/>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57C8AC4-A26E-48AF-9B2F-93A0F02E758D}"/>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6D5060BD-E2D2-44BB-ADFB-2B20CEB8775D}"/>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21" name="Graphic 20">
              <a:extLst>
                <a:ext uri="{FF2B5EF4-FFF2-40B4-BE49-F238E27FC236}">
                  <a16:creationId xmlns:a16="http://schemas.microsoft.com/office/drawing/2014/main" id="{5A184651-D34A-4937-8369-48ADD8E89C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accent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tx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63564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38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65866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_White_No Bor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73367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hite">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E1B587A-481D-4354-9508-D5D8FF887B06}"/>
              </a:ext>
              <a:ext uri="{C183D7F6-B498-43B3-948B-1728B52AA6E4}">
                <adec:decorative xmlns:adec="http://schemas.microsoft.com/office/drawing/2017/decorative" val="1"/>
              </a:ext>
            </a:extLst>
          </p:cNvPr>
          <p:cNvGrpSpPr/>
          <p:nvPr/>
        </p:nvGrpSpPr>
        <p:grpSpPr>
          <a:xfrm>
            <a:off x="573803" y="0"/>
            <a:ext cx="4325371" cy="6377476"/>
            <a:chOff x="573803" y="0"/>
            <a:chExt cx="4325371" cy="6377476"/>
          </a:xfrm>
        </p:grpSpPr>
        <p:sp>
          <p:nvSpPr>
            <p:cNvPr id="12" name="Rectangle 11">
              <a:extLst>
                <a:ext uri="{FF2B5EF4-FFF2-40B4-BE49-F238E27FC236}">
                  <a16:creationId xmlns:a16="http://schemas.microsoft.com/office/drawing/2014/main" id="{1CFE29C8-410C-4059-919F-670CE49EA18F}"/>
                </a:ext>
              </a:extLst>
            </p:cNvPr>
            <p:cNvSpPr/>
            <p:nvPr/>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1ADCBE42-BEC7-4DF9-A16F-7E76C7D448E8}"/>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AAA47B74-98DC-499D-981D-583A2DD69E50}"/>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33D68EB8-A34F-47E3-8B7F-5FF260D65B7C}"/>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7" name="Graphic 16">
              <a:extLst>
                <a:ext uri="{FF2B5EF4-FFF2-40B4-BE49-F238E27FC236}">
                  <a16:creationId xmlns:a16="http://schemas.microsoft.com/office/drawing/2014/main" id="{07897D68-7CB8-406F-9146-F00DE71319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grpSp>
      <p:grpSp>
        <p:nvGrpSpPr>
          <p:cNvPr id="4" name="Group 3">
            <a:extLst>
              <a:ext uri="{FF2B5EF4-FFF2-40B4-BE49-F238E27FC236}">
                <a16:creationId xmlns:a16="http://schemas.microsoft.com/office/drawing/2014/main" id="{66D8E5A8-9477-47F6-9CA7-9A7DC46705CE}"/>
              </a:ext>
              <a:ext uri="{C183D7F6-B498-43B3-948B-1728B52AA6E4}">
                <adec:decorative xmlns:adec="http://schemas.microsoft.com/office/drawing/2017/decorative" val="1"/>
              </a:ext>
            </a:extLst>
          </p:cNvPr>
          <p:cNvGrpSpPr/>
          <p:nvPr/>
        </p:nvGrpSpPr>
        <p:grpSpPr>
          <a:xfrm>
            <a:off x="573803" y="0"/>
            <a:ext cx="4325371" cy="6377476"/>
            <a:chOff x="573803" y="0"/>
            <a:chExt cx="4325371" cy="6377476"/>
          </a:xfrm>
        </p:grpSpPr>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A24C56C1-BF0A-4234-81F8-D2B769834C58}"/>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57C8AC4-A26E-48AF-9B2F-93A0F02E758D}"/>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6D5060BD-E2D2-44BB-ADFB-2B20CEB8775D}"/>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21" name="Graphic 20">
              <a:extLst>
                <a:ext uri="{FF2B5EF4-FFF2-40B4-BE49-F238E27FC236}">
                  <a16:creationId xmlns:a16="http://schemas.microsoft.com/office/drawing/2014/main" id="{5A184651-D34A-4937-8369-48ADD8E89C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accent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tx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51891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0972800" cy="1199822"/>
          </a:xfrm>
        </p:spPr>
        <p:txBody>
          <a:bodyPr>
            <a:normAutofit/>
          </a:bodyPr>
          <a:lstStyle>
            <a:lvl1pPr>
              <a:defRPr sz="36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09728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48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0972800" cy="1199822"/>
          </a:xfrm>
        </p:spPr>
        <p:txBody>
          <a:bodyPr>
            <a:normAutofit/>
          </a:bodyPr>
          <a:lstStyle>
            <a:lvl1pPr>
              <a:defRPr sz="3600"/>
            </a:lvl1pPr>
          </a:lstStyle>
          <a:p>
            <a:r>
              <a:rPr lang="en-US"/>
              <a:t>Click to edit title style</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hasCustomPrompt="1"/>
          </p:nvPr>
        </p:nvSpPr>
        <p:spPr>
          <a:xfrm>
            <a:off x="381000" y="1494289"/>
            <a:ext cx="10972800" cy="525462"/>
          </a:xfrm>
        </p:spPr>
        <p:txBody>
          <a:bodyPr>
            <a:noAutofit/>
          </a:bodyPr>
          <a:lstStyle>
            <a:lvl1pPr marL="0" indent="0">
              <a:buFontTx/>
              <a:buNone/>
              <a:defRPr sz="3200" b="0" i="0">
                <a:solidFill>
                  <a:schemeClr val="accent1"/>
                </a:solidFill>
                <a:latin typeface="IntelOne Text" panose="020B0503020203020204" pitchFamily="34" charset="77"/>
              </a:defRPr>
            </a:lvl1pPr>
          </a:lstStyle>
          <a:p>
            <a:pPr lvl="0"/>
            <a:r>
              <a:rPr lang="en-US"/>
              <a:t>Click to edit text styles</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2110067"/>
            <a:ext cx="10972800" cy="4084256"/>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07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ub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a:lstStyle/>
          <a:p>
            <a:r>
              <a:rPr lang="en-US"/>
              <a:t>Click to edit title style</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hasCustomPrompt="1"/>
          </p:nvPr>
        </p:nvSpPr>
        <p:spPr>
          <a:xfrm>
            <a:off x="381000" y="1495361"/>
            <a:ext cx="10972800" cy="530454"/>
          </a:xfrm>
        </p:spPr>
        <p:txBody>
          <a:bodyPr>
            <a:noAutofit/>
          </a:bodyPr>
          <a:lstStyle>
            <a:lvl1pPr marL="0" indent="0">
              <a:buNone/>
              <a:defRPr sz="3200" b="0" i="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5923935"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59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5923935"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52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ub, Content &amp;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1000" y="221694"/>
            <a:ext cx="5429864" cy="1199822"/>
          </a:xfrm>
        </p:spPr>
        <p:txBody>
          <a:bodyPr/>
          <a:lstStyle/>
          <a:p>
            <a:r>
              <a:rPr lang="en-US"/>
              <a:t>Click to edit title style</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hasCustomPrompt="1"/>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230287"/>
            <a:ext cx="5884606" cy="2410686"/>
          </a:xfrm>
        </p:spPr>
        <p:txBody>
          <a:bodyPr/>
          <a:lstStyle>
            <a:lvl1pPr marL="0" indent="0">
              <a:buNone/>
              <a:defRPr/>
            </a:lvl1pPr>
          </a:lstStyle>
          <a:p>
            <a:r>
              <a:rPr lang="en-US"/>
              <a:t>Click icon to add picture</a:t>
            </a:r>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hasCustomPrompt="1"/>
          </p:nvPr>
        </p:nvSpPr>
        <p:spPr>
          <a:xfrm>
            <a:off x="5926138" y="2655075"/>
            <a:ext cx="5884606"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5924550" y="3331781"/>
            <a:ext cx="5884606" cy="2410686"/>
          </a:xfrm>
        </p:spPr>
        <p:txBody>
          <a:bodyPr/>
          <a:lstStyle>
            <a:lvl1pPr marL="0" indent="0">
              <a:buNone/>
              <a:defRPr/>
            </a:lvl1pPr>
          </a:lstStyle>
          <a:p>
            <a:r>
              <a:rPr lang="en-US"/>
              <a:t>Click icon to add picture</a:t>
            </a:r>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hasCustomPrompt="1"/>
          </p:nvPr>
        </p:nvSpPr>
        <p:spPr>
          <a:xfrm>
            <a:off x="5924294" y="5767077"/>
            <a:ext cx="5884606"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text styles</a:t>
            </a:r>
          </a:p>
        </p:txBody>
      </p:sp>
    </p:spTree>
    <p:extLst>
      <p:ext uri="{BB962C8B-B14F-4D97-AF65-F5344CB8AC3E}">
        <p14:creationId xmlns:p14="http://schemas.microsoft.com/office/powerpoint/2010/main" val="264321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ub, Content &amp;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1000" y="221694"/>
            <a:ext cx="5429864" cy="1199822"/>
          </a:xfrm>
        </p:spPr>
        <p:txBody>
          <a:body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6265606" cy="6400799"/>
          </a:xfrm>
        </p:spPr>
        <p:txBody>
          <a:bodyPr/>
          <a:lstStyle>
            <a:lvl1pPr marL="0" indent="0">
              <a:buNone/>
              <a:defRPr/>
            </a:lvl1pPr>
          </a:lstStyle>
          <a:p>
            <a:r>
              <a:rPr lang="en-US"/>
              <a:t>Click icon to add picture</a:t>
            </a:r>
          </a:p>
        </p:txBody>
      </p:sp>
      <p:sp>
        <p:nvSpPr>
          <p:cNvPr id="8" name="Text Placeholder 5">
            <a:extLst>
              <a:ext uri="{FF2B5EF4-FFF2-40B4-BE49-F238E27FC236}">
                <a16:creationId xmlns:a16="http://schemas.microsoft.com/office/drawing/2014/main" id="{C4D1D699-1964-9A45-A892-EAAC949B8250}"/>
              </a:ext>
            </a:extLst>
          </p:cNvPr>
          <p:cNvSpPr>
            <a:spLocks noGrp="1"/>
          </p:cNvSpPr>
          <p:nvPr>
            <p:ph type="body" sz="quarter" idx="10" hasCustomPrompt="1"/>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Tree>
    <p:extLst>
      <p:ext uri="{BB962C8B-B14F-4D97-AF65-F5344CB8AC3E}">
        <p14:creationId xmlns:p14="http://schemas.microsoft.com/office/powerpoint/2010/main" val="36633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2192000" cy="6400799"/>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95186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1694"/>
            <a:ext cx="11430000" cy="1199822"/>
          </a:xfrm>
        </p:spPr>
        <p:txBody>
          <a:body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1441833"/>
            <a:ext cx="11430000" cy="4241800"/>
          </a:xfrm>
        </p:spPr>
        <p:txBody>
          <a:bodyPr>
            <a:normAutofit/>
          </a:bodyPr>
          <a:lstStyle>
            <a:lvl1pPr marL="0" indent="0">
              <a:buNone/>
              <a:defRPr sz="6000" b="0" i="0">
                <a:solidFill>
                  <a:schemeClr val="accent1"/>
                </a:solidFill>
                <a:latin typeface="IntelOne Text" panose="020B0503020203020204" pitchFamily="34" charset="0"/>
              </a:defRPr>
            </a:lvl1pPr>
          </a:lstStyle>
          <a:p>
            <a:pPr lvl="0"/>
            <a:r>
              <a:rPr lang="en-US"/>
              <a:t>Click to edit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hasCustomPrompt="1"/>
          </p:nvPr>
        </p:nvSpPr>
        <p:spPr>
          <a:xfrm>
            <a:off x="381000" y="5757203"/>
            <a:ext cx="11430000" cy="501650"/>
          </a:xfrm>
        </p:spPr>
        <p:txBody>
          <a:bodyPr/>
          <a:lstStyle>
            <a:lvl1pPr marL="0" indent="0">
              <a:buNone/>
              <a:defRPr>
                <a:solidFill>
                  <a:schemeClr val="tx2"/>
                </a:solidFill>
                <a:latin typeface="IntelOne Text" panose="020B0503020203020204" pitchFamily="34" charset="77"/>
              </a:defRPr>
            </a:lvl1pPr>
          </a:lstStyle>
          <a:p>
            <a:pPr lvl="0"/>
            <a:r>
              <a:rPr lang="en-US"/>
              <a:t>Click to edit text styles</a:t>
            </a:r>
          </a:p>
        </p:txBody>
      </p:sp>
    </p:spTree>
    <p:extLst>
      <p:ext uri="{BB962C8B-B14F-4D97-AF65-F5344CB8AC3E}">
        <p14:creationId xmlns:p14="http://schemas.microsoft.com/office/powerpoint/2010/main" val="143706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Quote Blu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5C5F7F-FFD1-40A0-9F2F-8A0E8C217C0E}"/>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1441833"/>
            <a:ext cx="10972800" cy="4241800"/>
          </a:xfrm>
        </p:spPr>
        <p:txBody>
          <a:bodyPr>
            <a:normAutofit/>
          </a:bodyPr>
          <a:lstStyle>
            <a:lvl1pPr marL="0" indent="0">
              <a:buNone/>
              <a:defRPr sz="6000" b="0" i="0">
                <a:solidFill>
                  <a:schemeClr val="bg1"/>
                </a:solidFill>
                <a:latin typeface="IntelOne Text" panose="020B0503020203020204" pitchFamily="34" charset="0"/>
              </a:defRPr>
            </a:lvl1pPr>
          </a:lstStyle>
          <a:p>
            <a:pPr lvl="0"/>
            <a:r>
              <a:rPr lang="en-US"/>
              <a:t>Click to edit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hasCustomPrompt="1"/>
          </p:nvPr>
        </p:nvSpPr>
        <p:spPr>
          <a:xfrm>
            <a:off x="381000" y="5757203"/>
            <a:ext cx="10972800" cy="501650"/>
          </a:xfrm>
        </p:spPr>
        <p:txBody>
          <a:bodyPr/>
          <a:lstStyle>
            <a:lvl1pPr marL="0" indent="0">
              <a:buNone/>
              <a:defRPr>
                <a:solidFill>
                  <a:schemeClr val="bg1"/>
                </a:solidFill>
                <a:latin typeface="IntelOne Text" panose="020B0503020203020204" pitchFamily="34" charset="77"/>
              </a:defRPr>
            </a:lvl1pPr>
          </a:lstStyle>
          <a:p>
            <a:pPr lvl="0"/>
            <a:r>
              <a:rPr lang="en-US"/>
              <a:t>Click to edit text styles</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116930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u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BB2F08-F3A3-44FE-8B91-87CB4449E59D}"/>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1441832"/>
            <a:ext cx="10972800" cy="4857737"/>
          </a:xfrm>
        </p:spPr>
        <p:txBody>
          <a:bodyPr>
            <a:normAutofit/>
          </a:bodyPr>
          <a:lstStyle>
            <a:lvl1pPr marL="284163" indent="-284163">
              <a:buFont typeface="Wingdings" panose="05000000000000000000" pitchFamily="2" charset="2"/>
              <a:buChar char="§"/>
              <a:defRPr sz="2800" b="0" i="0">
                <a:solidFill>
                  <a:schemeClr val="bg1"/>
                </a:solidFill>
                <a:latin typeface="IntelOne Text" panose="020B050302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219034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44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Only_Blue_No Bor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1EBB8918-321F-4814-85AD-F9F7A8C67AEF}"/>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26893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Only_Blue_No Border">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1EBB8918-321F-4814-85AD-F9F7A8C67AEF}"/>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150456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Title Only_Blue_No Bor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1EBB8918-321F-4814-85AD-F9F7A8C67AEF}"/>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368348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_Title Only_Blue_No Bor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1EBB8918-321F-4814-85AD-F9F7A8C67AEF}"/>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402812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0972800"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3449317"/>
            <a:ext cx="10972800" cy="681935"/>
          </a:xfrm>
        </p:spPr>
        <p:txBody>
          <a:bodyPr>
            <a:normAutofit/>
          </a:bodyPr>
          <a:lstStyle>
            <a:lvl1pPr marL="0" indent="0">
              <a:buNone/>
              <a:defRPr sz="2800">
                <a:solidFill>
                  <a:schemeClr val="accent1"/>
                </a:solidFill>
                <a:latin typeface="IntelOne Text" panose="020B0503020203020204" pitchFamily="34" charset="77"/>
              </a:defRPr>
            </a:lvl1pPr>
          </a:lstStyle>
          <a:p>
            <a:pPr lvl="0"/>
            <a:r>
              <a:rPr lang="en-US"/>
              <a:t>Click to edit text styles</a:t>
            </a:r>
          </a:p>
        </p:txBody>
      </p:sp>
    </p:spTree>
    <p:extLst>
      <p:ext uri="{BB962C8B-B14F-4D97-AF65-F5344CB8AC3E}">
        <p14:creationId xmlns:p14="http://schemas.microsoft.com/office/powerpoint/2010/main" val="388702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egue Blue">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0494850-E01A-413D-836B-C20EBF3F4C41}"/>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0972800" cy="1199822"/>
          </a:xfrm>
        </p:spPr>
        <p:txBody>
          <a:bodyPr anchor="b" anchorCtr="0">
            <a:normAutofit/>
          </a:bodyPr>
          <a:lstStyle>
            <a:lvl1pPr>
              <a:defRPr sz="4800">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3449317"/>
            <a:ext cx="10972800" cy="681935"/>
          </a:xfrm>
        </p:spPr>
        <p:txBody>
          <a:bodyPr>
            <a:normAutofit/>
          </a:bodyPr>
          <a:lstStyle>
            <a:lvl1pPr marL="0" indent="0">
              <a:buNone/>
              <a:defRPr sz="2800">
                <a:solidFill>
                  <a:schemeClr val="bg1"/>
                </a:solidFill>
                <a:latin typeface="IntelOne Text" panose="020B0503020203020204" pitchFamily="34" charset="77"/>
              </a:defRPr>
            </a:lvl1pPr>
          </a:lstStyle>
          <a:p>
            <a:pPr lvl="0"/>
            <a:r>
              <a:rPr lang="en-US"/>
              <a:t>Click to edit text styles</a:t>
            </a:r>
          </a:p>
        </p:txBody>
      </p:sp>
      <p:sp>
        <p:nvSpPr>
          <p:cNvPr id="5" name="Rectangle 4">
            <a:extLst>
              <a:ext uri="{FF2B5EF4-FFF2-40B4-BE49-F238E27FC236}">
                <a16:creationId xmlns:a16="http://schemas.microsoft.com/office/drawing/2014/main" id="{3CEB7CF4-6E59-4F58-B339-D2AEFB0D202B}"/>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1" name="Rectangle 10">
            <a:extLst>
              <a:ext uri="{FF2B5EF4-FFF2-40B4-BE49-F238E27FC236}">
                <a16:creationId xmlns:a16="http://schemas.microsoft.com/office/drawing/2014/main" id="{35E9F9A1-9773-43B8-98D0-A483D488C5EF}"/>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2" name="Graphic 11">
            <a:extLst>
              <a:ext uri="{FF2B5EF4-FFF2-40B4-BE49-F238E27FC236}">
                <a16:creationId xmlns:a16="http://schemas.microsoft.com/office/drawing/2014/main" id="{50338064-1322-4DA2-AA1C-4E086E88E7F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4" name="Rectangle 13">
            <a:extLst>
              <a:ext uri="{FF2B5EF4-FFF2-40B4-BE49-F238E27FC236}">
                <a16:creationId xmlns:a16="http://schemas.microsoft.com/office/drawing/2014/main" id="{5A8CF211-593C-4B89-BA8B-B4BF959BF149}"/>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5" name="Rectangle 14">
            <a:extLst>
              <a:ext uri="{FF2B5EF4-FFF2-40B4-BE49-F238E27FC236}">
                <a16:creationId xmlns:a16="http://schemas.microsoft.com/office/drawing/2014/main" id="{4386AE8E-163B-4673-9C89-BA60DB5BB6EB}"/>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6" name="TextBox 15">
            <a:extLst>
              <a:ext uri="{FF2B5EF4-FFF2-40B4-BE49-F238E27FC236}">
                <a16:creationId xmlns:a16="http://schemas.microsoft.com/office/drawing/2014/main" id="{5A9A01FA-314F-465F-BEBB-029CC884BD8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153841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and Content Blue A">
    <p:bg>
      <p:bgPr>
        <a:solidFill>
          <a:schemeClr val="tx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5165FB3-69FC-451C-AC5E-13333D46439D}"/>
              </a:ext>
              <a:ext uri="{C183D7F6-B498-43B3-948B-1728B52AA6E4}">
                <adec:decorative xmlns:adec="http://schemas.microsoft.com/office/drawing/2017/decorative" val="1"/>
              </a:ext>
            </a:extLst>
          </p:cNvPr>
          <p:cNvSpPr/>
          <p:nvPr userDrawn="1"/>
        </p:nvSpPr>
        <p:spPr>
          <a:xfrm>
            <a:off x="11741696" y="6406029"/>
            <a:ext cx="450304" cy="451971"/>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5A368D64-A019-4399-A672-206E0E3B7414}"/>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bg1"/>
                </a:solidFill>
              </a:defRPr>
            </a:lvl1pPr>
          </a:lstStyle>
          <a:p>
            <a:r>
              <a:rPr lang="en-US"/>
              <a:t>Click to edit title style</a:t>
            </a: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3" name="Group 2">
            <a:extLst>
              <a:ext uri="{FF2B5EF4-FFF2-40B4-BE49-F238E27FC236}">
                <a16:creationId xmlns:a16="http://schemas.microsoft.com/office/drawing/2014/main" id="{341B807F-E5A0-4B47-8126-0798D03DDEEE}"/>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pic>
        <p:nvPicPr>
          <p:cNvPr id="19" name="Graphic 18">
            <a:extLst>
              <a:ext uri="{FF2B5EF4-FFF2-40B4-BE49-F238E27FC236}">
                <a16:creationId xmlns:a16="http://schemas.microsoft.com/office/drawing/2014/main" id="{0BFD17C7-2044-4743-9B58-A721FED6F07E}"/>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0" name="Rectangle 19">
            <a:extLst>
              <a:ext uri="{FF2B5EF4-FFF2-40B4-BE49-F238E27FC236}">
                <a16:creationId xmlns:a16="http://schemas.microsoft.com/office/drawing/2014/main" id="{BC1BD233-1B52-4259-BBB2-FFAB0A8D1A3A}"/>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22" name="TextBox 21">
            <a:extLst>
              <a:ext uri="{FF2B5EF4-FFF2-40B4-BE49-F238E27FC236}">
                <a16:creationId xmlns:a16="http://schemas.microsoft.com/office/drawing/2014/main" id="{0E012ABA-EED9-48CA-B3FF-9EE6151C69B9}"/>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3" name="Group 22">
            <a:extLst>
              <a:ext uri="{FF2B5EF4-FFF2-40B4-BE49-F238E27FC236}">
                <a16:creationId xmlns:a16="http://schemas.microsoft.com/office/drawing/2014/main" id="{A2426B1C-8B0F-44A4-8250-F1D8598549E8}"/>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24" name="Rectangle 23">
              <a:extLst>
                <a:ext uri="{FF2B5EF4-FFF2-40B4-BE49-F238E27FC236}">
                  <a16:creationId xmlns:a16="http://schemas.microsoft.com/office/drawing/2014/main" id="{45D4EF16-2639-4F0C-B7CE-3B49694D7462}"/>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8FFEF9D7-E955-4747-98A8-A3CDA0B2EA11}"/>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1C53175F-9DFF-470F-9639-8993D337BE4A}"/>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138664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and Content Blue B">
    <p:bg>
      <p:bgPr>
        <a:solidFill>
          <a:schemeClr val="tx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F1A3328-115E-4094-93E6-80CEF9C6B916}"/>
              </a:ext>
              <a:ext uri="{C183D7F6-B498-43B3-948B-1728B52AA6E4}">
                <adec:decorative xmlns:adec="http://schemas.microsoft.com/office/drawing/2017/decorative" val="1"/>
              </a:ext>
            </a:extLst>
          </p:cNvPr>
          <p:cNvSpPr/>
          <p:nvPr userDrawn="1"/>
        </p:nvSpPr>
        <p:spPr>
          <a:xfrm>
            <a:off x="11741696" y="6406029"/>
            <a:ext cx="450304" cy="451971"/>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76F68134-655A-4C58-8EC5-042D492A62BF}"/>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3" name="Group 2">
            <a:extLst>
              <a:ext uri="{FF2B5EF4-FFF2-40B4-BE49-F238E27FC236}">
                <a16:creationId xmlns:a16="http://schemas.microsoft.com/office/drawing/2014/main" id="{AF16FE66-F77C-48EC-9636-B0D3F1F816E2}"/>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pic>
        <p:nvPicPr>
          <p:cNvPr id="19" name="Graphic 18">
            <a:extLst>
              <a:ext uri="{FF2B5EF4-FFF2-40B4-BE49-F238E27FC236}">
                <a16:creationId xmlns:a16="http://schemas.microsoft.com/office/drawing/2014/main" id="{EF9F90E2-0FB9-44A2-B48E-E894C3113E8B}"/>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0" name="Rectangle 19">
            <a:extLst>
              <a:ext uri="{FF2B5EF4-FFF2-40B4-BE49-F238E27FC236}">
                <a16:creationId xmlns:a16="http://schemas.microsoft.com/office/drawing/2014/main" id="{4B2BE4E4-A2DB-46D6-B372-8C331EFD1D29}"/>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22" name="TextBox 21">
            <a:extLst>
              <a:ext uri="{FF2B5EF4-FFF2-40B4-BE49-F238E27FC236}">
                <a16:creationId xmlns:a16="http://schemas.microsoft.com/office/drawing/2014/main" id="{5D945211-AEEA-4A21-B35C-B4FC0F99C654}"/>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3" name="Group 22">
            <a:extLst>
              <a:ext uri="{FF2B5EF4-FFF2-40B4-BE49-F238E27FC236}">
                <a16:creationId xmlns:a16="http://schemas.microsoft.com/office/drawing/2014/main" id="{3CBCDBB5-E209-49E3-8CC6-AEB941DB1EE2}"/>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24" name="Rectangle 23">
              <a:extLst>
                <a:ext uri="{FF2B5EF4-FFF2-40B4-BE49-F238E27FC236}">
                  <a16:creationId xmlns:a16="http://schemas.microsoft.com/office/drawing/2014/main" id="{E63C2813-2F09-413F-9991-44CA3B6BE2D7}"/>
                </a:ext>
              </a:extLst>
            </p:cNvPr>
            <p:cNvSpPr/>
            <p:nvPr/>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892EC626-BB7B-40F7-9ABD-4FB62F9E9719}"/>
                </a:ext>
              </a:extLst>
            </p:cNvPr>
            <p:cNvSpPr/>
            <p:nvPr/>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040C129E-8ED4-49C2-A5EB-49C77A547ED5}"/>
                </a:ext>
              </a:extLst>
            </p:cNvPr>
            <p:cNvSpPr/>
            <p:nvPr/>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105923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White">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9E57986-E823-49CC-B8D3-C5A2AD9415DB}"/>
              </a:ext>
              <a:ext uri="{C183D7F6-B498-43B3-948B-1728B52AA6E4}">
                <adec:decorative xmlns:adec="http://schemas.microsoft.com/office/drawing/2017/decorative" val="1"/>
              </a:ext>
            </a:extLst>
          </p:cNvPr>
          <p:cNvSpPr/>
          <p:nvPr/>
        </p:nvSpPr>
        <p:spPr>
          <a:xfrm>
            <a:off x="5867399" y="402559"/>
            <a:ext cx="5867401" cy="59934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tx1"/>
                </a:solidFill>
              </a:defRPr>
            </a:lvl1pPr>
          </a:lstStyle>
          <a:p>
            <a:r>
              <a:rPr lang="en-US"/>
              <a:t>Click to edit title style</a:t>
            </a: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400" y="402558"/>
            <a:ext cx="5815014" cy="594585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tx1"/>
                </a:solidFill>
              </a:defRPr>
            </a:lvl1pPr>
          </a:lstStyle>
          <a:p>
            <a:pPr lvl="0"/>
            <a:r>
              <a:rPr lang="en-US"/>
              <a:t>Click to edit text styles</a:t>
            </a:r>
          </a:p>
        </p:txBody>
      </p:sp>
      <p:grpSp>
        <p:nvGrpSpPr>
          <p:cNvPr id="3" name="Group 2">
            <a:extLst>
              <a:ext uri="{FF2B5EF4-FFF2-40B4-BE49-F238E27FC236}">
                <a16:creationId xmlns:a16="http://schemas.microsoft.com/office/drawing/2014/main" id="{3506BD04-B5E7-422F-B321-54907EFDFDD8}"/>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E175E17D-D74E-461D-9994-21701E9CF3FE}"/>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0" name="Group 19">
            <a:extLst>
              <a:ext uri="{FF2B5EF4-FFF2-40B4-BE49-F238E27FC236}">
                <a16:creationId xmlns:a16="http://schemas.microsoft.com/office/drawing/2014/main" id="{8C35DA17-DFF2-467C-A710-877908080517}"/>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21" name="Rectangle 20">
              <a:extLst>
                <a:ext uri="{FF2B5EF4-FFF2-40B4-BE49-F238E27FC236}">
                  <a16:creationId xmlns:a16="http://schemas.microsoft.com/office/drawing/2014/main" id="{C6AEFDCF-A68C-4E0D-95B4-6F1A9717550A}"/>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F55E41F1-4636-455F-8CC5-9CC2D25CD287}"/>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2BF6C486-C6BA-41CF-8F21-5691BA4400F2}"/>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24" name="TextBox 23">
            <a:extLst>
              <a:ext uri="{FF2B5EF4-FFF2-40B4-BE49-F238E27FC236}">
                <a16:creationId xmlns:a16="http://schemas.microsoft.com/office/drawing/2014/main" id="{A0695690-BC82-4B1F-9B7E-92DC6CAFF117}"/>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393339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39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with Frame White">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 uri="{C183D7F6-B498-43B3-948B-1728B52AA6E4}">
                <adec:decorative xmlns:adec="http://schemas.microsoft.com/office/drawing/2017/decorative" val="1"/>
              </a:ext>
            </a:extLst>
          </p:cNvPr>
          <p:cNvSpPr/>
          <p:nvPr/>
        </p:nvSpPr>
        <p:spPr>
          <a:xfrm>
            <a:off x="457200" y="464127"/>
            <a:ext cx="11277600" cy="59297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8" name="TextBox 7">
            <a:extLst>
              <a:ext uri="{FF2B5EF4-FFF2-40B4-BE49-F238E27FC236}">
                <a16:creationId xmlns:a16="http://schemas.microsoft.com/office/drawing/2014/main" id="{B7030671-1E88-49B1-9FE5-927C1B8EE1BE}"/>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6" name="Rectangle 5">
            <a:extLst>
              <a:ext uri="{FF2B5EF4-FFF2-40B4-BE49-F238E27FC236}">
                <a16:creationId xmlns:a16="http://schemas.microsoft.com/office/drawing/2014/main" id="{AA228789-1C29-4F2A-B05E-B47226DD5081}"/>
              </a:ext>
              <a:ext uri="{C183D7F6-B498-43B3-948B-1728B52AA6E4}">
                <adec:decorative xmlns:adec="http://schemas.microsoft.com/office/drawing/2017/decorative" val="1"/>
              </a:ext>
            </a:extLst>
          </p:cNvPr>
          <p:cNvSpPr/>
          <p:nvPr/>
        </p:nvSpPr>
        <p:spPr>
          <a:xfrm>
            <a:off x="457200" y="464127"/>
            <a:ext cx="11277600" cy="57842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806922" y="1828800"/>
            <a:ext cx="10557387" cy="3200400"/>
          </a:xfrm>
        </p:spPr>
        <p:txBody>
          <a:bodyPr>
            <a:normAutofit/>
          </a:bodyPr>
          <a:lstStyle>
            <a:lvl1pPr algn="ctr">
              <a:defRPr sz="4800">
                <a:solidFill>
                  <a:schemeClr val="accent1"/>
                </a:solidFill>
              </a:defRPr>
            </a:lvl1pPr>
          </a:lstStyle>
          <a:p>
            <a:r>
              <a:rPr lang="en-US"/>
              <a:t>Click to edit title style</a:t>
            </a:r>
          </a:p>
        </p:txBody>
      </p:sp>
    </p:spTree>
    <p:extLst>
      <p:ext uri="{BB962C8B-B14F-4D97-AF65-F5344CB8AC3E}">
        <p14:creationId xmlns:p14="http://schemas.microsoft.com/office/powerpoint/2010/main" val="30918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202260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with Frame Blue">
    <p:bg>
      <p:bgPr>
        <a:solidFill>
          <a:schemeClr val="tx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2DEDBE3-07E3-41E8-8A30-96519395928E}"/>
              </a:ext>
              <a:ext uri="{C183D7F6-B498-43B3-948B-1728B52AA6E4}">
                <adec:decorative xmlns:adec="http://schemas.microsoft.com/office/drawing/2017/decorative" val="1"/>
              </a:ext>
            </a:extLst>
          </p:cNvPr>
          <p:cNvSpPr/>
          <p:nvPr userDrawn="1"/>
        </p:nvSpPr>
        <p:spPr>
          <a:xfrm>
            <a:off x="11743548" y="6408964"/>
            <a:ext cx="448452" cy="449035"/>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4875A302-45A3-481F-BFAB-9A074C3F7794}"/>
              </a:ext>
              <a:ext uri="{C183D7F6-B498-43B3-948B-1728B52AA6E4}">
                <adec:decorative xmlns:adec="http://schemas.microsoft.com/office/drawing/2017/decorative" val="1"/>
              </a:ext>
            </a:extLst>
          </p:cNvPr>
          <p:cNvSpPr/>
          <p:nvPr/>
        </p:nvSpPr>
        <p:spPr>
          <a:xfrm>
            <a:off x="457200" y="464127"/>
            <a:ext cx="11286348" cy="594483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pic>
        <p:nvPicPr>
          <p:cNvPr id="6" name="Graphic 5">
            <a:extLst>
              <a:ext uri="{FF2B5EF4-FFF2-40B4-BE49-F238E27FC236}">
                <a16:creationId xmlns:a16="http://schemas.microsoft.com/office/drawing/2014/main" id="{5DDBF953-491D-46D1-9B3A-9BACF5F24487}"/>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F2B9AAD6-9860-4DB3-B7F8-14D9F7EC7EC8}"/>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8" name="Rectangle 7">
            <a:extLst>
              <a:ext uri="{FF2B5EF4-FFF2-40B4-BE49-F238E27FC236}">
                <a16:creationId xmlns:a16="http://schemas.microsoft.com/office/drawing/2014/main" id="{02595309-FEF7-41EA-9715-F4426DF07254}"/>
              </a:ext>
              <a:ext uri="{C183D7F6-B498-43B3-948B-1728B52AA6E4}">
                <adec:decorative xmlns:adec="http://schemas.microsoft.com/office/drawing/2017/decorative" val="1"/>
              </a:ext>
            </a:extLst>
          </p:cNvPr>
          <p:cNvSpPr/>
          <p:nvPr/>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
        <p:nvSpPr>
          <p:cNvPr id="11" name="TextBox 10">
            <a:extLst>
              <a:ext uri="{FF2B5EF4-FFF2-40B4-BE49-F238E27FC236}">
                <a16:creationId xmlns:a16="http://schemas.microsoft.com/office/drawing/2014/main" id="{EFA9CD9B-5FA5-485E-919D-13A6CB9B3191}"/>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pic>
        <p:nvPicPr>
          <p:cNvPr id="12" name="Graphic 11">
            <a:extLst>
              <a:ext uri="{FF2B5EF4-FFF2-40B4-BE49-F238E27FC236}">
                <a16:creationId xmlns:a16="http://schemas.microsoft.com/office/drawing/2014/main" id="{9404C922-CDF2-4F38-AFEE-299C1D97DA89}"/>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3" name="Rectangle 12">
            <a:extLst>
              <a:ext uri="{FF2B5EF4-FFF2-40B4-BE49-F238E27FC236}">
                <a16:creationId xmlns:a16="http://schemas.microsoft.com/office/drawing/2014/main" id="{92FF7EB7-3074-4A03-9376-7D8CBA804C4B}"/>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BE6E5BC3-B783-496C-9E9D-03475FAADAC4}"/>
              </a:ext>
              <a:ext uri="{C183D7F6-B498-43B3-948B-1728B52AA6E4}">
                <adec:decorative xmlns:adec="http://schemas.microsoft.com/office/drawing/2017/decorative" val="1"/>
              </a:ext>
            </a:extLst>
          </p:cNvPr>
          <p:cNvSpPr/>
          <p:nvPr/>
        </p:nvSpPr>
        <p:spPr>
          <a:xfrm>
            <a:off x="457200" y="464127"/>
            <a:ext cx="11286348" cy="594483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806922" y="1776845"/>
            <a:ext cx="10557387" cy="3304310"/>
          </a:xfrm>
        </p:spPr>
        <p:txBody>
          <a:bodyPr>
            <a:normAutofit/>
          </a:bodyPr>
          <a:lstStyle>
            <a:lvl1pPr algn="ctr">
              <a:defRPr sz="4800">
                <a:solidFill>
                  <a:schemeClr val="bg1"/>
                </a:solidFill>
              </a:defRPr>
            </a:lvl1pPr>
          </a:lstStyle>
          <a:p>
            <a:r>
              <a:rPr lang="en-US"/>
              <a:t>Click to edit title style</a:t>
            </a:r>
          </a:p>
        </p:txBody>
      </p:sp>
    </p:spTree>
    <p:extLst>
      <p:ext uri="{BB962C8B-B14F-4D97-AF65-F5344CB8AC3E}">
        <p14:creationId xmlns:p14="http://schemas.microsoft.com/office/powerpoint/2010/main" val="228548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Intel Logo">
    <p:bg>
      <p:bgPr>
        <a:solidFill>
          <a:schemeClr val="accent1"/>
        </a:solid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pic>
        <p:nvPicPr>
          <p:cNvPr id="3" name="Picture 2" descr="Logo&#10;&#10;Description automatically generated">
            <a:extLst>
              <a:ext uri="{FF2B5EF4-FFF2-40B4-BE49-F238E27FC236}">
                <a16:creationId xmlns:a16="http://schemas.microsoft.com/office/drawing/2014/main" id="{204B0861-499A-4B5C-86C7-11D994DAA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304648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92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hite_No Bor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21705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0972800" cy="1199822"/>
          </a:xfrm>
        </p:spPr>
        <p:txBody>
          <a:bodyPr>
            <a:normAutofit/>
          </a:bodyPr>
          <a:lstStyle>
            <a:lvl1pPr>
              <a:defRPr sz="36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09728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4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0972800" cy="1199822"/>
          </a:xfrm>
        </p:spPr>
        <p:txBody>
          <a:bodyPr>
            <a:normAutofit/>
          </a:bodyPr>
          <a:lstStyle>
            <a:lvl1pPr>
              <a:defRPr sz="3600"/>
            </a:lvl1pPr>
          </a:lstStyle>
          <a:p>
            <a:r>
              <a:rPr lang="en-US"/>
              <a:t>Click to edit title style</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hasCustomPrompt="1"/>
          </p:nvPr>
        </p:nvSpPr>
        <p:spPr>
          <a:xfrm>
            <a:off x="381000" y="1494289"/>
            <a:ext cx="10972800" cy="525462"/>
          </a:xfrm>
        </p:spPr>
        <p:txBody>
          <a:bodyPr>
            <a:noAutofit/>
          </a:bodyPr>
          <a:lstStyle>
            <a:lvl1pPr marL="0" indent="0">
              <a:buFontTx/>
              <a:buNone/>
              <a:defRPr sz="3200" b="0" i="0">
                <a:solidFill>
                  <a:schemeClr val="accent1"/>
                </a:solidFill>
                <a:latin typeface="IntelOne Text" panose="020B0503020203020204" pitchFamily="34" charset="77"/>
              </a:defRPr>
            </a:lvl1pPr>
          </a:lstStyle>
          <a:p>
            <a:pPr lvl="0"/>
            <a:r>
              <a:rPr lang="en-US"/>
              <a:t>Click to edit text styles</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2110067"/>
            <a:ext cx="10972800" cy="4084256"/>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96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sv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image" Target="../media/image2.sv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image" Target="../media/image1.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0AF7C5D-58AA-47C0-84E9-F2E20DF3306B}"/>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descr="page number">
            <a:extLst>
              <a:ext uri="{FF2B5EF4-FFF2-40B4-BE49-F238E27FC236}">
                <a16:creationId xmlns:a16="http://schemas.microsoft.com/office/drawing/2014/main" id="{02FB4E28-8FF4-469D-9172-AA2B2441695C}"/>
              </a:ext>
            </a:extLst>
          </p:cNvPr>
          <p:cNvSpPr txBox="1"/>
          <p:nvPr/>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7" name="TextBox 16" descr="page number">
            <a:extLst>
              <a:ext uri="{FF2B5EF4-FFF2-40B4-BE49-F238E27FC236}">
                <a16:creationId xmlns:a16="http://schemas.microsoft.com/office/drawing/2014/main" id="{53D7E5EC-4B62-4515-9A8B-0AB847259844}"/>
              </a:ext>
            </a:extLst>
          </p:cNvPr>
          <p:cNvSpPr txBox="1"/>
          <p:nvPr/>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20" name="Rectangle 19">
            <a:extLst>
              <a:ext uri="{FF2B5EF4-FFF2-40B4-BE49-F238E27FC236}">
                <a16:creationId xmlns:a16="http://schemas.microsoft.com/office/drawing/2014/main" id="{6A4EEF98-74A9-42C8-B147-24A267757671}"/>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21" name="Graphic 20">
            <a:extLst>
              <a:ext uri="{FF2B5EF4-FFF2-40B4-BE49-F238E27FC236}">
                <a16:creationId xmlns:a16="http://schemas.microsoft.com/office/drawing/2014/main" id="{BD860B69-3A2F-46DF-9AAF-6AE5D075B9A8}"/>
              </a:ext>
              <a:ext uri="{C183D7F6-B498-43B3-948B-1728B52AA6E4}">
                <adec:decorative xmlns:adec="http://schemas.microsoft.com/office/drawing/2017/decorative" val="1"/>
              </a:ext>
            </a:extLst>
          </p:cNvPr>
          <p:cNvPicPr>
            <a:picLocks noChangeAspect="1"/>
          </p:cNvPicPr>
          <p:nvPr userDrawn="1"/>
        </p:nvPicPr>
        <p:blipFill>
          <a:blip r:embed="rId34">
            <a:lum bright="100000"/>
            <a:extLst>
              <a:ext uri="{96DAC541-7B7A-43D3-8B79-37D633B846F1}">
                <asvg:svgBlip xmlns:asvg="http://schemas.microsoft.com/office/drawing/2016/SVG/main" r:embed="rId35"/>
              </a:ext>
            </a:extLst>
          </a:blip>
          <a:stretch>
            <a:fillRect/>
          </a:stretch>
        </p:blipFill>
        <p:spPr>
          <a:xfrm>
            <a:off x="11137466" y="6554735"/>
            <a:ext cx="476084" cy="177524"/>
          </a:xfrm>
          <a:prstGeom prst="rect">
            <a:avLst/>
          </a:prstGeom>
        </p:spPr>
      </p:pic>
      <p:sp>
        <p:nvSpPr>
          <p:cNvPr id="22" name="Rectangle 21">
            <a:extLst>
              <a:ext uri="{FF2B5EF4-FFF2-40B4-BE49-F238E27FC236}">
                <a16:creationId xmlns:a16="http://schemas.microsoft.com/office/drawing/2014/main" id="{F44C3881-2471-4328-8DA8-B1E50D7E37DA}"/>
              </a:ext>
              <a:ext uri="{C183D7F6-B498-43B3-948B-1728B52AA6E4}">
                <adec:decorative xmlns:adec="http://schemas.microsoft.com/office/drawing/2017/decorative" val="1"/>
              </a:ext>
            </a:extLst>
          </p:cNvPr>
          <p:cNvSpPr/>
          <p:nvPr userDrawn="1"/>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23" name="Rectangle 22">
            <a:extLst>
              <a:ext uri="{FF2B5EF4-FFF2-40B4-BE49-F238E27FC236}">
                <a16:creationId xmlns:a16="http://schemas.microsoft.com/office/drawing/2014/main" id="{8F324BDD-061C-42A7-B328-C3AC51C37404}"/>
              </a:ext>
              <a:ext uri="{C183D7F6-B498-43B3-948B-1728B52AA6E4}">
                <adec:decorative xmlns:adec="http://schemas.microsoft.com/office/drawing/2017/decorative" val="1"/>
              </a:ext>
            </a:extLst>
          </p:cNvPr>
          <p:cNvSpPr/>
          <p:nvPr userDrawn="1"/>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Tree>
    <p:extLst>
      <p:ext uri="{BB962C8B-B14F-4D97-AF65-F5344CB8AC3E}">
        <p14:creationId xmlns:p14="http://schemas.microsoft.com/office/powerpoint/2010/main" val="410776504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85" r:id="rId30"/>
    <p:sldLayoutId id="2147483787" r:id="rId31"/>
    <p:sldLayoutId id="2147483788"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0AF7C5D-58AA-47C0-84E9-F2E20DF3306B}"/>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285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descr="page number">
            <a:extLst>
              <a:ext uri="{FF2B5EF4-FFF2-40B4-BE49-F238E27FC236}">
                <a16:creationId xmlns:a16="http://schemas.microsoft.com/office/drawing/2014/main" id="{02FB4E28-8FF4-469D-9172-AA2B2441695C}"/>
              </a:ext>
            </a:extLst>
          </p:cNvPr>
          <p:cNvSpPr txBox="1"/>
          <p:nvPr/>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7" name="TextBox 16" descr="page number">
            <a:extLst>
              <a:ext uri="{FF2B5EF4-FFF2-40B4-BE49-F238E27FC236}">
                <a16:creationId xmlns:a16="http://schemas.microsoft.com/office/drawing/2014/main" id="{53D7E5EC-4B62-4515-9A8B-0AB847259844}"/>
              </a:ext>
            </a:extLst>
          </p:cNvPr>
          <p:cNvSpPr txBox="1"/>
          <p:nvPr/>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20" name="Rectangle 19">
            <a:extLst>
              <a:ext uri="{FF2B5EF4-FFF2-40B4-BE49-F238E27FC236}">
                <a16:creationId xmlns:a16="http://schemas.microsoft.com/office/drawing/2014/main" id="{6A4EEF98-74A9-42C8-B147-24A267757671}"/>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21" name="Graphic 20">
            <a:extLst>
              <a:ext uri="{FF2B5EF4-FFF2-40B4-BE49-F238E27FC236}">
                <a16:creationId xmlns:a16="http://schemas.microsoft.com/office/drawing/2014/main" id="{BD860B69-3A2F-46DF-9AAF-6AE5D075B9A8}"/>
              </a:ext>
              <a:ext uri="{C183D7F6-B498-43B3-948B-1728B52AA6E4}">
                <adec:decorative xmlns:adec="http://schemas.microsoft.com/office/drawing/2017/decorative" val="1"/>
              </a:ext>
            </a:extLst>
          </p:cNvPr>
          <p:cNvPicPr>
            <a:picLocks noChangeAspect="1"/>
          </p:cNvPicPr>
          <p:nvPr userDrawn="1"/>
        </p:nvPicPr>
        <p:blipFill>
          <a:blip r:embed="rId32">
            <a:lum bright="100000"/>
            <a:extLst>
              <a:ext uri="{96DAC541-7B7A-43D3-8B79-37D633B846F1}">
                <asvg:svgBlip xmlns:asvg="http://schemas.microsoft.com/office/drawing/2016/SVG/main" r:embed="rId33"/>
              </a:ext>
            </a:extLst>
          </a:blip>
          <a:stretch>
            <a:fillRect/>
          </a:stretch>
        </p:blipFill>
        <p:spPr>
          <a:xfrm>
            <a:off x="11137466" y="6554735"/>
            <a:ext cx="476084" cy="177524"/>
          </a:xfrm>
          <a:prstGeom prst="rect">
            <a:avLst/>
          </a:prstGeom>
        </p:spPr>
      </p:pic>
      <p:sp>
        <p:nvSpPr>
          <p:cNvPr id="22" name="Rectangle 21">
            <a:extLst>
              <a:ext uri="{FF2B5EF4-FFF2-40B4-BE49-F238E27FC236}">
                <a16:creationId xmlns:a16="http://schemas.microsoft.com/office/drawing/2014/main" id="{F44C3881-2471-4328-8DA8-B1E50D7E37DA}"/>
              </a:ext>
              <a:ext uri="{C183D7F6-B498-43B3-948B-1728B52AA6E4}">
                <adec:decorative xmlns:adec="http://schemas.microsoft.com/office/drawing/2017/decorative" val="1"/>
              </a:ext>
            </a:extLst>
          </p:cNvPr>
          <p:cNvSpPr/>
          <p:nvPr userDrawn="1"/>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23" name="Rectangle 22">
            <a:extLst>
              <a:ext uri="{FF2B5EF4-FFF2-40B4-BE49-F238E27FC236}">
                <a16:creationId xmlns:a16="http://schemas.microsoft.com/office/drawing/2014/main" id="{8F324BDD-061C-42A7-B328-C3AC51C37404}"/>
              </a:ext>
              <a:ext uri="{C183D7F6-B498-43B3-948B-1728B52AA6E4}">
                <adec:decorative xmlns:adec="http://schemas.microsoft.com/office/drawing/2017/decorative" val="1"/>
              </a:ext>
            </a:extLst>
          </p:cNvPr>
          <p:cNvSpPr/>
          <p:nvPr userDrawn="1"/>
        </p:nvSpPr>
        <p:spPr>
          <a:xfrm>
            <a:off x="286365" y="6510549"/>
            <a:ext cx="3150221"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Global External Manufacturing &amp; Sourcing</a:t>
            </a:r>
          </a:p>
        </p:txBody>
      </p:sp>
    </p:spTree>
    <p:extLst>
      <p:ext uri="{BB962C8B-B14F-4D97-AF65-F5344CB8AC3E}">
        <p14:creationId xmlns:p14="http://schemas.microsoft.com/office/powerpoint/2010/main" val="39824068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8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30.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3A21B-B9B1-48DB-A2DA-01ABBB06527D}"/>
              </a:ext>
            </a:extLst>
          </p:cNvPr>
          <p:cNvSpPr>
            <a:spLocks noGrp="1"/>
          </p:cNvSpPr>
          <p:nvPr>
            <p:ph type="ctrTitle"/>
          </p:nvPr>
        </p:nvSpPr>
        <p:spPr/>
        <p:txBody>
          <a:bodyPr/>
          <a:lstStyle/>
          <a:p>
            <a:r>
              <a:rPr lang="en-US" dirty="0"/>
              <a:t>Roadmap Discussion</a:t>
            </a:r>
          </a:p>
        </p:txBody>
      </p:sp>
      <p:sp>
        <p:nvSpPr>
          <p:cNvPr id="4" name="Subtitle 3">
            <a:extLst>
              <a:ext uri="{FF2B5EF4-FFF2-40B4-BE49-F238E27FC236}">
                <a16:creationId xmlns:a16="http://schemas.microsoft.com/office/drawing/2014/main" id="{8AD0DFBA-A28F-4F70-BD29-1E6BA9FB7BB0}"/>
              </a:ext>
            </a:extLst>
          </p:cNvPr>
          <p:cNvSpPr>
            <a:spLocks noGrp="1"/>
          </p:cNvSpPr>
          <p:nvPr>
            <p:ph type="subTitle" idx="1"/>
          </p:nvPr>
        </p:nvSpPr>
        <p:spPr/>
        <p:txBody>
          <a:bodyPr/>
          <a:lstStyle/>
          <a:p>
            <a:r>
              <a:rPr lang="en-US" dirty="0"/>
              <a:t>WW12’22</a:t>
            </a:r>
          </a:p>
        </p:txBody>
      </p:sp>
    </p:spTree>
    <p:extLst>
      <p:ext uri="{BB962C8B-B14F-4D97-AF65-F5344CB8AC3E}">
        <p14:creationId xmlns:p14="http://schemas.microsoft.com/office/powerpoint/2010/main" val="8337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8405921" y="73459"/>
          <a:ext cx="3610845" cy="753659"/>
        </p:xfrm>
        <a:graphic>
          <a:graphicData uri="http://schemas.openxmlformats.org/drawingml/2006/table">
            <a:tbl>
              <a:tblPr/>
              <a:tblGrid>
                <a:gridCol w="1254179">
                  <a:extLst>
                    <a:ext uri="{9D8B030D-6E8A-4147-A177-3AD203B41FA5}">
                      <a16:colId xmlns:a16="http://schemas.microsoft.com/office/drawing/2014/main" val="20000"/>
                    </a:ext>
                  </a:extLst>
                </a:gridCol>
                <a:gridCol w="684429">
                  <a:extLst>
                    <a:ext uri="{9D8B030D-6E8A-4147-A177-3AD203B41FA5}">
                      <a16:colId xmlns:a16="http://schemas.microsoft.com/office/drawing/2014/main" val="20001"/>
                    </a:ext>
                  </a:extLst>
                </a:gridCol>
                <a:gridCol w="852807">
                  <a:extLst>
                    <a:ext uri="{9D8B030D-6E8A-4147-A177-3AD203B41FA5}">
                      <a16:colId xmlns:a16="http://schemas.microsoft.com/office/drawing/2014/main" val="1940151220"/>
                    </a:ext>
                  </a:extLst>
                </a:gridCol>
                <a:gridCol w="819430">
                  <a:extLst>
                    <a:ext uri="{9D8B030D-6E8A-4147-A177-3AD203B41FA5}">
                      <a16:colId xmlns:a16="http://schemas.microsoft.com/office/drawing/2014/main" val="297586524"/>
                    </a:ext>
                  </a:extLst>
                </a:gridCol>
              </a:tblGrid>
              <a:tr h="13037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1"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IP Name </a:t>
                      </a: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(POR Process Node)</a:t>
                      </a:r>
                    </a:p>
                  </a:txBody>
                  <a:tcPr marL="0" marR="0" marT="0" marB="0" anchor="ctr" horzOverflow="overflow">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lnL w="1905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900" b="1"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5">
                      <a:fgClr>
                        <a:schemeClr val="bg2"/>
                      </a:fgClr>
                      <a:bgClr>
                        <a:schemeClr val="bg1"/>
                      </a:bgClr>
                    </a:pattFill>
                  </a:tcPr>
                </a:tc>
                <a:extLst>
                  <a:ext uri="{0D108BD9-81ED-4DB2-BD59-A6C34878D82A}">
                    <a16:rowId xmlns:a16="http://schemas.microsoft.com/office/drawing/2014/main" val="10000"/>
                  </a:ext>
                </a:extLst>
              </a:tr>
              <a:tr h="1321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ST Peak Freq (PV Push)</a:t>
                      </a:r>
                    </a:p>
                  </a:txBody>
                  <a:tcPr marL="0" marR="0" marT="0" marB="0" anchor="ctr" horzOverflow="overflow">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Width</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Vector Size</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Hyperthreading</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30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L1 D / L1 I Capacity</a:t>
                      </a:r>
                    </a:p>
                  </a:txBody>
                  <a:tcPr marL="0" marR="0" marT="0" marB="0" anchor="ctr" horzOverflow="overflow">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L2 Capacity</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L3 Slice per Core</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303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ST /MT IPC CAGR</a:t>
                      </a:r>
                    </a:p>
                  </a:txBody>
                  <a:tcPr marL="0" marR="0" marT="0" marB="0" anchor="ctr" horzOverflow="overflow">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ST Cdyn </a:t>
                      </a:r>
                      <a:b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b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G2G CAGR</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MT Cdyn </a:t>
                      </a:r>
                      <a:b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b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G2G CAGR</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Inner Core Area </a:t>
                      </a:r>
                      <a:b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b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G2G CAGR</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30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Salient Feature</a:t>
                      </a:r>
                    </a:p>
                  </a:txBody>
                  <a:tcPr marL="0" marR="0" marT="0" marB="0" anchor="ctr" horzOverflow="overflow">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IP VTI</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Lead SoC PRQ</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4268053"/>
                  </a:ext>
                </a:extLst>
              </a:tr>
            </a:tbl>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1067" b="0" i="0" u="none" strike="noStrike" kern="1200" cap="none" spc="0" normalizeH="0" baseline="0" noProof="0" smtClean="0">
                <a:ln>
                  <a:noFill/>
                </a:ln>
                <a:solidFill>
                  <a:prstClr val="white"/>
                </a:solidFill>
                <a:effectLst/>
                <a:uLnTx/>
                <a:uFillTx/>
                <a:latin typeface="Intel Clear"/>
                <a:ea typeface="+mn-ea"/>
                <a:cs typeface="Intel Clear"/>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67" b="0" i="0" u="none" strike="noStrike" kern="1200" cap="none" spc="0" normalizeH="0" baseline="0" noProof="0">
              <a:ln>
                <a:noFill/>
              </a:ln>
              <a:solidFill>
                <a:prstClr val="white"/>
              </a:solidFill>
              <a:effectLst/>
              <a:uLnTx/>
              <a:uFillTx/>
              <a:latin typeface="Intel Clear"/>
              <a:ea typeface="+mn-ea"/>
              <a:cs typeface="Intel Clear"/>
            </a:endParaRPr>
          </a:p>
        </p:txBody>
      </p:sp>
      <p:sp>
        <p:nvSpPr>
          <p:cNvPr id="142" name="HE - PRODUCT">
            <a:extLst>
              <a:ext uri="{FF2B5EF4-FFF2-40B4-BE49-F238E27FC236}">
                <a16:creationId xmlns:a16="http://schemas.microsoft.com/office/drawing/2014/main" id="{F488FFBA-2869-4235-B821-277A2C2C8D2F}"/>
              </a:ext>
            </a:extLst>
          </p:cNvPr>
          <p:cNvSpPr/>
          <p:nvPr/>
        </p:nvSpPr>
        <p:spPr>
          <a:xfrm>
            <a:off x="30548" y="3112653"/>
            <a:ext cx="12028142" cy="844389"/>
          </a:xfrm>
          <a:prstGeom prst="roundRect">
            <a:avLst/>
          </a:prstGeom>
          <a:solidFill>
            <a:srgbClr val="C00000">
              <a:alpha val="46000"/>
            </a:srgbClr>
          </a:solidFill>
          <a:ln>
            <a:noFill/>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lIns="118855" tIns="59429" rIns="118855" bIns="59429" anchor="ctr"/>
          <a:lstStyle/>
          <a:p>
            <a:pPr marL="0" marR="0" lvl="0" indent="0" algn="l" defTabSz="1187804" rtl="0"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prstClr val="black"/>
              </a:solidFill>
              <a:effectLst/>
              <a:uLnTx/>
              <a:uFillTx/>
              <a:latin typeface="Intel Clear"/>
              <a:ea typeface="+mn-ea"/>
              <a:cs typeface="+mn-cs"/>
            </a:endParaRPr>
          </a:p>
        </p:txBody>
      </p:sp>
      <p:graphicFrame>
        <p:nvGraphicFramePr>
          <p:cNvPr id="145" name="Table 144">
            <a:extLst>
              <a:ext uri="{FF2B5EF4-FFF2-40B4-BE49-F238E27FC236}">
                <a16:creationId xmlns:a16="http://schemas.microsoft.com/office/drawing/2014/main" id="{B029C9FC-F899-4C59-825C-DB0157D3A899}"/>
              </a:ext>
            </a:extLst>
          </p:cNvPr>
          <p:cNvGraphicFramePr>
            <a:graphicFrameLocks noGrp="1"/>
          </p:cNvGraphicFramePr>
          <p:nvPr/>
        </p:nvGraphicFramePr>
        <p:xfrm>
          <a:off x="6331166" y="3154041"/>
          <a:ext cx="1863880" cy="758970"/>
        </p:xfrm>
        <a:graphic>
          <a:graphicData uri="http://schemas.openxmlformats.org/drawingml/2006/table">
            <a:tbl>
              <a:tblPr/>
              <a:tblGrid>
                <a:gridCol w="644765">
                  <a:extLst>
                    <a:ext uri="{9D8B030D-6E8A-4147-A177-3AD203B41FA5}">
                      <a16:colId xmlns:a16="http://schemas.microsoft.com/office/drawing/2014/main" val="20000"/>
                    </a:ext>
                  </a:extLst>
                </a:gridCol>
                <a:gridCol w="104122">
                  <a:extLst>
                    <a:ext uri="{9D8B030D-6E8A-4147-A177-3AD203B41FA5}">
                      <a16:colId xmlns:a16="http://schemas.microsoft.com/office/drawing/2014/main" val="20001"/>
                    </a:ext>
                  </a:extLst>
                </a:gridCol>
                <a:gridCol w="598071">
                  <a:extLst>
                    <a:ext uri="{9D8B030D-6E8A-4147-A177-3AD203B41FA5}">
                      <a16:colId xmlns:a16="http://schemas.microsoft.com/office/drawing/2014/main" val="2161055794"/>
                    </a:ext>
                  </a:extLst>
                </a:gridCol>
                <a:gridCol w="516922">
                  <a:extLst>
                    <a:ext uri="{9D8B030D-6E8A-4147-A177-3AD203B41FA5}">
                      <a16:colId xmlns:a16="http://schemas.microsoft.com/office/drawing/2014/main" val="618652600"/>
                    </a:ext>
                  </a:extLst>
                </a:gridCol>
              </a:tblGrid>
              <a:tr h="109764">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Zen 4 (T-5P)</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DB813"/>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412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5.5GHz</a:t>
                      </a:r>
                      <a:endPar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chemeClr val="tx1"/>
                          </a:solidFill>
                          <a:effectLst/>
                          <a:latin typeface="Verdana" pitchFamily="34" charset="0"/>
                          <a:ea typeface="新細明體" pitchFamily="18" charset="-120"/>
                          <a:cs typeface="Arial" charset="0"/>
                        </a:rPr>
                        <a:t>AVX512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SMT2</a:t>
                      </a:r>
                      <a:endParaRPr kumimoji="0" lang="en-US" altLang="zh-TW" sz="700" b="0" i="0" u="none" strike="noStrike"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4123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1MB/C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12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rPr>
                        <a:t>1.09/1.09x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1.07 /1.07x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1.21x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786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ML, AVX512,</a:t>
                      </a:r>
                      <a:b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b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3D V-cache</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Q1’21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Raphael Q3’22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46" name="Table 145">
            <a:extLst>
              <a:ext uri="{FF2B5EF4-FFF2-40B4-BE49-F238E27FC236}">
                <a16:creationId xmlns:a16="http://schemas.microsoft.com/office/drawing/2014/main" id="{2B0C05A3-3382-43E5-B1FC-028A624F3050}"/>
              </a:ext>
            </a:extLst>
          </p:cNvPr>
          <p:cNvGraphicFramePr>
            <a:graphicFrameLocks noGrp="1"/>
          </p:cNvGraphicFramePr>
          <p:nvPr/>
        </p:nvGraphicFramePr>
        <p:xfrm>
          <a:off x="8924908" y="3138830"/>
          <a:ext cx="1647692" cy="765602"/>
        </p:xfrm>
        <a:graphic>
          <a:graphicData uri="http://schemas.openxmlformats.org/drawingml/2006/table">
            <a:tbl>
              <a:tblPr/>
              <a:tblGrid>
                <a:gridCol w="533964">
                  <a:extLst>
                    <a:ext uri="{9D8B030D-6E8A-4147-A177-3AD203B41FA5}">
                      <a16:colId xmlns:a16="http://schemas.microsoft.com/office/drawing/2014/main" val="20000"/>
                    </a:ext>
                  </a:extLst>
                </a:gridCol>
                <a:gridCol w="153395">
                  <a:extLst>
                    <a:ext uri="{9D8B030D-6E8A-4147-A177-3AD203B41FA5}">
                      <a16:colId xmlns:a16="http://schemas.microsoft.com/office/drawing/2014/main" val="20001"/>
                    </a:ext>
                  </a:extLst>
                </a:gridCol>
                <a:gridCol w="481822">
                  <a:extLst>
                    <a:ext uri="{9D8B030D-6E8A-4147-A177-3AD203B41FA5}">
                      <a16:colId xmlns:a16="http://schemas.microsoft.com/office/drawing/2014/main" val="3038170946"/>
                    </a:ext>
                  </a:extLst>
                </a:gridCol>
                <a:gridCol w="478511">
                  <a:extLst>
                    <a:ext uri="{9D8B030D-6E8A-4147-A177-3AD203B41FA5}">
                      <a16:colId xmlns:a16="http://schemas.microsoft.com/office/drawing/2014/main" val="618652600"/>
                    </a:ext>
                  </a:extLst>
                </a:gridCol>
              </a:tblGrid>
              <a:tr h="12900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FFFF00"/>
                          </a:solidFill>
                          <a:effectLst/>
                          <a:latin typeface="Verdana" pitchFamily="34" charset="0"/>
                          <a:ea typeface="新細明體" pitchFamily="18" charset="-120"/>
                          <a:cs typeface="Arial" charset="0"/>
                        </a:rPr>
                        <a:t>Zen 5 (T-3E)</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54691A"/>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778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FF0000"/>
                          </a:solidFill>
                          <a:effectLst/>
                          <a:latin typeface="Verdana" pitchFamily="34" charset="0"/>
                          <a:ea typeface="新細明體" pitchFamily="18" charset="-120"/>
                          <a:cs typeface="Arial" charset="0"/>
                          <a:sym typeface="Wingdings" panose="05000000000000000000" pitchFamily="2" charset="2"/>
                        </a:rPr>
                        <a:t>5.8GHz</a:t>
                      </a:r>
                      <a:endParaRPr kumimoji="0" lang="en-US" altLang="zh-TW" sz="700" b="0" i="0" u="none" strike="noStrike" cap="none" normalizeH="0" baseline="0">
                        <a:ln>
                          <a:noFill/>
                        </a:ln>
                        <a:solidFill>
                          <a:srgbClr val="FF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6</a:t>
                      </a:r>
                    </a:p>
                  </a:txBody>
                  <a:tcPr marL="0" marR="0" marT="0" marB="0" anchor="ctr" horzOverflow="overflow">
                    <a:lnL w="3175"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AVX512</a:t>
                      </a:r>
                      <a:endPar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SMT2</a:t>
                      </a:r>
                      <a:endParaRPr kumimoji="0" lang="en-US" altLang="zh-TW" sz="700" b="1" i="0" u="none" strike="noStrike"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2702">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1.5</a:t>
                      </a:r>
                      <a:r>
                        <a:rPr kumimoji="0" lang="en-US" sz="700" b="1" i="0" u="none" strike="noStrike" kern="1200" cap="none" normalizeH="0" baseline="0">
                          <a:ln>
                            <a:noFill/>
                          </a:ln>
                          <a:solidFill>
                            <a:schemeClr val="tx1"/>
                          </a:solidFill>
                          <a:effectLst/>
                          <a:latin typeface="Verdana" pitchFamily="34" charset="0"/>
                          <a:ea typeface="新細明體" pitchFamily="18" charset="-120"/>
                          <a:cs typeface="Arial" charset="0"/>
                        </a:rPr>
                        <a:t>MB/C</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27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1.20/</a:t>
                      </a: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1.21x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1.14/1.15x</a:t>
                      </a:r>
                    </a:p>
                  </a:txBody>
                  <a:tcPr marL="0" marR="0" marT="0" marB="0" anchor="ctr" horzOverflow="overflow">
                    <a:lnL w="3175"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1.24x</a:t>
                      </a: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067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MLC, LLC,</a:t>
                      </a:r>
                      <a:b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b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3D V-cache</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Q2’22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Zen5 Q4’23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sp>
        <p:nvSpPr>
          <p:cNvPr id="148" name="HE - PRODUCT">
            <a:extLst>
              <a:ext uri="{FF2B5EF4-FFF2-40B4-BE49-F238E27FC236}">
                <a16:creationId xmlns:a16="http://schemas.microsoft.com/office/drawing/2014/main" id="{BD3D4645-EBF2-4611-A47D-B39D23083DE2}"/>
              </a:ext>
            </a:extLst>
          </p:cNvPr>
          <p:cNvSpPr/>
          <p:nvPr/>
        </p:nvSpPr>
        <p:spPr>
          <a:xfrm>
            <a:off x="15358" y="2253605"/>
            <a:ext cx="12028142" cy="819689"/>
          </a:xfrm>
          <a:prstGeom prst="roundRect">
            <a:avLst/>
          </a:prstGeom>
          <a:solidFill>
            <a:srgbClr val="00B0F0">
              <a:alpha val="46000"/>
            </a:srgbClr>
          </a:solidFill>
          <a:ln>
            <a:noFill/>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lIns="118855" tIns="59429" rIns="118855" bIns="59429" anchor="ctr"/>
          <a:lstStyle/>
          <a:p>
            <a:pPr marL="0" marR="0" lvl="0" indent="0" algn="ctr" defTabSz="1187804" rtl="0"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prstClr val="black"/>
              </a:solidFill>
              <a:effectLst/>
              <a:uLnTx/>
              <a:uFillTx/>
              <a:latin typeface="Intel Clear"/>
              <a:ea typeface="+mn-ea"/>
              <a:cs typeface="+mn-cs"/>
            </a:endParaRPr>
          </a:p>
        </p:txBody>
      </p:sp>
      <p:graphicFrame>
        <p:nvGraphicFramePr>
          <p:cNvPr id="149" name="Table 148">
            <a:extLst>
              <a:ext uri="{FF2B5EF4-FFF2-40B4-BE49-F238E27FC236}">
                <a16:creationId xmlns:a16="http://schemas.microsoft.com/office/drawing/2014/main" id="{2D99A577-0A69-4370-ACD7-2310903BF8D0}"/>
              </a:ext>
            </a:extLst>
          </p:cNvPr>
          <p:cNvGraphicFramePr>
            <a:graphicFrameLocks noGrp="1"/>
          </p:cNvGraphicFramePr>
          <p:nvPr/>
        </p:nvGraphicFramePr>
        <p:xfrm>
          <a:off x="7128812" y="2307029"/>
          <a:ext cx="1601331" cy="692972"/>
        </p:xfrm>
        <a:graphic>
          <a:graphicData uri="http://schemas.openxmlformats.org/drawingml/2006/table">
            <a:tbl>
              <a:tblPr/>
              <a:tblGrid>
                <a:gridCol w="599903">
                  <a:extLst>
                    <a:ext uri="{9D8B030D-6E8A-4147-A177-3AD203B41FA5}">
                      <a16:colId xmlns:a16="http://schemas.microsoft.com/office/drawing/2014/main" val="20000"/>
                    </a:ext>
                  </a:extLst>
                </a:gridCol>
                <a:gridCol w="282213">
                  <a:extLst>
                    <a:ext uri="{9D8B030D-6E8A-4147-A177-3AD203B41FA5}">
                      <a16:colId xmlns:a16="http://schemas.microsoft.com/office/drawing/2014/main" val="20001"/>
                    </a:ext>
                  </a:extLst>
                </a:gridCol>
                <a:gridCol w="282213">
                  <a:extLst>
                    <a:ext uri="{9D8B030D-6E8A-4147-A177-3AD203B41FA5}">
                      <a16:colId xmlns:a16="http://schemas.microsoft.com/office/drawing/2014/main" val="625714245"/>
                    </a:ext>
                  </a:extLst>
                </a:gridCol>
                <a:gridCol w="437002">
                  <a:extLst>
                    <a:ext uri="{9D8B030D-6E8A-4147-A177-3AD203B41FA5}">
                      <a16:colId xmlns:a16="http://schemas.microsoft.com/office/drawing/2014/main" val="618652600"/>
                    </a:ext>
                  </a:extLst>
                </a:gridCol>
              </a:tblGrid>
              <a:tr h="119952">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Crestmont (1276.31)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443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4.5GHz(-2%)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2x3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49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32/64kB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2MB/4C</a:t>
                      </a:r>
                      <a:endParaRPr kumimoji="0" lang="en-US" sz="9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49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1.08x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1.1x</a:t>
                      </a:r>
                      <a:endPar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443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Q2’21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MTL Q1’23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sp>
        <p:nvSpPr>
          <p:cNvPr id="150" name="HE - PRODUCT">
            <a:extLst>
              <a:ext uri="{FF2B5EF4-FFF2-40B4-BE49-F238E27FC236}">
                <a16:creationId xmlns:a16="http://schemas.microsoft.com/office/drawing/2014/main" id="{11A80996-E712-4592-B01F-44E5C2042038}"/>
              </a:ext>
            </a:extLst>
          </p:cNvPr>
          <p:cNvSpPr/>
          <p:nvPr/>
        </p:nvSpPr>
        <p:spPr>
          <a:xfrm>
            <a:off x="15358" y="1369492"/>
            <a:ext cx="12028142" cy="855193"/>
          </a:xfrm>
          <a:prstGeom prst="roundRect">
            <a:avLst/>
          </a:prstGeom>
          <a:solidFill>
            <a:srgbClr val="0070C0">
              <a:alpha val="46000"/>
            </a:srgbClr>
          </a:solidFill>
          <a:ln>
            <a:noFill/>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lIns="118855" tIns="59429" rIns="118855" bIns="59429" anchor="ctr"/>
          <a:lstStyle/>
          <a:p>
            <a:pPr marL="0" marR="0" lvl="0" indent="0" algn="l" defTabSz="1187804" rtl="0"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prstClr val="black"/>
              </a:solidFill>
              <a:effectLst/>
              <a:uLnTx/>
              <a:uFillTx/>
              <a:latin typeface="Intel Clear"/>
              <a:ea typeface="+mn-ea"/>
              <a:cs typeface="+mn-cs"/>
            </a:endParaRPr>
          </a:p>
        </p:txBody>
      </p:sp>
      <p:sp>
        <p:nvSpPr>
          <p:cNvPr id="152" name="HE - PRODUCT">
            <a:extLst>
              <a:ext uri="{FF2B5EF4-FFF2-40B4-BE49-F238E27FC236}">
                <a16:creationId xmlns:a16="http://schemas.microsoft.com/office/drawing/2014/main" id="{1921D58E-31EC-4B06-B7A8-5D2026BEC399}"/>
              </a:ext>
            </a:extLst>
          </p:cNvPr>
          <p:cNvSpPr/>
          <p:nvPr/>
        </p:nvSpPr>
        <p:spPr>
          <a:xfrm>
            <a:off x="30548" y="3985962"/>
            <a:ext cx="12014652" cy="811852"/>
          </a:xfrm>
          <a:prstGeom prst="roundRect">
            <a:avLst/>
          </a:prstGeom>
          <a:solidFill>
            <a:srgbClr val="54691A">
              <a:alpha val="46000"/>
            </a:srgbClr>
          </a:solidFill>
          <a:ln>
            <a:noFill/>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lIns="118855" tIns="59429" rIns="118855" bIns="59429" anchor="ctr"/>
          <a:lstStyle/>
          <a:p>
            <a:pPr marL="0" marR="0" lvl="0" indent="0" algn="l" defTabSz="1187804" rtl="0"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prstClr val="black"/>
              </a:solidFill>
              <a:effectLst/>
              <a:uLnTx/>
              <a:uFillTx/>
              <a:latin typeface="Intel Clear"/>
              <a:ea typeface="+mn-ea"/>
              <a:cs typeface="+mn-cs"/>
            </a:endParaRPr>
          </a:p>
        </p:txBody>
      </p:sp>
      <p:graphicFrame>
        <p:nvGraphicFramePr>
          <p:cNvPr id="154" name="Table 153">
            <a:extLst>
              <a:ext uri="{FF2B5EF4-FFF2-40B4-BE49-F238E27FC236}">
                <a16:creationId xmlns:a16="http://schemas.microsoft.com/office/drawing/2014/main" id="{CB842852-CA80-4AE7-A053-1CF6D4E193E1}"/>
              </a:ext>
            </a:extLst>
          </p:cNvPr>
          <p:cNvGraphicFramePr>
            <a:graphicFrameLocks noGrp="1"/>
          </p:cNvGraphicFramePr>
          <p:nvPr/>
        </p:nvGraphicFramePr>
        <p:xfrm>
          <a:off x="8927385" y="1441750"/>
          <a:ext cx="1601332" cy="715209"/>
        </p:xfrm>
        <a:graphic>
          <a:graphicData uri="http://schemas.openxmlformats.org/drawingml/2006/table">
            <a:tbl>
              <a:tblPr/>
              <a:tblGrid>
                <a:gridCol w="583644">
                  <a:extLst>
                    <a:ext uri="{9D8B030D-6E8A-4147-A177-3AD203B41FA5}">
                      <a16:colId xmlns:a16="http://schemas.microsoft.com/office/drawing/2014/main" val="20000"/>
                    </a:ext>
                  </a:extLst>
                </a:gridCol>
                <a:gridCol w="311150">
                  <a:extLst>
                    <a:ext uri="{9D8B030D-6E8A-4147-A177-3AD203B41FA5}">
                      <a16:colId xmlns:a16="http://schemas.microsoft.com/office/drawing/2014/main" val="20001"/>
                    </a:ext>
                  </a:extLst>
                </a:gridCol>
                <a:gridCol w="233905">
                  <a:extLst>
                    <a:ext uri="{9D8B030D-6E8A-4147-A177-3AD203B41FA5}">
                      <a16:colId xmlns:a16="http://schemas.microsoft.com/office/drawing/2014/main" val="2875730774"/>
                    </a:ext>
                  </a:extLst>
                </a:gridCol>
                <a:gridCol w="472633">
                  <a:extLst>
                    <a:ext uri="{9D8B030D-6E8A-4147-A177-3AD203B41FA5}">
                      <a16:colId xmlns:a16="http://schemas.microsoft.com/office/drawing/2014/main" val="618652600"/>
                    </a:ext>
                  </a:extLst>
                </a:gridCol>
              </a:tblGrid>
              <a:tr h="110549">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Lion Cove(</a:t>
                      </a:r>
                      <a:r>
                        <a:rPr kumimoji="0" lang="en-US" altLang="zh-TW" sz="800" b="1" i="0" u="none" strike="noStrike" cap="none" normalizeH="0" baseline="0">
                          <a:ln>
                            <a:noFill/>
                          </a:ln>
                          <a:solidFill>
                            <a:srgbClr val="FF0000"/>
                          </a:solidFill>
                          <a:effectLst/>
                          <a:latin typeface="Verdana" pitchFamily="34" charset="0"/>
                          <a:ea typeface="新細明體" pitchFamily="18" charset="-120"/>
                          <a:cs typeface="Arial" charset="0"/>
                          <a:sym typeface="Wingdings" panose="05000000000000000000" pitchFamily="2" charset="2"/>
                        </a:rPr>
                        <a:t>T-3/1278.2</a:t>
                      </a: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934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FF0000"/>
                          </a:solidFill>
                          <a:effectLst/>
                          <a:latin typeface="Verdana" pitchFamily="34" charset="0"/>
                          <a:ea typeface="新細明體" pitchFamily="18" charset="-120"/>
                          <a:cs typeface="Arial" charset="0"/>
                          <a:sym typeface="Wingdings" panose="05000000000000000000" pitchFamily="2" charset="2"/>
                        </a:rPr>
                        <a:t>6.4</a:t>
                      </a:r>
                      <a:r>
                        <a:rPr kumimoji="0" lang="en-US" altLang="zh-TW" sz="700" b="0" i="0" u="none" strike="noStrike" cap="none" normalizeH="0" baseline="0">
                          <a:ln>
                            <a:noFill/>
                          </a:ln>
                          <a:solidFill>
                            <a:srgbClr val="FF0000"/>
                          </a:solidFill>
                          <a:effectLst/>
                          <a:latin typeface="Verdana" pitchFamily="34" charset="0"/>
                          <a:ea typeface="新細明體" pitchFamily="18" charset="-120"/>
                          <a:cs typeface="Arial" charset="0"/>
                        </a:rPr>
                        <a:t>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8</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AVX512</a:t>
                      </a:r>
                      <a:endPar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SMT2</a:t>
                      </a:r>
                      <a:endParaRPr kumimoji="0" lang="en-US" altLang="zh-TW" sz="700" b="1" i="0" u="none" strike="noStrike"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67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64</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3MB</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57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1.15/</a:t>
                      </a: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1.0/1.0x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0.98x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27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dirty="0">
                          <a:ln>
                            <a:noFill/>
                          </a:ln>
                          <a:solidFill>
                            <a:srgbClr val="000000"/>
                          </a:solidFill>
                          <a:effectLst/>
                          <a:latin typeface="Verdana" pitchFamily="34" charset="0"/>
                          <a:ea typeface="新細明體" pitchFamily="18" charset="-120"/>
                          <a:cs typeface="Arial" charset="0"/>
                        </a:rPr>
                        <a:t>IPC</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 Cdyn</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Q2’22 (N3)</a:t>
                      </a: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dirty="0">
                          <a:ln>
                            <a:noFill/>
                          </a:ln>
                          <a:solidFill>
                            <a:schemeClr val="tx1"/>
                          </a:solidFill>
                          <a:effectLst/>
                          <a:latin typeface="Verdana" pitchFamily="34" charset="0"/>
                          <a:ea typeface="新細明體" pitchFamily="18" charset="-120"/>
                          <a:cs typeface="Arial" charset="0"/>
                        </a:rPr>
                        <a:t>ARL </a:t>
                      </a:r>
                      <a:r>
                        <a:rPr kumimoji="0" lang="en-US" sz="700" b="0" i="0" u="none" strike="noStrike" kern="1200" cap="none" normalizeH="0" baseline="0" dirty="0">
                          <a:ln>
                            <a:noFill/>
                          </a:ln>
                          <a:solidFill>
                            <a:schemeClr val="tx1"/>
                          </a:solidFill>
                          <a:effectLst/>
                          <a:latin typeface="Verdana" pitchFamily="34" charset="0"/>
                          <a:ea typeface="新細明體" pitchFamily="18" charset="-120"/>
                          <a:cs typeface="Arial" charset="0"/>
                        </a:rPr>
                        <a:t>Q4’23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56" name="Table 155">
            <a:extLst>
              <a:ext uri="{FF2B5EF4-FFF2-40B4-BE49-F238E27FC236}">
                <a16:creationId xmlns:a16="http://schemas.microsoft.com/office/drawing/2014/main" id="{57A7ABFC-C484-4374-BB0E-13422262E838}"/>
              </a:ext>
            </a:extLst>
          </p:cNvPr>
          <p:cNvGraphicFramePr>
            <a:graphicFrameLocks noGrp="1"/>
          </p:cNvGraphicFramePr>
          <p:nvPr/>
        </p:nvGraphicFramePr>
        <p:xfrm>
          <a:off x="4512498" y="1441749"/>
          <a:ext cx="1522304" cy="708518"/>
        </p:xfrm>
        <a:graphic>
          <a:graphicData uri="http://schemas.openxmlformats.org/drawingml/2006/table">
            <a:tbl>
              <a:tblPr/>
              <a:tblGrid>
                <a:gridCol w="488806">
                  <a:extLst>
                    <a:ext uri="{9D8B030D-6E8A-4147-A177-3AD203B41FA5}">
                      <a16:colId xmlns:a16="http://schemas.microsoft.com/office/drawing/2014/main" val="20000"/>
                    </a:ext>
                  </a:extLst>
                </a:gridCol>
                <a:gridCol w="117865">
                  <a:extLst>
                    <a:ext uri="{9D8B030D-6E8A-4147-A177-3AD203B41FA5}">
                      <a16:colId xmlns:a16="http://schemas.microsoft.com/office/drawing/2014/main" val="20001"/>
                    </a:ext>
                  </a:extLst>
                </a:gridCol>
                <a:gridCol w="385415">
                  <a:extLst>
                    <a:ext uri="{9D8B030D-6E8A-4147-A177-3AD203B41FA5}">
                      <a16:colId xmlns:a16="http://schemas.microsoft.com/office/drawing/2014/main" val="1167675977"/>
                    </a:ext>
                  </a:extLst>
                </a:gridCol>
                <a:gridCol w="530218">
                  <a:extLst>
                    <a:ext uri="{9D8B030D-6E8A-4147-A177-3AD203B41FA5}">
                      <a16:colId xmlns:a16="http://schemas.microsoft.com/office/drawing/2014/main" val="618652600"/>
                    </a:ext>
                  </a:extLst>
                </a:gridCol>
              </a:tblGrid>
              <a:tr h="12994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Golden Cove (10+++)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AE288"/>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650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5.1GHz</a:t>
                      </a:r>
                      <a:endPar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chemeClr val="tx1"/>
                          </a:solidFill>
                          <a:effectLst/>
                          <a:latin typeface="Verdana" pitchFamily="34" charset="0"/>
                          <a:ea typeface="新細明體" pitchFamily="18" charset="-120"/>
                          <a:cs typeface="Arial" charset="0"/>
                        </a:rPr>
                        <a:t>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AVX512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SMT2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378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48/32kB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1.25M/C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78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1.11x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1.16x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378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width</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ADL Q3’21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57" name="Table 156">
            <a:extLst>
              <a:ext uri="{FF2B5EF4-FFF2-40B4-BE49-F238E27FC236}">
                <a16:creationId xmlns:a16="http://schemas.microsoft.com/office/drawing/2014/main" id="{632CDFDC-13F0-4042-99FB-1C8A1E7CAC3F}"/>
              </a:ext>
            </a:extLst>
          </p:cNvPr>
          <p:cNvGraphicFramePr>
            <a:graphicFrameLocks noGrp="1"/>
          </p:cNvGraphicFramePr>
          <p:nvPr/>
        </p:nvGraphicFramePr>
        <p:xfrm>
          <a:off x="2464029" y="1441749"/>
          <a:ext cx="1532350" cy="708517"/>
        </p:xfrm>
        <a:graphic>
          <a:graphicData uri="http://schemas.openxmlformats.org/drawingml/2006/table">
            <a:tbl>
              <a:tblPr/>
              <a:tblGrid>
                <a:gridCol w="546699">
                  <a:extLst>
                    <a:ext uri="{9D8B030D-6E8A-4147-A177-3AD203B41FA5}">
                      <a16:colId xmlns:a16="http://schemas.microsoft.com/office/drawing/2014/main" val="20000"/>
                    </a:ext>
                  </a:extLst>
                </a:gridCol>
                <a:gridCol w="130241">
                  <a:extLst>
                    <a:ext uri="{9D8B030D-6E8A-4147-A177-3AD203B41FA5}">
                      <a16:colId xmlns:a16="http://schemas.microsoft.com/office/drawing/2014/main" val="20001"/>
                    </a:ext>
                  </a:extLst>
                </a:gridCol>
                <a:gridCol w="375569">
                  <a:extLst>
                    <a:ext uri="{9D8B030D-6E8A-4147-A177-3AD203B41FA5}">
                      <a16:colId xmlns:a16="http://schemas.microsoft.com/office/drawing/2014/main" val="743760736"/>
                    </a:ext>
                  </a:extLst>
                </a:gridCol>
                <a:gridCol w="479841">
                  <a:extLst>
                    <a:ext uri="{9D8B030D-6E8A-4147-A177-3AD203B41FA5}">
                      <a16:colId xmlns:a16="http://schemas.microsoft.com/office/drawing/2014/main" val="618652600"/>
                    </a:ext>
                  </a:extLst>
                </a:gridCol>
              </a:tblGrid>
              <a:tr h="12785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Willow Cove (10++)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AE288"/>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340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4.8GHz</a:t>
                      </a:r>
                      <a:endPar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AVX512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SMT2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340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48/32kB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1.25MB</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40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1.04x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0.95x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784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Freq, MLC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Q1’18</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TGL Q2’20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58" name="Table 157">
            <a:extLst>
              <a:ext uri="{FF2B5EF4-FFF2-40B4-BE49-F238E27FC236}">
                <a16:creationId xmlns:a16="http://schemas.microsoft.com/office/drawing/2014/main" id="{08F4B5A6-03CF-47AB-BDED-251DFA755DA1}"/>
              </a:ext>
            </a:extLst>
          </p:cNvPr>
          <p:cNvGraphicFramePr>
            <a:graphicFrameLocks noGrp="1"/>
          </p:cNvGraphicFramePr>
          <p:nvPr/>
        </p:nvGraphicFramePr>
        <p:xfrm>
          <a:off x="493609" y="1441749"/>
          <a:ext cx="1532350" cy="708519"/>
        </p:xfrm>
        <a:graphic>
          <a:graphicData uri="http://schemas.openxmlformats.org/drawingml/2006/table">
            <a:tbl>
              <a:tblPr/>
              <a:tblGrid>
                <a:gridCol w="557240">
                  <a:extLst>
                    <a:ext uri="{9D8B030D-6E8A-4147-A177-3AD203B41FA5}">
                      <a16:colId xmlns:a16="http://schemas.microsoft.com/office/drawing/2014/main" val="20000"/>
                    </a:ext>
                  </a:extLst>
                </a:gridCol>
                <a:gridCol w="106234">
                  <a:extLst>
                    <a:ext uri="{9D8B030D-6E8A-4147-A177-3AD203B41FA5}">
                      <a16:colId xmlns:a16="http://schemas.microsoft.com/office/drawing/2014/main" val="20001"/>
                    </a:ext>
                  </a:extLst>
                </a:gridCol>
                <a:gridCol w="397464">
                  <a:extLst>
                    <a:ext uri="{9D8B030D-6E8A-4147-A177-3AD203B41FA5}">
                      <a16:colId xmlns:a16="http://schemas.microsoft.com/office/drawing/2014/main" val="4113915103"/>
                    </a:ext>
                  </a:extLst>
                </a:gridCol>
                <a:gridCol w="471412">
                  <a:extLst>
                    <a:ext uri="{9D8B030D-6E8A-4147-A177-3AD203B41FA5}">
                      <a16:colId xmlns:a16="http://schemas.microsoft.com/office/drawing/2014/main" val="618652600"/>
                    </a:ext>
                  </a:extLst>
                </a:gridCol>
              </a:tblGrid>
              <a:tr h="12555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Sunny Cove (10+)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AE288"/>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721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4.1GHz</a:t>
                      </a:r>
                      <a:endPar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AVX512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SMT2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123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48/32kB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0.5MB/C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2MB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23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1.29x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1.35x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8618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width</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Q1’17</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ICL Q2’19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60" name="Table 159">
            <a:extLst>
              <a:ext uri="{FF2B5EF4-FFF2-40B4-BE49-F238E27FC236}">
                <a16:creationId xmlns:a16="http://schemas.microsoft.com/office/drawing/2014/main" id="{9AD2E405-09A3-4CF9-94DB-7CA4FA9694A0}"/>
              </a:ext>
            </a:extLst>
          </p:cNvPr>
          <p:cNvGraphicFramePr>
            <a:graphicFrameLocks noGrp="1"/>
          </p:cNvGraphicFramePr>
          <p:nvPr/>
        </p:nvGraphicFramePr>
        <p:xfrm>
          <a:off x="8927385" y="2307029"/>
          <a:ext cx="1566314" cy="697790"/>
        </p:xfrm>
        <a:graphic>
          <a:graphicData uri="http://schemas.openxmlformats.org/drawingml/2006/table">
            <a:tbl>
              <a:tblPr/>
              <a:tblGrid>
                <a:gridCol w="680870">
                  <a:extLst>
                    <a:ext uri="{9D8B030D-6E8A-4147-A177-3AD203B41FA5}">
                      <a16:colId xmlns:a16="http://schemas.microsoft.com/office/drawing/2014/main" val="20000"/>
                    </a:ext>
                  </a:extLst>
                </a:gridCol>
                <a:gridCol w="311150">
                  <a:extLst>
                    <a:ext uri="{9D8B030D-6E8A-4147-A177-3AD203B41FA5}">
                      <a16:colId xmlns:a16="http://schemas.microsoft.com/office/drawing/2014/main" val="20001"/>
                    </a:ext>
                  </a:extLst>
                </a:gridCol>
                <a:gridCol w="288925">
                  <a:extLst>
                    <a:ext uri="{9D8B030D-6E8A-4147-A177-3AD203B41FA5}">
                      <a16:colId xmlns:a16="http://schemas.microsoft.com/office/drawing/2014/main" val="2887020291"/>
                    </a:ext>
                  </a:extLst>
                </a:gridCol>
                <a:gridCol w="285369">
                  <a:extLst>
                    <a:ext uri="{9D8B030D-6E8A-4147-A177-3AD203B41FA5}">
                      <a16:colId xmlns:a16="http://schemas.microsoft.com/office/drawing/2014/main" val="618652600"/>
                    </a:ext>
                  </a:extLst>
                </a:gridCol>
              </a:tblGrid>
              <a:tr h="117852">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Skymont (</a:t>
                      </a:r>
                      <a:r>
                        <a:rPr kumimoji="0" lang="en-US" altLang="zh-TW" sz="800" b="1" i="0" u="none" strike="noStrike" cap="none" normalizeH="0" baseline="0">
                          <a:ln>
                            <a:noFill/>
                          </a:ln>
                          <a:solidFill>
                            <a:srgbClr val="FF0000"/>
                          </a:solidFill>
                          <a:effectLst/>
                          <a:latin typeface="Verdana" pitchFamily="34" charset="0"/>
                          <a:ea typeface="新細明體" pitchFamily="18" charset="-120"/>
                          <a:cs typeface="Arial" charset="0"/>
                        </a:rPr>
                        <a:t>T-3/1278.2</a:t>
                      </a: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2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5.1GHz/3%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3x3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06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48/64kB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4MB/4C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06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1.15</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x</a:t>
                      </a: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1.30x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062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width</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Q2’22 (N3)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ARL Q4’23</a:t>
                      </a: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61" name="Table 160">
            <a:extLst>
              <a:ext uri="{FF2B5EF4-FFF2-40B4-BE49-F238E27FC236}">
                <a16:creationId xmlns:a16="http://schemas.microsoft.com/office/drawing/2014/main" id="{27174278-218C-4A98-BC0E-E629CE0F1B14}"/>
              </a:ext>
            </a:extLst>
          </p:cNvPr>
          <p:cNvGraphicFramePr>
            <a:graphicFrameLocks noGrp="1"/>
          </p:cNvGraphicFramePr>
          <p:nvPr/>
        </p:nvGraphicFramePr>
        <p:xfrm>
          <a:off x="1373558" y="2307029"/>
          <a:ext cx="1639608" cy="669338"/>
        </p:xfrm>
        <a:graphic>
          <a:graphicData uri="http://schemas.openxmlformats.org/drawingml/2006/table">
            <a:tbl>
              <a:tblPr/>
              <a:tblGrid>
                <a:gridCol w="660470">
                  <a:extLst>
                    <a:ext uri="{9D8B030D-6E8A-4147-A177-3AD203B41FA5}">
                      <a16:colId xmlns:a16="http://schemas.microsoft.com/office/drawing/2014/main" val="20000"/>
                    </a:ext>
                  </a:extLst>
                </a:gridCol>
                <a:gridCol w="266852">
                  <a:extLst>
                    <a:ext uri="{9D8B030D-6E8A-4147-A177-3AD203B41FA5}">
                      <a16:colId xmlns:a16="http://schemas.microsoft.com/office/drawing/2014/main" val="20001"/>
                    </a:ext>
                  </a:extLst>
                </a:gridCol>
                <a:gridCol w="302384">
                  <a:extLst>
                    <a:ext uri="{9D8B030D-6E8A-4147-A177-3AD203B41FA5}">
                      <a16:colId xmlns:a16="http://schemas.microsoft.com/office/drawing/2014/main" val="12654880"/>
                    </a:ext>
                  </a:extLst>
                </a:gridCol>
                <a:gridCol w="409902">
                  <a:extLst>
                    <a:ext uri="{9D8B030D-6E8A-4147-A177-3AD203B41FA5}">
                      <a16:colId xmlns:a16="http://schemas.microsoft.com/office/drawing/2014/main" val="618652600"/>
                    </a:ext>
                  </a:extLst>
                </a:gridCol>
              </a:tblGrid>
              <a:tr h="12452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Tremont (10+)</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AE288"/>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089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3.6GHz (3%)</a:t>
                      </a:r>
                      <a:endPar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2x3</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SSE</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89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32/32kB</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1.5MB/4C</a:t>
                      </a:r>
                      <a:endParaRPr kumimoji="0" lang="en-US" sz="900" b="0" i="0" u="none" strike="noStrike" kern="1200"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2.5MB</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89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1.30x</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1.45x</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1.52x</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179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LLC</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Q4’17</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LKF Q4’19</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62" name="Table 161">
            <a:extLst>
              <a:ext uri="{FF2B5EF4-FFF2-40B4-BE49-F238E27FC236}">
                <a16:creationId xmlns:a16="http://schemas.microsoft.com/office/drawing/2014/main" id="{68DCE33A-D1E0-4526-B452-296618ABC923}"/>
              </a:ext>
            </a:extLst>
          </p:cNvPr>
          <p:cNvGraphicFramePr>
            <a:graphicFrameLocks noGrp="1"/>
          </p:cNvGraphicFramePr>
          <p:nvPr/>
        </p:nvGraphicFramePr>
        <p:xfrm>
          <a:off x="4512498" y="2307029"/>
          <a:ext cx="1566314" cy="707035"/>
        </p:xfrm>
        <a:graphic>
          <a:graphicData uri="http://schemas.openxmlformats.org/drawingml/2006/table">
            <a:tbl>
              <a:tblPr/>
              <a:tblGrid>
                <a:gridCol w="666000">
                  <a:extLst>
                    <a:ext uri="{9D8B030D-6E8A-4147-A177-3AD203B41FA5}">
                      <a16:colId xmlns:a16="http://schemas.microsoft.com/office/drawing/2014/main" val="20000"/>
                    </a:ext>
                  </a:extLst>
                </a:gridCol>
                <a:gridCol w="205740">
                  <a:extLst>
                    <a:ext uri="{9D8B030D-6E8A-4147-A177-3AD203B41FA5}">
                      <a16:colId xmlns:a16="http://schemas.microsoft.com/office/drawing/2014/main" val="20001"/>
                    </a:ext>
                  </a:extLst>
                </a:gridCol>
                <a:gridCol w="327660">
                  <a:extLst>
                    <a:ext uri="{9D8B030D-6E8A-4147-A177-3AD203B41FA5}">
                      <a16:colId xmlns:a16="http://schemas.microsoft.com/office/drawing/2014/main" val="1809925171"/>
                    </a:ext>
                  </a:extLst>
                </a:gridCol>
                <a:gridCol w="366914">
                  <a:extLst>
                    <a:ext uri="{9D8B030D-6E8A-4147-A177-3AD203B41FA5}">
                      <a16:colId xmlns:a16="http://schemas.microsoft.com/office/drawing/2014/main" val="618652600"/>
                    </a:ext>
                  </a:extLst>
                </a:gridCol>
              </a:tblGrid>
              <a:tr h="11354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Gracemont (10+++)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AE288"/>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583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3.8GHz(5%)</a:t>
                      </a:r>
                      <a:endPar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2x3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9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32/</a:t>
                      </a: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64</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2MB</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/4C</a:t>
                      </a:r>
                      <a:endParaRPr kumimoji="0" lang="en-US" sz="700" b="0" i="0" u="none" strike="noStrike" kern="1200"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3MB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9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1.24x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1.36x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1.69x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98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Cache</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ADL Q3’21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63" name="Table 162">
            <a:extLst>
              <a:ext uri="{FF2B5EF4-FFF2-40B4-BE49-F238E27FC236}">
                <a16:creationId xmlns:a16="http://schemas.microsoft.com/office/drawing/2014/main" id="{62918100-A0C7-4DA5-A99D-29E634E67742}"/>
              </a:ext>
            </a:extLst>
          </p:cNvPr>
          <p:cNvGraphicFramePr>
            <a:graphicFrameLocks noGrp="1"/>
          </p:cNvGraphicFramePr>
          <p:nvPr/>
        </p:nvGraphicFramePr>
        <p:xfrm>
          <a:off x="454523" y="4047473"/>
          <a:ext cx="1634443" cy="671730"/>
        </p:xfrm>
        <a:graphic>
          <a:graphicData uri="http://schemas.openxmlformats.org/drawingml/2006/table">
            <a:tbl>
              <a:tblPr/>
              <a:tblGrid>
                <a:gridCol w="626577">
                  <a:extLst>
                    <a:ext uri="{9D8B030D-6E8A-4147-A177-3AD203B41FA5}">
                      <a16:colId xmlns:a16="http://schemas.microsoft.com/office/drawing/2014/main" val="20000"/>
                    </a:ext>
                  </a:extLst>
                </a:gridCol>
                <a:gridCol w="240705">
                  <a:extLst>
                    <a:ext uri="{9D8B030D-6E8A-4147-A177-3AD203B41FA5}">
                      <a16:colId xmlns:a16="http://schemas.microsoft.com/office/drawing/2014/main" val="20001"/>
                    </a:ext>
                  </a:extLst>
                </a:gridCol>
                <a:gridCol w="238295">
                  <a:extLst>
                    <a:ext uri="{9D8B030D-6E8A-4147-A177-3AD203B41FA5}">
                      <a16:colId xmlns:a16="http://schemas.microsoft.com/office/drawing/2014/main" val="1940402324"/>
                    </a:ext>
                  </a:extLst>
                </a:gridCol>
                <a:gridCol w="528866">
                  <a:extLst>
                    <a:ext uri="{9D8B030D-6E8A-4147-A177-3AD203B41FA5}">
                      <a16:colId xmlns:a16="http://schemas.microsoft.com/office/drawing/2014/main" val="618652600"/>
                    </a:ext>
                  </a:extLst>
                </a:gridCol>
              </a:tblGrid>
              <a:tr h="4562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F7_A12X (T-7P)</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05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3.2GHz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8</a:t>
                      </a:r>
                      <a:endPar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128</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68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128/192KB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8MB</a:t>
                      </a:r>
                      <a:endParaRPr kumimoji="0" lang="en-US" sz="700" b="0" i="0" u="none" strike="noStrike" kern="1200"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16MB SLC</a:t>
                      </a:r>
                      <a:endParaRPr kumimoji="0" lang="en-US" sz="700" b="0" i="0" u="none" strike="noStrike" kern="1200"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5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1.07x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1.37x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68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L1, AMX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Q4’17</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A13 </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Q1’19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65" name="Table 164">
            <a:extLst>
              <a:ext uri="{FF2B5EF4-FFF2-40B4-BE49-F238E27FC236}">
                <a16:creationId xmlns:a16="http://schemas.microsoft.com/office/drawing/2014/main" id="{B4C3E531-86FB-4B55-926F-53C9B8195344}"/>
              </a:ext>
            </a:extLst>
          </p:cNvPr>
          <p:cNvGraphicFramePr>
            <a:graphicFrameLocks noGrp="1"/>
          </p:cNvGraphicFramePr>
          <p:nvPr/>
        </p:nvGraphicFramePr>
        <p:xfrm>
          <a:off x="4497424" y="4046954"/>
          <a:ext cx="1823155" cy="750860"/>
        </p:xfrm>
        <a:graphic>
          <a:graphicData uri="http://schemas.openxmlformats.org/drawingml/2006/table">
            <a:tbl>
              <a:tblPr/>
              <a:tblGrid>
                <a:gridCol w="623031">
                  <a:extLst>
                    <a:ext uri="{9D8B030D-6E8A-4147-A177-3AD203B41FA5}">
                      <a16:colId xmlns:a16="http://schemas.microsoft.com/office/drawing/2014/main" val="20000"/>
                    </a:ext>
                  </a:extLst>
                </a:gridCol>
                <a:gridCol w="401924">
                  <a:extLst>
                    <a:ext uri="{9D8B030D-6E8A-4147-A177-3AD203B41FA5}">
                      <a16:colId xmlns:a16="http://schemas.microsoft.com/office/drawing/2014/main" val="20001"/>
                    </a:ext>
                  </a:extLst>
                </a:gridCol>
                <a:gridCol w="220663">
                  <a:extLst>
                    <a:ext uri="{9D8B030D-6E8A-4147-A177-3AD203B41FA5}">
                      <a16:colId xmlns:a16="http://schemas.microsoft.com/office/drawing/2014/main" val="2272262409"/>
                    </a:ext>
                  </a:extLst>
                </a:gridCol>
                <a:gridCol w="577537">
                  <a:extLst>
                    <a:ext uri="{9D8B030D-6E8A-4147-A177-3AD203B41FA5}">
                      <a16:colId xmlns:a16="http://schemas.microsoft.com/office/drawing/2014/main" val="618652600"/>
                    </a:ext>
                  </a:extLst>
                </a:gridCol>
              </a:tblGrid>
              <a:tr h="11868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Avalanche M2P (T-5P)</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DB813"/>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57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3.9GHz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10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57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192/192KB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12MB/4C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723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1.15</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5723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ARMv9a</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M2 Q4’21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66" name="Table 165">
            <a:extLst>
              <a:ext uri="{FF2B5EF4-FFF2-40B4-BE49-F238E27FC236}">
                <a16:creationId xmlns:a16="http://schemas.microsoft.com/office/drawing/2014/main" id="{1F270A58-44CA-486D-8C28-D68A3BD5380E}"/>
              </a:ext>
            </a:extLst>
          </p:cNvPr>
          <p:cNvGraphicFramePr>
            <a:graphicFrameLocks noGrp="1"/>
          </p:cNvGraphicFramePr>
          <p:nvPr/>
        </p:nvGraphicFramePr>
        <p:xfrm>
          <a:off x="6364627" y="4026338"/>
          <a:ext cx="1854763" cy="753432"/>
        </p:xfrm>
        <a:graphic>
          <a:graphicData uri="http://schemas.openxmlformats.org/drawingml/2006/table">
            <a:tbl>
              <a:tblPr/>
              <a:tblGrid>
                <a:gridCol w="590731">
                  <a:extLst>
                    <a:ext uri="{9D8B030D-6E8A-4147-A177-3AD203B41FA5}">
                      <a16:colId xmlns:a16="http://schemas.microsoft.com/office/drawing/2014/main" val="20000"/>
                    </a:ext>
                  </a:extLst>
                </a:gridCol>
                <a:gridCol w="385380">
                  <a:extLst>
                    <a:ext uri="{9D8B030D-6E8A-4147-A177-3AD203B41FA5}">
                      <a16:colId xmlns:a16="http://schemas.microsoft.com/office/drawing/2014/main" val="20001"/>
                    </a:ext>
                  </a:extLst>
                </a:gridCol>
                <a:gridCol w="256733">
                  <a:extLst>
                    <a:ext uri="{9D8B030D-6E8A-4147-A177-3AD203B41FA5}">
                      <a16:colId xmlns:a16="http://schemas.microsoft.com/office/drawing/2014/main" val="2512345633"/>
                    </a:ext>
                  </a:extLst>
                </a:gridCol>
                <a:gridCol w="621919">
                  <a:extLst>
                    <a:ext uri="{9D8B030D-6E8A-4147-A177-3AD203B41FA5}">
                      <a16:colId xmlns:a16="http://schemas.microsoft.com/office/drawing/2014/main" val="618652600"/>
                    </a:ext>
                  </a:extLst>
                </a:gridCol>
              </a:tblGrid>
              <a:tr h="117449">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kern="1200" cap="none" normalizeH="0" baseline="0">
                          <a:ln>
                            <a:noFill/>
                          </a:ln>
                          <a:solidFill>
                            <a:srgbClr val="FFFF00"/>
                          </a:solidFill>
                          <a:effectLst/>
                          <a:latin typeface="Verdana" pitchFamily="34" charset="0"/>
                          <a:ea typeface="新細明體" pitchFamily="18" charset="-120"/>
                          <a:cs typeface="Arial" charset="0"/>
                        </a:rPr>
                        <a:t>M3P (T-3B</a:t>
                      </a:r>
                      <a:r>
                        <a:rPr kumimoji="0" lang="en-US" altLang="zh-TW" sz="800" b="1" i="0" u="none" strike="noStrike" cap="none" normalizeH="0" baseline="0">
                          <a:ln>
                            <a:noFill/>
                          </a:ln>
                          <a:solidFill>
                            <a:srgbClr val="FFFF00"/>
                          </a:solidFill>
                          <a:effectLst/>
                          <a:latin typeface="Verdana" pitchFamily="34" charset="0"/>
                          <a:ea typeface="新細明體" pitchFamily="18" charset="-120"/>
                          <a:cs typeface="Arial" charset="0"/>
                        </a:rPr>
                        <a:t>)</a:t>
                      </a:r>
                      <a:endParaRPr kumimoji="0" lang="en-US" altLang="zh-TW" sz="800" b="1" i="0" u="none" strike="noStrike" kern="1200" cap="none" normalizeH="0" baseline="0">
                        <a:ln>
                          <a:noFill/>
                        </a:ln>
                        <a:solidFill>
                          <a:srgbClr val="FFFF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54691A"/>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578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4.0GHz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578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192/192KKB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787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1.15</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578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Q4’20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M3 Q4’22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67" name="Table 166">
            <a:extLst>
              <a:ext uri="{FF2B5EF4-FFF2-40B4-BE49-F238E27FC236}">
                <a16:creationId xmlns:a16="http://schemas.microsoft.com/office/drawing/2014/main" id="{1D572EEA-34A2-4B86-8784-7EEC031F55BF}"/>
              </a:ext>
            </a:extLst>
          </p:cNvPr>
          <p:cNvGraphicFramePr>
            <a:graphicFrameLocks noGrp="1"/>
          </p:cNvGraphicFramePr>
          <p:nvPr/>
        </p:nvGraphicFramePr>
        <p:xfrm>
          <a:off x="8254302" y="4026338"/>
          <a:ext cx="1706991" cy="756336"/>
        </p:xfrm>
        <a:graphic>
          <a:graphicData uri="http://schemas.openxmlformats.org/drawingml/2006/table">
            <a:tbl>
              <a:tblPr/>
              <a:tblGrid>
                <a:gridCol w="535152">
                  <a:extLst>
                    <a:ext uri="{9D8B030D-6E8A-4147-A177-3AD203B41FA5}">
                      <a16:colId xmlns:a16="http://schemas.microsoft.com/office/drawing/2014/main" val="20000"/>
                    </a:ext>
                  </a:extLst>
                </a:gridCol>
                <a:gridCol w="403569">
                  <a:extLst>
                    <a:ext uri="{9D8B030D-6E8A-4147-A177-3AD203B41FA5}">
                      <a16:colId xmlns:a16="http://schemas.microsoft.com/office/drawing/2014/main" val="20001"/>
                    </a:ext>
                  </a:extLst>
                </a:gridCol>
                <a:gridCol w="236819">
                  <a:extLst>
                    <a:ext uri="{9D8B030D-6E8A-4147-A177-3AD203B41FA5}">
                      <a16:colId xmlns:a16="http://schemas.microsoft.com/office/drawing/2014/main" val="1911167495"/>
                    </a:ext>
                  </a:extLst>
                </a:gridCol>
                <a:gridCol w="531451">
                  <a:extLst>
                    <a:ext uri="{9D8B030D-6E8A-4147-A177-3AD203B41FA5}">
                      <a16:colId xmlns:a16="http://schemas.microsoft.com/office/drawing/2014/main" val="618652600"/>
                    </a:ext>
                  </a:extLst>
                </a:gridCol>
              </a:tblGrid>
              <a:tr h="116444">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FFFF00"/>
                          </a:solidFill>
                          <a:effectLst/>
                          <a:latin typeface="Verdana" pitchFamily="34" charset="0"/>
                          <a:ea typeface="新細明體" pitchFamily="18" charset="-120"/>
                          <a:cs typeface="Arial" charset="0"/>
                        </a:rPr>
                        <a:t>M4P (T-3E)</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54691A"/>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586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4.0GHz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586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256/256KB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16MB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86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1.15</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58604">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M4 </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Q1’23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sp>
        <p:nvSpPr>
          <p:cNvPr id="63" name="Rectangle: Rounded Corners 62">
            <a:extLst>
              <a:ext uri="{FF2B5EF4-FFF2-40B4-BE49-F238E27FC236}">
                <a16:creationId xmlns:a16="http://schemas.microsoft.com/office/drawing/2014/main" id="{70E9771A-70CB-4AC6-9053-8B0FBEA0A1F0}"/>
              </a:ext>
            </a:extLst>
          </p:cNvPr>
          <p:cNvSpPr/>
          <p:nvPr/>
        </p:nvSpPr>
        <p:spPr>
          <a:xfrm>
            <a:off x="6592327" y="6422531"/>
            <a:ext cx="5166857" cy="435469"/>
          </a:xfrm>
          <a:prstGeom prst="roundRect">
            <a:avLst/>
          </a:prstGeom>
          <a:solidFill>
            <a:schemeClr val="bg2"/>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30000" noProof="0" dirty="0">
                <a:ln>
                  <a:noFill/>
                </a:ln>
                <a:solidFill>
                  <a:schemeClr val="tx1"/>
                </a:solidFill>
                <a:effectLst/>
                <a:uLnTx/>
                <a:uFillTx/>
                <a:latin typeface="Verdana" panose="020B0604030504040204" pitchFamily="34" charset="0"/>
                <a:ea typeface="Verdana" panose="020B0604030504040204" pitchFamily="34" charset="0"/>
                <a:cs typeface="+mn-cs"/>
              </a:rPr>
              <a:t>a </a:t>
            </a:r>
            <a:r>
              <a:rPr kumimoji="0" lang="en-US" sz="70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Red text</a:t>
            </a:r>
            <a:r>
              <a:rPr kumimoji="0" lang="en-US" sz="7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a:t>
            </a:r>
            <a:r>
              <a:rPr kumimoji="0" lang="en-US" sz="7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 Uncertainties or changes; </a:t>
            </a:r>
            <a:r>
              <a:rPr kumimoji="0" lang="en-US" sz="7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bolded texts</a:t>
            </a:r>
            <a:r>
              <a:rPr kumimoji="0" lang="en-US" sz="7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 : Improvement from prior generation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30000" noProof="0" dirty="0">
                <a:ln>
                  <a:noFill/>
                </a:ln>
                <a:solidFill>
                  <a:schemeClr val="tx1"/>
                </a:solidFill>
                <a:effectLst/>
                <a:uLnTx/>
                <a:uFillTx/>
                <a:latin typeface="Verdana" panose="020B0604030504040204" pitchFamily="34" charset="0"/>
                <a:ea typeface="Verdana" panose="020B0604030504040204" pitchFamily="34" charset="0"/>
                <a:cs typeface="+mn-cs"/>
              </a:rPr>
              <a:t>b</a:t>
            </a:r>
            <a:r>
              <a:rPr kumimoji="0" lang="en-US" sz="700" i="0" u="none" strike="noStrike" kern="1200" cap="none" spc="0" normalizeH="0" baseline="30000" noProof="0" dirty="0">
                <a:ln>
                  <a:noFill/>
                </a:ln>
                <a:solidFill>
                  <a:schemeClr val="tx1"/>
                </a:solidFill>
                <a:effectLst/>
                <a:uLnTx/>
                <a:uFillTx/>
                <a:latin typeface="Verdana" panose="020B0604030504040204" pitchFamily="34" charset="0"/>
                <a:ea typeface="Verdana" panose="020B0604030504040204" pitchFamily="34" charset="0"/>
                <a:cs typeface="+mn-cs"/>
              </a:rPr>
              <a:t> </a:t>
            </a:r>
            <a:r>
              <a:rPr kumimoji="0" lang="en-US" sz="7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Frequency: 50% material for IA </a:t>
            </a:r>
            <a:r>
              <a:rPr kumimoji="0" lang="en-US" sz="900" i="0" u="none" strike="noStrike" kern="1200" cap="none" spc="0" normalizeH="0" baseline="30000" noProof="0" dirty="0">
                <a:ln>
                  <a:noFill/>
                </a:ln>
                <a:solidFill>
                  <a:schemeClr val="tx1"/>
                </a:solidFill>
                <a:effectLst/>
                <a:uLnTx/>
                <a:uFillTx/>
                <a:latin typeface="Verdana" panose="020B0604030504040204" pitchFamily="34" charset="0"/>
                <a:ea typeface="Verdana" panose="020B0604030504040204" pitchFamily="34" charset="0"/>
                <a:cs typeface="+mn-cs"/>
              </a:rPr>
              <a:t>c </a:t>
            </a:r>
            <a:r>
              <a:rPr kumimoji="0" lang="en-US" sz="7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All frequencies are bust frequency prior to thermal density limitation</a:t>
            </a:r>
            <a:br>
              <a:rPr kumimoji="0" lang="en-US" sz="7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br>
            <a:r>
              <a:rPr kumimoji="0" lang="en-US" sz="900" i="0" u="none" strike="noStrike" kern="1200" cap="none" spc="0" normalizeH="0" baseline="30000" noProof="0" dirty="0">
                <a:ln>
                  <a:noFill/>
                </a:ln>
                <a:solidFill>
                  <a:schemeClr val="tx1"/>
                </a:solidFill>
                <a:effectLst/>
                <a:uLnTx/>
                <a:uFillTx/>
                <a:latin typeface="Verdana" panose="020B0604030504040204" pitchFamily="34" charset="0"/>
                <a:ea typeface="Verdana" panose="020B0604030504040204" pitchFamily="34" charset="0"/>
                <a:cs typeface="+mn-cs"/>
              </a:rPr>
              <a:t>d</a:t>
            </a:r>
            <a:r>
              <a:rPr kumimoji="0" lang="en-US" sz="700" i="0" u="none" strike="noStrike" kern="1200" cap="none" spc="0" normalizeH="0" baseline="30000" noProof="0" dirty="0">
                <a:ln>
                  <a:noFill/>
                </a:ln>
                <a:solidFill>
                  <a:schemeClr val="tx1"/>
                </a:solidFill>
                <a:effectLst/>
                <a:uLnTx/>
                <a:uFillTx/>
                <a:latin typeface="Verdana" panose="020B0604030504040204" pitchFamily="34" charset="0"/>
                <a:ea typeface="Verdana" panose="020B0604030504040204" pitchFamily="34" charset="0"/>
                <a:cs typeface="+mn-cs"/>
              </a:rPr>
              <a:t> </a:t>
            </a:r>
            <a:r>
              <a:rPr kumimoji="0" lang="en-US" sz="7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AMD VTI </a:t>
            </a:r>
            <a:r>
              <a:rPr kumimoji="0" lang="en-US" sz="7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sym typeface="Wingdings" panose="05000000000000000000" pitchFamily="2" charset="2"/>
              </a:rPr>
              <a:t> PRQ assumed 7Q; A</a:t>
            </a:r>
            <a:r>
              <a:rPr kumimoji="0" lang="en-US" sz="7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n-cs"/>
              </a:rPr>
              <a:t>pple VTI -&gt; PRQ is 6Q</a:t>
            </a:r>
          </a:p>
        </p:txBody>
      </p:sp>
      <p:graphicFrame>
        <p:nvGraphicFramePr>
          <p:cNvPr id="2" name="Table 2">
            <a:extLst>
              <a:ext uri="{FF2B5EF4-FFF2-40B4-BE49-F238E27FC236}">
                <a16:creationId xmlns:a16="http://schemas.microsoft.com/office/drawing/2014/main" id="{14D572D7-6634-4658-A73F-DB2B72F9B8D3}"/>
              </a:ext>
            </a:extLst>
          </p:cNvPr>
          <p:cNvGraphicFramePr>
            <a:graphicFrameLocks noGrp="1"/>
          </p:cNvGraphicFramePr>
          <p:nvPr/>
        </p:nvGraphicFramePr>
        <p:xfrm>
          <a:off x="30548" y="866213"/>
          <a:ext cx="12097952" cy="487680"/>
        </p:xfrm>
        <a:graphic>
          <a:graphicData uri="http://schemas.openxmlformats.org/drawingml/2006/table">
            <a:tbl>
              <a:tblPr firstRow="1" bandRow="1">
                <a:tableStyleId>{616DA210-FB5B-4158-B5E0-FEB733F419BA}</a:tableStyleId>
              </a:tblPr>
              <a:tblGrid>
                <a:gridCol w="979007">
                  <a:extLst>
                    <a:ext uri="{9D8B030D-6E8A-4147-A177-3AD203B41FA5}">
                      <a16:colId xmlns:a16="http://schemas.microsoft.com/office/drawing/2014/main" val="2180285189"/>
                    </a:ext>
                  </a:extLst>
                </a:gridCol>
                <a:gridCol w="979007">
                  <a:extLst>
                    <a:ext uri="{9D8B030D-6E8A-4147-A177-3AD203B41FA5}">
                      <a16:colId xmlns:a16="http://schemas.microsoft.com/office/drawing/2014/main" val="2416185694"/>
                    </a:ext>
                  </a:extLst>
                </a:gridCol>
                <a:gridCol w="979007">
                  <a:extLst>
                    <a:ext uri="{9D8B030D-6E8A-4147-A177-3AD203B41FA5}">
                      <a16:colId xmlns:a16="http://schemas.microsoft.com/office/drawing/2014/main" val="184841463"/>
                    </a:ext>
                  </a:extLst>
                </a:gridCol>
                <a:gridCol w="979007">
                  <a:extLst>
                    <a:ext uri="{9D8B030D-6E8A-4147-A177-3AD203B41FA5}">
                      <a16:colId xmlns:a16="http://schemas.microsoft.com/office/drawing/2014/main" val="4039776631"/>
                    </a:ext>
                  </a:extLst>
                </a:gridCol>
                <a:gridCol w="979007">
                  <a:extLst>
                    <a:ext uri="{9D8B030D-6E8A-4147-A177-3AD203B41FA5}">
                      <a16:colId xmlns:a16="http://schemas.microsoft.com/office/drawing/2014/main" val="785782904"/>
                    </a:ext>
                  </a:extLst>
                </a:gridCol>
                <a:gridCol w="979007">
                  <a:extLst>
                    <a:ext uri="{9D8B030D-6E8A-4147-A177-3AD203B41FA5}">
                      <a16:colId xmlns:a16="http://schemas.microsoft.com/office/drawing/2014/main" val="2432395000"/>
                    </a:ext>
                  </a:extLst>
                </a:gridCol>
                <a:gridCol w="979007">
                  <a:extLst>
                    <a:ext uri="{9D8B030D-6E8A-4147-A177-3AD203B41FA5}">
                      <a16:colId xmlns:a16="http://schemas.microsoft.com/office/drawing/2014/main" val="3872212029"/>
                    </a:ext>
                  </a:extLst>
                </a:gridCol>
                <a:gridCol w="979007">
                  <a:extLst>
                    <a:ext uri="{9D8B030D-6E8A-4147-A177-3AD203B41FA5}">
                      <a16:colId xmlns:a16="http://schemas.microsoft.com/office/drawing/2014/main" val="1181487697"/>
                    </a:ext>
                  </a:extLst>
                </a:gridCol>
                <a:gridCol w="979007">
                  <a:extLst>
                    <a:ext uri="{9D8B030D-6E8A-4147-A177-3AD203B41FA5}">
                      <a16:colId xmlns:a16="http://schemas.microsoft.com/office/drawing/2014/main" val="2142792648"/>
                    </a:ext>
                  </a:extLst>
                </a:gridCol>
                <a:gridCol w="979007">
                  <a:extLst>
                    <a:ext uri="{9D8B030D-6E8A-4147-A177-3AD203B41FA5}">
                      <a16:colId xmlns:a16="http://schemas.microsoft.com/office/drawing/2014/main" val="1016055567"/>
                    </a:ext>
                  </a:extLst>
                </a:gridCol>
                <a:gridCol w="979007">
                  <a:extLst>
                    <a:ext uri="{9D8B030D-6E8A-4147-A177-3AD203B41FA5}">
                      <a16:colId xmlns:a16="http://schemas.microsoft.com/office/drawing/2014/main" val="4126162328"/>
                    </a:ext>
                  </a:extLst>
                </a:gridCol>
                <a:gridCol w="1328875">
                  <a:extLst>
                    <a:ext uri="{9D8B030D-6E8A-4147-A177-3AD203B41FA5}">
                      <a16:colId xmlns:a16="http://schemas.microsoft.com/office/drawing/2014/main" val="2922956905"/>
                    </a:ext>
                  </a:extLst>
                </a:gridCol>
              </a:tblGrid>
              <a:tr h="151106">
                <a:tc>
                  <a:txBody>
                    <a:bodyPr/>
                    <a:lstStyle/>
                    <a:p>
                      <a:pPr algn="ctr">
                        <a:spcBef>
                          <a:spcPts val="0"/>
                        </a:spcBef>
                      </a:pPr>
                      <a:r>
                        <a:rPr kumimoji="0" lang="en-US" sz="12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2019</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gridSpan="2">
                  <a:txBody>
                    <a:bodyPr/>
                    <a:lstStyle/>
                    <a:p>
                      <a:pPr algn="ctr">
                        <a:spcBef>
                          <a:spcPts val="0"/>
                        </a:spcBef>
                      </a:pPr>
                      <a:r>
                        <a:rPr lang="en-US" sz="1200">
                          <a:solidFill>
                            <a:schemeClr val="tx1">
                              <a:lumMod val="75000"/>
                              <a:lumOff val="25000"/>
                            </a:schemeClr>
                          </a:solidFill>
                          <a:latin typeface="Verdana" panose="020B0604030504040204" pitchFamily="34" charset="0"/>
                          <a:ea typeface="Verdana" panose="020B0604030504040204" pitchFamily="34" charset="0"/>
                        </a:rPr>
                        <a:t>2020</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spcBef>
                          <a:spcPts val="0"/>
                        </a:spcBef>
                      </a:pPr>
                      <a:r>
                        <a:rPr lang="en-US" sz="1200">
                          <a:solidFill>
                            <a:schemeClr val="tx1">
                              <a:lumMod val="75000"/>
                              <a:lumOff val="25000"/>
                            </a:schemeClr>
                          </a:solidFill>
                          <a:latin typeface="Verdana" panose="020B0604030504040204" pitchFamily="34" charset="0"/>
                          <a:ea typeface="Verdana" panose="020B0604030504040204" pitchFamily="34" charset="0"/>
                        </a:rPr>
                        <a:t>2021</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spcBef>
                          <a:spcPts val="0"/>
                        </a:spcBef>
                      </a:pPr>
                      <a:r>
                        <a:rPr lang="en-US" sz="1200">
                          <a:solidFill>
                            <a:schemeClr val="tx1">
                              <a:lumMod val="75000"/>
                              <a:lumOff val="25000"/>
                            </a:schemeClr>
                          </a:solidFill>
                          <a:latin typeface="Verdana" panose="020B0604030504040204" pitchFamily="34" charset="0"/>
                          <a:ea typeface="Verdana" panose="020B0604030504040204" pitchFamily="34" charset="0"/>
                        </a:rPr>
                        <a:t>2022</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spcBef>
                          <a:spcPts val="0"/>
                        </a:spcBef>
                      </a:pPr>
                      <a:r>
                        <a:rPr lang="en-US" sz="1200">
                          <a:solidFill>
                            <a:schemeClr val="tx1">
                              <a:lumMod val="75000"/>
                              <a:lumOff val="25000"/>
                            </a:schemeClr>
                          </a:solidFill>
                          <a:latin typeface="Verdana" panose="020B0604030504040204" pitchFamily="34" charset="0"/>
                          <a:ea typeface="Verdana" panose="020B0604030504040204" pitchFamily="34" charset="0"/>
                        </a:rPr>
                        <a:t>2023</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spcBef>
                          <a:spcPts val="0"/>
                        </a:spcBef>
                      </a:pPr>
                      <a:r>
                        <a:rPr lang="en-US" sz="1200">
                          <a:solidFill>
                            <a:schemeClr val="tx1">
                              <a:lumMod val="75000"/>
                              <a:lumOff val="25000"/>
                            </a:schemeClr>
                          </a:solidFill>
                          <a:latin typeface="Verdana" panose="020B0604030504040204" pitchFamily="34" charset="0"/>
                          <a:ea typeface="Verdana" panose="020B0604030504040204" pitchFamily="34" charset="0"/>
                        </a:rPr>
                        <a:t>2024</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spcBef>
                          <a:spcPts val="0"/>
                        </a:spcBef>
                      </a:pPr>
                      <a:r>
                        <a:rPr lang="en-US" sz="1200">
                          <a:solidFill>
                            <a:schemeClr val="tx1">
                              <a:lumMod val="75000"/>
                              <a:lumOff val="25000"/>
                            </a:schemeClr>
                          </a:solidFill>
                          <a:latin typeface="Verdana" panose="020B0604030504040204" pitchFamily="34" charset="0"/>
                          <a:ea typeface="Verdana" panose="020B0604030504040204" pitchFamily="34" charset="0"/>
                        </a:rPr>
                        <a:t>2025</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380595"/>
                  </a:ext>
                </a:extLst>
              </a:tr>
              <a:tr h="0">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1H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1H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1H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1H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1H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1H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03828350"/>
                  </a:ext>
                </a:extLst>
              </a:tr>
            </a:tbl>
          </a:graphicData>
        </a:graphic>
      </p:graphicFrame>
      <p:graphicFrame>
        <p:nvGraphicFramePr>
          <p:cNvPr id="45" name="Table 44">
            <a:extLst>
              <a:ext uri="{FF2B5EF4-FFF2-40B4-BE49-F238E27FC236}">
                <a16:creationId xmlns:a16="http://schemas.microsoft.com/office/drawing/2014/main" id="{2AF5C903-1B4D-42FE-B64D-B2D1EDB8D16A}"/>
              </a:ext>
            </a:extLst>
          </p:cNvPr>
          <p:cNvGraphicFramePr>
            <a:graphicFrameLocks noGrp="1"/>
          </p:cNvGraphicFramePr>
          <p:nvPr/>
        </p:nvGraphicFramePr>
        <p:xfrm>
          <a:off x="10938886" y="3148099"/>
          <a:ext cx="1680717" cy="764404"/>
        </p:xfrm>
        <a:graphic>
          <a:graphicData uri="http://schemas.openxmlformats.org/drawingml/2006/table">
            <a:tbl>
              <a:tblPr/>
              <a:tblGrid>
                <a:gridCol w="519647">
                  <a:extLst>
                    <a:ext uri="{9D8B030D-6E8A-4147-A177-3AD203B41FA5}">
                      <a16:colId xmlns:a16="http://schemas.microsoft.com/office/drawing/2014/main" val="20000"/>
                    </a:ext>
                  </a:extLst>
                </a:gridCol>
                <a:gridCol w="193921">
                  <a:extLst>
                    <a:ext uri="{9D8B030D-6E8A-4147-A177-3AD203B41FA5}">
                      <a16:colId xmlns:a16="http://schemas.microsoft.com/office/drawing/2014/main" val="20001"/>
                    </a:ext>
                  </a:extLst>
                </a:gridCol>
                <a:gridCol w="453409">
                  <a:extLst>
                    <a:ext uri="{9D8B030D-6E8A-4147-A177-3AD203B41FA5}">
                      <a16:colId xmlns:a16="http://schemas.microsoft.com/office/drawing/2014/main" val="1326235598"/>
                    </a:ext>
                  </a:extLst>
                </a:gridCol>
                <a:gridCol w="513740">
                  <a:extLst>
                    <a:ext uri="{9D8B030D-6E8A-4147-A177-3AD203B41FA5}">
                      <a16:colId xmlns:a16="http://schemas.microsoft.com/office/drawing/2014/main" val="618652600"/>
                    </a:ext>
                  </a:extLst>
                </a:gridCol>
              </a:tblGrid>
              <a:tr h="103014">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FFFF00"/>
                          </a:solidFill>
                          <a:effectLst/>
                          <a:latin typeface="Verdana" pitchFamily="34" charset="0"/>
                          <a:ea typeface="新細明體" pitchFamily="18" charset="-120"/>
                          <a:cs typeface="Arial" charset="0"/>
                        </a:rPr>
                        <a:t>Zen 6 (T-3EM)</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rgbClr val="54691A"/>
                    </a:solidFill>
                  </a:tcPr>
                </a:tc>
                <a:tc hMerge="1">
                  <a:txBody>
                    <a:bodyPr/>
                    <a:lstStyle/>
                    <a:p>
                      <a:endParaRPr lang="en-US"/>
                    </a:p>
                  </a:txBody>
                  <a:tcPr/>
                </a:tc>
                <a:tc hMerge="1">
                  <a:txBody>
                    <a:bodyPr/>
                    <a:lstStyle/>
                    <a:p>
                      <a:endParaRPr lang="en-US"/>
                    </a:p>
                  </a:txBody>
                  <a:tcPr>
                    <a:lnL w="3175"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24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FF0000"/>
                          </a:solidFill>
                          <a:effectLst/>
                          <a:latin typeface="Verdana" pitchFamily="34" charset="0"/>
                          <a:ea typeface="新細明體" pitchFamily="18" charset="-120"/>
                          <a:cs typeface="Arial" charset="0"/>
                          <a:sym typeface="Wingdings" panose="05000000000000000000" pitchFamily="2" charset="2"/>
                        </a:rPr>
                        <a:t>6.2GHz</a:t>
                      </a:r>
                      <a:endParaRPr kumimoji="0" lang="en-US" altLang="zh-TW" sz="700" b="0" i="0" u="none" strike="noStrike" cap="none" normalizeH="0" baseline="0">
                        <a:ln>
                          <a:noFill/>
                        </a:ln>
                        <a:solidFill>
                          <a:srgbClr val="FF0000"/>
                        </a:solidFill>
                        <a:effectLst/>
                        <a:latin typeface="Verdana" pitchFamily="34" charset="0"/>
                        <a:ea typeface="新細明體" pitchFamily="18" charset="-120"/>
                        <a:cs typeface="Arial"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8</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AVX512</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chemeClr val="tx1"/>
                          </a:solidFill>
                          <a:effectLst/>
                          <a:latin typeface="Verdana" pitchFamily="34" charset="0"/>
                          <a:ea typeface="新細明體" pitchFamily="18" charset="-120"/>
                          <a:cs typeface="Arial" charset="0"/>
                        </a:rPr>
                        <a:t>SMT2</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442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64/64KB</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1.5</a:t>
                      </a: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MB/C</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lnL w="6350" cap="flat" cmpd="sng" algn="ctr">
                      <a:solidFill>
                        <a:schemeClr val="tx1">
                          <a:lumMod val="65000"/>
                          <a:lumOff val="35000"/>
                        </a:schemeClr>
                      </a:solidFill>
                      <a:prstDash val="solid"/>
                      <a:round/>
                      <a:headEnd type="none" w="med" len="med"/>
                      <a:tailEnd type="none" w="med" len="med"/>
                    </a:lnL>
                    <a:lnT w="6350" cap="flat" cmpd="sng" algn="ctr">
                      <a:solidFill>
                        <a:schemeClr val="tx1">
                          <a:lumMod val="65000"/>
                          <a:lumOff val="35000"/>
                        </a:schemeClr>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802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1.12/</a:t>
                      </a: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1.12x</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1.06/1.06x</a:t>
                      </a:r>
                      <a:endParaRPr lang="en-US" b="0">
                        <a:solidFill>
                          <a:schemeClr val="tx1"/>
                        </a:solidFill>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pPr algn="ctr"/>
                      <a:endParaRPr lang="en-US"/>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1.16x</a:t>
                      </a: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802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a:t>
                      </a:r>
                      <a:b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b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3D V-cache</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Q4’23</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lnL w="6350" cap="flat" cmpd="sng" algn="ctr">
                      <a:solidFill>
                        <a:schemeClr val="tx1">
                          <a:lumMod val="65000"/>
                          <a:lumOff val="35000"/>
                        </a:schemeClr>
                      </a:solidFill>
                      <a:prstDash val="solid"/>
                      <a:round/>
                      <a:headEnd type="none" w="med" len="med"/>
                      <a:tailEnd type="none" w="med" len="med"/>
                    </a:lnL>
                    <a:lnT w="6350" cap="flat" cmpd="sng" algn="ctr">
                      <a:solidFill>
                        <a:schemeClr val="tx1">
                          <a:lumMod val="65000"/>
                          <a:lumOff val="35000"/>
                        </a:schemeClr>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Zen6 Q4’24</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sp>
        <p:nvSpPr>
          <p:cNvPr id="175" name="TextBox 174"/>
          <p:cNvSpPr txBox="1"/>
          <p:nvPr/>
        </p:nvSpPr>
        <p:spPr>
          <a:xfrm>
            <a:off x="40023" y="2368436"/>
            <a:ext cx="215444" cy="591044"/>
          </a:xfrm>
          <a:prstGeom prst="rect">
            <a:avLst/>
          </a:prstGeom>
          <a:noFill/>
        </p:spPr>
        <p:txBody>
          <a:bodyPr vert="vert270" wrap="square" lIns="0" tIns="0" rIns="0" bIns="0" rtlCol="0">
            <a:spAutoFit/>
          </a:bodyPr>
          <a:lstStyle>
            <a:defPPr>
              <a:defRPr lang="en-US"/>
            </a:defPPr>
            <a:lvl1pPr marR="0" lvl="0" indent="0" defTabSz="457189"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Verdana" panose="020B0604030504040204" pitchFamily="34" charset="0"/>
                <a:ea typeface="Verdana" panose="020B0604030504040204" pitchFamily="34" charset="0"/>
                <a:cs typeface="Aharoni" panose="02010803020104030203" pitchFamily="2" charset="-79"/>
              </a:defRPr>
            </a:lvl1pPr>
          </a:lstStyle>
          <a:p>
            <a:pPr algn="ctr"/>
            <a:r>
              <a:rPr lang="en-US"/>
              <a:t>Atom</a:t>
            </a:r>
          </a:p>
        </p:txBody>
      </p:sp>
      <p:sp>
        <p:nvSpPr>
          <p:cNvPr id="176" name="TextBox 175"/>
          <p:cNvSpPr txBox="1"/>
          <p:nvPr/>
        </p:nvSpPr>
        <p:spPr>
          <a:xfrm>
            <a:off x="55213" y="3266128"/>
            <a:ext cx="215444" cy="571697"/>
          </a:xfrm>
          <a:prstGeom prst="rect">
            <a:avLst/>
          </a:prstGeom>
          <a:noFill/>
        </p:spPr>
        <p:txBody>
          <a:bodyPr vert="vert270" wrap="square" lIns="0" tIns="0" rIns="0" bIns="0"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Aharoni" panose="02010803020104030203" pitchFamily="2" charset="-79"/>
              </a:rPr>
              <a:t>AMD</a:t>
            </a:r>
          </a:p>
        </p:txBody>
      </p:sp>
      <p:sp>
        <p:nvSpPr>
          <p:cNvPr id="181" name="TextBox 180"/>
          <p:cNvSpPr txBox="1"/>
          <p:nvPr/>
        </p:nvSpPr>
        <p:spPr>
          <a:xfrm>
            <a:off x="55213" y="4068709"/>
            <a:ext cx="215444" cy="665804"/>
          </a:xfrm>
          <a:prstGeom prst="rect">
            <a:avLst/>
          </a:prstGeom>
          <a:noFill/>
        </p:spPr>
        <p:txBody>
          <a:bodyPr vert="vert270" wrap="square" lIns="0" tIns="0" rIns="0" bIns="0"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Aharoni" panose="02010803020104030203" pitchFamily="2" charset="-79"/>
              </a:rPr>
              <a:t>Apple</a:t>
            </a:r>
          </a:p>
        </p:txBody>
      </p:sp>
      <p:sp>
        <p:nvSpPr>
          <p:cNvPr id="182" name="TextBox 181"/>
          <p:cNvSpPr txBox="1"/>
          <p:nvPr/>
        </p:nvSpPr>
        <p:spPr>
          <a:xfrm>
            <a:off x="40023" y="1489737"/>
            <a:ext cx="215444" cy="614702"/>
          </a:xfrm>
          <a:prstGeom prst="rect">
            <a:avLst/>
          </a:prstGeom>
          <a:noFill/>
        </p:spPr>
        <p:txBody>
          <a:bodyPr vert="vert270" wrap="square" lIns="0" tIns="0" rIns="0" bIns="0"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Aharoni" panose="02010803020104030203" pitchFamily="2" charset="-79"/>
              </a:rPr>
              <a:t>Core</a:t>
            </a:r>
          </a:p>
        </p:txBody>
      </p:sp>
      <p:graphicFrame>
        <p:nvGraphicFramePr>
          <p:cNvPr id="155" name="Table 154">
            <a:extLst>
              <a:ext uri="{FF2B5EF4-FFF2-40B4-BE49-F238E27FC236}">
                <a16:creationId xmlns:a16="http://schemas.microsoft.com/office/drawing/2014/main" id="{F10E2F59-7C2B-407F-8D4A-5F9883B56AFC}"/>
              </a:ext>
            </a:extLst>
          </p:cNvPr>
          <p:cNvGraphicFramePr>
            <a:graphicFrameLocks noGrp="1"/>
          </p:cNvGraphicFramePr>
          <p:nvPr/>
        </p:nvGraphicFramePr>
        <p:xfrm>
          <a:off x="7128812" y="1441749"/>
          <a:ext cx="1585008" cy="708516"/>
        </p:xfrm>
        <a:graphic>
          <a:graphicData uri="http://schemas.openxmlformats.org/drawingml/2006/table">
            <a:tbl>
              <a:tblPr/>
              <a:tblGrid>
                <a:gridCol w="604357">
                  <a:extLst>
                    <a:ext uri="{9D8B030D-6E8A-4147-A177-3AD203B41FA5}">
                      <a16:colId xmlns:a16="http://schemas.microsoft.com/office/drawing/2014/main" val="20000"/>
                    </a:ext>
                  </a:extLst>
                </a:gridCol>
                <a:gridCol w="143976">
                  <a:extLst>
                    <a:ext uri="{9D8B030D-6E8A-4147-A177-3AD203B41FA5}">
                      <a16:colId xmlns:a16="http://schemas.microsoft.com/office/drawing/2014/main" val="20001"/>
                    </a:ext>
                  </a:extLst>
                </a:gridCol>
                <a:gridCol w="403668">
                  <a:extLst>
                    <a:ext uri="{9D8B030D-6E8A-4147-A177-3AD203B41FA5}">
                      <a16:colId xmlns:a16="http://schemas.microsoft.com/office/drawing/2014/main" val="400706144"/>
                    </a:ext>
                  </a:extLst>
                </a:gridCol>
                <a:gridCol w="433007">
                  <a:extLst>
                    <a:ext uri="{9D8B030D-6E8A-4147-A177-3AD203B41FA5}">
                      <a16:colId xmlns:a16="http://schemas.microsoft.com/office/drawing/2014/main" val="618652600"/>
                    </a:ext>
                  </a:extLst>
                </a:gridCol>
              </a:tblGrid>
              <a:tr h="12828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Redwood Cove (1276.31)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217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FF0000"/>
                          </a:solidFill>
                          <a:effectLst/>
                          <a:latin typeface="Verdana" pitchFamily="34" charset="0"/>
                          <a:ea typeface="新細明體" pitchFamily="18" charset="-120"/>
                          <a:cs typeface="Arial" charset="0"/>
                        </a:rPr>
                        <a:t>5.5GHz</a:t>
                      </a: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AVX512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SMT2</a:t>
                      </a:r>
                      <a:endParaRPr kumimoji="0" lang="en-US" altLang="zh-TW" sz="700" b="0" i="0" u="none" strike="noStrike" cap="none" normalizeH="0" baseline="3000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12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48/</a:t>
                      </a: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64</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2MB</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17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1.03/1.06x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0.85 /0.85x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1.03x</a:t>
                      </a: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244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Cdyn</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Q2’21</a:t>
                      </a: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MTL Q1’23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43" name="Table 142">
            <a:extLst>
              <a:ext uri="{FF2B5EF4-FFF2-40B4-BE49-F238E27FC236}">
                <a16:creationId xmlns:a16="http://schemas.microsoft.com/office/drawing/2014/main" id="{7049E802-28C7-4789-BCD3-885E1371223F}"/>
              </a:ext>
            </a:extLst>
          </p:cNvPr>
          <p:cNvGraphicFramePr>
            <a:graphicFrameLocks noGrp="1"/>
          </p:cNvGraphicFramePr>
          <p:nvPr/>
        </p:nvGraphicFramePr>
        <p:xfrm>
          <a:off x="346986" y="3154041"/>
          <a:ext cx="1503692" cy="746382"/>
        </p:xfrm>
        <a:graphic>
          <a:graphicData uri="http://schemas.openxmlformats.org/drawingml/2006/table">
            <a:tbl>
              <a:tblPr/>
              <a:tblGrid>
                <a:gridCol w="471736">
                  <a:extLst>
                    <a:ext uri="{9D8B030D-6E8A-4147-A177-3AD203B41FA5}">
                      <a16:colId xmlns:a16="http://schemas.microsoft.com/office/drawing/2014/main" val="20000"/>
                    </a:ext>
                  </a:extLst>
                </a:gridCol>
                <a:gridCol w="280110">
                  <a:extLst>
                    <a:ext uri="{9D8B030D-6E8A-4147-A177-3AD203B41FA5}">
                      <a16:colId xmlns:a16="http://schemas.microsoft.com/office/drawing/2014/main" val="20001"/>
                    </a:ext>
                  </a:extLst>
                </a:gridCol>
                <a:gridCol w="375923">
                  <a:extLst>
                    <a:ext uri="{9D8B030D-6E8A-4147-A177-3AD203B41FA5}">
                      <a16:colId xmlns:a16="http://schemas.microsoft.com/office/drawing/2014/main" val="2352847618"/>
                    </a:ext>
                  </a:extLst>
                </a:gridCol>
                <a:gridCol w="375923">
                  <a:extLst>
                    <a:ext uri="{9D8B030D-6E8A-4147-A177-3AD203B41FA5}">
                      <a16:colId xmlns:a16="http://schemas.microsoft.com/office/drawing/2014/main" val="618652600"/>
                    </a:ext>
                  </a:extLst>
                </a:gridCol>
              </a:tblGrid>
              <a:tr h="13302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Zen 2 (T-7)</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268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4.7GHz</a:t>
                      </a:r>
                      <a:endPar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SMT2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68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32/32kB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0.5MB/C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68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1.12x</a:t>
                      </a: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1.42x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327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Single up,  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Q2’18</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Matisse </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Q3’19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44" name="Table 143">
            <a:extLst>
              <a:ext uri="{FF2B5EF4-FFF2-40B4-BE49-F238E27FC236}">
                <a16:creationId xmlns:a16="http://schemas.microsoft.com/office/drawing/2014/main" id="{94550920-F936-4AC4-BE56-84E6B340DCB2}"/>
              </a:ext>
            </a:extLst>
          </p:cNvPr>
          <p:cNvGraphicFramePr>
            <a:graphicFrameLocks noGrp="1"/>
          </p:cNvGraphicFramePr>
          <p:nvPr/>
        </p:nvGraphicFramePr>
        <p:xfrm>
          <a:off x="2570147" y="3154041"/>
          <a:ext cx="1764926" cy="746382"/>
        </p:xfrm>
        <a:graphic>
          <a:graphicData uri="http://schemas.openxmlformats.org/drawingml/2006/table">
            <a:tbl>
              <a:tblPr/>
              <a:tblGrid>
                <a:gridCol w="558861">
                  <a:extLst>
                    <a:ext uri="{9D8B030D-6E8A-4147-A177-3AD203B41FA5}">
                      <a16:colId xmlns:a16="http://schemas.microsoft.com/office/drawing/2014/main" val="20000"/>
                    </a:ext>
                  </a:extLst>
                </a:gridCol>
                <a:gridCol w="323601">
                  <a:extLst>
                    <a:ext uri="{9D8B030D-6E8A-4147-A177-3AD203B41FA5}">
                      <a16:colId xmlns:a16="http://schemas.microsoft.com/office/drawing/2014/main" val="20001"/>
                    </a:ext>
                  </a:extLst>
                </a:gridCol>
                <a:gridCol w="350488">
                  <a:extLst>
                    <a:ext uri="{9D8B030D-6E8A-4147-A177-3AD203B41FA5}">
                      <a16:colId xmlns:a16="http://schemas.microsoft.com/office/drawing/2014/main" val="1494130917"/>
                    </a:ext>
                  </a:extLst>
                </a:gridCol>
                <a:gridCol w="531976">
                  <a:extLst>
                    <a:ext uri="{9D8B030D-6E8A-4147-A177-3AD203B41FA5}">
                      <a16:colId xmlns:a16="http://schemas.microsoft.com/office/drawing/2014/main" val="618652600"/>
                    </a:ext>
                  </a:extLst>
                </a:gridCol>
              </a:tblGrid>
              <a:tr h="12498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Zen 3 (T-7)</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342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5.0GHz</a:t>
                      </a:r>
                      <a:endPar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SMT2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342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32/32kB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0.5MB/C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42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1.23x/1.12x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1.27/1.12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187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IPC, </a:t>
                      </a:r>
                      <a:b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b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L3 layout</a:t>
                      </a: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Q3’19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Vermeer Q4’20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42" name="Table 41">
            <a:extLst>
              <a:ext uri="{FF2B5EF4-FFF2-40B4-BE49-F238E27FC236}">
                <a16:creationId xmlns:a16="http://schemas.microsoft.com/office/drawing/2014/main" id="{361F7287-762B-41DD-973C-26161791BE05}"/>
              </a:ext>
            </a:extLst>
          </p:cNvPr>
          <p:cNvGraphicFramePr>
            <a:graphicFrameLocks noGrp="1"/>
          </p:cNvGraphicFramePr>
          <p:nvPr/>
        </p:nvGraphicFramePr>
        <p:xfrm>
          <a:off x="2455920" y="4026338"/>
          <a:ext cx="1711004" cy="755332"/>
        </p:xfrm>
        <a:graphic>
          <a:graphicData uri="http://schemas.openxmlformats.org/drawingml/2006/table">
            <a:tbl>
              <a:tblPr/>
              <a:tblGrid>
                <a:gridCol w="594894">
                  <a:extLst>
                    <a:ext uri="{9D8B030D-6E8A-4147-A177-3AD203B41FA5}">
                      <a16:colId xmlns:a16="http://schemas.microsoft.com/office/drawing/2014/main" val="20000"/>
                    </a:ext>
                  </a:extLst>
                </a:gridCol>
                <a:gridCol w="208170">
                  <a:extLst>
                    <a:ext uri="{9D8B030D-6E8A-4147-A177-3AD203B41FA5}">
                      <a16:colId xmlns:a16="http://schemas.microsoft.com/office/drawing/2014/main" val="20001"/>
                    </a:ext>
                  </a:extLst>
                </a:gridCol>
                <a:gridCol w="369962">
                  <a:extLst>
                    <a:ext uri="{9D8B030D-6E8A-4147-A177-3AD203B41FA5}">
                      <a16:colId xmlns:a16="http://schemas.microsoft.com/office/drawing/2014/main" val="1362558956"/>
                    </a:ext>
                  </a:extLst>
                </a:gridCol>
                <a:gridCol w="537978">
                  <a:extLst>
                    <a:ext uri="{9D8B030D-6E8A-4147-A177-3AD203B41FA5}">
                      <a16:colId xmlns:a16="http://schemas.microsoft.com/office/drawing/2014/main" val="618652600"/>
                    </a:ext>
                  </a:extLst>
                </a:gridCol>
              </a:tblGrid>
              <a:tr h="122464">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Firestorm M1P (T-5)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DB813"/>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745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3.6GHz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8</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256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529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128/192KB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12MB/4C</a:t>
                      </a: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8MB SLC</a:t>
                      </a: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24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1.04</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528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ARMv9a</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Q4’18</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A14 Q1’20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sp>
        <p:nvSpPr>
          <p:cNvPr id="44" name="Rectangle: Rounded Corners 43">
            <a:extLst>
              <a:ext uri="{FF2B5EF4-FFF2-40B4-BE49-F238E27FC236}">
                <a16:creationId xmlns:a16="http://schemas.microsoft.com/office/drawing/2014/main" id="{5BA1DC52-AC78-48EB-B3AD-9A7DF1737A48}"/>
              </a:ext>
            </a:extLst>
          </p:cNvPr>
          <p:cNvSpPr/>
          <p:nvPr/>
        </p:nvSpPr>
        <p:spPr>
          <a:xfrm>
            <a:off x="61169" y="589660"/>
            <a:ext cx="2634675" cy="22701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Intel Clear"/>
                <a:ea typeface="+mn-ea"/>
                <a:cs typeface="+mn-cs"/>
              </a:rPr>
              <a:t>Left edge roughly aligned to SoC launch</a:t>
            </a:r>
          </a:p>
        </p:txBody>
      </p:sp>
      <p:graphicFrame>
        <p:nvGraphicFramePr>
          <p:cNvPr id="57" name="Table 56">
            <a:extLst>
              <a:ext uri="{FF2B5EF4-FFF2-40B4-BE49-F238E27FC236}">
                <a16:creationId xmlns:a16="http://schemas.microsoft.com/office/drawing/2014/main" id="{E60D451B-6672-4A14-8906-504C76765129}"/>
              </a:ext>
            </a:extLst>
          </p:cNvPr>
          <p:cNvGraphicFramePr>
            <a:graphicFrameLocks noGrp="1"/>
          </p:cNvGraphicFramePr>
          <p:nvPr/>
        </p:nvGraphicFramePr>
        <p:xfrm>
          <a:off x="10880237" y="1402463"/>
          <a:ext cx="1601333" cy="740244"/>
        </p:xfrm>
        <a:graphic>
          <a:graphicData uri="http://schemas.openxmlformats.org/drawingml/2006/table">
            <a:tbl>
              <a:tblPr/>
              <a:tblGrid>
                <a:gridCol w="629069">
                  <a:extLst>
                    <a:ext uri="{9D8B030D-6E8A-4147-A177-3AD203B41FA5}">
                      <a16:colId xmlns:a16="http://schemas.microsoft.com/office/drawing/2014/main" val="20000"/>
                    </a:ext>
                  </a:extLst>
                </a:gridCol>
                <a:gridCol w="181503">
                  <a:extLst>
                    <a:ext uri="{9D8B030D-6E8A-4147-A177-3AD203B41FA5}">
                      <a16:colId xmlns:a16="http://schemas.microsoft.com/office/drawing/2014/main" val="20001"/>
                    </a:ext>
                  </a:extLst>
                </a:gridCol>
                <a:gridCol w="417890">
                  <a:extLst>
                    <a:ext uri="{9D8B030D-6E8A-4147-A177-3AD203B41FA5}">
                      <a16:colId xmlns:a16="http://schemas.microsoft.com/office/drawing/2014/main" val="981040879"/>
                    </a:ext>
                  </a:extLst>
                </a:gridCol>
                <a:gridCol w="372871">
                  <a:extLst>
                    <a:ext uri="{9D8B030D-6E8A-4147-A177-3AD203B41FA5}">
                      <a16:colId xmlns:a16="http://schemas.microsoft.com/office/drawing/2014/main" val="618652600"/>
                    </a:ext>
                  </a:extLst>
                </a:gridCol>
              </a:tblGrid>
              <a:tr h="10052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Panther Cove (</a:t>
                      </a:r>
                      <a:r>
                        <a:rPr kumimoji="0" lang="en-US" altLang="zh-TW" sz="800" b="1" i="0" u="none" strike="noStrike" cap="none" normalizeH="0" baseline="0">
                          <a:ln>
                            <a:noFill/>
                          </a:ln>
                          <a:solidFill>
                            <a:srgbClr val="FF0000"/>
                          </a:solidFill>
                          <a:effectLst/>
                          <a:latin typeface="Verdana" pitchFamily="34" charset="0"/>
                          <a:ea typeface="新細明體" pitchFamily="18" charset="-120"/>
                          <a:cs typeface="Arial" charset="0"/>
                          <a:sym typeface="Wingdings" panose="05000000000000000000" pitchFamily="2" charset="2"/>
                        </a:rPr>
                        <a:t>1278.3</a:t>
                      </a: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hMerge="1">
                  <a:txBody>
                    <a:bodyPr/>
                    <a:lstStyle/>
                    <a:p>
                      <a:endParaRPr lang="en-US"/>
                    </a:p>
                  </a:txBody>
                  <a:tcPr/>
                </a:tc>
                <a:tc hMerge="1">
                  <a:txBody>
                    <a:bodyPr/>
                    <a:lstStyle/>
                    <a:p>
                      <a:endParaRPr lang="en-US"/>
                    </a:p>
                  </a:txBody>
                  <a:tcPr>
                    <a:lnL w="3175"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759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FF0000"/>
                          </a:solidFill>
                          <a:effectLst/>
                          <a:latin typeface="Verdana" pitchFamily="34" charset="0"/>
                          <a:ea typeface="新細明體" pitchFamily="18" charset="-120"/>
                          <a:cs typeface="Arial" charset="0"/>
                        </a:rPr>
                        <a:t>6.3GHz (-5%)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10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AVX512</a:t>
                      </a:r>
                      <a:endParaRPr lang="en-US" sz="700"/>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SMT2</a:t>
                      </a:r>
                      <a:endParaRPr kumimoji="0" lang="en-US" altLang="zh-TW" sz="700" b="0" i="0" u="none" strike="noStrike"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79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2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1.15/</a:t>
                      </a: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1.10/1.15x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759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Q3’23</a:t>
                      </a:r>
                      <a:endPar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PTL Q1’25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58" name="Table 57">
            <a:extLst>
              <a:ext uri="{FF2B5EF4-FFF2-40B4-BE49-F238E27FC236}">
                <a16:creationId xmlns:a16="http://schemas.microsoft.com/office/drawing/2014/main" id="{8466A295-FF3C-4960-9B3E-78FC65D69157}"/>
              </a:ext>
            </a:extLst>
          </p:cNvPr>
          <p:cNvGraphicFramePr>
            <a:graphicFrameLocks noGrp="1"/>
          </p:cNvGraphicFramePr>
          <p:nvPr/>
        </p:nvGraphicFramePr>
        <p:xfrm>
          <a:off x="10892637" y="2300949"/>
          <a:ext cx="1403079" cy="681498"/>
        </p:xfrm>
        <a:graphic>
          <a:graphicData uri="http://schemas.openxmlformats.org/drawingml/2006/table">
            <a:tbl>
              <a:tblPr/>
              <a:tblGrid>
                <a:gridCol w="443434">
                  <a:extLst>
                    <a:ext uri="{9D8B030D-6E8A-4147-A177-3AD203B41FA5}">
                      <a16:colId xmlns:a16="http://schemas.microsoft.com/office/drawing/2014/main" val="20000"/>
                    </a:ext>
                  </a:extLst>
                </a:gridCol>
                <a:gridCol w="188976">
                  <a:extLst>
                    <a:ext uri="{9D8B030D-6E8A-4147-A177-3AD203B41FA5}">
                      <a16:colId xmlns:a16="http://schemas.microsoft.com/office/drawing/2014/main" val="20001"/>
                    </a:ext>
                  </a:extLst>
                </a:gridCol>
                <a:gridCol w="498166">
                  <a:extLst>
                    <a:ext uri="{9D8B030D-6E8A-4147-A177-3AD203B41FA5}">
                      <a16:colId xmlns:a16="http://schemas.microsoft.com/office/drawing/2014/main" val="2887020291"/>
                    </a:ext>
                  </a:extLst>
                </a:gridCol>
                <a:gridCol w="272503">
                  <a:extLst>
                    <a:ext uri="{9D8B030D-6E8A-4147-A177-3AD203B41FA5}">
                      <a16:colId xmlns:a16="http://schemas.microsoft.com/office/drawing/2014/main" val="618652600"/>
                    </a:ext>
                  </a:extLst>
                </a:gridCol>
              </a:tblGrid>
              <a:tr h="10356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err="1">
                          <a:ln>
                            <a:noFill/>
                          </a:ln>
                          <a:solidFill>
                            <a:schemeClr val="tx1"/>
                          </a:solidFill>
                          <a:effectLst/>
                          <a:latin typeface="Verdana" pitchFamily="34" charset="0"/>
                          <a:ea typeface="新細明體" pitchFamily="18" charset="-120"/>
                          <a:cs typeface="Arial" charset="0"/>
                        </a:rPr>
                        <a:t>Darkmont</a:t>
                      </a: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 (</a:t>
                      </a:r>
                      <a:r>
                        <a:rPr kumimoji="0" lang="en-US" altLang="zh-TW" sz="800" b="1" i="0" u="none" strike="noStrike" cap="none" normalizeH="0" baseline="0">
                          <a:ln>
                            <a:noFill/>
                          </a:ln>
                          <a:solidFill>
                            <a:srgbClr val="FF0000"/>
                          </a:solidFill>
                          <a:effectLst/>
                          <a:latin typeface="Verdana" pitchFamily="34" charset="0"/>
                          <a:ea typeface="新細明體" pitchFamily="18" charset="-120"/>
                          <a:cs typeface="Arial" charset="0"/>
                        </a:rPr>
                        <a:t>1278.3</a:t>
                      </a: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328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5.3GHz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3x3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AVX256+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297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48/64kB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29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1.05</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x</a:t>
                      </a: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0.95x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812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Q3’23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PTL Q1’25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46" name="Table 45">
            <a:extLst>
              <a:ext uri="{FF2B5EF4-FFF2-40B4-BE49-F238E27FC236}">
                <a16:creationId xmlns:a16="http://schemas.microsoft.com/office/drawing/2014/main" id="{50622B8B-285E-41FE-A4EB-D231AD21F4DE}"/>
              </a:ext>
            </a:extLst>
          </p:cNvPr>
          <p:cNvGraphicFramePr>
            <a:graphicFrameLocks noGrp="1"/>
          </p:cNvGraphicFramePr>
          <p:nvPr/>
        </p:nvGraphicFramePr>
        <p:xfrm>
          <a:off x="10493753" y="4016761"/>
          <a:ext cx="1595495" cy="750253"/>
        </p:xfrm>
        <a:graphic>
          <a:graphicData uri="http://schemas.openxmlformats.org/drawingml/2006/table">
            <a:tbl>
              <a:tblPr/>
              <a:tblGrid>
                <a:gridCol w="536016">
                  <a:extLst>
                    <a:ext uri="{9D8B030D-6E8A-4147-A177-3AD203B41FA5}">
                      <a16:colId xmlns:a16="http://schemas.microsoft.com/office/drawing/2014/main" val="20000"/>
                    </a:ext>
                  </a:extLst>
                </a:gridCol>
                <a:gridCol w="364873">
                  <a:extLst>
                    <a:ext uri="{9D8B030D-6E8A-4147-A177-3AD203B41FA5}">
                      <a16:colId xmlns:a16="http://schemas.microsoft.com/office/drawing/2014/main" val="20001"/>
                    </a:ext>
                  </a:extLst>
                </a:gridCol>
                <a:gridCol w="214112">
                  <a:extLst>
                    <a:ext uri="{9D8B030D-6E8A-4147-A177-3AD203B41FA5}">
                      <a16:colId xmlns:a16="http://schemas.microsoft.com/office/drawing/2014/main" val="1911167495"/>
                    </a:ext>
                  </a:extLst>
                </a:gridCol>
                <a:gridCol w="480494">
                  <a:extLst>
                    <a:ext uri="{9D8B030D-6E8A-4147-A177-3AD203B41FA5}">
                      <a16:colId xmlns:a16="http://schemas.microsoft.com/office/drawing/2014/main" val="618652600"/>
                    </a:ext>
                  </a:extLst>
                </a:gridCol>
              </a:tblGrid>
              <a:tr h="11863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FFFF00"/>
                          </a:solidFill>
                          <a:effectLst/>
                          <a:latin typeface="Verdana" pitchFamily="34" charset="0"/>
                          <a:ea typeface="新細明體" pitchFamily="18" charset="-120"/>
                          <a:cs typeface="Arial" charset="0"/>
                        </a:rPr>
                        <a:t>M5P (T-2)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178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FF0000"/>
                          </a:solidFill>
                          <a:effectLst/>
                          <a:latin typeface="Verdana" pitchFamily="34" charset="0"/>
                          <a:ea typeface="新細明體" pitchFamily="18" charset="-120"/>
                          <a:cs typeface="Arial" charset="0"/>
                        </a:rPr>
                        <a:t>4.3GHz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14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076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256/256KB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24MB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78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1.12x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8507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M5 </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Q1’24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48" name="Table 47">
            <a:extLst>
              <a:ext uri="{FF2B5EF4-FFF2-40B4-BE49-F238E27FC236}">
                <a16:creationId xmlns:a16="http://schemas.microsoft.com/office/drawing/2014/main" id="{622F0BF9-8F0A-4623-8EE3-7F808A3A4947}"/>
              </a:ext>
            </a:extLst>
          </p:cNvPr>
          <p:cNvGraphicFramePr>
            <a:graphicFrameLocks noGrp="1"/>
          </p:cNvGraphicFramePr>
          <p:nvPr/>
        </p:nvGraphicFramePr>
        <p:xfrm>
          <a:off x="4510021" y="3154041"/>
          <a:ext cx="1764926" cy="746382"/>
        </p:xfrm>
        <a:graphic>
          <a:graphicData uri="http://schemas.openxmlformats.org/drawingml/2006/table">
            <a:tbl>
              <a:tblPr/>
              <a:tblGrid>
                <a:gridCol w="558861">
                  <a:extLst>
                    <a:ext uri="{9D8B030D-6E8A-4147-A177-3AD203B41FA5}">
                      <a16:colId xmlns:a16="http://schemas.microsoft.com/office/drawing/2014/main" val="20000"/>
                    </a:ext>
                  </a:extLst>
                </a:gridCol>
                <a:gridCol w="323601">
                  <a:extLst>
                    <a:ext uri="{9D8B030D-6E8A-4147-A177-3AD203B41FA5}">
                      <a16:colId xmlns:a16="http://schemas.microsoft.com/office/drawing/2014/main" val="20001"/>
                    </a:ext>
                  </a:extLst>
                </a:gridCol>
                <a:gridCol w="350488">
                  <a:extLst>
                    <a:ext uri="{9D8B030D-6E8A-4147-A177-3AD203B41FA5}">
                      <a16:colId xmlns:a16="http://schemas.microsoft.com/office/drawing/2014/main" val="1494130917"/>
                    </a:ext>
                  </a:extLst>
                </a:gridCol>
                <a:gridCol w="531976">
                  <a:extLst>
                    <a:ext uri="{9D8B030D-6E8A-4147-A177-3AD203B41FA5}">
                      <a16:colId xmlns:a16="http://schemas.microsoft.com/office/drawing/2014/main" val="618652600"/>
                    </a:ext>
                  </a:extLst>
                </a:gridCol>
              </a:tblGrid>
              <a:tr h="12498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Zen 3+ (T-7)</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342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5.0GHz</a:t>
                      </a:r>
                      <a:endPar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SMT2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342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32/32kB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0.5MB/C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42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1.03x/1.03x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1.27/1.12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187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3D V-cache</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Q3’19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Warhol Q4’21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pSp>
        <p:nvGrpSpPr>
          <p:cNvPr id="61" name="Group 60">
            <a:extLst>
              <a:ext uri="{FF2B5EF4-FFF2-40B4-BE49-F238E27FC236}">
                <a16:creationId xmlns:a16="http://schemas.microsoft.com/office/drawing/2014/main" id="{165777AD-ACC0-41DD-B26D-F4D87D4E7513}"/>
              </a:ext>
            </a:extLst>
          </p:cNvPr>
          <p:cNvGrpSpPr/>
          <p:nvPr/>
        </p:nvGrpSpPr>
        <p:grpSpPr>
          <a:xfrm rot="16200000">
            <a:off x="3492547" y="-3492534"/>
            <a:ext cx="554736" cy="7539808"/>
            <a:chOff x="514878" y="791308"/>
            <a:chExt cx="1243583" cy="3763109"/>
          </a:xfrm>
        </p:grpSpPr>
        <p:sp>
          <p:nvSpPr>
            <p:cNvPr id="62" name="Chevron 49">
              <a:extLst>
                <a:ext uri="{FF2B5EF4-FFF2-40B4-BE49-F238E27FC236}">
                  <a16:creationId xmlns:a16="http://schemas.microsoft.com/office/drawing/2014/main" id="{5E20E6D0-95CD-469A-9BDA-FA45CA121C2E}"/>
                </a:ext>
              </a:extLst>
            </p:cNvPr>
            <p:cNvSpPr/>
            <p:nvPr/>
          </p:nvSpPr>
          <p:spPr>
            <a:xfrm rot="5400000">
              <a:off x="-720970" y="2074986"/>
              <a:ext cx="3763109" cy="1195753"/>
            </a:xfrm>
            <a:prstGeom prst="chevron">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Intel Clear"/>
                <a:ea typeface="+mn-ea"/>
                <a:cs typeface="+mn-cs"/>
              </a:endParaRPr>
            </a:p>
          </p:txBody>
        </p:sp>
        <p:sp>
          <p:nvSpPr>
            <p:cNvPr id="64" name="TextBox 63">
              <a:extLst>
                <a:ext uri="{FF2B5EF4-FFF2-40B4-BE49-F238E27FC236}">
                  <a16:creationId xmlns:a16="http://schemas.microsoft.com/office/drawing/2014/main" id="{5F949F0D-576D-4C97-B5CB-D66C1FA86B11}"/>
                </a:ext>
              </a:extLst>
            </p:cNvPr>
            <p:cNvSpPr txBox="1"/>
            <p:nvPr/>
          </p:nvSpPr>
          <p:spPr>
            <a:xfrm rot="5400000">
              <a:off x="-689998" y="2141574"/>
              <a:ext cx="3513689" cy="1103937"/>
            </a:xfrm>
            <a:prstGeom prst="rect">
              <a:avLst/>
            </a:prstGeom>
            <a:noFill/>
          </p:spPr>
          <p:txBody>
            <a:bodyPr vert="horz" wrap="square" lIns="0" tIns="0" rIns="0" bIns="0"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Intel Clear"/>
                  <a:ea typeface="+mn-ea"/>
                  <a:cs typeface="+mn-cs"/>
                </a:rPr>
                <a:t>Client</a:t>
              </a:r>
              <a:r>
                <a:rPr kumimoji="0" lang="en-US" sz="2400" b="1" i="0" u="none" strike="noStrike" kern="1200" cap="none" spc="0" normalizeH="0" baseline="0" noProof="0">
                  <a:ln>
                    <a:noFill/>
                  </a:ln>
                  <a:solidFill>
                    <a:prstClr val="white"/>
                  </a:solidFill>
                  <a:effectLst/>
                  <a:uLnTx/>
                  <a:uFillTx/>
                  <a:latin typeface="Intel Clear"/>
                  <a:ea typeface="+mn-ea"/>
                  <a:cs typeface="+mn-cs"/>
                </a:rPr>
                <a:t> CPU IP Roadmap WW50’21</a:t>
              </a:r>
            </a:p>
          </p:txBody>
        </p:sp>
      </p:grpSp>
      <p:sp>
        <p:nvSpPr>
          <p:cNvPr id="49" name="HE - PRODUCT">
            <a:extLst>
              <a:ext uri="{FF2B5EF4-FFF2-40B4-BE49-F238E27FC236}">
                <a16:creationId xmlns:a16="http://schemas.microsoft.com/office/drawing/2014/main" id="{C5A892C0-8801-4661-B524-6727F95262CD}"/>
              </a:ext>
            </a:extLst>
          </p:cNvPr>
          <p:cNvSpPr/>
          <p:nvPr/>
        </p:nvSpPr>
        <p:spPr>
          <a:xfrm>
            <a:off x="42790" y="4836084"/>
            <a:ext cx="12046458" cy="1597788"/>
          </a:xfrm>
          <a:prstGeom prst="roundRect">
            <a:avLst/>
          </a:prstGeom>
          <a:solidFill>
            <a:srgbClr val="800080">
              <a:alpha val="45490"/>
            </a:srgbClr>
          </a:solidFill>
          <a:ln>
            <a:noFill/>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lIns="118855" tIns="59429" rIns="118855" bIns="59429" anchor="ctr"/>
          <a:lstStyle/>
          <a:p>
            <a:pPr marL="0" marR="0" lvl="0" indent="0" algn="l" defTabSz="1187804" rtl="0" eaLnBrk="1" fontAlgn="auto" latinLnBrk="0" hangingPunct="1">
              <a:lnSpc>
                <a:spcPct val="100000"/>
              </a:lnSpc>
              <a:spcBef>
                <a:spcPts val="0"/>
              </a:spcBef>
              <a:spcAft>
                <a:spcPts val="0"/>
              </a:spcAft>
              <a:buClrTx/>
              <a:buSzTx/>
              <a:buFontTx/>
              <a:buNone/>
              <a:tabLst/>
              <a:defRPr/>
            </a:pPr>
            <a:endParaRPr kumimoji="0" lang="en-US" sz="1431" b="0" i="1" u="none" strike="noStrike" kern="0" cap="none" spc="0" normalizeH="0" baseline="0" noProof="0">
              <a:ln>
                <a:noFill/>
              </a:ln>
              <a:solidFill>
                <a:prstClr val="black"/>
              </a:solidFill>
              <a:effectLst/>
              <a:uLnTx/>
              <a:uFillTx/>
              <a:latin typeface="Intel Clear"/>
              <a:ea typeface="+mn-ea"/>
              <a:cs typeface="+mn-cs"/>
            </a:endParaRPr>
          </a:p>
        </p:txBody>
      </p:sp>
      <p:graphicFrame>
        <p:nvGraphicFramePr>
          <p:cNvPr id="50" name="Table 49">
            <a:extLst>
              <a:ext uri="{FF2B5EF4-FFF2-40B4-BE49-F238E27FC236}">
                <a16:creationId xmlns:a16="http://schemas.microsoft.com/office/drawing/2014/main" id="{D056FFFF-ED0E-4A11-85B1-FC682A56B3FA}"/>
              </a:ext>
            </a:extLst>
          </p:cNvPr>
          <p:cNvGraphicFramePr>
            <a:graphicFrameLocks noGrp="1"/>
          </p:cNvGraphicFramePr>
          <p:nvPr/>
        </p:nvGraphicFramePr>
        <p:xfrm>
          <a:off x="4024297" y="5769451"/>
          <a:ext cx="2159899" cy="664421"/>
        </p:xfrm>
        <a:graphic>
          <a:graphicData uri="http://schemas.openxmlformats.org/drawingml/2006/table">
            <a:tbl>
              <a:tblPr/>
              <a:tblGrid>
                <a:gridCol w="689841">
                  <a:extLst>
                    <a:ext uri="{9D8B030D-6E8A-4147-A177-3AD203B41FA5}">
                      <a16:colId xmlns:a16="http://schemas.microsoft.com/office/drawing/2014/main" val="20000"/>
                    </a:ext>
                  </a:extLst>
                </a:gridCol>
                <a:gridCol w="122514">
                  <a:extLst>
                    <a:ext uri="{9D8B030D-6E8A-4147-A177-3AD203B41FA5}">
                      <a16:colId xmlns:a16="http://schemas.microsoft.com/office/drawing/2014/main" val="20001"/>
                    </a:ext>
                  </a:extLst>
                </a:gridCol>
                <a:gridCol w="793438">
                  <a:extLst>
                    <a:ext uri="{9D8B030D-6E8A-4147-A177-3AD203B41FA5}">
                      <a16:colId xmlns:a16="http://schemas.microsoft.com/office/drawing/2014/main" val="2272262409"/>
                    </a:ext>
                  </a:extLst>
                </a:gridCol>
                <a:gridCol w="554106">
                  <a:extLst>
                    <a:ext uri="{9D8B030D-6E8A-4147-A177-3AD203B41FA5}">
                      <a16:colId xmlns:a16="http://schemas.microsoft.com/office/drawing/2014/main" val="618652600"/>
                    </a:ext>
                  </a:extLst>
                </a:gridCol>
              </a:tblGrid>
              <a:tr h="8567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N2 (T-5P)</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DB813"/>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4993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FF0000"/>
                          </a:solidFill>
                          <a:effectLst/>
                          <a:latin typeface="Verdana" pitchFamily="34" charset="0"/>
                          <a:ea typeface="新細明體" pitchFamily="18" charset="-120"/>
                          <a:cs typeface="Arial" charset="0"/>
                        </a:rPr>
                        <a:t>1.5GHz</a:t>
                      </a:r>
                      <a:endPar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mn-lt"/>
                          <a:ea typeface="+mn-ea"/>
                          <a:cs typeface="+mn-cs"/>
                        </a:rPr>
                        <a:t>ARMv8.5a, bf16, SVE 2x128</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4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1MB/C</a:t>
                      </a:r>
                      <a:endParaRPr kumimoji="0" lang="en-US" sz="700" b="1" i="0" u="none" strike="noStrike" kern="1200" cap="none" normalizeH="0" baseline="3000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anose="020B0604030504040204" pitchFamily="34" charset="0"/>
                          <a:ea typeface="Verdana" panose="020B0604030504040204" pitchFamily="34" charset="0"/>
                          <a:cs typeface="Arial" charset="0"/>
                        </a:rPr>
                        <a:t>6MB/4C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496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 1.35x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1.46x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rPr>
                        <a:t>1.44x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36614002"/>
                  </a:ext>
                </a:extLst>
              </a:tr>
              <a:tr h="1157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SVE, bf16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GVT3 Q1’22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97312644"/>
                  </a:ext>
                </a:extLst>
              </a:tr>
            </a:tbl>
          </a:graphicData>
        </a:graphic>
      </p:graphicFrame>
      <p:graphicFrame>
        <p:nvGraphicFramePr>
          <p:cNvPr id="51" name="Table 50">
            <a:extLst>
              <a:ext uri="{FF2B5EF4-FFF2-40B4-BE49-F238E27FC236}">
                <a16:creationId xmlns:a16="http://schemas.microsoft.com/office/drawing/2014/main" id="{11C5AC4D-8453-4D87-AC92-27E87662BBCB}"/>
              </a:ext>
            </a:extLst>
          </p:cNvPr>
          <p:cNvGraphicFramePr>
            <a:graphicFrameLocks noGrp="1"/>
          </p:cNvGraphicFramePr>
          <p:nvPr/>
        </p:nvGraphicFramePr>
        <p:xfrm>
          <a:off x="5904016" y="4890949"/>
          <a:ext cx="2007739" cy="750335"/>
        </p:xfrm>
        <a:graphic>
          <a:graphicData uri="http://schemas.openxmlformats.org/drawingml/2006/table">
            <a:tbl>
              <a:tblPr/>
              <a:tblGrid>
                <a:gridCol w="469388">
                  <a:extLst>
                    <a:ext uri="{9D8B030D-6E8A-4147-A177-3AD203B41FA5}">
                      <a16:colId xmlns:a16="http://schemas.microsoft.com/office/drawing/2014/main" val="20000"/>
                    </a:ext>
                  </a:extLst>
                </a:gridCol>
                <a:gridCol w="432440">
                  <a:extLst>
                    <a:ext uri="{9D8B030D-6E8A-4147-A177-3AD203B41FA5}">
                      <a16:colId xmlns:a16="http://schemas.microsoft.com/office/drawing/2014/main" val="20001"/>
                    </a:ext>
                  </a:extLst>
                </a:gridCol>
                <a:gridCol w="525573">
                  <a:extLst>
                    <a:ext uri="{9D8B030D-6E8A-4147-A177-3AD203B41FA5}">
                      <a16:colId xmlns:a16="http://schemas.microsoft.com/office/drawing/2014/main" val="2512345633"/>
                    </a:ext>
                  </a:extLst>
                </a:gridCol>
                <a:gridCol w="580338">
                  <a:extLst>
                    <a:ext uri="{9D8B030D-6E8A-4147-A177-3AD203B41FA5}">
                      <a16:colId xmlns:a16="http://schemas.microsoft.com/office/drawing/2014/main" val="618652600"/>
                    </a:ext>
                  </a:extLst>
                </a:gridCol>
              </a:tblGrid>
              <a:tr h="124939">
                <a:tc gridSpan="4">
                  <a:txBody>
                    <a:bodyPr/>
                    <a:lstStyle/>
                    <a:p>
                      <a:pPr marL="0" marR="0" lvl="0" indent="0" algn="ctr" rtl="0">
                        <a:lnSpc>
                          <a:spcPct val="100000"/>
                        </a:lnSpc>
                        <a:spcBef>
                          <a:spcPct val="0"/>
                        </a:spcBef>
                        <a:spcAft>
                          <a:spcPct val="0"/>
                        </a:spcAft>
                        <a:buFontTx/>
                        <a:buNone/>
                      </a:pPr>
                      <a:r>
                        <a:rPr lang="en-US" altLang="zh-TW" sz="800" b="1" i="0" u="none" strike="noStrike" kern="1200" cap="none" normalizeH="0" baseline="0">
                          <a:ln>
                            <a:noFill/>
                          </a:ln>
                          <a:solidFill>
                            <a:schemeClr val="tx1"/>
                          </a:solidFill>
                          <a:effectLst/>
                          <a:latin typeface="Verdana"/>
                          <a:ea typeface="新細明體"/>
                          <a:cs typeface="Arial"/>
                        </a:rPr>
                        <a:t>V2 (T-5 </a:t>
                      </a:r>
                      <a:r>
                        <a:rPr lang="en-US" altLang="zh-TW" sz="800" b="1" i="0" u="none" strike="noStrike" kern="1200" cap="none" normalizeH="0" baseline="0">
                          <a:ln>
                            <a:noFill/>
                          </a:ln>
                          <a:solidFill>
                            <a:srgbClr val="FFFF00"/>
                          </a:solidFill>
                          <a:effectLst/>
                          <a:latin typeface="Verdana"/>
                          <a:ea typeface="新細明體"/>
                          <a:cs typeface="Arial"/>
                        </a:rPr>
                        <a:t>/ T-3) </a:t>
                      </a:r>
                      <a:endParaRPr kumimoji="0" lang="en-US">
                        <a:solidFill>
                          <a:srgbClr val="FFFF00"/>
                        </a:solidFill>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gradFill>
                      <a:gsLst>
                        <a:gs pos="0">
                          <a:srgbClr val="FFC000"/>
                        </a:gs>
                        <a:gs pos="77000">
                          <a:schemeClr val="accent6">
                            <a:lumMod val="50000"/>
                          </a:schemeClr>
                        </a:gs>
                      </a:gsLst>
                      <a:lin ang="0" scaled="1"/>
                    </a:gra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88111">
                <a:tc>
                  <a:txBody>
                    <a:bodyPr/>
                    <a:lstStyle/>
                    <a:p>
                      <a:pPr marL="0" marR="0" lvl="0" indent="0" algn="ctr" rtl="0" eaLnBrk="1" fontAlgn="base" latinLnBrk="0" hangingPunct="1">
                        <a:lnSpc>
                          <a:spcPct val="100000"/>
                        </a:lnSpc>
                        <a:spcBef>
                          <a:spcPct val="0"/>
                        </a:spcBef>
                        <a:spcAft>
                          <a:spcPct val="0"/>
                        </a:spcAft>
                        <a:buFontTx/>
                        <a:buNone/>
                      </a:pPr>
                      <a:r>
                        <a:rPr lang="en-US" altLang="zh-TW" sz="700" b="0" i="0" u="none" strike="noStrike" cap="none" normalizeH="0" baseline="0">
                          <a:ln>
                            <a:noFill/>
                          </a:ln>
                          <a:solidFill>
                            <a:srgbClr val="FF0000"/>
                          </a:solidFill>
                          <a:effectLst/>
                          <a:latin typeface="Verdana"/>
                          <a:ea typeface="Verdana"/>
                          <a:cs typeface="Arial"/>
                        </a:rPr>
                        <a:t>1.5GHz</a:t>
                      </a:r>
                      <a:endParaRPr kumimoji="0" lang="en-US" altLang="zh-TW" sz="700" b="0" i="0" u="none" strike="noStrike" cap="none" normalizeH="0" baseline="0">
                        <a:ln>
                          <a:noFill/>
                        </a:ln>
                        <a:solidFill>
                          <a:srgbClr val="FF0000"/>
                        </a:solidFill>
                        <a:effectLst/>
                        <a:latin typeface="Verdana"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a:ea typeface="Verdana"/>
                          <a:cs typeface="Arial"/>
                        </a:rPr>
                        <a:t>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kern="0">
                          <a:solidFill>
                            <a:schemeClr val="tx1"/>
                          </a:solidFill>
                          <a:latin typeface="Verdana"/>
                          <a:ea typeface="Verdana"/>
                          <a:cs typeface="Tahoma"/>
                        </a:rPr>
                        <a:t>ARMv9a</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a:ea typeface="Verdana"/>
                          <a:cs typeface="Arial"/>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932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kern="1200">
                          <a:solidFill>
                            <a:schemeClr val="tx1"/>
                          </a:solidFill>
                          <a:latin typeface="+mn-lt"/>
                          <a:ea typeface="+mn-ea"/>
                          <a:cs typeface="+mn-cs"/>
                        </a:rPr>
                        <a:t>128/64K</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1MB/C</a:t>
                      </a:r>
                      <a:endParaRPr kumimoji="0" lang="en-US" sz="700" b="0" i="0" u="none" strike="noStrike" kern="1200" cap="none" normalizeH="0" baseline="3000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10MB/4C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93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FF0000"/>
                          </a:solidFill>
                          <a:effectLst/>
                          <a:latin typeface="Verdana"/>
                          <a:ea typeface="Verdana"/>
                          <a:cs typeface="Arial"/>
                        </a:rPr>
                        <a:t>1.3x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a:ea typeface="Verdana"/>
                          <a:cs typeface="Arial"/>
                        </a:rPr>
                        <a:t>1.45x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itchFamily="34" charset="0"/>
                          <a:ea typeface="Verdana" panose="020B0604030504040204" pitchFamily="34" charset="0"/>
                          <a:cs typeface="Arial" charset="0"/>
                        </a:rPr>
                        <a:t>1.45x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186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err="1">
                          <a:ln>
                            <a:noFill/>
                          </a:ln>
                          <a:solidFill>
                            <a:schemeClr val="tx1"/>
                          </a:solidFill>
                          <a:effectLst/>
                          <a:latin typeface="Verdana" pitchFamily="34" charset="0"/>
                          <a:ea typeface="Verdana" panose="020B0604030504040204" pitchFamily="34" charset="0"/>
                          <a:cs typeface="Arial" charset="0"/>
                        </a:rPr>
                        <a:t>MatMUL</a:t>
                      </a:r>
                      <a:endParaRPr kumimoji="0" lang="en-US" sz="700" b="1" i="0" u="none" strike="noStrike" kern="1200" cap="none" normalizeH="0" baseline="0">
                        <a:ln>
                          <a:noFill/>
                        </a:ln>
                        <a:solidFill>
                          <a:schemeClr val="tx1"/>
                        </a:solidFill>
                        <a:effectLst/>
                        <a:latin typeface="Verdana"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Verdana"/>
                          <a:ea typeface="Verdana"/>
                          <a:cs typeface="Arial"/>
                        </a:rPr>
                        <a:t>1H’22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Verdana"/>
                          <a:ea typeface="Verdana"/>
                          <a:cs typeface="Arial"/>
                        </a:rPr>
                        <a:t>GVT HPC2 Q1’23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52" name="Table 51">
            <a:extLst>
              <a:ext uri="{FF2B5EF4-FFF2-40B4-BE49-F238E27FC236}">
                <a16:creationId xmlns:a16="http://schemas.microsoft.com/office/drawing/2014/main" id="{AEF5D9FD-D777-4506-B568-51177F32EE71}"/>
              </a:ext>
            </a:extLst>
          </p:cNvPr>
          <p:cNvGraphicFramePr>
            <a:graphicFrameLocks noGrp="1"/>
          </p:cNvGraphicFramePr>
          <p:nvPr/>
        </p:nvGraphicFramePr>
        <p:xfrm>
          <a:off x="8096007" y="5722785"/>
          <a:ext cx="1750243" cy="664422"/>
        </p:xfrm>
        <a:graphic>
          <a:graphicData uri="http://schemas.openxmlformats.org/drawingml/2006/table">
            <a:tbl>
              <a:tblPr/>
              <a:tblGrid>
                <a:gridCol w="437897">
                  <a:extLst>
                    <a:ext uri="{9D8B030D-6E8A-4147-A177-3AD203B41FA5}">
                      <a16:colId xmlns:a16="http://schemas.microsoft.com/office/drawing/2014/main" val="20000"/>
                    </a:ext>
                  </a:extLst>
                </a:gridCol>
                <a:gridCol w="405220">
                  <a:extLst>
                    <a:ext uri="{9D8B030D-6E8A-4147-A177-3AD203B41FA5}">
                      <a16:colId xmlns:a16="http://schemas.microsoft.com/office/drawing/2014/main" val="20001"/>
                    </a:ext>
                  </a:extLst>
                </a:gridCol>
                <a:gridCol w="346000">
                  <a:extLst>
                    <a:ext uri="{9D8B030D-6E8A-4147-A177-3AD203B41FA5}">
                      <a16:colId xmlns:a16="http://schemas.microsoft.com/office/drawing/2014/main" val="1911167495"/>
                    </a:ext>
                  </a:extLst>
                </a:gridCol>
                <a:gridCol w="561126">
                  <a:extLst>
                    <a:ext uri="{9D8B030D-6E8A-4147-A177-3AD203B41FA5}">
                      <a16:colId xmlns:a16="http://schemas.microsoft.com/office/drawing/2014/main" val="618652600"/>
                    </a:ext>
                  </a:extLst>
                </a:gridCol>
              </a:tblGrid>
              <a:tr h="12481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FFFF00"/>
                          </a:solidFill>
                          <a:effectLst/>
                          <a:latin typeface="Verdana" pitchFamily="34" charset="0"/>
                          <a:ea typeface="新細明體" pitchFamily="18" charset="-120"/>
                          <a:cs typeface="Arial" charset="0"/>
                        </a:rPr>
                        <a:t>N3 (T-3 / T-3+)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54691A"/>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1776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FF0000"/>
                          </a:solidFill>
                          <a:effectLst/>
                          <a:latin typeface="Verdana" panose="020B0604030504040204" pitchFamily="34" charset="0"/>
                          <a:ea typeface="Verdana" panose="020B0604030504040204" pitchFamily="34" charset="0"/>
                          <a:cs typeface="Arial" charset="0"/>
                        </a:rPr>
                        <a:t>1.6GHz</a:t>
                      </a:r>
                      <a:endParaRPr kumimoji="0" lang="en-US" altLang="zh-TW" sz="7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b="0" kern="0">
                          <a:solidFill>
                            <a:prstClr val="black"/>
                          </a:solidFill>
                          <a:latin typeface="Verdana" panose="020B0604030504040204" pitchFamily="34" charset="0"/>
                          <a:ea typeface="Verdana" panose="020B0604030504040204" pitchFamily="34" charset="0"/>
                          <a:cs typeface="Tahoma" pitchFamily="34" charset="0"/>
                        </a:rPr>
                        <a:t>ARMv9</a:t>
                      </a:r>
                      <a:endPar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92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1MB/C</a:t>
                      </a:r>
                      <a:endParaRPr kumimoji="0" lang="en-US" sz="700" b="1" i="0" u="none" strike="noStrike" kern="1200" cap="none" normalizeH="0" baseline="3000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anose="020B0604030504040204" pitchFamily="34" charset="0"/>
                          <a:ea typeface="Verdana" panose="020B0604030504040204" pitchFamily="34" charset="0"/>
                          <a:cs typeface="Arial" charset="0"/>
                        </a:rPr>
                        <a:t>6MB/4C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11637785"/>
                  </a:ext>
                </a:extLst>
              </a:tr>
              <a:tr h="1177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FF0000"/>
                          </a:solidFill>
                          <a:effectLst/>
                          <a:latin typeface="Verdana" panose="020B0604030504040204" pitchFamily="34" charset="0"/>
                          <a:ea typeface="Verdana" panose="020B0604030504040204" pitchFamily="34" charset="0"/>
                          <a:cs typeface="Arial" charset="0"/>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anose="020B0604030504040204" pitchFamily="34" charset="0"/>
                          <a:ea typeface="Verdana" panose="020B0604030504040204" pitchFamily="34" charset="0"/>
                          <a:cs typeface="Arial" charset="0"/>
                        </a:rPr>
                        <a:t>1.18x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anose="020B0604030504040204" pitchFamily="34" charset="0"/>
                          <a:ea typeface="Verdana" panose="020B0604030504040204" pitchFamily="34" charset="0"/>
                          <a:cs typeface="Arial" charset="0"/>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948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Arial" charset="0"/>
                        </a:rPr>
                        <a:t>ARMv9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GVT4 Q1’24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97719505"/>
                  </a:ext>
                </a:extLst>
              </a:tr>
            </a:tbl>
          </a:graphicData>
        </a:graphic>
      </p:graphicFrame>
      <p:sp>
        <p:nvSpPr>
          <p:cNvPr id="53" name="TextBox 52">
            <a:extLst>
              <a:ext uri="{FF2B5EF4-FFF2-40B4-BE49-F238E27FC236}">
                <a16:creationId xmlns:a16="http://schemas.microsoft.com/office/drawing/2014/main" id="{58252A03-D995-4450-8DBF-C98C6B07471B}"/>
              </a:ext>
            </a:extLst>
          </p:cNvPr>
          <p:cNvSpPr txBox="1"/>
          <p:nvPr/>
        </p:nvSpPr>
        <p:spPr>
          <a:xfrm>
            <a:off x="92668" y="5130118"/>
            <a:ext cx="551716" cy="215444"/>
          </a:xfrm>
          <a:prstGeom prst="rect">
            <a:avLst/>
          </a:prstGeom>
          <a:noFill/>
        </p:spPr>
        <p:txBody>
          <a:bodyPr vert="horz"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a:solidFill>
                  <a:prstClr val="black"/>
                </a:solidFill>
                <a:latin typeface="Intel Clear"/>
              </a:rPr>
              <a:t>ARM </a:t>
            </a:r>
            <a:r>
              <a:rPr kumimoji="0" lang="en-US" sz="1400" b="1" i="0" u="none" strike="noStrike" kern="1200" cap="none" spc="0" normalizeH="0" baseline="0" noProof="0">
                <a:ln>
                  <a:noFill/>
                </a:ln>
                <a:solidFill>
                  <a:prstClr val="black"/>
                </a:solidFill>
                <a:effectLst/>
                <a:uLnTx/>
                <a:uFillTx/>
                <a:latin typeface="Intel Clear"/>
                <a:ea typeface="+mn-ea"/>
                <a:cs typeface="+mn-cs"/>
              </a:rPr>
              <a:t>V</a:t>
            </a:r>
          </a:p>
        </p:txBody>
      </p:sp>
      <p:cxnSp>
        <p:nvCxnSpPr>
          <p:cNvPr id="54" name="Straight Arrow Connector 53">
            <a:extLst>
              <a:ext uri="{FF2B5EF4-FFF2-40B4-BE49-F238E27FC236}">
                <a16:creationId xmlns:a16="http://schemas.microsoft.com/office/drawing/2014/main" id="{F08BFEBA-FE37-4A2A-A6E5-88C7C27D8457}"/>
              </a:ext>
            </a:extLst>
          </p:cNvPr>
          <p:cNvCxnSpPr>
            <a:cxnSpLocks/>
            <a:stCxn id="59" idx="3"/>
            <a:endCxn id="60" idx="1"/>
          </p:cNvCxnSpPr>
          <p:nvPr/>
        </p:nvCxnSpPr>
        <p:spPr>
          <a:xfrm flipV="1">
            <a:off x="2608594" y="5271949"/>
            <a:ext cx="933077" cy="312977"/>
          </a:xfrm>
          <a:prstGeom prst="straightConnector1">
            <a:avLst/>
          </a:prstGeom>
          <a:ln>
            <a:solidFill>
              <a:schemeClr val="tx1">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3BCF205B-9943-4F44-B955-2B93A93F181A}"/>
              </a:ext>
            </a:extLst>
          </p:cNvPr>
          <p:cNvCxnSpPr>
            <a:cxnSpLocks/>
            <a:stCxn id="59" idx="3"/>
            <a:endCxn id="50" idx="1"/>
          </p:cNvCxnSpPr>
          <p:nvPr/>
        </p:nvCxnSpPr>
        <p:spPr>
          <a:xfrm>
            <a:off x="2608594" y="5584926"/>
            <a:ext cx="1415703" cy="516735"/>
          </a:xfrm>
          <a:prstGeom prst="straightConnector1">
            <a:avLst/>
          </a:prstGeom>
          <a:ln>
            <a:solidFill>
              <a:schemeClr val="tx1">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5B58EB62-8DFF-470C-97C9-9657DFB4DE6C}"/>
              </a:ext>
            </a:extLst>
          </p:cNvPr>
          <p:cNvSpPr txBox="1"/>
          <p:nvPr/>
        </p:nvSpPr>
        <p:spPr>
          <a:xfrm>
            <a:off x="2707023" y="6054996"/>
            <a:ext cx="1050916" cy="276999"/>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Intel Clear"/>
                <a:ea typeface="+mn-ea"/>
                <a:cs typeface="+mn-cs"/>
              </a:rPr>
              <a:t>N1 to N2: </a:t>
            </a:r>
            <a:br>
              <a:rPr kumimoji="0" lang="en-US" sz="900" b="0" i="0" u="none" strike="noStrike" kern="1200" cap="none" spc="0" normalizeH="0" baseline="0" noProof="0">
                <a:ln>
                  <a:noFill/>
                </a:ln>
                <a:solidFill>
                  <a:srgbClr val="FFFFFF"/>
                </a:solidFill>
                <a:effectLst/>
                <a:uLnTx/>
                <a:uFillTx/>
                <a:latin typeface="Intel Clear"/>
                <a:ea typeface="+mn-ea"/>
                <a:cs typeface="+mn-cs"/>
              </a:rPr>
            </a:br>
            <a:r>
              <a:rPr kumimoji="0" lang="en-US" sz="900" b="0" i="0" u="none" strike="noStrike" kern="1200" cap="none" spc="0" normalizeH="0" baseline="0" noProof="0">
                <a:ln>
                  <a:noFill/>
                </a:ln>
                <a:solidFill>
                  <a:srgbClr val="FFFFFF"/>
                </a:solidFill>
                <a:effectLst/>
                <a:uLnTx/>
                <a:uFillTx/>
                <a:latin typeface="Intel Clear"/>
                <a:ea typeface="+mn-ea"/>
                <a:cs typeface="+mn-cs"/>
              </a:rPr>
              <a:t>Power Efficiency</a:t>
            </a:r>
          </a:p>
        </p:txBody>
      </p:sp>
      <p:graphicFrame>
        <p:nvGraphicFramePr>
          <p:cNvPr id="59" name="Table 58">
            <a:extLst>
              <a:ext uri="{FF2B5EF4-FFF2-40B4-BE49-F238E27FC236}">
                <a16:creationId xmlns:a16="http://schemas.microsoft.com/office/drawing/2014/main" id="{970A6461-4F46-4DF6-B1A5-ACCE4D235534}"/>
              </a:ext>
            </a:extLst>
          </p:cNvPr>
          <p:cNvGraphicFramePr>
            <a:graphicFrameLocks noGrp="1"/>
          </p:cNvGraphicFramePr>
          <p:nvPr/>
        </p:nvGraphicFramePr>
        <p:xfrm>
          <a:off x="739198" y="5203926"/>
          <a:ext cx="1869396" cy="762000"/>
        </p:xfrm>
        <a:graphic>
          <a:graphicData uri="http://schemas.openxmlformats.org/drawingml/2006/table">
            <a:tbl>
              <a:tblPr/>
              <a:tblGrid>
                <a:gridCol w="552103">
                  <a:extLst>
                    <a:ext uri="{9D8B030D-6E8A-4147-A177-3AD203B41FA5}">
                      <a16:colId xmlns:a16="http://schemas.microsoft.com/office/drawing/2014/main" val="20000"/>
                    </a:ext>
                  </a:extLst>
                </a:gridCol>
                <a:gridCol w="273313">
                  <a:extLst>
                    <a:ext uri="{9D8B030D-6E8A-4147-A177-3AD203B41FA5}">
                      <a16:colId xmlns:a16="http://schemas.microsoft.com/office/drawing/2014/main" val="20001"/>
                    </a:ext>
                  </a:extLst>
                </a:gridCol>
                <a:gridCol w="591951">
                  <a:extLst>
                    <a:ext uri="{9D8B030D-6E8A-4147-A177-3AD203B41FA5}">
                      <a16:colId xmlns:a16="http://schemas.microsoft.com/office/drawing/2014/main" val="1940402324"/>
                    </a:ext>
                  </a:extLst>
                </a:gridCol>
                <a:gridCol w="452029">
                  <a:extLst>
                    <a:ext uri="{9D8B030D-6E8A-4147-A177-3AD203B41FA5}">
                      <a16:colId xmlns:a16="http://schemas.microsoft.com/office/drawing/2014/main" val="618652600"/>
                    </a:ext>
                  </a:extLst>
                </a:gridCol>
              </a:tblGrid>
              <a:tr h="6472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anose="020B0604030504040204" pitchFamily="34" charset="0"/>
                          <a:ea typeface="Verdana" panose="020B0604030504040204" pitchFamily="34" charset="0"/>
                          <a:cs typeface="Arial" charset="0"/>
                        </a:rPr>
                        <a:t>N1 (T-7)</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13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Arial" charset="0"/>
                        </a:rPr>
                        <a:t>1.2GHz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sym typeface="Wingdings" panose="05000000000000000000" pitchFamily="2" charset="2"/>
                        </a:rPr>
                        <a:t>4</a:t>
                      </a:r>
                      <a:endPar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b="1" kern="0">
                          <a:solidFill>
                            <a:prstClr val="black"/>
                          </a:solidFill>
                          <a:latin typeface="Verdana" panose="020B0604030504040204" pitchFamily="34" charset="0"/>
                          <a:ea typeface="Verdana" panose="020B0604030504040204" pitchFamily="34" charset="0"/>
                          <a:cs typeface="Tahoma" pitchFamily="34" charset="0"/>
                        </a:rPr>
                        <a:t>ARMv8.2a </a:t>
                      </a:r>
                      <a:br>
                        <a:rPr lang="en-US" sz="700" b="1" kern="0">
                          <a:solidFill>
                            <a:prstClr val="black"/>
                          </a:solidFill>
                          <a:latin typeface="Verdana" panose="020B0604030504040204" pitchFamily="34" charset="0"/>
                          <a:ea typeface="Verdana" panose="020B0604030504040204" pitchFamily="34" charset="0"/>
                          <a:cs typeface="Tahoma" pitchFamily="34" charset="0"/>
                        </a:rPr>
                      </a:br>
                      <a:r>
                        <a:rPr lang="en-US" sz="700" b="1" kern="0">
                          <a:solidFill>
                            <a:prstClr val="black"/>
                          </a:solidFill>
                          <a:latin typeface="Verdana" panose="020B0604030504040204" pitchFamily="34" charset="0"/>
                          <a:ea typeface="Verdana" panose="020B0604030504040204" pitchFamily="34" charset="0"/>
                          <a:cs typeface="Tahoma" pitchFamily="34" charset="0"/>
                        </a:rPr>
                        <a:t>+ LDAPR</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66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1MB/C</a:t>
                      </a:r>
                      <a:endParaRPr kumimoji="0" lang="en-US" sz="700" b="1" i="0" u="none" strike="noStrike" kern="1200" cap="none" normalizeH="0" baseline="3000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2MB/4C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66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NA</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NA</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Arial" charset="0"/>
                        </a:rPr>
                        <a:t>NA</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3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L2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Arial" charset="0"/>
                        </a:rPr>
                        <a:t>GVT2</a:t>
                      </a:r>
                      <a:br>
                        <a:rPr kumimoji="0" lang="en-US" sz="700" b="0" i="0"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Arial" charset="0"/>
                        </a:rPr>
                      </a:br>
                      <a:r>
                        <a:rPr kumimoji="0" lang="en-US" sz="700" b="0" i="0"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Arial" charset="0"/>
                        </a:rPr>
                        <a:t>KP920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60" name="Table 59">
            <a:extLst>
              <a:ext uri="{FF2B5EF4-FFF2-40B4-BE49-F238E27FC236}">
                <a16:creationId xmlns:a16="http://schemas.microsoft.com/office/drawing/2014/main" id="{01EAAAF1-8447-4905-89E9-45AAD2B6C553}"/>
              </a:ext>
            </a:extLst>
          </p:cNvPr>
          <p:cNvGraphicFramePr>
            <a:graphicFrameLocks noGrp="1"/>
          </p:cNvGraphicFramePr>
          <p:nvPr/>
        </p:nvGraphicFramePr>
        <p:xfrm>
          <a:off x="3541671" y="4890949"/>
          <a:ext cx="2076832" cy="762000"/>
        </p:xfrm>
        <a:graphic>
          <a:graphicData uri="http://schemas.openxmlformats.org/drawingml/2006/table">
            <a:tbl>
              <a:tblPr/>
              <a:tblGrid>
                <a:gridCol w="550454">
                  <a:extLst>
                    <a:ext uri="{9D8B030D-6E8A-4147-A177-3AD203B41FA5}">
                      <a16:colId xmlns:a16="http://schemas.microsoft.com/office/drawing/2014/main" val="20000"/>
                    </a:ext>
                  </a:extLst>
                </a:gridCol>
                <a:gridCol w="233859">
                  <a:extLst>
                    <a:ext uri="{9D8B030D-6E8A-4147-A177-3AD203B41FA5}">
                      <a16:colId xmlns:a16="http://schemas.microsoft.com/office/drawing/2014/main" val="20001"/>
                    </a:ext>
                  </a:extLst>
                </a:gridCol>
                <a:gridCol w="796981">
                  <a:extLst>
                    <a:ext uri="{9D8B030D-6E8A-4147-A177-3AD203B41FA5}">
                      <a16:colId xmlns:a16="http://schemas.microsoft.com/office/drawing/2014/main" val="1362558956"/>
                    </a:ext>
                  </a:extLst>
                </a:gridCol>
                <a:gridCol w="495538">
                  <a:extLst>
                    <a:ext uri="{9D8B030D-6E8A-4147-A177-3AD203B41FA5}">
                      <a16:colId xmlns:a16="http://schemas.microsoft.com/office/drawing/2014/main" val="618652600"/>
                    </a:ext>
                  </a:extLst>
                </a:gridCol>
              </a:tblGrid>
              <a:tr h="8622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V1 (T-7 / T-5)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gradFill flip="none" rotWithShape="1">
                      <a:gsLst>
                        <a:gs pos="0">
                          <a:srgbClr val="7030A0"/>
                        </a:gs>
                        <a:gs pos="76000">
                          <a:srgbClr val="FFC000"/>
                        </a:gs>
                      </a:gsLst>
                      <a:lin ang="0" scaled="1"/>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85912">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1.2/1.4GHz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b="1" kern="0">
                          <a:solidFill>
                            <a:prstClr val="black"/>
                          </a:solidFill>
                          <a:latin typeface="Tahoma" pitchFamily="34" charset="0"/>
                          <a:ea typeface="Tahoma" pitchFamily="34" charset="0"/>
                          <a:cs typeface="Tahoma" pitchFamily="34" charset="0"/>
                        </a:rPr>
                        <a:t>ARMv8.4a, bf16, SVE 2x256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2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1MB/C</a:t>
                      </a:r>
                      <a:endParaRPr kumimoji="0" lang="en-US" sz="700" b="0" i="0" u="none" strike="noStrike" kern="1200"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2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1.45x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2.08x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1.68x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859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SVE, bf16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2H’20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GVT HPC1 Q4’21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sp>
        <p:nvSpPr>
          <p:cNvPr id="65" name="TextBox 64">
            <a:extLst>
              <a:ext uri="{FF2B5EF4-FFF2-40B4-BE49-F238E27FC236}">
                <a16:creationId xmlns:a16="http://schemas.microsoft.com/office/drawing/2014/main" id="{120C4D49-F793-4FA2-9282-0479DEDAA65B}"/>
              </a:ext>
            </a:extLst>
          </p:cNvPr>
          <p:cNvSpPr txBox="1"/>
          <p:nvPr/>
        </p:nvSpPr>
        <p:spPr>
          <a:xfrm>
            <a:off x="97254" y="5935148"/>
            <a:ext cx="595730" cy="215444"/>
          </a:xfrm>
          <a:prstGeom prst="rect">
            <a:avLst/>
          </a:prstGeom>
          <a:noFill/>
        </p:spPr>
        <p:txBody>
          <a:bodyPr vert="horz"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Intel Clear"/>
                <a:ea typeface="+mn-ea"/>
                <a:cs typeface="+mn-cs"/>
              </a:rPr>
              <a:t>ARM N </a:t>
            </a:r>
          </a:p>
        </p:txBody>
      </p:sp>
      <p:sp>
        <p:nvSpPr>
          <p:cNvPr id="66" name="TextBox 65">
            <a:extLst>
              <a:ext uri="{FF2B5EF4-FFF2-40B4-BE49-F238E27FC236}">
                <a16:creationId xmlns:a16="http://schemas.microsoft.com/office/drawing/2014/main" id="{FDD96393-AC37-4FB3-AEA4-90FB6CACB1C3}"/>
              </a:ext>
            </a:extLst>
          </p:cNvPr>
          <p:cNvSpPr txBox="1"/>
          <p:nvPr/>
        </p:nvSpPr>
        <p:spPr>
          <a:xfrm>
            <a:off x="2814719" y="5067133"/>
            <a:ext cx="551717" cy="276999"/>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Intel Clear"/>
                <a:ea typeface="+mn-ea"/>
                <a:cs typeface="+mn-cs"/>
              </a:rPr>
              <a:t>N1 to V1: </a:t>
            </a:r>
            <a:br>
              <a:rPr kumimoji="0" lang="en-US" sz="900" b="0" i="0" u="none" strike="noStrike" kern="1200" cap="none" spc="0" normalizeH="0" baseline="0" noProof="0">
                <a:ln>
                  <a:noFill/>
                </a:ln>
                <a:solidFill>
                  <a:srgbClr val="FFFFFF"/>
                </a:solidFill>
                <a:effectLst/>
                <a:uLnTx/>
                <a:uFillTx/>
                <a:latin typeface="Intel Clear"/>
                <a:ea typeface="+mn-ea"/>
                <a:cs typeface="+mn-cs"/>
              </a:rPr>
            </a:br>
            <a:r>
              <a:rPr kumimoji="0" lang="en-US" sz="900" b="0" i="0" u="none" strike="noStrike" kern="1200" cap="none" spc="0" normalizeH="0" baseline="0" noProof="0">
                <a:ln>
                  <a:noFill/>
                </a:ln>
                <a:solidFill>
                  <a:srgbClr val="FFFFFF"/>
                </a:solidFill>
                <a:effectLst/>
                <a:uLnTx/>
                <a:uFillTx/>
                <a:latin typeface="Intel Clear"/>
                <a:ea typeface="+mn-ea"/>
                <a:cs typeface="+mn-cs"/>
              </a:rPr>
              <a:t>High IPC</a:t>
            </a:r>
          </a:p>
        </p:txBody>
      </p:sp>
      <p:graphicFrame>
        <p:nvGraphicFramePr>
          <p:cNvPr id="67" name="Table 66">
            <a:extLst>
              <a:ext uri="{FF2B5EF4-FFF2-40B4-BE49-F238E27FC236}">
                <a16:creationId xmlns:a16="http://schemas.microsoft.com/office/drawing/2014/main" id="{257575D7-D840-461E-92FF-3468A3A9BAF5}"/>
              </a:ext>
            </a:extLst>
          </p:cNvPr>
          <p:cNvGraphicFramePr>
            <a:graphicFrameLocks noGrp="1"/>
          </p:cNvGraphicFramePr>
          <p:nvPr/>
        </p:nvGraphicFramePr>
        <p:xfrm>
          <a:off x="10045188" y="4890949"/>
          <a:ext cx="1592967" cy="733112"/>
        </p:xfrm>
        <a:graphic>
          <a:graphicData uri="http://schemas.openxmlformats.org/drawingml/2006/table">
            <a:tbl>
              <a:tblPr/>
              <a:tblGrid>
                <a:gridCol w="406252">
                  <a:extLst>
                    <a:ext uri="{9D8B030D-6E8A-4147-A177-3AD203B41FA5}">
                      <a16:colId xmlns:a16="http://schemas.microsoft.com/office/drawing/2014/main" val="20000"/>
                    </a:ext>
                  </a:extLst>
                </a:gridCol>
                <a:gridCol w="355362">
                  <a:extLst>
                    <a:ext uri="{9D8B030D-6E8A-4147-A177-3AD203B41FA5}">
                      <a16:colId xmlns:a16="http://schemas.microsoft.com/office/drawing/2014/main" val="20001"/>
                    </a:ext>
                  </a:extLst>
                </a:gridCol>
                <a:gridCol w="237663">
                  <a:extLst>
                    <a:ext uri="{9D8B030D-6E8A-4147-A177-3AD203B41FA5}">
                      <a16:colId xmlns:a16="http://schemas.microsoft.com/office/drawing/2014/main" val="1362558956"/>
                    </a:ext>
                  </a:extLst>
                </a:gridCol>
                <a:gridCol w="593690">
                  <a:extLst>
                    <a:ext uri="{9D8B030D-6E8A-4147-A177-3AD203B41FA5}">
                      <a16:colId xmlns:a16="http://schemas.microsoft.com/office/drawing/2014/main" val="618652600"/>
                    </a:ext>
                  </a:extLst>
                </a:gridCol>
              </a:tblGrid>
              <a:tr h="13461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FFFF00"/>
                          </a:solidFill>
                          <a:effectLst/>
                          <a:latin typeface="Verdana" pitchFamily="34" charset="0"/>
                          <a:ea typeface="新細明體" pitchFamily="18" charset="-120"/>
                          <a:cs typeface="Arial" charset="0"/>
                        </a:rPr>
                        <a:t>V3 (T-3+)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54691A"/>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2097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FF0000"/>
                          </a:solidFill>
                          <a:effectLst/>
                          <a:latin typeface="Verdana" pitchFamily="34" charset="0"/>
                          <a:ea typeface="新細明體" pitchFamily="18" charset="-120"/>
                          <a:cs typeface="Arial" charset="0"/>
                        </a:rPr>
                        <a:t>1.6GHz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b="0" kern="0">
                          <a:solidFill>
                            <a:prstClr val="black"/>
                          </a:solidFill>
                          <a:latin typeface="Tahoma" pitchFamily="34" charset="0"/>
                          <a:ea typeface="Tahoma" pitchFamily="34" charset="0"/>
                          <a:cs typeface="Tahoma" pitchFamily="34"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097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kern="1200">
                          <a:solidFill>
                            <a:schemeClr val="tx1"/>
                          </a:solidFill>
                          <a:latin typeface="+mn-lt"/>
                          <a:ea typeface="+mn-ea"/>
                          <a:cs typeface="+mn-cs"/>
                        </a:rPr>
                        <a:t>128/64K</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1MB/C</a:t>
                      </a:r>
                      <a:endParaRPr kumimoji="0" lang="en-US" sz="700" b="0" i="0" u="none" strike="noStrike" kern="1200" cap="none" normalizeH="0" baseline="3000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10MB/4C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09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FF0000"/>
                          </a:solidFill>
                          <a:effectLst/>
                          <a:latin typeface="Verdana"/>
                          <a:ea typeface="Verdana"/>
                          <a:cs typeface="Arial"/>
                        </a:rPr>
                        <a:t>1.3x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rPr>
                        <a:t>1. 45x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rPr>
                        <a:t>1.45x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35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1H’24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Verdana"/>
                          <a:ea typeface="Verdana"/>
                          <a:cs typeface="Arial"/>
                        </a:rPr>
                        <a:t>GVT HPC3 Q1’25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spTree>
    <p:extLst>
      <p:ext uri="{BB962C8B-B14F-4D97-AF65-F5344CB8AC3E}">
        <p14:creationId xmlns:p14="http://schemas.microsoft.com/office/powerpoint/2010/main" val="345197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Table 2">
            <a:extLst>
              <a:ext uri="{FF2B5EF4-FFF2-40B4-BE49-F238E27FC236}">
                <a16:creationId xmlns:a16="http://schemas.microsoft.com/office/drawing/2014/main" id="{5016FDCB-816C-43B0-8FC9-4D34568DA6B9}"/>
              </a:ext>
            </a:extLst>
          </p:cNvPr>
          <p:cNvGraphicFramePr>
            <a:graphicFrameLocks noGrp="1"/>
          </p:cNvGraphicFramePr>
          <p:nvPr/>
        </p:nvGraphicFramePr>
        <p:xfrm>
          <a:off x="647898" y="847540"/>
          <a:ext cx="11413265" cy="487680"/>
        </p:xfrm>
        <a:graphic>
          <a:graphicData uri="http://schemas.openxmlformats.org/drawingml/2006/table">
            <a:tbl>
              <a:tblPr firstRow="1" bandRow="1">
                <a:tableStyleId>{616DA210-FB5B-4158-B5E0-FEB733F419BA}</a:tableStyleId>
              </a:tblPr>
              <a:tblGrid>
                <a:gridCol w="984275">
                  <a:extLst>
                    <a:ext uri="{9D8B030D-6E8A-4147-A177-3AD203B41FA5}">
                      <a16:colId xmlns:a16="http://schemas.microsoft.com/office/drawing/2014/main" val="2180285189"/>
                    </a:ext>
                  </a:extLst>
                </a:gridCol>
                <a:gridCol w="1042899">
                  <a:extLst>
                    <a:ext uri="{9D8B030D-6E8A-4147-A177-3AD203B41FA5}">
                      <a16:colId xmlns:a16="http://schemas.microsoft.com/office/drawing/2014/main" val="2416185694"/>
                    </a:ext>
                  </a:extLst>
                </a:gridCol>
                <a:gridCol w="1042899">
                  <a:extLst>
                    <a:ext uri="{9D8B030D-6E8A-4147-A177-3AD203B41FA5}">
                      <a16:colId xmlns:a16="http://schemas.microsoft.com/office/drawing/2014/main" val="184841463"/>
                    </a:ext>
                  </a:extLst>
                </a:gridCol>
                <a:gridCol w="1042899">
                  <a:extLst>
                    <a:ext uri="{9D8B030D-6E8A-4147-A177-3AD203B41FA5}">
                      <a16:colId xmlns:a16="http://schemas.microsoft.com/office/drawing/2014/main" val="4039776631"/>
                    </a:ext>
                  </a:extLst>
                </a:gridCol>
                <a:gridCol w="1042899">
                  <a:extLst>
                    <a:ext uri="{9D8B030D-6E8A-4147-A177-3AD203B41FA5}">
                      <a16:colId xmlns:a16="http://schemas.microsoft.com/office/drawing/2014/main" val="785782904"/>
                    </a:ext>
                  </a:extLst>
                </a:gridCol>
                <a:gridCol w="1042899">
                  <a:extLst>
                    <a:ext uri="{9D8B030D-6E8A-4147-A177-3AD203B41FA5}">
                      <a16:colId xmlns:a16="http://schemas.microsoft.com/office/drawing/2014/main" val="2432395000"/>
                    </a:ext>
                  </a:extLst>
                </a:gridCol>
                <a:gridCol w="1042899">
                  <a:extLst>
                    <a:ext uri="{9D8B030D-6E8A-4147-A177-3AD203B41FA5}">
                      <a16:colId xmlns:a16="http://schemas.microsoft.com/office/drawing/2014/main" val="3872212029"/>
                    </a:ext>
                  </a:extLst>
                </a:gridCol>
                <a:gridCol w="1042899">
                  <a:extLst>
                    <a:ext uri="{9D8B030D-6E8A-4147-A177-3AD203B41FA5}">
                      <a16:colId xmlns:a16="http://schemas.microsoft.com/office/drawing/2014/main" val="1181487697"/>
                    </a:ext>
                  </a:extLst>
                </a:gridCol>
                <a:gridCol w="1042899">
                  <a:extLst>
                    <a:ext uri="{9D8B030D-6E8A-4147-A177-3AD203B41FA5}">
                      <a16:colId xmlns:a16="http://schemas.microsoft.com/office/drawing/2014/main" val="2142792648"/>
                    </a:ext>
                  </a:extLst>
                </a:gridCol>
                <a:gridCol w="1042899">
                  <a:extLst>
                    <a:ext uri="{9D8B030D-6E8A-4147-A177-3AD203B41FA5}">
                      <a16:colId xmlns:a16="http://schemas.microsoft.com/office/drawing/2014/main" val="1016055567"/>
                    </a:ext>
                  </a:extLst>
                </a:gridCol>
                <a:gridCol w="1042899">
                  <a:extLst>
                    <a:ext uri="{9D8B030D-6E8A-4147-A177-3AD203B41FA5}">
                      <a16:colId xmlns:a16="http://schemas.microsoft.com/office/drawing/2014/main" val="4126162328"/>
                    </a:ext>
                  </a:extLst>
                </a:gridCol>
              </a:tblGrid>
              <a:tr h="151106">
                <a:tc>
                  <a:txBody>
                    <a:bodyPr/>
                    <a:lstStyle/>
                    <a:p>
                      <a:pPr algn="ctr">
                        <a:spcBef>
                          <a:spcPts val="0"/>
                        </a:spcBef>
                      </a:pPr>
                      <a:r>
                        <a:rPr kumimoji="0" lang="en-US" sz="12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2020</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gridSpan="2">
                  <a:txBody>
                    <a:bodyPr/>
                    <a:lstStyle/>
                    <a:p>
                      <a:pPr algn="ctr">
                        <a:spcBef>
                          <a:spcPts val="0"/>
                        </a:spcBef>
                      </a:pPr>
                      <a:r>
                        <a:rPr lang="en-US" sz="1200">
                          <a:solidFill>
                            <a:schemeClr val="tx1">
                              <a:lumMod val="75000"/>
                              <a:lumOff val="25000"/>
                            </a:schemeClr>
                          </a:solidFill>
                          <a:latin typeface="Verdana" panose="020B0604030504040204" pitchFamily="34" charset="0"/>
                          <a:ea typeface="Verdana" panose="020B0604030504040204" pitchFamily="34" charset="0"/>
                        </a:rPr>
                        <a:t>2021</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spcBef>
                          <a:spcPts val="0"/>
                        </a:spcBef>
                      </a:pPr>
                      <a:r>
                        <a:rPr lang="en-US" sz="1200">
                          <a:solidFill>
                            <a:schemeClr val="tx1">
                              <a:lumMod val="75000"/>
                              <a:lumOff val="25000"/>
                            </a:schemeClr>
                          </a:solidFill>
                          <a:latin typeface="Verdana" panose="020B0604030504040204" pitchFamily="34" charset="0"/>
                          <a:ea typeface="Verdana" panose="020B0604030504040204" pitchFamily="34" charset="0"/>
                        </a:rPr>
                        <a:t>2022</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spcBef>
                          <a:spcPts val="0"/>
                        </a:spcBef>
                      </a:pPr>
                      <a:r>
                        <a:rPr lang="en-US" sz="1200">
                          <a:solidFill>
                            <a:schemeClr val="tx1">
                              <a:lumMod val="75000"/>
                              <a:lumOff val="25000"/>
                            </a:schemeClr>
                          </a:solidFill>
                          <a:latin typeface="Verdana" panose="020B0604030504040204" pitchFamily="34" charset="0"/>
                          <a:ea typeface="Verdana" panose="020B0604030504040204" pitchFamily="34" charset="0"/>
                        </a:rPr>
                        <a:t>2023</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spcBef>
                          <a:spcPts val="0"/>
                        </a:spcBef>
                      </a:pPr>
                      <a:r>
                        <a:rPr lang="en-US" sz="1200">
                          <a:solidFill>
                            <a:schemeClr val="tx1">
                              <a:lumMod val="75000"/>
                              <a:lumOff val="25000"/>
                            </a:schemeClr>
                          </a:solidFill>
                          <a:latin typeface="Verdana" panose="020B0604030504040204" pitchFamily="34" charset="0"/>
                          <a:ea typeface="Verdana" panose="020B0604030504040204" pitchFamily="34" charset="0"/>
                        </a:rPr>
                        <a:t>2024</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spcBef>
                          <a:spcPts val="0"/>
                        </a:spcBef>
                      </a:pPr>
                      <a:r>
                        <a:rPr lang="en-US" sz="1200">
                          <a:solidFill>
                            <a:schemeClr val="tx1">
                              <a:lumMod val="75000"/>
                              <a:lumOff val="25000"/>
                            </a:schemeClr>
                          </a:solidFill>
                          <a:latin typeface="Verdana" panose="020B0604030504040204" pitchFamily="34" charset="0"/>
                          <a:ea typeface="Verdana" panose="020B0604030504040204" pitchFamily="34" charset="0"/>
                        </a:rPr>
                        <a:t>2025</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pPr algn="ctr">
                        <a:spcBef>
                          <a:spcPts val="0"/>
                        </a:spcBef>
                      </a:pPr>
                      <a:endParaRPr lang="en-US" sz="1200">
                        <a:solidFill>
                          <a:schemeClr val="tx1">
                            <a:lumMod val="75000"/>
                            <a:lumOff val="25000"/>
                          </a:schemeClr>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27380595"/>
                  </a:ext>
                </a:extLst>
              </a:tr>
              <a:tr h="0">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1H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1H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1H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1H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1H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800" b="1" i="0" u="none" strike="noStrike" kern="1200" cap="none" normalizeH="0" baseline="0">
                          <a:ln>
                            <a:noFill/>
                          </a:ln>
                          <a:solidFill>
                            <a:schemeClr val="tx1">
                              <a:lumMod val="75000"/>
                              <a:lumOff val="25000"/>
                            </a:schemeClr>
                          </a:solidFill>
                          <a:effectLst/>
                          <a:latin typeface="Verdana" panose="020B0604030504040204" pitchFamily="34" charset="0"/>
                          <a:ea typeface="Verdana" panose="020B0604030504040204" pitchFamily="34" charset="0"/>
                          <a:cs typeface="Arial" charset="0"/>
                        </a:rPr>
                        <a:t>2H</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03828350"/>
                  </a:ext>
                </a:extLst>
              </a:tr>
            </a:tbl>
          </a:graphicData>
        </a:graphic>
      </p:graphicFrame>
      <p:sp>
        <p:nvSpPr>
          <p:cNvPr id="66" name="HE - PRODUCT">
            <a:extLst>
              <a:ext uri="{FF2B5EF4-FFF2-40B4-BE49-F238E27FC236}">
                <a16:creationId xmlns:a16="http://schemas.microsoft.com/office/drawing/2014/main" id="{AF8F1ED6-3DB7-47FA-896A-790CCE52AA50}"/>
              </a:ext>
            </a:extLst>
          </p:cNvPr>
          <p:cNvSpPr/>
          <p:nvPr/>
        </p:nvSpPr>
        <p:spPr>
          <a:xfrm>
            <a:off x="78639" y="3093555"/>
            <a:ext cx="12028142" cy="815021"/>
          </a:xfrm>
          <a:prstGeom prst="roundRect">
            <a:avLst/>
          </a:prstGeom>
          <a:solidFill>
            <a:srgbClr val="FF0000">
              <a:alpha val="46000"/>
            </a:srgbClr>
          </a:solidFill>
          <a:ln>
            <a:noFill/>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lIns="118855" tIns="59429" rIns="118855" bIns="59429" anchor="ctr"/>
          <a:lstStyle/>
          <a:p>
            <a:pPr marL="0" marR="0" lvl="0" indent="0" algn="l" defTabSz="1187804" rtl="0" eaLnBrk="1" fontAlgn="auto" latinLnBrk="0" hangingPunct="1">
              <a:lnSpc>
                <a:spcPct val="100000"/>
              </a:lnSpc>
              <a:spcBef>
                <a:spcPts val="0"/>
              </a:spcBef>
              <a:spcAft>
                <a:spcPts val="0"/>
              </a:spcAft>
              <a:buClrTx/>
              <a:buSzTx/>
              <a:buFontTx/>
              <a:buNone/>
              <a:tabLst/>
              <a:defRPr/>
            </a:pPr>
            <a:endParaRPr kumimoji="0" lang="en-US" sz="1431" b="0" i="1" u="none" strike="noStrike" kern="0" cap="none" spc="0" normalizeH="0" baseline="0" noProof="0">
              <a:ln>
                <a:noFill/>
              </a:ln>
              <a:solidFill>
                <a:prstClr val="black"/>
              </a:solidFill>
              <a:effectLst/>
              <a:uLnTx/>
              <a:uFillTx/>
              <a:latin typeface="Intel Clear"/>
              <a:ea typeface="+mn-ea"/>
              <a:cs typeface="+mn-cs"/>
            </a:endParaRPr>
          </a:p>
        </p:txBody>
      </p:sp>
      <p:sp>
        <p:nvSpPr>
          <p:cNvPr id="67" name="HE - PRODUCT">
            <a:extLst>
              <a:ext uri="{FF2B5EF4-FFF2-40B4-BE49-F238E27FC236}">
                <a16:creationId xmlns:a16="http://schemas.microsoft.com/office/drawing/2014/main" id="{22642EA4-77A8-456C-B4A9-3056EB1BE731}"/>
              </a:ext>
            </a:extLst>
          </p:cNvPr>
          <p:cNvSpPr/>
          <p:nvPr/>
        </p:nvSpPr>
        <p:spPr>
          <a:xfrm>
            <a:off x="78639" y="2286647"/>
            <a:ext cx="12028142" cy="769981"/>
          </a:xfrm>
          <a:prstGeom prst="roundRect">
            <a:avLst/>
          </a:prstGeom>
          <a:solidFill>
            <a:srgbClr val="00B0F0">
              <a:alpha val="46000"/>
            </a:srgbClr>
          </a:solidFill>
          <a:ln>
            <a:noFill/>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lIns="118855" tIns="59429" rIns="118855" bIns="59429" anchor="ctr"/>
          <a:lstStyle/>
          <a:p>
            <a:pPr marL="0" marR="0" lvl="0" indent="0" algn="l" defTabSz="1187804" rtl="0" eaLnBrk="1" fontAlgn="auto" latinLnBrk="0" hangingPunct="1">
              <a:lnSpc>
                <a:spcPct val="100000"/>
              </a:lnSpc>
              <a:spcBef>
                <a:spcPts val="0"/>
              </a:spcBef>
              <a:spcAft>
                <a:spcPts val="0"/>
              </a:spcAft>
              <a:buClrTx/>
              <a:buSzTx/>
              <a:buFontTx/>
              <a:buNone/>
              <a:tabLst/>
              <a:defRPr/>
            </a:pPr>
            <a:endParaRPr kumimoji="0" lang="en-US" sz="1431" b="0" i="1" u="none" strike="noStrike" kern="0" cap="none" spc="0" normalizeH="0" baseline="0" noProof="0">
              <a:ln>
                <a:noFill/>
              </a:ln>
              <a:solidFill>
                <a:prstClr val="black"/>
              </a:solidFill>
              <a:effectLst/>
              <a:uLnTx/>
              <a:uFillTx/>
              <a:latin typeface="Intel Clear"/>
              <a:ea typeface="+mn-ea"/>
              <a:cs typeface="+mn-cs"/>
            </a:endParaRPr>
          </a:p>
        </p:txBody>
      </p:sp>
      <p:sp>
        <p:nvSpPr>
          <p:cNvPr id="68" name="HE - PRODUCT">
            <a:extLst>
              <a:ext uri="{FF2B5EF4-FFF2-40B4-BE49-F238E27FC236}">
                <a16:creationId xmlns:a16="http://schemas.microsoft.com/office/drawing/2014/main" id="{759AFDAE-56F4-4C48-BB55-F89F8A2F051C}"/>
              </a:ext>
            </a:extLst>
          </p:cNvPr>
          <p:cNvSpPr/>
          <p:nvPr/>
        </p:nvSpPr>
        <p:spPr>
          <a:xfrm>
            <a:off x="78639" y="1391252"/>
            <a:ext cx="12028142" cy="839527"/>
          </a:xfrm>
          <a:prstGeom prst="roundRect">
            <a:avLst/>
          </a:prstGeom>
          <a:solidFill>
            <a:schemeClr val="accent1">
              <a:alpha val="46000"/>
            </a:schemeClr>
          </a:solidFill>
          <a:ln>
            <a:noFill/>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lIns="118855" tIns="59429" rIns="118855" bIns="59429" anchor="ctr"/>
          <a:lstStyle/>
          <a:p>
            <a:pPr marL="0" marR="0" lvl="0" indent="0" algn="l" defTabSz="1187804" rtl="0" eaLnBrk="1" fontAlgn="auto" latinLnBrk="0" hangingPunct="1">
              <a:lnSpc>
                <a:spcPct val="100000"/>
              </a:lnSpc>
              <a:spcBef>
                <a:spcPts val="0"/>
              </a:spcBef>
              <a:spcAft>
                <a:spcPts val="0"/>
              </a:spcAft>
              <a:buClrTx/>
              <a:buSzTx/>
              <a:buFontTx/>
              <a:buNone/>
              <a:tabLst/>
              <a:defRPr/>
            </a:pPr>
            <a:endParaRPr kumimoji="0" lang="en-US" sz="1431" b="0" i="1" u="none" strike="noStrike" kern="0" cap="none" spc="0" normalizeH="0" baseline="0" noProof="0">
              <a:ln>
                <a:noFill/>
              </a:ln>
              <a:solidFill>
                <a:prstClr val="black"/>
              </a:solidFill>
              <a:effectLst/>
              <a:uLnTx/>
              <a:uFillTx/>
              <a:latin typeface="Intel Clear"/>
              <a:ea typeface="+mn-ea"/>
              <a:cs typeface="+mn-cs"/>
            </a:endParaRPr>
          </a:p>
        </p:txBody>
      </p:sp>
      <p:sp>
        <p:nvSpPr>
          <p:cNvPr id="70" name="TextBox 69">
            <a:extLst>
              <a:ext uri="{FF2B5EF4-FFF2-40B4-BE49-F238E27FC236}">
                <a16:creationId xmlns:a16="http://schemas.microsoft.com/office/drawing/2014/main" id="{AE293A7D-73D8-47A8-B028-6AAD2C72F8B8}"/>
              </a:ext>
            </a:extLst>
          </p:cNvPr>
          <p:cNvSpPr txBox="1"/>
          <p:nvPr/>
        </p:nvSpPr>
        <p:spPr>
          <a:xfrm>
            <a:off x="128517" y="2507284"/>
            <a:ext cx="686797" cy="215444"/>
          </a:xfrm>
          <a:prstGeom prst="rect">
            <a:avLst/>
          </a:prstGeom>
          <a:noFill/>
        </p:spPr>
        <p:txBody>
          <a:bodyPr vert="horz"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Aharoni" panose="02010803020104030203" pitchFamily="2" charset="-79"/>
              </a:rPr>
              <a:t>Atom</a:t>
            </a:r>
          </a:p>
        </p:txBody>
      </p:sp>
      <p:sp>
        <p:nvSpPr>
          <p:cNvPr id="71" name="TextBox 70">
            <a:extLst>
              <a:ext uri="{FF2B5EF4-FFF2-40B4-BE49-F238E27FC236}">
                <a16:creationId xmlns:a16="http://schemas.microsoft.com/office/drawing/2014/main" id="{B74DEE3D-FA46-485C-92DC-5E45869E663B}"/>
              </a:ext>
            </a:extLst>
          </p:cNvPr>
          <p:cNvSpPr txBox="1"/>
          <p:nvPr/>
        </p:nvSpPr>
        <p:spPr>
          <a:xfrm>
            <a:off x="128517" y="3450371"/>
            <a:ext cx="519381" cy="215444"/>
          </a:xfrm>
          <a:prstGeom prst="rect">
            <a:avLst/>
          </a:prstGeom>
          <a:noFill/>
        </p:spPr>
        <p:txBody>
          <a:bodyPr vert="horz"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Aharoni" panose="02010803020104030203" pitchFamily="2" charset="-79"/>
              </a:rPr>
              <a:t>AMD</a:t>
            </a:r>
          </a:p>
        </p:txBody>
      </p:sp>
      <p:sp>
        <p:nvSpPr>
          <p:cNvPr id="72" name="TextBox 71">
            <a:extLst>
              <a:ext uri="{FF2B5EF4-FFF2-40B4-BE49-F238E27FC236}">
                <a16:creationId xmlns:a16="http://schemas.microsoft.com/office/drawing/2014/main" id="{100C6882-E36F-427C-8434-8CD29FE699D8}"/>
              </a:ext>
            </a:extLst>
          </p:cNvPr>
          <p:cNvSpPr txBox="1"/>
          <p:nvPr/>
        </p:nvSpPr>
        <p:spPr>
          <a:xfrm>
            <a:off x="128517" y="1754013"/>
            <a:ext cx="519381" cy="215444"/>
          </a:xfrm>
          <a:prstGeom prst="rect">
            <a:avLst/>
          </a:prstGeom>
          <a:noFill/>
        </p:spPr>
        <p:txBody>
          <a:bodyPr vert="horz"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Aharoni" panose="02010803020104030203" pitchFamily="2" charset="-79"/>
              </a:rPr>
              <a:t>Core</a:t>
            </a:r>
          </a:p>
        </p:txBody>
      </p:sp>
      <p:grpSp>
        <p:nvGrpSpPr>
          <p:cNvPr id="49" name="Group 48"/>
          <p:cNvGrpSpPr/>
          <p:nvPr/>
        </p:nvGrpSpPr>
        <p:grpSpPr>
          <a:xfrm rot="16200000">
            <a:off x="3492547" y="-3492534"/>
            <a:ext cx="554736" cy="7539808"/>
            <a:chOff x="514878" y="791308"/>
            <a:chExt cx="1243583" cy="3763109"/>
          </a:xfrm>
        </p:grpSpPr>
        <p:sp>
          <p:nvSpPr>
            <p:cNvPr id="50" name="Chevron 49"/>
            <p:cNvSpPr/>
            <p:nvPr/>
          </p:nvSpPr>
          <p:spPr>
            <a:xfrm rot="5400000">
              <a:off x="-720970" y="2074986"/>
              <a:ext cx="3763109" cy="1195753"/>
            </a:xfrm>
            <a:prstGeom prst="chevron">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Intel Clear"/>
                <a:ea typeface="+mn-ea"/>
                <a:cs typeface="+mn-cs"/>
              </a:endParaRPr>
            </a:p>
          </p:txBody>
        </p:sp>
        <p:sp>
          <p:nvSpPr>
            <p:cNvPr id="51" name="TextBox 50"/>
            <p:cNvSpPr txBox="1"/>
            <p:nvPr/>
          </p:nvSpPr>
          <p:spPr>
            <a:xfrm rot="5400000">
              <a:off x="-689998" y="2141574"/>
              <a:ext cx="3513689" cy="1103937"/>
            </a:xfrm>
            <a:prstGeom prst="rect">
              <a:avLst/>
            </a:prstGeom>
            <a:noFill/>
          </p:spPr>
          <p:txBody>
            <a:bodyPr vert="horz" wrap="square" lIns="0" tIns="0" rIns="0" bIns="0"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Intel Clear"/>
                  <a:ea typeface="+mn-ea"/>
                  <a:cs typeface="+mn-cs"/>
                </a:rPr>
                <a:t>Server</a:t>
              </a:r>
              <a:r>
                <a:rPr kumimoji="0" lang="en-US" sz="2400" b="1" i="0" u="none" strike="noStrike" kern="1200" cap="none" spc="0" normalizeH="0" baseline="0" noProof="0">
                  <a:ln>
                    <a:noFill/>
                  </a:ln>
                  <a:solidFill>
                    <a:prstClr val="white"/>
                  </a:solidFill>
                  <a:effectLst/>
                  <a:uLnTx/>
                  <a:uFillTx/>
                  <a:latin typeface="Intel Clear"/>
                  <a:ea typeface="+mn-ea"/>
                  <a:cs typeface="+mn-cs"/>
                </a:rPr>
                <a:t> CPU IP Roadmap WW50’21</a:t>
              </a:r>
            </a:p>
          </p:txBody>
        </p:sp>
      </p:gr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1067" b="0" i="0" u="none" strike="noStrike" kern="1200" cap="none" spc="0" normalizeH="0" baseline="0" noProof="0" smtClean="0">
                <a:ln>
                  <a:noFill/>
                </a:ln>
                <a:solidFill>
                  <a:prstClr val="white"/>
                </a:solidFill>
                <a:effectLst/>
                <a:uLnTx/>
                <a:uFillTx/>
                <a:latin typeface="Intel Clear"/>
                <a:ea typeface="+mn-ea"/>
                <a:cs typeface="Intel Clear"/>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67" b="0" i="0" u="none" strike="noStrike" kern="1200" cap="none" spc="0" normalizeH="0" baseline="0" noProof="0">
              <a:ln>
                <a:noFill/>
              </a:ln>
              <a:solidFill>
                <a:prstClr val="white"/>
              </a:solidFill>
              <a:effectLst/>
              <a:uLnTx/>
              <a:uFillTx/>
              <a:latin typeface="Intel Clear"/>
              <a:ea typeface="+mn-ea"/>
              <a:cs typeface="Intel Clear"/>
            </a:endParaRPr>
          </a:p>
        </p:txBody>
      </p:sp>
      <p:sp>
        <p:nvSpPr>
          <p:cNvPr id="79" name="Rectangle: Rounded Corners 78">
            <a:extLst>
              <a:ext uri="{FF2B5EF4-FFF2-40B4-BE49-F238E27FC236}">
                <a16:creationId xmlns:a16="http://schemas.microsoft.com/office/drawing/2014/main" id="{5394342D-FD50-4906-8803-41C8BFD844CC}"/>
              </a:ext>
            </a:extLst>
          </p:cNvPr>
          <p:cNvSpPr/>
          <p:nvPr/>
        </p:nvSpPr>
        <p:spPr>
          <a:xfrm>
            <a:off x="6645612" y="6338933"/>
            <a:ext cx="5554789" cy="519065"/>
          </a:xfrm>
          <a:prstGeom prst="roundRect">
            <a:avLst/>
          </a:prstGeom>
          <a:solidFill>
            <a:srgbClr val="002060"/>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rPr>
              <a:t>a </a:t>
            </a:r>
            <a:r>
              <a:rPr kumimoji="0" lang="en-US" sz="7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Red texts</a:t>
            </a:r>
            <a:r>
              <a:rPr kumimoji="0" lang="en-US" sz="700" b="0"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mn-cs"/>
              </a:rPr>
              <a:t> </a:t>
            </a:r>
            <a:r>
              <a:rPr kumimoji="0" lang="en-US" sz="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denote uncertainties or update from last package; </a:t>
            </a:r>
            <a:r>
              <a:rPr kumimoji="0" lang="en-US" sz="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bolded texts</a:t>
            </a:r>
            <a:r>
              <a:rPr kumimoji="0" lang="en-US" sz="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 denote upgrade from prior 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rPr>
              <a:t>b</a:t>
            </a:r>
            <a:r>
              <a:rPr kumimoji="0" lang="en-US" sz="700" b="0"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Frequency: 50% material for IA </a:t>
            </a:r>
            <a:r>
              <a:rPr kumimoji="0" lang="en-US" sz="900" b="1"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rPr>
              <a:t>c </a:t>
            </a:r>
            <a:r>
              <a:rPr kumimoji="0" lang="en-US" sz="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ST Peak frequency target prior to thermal density limitation; </a:t>
            </a:r>
            <a:r>
              <a:rPr kumimoji="0" lang="en-US" sz="900" b="1"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rPr>
              <a:t>d</a:t>
            </a:r>
            <a:r>
              <a:rPr kumimoji="0" lang="en-US" sz="700" b="0"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System Cache; </a:t>
            </a:r>
            <a:br>
              <a:rPr kumimoji="0" lang="en-US" sz="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br>
            <a:r>
              <a:rPr kumimoji="0" lang="en-US" sz="900" b="1"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rPr>
              <a:t>f</a:t>
            </a:r>
            <a:r>
              <a:rPr kumimoji="0" lang="en-US" sz="700" b="0"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AMD and Apple VTI -&gt; PRQ is 5Q. IA is ~5Q-9Q  </a:t>
            </a:r>
            <a:r>
              <a:rPr kumimoji="0" lang="en-US" sz="900" b="1" i="0" u="none" strike="noStrike" kern="1200" cap="none" spc="0" normalizeH="0" baseline="30000" noProof="0" err="1">
                <a:ln>
                  <a:noFill/>
                </a:ln>
                <a:solidFill>
                  <a:prstClr val="white"/>
                </a:solidFill>
                <a:effectLst/>
                <a:uLnTx/>
                <a:uFillTx/>
                <a:latin typeface="Verdana" panose="020B0604030504040204" pitchFamily="34" charset="0"/>
                <a:ea typeface="Verdana" panose="020B0604030504040204" pitchFamily="34" charset="0"/>
                <a:cs typeface="+mn-cs"/>
              </a:rPr>
              <a:t>g</a:t>
            </a:r>
            <a:r>
              <a:rPr kumimoji="0" lang="en-US" sz="700" b="0" i="0" u="none" strike="noStrike" kern="1200" cap="none" spc="0" normalizeH="0" baseline="0" noProof="0" err="1">
                <a:ln>
                  <a:noFill/>
                </a:ln>
                <a:solidFill>
                  <a:prstClr val="white"/>
                </a:solidFill>
                <a:effectLst/>
                <a:uLnTx/>
                <a:uFillTx/>
                <a:latin typeface="Verdana" panose="020B0604030504040204" pitchFamily="34" charset="0"/>
                <a:ea typeface="Verdana" panose="020B0604030504040204" pitchFamily="34" charset="0"/>
                <a:cs typeface="+mn-cs"/>
              </a:rPr>
              <a:t>TMUL</a:t>
            </a:r>
            <a:r>
              <a:rPr kumimoji="0" lang="en-US" sz="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 area not included in the inner-core area CAGR, </a:t>
            </a:r>
            <a:r>
              <a:rPr kumimoji="0" lang="en-US" sz="700" b="0"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rPr>
              <a:t>h </a:t>
            </a:r>
            <a:r>
              <a:rPr kumimoji="0" lang="en-US" sz="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GNR LLC POR 4MB (IPC/Cdyn impact TBD)</a:t>
            </a:r>
            <a:endParaRPr kumimoji="0" lang="en-US" sz="700" b="1"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152" name="HE - PRODUCT">
            <a:extLst>
              <a:ext uri="{FF2B5EF4-FFF2-40B4-BE49-F238E27FC236}">
                <a16:creationId xmlns:a16="http://schemas.microsoft.com/office/drawing/2014/main" id="{1921D58E-31EC-4B06-B7A8-5D2026BEC399}"/>
              </a:ext>
            </a:extLst>
          </p:cNvPr>
          <p:cNvSpPr/>
          <p:nvPr/>
        </p:nvSpPr>
        <p:spPr>
          <a:xfrm>
            <a:off x="78639" y="3959409"/>
            <a:ext cx="12046458" cy="1597788"/>
          </a:xfrm>
          <a:prstGeom prst="roundRect">
            <a:avLst/>
          </a:prstGeom>
          <a:solidFill>
            <a:srgbClr val="800080">
              <a:alpha val="45490"/>
            </a:srgbClr>
          </a:solidFill>
          <a:ln>
            <a:noFill/>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lIns="118855" tIns="59429" rIns="118855" bIns="59429" anchor="ctr"/>
          <a:lstStyle/>
          <a:p>
            <a:pPr marL="0" marR="0" lvl="0" indent="0" algn="l" defTabSz="1187804" rtl="0" eaLnBrk="1" fontAlgn="auto" latinLnBrk="0" hangingPunct="1">
              <a:lnSpc>
                <a:spcPct val="100000"/>
              </a:lnSpc>
              <a:spcBef>
                <a:spcPts val="0"/>
              </a:spcBef>
              <a:spcAft>
                <a:spcPts val="0"/>
              </a:spcAft>
              <a:buClrTx/>
              <a:buSzTx/>
              <a:buFontTx/>
              <a:buNone/>
              <a:tabLst/>
              <a:defRPr/>
            </a:pPr>
            <a:endParaRPr kumimoji="0" lang="en-US" sz="1431" b="0" i="1" u="none" strike="noStrike" kern="0" cap="none" spc="0" normalizeH="0" baseline="0" noProof="0">
              <a:ln>
                <a:noFill/>
              </a:ln>
              <a:solidFill>
                <a:prstClr val="black"/>
              </a:solidFill>
              <a:effectLst/>
              <a:uLnTx/>
              <a:uFillTx/>
              <a:latin typeface="Intel Clear"/>
              <a:ea typeface="+mn-ea"/>
              <a:cs typeface="+mn-cs"/>
            </a:endParaRPr>
          </a:p>
        </p:txBody>
      </p:sp>
      <p:graphicFrame>
        <p:nvGraphicFramePr>
          <p:cNvPr id="165" name="Table 164">
            <a:extLst>
              <a:ext uri="{FF2B5EF4-FFF2-40B4-BE49-F238E27FC236}">
                <a16:creationId xmlns:a16="http://schemas.microsoft.com/office/drawing/2014/main" id="{B4C3E531-86FB-4B55-926F-53C9B8195344}"/>
              </a:ext>
            </a:extLst>
          </p:cNvPr>
          <p:cNvGraphicFramePr>
            <a:graphicFrameLocks noGrp="1"/>
          </p:cNvGraphicFramePr>
          <p:nvPr/>
        </p:nvGraphicFramePr>
        <p:xfrm>
          <a:off x="4060146" y="4892776"/>
          <a:ext cx="2159899" cy="664421"/>
        </p:xfrm>
        <a:graphic>
          <a:graphicData uri="http://schemas.openxmlformats.org/drawingml/2006/table">
            <a:tbl>
              <a:tblPr/>
              <a:tblGrid>
                <a:gridCol w="689841">
                  <a:extLst>
                    <a:ext uri="{9D8B030D-6E8A-4147-A177-3AD203B41FA5}">
                      <a16:colId xmlns:a16="http://schemas.microsoft.com/office/drawing/2014/main" val="20000"/>
                    </a:ext>
                  </a:extLst>
                </a:gridCol>
                <a:gridCol w="122514">
                  <a:extLst>
                    <a:ext uri="{9D8B030D-6E8A-4147-A177-3AD203B41FA5}">
                      <a16:colId xmlns:a16="http://schemas.microsoft.com/office/drawing/2014/main" val="20001"/>
                    </a:ext>
                  </a:extLst>
                </a:gridCol>
                <a:gridCol w="793438">
                  <a:extLst>
                    <a:ext uri="{9D8B030D-6E8A-4147-A177-3AD203B41FA5}">
                      <a16:colId xmlns:a16="http://schemas.microsoft.com/office/drawing/2014/main" val="2272262409"/>
                    </a:ext>
                  </a:extLst>
                </a:gridCol>
                <a:gridCol w="554106">
                  <a:extLst>
                    <a:ext uri="{9D8B030D-6E8A-4147-A177-3AD203B41FA5}">
                      <a16:colId xmlns:a16="http://schemas.microsoft.com/office/drawing/2014/main" val="618652600"/>
                    </a:ext>
                  </a:extLst>
                </a:gridCol>
              </a:tblGrid>
              <a:tr h="8567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N2 (T-5P)</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DB813"/>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4993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FF0000"/>
                          </a:solidFill>
                          <a:effectLst/>
                          <a:latin typeface="Verdana" pitchFamily="34" charset="0"/>
                          <a:ea typeface="新細明體" pitchFamily="18" charset="-120"/>
                          <a:cs typeface="Arial" charset="0"/>
                        </a:rPr>
                        <a:t>1.5GHz</a:t>
                      </a:r>
                      <a:endPar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mn-lt"/>
                          <a:ea typeface="+mn-ea"/>
                          <a:cs typeface="+mn-cs"/>
                        </a:rPr>
                        <a:t>ARMv8.5a, bf16, SVE 2x128</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4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1MB/C</a:t>
                      </a:r>
                      <a:endParaRPr kumimoji="0" lang="en-US" sz="700" b="1" i="0" u="none" strike="noStrike" kern="1200" cap="none" normalizeH="0" baseline="3000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anose="020B0604030504040204" pitchFamily="34" charset="0"/>
                          <a:ea typeface="Verdana" panose="020B0604030504040204" pitchFamily="34" charset="0"/>
                          <a:cs typeface="Arial" charset="0"/>
                        </a:rPr>
                        <a:t>6MB/4C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496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 1.35x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1.46x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rPr>
                        <a:t>1.44x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36614002"/>
                  </a:ext>
                </a:extLst>
              </a:tr>
              <a:tr h="1157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SVE, bf16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GVT3 Q1’22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97312644"/>
                  </a:ext>
                </a:extLst>
              </a:tr>
            </a:tbl>
          </a:graphicData>
        </a:graphic>
      </p:graphicFrame>
      <p:graphicFrame>
        <p:nvGraphicFramePr>
          <p:cNvPr id="166" name="Table 165">
            <a:extLst>
              <a:ext uri="{FF2B5EF4-FFF2-40B4-BE49-F238E27FC236}">
                <a16:creationId xmlns:a16="http://schemas.microsoft.com/office/drawing/2014/main" id="{1F270A58-44CA-486D-8C28-D68A3BD5380E}"/>
              </a:ext>
            </a:extLst>
          </p:cNvPr>
          <p:cNvGraphicFramePr>
            <a:graphicFrameLocks noGrp="1"/>
          </p:cNvGraphicFramePr>
          <p:nvPr/>
        </p:nvGraphicFramePr>
        <p:xfrm>
          <a:off x="5939865" y="4014274"/>
          <a:ext cx="2007739" cy="750335"/>
        </p:xfrm>
        <a:graphic>
          <a:graphicData uri="http://schemas.openxmlformats.org/drawingml/2006/table">
            <a:tbl>
              <a:tblPr/>
              <a:tblGrid>
                <a:gridCol w="469388">
                  <a:extLst>
                    <a:ext uri="{9D8B030D-6E8A-4147-A177-3AD203B41FA5}">
                      <a16:colId xmlns:a16="http://schemas.microsoft.com/office/drawing/2014/main" val="20000"/>
                    </a:ext>
                  </a:extLst>
                </a:gridCol>
                <a:gridCol w="432440">
                  <a:extLst>
                    <a:ext uri="{9D8B030D-6E8A-4147-A177-3AD203B41FA5}">
                      <a16:colId xmlns:a16="http://schemas.microsoft.com/office/drawing/2014/main" val="20001"/>
                    </a:ext>
                  </a:extLst>
                </a:gridCol>
                <a:gridCol w="525573">
                  <a:extLst>
                    <a:ext uri="{9D8B030D-6E8A-4147-A177-3AD203B41FA5}">
                      <a16:colId xmlns:a16="http://schemas.microsoft.com/office/drawing/2014/main" val="2512345633"/>
                    </a:ext>
                  </a:extLst>
                </a:gridCol>
                <a:gridCol w="580338">
                  <a:extLst>
                    <a:ext uri="{9D8B030D-6E8A-4147-A177-3AD203B41FA5}">
                      <a16:colId xmlns:a16="http://schemas.microsoft.com/office/drawing/2014/main" val="618652600"/>
                    </a:ext>
                  </a:extLst>
                </a:gridCol>
              </a:tblGrid>
              <a:tr h="124939">
                <a:tc gridSpan="4">
                  <a:txBody>
                    <a:bodyPr/>
                    <a:lstStyle/>
                    <a:p>
                      <a:pPr marL="0" marR="0" lvl="0" indent="0" algn="ctr" rtl="0">
                        <a:lnSpc>
                          <a:spcPct val="100000"/>
                        </a:lnSpc>
                        <a:spcBef>
                          <a:spcPct val="0"/>
                        </a:spcBef>
                        <a:spcAft>
                          <a:spcPct val="0"/>
                        </a:spcAft>
                        <a:buFontTx/>
                        <a:buNone/>
                      </a:pPr>
                      <a:r>
                        <a:rPr lang="en-US" altLang="zh-TW" sz="800" b="1" i="0" u="none" strike="noStrike" kern="1200" cap="none" normalizeH="0" baseline="0">
                          <a:ln>
                            <a:noFill/>
                          </a:ln>
                          <a:solidFill>
                            <a:schemeClr val="tx1"/>
                          </a:solidFill>
                          <a:effectLst/>
                          <a:latin typeface="Verdana"/>
                          <a:ea typeface="新細明體"/>
                          <a:cs typeface="Arial"/>
                        </a:rPr>
                        <a:t>V2 (T-5 </a:t>
                      </a:r>
                      <a:r>
                        <a:rPr lang="en-US" altLang="zh-TW" sz="800" b="1" i="0" u="none" strike="noStrike" kern="1200" cap="none" normalizeH="0" baseline="0">
                          <a:ln>
                            <a:noFill/>
                          </a:ln>
                          <a:solidFill>
                            <a:srgbClr val="FFFF00"/>
                          </a:solidFill>
                          <a:effectLst/>
                          <a:latin typeface="Verdana"/>
                          <a:ea typeface="新細明體"/>
                          <a:cs typeface="Arial"/>
                        </a:rPr>
                        <a:t>/ T-3) </a:t>
                      </a:r>
                      <a:endParaRPr kumimoji="0" lang="en-US">
                        <a:solidFill>
                          <a:srgbClr val="FFFF00"/>
                        </a:solidFill>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gradFill>
                      <a:gsLst>
                        <a:gs pos="0">
                          <a:srgbClr val="FFC000"/>
                        </a:gs>
                        <a:gs pos="77000">
                          <a:schemeClr val="accent6">
                            <a:lumMod val="50000"/>
                          </a:schemeClr>
                        </a:gs>
                      </a:gsLst>
                      <a:lin ang="0" scaled="1"/>
                    </a:gra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88111">
                <a:tc>
                  <a:txBody>
                    <a:bodyPr/>
                    <a:lstStyle/>
                    <a:p>
                      <a:pPr marL="0" marR="0" lvl="0" indent="0" algn="ctr" rtl="0" eaLnBrk="1" fontAlgn="base" latinLnBrk="0" hangingPunct="1">
                        <a:lnSpc>
                          <a:spcPct val="100000"/>
                        </a:lnSpc>
                        <a:spcBef>
                          <a:spcPct val="0"/>
                        </a:spcBef>
                        <a:spcAft>
                          <a:spcPct val="0"/>
                        </a:spcAft>
                        <a:buFontTx/>
                        <a:buNone/>
                      </a:pPr>
                      <a:r>
                        <a:rPr lang="en-US" altLang="zh-TW" sz="700" b="0" i="0" u="none" strike="noStrike" cap="none" normalizeH="0" baseline="0">
                          <a:ln>
                            <a:noFill/>
                          </a:ln>
                          <a:solidFill>
                            <a:srgbClr val="FF0000"/>
                          </a:solidFill>
                          <a:effectLst/>
                          <a:latin typeface="Verdana"/>
                          <a:ea typeface="Verdana"/>
                          <a:cs typeface="Arial"/>
                        </a:rPr>
                        <a:t>1.5GHz</a:t>
                      </a:r>
                      <a:endParaRPr kumimoji="0" lang="en-US" altLang="zh-TW" sz="700" b="0" i="0" u="none" strike="noStrike" cap="none" normalizeH="0" baseline="0">
                        <a:ln>
                          <a:noFill/>
                        </a:ln>
                        <a:solidFill>
                          <a:srgbClr val="FF0000"/>
                        </a:solidFill>
                        <a:effectLst/>
                        <a:latin typeface="Verdana"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a:ea typeface="Verdana"/>
                          <a:cs typeface="Arial"/>
                        </a:rPr>
                        <a:t>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kern="0">
                          <a:solidFill>
                            <a:schemeClr val="tx1"/>
                          </a:solidFill>
                          <a:latin typeface="Verdana"/>
                          <a:ea typeface="Verdana"/>
                          <a:cs typeface="Tahoma"/>
                        </a:rPr>
                        <a:t>ARMv9a</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a:ea typeface="Verdana"/>
                          <a:cs typeface="Arial"/>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932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kern="1200">
                          <a:solidFill>
                            <a:schemeClr val="tx1"/>
                          </a:solidFill>
                          <a:latin typeface="+mn-lt"/>
                          <a:ea typeface="+mn-ea"/>
                          <a:cs typeface="+mn-cs"/>
                        </a:rPr>
                        <a:t>128/64K</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1MB/C</a:t>
                      </a:r>
                      <a:endParaRPr kumimoji="0" lang="en-US" sz="700" b="0" i="0" u="none" strike="noStrike" kern="1200" cap="none" normalizeH="0" baseline="3000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10MB/4C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93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FF0000"/>
                          </a:solidFill>
                          <a:effectLst/>
                          <a:latin typeface="Verdana"/>
                          <a:ea typeface="Verdana"/>
                          <a:cs typeface="Arial"/>
                        </a:rPr>
                        <a:t>1.3x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a:ea typeface="Verdana"/>
                          <a:cs typeface="Arial"/>
                        </a:rPr>
                        <a:t>1.45x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itchFamily="34" charset="0"/>
                          <a:ea typeface="Verdana" panose="020B0604030504040204" pitchFamily="34" charset="0"/>
                          <a:cs typeface="Arial" charset="0"/>
                        </a:rPr>
                        <a:t>1.45x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186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err="1">
                          <a:ln>
                            <a:noFill/>
                          </a:ln>
                          <a:solidFill>
                            <a:schemeClr val="tx1"/>
                          </a:solidFill>
                          <a:effectLst/>
                          <a:latin typeface="Verdana" pitchFamily="34" charset="0"/>
                          <a:ea typeface="Verdana" panose="020B0604030504040204" pitchFamily="34" charset="0"/>
                          <a:cs typeface="Arial" charset="0"/>
                        </a:rPr>
                        <a:t>MatMUL</a:t>
                      </a:r>
                      <a:endParaRPr kumimoji="0" lang="en-US" sz="700" b="1" i="0" u="none" strike="noStrike" kern="1200" cap="none" normalizeH="0" baseline="0">
                        <a:ln>
                          <a:noFill/>
                        </a:ln>
                        <a:solidFill>
                          <a:schemeClr val="tx1"/>
                        </a:solidFill>
                        <a:effectLst/>
                        <a:latin typeface="Verdana"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Verdana"/>
                          <a:ea typeface="Verdana"/>
                          <a:cs typeface="Arial"/>
                        </a:rPr>
                        <a:t>1H’22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Verdana"/>
                          <a:ea typeface="Verdana"/>
                          <a:cs typeface="Arial"/>
                        </a:rPr>
                        <a:t>GVT HPC2 Q1’23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67" name="Table 166">
            <a:extLst>
              <a:ext uri="{FF2B5EF4-FFF2-40B4-BE49-F238E27FC236}">
                <a16:creationId xmlns:a16="http://schemas.microsoft.com/office/drawing/2014/main" id="{1D572EEA-34A2-4B86-8784-7EEC031F55BF}"/>
              </a:ext>
            </a:extLst>
          </p:cNvPr>
          <p:cNvGraphicFramePr>
            <a:graphicFrameLocks noGrp="1"/>
          </p:cNvGraphicFramePr>
          <p:nvPr/>
        </p:nvGraphicFramePr>
        <p:xfrm>
          <a:off x="8131856" y="4846110"/>
          <a:ext cx="1750243" cy="664422"/>
        </p:xfrm>
        <a:graphic>
          <a:graphicData uri="http://schemas.openxmlformats.org/drawingml/2006/table">
            <a:tbl>
              <a:tblPr/>
              <a:tblGrid>
                <a:gridCol w="437897">
                  <a:extLst>
                    <a:ext uri="{9D8B030D-6E8A-4147-A177-3AD203B41FA5}">
                      <a16:colId xmlns:a16="http://schemas.microsoft.com/office/drawing/2014/main" val="20000"/>
                    </a:ext>
                  </a:extLst>
                </a:gridCol>
                <a:gridCol w="405220">
                  <a:extLst>
                    <a:ext uri="{9D8B030D-6E8A-4147-A177-3AD203B41FA5}">
                      <a16:colId xmlns:a16="http://schemas.microsoft.com/office/drawing/2014/main" val="20001"/>
                    </a:ext>
                  </a:extLst>
                </a:gridCol>
                <a:gridCol w="346000">
                  <a:extLst>
                    <a:ext uri="{9D8B030D-6E8A-4147-A177-3AD203B41FA5}">
                      <a16:colId xmlns:a16="http://schemas.microsoft.com/office/drawing/2014/main" val="1911167495"/>
                    </a:ext>
                  </a:extLst>
                </a:gridCol>
                <a:gridCol w="561126">
                  <a:extLst>
                    <a:ext uri="{9D8B030D-6E8A-4147-A177-3AD203B41FA5}">
                      <a16:colId xmlns:a16="http://schemas.microsoft.com/office/drawing/2014/main" val="618652600"/>
                    </a:ext>
                  </a:extLst>
                </a:gridCol>
              </a:tblGrid>
              <a:tr h="12481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FFFF00"/>
                          </a:solidFill>
                          <a:effectLst/>
                          <a:latin typeface="Verdana" pitchFamily="34" charset="0"/>
                          <a:ea typeface="新細明體" pitchFamily="18" charset="-120"/>
                          <a:cs typeface="Arial" charset="0"/>
                        </a:rPr>
                        <a:t>N3 (T-3 / T-3+)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54691A"/>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1776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FF0000"/>
                          </a:solidFill>
                          <a:effectLst/>
                          <a:latin typeface="Verdana" panose="020B0604030504040204" pitchFamily="34" charset="0"/>
                          <a:ea typeface="Verdana" panose="020B0604030504040204" pitchFamily="34" charset="0"/>
                          <a:cs typeface="Arial" charset="0"/>
                        </a:rPr>
                        <a:t>1.6GHz</a:t>
                      </a:r>
                      <a:endParaRPr kumimoji="0" lang="en-US" altLang="zh-TW" sz="7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b="0" kern="0">
                          <a:solidFill>
                            <a:prstClr val="black"/>
                          </a:solidFill>
                          <a:latin typeface="Verdana" panose="020B0604030504040204" pitchFamily="34" charset="0"/>
                          <a:ea typeface="Verdana" panose="020B0604030504040204" pitchFamily="34" charset="0"/>
                          <a:cs typeface="Tahoma" pitchFamily="34" charset="0"/>
                        </a:rPr>
                        <a:t>ARMv9</a:t>
                      </a:r>
                      <a:endPar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92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1MB/C</a:t>
                      </a:r>
                      <a:endParaRPr kumimoji="0" lang="en-US" sz="700" b="1" i="0" u="none" strike="noStrike" kern="1200" cap="none" normalizeH="0" baseline="3000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anose="020B0604030504040204" pitchFamily="34" charset="0"/>
                          <a:ea typeface="Verdana" panose="020B0604030504040204" pitchFamily="34" charset="0"/>
                          <a:cs typeface="Arial" charset="0"/>
                        </a:rPr>
                        <a:t>6MB/4C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11637785"/>
                  </a:ext>
                </a:extLst>
              </a:tr>
              <a:tr h="1177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FF0000"/>
                          </a:solidFill>
                          <a:effectLst/>
                          <a:latin typeface="Verdana" panose="020B0604030504040204" pitchFamily="34" charset="0"/>
                          <a:ea typeface="Verdana" panose="020B0604030504040204" pitchFamily="34" charset="0"/>
                          <a:cs typeface="Arial" charset="0"/>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anose="020B0604030504040204" pitchFamily="34" charset="0"/>
                          <a:ea typeface="Verdana" panose="020B0604030504040204" pitchFamily="34" charset="0"/>
                          <a:cs typeface="Arial" charset="0"/>
                        </a:rPr>
                        <a:t>1.18x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anose="020B0604030504040204" pitchFamily="34" charset="0"/>
                          <a:ea typeface="Verdana" panose="020B0604030504040204" pitchFamily="34" charset="0"/>
                          <a:cs typeface="Arial" charset="0"/>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948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Arial" charset="0"/>
                        </a:rPr>
                        <a:t>ARMv9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GVT4 Q1’24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97719505"/>
                  </a:ext>
                </a:extLst>
              </a:tr>
            </a:tbl>
          </a:graphicData>
        </a:graphic>
      </p:graphicFrame>
      <p:sp>
        <p:nvSpPr>
          <p:cNvPr id="181" name="TextBox 180"/>
          <p:cNvSpPr txBox="1"/>
          <p:nvPr/>
        </p:nvSpPr>
        <p:spPr>
          <a:xfrm>
            <a:off x="128517" y="4253443"/>
            <a:ext cx="551716" cy="215444"/>
          </a:xfrm>
          <a:prstGeom prst="rect">
            <a:avLst/>
          </a:prstGeom>
          <a:noFill/>
        </p:spPr>
        <p:txBody>
          <a:bodyPr vert="horz"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a:solidFill>
                  <a:prstClr val="black"/>
                </a:solidFill>
                <a:latin typeface="Intel Clear"/>
              </a:rPr>
              <a:t>ARM </a:t>
            </a:r>
            <a:r>
              <a:rPr kumimoji="0" lang="en-US" sz="1400" b="1" i="0" u="none" strike="noStrike" kern="1200" cap="none" spc="0" normalizeH="0" baseline="0" noProof="0">
                <a:ln>
                  <a:noFill/>
                </a:ln>
                <a:solidFill>
                  <a:prstClr val="black"/>
                </a:solidFill>
                <a:effectLst/>
                <a:uLnTx/>
                <a:uFillTx/>
                <a:latin typeface="Intel Clear"/>
                <a:ea typeface="+mn-ea"/>
                <a:cs typeface="+mn-cs"/>
              </a:rPr>
              <a:t>V</a:t>
            </a:r>
          </a:p>
        </p:txBody>
      </p:sp>
      <p:graphicFrame>
        <p:nvGraphicFramePr>
          <p:cNvPr id="76" name="Table 75">
            <a:extLst>
              <a:ext uri="{FF2B5EF4-FFF2-40B4-BE49-F238E27FC236}">
                <a16:creationId xmlns:a16="http://schemas.microsoft.com/office/drawing/2014/main" id="{4B3B766E-3683-4337-B430-E3CBB5176C6B}"/>
              </a:ext>
            </a:extLst>
          </p:cNvPr>
          <p:cNvGraphicFramePr>
            <a:graphicFrameLocks noGrp="1"/>
          </p:cNvGraphicFramePr>
          <p:nvPr/>
        </p:nvGraphicFramePr>
        <p:xfrm>
          <a:off x="4187545" y="1445278"/>
          <a:ext cx="1571728" cy="726738"/>
        </p:xfrm>
        <a:graphic>
          <a:graphicData uri="http://schemas.openxmlformats.org/drawingml/2006/table">
            <a:tbl>
              <a:tblPr/>
              <a:tblGrid>
                <a:gridCol w="485090">
                  <a:extLst>
                    <a:ext uri="{9D8B030D-6E8A-4147-A177-3AD203B41FA5}">
                      <a16:colId xmlns:a16="http://schemas.microsoft.com/office/drawing/2014/main" val="20000"/>
                    </a:ext>
                  </a:extLst>
                </a:gridCol>
                <a:gridCol w="120284">
                  <a:extLst>
                    <a:ext uri="{9D8B030D-6E8A-4147-A177-3AD203B41FA5}">
                      <a16:colId xmlns:a16="http://schemas.microsoft.com/office/drawing/2014/main" val="20001"/>
                    </a:ext>
                  </a:extLst>
                </a:gridCol>
                <a:gridCol w="450850">
                  <a:extLst>
                    <a:ext uri="{9D8B030D-6E8A-4147-A177-3AD203B41FA5}">
                      <a16:colId xmlns:a16="http://schemas.microsoft.com/office/drawing/2014/main" val="1167675977"/>
                    </a:ext>
                  </a:extLst>
                </a:gridCol>
                <a:gridCol w="515504">
                  <a:extLst>
                    <a:ext uri="{9D8B030D-6E8A-4147-A177-3AD203B41FA5}">
                      <a16:colId xmlns:a16="http://schemas.microsoft.com/office/drawing/2014/main" val="618652600"/>
                    </a:ext>
                  </a:extLst>
                </a:gridCol>
              </a:tblGrid>
              <a:tr h="132489">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a:ea typeface="新細明體"/>
                          <a:cs typeface="Arial"/>
                        </a:rPr>
                        <a:t>Golden Cove (10+++)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AE288"/>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207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Verdana"/>
                          <a:ea typeface="新細明體"/>
                          <a:cs typeface="Arial"/>
                        </a:rPr>
                        <a:t>2.7GHz</a:t>
                      </a:r>
                      <a:endParaRPr kumimoji="0" lang="en-US" altLang="zh-TW" sz="700" b="1" i="0" u="none" strike="noStrike" cap="none" normalizeH="0" baseline="0">
                        <a:ln>
                          <a:noFill/>
                        </a:ln>
                        <a:solidFill>
                          <a:srgbClr val="000000"/>
                        </a:solidFill>
                        <a:effectLst/>
                        <a:latin typeface="Verdana"/>
                        <a:ea typeface="新細明體"/>
                        <a:cs typeface="Arial"/>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chemeClr val="tx1"/>
                          </a:solidFill>
                          <a:effectLst/>
                          <a:latin typeface="Verdana"/>
                          <a:ea typeface="新細明體"/>
                          <a:cs typeface="Arial"/>
                        </a:rPr>
                        <a:t>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a:ea typeface="新細明體"/>
                          <a:cs typeface="Arial"/>
                        </a:rPr>
                        <a:t>AVX512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a:ea typeface="新細明體"/>
                          <a:cs typeface="Arial"/>
                        </a:rPr>
                        <a:t>SMT2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07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a:ea typeface="新細明體"/>
                          <a:cs typeface="Arial"/>
                        </a:rPr>
                        <a:t>32/48 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a:ea typeface="新細明體"/>
                          <a:cs typeface="Arial"/>
                        </a:rPr>
                        <a:t>2MB</a:t>
                      </a:r>
                      <a:r>
                        <a:rPr kumimoji="0" lang="en-US" sz="700" b="0" i="0" u="none" strike="noStrike" kern="1200" cap="none" normalizeH="0" baseline="0">
                          <a:ln>
                            <a:noFill/>
                          </a:ln>
                          <a:solidFill>
                            <a:srgbClr val="000000"/>
                          </a:solidFill>
                          <a:effectLst/>
                          <a:latin typeface="Verdana"/>
                          <a:ea typeface="新細明體"/>
                          <a:cs typeface="Arial"/>
                        </a:rPr>
                        <a:t>/C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b="1" i="0" u="none" strike="noStrike" kern="1200" cap="none" normalizeH="0" baseline="0">
                          <a:ln>
                            <a:noFill/>
                          </a:ln>
                          <a:solidFill>
                            <a:srgbClr val="000000"/>
                          </a:solidFill>
                          <a:effectLst/>
                          <a:latin typeface="Verdana"/>
                          <a:ea typeface="新細明體"/>
                          <a:cs typeface="Arial"/>
                        </a:rPr>
                        <a:t>3MB</a:t>
                      </a:r>
                      <a:endParaRPr kumimoji="0" lang="en-US" sz="700" b="1" i="0" u="none" strike="noStrike" kern="1200" cap="none" normalizeH="0" baseline="0">
                        <a:ln>
                          <a:noFill/>
                        </a:ln>
                        <a:solidFill>
                          <a:srgbClr val="000000"/>
                        </a:solidFill>
                        <a:effectLst/>
                        <a:latin typeface="Verdana"/>
                        <a:ea typeface="新細明體"/>
                        <a:cs typeface="Arial"/>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07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a:ea typeface="新細明體"/>
                          <a:cs typeface="Arial"/>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a:ea typeface="新細明體"/>
                          <a:cs typeface="Arial"/>
                        </a:rPr>
                        <a:t>1.09x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a:ea typeface="新細明體"/>
                          <a:cs typeface="Arial"/>
                        </a:rPr>
                        <a:t>1.16x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318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err="1">
                          <a:ln>
                            <a:noFill/>
                          </a:ln>
                          <a:solidFill>
                            <a:srgbClr val="000000"/>
                          </a:solidFill>
                          <a:effectLst/>
                          <a:latin typeface="Verdana"/>
                          <a:ea typeface="新細明體"/>
                          <a:cs typeface="Arial"/>
                        </a:rPr>
                        <a:t>TMUL</a:t>
                      </a:r>
                      <a:r>
                        <a:rPr kumimoji="0" lang="en-US" sz="900" b="0" i="0" u="none" strike="noStrike" kern="1200" cap="none" normalizeH="0" baseline="30000" err="1">
                          <a:ln>
                            <a:noFill/>
                          </a:ln>
                          <a:solidFill>
                            <a:srgbClr val="000000"/>
                          </a:solidFill>
                          <a:effectLst/>
                          <a:latin typeface="Verdana"/>
                          <a:ea typeface="新細明體"/>
                          <a:cs typeface="Arial"/>
                        </a:rPr>
                        <a:t>g</a:t>
                      </a:r>
                      <a:r>
                        <a:rPr kumimoji="0" lang="en-US" sz="700" b="1" i="0" u="none" strike="noStrike" kern="1200" cap="none" normalizeH="0" baseline="0">
                          <a:ln>
                            <a:noFill/>
                          </a:ln>
                          <a:solidFill>
                            <a:srgbClr val="000000"/>
                          </a:solidFill>
                          <a:effectLst/>
                          <a:latin typeface="Verdana"/>
                          <a:ea typeface="新細明體"/>
                          <a:cs typeface="Arial"/>
                        </a:rPr>
                        <a:t>, </a:t>
                      </a:r>
                      <a:r>
                        <a:rPr kumimoji="0" lang="en-US" sz="700" b="0" i="0" u="none" strike="noStrike" kern="1200" cap="none" normalizeH="0" baseline="0">
                          <a:ln>
                            <a:noFill/>
                          </a:ln>
                          <a:solidFill>
                            <a:srgbClr val="000000"/>
                          </a:solidFill>
                          <a:effectLst/>
                          <a:latin typeface="Verdana"/>
                          <a:ea typeface="新細明體"/>
                          <a:cs typeface="Arial"/>
                        </a:rPr>
                        <a:t>Width, IPC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a:ea typeface="新細明體"/>
                          <a:cs typeface="Arial"/>
                        </a:rPr>
                        <a:t>Q4’19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a:ea typeface="新細明體"/>
                          <a:cs typeface="Arial"/>
                        </a:rPr>
                        <a:t>SPR XCC</a:t>
                      </a:r>
                      <a:br>
                        <a:rPr kumimoji="0" lang="en-US" sz="700" b="0" i="0" u="none" strike="noStrike" kern="1200" cap="none" normalizeH="0" baseline="0">
                          <a:ln>
                            <a:noFill/>
                          </a:ln>
                          <a:solidFill>
                            <a:srgbClr val="000000"/>
                          </a:solidFill>
                          <a:effectLst/>
                          <a:latin typeface="Verdana"/>
                          <a:ea typeface="新細明體"/>
                          <a:cs typeface="Arial"/>
                        </a:rPr>
                      </a:br>
                      <a:r>
                        <a:rPr kumimoji="0" lang="en-US" sz="700" b="1" i="0" u="none" strike="noStrike" kern="1200" cap="none" normalizeH="0" baseline="0">
                          <a:ln>
                            <a:noFill/>
                          </a:ln>
                          <a:solidFill>
                            <a:srgbClr val="FF0000"/>
                          </a:solidFill>
                          <a:effectLst/>
                          <a:latin typeface="Verdana"/>
                          <a:ea typeface="新細明體"/>
                          <a:cs typeface="Arial"/>
                          <a:sym typeface="Wingdings" panose="05000000000000000000" pitchFamily="2" charset="2"/>
                        </a:rPr>
                        <a:t>Q1’22</a:t>
                      </a:r>
                      <a:endParaRPr kumimoji="0" lang="en-US" sz="700" b="1" i="0" u="none" strike="noStrike" kern="1200" cap="none" normalizeH="0" baseline="0">
                        <a:ln>
                          <a:noFill/>
                        </a:ln>
                        <a:solidFill>
                          <a:srgbClr val="FF0000"/>
                        </a:solidFill>
                        <a:effectLst/>
                        <a:latin typeface="Verdana"/>
                        <a:ea typeface="新細明體"/>
                        <a:cs typeface="Arial"/>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77" name="Table 76">
            <a:extLst>
              <a:ext uri="{FF2B5EF4-FFF2-40B4-BE49-F238E27FC236}">
                <a16:creationId xmlns:a16="http://schemas.microsoft.com/office/drawing/2014/main" id="{68F35BB7-CE60-4990-ADEC-00AD201052B3}"/>
              </a:ext>
            </a:extLst>
          </p:cNvPr>
          <p:cNvGraphicFramePr>
            <a:graphicFrameLocks noGrp="1"/>
          </p:cNvGraphicFramePr>
          <p:nvPr/>
        </p:nvGraphicFramePr>
        <p:xfrm>
          <a:off x="775047" y="1445278"/>
          <a:ext cx="1840388" cy="726739"/>
        </p:xfrm>
        <a:graphic>
          <a:graphicData uri="http://schemas.openxmlformats.org/drawingml/2006/table">
            <a:tbl>
              <a:tblPr/>
              <a:tblGrid>
                <a:gridCol w="726728">
                  <a:extLst>
                    <a:ext uri="{9D8B030D-6E8A-4147-A177-3AD203B41FA5}">
                      <a16:colId xmlns:a16="http://schemas.microsoft.com/office/drawing/2014/main" val="20000"/>
                    </a:ext>
                  </a:extLst>
                </a:gridCol>
                <a:gridCol w="193466">
                  <a:extLst>
                    <a:ext uri="{9D8B030D-6E8A-4147-A177-3AD203B41FA5}">
                      <a16:colId xmlns:a16="http://schemas.microsoft.com/office/drawing/2014/main" val="20001"/>
                    </a:ext>
                  </a:extLst>
                </a:gridCol>
                <a:gridCol w="470109">
                  <a:extLst>
                    <a:ext uri="{9D8B030D-6E8A-4147-A177-3AD203B41FA5}">
                      <a16:colId xmlns:a16="http://schemas.microsoft.com/office/drawing/2014/main" val="4113915103"/>
                    </a:ext>
                  </a:extLst>
                </a:gridCol>
                <a:gridCol w="450085">
                  <a:extLst>
                    <a:ext uri="{9D8B030D-6E8A-4147-A177-3AD203B41FA5}">
                      <a16:colId xmlns:a16="http://schemas.microsoft.com/office/drawing/2014/main" val="618652600"/>
                    </a:ext>
                  </a:extLst>
                </a:gridCol>
              </a:tblGrid>
              <a:tr h="12894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a:ea typeface="新細明體"/>
                          <a:cs typeface="Arial"/>
                        </a:rPr>
                        <a:t>Sunny Cove (10+)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AE288"/>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240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Verdana"/>
                          <a:ea typeface="新細明體"/>
                          <a:cs typeface="Arial"/>
                        </a:rPr>
                        <a:t>1.6GHz</a:t>
                      </a:r>
                      <a:endParaRPr kumimoji="0" lang="en-US" altLang="zh-TW" sz="700" b="1" i="0" u="none" strike="noStrike" cap="none" normalizeH="0" baseline="0">
                        <a:ln>
                          <a:noFill/>
                        </a:ln>
                        <a:solidFill>
                          <a:srgbClr val="000000"/>
                        </a:solidFill>
                        <a:effectLst/>
                        <a:latin typeface="Verdana"/>
                        <a:ea typeface="新細明體"/>
                        <a:cs typeface="Arial"/>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a:ea typeface="新細明體"/>
                          <a:cs typeface="Arial"/>
                        </a:rPr>
                        <a:t>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a:ea typeface="新細明體"/>
                          <a:cs typeface="Arial"/>
                        </a:rPr>
                        <a:t>AVX512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a:ea typeface="新細明體"/>
                          <a:cs typeface="Arial"/>
                        </a:rPr>
                        <a:t>SMT2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40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a:ea typeface="新細明體"/>
                          <a:cs typeface="Arial"/>
                        </a:rPr>
                        <a:t>32/48kB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a:ea typeface="新細明體"/>
                          <a:cs typeface="Arial"/>
                        </a:rPr>
                        <a:t>1.25MB/C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b="0" i="0" u="none" strike="noStrike" kern="1200" cap="none" normalizeH="0" baseline="0">
                          <a:ln>
                            <a:noFill/>
                          </a:ln>
                          <a:solidFill>
                            <a:srgbClr val="000000"/>
                          </a:solidFill>
                          <a:effectLst/>
                          <a:latin typeface="Verdana"/>
                          <a:ea typeface="新細明體"/>
                          <a:cs typeface="Arial"/>
                        </a:rPr>
                        <a:t>1.5MB</a:t>
                      </a:r>
                      <a:endParaRPr kumimoji="0" lang="en-US"/>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40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a:ea typeface="新細明體"/>
                          <a:cs typeface="Arial"/>
                        </a:rPr>
                        <a:t>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a:ea typeface="新細明體"/>
                          <a:cs typeface="Arial"/>
                        </a:rPr>
                        <a:t>1.29x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a:ea typeface="新細明體"/>
                          <a:cs typeface="Arial"/>
                        </a:rPr>
                        <a:t>1.35x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2565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a:ea typeface="新細明體"/>
                          <a:cs typeface="Arial"/>
                        </a:rPr>
                        <a:t>IPC, width</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a:ea typeface="新細明體"/>
                          <a:cs typeface="Arial"/>
                        </a:rPr>
                        <a:t>Q1’17</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a:ea typeface="新細明體"/>
                          <a:cs typeface="Arial"/>
                        </a:rPr>
                        <a:t>ICX Q1’21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80" name="Table 79">
            <a:extLst>
              <a:ext uri="{FF2B5EF4-FFF2-40B4-BE49-F238E27FC236}">
                <a16:creationId xmlns:a16="http://schemas.microsoft.com/office/drawing/2014/main" id="{3ABB6C7E-B37F-410B-A5BC-806BAAB86805}"/>
              </a:ext>
            </a:extLst>
          </p:cNvPr>
          <p:cNvGraphicFramePr>
            <a:graphicFrameLocks noGrp="1"/>
          </p:cNvGraphicFramePr>
          <p:nvPr/>
        </p:nvGraphicFramePr>
        <p:xfrm>
          <a:off x="6897144" y="1424405"/>
          <a:ext cx="1480171" cy="729505"/>
        </p:xfrm>
        <a:graphic>
          <a:graphicData uri="http://schemas.openxmlformats.org/drawingml/2006/table">
            <a:tbl>
              <a:tblPr/>
              <a:tblGrid>
                <a:gridCol w="577257">
                  <a:extLst>
                    <a:ext uri="{9D8B030D-6E8A-4147-A177-3AD203B41FA5}">
                      <a16:colId xmlns:a16="http://schemas.microsoft.com/office/drawing/2014/main" val="20000"/>
                    </a:ext>
                  </a:extLst>
                </a:gridCol>
                <a:gridCol w="117101">
                  <a:extLst>
                    <a:ext uri="{9D8B030D-6E8A-4147-A177-3AD203B41FA5}">
                      <a16:colId xmlns:a16="http://schemas.microsoft.com/office/drawing/2014/main" val="20001"/>
                    </a:ext>
                  </a:extLst>
                </a:gridCol>
                <a:gridCol w="431558">
                  <a:extLst>
                    <a:ext uri="{9D8B030D-6E8A-4147-A177-3AD203B41FA5}">
                      <a16:colId xmlns:a16="http://schemas.microsoft.com/office/drawing/2014/main" val="400706144"/>
                    </a:ext>
                  </a:extLst>
                </a:gridCol>
                <a:gridCol w="354255">
                  <a:extLst>
                    <a:ext uri="{9D8B030D-6E8A-4147-A177-3AD203B41FA5}">
                      <a16:colId xmlns:a16="http://schemas.microsoft.com/office/drawing/2014/main" val="618652600"/>
                    </a:ext>
                  </a:extLst>
                </a:gridCol>
              </a:tblGrid>
              <a:tr h="11985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Redwood Cove (1276.4)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808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2.9GHz/3%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AVX512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SMT2</a:t>
                      </a:r>
                      <a:endParaRPr kumimoji="0" lang="en-US" altLang="zh-TW" sz="700" b="0" i="0" u="none" strike="noStrike" cap="none" normalizeH="0" baseline="3000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48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64</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/48kB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2MB/C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48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1.05/1.08x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0.86/0.86x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1.03x</a:t>
                      </a: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097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Cdyn</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FF0000"/>
                          </a:solidFill>
                          <a:effectLst/>
                          <a:latin typeface="Verdana" pitchFamily="34" charset="0"/>
                          <a:ea typeface="新細明體" pitchFamily="18" charset="-120"/>
                          <a:cs typeface="Arial" charset="0"/>
                          <a:sym typeface="Wingdings" panose="05000000000000000000" pitchFamily="2" charset="2"/>
                        </a:rPr>
                        <a:t>Q2’22</a:t>
                      </a:r>
                      <a:endParaRPr kumimoji="0" lang="en-US" sz="700" b="0" i="0" u="none" strike="noStrike" kern="1200" cap="none" normalizeH="0" baseline="0">
                        <a:ln>
                          <a:noFill/>
                        </a:ln>
                        <a:solidFill>
                          <a:srgbClr val="FF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GNR AP</a:t>
                      </a:r>
                      <a:b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br>
                      <a:r>
                        <a:rPr kumimoji="0" lang="en-US" sz="700" b="0" i="0" u="none" strike="noStrike" kern="1200" cap="none" normalizeH="0" baseline="0">
                          <a:ln>
                            <a:noFill/>
                          </a:ln>
                          <a:solidFill>
                            <a:srgbClr val="FF0000"/>
                          </a:solidFill>
                          <a:effectLst/>
                          <a:latin typeface="Verdana" pitchFamily="34" charset="0"/>
                          <a:ea typeface="新細明體" pitchFamily="18" charset="-120"/>
                          <a:cs typeface="Arial" charset="0"/>
                        </a:rPr>
                        <a:t>Q3’23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94" name="Table 93">
            <a:extLst>
              <a:ext uri="{FF2B5EF4-FFF2-40B4-BE49-F238E27FC236}">
                <a16:creationId xmlns:a16="http://schemas.microsoft.com/office/drawing/2014/main" id="{604AF415-DFCC-4BF3-B291-53BE12A9ED72}"/>
              </a:ext>
            </a:extLst>
          </p:cNvPr>
          <p:cNvGraphicFramePr>
            <a:graphicFrameLocks noGrp="1"/>
          </p:cNvGraphicFramePr>
          <p:nvPr/>
        </p:nvGraphicFramePr>
        <p:xfrm>
          <a:off x="6897144" y="2300967"/>
          <a:ext cx="1683734" cy="714555"/>
        </p:xfrm>
        <a:graphic>
          <a:graphicData uri="http://schemas.openxmlformats.org/drawingml/2006/table">
            <a:tbl>
              <a:tblPr/>
              <a:tblGrid>
                <a:gridCol w="589434">
                  <a:extLst>
                    <a:ext uri="{9D8B030D-6E8A-4147-A177-3AD203B41FA5}">
                      <a16:colId xmlns:a16="http://schemas.microsoft.com/office/drawing/2014/main" val="20000"/>
                    </a:ext>
                  </a:extLst>
                </a:gridCol>
                <a:gridCol w="246673">
                  <a:extLst>
                    <a:ext uri="{9D8B030D-6E8A-4147-A177-3AD203B41FA5}">
                      <a16:colId xmlns:a16="http://schemas.microsoft.com/office/drawing/2014/main" val="20001"/>
                    </a:ext>
                  </a:extLst>
                </a:gridCol>
                <a:gridCol w="278551">
                  <a:extLst>
                    <a:ext uri="{9D8B030D-6E8A-4147-A177-3AD203B41FA5}">
                      <a16:colId xmlns:a16="http://schemas.microsoft.com/office/drawing/2014/main" val="625714245"/>
                    </a:ext>
                  </a:extLst>
                </a:gridCol>
                <a:gridCol w="569076">
                  <a:extLst>
                    <a:ext uri="{9D8B030D-6E8A-4147-A177-3AD203B41FA5}">
                      <a16:colId xmlns:a16="http://schemas.microsoft.com/office/drawing/2014/main" val="618652600"/>
                    </a:ext>
                  </a:extLst>
                </a:gridCol>
              </a:tblGrid>
              <a:tr h="12498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Crestmont (1276.4)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093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2.3GHz/-2%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2x3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521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64/32 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4MB/4C</a:t>
                      </a:r>
                      <a:endParaRPr kumimoji="0" lang="en-US" sz="9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rPr>
                        <a:t>4MB/3MB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93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1.1x</a:t>
                      </a: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187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Q1’22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SRF 72-288C </a:t>
                      </a: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Q3’23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95" name="Table 94">
            <a:extLst>
              <a:ext uri="{FF2B5EF4-FFF2-40B4-BE49-F238E27FC236}">
                <a16:creationId xmlns:a16="http://schemas.microsoft.com/office/drawing/2014/main" id="{BF7C09DF-C6F5-4787-AED4-3463FBB419FD}"/>
              </a:ext>
            </a:extLst>
          </p:cNvPr>
          <p:cNvGraphicFramePr>
            <a:graphicFrameLocks noGrp="1"/>
          </p:cNvGraphicFramePr>
          <p:nvPr/>
        </p:nvGraphicFramePr>
        <p:xfrm>
          <a:off x="8952669" y="2292327"/>
          <a:ext cx="1745744" cy="714556"/>
        </p:xfrm>
        <a:graphic>
          <a:graphicData uri="http://schemas.openxmlformats.org/drawingml/2006/table">
            <a:tbl>
              <a:tblPr/>
              <a:tblGrid>
                <a:gridCol w="732734">
                  <a:extLst>
                    <a:ext uri="{9D8B030D-6E8A-4147-A177-3AD203B41FA5}">
                      <a16:colId xmlns:a16="http://schemas.microsoft.com/office/drawing/2014/main" val="20000"/>
                    </a:ext>
                  </a:extLst>
                </a:gridCol>
                <a:gridCol w="285869">
                  <a:extLst>
                    <a:ext uri="{9D8B030D-6E8A-4147-A177-3AD203B41FA5}">
                      <a16:colId xmlns:a16="http://schemas.microsoft.com/office/drawing/2014/main" val="20001"/>
                    </a:ext>
                  </a:extLst>
                </a:gridCol>
                <a:gridCol w="249590">
                  <a:extLst>
                    <a:ext uri="{9D8B030D-6E8A-4147-A177-3AD203B41FA5}">
                      <a16:colId xmlns:a16="http://schemas.microsoft.com/office/drawing/2014/main" val="2887020291"/>
                    </a:ext>
                  </a:extLst>
                </a:gridCol>
                <a:gridCol w="477551">
                  <a:extLst>
                    <a:ext uri="{9D8B030D-6E8A-4147-A177-3AD203B41FA5}">
                      <a16:colId xmlns:a16="http://schemas.microsoft.com/office/drawing/2014/main" val="618652600"/>
                    </a:ext>
                  </a:extLst>
                </a:gridCol>
              </a:tblGrid>
              <a:tr h="125387">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Skymont (1276.4)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503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1" i="0" u="none" strike="noStrike" cap="none" normalizeH="0" baseline="0">
                          <a:ln>
                            <a:noFill/>
                          </a:ln>
                          <a:solidFill>
                            <a:srgbClr val="FF0000"/>
                          </a:solidFill>
                          <a:effectLst/>
                          <a:latin typeface="Verdana" pitchFamily="34" charset="0"/>
                          <a:ea typeface="新細明體" pitchFamily="18" charset="-120"/>
                          <a:cs typeface="Arial" charset="0"/>
                        </a:rPr>
                        <a:t>2.9GHz/3%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3x3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9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64/48 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9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1.15</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x</a:t>
                      </a: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1.30x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194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width</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Q1’22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96" name="Table 95">
            <a:extLst>
              <a:ext uri="{FF2B5EF4-FFF2-40B4-BE49-F238E27FC236}">
                <a16:creationId xmlns:a16="http://schemas.microsoft.com/office/drawing/2014/main" id="{2AB3D7BF-692E-48AC-AC28-DD4F31032090}"/>
              </a:ext>
            </a:extLst>
          </p:cNvPr>
          <p:cNvGraphicFramePr>
            <a:graphicFrameLocks noGrp="1"/>
          </p:cNvGraphicFramePr>
          <p:nvPr/>
        </p:nvGraphicFramePr>
        <p:xfrm>
          <a:off x="780279" y="2318747"/>
          <a:ext cx="1731328" cy="683104"/>
        </p:xfrm>
        <a:graphic>
          <a:graphicData uri="http://schemas.openxmlformats.org/drawingml/2006/table">
            <a:tbl>
              <a:tblPr/>
              <a:tblGrid>
                <a:gridCol w="680840">
                  <a:extLst>
                    <a:ext uri="{9D8B030D-6E8A-4147-A177-3AD203B41FA5}">
                      <a16:colId xmlns:a16="http://schemas.microsoft.com/office/drawing/2014/main" val="20000"/>
                    </a:ext>
                  </a:extLst>
                </a:gridCol>
                <a:gridCol w="351734">
                  <a:extLst>
                    <a:ext uri="{9D8B030D-6E8A-4147-A177-3AD203B41FA5}">
                      <a16:colId xmlns:a16="http://schemas.microsoft.com/office/drawing/2014/main" val="20001"/>
                    </a:ext>
                  </a:extLst>
                </a:gridCol>
                <a:gridCol w="265922">
                  <a:extLst>
                    <a:ext uri="{9D8B030D-6E8A-4147-A177-3AD203B41FA5}">
                      <a16:colId xmlns:a16="http://schemas.microsoft.com/office/drawing/2014/main" val="12654880"/>
                    </a:ext>
                  </a:extLst>
                </a:gridCol>
                <a:gridCol w="432832">
                  <a:extLst>
                    <a:ext uri="{9D8B030D-6E8A-4147-A177-3AD203B41FA5}">
                      <a16:colId xmlns:a16="http://schemas.microsoft.com/office/drawing/2014/main" val="618652600"/>
                    </a:ext>
                  </a:extLst>
                </a:gridCol>
              </a:tblGrid>
              <a:tr h="108062">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Tremont (10+)</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AE288"/>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344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1.8GHz (3%)</a:t>
                      </a:r>
                      <a:endPar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2x3</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SSE</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45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32/32kB</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4.5MB/4C</a:t>
                      </a:r>
                      <a:endParaRPr kumimoji="0" lang="en-US" sz="900" b="0" i="0" u="none" strike="noStrike" kern="1200"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2.5MB</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45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1.30x</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1.45x</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1.52x</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891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LLC</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Q3’20</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SNR Q3’21</a:t>
                      </a:r>
                    </a:p>
                  </a:txBody>
                  <a:tcPr marL="0" marR="0" marT="0" marB="0" anchor="ctr" horzOverflow="overflow">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97" name="Table 96">
            <a:extLst>
              <a:ext uri="{FF2B5EF4-FFF2-40B4-BE49-F238E27FC236}">
                <a16:creationId xmlns:a16="http://schemas.microsoft.com/office/drawing/2014/main" id="{0CFDB9B6-B6E1-4E51-9852-C4AC4C2F3F21}"/>
              </a:ext>
            </a:extLst>
          </p:cNvPr>
          <p:cNvGraphicFramePr>
            <a:graphicFrameLocks noGrp="1"/>
          </p:cNvGraphicFramePr>
          <p:nvPr/>
        </p:nvGraphicFramePr>
        <p:xfrm>
          <a:off x="3187891" y="2318747"/>
          <a:ext cx="1610819" cy="679988"/>
        </p:xfrm>
        <a:graphic>
          <a:graphicData uri="http://schemas.openxmlformats.org/drawingml/2006/table">
            <a:tbl>
              <a:tblPr/>
              <a:tblGrid>
                <a:gridCol w="619949">
                  <a:extLst>
                    <a:ext uri="{9D8B030D-6E8A-4147-A177-3AD203B41FA5}">
                      <a16:colId xmlns:a16="http://schemas.microsoft.com/office/drawing/2014/main" val="20000"/>
                    </a:ext>
                  </a:extLst>
                </a:gridCol>
                <a:gridCol w="284307">
                  <a:extLst>
                    <a:ext uri="{9D8B030D-6E8A-4147-A177-3AD203B41FA5}">
                      <a16:colId xmlns:a16="http://schemas.microsoft.com/office/drawing/2014/main" val="20001"/>
                    </a:ext>
                  </a:extLst>
                </a:gridCol>
                <a:gridCol w="296099">
                  <a:extLst>
                    <a:ext uri="{9D8B030D-6E8A-4147-A177-3AD203B41FA5}">
                      <a16:colId xmlns:a16="http://schemas.microsoft.com/office/drawing/2014/main" val="1809925171"/>
                    </a:ext>
                  </a:extLst>
                </a:gridCol>
                <a:gridCol w="410464">
                  <a:extLst>
                    <a:ext uri="{9D8B030D-6E8A-4147-A177-3AD203B41FA5}">
                      <a16:colId xmlns:a16="http://schemas.microsoft.com/office/drawing/2014/main" val="618652600"/>
                    </a:ext>
                  </a:extLst>
                </a:gridCol>
              </a:tblGrid>
              <a:tr h="14110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Gracemont (10+++)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AE288"/>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234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2.0GHz /5%</a:t>
                      </a:r>
                      <a:endPar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2x3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34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64</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4MB</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/4C</a:t>
                      </a:r>
                      <a:endParaRPr kumimoji="0" lang="en-US" sz="700" b="0" i="0" u="none" strike="noStrike" kern="1200"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3MB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34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1.24x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1.36x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1.69x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685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Cache</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NA</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10" name="Table 109">
            <a:extLst>
              <a:ext uri="{FF2B5EF4-FFF2-40B4-BE49-F238E27FC236}">
                <a16:creationId xmlns:a16="http://schemas.microsoft.com/office/drawing/2014/main" id="{155F00F1-571A-43C0-A242-6B0A3B172E9B}"/>
              </a:ext>
            </a:extLst>
          </p:cNvPr>
          <p:cNvGraphicFramePr>
            <a:graphicFrameLocks noGrp="1"/>
          </p:cNvGraphicFramePr>
          <p:nvPr/>
        </p:nvGraphicFramePr>
        <p:xfrm>
          <a:off x="606681" y="3173173"/>
          <a:ext cx="1568476" cy="686727"/>
        </p:xfrm>
        <a:graphic>
          <a:graphicData uri="http://schemas.openxmlformats.org/drawingml/2006/table">
            <a:tbl>
              <a:tblPr/>
              <a:tblGrid>
                <a:gridCol w="580904">
                  <a:extLst>
                    <a:ext uri="{9D8B030D-6E8A-4147-A177-3AD203B41FA5}">
                      <a16:colId xmlns:a16="http://schemas.microsoft.com/office/drawing/2014/main" val="20000"/>
                    </a:ext>
                  </a:extLst>
                </a:gridCol>
                <a:gridCol w="140972">
                  <a:extLst>
                    <a:ext uri="{9D8B030D-6E8A-4147-A177-3AD203B41FA5}">
                      <a16:colId xmlns:a16="http://schemas.microsoft.com/office/drawing/2014/main" val="20001"/>
                    </a:ext>
                  </a:extLst>
                </a:gridCol>
                <a:gridCol w="360938">
                  <a:extLst>
                    <a:ext uri="{9D8B030D-6E8A-4147-A177-3AD203B41FA5}">
                      <a16:colId xmlns:a16="http://schemas.microsoft.com/office/drawing/2014/main" val="2352847618"/>
                    </a:ext>
                  </a:extLst>
                </a:gridCol>
                <a:gridCol w="485662">
                  <a:extLst>
                    <a:ext uri="{9D8B030D-6E8A-4147-A177-3AD203B41FA5}">
                      <a16:colId xmlns:a16="http://schemas.microsoft.com/office/drawing/2014/main" val="618652600"/>
                    </a:ext>
                  </a:extLst>
                </a:gridCol>
              </a:tblGrid>
              <a:tr h="10156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Zen 2 (T-7)</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171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2.0GHz</a:t>
                      </a:r>
                      <a:endPar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SMT2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171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32/32kB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0.5MB/C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71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1.12x</a:t>
                      </a: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1.42x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777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Single uOP 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Q1’18</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 Rome </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Q3’19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111" name="Table 110">
            <a:extLst>
              <a:ext uri="{FF2B5EF4-FFF2-40B4-BE49-F238E27FC236}">
                <a16:creationId xmlns:a16="http://schemas.microsoft.com/office/drawing/2014/main" id="{A8946FB4-174D-46C1-96A7-28A63EC895F9}"/>
              </a:ext>
            </a:extLst>
          </p:cNvPr>
          <p:cNvGraphicFramePr>
            <a:graphicFrameLocks noGrp="1"/>
          </p:cNvGraphicFramePr>
          <p:nvPr/>
        </p:nvGraphicFramePr>
        <p:xfrm>
          <a:off x="2197300" y="3172495"/>
          <a:ext cx="1717475" cy="682448"/>
        </p:xfrm>
        <a:graphic>
          <a:graphicData uri="http://schemas.openxmlformats.org/drawingml/2006/table">
            <a:tbl>
              <a:tblPr/>
              <a:tblGrid>
                <a:gridCol w="587308">
                  <a:extLst>
                    <a:ext uri="{9D8B030D-6E8A-4147-A177-3AD203B41FA5}">
                      <a16:colId xmlns:a16="http://schemas.microsoft.com/office/drawing/2014/main" val="20000"/>
                    </a:ext>
                  </a:extLst>
                </a:gridCol>
                <a:gridCol w="340073">
                  <a:extLst>
                    <a:ext uri="{9D8B030D-6E8A-4147-A177-3AD203B41FA5}">
                      <a16:colId xmlns:a16="http://schemas.microsoft.com/office/drawing/2014/main" val="20001"/>
                    </a:ext>
                  </a:extLst>
                </a:gridCol>
                <a:gridCol w="368329">
                  <a:extLst>
                    <a:ext uri="{9D8B030D-6E8A-4147-A177-3AD203B41FA5}">
                      <a16:colId xmlns:a16="http://schemas.microsoft.com/office/drawing/2014/main" val="1494130917"/>
                    </a:ext>
                  </a:extLst>
                </a:gridCol>
                <a:gridCol w="421765">
                  <a:extLst>
                    <a:ext uri="{9D8B030D-6E8A-4147-A177-3AD203B41FA5}">
                      <a16:colId xmlns:a16="http://schemas.microsoft.com/office/drawing/2014/main" val="618652600"/>
                    </a:ext>
                  </a:extLst>
                </a:gridCol>
              </a:tblGrid>
              <a:tr h="9359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Zen 3 (T-7)</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818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2.0GHz</a:t>
                      </a:r>
                      <a:endPar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AVX2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SMT2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1894">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32/32kB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0.5MB/C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38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1.23x/1.12x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1.27x/1.12x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637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IPC, L3 Layout</a:t>
                      </a: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Q2’19</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Milan Q4’20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cxnSp>
        <p:nvCxnSpPr>
          <p:cNvPr id="5" name="Straight Arrow Connector 4">
            <a:extLst>
              <a:ext uri="{FF2B5EF4-FFF2-40B4-BE49-F238E27FC236}">
                <a16:creationId xmlns:a16="http://schemas.microsoft.com/office/drawing/2014/main" id="{FBB948B5-1633-4935-AAB1-F59FF4CB940C}"/>
              </a:ext>
            </a:extLst>
          </p:cNvPr>
          <p:cNvCxnSpPr>
            <a:cxnSpLocks/>
            <a:stCxn id="58" idx="3"/>
            <a:endCxn id="59" idx="1"/>
          </p:cNvCxnSpPr>
          <p:nvPr/>
        </p:nvCxnSpPr>
        <p:spPr>
          <a:xfrm flipV="1">
            <a:off x="2644443" y="4395274"/>
            <a:ext cx="933077" cy="312977"/>
          </a:xfrm>
          <a:prstGeom prst="straightConnector1">
            <a:avLst/>
          </a:prstGeom>
          <a:ln>
            <a:solidFill>
              <a:schemeClr val="tx1">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A98D6C6A-B810-4F9E-A5C2-7B30B7F7BC89}"/>
              </a:ext>
            </a:extLst>
          </p:cNvPr>
          <p:cNvCxnSpPr>
            <a:cxnSpLocks/>
            <a:stCxn id="58" idx="3"/>
            <a:endCxn id="165" idx="1"/>
          </p:cNvCxnSpPr>
          <p:nvPr/>
        </p:nvCxnSpPr>
        <p:spPr>
          <a:xfrm>
            <a:off x="2644443" y="4708251"/>
            <a:ext cx="1415703" cy="516735"/>
          </a:xfrm>
          <a:prstGeom prst="straightConnector1">
            <a:avLst/>
          </a:prstGeom>
          <a:ln>
            <a:solidFill>
              <a:schemeClr val="tx1">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A76BD41-21DE-4D33-BFD7-B3AB15D6242F}"/>
              </a:ext>
            </a:extLst>
          </p:cNvPr>
          <p:cNvSpPr txBox="1"/>
          <p:nvPr/>
        </p:nvSpPr>
        <p:spPr>
          <a:xfrm>
            <a:off x="2742872" y="5178321"/>
            <a:ext cx="1050916" cy="276999"/>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Intel Clear"/>
                <a:ea typeface="+mn-ea"/>
                <a:cs typeface="+mn-cs"/>
              </a:rPr>
              <a:t>N1 to N2: </a:t>
            </a:r>
            <a:br>
              <a:rPr kumimoji="0" lang="en-US" sz="900" b="0" i="0" u="none" strike="noStrike" kern="1200" cap="none" spc="0" normalizeH="0" baseline="0" noProof="0">
                <a:ln>
                  <a:noFill/>
                </a:ln>
                <a:solidFill>
                  <a:srgbClr val="FFFFFF"/>
                </a:solidFill>
                <a:effectLst/>
                <a:uLnTx/>
                <a:uFillTx/>
                <a:latin typeface="Intel Clear"/>
                <a:ea typeface="+mn-ea"/>
                <a:cs typeface="+mn-cs"/>
              </a:rPr>
            </a:br>
            <a:r>
              <a:rPr kumimoji="0" lang="en-US" sz="900" b="0" i="0" u="none" strike="noStrike" kern="1200" cap="none" spc="0" normalizeH="0" baseline="0" noProof="0">
                <a:ln>
                  <a:noFill/>
                </a:ln>
                <a:solidFill>
                  <a:srgbClr val="FFFFFF"/>
                </a:solidFill>
                <a:effectLst/>
                <a:uLnTx/>
                <a:uFillTx/>
                <a:latin typeface="Intel Clear"/>
                <a:ea typeface="+mn-ea"/>
                <a:cs typeface="+mn-cs"/>
              </a:rPr>
              <a:t>Power Efficiency</a:t>
            </a:r>
          </a:p>
        </p:txBody>
      </p:sp>
      <p:graphicFrame>
        <p:nvGraphicFramePr>
          <p:cNvPr id="58" name="Table 57">
            <a:extLst>
              <a:ext uri="{FF2B5EF4-FFF2-40B4-BE49-F238E27FC236}">
                <a16:creationId xmlns:a16="http://schemas.microsoft.com/office/drawing/2014/main" id="{910DB32E-712E-4EAC-BDC9-6953B3C9C595}"/>
              </a:ext>
            </a:extLst>
          </p:cNvPr>
          <p:cNvGraphicFramePr>
            <a:graphicFrameLocks noGrp="1"/>
          </p:cNvGraphicFramePr>
          <p:nvPr/>
        </p:nvGraphicFramePr>
        <p:xfrm>
          <a:off x="775047" y="4327251"/>
          <a:ext cx="1869396" cy="762000"/>
        </p:xfrm>
        <a:graphic>
          <a:graphicData uri="http://schemas.openxmlformats.org/drawingml/2006/table">
            <a:tbl>
              <a:tblPr/>
              <a:tblGrid>
                <a:gridCol w="552103">
                  <a:extLst>
                    <a:ext uri="{9D8B030D-6E8A-4147-A177-3AD203B41FA5}">
                      <a16:colId xmlns:a16="http://schemas.microsoft.com/office/drawing/2014/main" val="20000"/>
                    </a:ext>
                  </a:extLst>
                </a:gridCol>
                <a:gridCol w="273313">
                  <a:extLst>
                    <a:ext uri="{9D8B030D-6E8A-4147-A177-3AD203B41FA5}">
                      <a16:colId xmlns:a16="http://schemas.microsoft.com/office/drawing/2014/main" val="20001"/>
                    </a:ext>
                  </a:extLst>
                </a:gridCol>
                <a:gridCol w="591951">
                  <a:extLst>
                    <a:ext uri="{9D8B030D-6E8A-4147-A177-3AD203B41FA5}">
                      <a16:colId xmlns:a16="http://schemas.microsoft.com/office/drawing/2014/main" val="1940402324"/>
                    </a:ext>
                  </a:extLst>
                </a:gridCol>
                <a:gridCol w="452029">
                  <a:extLst>
                    <a:ext uri="{9D8B030D-6E8A-4147-A177-3AD203B41FA5}">
                      <a16:colId xmlns:a16="http://schemas.microsoft.com/office/drawing/2014/main" val="618652600"/>
                    </a:ext>
                  </a:extLst>
                </a:gridCol>
              </a:tblGrid>
              <a:tr h="6472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anose="020B0604030504040204" pitchFamily="34" charset="0"/>
                          <a:ea typeface="Verdana" panose="020B0604030504040204" pitchFamily="34" charset="0"/>
                          <a:cs typeface="Arial" charset="0"/>
                        </a:rPr>
                        <a:t>N1 (T-7)</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C39CE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13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Arial" charset="0"/>
                        </a:rPr>
                        <a:t>1.2GHz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sym typeface="Wingdings" panose="05000000000000000000" pitchFamily="2" charset="2"/>
                        </a:rPr>
                        <a:t>4</a:t>
                      </a:r>
                      <a:endPar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b="1" kern="0">
                          <a:solidFill>
                            <a:prstClr val="black"/>
                          </a:solidFill>
                          <a:latin typeface="Verdana" panose="020B0604030504040204" pitchFamily="34" charset="0"/>
                          <a:ea typeface="Verdana" panose="020B0604030504040204" pitchFamily="34" charset="0"/>
                          <a:cs typeface="Tahoma" pitchFamily="34" charset="0"/>
                        </a:rPr>
                        <a:t>ARMv8.2a </a:t>
                      </a:r>
                      <a:br>
                        <a:rPr lang="en-US" sz="700" b="1" kern="0">
                          <a:solidFill>
                            <a:prstClr val="black"/>
                          </a:solidFill>
                          <a:latin typeface="Verdana" panose="020B0604030504040204" pitchFamily="34" charset="0"/>
                          <a:ea typeface="Verdana" panose="020B0604030504040204" pitchFamily="34" charset="0"/>
                          <a:cs typeface="Tahoma" pitchFamily="34" charset="0"/>
                        </a:rPr>
                      </a:br>
                      <a:r>
                        <a:rPr lang="en-US" sz="700" b="1" kern="0">
                          <a:solidFill>
                            <a:prstClr val="black"/>
                          </a:solidFill>
                          <a:latin typeface="Verdana" panose="020B0604030504040204" pitchFamily="34" charset="0"/>
                          <a:ea typeface="Verdana" panose="020B0604030504040204" pitchFamily="34" charset="0"/>
                          <a:cs typeface="Tahoma" pitchFamily="34" charset="0"/>
                        </a:rPr>
                        <a:t>+ LDAPR</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anose="020B0604030504040204" pitchFamily="34" charset="0"/>
                          <a:ea typeface="Verdana" panose="020B0604030504040204" pitchFamily="34" charset="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66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1MB/C</a:t>
                      </a:r>
                      <a:endParaRPr kumimoji="0" lang="en-US" sz="700" b="1" i="0" u="none" strike="noStrike" kern="1200" cap="none" normalizeH="0" baseline="3000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2MB/4C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66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NA</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NA</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Arial" charset="0"/>
                        </a:rPr>
                        <a:t>NA</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3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L2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Arial" charset="0"/>
                        </a:rPr>
                        <a:t>GVT2</a:t>
                      </a:r>
                      <a:br>
                        <a:rPr kumimoji="0" lang="en-US" sz="700" b="0" i="0"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Arial" charset="0"/>
                        </a:rPr>
                      </a:br>
                      <a:r>
                        <a:rPr kumimoji="0" lang="en-US" sz="700" b="0" i="0"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Arial" charset="0"/>
                        </a:rPr>
                        <a:t>KP920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59" name="Table 58">
            <a:extLst>
              <a:ext uri="{FF2B5EF4-FFF2-40B4-BE49-F238E27FC236}">
                <a16:creationId xmlns:a16="http://schemas.microsoft.com/office/drawing/2014/main" id="{4883EBFD-4942-4EDD-852B-F90647300296}"/>
              </a:ext>
            </a:extLst>
          </p:cNvPr>
          <p:cNvGraphicFramePr>
            <a:graphicFrameLocks noGrp="1"/>
          </p:cNvGraphicFramePr>
          <p:nvPr/>
        </p:nvGraphicFramePr>
        <p:xfrm>
          <a:off x="3577520" y="4014274"/>
          <a:ext cx="2076832" cy="762000"/>
        </p:xfrm>
        <a:graphic>
          <a:graphicData uri="http://schemas.openxmlformats.org/drawingml/2006/table">
            <a:tbl>
              <a:tblPr/>
              <a:tblGrid>
                <a:gridCol w="550454">
                  <a:extLst>
                    <a:ext uri="{9D8B030D-6E8A-4147-A177-3AD203B41FA5}">
                      <a16:colId xmlns:a16="http://schemas.microsoft.com/office/drawing/2014/main" val="20000"/>
                    </a:ext>
                  </a:extLst>
                </a:gridCol>
                <a:gridCol w="233859">
                  <a:extLst>
                    <a:ext uri="{9D8B030D-6E8A-4147-A177-3AD203B41FA5}">
                      <a16:colId xmlns:a16="http://schemas.microsoft.com/office/drawing/2014/main" val="20001"/>
                    </a:ext>
                  </a:extLst>
                </a:gridCol>
                <a:gridCol w="796981">
                  <a:extLst>
                    <a:ext uri="{9D8B030D-6E8A-4147-A177-3AD203B41FA5}">
                      <a16:colId xmlns:a16="http://schemas.microsoft.com/office/drawing/2014/main" val="1362558956"/>
                    </a:ext>
                  </a:extLst>
                </a:gridCol>
                <a:gridCol w="495538">
                  <a:extLst>
                    <a:ext uri="{9D8B030D-6E8A-4147-A177-3AD203B41FA5}">
                      <a16:colId xmlns:a16="http://schemas.microsoft.com/office/drawing/2014/main" val="618652600"/>
                    </a:ext>
                  </a:extLst>
                </a:gridCol>
              </a:tblGrid>
              <a:tr h="8622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V1 (T-7 / T-5)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gradFill flip="none" rotWithShape="1">
                      <a:gsLst>
                        <a:gs pos="0">
                          <a:srgbClr val="7030A0"/>
                        </a:gs>
                        <a:gs pos="76000">
                          <a:srgbClr val="FFC000"/>
                        </a:gs>
                      </a:gsLst>
                      <a:lin ang="0" scaled="1"/>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85912">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1.2/1.4GHz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b="1" kern="0">
                          <a:solidFill>
                            <a:prstClr val="black"/>
                          </a:solidFill>
                          <a:latin typeface="Tahoma" pitchFamily="34" charset="0"/>
                          <a:ea typeface="Tahoma" pitchFamily="34" charset="0"/>
                          <a:cs typeface="Tahoma" pitchFamily="34" charset="0"/>
                        </a:rPr>
                        <a:t>ARMv8.4a, bf16, SVE 2x256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2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1MB/C</a:t>
                      </a:r>
                      <a:endParaRPr kumimoji="0" lang="en-US" sz="700" b="0" i="0" u="none" strike="noStrike" kern="1200"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2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1.45x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2.08x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1.68x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859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SVE, bf16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2H’20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GVT HPC1 Q4’21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sp>
        <p:nvSpPr>
          <p:cNvPr id="82" name="TextBox 81">
            <a:extLst>
              <a:ext uri="{FF2B5EF4-FFF2-40B4-BE49-F238E27FC236}">
                <a16:creationId xmlns:a16="http://schemas.microsoft.com/office/drawing/2014/main" id="{A4C9CE46-1D53-4191-83DE-8F7EEDA55BAE}"/>
              </a:ext>
            </a:extLst>
          </p:cNvPr>
          <p:cNvSpPr txBox="1"/>
          <p:nvPr/>
        </p:nvSpPr>
        <p:spPr>
          <a:xfrm>
            <a:off x="133103" y="5058473"/>
            <a:ext cx="595730" cy="215444"/>
          </a:xfrm>
          <a:prstGeom prst="rect">
            <a:avLst/>
          </a:prstGeom>
          <a:noFill/>
        </p:spPr>
        <p:txBody>
          <a:bodyPr vert="horz"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Intel Clear"/>
                <a:ea typeface="+mn-ea"/>
                <a:cs typeface="+mn-cs"/>
              </a:rPr>
              <a:t>ARM N </a:t>
            </a:r>
          </a:p>
        </p:txBody>
      </p:sp>
      <p:sp>
        <p:nvSpPr>
          <p:cNvPr id="83" name="TextBox 82">
            <a:extLst>
              <a:ext uri="{FF2B5EF4-FFF2-40B4-BE49-F238E27FC236}">
                <a16:creationId xmlns:a16="http://schemas.microsoft.com/office/drawing/2014/main" id="{1483239A-C648-459C-A8BB-00C0578A323F}"/>
              </a:ext>
            </a:extLst>
          </p:cNvPr>
          <p:cNvSpPr txBox="1"/>
          <p:nvPr/>
        </p:nvSpPr>
        <p:spPr>
          <a:xfrm>
            <a:off x="2850568" y="4190458"/>
            <a:ext cx="551717" cy="276999"/>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Intel Clear"/>
                <a:ea typeface="+mn-ea"/>
                <a:cs typeface="+mn-cs"/>
              </a:rPr>
              <a:t>N1 to V1: </a:t>
            </a:r>
            <a:br>
              <a:rPr kumimoji="0" lang="en-US" sz="900" b="0" i="0" u="none" strike="noStrike" kern="1200" cap="none" spc="0" normalizeH="0" baseline="0" noProof="0">
                <a:ln>
                  <a:noFill/>
                </a:ln>
                <a:solidFill>
                  <a:srgbClr val="FFFFFF"/>
                </a:solidFill>
                <a:effectLst/>
                <a:uLnTx/>
                <a:uFillTx/>
                <a:latin typeface="Intel Clear"/>
                <a:ea typeface="+mn-ea"/>
                <a:cs typeface="+mn-cs"/>
              </a:rPr>
            </a:br>
            <a:r>
              <a:rPr kumimoji="0" lang="en-US" sz="900" b="0" i="0" u="none" strike="noStrike" kern="1200" cap="none" spc="0" normalizeH="0" baseline="0" noProof="0">
                <a:ln>
                  <a:noFill/>
                </a:ln>
                <a:solidFill>
                  <a:srgbClr val="FFFFFF"/>
                </a:solidFill>
                <a:effectLst/>
                <a:uLnTx/>
                <a:uFillTx/>
                <a:latin typeface="Intel Clear"/>
                <a:ea typeface="+mn-ea"/>
                <a:cs typeface="+mn-cs"/>
              </a:rPr>
              <a:t>High IPC</a:t>
            </a:r>
          </a:p>
        </p:txBody>
      </p:sp>
      <p:graphicFrame>
        <p:nvGraphicFramePr>
          <p:cNvPr id="85" name="Table 84">
            <a:extLst>
              <a:ext uri="{FF2B5EF4-FFF2-40B4-BE49-F238E27FC236}">
                <a16:creationId xmlns:a16="http://schemas.microsoft.com/office/drawing/2014/main" id="{480BE959-FF92-4283-9B0A-E49FFCC68879}"/>
              </a:ext>
            </a:extLst>
          </p:cNvPr>
          <p:cNvGraphicFramePr>
            <a:graphicFrameLocks noGrp="1"/>
          </p:cNvGraphicFramePr>
          <p:nvPr/>
        </p:nvGraphicFramePr>
        <p:xfrm>
          <a:off x="11104766" y="2292182"/>
          <a:ext cx="1797035" cy="710427"/>
        </p:xfrm>
        <a:graphic>
          <a:graphicData uri="http://schemas.openxmlformats.org/drawingml/2006/table">
            <a:tbl>
              <a:tblPr/>
              <a:tblGrid>
                <a:gridCol w="514343">
                  <a:extLst>
                    <a:ext uri="{9D8B030D-6E8A-4147-A177-3AD203B41FA5}">
                      <a16:colId xmlns:a16="http://schemas.microsoft.com/office/drawing/2014/main" val="20000"/>
                    </a:ext>
                  </a:extLst>
                </a:gridCol>
                <a:gridCol w="273225">
                  <a:extLst>
                    <a:ext uri="{9D8B030D-6E8A-4147-A177-3AD203B41FA5}">
                      <a16:colId xmlns:a16="http://schemas.microsoft.com/office/drawing/2014/main" val="20001"/>
                    </a:ext>
                  </a:extLst>
                </a:gridCol>
                <a:gridCol w="498255">
                  <a:extLst>
                    <a:ext uri="{9D8B030D-6E8A-4147-A177-3AD203B41FA5}">
                      <a16:colId xmlns:a16="http://schemas.microsoft.com/office/drawing/2014/main" val="2887020291"/>
                    </a:ext>
                  </a:extLst>
                </a:gridCol>
                <a:gridCol w="511212">
                  <a:extLst>
                    <a:ext uri="{9D8B030D-6E8A-4147-A177-3AD203B41FA5}">
                      <a16:colId xmlns:a16="http://schemas.microsoft.com/office/drawing/2014/main" val="618652600"/>
                    </a:ext>
                  </a:extLst>
                </a:gridCol>
              </a:tblGrid>
              <a:tr h="12733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err="1">
                          <a:ln>
                            <a:noFill/>
                          </a:ln>
                          <a:solidFill>
                            <a:schemeClr val="tx1"/>
                          </a:solidFill>
                          <a:effectLst/>
                          <a:latin typeface="Verdana" pitchFamily="34" charset="0"/>
                          <a:ea typeface="新細明體" pitchFamily="18" charset="-120"/>
                          <a:cs typeface="Arial" charset="0"/>
                        </a:rPr>
                        <a:t>Darkmont</a:t>
                      </a: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a:t>
                      </a:r>
                      <a:r>
                        <a:rPr kumimoji="0" lang="en-US" altLang="zh-TW" sz="800" b="1" i="0" u="none" strike="noStrike" cap="none" normalizeH="0" baseline="0">
                          <a:ln>
                            <a:noFill/>
                          </a:ln>
                          <a:solidFill>
                            <a:srgbClr val="FF0000"/>
                          </a:solidFill>
                          <a:effectLst/>
                          <a:latin typeface="Verdana" pitchFamily="34" charset="0"/>
                          <a:ea typeface="新細明體" pitchFamily="18" charset="-120"/>
                          <a:cs typeface="Arial" charset="0"/>
                        </a:rPr>
                        <a:t>1278.3</a:t>
                      </a: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200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1" i="0" u="none" strike="noStrike" cap="none" normalizeH="0" baseline="0">
                          <a:ln>
                            <a:noFill/>
                          </a:ln>
                          <a:solidFill>
                            <a:srgbClr val="FF0000"/>
                          </a:solidFill>
                          <a:effectLst/>
                          <a:latin typeface="Verdana" pitchFamily="34" charset="0"/>
                          <a:ea typeface="新細明體" pitchFamily="18" charset="-120"/>
                          <a:cs typeface="Arial" charset="0"/>
                        </a:rPr>
                        <a:t>3GHz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3x3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AVX256+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00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64/48 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00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1.05</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sym typeface="Wingdings" panose="05000000000000000000" pitchFamily="2" charset="2"/>
                        </a:rPr>
                        <a:t>x</a:t>
                      </a: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0.95x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1.1x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228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width</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Q3’23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CWF Q1’25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86" name="Table 85">
            <a:extLst>
              <a:ext uri="{FF2B5EF4-FFF2-40B4-BE49-F238E27FC236}">
                <a16:creationId xmlns:a16="http://schemas.microsoft.com/office/drawing/2014/main" id="{F0E6EDF0-3DA3-413A-AFC0-54446396A760}"/>
              </a:ext>
            </a:extLst>
          </p:cNvPr>
          <p:cNvGraphicFramePr>
            <a:graphicFrameLocks noGrp="1"/>
          </p:cNvGraphicFramePr>
          <p:nvPr/>
        </p:nvGraphicFramePr>
        <p:xfrm>
          <a:off x="10081037" y="4014274"/>
          <a:ext cx="1592967" cy="733112"/>
        </p:xfrm>
        <a:graphic>
          <a:graphicData uri="http://schemas.openxmlformats.org/drawingml/2006/table">
            <a:tbl>
              <a:tblPr/>
              <a:tblGrid>
                <a:gridCol w="406252">
                  <a:extLst>
                    <a:ext uri="{9D8B030D-6E8A-4147-A177-3AD203B41FA5}">
                      <a16:colId xmlns:a16="http://schemas.microsoft.com/office/drawing/2014/main" val="20000"/>
                    </a:ext>
                  </a:extLst>
                </a:gridCol>
                <a:gridCol w="355362">
                  <a:extLst>
                    <a:ext uri="{9D8B030D-6E8A-4147-A177-3AD203B41FA5}">
                      <a16:colId xmlns:a16="http://schemas.microsoft.com/office/drawing/2014/main" val="20001"/>
                    </a:ext>
                  </a:extLst>
                </a:gridCol>
                <a:gridCol w="237663">
                  <a:extLst>
                    <a:ext uri="{9D8B030D-6E8A-4147-A177-3AD203B41FA5}">
                      <a16:colId xmlns:a16="http://schemas.microsoft.com/office/drawing/2014/main" val="1362558956"/>
                    </a:ext>
                  </a:extLst>
                </a:gridCol>
                <a:gridCol w="593690">
                  <a:extLst>
                    <a:ext uri="{9D8B030D-6E8A-4147-A177-3AD203B41FA5}">
                      <a16:colId xmlns:a16="http://schemas.microsoft.com/office/drawing/2014/main" val="618652600"/>
                    </a:ext>
                  </a:extLst>
                </a:gridCol>
              </a:tblGrid>
              <a:tr h="13461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FFFF00"/>
                          </a:solidFill>
                          <a:effectLst/>
                          <a:latin typeface="Verdana" pitchFamily="34" charset="0"/>
                          <a:ea typeface="新細明體" pitchFamily="18" charset="-120"/>
                          <a:cs typeface="Arial" charset="0"/>
                        </a:rPr>
                        <a:t>V3 (T-3+)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54691A"/>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2097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FF0000"/>
                          </a:solidFill>
                          <a:effectLst/>
                          <a:latin typeface="Verdana" pitchFamily="34" charset="0"/>
                          <a:ea typeface="新細明體" pitchFamily="18" charset="-120"/>
                          <a:cs typeface="Arial" charset="0"/>
                        </a:rPr>
                        <a:t>1.6GHz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b="0" kern="0">
                          <a:solidFill>
                            <a:prstClr val="black"/>
                          </a:solidFill>
                          <a:latin typeface="Tahoma" pitchFamily="34" charset="0"/>
                          <a:ea typeface="Tahoma" pitchFamily="34" charset="0"/>
                          <a:cs typeface="Tahoma" pitchFamily="34"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No</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097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kern="1200">
                          <a:solidFill>
                            <a:schemeClr val="tx1"/>
                          </a:solidFill>
                          <a:latin typeface="+mn-lt"/>
                          <a:ea typeface="+mn-ea"/>
                          <a:cs typeface="+mn-cs"/>
                        </a:rPr>
                        <a:t>128/64K</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1MB/C</a:t>
                      </a:r>
                      <a:endParaRPr kumimoji="0" lang="en-US" sz="700" b="0" i="0" u="none" strike="noStrike" kern="1200" cap="none" normalizeH="0" baseline="30000">
                        <a:ln>
                          <a:noFill/>
                        </a:ln>
                        <a:solidFill>
                          <a:srgbClr val="000000"/>
                        </a:solidFill>
                        <a:effectLst/>
                        <a:latin typeface="Verdana" panose="020B0604030504040204" pitchFamily="34" charset="0"/>
                        <a:ea typeface="Verdana" panose="020B0604030504040204" pitchFamily="34" charset="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anose="020B0604030504040204" pitchFamily="34" charset="0"/>
                          <a:ea typeface="Verdana" panose="020B0604030504040204" pitchFamily="34" charset="0"/>
                          <a:cs typeface="Arial" charset="0"/>
                        </a:rPr>
                        <a:t>10MB/4C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09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FF0000"/>
                          </a:solidFill>
                          <a:effectLst/>
                          <a:latin typeface="Verdana"/>
                          <a:ea typeface="Verdana"/>
                          <a:cs typeface="Arial"/>
                        </a:rPr>
                        <a:t>1.3x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rPr>
                        <a:t>1. 45x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rPr>
                        <a:t>1.45x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35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TBD</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1H’24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chemeClr val="tx1"/>
                          </a:solidFill>
                          <a:effectLst/>
                          <a:uLnTx/>
                          <a:uFillTx/>
                          <a:latin typeface="Verdana"/>
                          <a:ea typeface="Verdana"/>
                          <a:cs typeface="Arial"/>
                        </a:rPr>
                        <a:t>GVT HPC3 Q1’25</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sp>
        <p:nvSpPr>
          <p:cNvPr id="62" name="Rectangle: Rounded Corners 61">
            <a:extLst>
              <a:ext uri="{FF2B5EF4-FFF2-40B4-BE49-F238E27FC236}">
                <a16:creationId xmlns:a16="http://schemas.microsoft.com/office/drawing/2014/main" id="{9DA15254-15FA-4BA8-A953-AE2B7AC900AF}"/>
              </a:ext>
            </a:extLst>
          </p:cNvPr>
          <p:cNvSpPr/>
          <p:nvPr/>
        </p:nvSpPr>
        <p:spPr>
          <a:xfrm>
            <a:off x="32389" y="610937"/>
            <a:ext cx="2921401" cy="1152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Intel Clear"/>
                <a:ea typeface="+mn-ea"/>
                <a:cs typeface="+mn-cs"/>
              </a:rPr>
              <a:t>Left edge roughly aligned to lead SoC launch</a:t>
            </a:r>
          </a:p>
        </p:txBody>
      </p:sp>
      <p:graphicFrame>
        <p:nvGraphicFramePr>
          <p:cNvPr id="63" name="Table 62">
            <a:extLst>
              <a:ext uri="{FF2B5EF4-FFF2-40B4-BE49-F238E27FC236}">
                <a16:creationId xmlns:a16="http://schemas.microsoft.com/office/drawing/2014/main" id="{EA33F18B-604E-4252-B759-0E5592746937}"/>
              </a:ext>
            </a:extLst>
          </p:cNvPr>
          <p:cNvGraphicFramePr>
            <a:graphicFrameLocks noGrp="1"/>
          </p:cNvGraphicFramePr>
          <p:nvPr/>
        </p:nvGraphicFramePr>
        <p:xfrm>
          <a:off x="8495936" y="70745"/>
          <a:ext cx="3610845" cy="640080"/>
        </p:xfrm>
        <a:graphic>
          <a:graphicData uri="http://schemas.openxmlformats.org/drawingml/2006/table">
            <a:tbl>
              <a:tblPr/>
              <a:tblGrid>
                <a:gridCol w="1254179">
                  <a:extLst>
                    <a:ext uri="{9D8B030D-6E8A-4147-A177-3AD203B41FA5}">
                      <a16:colId xmlns:a16="http://schemas.microsoft.com/office/drawing/2014/main" val="20000"/>
                    </a:ext>
                  </a:extLst>
                </a:gridCol>
                <a:gridCol w="684429">
                  <a:extLst>
                    <a:ext uri="{9D8B030D-6E8A-4147-A177-3AD203B41FA5}">
                      <a16:colId xmlns:a16="http://schemas.microsoft.com/office/drawing/2014/main" val="20001"/>
                    </a:ext>
                  </a:extLst>
                </a:gridCol>
                <a:gridCol w="583976">
                  <a:extLst>
                    <a:ext uri="{9D8B030D-6E8A-4147-A177-3AD203B41FA5}">
                      <a16:colId xmlns:a16="http://schemas.microsoft.com/office/drawing/2014/main" val="1940151220"/>
                    </a:ext>
                  </a:extLst>
                </a:gridCol>
                <a:gridCol w="1088261">
                  <a:extLst>
                    <a:ext uri="{9D8B030D-6E8A-4147-A177-3AD203B41FA5}">
                      <a16:colId xmlns:a16="http://schemas.microsoft.com/office/drawing/2014/main" val="297586524"/>
                    </a:ext>
                  </a:extLst>
                </a:gridCol>
              </a:tblGrid>
              <a:tr h="7765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1"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IP Name </a:t>
                      </a: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(POR Process Node)</a:t>
                      </a:r>
                    </a:p>
                  </a:txBody>
                  <a:tcPr marL="0" marR="0" marT="0" marB="0" anchor="ctr" horzOverflow="overflow">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lnL w="1905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900" b="1"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5">
                      <a:fgClr>
                        <a:schemeClr val="bg2"/>
                      </a:fgClr>
                      <a:bgClr>
                        <a:schemeClr val="bg1"/>
                      </a:bgClr>
                    </a:pattFill>
                  </a:tcPr>
                </a:tc>
                <a:extLst>
                  <a:ext uri="{0D108BD9-81ED-4DB2-BD59-A6C34878D82A}">
                    <a16:rowId xmlns:a16="http://schemas.microsoft.com/office/drawing/2014/main" val="10000"/>
                  </a:ext>
                </a:extLst>
              </a:tr>
              <a:tr h="787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Freq~0.65V</a:t>
                      </a:r>
                      <a:r>
                        <a:rPr kumimoji="0" lang="en-US" altLang="zh-TW" sz="700" b="0" i="0" u="none" strike="noStrike" cap="none" normalizeH="0" baseline="-25000">
                          <a:ln>
                            <a:noFill/>
                          </a:ln>
                          <a:solidFill>
                            <a:schemeClr val="tx1">
                              <a:lumMod val="85000"/>
                              <a:lumOff val="15000"/>
                            </a:schemeClr>
                          </a:solidFill>
                          <a:effectLst/>
                          <a:latin typeface="Verdana" pitchFamily="34" charset="0"/>
                          <a:ea typeface="新細明體" pitchFamily="18" charset="-120"/>
                          <a:cs typeface="Arial" charset="0"/>
                        </a:rPr>
                        <a:t>cc gate</a:t>
                      </a: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 (PV Push)</a:t>
                      </a:r>
                    </a:p>
                  </a:txBody>
                  <a:tcPr marL="0" marR="0" marT="0" marB="0" anchor="ctr" horzOverflow="overflow">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Width</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Vector Size</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Hyperthreading</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7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L1 I / L1 D Capacity</a:t>
                      </a:r>
                    </a:p>
                  </a:txBody>
                  <a:tcPr marL="0" marR="0" marT="0" marB="0" anchor="ctr" horzOverflow="overflow">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L2 Capacity</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L3 Slice per Core</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71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ST /MT IPC CAGR</a:t>
                      </a:r>
                    </a:p>
                  </a:txBody>
                  <a:tcPr marL="0" marR="0" marT="0" marB="0" anchor="ctr" horzOverflow="overflow">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ST Cdyn </a:t>
                      </a:r>
                      <a:b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b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G2G CAGR</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MT Cdyn </a:t>
                      </a:r>
                      <a:b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b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G2G CAGR</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Inner Core Area </a:t>
                      </a:r>
                      <a:b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b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G2G CAGR</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7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Salient Feature</a:t>
                      </a:r>
                    </a:p>
                  </a:txBody>
                  <a:tcPr marL="0" marR="0" marT="0" marB="0" anchor="ctr" horzOverflow="overflow">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IP VTI</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lumMod val="85000"/>
                              <a:lumOff val="15000"/>
                            </a:schemeClr>
                          </a:solidFill>
                          <a:effectLst/>
                          <a:latin typeface="Verdana" pitchFamily="34" charset="0"/>
                          <a:ea typeface="新細明體" pitchFamily="18" charset="-120"/>
                          <a:cs typeface="Arial" charset="0"/>
                        </a:rPr>
                        <a:t>Lead Server SoC PRQ</a:t>
                      </a:r>
                    </a:p>
                  </a:txBody>
                  <a:tcPr marL="0" marR="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4268053"/>
                  </a:ext>
                </a:extLst>
              </a:tr>
            </a:tbl>
          </a:graphicData>
        </a:graphic>
      </p:graphicFrame>
      <p:graphicFrame>
        <p:nvGraphicFramePr>
          <p:cNvPr id="73" name="Table 72">
            <a:extLst>
              <a:ext uri="{FF2B5EF4-FFF2-40B4-BE49-F238E27FC236}">
                <a16:creationId xmlns:a16="http://schemas.microsoft.com/office/drawing/2014/main" id="{AA208547-244E-4538-823A-AD4126362258}"/>
              </a:ext>
            </a:extLst>
          </p:cNvPr>
          <p:cNvGraphicFramePr>
            <a:graphicFrameLocks noGrp="1"/>
          </p:cNvGraphicFramePr>
          <p:nvPr/>
        </p:nvGraphicFramePr>
        <p:xfrm>
          <a:off x="8951116" y="1471935"/>
          <a:ext cx="1345996" cy="736741"/>
        </p:xfrm>
        <a:graphic>
          <a:graphicData uri="http://schemas.openxmlformats.org/drawingml/2006/table">
            <a:tbl>
              <a:tblPr/>
              <a:tblGrid>
                <a:gridCol w="526323">
                  <a:extLst>
                    <a:ext uri="{9D8B030D-6E8A-4147-A177-3AD203B41FA5}">
                      <a16:colId xmlns:a16="http://schemas.microsoft.com/office/drawing/2014/main" val="20000"/>
                    </a:ext>
                  </a:extLst>
                </a:gridCol>
                <a:gridCol w="106350">
                  <a:extLst>
                    <a:ext uri="{9D8B030D-6E8A-4147-A177-3AD203B41FA5}">
                      <a16:colId xmlns:a16="http://schemas.microsoft.com/office/drawing/2014/main" val="20001"/>
                    </a:ext>
                  </a:extLst>
                </a:gridCol>
                <a:gridCol w="395581">
                  <a:extLst>
                    <a:ext uri="{9D8B030D-6E8A-4147-A177-3AD203B41FA5}">
                      <a16:colId xmlns:a16="http://schemas.microsoft.com/office/drawing/2014/main" val="4233051302"/>
                    </a:ext>
                  </a:extLst>
                </a:gridCol>
                <a:gridCol w="317742">
                  <a:extLst>
                    <a:ext uri="{9D8B030D-6E8A-4147-A177-3AD203B41FA5}">
                      <a16:colId xmlns:a16="http://schemas.microsoft.com/office/drawing/2014/main" val="618652600"/>
                    </a:ext>
                  </a:extLst>
                </a:gridCol>
              </a:tblGrid>
              <a:tr h="115989">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Lion Cove(1276.4)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322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3.3GHz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8</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AVX512</a:t>
                      </a:r>
                      <a:endParaRPr lang="en-US" sz="700"/>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FF0000"/>
                          </a:solidFill>
                          <a:effectLst/>
                          <a:latin typeface="Verdana" pitchFamily="34" charset="0"/>
                          <a:ea typeface="新細明體" pitchFamily="18" charset="-120"/>
                          <a:cs typeface="Arial" charset="0"/>
                        </a:rPr>
                        <a:t>SMT2</a:t>
                      </a:r>
                      <a:endParaRPr kumimoji="0" lang="en-US" altLang="zh-TW" sz="700" b="1" i="0" u="none" strike="noStrike" cap="none" normalizeH="0" baseline="30000">
                        <a:ln>
                          <a:noFill/>
                        </a:ln>
                        <a:solidFill>
                          <a:srgbClr val="FF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1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a:t>
                      </a: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64</a:t>
                      </a: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2MB/C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029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sym typeface="Wingdings" panose="05000000000000000000" pitchFamily="2" charset="2"/>
                        </a:rPr>
                        <a:t>1.15/</a:t>
                      </a:r>
                      <a:b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sym typeface="Wingdings" panose="05000000000000000000" pitchFamily="2" charset="2"/>
                        </a:rPr>
                      </a:br>
                      <a:r>
                        <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rPr>
                        <a:t>1.165x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1.0/1.12x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0.98x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625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 </a:t>
                      </a:r>
                      <a:r>
                        <a:rPr kumimoji="0" lang="en-US" sz="700" b="0" i="0" u="none" strike="sngStrike" kern="1200" cap="none" normalizeH="0" baseline="0">
                          <a:ln>
                            <a:noFill/>
                          </a:ln>
                          <a:solidFill>
                            <a:srgbClr val="000000"/>
                          </a:solidFill>
                          <a:effectLst/>
                          <a:latin typeface="Verdana" pitchFamily="34" charset="0"/>
                          <a:ea typeface="新細明體" pitchFamily="18" charset="-120"/>
                          <a:cs typeface="Arial" charset="0"/>
                        </a:rPr>
                        <a:t>SMT4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TBD</a:t>
                      </a:r>
                      <a:endParaRPr kumimoji="0" lang="en-US" sz="700" b="0" i="0" u="none" strike="noStrike" kern="1200" cap="none" normalizeH="0" baseline="0">
                        <a:ln>
                          <a:noFill/>
                        </a:ln>
                        <a:solidFill>
                          <a:srgbClr val="FF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TBD</a:t>
                      </a:r>
                      <a:endPar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74" name="Table 73">
            <a:extLst>
              <a:ext uri="{FF2B5EF4-FFF2-40B4-BE49-F238E27FC236}">
                <a16:creationId xmlns:a16="http://schemas.microsoft.com/office/drawing/2014/main" id="{95C3F713-2324-40A4-A12F-2FE6DE4F67EC}"/>
              </a:ext>
            </a:extLst>
          </p:cNvPr>
          <p:cNvGraphicFramePr>
            <a:graphicFrameLocks noGrp="1"/>
          </p:cNvGraphicFramePr>
          <p:nvPr/>
        </p:nvGraphicFramePr>
        <p:xfrm>
          <a:off x="11086813" y="1446742"/>
          <a:ext cx="1592967" cy="733820"/>
        </p:xfrm>
        <a:graphic>
          <a:graphicData uri="http://schemas.openxmlformats.org/drawingml/2006/table">
            <a:tbl>
              <a:tblPr/>
              <a:tblGrid>
                <a:gridCol w="517124">
                  <a:extLst>
                    <a:ext uri="{9D8B030D-6E8A-4147-A177-3AD203B41FA5}">
                      <a16:colId xmlns:a16="http://schemas.microsoft.com/office/drawing/2014/main" val="20000"/>
                    </a:ext>
                  </a:extLst>
                </a:gridCol>
                <a:gridCol w="247650">
                  <a:extLst>
                    <a:ext uri="{9D8B030D-6E8A-4147-A177-3AD203B41FA5}">
                      <a16:colId xmlns:a16="http://schemas.microsoft.com/office/drawing/2014/main" val="20001"/>
                    </a:ext>
                  </a:extLst>
                </a:gridCol>
                <a:gridCol w="352425">
                  <a:extLst>
                    <a:ext uri="{9D8B030D-6E8A-4147-A177-3AD203B41FA5}">
                      <a16:colId xmlns:a16="http://schemas.microsoft.com/office/drawing/2014/main" val="960355987"/>
                    </a:ext>
                  </a:extLst>
                </a:gridCol>
                <a:gridCol w="475768">
                  <a:extLst>
                    <a:ext uri="{9D8B030D-6E8A-4147-A177-3AD203B41FA5}">
                      <a16:colId xmlns:a16="http://schemas.microsoft.com/office/drawing/2014/main" val="618652600"/>
                    </a:ext>
                  </a:extLst>
                </a:gridCol>
              </a:tblGrid>
              <a:tr h="1179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Panther Cove (</a:t>
                      </a:r>
                      <a:r>
                        <a:rPr kumimoji="0" lang="en-US" altLang="zh-TW" sz="800" b="1" i="0" u="none" strike="noStrike" cap="none" normalizeH="0" baseline="0">
                          <a:ln>
                            <a:noFill/>
                          </a:ln>
                          <a:solidFill>
                            <a:srgbClr val="FF0000"/>
                          </a:solidFill>
                          <a:effectLst/>
                          <a:latin typeface="Verdana" pitchFamily="34" charset="0"/>
                          <a:ea typeface="新細明體" pitchFamily="18" charset="-120"/>
                          <a:cs typeface="Arial" charset="0"/>
                          <a:sym typeface="Wingdings" panose="05000000000000000000" pitchFamily="2" charset="2"/>
                        </a:rPr>
                        <a:t>1278.3</a:t>
                      </a: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851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3.6GHz</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kern="1200" cap="none" normalizeH="0" baseline="0">
                          <a:ln>
                            <a:noFill/>
                          </a:ln>
                          <a:solidFill>
                            <a:schemeClr val="tx1"/>
                          </a:solidFill>
                          <a:effectLst/>
                          <a:latin typeface="Verdana" pitchFamily="34" charset="0"/>
                          <a:ea typeface="新細明體" pitchFamily="18" charset="-120"/>
                          <a:cs typeface="Arial" charset="0"/>
                        </a:rPr>
                        <a:t>10</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kern="1200" cap="none" normalizeH="0" baseline="0">
                          <a:ln>
                            <a:noFill/>
                          </a:ln>
                          <a:solidFill>
                            <a:srgbClr val="000000"/>
                          </a:solidFill>
                          <a:effectLst/>
                          <a:latin typeface="Verdana" pitchFamily="34" charset="0"/>
                          <a:ea typeface="新細明體" pitchFamily="18" charset="-120"/>
                          <a:cs typeface="Arial" charset="0"/>
                        </a:rPr>
                        <a:t>AVX512</a:t>
                      </a:r>
                      <a:endParaRPr kumimoji="0" lang="en-US" altLang="zh-TW" sz="700" b="1"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FF0000"/>
                          </a:solidFill>
                          <a:effectLst/>
                          <a:latin typeface="Verdana" pitchFamily="34" charset="0"/>
                          <a:ea typeface="新細明體" pitchFamily="18" charset="-120"/>
                          <a:cs typeface="Arial" charset="0"/>
                        </a:rPr>
                        <a:t>SMT2</a:t>
                      </a:r>
                      <a:endParaRPr kumimoji="0" lang="en-US" altLang="zh-TW" sz="700" b="1" i="0" u="none" strike="noStrike" cap="none" normalizeH="0" baseline="30000">
                        <a:ln>
                          <a:noFill/>
                        </a:ln>
                        <a:solidFill>
                          <a:srgbClr val="FF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31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2MB/C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31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1.15/</a:t>
                      </a: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1.10/1.15x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1.10x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063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FF0000"/>
                          </a:solidFill>
                          <a:effectLst/>
                          <a:latin typeface="Verdana" pitchFamily="34" charset="0"/>
                          <a:ea typeface="新細明體" pitchFamily="18" charset="-120"/>
                          <a:cs typeface="Arial" charset="0"/>
                        </a:rPr>
                        <a:t>Q3’23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FF0000"/>
                          </a:solidFill>
                          <a:effectLst/>
                          <a:latin typeface="Verdana" pitchFamily="34" charset="0"/>
                          <a:ea typeface="新細明體" pitchFamily="18" charset="-120"/>
                          <a:cs typeface="Arial" charset="0"/>
                        </a:rPr>
                        <a:t>DMR AP Q3’24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sp>
        <p:nvSpPr>
          <p:cNvPr id="44" name="Rectangle: Rounded Corners 43">
            <a:extLst>
              <a:ext uri="{FF2B5EF4-FFF2-40B4-BE49-F238E27FC236}">
                <a16:creationId xmlns:a16="http://schemas.microsoft.com/office/drawing/2014/main" id="{A8EF102D-9938-4FB3-B800-557EA5201408}"/>
              </a:ext>
            </a:extLst>
          </p:cNvPr>
          <p:cNvSpPr/>
          <p:nvPr/>
        </p:nvSpPr>
        <p:spPr>
          <a:xfrm>
            <a:off x="6645611" y="6083710"/>
            <a:ext cx="5546389" cy="228200"/>
          </a:xfrm>
          <a:prstGeom prst="roundRect">
            <a:avLst/>
          </a:prstGeom>
          <a:solidFill>
            <a:srgbClr val="002060"/>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rPr>
              <a:t>Redwood Cove and Crestmont native process changed to 1276.4 however PnP modeling is with 1276.31 until we get the bottoms-up VF and Cdyn for these IPs on 1276.4</a:t>
            </a:r>
            <a:endParaRPr kumimoji="0" lang="en-US" sz="700" b="1" i="0" u="none" strike="noStrike" kern="1200" cap="none" spc="0" normalizeH="0" baseline="3000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graphicFrame>
        <p:nvGraphicFramePr>
          <p:cNvPr id="45" name="Table 44">
            <a:extLst>
              <a:ext uri="{FF2B5EF4-FFF2-40B4-BE49-F238E27FC236}">
                <a16:creationId xmlns:a16="http://schemas.microsoft.com/office/drawing/2014/main" id="{F1DB21C4-7CF6-4A98-BEAC-E07E90643E89}"/>
              </a:ext>
            </a:extLst>
          </p:cNvPr>
          <p:cNvGraphicFramePr>
            <a:graphicFrameLocks noGrp="1"/>
          </p:cNvGraphicFramePr>
          <p:nvPr/>
        </p:nvGraphicFramePr>
        <p:xfrm>
          <a:off x="8461782" y="3154146"/>
          <a:ext cx="1854764" cy="655320"/>
        </p:xfrm>
        <a:graphic>
          <a:graphicData uri="http://schemas.openxmlformats.org/drawingml/2006/table">
            <a:tbl>
              <a:tblPr/>
              <a:tblGrid>
                <a:gridCol w="300535">
                  <a:extLst>
                    <a:ext uri="{9D8B030D-6E8A-4147-A177-3AD203B41FA5}">
                      <a16:colId xmlns:a16="http://schemas.microsoft.com/office/drawing/2014/main" val="20000"/>
                    </a:ext>
                  </a:extLst>
                </a:gridCol>
                <a:gridCol w="300535">
                  <a:extLst>
                    <a:ext uri="{9D8B030D-6E8A-4147-A177-3AD203B41FA5}">
                      <a16:colId xmlns:a16="http://schemas.microsoft.com/office/drawing/2014/main" val="392888935"/>
                    </a:ext>
                  </a:extLst>
                </a:gridCol>
                <a:gridCol w="357523">
                  <a:extLst>
                    <a:ext uri="{9D8B030D-6E8A-4147-A177-3AD203B41FA5}">
                      <a16:colId xmlns:a16="http://schemas.microsoft.com/office/drawing/2014/main" val="20001"/>
                    </a:ext>
                  </a:extLst>
                </a:gridCol>
                <a:gridCol w="379920">
                  <a:extLst>
                    <a:ext uri="{9D8B030D-6E8A-4147-A177-3AD203B41FA5}">
                      <a16:colId xmlns:a16="http://schemas.microsoft.com/office/drawing/2014/main" val="1194656199"/>
                    </a:ext>
                  </a:extLst>
                </a:gridCol>
                <a:gridCol w="516251">
                  <a:extLst>
                    <a:ext uri="{9D8B030D-6E8A-4147-A177-3AD203B41FA5}">
                      <a16:colId xmlns:a16="http://schemas.microsoft.com/office/drawing/2014/main" val="618652600"/>
                    </a:ext>
                  </a:extLst>
                </a:gridCol>
              </a:tblGrid>
              <a:tr h="88513">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FFFF00"/>
                          </a:solidFill>
                          <a:effectLst/>
                          <a:latin typeface="Verdana" pitchFamily="34" charset="0"/>
                          <a:ea typeface="新細明體" pitchFamily="18" charset="-120"/>
                          <a:cs typeface="Arial" charset="0"/>
                        </a:rPr>
                        <a:t>Zen 5 (T-3) </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54691A"/>
                    </a:solidFill>
                  </a:tcPr>
                </a:tc>
                <a:tc hMerge="1">
                  <a:txBody>
                    <a:bodyPr/>
                    <a:lstStyle/>
                    <a:p>
                      <a:endParaRPr lang="en-US"/>
                    </a:p>
                  </a:txBody>
                  <a:tcPr/>
                </a:tc>
                <a:tc hMerge="1">
                  <a:txBody>
                    <a:bodyPr/>
                    <a:lstStyle/>
                    <a:p>
                      <a:endParaRPr lang="en-US"/>
                    </a:p>
                  </a:txBody>
                  <a:tcPr/>
                </a:tc>
                <a:tc hMerge="1">
                  <a:txBody>
                    <a:bodyPr/>
                    <a:lstStyle/>
                    <a:p>
                      <a:endParaRPr lang="en-US"/>
                    </a:p>
                  </a:txBody>
                  <a:tcPr>
                    <a:lnL w="3175"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9062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2.7GHz</a:t>
                      </a:r>
                      <a:endPar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6</a:t>
                      </a:r>
                    </a:p>
                  </a:txBody>
                  <a:tcPr marL="0" marR="0" marT="0" marB="0" anchor="ctr" horzOverflow="overflow">
                    <a:lnL w="3175"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algn="ct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AVX512</a:t>
                      </a:r>
                      <a:endParaRPr lang="en-US"/>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SMT2</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062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1.5</a:t>
                      </a:r>
                      <a:r>
                        <a:rPr kumimoji="0" lang="en-US" sz="700" b="1" i="0" u="none" strike="noStrike" kern="1200" cap="none" normalizeH="0" baseline="0">
                          <a:ln>
                            <a:noFill/>
                          </a:ln>
                          <a:solidFill>
                            <a:schemeClr val="tx1"/>
                          </a:solidFill>
                          <a:effectLst/>
                          <a:latin typeface="Verdana" pitchFamily="34" charset="0"/>
                          <a:ea typeface="新細明體" pitchFamily="18" charset="-120"/>
                          <a:cs typeface="Arial" charset="0"/>
                        </a:rPr>
                        <a:t>MB/C</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06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1.20x</a:t>
                      </a:r>
                      <a:endPar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1.21x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1.14x</a:t>
                      </a:r>
                    </a:p>
                  </a:txBody>
                  <a:tcPr marL="0" marR="0" marT="0" marB="0" anchor="ctr" horzOverflow="overflow">
                    <a:lnL w="3175"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1.15x</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1.24</a:t>
                      </a: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x</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5489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MLC, LLC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Q4’22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Genoa2 Q2’24</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46" name="Table 45">
            <a:extLst>
              <a:ext uri="{FF2B5EF4-FFF2-40B4-BE49-F238E27FC236}">
                <a16:creationId xmlns:a16="http://schemas.microsoft.com/office/drawing/2014/main" id="{DE520374-2863-40CB-B9AF-9C1928E4B9C5}"/>
              </a:ext>
            </a:extLst>
          </p:cNvPr>
          <p:cNvGraphicFramePr>
            <a:graphicFrameLocks noGrp="1"/>
          </p:cNvGraphicFramePr>
          <p:nvPr/>
        </p:nvGraphicFramePr>
        <p:xfrm>
          <a:off x="10410317" y="3160413"/>
          <a:ext cx="1592967" cy="703336"/>
        </p:xfrm>
        <a:graphic>
          <a:graphicData uri="http://schemas.openxmlformats.org/drawingml/2006/table">
            <a:tbl>
              <a:tblPr/>
              <a:tblGrid>
                <a:gridCol w="566838">
                  <a:extLst>
                    <a:ext uri="{9D8B030D-6E8A-4147-A177-3AD203B41FA5}">
                      <a16:colId xmlns:a16="http://schemas.microsoft.com/office/drawing/2014/main" val="20000"/>
                    </a:ext>
                  </a:extLst>
                </a:gridCol>
                <a:gridCol w="105465">
                  <a:extLst>
                    <a:ext uri="{9D8B030D-6E8A-4147-A177-3AD203B41FA5}">
                      <a16:colId xmlns:a16="http://schemas.microsoft.com/office/drawing/2014/main" val="20001"/>
                    </a:ext>
                  </a:extLst>
                </a:gridCol>
                <a:gridCol w="529394">
                  <a:extLst>
                    <a:ext uri="{9D8B030D-6E8A-4147-A177-3AD203B41FA5}">
                      <a16:colId xmlns:a16="http://schemas.microsoft.com/office/drawing/2014/main" val="4228964459"/>
                    </a:ext>
                  </a:extLst>
                </a:gridCol>
                <a:gridCol w="391270">
                  <a:extLst>
                    <a:ext uri="{9D8B030D-6E8A-4147-A177-3AD203B41FA5}">
                      <a16:colId xmlns:a16="http://schemas.microsoft.com/office/drawing/2014/main" val="618652600"/>
                    </a:ext>
                  </a:extLst>
                </a:gridCol>
              </a:tblGrid>
              <a:tr h="101244">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FFFF00"/>
                          </a:solidFill>
                          <a:effectLst/>
                          <a:latin typeface="Verdana" pitchFamily="34" charset="0"/>
                          <a:ea typeface="新細明體" pitchFamily="18" charset="-120"/>
                          <a:cs typeface="Arial" charset="0"/>
                        </a:rPr>
                        <a:t>Zen 6 (T-3+)</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rgbClr val="54691A"/>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885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2.8GHz</a:t>
                      </a:r>
                      <a:endPar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rPr>
                        <a:t>8</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AVX512</a:t>
                      </a:r>
                      <a:endParaRPr kumimoji="0" lang="en-US" altLang="zh-TW" sz="700" b="1" i="0" u="none" strike="noStrike" cap="none" normalizeH="0" baseline="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rPr>
                        <a:t>SMT2</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858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64/64KB</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1.5</a:t>
                      </a: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MB/C</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46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1.12/</a:t>
                      </a: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1.12x</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1.06/1.06</a:t>
                      </a:r>
                      <a:endParaRPr lang="en-US" b="0">
                        <a:solidFill>
                          <a:schemeClr val="tx1"/>
                        </a:solidFill>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normalizeH="0" baseline="0">
                        <a:ln>
                          <a:noFill/>
                        </a:ln>
                        <a:solidFill>
                          <a:srgbClr val="FF0000"/>
                        </a:solidFill>
                        <a:effectLst/>
                        <a:latin typeface="Verdana" pitchFamily="34" charset="0"/>
                        <a:ea typeface="新細明體" pitchFamily="18" charset="-120"/>
                        <a:cs typeface="Arial"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1.16</a:t>
                      </a: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x</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771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IPC</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Q4’23</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Genoa3 Q2’25</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graphicFrame>
        <p:nvGraphicFramePr>
          <p:cNvPr id="47" name="Table 46">
            <a:extLst>
              <a:ext uri="{FF2B5EF4-FFF2-40B4-BE49-F238E27FC236}">
                <a16:creationId xmlns:a16="http://schemas.microsoft.com/office/drawing/2014/main" id="{3DAC2E19-1681-48DC-9AFD-D386B4A47AF5}"/>
              </a:ext>
            </a:extLst>
          </p:cNvPr>
          <p:cNvGraphicFramePr>
            <a:graphicFrameLocks noGrp="1"/>
          </p:cNvGraphicFramePr>
          <p:nvPr/>
        </p:nvGraphicFramePr>
        <p:xfrm>
          <a:off x="5300747" y="3141269"/>
          <a:ext cx="1838596" cy="668197"/>
        </p:xfrm>
        <a:graphic>
          <a:graphicData uri="http://schemas.openxmlformats.org/drawingml/2006/table">
            <a:tbl>
              <a:tblPr/>
              <a:tblGrid>
                <a:gridCol w="606110">
                  <a:extLst>
                    <a:ext uri="{9D8B030D-6E8A-4147-A177-3AD203B41FA5}">
                      <a16:colId xmlns:a16="http://schemas.microsoft.com/office/drawing/2014/main" val="20000"/>
                    </a:ext>
                  </a:extLst>
                </a:gridCol>
                <a:gridCol w="117792">
                  <a:extLst>
                    <a:ext uri="{9D8B030D-6E8A-4147-A177-3AD203B41FA5}">
                      <a16:colId xmlns:a16="http://schemas.microsoft.com/office/drawing/2014/main" val="20001"/>
                    </a:ext>
                  </a:extLst>
                </a:gridCol>
                <a:gridCol w="519112">
                  <a:extLst>
                    <a:ext uri="{9D8B030D-6E8A-4147-A177-3AD203B41FA5}">
                      <a16:colId xmlns:a16="http://schemas.microsoft.com/office/drawing/2014/main" val="3540911238"/>
                    </a:ext>
                  </a:extLst>
                </a:gridCol>
                <a:gridCol w="595582">
                  <a:extLst>
                    <a:ext uri="{9D8B030D-6E8A-4147-A177-3AD203B41FA5}">
                      <a16:colId xmlns:a16="http://schemas.microsoft.com/office/drawing/2014/main" val="618652600"/>
                    </a:ext>
                  </a:extLst>
                </a:gridCol>
              </a:tblGrid>
              <a:tr h="11035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chemeClr val="tx1"/>
                          </a:solidFill>
                          <a:effectLst/>
                          <a:latin typeface="Verdana" pitchFamily="34" charset="0"/>
                          <a:ea typeface="新細明體" pitchFamily="18" charset="-120"/>
                          <a:cs typeface="Arial" charset="0"/>
                        </a:rPr>
                        <a:t>Zen 4 (T-5P)</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DB813"/>
                    </a:solidFill>
                  </a:tcPr>
                </a:tc>
                <a:tc hMerge="1">
                  <a:txBody>
                    <a:bodyPr/>
                    <a:lstStyle/>
                    <a:p>
                      <a:endParaRPr lang="en-US"/>
                    </a:p>
                  </a:txBody>
                  <a:tcPr>
                    <a:lnL w="3175" cap="flat" cmpd="sng" algn="ctr">
                      <a:solidFill>
                        <a:schemeClr val="tx1"/>
                      </a:solidFill>
                      <a:prstDash val="solid"/>
                      <a:round/>
                      <a:headEnd type="none" w="med" len="med"/>
                      <a:tailEnd type="none" w="med" len="med"/>
                    </a:lnL>
                  </a:tcPr>
                </a:tc>
                <a:tc hMerge="1">
                  <a:txBody>
                    <a:bodyPr/>
                    <a:lstStyle/>
                    <a:p>
                      <a:endParaRPr lang="en-US"/>
                    </a:p>
                  </a:txBody>
                  <a:tcPr>
                    <a:lnL w="3175"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800" b="1" i="0" u="none" strike="noStrike" cap="none" normalizeH="0" baseline="0">
                        <a:ln>
                          <a:noFill/>
                        </a:ln>
                        <a:solidFill>
                          <a:schemeClr val="bg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1397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sym typeface="Wingdings" panose="05000000000000000000" pitchFamily="2" charset="2"/>
                        </a:rPr>
                        <a:t>2.5GHz</a:t>
                      </a:r>
                      <a:endParaRPr kumimoji="0" lang="en-US" altLang="zh-TW" sz="700" b="0" i="0" u="none" strike="noStrike" cap="none" normalizeH="0" baseline="0">
                        <a:ln>
                          <a:noFill/>
                        </a:ln>
                        <a:solidFill>
                          <a:schemeClr val="tx1"/>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6</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kumimoji="0" lang="en-US" altLang="zh-TW" sz="700" b="1" i="0" u="none" strike="noStrike" cap="none" normalizeH="0" baseline="0">
                          <a:ln>
                            <a:noFill/>
                          </a:ln>
                          <a:solidFill>
                            <a:schemeClr val="tx1"/>
                          </a:solidFill>
                          <a:effectLst/>
                          <a:latin typeface="Verdana" pitchFamily="34" charset="0"/>
                          <a:ea typeface="新細明體" pitchFamily="18" charset="-120"/>
                          <a:cs typeface="Arial" charset="0"/>
                        </a:rPr>
                        <a:t>AVX512</a:t>
                      </a:r>
                      <a:endParaRPr lang="en-US"/>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700" b="0" i="0" u="none" strike="noStrike" cap="none" normalizeH="0" baseline="0">
                          <a:ln>
                            <a:noFill/>
                          </a:ln>
                          <a:solidFill>
                            <a:srgbClr val="000000"/>
                          </a:solidFill>
                          <a:effectLst/>
                          <a:latin typeface="Verdana" pitchFamily="34" charset="0"/>
                          <a:ea typeface="新細明體" pitchFamily="18" charset="-120"/>
                          <a:cs typeface="Arial" charset="0"/>
                        </a:rPr>
                        <a:t>SMT2</a:t>
                      </a:r>
                      <a:endParaRPr kumimoji="0" lang="en-US" altLang="zh-TW" sz="700" b="0" i="0" u="none" strike="noStrike" cap="none" normalizeH="0" baseline="30000">
                        <a:ln>
                          <a:noFill/>
                        </a:ln>
                        <a:solidFill>
                          <a:srgbClr val="000000"/>
                        </a:solidFill>
                        <a:effectLst/>
                        <a:latin typeface="Verdana" pitchFamily="34" charset="0"/>
                        <a:ea typeface="新細明體" pitchFamily="18" charset="-120"/>
                        <a:cs typeface="Arial" charset="0"/>
                      </a:endParaRP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656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normalizeH="0" baseline="0">
                          <a:ln>
                            <a:noFill/>
                          </a:ln>
                          <a:solidFill>
                            <a:srgbClr val="000000"/>
                          </a:solidFill>
                          <a:effectLst/>
                          <a:latin typeface="Verdana" pitchFamily="34" charset="0"/>
                          <a:ea typeface="新細明體" pitchFamily="18" charset="-120"/>
                          <a:cs typeface="Arial" charset="0"/>
                        </a:rPr>
                        <a:t>64/64KB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1MB/C</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4MB</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65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1.12/1.12x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1.07/1.07x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1.07x</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chemeClr val="tx1"/>
                          </a:solidFill>
                          <a:effectLst/>
                          <a:latin typeface="Verdana" pitchFamily="34" charset="0"/>
                          <a:ea typeface="新細明體" pitchFamily="18" charset="-120"/>
                          <a:cs typeface="Arial" charset="0"/>
                        </a:rPr>
                        <a:t>1.21x</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93122">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ML, AVX512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Q1’21</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normalizeH="0" baseline="0">
                          <a:ln>
                            <a:noFill/>
                          </a:ln>
                          <a:solidFill>
                            <a:srgbClr val="000000"/>
                          </a:solidFill>
                          <a:effectLst/>
                          <a:latin typeface="Verdana" pitchFamily="34" charset="0"/>
                          <a:ea typeface="新細明體" pitchFamily="18" charset="-120"/>
                          <a:cs typeface="Arial" charset="0"/>
                        </a:rPr>
                        <a:t>Genoa Q3’22</a:t>
                      </a:r>
                    </a:p>
                  </a:txBody>
                  <a:tcPr marL="0" marR="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30877035"/>
                  </a:ext>
                </a:extLst>
              </a:tr>
            </a:tbl>
          </a:graphicData>
        </a:graphic>
      </p:graphicFrame>
    </p:spTree>
    <p:extLst>
      <p:ext uri="{BB962C8B-B14F-4D97-AF65-F5344CB8AC3E}">
        <p14:creationId xmlns:p14="http://schemas.microsoft.com/office/powerpoint/2010/main" val="1145202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BB2F7-65E3-402D-B3B3-1A6ADD77A3F1}"/>
              </a:ext>
            </a:extLst>
          </p:cNvPr>
          <p:cNvSpPr>
            <a:spLocks noGrp="1"/>
          </p:cNvSpPr>
          <p:nvPr>
            <p:ph type="title"/>
          </p:nvPr>
        </p:nvSpPr>
        <p:spPr>
          <a:xfrm>
            <a:off x="933320" y="291878"/>
            <a:ext cx="11010816" cy="952499"/>
          </a:xfrm>
        </p:spPr>
        <p:txBody>
          <a:bodyPr/>
          <a:lstStyle/>
          <a:p>
            <a:r>
              <a:rPr lang="en-US" sz="3600" dirty="0">
                <a:solidFill>
                  <a:schemeClr val="bg1">
                    <a:lumMod val="50000"/>
                  </a:schemeClr>
                </a:solidFill>
              </a:rPr>
              <a:t>Close Competition between Leading Edge Foundries</a:t>
            </a:r>
            <a:br>
              <a:rPr lang="en-US" sz="3600" dirty="0">
                <a:solidFill>
                  <a:schemeClr val="bg1">
                    <a:lumMod val="50000"/>
                  </a:schemeClr>
                </a:solidFill>
              </a:rPr>
            </a:br>
            <a:endParaRPr lang="en-US" sz="3600" dirty="0">
              <a:solidFill>
                <a:schemeClr val="bg1">
                  <a:lumMod val="50000"/>
                </a:schemeClr>
              </a:solidFill>
            </a:endParaRPr>
          </a:p>
        </p:txBody>
      </p:sp>
      <p:pic>
        <p:nvPicPr>
          <p:cNvPr id="4" name="Picture 3">
            <a:extLst>
              <a:ext uri="{FF2B5EF4-FFF2-40B4-BE49-F238E27FC236}">
                <a16:creationId xmlns:a16="http://schemas.microsoft.com/office/drawing/2014/main" id="{9685E8E5-912D-4106-B3BB-ACA28451FAD0}"/>
              </a:ext>
            </a:extLst>
          </p:cNvPr>
          <p:cNvPicPr>
            <a:picLocks noChangeAspect="1"/>
          </p:cNvPicPr>
          <p:nvPr/>
        </p:nvPicPr>
        <p:blipFill>
          <a:blip r:embed="rId2"/>
          <a:stretch>
            <a:fillRect/>
          </a:stretch>
        </p:blipFill>
        <p:spPr>
          <a:xfrm>
            <a:off x="365760" y="835594"/>
            <a:ext cx="11216426" cy="5303143"/>
          </a:xfrm>
          <a:prstGeom prst="rect">
            <a:avLst/>
          </a:prstGeom>
        </p:spPr>
      </p:pic>
      <p:sp>
        <p:nvSpPr>
          <p:cNvPr id="5" name="TextBox 4">
            <a:extLst>
              <a:ext uri="{FF2B5EF4-FFF2-40B4-BE49-F238E27FC236}">
                <a16:creationId xmlns:a16="http://schemas.microsoft.com/office/drawing/2014/main" id="{60E5B800-855E-42AB-A958-6862A4EA4008}"/>
              </a:ext>
            </a:extLst>
          </p:cNvPr>
          <p:cNvSpPr txBox="1"/>
          <p:nvPr/>
        </p:nvSpPr>
        <p:spPr>
          <a:xfrm>
            <a:off x="508818" y="7383097"/>
            <a:ext cx="11127609" cy="138499"/>
          </a:xfrm>
          <a:prstGeom prst="rect">
            <a:avLst/>
          </a:prstGeom>
          <a:no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lang="en-HK" sz="900" dirty="0">
                <a:solidFill>
                  <a:schemeClr val="bg1"/>
                </a:solidFill>
              </a:rPr>
              <a:t> RESTRICTED USE: This slide contains or is derived from External Foundry Confidential Information and may only be used to enable or improve the manufacture of Intel Products at the External Foundry. Do not share. </a:t>
            </a:r>
            <a:endParaRPr kumimoji="0" lang="en-US" sz="900" b="0" i="0" u="none" strike="noStrike" cap="none" spc="0" normalizeH="0" baseline="0" dirty="0" err="1">
              <a:ln>
                <a:noFill/>
              </a:ln>
              <a:solidFill>
                <a:schemeClr val="bg1"/>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47C47589-B50E-4208-8EC6-62CA2D65636A}"/>
              </a:ext>
            </a:extLst>
          </p:cNvPr>
          <p:cNvSpPr txBox="1"/>
          <p:nvPr/>
        </p:nvSpPr>
        <p:spPr>
          <a:xfrm>
            <a:off x="500109" y="4633883"/>
            <a:ext cx="3108960" cy="1231106"/>
          </a:xfrm>
          <a:prstGeom prst="rect">
            <a:avLst/>
          </a:prstGeom>
          <a:solidFill>
            <a:schemeClr val="bg1">
              <a:lumMod val="85000"/>
            </a:schemeClr>
          </a:solidFill>
          <a:ln w="38100">
            <a:solidFill>
              <a:schemeClr val="tx1"/>
            </a:solidFill>
          </a:ln>
        </p:spPr>
        <p:txBody>
          <a:bodyPr vert="horz" wrap="square" lIns="0" tIns="0" rIns="0" bIns="0" rtlCol="0">
            <a:spAutoFit/>
          </a:bodyPr>
          <a:lstStyle/>
          <a:p>
            <a:pPr algn="ctr"/>
            <a:r>
              <a:rPr lang="en-US" sz="2000" dirty="0">
                <a:effectLst/>
                <a:latin typeface="Calibri" panose="020F0502020204030204" pitchFamily="34" charset="0"/>
                <a:ea typeface="Times New Roman" panose="02020603050405020304" pitchFamily="18" charset="0"/>
              </a:rPr>
              <a:t>Leading edge silicon competitiveness will be neck-and-neck between 3 remaining suppliers</a:t>
            </a:r>
            <a:endParaRPr lang="en-US" sz="2000" dirty="0"/>
          </a:p>
        </p:txBody>
      </p:sp>
      <p:sp>
        <p:nvSpPr>
          <p:cNvPr id="7" name="TextBox 6">
            <a:extLst>
              <a:ext uri="{FF2B5EF4-FFF2-40B4-BE49-F238E27FC236}">
                <a16:creationId xmlns:a16="http://schemas.microsoft.com/office/drawing/2014/main" id="{7C3AAD07-B8A9-4EF2-8C20-DE6D1D5984E8}"/>
              </a:ext>
            </a:extLst>
          </p:cNvPr>
          <p:cNvSpPr txBox="1"/>
          <p:nvPr/>
        </p:nvSpPr>
        <p:spPr>
          <a:xfrm>
            <a:off x="222250" y="6083922"/>
            <a:ext cx="11315527" cy="138499"/>
          </a:xfrm>
          <a:prstGeom prst="rect">
            <a:avLst/>
          </a:prstGeom>
          <a:no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lang="en-HK" sz="900" dirty="0">
                <a:solidFill>
                  <a:srgbClr val="FF0000"/>
                </a:solidFill>
              </a:rPr>
              <a:t> RESTRICTED USE: This slide contains or is derived from External Foundry Confidential Information and may only be used to enable or improve the manufacture of Intel Products at the External Foundry. Do not share. </a:t>
            </a:r>
            <a:endParaRPr kumimoji="0" lang="en-US" sz="900" b="0" i="0" u="none" strike="noStrike" cap="none" spc="0" normalizeH="0" baseline="0" dirty="0" err="1">
              <a:ln>
                <a:noFill/>
              </a:ln>
              <a:solidFill>
                <a:srgbClr val="FF0000"/>
              </a:solidFill>
              <a:effectLst/>
              <a:uFillTx/>
              <a:latin typeface="+mn-lt"/>
              <a:ea typeface="+mn-ea"/>
              <a:cs typeface="+mn-cs"/>
              <a:sym typeface="Helvetica Neue"/>
            </a:endParaRPr>
          </a:p>
        </p:txBody>
      </p:sp>
    </p:spTree>
    <p:extLst>
      <p:ext uri="{BB962C8B-B14F-4D97-AF65-F5344CB8AC3E}">
        <p14:creationId xmlns:p14="http://schemas.microsoft.com/office/powerpoint/2010/main" val="93600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6AB54FC-3FF4-47A5-9F76-7B8C14D78D00}"/>
              </a:ext>
            </a:extLst>
          </p:cNvPr>
          <p:cNvPicPr>
            <a:picLocks noChangeAspect="1"/>
          </p:cNvPicPr>
          <p:nvPr/>
        </p:nvPicPr>
        <p:blipFill>
          <a:blip r:embed="rId3"/>
          <a:stretch>
            <a:fillRect/>
          </a:stretch>
        </p:blipFill>
        <p:spPr>
          <a:xfrm>
            <a:off x="1035040" y="5364284"/>
            <a:ext cx="1010670" cy="419523"/>
          </a:xfrm>
          <a:prstGeom prst="rect">
            <a:avLst/>
          </a:prstGeom>
        </p:spPr>
      </p:pic>
      <p:sp>
        <p:nvSpPr>
          <p:cNvPr id="2" name="Title 1">
            <a:extLst>
              <a:ext uri="{FF2B5EF4-FFF2-40B4-BE49-F238E27FC236}">
                <a16:creationId xmlns:a16="http://schemas.microsoft.com/office/drawing/2014/main" id="{01671636-7C92-4A8F-9798-559176FC2D82}"/>
              </a:ext>
            </a:extLst>
          </p:cNvPr>
          <p:cNvSpPr>
            <a:spLocks noGrp="1"/>
          </p:cNvSpPr>
          <p:nvPr>
            <p:ph type="title"/>
          </p:nvPr>
        </p:nvSpPr>
        <p:spPr>
          <a:xfrm>
            <a:off x="330325" y="-69850"/>
            <a:ext cx="10972800" cy="808431"/>
          </a:xfrm>
          <a:ln w="12700">
            <a:miter lim="400000"/>
          </a:ln>
        </p:spPr>
        <p:txBody>
          <a:bodyPr lIns="0" tIns="0" rIns="0" bIns="0">
            <a:noAutofit/>
          </a:bodyPr>
          <a:lstStyle/>
          <a:p>
            <a:pPr algn="ctr"/>
            <a:r>
              <a:rPr lang="en-US" sz="3600" dirty="0">
                <a:solidFill>
                  <a:schemeClr val="bg1">
                    <a:lumMod val="50000"/>
                  </a:schemeClr>
                </a:solidFill>
                <a:latin typeface="+mj-lt"/>
                <a:ea typeface="Intel Clear Light" panose="020B0404020203020204" pitchFamily="34" charset="0"/>
                <a:cs typeface="Intel Clear Light" panose="020B0404020203020204" pitchFamily="34" charset="0"/>
              </a:rPr>
              <a:t>Suppliers are Innovating on Advanced Packaging</a:t>
            </a:r>
          </a:p>
        </p:txBody>
      </p:sp>
      <p:graphicFrame>
        <p:nvGraphicFramePr>
          <p:cNvPr id="574" name="Table 573">
            <a:extLst>
              <a:ext uri="{FF2B5EF4-FFF2-40B4-BE49-F238E27FC236}">
                <a16:creationId xmlns:a16="http://schemas.microsoft.com/office/drawing/2014/main" id="{F79044BD-332A-45DA-8E7F-2A07A03791D8}"/>
              </a:ext>
            </a:extLst>
          </p:cNvPr>
          <p:cNvGraphicFramePr>
            <a:graphicFrameLocks noGrp="1"/>
          </p:cNvGraphicFramePr>
          <p:nvPr>
            <p:extLst>
              <p:ext uri="{D42A27DB-BD31-4B8C-83A1-F6EECF244321}">
                <p14:modId xmlns:p14="http://schemas.microsoft.com/office/powerpoint/2010/main" val="2074314443"/>
              </p:ext>
            </p:extLst>
          </p:nvPr>
        </p:nvGraphicFramePr>
        <p:xfrm>
          <a:off x="239371" y="589468"/>
          <a:ext cx="11307106" cy="5351362"/>
        </p:xfrm>
        <a:graphic>
          <a:graphicData uri="http://schemas.openxmlformats.org/drawingml/2006/table">
            <a:tbl>
              <a:tblPr firstRow="1" bandRow="1">
                <a:tableStyleId>{5C22544A-7EE6-4342-B048-85BDC9FD1C3A}</a:tableStyleId>
              </a:tblPr>
              <a:tblGrid>
                <a:gridCol w="512423">
                  <a:extLst>
                    <a:ext uri="{9D8B030D-6E8A-4147-A177-3AD203B41FA5}">
                      <a16:colId xmlns:a16="http://schemas.microsoft.com/office/drawing/2014/main" val="20000"/>
                    </a:ext>
                  </a:extLst>
                </a:gridCol>
                <a:gridCol w="1657493">
                  <a:extLst>
                    <a:ext uri="{9D8B030D-6E8A-4147-A177-3AD203B41FA5}">
                      <a16:colId xmlns:a16="http://schemas.microsoft.com/office/drawing/2014/main" val="20001"/>
                    </a:ext>
                  </a:extLst>
                </a:gridCol>
                <a:gridCol w="1827438">
                  <a:extLst>
                    <a:ext uri="{9D8B030D-6E8A-4147-A177-3AD203B41FA5}">
                      <a16:colId xmlns:a16="http://schemas.microsoft.com/office/drawing/2014/main" val="20003"/>
                    </a:ext>
                  </a:extLst>
                </a:gridCol>
                <a:gridCol w="1827438">
                  <a:extLst>
                    <a:ext uri="{9D8B030D-6E8A-4147-A177-3AD203B41FA5}">
                      <a16:colId xmlns:a16="http://schemas.microsoft.com/office/drawing/2014/main" val="20004"/>
                    </a:ext>
                  </a:extLst>
                </a:gridCol>
                <a:gridCol w="1827438">
                  <a:extLst>
                    <a:ext uri="{9D8B030D-6E8A-4147-A177-3AD203B41FA5}">
                      <a16:colId xmlns:a16="http://schemas.microsoft.com/office/drawing/2014/main" val="20006"/>
                    </a:ext>
                  </a:extLst>
                </a:gridCol>
                <a:gridCol w="1827438">
                  <a:extLst>
                    <a:ext uri="{9D8B030D-6E8A-4147-A177-3AD203B41FA5}">
                      <a16:colId xmlns:a16="http://schemas.microsoft.com/office/drawing/2014/main" val="280826115"/>
                    </a:ext>
                  </a:extLst>
                </a:gridCol>
                <a:gridCol w="1827438">
                  <a:extLst>
                    <a:ext uri="{9D8B030D-6E8A-4147-A177-3AD203B41FA5}">
                      <a16:colId xmlns:a16="http://schemas.microsoft.com/office/drawing/2014/main" val="211945247"/>
                    </a:ext>
                  </a:extLst>
                </a:gridCol>
              </a:tblGrid>
              <a:tr h="470178">
                <a:tc rowSpan="2" gridSpan="2">
                  <a:txBody>
                    <a:bodyPr/>
                    <a:lstStyle/>
                    <a:p>
                      <a:pPr algn="ctr"/>
                      <a:r>
                        <a:rPr lang="en-US" sz="1600" b="0" i="0">
                          <a:solidFill>
                            <a:schemeClr val="tx1"/>
                          </a:solidFill>
                        </a:rPr>
                        <a:t>Package Technology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i="0" u="none" strike="noStrike" kern="1200" cap="none" spc="0" baseline="0" noProof="0">
                          <a:solidFill>
                            <a:schemeClr val="bg1"/>
                          </a:solidFill>
                          <a:uFillTx/>
                          <a:latin typeface="+mn-lt"/>
                          <a:ea typeface="+mn-ea"/>
                          <a:cs typeface="+mn-cs"/>
                          <a:sym typeface="Intel Clear"/>
                        </a:rPr>
                        <a:t>2.3D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i="0" u="none" strike="noStrike" kern="1200" cap="none" spc="0" baseline="0" noProof="0">
                          <a:solidFill>
                            <a:schemeClr val="bg1"/>
                          </a:solidFill>
                          <a:uFillTx/>
                          <a:latin typeface="+mn-lt"/>
                          <a:ea typeface="+mn-ea"/>
                          <a:cs typeface="+mn-cs"/>
                          <a:sym typeface="Intel Clear"/>
                        </a:rPr>
                        <a:t>2.3D w/ Si bridge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i="0" u="none" strike="noStrike" kern="1200" cap="none" spc="0" baseline="0" noProof="0">
                          <a:solidFill>
                            <a:schemeClr val="bg1"/>
                          </a:solidFill>
                          <a:uFillTx/>
                          <a:latin typeface="+mn-lt"/>
                          <a:ea typeface="+mn-ea"/>
                          <a:cs typeface="+mn-cs"/>
                          <a:sym typeface="Intel Clear"/>
                        </a:rPr>
                        <a:t>2.5D Si interposer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i="0" u="none" strike="noStrike" kern="1200" cap="none" spc="0" baseline="0" noProof="0">
                          <a:solidFill>
                            <a:schemeClr val="bg1"/>
                          </a:solidFill>
                          <a:uFillTx/>
                          <a:latin typeface="+mn-lt"/>
                          <a:ea typeface="+mn-ea"/>
                          <a:cs typeface="+mn-cs"/>
                          <a:sym typeface="Intel Clear"/>
                        </a:rPr>
                        <a:t>3D µbump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i="0" u="none" strike="noStrike" kern="1200" cap="none" spc="0" baseline="0" noProof="0">
                          <a:solidFill>
                            <a:schemeClr val="bg1"/>
                          </a:solidFill>
                          <a:uFillTx/>
                          <a:latin typeface="+mn-lt"/>
                          <a:ea typeface="+mn-ea"/>
                          <a:cs typeface="+mn-cs"/>
                          <a:sym typeface="Intel Clear"/>
                        </a:rPr>
                        <a:t>3D HB</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854652">
                <a:tc gridSpan="2" vMerge="1">
                  <a:txBody>
                    <a:bodyPr/>
                    <a:lstStyle/>
                    <a:p>
                      <a:endParaRPr lang="en-US"/>
                    </a:p>
                  </a:txBody>
                  <a:tcPr/>
                </a:tc>
                <a:tc hMerge="1" vMerge="1">
                  <a:txBody>
                    <a:bodyPr/>
                    <a:lstStyle/>
                    <a:p>
                      <a:endParaRPr lang="en-US"/>
                    </a:p>
                  </a:txBody>
                  <a:tcP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Intel Clear"/>
                        <a:sym typeface="Intel Clear"/>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Intel Clear"/>
                        <a:sym typeface="Intel Clear"/>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Intel Clear"/>
                        <a:sym typeface="Intel Clear"/>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Intel Clear"/>
                        <a:sym typeface="Intel Clear"/>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Intel Clear"/>
                        <a:sym typeface="Intel Clear"/>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6365522"/>
                  </a:ext>
                </a:extLst>
              </a:tr>
              <a:tr h="396240">
                <a:tc rowSpan="2" gridSpan="2">
                  <a:txBody>
                    <a:bodyPr/>
                    <a:lstStyle/>
                    <a:p>
                      <a:pPr algn="l"/>
                      <a:r>
                        <a:rPr lang="en-US" sz="1800" dirty="0"/>
                        <a:t>  Internal </a:t>
                      </a:r>
                    </a:p>
                    <a:p>
                      <a:pPr algn="l"/>
                      <a:r>
                        <a:rPr lang="en-US" sz="1800" dirty="0"/>
                        <a:t>  Ref.: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pPr algn="ct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ODI in </a:t>
                      </a:r>
                      <a:r>
                        <a:rPr kumimoji="0" lang="en-US" sz="1200" b="0" i="0" u="none" strike="noStrike" kern="1200" cap="none" spc="0" normalizeH="0" baseline="0" noProof="0" dirty="0" err="1">
                          <a:ln>
                            <a:noFill/>
                          </a:ln>
                          <a:solidFill>
                            <a:schemeClr val="tx1"/>
                          </a:solidFill>
                          <a:effectLst/>
                          <a:uLnTx/>
                          <a:uFillTx/>
                          <a:latin typeface="+mn-lt"/>
                          <a:ea typeface="+mn-ea"/>
                          <a:cs typeface="+mn-cs"/>
                        </a:rPr>
                        <a:t>Foveros</a:t>
                      </a:r>
                      <a:r>
                        <a:rPr kumimoji="0" lang="en-US" sz="1200" b="0" i="0" u="none" strike="noStrike" kern="1200" cap="none" spc="0" normalizeH="0" baseline="0" noProof="0" dirty="0">
                          <a:ln>
                            <a:noFill/>
                          </a:ln>
                          <a:solidFill>
                            <a:schemeClr val="tx1"/>
                          </a:solidFill>
                          <a:effectLst/>
                          <a:uLnTx/>
                          <a:uFillTx/>
                          <a:latin typeface="+mn-lt"/>
                          <a:ea typeface="+mn-ea"/>
                          <a:cs typeface="+mn-cs"/>
                        </a:rPr>
                        <a:t> Omni (‘24)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609600" rtl="0" eaLnBrk="1" fontAlgn="auto" latinLnBrk="0" hangingPunct="1">
                        <a:lnSpc>
                          <a:spcPct val="100000"/>
                        </a:lnSpc>
                        <a:spcBef>
                          <a:spcPts val="0"/>
                        </a:spcBef>
                        <a:spcAft>
                          <a:spcPts val="0"/>
                        </a:spcAft>
                        <a:buClrTx/>
                        <a:buSzTx/>
                        <a:buFontTx/>
                        <a:buNone/>
                        <a:tabLst/>
                        <a:defRPr/>
                      </a:pPr>
                      <a:r>
                        <a:rPr lang="en-US" sz="1200" b="0" i="0" u="none" strike="noStrike" cap="none" spc="0" baseline="0" noProof="0" dirty="0">
                          <a:solidFill>
                            <a:schemeClr val="dk1"/>
                          </a:solidFill>
                          <a:uFillTx/>
                          <a:latin typeface="+mn-lt"/>
                          <a:ea typeface="+mn-ea"/>
                          <a:cs typeface="+mn-cs"/>
                          <a:sym typeface="Intel Clear"/>
                        </a:rPr>
                        <a:t>EMIB, </a:t>
                      </a:r>
                      <a:r>
                        <a:rPr kumimoji="0" lang="en-US" sz="1000" b="0" i="0" u="none" strike="noStrike" kern="0" cap="none" spc="0" normalizeH="0" baseline="0" noProof="0" dirty="0">
                          <a:ln>
                            <a:noFill/>
                          </a:ln>
                          <a:solidFill>
                            <a:srgbClr val="000000"/>
                          </a:solidFill>
                          <a:effectLst/>
                          <a:uLnTx/>
                          <a:uFillTx/>
                          <a:latin typeface="+mn-lt"/>
                          <a:sym typeface="Intel Clear"/>
                        </a:rPr>
                        <a:t>local bridge embedded in SBT</a:t>
                      </a:r>
                      <a:endParaRPr lang="en-US" sz="1200" b="0" i="0" u="none" strike="noStrike" cap="none" spc="0" baseline="0" noProof="0" dirty="0">
                        <a:solidFill>
                          <a:schemeClr val="dk1"/>
                        </a:solidFill>
                        <a:uFillTx/>
                        <a:latin typeface="+mn-lt"/>
                        <a:ea typeface="+mn-ea"/>
                        <a:cs typeface="+mn-cs"/>
                        <a:sym typeface="Intel Clear"/>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tx1"/>
                          </a:solidFill>
                          <a:effectLst/>
                          <a:uLnTx/>
                          <a:uFillTx/>
                          <a:latin typeface="+mn-lt"/>
                          <a:ea typeface="+mn-ea"/>
                          <a:cs typeface="+mn-cs"/>
                        </a:rPr>
                        <a:t>Foveros</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n-US" sz="1000" b="0" i="0" u="none" strike="noStrike" kern="0" cap="none" spc="0" normalizeH="0" baseline="0" noProof="0" dirty="0">
                          <a:ln>
                            <a:noFill/>
                          </a:ln>
                          <a:solidFill>
                            <a:srgbClr val="000000"/>
                          </a:solidFill>
                          <a:effectLst/>
                          <a:uLnTx/>
                          <a:uFillTx/>
                          <a:latin typeface="+mn-lt"/>
                          <a:sym typeface="Intel Clear"/>
                        </a:rPr>
                        <a:t>TD &lt; BD</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tx1"/>
                          </a:solidFill>
                          <a:effectLst/>
                          <a:uLnTx/>
                          <a:uFillTx/>
                          <a:latin typeface="+mn-lt"/>
                          <a:ea typeface="+mn-ea"/>
                          <a:cs typeface="+mn-cs"/>
                        </a:rPr>
                        <a:t>Foveros</a:t>
                      </a:r>
                      <a:r>
                        <a:rPr kumimoji="0" lang="en-US" sz="1200" b="0" i="0" u="none" strike="noStrike" kern="1200" cap="none" spc="0" normalizeH="0" baseline="0" noProof="0" dirty="0">
                          <a:ln>
                            <a:noFill/>
                          </a:ln>
                          <a:solidFill>
                            <a:schemeClr val="tx1"/>
                          </a:solidFill>
                          <a:effectLst/>
                          <a:uLnTx/>
                          <a:uFillTx/>
                          <a:latin typeface="+mn-lt"/>
                          <a:ea typeface="+mn-ea"/>
                          <a:cs typeface="+mn-cs"/>
                        </a:rPr>
                        <a:t> Direct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(‘24)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extLst>
                  <a:ext uri="{0D108BD9-81ED-4DB2-BD59-A6C34878D82A}">
                    <a16:rowId xmlns:a16="http://schemas.microsoft.com/office/drawing/2014/main" val="3282117684"/>
                  </a:ext>
                </a:extLst>
              </a:tr>
              <a:tr h="412273">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 ODI (‘23)</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BF3"/>
                    </a:solidFill>
                  </a:tcPr>
                </a:tc>
                <a:tc vMerge="1">
                  <a:txBody>
                    <a:bodyPr/>
                    <a:lstStyle/>
                    <a:p>
                      <a:endParaRPr lang="en-US"/>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tx1"/>
                          </a:solidFill>
                          <a:effectLst/>
                          <a:uLnTx/>
                          <a:uFillTx/>
                          <a:latin typeface="+mn-lt"/>
                          <a:ea typeface="+mn-ea"/>
                          <a:cs typeface="+mn-cs"/>
                        </a:rPr>
                        <a:t>Foveros</a:t>
                      </a:r>
                      <a:r>
                        <a:rPr kumimoji="0" lang="en-US" sz="1200" b="0" i="0" u="none" strike="noStrike" kern="1200" cap="none" spc="0" normalizeH="0" baseline="0" noProof="0" dirty="0">
                          <a:ln>
                            <a:noFill/>
                          </a:ln>
                          <a:solidFill>
                            <a:schemeClr val="tx1"/>
                          </a:solidFill>
                          <a:effectLst/>
                          <a:uLnTx/>
                          <a:uFillTx/>
                          <a:latin typeface="+mn-lt"/>
                          <a:ea typeface="+mn-ea"/>
                          <a:cs typeface="+mn-cs"/>
                        </a:rPr>
                        <a:t> Omni, </a:t>
                      </a:r>
                      <a:r>
                        <a:rPr kumimoji="0" lang="en-US" sz="1000" b="0" i="0" u="none" strike="noStrike" kern="0" cap="none" spc="0" normalizeH="0" baseline="0" noProof="0" dirty="0">
                          <a:ln>
                            <a:noFill/>
                          </a:ln>
                          <a:solidFill>
                            <a:srgbClr val="000000"/>
                          </a:solidFill>
                          <a:effectLst/>
                          <a:uLnTx/>
                          <a:uFillTx/>
                          <a:latin typeface="+mn-lt"/>
                          <a:sym typeface="Intel Clear"/>
                        </a:rPr>
                        <a:t>TD &gt; BD (‘24)</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tc vMerge="1">
                  <a:txBody>
                    <a:bodyPr/>
                    <a:lstStyle/>
                    <a:p>
                      <a:endParaRPr lang="en-US"/>
                    </a:p>
                  </a:txBody>
                  <a:tcPr/>
                </a:tc>
                <a:extLst>
                  <a:ext uri="{0D108BD9-81ED-4DB2-BD59-A6C34878D82A}">
                    <a16:rowId xmlns:a16="http://schemas.microsoft.com/office/drawing/2014/main" val="450266340"/>
                  </a:ext>
                </a:extLst>
              </a:tr>
              <a:tr h="412273">
                <a:tc rowSpan="4">
                  <a:txBody>
                    <a:bodyPr/>
                    <a:lstStyle/>
                    <a:p>
                      <a:pPr algn="ctr"/>
                      <a:r>
                        <a:rPr lang="en-US" sz="1800" dirty="0"/>
                        <a:t>OSAT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endParaRPr lang="en-US" sz="180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mn-lt"/>
                          <a:ea typeface="+mn-ea"/>
                          <a:cs typeface="+mn-cs"/>
                        </a:rPr>
                        <a:t>FOCoS</a:t>
                      </a:r>
                      <a:r>
                        <a:rPr kumimoji="0" lang="en-US" sz="1200" b="0" i="0" u="none" strike="noStrike" kern="1200" cap="none" spc="0" normalizeH="0" baseline="0" noProof="0">
                          <a:ln>
                            <a:noFill/>
                          </a:ln>
                          <a:solidFill>
                            <a:prstClr val="black"/>
                          </a:solidFill>
                          <a:effectLst/>
                          <a:uLnTx/>
                          <a:uFillTx/>
                          <a:latin typeface="+mn-lt"/>
                          <a:ea typeface="+mn-ea"/>
                          <a:cs typeface="+mn-cs"/>
                        </a:rPr>
                        <a:t>-CF</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a:txBody>
                    <a:bodyPr/>
                    <a:lstStyle/>
                    <a:p>
                      <a:pPr algn="ctr"/>
                      <a:r>
                        <a:rPr lang="en-US" sz="1200" dirty="0" err="1"/>
                        <a:t>FOCoS</a:t>
                      </a:r>
                      <a:r>
                        <a:rPr lang="en-US" sz="1200" dirty="0"/>
                        <a:t>-B</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rowSpan="2">
                  <a:txBody>
                    <a:bodyPr/>
                    <a:lstStyle/>
                    <a:p>
                      <a:pPr marL="0" marR="0" lvl="0" indent="0" algn="ctr" defTabSz="609600" rtl="0" eaLnBrk="1" fontAlgn="auto" latinLnBrk="0" hangingPunct="1">
                        <a:lnSpc>
                          <a:spcPct val="100000"/>
                        </a:lnSpc>
                        <a:spcBef>
                          <a:spcPts val="0"/>
                        </a:spcBef>
                        <a:spcAft>
                          <a:spcPts val="0"/>
                        </a:spcAft>
                        <a:buClrTx/>
                        <a:buSzTx/>
                        <a:buFontTx/>
                        <a:buNone/>
                        <a:tabLst/>
                        <a:defRPr/>
                      </a:pPr>
                      <a:r>
                        <a:rPr lang="en-US" sz="1200" b="0" i="0" u="none" strike="noStrike" cap="none" spc="0" baseline="0" noProof="0" dirty="0">
                          <a:solidFill>
                            <a:schemeClr val="dk1"/>
                          </a:solidFill>
                          <a:uFillTx/>
                          <a:latin typeface="+mn-lt"/>
                          <a:ea typeface="+mn-ea"/>
                          <a:cs typeface="+mn-cs"/>
                          <a:sym typeface="Intel Clear"/>
                        </a:rPr>
                        <a:t>2.5D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3D IC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rowSpan="2">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3D IC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extLst>
                  <a:ext uri="{0D108BD9-81ED-4DB2-BD59-A6C34878D82A}">
                    <a16:rowId xmlns:a16="http://schemas.microsoft.com/office/drawing/2014/main" val="10003"/>
                  </a:ext>
                </a:extLst>
              </a:tr>
              <a:tr h="412273">
                <a:tc vMerge="1">
                  <a:txBody>
                    <a:bodyPr/>
                    <a:lstStyle/>
                    <a:p>
                      <a:endParaRPr lang="en-US"/>
                    </a:p>
                  </a:txBody>
                  <a:tcPr/>
                </a:tc>
                <a:tc vMerge="1">
                  <a:txBody>
                    <a:bodyPr/>
                    <a:lstStyle/>
                    <a:p>
                      <a:endParaRPr lang="en-US"/>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FOCoS</a:t>
                      </a:r>
                      <a:r>
                        <a:rPr kumimoji="0" lang="en-US" sz="1200" b="0" i="0" u="none" strike="noStrike" kern="1200" cap="none" spc="0" normalizeH="0" baseline="0" noProof="0" dirty="0">
                          <a:ln>
                            <a:noFill/>
                          </a:ln>
                          <a:solidFill>
                            <a:prstClr val="black"/>
                          </a:solidFill>
                          <a:effectLst/>
                          <a:uLnTx/>
                          <a:uFillTx/>
                          <a:latin typeface="+mn-lt"/>
                          <a:ea typeface="+mn-ea"/>
                          <a:cs typeface="+mn-cs"/>
                        </a:rPr>
                        <a:t>-CL</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79212395"/>
                  </a:ext>
                </a:extLst>
              </a:tr>
              <a:tr h="412273">
                <a:tc vMerge="1">
                  <a:txBody>
                    <a:bodyPr/>
                    <a:lstStyle/>
                    <a:p>
                      <a:endParaRPr lang="en-US" sz="1400"/>
                    </a:p>
                  </a:txBody>
                  <a:tcPr/>
                </a:tc>
                <a:tc>
                  <a:txBody>
                    <a:bodyPr/>
                    <a:lstStyle/>
                    <a:p>
                      <a:pPr algn="ctr"/>
                      <a:endParaRPr lang="en-US" sz="180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US" sz="1200" b="0" i="0" u="none" strike="noStrike" kern="1200" cap="none" spc="0" normalizeH="0" baseline="0" noProof="0">
                          <a:ln>
                            <a:noFill/>
                          </a:ln>
                          <a:solidFill>
                            <a:prstClr val="black"/>
                          </a:solidFill>
                          <a:effectLst/>
                          <a:uLnTx/>
                          <a:uFillTx/>
                          <a:latin typeface="+mn-lt"/>
                          <a:ea typeface="+mn-ea"/>
                          <a:cs typeface="+mn-cs"/>
                        </a:rPr>
                        <a:t>FO-MCM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200" dirty="0"/>
                        <a:t>FO-EB</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50000">
                          <a:srgbClr val="92D050"/>
                        </a:gs>
                        <a:gs pos="100000">
                          <a:srgbClr val="FFFF99"/>
                        </a:gs>
                      </a:gsLst>
                      <a:lin ang="10800000" scaled="1"/>
                      <a:tileRect/>
                    </a:gradFill>
                  </a:tcPr>
                </a:tc>
                <a:tc>
                  <a:txBody>
                    <a:bodyPr/>
                    <a:lstStyle/>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ntel Clear"/>
                          <a:ea typeface="+mn-ea"/>
                          <a:cs typeface="+mn-cs"/>
                          <a:sym typeface="Intel Clear"/>
                        </a:rPr>
                        <a:t>2.5D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dirty="0">
                          <a:solidFill>
                            <a:schemeClr val="tx1"/>
                          </a:solidFill>
                        </a:rPr>
                        <a:t>3D IC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dirty="0">
                          <a:solidFill>
                            <a:schemeClr val="tx1"/>
                          </a:solidFill>
                        </a:rPr>
                        <a:t>3D IC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extLst>
                  <a:ext uri="{0D108BD9-81ED-4DB2-BD59-A6C34878D82A}">
                    <a16:rowId xmlns:a16="http://schemas.microsoft.com/office/drawing/2014/main" val="10006"/>
                  </a:ext>
                </a:extLst>
              </a:tr>
              <a:tr h="412273">
                <a:tc vMerge="1">
                  <a:txBody>
                    <a:bodyPr/>
                    <a:lstStyle/>
                    <a:p>
                      <a:pPr algn="ctr"/>
                      <a:endParaRPr lang="en-US" sz="1400"/>
                    </a:p>
                  </a:txBody>
                  <a:tcPr vert="vert270" anchor="ctr">
                    <a:lnR w="12700" cmpd="sng">
                      <a:noFill/>
                    </a:ln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09600" rtl="0" eaLnBrk="1" fontAlgn="auto" latinLnBrk="0" hangingPunct="1">
                        <a:lnSpc>
                          <a:spcPct val="100000"/>
                        </a:lnSpc>
                        <a:spcBef>
                          <a:spcPts val="0"/>
                        </a:spcBef>
                        <a:spcAft>
                          <a:spcPts val="0"/>
                        </a:spcAft>
                        <a:buClrTx/>
                        <a:buSzTx/>
                        <a:buFontTx/>
                        <a:buNone/>
                        <a:tabLst/>
                        <a:defRPr/>
                      </a:pPr>
                      <a:r>
                        <a:rPr lang="de-DE" sz="1200" dirty="0"/>
                        <a:t>S-SWIFT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tc>
                  <a:txBody>
                    <a:bodyPr/>
                    <a:lstStyle/>
                    <a:p>
                      <a:pPr algn="ctr"/>
                      <a:r>
                        <a:rPr lang="en-US" sz="1200" dirty="0"/>
                        <a:t>S-Connect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tc>
                  <a:txBody>
                    <a:bodyPr/>
                    <a:lstStyle/>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Intel Clear"/>
                          <a:ea typeface="+mn-ea"/>
                          <a:cs typeface="+mn-cs"/>
                          <a:sym typeface="Intel Clear"/>
                        </a:rPr>
                        <a:t>2.5D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3D IC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8729865"/>
                  </a:ext>
                </a:extLst>
              </a:tr>
              <a:tr h="412273">
                <a:tc rowSpan="4">
                  <a:txBody>
                    <a:bodyPr/>
                    <a:lstStyle/>
                    <a:p>
                      <a:pPr algn="ctr"/>
                      <a:r>
                        <a:rPr lang="de-DE" sz="1800"/>
                        <a:t>SiFo</a:t>
                      </a:r>
                      <a:endParaRPr lang="en-US" sz="1800"/>
                    </a:p>
                  </a:txBody>
                  <a:tcPr marL="121920" marR="121920" marT="60960" marB="6096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mn-lt"/>
                          <a:ea typeface="+mn-ea"/>
                          <a:cs typeface="+mn-cs"/>
                        </a:rPr>
                        <a:t>InFO</a:t>
                      </a:r>
                      <a:r>
                        <a:rPr kumimoji="0" lang="en-US" sz="1200" b="0" i="0" u="none" strike="noStrike" kern="1200" cap="none" spc="0" normalizeH="0" baseline="0" noProof="0">
                          <a:ln>
                            <a:noFill/>
                          </a:ln>
                          <a:solidFill>
                            <a:prstClr val="black"/>
                          </a:solidFill>
                          <a:effectLst/>
                          <a:uLnTx/>
                          <a:uFillTx/>
                          <a:latin typeface="+mn-lt"/>
                          <a:ea typeface="+mn-ea"/>
                          <a:cs typeface="+mn-cs"/>
                        </a:rPr>
                        <a:t>-R (CF)</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kumimoji="0" lang="en-US" sz="1200" b="0" i="0" u="none" strike="noStrike" kern="1200" cap="none" spc="0" normalizeH="0" baseline="0" noProof="0" dirty="0" err="1">
                          <a:ln>
                            <a:noFill/>
                          </a:ln>
                          <a:solidFill>
                            <a:prstClr val="black"/>
                          </a:solidFill>
                          <a:effectLst/>
                          <a:uLnTx/>
                          <a:uFillTx/>
                          <a:latin typeface="+mn-lt"/>
                          <a:ea typeface="+mn-ea"/>
                          <a:cs typeface="+mn-cs"/>
                        </a:rPr>
                        <a:t>InFO</a:t>
                      </a:r>
                      <a:r>
                        <a:rPr kumimoji="0" lang="en-US" sz="1200" b="0" i="0" u="none" strike="noStrike" kern="1200" cap="none" spc="0" normalizeH="0" baseline="0" noProof="0" dirty="0">
                          <a:ln>
                            <a:noFill/>
                          </a:ln>
                          <a:solidFill>
                            <a:prstClr val="black"/>
                          </a:solidFill>
                          <a:effectLst/>
                          <a:uLnTx/>
                          <a:uFillTx/>
                          <a:latin typeface="+mn-lt"/>
                          <a:ea typeface="+mn-ea"/>
                          <a:cs typeface="+mn-cs"/>
                        </a:rPr>
                        <a:t>-L (CF)</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50000">
                          <a:srgbClr val="92D050"/>
                        </a:gs>
                        <a:gs pos="100000">
                          <a:srgbClr val="FFFF99"/>
                        </a:gs>
                      </a:gsLst>
                      <a:lin ang="10800000" scaled="1"/>
                    </a:gradFill>
                  </a:tcPr>
                </a:tc>
                <a:tc rowSpan="2">
                  <a:txBody>
                    <a:bodyPr/>
                    <a:lstStyle/>
                    <a:p>
                      <a:pPr algn="ctr"/>
                      <a:r>
                        <a:rPr lang="en-US" sz="1200" err="1">
                          <a:solidFill>
                            <a:schemeClr val="tx1"/>
                          </a:solidFill>
                        </a:rPr>
                        <a:t>CoWoS</a:t>
                      </a:r>
                      <a:r>
                        <a:rPr lang="en-US" sz="1200">
                          <a:solidFill>
                            <a:schemeClr val="tx1"/>
                          </a:solidFill>
                        </a:rPr>
                        <a: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SoIC</a:t>
                      </a:r>
                      <a:r>
                        <a:rPr lang="en-US" sz="1200" dirty="0">
                          <a:solidFill>
                            <a:schemeClr val="tx1"/>
                          </a:solidFill>
                        </a:rPr>
                        <a:t> </a:t>
                      </a:r>
                      <a:r>
                        <a:rPr lang="en-US" sz="1200" dirty="0" err="1">
                          <a:solidFill>
                            <a:schemeClr val="tx1"/>
                          </a:solidFill>
                        </a:rPr>
                        <a:t>CoW</a:t>
                      </a:r>
                      <a:r>
                        <a:rPr lang="en-US" sz="1200" dirty="0">
                          <a:solidFill>
                            <a:schemeClr val="tx1"/>
                          </a:solidFill>
                        </a:rPr>
                        <a:t> F2B, </a:t>
                      </a:r>
                      <a:r>
                        <a:rPr kumimoji="0" lang="en-US" sz="1000" b="0" i="0" u="none" strike="noStrike" kern="0" cap="none" spc="0" normalizeH="0" baseline="0" noProof="0" dirty="0">
                          <a:ln>
                            <a:noFill/>
                          </a:ln>
                          <a:solidFill>
                            <a:srgbClr val="000000"/>
                          </a:solidFill>
                          <a:effectLst/>
                          <a:uLnTx/>
                          <a:uFillTx/>
                          <a:latin typeface="+mn-lt"/>
                          <a:sym typeface="Intel Clear"/>
                        </a:rPr>
                        <a:t>TD &lt; BD</a:t>
                      </a:r>
                      <a:endParaRPr lang="en-US" sz="12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50000">
                          <a:srgbClr val="92D050"/>
                        </a:gs>
                        <a:gs pos="100000">
                          <a:srgbClr val="FFFF99"/>
                        </a:gs>
                      </a:gsLst>
                      <a:lin ang="10800000" scaled="1"/>
                    </a:gradFill>
                  </a:tcPr>
                </a:tc>
                <a:extLst>
                  <a:ext uri="{0D108BD9-81ED-4DB2-BD59-A6C34878D82A}">
                    <a16:rowId xmlns:a16="http://schemas.microsoft.com/office/drawing/2014/main" val="10007"/>
                  </a:ext>
                </a:extLst>
              </a:tr>
              <a:tr h="412273">
                <a:tc vMerge="1">
                  <a:txBody>
                    <a:bodyPr/>
                    <a:lstStyle/>
                    <a:p>
                      <a:endParaRPr lang="en-US"/>
                    </a:p>
                  </a:txBody>
                  <a:tcPr/>
                </a:tc>
                <a:tc vMerge="1">
                  <a:txBody>
                    <a:bodyPr/>
                    <a:lstStyle/>
                    <a:p>
                      <a:endParaRPr lang="en-US"/>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CoWoS</a:t>
                      </a:r>
                      <a:r>
                        <a:rPr kumimoji="0" lang="en-US" sz="1200" b="0" i="0" u="none" strike="noStrike" kern="1200" cap="none" spc="0" normalizeH="0" baseline="0" noProof="0" dirty="0">
                          <a:ln>
                            <a:noFill/>
                          </a:ln>
                          <a:solidFill>
                            <a:prstClr val="black"/>
                          </a:solidFill>
                          <a:effectLst/>
                          <a:uLnTx/>
                          <a:uFillTx/>
                          <a:latin typeface="+mn-lt"/>
                          <a:ea typeface="+mn-ea"/>
                          <a:cs typeface="+mn-cs"/>
                        </a:rPr>
                        <a:t>-R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CoWoS</a:t>
                      </a:r>
                      <a:r>
                        <a:rPr kumimoji="0" lang="en-US" sz="1200" b="0" i="0" u="none" strike="noStrike" kern="1200" cap="none" spc="0" normalizeH="0" baseline="0" noProof="0" dirty="0">
                          <a:ln>
                            <a:noFill/>
                          </a:ln>
                          <a:solidFill>
                            <a:prstClr val="black"/>
                          </a:solidFill>
                          <a:effectLst/>
                          <a:uLnTx/>
                          <a:uFillTx/>
                          <a:latin typeface="+mn-lt"/>
                          <a:ea typeface="+mn-ea"/>
                          <a:cs typeface="+mn-cs"/>
                        </a:rPr>
                        <a:t>-L</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tc vMerge="1">
                  <a:txBody>
                    <a:bodyPr/>
                    <a:lstStyle/>
                    <a:p>
                      <a:endParaRPr lang="en-US"/>
                    </a:p>
                  </a:txBody>
                  <a:tcPr/>
                </a:tc>
                <a:tc vMerge="1">
                  <a:txBody>
                    <a:bodyPr/>
                    <a:lstStyle/>
                    <a:p>
                      <a:endParaRPr lang="en-US"/>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SoIC</a:t>
                      </a:r>
                      <a:r>
                        <a:rPr lang="en-US" sz="1200" dirty="0">
                          <a:solidFill>
                            <a:schemeClr val="tx1"/>
                          </a:solidFill>
                        </a:rPr>
                        <a:t> </a:t>
                      </a:r>
                      <a:r>
                        <a:rPr lang="en-US" sz="1200" dirty="0" err="1">
                          <a:solidFill>
                            <a:schemeClr val="tx1"/>
                          </a:solidFill>
                        </a:rPr>
                        <a:t>CoW</a:t>
                      </a:r>
                      <a:r>
                        <a:rPr lang="en-US" sz="1200" dirty="0">
                          <a:solidFill>
                            <a:schemeClr val="tx1"/>
                          </a:solidFill>
                        </a:rPr>
                        <a:t> F2F, </a:t>
                      </a:r>
                      <a:r>
                        <a:rPr kumimoji="0" lang="en-US" sz="1000" b="0" i="0" u="none" strike="noStrike" kern="0" cap="none" spc="0" normalizeH="0" baseline="0" noProof="0" dirty="0">
                          <a:ln>
                            <a:noFill/>
                          </a:ln>
                          <a:solidFill>
                            <a:srgbClr val="000000"/>
                          </a:solidFill>
                          <a:effectLst/>
                          <a:uLnTx/>
                          <a:uFillTx/>
                          <a:latin typeface="+mn-lt"/>
                          <a:sym typeface="Intel Clear"/>
                        </a:rPr>
                        <a:t>TD &gt; BD</a:t>
                      </a:r>
                      <a:endParaRPr lang="en-US" sz="1200"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278093386"/>
                  </a:ext>
                </a:extLst>
              </a:tr>
              <a:tr h="206137">
                <a:tc vMerge="1">
                  <a:txBody>
                    <a:bodyPr/>
                    <a:lstStyle/>
                    <a:p>
                      <a:endParaRPr lang="en-US" sz="1400"/>
                    </a:p>
                  </a:txBody>
                  <a:tcPr/>
                </a:tc>
                <a:tc rowSpan="2">
                  <a:txBody>
                    <a:bodyPr/>
                    <a:lstStyle/>
                    <a:p>
                      <a:pPr algn="ct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R-Cube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t>I-Cube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X-Cube Gen1, </a:t>
                      </a:r>
                      <a:r>
                        <a:rPr lang="en-US" sz="1000" dirty="0"/>
                        <a:t>TD &lt; BD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X-Cube Gen. 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extLst>
                  <a:ext uri="{0D108BD9-81ED-4DB2-BD59-A6C34878D82A}">
                    <a16:rowId xmlns:a16="http://schemas.microsoft.com/office/drawing/2014/main" val="10008"/>
                  </a:ext>
                </a:extLst>
              </a:tr>
              <a:tr h="20613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X-Cube Gen1, </a:t>
                      </a:r>
                      <a:r>
                        <a:rPr lang="en-US" sz="1000" dirty="0"/>
                        <a:t>TD &gt; BD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BF3"/>
                    </a:solidFill>
                  </a:tcPr>
                </a:tc>
                <a:tc vMerge="1">
                  <a:txBody>
                    <a:bodyPr/>
                    <a:lstStyle/>
                    <a:p>
                      <a:endParaRPr lang="en-US"/>
                    </a:p>
                  </a:txBody>
                  <a:tcPr/>
                </a:tc>
                <a:extLst>
                  <a:ext uri="{0D108BD9-81ED-4DB2-BD59-A6C34878D82A}">
                    <a16:rowId xmlns:a16="http://schemas.microsoft.com/office/drawing/2014/main" val="1901343831"/>
                  </a:ext>
                </a:extLst>
              </a:tr>
            </a:tbl>
          </a:graphicData>
        </a:graphic>
      </p:graphicFrame>
      <p:grpSp>
        <p:nvGrpSpPr>
          <p:cNvPr id="259" name="Group 258">
            <a:extLst>
              <a:ext uri="{FF2B5EF4-FFF2-40B4-BE49-F238E27FC236}">
                <a16:creationId xmlns:a16="http://schemas.microsoft.com/office/drawing/2014/main" id="{C0B46D7E-ED19-41E8-9669-ABC870AB6A67}"/>
              </a:ext>
            </a:extLst>
          </p:cNvPr>
          <p:cNvGrpSpPr/>
          <p:nvPr/>
        </p:nvGrpSpPr>
        <p:grpSpPr>
          <a:xfrm>
            <a:off x="6723816" y="5992546"/>
            <a:ext cx="4822663" cy="378198"/>
            <a:chOff x="6814769" y="5969000"/>
            <a:chExt cx="4822663" cy="378198"/>
          </a:xfrm>
        </p:grpSpPr>
        <p:sp>
          <p:nvSpPr>
            <p:cNvPr id="690" name="Rectangle 689">
              <a:extLst>
                <a:ext uri="{FF2B5EF4-FFF2-40B4-BE49-F238E27FC236}">
                  <a16:creationId xmlns:a16="http://schemas.microsoft.com/office/drawing/2014/main" id="{EB7F4139-9722-4C57-BD52-2CD8E759C8FB}"/>
                </a:ext>
              </a:extLst>
            </p:cNvPr>
            <p:cNvSpPr/>
            <p:nvPr/>
          </p:nvSpPr>
          <p:spPr>
            <a:xfrm>
              <a:off x="10192970" y="5969000"/>
              <a:ext cx="1444462" cy="37819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1"/>
                  </a:solidFill>
                </a:rPr>
                <a:t>Production</a:t>
              </a:r>
            </a:p>
          </p:txBody>
        </p:sp>
        <p:sp>
          <p:nvSpPr>
            <p:cNvPr id="691" name="Rectangle 690">
              <a:extLst>
                <a:ext uri="{FF2B5EF4-FFF2-40B4-BE49-F238E27FC236}">
                  <a16:creationId xmlns:a16="http://schemas.microsoft.com/office/drawing/2014/main" id="{404D60EA-888A-4571-A39C-272B00AD5416}"/>
                </a:ext>
              </a:extLst>
            </p:cNvPr>
            <p:cNvSpPr/>
            <p:nvPr/>
          </p:nvSpPr>
          <p:spPr>
            <a:xfrm>
              <a:off x="8503870" y="5969000"/>
              <a:ext cx="1444462" cy="378198"/>
            </a:xfrm>
            <a:prstGeom prst="rect">
              <a:avLst/>
            </a:prstGeom>
            <a:solidFill>
              <a:srgbClr val="FFFF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Qualified</a:t>
              </a:r>
            </a:p>
          </p:txBody>
        </p:sp>
        <p:sp>
          <p:nvSpPr>
            <p:cNvPr id="692" name="Rectangle 691">
              <a:extLst>
                <a:ext uri="{FF2B5EF4-FFF2-40B4-BE49-F238E27FC236}">
                  <a16:creationId xmlns:a16="http://schemas.microsoft.com/office/drawing/2014/main" id="{0B59FAEB-3C82-49B3-9E1F-ECF3A0A579A6}"/>
                </a:ext>
              </a:extLst>
            </p:cNvPr>
            <p:cNvSpPr/>
            <p:nvPr/>
          </p:nvSpPr>
          <p:spPr>
            <a:xfrm>
              <a:off x="6814769" y="5969000"/>
              <a:ext cx="1444462" cy="378198"/>
            </a:xfrm>
            <a:prstGeom prst="rect">
              <a:avLst/>
            </a:prstGeom>
            <a:solidFill>
              <a:srgbClr val="E7EB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1"/>
                  </a:solidFill>
                </a:rPr>
                <a:t>Engineering</a:t>
              </a:r>
            </a:p>
          </p:txBody>
        </p:sp>
      </p:grpSp>
      <p:sp>
        <p:nvSpPr>
          <p:cNvPr id="13" name="TextBox 12">
            <a:extLst>
              <a:ext uri="{FF2B5EF4-FFF2-40B4-BE49-F238E27FC236}">
                <a16:creationId xmlns:a16="http://schemas.microsoft.com/office/drawing/2014/main" id="{459301DE-388E-40CF-9810-6C3FBB8BD006}"/>
              </a:ext>
            </a:extLst>
          </p:cNvPr>
          <p:cNvSpPr txBox="1"/>
          <p:nvPr/>
        </p:nvSpPr>
        <p:spPr>
          <a:xfrm>
            <a:off x="239371" y="5996034"/>
            <a:ext cx="3907179"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0"/>
              </a:spcBef>
            </a:pPr>
            <a:r>
              <a:rPr lang="de-DE" sz="1000" dirty="0"/>
              <a:t>CF: Chip First, CL: Chip Last, TD: Top Die, BD: Bottom Die</a:t>
            </a:r>
          </a:p>
          <a:p>
            <a:pPr>
              <a:spcBef>
                <a:spcPts val="0"/>
              </a:spcBef>
            </a:pPr>
            <a:r>
              <a:rPr lang="de-DE" sz="1000" dirty="0"/>
              <a:t>F2B: Face to Back, F2F: Face to Face</a:t>
            </a:r>
            <a:endParaRPr lang="en-US" sz="1000" dirty="0"/>
          </a:p>
        </p:txBody>
      </p:sp>
      <p:pic>
        <p:nvPicPr>
          <p:cNvPr id="16" name="Picture 15">
            <a:extLst>
              <a:ext uri="{FF2B5EF4-FFF2-40B4-BE49-F238E27FC236}">
                <a16:creationId xmlns:a16="http://schemas.microsoft.com/office/drawing/2014/main" id="{740F563F-9349-43F2-BCD0-08AB28B07652}"/>
              </a:ext>
            </a:extLst>
          </p:cNvPr>
          <p:cNvPicPr>
            <a:picLocks noChangeAspect="1"/>
          </p:cNvPicPr>
          <p:nvPr/>
        </p:nvPicPr>
        <p:blipFill>
          <a:blip r:embed="rId4"/>
          <a:stretch>
            <a:fillRect/>
          </a:stretch>
        </p:blipFill>
        <p:spPr>
          <a:xfrm>
            <a:off x="6150856" y="1309035"/>
            <a:ext cx="1717790" cy="501480"/>
          </a:xfrm>
          <a:prstGeom prst="rect">
            <a:avLst/>
          </a:prstGeom>
        </p:spPr>
      </p:pic>
      <p:pic>
        <p:nvPicPr>
          <p:cNvPr id="17" name="Picture 16">
            <a:extLst>
              <a:ext uri="{FF2B5EF4-FFF2-40B4-BE49-F238E27FC236}">
                <a16:creationId xmlns:a16="http://schemas.microsoft.com/office/drawing/2014/main" id="{08198201-AF08-4145-BA51-F57C48628307}"/>
              </a:ext>
            </a:extLst>
          </p:cNvPr>
          <p:cNvPicPr>
            <a:picLocks noChangeAspect="1"/>
          </p:cNvPicPr>
          <p:nvPr/>
        </p:nvPicPr>
        <p:blipFill>
          <a:blip r:embed="rId5"/>
          <a:stretch>
            <a:fillRect/>
          </a:stretch>
        </p:blipFill>
        <p:spPr>
          <a:xfrm>
            <a:off x="4347365" y="1236988"/>
            <a:ext cx="1649770" cy="573583"/>
          </a:xfrm>
          <a:prstGeom prst="rect">
            <a:avLst/>
          </a:prstGeom>
        </p:spPr>
      </p:pic>
      <p:pic>
        <p:nvPicPr>
          <p:cNvPr id="18" name="Picture 17">
            <a:extLst>
              <a:ext uri="{FF2B5EF4-FFF2-40B4-BE49-F238E27FC236}">
                <a16:creationId xmlns:a16="http://schemas.microsoft.com/office/drawing/2014/main" id="{2435EAF9-3E33-4D11-9ED0-5F6D84A7F3BD}"/>
              </a:ext>
            </a:extLst>
          </p:cNvPr>
          <p:cNvPicPr>
            <a:picLocks noChangeAspect="1"/>
          </p:cNvPicPr>
          <p:nvPr/>
        </p:nvPicPr>
        <p:blipFill>
          <a:blip r:embed="rId6"/>
          <a:stretch>
            <a:fillRect/>
          </a:stretch>
        </p:blipFill>
        <p:spPr>
          <a:xfrm>
            <a:off x="2492337" y="1345412"/>
            <a:ext cx="1735412" cy="406924"/>
          </a:xfrm>
          <a:prstGeom prst="rect">
            <a:avLst/>
          </a:prstGeom>
        </p:spPr>
      </p:pic>
      <p:pic>
        <p:nvPicPr>
          <p:cNvPr id="20" name="Picture 19">
            <a:extLst>
              <a:ext uri="{FF2B5EF4-FFF2-40B4-BE49-F238E27FC236}">
                <a16:creationId xmlns:a16="http://schemas.microsoft.com/office/drawing/2014/main" id="{842A5043-95CD-4B5C-8B7D-F545FB23D790}"/>
              </a:ext>
            </a:extLst>
          </p:cNvPr>
          <p:cNvPicPr>
            <a:picLocks noChangeAspect="1"/>
          </p:cNvPicPr>
          <p:nvPr/>
        </p:nvPicPr>
        <p:blipFill>
          <a:blip r:embed="rId7"/>
          <a:stretch>
            <a:fillRect/>
          </a:stretch>
        </p:blipFill>
        <p:spPr>
          <a:xfrm>
            <a:off x="8056933" y="1330167"/>
            <a:ext cx="1492449" cy="459215"/>
          </a:xfrm>
          <a:prstGeom prst="rect">
            <a:avLst/>
          </a:prstGeom>
        </p:spPr>
      </p:pic>
      <p:pic>
        <p:nvPicPr>
          <p:cNvPr id="21" name="Picture 4" descr="TSMC - Wikipedia">
            <a:extLst>
              <a:ext uri="{FF2B5EF4-FFF2-40B4-BE49-F238E27FC236}">
                <a16:creationId xmlns:a16="http://schemas.microsoft.com/office/drawing/2014/main" id="{89E7A848-56BE-4BEF-9489-2837E3248D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40" y="4633343"/>
            <a:ext cx="578581" cy="4556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05DDDA81-A6C6-46C9-8150-8AB8897F0D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440" y="3697342"/>
            <a:ext cx="678322" cy="2386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571B5DE3-0CCC-43F0-AEC7-67E6738A5DC0}"/>
              </a:ext>
            </a:extLst>
          </p:cNvPr>
          <p:cNvPicPr>
            <a:picLocks noChangeAspect="1"/>
          </p:cNvPicPr>
          <p:nvPr/>
        </p:nvPicPr>
        <p:blipFill>
          <a:blip r:embed="rId10"/>
          <a:stretch>
            <a:fillRect/>
          </a:stretch>
        </p:blipFill>
        <p:spPr>
          <a:xfrm>
            <a:off x="1111240" y="2899183"/>
            <a:ext cx="971560" cy="650762"/>
          </a:xfrm>
          <a:prstGeom prst="rect">
            <a:avLst/>
          </a:prstGeom>
        </p:spPr>
      </p:pic>
      <p:pic>
        <p:nvPicPr>
          <p:cNvPr id="25" name="Picture 2" descr="Amkor Technology, Inc. - semiconductor360">
            <a:extLst>
              <a:ext uri="{FF2B5EF4-FFF2-40B4-BE49-F238E27FC236}">
                <a16:creationId xmlns:a16="http://schemas.microsoft.com/office/drawing/2014/main" id="{4B06422F-CC6D-4F3B-BBBD-CF5B4B9747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5040" y="3656440"/>
            <a:ext cx="1155609" cy="11556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29DF3A65-D547-4E0B-BDFD-2E5BE1802C41}"/>
              </a:ext>
            </a:extLst>
          </p:cNvPr>
          <p:cNvPicPr>
            <a:picLocks noChangeAspect="1"/>
          </p:cNvPicPr>
          <p:nvPr/>
        </p:nvPicPr>
        <p:blipFill rotWithShape="1">
          <a:blip r:embed="rId12"/>
          <a:srcRect l="54153" t="32648" r="34069" b="58923"/>
          <a:stretch/>
        </p:blipFill>
        <p:spPr>
          <a:xfrm>
            <a:off x="9877927" y="1259390"/>
            <a:ext cx="1492449" cy="600768"/>
          </a:xfrm>
          <a:prstGeom prst="rect">
            <a:avLst/>
          </a:prstGeom>
        </p:spPr>
      </p:pic>
      <p:sp>
        <p:nvSpPr>
          <p:cNvPr id="26" name="TextBox 25">
            <a:extLst>
              <a:ext uri="{FF2B5EF4-FFF2-40B4-BE49-F238E27FC236}">
                <a16:creationId xmlns:a16="http://schemas.microsoft.com/office/drawing/2014/main" id="{5FA2FA42-ACD0-4B17-A3A7-0602A20C465E}"/>
              </a:ext>
            </a:extLst>
          </p:cNvPr>
          <p:cNvSpPr txBox="1"/>
          <p:nvPr/>
        </p:nvSpPr>
        <p:spPr>
          <a:xfrm>
            <a:off x="4633525" y="6047761"/>
            <a:ext cx="2262575"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600"/>
              </a:spcBef>
            </a:pPr>
            <a:r>
              <a:rPr lang="de-DE" sz="1200" dirty="0"/>
              <a:t>From supplier perspectives: </a:t>
            </a:r>
            <a:endParaRPr lang="en-US" sz="1200" dirty="0"/>
          </a:p>
        </p:txBody>
      </p:sp>
      <p:pic>
        <p:nvPicPr>
          <p:cNvPr id="29" name="Picture 28">
            <a:extLst>
              <a:ext uri="{FF2B5EF4-FFF2-40B4-BE49-F238E27FC236}">
                <a16:creationId xmlns:a16="http://schemas.microsoft.com/office/drawing/2014/main" id="{AC8315F2-025B-46C8-BD73-78A1859887B3}"/>
              </a:ext>
            </a:extLst>
          </p:cNvPr>
          <p:cNvPicPr>
            <a:picLocks noChangeAspect="1"/>
          </p:cNvPicPr>
          <p:nvPr/>
        </p:nvPicPr>
        <p:blipFill>
          <a:blip r:embed="rId13"/>
          <a:stretch>
            <a:fillRect/>
          </a:stretch>
        </p:blipFill>
        <p:spPr>
          <a:xfrm>
            <a:off x="3906714" y="3359408"/>
            <a:ext cx="313295" cy="245468"/>
          </a:xfrm>
          <a:prstGeom prst="rect">
            <a:avLst/>
          </a:prstGeom>
        </p:spPr>
      </p:pic>
      <p:pic>
        <p:nvPicPr>
          <p:cNvPr id="30" name="Picture 29">
            <a:extLst>
              <a:ext uri="{FF2B5EF4-FFF2-40B4-BE49-F238E27FC236}">
                <a16:creationId xmlns:a16="http://schemas.microsoft.com/office/drawing/2014/main" id="{9BC13955-B44A-43B6-8677-C62114946625}"/>
              </a:ext>
            </a:extLst>
          </p:cNvPr>
          <p:cNvPicPr>
            <a:picLocks noChangeAspect="1"/>
          </p:cNvPicPr>
          <p:nvPr/>
        </p:nvPicPr>
        <p:blipFill>
          <a:blip r:embed="rId13"/>
          <a:stretch>
            <a:fillRect/>
          </a:stretch>
        </p:blipFill>
        <p:spPr>
          <a:xfrm>
            <a:off x="7545077" y="4962114"/>
            <a:ext cx="313295" cy="245468"/>
          </a:xfrm>
          <a:prstGeom prst="rect">
            <a:avLst/>
          </a:prstGeom>
        </p:spPr>
      </p:pic>
      <p:pic>
        <p:nvPicPr>
          <p:cNvPr id="31" name="Picture 30">
            <a:extLst>
              <a:ext uri="{FF2B5EF4-FFF2-40B4-BE49-F238E27FC236}">
                <a16:creationId xmlns:a16="http://schemas.microsoft.com/office/drawing/2014/main" id="{9145BB73-9CE3-42E6-B8A5-8FA2FA3E04B0}"/>
              </a:ext>
            </a:extLst>
          </p:cNvPr>
          <p:cNvPicPr>
            <a:picLocks noChangeAspect="1"/>
          </p:cNvPicPr>
          <p:nvPr/>
        </p:nvPicPr>
        <p:blipFill rotWithShape="1">
          <a:blip r:embed="rId14"/>
          <a:srcRect l="7167" r="5358"/>
          <a:stretch/>
        </p:blipFill>
        <p:spPr>
          <a:xfrm flipV="1">
            <a:off x="7209160" y="5010354"/>
            <a:ext cx="291929" cy="148987"/>
          </a:xfrm>
          <a:prstGeom prst="rect">
            <a:avLst/>
          </a:prstGeom>
        </p:spPr>
      </p:pic>
      <p:sp>
        <p:nvSpPr>
          <p:cNvPr id="28" name="Rectangle 27">
            <a:extLst>
              <a:ext uri="{FF2B5EF4-FFF2-40B4-BE49-F238E27FC236}">
                <a16:creationId xmlns:a16="http://schemas.microsoft.com/office/drawing/2014/main" id="{AB1DA3CA-6B54-4389-88BD-E6930CB0D1E7}"/>
              </a:ext>
            </a:extLst>
          </p:cNvPr>
          <p:cNvSpPr/>
          <p:nvPr/>
        </p:nvSpPr>
        <p:spPr>
          <a:xfrm>
            <a:off x="3698793" y="3190022"/>
            <a:ext cx="1042431" cy="1845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377" hangingPunct="0">
              <a:lnSpc>
                <a:spcPct val="90000"/>
              </a:lnSpc>
              <a:spcBef>
                <a:spcPts val="1688"/>
              </a:spcBef>
            </a:pPr>
            <a:r>
              <a:rPr lang="de-DE" sz="1200" b="1" kern="0" dirty="0">
                <a:solidFill>
                  <a:srgbClr val="FF0000"/>
                </a:solidFill>
                <a:latin typeface="Intel Clear"/>
                <a:sym typeface="Helvetica Neue"/>
              </a:rPr>
              <a:t>GmC PoC</a:t>
            </a:r>
            <a:endParaRPr lang="en-US" sz="1200" b="1" kern="0" dirty="0">
              <a:solidFill>
                <a:srgbClr val="FF0000"/>
              </a:solidFill>
              <a:latin typeface="Intel Clear"/>
              <a:sym typeface="Helvetica Neue"/>
            </a:endParaRPr>
          </a:p>
        </p:txBody>
      </p:sp>
      <p:pic>
        <p:nvPicPr>
          <p:cNvPr id="32" name="Picture 31">
            <a:extLst>
              <a:ext uri="{FF2B5EF4-FFF2-40B4-BE49-F238E27FC236}">
                <a16:creationId xmlns:a16="http://schemas.microsoft.com/office/drawing/2014/main" id="{1B6C9E68-2F2A-456D-9933-491805852222}"/>
              </a:ext>
            </a:extLst>
          </p:cNvPr>
          <p:cNvPicPr>
            <a:picLocks noChangeAspect="1"/>
          </p:cNvPicPr>
          <p:nvPr/>
        </p:nvPicPr>
        <p:blipFill>
          <a:blip r:embed="rId13"/>
          <a:stretch>
            <a:fillRect/>
          </a:stretch>
        </p:blipFill>
        <p:spPr>
          <a:xfrm>
            <a:off x="1331358" y="2110776"/>
            <a:ext cx="691055" cy="541445"/>
          </a:xfrm>
          <a:prstGeom prst="rect">
            <a:avLst/>
          </a:prstGeom>
        </p:spPr>
      </p:pic>
      <p:pic>
        <p:nvPicPr>
          <p:cNvPr id="42" name="Picture 41">
            <a:extLst>
              <a:ext uri="{FF2B5EF4-FFF2-40B4-BE49-F238E27FC236}">
                <a16:creationId xmlns:a16="http://schemas.microsoft.com/office/drawing/2014/main" id="{FBC7E659-1B00-42D3-B83E-E28D07F39A23}"/>
              </a:ext>
            </a:extLst>
          </p:cNvPr>
          <p:cNvPicPr>
            <a:picLocks noChangeAspect="1"/>
          </p:cNvPicPr>
          <p:nvPr/>
        </p:nvPicPr>
        <p:blipFill>
          <a:blip r:embed="rId15"/>
          <a:stretch>
            <a:fillRect/>
          </a:stretch>
        </p:blipFill>
        <p:spPr>
          <a:xfrm>
            <a:off x="5463022" y="3867120"/>
            <a:ext cx="553472" cy="137784"/>
          </a:xfrm>
          <a:prstGeom prst="rect">
            <a:avLst/>
          </a:prstGeom>
        </p:spPr>
      </p:pic>
      <p:pic>
        <p:nvPicPr>
          <p:cNvPr id="43" name="Picture 42">
            <a:extLst>
              <a:ext uri="{FF2B5EF4-FFF2-40B4-BE49-F238E27FC236}">
                <a16:creationId xmlns:a16="http://schemas.microsoft.com/office/drawing/2014/main" id="{8CC4078F-379E-4800-9924-40D442B7BED9}"/>
              </a:ext>
            </a:extLst>
          </p:cNvPr>
          <p:cNvPicPr>
            <a:picLocks noChangeAspect="1"/>
          </p:cNvPicPr>
          <p:nvPr/>
        </p:nvPicPr>
        <p:blipFill>
          <a:blip r:embed="rId15"/>
          <a:stretch>
            <a:fillRect/>
          </a:stretch>
        </p:blipFill>
        <p:spPr>
          <a:xfrm>
            <a:off x="10969341" y="4433251"/>
            <a:ext cx="553472" cy="137784"/>
          </a:xfrm>
          <a:prstGeom prst="rect">
            <a:avLst/>
          </a:prstGeom>
        </p:spPr>
      </p:pic>
      <p:sp>
        <p:nvSpPr>
          <p:cNvPr id="44" name="Rectangle 43">
            <a:extLst>
              <a:ext uri="{FF2B5EF4-FFF2-40B4-BE49-F238E27FC236}">
                <a16:creationId xmlns:a16="http://schemas.microsoft.com/office/drawing/2014/main" id="{448B5828-DC7A-4487-B506-D992EB113F9E}"/>
              </a:ext>
            </a:extLst>
          </p:cNvPr>
          <p:cNvSpPr/>
          <p:nvPr/>
        </p:nvSpPr>
        <p:spPr>
          <a:xfrm>
            <a:off x="5463022" y="3665410"/>
            <a:ext cx="1042431" cy="1845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defTabSz="914377">
              <a:spcBef>
                <a:spcPts val="1688"/>
              </a:spcBef>
            </a:pPr>
            <a:r>
              <a:rPr lang="de-DE" sz="1200" b="1" kern="0" dirty="0">
                <a:solidFill>
                  <a:srgbClr val="FF0000"/>
                </a:solidFill>
                <a:highlight>
                  <a:srgbClr val="FFFF00"/>
                </a:highlight>
                <a:latin typeface="Intel Clear"/>
              </a:rPr>
              <a:t>MI200</a:t>
            </a:r>
            <a:endParaRPr lang="en-US" sz="1200" b="1" kern="0" dirty="0">
              <a:solidFill>
                <a:srgbClr val="FF0000"/>
              </a:solidFill>
              <a:highlight>
                <a:srgbClr val="FFFF00"/>
              </a:highlight>
              <a:latin typeface="Intel Clear"/>
            </a:endParaRPr>
          </a:p>
        </p:txBody>
      </p:sp>
      <p:sp>
        <p:nvSpPr>
          <p:cNvPr id="45" name="Rectangle 44">
            <a:extLst>
              <a:ext uri="{FF2B5EF4-FFF2-40B4-BE49-F238E27FC236}">
                <a16:creationId xmlns:a16="http://schemas.microsoft.com/office/drawing/2014/main" id="{C57C44A5-A320-4245-8BBF-58ECCC45F145}"/>
              </a:ext>
            </a:extLst>
          </p:cNvPr>
          <p:cNvSpPr/>
          <p:nvPr/>
        </p:nvSpPr>
        <p:spPr>
          <a:xfrm>
            <a:off x="10824248" y="4141966"/>
            <a:ext cx="1042431" cy="1845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377" hangingPunct="0">
              <a:lnSpc>
                <a:spcPct val="90000"/>
              </a:lnSpc>
              <a:spcBef>
                <a:spcPts val="1688"/>
              </a:spcBef>
            </a:pPr>
            <a:r>
              <a:rPr lang="de-DE" sz="1200" b="1" kern="0" dirty="0">
                <a:solidFill>
                  <a:srgbClr val="FF0000"/>
                </a:solidFill>
                <a:highlight>
                  <a:srgbClr val="FFFF00"/>
                </a:highlight>
                <a:latin typeface="Intel Clear"/>
                <a:sym typeface="Helvetica Neue"/>
              </a:rPr>
              <a:t>Milan-X Vermeer</a:t>
            </a:r>
            <a:endParaRPr lang="en-US" sz="1200" b="1" kern="0" dirty="0">
              <a:solidFill>
                <a:srgbClr val="FF0000"/>
              </a:solidFill>
              <a:highlight>
                <a:srgbClr val="FFFF00"/>
              </a:highlight>
              <a:latin typeface="Intel Clear"/>
              <a:sym typeface="Helvetica Neue"/>
            </a:endParaRPr>
          </a:p>
        </p:txBody>
      </p:sp>
      <p:pic>
        <p:nvPicPr>
          <p:cNvPr id="46" name="Picture 45">
            <a:extLst>
              <a:ext uri="{FF2B5EF4-FFF2-40B4-BE49-F238E27FC236}">
                <a16:creationId xmlns:a16="http://schemas.microsoft.com/office/drawing/2014/main" id="{8108B4DF-CEF1-404D-A32B-6AD426A8250B}"/>
              </a:ext>
            </a:extLst>
          </p:cNvPr>
          <p:cNvPicPr>
            <a:picLocks noChangeAspect="1"/>
          </p:cNvPicPr>
          <p:nvPr/>
        </p:nvPicPr>
        <p:blipFill rotWithShape="1">
          <a:blip r:embed="rId16"/>
          <a:srcRect l="26911" t="1" r="20286" b="-119"/>
          <a:stretch/>
        </p:blipFill>
        <p:spPr>
          <a:xfrm>
            <a:off x="5834328" y="4616179"/>
            <a:ext cx="198611" cy="210882"/>
          </a:xfrm>
          <a:prstGeom prst="rect">
            <a:avLst/>
          </a:prstGeom>
        </p:spPr>
      </p:pic>
      <p:sp>
        <p:nvSpPr>
          <p:cNvPr id="47" name="Rectangle 46">
            <a:extLst>
              <a:ext uri="{FF2B5EF4-FFF2-40B4-BE49-F238E27FC236}">
                <a16:creationId xmlns:a16="http://schemas.microsoft.com/office/drawing/2014/main" id="{C228CCF2-1B4A-44CA-952A-69D9C4B3BFB7}"/>
              </a:ext>
            </a:extLst>
          </p:cNvPr>
          <p:cNvSpPr/>
          <p:nvPr/>
        </p:nvSpPr>
        <p:spPr>
          <a:xfrm>
            <a:off x="5381982" y="4420139"/>
            <a:ext cx="1042431" cy="1845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377" hangingPunct="0">
              <a:lnSpc>
                <a:spcPct val="90000"/>
              </a:lnSpc>
              <a:spcBef>
                <a:spcPts val="1688"/>
              </a:spcBef>
            </a:pPr>
            <a:r>
              <a:rPr lang="de-DE" sz="1200" b="1" kern="0" dirty="0">
                <a:solidFill>
                  <a:srgbClr val="FF0000"/>
                </a:solidFill>
                <a:highlight>
                  <a:srgbClr val="FFFF00"/>
                </a:highlight>
                <a:latin typeface="Intel Clear"/>
                <a:sym typeface="Helvetica Neue"/>
              </a:rPr>
              <a:t>M1 Ultra</a:t>
            </a:r>
            <a:endParaRPr lang="en-US" sz="1200" b="1" kern="0" dirty="0">
              <a:solidFill>
                <a:srgbClr val="FF0000"/>
              </a:solidFill>
              <a:highlight>
                <a:srgbClr val="FFFF00"/>
              </a:highlight>
              <a:latin typeface="Intel Clear"/>
              <a:sym typeface="Helvetica Neue"/>
            </a:endParaRPr>
          </a:p>
        </p:txBody>
      </p:sp>
      <p:sp>
        <p:nvSpPr>
          <p:cNvPr id="34" name="TextBox 33">
            <a:extLst>
              <a:ext uri="{FF2B5EF4-FFF2-40B4-BE49-F238E27FC236}">
                <a16:creationId xmlns:a16="http://schemas.microsoft.com/office/drawing/2014/main" id="{F893769E-4654-4067-8846-5914C84F81C5}"/>
              </a:ext>
            </a:extLst>
          </p:cNvPr>
          <p:cNvSpPr txBox="1"/>
          <p:nvPr/>
        </p:nvSpPr>
        <p:spPr>
          <a:xfrm>
            <a:off x="6140208" y="6419095"/>
            <a:ext cx="5547994" cy="139077"/>
          </a:xfrm>
          <a:prstGeom prst="rect">
            <a:avLst/>
          </a:prstGeom>
          <a:solidFill>
            <a:schemeClr val="bg1"/>
          </a:solidFill>
        </p:spPr>
        <p:txBody>
          <a:bodyPr vert="horz" wrap="none" lIns="0" tIns="0" rIns="0" bIns="0" rtlCol="0">
            <a:spAutoFit/>
          </a:bodyPr>
          <a:lstStyle/>
          <a:p>
            <a:pPr defTabSz="914377" hangingPunct="0">
              <a:lnSpc>
                <a:spcPct val="90000"/>
              </a:lnSpc>
              <a:spcBef>
                <a:spcPts val="1688"/>
              </a:spcBef>
            </a:pPr>
            <a:r>
              <a:rPr lang="en-US" sz="1000" kern="0" dirty="0">
                <a:solidFill>
                  <a:srgbClr val="000000"/>
                </a:solidFill>
                <a:latin typeface="Intel Clear"/>
                <a:sym typeface="Helvetica Neue"/>
              </a:rPr>
              <a:t>Sources: Teardowns, System Plus, </a:t>
            </a:r>
            <a:r>
              <a:rPr lang="en-US" sz="1000" kern="0" dirty="0" err="1">
                <a:solidFill>
                  <a:srgbClr val="000000"/>
                </a:solidFill>
                <a:latin typeface="Intel Clear"/>
                <a:sym typeface="Helvetica Neue"/>
              </a:rPr>
              <a:t>Yole</a:t>
            </a:r>
            <a:r>
              <a:rPr lang="en-US" sz="1000" kern="0" dirty="0">
                <a:solidFill>
                  <a:srgbClr val="000000"/>
                </a:solidFill>
                <a:latin typeface="Intel Clear"/>
                <a:sym typeface="Helvetica Neue"/>
              </a:rPr>
              <a:t>, </a:t>
            </a:r>
            <a:r>
              <a:rPr lang="en-US" sz="1000" kern="0" dirty="0" err="1">
                <a:solidFill>
                  <a:srgbClr val="000000"/>
                </a:solidFill>
                <a:latin typeface="Intel Clear"/>
                <a:sym typeface="Helvetica Neue"/>
              </a:rPr>
              <a:t>TechSearch</a:t>
            </a:r>
            <a:r>
              <a:rPr lang="en-US" sz="1000" kern="0" dirty="0">
                <a:solidFill>
                  <a:srgbClr val="000000"/>
                </a:solidFill>
                <a:latin typeface="Intel Clear"/>
                <a:sym typeface="Helvetica Neue"/>
              </a:rPr>
              <a:t>, Forecast Group, supplier talks, conferences</a:t>
            </a:r>
          </a:p>
        </p:txBody>
      </p:sp>
      <p:sp>
        <p:nvSpPr>
          <p:cNvPr id="35" name="TextBox 34">
            <a:extLst>
              <a:ext uri="{FF2B5EF4-FFF2-40B4-BE49-F238E27FC236}">
                <a16:creationId xmlns:a16="http://schemas.microsoft.com/office/drawing/2014/main" id="{35573267-3CAB-4D08-8A0C-32ECDEA40AF9}"/>
              </a:ext>
            </a:extLst>
          </p:cNvPr>
          <p:cNvSpPr txBox="1"/>
          <p:nvPr/>
        </p:nvSpPr>
        <p:spPr>
          <a:xfrm>
            <a:off x="2492337" y="5325399"/>
            <a:ext cx="3504798" cy="615553"/>
          </a:xfrm>
          <a:prstGeom prst="rect">
            <a:avLst/>
          </a:prstGeom>
          <a:solidFill>
            <a:schemeClr val="bg1">
              <a:lumMod val="85000"/>
            </a:schemeClr>
          </a:solidFill>
          <a:ln w="38100">
            <a:solidFill>
              <a:schemeClr val="tx1"/>
            </a:solidFill>
          </a:ln>
        </p:spPr>
        <p:txBody>
          <a:bodyPr vert="horz" wrap="square" lIns="0" tIns="0" rIns="0" bIns="0" rtlCol="0">
            <a:spAutoFit/>
          </a:bodyPr>
          <a:lstStyle/>
          <a:p>
            <a:pPr algn="ctr"/>
            <a:r>
              <a:rPr lang="en-US" sz="2000" dirty="0">
                <a:effectLst/>
                <a:latin typeface="Calibri" panose="020F0502020204030204" pitchFamily="34" charset="0"/>
                <a:ea typeface="Times New Roman" panose="02020603050405020304" pitchFamily="18" charset="0"/>
              </a:rPr>
              <a:t>Suppliers are catching-up and outpacing Intel innovations</a:t>
            </a:r>
            <a:endParaRPr lang="en-US" sz="2000" dirty="0"/>
          </a:p>
        </p:txBody>
      </p:sp>
    </p:spTree>
    <p:extLst>
      <p:ext uri="{BB962C8B-B14F-4D97-AF65-F5344CB8AC3E}">
        <p14:creationId xmlns:p14="http://schemas.microsoft.com/office/powerpoint/2010/main" val="47747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4" grpId="0"/>
      <p:bldP spid="45"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C194DD5D-60C3-43E4-B74B-A88ED15AF50E}"/>
              </a:ext>
            </a:extLst>
          </p:cNvPr>
          <p:cNvPicPr>
            <a:picLocks noChangeAspect="1"/>
          </p:cNvPicPr>
          <p:nvPr/>
        </p:nvPicPr>
        <p:blipFill>
          <a:blip r:embed="rId2"/>
          <a:stretch>
            <a:fillRect/>
          </a:stretch>
        </p:blipFill>
        <p:spPr>
          <a:xfrm>
            <a:off x="1320691" y="802898"/>
            <a:ext cx="3822809" cy="2762637"/>
          </a:xfrm>
          <a:prstGeom prst="rect">
            <a:avLst/>
          </a:prstGeom>
        </p:spPr>
      </p:pic>
      <p:sp>
        <p:nvSpPr>
          <p:cNvPr id="2" name="Title 1">
            <a:extLst>
              <a:ext uri="{FF2B5EF4-FFF2-40B4-BE49-F238E27FC236}">
                <a16:creationId xmlns:a16="http://schemas.microsoft.com/office/drawing/2014/main" id="{F1BD4AA0-E02E-4A08-9ECA-9C3DCA9EF739}"/>
              </a:ext>
            </a:extLst>
          </p:cNvPr>
          <p:cNvSpPr>
            <a:spLocks noGrp="1"/>
          </p:cNvSpPr>
          <p:nvPr>
            <p:ph type="title"/>
          </p:nvPr>
        </p:nvSpPr>
        <p:spPr>
          <a:xfrm>
            <a:off x="571370" y="158751"/>
            <a:ext cx="11010816" cy="642278"/>
          </a:xfrm>
        </p:spPr>
        <p:txBody>
          <a:bodyPr/>
          <a:lstStyle/>
          <a:p>
            <a:r>
              <a:rPr lang="en-US" sz="3600" dirty="0">
                <a:solidFill>
                  <a:schemeClr val="bg1">
                    <a:lumMod val="50000"/>
                  </a:schemeClr>
                </a:solidFill>
              </a:rPr>
              <a:t>3DIC Technologies Enable Continued Scaling Benefits</a:t>
            </a:r>
          </a:p>
        </p:txBody>
      </p:sp>
      <p:sp>
        <p:nvSpPr>
          <p:cNvPr id="12" name="TextBox 11">
            <a:extLst>
              <a:ext uri="{FF2B5EF4-FFF2-40B4-BE49-F238E27FC236}">
                <a16:creationId xmlns:a16="http://schemas.microsoft.com/office/drawing/2014/main" id="{28C0993E-A3B0-4DDA-AF5A-C0D0EA1C2002}"/>
              </a:ext>
            </a:extLst>
          </p:cNvPr>
          <p:cNvSpPr txBox="1"/>
          <p:nvPr/>
        </p:nvSpPr>
        <p:spPr>
          <a:xfrm>
            <a:off x="1479276" y="3342764"/>
            <a:ext cx="1327424" cy="123111"/>
          </a:xfrm>
          <a:prstGeom prst="rect">
            <a:avLst/>
          </a:prstGeom>
          <a:noFill/>
          <a:ln w="63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chemeClr val="tx1"/>
                </a:solidFill>
                <a:effectLst/>
                <a:uFillTx/>
                <a:latin typeface="+mn-lt"/>
                <a:ea typeface="+mn-ea"/>
                <a:cs typeface="+mn-cs"/>
                <a:sym typeface="Helvetica Neue"/>
              </a:rPr>
              <a:t>Source: TSMC, IEDM 2019</a:t>
            </a:r>
          </a:p>
        </p:txBody>
      </p:sp>
      <p:pic>
        <p:nvPicPr>
          <p:cNvPr id="15" name="Picture 6">
            <a:extLst>
              <a:ext uri="{FF2B5EF4-FFF2-40B4-BE49-F238E27FC236}">
                <a16:creationId xmlns:a16="http://schemas.microsoft.com/office/drawing/2014/main" id="{F381968E-4111-4817-983A-54C2E5A71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003" y="881838"/>
            <a:ext cx="3940077" cy="2270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1EDDBE4-CABE-49BC-9054-644D8CDBE1A8}"/>
              </a:ext>
            </a:extLst>
          </p:cNvPr>
          <p:cNvSpPr txBox="1"/>
          <p:nvPr/>
        </p:nvSpPr>
        <p:spPr>
          <a:xfrm>
            <a:off x="6606002" y="3248293"/>
            <a:ext cx="1566447" cy="123111"/>
          </a:xfrm>
          <a:prstGeom prst="rect">
            <a:avLst/>
          </a:prstGeom>
          <a:noFill/>
          <a:ln w="63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chemeClr val="tx1"/>
                </a:solidFill>
                <a:effectLst/>
                <a:uFillTx/>
                <a:latin typeface="+mn-lt"/>
                <a:ea typeface="+mn-ea"/>
                <a:cs typeface="+mn-cs"/>
                <a:sym typeface="Helvetica Neue"/>
              </a:rPr>
              <a:t>Source: TSMC, Hot Chips 2021</a:t>
            </a:r>
            <a:endParaRPr lang="en-US" sz="800" dirty="0"/>
          </a:p>
        </p:txBody>
      </p:sp>
      <p:pic>
        <p:nvPicPr>
          <p:cNvPr id="18" name="Picture 17">
            <a:extLst>
              <a:ext uri="{FF2B5EF4-FFF2-40B4-BE49-F238E27FC236}">
                <a16:creationId xmlns:a16="http://schemas.microsoft.com/office/drawing/2014/main" id="{E88220A9-C9C3-4259-AF98-328695BEA66B}"/>
              </a:ext>
            </a:extLst>
          </p:cNvPr>
          <p:cNvPicPr>
            <a:picLocks noChangeAspect="1"/>
          </p:cNvPicPr>
          <p:nvPr/>
        </p:nvPicPr>
        <p:blipFill rotWithShape="1">
          <a:blip r:embed="rId4"/>
          <a:srcRect l="25782" t="22222" r="12306" b="30111"/>
          <a:stretch/>
        </p:blipFill>
        <p:spPr>
          <a:xfrm>
            <a:off x="6651898" y="3706074"/>
            <a:ext cx="3932095" cy="2130726"/>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5D6179DE-7AA4-4E2F-90C7-BA72E9ED09D7}"/>
              </a:ext>
            </a:extLst>
          </p:cNvPr>
          <p:cNvSpPr txBox="1"/>
          <p:nvPr/>
        </p:nvSpPr>
        <p:spPr>
          <a:xfrm>
            <a:off x="6651897" y="5918542"/>
            <a:ext cx="1440237" cy="123111"/>
          </a:xfrm>
          <a:prstGeom prst="rect">
            <a:avLst/>
          </a:prstGeom>
          <a:noFill/>
          <a:ln w="63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chemeClr val="tx1"/>
                </a:solidFill>
                <a:effectLst/>
                <a:uFillTx/>
                <a:latin typeface="+mn-lt"/>
                <a:ea typeface="+mn-ea"/>
                <a:cs typeface="+mn-cs"/>
                <a:sym typeface="Helvetica Neue"/>
              </a:rPr>
              <a:t>Source: TSMC,ECTC 2020</a:t>
            </a:r>
          </a:p>
        </p:txBody>
      </p:sp>
      <p:pic>
        <p:nvPicPr>
          <p:cNvPr id="21" name="Picture 20">
            <a:extLst>
              <a:ext uri="{FF2B5EF4-FFF2-40B4-BE49-F238E27FC236}">
                <a16:creationId xmlns:a16="http://schemas.microsoft.com/office/drawing/2014/main" id="{DDE3F150-11F8-4C92-ABA3-16733D169F89}"/>
              </a:ext>
            </a:extLst>
          </p:cNvPr>
          <p:cNvPicPr>
            <a:picLocks noChangeAspect="1"/>
          </p:cNvPicPr>
          <p:nvPr/>
        </p:nvPicPr>
        <p:blipFill rotWithShape="1">
          <a:blip r:embed="rId5"/>
          <a:srcRect l="8476" t="20111" r="6754" b="14667"/>
          <a:stretch/>
        </p:blipFill>
        <p:spPr>
          <a:xfrm>
            <a:off x="1014457" y="3700790"/>
            <a:ext cx="4322823" cy="2340864"/>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FB073D77-8D2A-4F8B-A5BD-49DFEB632E00}"/>
              </a:ext>
            </a:extLst>
          </p:cNvPr>
          <p:cNvSpPr txBox="1"/>
          <p:nvPr/>
        </p:nvSpPr>
        <p:spPr>
          <a:xfrm>
            <a:off x="1014456" y="6117449"/>
            <a:ext cx="1373144" cy="123111"/>
          </a:xfrm>
          <a:prstGeom prst="rect">
            <a:avLst/>
          </a:prstGeom>
          <a:noFill/>
          <a:ln w="63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chemeClr val="tx1"/>
                </a:solidFill>
                <a:effectLst/>
                <a:uFillTx/>
                <a:latin typeface="+mn-lt"/>
                <a:ea typeface="+mn-ea"/>
                <a:cs typeface="+mn-cs"/>
                <a:sym typeface="Helvetica Neue"/>
              </a:rPr>
              <a:t>Source: TSMC,ISSCC 2021</a:t>
            </a:r>
          </a:p>
        </p:txBody>
      </p:sp>
    </p:spTree>
    <p:extLst>
      <p:ext uri="{BB962C8B-B14F-4D97-AF65-F5344CB8AC3E}">
        <p14:creationId xmlns:p14="http://schemas.microsoft.com/office/powerpoint/2010/main" val="185684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99E588-1CF4-4732-8B9B-4A3C1D17D74D}"/>
              </a:ext>
            </a:extLst>
          </p:cNvPr>
          <p:cNvSpPr>
            <a:spLocks noGrp="1"/>
          </p:cNvSpPr>
          <p:nvPr>
            <p:ph type="title"/>
          </p:nvPr>
        </p:nvSpPr>
        <p:spPr>
          <a:xfrm>
            <a:off x="228772" y="527441"/>
            <a:ext cx="11716551" cy="832681"/>
          </a:xfrm>
        </p:spPr>
        <p:txBody>
          <a:bodyPr lIns="0" tIns="0" rIns="0" bIns="0" anchor="t">
            <a:noAutofit/>
          </a:bodyPr>
          <a:lstStyle/>
          <a:p>
            <a:pPr algn="ctr"/>
            <a:r>
              <a:rPr lang="en-US" dirty="0">
                <a:solidFill>
                  <a:schemeClr val="bg1">
                    <a:lumMod val="50000"/>
                  </a:schemeClr>
                </a:solidFill>
              </a:rPr>
              <a:t>2024-26 Leading-Edge Product Roadmap Intercept</a:t>
            </a:r>
          </a:p>
        </p:txBody>
      </p:sp>
      <p:sp>
        <p:nvSpPr>
          <p:cNvPr id="60" name="Rectangle: Rounded Corners 59">
            <a:extLst>
              <a:ext uri="{FF2B5EF4-FFF2-40B4-BE49-F238E27FC236}">
                <a16:creationId xmlns:a16="http://schemas.microsoft.com/office/drawing/2014/main" id="{AE01E4B3-EE6F-422D-945F-E56B0A2C01C7}"/>
              </a:ext>
            </a:extLst>
          </p:cNvPr>
          <p:cNvSpPr/>
          <p:nvPr/>
        </p:nvSpPr>
        <p:spPr>
          <a:xfrm>
            <a:off x="1883602" y="4324075"/>
            <a:ext cx="8768723" cy="1339374"/>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dirty="0">
                <a:solidFill>
                  <a:srgbClr val="FFFFFF"/>
                </a:solidFill>
                <a:latin typeface="Helvetica Neue Medium"/>
              </a:rPr>
              <a:t>N3E/E+ Capacity &amp; Dual-Drive Investment Provides Roadmap Flexibility;  </a:t>
            </a:r>
          </a:p>
          <a:p>
            <a:pPr algn="ctr" defTabSz="825500" hangingPunct="0"/>
            <a:r>
              <a:rPr lang="en-US" dirty="0">
                <a:solidFill>
                  <a:srgbClr val="FFFFFF"/>
                </a:solidFill>
                <a:latin typeface="Helvetica Neue Medium"/>
              </a:rPr>
              <a:t>N2 D/STCO to Maximize Benefit of Leading-Edge Silicon &amp; Advanced Packaging</a:t>
            </a:r>
          </a:p>
          <a:p>
            <a:pPr algn="ctr" defTabSz="825500" hangingPunct="0"/>
            <a:endParaRPr lang="en-US" dirty="0">
              <a:solidFill>
                <a:srgbClr val="FFFFFF"/>
              </a:solidFill>
              <a:latin typeface="Helvetica Neue Medium"/>
            </a:endParaRPr>
          </a:p>
          <a:p>
            <a:pPr algn="ctr" defTabSz="825500" hangingPunct="0"/>
            <a:r>
              <a:rPr lang="en-US" dirty="0">
                <a:solidFill>
                  <a:srgbClr val="FFFFFF"/>
                </a:solidFill>
                <a:latin typeface="Helvetica Neue Medium"/>
              </a:rPr>
              <a:t>BU/DEG/GEMS Collaboration Needed to Engage TSMC Now  </a:t>
            </a:r>
          </a:p>
        </p:txBody>
      </p:sp>
      <p:grpSp>
        <p:nvGrpSpPr>
          <p:cNvPr id="7" name="Group 6">
            <a:extLst>
              <a:ext uri="{FF2B5EF4-FFF2-40B4-BE49-F238E27FC236}">
                <a16:creationId xmlns:a16="http://schemas.microsoft.com/office/drawing/2014/main" id="{EC32E338-5B12-4EF2-BE67-40408B52EAAA}"/>
              </a:ext>
            </a:extLst>
          </p:cNvPr>
          <p:cNvGrpSpPr/>
          <p:nvPr/>
        </p:nvGrpSpPr>
        <p:grpSpPr>
          <a:xfrm>
            <a:off x="409007" y="1347713"/>
            <a:ext cx="11516475" cy="2629139"/>
            <a:chOff x="409007" y="713102"/>
            <a:chExt cx="11516475" cy="2629139"/>
          </a:xfrm>
        </p:grpSpPr>
        <p:sp>
          <p:nvSpPr>
            <p:cNvPr id="5" name="Rectangle 4">
              <a:extLst>
                <a:ext uri="{FF2B5EF4-FFF2-40B4-BE49-F238E27FC236}">
                  <a16:creationId xmlns:a16="http://schemas.microsoft.com/office/drawing/2014/main" id="{D5CFECFD-3B9B-4152-B904-C77B1CBF0254}"/>
                </a:ext>
              </a:extLst>
            </p:cNvPr>
            <p:cNvSpPr/>
            <p:nvPr/>
          </p:nvSpPr>
          <p:spPr>
            <a:xfrm>
              <a:off x="698109" y="1048336"/>
              <a:ext cx="10631370" cy="67344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B95DF49-AA0B-44E5-8B6E-F33BAB2BE221}"/>
                </a:ext>
              </a:extLst>
            </p:cNvPr>
            <p:cNvSpPr/>
            <p:nvPr/>
          </p:nvSpPr>
          <p:spPr>
            <a:xfrm>
              <a:off x="698109" y="1055625"/>
              <a:ext cx="1532000" cy="228661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C9402F6-6B4E-4669-909D-65A96D683B3F}"/>
                </a:ext>
              </a:extLst>
            </p:cNvPr>
            <p:cNvSpPr txBox="1"/>
            <p:nvPr/>
          </p:nvSpPr>
          <p:spPr>
            <a:xfrm>
              <a:off x="4313427" y="2916781"/>
              <a:ext cx="7169200" cy="175422"/>
            </a:xfrm>
            <a:prstGeom prst="rect">
              <a:avLst/>
            </a:prstGeom>
            <a:solidFill>
              <a:schemeClr val="accent4">
                <a:lumMod val="50000"/>
              </a:schemeClr>
            </a:solidFill>
            <a:ln w="19050">
              <a:noFill/>
              <a:prstDash val="dash"/>
            </a:ln>
          </p:spPr>
          <p:txBody>
            <a:bodyPr vert="horz" wrap="square" lIns="0" tIns="0" rIns="365760" bIns="0" rtlCol="0">
              <a:spAutoFit/>
            </a:bodyPr>
            <a:lstStyle/>
            <a:p>
              <a:pPr algn="r"/>
              <a:r>
                <a:rPr lang="en-US" sz="1100" dirty="0">
                  <a:solidFill>
                    <a:schemeClr val="bg1"/>
                  </a:solidFill>
                </a:rPr>
                <a:t>NVL, Next Forest, DG-D, etc.</a:t>
              </a:r>
            </a:p>
          </p:txBody>
        </p:sp>
        <p:sp>
          <p:nvSpPr>
            <p:cNvPr id="23" name="TextBox 22">
              <a:extLst>
                <a:ext uri="{FF2B5EF4-FFF2-40B4-BE49-F238E27FC236}">
                  <a16:creationId xmlns:a16="http://schemas.microsoft.com/office/drawing/2014/main" id="{26870C62-2348-4BE3-9559-E2DBB8117E51}"/>
                </a:ext>
              </a:extLst>
            </p:cNvPr>
            <p:cNvSpPr txBox="1"/>
            <p:nvPr/>
          </p:nvSpPr>
          <p:spPr>
            <a:xfrm>
              <a:off x="6528688" y="3156506"/>
              <a:ext cx="4849609" cy="169277"/>
            </a:xfrm>
            <a:prstGeom prst="rect">
              <a:avLst/>
            </a:prstGeom>
            <a:noFill/>
          </p:spPr>
          <p:txBody>
            <a:bodyPr vert="horz" wrap="square" lIns="0" tIns="0" rIns="0" bIns="0" rtlCol="0" anchor="t">
              <a:spAutoFit/>
            </a:bodyPr>
            <a:lstStyle/>
            <a:p>
              <a:r>
                <a:rPr lang="en-US" sz="1100" dirty="0"/>
                <a:t>* Critical IP includes Cores (Cove/Mont) &amp; Long Lead-Time IPs (e.g. DDR)</a:t>
              </a:r>
            </a:p>
          </p:txBody>
        </p:sp>
        <p:sp>
          <p:nvSpPr>
            <p:cNvPr id="24" name="TextBox 23">
              <a:extLst>
                <a:ext uri="{FF2B5EF4-FFF2-40B4-BE49-F238E27FC236}">
                  <a16:creationId xmlns:a16="http://schemas.microsoft.com/office/drawing/2014/main" id="{CB738633-6227-403E-A656-8ED75A6AC7AD}"/>
                </a:ext>
              </a:extLst>
            </p:cNvPr>
            <p:cNvSpPr txBox="1"/>
            <p:nvPr/>
          </p:nvSpPr>
          <p:spPr>
            <a:xfrm rot="16200000">
              <a:off x="-595800" y="2060432"/>
              <a:ext cx="2286613" cy="276999"/>
            </a:xfrm>
            <a:prstGeom prst="rect">
              <a:avLst/>
            </a:prstGeom>
            <a:solidFill>
              <a:schemeClr val="bg1">
                <a:lumMod val="95000"/>
              </a:schemeClr>
            </a:solidFill>
          </p:spPr>
          <p:txBody>
            <a:bodyPr vert="horz" wrap="square" lIns="0" tIns="0" rIns="0" bIns="0" rtlCol="0">
              <a:spAutoFit/>
            </a:bodyPr>
            <a:lstStyle/>
            <a:p>
              <a:pPr algn="ctr"/>
              <a:r>
                <a:rPr lang="en-US" dirty="0"/>
                <a:t>Product Portfolio</a:t>
              </a:r>
            </a:p>
          </p:txBody>
        </p:sp>
        <p:sp>
          <p:nvSpPr>
            <p:cNvPr id="25" name="TextBox 24">
              <a:extLst>
                <a:ext uri="{FF2B5EF4-FFF2-40B4-BE49-F238E27FC236}">
                  <a16:creationId xmlns:a16="http://schemas.microsoft.com/office/drawing/2014/main" id="{EDBA9D0B-4E09-4201-93FA-CBF4843D54D7}"/>
                </a:ext>
              </a:extLst>
            </p:cNvPr>
            <p:cNvSpPr txBox="1"/>
            <p:nvPr/>
          </p:nvSpPr>
          <p:spPr>
            <a:xfrm>
              <a:off x="2230109" y="1347150"/>
              <a:ext cx="3888799" cy="169277"/>
            </a:xfrm>
            <a:prstGeom prst="rect">
              <a:avLst/>
            </a:prstGeom>
            <a:solidFill>
              <a:schemeClr val="accent4"/>
            </a:solidFill>
            <a:ln>
              <a:noFill/>
            </a:ln>
          </p:spPr>
          <p:txBody>
            <a:bodyPr vert="horz" wrap="square" lIns="0" tIns="0" rIns="0" bIns="0" rtlCol="0">
              <a:spAutoFit/>
            </a:bodyPr>
            <a:lstStyle/>
            <a:p>
              <a:pPr algn="r"/>
              <a:r>
                <a:rPr lang="en-US" sz="1100" dirty="0">
                  <a:solidFill>
                    <a:schemeClr val="bg1"/>
                  </a:solidFill>
                </a:rPr>
                <a:t>             ARL-PX/S/G2, LNL-M     	</a:t>
              </a:r>
            </a:p>
          </p:txBody>
        </p:sp>
        <p:sp>
          <p:nvSpPr>
            <p:cNvPr id="26" name="TextBox 25">
              <a:extLst>
                <a:ext uri="{FF2B5EF4-FFF2-40B4-BE49-F238E27FC236}">
                  <a16:creationId xmlns:a16="http://schemas.microsoft.com/office/drawing/2014/main" id="{D7D522DE-5E63-42F3-80FD-BE14BF99C88A}"/>
                </a:ext>
              </a:extLst>
            </p:cNvPr>
            <p:cNvSpPr txBox="1"/>
            <p:nvPr/>
          </p:nvSpPr>
          <p:spPr>
            <a:xfrm>
              <a:off x="2230109" y="2063244"/>
              <a:ext cx="7186268" cy="169277"/>
            </a:xfrm>
            <a:prstGeom prst="rect">
              <a:avLst/>
            </a:prstGeom>
            <a:solidFill>
              <a:schemeClr val="accent4">
                <a:lumMod val="75000"/>
              </a:schemeClr>
            </a:solidFill>
            <a:ln w="19050">
              <a:noFill/>
              <a:prstDash val="dash"/>
            </a:ln>
          </p:spPr>
          <p:txBody>
            <a:bodyPr vert="horz" wrap="square" lIns="0" tIns="0" rIns="365760" bIns="0" rtlCol="0">
              <a:spAutoFit/>
            </a:bodyPr>
            <a:lstStyle/>
            <a:p>
              <a:pPr algn="r"/>
              <a:r>
                <a:rPr lang="en-US" sz="1100" dirty="0">
                  <a:solidFill>
                    <a:schemeClr val="bg1"/>
                  </a:solidFill>
                </a:rPr>
                <a:t>PTL-X/M/</a:t>
              </a:r>
              <a:r>
                <a:rPr lang="en-US" sz="1100" dirty="0" err="1">
                  <a:solidFill>
                    <a:schemeClr val="bg1"/>
                  </a:solidFill>
                </a:rPr>
                <a:t>Gfx</a:t>
              </a:r>
              <a:r>
                <a:rPr lang="en-US" sz="1100" dirty="0">
                  <a:solidFill>
                    <a:schemeClr val="bg1"/>
                  </a:solidFill>
                </a:rPr>
                <a:t>, CWF, DG-C, A. Bridge</a:t>
              </a:r>
            </a:p>
          </p:txBody>
        </p:sp>
        <p:sp>
          <p:nvSpPr>
            <p:cNvPr id="27" name="Rectangle: Rounded Corners 26">
              <a:extLst>
                <a:ext uri="{FF2B5EF4-FFF2-40B4-BE49-F238E27FC236}">
                  <a16:creationId xmlns:a16="http://schemas.microsoft.com/office/drawing/2014/main" id="{82B30A61-D3C5-4A4B-9450-BD28BFAC2F3D}"/>
                </a:ext>
              </a:extLst>
            </p:cNvPr>
            <p:cNvSpPr/>
            <p:nvPr/>
          </p:nvSpPr>
          <p:spPr>
            <a:xfrm>
              <a:off x="2565897" y="2752441"/>
              <a:ext cx="1732511" cy="333520"/>
            </a:xfrm>
            <a:prstGeom prst="roundRect">
              <a:avLst>
                <a:gd name="adj" fmla="val 10645"/>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A0AC51C-2D2C-4E75-991E-EDE585E910B3}"/>
                </a:ext>
              </a:extLst>
            </p:cNvPr>
            <p:cNvSpPr txBox="1"/>
            <p:nvPr/>
          </p:nvSpPr>
          <p:spPr>
            <a:xfrm>
              <a:off x="2718299" y="2754612"/>
              <a:ext cx="1433126" cy="338554"/>
            </a:xfrm>
            <a:prstGeom prst="rect">
              <a:avLst/>
            </a:prstGeom>
            <a:noFill/>
          </p:spPr>
          <p:txBody>
            <a:bodyPr vert="horz" wrap="square" lIns="0" tIns="0" rIns="0" bIns="0" rtlCol="0">
              <a:spAutoFit/>
            </a:bodyPr>
            <a:lstStyle/>
            <a:p>
              <a:pPr algn="ctr"/>
              <a:r>
                <a:rPr lang="en-US" sz="1100" dirty="0">
                  <a:solidFill>
                    <a:schemeClr val="bg1"/>
                  </a:solidFill>
                </a:rPr>
                <a:t>Product-Technology </a:t>
              </a:r>
            </a:p>
            <a:p>
              <a:pPr algn="ctr"/>
              <a:r>
                <a:rPr lang="en-US" sz="1100" dirty="0">
                  <a:solidFill>
                    <a:schemeClr val="bg1"/>
                  </a:solidFill>
                </a:rPr>
                <a:t>DTCO/STCO</a:t>
              </a:r>
            </a:p>
          </p:txBody>
        </p:sp>
        <p:sp>
          <p:nvSpPr>
            <p:cNvPr id="30" name="TextBox 29">
              <a:extLst>
                <a:ext uri="{FF2B5EF4-FFF2-40B4-BE49-F238E27FC236}">
                  <a16:creationId xmlns:a16="http://schemas.microsoft.com/office/drawing/2014/main" id="{BE3BE19D-FFDE-422F-AD1E-52D0136E9033}"/>
                </a:ext>
              </a:extLst>
            </p:cNvPr>
            <p:cNvSpPr txBox="1"/>
            <p:nvPr/>
          </p:nvSpPr>
          <p:spPr>
            <a:xfrm>
              <a:off x="2230109" y="1901753"/>
              <a:ext cx="1673740" cy="169277"/>
            </a:xfrm>
            <a:prstGeom prst="rect">
              <a:avLst/>
            </a:prstGeom>
            <a:solidFill>
              <a:schemeClr val="accent4">
                <a:lumMod val="75000"/>
              </a:schemeClr>
            </a:solidFill>
            <a:ln w="19050">
              <a:noFill/>
              <a:prstDash val="dash"/>
            </a:ln>
          </p:spPr>
          <p:txBody>
            <a:bodyPr vert="horz" wrap="square" lIns="0" tIns="0" rIns="0" bIns="0" rtlCol="0">
              <a:spAutoFit/>
            </a:bodyPr>
            <a:lstStyle/>
            <a:p>
              <a:pPr algn="ctr"/>
              <a:r>
                <a:rPr lang="en-US" sz="1100">
                  <a:solidFill>
                    <a:schemeClr val="bg1"/>
                  </a:solidFill>
                </a:rPr>
                <a:t>Dual-Drive </a:t>
              </a:r>
            </a:p>
          </p:txBody>
        </p:sp>
        <p:pic>
          <p:nvPicPr>
            <p:cNvPr id="31" name="Picture 30">
              <a:extLst>
                <a:ext uri="{FF2B5EF4-FFF2-40B4-BE49-F238E27FC236}">
                  <a16:creationId xmlns:a16="http://schemas.microsoft.com/office/drawing/2014/main" id="{D3D85098-A53E-4B72-B0E2-1B527409196C}"/>
                </a:ext>
              </a:extLst>
            </p:cNvPr>
            <p:cNvPicPr>
              <a:picLocks noChangeAspect="1"/>
            </p:cNvPicPr>
            <p:nvPr/>
          </p:nvPicPr>
          <p:blipFill>
            <a:blip r:embed="rId3"/>
            <a:stretch>
              <a:fillRect/>
            </a:stretch>
          </p:blipFill>
          <p:spPr>
            <a:xfrm>
              <a:off x="683521" y="713102"/>
              <a:ext cx="10675135" cy="345979"/>
            </a:xfrm>
            <a:prstGeom prst="rect">
              <a:avLst/>
            </a:prstGeom>
          </p:spPr>
        </p:pic>
        <p:sp>
          <p:nvSpPr>
            <p:cNvPr id="33" name="Oval 32">
              <a:extLst>
                <a:ext uri="{FF2B5EF4-FFF2-40B4-BE49-F238E27FC236}">
                  <a16:creationId xmlns:a16="http://schemas.microsoft.com/office/drawing/2014/main" id="{AA378BF5-DEE6-403E-8269-E7E3515BA182}"/>
                </a:ext>
              </a:extLst>
            </p:cNvPr>
            <p:cNvSpPr/>
            <p:nvPr/>
          </p:nvSpPr>
          <p:spPr>
            <a:xfrm>
              <a:off x="2188238" y="211365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7CF7867-9165-47B3-8506-63D51A00D54B}"/>
                </a:ext>
              </a:extLst>
            </p:cNvPr>
            <p:cNvSpPr txBox="1"/>
            <p:nvPr/>
          </p:nvSpPr>
          <p:spPr>
            <a:xfrm>
              <a:off x="2250673" y="2255948"/>
              <a:ext cx="1722394" cy="153888"/>
            </a:xfrm>
            <a:prstGeom prst="rect">
              <a:avLst/>
            </a:prstGeom>
            <a:noFill/>
          </p:spPr>
          <p:txBody>
            <a:bodyPr vert="horz" wrap="square" lIns="0" tIns="0" rIns="0" bIns="0" rtlCol="0">
              <a:spAutoFit/>
            </a:bodyPr>
            <a:lstStyle/>
            <a:p>
              <a:pPr algn="ctr"/>
              <a:r>
                <a:rPr lang="en-US" sz="1000"/>
                <a:t>Capacity Window </a:t>
              </a:r>
              <a:r>
                <a:rPr lang="en-US" sz="1000">
                  <a:sym typeface="Wingdings" panose="05000000000000000000" pitchFamily="2" charset="2"/>
                </a:rPr>
                <a:t></a:t>
              </a:r>
              <a:r>
                <a:rPr lang="en-US" sz="1000"/>
                <a:t> Commit</a:t>
              </a:r>
            </a:p>
          </p:txBody>
        </p:sp>
        <p:sp>
          <p:nvSpPr>
            <p:cNvPr id="35" name="Oval 34">
              <a:extLst>
                <a:ext uri="{FF2B5EF4-FFF2-40B4-BE49-F238E27FC236}">
                  <a16:creationId xmlns:a16="http://schemas.microsoft.com/office/drawing/2014/main" id="{897B99FA-8A93-4A6D-8D2B-29AAB72AC2F3}"/>
                </a:ext>
              </a:extLst>
            </p:cNvPr>
            <p:cNvSpPr/>
            <p:nvPr/>
          </p:nvSpPr>
          <p:spPr>
            <a:xfrm>
              <a:off x="3896140" y="209637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D15A149-B763-4877-A0B8-B002931AC441}"/>
                </a:ext>
              </a:extLst>
            </p:cNvPr>
            <p:cNvSpPr txBox="1"/>
            <p:nvPr/>
          </p:nvSpPr>
          <p:spPr>
            <a:xfrm>
              <a:off x="1188959" y="1305457"/>
              <a:ext cx="492904" cy="276999"/>
            </a:xfrm>
            <a:prstGeom prst="rect">
              <a:avLst/>
            </a:prstGeom>
            <a:noFill/>
          </p:spPr>
          <p:txBody>
            <a:bodyPr vert="horz" wrap="square" lIns="0" tIns="0" rIns="0" bIns="0" rtlCol="0">
              <a:spAutoFit/>
            </a:bodyPr>
            <a:lstStyle/>
            <a:p>
              <a:pPr algn="ctr"/>
              <a:r>
                <a:rPr lang="en-US"/>
                <a:t>N3B</a:t>
              </a:r>
              <a:endParaRPr lang="en-US" sz="1200"/>
            </a:p>
          </p:txBody>
        </p:sp>
        <p:sp>
          <p:nvSpPr>
            <p:cNvPr id="37" name="TextBox 36">
              <a:extLst>
                <a:ext uri="{FF2B5EF4-FFF2-40B4-BE49-F238E27FC236}">
                  <a16:creationId xmlns:a16="http://schemas.microsoft.com/office/drawing/2014/main" id="{E9180243-7FB4-4ED5-B8BB-629E1CA81567}"/>
                </a:ext>
              </a:extLst>
            </p:cNvPr>
            <p:cNvSpPr txBox="1"/>
            <p:nvPr/>
          </p:nvSpPr>
          <p:spPr>
            <a:xfrm>
              <a:off x="1037439" y="2011363"/>
              <a:ext cx="936432" cy="276999"/>
            </a:xfrm>
            <a:prstGeom prst="rect">
              <a:avLst/>
            </a:prstGeom>
            <a:noFill/>
          </p:spPr>
          <p:txBody>
            <a:bodyPr vert="horz" wrap="square" lIns="0" tIns="0" rIns="0" bIns="0" rtlCol="0">
              <a:spAutoFit/>
            </a:bodyPr>
            <a:lstStyle/>
            <a:p>
              <a:pPr algn="ctr"/>
              <a:r>
                <a:rPr lang="en-US" dirty="0"/>
                <a:t>N3E/E+</a:t>
              </a:r>
              <a:endParaRPr lang="en-US" sz="1200" dirty="0"/>
            </a:p>
          </p:txBody>
        </p:sp>
        <p:sp>
          <p:nvSpPr>
            <p:cNvPr id="38" name="TextBox 37">
              <a:extLst>
                <a:ext uri="{FF2B5EF4-FFF2-40B4-BE49-F238E27FC236}">
                  <a16:creationId xmlns:a16="http://schemas.microsoft.com/office/drawing/2014/main" id="{02AE3A1D-CD88-49E6-A6BD-94DB2CA74213}"/>
                </a:ext>
              </a:extLst>
            </p:cNvPr>
            <p:cNvSpPr txBox="1"/>
            <p:nvPr/>
          </p:nvSpPr>
          <p:spPr>
            <a:xfrm>
              <a:off x="1192036" y="2765685"/>
              <a:ext cx="492904" cy="276999"/>
            </a:xfrm>
            <a:prstGeom prst="rect">
              <a:avLst/>
            </a:prstGeom>
            <a:noFill/>
          </p:spPr>
          <p:txBody>
            <a:bodyPr vert="horz" wrap="square" lIns="0" tIns="0" rIns="0" bIns="0" rtlCol="0">
              <a:spAutoFit/>
            </a:bodyPr>
            <a:lstStyle/>
            <a:p>
              <a:pPr algn="ctr"/>
              <a:r>
                <a:rPr lang="en-US"/>
                <a:t>N2</a:t>
              </a:r>
              <a:endParaRPr lang="en-US" sz="1200"/>
            </a:p>
          </p:txBody>
        </p:sp>
        <p:sp>
          <p:nvSpPr>
            <p:cNvPr id="39" name="Rectangle 38">
              <a:extLst>
                <a:ext uri="{FF2B5EF4-FFF2-40B4-BE49-F238E27FC236}">
                  <a16:creationId xmlns:a16="http://schemas.microsoft.com/office/drawing/2014/main" id="{49887FC0-4938-4DD3-81AB-D03FC44BEDF0}"/>
                </a:ext>
              </a:extLst>
            </p:cNvPr>
            <p:cNvSpPr/>
            <p:nvPr/>
          </p:nvSpPr>
          <p:spPr>
            <a:xfrm>
              <a:off x="5987409" y="1347150"/>
              <a:ext cx="569035" cy="169277"/>
            </a:xfrm>
            <a:prstGeom prst="rect">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1</a:t>
              </a:r>
              <a:r>
                <a:rPr kumimoji="0" lang="en-US" sz="1000" b="0" i="0" u="none" strike="noStrike" cap="none" spc="0" normalizeH="0" baseline="30000">
                  <a:ln>
                    <a:noFill/>
                  </a:ln>
                  <a:solidFill>
                    <a:srgbClr val="FFFFFF"/>
                  </a:solidFill>
                  <a:effectLst/>
                  <a:uFillTx/>
                  <a:latin typeface="Helvetica Neue Medium"/>
                  <a:ea typeface="Helvetica Neue Medium"/>
                  <a:cs typeface="Helvetica Neue Medium"/>
                  <a:sym typeface="Helvetica Neue Medium"/>
                </a:rPr>
                <a:t>st</a:t>
              </a:r>
              <a:r>
                <a:rPr kumimoji="0" lang="en-US" sz="1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 PRQ</a:t>
              </a:r>
            </a:p>
          </p:txBody>
        </p:sp>
        <p:sp>
          <p:nvSpPr>
            <p:cNvPr id="40" name="Rectangle 39">
              <a:extLst>
                <a:ext uri="{FF2B5EF4-FFF2-40B4-BE49-F238E27FC236}">
                  <a16:creationId xmlns:a16="http://schemas.microsoft.com/office/drawing/2014/main" id="{EBEAC575-354C-431D-9999-129EC3463261}"/>
                </a:ext>
              </a:extLst>
            </p:cNvPr>
            <p:cNvSpPr/>
            <p:nvPr/>
          </p:nvSpPr>
          <p:spPr>
            <a:xfrm>
              <a:off x="3058894" y="1347150"/>
              <a:ext cx="504301" cy="169277"/>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effectLst/>
                  <a:uFillTx/>
                  <a:latin typeface="Helvetica Neue Medium"/>
                  <a:ea typeface="Helvetica Neue Medium"/>
                  <a:cs typeface="Helvetica Neue Medium"/>
                  <a:sym typeface="Helvetica Neue Medium"/>
                </a:rPr>
                <a:t>1</a:t>
              </a:r>
              <a:r>
                <a:rPr kumimoji="0" lang="en-US" sz="1000" b="0" i="0" u="none" strike="noStrike" cap="none" spc="0" normalizeH="0" baseline="30000">
                  <a:ln>
                    <a:noFill/>
                  </a:ln>
                  <a:effectLst/>
                  <a:uFillTx/>
                  <a:latin typeface="Helvetica Neue Medium"/>
                  <a:ea typeface="Helvetica Neue Medium"/>
                  <a:cs typeface="Helvetica Neue Medium"/>
                  <a:sym typeface="Helvetica Neue Medium"/>
                </a:rPr>
                <a:t>st</a:t>
              </a:r>
              <a:r>
                <a:rPr kumimoji="0" lang="en-US" sz="1000" b="0" i="0" u="none" strike="noStrike" cap="none" spc="0" normalizeH="0" baseline="0">
                  <a:ln>
                    <a:noFill/>
                  </a:ln>
                  <a:effectLst/>
                  <a:uFillTx/>
                  <a:latin typeface="Helvetica Neue Medium"/>
                  <a:ea typeface="Helvetica Neue Medium"/>
                  <a:cs typeface="Helvetica Neue Medium"/>
                  <a:sym typeface="Helvetica Neue Medium"/>
                </a:rPr>
                <a:t> A0</a:t>
              </a:r>
            </a:p>
          </p:txBody>
        </p:sp>
        <p:sp>
          <p:nvSpPr>
            <p:cNvPr id="41" name="Oval 40">
              <a:extLst>
                <a:ext uri="{FF2B5EF4-FFF2-40B4-BE49-F238E27FC236}">
                  <a16:creationId xmlns:a16="http://schemas.microsoft.com/office/drawing/2014/main" id="{B580FA8D-6B97-442D-9297-93EAB5E7286B}"/>
                </a:ext>
              </a:extLst>
            </p:cNvPr>
            <p:cNvSpPr/>
            <p:nvPr/>
          </p:nvSpPr>
          <p:spPr>
            <a:xfrm>
              <a:off x="4300423" y="293621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A7E5446-89C1-4648-997A-FDE2AC8D98BB}"/>
                </a:ext>
              </a:extLst>
            </p:cNvPr>
            <p:cNvSpPr/>
            <p:nvPr/>
          </p:nvSpPr>
          <p:spPr>
            <a:xfrm>
              <a:off x="6073739" y="295195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7A77665-C236-45AE-87C5-C71E7CFE425C}"/>
                </a:ext>
              </a:extLst>
            </p:cNvPr>
            <p:cNvSpPr/>
            <p:nvPr/>
          </p:nvSpPr>
          <p:spPr>
            <a:xfrm>
              <a:off x="5791202" y="2063244"/>
              <a:ext cx="521029" cy="169277"/>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effectLst/>
                  <a:uFillTx/>
                  <a:latin typeface="Helvetica Neue Medium"/>
                  <a:ea typeface="Helvetica Neue Medium"/>
                  <a:cs typeface="Helvetica Neue Medium"/>
                  <a:sym typeface="Helvetica Neue Medium"/>
                </a:rPr>
                <a:t>1</a:t>
              </a:r>
              <a:r>
                <a:rPr kumimoji="0" lang="en-US" sz="1000" b="0" i="0" u="none" strike="noStrike" cap="none" spc="0" normalizeH="0" baseline="30000">
                  <a:ln>
                    <a:noFill/>
                  </a:ln>
                  <a:effectLst/>
                  <a:uFillTx/>
                  <a:latin typeface="Helvetica Neue Medium"/>
                  <a:ea typeface="Helvetica Neue Medium"/>
                  <a:cs typeface="Helvetica Neue Medium"/>
                  <a:sym typeface="Helvetica Neue Medium"/>
                </a:rPr>
                <a:t>st</a:t>
              </a:r>
              <a:r>
                <a:rPr kumimoji="0" lang="en-US" sz="1000" b="0" i="0" u="none" strike="noStrike" cap="none" spc="0" normalizeH="0" baseline="0">
                  <a:ln>
                    <a:noFill/>
                  </a:ln>
                  <a:effectLst/>
                  <a:uFillTx/>
                  <a:latin typeface="Helvetica Neue Medium"/>
                  <a:ea typeface="Helvetica Neue Medium"/>
                  <a:cs typeface="Helvetica Neue Medium"/>
                  <a:sym typeface="Helvetica Neue Medium"/>
                </a:rPr>
                <a:t> A0</a:t>
              </a:r>
            </a:p>
          </p:txBody>
        </p:sp>
        <p:sp>
          <p:nvSpPr>
            <p:cNvPr id="45" name="Rectangle 44">
              <a:extLst>
                <a:ext uri="{FF2B5EF4-FFF2-40B4-BE49-F238E27FC236}">
                  <a16:creationId xmlns:a16="http://schemas.microsoft.com/office/drawing/2014/main" id="{39268842-981B-4F9C-BE7B-F0994AB1E4C7}"/>
                </a:ext>
              </a:extLst>
            </p:cNvPr>
            <p:cNvSpPr/>
            <p:nvPr/>
          </p:nvSpPr>
          <p:spPr>
            <a:xfrm>
              <a:off x="9079153" y="2050954"/>
              <a:ext cx="593462" cy="187712"/>
            </a:xfrm>
            <a:prstGeom prst="rect">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1</a:t>
              </a:r>
              <a:r>
                <a:rPr kumimoji="0" lang="en-US" sz="1000" b="0" i="0" u="none" strike="noStrike" cap="none" spc="0" normalizeH="0" baseline="30000">
                  <a:ln>
                    <a:noFill/>
                  </a:ln>
                  <a:solidFill>
                    <a:srgbClr val="FFFFFF"/>
                  </a:solidFill>
                  <a:effectLst/>
                  <a:uFillTx/>
                  <a:latin typeface="Helvetica Neue Medium"/>
                  <a:ea typeface="Helvetica Neue Medium"/>
                  <a:cs typeface="Helvetica Neue Medium"/>
                  <a:sym typeface="Helvetica Neue Medium"/>
                </a:rPr>
                <a:t>st</a:t>
              </a:r>
              <a:r>
                <a:rPr kumimoji="0" lang="en-US" sz="1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 PRQ</a:t>
              </a:r>
            </a:p>
          </p:txBody>
        </p:sp>
        <p:sp>
          <p:nvSpPr>
            <p:cNvPr id="48" name="Right Bracket 47">
              <a:extLst>
                <a:ext uri="{FF2B5EF4-FFF2-40B4-BE49-F238E27FC236}">
                  <a16:creationId xmlns:a16="http://schemas.microsoft.com/office/drawing/2014/main" id="{85E97C4E-C0ED-4584-868C-04694424F058}"/>
                </a:ext>
              </a:extLst>
            </p:cNvPr>
            <p:cNvSpPr/>
            <p:nvPr/>
          </p:nvSpPr>
          <p:spPr>
            <a:xfrm rot="5400000">
              <a:off x="5157442" y="2294254"/>
              <a:ext cx="183535" cy="1773929"/>
            </a:xfrm>
            <a:prstGeom prst="rightBracket">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9" name="Right Bracket 48">
              <a:extLst>
                <a:ext uri="{FF2B5EF4-FFF2-40B4-BE49-F238E27FC236}">
                  <a16:creationId xmlns:a16="http://schemas.microsoft.com/office/drawing/2014/main" id="{A4108903-ED0E-4F3A-BCA9-E677D939FDE5}"/>
                </a:ext>
              </a:extLst>
            </p:cNvPr>
            <p:cNvSpPr/>
            <p:nvPr/>
          </p:nvSpPr>
          <p:spPr>
            <a:xfrm rot="5400000">
              <a:off x="3012857" y="1478555"/>
              <a:ext cx="195825" cy="1707900"/>
            </a:xfrm>
            <a:prstGeom prst="rightBracket">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50" name="Rectangle 49">
              <a:extLst>
                <a:ext uri="{FF2B5EF4-FFF2-40B4-BE49-F238E27FC236}">
                  <a16:creationId xmlns:a16="http://schemas.microsoft.com/office/drawing/2014/main" id="{20C5FD22-A2D6-4970-A1C2-D918BEE28331}"/>
                </a:ext>
              </a:extLst>
            </p:cNvPr>
            <p:cNvSpPr/>
            <p:nvPr/>
          </p:nvSpPr>
          <p:spPr>
            <a:xfrm>
              <a:off x="4710211" y="2915955"/>
              <a:ext cx="722125" cy="182880"/>
            </a:xfrm>
            <a:prstGeom prst="rect">
              <a:avLst/>
            </a:prstGeom>
            <a:solidFill>
              <a:schemeClr val="accent6">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effectLst/>
                  <a:uFillTx/>
                  <a:latin typeface="Helvetica Neue Medium"/>
                  <a:ea typeface="Helvetica Neue Medium"/>
                  <a:cs typeface="Helvetica Neue Medium"/>
                  <a:sym typeface="Helvetica Neue Medium"/>
                </a:rPr>
                <a:t>IP* Start</a:t>
              </a:r>
            </a:p>
          </p:txBody>
        </p:sp>
        <p:sp>
          <p:nvSpPr>
            <p:cNvPr id="51" name="Rectangle 50">
              <a:extLst>
                <a:ext uri="{FF2B5EF4-FFF2-40B4-BE49-F238E27FC236}">
                  <a16:creationId xmlns:a16="http://schemas.microsoft.com/office/drawing/2014/main" id="{9ED5E648-4D92-47BF-9EAA-7266042522B6}"/>
                </a:ext>
              </a:extLst>
            </p:cNvPr>
            <p:cNvSpPr/>
            <p:nvPr/>
          </p:nvSpPr>
          <p:spPr>
            <a:xfrm>
              <a:off x="2458527" y="2061276"/>
              <a:ext cx="722125" cy="170590"/>
            </a:xfrm>
            <a:prstGeom prst="rect">
              <a:avLst/>
            </a:prstGeom>
            <a:solidFill>
              <a:schemeClr val="accent6">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effectLst/>
                  <a:uFillTx/>
                  <a:latin typeface="Helvetica Neue Medium"/>
                  <a:ea typeface="Helvetica Neue Medium"/>
                  <a:cs typeface="Helvetica Neue Medium"/>
                  <a:sym typeface="Helvetica Neue Medium"/>
                </a:rPr>
                <a:t>IP* Start</a:t>
              </a:r>
            </a:p>
          </p:txBody>
        </p:sp>
        <p:sp>
          <p:nvSpPr>
            <p:cNvPr id="52" name="TextBox 51">
              <a:extLst>
                <a:ext uri="{FF2B5EF4-FFF2-40B4-BE49-F238E27FC236}">
                  <a16:creationId xmlns:a16="http://schemas.microsoft.com/office/drawing/2014/main" id="{E17F5B70-E6F9-478C-AF99-139712F31471}"/>
                </a:ext>
              </a:extLst>
            </p:cNvPr>
            <p:cNvSpPr txBox="1"/>
            <p:nvPr/>
          </p:nvSpPr>
          <p:spPr>
            <a:xfrm>
              <a:off x="4313793" y="2754612"/>
              <a:ext cx="1829179" cy="169277"/>
            </a:xfrm>
            <a:prstGeom prst="rect">
              <a:avLst/>
            </a:prstGeom>
            <a:solidFill>
              <a:schemeClr val="accent4">
                <a:lumMod val="50000"/>
              </a:schemeClr>
            </a:solidFill>
            <a:ln w="19050">
              <a:noFill/>
              <a:prstDash val="dash"/>
            </a:ln>
          </p:spPr>
          <p:txBody>
            <a:bodyPr vert="horz" wrap="square" lIns="0" tIns="0" rIns="0" bIns="0" rtlCol="0">
              <a:spAutoFit/>
            </a:bodyPr>
            <a:lstStyle/>
            <a:p>
              <a:pPr algn="ctr"/>
              <a:r>
                <a:rPr lang="en-US" sz="1100">
                  <a:solidFill>
                    <a:schemeClr val="bg1"/>
                  </a:solidFill>
                </a:rPr>
                <a:t>Dual-Drive </a:t>
              </a:r>
            </a:p>
          </p:txBody>
        </p:sp>
        <p:sp>
          <p:nvSpPr>
            <p:cNvPr id="61" name="TextBox 60">
              <a:extLst>
                <a:ext uri="{FF2B5EF4-FFF2-40B4-BE49-F238E27FC236}">
                  <a16:creationId xmlns:a16="http://schemas.microsoft.com/office/drawing/2014/main" id="{0C930179-9E58-45D9-A433-43F2E716A407}"/>
                </a:ext>
              </a:extLst>
            </p:cNvPr>
            <p:cNvSpPr txBox="1"/>
            <p:nvPr/>
          </p:nvSpPr>
          <p:spPr>
            <a:xfrm>
              <a:off x="4399728" y="3114976"/>
              <a:ext cx="1722394" cy="153888"/>
            </a:xfrm>
            <a:prstGeom prst="rect">
              <a:avLst/>
            </a:prstGeom>
            <a:noFill/>
          </p:spPr>
          <p:txBody>
            <a:bodyPr vert="horz" wrap="square" lIns="0" tIns="0" rIns="0" bIns="0" rtlCol="0">
              <a:spAutoFit/>
            </a:bodyPr>
            <a:lstStyle/>
            <a:p>
              <a:pPr algn="ctr"/>
              <a:r>
                <a:rPr lang="en-US" sz="1000"/>
                <a:t>Capacity Window </a:t>
              </a:r>
              <a:r>
                <a:rPr lang="en-US" sz="1000">
                  <a:sym typeface="Wingdings" panose="05000000000000000000" pitchFamily="2" charset="2"/>
                </a:rPr>
                <a:t></a:t>
              </a:r>
              <a:r>
                <a:rPr lang="en-US" sz="1000"/>
                <a:t> Commit</a:t>
              </a:r>
            </a:p>
          </p:txBody>
        </p:sp>
        <p:sp>
          <p:nvSpPr>
            <p:cNvPr id="2" name="Rectangle 1">
              <a:extLst>
                <a:ext uri="{FF2B5EF4-FFF2-40B4-BE49-F238E27FC236}">
                  <a16:creationId xmlns:a16="http://schemas.microsoft.com/office/drawing/2014/main" id="{668E6A69-2BB5-4B5B-AF95-E0A0EC32A46E}"/>
                </a:ext>
              </a:extLst>
            </p:cNvPr>
            <p:cNvSpPr/>
            <p:nvPr/>
          </p:nvSpPr>
          <p:spPr>
            <a:xfrm>
              <a:off x="698109" y="1055626"/>
              <a:ext cx="10631370" cy="228661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F99F6DF-FF8E-4929-97EC-7F4D169080C1}"/>
                </a:ext>
              </a:extLst>
            </p:cNvPr>
            <p:cNvSpPr txBox="1"/>
            <p:nvPr/>
          </p:nvSpPr>
          <p:spPr>
            <a:xfrm>
              <a:off x="954936" y="809923"/>
              <a:ext cx="1115954" cy="171740"/>
            </a:xfrm>
            <a:prstGeom prst="rect">
              <a:avLst/>
            </a:prstGeom>
            <a:solidFill>
              <a:schemeClr val="bg1"/>
            </a:solidFill>
          </p:spPr>
          <p:txBody>
            <a:bodyPr vert="horz" wrap="square" lIns="0" tIns="0" rIns="0" bIns="0" rtlCol="0">
              <a:spAutoFit/>
            </a:bodyPr>
            <a:lstStyle/>
            <a:p>
              <a:pPr algn="ctr"/>
              <a:r>
                <a:rPr lang="en-US" sz="1100" b="1"/>
                <a:t>TECH NODE</a:t>
              </a:r>
            </a:p>
          </p:txBody>
        </p:sp>
        <p:sp>
          <p:nvSpPr>
            <p:cNvPr id="62" name="Rectangle 61">
              <a:extLst>
                <a:ext uri="{FF2B5EF4-FFF2-40B4-BE49-F238E27FC236}">
                  <a16:creationId xmlns:a16="http://schemas.microsoft.com/office/drawing/2014/main" id="{FF30CC6F-FCC5-4231-9E6F-0581EF0D514C}"/>
                </a:ext>
              </a:extLst>
            </p:cNvPr>
            <p:cNvSpPr/>
            <p:nvPr/>
          </p:nvSpPr>
          <p:spPr>
            <a:xfrm>
              <a:off x="8140737" y="2916684"/>
              <a:ext cx="521029" cy="169277"/>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effectLst/>
                  <a:uFillTx/>
                  <a:latin typeface="Helvetica Neue Medium"/>
                  <a:ea typeface="Helvetica Neue Medium"/>
                  <a:cs typeface="Helvetica Neue Medium"/>
                  <a:sym typeface="Helvetica Neue Medium"/>
                </a:rPr>
                <a:t>1</a:t>
              </a:r>
              <a:r>
                <a:rPr kumimoji="0" lang="en-US" sz="1000" b="0" i="0" u="none" strike="noStrike" cap="none" spc="0" normalizeH="0" baseline="30000">
                  <a:ln>
                    <a:noFill/>
                  </a:ln>
                  <a:effectLst/>
                  <a:uFillTx/>
                  <a:latin typeface="Helvetica Neue Medium"/>
                  <a:ea typeface="Helvetica Neue Medium"/>
                  <a:cs typeface="Helvetica Neue Medium"/>
                  <a:sym typeface="Helvetica Neue Medium"/>
                </a:rPr>
                <a:t>st</a:t>
              </a:r>
              <a:r>
                <a:rPr kumimoji="0" lang="en-US" sz="1000" b="0" i="0" u="none" strike="noStrike" cap="none" spc="0" normalizeH="0" baseline="0">
                  <a:ln>
                    <a:noFill/>
                  </a:ln>
                  <a:effectLst/>
                  <a:uFillTx/>
                  <a:latin typeface="Helvetica Neue Medium"/>
                  <a:ea typeface="Helvetica Neue Medium"/>
                  <a:cs typeface="Helvetica Neue Medium"/>
                  <a:sym typeface="Helvetica Neue Medium"/>
                </a:rPr>
                <a:t> A0</a:t>
              </a:r>
            </a:p>
          </p:txBody>
        </p:sp>
        <p:sp>
          <p:nvSpPr>
            <p:cNvPr id="63" name="Rectangle 62">
              <a:extLst>
                <a:ext uri="{FF2B5EF4-FFF2-40B4-BE49-F238E27FC236}">
                  <a16:creationId xmlns:a16="http://schemas.microsoft.com/office/drawing/2014/main" id="{C40122AD-B9BB-48DB-99A7-2EDB35152F4E}"/>
                </a:ext>
              </a:extLst>
            </p:cNvPr>
            <p:cNvSpPr/>
            <p:nvPr/>
          </p:nvSpPr>
          <p:spPr>
            <a:xfrm>
              <a:off x="11332020" y="2907575"/>
              <a:ext cx="593462" cy="187712"/>
            </a:xfrm>
            <a:prstGeom prst="rect">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1</a:t>
              </a:r>
              <a:r>
                <a:rPr kumimoji="0" lang="en-US" sz="1000" b="0" i="0" u="none" strike="noStrike" cap="none" spc="0" normalizeH="0" baseline="30000">
                  <a:ln>
                    <a:noFill/>
                  </a:ln>
                  <a:solidFill>
                    <a:srgbClr val="FFFFFF"/>
                  </a:solidFill>
                  <a:effectLst/>
                  <a:uFillTx/>
                  <a:latin typeface="Helvetica Neue Medium"/>
                  <a:ea typeface="Helvetica Neue Medium"/>
                  <a:cs typeface="Helvetica Neue Medium"/>
                  <a:sym typeface="Helvetica Neue Medium"/>
                </a:rPr>
                <a:t>st</a:t>
              </a:r>
              <a:r>
                <a:rPr kumimoji="0" lang="en-US" sz="1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 PRQ</a:t>
              </a:r>
            </a:p>
          </p:txBody>
        </p:sp>
        <p:sp>
          <p:nvSpPr>
            <p:cNvPr id="6" name="TextBox 5">
              <a:extLst>
                <a:ext uri="{FF2B5EF4-FFF2-40B4-BE49-F238E27FC236}">
                  <a16:creationId xmlns:a16="http://schemas.microsoft.com/office/drawing/2014/main" id="{9BE6F8B8-DA74-4763-BD4E-A2E8ED29A56A}"/>
                </a:ext>
              </a:extLst>
            </p:cNvPr>
            <p:cNvSpPr txBox="1"/>
            <p:nvPr/>
          </p:nvSpPr>
          <p:spPr>
            <a:xfrm>
              <a:off x="9542567" y="1279357"/>
              <a:ext cx="1333086" cy="169277"/>
            </a:xfrm>
            <a:prstGeom prst="rect">
              <a:avLst/>
            </a:prstGeom>
            <a:noFill/>
          </p:spPr>
          <p:txBody>
            <a:bodyPr vert="horz" wrap="square" lIns="0" tIns="0" rIns="0" bIns="0" rtlCol="0">
              <a:spAutoFit/>
            </a:bodyPr>
            <a:lstStyle/>
            <a:p>
              <a:pPr algn="ctr"/>
              <a:r>
                <a:rPr lang="en-US" sz="1100" b="1">
                  <a:solidFill>
                    <a:srgbClr val="003C71"/>
                  </a:solidFill>
                </a:rPr>
                <a:t>IN EXECUTION</a:t>
              </a:r>
            </a:p>
          </p:txBody>
        </p:sp>
        <p:sp>
          <p:nvSpPr>
            <p:cNvPr id="64" name="TextBox 63">
              <a:extLst>
                <a:ext uri="{FF2B5EF4-FFF2-40B4-BE49-F238E27FC236}">
                  <a16:creationId xmlns:a16="http://schemas.microsoft.com/office/drawing/2014/main" id="{816797B2-FCF6-44C7-9E57-B3A4A16E0A62}"/>
                </a:ext>
              </a:extLst>
            </p:cNvPr>
            <p:cNvSpPr txBox="1"/>
            <p:nvPr/>
          </p:nvSpPr>
          <p:spPr>
            <a:xfrm>
              <a:off x="9542567" y="1807132"/>
              <a:ext cx="1333086" cy="169277"/>
            </a:xfrm>
            <a:prstGeom prst="rect">
              <a:avLst/>
            </a:prstGeom>
            <a:noFill/>
          </p:spPr>
          <p:txBody>
            <a:bodyPr vert="horz" wrap="square" lIns="0" tIns="0" rIns="0" bIns="0" rtlCol="0">
              <a:spAutoFit/>
            </a:bodyPr>
            <a:lstStyle/>
            <a:p>
              <a:pPr algn="ctr"/>
              <a:r>
                <a:rPr lang="en-US" sz="1100" b="1">
                  <a:solidFill>
                    <a:srgbClr val="003C71"/>
                  </a:solidFill>
                </a:rPr>
                <a:t>IN PLANNING</a:t>
              </a:r>
            </a:p>
          </p:txBody>
        </p:sp>
      </p:grpSp>
    </p:spTree>
    <p:extLst>
      <p:ext uri="{BB962C8B-B14F-4D97-AF65-F5344CB8AC3E}">
        <p14:creationId xmlns:p14="http://schemas.microsoft.com/office/powerpoint/2010/main" val="105086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CA6F2-0A85-45A9-83BF-279835C1106E}"/>
              </a:ext>
            </a:extLst>
          </p:cNvPr>
          <p:cNvSpPr>
            <a:spLocks noGrp="1"/>
          </p:cNvSpPr>
          <p:nvPr>
            <p:ph sz="quarter" idx="28"/>
          </p:nvPr>
        </p:nvSpPr>
        <p:spPr>
          <a:xfrm>
            <a:off x="571370" y="755650"/>
            <a:ext cx="11010900" cy="5334410"/>
          </a:xfrm>
        </p:spPr>
        <p:txBody>
          <a:bodyPr>
            <a:normAutofit/>
          </a:bodyPr>
          <a:lstStyle/>
          <a:p>
            <a:pPr>
              <a:spcBef>
                <a:spcPts val="600"/>
              </a:spcBef>
            </a:pPr>
            <a:r>
              <a:rPr lang="en-US" sz="2000" dirty="0">
                <a:solidFill>
                  <a:schemeClr val="tx1"/>
                </a:solidFill>
              </a:rPr>
              <a:t>TSMC maintains PPA lead over Samsung and Intel through 2022</a:t>
            </a:r>
          </a:p>
          <a:p>
            <a:pPr>
              <a:spcBef>
                <a:spcPts val="600"/>
              </a:spcBef>
            </a:pPr>
            <a:r>
              <a:rPr lang="en-US" sz="2000" dirty="0">
                <a:solidFill>
                  <a:schemeClr val="tx1"/>
                </a:solidFill>
              </a:rPr>
              <a:t>Evolution from </a:t>
            </a:r>
            <a:r>
              <a:rPr lang="en-US" sz="2000" dirty="0" err="1">
                <a:solidFill>
                  <a:schemeClr val="tx1"/>
                </a:solidFill>
              </a:rPr>
              <a:t>FinFET</a:t>
            </a:r>
            <a:r>
              <a:rPr lang="en-US" sz="2000" dirty="0">
                <a:solidFill>
                  <a:schemeClr val="tx1"/>
                </a:solidFill>
              </a:rPr>
              <a:t> to Gate-All-Around (GAA) starts in 2022 to enable continued PPA scaling</a:t>
            </a:r>
          </a:p>
          <a:p>
            <a:pPr lvl="1">
              <a:spcBef>
                <a:spcPts val="600"/>
              </a:spcBef>
            </a:pPr>
            <a:r>
              <a:rPr lang="en-US" sz="1600" dirty="0">
                <a:solidFill>
                  <a:schemeClr val="tx1"/>
                </a:solidFill>
              </a:rPr>
              <a:t>Samsung first to HVM with GAA on 3GAE+ in H2’22, based on 4LPP platform; will be </a:t>
            </a:r>
            <a:r>
              <a:rPr lang="en-US" sz="1600" dirty="0" err="1">
                <a:solidFill>
                  <a:schemeClr val="tx1"/>
                </a:solidFill>
              </a:rPr>
              <a:t>pipecleaner</a:t>
            </a:r>
            <a:r>
              <a:rPr lang="en-US" sz="1600" dirty="0">
                <a:solidFill>
                  <a:schemeClr val="tx1"/>
                </a:solidFill>
              </a:rPr>
              <a:t> for 3GAP</a:t>
            </a:r>
          </a:p>
          <a:p>
            <a:pPr lvl="1">
              <a:spcBef>
                <a:spcPts val="600"/>
              </a:spcBef>
            </a:pPr>
            <a:r>
              <a:rPr lang="en-US" sz="1600" dirty="0">
                <a:solidFill>
                  <a:schemeClr val="tx1"/>
                </a:solidFill>
              </a:rPr>
              <a:t>Intel second to HVM with GAA on 20A in H1’24</a:t>
            </a:r>
          </a:p>
          <a:p>
            <a:pPr lvl="1">
              <a:spcBef>
                <a:spcPts val="600"/>
              </a:spcBef>
            </a:pPr>
            <a:r>
              <a:rPr lang="en-US" sz="1600" dirty="0">
                <a:solidFill>
                  <a:schemeClr val="tx1"/>
                </a:solidFill>
              </a:rPr>
              <a:t>TSMC expected to be last to HVM with GAA on N2 in H1’25</a:t>
            </a:r>
          </a:p>
          <a:p>
            <a:pPr>
              <a:spcBef>
                <a:spcPts val="600"/>
              </a:spcBef>
            </a:pPr>
            <a:r>
              <a:rPr lang="en-US" sz="2000" dirty="0">
                <a:solidFill>
                  <a:schemeClr val="tx1"/>
                </a:solidFill>
              </a:rPr>
              <a:t>Samsung has lagged TSMC PPA by ~1-2 years, but will catch up to N3E in H2’23 with 3GAP</a:t>
            </a:r>
          </a:p>
          <a:p>
            <a:pPr>
              <a:spcBef>
                <a:spcPts val="600"/>
              </a:spcBef>
            </a:pPr>
            <a:r>
              <a:rPr lang="en-US" sz="2000" dirty="0">
                <a:solidFill>
                  <a:schemeClr val="tx1"/>
                </a:solidFill>
              </a:rPr>
              <a:t>Intel achieves PPA leadership (HP library) in 2024 with GAA and backside power on 20A/18A</a:t>
            </a:r>
          </a:p>
          <a:p>
            <a:pPr lvl="1">
              <a:spcBef>
                <a:spcPts val="600"/>
              </a:spcBef>
            </a:pPr>
            <a:r>
              <a:rPr lang="en-US" sz="1600" dirty="0">
                <a:solidFill>
                  <a:schemeClr val="tx1"/>
                </a:solidFill>
              </a:rPr>
              <a:t>TSMC expected to extend N3 generation to third year in 2024 with N3E+ (not official name, not confirmed by TSMC)</a:t>
            </a:r>
          </a:p>
          <a:p>
            <a:pPr lvl="1">
              <a:spcBef>
                <a:spcPts val="600"/>
              </a:spcBef>
            </a:pPr>
            <a:r>
              <a:rPr lang="en-US" sz="1600" dirty="0">
                <a:solidFill>
                  <a:schemeClr val="tx1"/>
                </a:solidFill>
              </a:rPr>
              <a:t>Intel lags on HD cell density across entire roadmap</a:t>
            </a:r>
          </a:p>
          <a:p>
            <a:pPr>
              <a:spcBef>
                <a:spcPts val="600"/>
              </a:spcBef>
            </a:pPr>
            <a:r>
              <a:rPr lang="en-US" sz="2000" dirty="0">
                <a:solidFill>
                  <a:schemeClr val="tx1"/>
                </a:solidFill>
              </a:rPr>
              <a:t>TSMC regains HP library density leadership in 2025 on N2 based on FTE projections</a:t>
            </a:r>
          </a:p>
          <a:p>
            <a:pPr lvl="1">
              <a:spcBef>
                <a:spcPts val="600"/>
              </a:spcBef>
            </a:pPr>
            <a:r>
              <a:rPr lang="en-US" sz="1600" dirty="0">
                <a:solidFill>
                  <a:schemeClr val="tx1"/>
                </a:solidFill>
              </a:rPr>
              <a:t>TSMC will lag on iso-power perf compared to 1278.6 due to expected absence of backside power </a:t>
            </a:r>
          </a:p>
          <a:p>
            <a:pPr>
              <a:spcBef>
                <a:spcPts val="600"/>
              </a:spcBef>
            </a:pPr>
            <a:r>
              <a:rPr lang="en-US" sz="2000" dirty="0">
                <a:solidFill>
                  <a:schemeClr val="tx1"/>
                </a:solidFill>
              </a:rPr>
              <a:t>Samsung announced 2GAP with HVM H2’25, but no information on PPA</a:t>
            </a:r>
          </a:p>
          <a:p>
            <a:pPr>
              <a:spcBef>
                <a:spcPts val="600"/>
              </a:spcBef>
            </a:pPr>
            <a:r>
              <a:rPr lang="en-US" sz="2000" dirty="0">
                <a:solidFill>
                  <a:schemeClr val="tx1"/>
                </a:solidFill>
              </a:rPr>
              <a:t>TSMC and Samsung are both highlighting use of 3DIC technologies to enable continued system scaling benefits</a:t>
            </a:r>
          </a:p>
        </p:txBody>
      </p:sp>
      <p:sp>
        <p:nvSpPr>
          <p:cNvPr id="6" name="Title 1">
            <a:extLst>
              <a:ext uri="{FF2B5EF4-FFF2-40B4-BE49-F238E27FC236}">
                <a16:creationId xmlns:a16="http://schemas.microsoft.com/office/drawing/2014/main" id="{125101E9-603D-407B-B610-6F308E7705E6}"/>
              </a:ext>
            </a:extLst>
          </p:cNvPr>
          <p:cNvSpPr txBox="1">
            <a:spLocks/>
          </p:cNvSpPr>
          <p:nvPr/>
        </p:nvSpPr>
        <p:spPr>
          <a:xfrm>
            <a:off x="571370" y="39145"/>
            <a:ext cx="11010816" cy="631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Autofit/>
          </a:bodyPr>
          <a:lstStyle>
            <a:lvl1pPr marL="0" marR="0" indent="0" algn="ctr" defTabSz="609600" eaLnBrk="1" latinLnBrk="0" hangingPunct="1">
              <a:lnSpc>
                <a:spcPct val="90000"/>
              </a:lnSpc>
              <a:spcBef>
                <a:spcPts val="0"/>
              </a:spcBef>
              <a:spcAft>
                <a:spcPts val="0"/>
              </a:spcAft>
              <a:buClrTx/>
              <a:buSzTx/>
              <a:buFontTx/>
              <a:buNone/>
              <a:tabLst/>
              <a:defRPr sz="6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r>
              <a:rPr lang="en-US" sz="3200" dirty="0"/>
              <a:t>Key Messages</a:t>
            </a:r>
          </a:p>
        </p:txBody>
      </p:sp>
      <p:sp>
        <p:nvSpPr>
          <p:cNvPr id="4" name="TextBox 3">
            <a:extLst>
              <a:ext uri="{FF2B5EF4-FFF2-40B4-BE49-F238E27FC236}">
                <a16:creationId xmlns:a16="http://schemas.microsoft.com/office/drawing/2014/main" id="{A9E8EEEC-0975-47B7-9EE2-92F6FE2718E5}"/>
              </a:ext>
            </a:extLst>
          </p:cNvPr>
          <p:cNvSpPr txBox="1"/>
          <p:nvPr/>
        </p:nvSpPr>
        <p:spPr>
          <a:xfrm>
            <a:off x="127131" y="6269385"/>
            <a:ext cx="11948746" cy="138499"/>
          </a:xfrm>
          <a:prstGeom prst="rect">
            <a:avLst/>
          </a:prstGeom>
          <a:noFill/>
          <a:ln w="63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lang="en-HK" sz="900" dirty="0"/>
              <a:t> RESTRICTED USE: This slide contains or is derived from External Foundry Confidential Information and may only be used to enable or improve the manufacture of Intel Products at the External Foundry. Do not share.</a:t>
            </a:r>
            <a:endParaRPr kumimoji="0" lang="en-US" sz="900" b="0" i="0" u="none" strike="noStrike" cap="none" spc="0" normalizeH="0" baseline="0" dirty="0" err="1">
              <a:ln>
                <a:noFill/>
              </a:ln>
              <a:solidFill>
                <a:schemeClr val="tx2"/>
              </a:solidFill>
              <a:effectLst/>
              <a:uFillTx/>
              <a:latin typeface="+mn-lt"/>
              <a:ea typeface="+mn-ea"/>
              <a:cs typeface="+mn-cs"/>
              <a:sym typeface="Helvetica Neue"/>
            </a:endParaRPr>
          </a:p>
        </p:txBody>
      </p:sp>
      <p:sp>
        <p:nvSpPr>
          <p:cNvPr id="5" name="Title 1">
            <a:extLst>
              <a:ext uri="{FF2B5EF4-FFF2-40B4-BE49-F238E27FC236}">
                <a16:creationId xmlns:a16="http://schemas.microsoft.com/office/drawing/2014/main" id="{DCA69459-FF8C-4368-9944-21ADF453B03F}"/>
              </a:ext>
            </a:extLst>
          </p:cNvPr>
          <p:cNvSpPr txBox="1">
            <a:spLocks/>
          </p:cNvSpPr>
          <p:nvPr/>
        </p:nvSpPr>
        <p:spPr>
          <a:xfrm>
            <a:off x="723770" y="-49755"/>
            <a:ext cx="11010816" cy="631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Autofit/>
          </a:bodyPr>
          <a:lstStyle>
            <a:lvl1pPr marL="0" marR="0" indent="0" algn="ctr" defTabSz="609600" eaLnBrk="1" latinLnBrk="0" hangingPunct="1">
              <a:lnSpc>
                <a:spcPct val="90000"/>
              </a:lnSpc>
              <a:spcBef>
                <a:spcPts val="0"/>
              </a:spcBef>
              <a:spcAft>
                <a:spcPts val="0"/>
              </a:spcAft>
              <a:buClrTx/>
              <a:buSzTx/>
              <a:buFontTx/>
              <a:buNone/>
              <a:tabLst/>
              <a:defRPr sz="6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r>
              <a:rPr lang="en-US" sz="3200" dirty="0">
                <a:solidFill>
                  <a:schemeClr val="bg1">
                    <a:lumMod val="50000"/>
                  </a:schemeClr>
                </a:solidFill>
              </a:rPr>
              <a:t>Key Messages</a:t>
            </a:r>
          </a:p>
        </p:txBody>
      </p:sp>
    </p:spTree>
    <p:extLst>
      <p:ext uri="{BB962C8B-B14F-4D97-AF65-F5344CB8AC3E}">
        <p14:creationId xmlns:p14="http://schemas.microsoft.com/office/powerpoint/2010/main" val="106329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GEMS-IntelOne Template">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GEMS-IntelOne Template" id="{9A5D2C7D-89CD-4EFD-9F83-83E360956B80}" vid="{4342260D-C2E4-4C90-BE91-AD8FB1F478E5}"/>
    </a:ext>
  </a:extLst>
</a:theme>
</file>

<file path=ppt/theme/theme2.xml><?xml version="1.0" encoding="utf-8"?>
<a:theme xmlns:a="http://schemas.openxmlformats.org/drawingml/2006/main" name="1_GEMS-IntelOne Template">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GEMS-IntelOne Template" id="{9A5D2C7D-89CD-4EFD-9F83-83E360956B80}" vid="{4342260D-C2E4-4C90-BE91-AD8FB1F478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C21FB251AF4F4C908DD31FEBCFE568" ma:contentTypeVersion="6" ma:contentTypeDescription="Create a new document." ma:contentTypeScope="" ma:versionID="231323dc7091c0e3d76f27835838c8c5">
  <xsd:schema xmlns:xsd="http://www.w3.org/2001/XMLSchema" xmlns:xs="http://www.w3.org/2001/XMLSchema" xmlns:p="http://schemas.microsoft.com/office/2006/metadata/properties" xmlns:ns2="87a380b3-1456-4e42-9b87-84860a26db4f" xmlns:ns3="a240d961-1237-4ebf-b79c-ceb0f5178d31" targetNamespace="http://schemas.microsoft.com/office/2006/metadata/properties" ma:root="true" ma:fieldsID="c2d1a1a56f4e083d55fe41ed176b515a" ns2:_="" ns3:_="">
    <xsd:import namespace="87a380b3-1456-4e42-9b87-84860a26db4f"/>
    <xsd:import namespace="a240d961-1237-4ebf-b79c-ceb0f5178d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a380b3-1456-4e42-9b87-84860a26db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40d961-1237-4ebf-b79c-ceb0f5178d3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DC28FB-75D4-4EEE-81E7-3E21EBB73B4C}">
  <ds:schemaRefs>
    <ds:schemaRef ds:uri="87a380b3-1456-4e42-9b87-84860a26db4f"/>
    <ds:schemaRef ds:uri="a240d961-1237-4ebf-b79c-ceb0f5178d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F25BBFE-A0C8-41C5-AAA2-C3024D92CC48}">
  <ds:schemaRefs>
    <ds:schemaRef ds:uri="http://schemas.microsoft.com/sharepoint/v3/contenttype/forms"/>
  </ds:schemaRefs>
</ds:datastoreItem>
</file>

<file path=customXml/itemProps3.xml><?xml version="1.0" encoding="utf-8"?>
<ds:datastoreItem xmlns:ds="http://schemas.openxmlformats.org/officeDocument/2006/customXml" ds:itemID="{E3BDDDEA-E4B4-4CCF-A5B1-A1A7D9ACE800}">
  <ds:schemaRefs>
    <ds:schemaRef ds:uri="87a380b3-1456-4e42-9b87-84860a26db4f"/>
    <ds:schemaRef ds:uri="http://purl.org/dc/dcmitype/"/>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purl.org/dc/terms/"/>
    <ds:schemaRef ds:uri="http://schemas.openxmlformats.org/package/2006/metadata/core-properties"/>
    <ds:schemaRef ds:uri="a240d961-1237-4ebf-b79c-ceb0f5178d3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GEMS-IntelOne Template</Template>
  <TotalTime>12193</TotalTime>
  <Words>2514</Words>
  <Application>Microsoft Macintosh PowerPoint</Application>
  <PresentationFormat>Widescreen</PresentationFormat>
  <Paragraphs>935</Paragraphs>
  <Slides>8</Slides>
  <Notes>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vt:i4>
      </vt:variant>
    </vt:vector>
  </HeadingPairs>
  <TitlesOfParts>
    <vt:vector size="23" baseType="lpstr">
      <vt:lpstr>IntelOne Display Light</vt:lpstr>
      <vt:lpstr>IntelOne Display Regular</vt:lpstr>
      <vt:lpstr>IntelOne Text</vt:lpstr>
      <vt:lpstr>IntelOne Text Light</vt:lpstr>
      <vt:lpstr>Arial</vt:lpstr>
      <vt:lpstr>Calibri</vt:lpstr>
      <vt:lpstr>Helvetica Neue Medium</vt:lpstr>
      <vt:lpstr>Intel Clear</vt:lpstr>
      <vt:lpstr>Intel Clear Light</vt:lpstr>
      <vt:lpstr>Intel Clear Pro</vt:lpstr>
      <vt:lpstr>Tahoma</vt:lpstr>
      <vt:lpstr>Verdana</vt:lpstr>
      <vt:lpstr>Wingdings</vt:lpstr>
      <vt:lpstr>2_GEMS-IntelOne Template</vt:lpstr>
      <vt:lpstr>1_GEMS-IntelOne Template</vt:lpstr>
      <vt:lpstr>Roadmap Discussion</vt:lpstr>
      <vt:lpstr>PowerPoint Presentation</vt:lpstr>
      <vt:lpstr>PowerPoint Presentation</vt:lpstr>
      <vt:lpstr>Close Competition between Leading Edge Foundries </vt:lpstr>
      <vt:lpstr>Suppliers are Innovating on Advanced Packaging</vt:lpstr>
      <vt:lpstr>3DIC Technologies Enable Continued Scaling Benefits</vt:lpstr>
      <vt:lpstr>2024-26 Leading-Edge Product Roadmap Intercept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020222</dc:title>
  <dc:creator>Lau, TY</dc:creator>
  <cp:lastModifiedBy>Kau, Derchang</cp:lastModifiedBy>
  <cp:revision>12</cp:revision>
  <dcterms:created xsi:type="dcterms:W3CDTF">2022-02-04T00:52:31Z</dcterms:created>
  <dcterms:modified xsi:type="dcterms:W3CDTF">2022-03-21T06:57:29Z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0x0101001AC21FB251AF4F4C908DD31FEBCFE568</vt:lpwstr>
  </property>
</Properties>
</file>