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1"/>
  </p:notesMasterIdLst>
  <p:sldIdLst>
    <p:sldId id="256" r:id="rId6"/>
    <p:sldId id="345" r:id="rId7"/>
    <p:sldId id="698" r:id="rId8"/>
    <p:sldId id="705" r:id="rId9"/>
    <p:sldId id="260" r:id="rId10"/>
    <p:sldId id="697" r:id="rId11"/>
    <p:sldId id="346" r:id="rId12"/>
    <p:sldId id="701" r:id="rId13"/>
    <p:sldId id="699" r:id="rId14"/>
    <p:sldId id="703" r:id="rId15"/>
    <p:sldId id="700" r:id="rId16"/>
    <p:sldId id="702" r:id="rId17"/>
    <p:sldId id="370" r:id="rId18"/>
    <p:sldId id="704" r:id="rId19"/>
    <p:sldId id="7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g, Pracheetee" initials="JP" lastIdx="1" clrIdx="0">
    <p:extLst>
      <p:ext uri="{19B8F6BF-5375-455C-9EA6-DF929625EA0E}">
        <p15:presenceInfo xmlns:p15="http://schemas.microsoft.com/office/powerpoint/2012/main" userId="S-1-5-21-725345543-602162358-527237240-3353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  <a:srgbClr val="33CC33"/>
    <a:srgbClr val="FF7C80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9" autoAdjust="0"/>
    <p:restoredTop sz="94660"/>
  </p:normalViewPr>
  <p:slideViewPr>
    <p:cSldViewPr>
      <p:cViewPr varScale="1">
        <p:scale>
          <a:sx n="87" d="100"/>
          <a:sy n="87" d="100"/>
        </p:scale>
        <p:origin x="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03574-D887-413F-AD12-487B6BF4EACF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C8C93-CED6-488F-AA56-245866A5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2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8C93-CED6-488F-AA56-245866A57D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3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DF2B2-00FF-4B26-8103-8A0E22D184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3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C8C93-CED6-488F-AA56-245866A57D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982" y="2486986"/>
            <a:ext cx="11031812" cy="1470025"/>
          </a:xfrm>
        </p:spPr>
        <p:txBody>
          <a:bodyPr lIns="0" rIns="0" anchor="ctr" anchorCtr="0">
            <a:normAutofit/>
          </a:bodyPr>
          <a:lstStyle>
            <a:lvl1pPr algn="l">
              <a:defRPr sz="3733" baseline="0">
                <a:solidFill>
                  <a:schemeClr val="bg1"/>
                </a:solidFill>
                <a:latin typeface="+mj-lt"/>
                <a:cs typeface="Neo Sans Intel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982" y="4052027"/>
            <a:ext cx="11031812" cy="1233813"/>
          </a:xfrm>
        </p:spPr>
        <p:txBody>
          <a:bodyPr lIns="0" rIns="0"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  <a:cs typeface="Neo Sans Intel Medium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047" y="5380857"/>
            <a:ext cx="1901952" cy="14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46322" y="6074739"/>
            <a:ext cx="359559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0" dirty="0">
                <a:solidFill>
                  <a:schemeClr val="bg1"/>
                </a:solidFill>
                <a:latin typeface="Intel Clear" panose="020B0604020203020204" pitchFamily="34" charset="0"/>
                <a:cs typeface="Neo Sans Intel"/>
              </a:rPr>
              <a:t>Non-Volatile</a:t>
            </a:r>
            <a:r>
              <a:rPr lang="en-US" sz="1467" b="0" baseline="0" dirty="0">
                <a:solidFill>
                  <a:schemeClr val="bg1"/>
                </a:solidFill>
                <a:latin typeface="Intel Clear" panose="020B0604020203020204" pitchFamily="34" charset="0"/>
                <a:cs typeface="Neo Sans Intel"/>
              </a:rPr>
              <a:t> Memory Solutions Group</a:t>
            </a:r>
            <a:endParaRPr lang="en-US" sz="1467" b="0" dirty="0">
              <a:solidFill>
                <a:schemeClr val="bg1"/>
              </a:solidFill>
              <a:latin typeface="Intel Clear" panose="020B0604020203020204" pitchFamily="34" charset="0"/>
              <a:cs typeface="Neo Sans Inte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983" y="889649"/>
            <a:ext cx="1099933" cy="14635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6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2075-B89D-42A6-A43B-71E10C674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1199" y="1712595"/>
            <a:ext cx="8935868" cy="1143000"/>
          </a:xfrm>
          <a:effectLst/>
        </p:spPr>
        <p:txBody>
          <a:bodyPr anchor="ctr"/>
          <a:lstStyle>
            <a:lvl1pPr>
              <a:defRPr sz="3000">
                <a:solidFill>
                  <a:srgbClr val="FF6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1200" y="2971009"/>
            <a:ext cx="8959541" cy="838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>
                <a:solidFill>
                  <a:srgbClr val="90909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6273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65" y="62344"/>
            <a:ext cx="11553028" cy="7793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62" y="1095375"/>
            <a:ext cx="11565468" cy="4641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562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24" y="1133475"/>
            <a:ext cx="11558507" cy="368385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97105" y="5040352"/>
            <a:ext cx="11575299" cy="960954"/>
          </a:xfrm>
        </p:spPr>
        <p:txBody>
          <a:bodyPr>
            <a:normAutofit/>
          </a:bodyPr>
          <a:lstStyle>
            <a:lvl1pPr algn="ctr">
              <a:buNone/>
              <a:defRPr sz="2400" i="1">
                <a:solidFill>
                  <a:srgbClr val="30C1BE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729313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223" y="1104901"/>
            <a:ext cx="5569039" cy="4762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3517" y="1104901"/>
            <a:ext cx="5725216" cy="4762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5860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95922" y="1067627"/>
            <a:ext cx="5634361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599" y="1067627"/>
            <a:ext cx="5686643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10"/>
          <p:cNvSpPr>
            <a:spLocks noGrp="1"/>
          </p:cNvSpPr>
          <p:nvPr>
            <p:ph sz="half" idx="2"/>
          </p:nvPr>
        </p:nvSpPr>
        <p:spPr>
          <a:xfrm>
            <a:off x="291977" y="2009776"/>
            <a:ext cx="5661980" cy="3964897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Content Placeholder 12"/>
          <p:cNvSpPr>
            <a:spLocks noGrp="1"/>
          </p:cNvSpPr>
          <p:nvPr>
            <p:ph sz="half" idx="4"/>
          </p:nvPr>
        </p:nvSpPr>
        <p:spPr>
          <a:xfrm>
            <a:off x="6197600" y="2009776"/>
            <a:ext cx="5698477" cy="3964897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302689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104900"/>
            <a:ext cx="7081997" cy="48964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086" y="1095610"/>
            <a:ext cx="4336599" cy="49145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3865" y="70261"/>
            <a:ext cx="11553028" cy="761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40322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3865" y="82385"/>
            <a:ext cx="11553028" cy="7592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90223" y="1095344"/>
            <a:ext cx="5569039" cy="47720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24034" y="1123950"/>
            <a:ext cx="5812367" cy="477043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12324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297105" y="5040352"/>
            <a:ext cx="11575299" cy="960954"/>
          </a:xfrm>
        </p:spPr>
        <p:txBody>
          <a:bodyPr>
            <a:normAutofit/>
          </a:bodyPr>
          <a:lstStyle>
            <a:lvl1pPr algn="ctr">
              <a:buNone/>
              <a:defRPr sz="2400" i="1">
                <a:solidFill>
                  <a:srgbClr val="30C1BE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95923" y="1076325"/>
            <a:ext cx="11552808" cy="3779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865" y="60737"/>
            <a:ext cx="11553028" cy="7809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462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758" y="5038725"/>
            <a:ext cx="11552807" cy="99809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865" y="71127"/>
            <a:ext cx="11553028" cy="770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295923" y="1066801"/>
            <a:ext cx="11552808" cy="37892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345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Bulle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1988800" cy="83820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" y="914400"/>
            <a:ext cx="11988800" cy="5461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761981" indent="-304792"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18pt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2075-B89D-42A6-A43B-71E10C674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81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95923" y="1047751"/>
            <a:ext cx="11564645" cy="48203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980905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297105" y="5040352"/>
            <a:ext cx="11575299" cy="960954"/>
          </a:xfrm>
        </p:spPr>
        <p:txBody>
          <a:bodyPr>
            <a:normAutofit/>
          </a:bodyPr>
          <a:lstStyle>
            <a:lvl1pPr algn="ctr">
              <a:buNone/>
              <a:defRPr sz="2400" i="1">
                <a:solidFill>
                  <a:srgbClr val="30C1BE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865" y="59871"/>
            <a:ext cx="11553028" cy="7817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304800" y="1085851"/>
            <a:ext cx="11557000" cy="38195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5234272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758" y="4900475"/>
            <a:ext cx="11552807" cy="113634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865" y="59004"/>
            <a:ext cx="11553028" cy="7826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0200" y="1085850"/>
            <a:ext cx="11531600" cy="36195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2547216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865" y="59870"/>
            <a:ext cx="11553028" cy="7714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0200" y="1085850"/>
            <a:ext cx="11531600" cy="48387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6132278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297105" y="5040352"/>
            <a:ext cx="11575299" cy="960954"/>
          </a:xfrm>
        </p:spPr>
        <p:txBody>
          <a:bodyPr>
            <a:normAutofit/>
          </a:bodyPr>
          <a:lstStyle>
            <a:lvl1pPr algn="ctr">
              <a:buNone/>
              <a:defRPr sz="2400" i="1">
                <a:solidFill>
                  <a:srgbClr val="30C1BE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865" y="58138"/>
            <a:ext cx="11553028" cy="783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304800" y="1095376"/>
            <a:ext cx="11557000" cy="37433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829423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758" y="4900475"/>
            <a:ext cx="11552807" cy="113634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83865" y="68529"/>
            <a:ext cx="11553028" cy="7627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304800" y="1066800"/>
            <a:ext cx="11557000" cy="364807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670362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354122" y="1104900"/>
            <a:ext cx="11494609" cy="48786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5755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050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721360" y="1749039"/>
            <a:ext cx="1036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r>
              <a:rPr lang="en-US" sz="3200" dirty="0"/>
              <a:t>Thank You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ctrTitle"/>
          </p:nvPr>
        </p:nvSpPr>
        <p:spPr>
          <a:xfrm flipV="1">
            <a:off x="9296400" y="-96519"/>
            <a:ext cx="934720" cy="45719"/>
          </a:xfrm>
        </p:spPr>
        <p:txBody>
          <a:bodyPr anchor="ctr"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 userDrawn="1"/>
        </p:nvSpPr>
        <p:spPr bwMode="auto">
          <a:xfrm>
            <a:off x="721360" y="1749039"/>
            <a:ext cx="10363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r>
              <a:rPr lang="en-US" sz="3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135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g Bulle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20696" cy="83820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2075-B89D-42A6-A43B-71E10C674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2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ig Bulle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1988800" cy="83820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" y="914400"/>
            <a:ext cx="5994400" cy="5461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761981" indent="-304792"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18pt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2075-B89D-42A6-A43B-71E10C6746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0" y="914400"/>
            <a:ext cx="5994400" cy="5461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761981" indent="-304792"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18pt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697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ig Bulle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2020696" cy="83820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600" y="947821"/>
            <a:ext cx="5994400" cy="263357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761981" indent="-304792"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18pt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2075-B89D-42A6-A43B-71E10C6746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01600" y="3657600"/>
            <a:ext cx="5994400" cy="2717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761981" indent="-304792"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18pt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11948" y="947821"/>
            <a:ext cx="5994400" cy="263357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761981" indent="-304792"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18pt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127896" y="3657600"/>
            <a:ext cx="5994400" cy="2717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 marL="761981" indent="-304792"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18pt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874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ig Bullet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1887200" cy="80553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3200" y="891088"/>
            <a:ext cx="3860800" cy="2690312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 marL="761981" indent="-304792">
              <a:buFont typeface="Arial" panose="020B0604020202020204" pitchFamily="34" charset="0"/>
              <a:buChar char="•"/>
              <a:defRPr sz="1867"/>
            </a:lvl3pPr>
            <a:lvl4pPr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16pt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2075-B89D-42A6-A43B-71E10C674635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03200" y="3590758"/>
            <a:ext cx="3860800" cy="2683042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 marL="761981" indent="-304792">
              <a:buFont typeface="Arial" panose="020B0604020202020204" pitchFamily="34" charset="0"/>
              <a:buChar char="•"/>
              <a:defRPr sz="1867"/>
            </a:lvl3pPr>
            <a:lvl4pPr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16pt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165600" y="883066"/>
            <a:ext cx="3860800" cy="2698333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 marL="761981" indent="-304792">
              <a:buFont typeface="Arial" panose="020B0604020202020204" pitchFamily="34" charset="0"/>
              <a:buChar char="•"/>
              <a:defRPr sz="1867"/>
            </a:lvl3pPr>
            <a:lvl4pPr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16pt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165600" y="3590758"/>
            <a:ext cx="3860800" cy="2686090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 marL="761981" indent="-304792">
              <a:buFont typeface="Arial" panose="020B0604020202020204" pitchFamily="34" charset="0"/>
              <a:buChar char="•"/>
              <a:defRPr sz="1867"/>
            </a:lvl3pPr>
            <a:lvl4pPr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16pt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8128000" y="891087"/>
            <a:ext cx="3860800" cy="2690311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 marL="761981" indent="-304792">
              <a:buFont typeface="Arial" panose="020B0604020202020204" pitchFamily="34" charset="0"/>
              <a:buChar char="•"/>
              <a:defRPr sz="1867"/>
            </a:lvl3pPr>
            <a:lvl4pPr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16pt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28000" y="3590755"/>
            <a:ext cx="3860800" cy="2683045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 marL="761981" indent="-304792">
              <a:buFont typeface="Arial" panose="020B0604020202020204" pitchFamily="34" charset="0"/>
              <a:buChar char="•"/>
              <a:defRPr sz="1867"/>
            </a:lvl3pPr>
            <a:lvl4pPr>
              <a:defRPr sz="1600"/>
            </a:lvl4pPr>
            <a:lvl5pPr>
              <a:defRPr sz="1467"/>
            </a:lvl5pPr>
          </a:lstStyle>
          <a:p>
            <a:pPr lvl="0"/>
            <a:r>
              <a:rPr lang="en-US" dirty="0"/>
              <a:t>18pt Medium Sub Line</a:t>
            </a:r>
          </a:p>
          <a:p>
            <a:pPr lvl="1"/>
            <a:r>
              <a:rPr lang="en-US" dirty="0"/>
              <a:t>16pt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72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6397428"/>
            <a:ext cx="12192000" cy="460573"/>
          </a:xfrm>
          <a:custGeom>
            <a:avLst/>
            <a:gdLst>
              <a:gd name="connsiteX0" fmla="*/ 9155339 w 9162317"/>
              <a:gd name="connsiteY0" fmla="*/ 0 h 460573"/>
              <a:gd name="connsiteX1" fmla="*/ 8352851 w 9162317"/>
              <a:gd name="connsiteY1" fmla="*/ 6978 h 460573"/>
              <a:gd name="connsiteX2" fmla="*/ 7829490 w 9162317"/>
              <a:gd name="connsiteY2" fmla="*/ 314027 h 460573"/>
              <a:gd name="connsiteX3" fmla="*/ 0 w 9162317"/>
              <a:gd name="connsiteY3" fmla="*/ 307048 h 460573"/>
              <a:gd name="connsiteX4" fmla="*/ 0 w 9162317"/>
              <a:gd name="connsiteY4" fmla="*/ 460573 h 460573"/>
              <a:gd name="connsiteX5" fmla="*/ 9162317 w 9162317"/>
              <a:gd name="connsiteY5" fmla="*/ 453594 h 460573"/>
              <a:gd name="connsiteX6" fmla="*/ 9155339 w 9162317"/>
              <a:gd name="connsiteY6" fmla="*/ 0 h 46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317" h="460573">
                <a:moveTo>
                  <a:pt x="9155339" y="0"/>
                </a:moveTo>
                <a:lnTo>
                  <a:pt x="8352851" y="6978"/>
                </a:lnTo>
                <a:lnTo>
                  <a:pt x="7829490" y="314027"/>
                </a:lnTo>
                <a:lnTo>
                  <a:pt x="0" y="307048"/>
                </a:lnTo>
                <a:lnTo>
                  <a:pt x="0" y="460573"/>
                </a:lnTo>
                <a:lnTo>
                  <a:pt x="9162317" y="453594"/>
                </a:lnTo>
                <a:lnTo>
                  <a:pt x="91553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CA2075-B89D-42A6-A43B-71E10C67463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1582400" y="6489700"/>
            <a:ext cx="0" cy="238125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nt_lookins_hrz_rgb_blu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129" y="6464300"/>
            <a:ext cx="465456" cy="304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970" y="6390289"/>
            <a:ext cx="780423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Intel Clear" panose="020B0604020203020204" pitchFamily="34" charset="0"/>
                <a:cs typeface="Neo Sans Intel"/>
              </a:rPr>
              <a:t>Non-Volatile Memory Solutions Group                                      Intel Confidential –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25105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3106550"/>
            <a:ext cx="11785600" cy="1470025"/>
          </a:xfrm>
        </p:spPr>
        <p:txBody>
          <a:bodyPr lIns="0" rIns="0" anchor="ctr" anchorCtr="0">
            <a:normAutofit/>
          </a:bodyPr>
          <a:lstStyle>
            <a:lvl1pPr>
              <a:defRPr sz="3733" baseline="0">
                <a:solidFill>
                  <a:schemeClr val="bg1"/>
                </a:solidFill>
                <a:latin typeface="+mj-lt"/>
                <a:cs typeface="Neo Sans Intel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" y="4732958"/>
            <a:ext cx="11785600" cy="1233813"/>
          </a:xfrm>
        </p:spPr>
        <p:txBody>
          <a:bodyPr lIns="0" rIns="0" anchor="ctr">
            <a:normAutofit/>
          </a:bodyPr>
          <a:lstStyle>
            <a:lvl1pPr marL="0" indent="0" algn="l">
              <a:buNone/>
              <a:defRPr sz="1600" baseline="0">
                <a:solidFill>
                  <a:srgbClr val="FFC000"/>
                </a:solidFill>
                <a:latin typeface="Neo Sans Intel Medium"/>
                <a:cs typeface="Neo Sans Intel Medium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-9962" y="-19629"/>
            <a:ext cx="12288276" cy="713908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80091 w 9155661"/>
              <a:gd name="connsiteY0" fmla="*/ 2419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80091 w 9155661"/>
              <a:gd name="connsiteY6" fmla="*/ 241917 h 911412"/>
              <a:gd name="connsiteX0" fmla="*/ 3124 w 9155661"/>
              <a:gd name="connsiteY0" fmla="*/ 175940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75940 h 911412"/>
              <a:gd name="connsiteX0" fmla="*/ 3124 w 9155661"/>
              <a:gd name="connsiteY0" fmla="*/ 1466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46617 h 911412"/>
              <a:gd name="connsiteX0" fmla="*/ 3124 w 9151521"/>
              <a:gd name="connsiteY0" fmla="*/ 0 h 764795"/>
              <a:gd name="connsiteX1" fmla="*/ 0 w 9151521"/>
              <a:gd name="connsiteY1" fmla="*/ 763938 h 764795"/>
              <a:gd name="connsiteX2" fmla="*/ 5393765 w 9151521"/>
              <a:gd name="connsiteY2" fmla="*/ 764795 h 764795"/>
              <a:gd name="connsiteX3" fmla="*/ 5909236 w 9151521"/>
              <a:gd name="connsiteY3" fmla="*/ 451030 h 764795"/>
              <a:gd name="connsiteX4" fmla="*/ 9151470 w 9151521"/>
              <a:gd name="connsiteY4" fmla="*/ 448657 h 764795"/>
              <a:gd name="connsiteX5" fmla="*/ 9067698 w 9151521"/>
              <a:gd name="connsiteY5" fmla="*/ 21992 h 764795"/>
              <a:gd name="connsiteX6" fmla="*/ 3124 w 9151521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763938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697960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06148"/>
              <a:gd name="connsiteX1" fmla="*/ 0 w 9152065"/>
              <a:gd name="connsiteY1" fmla="*/ 697960 h 706148"/>
              <a:gd name="connsiteX2" fmla="*/ 5476230 w 9152065"/>
              <a:gd name="connsiteY2" fmla="*/ 706148 h 706148"/>
              <a:gd name="connsiteX3" fmla="*/ 5909236 w 9152065"/>
              <a:gd name="connsiteY3" fmla="*/ 451030 h 706148"/>
              <a:gd name="connsiteX4" fmla="*/ 9151470 w 9152065"/>
              <a:gd name="connsiteY4" fmla="*/ 448657 h 706148"/>
              <a:gd name="connsiteX5" fmla="*/ 9150163 w 9152065"/>
              <a:gd name="connsiteY5" fmla="*/ 14661 h 706148"/>
              <a:gd name="connsiteX6" fmla="*/ 3124 w 9152065"/>
              <a:gd name="connsiteY6" fmla="*/ 0 h 706148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6230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87226 w 9152065"/>
              <a:gd name="connsiteY2" fmla="*/ 691487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0733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70733 w 9152065"/>
              <a:gd name="connsiteY2" fmla="*/ 695319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08939"/>
              <a:gd name="connsiteX1" fmla="*/ 0 w 9152065"/>
              <a:gd name="connsiteY1" fmla="*/ 705291 h 708939"/>
              <a:gd name="connsiteX2" fmla="*/ 5467329 w 9152065"/>
              <a:gd name="connsiteY2" fmla="*/ 708939 h 708939"/>
              <a:gd name="connsiteX3" fmla="*/ 5909236 w 9152065"/>
              <a:gd name="connsiteY3" fmla="*/ 458361 h 708939"/>
              <a:gd name="connsiteX4" fmla="*/ 9151470 w 9152065"/>
              <a:gd name="connsiteY4" fmla="*/ 455988 h 708939"/>
              <a:gd name="connsiteX5" fmla="*/ 9150163 w 9152065"/>
              <a:gd name="connsiteY5" fmla="*/ 0 h 708939"/>
              <a:gd name="connsiteX6" fmla="*/ 3124 w 9152065"/>
              <a:gd name="connsiteY6" fmla="*/ 7331 h 7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065" h="708939">
                <a:moveTo>
                  <a:pt x="3124" y="7331"/>
                </a:moveTo>
                <a:cubicBezTo>
                  <a:pt x="634" y="308645"/>
                  <a:pt x="2490" y="403977"/>
                  <a:pt x="0" y="705291"/>
                </a:cubicBezTo>
                <a:lnTo>
                  <a:pt x="5467329" y="708939"/>
                </a:lnTo>
                <a:lnTo>
                  <a:pt x="5909236" y="458361"/>
                </a:lnTo>
                <a:lnTo>
                  <a:pt x="9151470" y="455988"/>
                </a:lnTo>
                <a:cubicBezTo>
                  <a:pt x="9153960" y="254282"/>
                  <a:pt x="9147673" y="201706"/>
                  <a:pt x="9150163" y="0"/>
                </a:cubicBezTo>
                <a:lnTo>
                  <a:pt x="3124" y="7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628" y="1455697"/>
            <a:ext cx="1099933" cy="14635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8970" y="6390289"/>
            <a:ext cx="7804233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Intel Clear" panose="020B0604020203020204" pitchFamily="34" charset="0"/>
                <a:cs typeface="Neo Sans Intel"/>
              </a:rPr>
              <a:t>Non-Volatile Memory Solutions Group                                      Intel Confidential –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111503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942735" y="2138000"/>
            <a:ext cx="6306534" cy="2551288"/>
            <a:chOff x="2207051" y="1753750"/>
            <a:chExt cx="4729901" cy="1913466"/>
          </a:xfrm>
        </p:grpSpPr>
        <p:pic>
          <p:nvPicPr>
            <p:cNvPr id="8" name="Picture 7" descr="Intel_LookInside_white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77432" y="1753750"/>
              <a:ext cx="2256638" cy="138689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207051" y="3382474"/>
              <a:ext cx="4729901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dirty="0">
                  <a:solidFill>
                    <a:schemeClr val="bg1"/>
                  </a:solidFill>
                  <a:latin typeface="+mj-lt"/>
                  <a:cs typeface="Neo Sans Intel"/>
                </a:rPr>
                <a:t>platform</a:t>
              </a:r>
              <a:r>
                <a:rPr lang="en-US" sz="1867" baseline="0" dirty="0">
                  <a:solidFill>
                    <a:schemeClr val="bg1"/>
                  </a:solidFill>
                  <a:latin typeface="+mj-lt"/>
                  <a:cs typeface="Neo Sans Intel"/>
                </a:rPr>
                <a:t> connected, customer inspired, technology driven</a:t>
              </a:r>
              <a:endParaRPr lang="en-US" sz="1867" dirty="0">
                <a:solidFill>
                  <a:schemeClr val="bg1"/>
                </a:solidFill>
                <a:latin typeface="+mj-lt"/>
                <a:cs typeface="Neo Sans Int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923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7" y="6404408"/>
            <a:ext cx="12201119" cy="456141"/>
          </a:xfrm>
          <a:custGeom>
            <a:avLst/>
            <a:gdLst>
              <a:gd name="connsiteX0" fmla="*/ 9155339 w 9162317"/>
              <a:gd name="connsiteY0" fmla="*/ 0 h 460573"/>
              <a:gd name="connsiteX1" fmla="*/ 8352851 w 9162317"/>
              <a:gd name="connsiteY1" fmla="*/ 6978 h 460573"/>
              <a:gd name="connsiteX2" fmla="*/ 7829490 w 9162317"/>
              <a:gd name="connsiteY2" fmla="*/ 314027 h 460573"/>
              <a:gd name="connsiteX3" fmla="*/ 0 w 9162317"/>
              <a:gd name="connsiteY3" fmla="*/ 307048 h 460573"/>
              <a:gd name="connsiteX4" fmla="*/ 0 w 9162317"/>
              <a:gd name="connsiteY4" fmla="*/ 460573 h 460573"/>
              <a:gd name="connsiteX5" fmla="*/ 9162317 w 9162317"/>
              <a:gd name="connsiteY5" fmla="*/ 453594 h 460573"/>
              <a:gd name="connsiteX6" fmla="*/ 9155339 w 9162317"/>
              <a:gd name="connsiteY6" fmla="*/ 0 h 460573"/>
              <a:gd name="connsiteX0" fmla="*/ 9168064 w 9168064"/>
              <a:gd name="connsiteY0" fmla="*/ 2547 h 453595"/>
              <a:gd name="connsiteX1" fmla="*/ 8352851 w 9168064"/>
              <a:gd name="connsiteY1" fmla="*/ 0 h 453595"/>
              <a:gd name="connsiteX2" fmla="*/ 7829490 w 9168064"/>
              <a:gd name="connsiteY2" fmla="*/ 307049 h 453595"/>
              <a:gd name="connsiteX3" fmla="*/ 0 w 9168064"/>
              <a:gd name="connsiteY3" fmla="*/ 300070 h 453595"/>
              <a:gd name="connsiteX4" fmla="*/ 0 w 9168064"/>
              <a:gd name="connsiteY4" fmla="*/ 453595 h 453595"/>
              <a:gd name="connsiteX5" fmla="*/ 9162317 w 9168064"/>
              <a:gd name="connsiteY5" fmla="*/ 446616 h 453595"/>
              <a:gd name="connsiteX6" fmla="*/ 9168064 w 9168064"/>
              <a:gd name="connsiteY6" fmla="*/ 2547 h 453595"/>
              <a:gd name="connsiteX0" fmla="*/ 9168064 w 9168064"/>
              <a:gd name="connsiteY0" fmla="*/ 2547 h 456141"/>
              <a:gd name="connsiteX1" fmla="*/ 8352851 w 9168064"/>
              <a:gd name="connsiteY1" fmla="*/ 0 h 456141"/>
              <a:gd name="connsiteX2" fmla="*/ 7829490 w 9168064"/>
              <a:gd name="connsiteY2" fmla="*/ 307049 h 456141"/>
              <a:gd name="connsiteX3" fmla="*/ 0 w 9168064"/>
              <a:gd name="connsiteY3" fmla="*/ 300070 h 456141"/>
              <a:gd name="connsiteX4" fmla="*/ 0 w 9168064"/>
              <a:gd name="connsiteY4" fmla="*/ 453595 h 456141"/>
              <a:gd name="connsiteX5" fmla="*/ 9155954 w 9168064"/>
              <a:gd name="connsiteY5" fmla="*/ 456141 h 456141"/>
              <a:gd name="connsiteX6" fmla="*/ 9168064 w 9168064"/>
              <a:gd name="connsiteY6" fmla="*/ 2547 h 456141"/>
              <a:gd name="connsiteX0" fmla="*/ 9168064 w 9169169"/>
              <a:gd name="connsiteY0" fmla="*/ 2547 h 456141"/>
              <a:gd name="connsiteX1" fmla="*/ 8352851 w 9169169"/>
              <a:gd name="connsiteY1" fmla="*/ 0 h 456141"/>
              <a:gd name="connsiteX2" fmla="*/ 7829490 w 9169169"/>
              <a:gd name="connsiteY2" fmla="*/ 307049 h 456141"/>
              <a:gd name="connsiteX3" fmla="*/ 0 w 9169169"/>
              <a:gd name="connsiteY3" fmla="*/ 300070 h 456141"/>
              <a:gd name="connsiteX4" fmla="*/ 0 w 9169169"/>
              <a:gd name="connsiteY4" fmla="*/ 453595 h 456141"/>
              <a:gd name="connsiteX5" fmla="*/ 9168679 w 9169169"/>
              <a:gd name="connsiteY5" fmla="*/ 456141 h 456141"/>
              <a:gd name="connsiteX6" fmla="*/ 9168064 w 9169169"/>
              <a:gd name="connsiteY6" fmla="*/ 2547 h 45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9169" h="456141">
                <a:moveTo>
                  <a:pt x="9168064" y="2547"/>
                </a:moveTo>
                <a:lnTo>
                  <a:pt x="8352851" y="0"/>
                </a:lnTo>
                <a:lnTo>
                  <a:pt x="7829490" y="307049"/>
                </a:lnTo>
                <a:lnTo>
                  <a:pt x="0" y="300070"/>
                </a:lnTo>
                <a:lnTo>
                  <a:pt x="0" y="453595"/>
                </a:lnTo>
                <a:lnTo>
                  <a:pt x="9168679" y="456141"/>
                </a:lnTo>
                <a:cubicBezTo>
                  <a:pt x="9170595" y="308118"/>
                  <a:pt x="9166148" y="150570"/>
                  <a:pt x="9168064" y="25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" y="76202"/>
            <a:ext cx="12020695" cy="84330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94" y="946927"/>
            <a:ext cx="12008503" cy="52837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16pt Regular Big Bullet One</a:t>
            </a:r>
          </a:p>
          <a:p>
            <a:pPr lvl="2"/>
            <a:r>
              <a:rPr lang="en-US" dirty="0"/>
              <a:t>Sub-bullet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77496" y="6484270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rgbClr val="FFFFFF"/>
                </a:solidFill>
                <a:latin typeface="Neo Sans Intel Light"/>
                <a:cs typeface="Neo Sans Intel Light"/>
              </a:defRPr>
            </a:lvl1pPr>
          </a:lstStyle>
          <a:p>
            <a:fld id="{0CCA2075-B89D-42A6-A43B-71E10C6746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633712" y="6511692"/>
            <a:ext cx="0" cy="238125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nt_lookins_hrz_rgb_wht_24.pn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2"/>
          <a:stretch/>
        </p:blipFill>
        <p:spPr>
          <a:xfrm>
            <a:off x="11017160" y="6485467"/>
            <a:ext cx="474149" cy="2995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9952" y="6391714"/>
            <a:ext cx="2853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Non-Volatile Memory Solutions Group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41704" y="6391714"/>
            <a:ext cx="2629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Intel Confidential -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220362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09585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Arial"/>
        <a:buNone/>
        <a:defRPr sz="2400" b="0" kern="1200">
          <a:solidFill>
            <a:srgbClr val="0071C5"/>
          </a:solidFill>
          <a:latin typeface="+mn-lt"/>
          <a:ea typeface="+mn-ea"/>
          <a:cs typeface="Neo Sans Intel"/>
        </a:defRPr>
      </a:lvl1pPr>
      <a:lvl2pPr marL="300559" indent="-300559" algn="l" defTabSz="609585" rtl="0" eaLnBrk="1" latinLnBrk="0" hangingPunct="1">
        <a:spcBef>
          <a:spcPts val="1067"/>
        </a:spcBef>
        <a:buFont typeface="Wingdings" charset="2"/>
        <a:buChar char="§"/>
        <a:defRPr sz="2133" kern="1200" baseline="0">
          <a:solidFill>
            <a:schemeClr val="tx2"/>
          </a:solidFill>
          <a:latin typeface="+mn-lt"/>
          <a:ea typeface="+mn-ea"/>
          <a:cs typeface="Neo Sans Intel Medium"/>
        </a:defRPr>
      </a:lvl2pPr>
      <a:lvl3pPr marL="761981" indent="-304792" algn="l" defTabSz="609585" rtl="0" eaLnBrk="1" latinLnBrk="0" hangingPunct="1">
        <a:spcBef>
          <a:spcPts val="533"/>
        </a:spcBef>
        <a:buFont typeface="Wingdings" charset="2"/>
        <a:buChar char="§"/>
        <a:defRPr sz="2133" kern="1200">
          <a:solidFill>
            <a:schemeClr val="tx2"/>
          </a:solidFill>
          <a:latin typeface="+mn-lt"/>
          <a:ea typeface="+mn-ea"/>
          <a:cs typeface="Neo Sans Intel"/>
        </a:defRPr>
      </a:lvl3pPr>
      <a:lvl4pPr marL="1293252" indent="-304792" algn="l" defTabSz="609585" rtl="0" eaLnBrk="1" latinLnBrk="0" hangingPunct="1">
        <a:spcBef>
          <a:spcPts val="267"/>
        </a:spcBef>
        <a:buFont typeface="Arial"/>
        <a:buChar char="–"/>
        <a:defRPr sz="2133" kern="1200">
          <a:solidFill>
            <a:schemeClr val="tx2"/>
          </a:solidFill>
          <a:latin typeface="+mn-lt"/>
          <a:ea typeface="+mn-ea"/>
          <a:cs typeface="Neo Sans Intel"/>
        </a:defRPr>
      </a:lvl4pPr>
      <a:lvl5pPr marL="1758907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2"/>
          </a:solidFill>
          <a:latin typeface="+mn-lt"/>
          <a:ea typeface="+mn-ea"/>
          <a:cs typeface="Neo Sans Inte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3865" y="47748"/>
            <a:ext cx="11553028" cy="79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3262" y="1085850"/>
            <a:ext cx="11565468" cy="465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5526" y="6588126"/>
            <a:ext cx="93133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/>
            </a:lvl1pPr>
          </a:lstStyle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8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ATF Scribe Area Reduction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Christopher Chen</a:t>
            </a:r>
          </a:p>
          <a:p>
            <a:r>
              <a:rPr lang="en-US" dirty="0"/>
              <a:t>April 24, 2020</a:t>
            </a:r>
          </a:p>
        </p:txBody>
      </p:sp>
    </p:spTree>
    <p:extLst>
      <p:ext uri="{BB962C8B-B14F-4D97-AF65-F5344CB8AC3E}">
        <p14:creationId xmlns:p14="http://schemas.microsoft.com/office/powerpoint/2010/main" val="322158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15B46-3C6D-46E1-888D-FD53EE5E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Pyramid Card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6F35A-5004-4E5F-B5F1-46CBA7999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Celadon VC20E-17.1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1ED0C-B699-447C-8B0E-90D91505A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480784"/>
            <a:ext cx="5343524" cy="2456501"/>
          </a:xfrm>
          <a:prstGeom prst="rect">
            <a:avLst/>
          </a:prstGeom>
        </p:spPr>
      </p:pic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5DC0FA20-FAFF-4C45-9501-E7092E74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326073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B2BA08-0523-4D98-B0CB-C5046B134474}"/>
              </a:ext>
            </a:extLst>
          </p:cNvPr>
          <p:cNvSpPr txBox="1"/>
          <p:nvPr/>
        </p:nvSpPr>
        <p:spPr>
          <a:xfrm>
            <a:off x="7022432" y="4519711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Neo Sans Intel"/>
                <a:cs typeface="Neo Sans Intel"/>
              </a:rPr>
              <a:t>Alignment tolerances: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B984C-AF74-4C78-AF23-2E0E9FB37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429000"/>
            <a:ext cx="36004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8F22-F9BE-464A-8FF8-049C9953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TMG 40x1 Probe Card Spec (S40FA7x)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30E24-54BA-404C-A418-796E6F47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914400"/>
            <a:ext cx="8204200" cy="5461000"/>
          </a:xfrm>
        </p:spPr>
        <p:txBody>
          <a:bodyPr>
            <a:normAutofit/>
          </a:bodyPr>
          <a:lstStyle/>
          <a:p>
            <a:r>
              <a:rPr lang="en-US" sz="2000" dirty="0"/>
              <a:t>Tip size: 10 +/-2.5um</a:t>
            </a:r>
          </a:p>
          <a:p>
            <a:r>
              <a:rPr lang="en-US" sz="2000" dirty="0"/>
              <a:t>Alignment: +/- 5um</a:t>
            </a:r>
          </a:p>
          <a:p>
            <a:r>
              <a:rPr lang="en-US" sz="2000" dirty="0"/>
              <a:t>Planarity: +/- 5um</a:t>
            </a:r>
          </a:p>
          <a:p>
            <a:r>
              <a:rPr lang="en-US" sz="2000" dirty="0"/>
              <a:t>Passivation opening: 48um (height) x 36.8um (width)</a:t>
            </a:r>
          </a:p>
          <a:p>
            <a:r>
              <a:rPr lang="en-US" sz="2000" dirty="0"/>
              <a:t>Metal pad size: 52um (height) x 40.8 (width)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E9C103-639F-4476-9296-339DCEA85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912" y="762000"/>
            <a:ext cx="3256935" cy="403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DCB5C5-CE27-4B61-9F0D-90992281E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66750"/>
            <a:ext cx="6019800" cy="2208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47279-0409-4748-927E-BBB431AAA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62261"/>
            <a:ext cx="6172200" cy="768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2BBFD7-E6FD-4978-B022-C295A899ACB5}"/>
              </a:ext>
            </a:extLst>
          </p:cNvPr>
          <p:cNvSpPr txBox="1"/>
          <p:nvPr/>
        </p:nvSpPr>
        <p:spPr>
          <a:xfrm>
            <a:off x="8686800" y="1524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Information Courtesy of Robert A Miller</a:t>
            </a:r>
          </a:p>
        </p:txBody>
      </p:sp>
    </p:spTree>
    <p:extLst>
      <p:ext uri="{BB962C8B-B14F-4D97-AF65-F5344CB8AC3E}">
        <p14:creationId xmlns:p14="http://schemas.microsoft.com/office/powerpoint/2010/main" val="21489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E06F-AFD9-4408-B057-0484B02C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Altera Benchmark Probe Card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B982E-7D49-448C-940B-AF12BD0DB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STAr</a:t>
            </a:r>
            <a:r>
              <a:rPr lang="en-US" dirty="0"/>
              <a:t> VIRGO-PRO-HT-SP</a:t>
            </a:r>
          </a:p>
          <a:p>
            <a:r>
              <a:rPr lang="en-US" dirty="0"/>
              <a:t>Note: high temp card for probing up to 150C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F0E2C-9FBA-42AF-897D-26CF1482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733425"/>
            <a:ext cx="5071845" cy="518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55C417-75FE-4FE0-A4A3-5F920CD1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18" y="2057400"/>
            <a:ext cx="5596559" cy="42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11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Parametric Probing in 1x40 Pad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447" y="1095375"/>
            <a:ext cx="8713839" cy="5296372"/>
          </a:xfrm>
        </p:spPr>
        <p:txBody>
          <a:bodyPr>
            <a:normAutofit/>
          </a:bodyPr>
          <a:lstStyle/>
          <a:p>
            <a:r>
              <a:rPr lang="en-US" dirty="0"/>
              <a:t>40 pads arranged in 1 row x 40 columns</a:t>
            </a:r>
          </a:p>
          <a:p>
            <a:pPr lvl="1"/>
            <a:r>
              <a:rPr lang="en-US" dirty="0"/>
              <a:t>Pads run horizontal </a:t>
            </a:r>
          </a:p>
          <a:p>
            <a:pPr lvl="1"/>
            <a:r>
              <a:rPr lang="en-US" dirty="0"/>
              <a:t>Pad width and pitch are slightly larger for even pads compared to odd pads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BD3633-7A79-4899-981C-57CF7336BC8A}" type="slidenum">
              <a:rPr lang="en-US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30590" y="4869285"/>
          <a:ext cx="5070695" cy="125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6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Dimension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  <a:r>
                        <a:rPr lang="en-US" sz="1200" baseline="0" dirty="0"/>
                        <a:t> (um)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  <a:r>
                        <a:rPr lang="en-US" sz="1200" baseline="0" dirty="0"/>
                        <a:t> (um)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Pad size (odd pads)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51.408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Pad size (even pads)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42.076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51.408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Space from pad-to-pad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13.612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80976" y="2805532"/>
            <a:ext cx="7816758" cy="1808460"/>
            <a:chOff x="457810" y="2748638"/>
            <a:chExt cx="7816758" cy="180846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10" y="2783955"/>
              <a:ext cx="3596469" cy="1773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460" y="2748638"/>
              <a:ext cx="2121108" cy="180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639455" y="359251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Arial" pitchFamily="34" charset="0"/>
                </a:rPr>
                <a:t>………</a:t>
              </a: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053" y="2263486"/>
            <a:ext cx="7346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8517" y="356491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Arial" pitchFamily="34" charset="0"/>
              </a:rPr>
              <a:t>Pad 1 (odd)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4323" y="356341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Arial" pitchFamily="34" charset="0"/>
              </a:rPr>
              <a:t>Pad 2 (even)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72688" y="356491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Arial" pitchFamily="34" charset="0"/>
              </a:rPr>
              <a:t>Pad 3 (odd)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46427" y="356341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/>
                </a:solidFill>
                <a:latin typeface="Arial" pitchFamily="34" charset="0"/>
              </a:rPr>
              <a:t>Pad 40 (even)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4000" y="2282345"/>
            <a:ext cx="1072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2 3 4 …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79232" y="2276829"/>
            <a:ext cx="1072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40</a:t>
            </a:r>
          </a:p>
        </p:txBody>
      </p:sp>
    </p:spTree>
    <p:extLst>
      <p:ext uri="{BB962C8B-B14F-4D97-AF65-F5344CB8AC3E}">
        <p14:creationId xmlns:p14="http://schemas.microsoft.com/office/powerpoint/2010/main" val="2191602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4D8B-7A37-4998-8B7D-8697F089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 and Notes from Discussion (Monday) 19.1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F63A1-2783-47E4-9D1C-BA644B6FF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TMG Pad-&gt; use them for 40 modules. And take version of same pad with reduced height (32) and do 5 more modules (not needed to be tested much, noisy data) with same TMG pad pitch.</a:t>
            </a:r>
          </a:p>
          <a:p>
            <a:pPr lvl="1"/>
            <a:r>
              <a:rPr lang="en-US" dirty="0"/>
              <a:t>Risk: Noisy data from 5 modules.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Action item</a:t>
            </a:r>
            <a:r>
              <a:rPr lang="en-US" dirty="0"/>
              <a:t>: Chris will check with Probe Card Vendor for Option 4a.</a:t>
            </a:r>
          </a:p>
          <a:p>
            <a:r>
              <a:rPr lang="en-US" dirty="0"/>
              <a:t>Take Altera Pad-&gt; Make same Pad Size to Pyramid. Pad pitch is 70 and space between Pad as 28  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576C2-D1F4-47B9-9BE6-949FE4646A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5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5A3B-FACD-4F72-B347-6C9E7E9B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item and Notes from Discussion (Friday) 19.5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AF16-D7EB-4A08-A431-CF8BDB2E0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with Altera Pad (32x32) –All Pyramid in Horizontal, all critical in Vertical</a:t>
            </a:r>
          </a:p>
          <a:p>
            <a:pPr lvl="1"/>
            <a:r>
              <a:rPr lang="en-US" dirty="0"/>
              <a:t>Testing layers MT2/MT4/TM2</a:t>
            </a:r>
          </a:p>
          <a:p>
            <a:pPr lvl="1"/>
            <a:r>
              <a:rPr lang="en-US" dirty="0"/>
              <a:t>50 Vertical &amp; 46 Pyramid (Action item : Divesh will close with Yun &amp; Kala)</a:t>
            </a:r>
          </a:p>
          <a:p>
            <a:r>
              <a:rPr lang="en-US" dirty="0"/>
              <a:t>Evaluate TM2 Pad Mask &amp; Altera Pad (5K)</a:t>
            </a:r>
          </a:p>
          <a:p>
            <a:pPr lvl="1"/>
            <a:r>
              <a:rPr lang="en-US" dirty="0"/>
              <a:t>Evaluate in TC03?</a:t>
            </a:r>
          </a:p>
          <a:p>
            <a:pPr lvl="1"/>
            <a:r>
              <a:rPr lang="en-US" dirty="0"/>
              <a:t>Order both Cantilever &amp; {Vertical(50 pitch)- test 4 or 5 masks}</a:t>
            </a:r>
          </a:p>
          <a:p>
            <a:pPr lvl="1"/>
            <a:r>
              <a:rPr lang="en-US" dirty="0"/>
              <a:t>Timeline for Probe Card: Cantilever- 1 month &amp; Vertical 1 ½ month</a:t>
            </a:r>
          </a:p>
          <a:p>
            <a:r>
              <a:rPr lang="en-US" dirty="0"/>
              <a:t> -&gt; If we see something wrong here.. Backup plan?</a:t>
            </a:r>
          </a:p>
          <a:p>
            <a:pPr lvl="1"/>
            <a:r>
              <a:rPr lang="en-US" dirty="0"/>
              <a:t>Vertical is going to be Back up.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B6BF4-67EC-48E2-8C1F-38F3C8E6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BD3633-7A79-4899-981C-57CF7336BC8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5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6D6D-55E7-4567-91CA-8AA879B6A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B9612-9B97-4E70-89D9-DAEBA58E0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Goal: to fit all of our ATF scribe modules into a single vertical and single horizontal scribe width</a:t>
            </a:r>
          </a:p>
          <a:p>
            <a:pPr lvl="1"/>
            <a:r>
              <a:rPr lang="en-US" sz="2000" dirty="0"/>
              <a:t>Problem: need to fit 50 modules into equivalent space of 18 Keithley modules</a:t>
            </a:r>
          </a:p>
          <a:p>
            <a:r>
              <a:rPr lang="en-US" sz="2000" dirty="0"/>
              <a:t>The topics we’ll discussed are a subset of Shafqat’s list: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Create a list of must-have and good-to-have structures – Priyanka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 far, have ~35~40 must-haves; possibilities for further reductions (array?)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Will meet today to finalize CMOS and ESD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Routing Arch for inline and EOL e-test for CMOS and interconnect and array – Khaled, Priyanka, Tuhin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How many structures can we put into an interleaved module?</a:t>
            </a:r>
          </a:p>
          <a:p>
            <a:pPr marL="643459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Would interleaving enable to us to fit all the must-have structures?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Prober and probe card capability – alignment, etc. -- Chris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Array Testing needs and how is that comprehended in pad design – Matt, Daniel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RTD &amp; HVM considerations – Matt, Daniel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318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9F08-5F97-40B4-AA34-83DB99EE9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to Evaluate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391BCB-BF11-41B0-84C9-8DF49F2A1A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029410"/>
              </p:ext>
            </p:extLst>
          </p:nvPr>
        </p:nvGraphicFramePr>
        <p:xfrm>
          <a:off x="304799" y="2362200"/>
          <a:ext cx="11184465" cy="383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45">
                  <a:extLst>
                    <a:ext uri="{9D8B030D-6E8A-4147-A177-3AD203B41FA5}">
                      <a16:colId xmlns:a16="http://schemas.microsoft.com/office/drawing/2014/main" val="3497818290"/>
                    </a:ext>
                  </a:extLst>
                </a:gridCol>
                <a:gridCol w="1467439">
                  <a:extLst>
                    <a:ext uri="{9D8B030D-6E8A-4147-A177-3AD203B41FA5}">
                      <a16:colId xmlns:a16="http://schemas.microsoft.com/office/drawing/2014/main" val="42922130"/>
                    </a:ext>
                  </a:extLst>
                </a:gridCol>
                <a:gridCol w="1107474">
                  <a:extLst>
                    <a:ext uri="{9D8B030D-6E8A-4147-A177-3AD203B41FA5}">
                      <a16:colId xmlns:a16="http://schemas.microsoft.com/office/drawing/2014/main" val="1342689572"/>
                    </a:ext>
                  </a:extLst>
                </a:gridCol>
                <a:gridCol w="1303888">
                  <a:extLst>
                    <a:ext uri="{9D8B030D-6E8A-4147-A177-3AD203B41FA5}">
                      <a16:colId xmlns:a16="http://schemas.microsoft.com/office/drawing/2014/main" val="4173080577"/>
                    </a:ext>
                  </a:extLst>
                </a:gridCol>
                <a:gridCol w="1390814">
                  <a:extLst>
                    <a:ext uri="{9D8B030D-6E8A-4147-A177-3AD203B41FA5}">
                      <a16:colId xmlns:a16="http://schemas.microsoft.com/office/drawing/2014/main" val="2666845709"/>
                    </a:ext>
                  </a:extLst>
                </a:gridCol>
                <a:gridCol w="1390814">
                  <a:extLst>
                    <a:ext uri="{9D8B030D-6E8A-4147-A177-3AD203B41FA5}">
                      <a16:colId xmlns:a16="http://schemas.microsoft.com/office/drawing/2014/main" val="4068913800"/>
                    </a:ext>
                  </a:extLst>
                </a:gridCol>
                <a:gridCol w="1216962">
                  <a:extLst>
                    <a:ext uri="{9D8B030D-6E8A-4147-A177-3AD203B41FA5}">
                      <a16:colId xmlns:a16="http://schemas.microsoft.com/office/drawing/2014/main" val="2108461637"/>
                    </a:ext>
                  </a:extLst>
                </a:gridCol>
                <a:gridCol w="1055170">
                  <a:extLst>
                    <a:ext uri="{9D8B030D-6E8A-4147-A177-3AD203B41FA5}">
                      <a16:colId xmlns:a16="http://schemas.microsoft.com/office/drawing/2014/main" val="565783023"/>
                    </a:ext>
                  </a:extLst>
                </a:gridCol>
                <a:gridCol w="975826">
                  <a:extLst>
                    <a:ext uri="{9D8B030D-6E8A-4147-A177-3AD203B41FA5}">
                      <a16:colId xmlns:a16="http://schemas.microsoft.com/office/drawing/2014/main" val="1726390561"/>
                    </a:ext>
                  </a:extLst>
                </a:gridCol>
                <a:gridCol w="750633">
                  <a:extLst>
                    <a:ext uri="{9D8B030D-6E8A-4147-A177-3AD203B41FA5}">
                      <a16:colId xmlns:a16="http://schemas.microsoft.com/office/drawing/2014/main" val="1906831935"/>
                    </a:ext>
                  </a:extLst>
                </a:gridCol>
              </a:tblGrid>
              <a:tr h="695844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Scenario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Pad Height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Pad Width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Pad Pitch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Space Between Pads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Space Between Interleaved Pads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# Vertical Modules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# Horizontal   Modules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# K modules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1558343"/>
                  </a:ext>
                </a:extLst>
              </a:tr>
              <a:tr h="3358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ighlight>
                            <a:srgbClr val="00FF00"/>
                          </a:highlight>
                        </a:rPr>
                        <a:t>Keithley 1x16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 K+20 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 K+24 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631515"/>
                  </a:ext>
                </a:extLst>
              </a:tr>
              <a:tr h="3358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Pyramid 1x17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74P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921031"/>
                  </a:ext>
                </a:extLst>
              </a:tr>
              <a:tr h="39675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Keithley 1x16, interleaved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24K+20P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12K+24P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36K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3568799"/>
                  </a:ext>
                </a:extLst>
              </a:tr>
              <a:tr h="3358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ighlight>
                            <a:srgbClr val="00FF00"/>
                          </a:highlight>
                        </a:rPr>
                        <a:t>TMG 1x16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52(48)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40.8 (37)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highlight>
                            <a:srgbClr val="00FFFF"/>
                          </a:highlight>
                        </a:rPr>
                        <a:t>26</a:t>
                      </a:r>
                      <a:r>
                        <a:rPr lang="en-US" sz="1100" dirty="0">
                          <a:highlight>
                            <a:srgbClr val="00FFFF"/>
                          </a:highlight>
                        </a:rPr>
                        <a:t>TMG+14P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en-US" sz="1100" dirty="0"/>
                        <a:t>TMG+24P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38TMG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821048"/>
                  </a:ext>
                </a:extLst>
              </a:tr>
              <a:tr h="3358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TMG 1X16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highlight>
                            <a:srgbClr val="00FFFF"/>
                          </a:highlight>
                        </a:rPr>
                        <a:t>12TMGa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3997420"/>
                  </a:ext>
                </a:extLst>
              </a:tr>
              <a:tr h="39675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TMG 1x16, interleaved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 TMG+20P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12TMG+24P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40TMG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7803395"/>
                  </a:ext>
                </a:extLst>
              </a:tr>
              <a:tr h="24089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TMG 1x24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18TMG+20P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7TMG+24P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26TMG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4485899"/>
                  </a:ext>
                </a:extLst>
              </a:tr>
              <a:tr h="55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highlight>
                            <a:srgbClr val="FFFF00"/>
                          </a:highlight>
                        </a:rPr>
                        <a:t>Altera Benchmark 1x16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 (30.4)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32(30.4)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40-&gt;38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58ALT (using Altera pad pitch)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38P (using pyramid pad pitch)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840869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0C4798-FF50-4E09-B785-AF493FC7E5BC}"/>
              </a:ext>
            </a:extLst>
          </p:cNvPr>
          <p:cNvSpPr txBox="1">
            <a:spLocks/>
          </p:cNvSpPr>
          <p:nvPr/>
        </p:nvSpPr>
        <p:spPr>
          <a:xfrm>
            <a:off x="101600" y="914400"/>
            <a:ext cx="11988800" cy="5461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09585" rtl="0" eaLnBrk="1" latinLnBrk="0" hangingPunct="1">
              <a:spcBef>
                <a:spcPts val="1600"/>
              </a:spcBef>
              <a:spcAft>
                <a:spcPts val="0"/>
              </a:spcAft>
              <a:buFont typeface="Arial"/>
              <a:buNone/>
              <a:defRPr sz="2400" b="0" kern="1200">
                <a:solidFill>
                  <a:srgbClr val="0071C5"/>
                </a:solidFill>
                <a:latin typeface="+mn-lt"/>
                <a:ea typeface="+mn-ea"/>
                <a:cs typeface="Neo Sans Intel"/>
              </a:defRPr>
            </a:lvl1pPr>
            <a:lvl2pPr marL="300559" indent="-300559" algn="l" defTabSz="609585" rtl="0" eaLnBrk="1" latinLnBrk="0" hangingPunct="1">
              <a:spcBef>
                <a:spcPts val="1067"/>
              </a:spcBef>
              <a:buFont typeface="Wingdings" charset="2"/>
              <a:buChar char="§"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Neo Sans Intel Medium"/>
              </a:defRPr>
            </a:lvl2pPr>
            <a:lvl3pPr marL="761981" indent="-304792" algn="l" defTabSz="609585" rtl="0" eaLnBrk="1" latinLnBrk="0" hangingPunct="1">
              <a:spcBef>
                <a:spcPts val="533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Neo Sans Intel"/>
              </a:defRPr>
            </a:lvl3pPr>
            <a:lvl4pPr marL="1293252" indent="-304792" algn="l" defTabSz="609585" rtl="0" eaLnBrk="1" latinLnBrk="0" hangingPunct="1">
              <a:spcBef>
                <a:spcPts val="267"/>
              </a:spcBef>
              <a:buFont typeface="Arial"/>
              <a:buChar char="–"/>
              <a:defRPr sz="2133" kern="1200">
                <a:solidFill>
                  <a:schemeClr val="tx2"/>
                </a:solidFill>
                <a:latin typeface="+mn-lt"/>
                <a:ea typeface="+mn-ea"/>
                <a:cs typeface="Neo Sans Intel"/>
              </a:defRPr>
            </a:lvl4pPr>
            <a:lvl5pPr marL="1758907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tx2"/>
                </a:solidFill>
                <a:latin typeface="+mn-lt"/>
                <a:ea typeface="+mn-ea"/>
                <a:cs typeface="Neo Sans Inte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Need to evaluate the scenarios below to see which ones enable us to fit all must-have modules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83679D9-4572-4E70-87A3-98B03F22C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43144"/>
              </p:ext>
            </p:extLst>
          </p:nvPr>
        </p:nvGraphicFramePr>
        <p:xfrm>
          <a:off x="1219199" y="1727950"/>
          <a:ext cx="8127999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324939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5205984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44121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H1=10612um2</a:t>
                      </a:r>
                    </a:p>
                    <a:p>
                      <a:pPr algn="ctr"/>
                      <a:r>
                        <a:rPr lang="en-US" sz="1100" dirty="0"/>
                        <a:t>V1 &amp; V4 =8767um2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H2=11492um2</a:t>
                      </a:r>
                    </a:p>
                    <a:p>
                      <a:pPr algn="ctr"/>
                      <a:r>
                        <a:rPr lang="en-US" sz="1100" b="1" dirty="0"/>
                        <a:t>V2= 13770um2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H3=10612um2</a:t>
                      </a:r>
                    </a:p>
                    <a:p>
                      <a:pPr algn="ctr"/>
                      <a:r>
                        <a:rPr lang="en-US" sz="1100" dirty="0"/>
                        <a:t>V3=10720um2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35555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D3947CC-94BC-4F52-9F1E-382F76E146EB}"/>
              </a:ext>
            </a:extLst>
          </p:cNvPr>
          <p:cNvSpPr/>
          <p:nvPr/>
        </p:nvSpPr>
        <p:spPr>
          <a:xfrm>
            <a:off x="1219200" y="1426731"/>
            <a:ext cx="8127999" cy="3012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Module Area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7650A-7602-48F8-A8B1-057143683E8D}"/>
              </a:ext>
            </a:extLst>
          </p:cNvPr>
          <p:cNvSpPr txBox="1"/>
          <p:nvPr/>
        </p:nvSpPr>
        <p:spPr>
          <a:xfrm>
            <a:off x="11658600" y="5257800"/>
            <a:ext cx="43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624 pads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79F28F-8C40-47A7-A6F3-0B1859F81D22}"/>
              </a:ext>
            </a:extLst>
          </p:cNvPr>
          <p:cNvSpPr txBox="1"/>
          <p:nvPr/>
        </p:nvSpPr>
        <p:spPr>
          <a:xfrm>
            <a:off x="11639609" y="4854368"/>
            <a:ext cx="43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Neo Sans Intel"/>
                <a:cs typeface="Neo Sans Intel"/>
              </a:rPr>
              <a:t>640 pads</a:t>
            </a:r>
          </a:p>
        </p:txBody>
      </p:sp>
    </p:spTree>
    <p:extLst>
      <p:ext uri="{BB962C8B-B14F-4D97-AF65-F5344CB8AC3E}">
        <p14:creationId xmlns:p14="http://schemas.microsoft.com/office/powerpoint/2010/main" val="348870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B712-52AE-442D-870C-4425BD3B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Vendor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B2ABB-0D2E-4760-9937-FC9443B7F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829870"/>
            <a:ext cx="9220200" cy="46029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740206-CB9D-4267-A8F5-72D4315981D1}"/>
              </a:ext>
            </a:extLst>
          </p:cNvPr>
          <p:cNvSpPr/>
          <p:nvPr/>
        </p:nvSpPr>
        <p:spPr>
          <a:xfrm>
            <a:off x="2590800" y="5638800"/>
            <a:ext cx="4495800" cy="389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Pad Size is Pad Opening size. </a:t>
            </a:r>
          </a:p>
        </p:txBody>
      </p:sp>
    </p:spTree>
    <p:extLst>
      <p:ext uri="{BB962C8B-B14F-4D97-AF65-F5344CB8AC3E}">
        <p14:creationId xmlns:p14="http://schemas.microsoft.com/office/powerpoint/2010/main" val="362520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0CFF-5D07-4737-957C-7E9D88C7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E-test Options Table </a:t>
            </a:r>
            <a:r>
              <a:rPr lang="en-US" sz="2000" b="1" dirty="0">
                <a:solidFill>
                  <a:srgbClr val="00B050"/>
                </a:solidFill>
              </a:rPr>
              <a:t>(work in progress – please treat these table as Rev0)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31B1024-04A4-4A9B-8FF1-BD039CB791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318" y="558165"/>
          <a:ext cx="1197908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892">
                  <a:extLst>
                    <a:ext uri="{9D8B030D-6E8A-4147-A177-3AD203B41FA5}">
                      <a16:colId xmlns:a16="http://schemas.microsoft.com/office/drawing/2014/main" val="3732650616"/>
                    </a:ext>
                  </a:extLst>
                </a:gridCol>
                <a:gridCol w="2008238">
                  <a:extLst>
                    <a:ext uri="{9D8B030D-6E8A-4147-A177-3AD203B41FA5}">
                      <a16:colId xmlns:a16="http://schemas.microsoft.com/office/drawing/2014/main" val="2374018406"/>
                    </a:ext>
                  </a:extLst>
                </a:gridCol>
                <a:gridCol w="2008238">
                  <a:extLst>
                    <a:ext uri="{9D8B030D-6E8A-4147-A177-3AD203B41FA5}">
                      <a16:colId xmlns:a16="http://schemas.microsoft.com/office/drawing/2014/main" val="3282012110"/>
                    </a:ext>
                  </a:extLst>
                </a:gridCol>
                <a:gridCol w="1697189">
                  <a:extLst>
                    <a:ext uri="{9D8B030D-6E8A-4147-A177-3AD203B41FA5}">
                      <a16:colId xmlns:a16="http://schemas.microsoft.com/office/drawing/2014/main" val="76806506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4079525831"/>
                    </a:ext>
                  </a:extLst>
                </a:gridCol>
                <a:gridCol w="2193925">
                  <a:extLst>
                    <a:ext uri="{9D8B030D-6E8A-4147-A177-3AD203B41FA5}">
                      <a16:colId xmlns:a16="http://schemas.microsoft.com/office/drawing/2014/main" val="1649435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Pad 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Space between pads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Downside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97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 Keithley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2286 </a:t>
                      </a:r>
                      <a:r>
                        <a:rPr lang="en-US" sz="1600" dirty="0" err="1"/>
                        <a:t>dum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114.3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1300 x 980 </a:t>
                      </a:r>
                      <a:r>
                        <a:rPr lang="en-US" sz="1600" dirty="0" err="1"/>
                        <a:t>dum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65 x 49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1306 </a:t>
                      </a:r>
                      <a:r>
                        <a:rPr lang="en-US" sz="1600" dirty="0" err="1"/>
                        <a:t>dum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65.3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52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POR Pyramid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1000 </a:t>
                      </a:r>
                      <a:r>
                        <a:rPr lang="en-US" sz="1600" dirty="0" err="1"/>
                        <a:t>dum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50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650 x 800</a:t>
                      </a:r>
                    </a:p>
                    <a:p>
                      <a:r>
                        <a:rPr lang="en-US" sz="1600" dirty="0"/>
                        <a:t>32.5 x 40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3-4x in space of one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dirty="0"/>
                        <a:t>Inline test need to move to M4.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More metal for assembly to dice.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Throughput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35799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r>
                        <a:rPr lang="en-US" sz="1600" dirty="0"/>
                        <a:t>Altera Benchmark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1400 </a:t>
                      </a:r>
                      <a:r>
                        <a:rPr lang="en-US" sz="1600" dirty="0" err="1"/>
                        <a:t>dum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70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x 30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Has been tested in volume at foundry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Never tested in Intel</a:t>
                      </a:r>
                    </a:p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Throughput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181663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TMG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1120 </a:t>
                      </a:r>
                      <a:r>
                        <a:rPr lang="en-US" sz="1600" dirty="0" err="1">
                          <a:solidFill>
                            <a:srgbClr val="00B050"/>
                          </a:solidFill>
                        </a:rPr>
                        <a:t>dum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56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1020 x 840 </a:t>
                      </a:r>
                      <a:r>
                        <a:rPr lang="en-US" sz="1600" dirty="0" err="1">
                          <a:solidFill>
                            <a:srgbClr val="00B050"/>
                          </a:solidFill>
                        </a:rPr>
                        <a:t>dum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51 x 42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~2x fitting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24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Pad height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2286 </a:t>
                      </a:r>
                      <a:r>
                        <a:rPr lang="en-US" sz="1600" dirty="0" err="1"/>
                        <a:t>dum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114.3 um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650 x 980</a:t>
                      </a:r>
                    </a:p>
                    <a:p>
                      <a:r>
                        <a:rPr lang="en-US" sz="1600" dirty="0"/>
                        <a:t>32.5 x 49 um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 rows in space of one with same routing 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/>
                        <a:t>Never volume tested the pyramid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7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Keithley Pad  Density Doubling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2286 </a:t>
                      </a:r>
                      <a:r>
                        <a:rPr lang="en-US" sz="1600" dirty="0" err="1">
                          <a:solidFill>
                            <a:srgbClr val="00B050"/>
                          </a:solidFill>
                        </a:rPr>
                        <a:t>dum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114.3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1300 x 980</a:t>
                      </a:r>
                    </a:p>
                    <a:p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65 x 49 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2 modules in space of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Inline test need to be moved to M3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More metal for assembly to dice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</a:rPr>
                        <a:t>Design complexity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799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84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69B0-911E-47CE-85A9-66DDDF58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28FE8B-0F1D-4F89-8768-DF1B0915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0366375" cy="659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C764B2-8FF0-4BA2-A1A3-DD15787D8C51}"/>
              </a:ext>
            </a:extLst>
          </p:cNvPr>
          <p:cNvCxnSpPr/>
          <p:nvPr/>
        </p:nvCxnSpPr>
        <p:spPr>
          <a:xfrm>
            <a:off x="1741336" y="2274073"/>
            <a:ext cx="1494845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7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2CA3-4F77-435E-A0F8-FB72C1B5B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Accretech</a:t>
            </a:r>
            <a:r>
              <a:rPr lang="en-US" dirty="0"/>
              <a:t> UF3000EX Prober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F7730-FC61-447B-B61E-ECD5DE68E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914400"/>
            <a:ext cx="7213600" cy="5461000"/>
          </a:xfrm>
        </p:spPr>
        <p:txBody>
          <a:bodyPr/>
          <a:lstStyle/>
          <a:p>
            <a:r>
              <a:rPr lang="en-US" dirty="0"/>
              <a:t>Prober will not be limiting factor for alignment</a:t>
            </a:r>
          </a:p>
          <a:p>
            <a:pPr lvl="1"/>
            <a:r>
              <a:rPr lang="en-US" dirty="0"/>
              <a:t>X/Y alignment tolerance: +/- 0.5um across wafer</a:t>
            </a:r>
          </a:p>
          <a:p>
            <a:pPr lvl="1"/>
            <a:r>
              <a:rPr lang="en-US" dirty="0"/>
              <a:t>Overdrive tolerance: +/- 2um</a:t>
            </a:r>
          </a:p>
          <a:p>
            <a:pPr lvl="1"/>
            <a:r>
              <a:rPr lang="en-US" dirty="0"/>
              <a:t>Theta tolerance: ~0.072um error at wafer edge</a:t>
            </a:r>
          </a:p>
          <a:p>
            <a:endParaRPr lang="en-US" dirty="0"/>
          </a:p>
          <a:p>
            <a:r>
              <a:rPr lang="en-US" dirty="0"/>
              <a:t>Probe card will be limiting factor for alignment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7F232-5672-441F-B2F4-056F95BC5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240631"/>
            <a:ext cx="4610553" cy="43767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B51150-6D96-4A5E-895A-4AF93F6D8400}"/>
              </a:ext>
            </a:extLst>
          </p:cNvPr>
          <p:cNvSpPr/>
          <p:nvPr/>
        </p:nvSpPr>
        <p:spPr>
          <a:xfrm>
            <a:off x="7620000" y="2141621"/>
            <a:ext cx="2971800" cy="152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8F4FB2-BE26-4B48-A85F-219327C27B75}"/>
              </a:ext>
            </a:extLst>
          </p:cNvPr>
          <p:cNvSpPr/>
          <p:nvPr/>
        </p:nvSpPr>
        <p:spPr>
          <a:xfrm>
            <a:off x="7620000" y="3613484"/>
            <a:ext cx="2971800" cy="1524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0FBEBE-CAD1-4B36-B97E-33C6E0A4AC8F}"/>
              </a:ext>
            </a:extLst>
          </p:cNvPr>
          <p:cNvSpPr/>
          <p:nvPr/>
        </p:nvSpPr>
        <p:spPr>
          <a:xfrm>
            <a:off x="7620000" y="5257800"/>
            <a:ext cx="4191000" cy="35956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1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D5CD07-AE87-4DFB-8A9E-2E3E034F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Probe Card Alignment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C8E50-5132-4DE6-A34A-0555F953D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Alignment limited by probe card, not prober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A83B06-8026-4EDC-90D2-1FC66B052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542314"/>
              </p:ext>
            </p:extLst>
          </p:nvPr>
        </p:nvGraphicFramePr>
        <p:xfrm>
          <a:off x="228600" y="2819400"/>
          <a:ext cx="11658604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020625212"/>
                    </a:ext>
                  </a:extLst>
                </a:gridCol>
                <a:gridCol w="1314182">
                  <a:extLst>
                    <a:ext uri="{9D8B030D-6E8A-4147-A177-3AD203B41FA5}">
                      <a16:colId xmlns:a16="http://schemas.microsoft.com/office/drawing/2014/main" val="1689766812"/>
                    </a:ext>
                  </a:extLst>
                </a:gridCol>
                <a:gridCol w="862080">
                  <a:extLst>
                    <a:ext uri="{9D8B030D-6E8A-4147-A177-3AD203B41FA5}">
                      <a16:colId xmlns:a16="http://schemas.microsoft.com/office/drawing/2014/main" val="1945610768"/>
                    </a:ext>
                  </a:extLst>
                </a:gridCol>
                <a:gridCol w="862080">
                  <a:extLst>
                    <a:ext uri="{9D8B030D-6E8A-4147-A177-3AD203B41FA5}">
                      <a16:colId xmlns:a16="http://schemas.microsoft.com/office/drawing/2014/main" val="2580201840"/>
                    </a:ext>
                  </a:extLst>
                </a:gridCol>
                <a:gridCol w="862080">
                  <a:extLst>
                    <a:ext uri="{9D8B030D-6E8A-4147-A177-3AD203B41FA5}">
                      <a16:colId xmlns:a16="http://schemas.microsoft.com/office/drawing/2014/main" val="2925030775"/>
                    </a:ext>
                  </a:extLst>
                </a:gridCol>
                <a:gridCol w="862080">
                  <a:extLst>
                    <a:ext uri="{9D8B030D-6E8A-4147-A177-3AD203B41FA5}">
                      <a16:colId xmlns:a16="http://schemas.microsoft.com/office/drawing/2014/main" val="351604696"/>
                    </a:ext>
                  </a:extLst>
                </a:gridCol>
                <a:gridCol w="862080">
                  <a:extLst>
                    <a:ext uri="{9D8B030D-6E8A-4147-A177-3AD203B41FA5}">
                      <a16:colId xmlns:a16="http://schemas.microsoft.com/office/drawing/2014/main" val="3292338562"/>
                    </a:ext>
                  </a:extLst>
                </a:gridCol>
                <a:gridCol w="862080">
                  <a:extLst>
                    <a:ext uri="{9D8B030D-6E8A-4147-A177-3AD203B41FA5}">
                      <a16:colId xmlns:a16="http://schemas.microsoft.com/office/drawing/2014/main" val="2118009485"/>
                    </a:ext>
                  </a:extLst>
                </a:gridCol>
                <a:gridCol w="862080">
                  <a:extLst>
                    <a:ext uri="{9D8B030D-6E8A-4147-A177-3AD203B41FA5}">
                      <a16:colId xmlns:a16="http://schemas.microsoft.com/office/drawing/2014/main" val="806918524"/>
                    </a:ext>
                  </a:extLst>
                </a:gridCol>
                <a:gridCol w="862080">
                  <a:extLst>
                    <a:ext uri="{9D8B030D-6E8A-4147-A177-3AD203B41FA5}">
                      <a16:colId xmlns:a16="http://schemas.microsoft.com/office/drawing/2014/main" val="1901675976"/>
                    </a:ext>
                  </a:extLst>
                </a:gridCol>
                <a:gridCol w="862080">
                  <a:extLst>
                    <a:ext uri="{9D8B030D-6E8A-4147-A177-3AD203B41FA5}">
                      <a16:colId xmlns:a16="http://schemas.microsoft.com/office/drawing/2014/main" val="1716242326"/>
                    </a:ext>
                  </a:extLst>
                </a:gridCol>
                <a:gridCol w="1518902">
                  <a:extLst>
                    <a:ext uri="{9D8B030D-6E8A-4147-A177-3AD203B41FA5}">
                      <a16:colId xmlns:a16="http://schemas.microsoft.com/office/drawing/2014/main" val="454476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Use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Probe Card Vendor (Model)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Cost per Card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Pad Config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Tip Diameter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X/Y tolerance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Z tolerance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Pad Pitch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Pad Height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Pad Width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Space Between Pads (um)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Comments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6671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Keithley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JEM </a:t>
                      </a:r>
                    </a:p>
                    <a:p>
                      <a:pPr algn="ctr"/>
                      <a:r>
                        <a:rPr lang="en-US" sz="1100" dirty="0"/>
                        <a:t>(A16C45SZ)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$4.6k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1x16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</a:t>
                      </a:r>
                    </a:p>
                    <a:p>
                      <a:pPr algn="ctr"/>
                      <a:r>
                        <a:rPr lang="en-US" sz="1100" dirty="0"/>
                        <a:t>+/- 5um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+/- 5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+/- 5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91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Pyramid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Celadon </a:t>
                      </a:r>
                      <a:r>
                        <a:rPr lang="en-US" sz="1100" dirty="0" err="1"/>
                        <a:t>VersaCore</a:t>
                      </a:r>
                      <a:r>
                        <a:rPr lang="en-US" sz="1100" dirty="0"/>
                        <a:t> (VC20E-17.1)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$2.7k (core), $3k (board)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1x17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+/- 4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+/- 4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3668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TMG 40x1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FormFactor</a:t>
                      </a:r>
                      <a:r>
                        <a:rPr lang="en-US" sz="1100" dirty="0"/>
                        <a:t> (S40F47)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$1.9k $3.3k high temp (2016)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1x40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 </a:t>
                      </a:r>
                    </a:p>
                    <a:p>
                      <a:pPr algn="ctr"/>
                      <a:r>
                        <a:rPr lang="en-US" sz="1100" dirty="0"/>
                        <a:t>+/- 2.5um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+/- 5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+/- 5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55.7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Passivation opening 48um (height) x 36.8um (width)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75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Altera Benchmark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STAr</a:t>
                      </a:r>
                      <a:r>
                        <a:rPr lang="en-US" sz="1100" dirty="0"/>
                        <a:t> VIRGO-PRO II-HT-SP 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$5.9k (2012)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1x22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+/- 5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&lt;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424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913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C079-F35D-4919-9F1E-DA0AA40D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Keithley Probe Card Specs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7711B-7B61-4EAA-AED7-F986A565C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Tip diameter ~26um, +/-5um alignment, +/-5um planarity </a:t>
            </a:r>
          </a:p>
          <a:p>
            <a:r>
              <a:rPr lang="en-US" dirty="0"/>
              <a:t>These number increase with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CC40AC-A12F-4AF1-BC25-81A471B17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349"/>
            <a:ext cx="12192000" cy="42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39797"/>
      </p:ext>
    </p:extLst>
  </p:cSld>
  <p:clrMapOvr>
    <a:masterClrMapping/>
  </p:clrMapOvr>
</p:sld>
</file>

<file path=ppt/theme/theme1.xml><?xml version="1.0" encoding="utf-8"?>
<a:theme xmlns:a="http://schemas.openxmlformats.org/drawingml/2006/main" name="Intel_NSG">
  <a:themeElements>
    <a:clrScheme name="Intel New Scheme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939598"/>
      </a:hlink>
      <a:folHlink>
        <a:srgbClr val="ED1C24"/>
      </a:folHlink>
    </a:clrScheme>
    <a:fontScheme name="Custom 1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latin typeface="Neo Sans Intel"/>
            <a:cs typeface="Neo Sans Inte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SG_Template_Chen.potx" id="{B3E750A6-3CCC-44CA-B237-6536526305C8}" vid="{40F378AA-F8E1-4052-B6FA-392ABF3C679A}"/>
    </a:ext>
  </a:extLst>
</a:theme>
</file>

<file path=ppt/theme/theme2.xml><?xml version="1.0" encoding="utf-8"?>
<a:theme xmlns:a="http://schemas.openxmlformats.org/drawingml/2006/main" name="blank">
  <a:themeElements>
    <a:clrScheme name="Altera color">
      <a:dk1>
        <a:sysClr val="windowText" lastClr="000000"/>
      </a:dk1>
      <a:lt1>
        <a:sysClr val="window" lastClr="FFFFFF"/>
      </a:lt1>
      <a:dk2>
        <a:srgbClr val="00319E"/>
      </a:dk2>
      <a:lt2>
        <a:srgbClr val="C0C0C0"/>
      </a:lt2>
      <a:accent1>
        <a:srgbClr val="4F8A10"/>
      </a:accent1>
      <a:accent2>
        <a:srgbClr val="00AEEF"/>
      </a:accent2>
      <a:accent3>
        <a:srgbClr val="0067A6"/>
      </a:accent3>
      <a:accent4>
        <a:srgbClr val="30C1BE"/>
      </a:accent4>
      <a:accent5>
        <a:srgbClr val="FF6600"/>
      </a:accent5>
      <a:accent6>
        <a:srgbClr val="CC0000"/>
      </a:accent6>
      <a:hlink>
        <a:srgbClr val="00AEEF"/>
      </a:hlink>
      <a:folHlink>
        <a:srgbClr val="CC00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00A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D2AA"/>
        </a:accent5>
        <a:accent6>
          <a:srgbClr val="E7B900"/>
        </a:accent6>
        <a:hlink>
          <a:srgbClr val="3399FF"/>
        </a:hlink>
        <a:folHlink>
          <a:srgbClr val="E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267F"/>
        </a:dk2>
        <a:lt2>
          <a:srgbClr val="B2B2B2"/>
        </a:lt2>
        <a:accent1>
          <a:srgbClr val="4F8A10"/>
        </a:accent1>
        <a:accent2>
          <a:srgbClr val="FFF200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E7DB00"/>
        </a:accent6>
        <a:hlink>
          <a:srgbClr val="00AEEF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00529B"/>
        </a:dk2>
        <a:lt2>
          <a:srgbClr val="B2B2B2"/>
        </a:lt2>
        <a:accent1>
          <a:srgbClr val="4F8A10"/>
        </a:accent1>
        <a:accent2>
          <a:srgbClr val="FFF200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E7DB00"/>
        </a:accent6>
        <a:hlink>
          <a:srgbClr val="00AEEF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00267F"/>
        </a:dk2>
        <a:lt2>
          <a:srgbClr val="B2B2B2"/>
        </a:lt2>
        <a:accent1>
          <a:srgbClr val="4F8A10"/>
        </a:accent1>
        <a:accent2>
          <a:srgbClr val="30B6B4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2AA5A3"/>
        </a:accent6>
        <a:hlink>
          <a:srgbClr val="00AEEF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00267F"/>
        </a:dk2>
        <a:lt2>
          <a:srgbClr val="B2B2B2"/>
        </a:lt2>
        <a:accent1>
          <a:srgbClr val="4F8A10"/>
        </a:accent1>
        <a:accent2>
          <a:srgbClr val="30C1BE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2AAFAC"/>
        </a:accent6>
        <a:hlink>
          <a:srgbClr val="30C1BE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319E"/>
        </a:dk2>
        <a:lt2>
          <a:srgbClr val="B2B2B2"/>
        </a:lt2>
        <a:accent1>
          <a:srgbClr val="4F8A10"/>
        </a:accent1>
        <a:accent2>
          <a:srgbClr val="30C1BE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2AAFAC"/>
        </a:accent6>
        <a:hlink>
          <a:srgbClr val="30C1BE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FFFFFF"/>
        </a:lt1>
        <a:dk2>
          <a:srgbClr val="00319E"/>
        </a:dk2>
        <a:lt2>
          <a:srgbClr val="B2B2B2"/>
        </a:lt2>
        <a:accent1>
          <a:srgbClr val="4F8A10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B2C4AA"/>
        </a:accent5>
        <a:accent6>
          <a:srgbClr val="009DD9"/>
        </a:accent6>
        <a:hlink>
          <a:srgbClr val="30C1BE"/>
        </a:hlink>
        <a:folHlink>
          <a:srgbClr val="C1043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3D0EE2D2295446876114B826DEF78D" ma:contentTypeVersion="9" ma:contentTypeDescription="Create a new document." ma:contentTypeScope="" ma:versionID="36fc15ba8b556e56b2a058847c098fd5">
  <xsd:schema xmlns:xsd="http://www.w3.org/2001/XMLSchema" xmlns:xs="http://www.w3.org/2001/XMLSchema" xmlns:p="http://schemas.microsoft.com/office/2006/metadata/properties" xmlns:ns3="bbb4e383-f888-41b5-a796-2bb1d9ab62ae" xmlns:ns4="530af12c-1954-46ad-9c94-ddb07003369d" targetNamespace="http://schemas.microsoft.com/office/2006/metadata/properties" ma:root="true" ma:fieldsID="bbf702270df761ea9e9fc91c0081f63f" ns3:_="" ns4:_="">
    <xsd:import namespace="bbb4e383-f888-41b5-a796-2bb1d9ab62ae"/>
    <xsd:import namespace="530af12c-1954-46ad-9c94-ddb07003369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4e383-f888-41b5-a796-2bb1d9ab62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af12c-1954-46ad-9c94-ddb070033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83A1C0-3882-450D-93A3-91B1A13E99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4e383-f888-41b5-a796-2bb1d9ab62ae"/>
    <ds:schemaRef ds:uri="530af12c-1954-46ad-9c94-ddb0700336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71DEBD-5571-4417-BAB0-438CDC904E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C65DE1-9ADF-4A9A-BA9B-8762ABE9301C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bbb4e383-f888-41b5-a796-2bb1d9ab62ae"/>
    <ds:schemaRef ds:uri="http://schemas.microsoft.com/office/2006/metadata/properties"/>
    <ds:schemaRef ds:uri="530af12c-1954-46ad-9c94-ddb07003369d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NSG_Template_Chen</Template>
  <TotalTime>9689</TotalTime>
  <Words>1184</Words>
  <Application>Microsoft Office PowerPoint</Application>
  <PresentationFormat>Widescreen</PresentationFormat>
  <Paragraphs>302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Intel Clear</vt:lpstr>
      <vt:lpstr>Intel Clear</vt:lpstr>
      <vt:lpstr>Intel clear light</vt:lpstr>
      <vt:lpstr>Neo Sans Intel</vt:lpstr>
      <vt:lpstr>Neo Sans Intel Light</vt:lpstr>
      <vt:lpstr>Neo Sans Intel Medium</vt:lpstr>
      <vt:lpstr>Symbol</vt:lpstr>
      <vt:lpstr>Wingdings</vt:lpstr>
      <vt:lpstr>Intel_NSG</vt:lpstr>
      <vt:lpstr>blank</vt:lpstr>
      <vt:lpstr>ATF Scribe Area Reduction</vt:lpstr>
      <vt:lpstr>Agenda</vt:lpstr>
      <vt:lpstr>Scenarios to Evaluate</vt:lpstr>
      <vt:lpstr>From Vendor</vt:lpstr>
      <vt:lpstr>E-test Options Table (work in progress – please treat these table as Rev0)</vt:lpstr>
      <vt:lpstr>PowerPoint Presentation</vt:lpstr>
      <vt:lpstr>Accretech UF3000EX Prober Specifications</vt:lpstr>
      <vt:lpstr>Probe Card Alignment</vt:lpstr>
      <vt:lpstr>Keithley Probe Card Specs</vt:lpstr>
      <vt:lpstr>Pyramid Card Specs</vt:lpstr>
      <vt:lpstr>TMG 40x1 Probe Card Spec (S40FA7x)</vt:lpstr>
      <vt:lpstr>Altera Benchmark Probe Card Specs</vt:lpstr>
      <vt:lpstr>Parametric Probing in 1x40 Pad Configuration</vt:lpstr>
      <vt:lpstr>Action item and Notes from Discussion (Monday) 19.1</vt:lpstr>
      <vt:lpstr>Action item and Notes from Discussion (Friday) 19.5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ATF Scribe Area Reduction</dc:title>
  <dc:creator>Chen, Christopher</dc:creator>
  <cp:keywords>CTPClassification=CTP_NT</cp:keywords>
  <cp:lastModifiedBy>Inani, Priyanka</cp:lastModifiedBy>
  <cp:revision>76</cp:revision>
  <dcterms:created xsi:type="dcterms:W3CDTF">2020-04-24T17:00:13Z</dcterms:created>
  <dcterms:modified xsi:type="dcterms:W3CDTF">2020-05-01T17:55:31Z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42a040f6-7b65-41fe-ad09-ccd4b5c3fba4</vt:lpwstr>
  </property>
  <property fmtid="{D5CDD505-2E9C-101B-9397-08002B2CF9AE}" pid="3" name="CTP_TimeStamp">
    <vt:lpwstr>2020-05-01 17:55:30Z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0x010100D03D0EE2D2295446876114B826DEF78D</vt:lpwstr>
  </property>
</Properties>
</file>