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9"/>
  </p:notesMasterIdLst>
  <p:sldIdLst>
    <p:sldId id="261" r:id="rId2"/>
    <p:sldId id="702" r:id="rId3"/>
    <p:sldId id="706" r:id="rId4"/>
    <p:sldId id="707" r:id="rId5"/>
    <p:sldId id="708" r:id="rId6"/>
    <p:sldId id="705" r:id="rId7"/>
    <p:sldId id="27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4" d="100"/>
          <a:sy n="64" d="100"/>
        </p:scale>
        <p:origin x="640" y="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5BA114-30C5-4DDA-B5F8-E0930AF7E2ED}" type="datetimeFigureOut">
              <a:rPr lang="en-US" smtClean="0"/>
              <a:t>5/5/2020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4A1240-D7D7-4B9C-BB8C-C6B55C90C115}" type="slidenum">
              <a:rPr lang="en-US" smtClean="0"/>
              <a:t>‹#›</a:t>
            </a:fld>
            <a:endParaRPr lang="en-US"/>
          </a:p>
        </p:txBody>
      </p:sp>
    </p:spTree>
    <p:extLst>
      <p:ext uri="{BB962C8B-B14F-4D97-AF65-F5344CB8AC3E}">
        <p14:creationId xmlns:p14="http://schemas.microsoft.com/office/powerpoint/2010/main" val="1574789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98982" y="2486986"/>
            <a:ext cx="11031812" cy="1470025"/>
          </a:xfrm>
        </p:spPr>
        <p:txBody>
          <a:bodyPr lIns="0" rIns="0" anchor="ctr" anchorCtr="0">
            <a:normAutofit/>
          </a:bodyPr>
          <a:lstStyle>
            <a:lvl1pPr algn="l">
              <a:defRPr sz="3733" baseline="0">
                <a:solidFill>
                  <a:schemeClr val="bg1"/>
                </a:solidFill>
                <a:latin typeface="+mj-lt"/>
                <a:cs typeface="Neo Sans Intel Light"/>
              </a:defRPr>
            </a:lvl1pPr>
          </a:lstStyle>
          <a:p>
            <a:r>
              <a:rPr lang="en-US"/>
              <a:t>Click to edit Master title style</a:t>
            </a:r>
            <a:endParaRPr lang="en-US" dirty="0"/>
          </a:p>
        </p:txBody>
      </p:sp>
      <p:sp>
        <p:nvSpPr>
          <p:cNvPr id="3" name="Subtitle 2"/>
          <p:cNvSpPr>
            <a:spLocks noGrp="1"/>
          </p:cNvSpPr>
          <p:nvPr>
            <p:ph type="subTitle" idx="1"/>
          </p:nvPr>
        </p:nvSpPr>
        <p:spPr>
          <a:xfrm>
            <a:off x="598982" y="4052027"/>
            <a:ext cx="11031812" cy="1233813"/>
          </a:xfrm>
        </p:spPr>
        <p:txBody>
          <a:bodyPr lIns="0" rIns="0" anchor="ctr">
            <a:normAutofit/>
          </a:bodyPr>
          <a:lstStyle>
            <a:lvl1pPr marL="0" indent="0" algn="l">
              <a:buNone/>
              <a:defRPr sz="2400" baseline="0">
                <a:solidFill>
                  <a:schemeClr val="bg1"/>
                </a:solidFill>
                <a:latin typeface="+mn-lt"/>
                <a:cs typeface="Neo Sans Intel Medium"/>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pic>
        <p:nvPicPr>
          <p:cNvPr id="10" name="Picture 3" descr="W:\Clients\Intel\PRODUCTION\2012_13_Production\ASSETS_LOGOS_2012-13\Assets_Complete_2012-13\ PEEL AWAY\Intel_Peels\Intel_Peels_RGB\Peel_rgb_png\peel_rt_btm_drkBlue_rgb_216.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90047" y="5380857"/>
            <a:ext cx="1901952" cy="147049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7246322" y="6074739"/>
            <a:ext cx="3595596" cy="318100"/>
          </a:xfrm>
          <a:prstGeom prst="rect">
            <a:avLst/>
          </a:prstGeom>
          <a:noFill/>
        </p:spPr>
        <p:txBody>
          <a:bodyPr wrap="square" rtlCol="0">
            <a:spAutoFit/>
          </a:bodyPr>
          <a:lstStyle/>
          <a:p>
            <a:r>
              <a:rPr lang="en-US" sz="1467" b="0" dirty="0">
                <a:solidFill>
                  <a:schemeClr val="bg1"/>
                </a:solidFill>
                <a:latin typeface="Intel Clear" panose="020B0604020203020204" pitchFamily="34" charset="0"/>
                <a:cs typeface="Neo Sans Intel"/>
              </a:rPr>
              <a:t>Non-Volatile</a:t>
            </a:r>
            <a:r>
              <a:rPr lang="en-US" sz="1467" b="0" baseline="0" dirty="0">
                <a:solidFill>
                  <a:schemeClr val="bg1"/>
                </a:solidFill>
                <a:latin typeface="Intel Clear" panose="020B0604020203020204" pitchFamily="34" charset="0"/>
                <a:cs typeface="Neo Sans Intel"/>
              </a:rPr>
              <a:t> Memory Solutions Group</a:t>
            </a:r>
            <a:endParaRPr lang="en-US" sz="1467" b="0" dirty="0">
              <a:solidFill>
                <a:schemeClr val="bg1"/>
              </a:solidFill>
              <a:latin typeface="Intel Clear" panose="020B0604020203020204" pitchFamily="34" charset="0"/>
              <a:cs typeface="Neo Sans Intel"/>
            </a:endParaRPr>
          </a:p>
        </p:txBody>
      </p:sp>
      <p:pic>
        <p:nvPicPr>
          <p:cNvPr id="11" name="Picture 2"/>
          <p:cNvPicPr>
            <a:picLocks noChangeAspect="1" noChangeArrowheads="1"/>
          </p:cNvPicPr>
          <p:nvPr/>
        </p:nvPicPr>
        <p:blipFill>
          <a:blip r:embed="rId3" cstate="screen">
            <a:extLst>
              <a:ext uri="{28A0092B-C50C-407E-A947-70E740481C1C}">
                <a14:useLocalDpi xmlns:a14="http://schemas.microsoft.com/office/drawing/2010/main" val="0"/>
              </a:ext>
            </a:extLst>
          </a:blip>
          <a:stretch>
            <a:fillRect/>
          </a:stretch>
        </p:blipFill>
        <p:spPr bwMode="auto">
          <a:xfrm>
            <a:off x="598983" y="889649"/>
            <a:ext cx="1099933" cy="146354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8938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7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1999"/>
            <a:ext cx="5918200" cy="5646069"/>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8" name="Content Placeholder 2">
            <a:extLst>
              <a:ext uri="{FF2B5EF4-FFF2-40B4-BE49-F238E27FC236}">
                <a16:creationId xmlns:a16="http://schemas.microsoft.com/office/drawing/2014/main" id="{35666F01-D63E-43B4-A086-FE883106BEA0}"/>
              </a:ext>
            </a:extLst>
          </p:cNvPr>
          <p:cNvSpPr>
            <a:spLocks noGrp="1"/>
          </p:cNvSpPr>
          <p:nvPr>
            <p:ph idx="14" hasCustomPrompt="1"/>
          </p:nvPr>
        </p:nvSpPr>
        <p:spPr>
          <a:xfrm>
            <a:off x="6172200" y="3588669"/>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B31978F8-3F20-4476-B0AA-51C162484930}"/>
              </a:ext>
            </a:extLst>
          </p:cNvPr>
          <p:cNvSpPr>
            <a:spLocks noGrp="1"/>
          </p:cNvSpPr>
          <p:nvPr>
            <p:ph idx="15" hasCustomPrompt="1"/>
          </p:nvPr>
        </p:nvSpPr>
        <p:spPr>
          <a:xfrm>
            <a:off x="6172200" y="753687"/>
            <a:ext cx="5918200" cy="2827714"/>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95972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lue Section Break">
    <p:bg>
      <p:bgPr>
        <a:solidFill>
          <a:schemeClr val="accent1"/>
        </a:solidFill>
        <a:effectLst/>
      </p:bgPr>
    </p:bg>
    <p:spTree>
      <p:nvGrpSpPr>
        <p:cNvPr id="1" name=""/>
        <p:cNvGrpSpPr/>
        <p:nvPr/>
      </p:nvGrpSpPr>
      <p:grpSpPr>
        <a:xfrm>
          <a:off x="0" y="0"/>
          <a:ext cx="0" cy="0"/>
          <a:chOff x="0" y="0"/>
          <a:chExt cx="0" cy="0"/>
        </a:xfrm>
      </p:grpSpPr>
      <p:sp>
        <p:nvSpPr>
          <p:cNvPr id="7" name="Freeform 6"/>
          <p:cNvSpPr/>
          <p:nvPr/>
        </p:nvSpPr>
        <p:spPr>
          <a:xfrm>
            <a:off x="0" y="6397428"/>
            <a:ext cx="12192000" cy="460573"/>
          </a:xfrm>
          <a:custGeom>
            <a:avLst/>
            <a:gdLst>
              <a:gd name="connsiteX0" fmla="*/ 9155339 w 9162317"/>
              <a:gd name="connsiteY0" fmla="*/ 0 h 460573"/>
              <a:gd name="connsiteX1" fmla="*/ 8352851 w 9162317"/>
              <a:gd name="connsiteY1" fmla="*/ 6978 h 460573"/>
              <a:gd name="connsiteX2" fmla="*/ 7829490 w 9162317"/>
              <a:gd name="connsiteY2" fmla="*/ 314027 h 460573"/>
              <a:gd name="connsiteX3" fmla="*/ 0 w 9162317"/>
              <a:gd name="connsiteY3" fmla="*/ 307048 h 460573"/>
              <a:gd name="connsiteX4" fmla="*/ 0 w 9162317"/>
              <a:gd name="connsiteY4" fmla="*/ 460573 h 460573"/>
              <a:gd name="connsiteX5" fmla="*/ 9162317 w 9162317"/>
              <a:gd name="connsiteY5" fmla="*/ 453594 h 460573"/>
              <a:gd name="connsiteX6" fmla="*/ 9155339 w 9162317"/>
              <a:gd name="connsiteY6" fmla="*/ 0 h 460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317" h="460573">
                <a:moveTo>
                  <a:pt x="9155339" y="0"/>
                </a:moveTo>
                <a:lnTo>
                  <a:pt x="8352851" y="6978"/>
                </a:lnTo>
                <a:lnTo>
                  <a:pt x="7829490" y="314027"/>
                </a:lnTo>
                <a:lnTo>
                  <a:pt x="0" y="307048"/>
                </a:lnTo>
                <a:lnTo>
                  <a:pt x="0" y="460573"/>
                </a:lnTo>
                <a:lnTo>
                  <a:pt x="9162317" y="453594"/>
                </a:lnTo>
                <a:lnTo>
                  <a:pt x="9155339" y="0"/>
                </a:lnTo>
                <a:close/>
              </a:path>
            </a:pathLst>
          </a:cu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solidFill>
                <a:schemeClr val="bg1"/>
              </a:solidFill>
            </a:endParaRPr>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09DDB8E4-97CC-4F04-A7A3-AD23E4C2B83D}" type="slidenum">
              <a:rPr lang="en-US" smtClean="0"/>
              <a:t>‹#›</a:t>
            </a:fld>
            <a:endParaRPr lang="en-US"/>
          </a:p>
        </p:txBody>
      </p:sp>
      <p:cxnSp>
        <p:nvCxnSpPr>
          <p:cNvPr id="8" name="Straight Connector 7"/>
          <p:cNvCxnSpPr/>
          <p:nvPr/>
        </p:nvCxnSpPr>
        <p:spPr>
          <a:xfrm>
            <a:off x="11582400" y="6489700"/>
            <a:ext cx="0" cy="238125"/>
          </a:xfrm>
          <a:prstGeom prst="line">
            <a:avLst/>
          </a:prstGeom>
          <a:ln w="3175">
            <a:solidFill>
              <a:schemeClr val="accent1"/>
            </a:solidFill>
          </a:ln>
          <a:effectLst/>
        </p:spPr>
        <p:style>
          <a:lnRef idx="2">
            <a:schemeClr val="accent1"/>
          </a:lnRef>
          <a:fillRef idx="0">
            <a:schemeClr val="accent1"/>
          </a:fillRef>
          <a:effectRef idx="1">
            <a:schemeClr val="accent1"/>
          </a:effectRef>
          <a:fontRef idx="minor">
            <a:schemeClr val="tx1"/>
          </a:fontRef>
        </p:style>
      </p:cxnSp>
      <p:pic>
        <p:nvPicPr>
          <p:cNvPr id="9" name="Picture 8" descr="int_lookins_hrz_rgb_blue.png"/>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11011129" y="6464300"/>
            <a:ext cx="465456" cy="304801"/>
          </a:xfrm>
          <a:prstGeom prst="rect">
            <a:avLst/>
          </a:prstGeom>
        </p:spPr>
      </p:pic>
      <p:sp>
        <p:nvSpPr>
          <p:cNvPr id="3" name="TextBox 2"/>
          <p:cNvSpPr txBox="1"/>
          <p:nvPr/>
        </p:nvSpPr>
        <p:spPr>
          <a:xfrm>
            <a:off x="458970" y="6390289"/>
            <a:ext cx="7804233" cy="276999"/>
          </a:xfrm>
          <a:prstGeom prst="rect">
            <a:avLst/>
          </a:prstGeom>
          <a:solidFill>
            <a:schemeClr val="accent1"/>
          </a:solidFill>
        </p:spPr>
        <p:txBody>
          <a:bodyPr wrap="square" rtlCol="0">
            <a:spAutoFit/>
          </a:bodyPr>
          <a:lstStyle/>
          <a:p>
            <a:r>
              <a:rPr lang="en-US" sz="1200" dirty="0">
                <a:solidFill>
                  <a:schemeClr val="bg1"/>
                </a:solidFill>
                <a:latin typeface="Intel Clear" panose="020B0604020203020204" pitchFamily="34" charset="0"/>
                <a:cs typeface="Neo Sans Intel"/>
              </a:rPr>
              <a:t>Non-Volatile Memory Solutions Group                                      Intel Confidential – Do Not Forward</a:t>
            </a:r>
          </a:p>
        </p:txBody>
      </p:sp>
    </p:spTree>
    <p:extLst>
      <p:ext uri="{BB962C8B-B14F-4D97-AF65-F5344CB8AC3E}">
        <p14:creationId xmlns:p14="http://schemas.microsoft.com/office/powerpoint/2010/main" val="1863456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03200" y="3106550"/>
            <a:ext cx="11785600" cy="1470025"/>
          </a:xfrm>
        </p:spPr>
        <p:txBody>
          <a:bodyPr lIns="0" rIns="0" anchor="ctr" anchorCtr="0">
            <a:normAutofit/>
          </a:bodyPr>
          <a:lstStyle>
            <a:lvl1pPr>
              <a:defRPr sz="3733" baseline="0">
                <a:solidFill>
                  <a:schemeClr val="bg1"/>
                </a:solidFill>
                <a:latin typeface="+mj-lt"/>
                <a:cs typeface="Neo Sans Intel Light"/>
              </a:defRPr>
            </a:lvl1pPr>
          </a:lstStyle>
          <a:p>
            <a:r>
              <a:rPr lang="en-US"/>
              <a:t>Click to edit Master title style</a:t>
            </a:r>
            <a:endParaRPr lang="en-US" dirty="0"/>
          </a:p>
        </p:txBody>
      </p:sp>
      <p:sp>
        <p:nvSpPr>
          <p:cNvPr id="3" name="Subtitle 2"/>
          <p:cNvSpPr>
            <a:spLocks noGrp="1"/>
          </p:cNvSpPr>
          <p:nvPr>
            <p:ph type="subTitle" idx="1"/>
          </p:nvPr>
        </p:nvSpPr>
        <p:spPr>
          <a:xfrm>
            <a:off x="203200" y="4732958"/>
            <a:ext cx="11785600" cy="1233813"/>
          </a:xfrm>
        </p:spPr>
        <p:txBody>
          <a:bodyPr lIns="0" rIns="0" anchor="ctr">
            <a:normAutofit/>
          </a:bodyPr>
          <a:lstStyle>
            <a:lvl1pPr marL="0" indent="0" algn="l">
              <a:buNone/>
              <a:defRPr sz="1600" baseline="0">
                <a:solidFill>
                  <a:srgbClr val="FFC000"/>
                </a:solidFill>
                <a:latin typeface="Neo Sans Intel Medium"/>
                <a:cs typeface="Neo Sans Intel Medium"/>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5" name="Freeform 4"/>
          <p:cNvSpPr/>
          <p:nvPr/>
        </p:nvSpPr>
        <p:spPr>
          <a:xfrm>
            <a:off x="-9962" y="-19629"/>
            <a:ext cx="12288276" cy="713908"/>
          </a:xfrm>
          <a:custGeom>
            <a:avLst/>
            <a:gdLst>
              <a:gd name="connsiteX0" fmla="*/ 7471 w 9158942"/>
              <a:gd name="connsiteY0" fmla="*/ 0 h 911412"/>
              <a:gd name="connsiteX1" fmla="*/ 0 w 9158942"/>
              <a:gd name="connsiteY1" fmla="*/ 903941 h 911412"/>
              <a:gd name="connsiteX2" fmla="*/ 5393765 w 9158942"/>
              <a:gd name="connsiteY2" fmla="*/ 911412 h 911412"/>
              <a:gd name="connsiteX3" fmla="*/ 5909236 w 9158942"/>
              <a:gd name="connsiteY3" fmla="*/ 597647 h 911412"/>
              <a:gd name="connsiteX4" fmla="*/ 9151471 w 9158942"/>
              <a:gd name="connsiteY4" fmla="*/ 605118 h 911412"/>
              <a:gd name="connsiteX5" fmla="*/ 9158942 w 9158942"/>
              <a:gd name="connsiteY5" fmla="*/ 0 h 911412"/>
              <a:gd name="connsiteX6" fmla="*/ 7471 w 9158942"/>
              <a:gd name="connsiteY6" fmla="*/ 0 h 911412"/>
              <a:gd name="connsiteX0" fmla="*/ 7471 w 9158942"/>
              <a:gd name="connsiteY0" fmla="*/ 0 h 911412"/>
              <a:gd name="connsiteX1" fmla="*/ 0 w 9158942"/>
              <a:gd name="connsiteY1" fmla="*/ 903941 h 911412"/>
              <a:gd name="connsiteX2" fmla="*/ 5393765 w 9158942"/>
              <a:gd name="connsiteY2" fmla="*/ 911412 h 911412"/>
              <a:gd name="connsiteX3" fmla="*/ 5909236 w 9158942"/>
              <a:gd name="connsiteY3" fmla="*/ 597647 h 911412"/>
              <a:gd name="connsiteX4" fmla="*/ 9151471 w 9158942"/>
              <a:gd name="connsiteY4" fmla="*/ 591991 h 911412"/>
              <a:gd name="connsiteX5" fmla="*/ 9158942 w 9158942"/>
              <a:gd name="connsiteY5" fmla="*/ 0 h 911412"/>
              <a:gd name="connsiteX6" fmla="*/ 7471 w 9158942"/>
              <a:gd name="connsiteY6" fmla="*/ 0 h 911412"/>
              <a:gd name="connsiteX0" fmla="*/ 7471 w 9158942"/>
              <a:gd name="connsiteY0" fmla="*/ 0 h 911412"/>
              <a:gd name="connsiteX1" fmla="*/ 0 w 9158942"/>
              <a:gd name="connsiteY1" fmla="*/ 903941 h 911412"/>
              <a:gd name="connsiteX2" fmla="*/ 5393765 w 9158942"/>
              <a:gd name="connsiteY2" fmla="*/ 911412 h 911412"/>
              <a:gd name="connsiteX3" fmla="*/ 5909236 w 9158942"/>
              <a:gd name="connsiteY3" fmla="*/ 597647 h 911412"/>
              <a:gd name="connsiteX4" fmla="*/ 9148189 w 9158942"/>
              <a:gd name="connsiteY4" fmla="*/ 601837 h 911412"/>
              <a:gd name="connsiteX5" fmla="*/ 9158942 w 9158942"/>
              <a:gd name="connsiteY5" fmla="*/ 0 h 911412"/>
              <a:gd name="connsiteX6" fmla="*/ 7471 w 9158942"/>
              <a:gd name="connsiteY6" fmla="*/ 0 h 911412"/>
              <a:gd name="connsiteX0" fmla="*/ 7471 w 9148711"/>
              <a:gd name="connsiteY0" fmla="*/ 0 h 911412"/>
              <a:gd name="connsiteX1" fmla="*/ 0 w 9148711"/>
              <a:gd name="connsiteY1" fmla="*/ 903941 h 911412"/>
              <a:gd name="connsiteX2" fmla="*/ 5393765 w 9148711"/>
              <a:gd name="connsiteY2" fmla="*/ 911412 h 911412"/>
              <a:gd name="connsiteX3" fmla="*/ 5909236 w 9148711"/>
              <a:gd name="connsiteY3" fmla="*/ 597647 h 911412"/>
              <a:gd name="connsiteX4" fmla="*/ 9148189 w 9148711"/>
              <a:gd name="connsiteY4" fmla="*/ 601837 h 911412"/>
              <a:gd name="connsiteX5" fmla="*/ 9145816 w 9148711"/>
              <a:gd name="connsiteY5" fmla="*/ 0 h 911412"/>
              <a:gd name="connsiteX6" fmla="*/ 7471 w 9148711"/>
              <a:gd name="connsiteY6" fmla="*/ 0 h 911412"/>
              <a:gd name="connsiteX0" fmla="*/ 7471 w 9155661"/>
              <a:gd name="connsiteY0" fmla="*/ 0 h 911412"/>
              <a:gd name="connsiteX1" fmla="*/ 0 w 9155661"/>
              <a:gd name="connsiteY1" fmla="*/ 903941 h 911412"/>
              <a:gd name="connsiteX2" fmla="*/ 5393765 w 9155661"/>
              <a:gd name="connsiteY2" fmla="*/ 911412 h 911412"/>
              <a:gd name="connsiteX3" fmla="*/ 5909236 w 9155661"/>
              <a:gd name="connsiteY3" fmla="*/ 597647 h 911412"/>
              <a:gd name="connsiteX4" fmla="*/ 9148189 w 9155661"/>
              <a:gd name="connsiteY4" fmla="*/ 601837 h 911412"/>
              <a:gd name="connsiteX5" fmla="*/ 9155661 w 9155661"/>
              <a:gd name="connsiteY5" fmla="*/ 0 h 911412"/>
              <a:gd name="connsiteX6" fmla="*/ 7471 w 9155661"/>
              <a:gd name="connsiteY6" fmla="*/ 0 h 911412"/>
              <a:gd name="connsiteX0" fmla="*/ 7471 w 9158556"/>
              <a:gd name="connsiteY0" fmla="*/ 0 h 911412"/>
              <a:gd name="connsiteX1" fmla="*/ 0 w 9158556"/>
              <a:gd name="connsiteY1" fmla="*/ 903941 h 911412"/>
              <a:gd name="connsiteX2" fmla="*/ 5393765 w 9158556"/>
              <a:gd name="connsiteY2" fmla="*/ 911412 h 911412"/>
              <a:gd name="connsiteX3" fmla="*/ 5909236 w 9158556"/>
              <a:gd name="connsiteY3" fmla="*/ 597647 h 911412"/>
              <a:gd name="connsiteX4" fmla="*/ 9158034 w 9158556"/>
              <a:gd name="connsiteY4" fmla="*/ 598555 h 911412"/>
              <a:gd name="connsiteX5" fmla="*/ 9155661 w 9158556"/>
              <a:gd name="connsiteY5" fmla="*/ 0 h 911412"/>
              <a:gd name="connsiteX6" fmla="*/ 7471 w 9158556"/>
              <a:gd name="connsiteY6" fmla="*/ 0 h 911412"/>
              <a:gd name="connsiteX0" fmla="*/ 7471 w 9155661"/>
              <a:gd name="connsiteY0" fmla="*/ 0 h 911412"/>
              <a:gd name="connsiteX1" fmla="*/ 0 w 9155661"/>
              <a:gd name="connsiteY1" fmla="*/ 903941 h 911412"/>
              <a:gd name="connsiteX2" fmla="*/ 5393765 w 9155661"/>
              <a:gd name="connsiteY2" fmla="*/ 911412 h 911412"/>
              <a:gd name="connsiteX3" fmla="*/ 5909236 w 9155661"/>
              <a:gd name="connsiteY3" fmla="*/ 597647 h 911412"/>
              <a:gd name="connsiteX4" fmla="*/ 9151470 w 9155661"/>
              <a:gd name="connsiteY4" fmla="*/ 595274 h 911412"/>
              <a:gd name="connsiteX5" fmla="*/ 9155661 w 9155661"/>
              <a:gd name="connsiteY5" fmla="*/ 0 h 911412"/>
              <a:gd name="connsiteX6" fmla="*/ 7471 w 9155661"/>
              <a:gd name="connsiteY6" fmla="*/ 0 h 911412"/>
              <a:gd name="connsiteX0" fmla="*/ 522 w 9158557"/>
              <a:gd name="connsiteY0" fmla="*/ 0 h 911412"/>
              <a:gd name="connsiteX1" fmla="*/ 2896 w 9158557"/>
              <a:gd name="connsiteY1" fmla="*/ 903941 h 911412"/>
              <a:gd name="connsiteX2" fmla="*/ 5396661 w 9158557"/>
              <a:gd name="connsiteY2" fmla="*/ 911412 h 911412"/>
              <a:gd name="connsiteX3" fmla="*/ 5912132 w 9158557"/>
              <a:gd name="connsiteY3" fmla="*/ 597647 h 911412"/>
              <a:gd name="connsiteX4" fmla="*/ 9154366 w 9158557"/>
              <a:gd name="connsiteY4" fmla="*/ 595274 h 911412"/>
              <a:gd name="connsiteX5" fmla="*/ 9158557 w 9158557"/>
              <a:gd name="connsiteY5" fmla="*/ 0 h 911412"/>
              <a:gd name="connsiteX6" fmla="*/ 522 w 9158557"/>
              <a:gd name="connsiteY6" fmla="*/ 0 h 911412"/>
              <a:gd name="connsiteX0" fmla="*/ 522 w 9158557"/>
              <a:gd name="connsiteY0" fmla="*/ 0 h 917068"/>
              <a:gd name="connsiteX1" fmla="*/ 2896 w 9158557"/>
              <a:gd name="connsiteY1" fmla="*/ 917068 h 917068"/>
              <a:gd name="connsiteX2" fmla="*/ 5396661 w 9158557"/>
              <a:gd name="connsiteY2" fmla="*/ 911412 h 917068"/>
              <a:gd name="connsiteX3" fmla="*/ 5912132 w 9158557"/>
              <a:gd name="connsiteY3" fmla="*/ 597647 h 917068"/>
              <a:gd name="connsiteX4" fmla="*/ 9154366 w 9158557"/>
              <a:gd name="connsiteY4" fmla="*/ 595274 h 917068"/>
              <a:gd name="connsiteX5" fmla="*/ 9158557 w 9158557"/>
              <a:gd name="connsiteY5" fmla="*/ 0 h 917068"/>
              <a:gd name="connsiteX6" fmla="*/ 522 w 9158557"/>
              <a:gd name="connsiteY6" fmla="*/ 0 h 917068"/>
              <a:gd name="connsiteX0" fmla="*/ 522 w 9158557"/>
              <a:gd name="connsiteY0" fmla="*/ 0 h 911412"/>
              <a:gd name="connsiteX1" fmla="*/ 2896 w 9158557"/>
              <a:gd name="connsiteY1" fmla="*/ 910555 h 911412"/>
              <a:gd name="connsiteX2" fmla="*/ 5396661 w 9158557"/>
              <a:gd name="connsiteY2" fmla="*/ 911412 h 911412"/>
              <a:gd name="connsiteX3" fmla="*/ 5912132 w 9158557"/>
              <a:gd name="connsiteY3" fmla="*/ 597647 h 911412"/>
              <a:gd name="connsiteX4" fmla="*/ 9154366 w 9158557"/>
              <a:gd name="connsiteY4" fmla="*/ 595274 h 911412"/>
              <a:gd name="connsiteX5" fmla="*/ 9158557 w 9158557"/>
              <a:gd name="connsiteY5" fmla="*/ 0 h 911412"/>
              <a:gd name="connsiteX6" fmla="*/ 522 w 9158557"/>
              <a:gd name="connsiteY6" fmla="*/ 0 h 911412"/>
              <a:gd name="connsiteX0" fmla="*/ 80091 w 9155661"/>
              <a:gd name="connsiteY0" fmla="*/ 241917 h 911412"/>
              <a:gd name="connsiteX1" fmla="*/ 0 w 9155661"/>
              <a:gd name="connsiteY1" fmla="*/ 910555 h 911412"/>
              <a:gd name="connsiteX2" fmla="*/ 5393765 w 9155661"/>
              <a:gd name="connsiteY2" fmla="*/ 911412 h 911412"/>
              <a:gd name="connsiteX3" fmla="*/ 5909236 w 9155661"/>
              <a:gd name="connsiteY3" fmla="*/ 597647 h 911412"/>
              <a:gd name="connsiteX4" fmla="*/ 9151470 w 9155661"/>
              <a:gd name="connsiteY4" fmla="*/ 595274 h 911412"/>
              <a:gd name="connsiteX5" fmla="*/ 9155661 w 9155661"/>
              <a:gd name="connsiteY5" fmla="*/ 0 h 911412"/>
              <a:gd name="connsiteX6" fmla="*/ 80091 w 9155661"/>
              <a:gd name="connsiteY6" fmla="*/ 241917 h 911412"/>
              <a:gd name="connsiteX0" fmla="*/ 3124 w 9155661"/>
              <a:gd name="connsiteY0" fmla="*/ 175940 h 911412"/>
              <a:gd name="connsiteX1" fmla="*/ 0 w 9155661"/>
              <a:gd name="connsiteY1" fmla="*/ 910555 h 911412"/>
              <a:gd name="connsiteX2" fmla="*/ 5393765 w 9155661"/>
              <a:gd name="connsiteY2" fmla="*/ 911412 h 911412"/>
              <a:gd name="connsiteX3" fmla="*/ 5909236 w 9155661"/>
              <a:gd name="connsiteY3" fmla="*/ 597647 h 911412"/>
              <a:gd name="connsiteX4" fmla="*/ 9151470 w 9155661"/>
              <a:gd name="connsiteY4" fmla="*/ 595274 h 911412"/>
              <a:gd name="connsiteX5" fmla="*/ 9155661 w 9155661"/>
              <a:gd name="connsiteY5" fmla="*/ 0 h 911412"/>
              <a:gd name="connsiteX6" fmla="*/ 3124 w 9155661"/>
              <a:gd name="connsiteY6" fmla="*/ 175940 h 911412"/>
              <a:gd name="connsiteX0" fmla="*/ 3124 w 9155661"/>
              <a:gd name="connsiteY0" fmla="*/ 146617 h 911412"/>
              <a:gd name="connsiteX1" fmla="*/ 0 w 9155661"/>
              <a:gd name="connsiteY1" fmla="*/ 910555 h 911412"/>
              <a:gd name="connsiteX2" fmla="*/ 5393765 w 9155661"/>
              <a:gd name="connsiteY2" fmla="*/ 911412 h 911412"/>
              <a:gd name="connsiteX3" fmla="*/ 5909236 w 9155661"/>
              <a:gd name="connsiteY3" fmla="*/ 597647 h 911412"/>
              <a:gd name="connsiteX4" fmla="*/ 9151470 w 9155661"/>
              <a:gd name="connsiteY4" fmla="*/ 595274 h 911412"/>
              <a:gd name="connsiteX5" fmla="*/ 9155661 w 9155661"/>
              <a:gd name="connsiteY5" fmla="*/ 0 h 911412"/>
              <a:gd name="connsiteX6" fmla="*/ 3124 w 9155661"/>
              <a:gd name="connsiteY6" fmla="*/ 146617 h 911412"/>
              <a:gd name="connsiteX0" fmla="*/ 3124 w 9151521"/>
              <a:gd name="connsiteY0" fmla="*/ 0 h 764795"/>
              <a:gd name="connsiteX1" fmla="*/ 0 w 9151521"/>
              <a:gd name="connsiteY1" fmla="*/ 763938 h 764795"/>
              <a:gd name="connsiteX2" fmla="*/ 5393765 w 9151521"/>
              <a:gd name="connsiteY2" fmla="*/ 764795 h 764795"/>
              <a:gd name="connsiteX3" fmla="*/ 5909236 w 9151521"/>
              <a:gd name="connsiteY3" fmla="*/ 451030 h 764795"/>
              <a:gd name="connsiteX4" fmla="*/ 9151470 w 9151521"/>
              <a:gd name="connsiteY4" fmla="*/ 448657 h 764795"/>
              <a:gd name="connsiteX5" fmla="*/ 9067698 w 9151521"/>
              <a:gd name="connsiteY5" fmla="*/ 21992 h 764795"/>
              <a:gd name="connsiteX6" fmla="*/ 3124 w 9151521"/>
              <a:gd name="connsiteY6" fmla="*/ 0 h 764795"/>
              <a:gd name="connsiteX0" fmla="*/ 3124 w 9152065"/>
              <a:gd name="connsiteY0" fmla="*/ 0 h 764795"/>
              <a:gd name="connsiteX1" fmla="*/ 0 w 9152065"/>
              <a:gd name="connsiteY1" fmla="*/ 763938 h 764795"/>
              <a:gd name="connsiteX2" fmla="*/ 5393765 w 9152065"/>
              <a:gd name="connsiteY2" fmla="*/ 764795 h 764795"/>
              <a:gd name="connsiteX3" fmla="*/ 5909236 w 9152065"/>
              <a:gd name="connsiteY3" fmla="*/ 451030 h 764795"/>
              <a:gd name="connsiteX4" fmla="*/ 9151470 w 9152065"/>
              <a:gd name="connsiteY4" fmla="*/ 448657 h 764795"/>
              <a:gd name="connsiteX5" fmla="*/ 9150163 w 9152065"/>
              <a:gd name="connsiteY5" fmla="*/ 14661 h 764795"/>
              <a:gd name="connsiteX6" fmla="*/ 3124 w 9152065"/>
              <a:gd name="connsiteY6" fmla="*/ 0 h 764795"/>
              <a:gd name="connsiteX0" fmla="*/ 3124 w 9152065"/>
              <a:gd name="connsiteY0" fmla="*/ 0 h 764795"/>
              <a:gd name="connsiteX1" fmla="*/ 0 w 9152065"/>
              <a:gd name="connsiteY1" fmla="*/ 697960 h 764795"/>
              <a:gd name="connsiteX2" fmla="*/ 5393765 w 9152065"/>
              <a:gd name="connsiteY2" fmla="*/ 764795 h 764795"/>
              <a:gd name="connsiteX3" fmla="*/ 5909236 w 9152065"/>
              <a:gd name="connsiteY3" fmla="*/ 451030 h 764795"/>
              <a:gd name="connsiteX4" fmla="*/ 9151470 w 9152065"/>
              <a:gd name="connsiteY4" fmla="*/ 448657 h 764795"/>
              <a:gd name="connsiteX5" fmla="*/ 9150163 w 9152065"/>
              <a:gd name="connsiteY5" fmla="*/ 14661 h 764795"/>
              <a:gd name="connsiteX6" fmla="*/ 3124 w 9152065"/>
              <a:gd name="connsiteY6" fmla="*/ 0 h 764795"/>
              <a:gd name="connsiteX0" fmla="*/ 3124 w 9152065"/>
              <a:gd name="connsiteY0" fmla="*/ 0 h 706148"/>
              <a:gd name="connsiteX1" fmla="*/ 0 w 9152065"/>
              <a:gd name="connsiteY1" fmla="*/ 697960 h 706148"/>
              <a:gd name="connsiteX2" fmla="*/ 5476230 w 9152065"/>
              <a:gd name="connsiteY2" fmla="*/ 706148 h 706148"/>
              <a:gd name="connsiteX3" fmla="*/ 5909236 w 9152065"/>
              <a:gd name="connsiteY3" fmla="*/ 451030 h 706148"/>
              <a:gd name="connsiteX4" fmla="*/ 9151470 w 9152065"/>
              <a:gd name="connsiteY4" fmla="*/ 448657 h 706148"/>
              <a:gd name="connsiteX5" fmla="*/ 9150163 w 9152065"/>
              <a:gd name="connsiteY5" fmla="*/ 14661 h 706148"/>
              <a:gd name="connsiteX6" fmla="*/ 3124 w 9152065"/>
              <a:gd name="connsiteY6" fmla="*/ 0 h 706148"/>
              <a:gd name="connsiteX0" fmla="*/ 3124 w 9152065"/>
              <a:gd name="connsiteY0" fmla="*/ 7331 h 713479"/>
              <a:gd name="connsiteX1" fmla="*/ 0 w 9152065"/>
              <a:gd name="connsiteY1" fmla="*/ 705291 h 713479"/>
              <a:gd name="connsiteX2" fmla="*/ 5476230 w 9152065"/>
              <a:gd name="connsiteY2" fmla="*/ 713479 h 713479"/>
              <a:gd name="connsiteX3" fmla="*/ 5909236 w 9152065"/>
              <a:gd name="connsiteY3" fmla="*/ 458361 h 713479"/>
              <a:gd name="connsiteX4" fmla="*/ 9151470 w 9152065"/>
              <a:gd name="connsiteY4" fmla="*/ 455988 h 713479"/>
              <a:gd name="connsiteX5" fmla="*/ 9150163 w 9152065"/>
              <a:gd name="connsiteY5" fmla="*/ 0 h 713479"/>
              <a:gd name="connsiteX6" fmla="*/ 3124 w 9152065"/>
              <a:gd name="connsiteY6" fmla="*/ 7331 h 713479"/>
              <a:gd name="connsiteX0" fmla="*/ 3124 w 9152065"/>
              <a:gd name="connsiteY0" fmla="*/ 7331 h 705291"/>
              <a:gd name="connsiteX1" fmla="*/ 0 w 9152065"/>
              <a:gd name="connsiteY1" fmla="*/ 705291 h 705291"/>
              <a:gd name="connsiteX2" fmla="*/ 5487226 w 9152065"/>
              <a:gd name="connsiteY2" fmla="*/ 691487 h 705291"/>
              <a:gd name="connsiteX3" fmla="*/ 5909236 w 9152065"/>
              <a:gd name="connsiteY3" fmla="*/ 458361 h 705291"/>
              <a:gd name="connsiteX4" fmla="*/ 9151470 w 9152065"/>
              <a:gd name="connsiteY4" fmla="*/ 455988 h 705291"/>
              <a:gd name="connsiteX5" fmla="*/ 9150163 w 9152065"/>
              <a:gd name="connsiteY5" fmla="*/ 0 h 705291"/>
              <a:gd name="connsiteX6" fmla="*/ 3124 w 9152065"/>
              <a:gd name="connsiteY6" fmla="*/ 7331 h 705291"/>
              <a:gd name="connsiteX0" fmla="*/ 3124 w 9152065"/>
              <a:gd name="connsiteY0" fmla="*/ 7331 h 713479"/>
              <a:gd name="connsiteX1" fmla="*/ 0 w 9152065"/>
              <a:gd name="connsiteY1" fmla="*/ 705291 h 713479"/>
              <a:gd name="connsiteX2" fmla="*/ 5470733 w 9152065"/>
              <a:gd name="connsiteY2" fmla="*/ 713479 h 713479"/>
              <a:gd name="connsiteX3" fmla="*/ 5909236 w 9152065"/>
              <a:gd name="connsiteY3" fmla="*/ 458361 h 713479"/>
              <a:gd name="connsiteX4" fmla="*/ 9151470 w 9152065"/>
              <a:gd name="connsiteY4" fmla="*/ 455988 h 713479"/>
              <a:gd name="connsiteX5" fmla="*/ 9150163 w 9152065"/>
              <a:gd name="connsiteY5" fmla="*/ 0 h 713479"/>
              <a:gd name="connsiteX6" fmla="*/ 3124 w 9152065"/>
              <a:gd name="connsiteY6" fmla="*/ 7331 h 713479"/>
              <a:gd name="connsiteX0" fmla="*/ 3124 w 9152065"/>
              <a:gd name="connsiteY0" fmla="*/ 7331 h 705291"/>
              <a:gd name="connsiteX1" fmla="*/ 0 w 9152065"/>
              <a:gd name="connsiteY1" fmla="*/ 705291 h 705291"/>
              <a:gd name="connsiteX2" fmla="*/ 5470733 w 9152065"/>
              <a:gd name="connsiteY2" fmla="*/ 695319 h 705291"/>
              <a:gd name="connsiteX3" fmla="*/ 5909236 w 9152065"/>
              <a:gd name="connsiteY3" fmla="*/ 458361 h 705291"/>
              <a:gd name="connsiteX4" fmla="*/ 9151470 w 9152065"/>
              <a:gd name="connsiteY4" fmla="*/ 455988 h 705291"/>
              <a:gd name="connsiteX5" fmla="*/ 9150163 w 9152065"/>
              <a:gd name="connsiteY5" fmla="*/ 0 h 705291"/>
              <a:gd name="connsiteX6" fmla="*/ 3124 w 9152065"/>
              <a:gd name="connsiteY6" fmla="*/ 7331 h 705291"/>
              <a:gd name="connsiteX0" fmla="*/ 3124 w 9152065"/>
              <a:gd name="connsiteY0" fmla="*/ 7331 h 708939"/>
              <a:gd name="connsiteX1" fmla="*/ 0 w 9152065"/>
              <a:gd name="connsiteY1" fmla="*/ 705291 h 708939"/>
              <a:gd name="connsiteX2" fmla="*/ 5467329 w 9152065"/>
              <a:gd name="connsiteY2" fmla="*/ 708939 h 708939"/>
              <a:gd name="connsiteX3" fmla="*/ 5909236 w 9152065"/>
              <a:gd name="connsiteY3" fmla="*/ 458361 h 708939"/>
              <a:gd name="connsiteX4" fmla="*/ 9151470 w 9152065"/>
              <a:gd name="connsiteY4" fmla="*/ 455988 h 708939"/>
              <a:gd name="connsiteX5" fmla="*/ 9150163 w 9152065"/>
              <a:gd name="connsiteY5" fmla="*/ 0 h 708939"/>
              <a:gd name="connsiteX6" fmla="*/ 3124 w 9152065"/>
              <a:gd name="connsiteY6" fmla="*/ 7331 h 708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52065" h="708939">
                <a:moveTo>
                  <a:pt x="3124" y="7331"/>
                </a:moveTo>
                <a:cubicBezTo>
                  <a:pt x="634" y="308645"/>
                  <a:pt x="2490" y="403977"/>
                  <a:pt x="0" y="705291"/>
                </a:cubicBezTo>
                <a:lnTo>
                  <a:pt x="5467329" y="708939"/>
                </a:lnTo>
                <a:lnTo>
                  <a:pt x="5909236" y="458361"/>
                </a:lnTo>
                <a:lnTo>
                  <a:pt x="9151470" y="455988"/>
                </a:lnTo>
                <a:cubicBezTo>
                  <a:pt x="9153960" y="254282"/>
                  <a:pt x="9147673" y="201706"/>
                  <a:pt x="9150163" y="0"/>
                </a:cubicBezTo>
                <a:lnTo>
                  <a:pt x="3124" y="7331"/>
                </a:lnTo>
                <a:close/>
              </a:path>
            </a:pathLst>
          </a:cu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pic>
        <p:nvPicPr>
          <p:cNvPr id="1026" name="Picture 2"/>
          <p:cNvPicPr>
            <a:picLocks noChangeAspect="1" noChangeArrowheads="1"/>
          </p:cNvPicPr>
          <p:nvPr/>
        </p:nvPicPr>
        <p:blipFill>
          <a:blip r:embed="rId2" cstate="screen">
            <a:extLst>
              <a:ext uri="{28A0092B-C50C-407E-A947-70E740481C1C}">
                <a14:useLocalDpi xmlns:a14="http://schemas.microsoft.com/office/drawing/2010/main" val="0"/>
              </a:ext>
            </a:extLst>
          </a:blip>
          <a:stretch>
            <a:fillRect/>
          </a:stretch>
        </p:blipFill>
        <p:spPr bwMode="auto">
          <a:xfrm>
            <a:off x="610628" y="1455697"/>
            <a:ext cx="1099933" cy="146354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458970" y="6390289"/>
            <a:ext cx="7804233" cy="276999"/>
          </a:xfrm>
          <a:prstGeom prst="rect">
            <a:avLst/>
          </a:prstGeom>
          <a:solidFill>
            <a:schemeClr val="accent1"/>
          </a:solidFill>
        </p:spPr>
        <p:txBody>
          <a:bodyPr wrap="square" rtlCol="0">
            <a:spAutoFit/>
          </a:bodyPr>
          <a:lstStyle/>
          <a:p>
            <a:r>
              <a:rPr lang="en-US" sz="1200" dirty="0">
                <a:solidFill>
                  <a:schemeClr val="bg1"/>
                </a:solidFill>
                <a:latin typeface="Intel Clear" panose="020B0604020203020204" pitchFamily="34" charset="0"/>
                <a:cs typeface="Neo Sans Intel"/>
              </a:rPr>
              <a:t>Non-Volatile Memory Solutions Group                                      Intel Confidential – Do Not Forward</a:t>
            </a:r>
          </a:p>
        </p:txBody>
      </p:sp>
    </p:spTree>
    <p:extLst>
      <p:ext uri="{BB962C8B-B14F-4D97-AF65-F5344CB8AC3E}">
        <p14:creationId xmlns:p14="http://schemas.microsoft.com/office/powerpoint/2010/main" val="2496328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Back Cover">
    <p:bg>
      <p:bgPr>
        <a:solidFill>
          <a:schemeClr val="accent1"/>
        </a:solidFill>
        <a:effectLst/>
      </p:bgPr>
    </p:bg>
    <p:spTree>
      <p:nvGrpSpPr>
        <p:cNvPr id="1" name=""/>
        <p:cNvGrpSpPr/>
        <p:nvPr/>
      </p:nvGrpSpPr>
      <p:grpSpPr>
        <a:xfrm>
          <a:off x="0" y="0"/>
          <a:ext cx="0" cy="0"/>
          <a:chOff x="0" y="0"/>
          <a:chExt cx="0" cy="0"/>
        </a:xfrm>
      </p:grpSpPr>
      <p:grpSp>
        <p:nvGrpSpPr>
          <p:cNvPr id="3" name="Group 2"/>
          <p:cNvGrpSpPr/>
          <p:nvPr/>
        </p:nvGrpSpPr>
        <p:grpSpPr>
          <a:xfrm>
            <a:off x="2942735" y="2138000"/>
            <a:ext cx="6306534" cy="2551288"/>
            <a:chOff x="2207051" y="1753750"/>
            <a:chExt cx="4729901" cy="1913466"/>
          </a:xfrm>
        </p:grpSpPr>
        <p:pic>
          <p:nvPicPr>
            <p:cNvPr id="8" name="Picture 7" descr="Intel_LookInside_white.png"/>
            <p:cNvPicPr>
              <a:picLocks noChangeAspect="1"/>
            </p:cNvPicPr>
            <p:nvPr/>
          </p:nvPicPr>
          <p:blipFill rotWithShape="1">
            <a:blip r:embed="rId2" cstate="screen">
              <a:extLst>
                <a:ext uri="{28A0092B-C50C-407E-A947-70E740481C1C}">
                  <a14:useLocalDpi xmlns:a14="http://schemas.microsoft.com/office/drawing/2010/main" val="0"/>
                </a:ext>
              </a:extLst>
            </a:blip>
            <a:srcRect/>
            <a:stretch/>
          </p:blipFill>
          <p:spPr>
            <a:xfrm>
              <a:off x="3477432" y="1753750"/>
              <a:ext cx="2256638" cy="1386890"/>
            </a:xfrm>
            <a:prstGeom prst="rect">
              <a:avLst/>
            </a:prstGeom>
          </p:spPr>
        </p:pic>
        <p:sp>
          <p:nvSpPr>
            <p:cNvPr id="2" name="TextBox 1"/>
            <p:cNvSpPr txBox="1"/>
            <p:nvPr/>
          </p:nvSpPr>
          <p:spPr>
            <a:xfrm>
              <a:off x="2207051" y="3382474"/>
              <a:ext cx="4729901" cy="284742"/>
            </a:xfrm>
            <a:prstGeom prst="rect">
              <a:avLst/>
            </a:prstGeom>
            <a:noFill/>
          </p:spPr>
          <p:txBody>
            <a:bodyPr wrap="none" rtlCol="0">
              <a:spAutoFit/>
            </a:bodyPr>
            <a:lstStyle/>
            <a:p>
              <a:pPr algn="ctr"/>
              <a:r>
                <a:rPr lang="en-US" sz="1867" dirty="0">
                  <a:solidFill>
                    <a:schemeClr val="bg1"/>
                  </a:solidFill>
                  <a:latin typeface="+mj-lt"/>
                  <a:cs typeface="Neo Sans Intel"/>
                </a:rPr>
                <a:t>platform</a:t>
              </a:r>
              <a:r>
                <a:rPr lang="en-US" sz="1867" baseline="0" dirty="0">
                  <a:solidFill>
                    <a:schemeClr val="bg1"/>
                  </a:solidFill>
                  <a:latin typeface="+mj-lt"/>
                  <a:cs typeface="Neo Sans Intel"/>
                </a:rPr>
                <a:t> connected, customer inspired, technology driven</a:t>
              </a:r>
              <a:endParaRPr lang="en-US" sz="1867" dirty="0">
                <a:solidFill>
                  <a:schemeClr val="bg1"/>
                </a:solidFill>
                <a:latin typeface="+mj-lt"/>
                <a:cs typeface="Neo Sans Intel"/>
              </a:endParaRPr>
            </a:p>
          </p:txBody>
        </p:sp>
      </p:grpSp>
    </p:spTree>
    <p:extLst>
      <p:ext uri="{BB962C8B-B14F-4D97-AF65-F5344CB8AC3E}">
        <p14:creationId xmlns:p14="http://schemas.microsoft.com/office/powerpoint/2010/main" val="18753982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09FF-7632-4FE0-9E0A-52F4F51C28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038985-D4EE-426C-9505-5E263DBDCA27}"/>
              </a:ext>
            </a:extLst>
          </p:cNvPr>
          <p:cNvSpPr>
            <a:spLocks noGrp="1"/>
          </p:cNvSpPr>
          <p:nvPr>
            <p:ph type="dt" sz="half" idx="10"/>
          </p:nvPr>
        </p:nvSpPr>
        <p:spPr/>
        <p:txBody>
          <a:bodyPr/>
          <a:lstStyle/>
          <a:p>
            <a:fld id="{A1B903E6-5B17-49FE-911D-98F39D64C033}" type="datetimeFigureOut">
              <a:rPr lang="en-US" smtClean="0"/>
              <a:t>5/5/2020</a:t>
            </a:fld>
            <a:endParaRPr lang="en-US"/>
          </a:p>
        </p:txBody>
      </p:sp>
      <p:sp>
        <p:nvSpPr>
          <p:cNvPr id="4" name="Footer Placeholder 3">
            <a:extLst>
              <a:ext uri="{FF2B5EF4-FFF2-40B4-BE49-F238E27FC236}">
                <a16:creationId xmlns:a16="http://schemas.microsoft.com/office/drawing/2014/main" id="{95AE0D5A-F564-442A-9853-6335EB5C0CB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F601AF-7850-4910-869E-5CD7EAE37FE2}"/>
              </a:ext>
            </a:extLst>
          </p:cNvPr>
          <p:cNvSpPr>
            <a:spLocks noGrp="1"/>
          </p:cNvSpPr>
          <p:nvPr>
            <p:ph type="sldNum" sz="quarter" idx="12"/>
          </p:nvPr>
        </p:nvSpPr>
        <p:spPr/>
        <p:txBody>
          <a:bodyPr/>
          <a:lstStyle/>
          <a:p>
            <a:fld id="{AFABE8A0-631F-49CF-827C-A46FECC8683F}" type="slidenum">
              <a:rPr lang="en-US" smtClean="0"/>
              <a:t>‹#›</a:t>
            </a:fld>
            <a:endParaRPr lang="en-US"/>
          </a:p>
        </p:txBody>
      </p:sp>
    </p:spTree>
    <p:extLst>
      <p:ext uri="{BB962C8B-B14F-4D97-AF65-F5344CB8AC3E}">
        <p14:creationId xmlns:p14="http://schemas.microsoft.com/office/powerpoint/2010/main" val="2521616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2000"/>
            <a:ext cx="11988800" cy="5613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Tree>
    <p:extLst>
      <p:ext uri="{BB962C8B-B14F-4D97-AF65-F5344CB8AC3E}">
        <p14:creationId xmlns:p14="http://schemas.microsoft.com/office/powerpoint/2010/main" val="422361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2020696" cy="838200"/>
          </a:xfrm>
        </p:spPr>
        <p:txBody>
          <a:bodyPr>
            <a:normAutofit/>
          </a:bodyPr>
          <a:lstStyle>
            <a:lvl1pPr>
              <a:defRPr sz="3200" baseline="0"/>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Tree>
    <p:extLst>
      <p:ext uri="{BB962C8B-B14F-4D97-AF65-F5344CB8AC3E}">
        <p14:creationId xmlns:p14="http://schemas.microsoft.com/office/powerpoint/2010/main" val="8903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2000"/>
            <a:ext cx="5918200" cy="5613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7" name="Content Placeholder 2">
            <a:extLst>
              <a:ext uri="{FF2B5EF4-FFF2-40B4-BE49-F238E27FC236}">
                <a16:creationId xmlns:a16="http://schemas.microsoft.com/office/drawing/2014/main" id="{6150976D-3FFB-4BB6-9C82-E68DCC07C35D}"/>
              </a:ext>
            </a:extLst>
          </p:cNvPr>
          <p:cNvSpPr>
            <a:spLocks noGrp="1"/>
          </p:cNvSpPr>
          <p:nvPr>
            <p:ph idx="13" hasCustomPrompt="1"/>
          </p:nvPr>
        </p:nvSpPr>
        <p:spPr>
          <a:xfrm>
            <a:off x="6172200" y="762000"/>
            <a:ext cx="5918200" cy="5613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415285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2000"/>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8" name="Content Placeholder 2">
            <a:extLst>
              <a:ext uri="{FF2B5EF4-FFF2-40B4-BE49-F238E27FC236}">
                <a16:creationId xmlns:a16="http://schemas.microsoft.com/office/drawing/2014/main" id="{35666F01-D63E-43B4-A086-FE883106BEA0}"/>
              </a:ext>
            </a:extLst>
          </p:cNvPr>
          <p:cNvSpPr>
            <a:spLocks noGrp="1"/>
          </p:cNvSpPr>
          <p:nvPr>
            <p:ph idx="14" hasCustomPrompt="1"/>
          </p:nvPr>
        </p:nvSpPr>
        <p:spPr>
          <a:xfrm>
            <a:off x="101600" y="3582324"/>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B31978F8-3F20-4476-B0AA-51C162484930}"/>
              </a:ext>
            </a:extLst>
          </p:cNvPr>
          <p:cNvSpPr>
            <a:spLocks noGrp="1"/>
          </p:cNvSpPr>
          <p:nvPr>
            <p:ph idx="15" hasCustomPrompt="1"/>
          </p:nvPr>
        </p:nvSpPr>
        <p:spPr>
          <a:xfrm>
            <a:off x="6172200" y="753687"/>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962F3F60-28D2-4CE9-8903-4BA510400BD3}"/>
              </a:ext>
            </a:extLst>
          </p:cNvPr>
          <p:cNvSpPr>
            <a:spLocks noGrp="1"/>
          </p:cNvSpPr>
          <p:nvPr>
            <p:ph idx="16" hasCustomPrompt="1"/>
          </p:nvPr>
        </p:nvSpPr>
        <p:spPr>
          <a:xfrm>
            <a:off x="6172200" y="3574011"/>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3497132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9913" y="751840"/>
            <a:ext cx="3911600" cy="2819400"/>
          </a:xfrm>
        </p:spPr>
        <p:txBody>
          <a:bodyPr/>
          <a:lstStyle>
            <a:lvl1pPr marL="342900" indent="-342900">
              <a:buFont typeface="Wingdings" panose="05000000000000000000" pitchFamily="2" charset="2"/>
              <a:buChar char="§"/>
              <a:defRPr sz="20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14" name="Content Placeholder 2">
            <a:extLst>
              <a:ext uri="{FF2B5EF4-FFF2-40B4-BE49-F238E27FC236}">
                <a16:creationId xmlns:a16="http://schemas.microsoft.com/office/drawing/2014/main" id="{C426A2A0-79E6-4926-95D5-17D8D19F639B}"/>
              </a:ext>
            </a:extLst>
          </p:cNvPr>
          <p:cNvSpPr>
            <a:spLocks noGrp="1"/>
          </p:cNvSpPr>
          <p:nvPr>
            <p:ph idx="17" hasCustomPrompt="1"/>
          </p:nvPr>
        </p:nvSpPr>
        <p:spPr>
          <a:xfrm>
            <a:off x="4114800" y="754611"/>
            <a:ext cx="39370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5" name="Content Placeholder 2">
            <a:extLst>
              <a:ext uri="{FF2B5EF4-FFF2-40B4-BE49-F238E27FC236}">
                <a16:creationId xmlns:a16="http://schemas.microsoft.com/office/drawing/2014/main" id="{50C74142-52E7-459A-8479-70D8F59AB986}"/>
              </a:ext>
            </a:extLst>
          </p:cNvPr>
          <p:cNvSpPr>
            <a:spLocks noGrp="1"/>
          </p:cNvSpPr>
          <p:nvPr>
            <p:ph idx="18" hasCustomPrompt="1"/>
          </p:nvPr>
        </p:nvSpPr>
        <p:spPr>
          <a:xfrm>
            <a:off x="8153400" y="751840"/>
            <a:ext cx="39370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6" name="Content Placeholder 2">
            <a:extLst>
              <a:ext uri="{FF2B5EF4-FFF2-40B4-BE49-F238E27FC236}">
                <a16:creationId xmlns:a16="http://schemas.microsoft.com/office/drawing/2014/main" id="{3BE890BD-5469-415B-8A1C-79AE24E4BB71}"/>
              </a:ext>
            </a:extLst>
          </p:cNvPr>
          <p:cNvSpPr>
            <a:spLocks noGrp="1"/>
          </p:cNvSpPr>
          <p:nvPr>
            <p:ph idx="19" hasCustomPrompt="1"/>
          </p:nvPr>
        </p:nvSpPr>
        <p:spPr>
          <a:xfrm>
            <a:off x="109913" y="3591903"/>
            <a:ext cx="39116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7" name="Content Placeholder 2">
            <a:extLst>
              <a:ext uri="{FF2B5EF4-FFF2-40B4-BE49-F238E27FC236}">
                <a16:creationId xmlns:a16="http://schemas.microsoft.com/office/drawing/2014/main" id="{40CA9360-C890-4111-8985-2D9D669BD96A}"/>
              </a:ext>
            </a:extLst>
          </p:cNvPr>
          <p:cNvSpPr>
            <a:spLocks noGrp="1"/>
          </p:cNvSpPr>
          <p:nvPr>
            <p:ph idx="20" hasCustomPrompt="1"/>
          </p:nvPr>
        </p:nvSpPr>
        <p:spPr>
          <a:xfrm>
            <a:off x="4114800" y="3594674"/>
            <a:ext cx="39370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8" name="Content Placeholder 2">
            <a:extLst>
              <a:ext uri="{FF2B5EF4-FFF2-40B4-BE49-F238E27FC236}">
                <a16:creationId xmlns:a16="http://schemas.microsoft.com/office/drawing/2014/main" id="{4D17C627-7AE6-45A9-8594-6F7A9F635476}"/>
              </a:ext>
            </a:extLst>
          </p:cNvPr>
          <p:cNvSpPr>
            <a:spLocks noGrp="1"/>
          </p:cNvSpPr>
          <p:nvPr>
            <p:ph idx="21" hasCustomPrompt="1"/>
          </p:nvPr>
        </p:nvSpPr>
        <p:spPr>
          <a:xfrm>
            <a:off x="8153400" y="3591903"/>
            <a:ext cx="39370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4054066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8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2000"/>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9" name="Content Placeholder 2">
            <a:extLst>
              <a:ext uri="{FF2B5EF4-FFF2-40B4-BE49-F238E27FC236}">
                <a16:creationId xmlns:a16="http://schemas.microsoft.com/office/drawing/2014/main" id="{B31978F8-3F20-4476-B0AA-51C162484930}"/>
              </a:ext>
            </a:extLst>
          </p:cNvPr>
          <p:cNvSpPr>
            <a:spLocks noGrp="1"/>
          </p:cNvSpPr>
          <p:nvPr>
            <p:ph idx="15" hasCustomPrompt="1"/>
          </p:nvPr>
        </p:nvSpPr>
        <p:spPr>
          <a:xfrm>
            <a:off x="6172200" y="753687"/>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962F3F60-28D2-4CE9-8903-4BA510400BD3}"/>
              </a:ext>
            </a:extLst>
          </p:cNvPr>
          <p:cNvSpPr>
            <a:spLocks noGrp="1"/>
          </p:cNvSpPr>
          <p:nvPr>
            <p:ph idx="16" hasCustomPrompt="1"/>
          </p:nvPr>
        </p:nvSpPr>
        <p:spPr>
          <a:xfrm>
            <a:off x="101600" y="3574011"/>
            <a:ext cx="119888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2869938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5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2000"/>
            <a:ext cx="119888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8" name="Content Placeholder 2">
            <a:extLst>
              <a:ext uri="{FF2B5EF4-FFF2-40B4-BE49-F238E27FC236}">
                <a16:creationId xmlns:a16="http://schemas.microsoft.com/office/drawing/2014/main" id="{35666F01-D63E-43B4-A086-FE883106BEA0}"/>
              </a:ext>
            </a:extLst>
          </p:cNvPr>
          <p:cNvSpPr>
            <a:spLocks noGrp="1"/>
          </p:cNvSpPr>
          <p:nvPr>
            <p:ph idx="14" hasCustomPrompt="1"/>
          </p:nvPr>
        </p:nvSpPr>
        <p:spPr>
          <a:xfrm>
            <a:off x="101600" y="3582324"/>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962F3F60-28D2-4CE9-8903-4BA510400BD3}"/>
              </a:ext>
            </a:extLst>
          </p:cNvPr>
          <p:cNvSpPr>
            <a:spLocks noGrp="1"/>
          </p:cNvSpPr>
          <p:nvPr>
            <p:ph idx="16" hasCustomPrompt="1"/>
          </p:nvPr>
        </p:nvSpPr>
        <p:spPr>
          <a:xfrm>
            <a:off x="6172200" y="3574011"/>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288322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6_Big Bullet 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 y="76200"/>
            <a:ext cx="11988800" cy="609600"/>
          </a:xfrm>
        </p:spPr>
        <p:txBody>
          <a:bodyPr>
            <a:normAutofit/>
          </a:bodyPr>
          <a:lstStyle>
            <a:lvl1pPr>
              <a:defRPr sz="2800" baseline="0"/>
            </a:lvl1pPr>
          </a:lstStyle>
          <a:p>
            <a:r>
              <a:rPr lang="en-US"/>
              <a:t>Click to edit Master title style</a:t>
            </a:r>
            <a:endParaRPr lang="en-US" dirty="0"/>
          </a:p>
        </p:txBody>
      </p:sp>
      <p:sp>
        <p:nvSpPr>
          <p:cNvPr id="3" name="Content Placeholder 2"/>
          <p:cNvSpPr>
            <a:spLocks noGrp="1"/>
          </p:cNvSpPr>
          <p:nvPr>
            <p:ph idx="1" hasCustomPrompt="1"/>
          </p:nvPr>
        </p:nvSpPr>
        <p:spPr>
          <a:xfrm>
            <a:off x="101600" y="762000"/>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09DDB8E4-97CC-4F04-A7A3-AD23E4C2B83D}" type="slidenum">
              <a:rPr lang="en-US" smtClean="0"/>
              <a:t>‹#›</a:t>
            </a:fld>
            <a:endParaRPr lang="en-US"/>
          </a:p>
        </p:txBody>
      </p:sp>
      <p:sp>
        <p:nvSpPr>
          <p:cNvPr id="8" name="Content Placeholder 2">
            <a:extLst>
              <a:ext uri="{FF2B5EF4-FFF2-40B4-BE49-F238E27FC236}">
                <a16:creationId xmlns:a16="http://schemas.microsoft.com/office/drawing/2014/main" id="{35666F01-D63E-43B4-A086-FE883106BEA0}"/>
              </a:ext>
            </a:extLst>
          </p:cNvPr>
          <p:cNvSpPr>
            <a:spLocks noGrp="1"/>
          </p:cNvSpPr>
          <p:nvPr>
            <p:ph idx="14" hasCustomPrompt="1"/>
          </p:nvPr>
        </p:nvSpPr>
        <p:spPr>
          <a:xfrm>
            <a:off x="101600" y="3582324"/>
            <a:ext cx="5918200" cy="2819400"/>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B31978F8-3F20-4476-B0AA-51C162484930}"/>
              </a:ext>
            </a:extLst>
          </p:cNvPr>
          <p:cNvSpPr>
            <a:spLocks noGrp="1"/>
          </p:cNvSpPr>
          <p:nvPr>
            <p:ph idx="15" hasCustomPrompt="1"/>
          </p:nvPr>
        </p:nvSpPr>
        <p:spPr>
          <a:xfrm>
            <a:off x="6172200" y="753686"/>
            <a:ext cx="5918200" cy="5648037"/>
          </a:xfrm>
        </p:spPr>
        <p:txBody>
          <a:bodyPr/>
          <a:lstStyle>
            <a:lvl1pPr marL="342900" indent="-342900">
              <a:buFont typeface="Wingdings" panose="05000000000000000000" pitchFamily="2" charset="2"/>
              <a:buChar char="§"/>
              <a:defRPr sz="2200"/>
            </a:lvl1pPr>
            <a:lvl2pPr>
              <a:defRPr sz="2200"/>
            </a:lvl2pPr>
            <a:lvl3pPr marL="761981" indent="-304792">
              <a:buFont typeface="Arial" panose="020B0604020202020204" pitchFamily="34" charset="0"/>
              <a:buChar char="•"/>
              <a:defRPr sz="2000">
                <a:solidFill>
                  <a:schemeClr val="tx2"/>
                </a:solidFill>
              </a:defRPr>
            </a:lvl3pPr>
            <a:lvl4pPr>
              <a:defRPr sz="1800">
                <a:solidFill>
                  <a:schemeClr val="tx1"/>
                </a:solidFill>
              </a:defRPr>
            </a:lvl4pPr>
            <a:lvl5pPr>
              <a:defRPr sz="1600">
                <a:solidFill>
                  <a:srgbClr val="FF0066"/>
                </a:solidFill>
              </a:defRPr>
            </a:lvl5pPr>
          </a:lstStyle>
          <a:p>
            <a:pPr lvl="0"/>
            <a:r>
              <a:rPr lang="en-US" dirty="0"/>
              <a:t>18pt Medium Sub Line</a:t>
            </a:r>
          </a:p>
          <a:p>
            <a:pPr lvl="1"/>
            <a:r>
              <a:rPr lang="en-US" dirty="0"/>
              <a:t>18pt Regular Big Bullet One</a:t>
            </a:r>
          </a:p>
          <a:p>
            <a:pPr lvl="2"/>
            <a:r>
              <a:rPr lang="en-US" dirty="0"/>
              <a:t>Sub-bullet</a:t>
            </a:r>
          </a:p>
          <a:p>
            <a:pPr lvl="3"/>
            <a:r>
              <a:rPr lang="en-US" dirty="0"/>
              <a:t>Fourth level</a:t>
            </a:r>
          </a:p>
          <a:p>
            <a:pPr lvl="4"/>
            <a:r>
              <a:rPr lang="en-US" dirty="0"/>
              <a:t>Fifth level</a:t>
            </a:r>
          </a:p>
        </p:txBody>
      </p:sp>
    </p:spTree>
    <p:extLst>
      <p:ext uri="{BB962C8B-B14F-4D97-AF65-F5344CB8AC3E}">
        <p14:creationId xmlns:p14="http://schemas.microsoft.com/office/powerpoint/2010/main" val="2172880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Freeform 11"/>
          <p:cNvSpPr/>
          <p:nvPr/>
        </p:nvSpPr>
        <p:spPr>
          <a:xfrm>
            <a:off x="7" y="6404408"/>
            <a:ext cx="12201119" cy="456141"/>
          </a:xfrm>
          <a:custGeom>
            <a:avLst/>
            <a:gdLst>
              <a:gd name="connsiteX0" fmla="*/ 9155339 w 9162317"/>
              <a:gd name="connsiteY0" fmla="*/ 0 h 460573"/>
              <a:gd name="connsiteX1" fmla="*/ 8352851 w 9162317"/>
              <a:gd name="connsiteY1" fmla="*/ 6978 h 460573"/>
              <a:gd name="connsiteX2" fmla="*/ 7829490 w 9162317"/>
              <a:gd name="connsiteY2" fmla="*/ 314027 h 460573"/>
              <a:gd name="connsiteX3" fmla="*/ 0 w 9162317"/>
              <a:gd name="connsiteY3" fmla="*/ 307048 h 460573"/>
              <a:gd name="connsiteX4" fmla="*/ 0 w 9162317"/>
              <a:gd name="connsiteY4" fmla="*/ 460573 h 460573"/>
              <a:gd name="connsiteX5" fmla="*/ 9162317 w 9162317"/>
              <a:gd name="connsiteY5" fmla="*/ 453594 h 460573"/>
              <a:gd name="connsiteX6" fmla="*/ 9155339 w 9162317"/>
              <a:gd name="connsiteY6" fmla="*/ 0 h 460573"/>
              <a:gd name="connsiteX0" fmla="*/ 9168064 w 9168064"/>
              <a:gd name="connsiteY0" fmla="*/ 2547 h 453595"/>
              <a:gd name="connsiteX1" fmla="*/ 8352851 w 9168064"/>
              <a:gd name="connsiteY1" fmla="*/ 0 h 453595"/>
              <a:gd name="connsiteX2" fmla="*/ 7829490 w 9168064"/>
              <a:gd name="connsiteY2" fmla="*/ 307049 h 453595"/>
              <a:gd name="connsiteX3" fmla="*/ 0 w 9168064"/>
              <a:gd name="connsiteY3" fmla="*/ 300070 h 453595"/>
              <a:gd name="connsiteX4" fmla="*/ 0 w 9168064"/>
              <a:gd name="connsiteY4" fmla="*/ 453595 h 453595"/>
              <a:gd name="connsiteX5" fmla="*/ 9162317 w 9168064"/>
              <a:gd name="connsiteY5" fmla="*/ 446616 h 453595"/>
              <a:gd name="connsiteX6" fmla="*/ 9168064 w 9168064"/>
              <a:gd name="connsiteY6" fmla="*/ 2547 h 453595"/>
              <a:gd name="connsiteX0" fmla="*/ 9168064 w 9168064"/>
              <a:gd name="connsiteY0" fmla="*/ 2547 h 456141"/>
              <a:gd name="connsiteX1" fmla="*/ 8352851 w 9168064"/>
              <a:gd name="connsiteY1" fmla="*/ 0 h 456141"/>
              <a:gd name="connsiteX2" fmla="*/ 7829490 w 9168064"/>
              <a:gd name="connsiteY2" fmla="*/ 307049 h 456141"/>
              <a:gd name="connsiteX3" fmla="*/ 0 w 9168064"/>
              <a:gd name="connsiteY3" fmla="*/ 300070 h 456141"/>
              <a:gd name="connsiteX4" fmla="*/ 0 w 9168064"/>
              <a:gd name="connsiteY4" fmla="*/ 453595 h 456141"/>
              <a:gd name="connsiteX5" fmla="*/ 9155954 w 9168064"/>
              <a:gd name="connsiteY5" fmla="*/ 456141 h 456141"/>
              <a:gd name="connsiteX6" fmla="*/ 9168064 w 9168064"/>
              <a:gd name="connsiteY6" fmla="*/ 2547 h 456141"/>
              <a:gd name="connsiteX0" fmla="*/ 9168064 w 9169169"/>
              <a:gd name="connsiteY0" fmla="*/ 2547 h 456141"/>
              <a:gd name="connsiteX1" fmla="*/ 8352851 w 9169169"/>
              <a:gd name="connsiteY1" fmla="*/ 0 h 456141"/>
              <a:gd name="connsiteX2" fmla="*/ 7829490 w 9169169"/>
              <a:gd name="connsiteY2" fmla="*/ 307049 h 456141"/>
              <a:gd name="connsiteX3" fmla="*/ 0 w 9169169"/>
              <a:gd name="connsiteY3" fmla="*/ 300070 h 456141"/>
              <a:gd name="connsiteX4" fmla="*/ 0 w 9169169"/>
              <a:gd name="connsiteY4" fmla="*/ 453595 h 456141"/>
              <a:gd name="connsiteX5" fmla="*/ 9168679 w 9169169"/>
              <a:gd name="connsiteY5" fmla="*/ 456141 h 456141"/>
              <a:gd name="connsiteX6" fmla="*/ 9168064 w 9169169"/>
              <a:gd name="connsiteY6" fmla="*/ 2547 h 45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9169" h="456141">
                <a:moveTo>
                  <a:pt x="9168064" y="2547"/>
                </a:moveTo>
                <a:lnTo>
                  <a:pt x="8352851" y="0"/>
                </a:lnTo>
                <a:lnTo>
                  <a:pt x="7829490" y="307049"/>
                </a:lnTo>
                <a:lnTo>
                  <a:pt x="0" y="300070"/>
                </a:lnTo>
                <a:lnTo>
                  <a:pt x="0" y="453595"/>
                </a:lnTo>
                <a:lnTo>
                  <a:pt x="9168679" y="456141"/>
                </a:lnTo>
                <a:cubicBezTo>
                  <a:pt x="9170595" y="308118"/>
                  <a:pt x="9166148" y="150570"/>
                  <a:pt x="9168064" y="2547"/>
                </a:cubicBezTo>
                <a:close/>
              </a:path>
            </a:pathLst>
          </a:cu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2" name="Title Placeholder 1"/>
          <p:cNvSpPr>
            <a:spLocks noGrp="1"/>
          </p:cNvSpPr>
          <p:nvPr>
            <p:ph type="title"/>
          </p:nvPr>
        </p:nvSpPr>
        <p:spPr>
          <a:xfrm>
            <a:off x="101600" y="76202"/>
            <a:ext cx="12020695" cy="843303"/>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113794" y="946927"/>
            <a:ext cx="12008503" cy="5283726"/>
          </a:xfrm>
          <a:prstGeom prst="rect">
            <a:avLst/>
          </a:prstGeom>
        </p:spPr>
        <p:txBody>
          <a:bodyPr vert="horz" lIns="0" tIns="0" rIns="0" bIns="0" rtlCol="0">
            <a:normAutofit/>
          </a:bodyPr>
          <a:lstStyle/>
          <a:p>
            <a:pPr lvl="0"/>
            <a:r>
              <a:rPr lang="en-US" dirty="0"/>
              <a:t>Click to edit Master text styles</a:t>
            </a:r>
          </a:p>
          <a:p>
            <a:pPr lvl="1"/>
            <a:r>
              <a:rPr lang="en-US" dirty="0"/>
              <a:t>16pt Regular Big Bullet One</a:t>
            </a:r>
          </a:p>
          <a:p>
            <a:pPr lvl="2"/>
            <a:r>
              <a:rPr lang="en-US" dirty="0"/>
              <a:t>Sub-bullet</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9277496" y="6484270"/>
            <a:ext cx="2844800" cy="365125"/>
          </a:xfrm>
          <a:prstGeom prst="rect">
            <a:avLst/>
          </a:prstGeom>
        </p:spPr>
        <p:txBody>
          <a:bodyPr vert="horz" lIns="0" tIns="0" rIns="0" bIns="0" rtlCol="0" anchor="ctr"/>
          <a:lstStyle>
            <a:lvl1pPr algn="r">
              <a:defRPr sz="1067">
                <a:solidFill>
                  <a:srgbClr val="FFFFFF"/>
                </a:solidFill>
                <a:latin typeface="Neo Sans Intel Light"/>
                <a:cs typeface="Neo Sans Intel Light"/>
              </a:defRPr>
            </a:lvl1pPr>
          </a:lstStyle>
          <a:p>
            <a:fld id="{09DDB8E4-97CC-4F04-A7A3-AD23E4C2B83D}" type="slidenum">
              <a:rPr lang="en-US" smtClean="0"/>
              <a:t>‹#›</a:t>
            </a:fld>
            <a:endParaRPr lang="en-US"/>
          </a:p>
        </p:txBody>
      </p:sp>
      <p:cxnSp>
        <p:nvCxnSpPr>
          <p:cNvPr id="11" name="Straight Connector 10"/>
          <p:cNvCxnSpPr/>
          <p:nvPr/>
        </p:nvCxnSpPr>
        <p:spPr>
          <a:xfrm>
            <a:off x="11633712" y="6511692"/>
            <a:ext cx="0" cy="238125"/>
          </a:xfrm>
          <a:prstGeom prst="line">
            <a:avLst/>
          </a:prstGeom>
          <a:ln w="3175">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0" name="Picture 9" descr="int_lookins_hrz_rgb_wht_24.png"/>
          <p:cNvPicPr>
            <a:picLocks noChangeAspect="1"/>
          </p:cNvPicPr>
          <p:nvPr/>
        </p:nvPicPr>
        <p:blipFill rotWithShape="1">
          <a:blip r:embed="rId16" cstate="screen">
            <a:extLst>
              <a:ext uri="{28A0092B-C50C-407E-A947-70E740481C1C}">
                <a14:useLocalDpi xmlns:a14="http://schemas.microsoft.com/office/drawing/2010/main" val="0"/>
              </a:ext>
            </a:extLst>
          </a:blip>
          <a:srcRect r="53442"/>
          <a:stretch/>
        </p:blipFill>
        <p:spPr>
          <a:xfrm>
            <a:off x="11017160" y="6485467"/>
            <a:ext cx="474149" cy="299581"/>
          </a:xfrm>
          <a:prstGeom prst="rect">
            <a:avLst/>
          </a:prstGeom>
        </p:spPr>
      </p:pic>
      <p:sp>
        <p:nvSpPr>
          <p:cNvPr id="13" name="Rectangle 12"/>
          <p:cNvSpPr/>
          <p:nvPr/>
        </p:nvSpPr>
        <p:spPr>
          <a:xfrm>
            <a:off x="459952" y="6391714"/>
            <a:ext cx="2853666" cy="276999"/>
          </a:xfrm>
          <a:prstGeom prst="rect">
            <a:avLst/>
          </a:prstGeom>
        </p:spPr>
        <p:txBody>
          <a:bodyPr wrap="none">
            <a:spAutoFit/>
          </a:bodyPr>
          <a:lstStyle/>
          <a:p>
            <a:r>
              <a:rPr lang="en-US" sz="1200" dirty="0">
                <a:solidFill>
                  <a:schemeClr val="tx2"/>
                </a:solidFill>
              </a:rPr>
              <a:t>Non-Volatile Memory Solutions Group</a:t>
            </a:r>
          </a:p>
        </p:txBody>
      </p:sp>
      <p:sp>
        <p:nvSpPr>
          <p:cNvPr id="14" name="Rectangle 13"/>
          <p:cNvSpPr/>
          <p:nvPr/>
        </p:nvSpPr>
        <p:spPr>
          <a:xfrm>
            <a:off x="4541704" y="6391714"/>
            <a:ext cx="2629246" cy="276999"/>
          </a:xfrm>
          <a:prstGeom prst="rect">
            <a:avLst/>
          </a:prstGeom>
        </p:spPr>
        <p:txBody>
          <a:bodyPr wrap="none">
            <a:spAutoFit/>
          </a:bodyPr>
          <a:lstStyle/>
          <a:p>
            <a:r>
              <a:rPr lang="en-US" sz="1200" dirty="0">
                <a:solidFill>
                  <a:schemeClr val="tx2"/>
                </a:solidFill>
              </a:rPr>
              <a:t>Intel Confidential - Do Not Forward</a:t>
            </a:r>
          </a:p>
        </p:txBody>
      </p:sp>
    </p:spTree>
    <p:extLst>
      <p:ext uri="{BB962C8B-B14F-4D97-AF65-F5344CB8AC3E}">
        <p14:creationId xmlns:p14="http://schemas.microsoft.com/office/powerpoint/2010/main" val="197238621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3" r:id="rId7"/>
    <p:sldLayoutId id="2147483684" r:id="rId8"/>
    <p:sldLayoutId id="2147483685" r:id="rId9"/>
    <p:sldLayoutId id="2147483686" r:id="rId10"/>
    <p:sldLayoutId id="2147483680" r:id="rId11"/>
    <p:sldLayoutId id="2147483681" r:id="rId12"/>
    <p:sldLayoutId id="2147483682" r:id="rId13"/>
    <p:sldLayoutId id="2147483687" r:id="rId14"/>
  </p:sldLayoutIdLst>
  <p:txStyles>
    <p:titleStyle>
      <a:lvl1pPr algn="l" defTabSz="609585" rtl="0" eaLnBrk="1" latinLnBrk="0" hangingPunct="1">
        <a:spcBef>
          <a:spcPct val="0"/>
        </a:spcBef>
        <a:buNone/>
        <a:defRPr sz="3200" kern="1200">
          <a:solidFill>
            <a:schemeClr val="accent1"/>
          </a:solidFill>
          <a:latin typeface="+mj-lt"/>
          <a:ea typeface="+mj-ea"/>
          <a:cs typeface="+mj-cs"/>
        </a:defRPr>
      </a:lvl1pPr>
    </p:titleStyle>
    <p:bodyStyle>
      <a:lvl1pPr marL="0" indent="0" algn="l" defTabSz="609585" rtl="0" eaLnBrk="1" latinLnBrk="0" hangingPunct="1">
        <a:spcBef>
          <a:spcPts val="1600"/>
        </a:spcBef>
        <a:spcAft>
          <a:spcPts val="0"/>
        </a:spcAft>
        <a:buFont typeface="Arial"/>
        <a:buNone/>
        <a:defRPr sz="2400" b="0" kern="1200">
          <a:solidFill>
            <a:srgbClr val="0071C5"/>
          </a:solidFill>
          <a:latin typeface="+mn-lt"/>
          <a:ea typeface="+mn-ea"/>
          <a:cs typeface="Neo Sans Intel"/>
        </a:defRPr>
      </a:lvl1pPr>
      <a:lvl2pPr marL="300559" indent="-300559" algn="l" defTabSz="609585" rtl="0" eaLnBrk="1" latinLnBrk="0" hangingPunct="1">
        <a:spcBef>
          <a:spcPts val="1067"/>
        </a:spcBef>
        <a:buFont typeface="Wingdings" charset="2"/>
        <a:buChar char="§"/>
        <a:defRPr sz="2133" kern="1200" baseline="0">
          <a:solidFill>
            <a:schemeClr val="tx2"/>
          </a:solidFill>
          <a:latin typeface="+mn-lt"/>
          <a:ea typeface="+mn-ea"/>
          <a:cs typeface="Neo Sans Intel Medium"/>
        </a:defRPr>
      </a:lvl2pPr>
      <a:lvl3pPr marL="761981" indent="-304792" algn="l" defTabSz="609585" rtl="0" eaLnBrk="1" latinLnBrk="0" hangingPunct="1">
        <a:spcBef>
          <a:spcPts val="533"/>
        </a:spcBef>
        <a:buFont typeface="Wingdings" charset="2"/>
        <a:buChar char="§"/>
        <a:defRPr sz="2133" kern="1200">
          <a:solidFill>
            <a:schemeClr val="tx2"/>
          </a:solidFill>
          <a:latin typeface="+mn-lt"/>
          <a:ea typeface="+mn-ea"/>
          <a:cs typeface="Neo Sans Intel"/>
        </a:defRPr>
      </a:lvl3pPr>
      <a:lvl4pPr marL="1293252" indent="-304792" algn="l" defTabSz="609585" rtl="0" eaLnBrk="1" latinLnBrk="0" hangingPunct="1">
        <a:spcBef>
          <a:spcPts val="267"/>
        </a:spcBef>
        <a:buFont typeface="Arial"/>
        <a:buChar char="–"/>
        <a:defRPr sz="2133" kern="1200">
          <a:solidFill>
            <a:schemeClr val="tx2"/>
          </a:solidFill>
          <a:latin typeface="+mn-lt"/>
          <a:ea typeface="+mn-ea"/>
          <a:cs typeface="Neo Sans Intel"/>
        </a:defRPr>
      </a:lvl4pPr>
      <a:lvl5pPr marL="1758907" indent="-304792" algn="l" defTabSz="609585" rtl="0" eaLnBrk="1" latinLnBrk="0" hangingPunct="1">
        <a:spcBef>
          <a:spcPct val="20000"/>
        </a:spcBef>
        <a:buFont typeface="Arial"/>
        <a:buChar char="»"/>
        <a:defRPr sz="1867" kern="1200">
          <a:solidFill>
            <a:schemeClr val="tx2"/>
          </a:solidFill>
          <a:latin typeface="+mn-lt"/>
          <a:ea typeface="+mn-ea"/>
          <a:cs typeface="Neo Sans Intel"/>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1198D-41D3-4FFD-AD07-F02F9009871F}"/>
              </a:ext>
            </a:extLst>
          </p:cNvPr>
          <p:cNvSpPr>
            <a:spLocks noGrp="1"/>
          </p:cNvSpPr>
          <p:nvPr>
            <p:ph type="ctrTitle"/>
          </p:nvPr>
        </p:nvSpPr>
        <p:spPr/>
        <p:txBody>
          <a:bodyPr/>
          <a:lstStyle/>
          <a:p>
            <a:r>
              <a:rPr lang="en-US" dirty="0"/>
              <a:t>ATF32 Scribe Status</a:t>
            </a:r>
          </a:p>
        </p:txBody>
      </p:sp>
      <p:sp>
        <p:nvSpPr>
          <p:cNvPr id="3" name="Subtitle 2">
            <a:extLst>
              <a:ext uri="{FF2B5EF4-FFF2-40B4-BE49-F238E27FC236}">
                <a16:creationId xmlns:a16="http://schemas.microsoft.com/office/drawing/2014/main" id="{B73931A5-76F8-495D-928C-27CE4AD190D1}"/>
              </a:ext>
            </a:extLst>
          </p:cNvPr>
          <p:cNvSpPr>
            <a:spLocks noGrp="1"/>
          </p:cNvSpPr>
          <p:nvPr>
            <p:ph type="subTitle" idx="1"/>
          </p:nvPr>
        </p:nvSpPr>
        <p:spPr/>
        <p:txBody>
          <a:bodyPr/>
          <a:lstStyle/>
          <a:p>
            <a:r>
              <a:rPr lang="en-US" dirty="0"/>
              <a:t>TD Collateral.</a:t>
            </a:r>
          </a:p>
        </p:txBody>
      </p:sp>
    </p:spTree>
    <p:extLst>
      <p:ext uri="{BB962C8B-B14F-4D97-AF65-F5344CB8AC3E}">
        <p14:creationId xmlns:p14="http://schemas.microsoft.com/office/powerpoint/2010/main" val="4030557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8C71-ACD9-4ADC-A142-FF844E7E34FB}"/>
              </a:ext>
            </a:extLst>
          </p:cNvPr>
          <p:cNvSpPr>
            <a:spLocks noGrp="1"/>
          </p:cNvSpPr>
          <p:nvPr>
            <p:ph type="title"/>
          </p:nvPr>
        </p:nvSpPr>
        <p:spPr>
          <a:xfrm>
            <a:off x="101600" y="76200"/>
            <a:ext cx="11988800" cy="588151"/>
          </a:xfrm>
        </p:spPr>
        <p:txBody>
          <a:bodyPr/>
          <a:lstStyle/>
          <a:p>
            <a:r>
              <a:rPr lang="en-US" dirty="0"/>
              <a:t>Current Status &amp; Roadmap </a:t>
            </a:r>
          </a:p>
        </p:txBody>
      </p:sp>
      <p:pic>
        <p:nvPicPr>
          <p:cNvPr id="4" name="Picture 3">
            <a:extLst>
              <a:ext uri="{FF2B5EF4-FFF2-40B4-BE49-F238E27FC236}">
                <a16:creationId xmlns:a16="http://schemas.microsoft.com/office/drawing/2014/main" id="{6A536923-BA96-40C2-83B0-BB13440A520B}"/>
              </a:ext>
            </a:extLst>
          </p:cNvPr>
          <p:cNvPicPr>
            <a:picLocks noChangeAspect="1"/>
          </p:cNvPicPr>
          <p:nvPr/>
        </p:nvPicPr>
        <p:blipFill>
          <a:blip r:embed="rId2"/>
          <a:stretch>
            <a:fillRect/>
          </a:stretch>
        </p:blipFill>
        <p:spPr>
          <a:xfrm>
            <a:off x="874643" y="4543492"/>
            <a:ext cx="9607285" cy="1767856"/>
          </a:xfrm>
          <a:prstGeom prst="rect">
            <a:avLst/>
          </a:prstGeom>
        </p:spPr>
      </p:pic>
      <p:sp>
        <p:nvSpPr>
          <p:cNvPr id="5" name="Content Placeholder 4">
            <a:extLst>
              <a:ext uri="{FF2B5EF4-FFF2-40B4-BE49-F238E27FC236}">
                <a16:creationId xmlns:a16="http://schemas.microsoft.com/office/drawing/2014/main" id="{B7C1D69C-F253-49E1-AE81-4DE9C595D328}"/>
              </a:ext>
            </a:extLst>
          </p:cNvPr>
          <p:cNvSpPr>
            <a:spLocks noGrp="1"/>
          </p:cNvSpPr>
          <p:nvPr>
            <p:ph idx="1"/>
          </p:nvPr>
        </p:nvSpPr>
        <p:spPr>
          <a:xfrm>
            <a:off x="517092" y="3369365"/>
            <a:ext cx="10922848" cy="488900"/>
          </a:xfrm>
        </p:spPr>
        <p:txBody>
          <a:bodyPr>
            <a:normAutofit fontScale="92500" lnSpcReduction="10000"/>
          </a:bodyPr>
          <a:lstStyle/>
          <a:p>
            <a:pPr marL="0" indent="0">
              <a:buNone/>
            </a:pPr>
            <a:r>
              <a:rPr lang="en-US" sz="1800" i="1" dirty="0"/>
              <a:t>*** ASML mark reduction and overlapped scribe pay-back will be much higher (2-3x, combined) with </a:t>
            </a:r>
            <a:r>
              <a:rPr lang="en-US" sz="1800" i="1" dirty="0" err="1"/>
              <a:t>fwd</a:t>
            </a:r>
            <a:r>
              <a:rPr lang="en-US" sz="1800" i="1" dirty="0"/>
              <a:t>-looking smaller pad pitch.</a:t>
            </a:r>
          </a:p>
        </p:txBody>
      </p:sp>
      <p:pic>
        <p:nvPicPr>
          <p:cNvPr id="7" name="Picture 6">
            <a:extLst>
              <a:ext uri="{FF2B5EF4-FFF2-40B4-BE49-F238E27FC236}">
                <a16:creationId xmlns:a16="http://schemas.microsoft.com/office/drawing/2014/main" id="{88C379D3-0D99-44A3-8A96-E5897F695862}"/>
              </a:ext>
            </a:extLst>
          </p:cNvPr>
          <p:cNvPicPr>
            <a:picLocks noChangeAspect="1"/>
          </p:cNvPicPr>
          <p:nvPr/>
        </p:nvPicPr>
        <p:blipFill>
          <a:blip r:embed="rId3"/>
          <a:stretch>
            <a:fillRect/>
          </a:stretch>
        </p:blipFill>
        <p:spPr>
          <a:xfrm>
            <a:off x="-1" y="664351"/>
            <a:ext cx="12201181" cy="2575805"/>
          </a:xfrm>
          <a:prstGeom prst="rect">
            <a:avLst/>
          </a:prstGeom>
        </p:spPr>
      </p:pic>
    </p:spTree>
    <p:extLst>
      <p:ext uri="{BB962C8B-B14F-4D97-AF65-F5344CB8AC3E}">
        <p14:creationId xmlns:p14="http://schemas.microsoft.com/office/powerpoint/2010/main" val="236888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AA396-F3B2-4E9A-B545-D83B1FD9C41B}"/>
              </a:ext>
            </a:extLst>
          </p:cNvPr>
          <p:cNvSpPr>
            <a:spLocks noGrp="1"/>
          </p:cNvSpPr>
          <p:nvPr>
            <p:ph type="title"/>
          </p:nvPr>
        </p:nvSpPr>
        <p:spPr/>
        <p:txBody>
          <a:bodyPr/>
          <a:lstStyle/>
          <a:p>
            <a:r>
              <a:rPr lang="en-US" dirty="0"/>
              <a:t>Decision Path &amp; Fit</a:t>
            </a:r>
          </a:p>
        </p:txBody>
      </p:sp>
      <p:sp>
        <p:nvSpPr>
          <p:cNvPr id="3" name="Content Placeholder 2">
            <a:extLst>
              <a:ext uri="{FF2B5EF4-FFF2-40B4-BE49-F238E27FC236}">
                <a16:creationId xmlns:a16="http://schemas.microsoft.com/office/drawing/2014/main" id="{0148D820-D690-47A1-ACB3-82D532F74C51}"/>
              </a:ext>
            </a:extLst>
          </p:cNvPr>
          <p:cNvSpPr>
            <a:spLocks noGrp="1"/>
          </p:cNvSpPr>
          <p:nvPr>
            <p:ph idx="1"/>
          </p:nvPr>
        </p:nvSpPr>
        <p:spPr>
          <a:xfrm>
            <a:off x="203200" y="685800"/>
            <a:ext cx="11988800" cy="5282324"/>
          </a:xfrm>
        </p:spPr>
        <p:txBody>
          <a:bodyPr/>
          <a:lstStyle/>
          <a:p>
            <a:r>
              <a:rPr lang="en-US" dirty="0"/>
              <a:t>30.4x34.4um pad opening with 32x36um pad size &amp; 70 um pitch</a:t>
            </a:r>
          </a:p>
          <a:p>
            <a:r>
              <a:rPr lang="en-US" dirty="0"/>
              <a:t>Enables 58 pads on vertical scribe for E-test (Rev 0 assessment)</a:t>
            </a:r>
          </a:p>
          <a:p>
            <a:r>
              <a:rPr lang="en-US" dirty="0"/>
              <a:t>Additional 38~40 pads for </a:t>
            </a:r>
            <a:r>
              <a:rPr lang="en-US" dirty="0" err="1"/>
              <a:t>Eng</a:t>
            </a:r>
            <a:r>
              <a:rPr lang="en-US" dirty="0"/>
              <a:t> / Modeling on Horizontal scribe</a:t>
            </a:r>
          </a:p>
          <a:p>
            <a:pPr marL="0" indent="0">
              <a:buNone/>
            </a:pPr>
            <a:endParaRPr lang="en-US" dirty="0"/>
          </a:p>
          <a:p>
            <a:endParaRPr lang="en-US"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1AB4201E-653E-4F36-8EBA-E1998BF0D589}"/>
              </a:ext>
            </a:extLst>
          </p:cNvPr>
          <p:cNvPicPr>
            <a:picLocks noChangeAspect="1"/>
          </p:cNvPicPr>
          <p:nvPr/>
        </p:nvPicPr>
        <p:blipFill>
          <a:blip r:embed="rId2"/>
          <a:stretch>
            <a:fillRect/>
          </a:stretch>
        </p:blipFill>
        <p:spPr>
          <a:xfrm>
            <a:off x="101600" y="2435087"/>
            <a:ext cx="12009931" cy="4142637"/>
          </a:xfrm>
          <a:prstGeom prst="rect">
            <a:avLst/>
          </a:prstGeom>
        </p:spPr>
      </p:pic>
    </p:spTree>
    <p:extLst>
      <p:ext uri="{BB962C8B-B14F-4D97-AF65-F5344CB8AC3E}">
        <p14:creationId xmlns:p14="http://schemas.microsoft.com/office/powerpoint/2010/main" val="1706011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7E85-8E1A-4138-A421-39C9CE6FACF7}"/>
              </a:ext>
            </a:extLst>
          </p:cNvPr>
          <p:cNvSpPr>
            <a:spLocks noGrp="1"/>
          </p:cNvSpPr>
          <p:nvPr>
            <p:ph type="title"/>
          </p:nvPr>
        </p:nvSpPr>
        <p:spPr>
          <a:xfrm>
            <a:off x="101599" y="-56874"/>
            <a:ext cx="11988800" cy="609600"/>
          </a:xfrm>
        </p:spPr>
        <p:txBody>
          <a:bodyPr/>
          <a:lstStyle/>
          <a:p>
            <a:r>
              <a:rPr lang="en-US" dirty="0"/>
              <a:t>Next Steps</a:t>
            </a:r>
          </a:p>
        </p:txBody>
      </p:sp>
      <p:sp>
        <p:nvSpPr>
          <p:cNvPr id="3" name="Content Placeholder 2">
            <a:extLst>
              <a:ext uri="{FF2B5EF4-FFF2-40B4-BE49-F238E27FC236}">
                <a16:creationId xmlns:a16="http://schemas.microsoft.com/office/drawing/2014/main" id="{287C7F28-8993-46DD-82C4-54BBF1681A0A}"/>
              </a:ext>
            </a:extLst>
          </p:cNvPr>
          <p:cNvSpPr>
            <a:spLocks noGrp="1"/>
          </p:cNvSpPr>
          <p:nvPr>
            <p:ph idx="1"/>
          </p:nvPr>
        </p:nvSpPr>
        <p:spPr>
          <a:xfrm>
            <a:off x="239090" y="558800"/>
            <a:ext cx="11713817" cy="5987222"/>
          </a:xfrm>
        </p:spPr>
        <p:txBody>
          <a:bodyPr>
            <a:normAutofit/>
          </a:bodyPr>
          <a:lstStyle/>
          <a:p>
            <a:pPr marL="0" indent="0">
              <a:buNone/>
            </a:pPr>
            <a:r>
              <a:rPr lang="en-US" b="1" u="sng" dirty="0"/>
              <a:t>Near Term (Q2/Q3)</a:t>
            </a:r>
            <a:endParaRPr lang="en-US" sz="2000" dirty="0"/>
          </a:p>
          <a:p>
            <a:r>
              <a:rPr lang="en-US" sz="2000" dirty="0"/>
              <a:t>Tape out TM2/Pad mask with the new pad size &amp; pitch</a:t>
            </a:r>
          </a:p>
          <a:p>
            <a:pPr marL="0" lvl="1" indent="0">
              <a:buNone/>
            </a:pPr>
            <a:r>
              <a:rPr lang="en-US" sz="2000" dirty="0"/>
              <a:t>	- Capture new POR pad size and future scaled pad size</a:t>
            </a:r>
          </a:p>
          <a:p>
            <a:pPr marL="0" lvl="1" indent="0">
              <a:buNone/>
            </a:pPr>
            <a:r>
              <a:rPr lang="en-US" sz="2000" dirty="0"/>
              <a:t>	- also enable new pad at any Cu level (many layers taping out) for inline test validation</a:t>
            </a:r>
          </a:p>
          <a:p>
            <a:r>
              <a:rPr lang="en-US" sz="2000" dirty="0"/>
              <a:t>Order both Cantilever and Vertical probe cards for evaluation ($15-20K)</a:t>
            </a:r>
          </a:p>
          <a:p>
            <a:r>
              <a:rPr lang="en-US" sz="2000" dirty="0"/>
              <a:t>Fully validate HVM capability prior to ATF Si arrival at inline / EOL tests</a:t>
            </a:r>
          </a:p>
          <a:p>
            <a:r>
              <a:rPr lang="en-US" sz="2000" i="1" dirty="0"/>
              <a:t>Assembly wants to reduce low-k  + narrow scribe risk by enabling SDBG.  SDBG not working with P-/P+ epi wafers.  Assembly request is to accelerate migration to non-epi p- wafer.</a:t>
            </a:r>
          </a:p>
          <a:p>
            <a:pPr marL="0" indent="0">
              <a:buNone/>
            </a:pPr>
            <a:r>
              <a:rPr lang="en-US" b="1" u="sng" dirty="0"/>
              <a:t>Q3 &amp; Beyond</a:t>
            </a:r>
          </a:p>
          <a:p>
            <a:r>
              <a:rPr lang="en-US" sz="2000" dirty="0"/>
              <a:t>Plan, budget &amp; execute towards ASML tool upgrade for elimination of large marks in scribe</a:t>
            </a:r>
          </a:p>
          <a:p>
            <a:r>
              <a:rPr lang="en-US" sz="2000" dirty="0"/>
              <a:t>Start validating new overlap scribe scheme (must have for future) </a:t>
            </a:r>
          </a:p>
          <a:p>
            <a:r>
              <a:rPr lang="en-US" sz="2000" dirty="0"/>
              <a:t>Plan for further scribe scaling to 65um for Bow Falls</a:t>
            </a:r>
          </a:p>
        </p:txBody>
      </p:sp>
    </p:spTree>
    <p:extLst>
      <p:ext uri="{BB962C8B-B14F-4D97-AF65-F5344CB8AC3E}">
        <p14:creationId xmlns:p14="http://schemas.microsoft.com/office/powerpoint/2010/main" val="3236795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4C4F4-3DDC-458A-88AC-81C932CEE5A6}"/>
              </a:ext>
            </a:extLst>
          </p:cNvPr>
          <p:cNvSpPr>
            <a:spLocks noGrp="1"/>
          </p:cNvSpPr>
          <p:nvPr>
            <p:ph type="ctrTitle"/>
          </p:nvPr>
        </p:nvSpPr>
        <p:spPr/>
        <p:txBody>
          <a:bodyPr/>
          <a:lstStyle/>
          <a:p>
            <a:r>
              <a:rPr lang="en-US" dirty="0"/>
              <a:t>Back-up</a:t>
            </a:r>
          </a:p>
        </p:txBody>
      </p:sp>
    </p:spTree>
    <p:extLst>
      <p:ext uri="{BB962C8B-B14F-4D97-AF65-F5344CB8AC3E}">
        <p14:creationId xmlns:p14="http://schemas.microsoft.com/office/powerpoint/2010/main" val="2756220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3B712-52AE-442D-870C-4425BD3B0C21}"/>
              </a:ext>
            </a:extLst>
          </p:cNvPr>
          <p:cNvSpPr>
            <a:spLocks noGrp="1"/>
          </p:cNvSpPr>
          <p:nvPr>
            <p:ph type="title"/>
          </p:nvPr>
        </p:nvSpPr>
        <p:spPr/>
        <p:txBody>
          <a:bodyPr/>
          <a:lstStyle/>
          <a:p>
            <a:r>
              <a:rPr lang="en-US" dirty="0"/>
              <a:t>From Vendor</a:t>
            </a:r>
          </a:p>
        </p:txBody>
      </p:sp>
      <p:pic>
        <p:nvPicPr>
          <p:cNvPr id="4" name="Content Placeholder 3">
            <a:extLst>
              <a:ext uri="{FF2B5EF4-FFF2-40B4-BE49-F238E27FC236}">
                <a16:creationId xmlns:a16="http://schemas.microsoft.com/office/drawing/2014/main" id="{25DB2ABB-0D2E-4760-9937-FC9443B7FAE7}"/>
              </a:ext>
            </a:extLst>
          </p:cNvPr>
          <p:cNvPicPr>
            <a:picLocks noGrp="1" noChangeAspect="1"/>
          </p:cNvPicPr>
          <p:nvPr>
            <p:ph idx="1"/>
          </p:nvPr>
        </p:nvPicPr>
        <p:blipFill>
          <a:blip r:embed="rId2"/>
          <a:stretch>
            <a:fillRect/>
          </a:stretch>
        </p:blipFill>
        <p:spPr>
          <a:xfrm>
            <a:off x="457201" y="829870"/>
            <a:ext cx="9220200" cy="4602953"/>
          </a:xfrm>
          <a:prstGeom prst="rect">
            <a:avLst/>
          </a:prstGeom>
        </p:spPr>
      </p:pic>
      <p:sp>
        <p:nvSpPr>
          <p:cNvPr id="5" name="Rectangle 4">
            <a:extLst>
              <a:ext uri="{FF2B5EF4-FFF2-40B4-BE49-F238E27FC236}">
                <a16:creationId xmlns:a16="http://schemas.microsoft.com/office/drawing/2014/main" id="{4B740206-CB9D-4267-A8F5-72D4315981D1}"/>
              </a:ext>
            </a:extLst>
          </p:cNvPr>
          <p:cNvSpPr/>
          <p:nvPr/>
        </p:nvSpPr>
        <p:spPr>
          <a:xfrm>
            <a:off x="2590800" y="5638800"/>
            <a:ext cx="4495800" cy="38933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The Pad Size is Pad Opening size. </a:t>
            </a:r>
          </a:p>
        </p:txBody>
      </p:sp>
    </p:spTree>
    <p:extLst>
      <p:ext uri="{BB962C8B-B14F-4D97-AF65-F5344CB8AC3E}">
        <p14:creationId xmlns:p14="http://schemas.microsoft.com/office/powerpoint/2010/main" val="3625200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FA42B-6ABA-4CAE-A7DF-0819AF989191}"/>
              </a:ext>
            </a:extLst>
          </p:cNvPr>
          <p:cNvSpPr>
            <a:spLocks noGrp="1"/>
          </p:cNvSpPr>
          <p:nvPr>
            <p:ph type="title"/>
          </p:nvPr>
        </p:nvSpPr>
        <p:spPr>
          <a:xfrm>
            <a:off x="310393" y="101369"/>
            <a:ext cx="3087148" cy="477471"/>
          </a:xfrm>
        </p:spPr>
        <p:txBody>
          <a:bodyPr>
            <a:normAutofit/>
          </a:bodyPr>
          <a:lstStyle/>
          <a:p>
            <a:r>
              <a:rPr lang="en-US" sz="1800" dirty="0">
                <a:solidFill>
                  <a:schemeClr val="tx1"/>
                </a:solidFill>
                <a:latin typeface="+mn-lt"/>
              </a:rPr>
              <a:t>SDBG Concerns</a:t>
            </a:r>
            <a:r>
              <a:rPr lang="en-US" sz="1800" dirty="0">
                <a:latin typeface="+mn-lt"/>
              </a:rPr>
              <a:t>.</a:t>
            </a:r>
          </a:p>
        </p:txBody>
      </p:sp>
      <p:sp>
        <p:nvSpPr>
          <p:cNvPr id="3" name="Rectangle 2">
            <a:extLst>
              <a:ext uri="{FF2B5EF4-FFF2-40B4-BE49-F238E27FC236}">
                <a16:creationId xmlns:a16="http://schemas.microsoft.com/office/drawing/2014/main" id="{0F055FCF-EC55-4E0B-BCB0-5EF8F6FDDAF7}"/>
              </a:ext>
            </a:extLst>
          </p:cNvPr>
          <p:cNvSpPr/>
          <p:nvPr/>
        </p:nvSpPr>
        <p:spPr>
          <a:xfrm>
            <a:off x="469987" y="511728"/>
            <a:ext cx="11543048" cy="3847207"/>
          </a:xfrm>
          <a:prstGeom prst="rect">
            <a:avLst/>
          </a:prstGeom>
        </p:spPr>
        <p:txBody>
          <a:bodyPr wrap="square">
            <a:spAutoFit/>
          </a:bodyPr>
          <a:lstStyle/>
          <a:p>
            <a:pPr algn="ctr"/>
            <a:r>
              <a:rPr lang="en-US" b="1" dirty="0">
                <a:latin typeface="Calibri" panose="020F0502020204030204" pitchFamily="34" charset="0"/>
                <a:ea typeface="Times New Roman" panose="02020603050405020304" pitchFamily="18" charset="0"/>
                <a:cs typeface="Times New Roman" panose="02020603050405020304" pitchFamily="18" charset="0"/>
              </a:rPr>
              <a:t>Problem Statement: </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r>
              <a:rPr lang="en-US" dirty="0">
                <a:latin typeface="Calibri" panose="020F0502020204030204" pitchFamily="34" charset="0"/>
                <a:ea typeface="Times New Roman" panose="02020603050405020304" pitchFamily="18" charset="0"/>
                <a:cs typeface="Times New Roman" panose="02020603050405020304" pitchFamily="18" charset="0"/>
              </a:rPr>
              <a:t>      </a:t>
            </a:r>
            <a:r>
              <a:rPr lang="en-US" sz="1600" dirty="0">
                <a:latin typeface="Calibri" panose="020F0502020204030204" pitchFamily="34" charset="0"/>
                <a:ea typeface="Times New Roman" panose="02020603050405020304" pitchFamily="18" charset="0"/>
                <a:cs typeface="Times New Roman" panose="02020603050405020304" pitchFamily="18" charset="0"/>
              </a:rPr>
              <a:t>In assembly we have ALF wafers stopped at our Stealth laser Dicing Before Grind process (SDBG) and our IR camera is not able to image through the backside of our ALF silicon which is needed to lock X/Y Zero onto our saw street intersection eye points for accurate dicing.   </a:t>
            </a:r>
          </a:p>
          <a:p>
            <a:r>
              <a:rPr lang="en-US" sz="1600" dirty="0">
                <a:latin typeface="Calibri" panose="020F0502020204030204" pitchFamily="34" charset="0"/>
                <a:ea typeface="Times New Roman" panose="02020603050405020304" pitchFamily="18" charset="0"/>
                <a:cs typeface="Times New Roman" panose="02020603050405020304" pitchFamily="18" charset="0"/>
              </a:rPr>
              <a:t> </a:t>
            </a:r>
          </a:p>
          <a:p>
            <a:r>
              <a:rPr lang="en-US" sz="1600" b="1" dirty="0">
                <a:latin typeface="Calibri" panose="020F0502020204030204" pitchFamily="34" charset="0"/>
                <a:ea typeface="Times New Roman" panose="02020603050405020304" pitchFamily="18" charset="0"/>
                <a:cs typeface="Times New Roman" panose="02020603050405020304" pitchFamily="18" charset="0"/>
              </a:rPr>
              <a:t>High TRA moving to a single-single scribe for assembly processing: </a:t>
            </a:r>
            <a:endParaRPr lang="en-US" sz="1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dirty="0">
                <a:latin typeface="Calibri" panose="020F0502020204030204" pitchFamily="34" charset="0"/>
                <a:ea typeface="Times New Roman" panose="02020603050405020304" pitchFamily="18" charset="0"/>
                <a:cs typeface="Times New Roman" panose="02020603050405020304" pitchFamily="18" charset="0"/>
              </a:rPr>
              <a:t>ALF has a double-double reticle layout and moving ATF to a Single-Single lay out we may not be able to image anything in the scribe area and hence not be able to have a manufacturing  process that will pass qual. (if running other saw processes) </a:t>
            </a:r>
          </a:p>
          <a:p>
            <a:pPr marL="342900" marR="0" lvl="0" indent="-342900">
              <a:spcBef>
                <a:spcPts val="0"/>
              </a:spcBef>
              <a:spcAft>
                <a:spcPts val="0"/>
              </a:spcAft>
              <a:buFont typeface="Symbol" panose="05050102010706020507" pitchFamily="18" charset="2"/>
              <a:buChar char=""/>
            </a:pPr>
            <a:r>
              <a:rPr lang="en-US" sz="1600" dirty="0">
                <a:latin typeface="Calibri" panose="020F0502020204030204" pitchFamily="34" charset="0"/>
                <a:ea typeface="Times New Roman" panose="02020603050405020304" pitchFamily="18" charset="0"/>
                <a:cs typeface="Times New Roman" panose="02020603050405020304" pitchFamily="18" charset="0"/>
              </a:rPr>
              <a:t>Scribe Shrinks will be another IR camera imaging high risk variable for assembly at SDBG. </a:t>
            </a:r>
          </a:p>
          <a:p>
            <a:r>
              <a:rPr lang="en-US" sz="1600" dirty="0">
                <a:latin typeface="Calibri" panose="020F0502020204030204" pitchFamily="34" charset="0"/>
                <a:ea typeface="Times New Roman" panose="02020603050405020304" pitchFamily="18" charset="0"/>
                <a:cs typeface="Times New Roman" panose="02020603050405020304" pitchFamily="18" charset="0"/>
              </a:rPr>
              <a:t> </a:t>
            </a:r>
          </a:p>
          <a:p>
            <a:r>
              <a:rPr lang="en-US" sz="1600" b="1" dirty="0">
                <a:latin typeface="Calibri" panose="020F0502020204030204" pitchFamily="34" charset="0"/>
                <a:ea typeface="Times New Roman" panose="02020603050405020304" pitchFamily="18" charset="0"/>
                <a:cs typeface="Times New Roman" panose="02020603050405020304" pitchFamily="18" charset="0"/>
              </a:rPr>
              <a:t>Assembly Recommendation:</a:t>
            </a:r>
            <a:endParaRPr lang="en-US" sz="1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dirty="0">
                <a:latin typeface="Calibri" panose="020F0502020204030204" pitchFamily="34" charset="0"/>
                <a:ea typeface="Times New Roman" panose="02020603050405020304" pitchFamily="18" charset="0"/>
                <a:cs typeface="Times New Roman" panose="02020603050405020304" pitchFamily="18" charset="0"/>
              </a:rPr>
              <a:t>With the challenges that we currently have at SDBG dicing we recommend staying with a double-double scribe design.   </a:t>
            </a:r>
          </a:p>
          <a:p>
            <a:r>
              <a:rPr lang="en-US" sz="1600" b="1" dirty="0">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Times New Roman" panose="02020603050405020304" pitchFamily="18" charset="0"/>
              <a:cs typeface="Times New Roman" panose="02020603050405020304" pitchFamily="18" charset="0"/>
            </a:endParaRPr>
          </a:p>
          <a:p>
            <a:r>
              <a:rPr lang="en-US" sz="1600" dirty="0">
                <a:latin typeface="Calibri" panose="020F0502020204030204" pitchFamily="34" charset="0"/>
                <a:ea typeface="Times New Roman" panose="02020603050405020304" pitchFamily="18" charset="0"/>
                <a:cs typeface="Times New Roman" panose="02020603050405020304" pitchFamily="18" charset="0"/>
              </a:rPr>
              <a:t>Note: The SDBG Dicing process is needed for thin die stack applications to prevent severe chip out.  Currently Fab11x is shipping Assembly some partial finished wafers for process partitioning studies. </a:t>
            </a:r>
          </a:p>
        </p:txBody>
      </p:sp>
      <p:pic>
        <p:nvPicPr>
          <p:cNvPr id="1027" name="Picture 3">
            <a:extLst>
              <a:ext uri="{FF2B5EF4-FFF2-40B4-BE49-F238E27FC236}">
                <a16:creationId xmlns:a16="http://schemas.microsoft.com/office/drawing/2014/main" id="{145B01DB-65D5-411E-B92B-CE9B64DB21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3157" y="4128922"/>
            <a:ext cx="4389437" cy="239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7178691"/>
      </p:ext>
    </p:extLst>
  </p:cSld>
  <p:clrMapOvr>
    <a:masterClrMapping/>
  </p:clrMapOvr>
</p:sld>
</file>

<file path=ppt/theme/theme1.xml><?xml version="1.0" encoding="utf-8"?>
<a:theme xmlns:a="http://schemas.openxmlformats.org/drawingml/2006/main" name="myDefault">
  <a:themeElements>
    <a:clrScheme name="Intel New Scheme">
      <a:dk1>
        <a:sysClr val="windowText" lastClr="000000"/>
      </a:dk1>
      <a:lt1>
        <a:sysClr val="window" lastClr="FFFFFF"/>
      </a:lt1>
      <a:dk2>
        <a:srgbClr val="004280"/>
      </a:dk2>
      <a:lt2>
        <a:srgbClr val="B1BABF"/>
      </a:lt2>
      <a:accent1>
        <a:srgbClr val="0071C5"/>
      </a:accent1>
      <a:accent2>
        <a:srgbClr val="00AEEF"/>
      </a:accent2>
      <a:accent3>
        <a:srgbClr val="8DC8E8"/>
      </a:accent3>
      <a:accent4>
        <a:srgbClr val="FFDA00"/>
      </a:accent4>
      <a:accent5>
        <a:srgbClr val="FDB813"/>
      </a:accent5>
      <a:accent6>
        <a:srgbClr val="A6CE39"/>
      </a:accent6>
      <a:hlink>
        <a:srgbClr val="939598"/>
      </a:hlink>
      <a:folHlink>
        <a:srgbClr val="ED1C24"/>
      </a:folHlink>
    </a:clrScheme>
    <a:fontScheme name="Custom 1">
      <a:majorFont>
        <a:latin typeface="Intel clear light"/>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000" dirty="0" smtClean="0">
            <a:solidFill>
              <a:schemeClr val="tx2"/>
            </a:solidFill>
            <a:latin typeface="Neo Sans Intel"/>
            <a:cs typeface="Neo Sans Intel"/>
          </a:defRPr>
        </a:defPPr>
      </a:lstStyle>
    </a:txDef>
  </a:objectDefaults>
  <a:extraClrSchemeLst/>
  <a:extLst>
    <a:ext uri="{05A4C25C-085E-4340-85A3-A5531E510DB2}">
      <thm15:themeFamily xmlns:thm15="http://schemas.microsoft.com/office/thememl/2012/main" name="myDefault" id="{D632F5A7-DA85-4C4D-A0CE-A90923AC6ECA}" vid="{B24298BE-D673-4CA2-A25D-32C1F02663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15601</TotalTime>
  <Words>165</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Intel Clear</vt:lpstr>
      <vt:lpstr>Intel Clear</vt:lpstr>
      <vt:lpstr>Intel Clear Light</vt:lpstr>
      <vt:lpstr>Neo Sans Intel Light</vt:lpstr>
      <vt:lpstr>Neo Sans Intel Medium</vt:lpstr>
      <vt:lpstr>Symbol</vt:lpstr>
      <vt:lpstr>Wingdings</vt:lpstr>
      <vt:lpstr>myDefault</vt:lpstr>
      <vt:lpstr>ATF32 Scribe Status</vt:lpstr>
      <vt:lpstr>Current Status &amp; Roadmap </vt:lpstr>
      <vt:lpstr>Decision Path &amp; Fit</vt:lpstr>
      <vt:lpstr>Next Steps</vt:lpstr>
      <vt:lpstr>Back-up</vt:lpstr>
      <vt:lpstr>From Vendor</vt:lpstr>
      <vt:lpstr>SDBG Concerns.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 –&gt; ATF: Scribe Impact</dc:title>
  <dc:creator>Kapoor, Divesh</dc:creator>
  <cp:keywords>CTPClassification=CTP_NT</cp:keywords>
  <cp:lastModifiedBy>Ahmed, Shafqat</cp:lastModifiedBy>
  <cp:revision>119</cp:revision>
  <dcterms:created xsi:type="dcterms:W3CDTF">2020-03-11T17:12:55Z</dcterms:created>
  <dcterms:modified xsi:type="dcterms:W3CDTF">2020-05-06T06:13:40Z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5e309cd0-75ac-447f-b725-ad75e1d248c7</vt:lpwstr>
  </property>
  <property fmtid="{D5CDD505-2E9C-101B-9397-08002B2CF9AE}" pid="3" name="CTP_TimeStamp">
    <vt:lpwstr>2020-05-06 06:13:40Z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