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.xml" ContentType="application/vnd.openxmlformats-officedocument.drawingml.char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charts/chart4.xml" ContentType="application/vnd.openxmlformats-officedocument.drawingml.char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6.xml" ContentType="application/vnd.openxmlformats-officedocument.theme+xml"/>
  <Override PartName="/ppt/charts/chart5.xml" ContentType="application/vnd.openxmlformats-officedocument.drawingml.char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7.xml" ContentType="application/vnd.openxmlformats-officedocument.theme+xml"/>
  <Override PartName="/ppt/charts/chart6.xml" ContentType="application/vnd.openxmlformats-officedocument.drawingml.char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8.xml" ContentType="application/vnd.openxmlformats-officedocument.theme+xml"/>
  <Override PartName="/ppt/charts/chart7.xml" ContentType="application/vnd.openxmlformats-officedocument.drawingml.chart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1" r:id="rId5"/>
    <p:sldMasterId id="2147483719" r:id="rId6"/>
    <p:sldMasterId id="2147483791" r:id="rId7"/>
    <p:sldMasterId id="2147483823" r:id="rId8"/>
    <p:sldMasterId id="2147483920" r:id="rId9"/>
    <p:sldMasterId id="2147484016" r:id="rId10"/>
    <p:sldMasterId id="2147484043" r:id="rId11"/>
  </p:sldMasterIdLst>
  <p:notesMasterIdLst>
    <p:notesMasterId r:id="rId50"/>
  </p:notesMasterIdLst>
  <p:sldIdLst>
    <p:sldId id="2144327570" r:id="rId12"/>
    <p:sldId id="2147308022" r:id="rId13"/>
    <p:sldId id="2147307980" r:id="rId14"/>
    <p:sldId id="2147308031" r:id="rId15"/>
    <p:sldId id="2147308016" r:id="rId16"/>
    <p:sldId id="2147307961" r:id="rId17"/>
    <p:sldId id="2147308021" r:id="rId18"/>
    <p:sldId id="2147308025" r:id="rId19"/>
    <p:sldId id="2147308015" r:id="rId20"/>
    <p:sldId id="2147308008" r:id="rId21"/>
    <p:sldId id="2147308037" r:id="rId22"/>
    <p:sldId id="2147308038" r:id="rId23"/>
    <p:sldId id="2147308034" r:id="rId24"/>
    <p:sldId id="2147308039" r:id="rId25"/>
    <p:sldId id="2147308185" r:id="rId26"/>
    <p:sldId id="2147308019" r:id="rId27"/>
    <p:sldId id="2147307999" r:id="rId28"/>
    <p:sldId id="2147308024" r:id="rId29"/>
    <p:sldId id="2147307989" r:id="rId30"/>
    <p:sldId id="2147308010" r:id="rId31"/>
    <p:sldId id="2147307633" r:id="rId32"/>
    <p:sldId id="2147308041" r:id="rId33"/>
    <p:sldId id="2147308184" r:id="rId34"/>
    <p:sldId id="2147307984" r:id="rId35"/>
    <p:sldId id="2147307987" r:id="rId36"/>
    <p:sldId id="2147307986" r:id="rId37"/>
    <p:sldId id="2147307985" r:id="rId38"/>
    <p:sldId id="2144327336" r:id="rId39"/>
    <p:sldId id="2147308187" r:id="rId40"/>
    <p:sldId id="357" r:id="rId41"/>
    <p:sldId id="352" r:id="rId42"/>
    <p:sldId id="349" r:id="rId43"/>
    <p:sldId id="346" r:id="rId44"/>
    <p:sldId id="2144327338" r:id="rId45"/>
    <p:sldId id="2144327337" r:id="rId46"/>
    <p:sldId id="2147308003" r:id="rId47"/>
    <p:sldId id="2147308001" r:id="rId48"/>
    <p:sldId id="214730801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atton, Steve" initials="SS" lastIdx="1" clrIdx="0">
    <p:extLst>
      <p:ext uri="{19B8F6BF-5375-455C-9EA6-DF929625EA0E}">
        <p15:presenceInfo xmlns:p15="http://schemas.microsoft.com/office/powerpoint/2012/main" userId="S::steve.stratton@intel.com::e44ac1ee-c5a0-487b-9ba6-eb099879c7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5"/>
    <a:srgbClr val="D96930"/>
    <a:srgbClr val="E27631"/>
    <a:srgbClr val="CC0505"/>
    <a:srgbClr val="3E7DA6"/>
    <a:srgbClr val="1F6FA7"/>
    <a:srgbClr val="389EDC"/>
    <a:srgbClr val="0068B5"/>
    <a:srgbClr val="5F9EE3"/>
    <a:srgbClr val="914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CB39F-5D50-4496-B5D6-81BB3F7CFFF0}" v="2" dt="2021-02-05T19:05:04.539"/>
    <p1510:client id="{10FE3B62-EBDE-4BBF-9260-92563D64D379}" v="1" dt="2021-02-05T21:17:30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93223" autoAdjust="0"/>
  </p:normalViewPr>
  <p:slideViewPr>
    <p:cSldViewPr snapToGrid="0">
      <p:cViewPr varScale="1">
        <p:scale>
          <a:sx n="123" d="100"/>
          <a:sy n="123" d="100"/>
        </p:scale>
        <p:origin x="10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1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DF659-604F-4364-9FA5-46447CD5F280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E6EC8-B256-43AD-BA08-2593DA0D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l.sharepoint.com/sites/NIA/SitePages/BHM2021.aspx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07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8EBF6-0DBF-4332-AA6B-9912267BC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633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1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65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8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69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06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75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16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Together, we are working toward making Intel the most inclusive company on the planet.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recognize Black History Month in order to: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awareness &amp; strengthen the community for Black employees ​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Black employee stories, contributions, &amp; accomplishments in technology​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 wellbeing of community members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all the virtual events and celebration during the month of February at 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goto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/BHM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03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1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27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11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1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83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9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56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506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88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69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611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41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8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68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628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41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4B3C9-E79E-4E8C-BBD0-71E35AEDC5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43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7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90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19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17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 dirty="0">
              <a:solidFill>
                <a:schemeClr val="bg1"/>
              </a:solidFill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E6EC8-B256-43AD-BA08-2593DA0DF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9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14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89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ntent &amp;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24628"/>
            <a:ext cx="5429864" cy="119982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0"/>
            <a:ext cx="5808406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1734800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0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41833"/>
            <a:ext cx="10972800" cy="42418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C57F0-3964-4184-8486-C7C3D87AE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757203"/>
            <a:ext cx="109728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1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29178"/>
            <a:ext cx="10972800" cy="1199822"/>
          </a:xfrm>
        </p:spPr>
        <p:txBody>
          <a:bodyPr anchor="b" anchorCtr="0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449317"/>
            <a:ext cx="10972800" cy="6819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11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lu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841197-2CF0-45F0-8F2A-7933BBBCA6C7}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</a:extLst>
          </p:cNvPr>
          <p:cNvSpPr/>
          <p:nvPr userDrawn="1"/>
        </p:nvSpPr>
        <p:spPr>
          <a:xfrm>
            <a:off x="5537995" y="6510549"/>
            <a:ext cx="11160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</a:extLst>
          </p:cNvPr>
          <p:cNvSpPr/>
          <p:nvPr userDrawn="1"/>
        </p:nvSpPr>
        <p:spPr>
          <a:xfrm>
            <a:off x="286365" y="6510549"/>
            <a:ext cx="17011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EB94AE-1165-4C66-B976-C2E168859D49}"/>
              </a:ext>
            </a:extLst>
          </p:cNvPr>
          <p:cNvSpPr/>
          <p:nvPr userDrawn="1"/>
        </p:nvSpPr>
        <p:spPr>
          <a:xfrm>
            <a:off x="709974" y="2295340"/>
            <a:ext cx="319157" cy="319157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F8E51D-DCA9-46A9-A882-29E595D6A99F}"/>
              </a:ext>
            </a:extLst>
          </p:cNvPr>
          <p:cNvSpPr/>
          <p:nvPr userDrawn="1"/>
        </p:nvSpPr>
        <p:spPr>
          <a:xfrm>
            <a:off x="536812" y="2123120"/>
            <a:ext cx="174318" cy="174318"/>
          </a:xfrm>
          <a:prstGeom prst="rect">
            <a:avLst/>
          </a:prstGeom>
          <a:solidFill>
            <a:srgbClr val="7BD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74772E-29C4-4337-A397-0F1232F1F1FE}"/>
              </a:ext>
            </a:extLst>
          </p:cNvPr>
          <p:cNvSpPr/>
          <p:nvPr userDrawn="1"/>
        </p:nvSpPr>
        <p:spPr>
          <a:xfrm>
            <a:off x="711130" y="2023074"/>
            <a:ext cx="100045" cy="100045"/>
          </a:xfrm>
          <a:prstGeom prst="rect">
            <a:avLst/>
          </a:prstGeom>
          <a:solidFill>
            <a:srgbClr val="B4F0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1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Blu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841197-2CF0-45F0-8F2A-7933BBBCA6C7}"/>
              </a:ext>
            </a:extLst>
          </p:cNvPr>
          <p:cNvSpPr/>
          <p:nvPr userDrawn="1"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</a:extLst>
          </p:cNvPr>
          <p:cNvSpPr/>
          <p:nvPr userDrawn="1"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7623" y="546389"/>
            <a:ext cx="5433848" cy="111870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</a:extLst>
          </p:cNvPr>
          <p:cNvSpPr/>
          <p:nvPr userDrawn="1"/>
        </p:nvSpPr>
        <p:spPr>
          <a:xfrm>
            <a:off x="5537995" y="6510549"/>
            <a:ext cx="11160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</a:extLst>
          </p:cNvPr>
          <p:cNvSpPr/>
          <p:nvPr userDrawn="1"/>
        </p:nvSpPr>
        <p:spPr>
          <a:xfrm>
            <a:off x="286365" y="6510549"/>
            <a:ext cx="17011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EB94AE-1165-4C66-B976-C2E168859D49}"/>
              </a:ext>
            </a:extLst>
          </p:cNvPr>
          <p:cNvSpPr/>
          <p:nvPr userDrawn="1"/>
        </p:nvSpPr>
        <p:spPr>
          <a:xfrm>
            <a:off x="709974" y="2295340"/>
            <a:ext cx="319157" cy="319157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F8E51D-DCA9-46A9-A882-29E595D6A99F}"/>
              </a:ext>
            </a:extLst>
          </p:cNvPr>
          <p:cNvSpPr/>
          <p:nvPr userDrawn="1"/>
        </p:nvSpPr>
        <p:spPr>
          <a:xfrm>
            <a:off x="536812" y="2123120"/>
            <a:ext cx="174318" cy="174318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74772E-29C4-4337-A397-0F1232F1F1FE}"/>
              </a:ext>
            </a:extLst>
          </p:cNvPr>
          <p:cNvSpPr/>
          <p:nvPr userDrawn="1"/>
        </p:nvSpPr>
        <p:spPr>
          <a:xfrm>
            <a:off x="711130" y="2023074"/>
            <a:ext cx="100045" cy="100045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87623" y="1813801"/>
            <a:ext cx="5433848" cy="4376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47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ram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75A302-45A3-481F-BFAB-9A074C3F7794}"/>
              </a:ext>
            </a:extLst>
          </p:cNvPr>
          <p:cNvSpPr/>
          <p:nvPr userDrawn="1"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A79AD-8981-4F51-8CC1-43C88568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922" y="1776845"/>
            <a:ext cx="10557387" cy="330431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67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l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1D5E138-8800-4F6C-BD71-5E098EFFE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381" y="2626737"/>
            <a:ext cx="4052408" cy="16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1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str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Intel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3375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28601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269BB-7AC7-41A6-BC05-71FDAD0FDBA2}"/>
              </a:ext>
            </a:extLst>
          </p:cNvPr>
          <p:cNvSpPr/>
          <p:nvPr userDrawn="1"/>
        </p:nvSpPr>
        <p:spPr>
          <a:xfrm>
            <a:off x="483010" y="6562504"/>
            <a:ext cx="1443024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Data Platforms Group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739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tx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13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tx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54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031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1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9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2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45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0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14334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3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654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20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22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7A2BC2-9250-4B6C-8674-1CD30F0A349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C60C-8CBC-40B8-ABEA-44BF775A358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864FA-3818-4931-B452-798F1E7F5A67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6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7" name="Square"/>
          <p:cNvSpPr/>
          <p:nvPr/>
        </p:nvSpPr>
        <p:spPr>
          <a:xfrm>
            <a:off x="709974" y="2295859"/>
            <a:ext cx="318638" cy="318638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8" name="Square"/>
          <p:cNvSpPr/>
          <p:nvPr/>
        </p:nvSpPr>
        <p:spPr>
          <a:xfrm>
            <a:off x="536812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9" name="Square"/>
          <p:cNvSpPr/>
          <p:nvPr/>
        </p:nvSpPr>
        <p:spPr>
          <a:xfrm>
            <a:off x="709974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00" name="Rectangle"/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8740F-FED9-4D14-9DF3-3BA84ADF820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0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3B808FDC-D2A2-42EB-B356-E69E4A048F8E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8A1BD37C-2C85-4873-ABDD-4B358A87ED4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0" name="Square"/>
          <p:cNvSpPr/>
          <p:nvPr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1" name="Square"/>
          <p:cNvSpPr/>
          <p:nvPr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F6CB4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2" name="Square"/>
          <p:cNvSpPr/>
          <p:nvPr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FD0E6-78D1-5F44-A938-3A961F43FAC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02A24-73D0-4602-A8A1-5D9281BAF9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659E3-0873-4033-A7E2-31DB4A07B08A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1F252960-CAAB-483D-8A6A-5882E4B628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FA146E-21CD-4BD6-A89D-E6C5A68508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82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quare">
            <a:extLst>
              <a:ext uri="{FF2B5EF4-FFF2-40B4-BE49-F238E27FC236}">
                <a16:creationId xmlns:a16="http://schemas.microsoft.com/office/drawing/2014/main" id="{FE9A3852-307B-4677-A2E2-D7DC495E366A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1E9FE6C1-27FB-467A-8BF9-B80A0C35FED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C93C8C2E-66DD-E64F-BD60-42EBDC0E958E}"/>
              </a:ext>
            </a:extLst>
          </p:cNvPr>
          <p:cNvSpPr/>
          <p:nvPr userDrawn="1"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004A8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A14FBD-B953-BA4F-8F83-DE73E3C37290}"/>
              </a:ext>
            </a:extLst>
          </p:cNvPr>
          <p:cNvSpPr/>
          <p:nvPr userDrawn="1"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" name="Square">
            <a:extLst>
              <a:ext uri="{FF2B5EF4-FFF2-40B4-BE49-F238E27FC236}">
                <a16:creationId xmlns:a16="http://schemas.microsoft.com/office/drawing/2014/main" id="{59044771-2E3B-C941-8593-8E508F542287}"/>
              </a:ext>
            </a:extLst>
          </p:cNvPr>
          <p:cNvSpPr/>
          <p:nvPr userDrawn="1"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E74A4-2107-4448-BA31-9630404A452B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E5861BF-901F-47D4-91BC-0B353503F2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A33390-07D4-4E2C-BDA6-AE147B907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8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Gr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519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03530" y="6512809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28A255-ED65-4505-9611-22B7B1BEAE4F}"/>
              </a:ext>
            </a:extLst>
          </p:cNvPr>
          <p:cNvSpPr/>
          <p:nvPr userDrawn="1"/>
        </p:nvSpPr>
        <p:spPr>
          <a:xfrm>
            <a:off x="508963" y="6490106"/>
            <a:ext cx="110318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200" kern="0">
                <a:solidFill>
                  <a:srgbClr val="FFFFFF"/>
                </a:solidFill>
                <a:latin typeface="IntelOne Display Ligh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IOG QGS </a:t>
            </a:r>
            <a:r>
              <a:rPr lang="en-US" sz="1200" b="1" kern="0">
                <a:solidFill>
                  <a:srgbClr val="00C7FD">
                    <a:lumMod val="60000"/>
                    <a:lumOff val="40000"/>
                  </a:srgbClr>
                </a:solidFill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387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F55EEA-3D90-42F4-B8D0-30E0374D2A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CC3F4-FFF1-4AD9-8605-41A61B8926C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5997704-33EA-4D7D-8B55-E46DD2216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3544D4-6B59-4B11-BC0E-2FD48F69364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D4EB9-5CAF-4B81-91EA-AD490D0B13E4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268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 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6A03358B-3D25-4A6D-85E6-54F235A943A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BE803-6659-42A1-A094-94B9EF7AB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4B91-0BAF-46EC-9A7C-9D57C3224A9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0B67E-5DCD-4732-882C-64DE9CC86419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F70C4FC-7A21-4AFA-8998-5EAB2E19C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716FF7-59F9-414F-85CD-8E23360D2B4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A5B-1C6A-486A-A0FE-02206FCDC54A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753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44D1EA-AB71-483D-A38D-B3B7B73FDE89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F3B183-64CC-4B66-856D-40373337AF18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155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82E257-2A76-E344-863C-0823669A23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1" y="1524000"/>
            <a:ext cx="11010899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EA1751-756A-4277-89A8-22853BBB6D43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E81FB-A40F-442D-9F46-93B86A7867F5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8388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501" y="2139953"/>
            <a:ext cx="11010900" cy="409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EBDBCA7-2C63-493A-A58C-D158E3304A6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58B0C-7E1E-42D9-BA94-CF95319AC75D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0930BE-2EF7-4A27-B574-CC7F56E23EEF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996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F33857-7180-4ED3-9FC7-EB424BBBE9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2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ED0071-C45C-4C2F-B01D-42D95C2A5FB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2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3C756FD-D367-4604-947F-678A59EDCA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AFAB4E-A299-44C8-AACE-69AB51C1E618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4F3A26-C068-4B72-A83B-34EFCA4E47A5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115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F33857-7180-4ED3-9FC7-EB424BBBE9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1285"/>
            <a:ext cx="5288525" cy="4586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ED0071-C45C-4C2F-B01D-42D95C2A5FB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1285"/>
            <a:ext cx="5288525" cy="4586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78EEDD-B39B-424B-A23C-C9AFBEFC8D27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00D2CD-C9BB-4E5B-B736-64EC2EA21620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033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84737" y="578113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DAF2E6DD-A697-4E26-BA6A-EF0449D7430B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028C5B46-7804-4459-9F82-F56352D0EE54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47F6B19-5E1B-43E2-BA93-7E68A56CB62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DDC13B9-04CD-43E8-B565-A92ABD110AA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F999432-84A5-47D5-B81D-D131E93A939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0344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65378F4-C669-453E-AB16-D61CB1EBDA7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1" y="1612901"/>
            <a:ext cx="5760344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888EEF-DC90-47D1-B68D-DAD1BA7BE428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12B19-CF53-47D7-9EA3-459DABB1406B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076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403981"/>
            <a:ext cx="5129422" cy="6012186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84737" y="578113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AB9BADD-04D4-4686-970E-FB0049CC09C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2"/>
            <a:ext cx="5760344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DA4378E-36CA-41C6-8E85-727E1F91A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034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14A5EA-7602-4C8C-B95C-5306CD887FF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435B75-DFD3-4791-ACEA-AF630FFAB9AF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882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1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>
            <a:extLst>
              <a:ext uri="{FF2B5EF4-FFF2-40B4-BE49-F238E27FC236}">
                <a16:creationId xmlns:a16="http://schemas.microsoft.com/office/drawing/2014/main" id="{9F7D84C5-5DAC-2A42-8A41-9D307F3BF63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90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044E1-ECF5-4A18-811C-E489992140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152" y="3513864"/>
            <a:ext cx="11347450" cy="289083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89E3F-4BC9-4A42-9F40-7227194C57D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1556672"/>
            <a:ext cx="11010900" cy="17881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8EB66-8674-4A4F-B55A-79488DD6B4DC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B9E7C7-FA12-4331-A70E-193D07092A46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21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7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Page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0550" y="450549"/>
            <a:ext cx="11305062" cy="5956776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EAB082-32C5-47FD-9ECB-602F4FA1556E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8E4005-6DA6-4443-A120-563FA414CBD8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805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C9FC2E-0D67-4420-A61E-1D363937D03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41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84439946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158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15463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Light Blue">
    <p:bg>
      <p:bgPr>
        <a:solidFill>
          <a:srgbClr val="00C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60B70-5DF3-4398-B558-301661292DF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93B25211-1805-4C17-8545-7E02A67863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4871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408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27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63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49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881B32-1775-4D66-B4C1-9690705E1D4A}"/>
              </a:ext>
            </a:extLst>
          </p:cNvPr>
          <p:cNvSpPr/>
          <p:nvPr userDrawn="1"/>
        </p:nvSpPr>
        <p:spPr>
          <a:xfrm>
            <a:off x="508963" y="6490106"/>
            <a:ext cx="110318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200" kern="0">
                <a:solidFill>
                  <a:srgbClr val="FFFFFF"/>
                </a:solidFill>
                <a:latin typeface="IntelOne Display Ligh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IOG QGS </a:t>
            </a:r>
            <a:r>
              <a:rPr lang="en-US" sz="1200" b="1" kern="0">
                <a:solidFill>
                  <a:srgbClr val="00C7FD">
                    <a:lumMod val="60000"/>
                    <a:lumOff val="40000"/>
                  </a:srgbClr>
                </a:solidFill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35935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5354F-9694-4D92-AAD0-6CC15249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58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9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79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2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9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5071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03530" y="6512809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90D53B-67E6-4E02-AAE2-D5F0636C1CE5}"/>
              </a:ext>
            </a:extLst>
          </p:cNvPr>
          <p:cNvSpPr/>
          <p:nvPr userDrawn="1"/>
        </p:nvSpPr>
        <p:spPr>
          <a:xfrm>
            <a:off x="508963" y="6490106"/>
            <a:ext cx="110318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200" kern="0">
                <a:solidFill>
                  <a:srgbClr val="FFFFFF"/>
                </a:solidFill>
                <a:latin typeface="IntelOne Display Ligh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IOG QGS </a:t>
            </a:r>
            <a:r>
              <a:rPr lang="en-US" sz="1200" b="1" kern="0">
                <a:solidFill>
                  <a:srgbClr val="00C7FD">
                    <a:lumMod val="60000"/>
                    <a:lumOff val="40000"/>
                  </a:srgbClr>
                </a:solidFill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14401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0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7A2BC2-9250-4B6C-8674-1CD30F0A349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C60C-8CBC-40B8-ABEA-44BF775A358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864FA-3818-4931-B452-798F1E7F5A67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8DFF-85CB-4435-B144-6A1DC4093482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2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8B335-02FC-4504-AF46-DF56B2EC52E4}"/>
              </a:ext>
            </a:extLst>
          </p:cNvPr>
          <p:cNvSpPr/>
          <p:nvPr userDrawn="1"/>
        </p:nvSpPr>
        <p:spPr>
          <a:xfrm>
            <a:off x="483010" y="6562504"/>
            <a:ext cx="2343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Memory and Storage Products Group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83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7A2BC2-9250-4B6C-8674-1CD30F0A349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C60C-8CBC-40B8-ABEA-44BF775A358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864FA-3818-4931-B452-798F1E7F5A67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8DFF-85CB-4435-B144-6A1DC4093482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7" name="Square"/>
          <p:cNvSpPr/>
          <p:nvPr/>
        </p:nvSpPr>
        <p:spPr>
          <a:xfrm>
            <a:off x="709974" y="2295859"/>
            <a:ext cx="318638" cy="318638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8" name="Square"/>
          <p:cNvSpPr/>
          <p:nvPr/>
        </p:nvSpPr>
        <p:spPr>
          <a:xfrm>
            <a:off x="536812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9" name="Square"/>
          <p:cNvSpPr/>
          <p:nvPr/>
        </p:nvSpPr>
        <p:spPr>
          <a:xfrm>
            <a:off x="709974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00" name="Rectangle"/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8740F-FED9-4D14-9DF3-3BA84ADF820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F55E0-947C-4281-8A2A-E59398C246AB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1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3B808FDC-D2A2-42EB-B356-E69E4A048F8E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8A1BD37C-2C85-4873-ABDD-4B358A87ED4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0" name="Square"/>
          <p:cNvSpPr/>
          <p:nvPr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1" name="Square"/>
          <p:cNvSpPr/>
          <p:nvPr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F6CB4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2" name="Square"/>
          <p:cNvSpPr/>
          <p:nvPr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FD0E6-78D1-5F44-A938-3A961F43FAC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02A24-73D0-4602-A8A1-5D9281BAF9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659E3-0873-4033-A7E2-31DB4A07B08A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60C086-3964-411C-85AF-F720D5E83519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1F252960-CAAB-483D-8A6A-5882E4B628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FA146E-21CD-4BD6-A89D-E6C5A68508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15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quare">
            <a:extLst>
              <a:ext uri="{FF2B5EF4-FFF2-40B4-BE49-F238E27FC236}">
                <a16:creationId xmlns:a16="http://schemas.microsoft.com/office/drawing/2014/main" id="{FE9A3852-307B-4677-A2E2-D7DC495E366A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1E9FE6C1-27FB-467A-8BF9-B80A0C35FED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C93C8C2E-66DD-E64F-BD60-42EBDC0E958E}"/>
              </a:ext>
            </a:extLst>
          </p:cNvPr>
          <p:cNvSpPr/>
          <p:nvPr userDrawn="1"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004A8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A14FBD-B953-BA4F-8F83-DE73E3C37290}"/>
              </a:ext>
            </a:extLst>
          </p:cNvPr>
          <p:cNvSpPr/>
          <p:nvPr userDrawn="1"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" name="Square">
            <a:extLst>
              <a:ext uri="{FF2B5EF4-FFF2-40B4-BE49-F238E27FC236}">
                <a16:creationId xmlns:a16="http://schemas.microsoft.com/office/drawing/2014/main" id="{59044771-2E3B-C941-8593-8E508F542287}"/>
              </a:ext>
            </a:extLst>
          </p:cNvPr>
          <p:cNvSpPr/>
          <p:nvPr userDrawn="1"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E74A4-2107-4448-BA31-9630404A452B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ABA887-D95E-434F-B1E9-73FC7AE8C2A8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E5861BF-901F-47D4-91BC-0B353503F2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A33390-07D4-4E2C-BDA6-AE147B907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76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F55EEA-3D90-42F4-B8D0-30E0374D2A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CC3F4-FFF1-4AD9-8605-41A61B8926C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5997704-33EA-4D7D-8B55-E46DD2216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3544D4-6B59-4B11-BC0E-2FD48F69364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2FEA03-1122-4C36-ACD1-DA42FB8A03DC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D4EB9-5CAF-4B81-91EA-AD490D0B13E4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951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 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6A03358B-3D25-4A6D-85E6-54F235A943A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BE803-6659-42A1-A094-94B9EF7AB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4B91-0BAF-46EC-9A7C-9D57C3224A9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0B67E-5DCD-4732-882C-64DE9CC86419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F70C4FC-7A21-4AFA-8998-5EAB2E19C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716FF7-59F9-414F-85CD-8E23360D2B4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4273EB-E90B-42F7-8CE9-6A1713A08CA3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A5B-1C6A-486A-A0FE-02206FCDC54A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315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51314613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283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29408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7" name="Square"/>
          <p:cNvSpPr/>
          <p:nvPr/>
        </p:nvSpPr>
        <p:spPr>
          <a:xfrm>
            <a:off x="709974" y="2295859"/>
            <a:ext cx="318638" cy="318638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8" name="Square"/>
          <p:cNvSpPr/>
          <p:nvPr/>
        </p:nvSpPr>
        <p:spPr>
          <a:xfrm>
            <a:off x="536812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9" name="Square"/>
          <p:cNvSpPr/>
          <p:nvPr/>
        </p:nvSpPr>
        <p:spPr>
          <a:xfrm>
            <a:off x="709974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00" name="Rectangle"/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8740F-FED9-4D14-9DF3-3BA84ADF820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F55E0-947C-4281-8A2A-E59398C246AB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5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Light Blue">
    <p:bg>
      <p:bgPr>
        <a:solidFill>
          <a:srgbClr val="00C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60B70-5DF3-4398-B558-301661292DF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CF38D-B95A-4CD5-8F7D-86EA9C709AD4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93B25211-1805-4C17-8545-7E02A67863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49610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134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5" y="1604437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</a:lstStyle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4491558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4434"/>
            <a:ext cx="10970684" cy="4567767"/>
          </a:xfrm>
        </p:spPr>
        <p:txBody>
          <a:bodyPr anchor="ctr" anchorCtr="0"/>
          <a:lstStyle>
            <a:lvl1pPr marL="253994" indent="-253994">
              <a:defRPr sz="4800" b="1" baseline="0">
                <a:solidFill>
                  <a:schemeClr val="accent1"/>
                </a:solidFill>
                <a:latin typeface="+mn-lt"/>
                <a:cs typeface="Intel Clear"/>
              </a:defRPr>
            </a:lvl1pPr>
            <a:lvl2pPr marL="556670" indent="-300559">
              <a:buFont typeface="Intel Clear" pitchFamily="34" charset="0"/>
              <a:buChar char="–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914377" indent="-304792">
              <a:buFont typeface="Intel Clear" pitchFamily="34" charset="0"/>
              <a:buChar char="–"/>
              <a:defRPr sz="1600">
                <a:latin typeface="+mn-lt"/>
              </a:defRPr>
            </a:lvl3pPr>
            <a:lvl4pPr>
              <a:buFont typeface="Intel Clear" pitchFamily="34" charset="0"/>
              <a:buChar char="–"/>
              <a:defRPr sz="1467">
                <a:latin typeface="+mn-lt"/>
              </a:defRPr>
            </a:lvl4pPr>
            <a:lvl5pPr>
              <a:buFont typeface="Intel Clear" pitchFamily="34" charset="0"/>
              <a:buChar char="–"/>
              <a:defRPr sz="1400">
                <a:latin typeface="+mn-lt"/>
              </a:defRPr>
            </a:lvl5pPr>
          </a:lstStyle>
          <a:p>
            <a:pPr lvl="0"/>
            <a:r>
              <a:rPr lang="en-US"/>
              <a:t>“36pt Intel Clear Bold Text”</a:t>
            </a:r>
          </a:p>
          <a:p>
            <a:pPr lvl="1"/>
            <a:r>
              <a:rPr lang="en-US" err="1"/>
              <a:t>12pt</a:t>
            </a:r>
            <a:r>
              <a:rPr lang="en-US"/>
              <a:t> Attribution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9462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Layout">
    <p:bg>
      <p:bgPr>
        <a:gradFill flip="none" rotWithShape="1">
          <a:gsLst>
            <a:gs pos="0">
              <a:schemeClr val="tx2">
                <a:lumMod val="50000"/>
              </a:schemeClr>
            </a:gs>
            <a:gs pos="100000">
              <a:srgbClr val="00206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roup 314">
            <a:extLst>
              <a:ext uri="{FF2B5EF4-FFF2-40B4-BE49-F238E27FC236}">
                <a16:creationId xmlns:a16="http://schemas.microsoft.com/office/drawing/2014/main" id="{51166B70-C209-47A3-A674-C0FF901787E7}"/>
              </a:ext>
            </a:extLst>
          </p:cNvPr>
          <p:cNvGrpSpPr/>
          <p:nvPr userDrawn="1"/>
        </p:nvGrpSpPr>
        <p:grpSpPr>
          <a:xfrm>
            <a:off x="1842935" y="-232564"/>
            <a:ext cx="7963358" cy="7885848"/>
            <a:chOff x="6759019" y="-104471"/>
            <a:chExt cx="7963358" cy="7885848"/>
          </a:xfrm>
        </p:grpSpPr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C511AC68-B237-44BA-B0A5-2158DFA9BA9F}"/>
                </a:ext>
              </a:extLst>
            </p:cNvPr>
            <p:cNvGrpSpPr/>
            <p:nvPr/>
          </p:nvGrpSpPr>
          <p:grpSpPr>
            <a:xfrm>
              <a:off x="6759019" y="512959"/>
              <a:ext cx="7568029" cy="7268418"/>
              <a:chOff x="2682924" y="692181"/>
              <a:chExt cx="5989957" cy="5752821"/>
            </a:xfrm>
            <a:solidFill>
              <a:schemeClr val="accent1">
                <a:alpha val="56000"/>
              </a:schemeClr>
            </a:solidFill>
          </p:grpSpPr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C4F71815-D7BF-4F13-BB50-94826FEC3294}"/>
                  </a:ext>
                </a:extLst>
              </p:cNvPr>
              <p:cNvGrpSpPr/>
              <p:nvPr/>
            </p:nvGrpSpPr>
            <p:grpSpPr>
              <a:xfrm>
                <a:off x="7277836" y="692181"/>
                <a:ext cx="1395045" cy="1726775"/>
                <a:chOff x="6067014" y="-1307183"/>
                <a:chExt cx="1070397" cy="1324929"/>
              </a:xfrm>
              <a:grpFill/>
            </p:grpSpPr>
            <p:sp>
              <p:nvSpPr>
                <p:cNvPr id="571" name="Freeform 629">
                  <a:extLst>
                    <a:ext uri="{FF2B5EF4-FFF2-40B4-BE49-F238E27FC236}">
                      <a16:creationId xmlns:a16="http://schemas.microsoft.com/office/drawing/2014/main" id="{92AF6662-CC37-469F-A4E8-4657480C789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67014" y="-1307183"/>
                  <a:ext cx="43179" cy="49997"/>
                </a:xfrm>
                <a:custGeom>
                  <a:avLst/>
                  <a:gdLst>
                    <a:gd name="T0" fmla="*/ 15 w 16"/>
                    <a:gd name="T1" fmla="*/ 4 h 18"/>
                    <a:gd name="T2" fmla="*/ 9 w 16"/>
                    <a:gd name="T3" fmla="*/ 1 h 18"/>
                    <a:gd name="T4" fmla="*/ 7 w 16"/>
                    <a:gd name="T5" fmla="*/ 2 h 18"/>
                    <a:gd name="T6" fmla="*/ 1 w 16"/>
                    <a:gd name="T7" fmla="*/ 12 h 18"/>
                    <a:gd name="T8" fmla="*/ 2 w 16"/>
                    <a:gd name="T9" fmla="*/ 15 h 18"/>
                    <a:gd name="T10" fmla="*/ 7 w 16"/>
                    <a:gd name="T11" fmla="*/ 18 h 18"/>
                    <a:gd name="T12" fmla="*/ 10 w 16"/>
                    <a:gd name="T13" fmla="*/ 17 h 18"/>
                    <a:gd name="T14" fmla="*/ 15 w 16"/>
                    <a:gd name="T15" fmla="*/ 6 h 18"/>
                    <a:gd name="T16" fmla="*/ 15 w 16"/>
                    <a:gd name="T17" fmla="*/ 4 h 18"/>
                    <a:gd name="T18" fmla="*/ 8 w 16"/>
                    <a:gd name="T19" fmla="*/ 16 h 18"/>
                    <a:gd name="T20" fmla="*/ 3 w 16"/>
                    <a:gd name="T21" fmla="*/ 13 h 18"/>
                    <a:gd name="T22" fmla="*/ 8 w 16"/>
                    <a:gd name="T23" fmla="*/ 3 h 18"/>
                    <a:gd name="T24" fmla="*/ 14 w 16"/>
                    <a:gd name="T25" fmla="*/ 5 h 18"/>
                    <a:gd name="T26" fmla="*/ 8 w 16"/>
                    <a:gd name="T27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5" y="4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1"/>
                        <a:pt x="7" y="2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9" y="18"/>
                        <a:pt x="10" y="1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6" y="4"/>
                        <a:pt x="15" y="4"/>
                      </a:cubicBezTo>
                      <a:close/>
                      <a:moveTo>
                        <a:pt x="8" y="16"/>
                      </a:move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4" y="5"/>
                        <a:pt x="14" y="5"/>
                        <a:pt x="14" y="5"/>
                      </a:cubicBez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2" name="Freeform 630">
                  <a:extLst>
                    <a:ext uri="{FF2B5EF4-FFF2-40B4-BE49-F238E27FC236}">
                      <a16:creationId xmlns:a16="http://schemas.microsoft.com/office/drawing/2014/main" id="{25C68529-9D64-4FBB-945B-EB0BB09E7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3376" y="-1289003"/>
                  <a:ext cx="34089" cy="54543"/>
                </a:xfrm>
                <a:custGeom>
                  <a:avLst/>
                  <a:gdLst>
                    <a:gd name="T0" fmla="*/ 2 w 13"/>
                    <a:gd name="T1" fmla="*/ 13 h 19"/>
                    <a:gd name="T2" fmla="*/ 0 w 13"/>
                    <a:gd name="T3" fmla="*/ 13 h 19"/>
                    <a:gd name="T4" fmla="*/ 1 w 13"/>
                    <a:gd name="T5" fmla="*/ 14 h 19"/>
                    <a:gd name="T6" fmla="*/ 8 w 13"/>
                    <a:gd name="T7" fmla="*/ 18 h 19"/>
                    <a:gd name="T8" fmla="*/ 9 w 13"/>
                    <a:gd name="T9" fmla="*/ 18 h 19"/>
                    <a:gd name="T10" fmla="*/ 12 w 13"/>
                    <a:gd name="T11" fmla="*/ 14 h 19"/>
                    <a:gd name="T12" fmla="*/ 11 w 13"/>
                    <a:gd name="T13" fmla="*/ 12 h 19"/>
                    <a:gd name="T14" fmla="*/ 10 w 13"/>
                    <a:gd name="T15" fmla="*/ 12 h 19"/>
                    <a:gd name="T16" fmla="*/ 8 w 13"/>
                    <a:gd name="T17" fmla="*/ 16 h 19"/>
                    <a:gd name="T18" fmla="*/ 6 w 13"/>
                    <a:gd name="T19" fmla="*/ 15 h 19"/>
                    <a:gd name="T20" fmla="*/ 13 w 13"/>
                    <a:gd name="T21" fmla="*/ 3 h 19"/>
                    <a:gd name="T22" fmla="*/ 9 w 13"/>
                    <a:gd name="T23" fmla="*/ 1 h 19"/>
                    <a:gd name="T24" fmla="*/ 7 w 13"/>
                    <a:gd name="T25" fmla="*/ 1 h 19"/>
                    <a:gd name="T26" fmla="*/ 8 w 13"/>
                    <a:gd name="T27" fmla="*/ 2 h 19"/>
                    <a:gd name="T28" fmla="*/ 10 w 13"/>
                    <a:gd name="T29" fmla="*/ 4 h 19"/>
                    <a:gd name="T30" fmla="*/ 4 w 13"/>
                    <a:gd name="T31" fmla="*/ 14 h 19"/>
                    <a:gd name="T32" fmla="*/ 2 w 13"/>
                    <a:gd name="T33" fmla="*/ 1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9">
                      <a:moveTo>
                        <a:pt x="2" y="13"/>
                      </a:moveTo>
                      <a:cubicBezTo>
                        <a:pt x="1" y="12"/>
                        <a:pt x="1" y="12"/>
                        <a:pt x="0" y="13"/>
                      </a:cubicBezTo>
                      <a:cubicBezTo>
                        <a:pt x="0" y="14"/>
                        <a:pt x="0" y="14"/>
                        <a:pt x="1" y="14"/>
                      </a:cubicBez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8" y="19"/>
                        <a:pt x="9" y="19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2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8" y="0"/>
                        <a:pt x="7" y="1"/>
                      </a:cubicBezTo>
                      <a:cubicBezTo>
                        <a:pt x="7" y="2"/>
                        <a:pt x="7" y="2"/>
                        <a:pt x="8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3" name="Freeform 631">
                  <a:extLst>
                    <a:ext uri="{FF2B5EF4-FFF2-40B4-BE49-F238E27FC236}">
                      <a16:creationId xmlns:a16="http://schemas.microsoft.com/office/drawing/2014/main" id="{8BAAC834-8C5C-476E-B952-4E886C1D16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37465" y="-1266276"/>
                  <a:ext cx="45452" cy="49997"/>
                </a:xfrm>
                <a:custGeom>
                  <a:avLst/>
                  <a:gdLst>
                    <a:gd name="T0" fmla="*/ 15 w 16"/>
                    <a:gd name="T1" fmla="*/ 4 h 18"/>
                    <a:gd name="T2" fmla="*/ 9 w 16"/>
                    <a:gd name="T3" fmla="*/ 1 h 18"/>
                    <a:gd name="T4" fmla="*/ 7 w 16"/>
                    <a:gd name="T5" fmla="*/ 1 h 18"/>
                    <a:gd name="T6" fmla="*/ 1 w 16"/>
                    <a:gd name="T7" fmla="*/ 11 h 18"/>
                    <a:gd name="T8" fmla="*/ 1 w 16"/>
                    <a:gd name="T9" fmla="*/ 14 h 18"/>
                    <a:gd name="T10" fmla="*/ 6 w 16"/>
                    <a:gd name="T11" fmla="*/ 17 h 18"/>
                    <a:gd name="T12" fmla="*/ 9 w 16"/>
                    <a:gd name="T13" fmla="*/ 17 h 18"/>
                    <a:gd name="T14" fmla="*/ 15 w 16"/>
                    <a:gd name="T15" fmla="*/ 6 h 18"/>
                    <a:gd name="T16" fmla="*/ 15 w 16"/>
                    <a:gd name="T17" fmla="*/ 4 h 18"/>
                    <a:gd name="T18" fmla="*/ 7 w 16"/>
                    <a:gd name="T19" fmla="*/ 16 h 18"/>
                    <a:gd name="T20" fmla="*/ 2 w 16"/>
                    <a:gd name="T21" fmla="*/ 12 h 18"/>
                    <a:gd name="T22" fmla="*/ 8 w 16"/>
                    <a:gd name="T23" fmla="*/ 2 h 18"/>
                    <a:gd name="T24" fmla="*/ 14 w 16"/>
                    <a:gd name="T25" fmla="*/ 5 h 18"/>
                    <a:gd name="T26" fmla="*/ 7 w 16"/>
                    <a:gd name="T27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5" y="4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4"/>
                        <a:pt x="1" y="14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9" y="18"/>
                        <a:pt x="9" y="1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6"/>
                        <a:pt x="16" y="4"/>
                        <a:pt x="15" y="4"/>
                      </a:cubicBezTo>
                      <a:close/>
                      <a:moveTo>
                        <a:pt x="7" y="16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lnTo>
                        <a:pt x="7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4" name="Freeform 632">
                  <a:extLst>
                    <a:ext uri="{FF2B5EF4-FFF2-40B4-BE49-F238E27FC236}">
                      <a16:creationId xmlns:a16="http://schemas.microsoft.com/office/drawing/2014/main" id="{E7D5870F-6280-4C9A-ABF7-9E44DE3A9A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71554" y="-1243550"/>
                  <a:ext cx="43179" cy="49997"/>
                </a:xfrm>
                <a:custGeom>
                  <a:avLst/>
                  <a:gdLst>
                    <a:gd name="T0" fmla="*/ 7 w 16"/>
                    <a:gd name="T1" fmla="*/ 1 h 18"/>
                    <a:gd name="T2" fmla="*/ 1 w 16"/>
                    <a:gd name="T3" fmla="*/ 11 h 18"/>
                    <a:gd name="T4" fmla="*/ 2 w 16"/>
                    <a:gd name="T5" fmla="*/ 14 h 18"/>
                    <a:gd name="T6" fmla="*/ 7 w 16"/>
                    <a:gd name="T7" fmla="*/ 17 h 18"/>
                    <a:gd name="T8" fmla="*/ 10 w 16"/>
                    <a:gd name="T9" fmla="*/ 16 h 18"/>
                    <a:gd name="T10" fmla="*/ 16 w 16"/>
                    <a:gd name="T11" fmla="*/ 6 h 18"/>
                    <a:gd name="T12" fmla="*/ 15 w 16"/>
                    <a:gd name="T13" fmla="*/ 3 h 18"/>
                    <a:gd name="T14" fmla="*/ 10 w 16"/>
                    <a:gd name="T15" fmla="*/ 0 h 18"/>
                    <a:gd name="T16" fmla="*/ 7 w 16"/>
                    <a:gd name="T17" fmla="*/ 1 h 18"/>
                    <a:gd name="T18" fmla="*/ 8 w 16"/>
                    <a:gd name="T19" fmla="*/ 15 h 18"/>
                    <a:gd name="T20" fmla="*/ 3 w 16"/>
                    <a:gd name="T21" fmla="*/ 12 h 18"/>
                    <a:gd name="T22" fmla="*/ 9 w 16"/>
                    <a:gd name="T23" fmla="*/ 2 h 18"/>
                    <a:gd name="T24" fmla="*/ 14 w 16"/>
                    <a:gd name="T25" fmla="*/ 5 h 18"/>
                    <a:gd name="T26" fmla="*/ 8 w 16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7" y="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1" y="13"/>
                        <a:pt x="2" y="14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8" y="18"/>
                        <a:pt x="9" y="17"/>
                        <a:pt x="10" y="1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5"/>
                        <a:pt x="16" y="4"/>
                        <a:pt x="15" y="3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8" y="0"/>
                        <a:pt x="7" y="1"/>
                      </a:cubicBezTo>
                      <a:close/>
                      <a:moveTo>
                        <a:pt x="8" y="15"/>
                      </a:move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lnTo>
                        <a:pt x="8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5" name="Freeform 633">
                  <a:extLst>
                    <a:ext uri="{FF2B5EF4-FFF2-40B4-BE49-F238E27FC236}">
                      <a16:creationId xmlns:a16="http://schemas.microsoft.com/office/drawing/2014/main" id="{69115C62-A788-4615-BC8D-73B42B9F6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916" y="-1225370"/>
                  <a:ext cx="36362" cy="54543"/>
                </a:xfrm>
                <a:custGeom>
                  <a:avLst/>
                  <a:gdLst>
                    <a:gd name="T0" fmla="*/ 1 w 13"/>
                    <a:gd name="T1" fmla="*/ 12 h 19"/>
                    <a:gd name="T2" fmla="*/ 0 w 13"/>
                    <a:gd name="T3" fmla="*/ 13 h 19"/>
                    <a:gd name="T4" fmla="*/ 0 w 13"/>
                    <a:gd name="T5" fmla="*/ 14 h 19"/>
                    <a:gd name="T6" fmla="*/ 7 w 13"/>
                    <a:gd name="T7" fmla="*/ 19 h 19"/>
                    <a:gd name="T8" fmla="*/ 8 w 13"/>
                    <a:gd name="T9" fmla="*/ 18 h 19"/>
                    <a:gd name="T10" fmla="*/ 11 w 13"/>
                    <a:gd name="T11" fmla="*/ 14 h 19"/>
                    <a:gd name="T12" fmla="*/ 11 w 13"/>
                    <a:gd name="T13" fmla="*/ 12 h 19"/>
                    <a:gd name="T14" fmla="*/ 10 w 13"/>
                    <a:gd name="T15" fmla="*/ 13 h 19"/>
                    <a:gd name="T16" fmla="*/ 7 w 13"/>
                    <a:gd name="T17" fmla="*/ 16 h 19"/>
                    <a:gd name="T18" fmla="*/ 6 w 13"/>
                    <a:gd name="T19" fmla="*/ 15 h 19"/>
                    <a:gd name="T20" fmla="*/ 13 w 13"/>
                    <a:gd name="T21" fmla="*/ 4 h 19"/>
                    <a:gd name="T22" fmla="*/ 9 w 13"/>
                    <a:gd name="T23" fmla="*/ 1 h 19"/>
                    <a:gd name="T24" fmla="*/ 8 w 13"/>
                    <a:gd name="T25" fmla="*/ 1 h 19"/>
                    <a:gd name="T26" fmla="*/ 8 w 13"/>
                    <a:gd name="T27" fmla="*/ 3 h 19"/>
                    <a:gd name="T28" fmla="*/ 10 w 13"/>
                    <a:gd name="T29" fmla="*/ 4 h 19"/>
                    <a:gd name="T30" fmla="*/ 4 w 13"/>
                    <a:gd name="T31" fmla="*/ 14 h 19"/>
                    <a:gd name="T32" fmla="*/ 1 w 13"/>
                    <a:gd name="T33" fmla="*/ 1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9">
                      <a:moveTo>
                        <a:pt x="1" y="12"/>
                      </a:moveTo>
                      <a:cubicBezTo>
                        <a:pt x="1" y="12"/>
                        <a:pt x="0" y="12"/>
                        <a:pt x="0" y="13"/>
                      </a:cubicBezTo>
                      <a:cubicBezTo>
                        <a:pt x="0" y="13"/>
                        <a:pt x="0" y="14"/>
                        <a:pt x="0" y="14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7" y="19"/>
                        <a:pt x="8" y="19"/>
                        <a:pt x="8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0" y="12"/>
                        <a:pt x="10" y="12"/>
                        <a:pt x="10" y="13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7" y="2"/>
                        <a:pt x="7" y="2"/>
                        <a:pt x="8" y="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lnTo>
                        <a:pt x="1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6" name="Freeform 634">
                  <a:extLst>
                    <a:ext uri="{FF2B5EF4-FFF2-40B4-BE49-F238E27FC236}">
                      <a16:creationId xmlns:a16="http://schemas.microsoft.com/office/drawing/2014/main" id="{50CB1A5D-2123-46CC-A9AF-F85EA0105D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39732" y="-1200371"/>
                  <a:ext cx="45452" cy="49997"/>
                </a:xfrm>
                <a:custGeom>
                  <a:avLst/>
                  <a:gdLst>
                    <a:gd name="T0" fmla="*/ 10 w 16"/>
                    <a:gd name="T1" fmla="*/ 1 h 18"/>
                    <a:gd name="T2" fmla="*/ 7 w 16"/>
                    <a:gd name="T3" fmla="*/ 1 h 18"/>
                    <a:gd name="T4" fmla="*/ 1 w 16"/>
                    <a:gd name="T5" fmla="*/ 11 h 18"/>
                    <a:gd name="T6" fmla="*/ 1 w 16"/>
                    <a:gd name="T7" fmla="*/ 14 h 18"/>
                    <a:gd name="T8" fmla="*/ 6 w 16"/>
                    <a:gd name="T9" fmla="*/ 17 h 18"/>
                    <a:gd name="T10" fmla="*/ 9 w 16"/>
                    <a:gd name="T11" fmla="*/ 17 h 18"/>
                    <a:gd name="T12" fmla="*/ 16 w 16"/>
                    <a:gd name="T13" fmla="*/ 7 h 18"/>
                    <a:gd name="T14" fmla="*/ 15 w 16"/>
                    <a:gd name="T15" fmla="*/ 4 h 18"/>
                    <a:gd name="T16" fmla="*/ 10 w 16"/>
                    <a:gd name="T17" fmla="*/ 1 h 18"/>
                    <a:gd name="T18" fmla="*/ 7 w 16"/>
                    <a:gd name="T19" fmla="*/ 15 h 18"/>
                    <a:gd name="T20" fmla="*/ 2 w 16"/>
                    <a:gd name="T21" fmla="*/ 12 h 18"/>
                    <a:gd name="T22" fmla="*/ 9 w 16"/>
                    <a:gd name="T23" fmla="*/ 2 h 18"/>
                    <a:gd name="T24" fmla="*/ 14 w 16"/>
                    <a:gd name="T25" fmla="*/ 6 h 18"/>
                    <a:gd name="T26" fmla="*/ 7 w 16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0" y="1"/>
                      </a:move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6" y="5"/>
                        <a:pt x="15" y="4"/>
                      </a:cubicBezTo>
                      <a:lnTo>
                        <a:pt x="10" y="1"/>
                      </a:lnTo>
                      <a:close/>
                      <a:moveTo>
                        <a:pt x="7" y="15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7" name="Freeform 635">
                  <a:extLst>
                    <a:ext uri="{FF2B5EF4-FFF2-40B4-BE49-F238E27FC236}">
                      <a16:creationId xmlns:a16="http://schemas.microsoft.com/office/drawing/2014/main" id="{C0A937A1-7749-48CD-A782-E93A96BD8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3821" y="-1177645"/>
                  <a:ext cx="38634" cy="52270"/>
                </a:xfrm>
                <a:custGeom>
                  <a:avLst/>
                  <a:gdLst>
                    <a:gd name="T0" fmla="*/ 2 w 14"/>
                    <a:gd name="T1" fmla="*/ 12 h 19"/>
                    <a:gd name="T2" fmla="*/ 0 w 14"/>
                    <a:gd name="T3" fmla="*/ 12 h 19"/>
                    <a:gd name="T4" fmla="*/ 1 w 14"/>
                    <a:gd name="T5" fmla="*/ 14 h 19"/>
                    <a:gd name="T6" fmla="*/ 7 w 14"/>
                    <a:gd name="T7" fmla="*/ 18 h 19"/>
                    <a:gd name="T8" fmla="*/ 9 w 14"/>
                    <a:gd name="T9" fmla="*/ 18 h 19"/>
                    <a:gd name="T10" fmla="*/ 12 w 14"/>
                    <a:gd name="T11" fmla="*/ 14 h 19"/>
                    <a:gd name="T12" fmla="*/ 11 w 14"/>
                    <a:gd name="T13" fmla="*/ 12 h 19"/>
                    <a:gd name="T14" fmla="*/ 10 w 14"/>
                    <a:gd name="T15" fmla="*/ 13 h 19"/>
                    <a:gd name="T16" fmla="*/ 8 w 14"/>
                    <a:gd name="T17" fmla="*/ 16 h 19"/>
                    <a:gd name="T18" fmla="*/ 6 w 14"/>
                    <a:gd name="T19" fmla="*/ 15 h 19"/>
                    <a:gd name="T20" fmla="*/ 14 w 14"/>
                    <a:gd name="T21" fmla="*/ 3 h 19"/>
                    <a:gd name="T22" fmla="*/ 10 w 14"/>
                    <a:gd name="T23" fmla="*/ 1 h 19"/>
                    <a:gd name="T24" fmla="*/ 8 w 14"/>
                    <a:gd name="T25" fmla="*/ 1 h 19"/>
                    <a:gd name="T26" fmla="*/ 9 w 14"/>
                    <a:gd name="T27" fmla="*/ 2 h 19"/>
                    <a:gd name="T28" fmla="*/ 11 w 14"/>
                    <a:gd name="T29" fmla="*/ 4 h 19"/>
                    <a:gd name="T30" fmla="*/ 4 w 14"/>
                    <a:gd name="T31" fmla="*/ 14 h 19"/>
                    <a:gd name="T32" fmla="*/ 2 w 14"/>
                    <a:gd name="T33" fmla="*/ 1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2" y="12"/>
                      </a:moveTo>
                      <a:cubicBezTo>
                        <a:pt x="1" y="12"/>
                        <a:pt x="1" y="11"/>
                        <a:pt x="0" y="12"/>
                      </a:cubicBezTo>
                      <a:cubicBezTo>
                        <a:pt x="0" y="13"/>
                        <a:pt x="0" y="13"/>
                        <a:pt x="1" y="14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8" y="19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1" y="12"/>
                        <a:pt x="10" y="12"/>
                        <a:pt x="10" y="1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0"/>
                        <a:pt x="9" y="0"/>
                        <a:pt x="8" y="1"/>
                      </a:cubicBezTo>
                      <a:cubicBezTo>
                        <a:pt x="8" y="1"/>
                        <a:pt x="8" y="2"/>
                        <a:pt x="9" y="2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lnTo>
                        <a:pt x="2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8" name="Freeform 636">
                  <a:extLst>
                    <a:ext uri="{FF2B5EF4-FFF2-40B4-BE49-F238E27FC236}">
                      <a16:creationId xmlns:a16="http://schemas.microsoft.com/office/drawing/2014/main" id="{76D9F6B0-A473-4EA1-B8D7-031C7F1899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07910" y="-1152646"/>
                  <a:ext cx="45452" cy="49997"/>
                </a:xfrm>
                <a:custGeom>
                  <a:avLst/>
                  <a:gdLst>
                    <a:gd name="T0" fmla="*/ 11 w 17"/>
                    <a:gd name="T1" fmla="*/ 1 h 18"/>
                    <a:gd name="T2" fmla="*/ 8 w 17"/>
                    <a:gd name="T3" fmla="*/ 1 h 18"/>
                    <a:gd name="T4" fmla="*/ 1 w 17"/>
                    <a:gd name="T5" fmla="*/ 11 h 18"/>
                    <a:gd name="T6" fmla="*/ 1 w 17"/>
                    <a:gd name="T7" fmla="*/ 14 h 18"/>
                    <a:gd name="T8" fmla="*/ 6 w 17"/>
                    <a:gd name="T9" fmla="*/ 17 h 18"/>
                    <a:gd name="T10" fmla="*/ 9 w 17"/>
                    <a:gd name="T11" fmla="*/ 17 h 18"/>
                    <a:gd name="T12" fmla="*/ 16 w 17"/>
                    <a:gd name="T13" fmla="*/ 7 h 18"/>
                    <a:gd name="T14" fmla="*/ 16 w 17"/>
                    <a:gd name="T15" fmla="*/ 4 h 18"/>
                    <a:gd name="T16" fmla="*/ 11 w 17"/>
                    <a:gd name="T17" fmla="*/ 1 h 18"/>
                    <a:gd name="T18" fmla="*/ 7 w 17"/>
                    <a:gd name="T19" fmla="*/ 16 h 18"/>
                    <a:gd name="T20" fmla="*/ 3 w 17"/>
                    <a:gd name="T21" fmla="*/ 12 h 18"/>
                    <a:gd name="T22" fmla="*/ 10 w 17"/>
                    <a:gd name="T23" fmla="*/ 2 h 18"/>
                    <a:gd name="T24" fmla="*/ 14 w 17"/>
                    <a:gd name="T25" fmla="*/ 6 h 18"/>
                    <a:gd name="T26" fmla="*/ 7 w 17"/>
                    <a:gd name="T27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11" y="1"/>
                      </a:move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lnTo>
                        <a:pt x="11" y="1"/>
                      </a:lnTo>
                      <a:close/>
                      <a:moveTo>
                        <a:pt x="7" y="16"/>
                      </a:move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7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9" name="Freeform 637">
                  <a:extLst>
                    <a:ext uri="{FF2B5EF4-FFF2-40B4-BE49-F238E27FC236}">
                      <a16:creationId xmlns:a16="http://schemas.microsoft.com/office/drawing/2014/main" id="{C97AB8BE-9495-4EA4-BFCD-A1E4030DA9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39727" y="-1127648"/>
                  <a:ext cx="47725" cy="49997"/>
                </a:xfrm>
                <a:custGeom>
                  <a:avLst/>
                  <a:gdLst>
                    <a:gd name="T0" fmla="*/ 11 w 17"/>
                    <a:gd name="T1" fmla="*/ 1 h 18"/>
                    <a:gd name="T2" fmla="*/ 8 w 17"/>
                    <a:gd name="T3" fmla="*/ 1 h 18"/>
                    <a:gd name="T4" fmla="*/ 1 w 17"/>
                    <a:gd name="T5" fmla="*/ 11 h 18"/>
                    <a:gd name="T6" fmla="*/ 1 w 17"/>
                    <a:gd name="T7" fmla="*/ 13 h 18"/>
                    <a:gd name="T8" fmla="*/ 6 w 17"/>
                    <a:gd name="T9" fmla="*/ 17 h 18"/>
                    <a:gd name="T10" fmla="*/ 9 w 17"/>
                    <a:gd name="T11" fmla="*/ 17 h 18"/>
                    <a:gd name="T12" fmla="*/ 16 w 17"/>
                    <a:gd name="T13" fmla="*/ 7 h 18"/>
                    <a:gd name="T14" fmla="*/ 16 w 17"/>
                    <a:gd name="T15" fmla="*/ 4 h 18"/>
                    <a:gd name="T16" fmla="*/ 11 w 17"/>
                    <a:gd name="T17" fmla="*/ 1 h 18"/>
                    <a:gd name="T18" fmla="*/ 7 w 17"/>
                    <a:gd name="T19" fmla="*/ 15 h 18"/>
                    <a:gd name="T20" fmla="*/ 2 w 17"/>
                    <a:gd name="T21" fmla="*/ 12 h 18"/>
                    <a:gd name="T22" fmla="*/ 10 w 17"/>
                    <a:gd name="T23" fmla="*/ 2 h 18"/>
                    <a:gd name="T24" fmla="*/ 14 w 17"/>
                    <a:gd name="T25" fmla="*/ 6 h 18"/>
                    <a:gd name="T26" fmla="*/ 7 w 17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11" y="1"/>
                      </a:move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3"/>
                        <a:pt x="1" y="13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lnTo>
                        <a:pt x="11" y="1"/>
                      </a:lnTo>
                      <a:close/>
                      <a:moveTo>
                        <a:pt x="7" y="15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0" name="Freeform 638">
                  <a:extLst>
                    <a:ext uri="{FF2B5EF4-FFF2-40B4-BE49-F238E27FC236}">
                      <a16:creationId xmlns:a16="http://schemas.microsoft.com/office/drawing/2014/main" id="{7EC5B92C-AF55-4657-BB6F-3B415B337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1543" y="-1102649"/>
                  <a:ext cx="40907" cy="49997"/>
                </a:xfrm>
                <a:custGeom>
                  <a:avLst/>
                  <a:gdLst>
                    <a:gd name="T0" fmla="*/ 2 w 15"/>
                    <a:gd name="T1" fmla="*/ 11 h 18"/>
                    <a:gd name="T2" fmla="*/ 1 w 15"/>
                    <a:gd name="T3" fmla="*/ 11 h 18"/>
                    <a:gd name="T4" fmla="*/ 1 w 15"/>
                    <a:gd name="T5" fmla="*/ 13 h 18"/>
                    <a:gd name="T6" fmla="*/ 7 w 15"/>
                    <a:gd name="T7" fmla="*/ 18 h 18"/>
                    <a:gd name="T8" fmla="*/ 9 w 15"/>
                    <a:gd name="T9" fmla="*/ 18 h 18"/>
                    <a:gd name="T10" fmla="*/ 12 w 15"/>
                    <a:gd name="T11" fmla="*/ 14 h 18"/>
                    <a:gd name="T12" fmla="*/ 12 w 15"/>
                    <a:gd name="T13" fmla="*/ 12 h 18"/>
                    <a:gd name="T14" fmla="*/ 10 w 15"/>
                    <a:gd name="T15" fmla="*/ 12 h 18"/>
                    <a:gd name="T16" fmla="*/ 8 w 15"/>
                    <a:gd name="T17" fmla="*/ 16 h 18"/>
                    <a:gd name="T18" fmla="*/ 6 w 15"/>
                    <a:gd name="T19" fmla="*/ 14 h 18"/>
                    <a:gd name="T20" fmla="*/ 15 w 15"/>
                    <a:gd name="T21" fmla="*/ 4 h 18"/>
                    <a:gd name="T22" fmla="*/ 11 w 15"/>
                    <a:gd name="T23" fmla="*/ 0 h 18"/>
                    <a:gd name="T24" fmla="*/ 9 w 15"/>
                    <a:gd name="T25" fmla="*/ 1 h 18"/>
                    <a:gd name="T26" fmla="*/ 10 w 15"/>
                    <a:gd name="T27" fmla="*/ 2 h 18"/>
                    <a:gd name="T28" fmla="*/ 12 w 15"/>
                    <a:gd name="T29" fmla="*/ 4 h 18"/>
                    <a:gd name="T30" fmla="*/ 5 w 15"/>
                    <a:gd name="T31" fmla="*/ 13 h 18"/>
                    <a:gd name="T32" fmla="*/ 2 w 15"/>
                    <a:gd name="T33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2" y="11"/>
                      </a:moveTo>
                      <a:cubicBezTo>
                        <a:pt x="2" y="11"/>
                        <a:pt x="1" y="11"/>
                        <a:pt x="1" y="11"/>
                      </a:cubicBezTo>
                      <a:cubicBezTo>
                        <a:pt x="0" y="12"/>
                        <a:pt x="1" y="12"/>
                        <a:pt x="1" y="13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8" y="18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2" y="12"/>
                      </a:cubicBezTo>
                      <a:cubicBezTo>
                        <a:pt x="11" y="12"/>
                        <a:pt x="11" y="12"/>
                        <a:pt x="10" y="12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0" y="0"/>
                        <a:pt x="10" y="0"/>
                        <a:pt x="9" y="1"/>
                      </a:cubicBezTo>
                      <a:cubicBezTo>
                        <a:pt x="9" y="1"/>
                        <a:pt x="9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5" y="13"/>
                        <a:pt x="5" y="13"/>
                        <a:pt x="5" y="13"/>
                      </a:cubicBezTo>
                      <a:lnTo>
                        <a:pt x="2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1" name="Freeform 639">
                  <a:extLst>
                    <a:ext uri="{FF2B5EF4-FFF2-40B4-BE49-F238E27FC236}">
                      <a16:creationId xmlns:a16="http://schemas.microsoft.com/office/drawing/2014/main" id="{98831C03-363F-4D13-B24B-CA67DDB894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03360" y="-1075378"/>
                  <a:ext cx="47725" cy="47725"/>
                </a:xfrm>
                <a:custGeom>
                  <a:avLst/>
                  <a:gdLst>
                    <a:gd name="T0" fmla="*/ 11 w 17"/>
                    <a:gd name="T1" fmla="*/ 0 h 17"/>
                    <a:gd name="T2" fmla="*/ 8 w 17"/>
                    <a:gd name="T3" fmla="*/ 1 h 17"/>
                    <a:gd name="T4" fmla="*/ 1 w 17"/>
                    <a:gd name="T5" fmla="*/ 10 h 17"/>
                    <a:gd name="T6" fmla="*/ 1 w 17"/>
                    <a:gd name="T7" fmla="*/ 13 h 17"/>
                    <a:gd name="T8" fmla="*/ 6 w 17"/>
                    <a:gd name="T9" fmla="*/ 17 h 17"/>
                    <a:gd name="T10" fmla="*/ 9 w 17"/>
                    <a:gd name="T11" fmla="*/ 16 h 17"/>
                    <a:gd name="T12" fmla="*/ 16 w 17"/>
                    <a:gd name="T13" fmla="*/ 7 h 17"/>
                    <a:gd name="T14" fmla="*/ 16 w 17"/>
                    <a:gd name="T15" fmla="*/ 4 h 17"/>
                    <a:gd name="T16" fmla="*/ 11 w 17"/>
                    <a:gd name="T17" fmla="*/ 0 h 17"/>
                    <a:gd name="T18" fmla="*/ 7 w 17"/>
                    <a:gd name="T19" fmla="*/ 15 h 17"/>
                    <a:gd name="T20" fmla="*/ 2 w 17"/>
                    <a:gd name="T21" fmla="*/ 11 h 17"/>
                    <a:gd name="T22" fmla="*/ 10 w 17"/>
                    <a:gd name="T23" fmla="*/ 2 h 17"/>
                    <a:gd name="T24" fmla="*/ 15 w 17"/>
                    <a:gd name="T25" fmla="*/ 6 h 17"/>
                    <a:gd name="T26" fmla="*/ 7 w 17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11" y="0"/>
                        <a:pt x="9" y="0"/>
                        <a:pt x="8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7"/>
                        <a:pt x="8" y="17"/>
                        <a:pt x="9" y="1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lnTo>
                        <a:pt x="11" y="0"/>
                      </a:lnTo>
                      <a:close/>
                      <a:moveTo>
                        <a:pt x="7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5" y="6"/>
                        <a:pt x="15" y="6"/>
                        <a:pt x="15" y="6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2" name="Freeform 640">
                  <a:extLst>
                    <a:ext uri="{FF2B5EF4-FFF2-40B4-BE49-F238E27FC236}">
                      <a16:creationId xmlns:a16="http://schemas.microsoft.com/office/drawing/2014/main" id="{92B4ADB8-28AC-4C92-841A-27F74EB1E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5176" y="-1050379"/>
                  <a:ext cx="40907" cy="49997"/>
                </a:xfrm>
                <a:custGeom>
                  <a:avLst/>
                  <a:gdLst>
                    <a:gd name="T0" fmla="*/ 2 w 15"/>
                    <a:gd name="T1" fmla="*/ 11 h 18"/>
                    <a:gd name="T2" fmla="*/ 1 w 15"/>
                    <a:gd name="T3" fmla="*/ 11 h 18"/>
                    <a:gd name="T4" fmla="*/ 1 w 15"/>
                    <a:gd name="T5" fmla="*/ 12 h 18"/>
                    <a:gd name="T6" fmla="*/ 7 w 15"/>
                    <a:gd name="T7" fmla="*/ 18 h 18"/>
                    <a:gd name="T8" fmla="*/ 8 w 15"/>
                    <a:gd name="T9" fmla="*/ 18 h 18"/>
                    <a:gd name="T10" fmla="*/ 12 w 15"/>
                    <a:gd name="T11" fmla="*/ 14 h 18"/>
                    <a:gd name="T12" fmla="*/ 11 w 15"/>
                    <a:gd name="T13" fmla="*/ 12 h 18"/>
                    <a:gd name="T14" fmla="*/ 10 w 15"/>
                    <a:gd name="T15" fmla="*/ 12 h 18"/>
                    <a:gd name="T16" fmla="*/ 7 w 15"/>
                    <a:gd name="T17" fmla="*/ 16 h 18"/>
                    <a:gd name="T18" fmla="*/ 6 w 15"/>
                    <a:gd name="T19" fmla="*/ 14 h 18"/>
                    <a:gd name="T20" fmla="*/ 15 w 15"/>
                    <a:gd name="T21" fmla="*/ 4 h 18"/>
                    <a:gd name="T22" fmla="*/ 11 w 15"/>
                    <a:gd name="T23" fmla="*/ 0 h 18"/>
                    <a:gd name="T24" fmla="*/ 10 w 15"/>
                    <a:gd name="T25" fmla="*/ 1 h 18"/>
                    <a:gd name="T26" fmla="*/ 10 w 15"/>
                    <a:gd name="T27" fmla="*/ 2 h 18"/>
                    <a:gd name="T28" fmla="*/ 12 w 15"/>
                    <a:gd name="T29" fmla="*/ 4 h 18"/>
                    <a:gd name="T30" fmla="*/ 4 w 15"/>
                    <a:gd name="T31" fmla="*/ 13 h 18"/>
                    <a:gd name="T32" fmla="*/ 2 w 15"/>
                    <a:gd name="T33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2" y="11"/>
                      </a:moveTo>
                      <a:cubicBezTo>
                        <a:pt x="2" y="11"/>
                        <a:pt x="1" y="10"/>
                        <a:pt x="1" y="11"/>
                      </a:cubicBezTo>
                      <a:cubicBezTo>
                        <a:pt x="0" y="12"/>
                        <a:pt x="0" y="12"/>
                        <a:pt x="1" y="12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7" y="18"/>
                        <a:pt x="8" y="18"/>
                        <a:pt x="8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1"/>
                      </a:cubicBezTo>
                      <a:cubicBezTo>
                        <a:pt x="9" y="1"/>
                        <a:pt x="9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lnTo>
                        <a:pt x="2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3" name="Freeform 641">
                  <a:extLst>
                    <a:ext uri="{FF2B5EF4-FFF2-40B4-BE49-F238E27FC236}">
                      <a16:creationId xmlns:a16="http://schemas.microsoft.com/office/drawing/2014/main" id="{13532916-8686-4865-8551-A0DD1E0895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66993" y="-1023108"/>
                  <a:ext cx="47725" cy="49997"/>
                </a:xfrm>
                <a:custGeom>
                  <a:avLst/>
                  <a:gdLst>
                    <a:gd name="T0" fmla="*/ 16 w 17"/>
                    <a:gd name="T1" fmla="*/ 5 h 18"/>
                    <a:gd name="T2" fmla="*/ 11 w 17"/>
                    <a:gd name="T3" fmla="*/ 1 h 18"/>
                    <a:gd name="T4" fmla="*/ 8 w 17"/>
                    <a:gd name="T5" fmla="*/ 1 h 18"/>
                    <a:gd name="T6" fmla="*/ 0 w 17"/>
                    <a:gd name="T7" fmla="*/ 10 h 18"/>
                    <a:gd name="T8" fmla="*/ 0 w 17"/>
                    <a:gd name="T9" fmla="*/ 13 h 18"/>
                    <a:gd name="T10" fmla="*/ 5 w 17"/>
                    <a:gd name="T11" fmla="*/ 17 h 18"/>
                    <a:gd name="T12" fmla="*/ 8 w 17"/>
                    <a:gd name="T13" fmla="*/ 17 h 18"/>
                    <a:gd name="T14" fmla="*/ 16 w 17"/>
                    <a:gd name="T15" fmla="*/ 8 h 18"/>
                    <a:gd name="T16" fmla="*/ 16 w 17"/>
                    <a:gd name="T17" fmla="*/ 5 h 18"/>
                    <a:gd name="T18" fmla="*/ 6 w 17"/>
                    <a:gd name="T19" fmla="*/ 15 h 18"/>
                    <a:gd name="T20" fmla="*/ 2 w 17"/>
                    <a:gd name="T21" fmla="*/ 11 h 18"/>
                    <a:gd name="T22" fmla="*/ 10 w 17"/>
                    <a:gd name="T23" fmla="*/ 2 h 18"/>
                    <a:gd name="T24" fmla="*/ 14 w 17"/>
                    <a:gd name="T25" fmla="*/ 6 h 18"/>
                    <a:gd name="T26" fmla="*/ 6 w 17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16" y="5"/>
                      </a:move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0" y="13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6" y="18"/>
                        <a:pt x="7" y="18"/>
                        <a:pt x="8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6" y="6"/>
                        <a:pt x="16" y="5"/>
                      </a:cubicBezTo>
                      <a:close/>
                      <a:moveTo>
                        <a:pt x="6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6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4" name="Freeform 642">
                  <a:extLst>
                    <a:ext uri="{FF2B5EF4-FFF2-40B4-BE49-F238E27FC236}">
                      <a16:creationId xmlns:a16="http://schemas.microsoft.com/office/drawing/2014/main" id="{61E79B1D-C7D4-43C8-A9D8-1AE6ED483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4264" y="-993564"/>
                  <a:ext cx="43179" cy="49997"/>
                </a:xfrm>
                <a:custGeom>
                  <a:avLst/>
                  <a:gdLst>
                    <a:gd name="T0" fmla="*/ 10 w 15"/>
                    <a:gd name="T1" fmla="*/ 0 h 18"/>
                    <a:gd name="T2" fmla="*/ 10 w 15"/>
                    <a:gd name="T3" fmla="*/ 2 h 18"/>
                    <a:gd name="T4" fmla="*/ 12 w 15"/>
                    <a:gd name="T5" fmla="*/ 4 h 18"/>
                    <a:gd name="T6" fmla="*/ 4 w 15"/>
                    <a:gd name="T7" fmla="*/ 13 h 18"/>
                    <a:gd name="T8" fmla="*/ 2 w 15"/>
                    <a:gd name="T9" fmla="*/ 10 h 18"/>
                    <a:gd name="T10" fmla="*/ 1 w 15"/>
                    <a:gd name="T11" fmla="*/ 11 h 18"/>
                    <a:gd name="T12" fmla="*/ 1 w 15"/>
                    <a:gd name="T13" fmla="*/ 12 h 18"/>
                    <a:gd name="T14" fmla="*/ 6 w 15"/>
                    <a:gd name="T15" fmla="*/ 17 h 18"/>
                    <a:gd name="T16" fmla="*/ 8 w 15"/>
                    <a:gd name="T17" fmla="*/ 17 h 18"/>
                    <a:gd name="T18" fmla="*/ 11 w 15"/>
                    <a:gd name="T19" fmla="*/ 14 h 18"/>
                    <a:gd name="T20" fmla="*/ 11 w 15"/>
                    <a:gd name="T21" fmla="*/ 12 h 18"/>
                    <a:gd name="T22" fmla="*/ 10 w 15"/>
                    <a:gd name="T23" fmla="*/ 12 h 18"/>
                    <a:gd name="T24" fmla="*/ 7 w 15"/>
                    <a:gd name="T25" fmla="*/ 15 h 18"/>
                    <a:gd name="T26" fmla="*/ 6 w 15"/>
                    <a:gd name="T27" fmla="*/ 14 h 18"/>
                    <a:gd name="T28" fmla="*/ 15 w 15"/>
                    <a:gd name="T29" fmla="*/ 4 h 18"/>
                    <a:gd name="T30" fmla="*/ 11 w 15"/>
                    <a:gd name="T31" fmla="*/ 0 h 18"/>
                    <a:gd name="T32" fmla="*/ 10 w 1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10" y="0"/>
                      </a:moveTo>
                      <a:cubicBezTo>
                        <a:pt x="9" y="1"/>
                        <a:pt x="10" y="1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1" y="10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7" y="18"/>
                        <a:pt x="8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5" name="Freeform 643">
                  <a:extLst>
                    <a:ext uri="{FF2B5EF4-FFF2-40B4-BE49-F238E27FC236}">
                      <a16:creationId xmlns:a16="http://schemas.microsoft.com/office/drawing/2014/main" id="{E9018523-10E2-4071-B3F7-D9D2699B51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26080" y="-966293"/>
                  <a:ext cx="47725" cy="49997"/>
                </a:xfrm>
                <a:custGeom>
                  <a:avLst/>
                  <a:gdLst>
                    <a:gd name="T0" fmla="*/ 12 w 17"/>
                    <a:gd name="T1" fmla="*/ 1 h 18"/>
                    <a:gd name="T2" fmla="*/ 9 w 17"/>
                    <a:gd name="T3" fmla="*/ 1 h 18"/>
                    <a:gd name="T4" fmla="*/ 1 w 17"/>
                    <a:gd name="T5" fmla="*/ 10 h 18"/>
                    <a:gd name="T6" fmla="*/ 1 w 17"/>
                    <a:gd name="T7" fmla="*/ 13 h 18"/>
                    <a:gd name="T8" fmla="*/ 5 w 17"/>
                    <a:gd name="T9" fmla="*/ 17 h 18"/>
                    <a:gd name="T10" fmla="*/ 8 w 17"/>
                    <a:gd name="T11" fmla="*/ 17 h 18"/>
                    <a:gd name="T12" fmla="*/ 16 w 17"/>
                    <a:gd name="T13" fmla="*/ 8 h 18"/>
                    <a:gd name="T14" fmla="*/ 16 w 17"/>
                    <a:gd name="T15" fmla="*/ 5 h 18"/>
                    <a:gd name="T16" fmla="*/ 12 w 17"/>
                    <a:gd name="T17" fmla="*/ 1 h 18"/>
                    <a:gd name="T18" fmla="*/ 7 w 17"/>
                    <a:gd name="T19" fmla="*/ 15 h 18"/>
                    <a:gd name="T20" fmla="*/ 2 w 17"/>
                    <a:gd name="T21" fmla="*/ 11 h 18"/>
                    <a:gd name="T22" fmla="*/ 11 w 17"/>
                    <a:gd name="T23" fmla="*/ 3 h 18"/>
                    <a:gd name="T24" fmla="*/ 15 w 17"/>
                    <a:gd name="T25" fmla="*/ 7 h 18"/>
                    <a:gd name="T26" fmla="*/ 7 w 17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12" y="1"/>
                      </a:moveTo>
                      <a:cubicBezTo>
                        <a:pt x="11" y="0"/>
                        <a:pt x="10" y="1"/>
                        <a:pt x="9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6" y="18"/>
                        <a:pt x="7" y="18"/>
                        <a:pt x="8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8"/>
                        <a:pt x="17" y="6"/>
                        <a:pt x="16" y="5"/>
                      </a:cubicBezTo>
                      <a:lnTo>
                        <a:pt x="12" y="1"/>
                      </a:lnTo>
                      <a:close/>
                      <a:moveTo>
                        <a:pt x="7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6" name="Freeform 644">
                  <a:extLst>
                    <a:ext uri="{FF2B5EF4-FFF2-40B4-BE49-F238E27FC236}">
                      <a16:creationId xmlns:a16="http://schemas.microsoft.com/office/drawing/2014/main" id="{018D14FC-0CDD-4EAC-9379-1E96E62556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55624" y="-936749"/>
                  <a:ext cx="47725" cy="47725"/>
                </a:xfrm>
                <a:custGeom>
                  <a:avLst/>
                  <a:gdLst>
                    <a:gd name="T0" fmla="*/ 12 w 17"/>
                    <a:gd name="T1" fmla="*/ 1 h 17"/>
                    <a:gd name="T2" fmla="*/ 9 w 17"/>
                    <a:gd name="T3" fmla="*/ 1 h 17"/>
                    <a:gd name="T4" fmla="*/ 0 w 17"/>
                    <a:gd name="T5" fmla="*/ 9 h 17"/>
                    <a:gd name="T6" fmla="*/ 0 w 17"/>
                    <a:gd name="T7" fmla="*/ 12 h 17"/>
                    <a:gd name="T8" fmla="*/ 5 w 17"/>
                    <a:gd name="T9" fmla="*/ 16 h 17"/>
                    <a:gd name="T10" fmla="*/ 8 w 17"/>
                    <a:gd name="T11" fmla="*/ 16 h 17"/>
                    <a:gd name="T12" fmla="*/ 16 w 17"/>
                    <a:gd name="T13" fmla="*/ 8 h 17"/>
                    <a:gd name="T14" fmla="*/ 16 w 17"/>
                    <a:gd name="T15" fmla="*/ 5 h 17"/>
                    <a:gd name="T16" fmla="*/ 12 w 17"/>
                    <a:gd name="T17" fmla="*/ 1 h 17"/>
                    <a:gd name="T18" fmla="*/ 6 w 17"/>
                    <a:gd name="T19" fmla="*/ 15 h 17"/>
                    <a:gd name="T20" fmla="*/ 2 w 17"/>
                    <a:gd name="T21" fmla="*/ 11 h 17"/>
                    <a:gd name="T22" fmla="*/ 10 w 17"/>
                    <a:gd name="T23" fmla="*/ 2 h 17"/>
                    <a:gd name="T24" fmla="*/ 15 w 17"/>
                    <a:gd name="T25" fmla="*/ 7 h 17"/>
                    <a:gd name="T26" fmla="*/ 6 w 17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2" y="1"/>
                      </a:move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0" y="11"/>
                        <a:pt x="0" y="12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lnTo>
                        <a:pt x="12" y="1"/>
                      </a:lnTo>
                      <a:close/>
                      <a:moveTo>
                        <a:pt x="6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6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7" name="Freeform 645">
                  <a:extLst>
                    <a:ext uri="{FF2B5EF4-FFF2-40B4-BE49-F238E27FC236}">
                      <a16:creationId xmlns:a16="http://schemas.microsoft.com/office/drawing/2014/main" id="{5E1990DC-5EC5-4F3B-AF4F-90EC338E0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2896" y="-909477"/>
                  <a:ext cx="43179" cy="49997"/>
                </a:xfrm>
                <a:custGeom>
                  <a:avLst/>
                  <a:gdLst>
                    <a:gd name="T0" fmla="*/ 1 w 15"/>
                    <a:gd name="T1" fmla="*/ 10 h 18"/>
                    <a:gd name="T2" fmla="*/ 0 w 15"/>
                    <a:gd name="T3" fmla="*/ 10 h 18"/>
                    <a:gd name="T4" fmla="*/ 0 w 15"/>
                    <a:gd name="T5" fmla="*/ 12 h 18"/>
                    <a:gd name="T6" fmla="*/ 6 w 15"/>
                    <a:gd name="T7" fmla="*/ 18 h 18"/>
                    <a:gd name="T8" fmla="*/ 7 w 15"/>
                    <a:gd name="T9" fmla="*/ 18 h 18"/>
                    <a:gd name="T10" fmla="*/ 11 w 15"/>
                    <a:gd name="T11" fmla="*/ 14 h 18"/>
                    <a:gd name="T12" fmla="*/ 11 w 15"/>
                    <a:gd name="T13" fmla="*/ 13 h 18"/>
                    <a:gd name="T14" fmla="*/ 9 w 15"/>
                    <a:gd name="T15" fmla="*/ 13 h 18"/>
                    <a:gd name="T16" fmla="*/ 6 w 15"/>
                    <a:gd name="T17" fmla="*/ 15 h 18"/>
                    <a:gd name="T18" fmla="*/ 5 w 15"/>
                    <a:gd name="T19" fmla="*/ 14 h 18"/>
                    <a:gd name="T20" fmla="*/ 15 w 15"/>
                    <a:gd name="T21" fmla="*/ 4 h 18"/>
                    <a:gd name="T22" fmla="*/ 12 w 15"/>
                    <a:gd name="T23" fmla="*/ 1 h 18"/>
                    <a:gd name="T24" fmla="*/ 10 w 15"/>
                    <a:gd name="T25" fmla="*/ 1 h 18"/>
                    <a:gd name="T26" fmla="*/ 10 w 15"/>
                    <a:gd name="T27" fmla="*/ 2 h 18"/>
                    <a:gd name="T28" fmla="*/ 12 w 15"/>
                    <a:gd name="T29" fmla="*/ 4 h 18"/>
                    <a:gd name="T30" fmla="*/ 4 w 15"/>
                    <a:gd name="T31" fmla="*/ 13 h 18"/>
                    <a:gd name="T32" fmla="*/ 1 w 15"/>
                    <a:gd name="T33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1" y="10"/>
                      </a:moveTo>
                      <a:cubicBezTo>
                        <a:pt x="1" y="10"/>
                        <a:pt x="1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6" y="18"/>
                        <a:pt x="6" y="18"/>
                        <a:pt x="7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4"/>
                        <a:pt x="11" y="13"/>
                        <a:pt x="11" y="13"/>
                      </a:cubicBezTo>
                      <a:cubicBezTo>
                        <a:pt x="10" y="12"/>
                        <a:pt x="10" y="12"/>
                        <a:pt x="9" y="13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1" y="0"/>
                        <a:pt x="10" y="1"/>
                      </a:cubicBezTo>
                      <a:cubicBezTo>
                        <a:pt x="10" y="1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lnTo>
                        <a:pt x="1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8" name="Freeform 646">
                  <a:extLst>
                    <a:ext uri="{FF2B5EF4-FFF2-40B4-BE49-F238E27FC236}">
                      <a16:creationId xmlns:a16="http://schemas.microsoft.com/office/drawing/2014/main" id="{64F61EEC-FD93-43AB-AD39-887F555C9B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12439" y="-875388"/>
                  <a:ext cx="45452" cy="47725"/>
                </a:xfrm>
                <a:custGeom>
                  <a:avLst/>
                  <a:gdLst>
                    <a:gd name="T0" fmla="*/ 13 w 17"/>
                    <a:gd name="T1" fmla="*/ 0 h 17"/>
                    <a:gd name="T2" fmla="*/ 10 w 17"/>
                    <a:gd name="T3" fmla="*/ 0 h 17"/>
                    <a:gd name="T4" fmla="*/ 1 w 17"/>
                    <a:gd name="T5" fmla="*/ 8 h 17"/>
                    <a:gd name="T6" fmla="*/ 1 w 17"/>
                    <a:gd name="T7" fmla="*/ 11 h 17"/>
                    <a:gd name="T8" fmla="*/ 5 w 17"/>
                    <a:gd name="T9" fmla="*/ 16 h 17"/>
                    <a:gd name="T10" fmla="*/ 8 w 17"/>
                    <a:gd name="T11" fmla="*/ 16 h 17"/>
                    <a:gd name="T12" fmla="*/ 16 w 17"/>
                    <a:gd name="T13" fmla="*/ 8 h 17"/>
                    <a:gd name="T14" fmla="*/ 17 w 17"/>
                    <a:gd name="T15" fmla="*/ 5 h 17"/>
                    <a:gd name="T16" fmla="*/ 13 w 17"/>
                    <a:gd name="T17" fmla="*/ 0 h 17"/>
                    <a:gd name="T18" fmla="*/ 6 w 17"/>
                    <a:gd name="T19" fmla="*/ 14 h 17"/>
                    <a:gd name="T20" fmla="*/ 2 w 17"/>
                    <a:gd name="T21" fmla="*/ 10 h 17"/>
                    <a:gd name="T22" fmla="*/ 11 w 17"/>
                    <a:gd name="T23" fmla="*/ 2 h 17"/>
                    <a:gd name="T24" fmla="*/ 15 w 17"/>
                    <a:gd name="T25" fmla="*/ 6 h 17"/>
                    <a:gd name="T26" fmla="*/ 6 w 17"/>
                    <a:gd name="T2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3" y="0"/>
                      </a:moveTo>
                      <a:cubicBezTo>
                        <a:pt x="12" y="0"/>
                        <a:pt x="10" y="0"/>
                        <a:pt x="10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0" y="10"/>
                        <a:pt x="1" y="11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5"/>
                      </a:cubicBezTo>
                      <a:lnTo>
                        <a:pt x="13" y="0"/>
                      </a:lnTo>
                      <a:close/>
                      <a:moveTo>
                        <a:pt x="6" y="14"/>
                      </a:move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5" y="6"/>
                        <a:pt x="15" y="6"/>
                        <a:pt x="15" y="6"/>
                      </a:cubicBez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9" name="Freeform 647">
                  <a:extLst>
                    <a:ext uri="{FF2B5EF4-FFF2-40B4-BE49-F238E27FC236}">
                      <a16:creationId xmlns:a16="http://schemas.microsoft.com/office/drawing/2014/main" id="{BC14BBD3-0D23-4305-9742-C828A0D31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9711" y="-848117"/>
                  <a:ext cx="40907" cy="49997"/>
                </a:xfrm>
                <a:custGeom>
                  <a:avLst/>
                  <a:gdLst>
                    <a:gd name="T0" fmla="*/ 2 w 15"/>
                    <a:gd name="T1" fmla="*/ 10 h 18"/>
                    <a:gd name="T2" fmla="*/ 0 w 15"/>
                    <a:gd name="T3" fmla="*/ 10 h 18"/>
                    <a:gd name="T4" fmla="*/ 0 w 15"/>
                    <a:gd name="T5" fmla="*/ 11 h 18"/>
                    <a:gd name="T6" fmla="*/ 5 w 15"/>
                    <a:gd name="T7" fmla="*/ 17 h 18"/>
                    <a:gd name="T8" fmla="*/ 7 w 15"/>
                    <a:gd name="T9" fmla="*/ 17 h 18"/>
                    <a:gd name="T10" fmla="*/ 11 w 15"/>
                    <a:gd name="T11" fmla="*/ 14 h 18"/>
                    <a:gd name="T12" fmla="*/ 11 w 15"/>
                    <a:gd name="T13" fmla="*/ 13 h 18"/>
                    <a:gd name="T14" fmla="*/ 9 w 15"/>
                    <a:gd name="T15" fmla="*/ 13 h 18"/>
                    <a:gd name="T16" fmla="*/ 6 w 15"/>
                    <a:gd name="T17" fmla="*/ 15 h 18"/>
                    <a:gd name="T18" fmla="*/ 5 w 15"/>
                    <a:gd name="T19" fmla="*/ 14 h 18"/>
                    <a:gd name="T20" fmla="*/ 15 w 15"/>
                    <a:gd name="T21" fmla="*/ 5 h 18"/>
                    <a:gd name="T22" fmla="*/ 12 w 15"/>
                    <a:gd name="T23" fmla="*/ 1 h 18"/>
                    <a:gd name="T24" fmla="*/ 10 w 15"/>
                    <a:gd name="T25" fmla="*/ 1 h 18"/>
                    <a:gd name="T26" fmla="*/ 10 w 15"/>
                    <a:gd name="T27" fmla="*/ 2 h 18"/>
                    <a:gd name="T28" fmla="*/ 12 w 15"/>
                    <a:gd name="T29" fmla="*/ 4 h 18"/>
                    <a:gd name="T30" fmla="*/ 4 w 15"/>
                    <a:gd name="T31" fmla="*/ 12 h 18"/>
                    <a:gd name="T32" fmla="*/ 2 w 15"/>
                    <a:gd name="T33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2" y="10"/>
                      </a:moveTo>
                      <a:cubicBezTo>
                        <a:pt x="1" y="10"/>
                        <a:pt x="1" y="9"/>
                        <a:pt x="0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6" y="18"/>
                        <a:pt x="6" y="18"/>
                        <a:pt x="7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4"/>
                        <a:pt x="11" y="13"/>
                        <a:pt x="11" y="13"/>
                      </a:cubicBezTo>
                      <a:cubicBezTo>
                        <a:pt x="10" y="12"/>
                        <a:pt x="10" y="12"/>
                        <a:pt x="9" y="13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0"/>
                        <a:pt x="11" y="0"/>
                        <a:pt x="10" y="1"/>
                      </a:cubicBezTo>
                      <a:cubicBezTo>
                        <a:pt x="10" y="1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2"/>
                        <a:pt x="4" y="12"/>
                        <a:pt x="4" y="12"/>
                      </a:cubicBez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0" name="Freeform 648">
                  <a:extLst>
                    <a:ext uri="{FF2B5EF4-FFF2-40B4-BE49-F238E27FC236}">
                      <a16:creationId xmlns:a16="http://schemas.microsoft.com/office/drawing/2014/main" id="{4470036E-4359-44E0-A661-7CEEB9B7C8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66982" y="-814028"/>
                  <a:ext cx="47725" cy="47725"/>
                </a:xfrm>
                <a:custGeom>
                  <a:avLst/>
                  <a:gdLst>
                    <a:gd name="T0" fmla="*/ 12 w 17"/>
                    <a:gd name="T1" fmla="*/ 1 h 17"/>
                    <a:gd name="T2" fmla="*/ 10 w 17"/>
                    <a:gd name="T3" fmla="*/ 1 h 17"/>
                    <a:gd name="T4" fmla="*/ 1 w 17"/>
                    <a:gd name="T5" fmla="*/ 8 h 17"/>
                    <a:gd name="T6" fmla="*/ 0 w 17"/>
                    <a:gd name="T7" fmla="*/ 11 h 17"/>
                    <a:gd name="T8" fmla="*/ 4 w 17"/>
                    <a:gd name="T9" fmla="*/ 16 h 17"/>
                    <a:gd name="T10" fmla="*/ 7 w 17"/>
                    <a:gd name="T11" fmla="*/ 16 h 17"/>
                    <a:gd name="T12" fmla="*/ 16 w 17"/>
                    <a:gd name="T13" fmla="*/ 8 h 17"/>
                    <a:gd name="T14" fmla="*/ 16 w 17"/>
                    <a:gd name="T15" fmla="*/ 5 h 17"/>
                    <a:gd name="T16" fmla="*/ 12 w 17"/>
                    <a:gd name="T17" fmla="*/ 1 h 17"/>
                    <a:gd name="T18" fmla="*/ 6 w 17"/>
                    <a:gd name="T19" fmla="*/ 14 h 17"/>
                    <a:gd name="T20" fmla="*/ 2 w 17"/>
                    <a:gd name="T21" fmla="*/ 10 h 17"/>
                    <a:gd name="T22" fmla="*/ 11 w 17"/>
                    <a:gd name="T23" fmla="*/ 2 h 17"/>
                    <a:gd name="T24" fmla="*/ 15 w 17"/>
                    <a:gd name="T25" fmla="*/ 7 h 17"/>
                    <a:gd name="T26" fmla="*/ 6 w 17"/>
                    <a:gd name="T2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2" y="1"/>
                      </a:moveTo>
                      <a:cubicBezTo>
                        <a:pt x="12" y="0"/>
                        <a:pt x="10" y="0"/>
                        <a:pt x="10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0" y="10"/>
                        <a:pt x="0" y="11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5" y="17"/>
                        <a:pt x="6" y="17"/>
                        <a:pt x="7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8"/>
                        <a:pt x="17" y="6"/>
                        <a:pt x="16" y="5"/>
                      </a:cubicBezTo>
                      <a:lnTo>
                        <a:pt x="12" y="1"/>
                      </a:lnTo>
                      <a:close/>
                      <a:moveTo>
                        <a:pt x="6" y="14"/>
                      </a:move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1" name="Freeform 649">
                  <a:extLst>
                    <a:ext uri="{FF2B5EF4-FFF2-40B4-BE49-F238E27FC236}">
                      <a16:creationId xmlns:a16="http://schemas.microsoft.com/office/drawing/2014/main" id="{FA998941-B8A3-403B-AE3D-13CDA83602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91981" y="-784484"/>
                  <a:ext cx="49997" cy="47725"/>
                </a:xfrm>
                <a:custGeom>
                  <a:avLst/>
                  <a:gdLst>
                    <a:gd name="T0" fmla="*/ 13 w 18"/>
                    <a:gd name="T1" fmla="*/ 1 h 17"/>
                    <a:gd name="T2" fmla="*/ 10 w 18"/>
                    <a:gd name="T3" fmla="*/ 1 h 17"/>
                    <a:gd name="T4" fmla="*/ 1 w 18"/>
                    <a:gd name="T5" fmla="*/ 8 h 17"/>
                    <a:gd name="T6" fmla="*/ 1 w 18"/>
                    <a:gd name="T7" fmla="*/ 11 h 17"/>
                    <a:gd name="T8" fmla="*/ 4 w 18"/>
                    <a:gd name="T9" fmla="*/ 16 h 17"/>
                    <a:gd name="T10" fmla="*/ 7 w 18"/>
                    <a:gd name="T11" fmla="*/ 16 h 17"/>
                    <a:gd name="T12" fmla="*/ 17 w 18"/>
                    <a:gd name="T13" fmla="*/ 9 h 17"/>
                    <a:gd name="T14" fmla="*/ 17 w 18"/>
                    <a:gd name="T15" fmla="*/ 6 h 17"/>
                    <a:gd name="T16" fmla="*/ 13 w 18"/>
                    <a:gd name="T17" fmla="*/ 1 h 17"/>
                    <a:gd name="T18" fmla="*/ 6 w 18"/>
                    <a:gd name="T19" fmla="*/ 15 h 17"/>
                    <a:gd name="T20" fmla="*/ 2 w 18"/>
                    <a:gd name="T21" fmla="*/ 10 h 17"/>
                    <a:gd name="T22" fmla="*/ 11 w 18"/>
                    <a:gd name="T23" fmla="*/ 3 h 17"/>
                    <a:gd name="T24" fmla="*/ 15 w 18"/>
                    <a:gd name="T25" fmla="*/ 7 h 17"/>
                    <a:gd name="T26" fmla="*/ 6 w 18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13" y="1"/>
                      </a:moveTo>
                      <a:cubicBezTo>
                        <a:pt x="12" y="0"/>
                        <a:pt x="11" y="0"/>
                        <a:pt x="10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0" y="10"/>
                        <a:pt x="1" y="11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5" y="17"/>
                        <a:pt x="6" y="17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7" y="8"/>
                        <a:pt x="18" y="7"/>
                        <a:pt x="17" y="6"/>
                      </a:cubicBezTo>
                      <a:lnTo>
                        <a:pt x="13" y="1"/>
                      </a:lnTo>
                      <a:close/>
                      <a:moveTo>
                        <a:pt x="6" y="15"/>
                      </a:move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6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2" name="Freeform 650">
                  <a:extLst>
                    <a:ext uri="{FF2B5EF4-FFF2-40B4-BE49-F238E27FC236}">
                      <a16:creationId xmlns:a16="http://schemas.microsoft.com/office/drawing/2014/main" id="{813DA6D4-CB8F-4F3C-AAA2-27C6642D9D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6979" y="-750395"/>
                  <a:ext cx="43179" cy="47725"/>
                </a:xfrm>
                <a:custGeom>
                  <a:avLst/>
                  <a:gdLst>
                    <a:gd name="T0" fmla="*/ 2 w 16"/>
                    <a:gd name="T1" fmla="*/ 9 h 17"/>
                    <a:gd name="T2" fmla="*/ 0 w 16"/>
                    <a:gd name="T3" fmla="*/ 9 h 17"/>
                    <a:gd name="T4" fmla="*/ 0 w 16"/>
                    <a:gd name="T5" fmla="*/ 10 h 17"/>
                    <a:gd name="T6" fmla="*/ 5 w 16"/>
                    <a:gd name="T7" fmla="*/ 16 h 17"/>
                    <a:gd name="T8" fmla="*/ 7 w 16"/>
                    <a:gd name="T9" fmla="*/ 17 h 17"/>
                    <a:gd name="T10" fmla="*/ 11 w 16"/>
                    <a:gd name="T11" fmla="*/ 13 h 17"/>
                    <a:gd name="T12" fmla="*/ 11 w 16"/>
                    <a:gd name="T13" fmla="*/ 12 h 17"/>
                    <a:gd name="T14" fmla="*/ 10 w 16"/>
                    <a:gd name="T15" fmla="*/ 12 h 17"/>
                    <a:gd name="T16" fmla="*/ 6 w 16"/>
                    <a:gd name="T17" fmla="*/ 14 h 17"/>
                    <a:gd name="T18" fmla="*/ 5 w 16"/>
                    <a:gd name="T19" fmla="*/ 13 h 17"/>
                    <a:gd name="T20" fmla="*/ 16 w 16"/>
                    <a:gd name="T21" fmla="*/ 4 h 17"/>
                    <a:gd name="T22" fmla="*/ 13 w 16"/>
                    <a:gd name="T23" fmla="*/ 0 h 17"/>
                    <a:gd name="T24" fmla="*/ 11 w 16"/>
                    <a:gd name="T25" fmla="*/ 0 h 17"/>
                    <a:gd name="T26" fmla="*/ 11 w 16"/>
                    <a:gd name="T27" fmla="*/ 1 h 17"/>
                    <a:gd name="T28" fmla="*/ 13 w 16"/>
                    <a:gd name="T29" fmla="*/ 4 h 17"/>
                    <a:gd name="T30" fmla="*/ 4 w 16"/>
                    <a:gd name="T31" fmla="*/ 11 h 17"/>
                    <a:gd name="T32" fmla="*/ 2 w 16"/>
                    <a:gd name="T33" fmla="*/ 9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2" y="9"/>
                      </a:moveTo>
                      <a:cubicBezTo>
                        <a:pt x="2" y="8"/>
                        <a:pt x="1" y="8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6" y="17"/>
                        <a:pt x="7" y="17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2"/>
                        <a:pt x="11" y="12"/>
                      </a:cubicBezTo>
                      <a:cubicBezTo>
                        <a:pt x="10" y="11"/>
                        <a:pt x="10" y="11"/>
                        <a:pt x="10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0"/>
                        <a:pt x="12" y="0"/>
                        <a:pt x="11" y="0"/>
                      </a:cubicBezTo>
                      <a:cubicBezTo>
                        <a:pt x="11" y="0"/>
                        <a:pt x="11" y="1"/>
                        <a:pt x="11" y="1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4" y="11"/>
                        <a:pt x="4" y="11"/>
                        <a:pt x="4" y="11"/>
                      </a:cubicBezTo>
                      <a:lnTo>
                        <a:pt x="2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3" name="Freeform 651">
                  <a:extLst>
                    <a:ext uri="{FF2B5EF4-FFF2-40B4-BE49-F238E27FC236}">
                      <a16:creationId xmlns:a16="http://schemas.microsoft.com/office/drawing/2014/main" id="{B72E18E8-40DD-4F8B-BA89-E8EC0096AE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41978" y="-716306"/>
                  <a:ext cx="49997" cy="43180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5 h 16"/>
                    <a:gd name="T4" fmla="*/ 7 w 18"/>
                    <a:gd name="T5" fmla="*/ 16 h 16"/>
                    <a:gd name="T6" fmla="*/ 17 w 18"/>
                    <a:gd name="T7" fmla="*/ 9 h 16"/>
                    <a:gd name="T8" fmla="*/ 17 w 18"/>
                    <a:gd name="T9" fmla="*/ 6 h 16"/>
                    <a:gd name="T10" fmla="*/ 14 w 18"/>
                    <a:gd name="T11" fmla="*/ 1 h 16"/>
                    <a:gd name="T12" fmla="*/ 11 w 18"/>
                    <a:gd name="T13" fmla="*/ 0 h 16"/>
                    <a:gd name="T14" fmla="*/ 1 w 18"/>
                    <a:gd name="T15" fmla="*/ 8 h 16"/>
                    <a:gd name="T16" fmla="*/ 1 w 18"/>
                    <a:gd name="T17" fmla="*/ 10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4 h 16"/>
                    <a:gd name="T24" fmla="*/ 3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6"/>
                        <a:pt x="6" y="16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10"/>
                        <a:pt x="1" y="10"/>
                      </a:cubicBez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4" name="Freeform 652">
                  <a:extLst>
                    <a:ext uri="{FF2B5EF4-FFF2-40B4-BE49-F238E27FC236}">
                      <a16:creationId xmlns:a16="http://schemas.microsoft.com/office/drawing/2014/main" id="{DA8DA616-009F-4A00-8E69-45D216595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6976" y="-686762"/>
                  <a:ext cx="43179" cy="49997"/>
                </a:xfrm>
                <a:custGeom>
                  <a:avLst/>
                  <a:gdLst>
                    <a:gd name="T0" fmla="*/ 10 w 16"/>
                    <a:gd name="T1" fmla="*/ 14 h 18"/>
                    <a:gd name="T2" fmla="*/ 11 w 16"/>
                    <a:gd name="T3" fmla="*/ 13 h 18"/>
                    <a:gd name="T4" fmla="*/ 9 w 16"/>
                    <a:gd name="T5" fmla="*/ 12 h 18"/>
                    <a:gd name="T6" fmla="*/ 6 w 16"/>
                    <a:gd name="T7" fmla="*/ 15 h 18"/>
                    <a:gd name="T8" fmla="*/ 5 w 16"/>
                    <a:gd name="T9" fmla="*/ 13 h 18"/>
                    <a:gd name="T10" fmla="*/ 16 w 16"/>
                    <a:gd name="T11" fmla="*/ 5 h 18"/>
                    <a:gd name="T12" fmla="*/ 13 w 16"/>
                    <a:gd name="T13" fmla="*/ 1 h 18"/>
                    <a:gd name="T14" fmla="*/ 12 w 16"/>
                    <a:gd name="T15" fmla="*/ 1 h 18"/>
                    <a:gd name="T16" fmla="*/ 11 w 16"/>
                    <a:gd name="T17" fmla="*/ 2 h 18"/>
                    <a:gd name="T18" fmla="*/ 13 w 16"/>
                    <a:gd name="T19" fmla="*/ 5 h 18"/>
                    <a:gd name="T20" fmla="*/ 3 w 16"/>
                    <a:gd name="T21" fmla="*/ 12 h 18"/>
                    <a:gd name="T22" fmla="*/ 2 w 16"/>
                    <a:gd name="T23" fmla="*/ 9 h 18"/>
                    <a:gd name="T24" fmla="*/ 0 w 16"/>
                    <a:gd name="T25" fmla="*/ 9 h 18"/>
                    <a:gd name="T26" fmla="*/ 0 w 16"/>
                    <a:gd name="T27" fmla="*/ 10 h 18"/>
                    <a:gd name="T28" fmla="*/ 5 w 16"/>
                    <a:gd name="T29" fmla="*/ 17 h 18"/>
                    <a:gd name="T30" fmla="*/ 6 w 16"/>
                    <a:gd name="T31" fmla="*/ 17 h 18"/>
                    <a:gd name="T32" fmla="*/ 10 w 16"/>
                    <a:gd name="T33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8">
                      <a:moveTo>
                        <a:pt x="10" y="14"/>
                      </a:moveTo>
                      <a:cubicBezTo>
                        <a:pt x="11" y="14"/>
                        <a:pt x="11" y="13"/>
                        <a:pt x="11" y="13"/>
                      </a:cubicBezTo>
                      <a:cubicBezTo>
                        <a:pt x="10" y="12"/>
                        <a:pt x="10" y="12"/>
                        <a:pt x="9" y="12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2" y="0"/>
                        <a:pt x="12" y="1"/>
                      </a:cubicBezTo>
                      <a:cubicBezTo>
                        <a:pt x="11" y="1"/>
                        <a:pt x="11" y="2"/>
                        <a:pt x="11" y="2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" y="9"/>
                        <a:pt x="1" y="8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5" y="17"/>
                        <a:pt x="6" y="18"/>
                        <a:pt x="6" y="17"/>
                      </a:cubicBezTo>
                      <a:lnTo>
                        <a:pt x="10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5" name="Freeform 653">
                  <a:extLst>
                    <a:ext uri="{FF2B5EF4-FFF2-40B4-BE49-F238E27FC236}">
                      <a16:creationId xmlns:a16="http://schemas.microsoft.com/office/drawing/2014/main" id="{99C58AF1-2C76-4C0A-B2F1-0AE8A6E022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91975" y="-650400"/>
                  <a:ext cx="45452" cy="43180"/>
                </a:xfrm>
                <a:custGeom>
                  <a:avLst/>
                  <a:gdLst>
                    <a:gd name="T0" fmla="*/ 4 w 17"/>
                    <a:gd name="T1" fmla="*/ 15 h 16"/>
                    <a:gd name="T2" fmla="*/ 6 w 17"/>
                    <a:gd name="T3" fmla="*/ 16 h 16"/>
                    <a:gd name="T4" fmla="*/ 16 w 17"/>
                    <a:gd name="T5" fmla="*/ 9 h 16"/>
                    <a:gd name="T6" fmla="*/ 17 w 17"/>
                    <a:gd name="T7" fmla="*/ 6 h 16"/>
                    <a:gd name="T8" fmla="*/ 13 w 17"/>
                    <a:gd name="T9" fmla="*/ 1 h 16"/>
                    <a:gd name="T10" fmla="*/ 10 w 17"/>
                    <a:gd name="T11" fmla="*/ 1 h 16"/>
                    <a:gd name="T12" fmla="*/ 1 w 17"/>
                    <a:gd name="T13" fmla="*/ 7 h 16"/>
                    <a:gd name="T14" fmla="*/ 0 w 17"/>
                    <a:gd name="T15" fmla="*/ 10 h 16"/>
                    <a:gd name="T16" fmla="*/ 4 w 17"/>
                    <a:gd name="T17" fmla="*/ 15 h 16"/>
                    <a:gd name="T18" fmla="*/ 12 w 17"/>
                    <a:gd name="T19" fmla="*/ 2 h 16"/>
                    <a:gd name="T20" fmla="*/ 15 w 17"/>
                    <a:gd name="T21" fmla="*/ 7 h 16"/>
                    <a:gd name="T22" fmla="*/ 5 w 17"/>
                    <a:gd name="T23" fmla="*/ 14 h 16"/>
                    <a:gd name="T24" fmla="*/ 2 w 17"/>
                    <a:gd name="T25" fmla="*/ 9 h 16"/>
                    <a:gd name="T26" fmla="*/ 12 w 17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6">
                      <a:moveTo>
                        <a:pt x="4" y="15"/>
                      </a:moveTo>
                      <a:cubicBezTo>
                        <a:pt x="4" y="16"/>
                        <a:pt x="6" y="16"/>
                        <a:pt x="6" y="16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8"/>
                        <a:pt x="17" y="7"/>
                        <a:pt x="17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1" y="0"/>
                        <a:pt x="10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0" y="10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6" name="Freeform 654">
                  <a:extLst>
                    <a:ext uri="{FF2B5EF4-FFF2-40B4-BE49-F238E27FC236}">
                      <a16:creationId xmlns:a16="http://schemas.microsoft.com/office/drawing/2014/main" id="{4EF28834-AED4-423E-AAB3-279221F6E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4701" y="-618584"/>
                  <a:ext cx="43179" cy="47725"/>
                </a:xfrm>
                <a:custGeom>
                  <a:avLst/>
                  <a:gdLst>
                    <a:gd name="T0" fmla="*/ 4 w 16"/>
                    <a:gd name="T1" fmla="*/ 16 h 17"/>
                    <a:gd name="T2" fmla="*/ 6 w 16"/>
                    <a:gd name="T3" fmla="*/ 16 h 17"/>
                    <a:gd name="T4" fmla="*/ 10 w 16"/>
                    <a:gd name="T5" fmla="*/ 14 h 17"/>
                    <a:gd name="T6" fmla="*/ 10 w 16"/>
                    <a:gd name="T7" fmla="*/ 12 h 17"/>
                    <a:gd name="T8" fmla="*/ 9 w 16"/>
                    <a:gd name="T9" fmla="*/ 12 h 17"/>
                    <a:gd name="T10" fmla="*/ 6 w 16"/>
                    <a:gd name="T11" fmla="*/ 14 h 17"/>
                    <a:gd name="T12" fmla="*/ 4 w 16"/>
                    <a:gd name="T13" fmla="*/ 12 h 17"/>
                    <a:gd name="T14" fmla="*/ 16 w 16"/>
                    <a:gd name="T15" fmla="*/ 5 h 17"/>
                    <a:gd name="T16" fmla="*/ 13 w 16"/>
                    <a:gd name="T17" fmla="*/ 1 h 17"/>
                    <a:gd name="T18" fmla="*/ 12 w 16"/>
                    <a:gd name="T19" fmla="*/ 0 h 17"/>
                    <a:gd name="T20" fmla="*/ 12 w 16"/>
                    <a:gd name="T21" fmla="*/ 2 h 17"/>
                    <a:gd name="T22" fmla="*/ 13 w 16"/>
                    <a:gd name="T23" fmla="*/ 4 h 17"/>
                    <a:gd name="T24" fmla="*/ 3 w 16"/>
                    <a:gd name="T25" fmla="*/ 11 h 17"/>
                    <a:gd name="T26" fmla="*/ 2 w 16"/>
                    <a:gd name="T27" fmla="*/ 8 h 17"/>
                    <a:gd name="T28" fmla="*/ 0 w 16"/>
                    <a:gd name="T29" fmla="*/ 8 h 17"/>
                    <a:gd name="T30" fmla="*/ 0 w 16"/>
                    <a:gd name="T31" fmla="*/ 9 h 17"/>
                    <a:gd name="T32" fmla="*/ 4 w 16"/>
                    <a:gd name="T33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4" y="16"/>
                      </a:moveTo>
                      <a:cubicBezTo>
                        <a:pt x="5" y="17"/>
                        <a:pt x="5" y="17"/>
                        <a:pt x="6" y="16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1" y="13"/>
                        <a:pt x="11" y="13"/>
                        <a:pt x="10" y="12"/>
                      </a:cubicBezTo>
                      <a:cubicBezTo>
                        <a:pt x="10" y="11"/>
                        <a:pt x="10" y="12"/>
                        <a:pt x="9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2" y="0"/>
                        <a:pt x="12" y="0"/>
                      </a:cubicBezTo>
                      <a:cubicBezTo>
                        <a:pt x="11" y="1"/>
                        <a:pt x="11" y="1"/>
                        <a:pt x="12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1" y="8"/>
                        <a:pt x="1" y="8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lnTo>
                        <a:pt x="4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7" name="Freeform 655">
                  <a:extLst>
                    <a:ext uri="{FF2B5EF4-FFF2-40B4-BE49-F238E27FC236}">
                      <a16:creationId xmlns:a16="http://schemas.microsoft.com/office/drawing/2014/main" id="{F8F9BD2F-8D84-4872-A145-CE25A3EAB8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35155" y="-582222"/>
                  <a:ext cx="49997" cy="45452"/>
                </a:xfrm>
                <a:custGeom>
                  <a:avLst/>
                  <a:gdLst>
                    <a:gd name="T0" fmla="*/ 4 w 18"/>
                    <a:gd name="T1" fmla="*/ 15 h 16"/>
                    <a:gd name="T2" fmla="*/ 7 w 18"/>
                    <a:gd name="T3" fmla="*/ 15 h 16"/>
                    <a:gd name="T4" fmla="*/ 17 w 18"/>
                    <a:gd name="T5" fmla="*/ 9 h 16"/>
                    <a:gd name="T6" fmla="*/ 17 w 18"/>
                    <a:gd name="T7" fmla="*/ 6 h 16"/>
                    <a:gd name="T8" fmla="*/ 14 w 18"/>
                    <a:gd name="T9" fmla="*/ 1 h 16"/>
                    <a:gd name="T10" fmla="*/ 11 w 18"/>
                    <a:gd name="T11" fmla="*/ 0 h 16"/>
                    <a:gd name="T12" fmla="*/ 1 w 18"/>
                    <a:gd name="T13" fmla="*/ 7 h 16"/>
                    <a:gd name="T14" fmla="*/ 1 w 18"/>
                    <a:gd name="T15" fmla="*/ 9 h 16"/>
                    <a:gd name="T16" fmla="*/ 4 w 18"/>
                    <a:gd name="T17" fmla="*/ 15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3 h 16"/>
                    <a:gd name="T24" fmla="*/ 2 w 18"/>
                    <a:gd name="T25" fmla="*/ 8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4" y="16"/>
                        <a:pt x="6" y="16"/>
                        <a:pt x="7" y="15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7"/>
                        <a:pt x="0" y="9"/>
                        <a:pt x="1" y="9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8" name="Freeform 656">
                  <a:extLst>
                    <a:ext uri="{FF2B5EF4-FFF2-40B4-BE49-F238E27FC236}">
                      <a16:creationId xmlns:a16="http://schemas.microsoft.com/office/drawing/2014/main" id="{89FA73B4-22EC-46BD-B2DE-7D354323D0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57881" y="-548133"/>
                  <a:ext cx="49997" cy="43180"/>
                </a:xfrm>
                <a:custGeom>
                  <a:avLst/>
                  <a:gdLst>
                    <a:gd name="T0" fmla="*/ 4 w 18"/>
                    <a:gd name="T1" fmla="*/ 15 h 16"/>
                    <a:gd name="T2" fmla="*/ 6 w 18"/>
                    <a:gd name="T3" fmla="*/ 16 h 16"/>
                    <a:gd name="T4" fmla="*/ 16 w 18"/>
                    <a:gd name="T5" fmla="*/ 10 h 16"/>
                    <a:gd name="T6" fmla="*/ 17 w 18"/>
                    <a:gd name="T7" fmla="*/ 7 h 16"/>
                    <a:gd name="T8" fmla="*/ 14 w 18"/>
                    <a:gd name="T9" fmla="*/ 2 h 16"/>
                    <a:gd name="T10" fmla="*/ 11 w 18"/>
                    <a:gd name="T11" fmla="*/ 1 h 16"/>
                    <a:gd name="T12" fmla="*/ 1 w 18"/>
                    <a:gd name="T13" fmla="*/ 7 h 16"/>
                    <a:gd name="T14" fmla="*/ 0 w 18"/>
                    <a:gd name="T15" fmla="*/ 10 h 16"/>
                    <a:gd name="T16" fmla="*/ 4 w 18"/>
                    <a:gd name="T17" fmla="*/ 15 h 16"/>
                    <a:gd name="T18" fmla="*/ 12 w 18"/>
                    <a:gd name="T19" fmla="*/ 3 h 16"/>
                    <a:gd name="T20" fmla="*/ 15 w 18"/>
                    <a:gd name="T21" fmla="*/ 8 h 16"/>
                    <a:gd name="T22" fmla="*/ 5 w 18"/>
                    <a:gd name="T23" fmla="*/ 14 h 16"/>
                    <a:gd name="T24" fmla="*/ 2 w 18"/>
                    <a:gd name="T25" fmla="*/ 9 h 16"/>
                    <a:gd name="T26" fmla="*/ 12 w 18"/>
                    <a:gd name="T27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4" y="16"/>
                        <a:pt x="5" y="16"/>
                        <a:pt x="6" y="16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1"/>
                        <a:pt x="12" y="0"/>
                        <a:pt x="11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0" y="10"/>
                      </a:cubicBezTo>
                      <a:lnTo>
                        <a:pt x="4" y="15"/>
                      </a:lnTo>
                      <a:close/>
                      <a:moveTo>
                        <a:pt x="12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9" name="Freeform 657">
                  <a:extLst>
                    <a:ext uri="{FF2B5EF4-FFF2-40B4-BE49-F238E27FC236}">
                      <a16:creationId xmlns:a16="http://schemas.microsoft.com/office/drawing/2014/main" id="{95392AC0-9AC4-4287-8307-C853CC656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8334" y="-511771"/>
                  <a:ext cx="45452" cy="43180"/>
                </a:xfrm>
                <a:custGeom>
                  <a:avLst/>
                  <a:gdLst>
                    <a:gd name="T0" fmla="*/ 14 w 17"/>
                    <a:gd name="T1" fmla="*/ 4 h 16"/>
                    <a:gd name="T2" fmla="*/ 4 w 17"/>
                    <a:gd name="T3" fmla="*/ 10 h 16"/>
                    <a:gd name="T4" fmla="*/ 2 w 17"/>
                    <a:gd name="T5" fmla="*/ 8 h 16"/>
                    <a:gd name="T6" fmla="*/ 1 w 17"/>
                    <a:gd name="T7" fmla="*/ 7 h 16"/>
                    <a:gd name="T8" fmla="*/ 1 w 17"/>
                    <a:gd name="T9" fmla="*/ 9 h 16"/>
                    <a:gd name="T10" fmla="*/ 5 w 17"/>
                    <a:gd name="T11" fmla="*/ 16 h 16"/>
                    <a:gd name="T12" fmla="*/ 6 w 17"/>
                    <a:gd name="T13" fmla="*/ 16 h 16"/>
                    <a:gd name="T14" fmla="*/ 10 w 17"/>
                    <a:gd name="T15" fmla="*/ 13 h 16"/>
                    <a:gd name="T16" fmla="*/ 11 w 17"/>
                    <a:gd name="T17" fmla="*/ 12 h 16"/>
                    <a:gd name="T18" fmla="*/ 9 w 17"/>
                    <a:gd name="T19" fmla="*/ 12 h 16"/>
                    <a:gd name="T20" fmla="*/ 6 w 17"/>
                    <a:gd name="T21" fmla="*/ 14 h 16"/>
                    <a:gd name="T22" fmla="*/ 5 w 17"/>
                    <a:gd name="T23" fmla="*/ 12 h 16"/>
                    <a:gd name="T24" fmla="*/ 17 w 17"/>
                    <a:gd name="T25" fmla="*/ 5 h 16"/>
                    <a:gd name="T26" fmla="*/ 14 w 17"/>
                    <a:gd name="T27" fmla="*/ 1 h 16"/>
                    <a:gd name="T28" fmla="*/ 13 w 17"/>
                    <a:gd name="T29" fmla="*/ 0 h 16"/>
                    <a:gd name="T30" fmla="*/ 12 w 17"/>
                    <a:gd name="T31" fmla="*/ 2 h 16"/>
                    <a:gd name="T32" fmla="*/ 14 w 17"/>
                    <a:gd name="T33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6">
                      <a:moveTo>
                        <a:pt x="14" y="4"/>
                      </a:move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7"/>
                        <a:pt x="2" y="7"/>
                        <a:pt x="1" y="7"/>
                      </a:cubicBezTo>
                      <a:cubicBezTo>
                        <a:pt x="0" y="8"/>
                        <a:pt x="0" y="8"/>
                        <a:pt x="1" y="9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16"/>
                        <a:pt x="5" y="16"/>
                        <a:pt x="6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1" y="13"/>
                        <a:pt x="11" y="13"/>
                        <a:pt x="11" y="12"/>
                      </a:cubicBezTo>
                      <a:cubicBezTo>
                        <a:pt x="10" y="11"/>
                        <a:pt x="10" y="11"/>
                        <a:pt x="9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3" y="0"/>
                      </a:cubicBezTo>
                      <a:cubicBezTo>
                        <a:pt x="12" y="1"/>
                        <a:pt x="12" y="1"/>
                        <a:pt x="12" y="2"/>
                      </a:cubicBez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0" name="Freeform 658">
                  <a:extLst>
                    <a:ext uri="{FF2B5EF4-FFF2-40B4-BE49-F238E27FC236}">
                      <a16:creationId xmlns:a16="http://schemas.microsoft.com/office/drawing/2014/main" id="{1550EA9E-D489-4D88-84A4-B421DA180A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98788" y="-475410"/>
                  <a:ext cx="49997" cy="43180"/>
                </a:xfrm>
                <a:custGeom>
                  <a:avLst/>
                  <a:gdLst>
                    <a:gd name="T0" fmla="*/ 0 w 18"/>
                    <a:gd name="T1" fmla="*/ 9 h 16"/>
                    <a:gd name="T2" fmla="*/ 3 w 18"/>
                    <a:gd name="T3" fmla="*/ 14 h 16"/>
                    <a:gd name="T4" fmla="*/ 6 w 18"/>
                    <a:gd name="T5" fmla="*/ 15 h 16"/>
                    <a:gd name="T6" fmla="*/ 16 w 18"/>
                    <a:gd name="T7" fmla="*/ 9 h 16"/>
                    <a:gd name="T8" fmla="*/ 17 w 18"/>
                    <a:gd name="T9" fmla="*/ 7 h 16"/>
                    <a:gd name="T10" fmla="*/ 14 w 18"/>
                    <a:gd name="T11" fmla="*/ 1 h 16"/>
                    <a:gd name="T12" fmla="*/ 12 w 18"/>
                    <a:gd name="T13" fmla="*/ 1 h 16"/>
                    <a:gd name="T14" fmla="*/ 1 w 18"/>
                    <a:gd name="T15" fmla="*/ 6 h 16"/>
                    <a:gd name="T16" fmla="*/ 0 w 18"/>
                    <a:gd name="T17" fmla="*/ 9 h 16"/>
                    <a:gd name="T18" fmla="*/ 13 w 18"/>
                    <a:gd name="T19" fmla="*/ 2 h 16"/>
                    <a:gd name="T20" fmla="*/ 15 w 18"/>
                    <a:gd name="T21" fmla="*/ 8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3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0" y="9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2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1" name="Freeform 659">
                  <a:extLst>
                    <a:ext uri="{FF2B5EF4-FFF2-40B4-BE49-F238E27FC236}">
                      <a16:creationId xmlns:a16="http://schemas.microsoft.com/office/drawing/2014/main" id="{1AFD311B-420B-4768-ABC8-0BFEADBD3D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19241" y="-441321"/>
                  <a:ext cx="49997" cy="45452"/>
                </a:xfrm>
                <a:custGeom>
                  <a:avLst/>
                  <a:gdLst>
                    <a:gd name="T0" fmla="*/ 1 w 18"/>
                    <a:gd name="T1" fmla="*/ 9 h 16"/>
                    <a:gd name="T2" fmla="*/ 3 w 18"/>
                    <a:gd name="T3" fmla="*/ 14 h 16"/>
                    <a:gd name="T4" fmla="*/ 6 w 18"/>
                    <a:gd name="T5" fmla="*/ 15 h 16"/>
                    <a:gd name="T6" fmla="*/ 17 w 18"/>
                    <a:gd name="T7" fmla="*/ 9 h 16"/>
                    <a:gd name="T8" fmla="*/ 17 w 18"/>
                    <a:gd name="T9" fmla="*/ 7 h 16"/>
                    <a:gd name="T10" fmla="*/ 14 w 18"/>
                    <a:gd name="T11" fmla="*/ 1 h 16"/>
                    <a:gd name="T12" fmla="*/ 12 w 18"/>
                    <a:gd name="T13" fmla="*/ 1 h 16"/>
                    <a:gd name="T14" fmla="*/ 1 w 18"/>
                    <a:gd name="T15" fmla="*/ 6 h 16"/>
                    <a:gd name="T16" fmla="*/ 1 w 18"/>
                    <a:gd name="T17" fmla="*/ 9 h 16"/>
                    <a:gd name="T18" fmla="*/ 13 w 18"/>
                    <a:gd name="T19" fmla="*/ 2 h 16"/>
                    <a:gd name="T20" fmla="*/ 16 w 18"/>
                    <a:gd name="T21" fmla="*/ 8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3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" y="9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9"/>
                        <a:pt x="18" y="8"/>
                        <a:pt x="17" y="7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1" y="9"/>
                      </a:cubicBezTo>
                      <a:close/>
                      <a:moveTo>
                        <a:pt x="13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2" name="Freeform 660">
                  <a:extLst>
                    <a:ext uri="{FF2B5EF4-FFF2-40B4-BE49-F238E27FC236}">
                      <a16:creationId xmlns:a16="http://schemas.microsoft.com/office/drawing/2014/main" id="{4570DA6B-5D26-4136-994A-9A9EAEC31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7422" y="-404959"/>
                  <a:ext cx="45452" cy="45452"/>
                </a:xfrm>
                <a:custGeom>
                  <a:avLst/>
                  <a:gdLst>
                    <a:gd name="T0" fmla="*/ 14 w 16"/>
                    <a:gd name="T1" fmla="*/ 4 h 16"/>
                    <a:gd name="T2" fmla="*/ 3 w 16"/>
                    <a:gd name="T3" fmla="*/ 10 h 16"/>
                    <a:gd name="T4" fmla="*/ 2 w 16"/>
                    <a:gd name="T5" fmla="*/ 7 h 16"/>
                    <a:gd name="T6" fmla="*/ 0 w 16"/>
                    <a:gd name="T7" fmla="*/ 7 h 16"/>
                    <a:gd name="T8" fmla="*/ 0 w 16"/>
                    <a:gd name="T9" fmla="*/ 8 h 16"/>
                    <a:gd name="T10" fmla="*/ 4 w 16"/>
                    <a:gd name="T11" fmla="*/ 15 h 16"/>
                    <a:gd name="T12" fmla="*/ 5 w 16"/>
                    <a:gd name="T13" fmla="*/ 16 h 16"/>
                    <a:gd name="T14" fmla="*/ 10 w 16"/>
                    <a:gd name="T15" fmla="*/ 13 h 16"/>
                    <a:gd name="T16" fmla="*/ 10 w 16"/>
                    <a:gd name="T17" fmla="*/ 12 h 16"/>
                    <a:gd name="T18" fmla="*/ 9 w 16"/>
                    <a:gd name="T19" fmla="*/ 12 h 16"/>
                    <a:gd name="T20" fmla="*/ 5 w 16"/>
                    <a:gd name="T21" fmla="*/ 13 h 16"/>
                    <a:gd name="T22" fmla="*/ 4 w 16"/>
                    <a:gd name="T23" fmla="*/ 12 h 16"/>
                    <a:gd name="T24" fmla="*/ 16 w 16"/>
                    <a:gd name="T25" fmla="*/ 5 h 16"/>
                    <a:gd name="T26" fmla="*/ 14 w 16"/>
                    <a:gd name="T27" fmla="*/ 1 h 16"/>
                    <a:gd name="T28" fmla="*/ 13 w 16"/>
                    <a:gd name="T29" fmla="*/ 0 h 16"/>
                    <a:gd name="T30" fmla="*/ 12 w 16"/>
                    <a:gd name="T31" fmla="*/ 2 h 16"/>
                    <a:gd name="T32" fmla="*/ 14 w 16"/>
                    <a:gd name="T33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6">
                      <a:moveTo>
                        <a:pt x="14" y="4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1" y="6"/>
                        <a:pt x="0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6"/>
                        <a:pt x="4" y="16"/>
                        <a:pt x="5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0" y="13"/>
                        <a:pt x="10" y="13"/>
                        <a:pt x="10" y="12"/>
                      </a:cubicBezTo>
                      <a:cubicBezTo>
                        <a:pt x="10" y="11"/>
                        <a:pt x="9" y="11"/>
                        <a:pt x="9" y="12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3" y="0"/>
                      </a:cubicBezTo>
                      <a:cubicBezTo>
                        <a:pt x="12" y="1"/>
                        <a:pt x="12" y="1"/>
                        <a:pt x="12" y="2"/>
                      </a:cubicBez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3" name="Freeform 661">
                  <a:extLst>
                    <a:ext uri="{FF2B5EF4-FFF2-40B4-BE49-F238E27FC236}">
                      <a16:creationId xmlns:a16="http://schemas.microsoft.com/office/drawing/2014/main" id="{8DB8F7A8-AF47-42A9-AE16-50A3E0EDB0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57875" y="-366325"/>
                  <a:ext cx="47725" cy="43180"/>
                </a:xfrm>
                <a:custGeom>
                  <a:avLst/>
                  <a:gdLst>
                    <a:gd name="T0" fmla="*/ 0 w 17"/>
                    <a:gd name="T1" fmla="*/ 8 h 15"/>
                    <a:gd name="T2" fmla="*/ 3 w 17"/>
                    <a:gd name="T3" fmla="*/ 13 h 15"/>
                    <a:gd name="T4" fmla="*/ 5 w 17"/>
                    <a:gd name="T5" fmla="*/ 14 h 15"/>
                    <a:gd name="T6" fmla="*/ 16 w 17"/>
                    <a:gd name="T7" fmla="*/ 9 h 15"/>
                    <a:gd name="T8" fmla="*/ 17 w 17"/>
                    <a:gd name="T9" fmla="*/ 6 h 15"/>
                    <a:gd name="T10" fmla="*/ 14 w 17"/>
                    <a:gd name="T11" fmla="*/ 1 h 15"/>
                    <a:gd name="T12" fmla="*/ 12 w 17"/>
                    <a:gd name="T13" fmla="*/ 0 h 15"/>
                    <a:gd name="T14" fmla="*/ 1 w 17"/>
                    <a:gd name="T15" fmla="*/ 5 h 15"/>
                    <a:gd name="T16" fmla="*/ 0 w 17"/>
                    <a:gd name="T17" fmla="*/ 8 h 15"/>
                    <a:gd name="T18" fmla="*/ 12 w 17"/>
                    <a:gd name="T19" fmla="*/ 2 h 15"/>
                    <a:gd name="T20" fmla="*/ 15 w 17"/>
                    <a:gd name="T21" fmla="*/ 7 h 15"/>
                    <a:gd name="T22" fmla="*/ 5 w 17"/>
                    <a:gd name="T23" fmla="*/ 13 h 15"/>
                    <a:gd name="T24" fmla="*/ 2 w 17"/>
                    <a:gd name="T25" fmla="*/ 7 h 15"/>
                    <a:gd name="T26" fmla="*/ 12 w 17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5">
                      <a:moveTo>
                        <a:pt x="0" y="8"/>
                      </a:move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4"/>
                        <a:pt x="4" y="15"/>
                        <a:pt x="5" y="14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9"/>
                        <a:pt x="17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6"/>
                        <a:pt x="0" y="7"/>
                        <a:pt x="0" y="8"/>
                      </a:cubicBezTo>
                      <a:close/>
                      <a:moveTo>
                        <a:pt x="12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4" name="Freeform 662">
                  <a:extLst>
                    <a:ext uri="{FF2B5EF4-FFF2-40B4-BE49-F238E27FC236}">
                      <a16:creationId xmlns:a16="http://schemas.microsoft.com/office/drawing/2014/main" id="{FC0F19F7-8EB2-412D-914D-E4B0C53F04C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73783" y="-329963"/>
                  <a:ext cx="49997" cy="43180"/>
                </a:xfrm>
                <a:custGeom>
                  <a:avLst/>
                  <a:gdLst>
                    <a:gd name="T0" fmla="*/ 0 w 18"/>
                    <a:gd name="T1" fmla="*/ 8 h 15"/>
                    <a:gd name="T2" fmla="*/ 3 w 18"/>
                    <a:gd name="T3" fmla="*/ 14 h 15"/>
                    <a:gd name="T4" fmla="*/ 6 w 18"/>
                    <a:gd name="T5" fmla="*/ 15 h 15"/>
                    <a:gd name="T6" fmla="*/ 16 w 18"/>
                    <a:gd name="T7" fmla="*/ 10 h 15"/>
                    <a:gd name="T8" fmla="*/ 17 w 18"/>
                    <a:gd name="T9" fmla="*/ 7 h 15"/>
                    <a:gd name="T10" fmla="*/ 15 w 18"/>
                    <a:gd name="T11" fmla="*/ 2 h 15"/>
                    <a:gd name="T12" fmla="*/ 12 w 18"/>
                    <a:gd name="T13" fmla="*/ 1 h 15"/>
                    <a:gd name="T14" fmla="*/ 1 w 18"/>
                    <a:gd name="T15" fmla="*/ 6 h 15"/>
                    <a:gd name="T16" fmla="*/ 0 w 18"/>
                    <a:gd name="T17" fmla="*/ 8 h 15"/>
                    <a:gd name="T18" fmla="*/ 13 w 18"/>
                    <a:gd name="T19" fmla="*/ 2 h 15"/>
                    <a:gd name="T20" fmla="*/ 16 w 18"/>
                    <a:gd name="T21" fmla="*/ 8 h 15"/>
                    <a:gd name="T22" fmla="*/ 5 w 18"/>
                    <a:gd name="T23" fmla="*/ 13 h 15"/>
                    <a:gd name="T24" fmla="*/ 2 w 18"/>
                    <a:gd name="T25" fmla="*/ 7 h 15"/>
                    <a:gd name="T26" fmla="*/ 13 w 18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0" y="8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5"/>
                        <a:pt x="5" y="15"/>
                        <a:pt x="6" y="15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6"/>
                        <a:pt x="0" y="7"/>
                        <a:pt x="0" y="8"/>
                      </a:cubicBezTo>
                      <a:close/>
                      <a:moveTo>
                        <a:pt x="13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5" name="Freeform 663">
                  <a:extLst>
                    <a:ext uri="{FF2B5EF4-FFF2-40B4-BE49-F238E27FC236}">
                      <a16:creationId xmlns:a16="http://schemas.microsoft.com/office/drawing/2014/main" id="{58126ECD-9E0F-4F94-A626-0FC4EDF65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9692" y="-293601"/>
                  <a:ext cx="47725" cy="45452"/>
                </a:xfrm>
                <a:custGeom>
                  <a:avLst/>
                  <a:gdLst>
                    <a:gd name="T0" fmla="*/ 14 w 17"/>
                    <a:gd name="T1" fmla="*/ 5 h 16"/>
                    <a:gd name="T2" fmla="*/ 3 w 17"/>
                    <a:gd name="T3" fmla="*/ 10 h 16"/>
                    <a:gd name="T4" fmla="*/ 2 w 17"/>
                    <a:gd name="T5" fmla="*/ 7 h 16"/>
                    <a:gd name="T6" fmla="*/ 1 w 17"/>
                    <a:gd name="T7" fmla="*/ 6 h 16"/>
                    <a:gd name="T8" fmla="*/ 0 w 17"/>
                    <a:gd name="T9" fmla="*/ 8 h 16"/>
                    <a:gd name="T10" fmla="*/ 3 w 17"/>
                    <a:gd name="T11" fmla="*/ 15 h 16"/>
                    <a:gd name="T12" fmla="*/ 5 w 17"/>
                    <a:gd name="T13" fmla="*/ 16 h 16"/>
                    <a:gd name="T14" fmla="*/ 9 w 17"/>
                    <a:gd name="T15" fmla="*/ 13 h 16"/>
                    <a:gd name="T16" fmla="*/ 10 w 17"/>
                    <a:gd name="T17" fmla="*/ 12 h 16"/>
                    <a:gd name="T18" fmla="*/ 9 w 17"/>
                    <a:gd name="T19" fmla="*/ 12 h 16"/>
                    <a:gd name="T20" fmla="*/ 5 w 17"/>
                    <a:gd name="T21" fmla="*/ 13 h 16"/>
                    <a:gd name="T22" fmla="*/ 4 w 17"/>
                    <a:gd name="T23" fmla="*/ 11 h 16"/>
                    <a:gd name="T24" fmla="*/ 17 w 17"/>
                    <a:gd name="T25" fmla="*/ 6 h 16"/>
                    <a:gd name="T26" fmla="*/ 15 w 17"/>
                    <a:gd name="T27" fmla="*/ 1 h 16"/>
                    <a:gd name="T28" fmla="*/ 13 w 17"/>
                    <a:gd name="T29" fmla="*/ 1 h 16"/>
                    <a:gd name="T30" fmla="*/ 13 w 17"/>
                    <a:gd name="T31" fmla="*/ 2 h 16"/>
                    <a:gd name="T32" fmla="*/ 14 w 17"/>
                    <a:gd name="T33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6">
                      <a:moveTo>
                        <a:pt x="14" y="5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6"/>
                        <a:pt x="1" y="6"/>
                        <a:pt x="1" y="6"/>
                      </a:cubicBez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4" y="16"/>
                        <a:pt x="4" y="16"/>
                        <a:pt x="5" y="16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3"/>
                        <a:pt x="10" y="13"/>
                        <a:pt x="10" y="12"/>
                      </a:cubicBezTo>
                      <a:cubicBezTo>
                        <a:pt x="10" y="11"/>
                        <a:pt x="9" y="11"/>
                        <a:pt x="9" y="12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1"/>
                        <a:pt x="14" y="0"/>
                        <a:pt x="13" y="1"/>
                      </a:cubicBezTo>
                      <a:cubicBezTo>
                        <a:pt x="13" y="1"/>
                        <a:pt x="13" y="2"/>
                        <a:pt x="13" y="2"/>
                      </a:cubicBez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6" name="Freeform 664">
                  <a:extLst>
                    <a:ext uri="{FF2B5EF4-FFF2-40B4-BE49-F238E27FC236}">
                      <a16:creationId xmlns:a16="http://schemas.microsoft.com/office/drawing/2014/main" id="{1E7A71F6-53F8-45FC-8287-A326F49192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07873" y="-254967"/>
                  <a:ext cx="49997" cy="40907"/>
                </a:xfrm>
                <a:custGeom>
                  <a:avLst/>
                  <a:gdLst>
                    <a:gd name="T0" fmla="*/ 0 w 18"/>
                    <a:gd name="T1" fmla="*/ 8 h 15"/>
                    <a:gd name="T2" fmla="*/ 3 w 18"/>
                    <a:gd name="T3" fmla="*/ 14 h 15"/>
                    <a:gd name="T4" fmla="*/ 5 w 18"/>
                    <a:gd name="T5" fmla="*/ 15 h 15"/>
                    <a:gd name="T6" fmla="*/ 16 w 18"/>
                    <a:gd name="T7" fmla="*/ 10 h 15"/>
                    <a:gd name="T8" fmla="*/ 17 w 18"/>
                    <a:gd name="T9" fmla="*/ 7 h 15"/>
                    <a:gd name="T10" fmla="*/ 15 w 18"/>
                    <a:gd name="T11" fmla="*/ 2 h 15"/>
                    <a:gd name="T12" fmla="*/ 12 w 18"/>
                    <a:gd name="T13" fmla="*/ 1 h 15"/>
                    <a:gd name="T14" fmla="*/ 2 w 18"/>
                    <a:gd name="T15" fmla="*/ 5 h 15"/>
                    <a:gd name="T16" fmla="*/ 0 w 18"/>
                    <a:gd name="T17" fmla="*/ 8 h 15"/>
                    <a:gd name="T18" fmla="*/ 13 w 18"/>
                    <a:gd name="T19" fmla="*/ 3 h 15"/>
                    <a:gd name="T20" fmla="*/ 16 w 18"/>
                    <a:gd name="T21" fmla="*/ 8 h 15"/>
                    <a:gd name="T22" fmla="*/ 5 w 18"/>
                    <a:gd name="T23" fmla="*/ 13 h 15"/>
                    <a:gd name="T24" fmla="*/ 2 w 18"/>
                    <a:gd name="T25" fmla="*/ 7 h 15"/>
                    <a:gd name="T26" fmla="*/ 13 w 18"/>
                    <a:gd name="T27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0" y="8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5"/>
                        <a:pt x="4" y="15"/>
                        <a:pt x="5" y="15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3" y="0"/>
                        <a:pt x="12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0" y="6"/>
                        <a:pt x="0" y="7"/>
                        <a:pt x="0" y="8"/>
                      </a:cubicBezTo>
                      <a:close/>
                      <a:moveTo>
                        <a:pt x="13" y="3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7" name="Freeform 665">
                  <a:extLst>
                    <a:ext uri="{FF2B5EF4-FFF2-40B4-BE49-F238E27FC236}">
                      <a16:creationId xmlns:a16="http://schemas.microsoft.com/office/drawing/2014/main" id="{B0620221-CBD8-4A9A-81DA-1455EAC64D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23781" y="-216333"/>
                  <a:ext cx="47725" cy="43180"/>
                </a:xfrm>
                <a:custGeom>
                  <a:avLst/>
                  <a:gdLst>
                    <a:gd name="T0" fmla="*/ 0 w 17"/>
                    <a:gd name="T1" fmla="*/ 8 h 15"/>
                    <a:gd name="T2" fmla="*/ 2 w 17"/>
                    <a:gd name="T3" fmla="*/ 13 h 15"/>
                    <a:gd name="T4" fmla="*/ 5 w 17"/>
                    <a:gd name="T5" fmla="*/ 14 h 15"/>
                    <a:gd name="T6" fmla="*/ 16 w 17"/>
                    <a:gd name="T7" fmla="*/ 10 h 15"/>
                    <a:gd name="T8" fmla="*/ 17 w 17"/>
                    <a:gd name="T9" fmla="*/ 7 h 15"/>
                    <a:gd name="T10" fmla="*/ 15 w 17"/>
                    <a:gd name="T11" fmla="*/ 2 h 15"/>
                    <a:gd name="T12" fmla="*/ 12 w 17"/>
                    <a:gd name="T13" fmla="*/ 1 h 15"/>
                    <a:gd name="T14" fmla="*/ 1 w 17"/>
                    <a:gd name="T15" fmla="*/ 5 h 15"/>
                    <a:gd name="T16" fmla="*/ 0 w 17"/>
                    <a:gd name="T17" fmla="*/ 8 h 15"/>
                    <a:gd name="T18" fmla="*/ 13 w 17"/>
                    <a:gd name="T19" fmla="*/ 3 h 15"/>
                    <a:gd name="T20" fmla="*/ 15 w 17"/>
                    <a:gd name="T21" fmla="*/ 8 h 15"/>
                    <a:gd name="T22" fmla="*/ 4 w 17"/>
                    <a:gd name="T23" fmla="*/ 13 h 15"/>
                    <a:gd name="T24" fmla="*/ 2 w 17"/>
                    <a:gd name="T25" fmla="*/ 7 h 15"/>
                    <a:gd name="T26" fmla="*/ 13 w 17"/>
                    <a:gd name="T27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5">
                      <a:moveTo>
                        <a:pt x="0" y="8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4"/>
                        <a:pt x="4" y="15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7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7"/>
                        <a:pt x="0" y="8"/>
                      </a:cubicBezTo>
                      <a:close/>
                      <a:moveTo>
                        <a:pt x="13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8" name="Freeform 666">
                  <a:extLst>
                    <a:ext uri="{FF2B5EF4-FFF2-40B4-BE49-F238E27FC236}">
                      <a16:creationId xmlns:a16="http://schemas.microsoft.com/office/drawing/2014/main" id="{2AF26953-04C4-44B0-80E8-45E78615B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7416" y="-177698"/>
                  <a:ext cx="47725" cy="43180"/>
                </a:xfrm>
                <a:custGeom>
                  <a:avLst/>
                  <a:gdLst>
                    <a:gd name="T0" fmla="*/ 14 w 17"/>
                    <a:gd name="T1" fmla="*/ 4 h 15"/>
                    <a:gd name="T2" fmla="*/ 3 w 17"/>
                    <a:gd name="T3" fmla="*/ 8 h 15"/>
                    <a:gd name="T4" fmla="*/ 2 w 17"/>
                    <a:gd name="T5" fmla="*/ 6 h 15"/>
                    <a:gd name="T6" fmla="*/ 1 w 17"/>
                    <a:gd name="T7" fmla="*/ 5 h 15"/>
                    <a:gd name="T8" fmla="*/ 0 w 17"/>
                    <a:gd name="T9" fmla="*/ 6 h 15"/>
                    <a:gd name="T10" fmla="*/ 3 w 17"/>
                    <a:gd name="T11" fmla="*/ 14 h 15"/>
                    <a:gd name="T12" fmla="*/ 4 w 17"/>
                    <a:gd name="T13" fmla="*/ 15 h 15"/>
                    <a:gd name="T14" fmla="*/ 9 w 17"/>
                    <a:gd name="T15" fmla="*/ 13 h 15"/>
                    <a:gd name="T16" fmla="*/ 10 w 17"/>
                    <a:gd name="T17" fmla="*/ 11 h 15"/>
                    <a:gd name="T18" fmla="*/ 8 w 17"/>
                    <a:gd name="T19" fmla="*/ 11 h 15"/>
                    <a:gd name="T20" fmla="*/ 4 w 17"/>
                    <a:gd name="T21" fmla="*/ 12 h 15"/>
                    <a:gd name="T22" fmla="*/ 4 w 17"/>
                    <a:gd name="T23" fmla="*/ 10 h 15"/>
                    <a:gd name="T24" fmla="*/ 17 w 17"/>
                    <a:gd name="T25" fmla="*/ 5 h 15"/>
                    <a:gd name="T26" fmla="*/ 15 w 17"/>
                    <a:gd name="T27" fmla="*/ 1 h 15"/>
                    <a:gd name="T28" fmla="*/ 14 w 17"/>
                    <a:gd name="T29" fmla="*/ 0 h 15"/>
                    <a:gd name="T30" fmla="*/ 13 w 17"/>
                    <a:gd name="T31" fmla="*/ 1 h 15"/>
                    <a:gd name="T32" fmla="*/ 14 w 17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14" y="4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4" y="15"/>
                        <a:pt x="4" y="15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9" y="11"/>
                        <a:pt x="9" y="11"/>
                        <a:pt x="8" y="11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4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9" name="Freeform 667">
                  <a:extLst>
                    <a:ext uri="{FF2B5EF4-FFF2-40B4-BE49-F238E27FC236}">
                      <a16:creationId xmlns:a16="http://schemas.microsoft.com/office/drawing/2014/main" id="{BF6276E4-741C-4372-B8E9-01F56F3CD06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51052" y="-139064"/>
                  <a:ext cx="49997" cy="38634"/>
                </a:xfrm>
                <a:custGeom>
                  <a:avLst/>
                  <a:gdLst>
                    <a:gd name="T0" fmla="*/ 1 w 18"/>
                    <a:gd name="T1" fmla="*/ 7 h 14"/>
                    <a:gd name="T2" fmla="*/ 3 w 18"/>
                    <a:gd name="T3" fmla="*/ 13 h 14"/>
                    <a:gd name="T4" fmla="*/ 5 w 18"/>
                    <a:gd name="T5" fmla="*/ 14 h 14"/>
                    <a:gd name="T6" fmla="*/ 16 w 18"/>
                    <a:gd name="T7" fmla="*/ 10 h 14"/>
                    <a:gd name="T8" fmla="*/ 18 w 18"/>
                    <a:gd name="T9" fmla="*/ 8 h 14"/>
                    <a:gd name="T10" fmla="*/ 16 w 18"/>
                    <a:gd name="T11" fmla="*/ 2 h 14"/>
                    <a:gd name="T12" fmla="*/ 13 w 18"/>
                    <a:gd name="T13" fmla="*/ 1 h 14"/>
                    <a:gd name="T14" fmla="*/ 2 w 18"/>
                    <a:gd name="T15" fmla="*/ 5 h 14"/>
                    <a:gd name="T16" fmla="*/ 1 w 18"/>
                    <a:gd name="T17" fmla="*/ 7 h 14"/>
                    <a:gd name="T18" fmla="*/ 14 w 18"/>
                    <a:gd name="T19" fmla="*/ 3 h 14"/>
                    <a:gd name="T20" fmla="*/ 16 w 18"/>
                    <a:gd name="T21" fmla="*/ 8 h 14"/>
                    <a:gd name="T22" fmla="*/ 4 w 18"/>
                    <a:gd name="T23" fmla="*/ 12 h 14"/>
                    <a:gd name="T24" fmla="*/ 2 w 18"/>
                    <a:gd name="T25" fmla="*/ 6 h 14"/>
                    <a:gd name="T26" fmla="*/ 14 w 18"/>
                    <a:gd name="T27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4">
                      <a:moveTo>
                        <a:pt x="1" y="7"/>
                      </a:move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4"/>
                        <a:pt x="4" y="14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8" y="9"/>
                        <a:pt x="18" y="8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5" y="1"/>
                        <a:pt x="14" y="0"/>
                        <a:pt x="13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0" y="6"/>
                        <a:pt x="1" y="7"/>
                      </a:cubicBezTo>
                      <a:close/>
                      <a:moveTo>
                        <a:pt x="14" y="3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10" name="Freeform 668">
                  <a:extLst>
                    <a:ext uri="{FF2B5EF4-FFF2-40B4-BE49-F238E27FC236}">
                      <a16:creationId xmlns:a16="http://schemas.microsoft.com/office/drawing/2014/main" id="{78CA024C-63F2-47A6-AD74-08E0E2B2CA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64688" y="-100430"/>
                  <a:ext cx="49997" cy="38634"/>
                </a:xfrm>
                <a:custGeom>
                  <a:avLst/>
                  <a:gdLst>
                    <a:gd name="T0" fmla="*/ 0 w 18"/>
                    <a:gd name="T1" fmla="*/ 7 h 14"/>
                    <a:gd name="T2" fmla="*/ 2 w 18"/>
                    <a:gd name="T3" fmla="*/ 13 h 14"/>
                    <a:gd name="T4" fmla="*/ 5 w 18"/>
                    <a:gd name="T5" fmla="*/ 14 h 14"/>
                    <a:gd name="T6" fmla="*/ 16 w 18"/>
                    <a:gd name="T7" fmla="*/ 10 h 14"/>
                    <a:gd name="T8" fmla="*/ 17 w 18"/>
                    <a:gd name="T9" fmla="*/ 8 h 14"/>
                    <a:gd name="T10" fmla="*/ 15 w 18"/>
                    <a:gd name="T11" fmla="*/ 2 h 14"/>
                    <a:gd name="T12" fmla="*/ 13 w 18"/>
                    <a:gd name="T13" fmla="*/ 1 h 14"/>
                    <a:gd name="T14" fmla="*/ 2 w 18"/>
                    <a:gd name="T15" fmla="*/ 4 h 14"/>
                    <a:gd name="T16" fmla="*/ 0 w 18"/>
                    <a:gd name="T17" fmla="*/ 7 h 14"/>
                    <a:gd name="T18" fmla="*/ 14 w 18"/>
                    <a:gd name="T19" fmla="*/ 3 h 14"/>
                    <a:gd name="T20" fmla="*/ 15 w 18"/>
                    <a:gd name="T21" fmla="*/ 8 h 14"/>
                    <a:gd name="T22" fmla="*/ 4 w 18"/>
                    <a:gd name="T23" fmla="*/ 12 h 14"/>
                    <a:gd name="T24" fmla="*/ 2 w 18"/>
                    <a:gd name="T25" fmla="*/ 6 h 14"/>
                    <a:gd name="T26" fmla="*/ 14 w 18"/>
                    <a:gd name="T27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4">
                      <a:moveTo>
                        <a:pt x="0" y="7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4"/>
                        <a:pt x="4" y="14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8" y="9"/>
                        <a:pt x="17" y="8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1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5"/>
                        <a:pt x="0" y="6"/>
                        <a:pt x="0" y="7"/>
                      </a:cubicBezTo>
                      <a:close/>
                      <a:moveTo>
                        <a:pt x="14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11" name="Freeform 669">
                  <a:extLst>
                    <a:ext uri="{FF2B5EF4-FFF2-40B4-BE49-F238E27FC236}">
                      <a16:creationId xmlns:a16="http://schemas.microsoft.com/office/drawing/2014/main" id="{382F9AAB-B6C1-435A-8201-ACE81F810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6051" y="-61796"/>
                  <a:ext cx="47725" cy="43180"/>
                </a:xfrm>
                <a:custGeom>
                  <a:avLst/>
                  <a:gdLst>
                    <a:gd name="T0" fmla="*/ 3 w 17"/>
                    <a:gd name="T1" fmla="*/ 8 h 15"/>
                    <a:gd name="T2" fmla="*/ 3 w 17"/>
                    <a:gd name="T3" fmla="*/ 5 h 15"/>
                    <a:gd name="T4" fmla="*/ 1 w 17"/>
                    <a:gd name="T5" fmla="*/ 5 h 15"/>
                    <a:gd name="T6" fmla="*/ 1 w 17"/>
                    <a:gd name="T7" fmla="*/ 6 h 15"/>
                    <a:gd name="T8" fmla="*/ 3 w 17"/>
                    <a:gd name="T9" fmla="*/ 14 h 15"/>
                    <a:gd name="T10" fmla="*/ 4 w 17"/>
                    <a:gd name="T11" fmla="*/ 14 h 15"/>
                    <a:gd name="T12" fmla="*/ 9 w 17"/>
                    <a:gd name="T13" fmla="*/ 13 h 15"/>
                    <a:gd name="T14" fmla="*/ 10 w 17"/>
                    <a:gd name="T15" fmla="*/ 11 h 15"/>
                    <a:gd name="T16" fmla="*/ 9 w 17"/>
                    <a:gd name="T17" fmla="*/ 11 h 15"/>
                    <a:gd name="T18" fmla="*/ 5 w 17"/>
                    <a:gd name="T19" fmla="*/ 12 h 15"/>
                    <a:gd name="T20" fmla="*/ 4 w 17"/>
                    <a:gd name="T21" fmla="*/ 10 h 15"/>
                    <a:gd name="T22" fmla="*/ 17 w 17"/>
                    <a:gd name="T23" fmla="*/ 6 h 15"/>
                    <a:gd name="T24" fmla="*/ 16 w 17"/>
                    <a:gd name="T25" fmla="*/ 1 h 15"/>
                    <a:gd name="T26" fmla="*/ 15 w 17"/>
                    <a:gd name="T27" fmla="*/ 1 h 15"/>
                    <a:gd name="T28" fmla="*/ 14 w 17"/>
                    <a:gd name="T29" fmla="*/ 2 h 15"/>
                    <a:gd name="T30" fmla="*/ 15 w 17"/>
                    <a:gd name="T31" fmla="*/ 5 h 15"/>
                    <a:gd name="T32" fmla="*/ 3 w 17"/>
                    <a:gd name="T3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3" y="8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5"/>
                        <a:pt x="2" y="4"/>
                        <a:pt x="1" y="5"/>
                      </a:cubicBezTo>
                      <a:cubicBezTo>
                        <a:pt x="1" y="5"/>
                        <a:pt x="0" y="5"/>
                        <a:pt x="1" y="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4" y="15"/>
                        <a:pt x="4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3"/>
                        <a:pt x="10" y="12"/>
                        <a:pt x="10" y="11"/>
                      </a:cubicBezTo>
                      <a:cubicBezTo>
                        <a:pt x="10" y="11"/>
                        <a:pt x="9" y="11"/>
                        <a:pt x="9" y="11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1"/>
                        <a:pt x="15" y="0"/>
                        <a:pt x="15" y="1"/>
                      </a:cubicBezTo>
                      <a:cubicBezTo>
                        <a:pt x="14" y="1"/>
                        <a:pt x="14" y="1"/>
                        <a:pt x="14" y="2"/>
                      </a:cubicBezTo>
                      <a:cubicBezTo>
                        <a:pt x="15" y="5"/>
                        <a:pt x="15" y="5"/>
                        <a:pt x="15" y="5"/>
                      </a:cubicBezTo>
                      <a:lnTo>
                        <a:pt x="3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12" name="Freeform 670">
                  <a:extLst>
                    <a:ext uri="{FF2B5EF4-FFF2-40B4-BE49-F238E27FC236}">
                      <a16:creationId xmlns:a16="http://schemas.microsoft.com/office/drawing/2014/main" id="{7BD22BD9-2702-41A6-8F97-FE2D360F0C7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89686" y="-18616"/>
                  <a:ext cx="47725" cy="36362"/>
                </a:xfrm>
                <a:custGeom>
                  <a:avLst/>
                  <a:gdLst>
                    <a:gd name="T0" fmla="*/ 0 w 17"/>
                    <a:gd name="T1" fmla="*/ 6 h 13"/>
                    <a:gd name="T2" fmla="*/ 2 w 17"/>
                    <a:gd name="T3" fmla="*/ 12 h 13"/>
                    <a:gd name="T4" fmla="*/ 4 w 17"/>
                    <a:gd name="T5" fmla="*/ 13 h 13"/>
                    <a:gd name="T6" fmla="*/ 16 w 17"/>
                    <a:gd name="T7" fmla="*/ 10 h 13"/>
                    <a:gd name="T8" fmla="*/ 17 w 17"/>
                    <a:gd name="T9" fmla="*/ 7 h 13"/>
                    <a:gd name="T10" fmla="*/ 15 w 17"/>
                    <a:gd name="T11" fmla="*/ 1 h 13"/>
                    <a:gd name="T12" fmla="*/ 13 w 17"/>
                    <a:gd name="T13" fmla="*/ 0 h 13"/>
                    <a:gd name="T14" fmla="*/ 2 w 17"/>
                    <a:gd name="T15" fmla="*/ 3 h 13"/>
                    <a:gd name="T16" fmla="*/ 0 w 17"/>
                    <a:gd name="T17" fmla="*/ 6 h 13"/>
                    <a:gd name="T18" fmla="*/ 14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4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0" y="6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3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0" y="4"/>
                        <a:pt x="0" y="5"/>
                        <a:pt x="0" y="6"/>
                      </a:cubicBezTo>
                      <a:close/>
                      <a:moveTo>
                        <a:pt x="14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19D80808-F08D-4265-86D9-3562476F057D}"/>
                  </a:ext>
                </a:extLst>
              </p:cNvPr>
              <p:cNvGrpSpPr/>
              <p:nvPr/>
            </p:nvGrpSpPr>
            <p:grpSpPr>
              <a:xfrm rot="4418465">
                <a:off x="2754125" y="671084"/>
                <a:ext cx="2355399" cy="2497801"/>
                <a:chOff x="3335344" y="826793"/>
                <a:chExt cx="1390834" cy="1474921"/>
              </a:xfrm>
              <a:grpFill/>
            </p:grpSpPr>
            <p:sp>
              <p:nvSpPr>
                <p:cNvPr id="516" name="Freeform 671">
                  <a:extLst>
                    <a:ext uri="{FF2B5EF4-FFF2-40B4-BE49-F238E27FC236}">
                      <a16:creationId xmlns:a16="http://schemas.microsoft.com/office/drawing/2014/main" id="{10FED3C4-0D58-4371-8BC9-4C1D8A1F73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98907" y="2263080"/>
                  <a:ext cx="27271" cy="38634"/>
                </a:xfrm>
                <a:custGeom>
                  <a:avLst/>
                  <a:gdLst>
                    <a:gd name="T0" fmla="*/ 1 w 10"/>
                    <a:gd name="T1" fmla="*/ 13 h 14"/>
                    <a:gd name="T2" fmla="*/ 6 w 10"/>
                    <a:gd name="T3" fmla="*/ 14 h 14"/>
                    <a:gd name="T4" fmla="*/ 8 w 10"/>
                    <a:gd name="T5" fmla="*/ 12 h 14"/>
                    <a:gd name="T6" fmla="*/ 10 w 10"/>
                    <a:gd name="T7" fmla="*/ 3 h 14"/>
                    <a:gd name="T8" fmla="*/ 9 w 10"/>
                    <a:gd name="T9" fmla="*/ 1 h 14"/>
                    <a:gd name="T10" fmla="*/ 4 w 10"/>
                    <a:gd name="T11" fmla="*/ 0 h 14"/>
                    <a:gd name="T12" fmla="*/ 2 w 10"/>
                    <a:gd name="T13" fmla="*/ 1 h 14"/>
                    <a:gd name="T14" fmla="*/ 0 w 10"/>
                    <a:gd name="T15" fmla="*/ 11 h 14"/>
                    <a:gd name="T16" fmla="*/ 1 w 10"/>
                    <a:gd name="T17" fmla="*/ 13 h 14"/>
                    <a:gd name="T18" fmla="*/ 3 w 10"/>
                    <a:gd name="T19" fmla="*/ 2 h 14"/>
                    <a:gd name="T20" fmla="*/ 8 w 10"/>
                    <a:gd name="T21" fmla="*/ 3 h 14"/>
                    <a:gd name="T22" fmla="*/ 6 w 10"/>
                    <a:gd name="T23" fmla="*/ 12 h 14"/>
                    <a:gd name="T24" fmla="*/ 2 w 10"/>
                    <a:gd name="T25" fmla="*/ 11 h 14"/>
                    <a:gd name="T26" fmla="*/ 3 w 10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4">
                      <a:moveTo>
                        <a:pt x="1" y="13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3"/>
                        <a:pt x="8" y="12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2"/>
                        <a:pt x="9" y="1"/>
                        <a:pt x="9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2"/>
                        <a:pt x="1" y="13"/>
                      </a:cubicBezTo>
                      <a:close/>
                      <a:moveTo>
                        <a:pt x="3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7" name="Freeform 672">
                  <a:extLst>
                    <a:ext uri="{FF2B5EF4-FFF2-40B4-BE49-F238E27FC236}">
                      <a16:creationId xmlns:a16="http://schemas.microsoft.com/office/drawing/2014/main" id="{8C6783F4-94B2-4701-843F-4E1F3D8DC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9363" y="2256262"/>
                  <a:ext cx="27271" cy="38634"/>
                </a:xfrm>
                <a:custGeom>
                  <a:avLst/>
                  <a:gdLst>
                    <a:gd name="T0" fmla="*/ 8 w 10"/>
                    <a:gd name="T1" fmla="*/ 3 h 14"/>
                    <a:gd name="T2" fmla="*/ 9 w 10"/>
                    <a:gd name="T3" fmla="*/ 3 h 14"/>
                    <a:gd name="T4" fmla="*/ 9 w 10"/>
                    <a:gd name="T5" fmla="*/ 2 h 14"/>
                    <a:gd name="T6" fmla="*/ 2 w 10"/>
                    <a:gd name="T7" fmla="*/ 0 h 14"/>
                    <a:gd name="T8" fmla="*/ 1 w 10"/>
                    <a:gd name="T9" fmla="*/ 1 h 14"/>
                    <a:gd name="T10" fmla="*/ 1 w 10"/>
                    <a:gd name="T11" fmla="*/ 5 h 14"/>
                    <a:gd name="T12" fmla="*/ 1 w 10"/>
                    <a:gd name="T13" fmla="*/ 6 h 14"/>
                    <a:gd name="T14" fmla="*/ 2 w 10"/>
                    <a:gd name="T15" fmla="*/ 5 h 14"/>
                    <a:gd name="T16" fmla="*/ 3 w 10"/>
                    <a:gd name="T17" fmla="*/ 2 h 14"/>
                    <a:gd name="T18" fmla="*/ 4 w 10"/>
                    <a:gd name="T19" fmla="*/ 3 h 14"/>
                    <a:gd name="T20" fmla="*/ 2 w 10"/>
                    <a:gd name="T21" fmla="*/ 13 h 14"/>
                    <a:gd name="T22" fmla="*/ 6 w 10"/>
                    <a:gd name="T23" fmla="*/ 14 h 14"/>
                    <a:gd name="T24" fmla="*/ 7 w 10"/>
                    <a:gd name="T25" fmla="*/ 14 h 14"/>
                    <a:gd name="T26" fmla="*/ 6 w 10"/>
                    <a:gd name="T27" fmla="*/ 13 h 14"/>
                    <a:gd name="T28" fmla="*/ 4 w 10"/>
                    <a:gd name="T29" fmla="*/ 12 h 14"/>
                    <a:gd name="T30" fmla="*/ 6 w 10"/>
                    <a:gd name="T31" fmla="*/ 3 h 14"/>
                    <a:gd name="T32" fmla="*/ 8 w 10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4">
                      <a:moveTo>
                        <a:pt x="8" y="3"/>
                      </a:move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10" y="2"/>
                        <a:pt x="9" y="2"/>
                        <a:pt x="9" y="2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1" y="1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6"/>
                        <a:pt x="1" y="6"/>
                        <a:pt x="1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7" y="14"/>
                      </a:cubicBezTo>
                      <a:cubicBezTo>
                        <a:pt x="7" y="13"/>
                        <a:pt x="7" y="13"/>
                        <a:pt x="6" y="13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8" name="Freeform 673">
                  <a:extLst>
                    <a:ext uri="{FF2B5EF4-FFF2-40B4-BE49-F238E27FC236}">
                      <a16:creationId xmlns:a16="http://schemas.microsoft.com/office/drawing/2014/main" id="{10826001-9DB8-4C71-B302-4F91534AB20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33001" y="2249444"/>
                  <a:ext cx="29544" cy="38634"/>
                </a:xfrm>
                <a:custGeom>
                  <a:avLst/>
                  <a:gdLst>
                    <a:gd name="T0" fmla="*/ 2 w 11"/>
                    <a:gd name="T1" fmla="*/ 12 h 14"/>
                    <a:gd name="T2" fmla="*/ 7 w 11"/>
                    <a:gd name="T3" fmla="*/ 13 h 14"/>
                    <a:gd name="T4" fmla="*/ 9 w 11"/>
                    <a:gd name="T5" fmla="*/ 12 h 14"/>
                    <a:gd name="T6" fmla="*/ 11 w 11"/>
                    <a:gd name="T7" fmla="*/ 3 h 14"/>
                    <a:gd name="T8" fmla="*/ 10 w 11"/>
                    <a:gd name="T9" fmla="*/ 1 h 14"/>
                    <a:gd name="T10" fmla="*/ 5 w 11"/>
                    <a:gd name="T11" fmla="*/ 0 h 14"/>
                    <a:gd name="T12" fmla="*/ 3 w 11"/>
                    <a:gd name="T13" fmla="*/ 1 h 14"/>
                    <a:gd name="T14" fmla="*/ 1 w 11"/>
                    <a:gd name="T15" fmla="*/ 10 h 14"/>
                    <a:gd name="T16" fmla="*/ 2 w 11"/>
                    <a:gd name="T17" fmla="*/ 12 h 14"/>
                    <a:gd name="T18" fmla="*/ 4 w 11"/>
                    <a:gd name="T19" fmla="*/ 1 h 14"/>
                    <a:gd name="T20" fmla="*/ 9 w 11"/>
                    <a:gd name="T21" fmla="*/ 3 h 14"/>
                    <a:gd name="T22" fmla="*/ 7 w 11"/>
                    <a:gd name="T23" fmla="*/ 12 h 14"/>
                    <a:gd name="T24" fmla="*/ 2 w 11"/>
                    <a:gd name="T25" fmla="*/ 11 h 14"/>
                    <a:gd name="T26" fmla="*/ 4 w 11"/>
                    <a:gd name="T27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2" y="12"/>
                      </a:move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14"/>
                        <a:pt x="8" y="13"/>
                        <a:pt x="9" y="1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2"/>
                        <a:pt x="10" y="1"/>
                        <a:pt x="10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0"/>
                        <a:pt x="3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lose/>
                      <a:moveTo>
                        <a:pt x="4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9" name="Freeform 674">
                  <a:extLst>
                    <a:ext uri="{FF2B5EF4-FFF2-40B4-BE49-F238E27FC236}">
                      <a16:creationId xmlns:a16="http://schemas.microsoft.com/office/drawing/2014/main" id="{F6B8E269-EAB6-4624-8149-6098EA39845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03457" y="2242626"/>
                  <a:ext cx="27271" cy="38634"/>
                </a:xfrm>
                <a:custGeom>
                  <a:avLst/>
                  <a:gdLst>
                    <a:gd name="T0" fmla="*/ 8 w 10"/>
                    <a:gd name="T1" fmla="*/ 12 h 14"/>
                    <a:gd name="T2" fmla="*/ 10 w 10"/>
                    <a:gd name="T3" fmla="*/ 3 h 14"/>
                    <a:gd name="T4" fmla="*/ 9 w 10"/>
                    <a:gd name="T5" fmla="*/ 1 h 14"/>
                    <a:gd name="T6" fmla="*/ 4 w 10"/>
                    <a:gd name="T7" fmla="*/ 0 h 14"/>
                    <a:gd name="T8" fmla="*/ 2 w 10"/>
                    <a:gd name="T9" fmla="*/ 1 h 14"/>
                    <a:gd name="T10" fmla="*/ 0 w 10"/>
                    <a:gd name="T11" fmla="*/ 10 h 14"/>
                    <a:gd name="T12" fmla="*/ 1 w 10"/>
                    <a:gd name="T13" fmla="*/ 12 h 14"/>
                    <a:gd name="T14" fmla="*/ 6 w 10"/>
                    <a:gd name="T15" fmla="*/ 14 h 14"/>
                    <a:gd name="T16" fmla="*/ 8 w 10"/>
                    <a:gd name="T17" fmla="*/ 12 h 14"/>
                    <a:gd name="T18" fmla="*/ 4 w 10"/>
                    <a:gd name="T19" fmla="*/ 1 h 14"/>
                    <a:gd name="T20" fmla="*/ 9 w 10"/>
                    <a:gd name="T21" fmla="*/ 3 h 14"/>
                    <a:gd name="T22" fmla="*/ 6 w 10"/>
                    <a:gd name="T23" fmla="*/ 12 h 14"/>
                    <a:gd name="T24" fmla="*/ 2 w 10"/>
                    <a:gd name="T25" fmla="*/ 11 h 14"/>
                    <a:gd name="T26" fmla="*/ 4 w 10"/>
                    <a:gd name="T27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4">
                      <a:moveTo>
                        <a:pt x="8" y="12"/>
                      </a:move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2"/>
                        <a:pt x="10" y="1"/>
                        <a:pt x="9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3"/>
                        <a:pt x="8" y="12"/>
                      </a:cubicBezTo>
                      <a:close/>
                      <a:moveTo>
                        <a:pt x="4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0" name="Freeform 675">
                  <a:extLst>
                    <a:ext uri="{FF2B5EF4-FFF2-40B4-BE49-F238E27FC236}">
                      <a16:creationId xmlns:a16="http://schemas.microsoft.com/office/drawing/2014/main" id="{C557A38C-1B2C-4605-B7DC-1E9EA9738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3913" y="2231263"/>
                  <a:ext cx="24999" cy="40907"/>
                </a:xfrm>
                <a:custGeom>
                  <a:avLst/>
                  <a:gdLst>
                    <a:gd name="T0" fmla="*/ 8 w 9"/>
                    <a:gd name="T1" fmla="*/ 4 h 15"/>
                    <a:gd name="T2" fmla="*/ 9 w 9"/>
                    <a:gd name="T3" fmla="*/ 3 h 15"/>
                    <a:gd name="T4" fmla="*/ 8 w 9"/>
                    <a:gd name="T5" fmla="*/ 2 h 15"/>
                    <a:gd name="T6" fmla="*/ 2 w 9"/>
                    <a:gd name="T7" fmla="*/ 0 h 15"/>
                    <a:gd name="T8" fmla="*/ 1 w 9"/>
                    <a:gd name="T9" fmla="*/ 1 h 15"/>
                    <a:gd name="T10" fmla="*/ 0 w 9"/>
                    <a:gd name="T11" fmla="*/ 5 h 15"/>
                    <a:gd name="T12" fmla="*/ 1 w 9"/>
                    <a:gd name="T13" fmla="*/ 6 h 15"/>
                    <a:gd name="T14" fmla="*/ 2 w 9"/>
                    <a:gd name="T15" fmla="*/ 5 h 15"/>
                    <a:gd name="T16" fmla="*/ 3 w 9"/>
                    <a:gd name="T17" fmla="*/ 2 h 15"/>
                    <a:gd name="T18" fmla="*/ 4 w 9"/>
                    <a:gd name="T19" fmla="*/ 3 h 15"/>
                    <a:gd name="T20" fmla="*/ 1 w 9"/>
                    <a:gd name="T21" fmla="*/ 13 h 15"/>
                    <a:gd name="T22" fmla="*/ 5 w 9"/>
                    <a:gd name="T23" fmla="*/ 15 h 15"/>
                    <a:gd name="T24" fmla="*/ 6 w 9"/>
                    <a:gd name="T25" fmla="*/ 14 h 15"/>
                    <a:gd name="T26" fmla="*/ 5 w 9"/>
                    <a:gd name="T27" fmla="*/ 13 h 15"/>
                    <a:gd name="T28" fmla="*/ 3 w 9"/>
                    <a:gd name="T29" fmla="*/ 12 h 15"/>
                    <a:gd name="T30" fmla="*/ 6 w 9"/>
                    <a:gd name="T31" fmla="*/ 3 h 15"/>
                    <a:gd name="T32" fmla="*/ 8 w 9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8" y="4"/>
                      </a:moveTo>
                      <a:cubicBezTo>
                        <a:pt x="8" y="4"/>
                        <a:pt x="9" y="4"/>
                        <a:pt x="9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1" y="6"/>
                        <a:pt x="1" y="6"/>
                        <a:pt x="2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5"/>
                        <a:pt x="6" y="15"/>
                        <a:pt x="6" y="14"/>
                      </a:cubicBezTo>
                      <a:cubicBezTo>
                        <a:pt x="6" y="13"/>
                        <a:pt x="6" y="13"/>
                        <a:pt x="5" y="1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lnTo>
                        <a:pt x="8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1" name="Freeform 676">
                  <a:extLst>
                    <a:ext uri="{FF2B5EF4-FFF2-40B4-BE49-F238E27FC236}">
                      <a16:creationId xmlns:a16="http://schemas.microsoft.com/office/drawing/2014/main" id="{9DD54E7B-6885-4533-9374-39E868D34E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37552" y="2222173"/>
                  <a:ext cx="31816" cy="38634"/>
                </a:xfrm>
                <a:custGeom>
                  <a:avLst/>
                  <a:gdLst>
                    <a:gd name="T0" fmla="*/ 1 w 11"/>
                    <a:gd name="T1" fmla="*/ 13 h 14"/>
                    <a:gd name="T2" fmla="*/ 6 w 11"/>
                    <a:gd name="T3" fmla="*/ 14 h 14"/>
                    <a:gd name="T4" fmla="*/ 8 w 11"/>
                    <a:gd name="T5" fmla="*/ 13 h 14"/>
                    <a:gd name="T6" fmla="*/ 10 w 11"/>
                    <a:gd name="T7" fmla="*/ 4 h 14"/>
                    <a:gd name="T8" fmla="*/ 9 w 11"/>
                    <a:gd name="T9" fmla="*/ 2 h 14"/>
                    <a:gd name="T10" fmla="*/ 5 w 11"/>
                    <a:gd name="T11" fmla="*/ 0 h 14"/>
                    <a:gd name="T12" fmla="*/ 3 w 11"/>
                    <a:gd name="T13" fmla="*/ 1 h 14"/>
                    <a:gd name="T14" fmla="*/ 0 w 11"/>
                    <a:gd name="T15" fmla="*/ 11 h 14"/>
                    <a:gd name="T16" fmla="*/ 1 w 11"/>
                    <a:gd name="T17" fmla="*/ 13 h 14"/>
                    <a:gd name="T18" fmla="*/ 4 w 11"/>
                    <a:gd name="T19" fmla="*/ 2 h 14"/>
                    <a:gd name="T20" fmla="*/ 9 w 11"/>
                    <a:gd name="T21" fmla="*/ 3 h 14"/>
                    <a:gd name="T22" fmla="*/ 6 w 11"/>
                    <a:gd name="T23" fmla="*/ 12 h 14"/>
                    <a:gd name="T24" fmla="*/ 1 w 11"/>
                    <a:gd name="T25" fmla="*/ 11 h 14"/>
                    <a:gd name="T26" fmla="*/ 4 w 11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1" y="13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8" y="1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3"/>
                        <a:pt x="10" y="2"/>
                        <a:pt x="9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1"/>
                        <a:pt x="3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2"/>
                        <a:pt x="1" y="13"/>
                      </a:cubicBezTo>
                      <a:close/>
                      <a:moveTo>
                        <a:pt x="4" y="2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1" y="11"/>
                        <a:pt x="1" y="11"/>
                        <a:pt x="1" y="11"/>
                      </a:cubicBezTo>
                      <a:lnTo>
                        <a:pt x="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2" name="Freeform 677">
                  <a:extLst>
                    <a:ext uri="{FF2B5EF4-FFF2-40B4-BE49-F238E27FC236}">
                      <a16:creationId xmlns:a16="http://schemas.microsoft.com/office/drawing/2014/main" id="{8E88A03F-E9A6-42C7-94BF-A76744FAC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0280" y="2210810"/>
                  <a:ext cx="27271" cy="40907"/>
                </a:xfrm>
                <a:custGeom>
                  <a:avLst/>
                  <a:gdLst>
                    <a:gd name="T0" fmla="*/ 2 w 10"/>
                    <a:gd name="T1" fmla="*/ 5 h 15"/>
                    <a:gd name="T2" fmla="*/ 3 w 10"/>
                    <a:gd name="T3" fmla="*/ 2 h 15"/>
                    <a:gd name="T4" fmla="*/ 5 w 10"/>
                    <a:gd name="T5" fmla="*/ 3 h 15"/>
                    <a:gd name="T6" fmla="*/ 1 w 10"/>
                    <a:gd name="T7" fmla="*/ 13 h 15"/>
                    <a:gd name="T8" fmla="*/ 5 w 10"/>
                    <a:gd name="T9" fmla="*/ 15 h 15"/>
                    <a:gd name="T10" fmla="*/ 6 w 10"/>
                    <a:gd name="T11" fmla="*/ 14 h 15"/>
                    <a:gd name="T12" fmla="*/ 5 w 10"/>
                    <a:gd name="T13" fmla="*/ 13 h 15"/>
                    <a:gd name="T14" fmla="*/ 3 w 10"/>
                    <a:gd name="T15" fmla="*/ 12 h 15"/>
                    <a:gd name="T16" fmla="*/ 6 w 10"/>
                    <a:gd name="T17" fmla="*/ 3 h 15"/>
                    <a:gd name="T18" fmla="*/ 8 w 10"/>
                    <a:gd name="T19" fmla="*/ 4 h 15"/>
                    <a:gd name="T20" fmla="*/ 9 w 10"/>
                    <a:gd name="T21" fmla="*/ 4 h 15"/>
                    <a:gd name="T22" fmla="*/ 9 w 10"/>
                    <a:gd name="T23" fmla="*/ 2 h 15"/>
                    <a:gd name="T24" fmla="*/ 3 w 10"/>
                    <a:gd name="T25" fmla="*/ 0 h 15"/>
                    <a:gd name="T26" fmla="*/ 2 w 10"/>
                    <a:gd name="T27" fmla="*/ 1 h 15"/>
                    <a:gd name="T28" fmla="*/ 0 w 10"/>
                    <a:gd name="T29" fmla="*/ 5 h 15"/>
                    <a:gd name="T30" fmla="*/ 1 w 10"/>
                    <a:gd name="T31" fmla="*/ 6 h 15"/>
                    <a:gd name="T32" fmla="*/ 2 w 10"/>
                    <a:gd name="T33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5">
                      <a:moveTo>
                        <a:pt x="2" y="5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5"/>
                        <a:pt x="6" y="15"/>
                        <a:pt x="6" y="14"/>
                      </a:cubicBezTo>
                      <a:cubicBezTo>
                        <a:pt x="6" y="14"/>
                        <a:pt x="6" y="13"/>
                        <a:pt x="5" y="1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3"/>
                        <a:pt x="9" y="3"/>
                        <a:pt x="9" y="2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3" name="Freeform 678">
                  <a:extLst>
                    <a:ext uri="{FF2B5EF4-FFF2-40B4-BE49-F238E27FC236}">
                      <a16:creationId xmlns:a16="http://schemas.microsoft.com/office/drawing/2014/main" id="{A0F1CBEB-985E-42D5-A767-5981BFDC50F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73919" y="2201719"/>
                  <a:ext cx="31816" cy="40907"/>
                </a:xfrm>
                <a:custGeom>
                  <a:avLst/>
                  <a:gdLst>
                    <a:gd name="T0" fmla="*/ 1 w 11"/>
                    <a:gd name="T1" fmla="*/ 12 h 14"/>
                    <a:gd name="T2" fmla="*/ 6 w 11"/>
                    <a:gd name="T3" fmla="*/ 14 h 14"/>
                    <a:gd name="T4" fmla="*/ 8 w 11"/>
                    <a:gd name="T5" fmla="*/ 13 h 14"/>
                    <a:gd name="T6" fmla="*/ 11 w 11"/>
                    <a:gd name="T7" fmla="*/ 4 h 14"/>
                    <a:gd name="T8" fmla="*/ 10 w 11"/>
                    <a:gd name="T9" fmla="*/ 1 h 14"/>
                    <a:gd name="T10" fmla="*/ 5 w 11"/>
                    <a:gd name="T11" fmla="*/ 0 h 14"/>
                    <a:gd name="T12" fmla="*/ 3 w 11"/>
                    <a:gd name="T13" fmla="*/ 1 h 14"/>
                    <a:gd name="T14" fmla="*/ 0 w 11"/>
                    <a:gd name="T15" fmla="*/ 10 h 14"/>
                    <a:gd name="T16" fmla="*/ 1 w 11"/>
                    <a:gd name="T17" fmla="*/ 12 h 14"/>
                    <a:gd name="T18" fmla="*/ 5 w 11"/>
                    <a:gd name="T19" fmla="*/ 1 h 14"/>
                    <a:gd name="T20" fmla="*/ 9 w 11"/>
                    <a:gd name="T21" fmla="*/ 3 h 14"/>
                    <a:gd name="T22" fmla="*/ 6 w 11"/>
                    <a:gd name="T23" fmla="*/ 12 h 14"/>
                    <a:gd name="T24" fmla="*/ 2 w 11"/>
                    <a:gd name="T25" fmla="*/ 10 h 14"/>
                    <a:gd name="T26" fmla="*/ 5 w 11"/>
                    <a:gd name="T27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1" y="12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3"/>
                        <a:pt x="8" y="1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3"/>
                        <a:pt x="11" y="2"/>
                        <a:pt x="10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lose/>
                      <a:moveTo>
                        <a:pt x="5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0"/>
                        <a:pt x="2" y="10"/>
                        <a:pt x="2" y="10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4" name="Freeform 679">
                  <a:extLst>
                    <a:ext uri="{FF2B5EF4-FFF2-40B4-BE49-F238E27FC236}">
                      <a16:creationId xmlns:a16="http://schemas.microsoft.com/office/drawing/2014/main" id="{C24B5050-99C3-4ED3-8BD0-9A0185BC7C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44375" y="2192629"/>
                  <a:ext cx="29544" cy="38634"/>
                </a:xfrm>
                <a:custGeom>
                  <a:avLst/>
                  <a:gdLst>
                    <a:gd name="T0" fmla="*/ 8 w 11"/>
                    <a:gd name="T1" fmla="*/ 13 h 14"/>
                    <a:gd name="T2" fmla="*/ 11 w 11"/>
                    <a:gd name="T3" fmla="*/ 4 h 14"/>
                    <a:gd name="T4" fmla="*/ 10 w 11"/>
                    <a:gd name="T5" fmla="*/ 2 h 14"/>
                    <a:gd name="T6" fmla="*/ 5 w 11"/>
                    <a:gd name="T7" fmla="*/ 0 h 14"/>
                    <a:gd name="T8" fmla="*/ 3 w 11"/>
                    <a:gd name="T9" fmla="*/ 1 h 14"/>
                    <a:gd name="T10" fmla="*/ 0 w 11"/>
                    <a:gd name="T11" fmla="*/ 10 h 14"/>
                    <a:gd name="T12" fmla="*/ 1 w 11"/>
                    <a:gd name="T13" fmla="*/ 12 h 14"/>
                    <a:gd name="T14" fmla="*/ 5 w 11"/>
                    <a:gd name="T15" fmla="*/ 14 h 14"/>
                    <a:gd name="T16" fmla="*/ 8 w 11"/>
                    <a:gd name="T17" fmla="*/ 13 h 14"/>
                    <a:gd name="T18" fmla="*/ 5 w 11"/>
                    <a:gd name="T19" fmla="*/ 1 h 14"/>
                    <a:gd name="T20" fmla="*/ 9 w 11"/>
                    <a:gd name="T21" fmla="*/ 3 h 14"/>
                    <a:gd name="T22" fmla="*/ 6 w 11"/>
                    <a:gd name="T23" fmla="*/ 12 h 14"/>
                    <a:gd name="T24" fmla="*/ 1 w 11"/>
                    <a:gd name="T25" fmla="*/ 10 h 14"/>
                    <a:gd name="T26" fmla="*/ 5 w 11"/>
                    <a:gd name="T27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8" y="13"/>
                      </a:move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3"/>
                        <a:pt x="11" y="2"/>
                        <a:pt x="10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4" y="0"/>
                        <a:pt x="3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6" y="14"/>
                        <a:pt x="7" y="13"/>
                        <a:pt x="8" y="13"/>
                      </a:cubicBezTo>
                      <a:close/>
                      <a:moveTo>
                        <a:pt x="5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1" y="10"/>
                        <a:pt x="1" y="10"/>
                        <a:pt x="1" y="10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5" name="Freeform 680">
                  <a:extLst>
                    <a:ext uri="{FF2B5EF4-FFF2-40B4-BE49-F238E27FC236}">
                      <a16:creationId xmlns:a16="http://schemas.microsoft.com/office/drawing/2014/main" id="{4B2E3545-DD13-4BED-A074-7009491D2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9376" y="2178993"/>
                  <a:ext cx="24999" cy="40907"/>
                </a:xfrm>
                <a:custGeom>
                  <a:avLst/>
                  <a:gdLst>
                    <a:gd name="T0" fmla="*/ 9 w 9"/>
                    <a:gd name="T1" fmla="*/ 3 h 15"/>
                    <a:gd name="T2" fmla="*/ 3 w 9"/>
                    <a:gd name="T3" fmla="*/ 0 h 15"/>
                    <a:gd name="T4" fmla="*/ 2 w 9"/>
                    <a:gd name="T5" fmla="*/ 1 h 15"/>
                    <a:gd name="T6" fmla="*/ 0 w 9"/>
                    <a:gd name="T7" fmla="*/ 5 h 15"/>
                    <a:gd name="T8" fmla="*/ 0 w 9"/>
                    <a:gd name="T9" fmla="*/ 6 h 15"/>
                    <a:gd name="T10" fmla="*/ 2 w 9"/>
                    <a:gd name="T11" fmla="*/ 5 h 15"/>
                    <a:gd name="T12" fmla="*/ 3 w 9"/>
                    <a:gd name="T13" fmla="*/ 2 h 15"/>
                    <a:gd name="T14" fmla="*/ 4 w 9"/>
                    <a:gd name="T15" fmla="*/ 3 h 15"/>
                    <a:gd name="T16" fmla="*/ 0 w 9"/>
                    <a:gd name="T17" fmla="*/ 13 h 15"/>
                    <a:gd name="T18" fmla="*/ 4 w 9"/>
                    <a:gd name="T19" fmla="*/ 15 h 15"/>
                    <a:gd name="T20" fmla="*/ 5 w 9"/>
                    <a:gd name="T21" fmla="*/ 14 h 15"/>
                    <a:gd name="T22" fmla="*/ 5 w 9"/>
                    <a:gd name="T23" fmla="*/ 13 h 15"/>
                    <a:gd name="T24" fmla="*/ 2 w 9"/>
                    <a:gd name="T25" fmla="*/ 12 h 15"/>
                    <a:gd name="T26" fmla="*/ 6 w 9"/>
                    <a:gd name="T27" fmla="*/ 3 h 15"/>
                    <a:gd name="T28" fmla="*/ 8 w 9"/>
                    <a:gd name="T29" fmla="*/ 4 h 15"/>
                    <a:gd name="T30" fmla="*/ 9 w 9"/>
                    <a:gd name="T31" fmla="*/ 4 h 15"/>
                    <a:gd name="T32" fmla="*/ 9 w 9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9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1" y="6"/>
                        <a:pt x="1" y="6"/>
                        <a:pt x="2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5"/>
                        <a:pt x="5" y="15"/>
                        <a:pt x="5" y="14"/>
                      </a:cubicBezTo>
                      <a:cubicBezTo>
                        <a:pt x="5" y="14"/>
                        <a:pt x="5" y="13"/>
                        <a:pt x="5" y="1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6" name="Freeform 681">
                  <a:extLst>
                    <a:ext uri="{FF2B5EF4-FFF2-40B4-BE49-F238E27FC236}">
                      <a16:creationId xmlns:a16="http://schemas.microsoft.com/office/drawing/2014/main" id="{17C6289D-19FF-43A4-8622-4F364E65EF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80742" y="2167630"/>
                  <a:ext cx="34089" cy="38634"/>
                </a:xfrm>
                <a:custGeom>
                  <a:avLst/>
                  <a:gdLst>
                    <a:gd name="T0" fmla="*/ 1 w 12"/>
                    <a:gd name="T1" fmla="*/ 12 h 14"/>
                    <a:gd name="T2" fmla="*/ 6 w 12"/>
                    <a:gd name="T3" fmla="*/ 14 h 14"/>
                    <a:gd name="T4" fmla="*/ 8 w 12"/>
                    <a:gd name="T5" fmla="*/ 13 h 14"/>
                    <a:gd name="T6" fmla="*/ 12 w 12"/>
                    <a:gd name="T7" fmla="*/ 4 h 14"/>
                    <a:gd name="T8" fmla="*/ 11 w 12"/>
                    <a:gd name="T9" fmla="*/ 2 h 14"/>
                    <a:gd name="T10" fmla="*/ 6 w 12"/>
                    <a:gd name="T11" fmla="*/ 0 h 14"/>
                    <a:gd name="T12" fmla="*/ 4 w 12"/>
                    <a:gd name="T13" fmla="*/ 1 h 14"/>
                    <a:gd name="T14" fmla="*/ 1 w 12"/>
                    <a:gd name="T15" fmla="*/ 10 h 14"/>
                    <a:gd name="T16" fmla="*/ 1 w 12"/>
                    <a:gd name="T17" fmla="*/ 12 h 14"/>
                    <a:gd name="T18" fmla="*/ 6 w 12"/>
                    <a:gd name="T19" fmla="*/ 2 h 14"/>
                    <a:gd name="T20" fmla="*/ 10 w 12"/>
                    <a:gd name="T21" fmla="*/ 4 h 14"/>
                    <a:gd name="T22" fmla="*/ 7 w 12"/>
                    <a:gd name="T23" fmla="*/ 12 h 14"/>
                    <a:gd name="T24" fmla="*/ 2 w 12"/>
                    <a:gd name="T25" fmla="*/ 10 h 14"/>
                    <a:gd name="T26" fmla="*/ 6 w 12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4">
                      <a:moveTo>
                        <a:pt x="1" y="12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4"/>
                        <a:pt x="8" y="1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3"/>
                        <a:pt x="12" y="2"/>
                        <a:pt x="11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5" y="0"/>
                        <a:pt x="4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1" y="12"/>
                      </a:cubicBezTo>
                      <a:close/>
                      <a:moveTo>
                        <a:pt x="6" y="2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2" y="10"/>
                        <a:pt x="2" y="10"/>
                        <a:pt x="2" y="10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7" name="Freeform 682">
                  <a:extLst>
                    <a:ext uri="{FF2B5EF4-FFF2-40B4-BE49-F238E27FC236}">
                      <a16:creationId xmlns:a16="http://schemas.microsoft.com/office/drawing/2014/main" id="{33D9C723-3A69-4380-848B-EB3F385A0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8016" y="2153995"/>
                  <a:ext cx="24999" cy="40907"/>
                </a:xfrm>
                <a:custGeom>
                  <a:avLst/>
                  <a:gdLst>
                    <a:gd name="T0" fmla="*/ 8 w 9"/>
                    <a:gd name="T1" fmla="*/ 4 h 15"/>
                    <a:gd name="T2" fmla="*/ 9 w 9"/>
                    <a:gd name="T3" fmla="*/ 4 h 15"/>
                    <a:gd name="T4" fmla="*/ 9 w 9"/>
                    <a:gd name="T5" fmla="*/ 3 h 15"/>
                    <a:gd name="T6" fmla="*/ 3 w 9"/>
                    <a:gd name="T7" fmla="*/ 0 h 15"/>
                    <a:gd name="T8" fmla="*/ 2 w 9"/>
                    <a:gd name="T9" fmla="*/ 1 h 15"/>
                    <a:gd name="T10" fmla="*/ 0 w 9"/>
                    <a:gd name="T11" fmla="*/ 4 h 15"/>
                    <a:gd name="T12" fmla="*/ 1 w 9"/>
                    <a:gd name="T13" fmla="*/ 5 h 15"/>
                    <a:gd name="T14" fmla="*/ 2 w 9"/>
                    <a:gd name="T15" fmla="*/ 5 h 15"/>
                    <a:gd name="T16" fmla="*/ 3 w 9"/>
                    <a:gd name="T17" fmla="*/ 2 h 15"/>
                    <a:gd name="T18" fmla="*/ 4 w 9"/>
                    <a:gd name="T19" fmla="*/ 3 h 15"/>
                    <a:gd name="T20" fmla="*/ 0 w 9"/>
                    <a:gd name="T21" fmla="*/ 13 h 15"/>
                    <a:gd name="T22" fmla="*/ 4 w 9"/>
                    <a:gd name="T23" fmla="*/ 15 h 15"/>
                    <a:gd name="T24" fmla="*/ 5 w 9"/>
                    <a:gd name="T25" fmla="*/ 14 h 15"/>
                    <a:gd name="T26" fmla="*/ 4 w 9"/>
                    <a:gd name="T27" fmla="*/ 13 h 15"/>
                    <a:gd name="T28" fmla="*/ 2 w 9"/>
                    <a:gd name="T29" fmla="*/ 12 h 15"/>
                    <a:gd name="T30" fmla="*/ 6 w 9"/>
                    <a:gd name="T31" fmla="*/ 3 h 15"/>
                    <a:gd name="T32" fmla="*/ 8 w 9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8" y="4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1" y="5"/>
                      </a:cubicBezTo>
                      <a:cubicBezTo>
                        <a:pt x="1" y="6"/>
                        <a:pt x="1" y="5"/>
                        <a:pt x="2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5"/>
                        <a:pt x="5" y="15"/>
                        <a:pt x="5" y="14"/>
                      </a:cubicBezTo>
                      <a:cubicBezTo>
                        <a:pt x="5" y="14"/>
                        <a:pt x="5" y="13"/>
                        <a:pt x="4" y="1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lnTo>
                        <a:pt x="8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8" name="Freeform 683">
                  <a:extLst>
                    <a:ext uri="{FF2B5EF4-FFF2-40B4-BE49-F238E27FC236}">
                      <a16:creationId xmlns:a16="http://schemas.microsoft.com/office/drawing/2014/main" id="{54C9A944-8059-4094-A322-6B03B602B5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19382" y="2138086"/>
                  <a:ext cx="34089" cy="43180"/>
                </a:xfrm>
                <a:custGeom>
                  <a:avLst/>
                  <a:gdLst>
                    <a:gd name="T0" fmla="*/ 1 w 12"/>
                    <a:gd name="T1" fmla="*/ 12 h 15"/>
                    <a:gd name="T2" fmla="*/ 6 w 12"/>
                    <a:gd name="T3" fmla="*/ 14 h 15"/>
                    <a:gd name="T4" fmla="*/ 8 w 12"/>
                    <a:gd name="T5" fmla="*/ 13 h 15"/>
                    <a:gd name="T6" fmla="*/ 12 w 12"/>
                    <a:gd name="T7" fmla="*/ 5 h 15"/>
                    <a:gd name="T8" fmla="*/ 11 w 12"/>
                    <a:gd name="T9" fmla="*/ 3 h 15"/>
                    <a:gd name="T10" fmla="*/ 7 w 12"/>
                    <a:gd name="T11" fmla="*/ 1 h 15"/>
                    <a:gd name="T12" fmla="*/ 5 w 12"/>
                    <a:gd name="T13" fmla="*/ 1 h 15"/>
                    <a:gd name="T14" fmla="*/ 1 w 12"/>
                    <a:gd name="T15" fmla="*/ 10 h 15"/>
                    <a:gd name="T16" fmla="*/ 1 w 12"/>
                    <a:gd name="T17" fmla="*/ 12 h 15"/>
                    <a:gd name="T18" fmla="*/ 6 w 12"/>
                    <a:gd name="T19" fmla="*/ 2 h 15"/>
                    <a:gd name="T20" fmla="*/ 11 w 12"/>
                    <a:gd name="T21" fmla="*/ 4 h 15"/>
                    <a:gd name="T22" fmla="*/ 7 w 12"/>
                    <a:gd name="T23" fmla="*/ 13 h 15"/>
                    <a:gd name="T24" fmla="*/ 2 w 12"/>
                    <a:gd name="T25" fmla="*/ 11 h 15"/>
                    <a:gd name="T26" fmla="*/ 6 w 12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5">
                      <a:moveTo>
                        <a:pt x="1" y="12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5"/>
                        <a:pt x="8" y="14"/>
                        <a:pt x="8" y="13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4"/>
                        <a:pt x="12" y="3"/>
                        <a:pt x="11" y="3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5" y="1"/>
                        <a:pt x="5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1" y="12"/>
                      </a:cubicBezTo>
                      <a:close/>
                      <a:moveTo>
                        <a:pt x="6" y="2"/>
                      </a:move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9" name="Freeform 684">
                  <a:extLst>
                    <a:ext uri="{FF2B5EF4-FFF2-40B4-BE49-F238E27FC236}">
                      <a16:creationId xmlns:a16="http://schemas.microsoft.com/office/drawing/2014/main" id="{FE7DD6D8-8785-48E1-ADBC-8B271DB7C4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80747" y="2122178"/>
                  <a:ext cx="43179" cy="49997"/>
                </a:xfrm>
                <a:custGeom>
                  <a:avLst/>
                  <a:gdLst>
                    <a:gd name="T0" fmla="*/ 1 w 15"/>
                    <a:gd name="T1" fmla="*/ 15 h 18"/>
                    <a:gd name="T2" fmla="*/ 7 w 15"/>
                    <a:gd name="T3" fmla="*/ 18 h 18"/>
                    <a:gd name="T4" fmla="*/ 10 w 15"/>
                    <a:gd name="T5" fmla="*/ 17 h 18"/>
                    <a:gd name="T6" fmla="*/ 15 w 15"/>
                    <a:gd name="T7" fmla="*/ 6 h 18"/>
                    <a:gd name="T8" fmla="*/ 14 w 15"/>
                    <a:gd name="T9" fmla="*/ 3 h 18"/>
                    <a:gd name="T10" fmla="*/ 8 w 15"/>
                    <a:gd name="T11" fmla="*/ 1 h 18"/>
                    <a:gd name="T12" fmla="*/ 6 w 15"/>
                    <a:gd name="T13" fmla="*/ 2 h 18"/>
                    <a:gd name="T14" fmla="*/ 0 w 15"/>
                    <a:gd name="T15" fmla="*/ 12 h 18"/>
                    <a:gd name="T16" fmla="*/ 1 w 15"/>
                    <a:gd name="T17" fmla="*/ 15 h 18"/>
                    <a:gd name="T18" fmla="*/ 7 w 15"/>
                    <a:gd name="T19" fmla="*/ 2 h 18"/>
                    <a:gd name="T20" fmla="*/ 13 w 15"/>
                    <a:gd name="T21" fmla="*/ 5 h 18"/>
                    <a:gd name="T22" fmla="*/ 8 w 15"/>
                    <a:gd name="T23" fmla="*/ 16 h 18"/>
                    <a:gd name="T24" fmla="*/ 2 w 15"/>
                    <a:gd name="T25" fmla="*/ 13 h 18"/>
                    <a:gd name="T26" fmla="*/ 7 w 15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" h="18">
                      <a:moveTo>
                        <a:pt x="1" y="15"/>
                      </a:move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9" y="18"/>
                        <a:pt x="10" y="1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5"/>
                        <a:pt x="15" y="4"/>
                        <a:pt x="14" y="3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7" y="0"/>
                        <a:pt x="6" y="1"/>
                        <a:pt x="6" y="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0" y="14"/>
                        <a:pt x="1" y="15"/>
                      </a:cubicBezTo>
                      <a:close/>
                      <a:moveTo>
                        <a:pt x="7" y="2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2" y="13"/>
                        <a:pt x="2" y="13"/>
                        <a:pt x="2" y="13"/>
                      </a:cubicBez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0" name="Freeform 685">
                  <a:extLst>
                    <a:ext uri="{FF2B5EF4-FFF2-40B4-BE49-F238E27FC236}">
                      <a16:creationId xmlns:a16="http://schemas.microsoft.com/office/drawing/2014/main" id="{3641859E-B81A-45F8-99D7-864D12A65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3476" y="2103997"/>
                  <a:ext cx="34089" cy="52270"/>
                </a:xfrm>
                <a:custGeom>
                  <a:avLst/>
                  <a:gdLst>
                    <a:gd name="T0" fmla="*/ 11 w 12"/>
                    <a:gd name="T1" fmla="*/ 6 h 19"/>
                    <a:gd name="T2" fmla="*/ 12 w 12"/>
                    <a:gd name="T3" fmla="*/ 6 h 19"/>
                    <a:gd name="T4" fmla="*/ 12 w 12"/>
                    <a:gd name="T5" fmla="*/ 4 h 19"/>
                    <a:gd name="T6" fmla="*/ 4 w 12"/>
                    <a:gd name="T7" fmla="*/ 0 h 19"/>
                    <a:gd name="T8" fmla="*/ 3 w 12"/>
                    <a:gd name="T9" fmla="*/ 1 h 19"/>
                    <a:gd name="T10" fmla="*/ 1 w 12"/>
                    <a:gd name="T11" fmla="*/ 5 h 19"/>
                    <a:gd name="T12" fmla="*/ 1 w 12"/>
                    <a:gd name="T13" fmla="*/ 7 h 19"/>
                    <a:gd name="T14" fmla="*/ 3 w 12"/>
                    <a:gd name="T15" fmla="*/ 6 h 19"/>
                    <a:gd name="T16" fmla="*/ 4 w 12"/>
                    <a:gd name="T17" fmla="*/ 3 h 19"/>
                    <a:gd name="T18" fmla="*/ 6 w 12"/>
                    <a:gd name="T19" fmla="*/ 4 h 19"/>
                    <a:gd name="T20" fmla="*/ 0 w 12"/>
                    <a:gd name="T21" fmla="*/ 16 h 19"/>
                    <a:gd name="T22" fmla="*/ 4 w 12"/>
                    <a:gd name="T23" fmla="*/ 18 h 19"/>
                    <a:gd name="T24" fmla="*/ 6 w 12"/>
                    <a:gd name="T25" fmla="*/ 18 h 19"/>
                    <a:gd name="T26" fmla="*/ 5 w 12"/>
                    <a:gd name="T27" fmla="*/ 16 h 19"/>
                    <a:gd name="T28" fmla="*/ 3 w 12"/>
                    <a:gd name="T29" fmla="*/ 15 h 19"/>
                    <a:gd name="T30" fmla="*/ 8 w 12"/>
                    <a:gd name="T31" fmla="*/ 5 h 19"/>
                    <a:gd name="T32" fmla="*/ 11 w 12"/>
                    <a:gd name="T33" fmla="*/ 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9">
                      <a:moveTo>
                        <a:pt x="11" y="6"/>
                      </a:moveTo>
                      <a:cubicBezTo>
                        <a:pt x="11" y="6"/>
                        <a:pt x="12" y="6"/>
                        <a:pt x="12" y="6"/>
                      </a:cubicBezTo>
                      <a:cubicBezTo>
                        <a:pt x="12" y="5"/>
                        <a:pt x="12" y="4"/>
                        <a:pt x="12" y="4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1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2" y="7"/>
                        <a:pt x="2" y="7"/>
                        <a:pt x="3" y="6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5" y="19"/>
                        <a:pt x="6" y="18"/>
                      </a:cubicBezTo>
                      <a:cubicBezTo>
                        <a:pt x="6" y="17"/>
                        <a:pt x="6" y="17"/>
                        <a:pt x="5" y="16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8" y="5"/>
                        <a:pt x="8" y="5"/>
                        <a:pt x="8" y="5"/>
                      </a:cubicBezTo>
                      <a:lnTo>
                        <a:pt x="11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1" name="Freeform 686">
                  <a:extLst>
                    <a:ext uri="{FF2B5EF4-FFF2-40B4-BE49-F238E27FC236}">
                      <a16:creationId xmlns:a16="http://schemas.microsoft.com/office/drawing/2014/main" id="{DFCCDE1E-7B1B-4FA0-8B1B-2BCC8C21C8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5751" y="2083544"/>
                  <a:ext cx="45452" cy="49997"/>
                </a:xfrm>
                <a:custGeom>
                  <a:avLst/>
                  <a:gdLst>
                    <a:gd name="T0" fmla="*/ 2 w 16"/>
                    <a:gd name="T1" fmla="*/ 15 h 18"/>
                    <a:gd name="T2" fmla="*/ 7 w 16"/>
                    <a:gd name="T3" fmla="*/ 18 h 18"/>
                    <a:gd name="T4" fmla="*/ 10 w 16"/>
                    <a:gd name="T5" fmla="*/ 17 h 18"/>
                    <a:gd name="T6" fmla="*/ 16 w 16"/>
                    <a:gd name="T7" fmla="*/ 7 h 18"/>
                    <a:gd name="T8" fmla="*/ 15 w 16"/>
                    <a:gd name="T9" fmla="*/ 4 h 18"/>
                    <a:gd name="T10" fmla="*/ 9 w 16"/>
                    <a:gd name="T11" fmla="*/ 1 h 18"/>
                    <a:gd name="T12" fmla="*/ 7 w 16"/>
                    <a:gd name="T13" fmla="*/ 2 h 18"/>
                    <a:gd name="T14" fmla="*/ 1 w 16"/>
                    <a:gd name="T15" fmla="*/ 12 h 18"/>
                    <a:gd name="T16" fmla="*/ 2 w 16"/>
                    <a:gd name="T17" fmla="*/ 15 h 18"/>
                    <a:gd name="T18" fmla="*/ 8 w 16"/>
                    <a:gd name="T19" fmla="*/ 3 h 18"/>
                    <a:gd name="T20" fmla="*/ 14 w 16"/>
                    <a:gd name="T21" fmla="*/ 6 h 18"/>
                    <a:gd name="T22" fmla="*/ 8 w 16"/>
                    <a:gd name="T23" fmla="*/ 16 h 18"/>
                    <a:gd name="T24" fmla="*/ 3 w 16"/>
                    <a:gd name="T25" fmla="*/ 13 h 18"/>
                    <a:gd name="T26" fmla="*/ 8 w 16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2" y="15"/>
                      </a:move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9" y="18"/>
                        <a:pt x="10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6" y="4"/>
                        <a:pt x="15" y="4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1"/>
                        <a:pt x="7" y="2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lose/>
                      <a:moveTo>
                        <a:pt x="8" y="3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3" y="13"/>
                        <a:pt x="3" y="13"/>
                        <a:pt x="3" y="13"/>
                      </a:cubicBez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2" name="Freeform 687">
                  <a:extLst>
                    <a:ext uri="{FF2B5EF4-FFF2-40B4-BE49-F238E27FC236}">
                      <a16:creationId xmlns:a16="http://schemas.microsoft.com/office/drawing/2014/main" id="{EFDC2140-99D9-4F23-AD89-177C8E6053B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71662" y="2065363"/>
                  <a:ext cx="43179" cy="47725"/>
                </a:xfrm>
                <a:custGeom>
                  <a:avLst/>
                  <a:gdLst>
                    <a:gd name="T0" fmla="*/ 2 w 16"/>
                    <a:gd name="T1" fmla="*/ 14 h 18"/>
                    <a:gd name="T2" fmla="*/ 7 w 16"/>
                    <a:gd name="T3" fmla="*/ 17 h 18"/>
                    <a:gd name="T4" fmla="*/ 10 w 16"/>
                    <a:gd name="T5" fmla="*/ 17 h 18"/>
                    <a:gd name="T6" fmla="*/ 16 w 16"/>
                    <a:gd name="T7" fmla="*/ 7 h 18"/>
                    <a:gd name="T8" fmla="*/ 15 w 16"/>
                    <a:gd name="T9" fmla="*/ 4 h 18"/>
                    <a:gd name="T10" fmla="*/ 10 w 16"/>
                    <a:gd name="T11" fmla="*/ 1 h 18"/>
                    <a:gd name="T12" fmla="*/ 7 w 16"/>
                    <a:gd name="T13" fmla="*/ 1 h 18"/>
                    <a:gd name="T14" fmla="*/ 1 w 16"/>
                    <a:gd name="T15" fmla="*/ 12 h 18"/>
                    <a:gd name="T16" fmla="*/ 2 w 16"/>
                    <a:gd name="T17" fmla="*/ 14 h 18"/>
                    <a:gd name="T18" fmla="*/ 9 w 16"/>
                    <a:gd name="T19" fmla="*/ 2 h 18"/>
                    <a:gd name="T20" fmla="*/ 14 w 16"/>
                    <a:gd name="T21" fmla="*/ 5 h 18"/>
                    <a:gd name="T22" fmla="*/ 8 w 16"/>
                    <a:gd name="T23" fmla="*/ 16 h 18"/>
                    <a:gd name="T24" fmla="*/ 3 w 16"/>
                    <a:gd name="T25" fmla="*/ 13 h 18"/>
                    <a:gd name="T26" fmla="*/ 9 w 16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2" y="14"/>
                      </a:move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8" y="18"/>
                        <a:pt x="9" y="18"/>
                        <a:pt x="10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6" y="4"/>
                        <a:pt x="15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0"/>
                        <a:pt x="7" y="0"/>
                        <a:pt x="7" y="1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13"/>
                        <a:pt x="1" y="14"/>
                        <a:pt x="2" y="14"/>
                      </a:cubicBezTo>
                      <a:close/>
                      <a:moveTo>
                        <a:pt x="9" y="2"/>
                      </a:move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3" y="13"/>
                        <a:pt x="3" y="13"/>
                        <a:pt x="3" y="13"/>
                      </a:cubicBezTo>
                      <a:lnTo>
                        <a:pt x="9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3" name="Freeform 688">
                  <a:extLst>
                    <a:ext uri="{FF2B5EF4-FFF2-40B4-BE49-F238E27FC236}">
                      <a16:creationId xmlns:a16="http://schemas.microsoft.com/office/drawing/2014/main" id="{5F536307-C72E-4C38-9D38-BE3A8F1AE3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2119" y="2042637"/>
                  <a:ext cx="38634" cy="52270"/>
                </a:xfrm>
                <a:custGeom>
                  <a:avLst/>
                  <a:gdLst>
                    <a:gd name="T0" fmla="*/ 12 w 14"/>
                    <a:gd name="T1" fmla="*/ 7 h 19"/>
                    <a:gd name="T2" fmla="*/ 13 w 14"/>
                    <a:gd name="T3" fmla="*/ 6 h 19"/>
                    <a:gd name="T4" fmla="*/ 13 w 14"/>
                    <a:gd name="T5" fmla="*/ 5 h 19"/>
                    <a:gd name="T6" fmla="*/ 6 w 14"/>
                    <a:gd name="T7" fmla="*/ 1 h 19"/>
                    <a:gd name="T8" fmla="*/ 5 w 14"/>
                    <a:gd name="T9" fmla="*/ 1 h 19"/>
                    <a:gd name="T10" fmla="*/ 2 w 14"/>
                    <a:gd name="T11" fmla="*/ 5 h 19"/>
                    <a:gd name="T12" fmla="*/ 2 w 14"/>
                    <a:gd name="T13" fmla="*/ 7 h 19"/>
                    <a:gd name="T14" fmla="*/ 4 w 14"/>
                    <a:gd name="T15" fmla="*/ 6 h 19"/>
                    <a:gd name="T16" fmla="*/ 6 w 14"/>
                    <a:gd name="T17" fmla="*/ 3 h 19"/>
                    <a:gd name="T18" fmla="*/ 8 w 14"/>
                    <a:gd name="T19" fmla="*/ 4 h 19"/>
                    <a:gd name="T20" fmla="*/ 0 w 14"/>
                    <a:gd name="T21" fmla="*/ 16 h 19"/>
                    <a:gd name="T22" fmla="*/ 5 w 14"/>
                    <a:gd name="T23" fmla="*/ 18 h 19"/>
                    <a:gd name="T24" fmla="*/ 6 w 14"/>
                    <a:gd name="T25" fmla="*/ 18 h 19"/>
                    <a:gd name="T26" fmla="*/ 6 w 14"/>
                    <a:gd name="T27" fmla="*/ 17 h 19"/>
                    <a:gd name="T28" fmla="*/ 3 w 14"/>
                    <a:gd name="T29" fmla="*/ 15 h 19"/>
                    <a:gd name="T30" fmla="*/ 9 w 14"/>
                    <a:gd name="T31" fmla="*/ 5 h 19"/>
                    <a:gd name="T32" fmla="*/ 12 w 14"/>
                    <a:gd name="T33" fmla="*/ 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12" y="7"/>
                      </a:moveTo>
                      <a:cubicBezTo>
                        <a:pt x="13" y="7"/>
                        <a:pt x="13" y="7"/>
                        <a:pt x="13" y="6"/>
                      </a:cubicBezTo>
                      <a:cubicBezTo>
                        <a:pt x="14" y="6"/>
                        <a:pt x="14" y="5"/>
                        <a:pt x="13" y="5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6"/>
                        <a:pt x="2" y="6"/>
                        <a:pt x="2" y="7"/>
                      </a:cubicBezTo>
                      <a:cubicBezTo>
                        <a:pt x="3" y="7"/>
                        <a:pt x="4" y="7"/>
                        <a:pt x="4" y="6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9"/>
                        <a:pt x="6" y="19"/>
                        <a:pt x="6" y="18"/>
                      </a:cubicBezTo>
                      <a:cubicBezTo>
                        <a:pt x="7" y="17"/>
                        <a:pt x="6" y="17"/>
                        <a:pt x="6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9" y="5"/>
                        <a:pt x="9" y="5"/>
                        <a:pt x="9" y="5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4" name="Freeform 689">
                  <a:extLst>
                    <a:ext uri="{FF2B5EF4-FFF2-40B4-BE49-F238E27FC236}">
                      <a16:creationId xmlns:a16="http://schemas.microsoft.com/office/drawing/2014/main" id="{C689C04D-A428-45C3-9D2C-1B9AEB3E88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01212" y="2022184"/>
                  <a:ext cx="45452" cy="49997"/>
                </a:xfrm>
                <a:custGeom>
                  <a:avLst/>
                  <a:gdLst>
                    <a:gd name="T0" fmla="*/ 1 w 16"/>
                    <a:gd name="T1" fmla="*/ 14 h 18"/>
                    <a:gd name="T2" fmla="*/ 6 w 16"/>
                    <a:gd name="T3" fmla="*/ 17 h 18"/>
                    <a:gd name="T4" fmla="*/ 9 w 16"/>
                    <a:gd name="T5" fmla="*/ 16 h 18"/>
                    <a:gd name="T6" fmla="*/ 15 w 16"/>
                    <a:gd name="T7" fmla="*/ 6 h 18"/>
                    <a:gd name="T8" fmla="*/ 15 w 16"/>
                    <a:gd name="T9" fmla="*/ 4 h 18"/>
                    <a:gd name="T10" fmla="*/ 10 w 16"/>
                    <a:gd name="T11" fmla="*/ 0 h 18"/>
                    <a:gd name="T12" fmla="*/ 7 w 16"/>
                    <a:gd name="T13" fmla="*/ 1 h 18"/>
                    <a:gd name="T14" fmla="*/ 1 w 16"/>
                    <a:gd name="T15" fmla="*/ 11 h 18"/>
                    <a:gd name="T16" fmla="*/ 1 w 16"/>
                    <a:gd name="T17" fmla="*/ 14 h 18"/>
                    <a:gd name="T18" fmla="*/ 9 w 16"/>
                    <a:gd name="T19" fmla="*/ 2 h 18"/>
                    <a:gd name="T20" fmla="*/ 14 w 16"/>
                    <a:gd name="T21" fmla="*/ 5 h 18"/>
                    <a:gd name="T22" fmla="*/ 7 w 16"/>
                    <a:gd name="T23" fmla="*/ 15 h 18"/>
                    <a:gd name="T24" fmla="*/ 2 w 16"/>
                    <a:gd name="T25" fmla="*/ 12 h 18"/>
                    <a:gd name="T26" fmla="*/ 9 w 16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" y="14"/>
                      </a:move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7"/>
                        <a:pt x="9" y="1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6" y="4"/>
                        <a:pt x="15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close/>
                      <a:moveTo>
                        <a:pt x="9" y="2"/>
                      </a:move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2" y="12"/>
                        <a:pt x="2" y="12"/>
                        <a:pt x="2" y="12"/>
                      </a:cubicBezTo>
                      <a:lnTo>
                        <a:pt x="9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5" name="Freeform 690">
                  <a:extLst>
                    <a:ext uri="{FF2B5EF4-FFF2-40B4-BE49-F238E27FC236}">
                      <a16:creationId xmlns:a16="http://schemas.microsoft.com/office/drawing/2014/main" id="{478A097F-9A17-4C19-A6C9-B23E22F95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940" y="1997185"/>
                  <a:ext cx="38634" cy="52270"/>
                </a:xfrm>
                <a:custGeom>
                  <a:avLst/>
                  <a:gdLst>
                    <a:gd name="T0" fmla="*/ 12 w 14"/>
                    <a:gd name="T1" fmla="*/ 7 h 19"/>
                    <a:gd name="T2" fmla="*/ 14 w 14"/>
                    <a:gd name="T3" fmla="*/ 6 h 19"/>
                    <a:gd name="T4" fmla="*/ 13 w 14"/>
                    <a:gd name="T5" fmla="*/ 5 h 19"/>
                    <a:gd name="T6" fmla="*/ 7 w 14"/>
                    <a:gd name="T7" fmla="*/ 0 h 19"/>
                    <a:gd name="T8" fmla="*/ 5 w 14"/>
                    <a:gd name="T9" fmla="*/ 1 h 19"/>
                    <a:gd name="T10" fmla="*/ 2 w 14"/>
                    <a:gd name="T11" fmla="*/ 5 h 19"/>
                    <a:gd name="T12" fmla="*/ 3 w 14"/>
                    <a:gd name="T13" fmla="*/ 6 h 19"/>
                    <a:gd name="T14" fmla="*/ 4 w 14"/>
                    <a:gd name="T15" fmla="*/ 6 h 19"/>
                    <a:gd name="T16" fmla="*/ 6 w 14"/>
                    <a:gd name="T17" fmla="*/ 3 h 19"/>
                    <a:gd name="T18" fmla="*/ 8 w 14"/>
                    <a:gd name="T19" fmla="*/ 4 h 19"/>
                    <a:gd name="T20" fmla="*/ 0 w 14"/>
                    <a:gd name="T21" fmla="*/ 15 h 19"/>
                    <a:gd name="T22" fmla="*/ 4 w 14"/>
                    <a:gd name="T23" fmla="*/ 18 h 19"/>
                    <a:gd name="T24" fmla="*/ 6 w 14"/>
                    <a:gd name="T25" fmla="*/ 18 h 19"/>
                    <a:gd name="T26" fmla="*/ 6 w 14"/>
                    <a:gd name="T27" fmla="*/ 16 h 19"/>
                    <a:gd name="T28" fmla="*/ 3 w 14"/>
                    <a:gd name="T29" fmla="*/ 15 h 19"/>
                    <a:gd name="T30" fmla="*/ 10 w 14"/>
                    <a:gd name="T31" fmla="*/ 5 h 19"/>
                    <a:gd name="T32" fmla="*/ 12 w 14"/>
                    <a:gd name="T33" fmla="*/ 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12" y="7"/>
                      </a:moveTo>
                      <a:cubicBezTo>
                        <a:pt x="13" y="7"/>
                        <a:pt x="13" y="7"/>
                        <a:pt x="14" y="6"/>
                      </a:cubicBezTo>
                      <a:cubicBezTo>
                        <a:pt x="14" y="6"/>
                        <a:pt x="14" y="5"/>
                        <a:pt x="1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5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6"/>
                        <a:pt x="3" y="6"/>
                      </a:cubicBezTo>
                      <a:cubicBezTo>
                        <a:pt x="3" y="7"/>
                        <a:pt x="4" y="7"/>
                        <a:pt x="4" y="6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8"/>
                        <a:pt x="5" y="19"/>
                        <a:pt x="6" y="18"/>
                      </a:cubicBezTo>
                      <a:cubicBezTo>
                        <a:pt x="6" y="17"/>
                        <a:pt x="6" y="17"/>
                        <a:pt x="6" y="16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10" y="5"/>
                        <a:pt x="10" y="5"/>
                        <a:pt x="10" y="5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6" name="Freeform 691">
                  <a:extLst>
                    <a:ext uri="{FF2B5EF4-FFF2-40B4-BE49-F238E27FC236}">
                      <a16:creationId xmlns:a16="http://schemas.microsoft.com/office/drawing/2014/main" id="{F257FB0E-DC0B-4008-9553-A1AFC9DA7C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33034" y="1976731"/>
                  <a:ext cx="45452" cy="47725"/>
                </a:xfrm>
                <a:custGeom>
                  <a:avLst/>
                  <a:gdLst>
                    <a:gd name="T0" fmla="*/ 6 w 17"/>
                    <a:gd name="T1" fmla="*/ 17 h 18"/>
                    <a:gd name="T2" fmla="*/ 9 w 17"/>
                    <a:gd name="T3" fmla="*/ 17 h 18"/>
                    <a:gd name="T4" fmla="*/ 16 w 17"/>
                    <a:gd name="T5" fmla="*/ 7 h 18"/>
                    <a:gd name="T6" fmla="*/ 15 w 17"/>
                    <a:gd name="T7" fmla="*/ 4 h 18"/>
                    <a:gd name="T8" fmla="*/ 11 w 17"/>
                    <a:gd name="T9" fmla="*/ 1 h 18"/>
                    <a:gd name="T10" fmla="*/ 8 w 17"/>
                    <a:gd name="T11" fmla="*/ 1 h 18"/>
                    <a:gd name="T12" fmla="*/ 1 w 17"/>
                    <a:gd name="T13" fmla="*/ 11 h 18"/>
                    <a:gd name="T14" fmla="*/ 1 w 17"/>
                    <a:gd name="T15" fmla="*/ 13 h 18"/>
                    <a:gd name="T16" fmla="*/ 6 w 17"/>
                    <a:gd name="T17" fmla="*/ 17 h 18"/>
                    <a:gd name="T18" fmla="*/ 9 w 17"/>
                    <a:gd name="T19" fmla="*/ 2 h 18"/>
                    <a:gd name="T20" fmla="*/ 14 w 17"/>
                    <a:gd name="T21" fmla="*/ 6 h 18"/>
                    <a:gd name="T22" fmla="*/ 7 w 17"/>
                    <a:gd name="T23" fmla="*/ 15 h 18"/>
                    <a:gd name="T24" fmla="*/ 3 w 17"/>
                    <a:gd name="T25" fmla="*/ 12 h 18"/>
                    <a:gd name="T26" fmla="*/ 9 w 17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6" y="17"/>
                      </a:moveTo>
                      <a:cubicBezTo>
                        <a:pt x="7" y="18"/>
                        <a:pt x="8" y="17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6" y="5"/>
                        <a:pt x="15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3"/>
                      </a:cubicBezTo>
                      <a:lnTo>
                        <a:pt x="6" y="17"/>
                      </a:lnTo>
                      <a:close/>
                      <a:moveTo>
                        <a:pt x="9" y="2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2"/>
                        <a:pt x="3" y="12"/>
                        <a:pt x="3" y="12"/>
                      </a:cubicBezTo>
                      <a:lnTo>
                        <a:pt x="9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7" name="Freeform 692">
                  <a:extLst>
                    <a:ext uri="{FF2B5EF4-FFF2-40B4-BE49-F238E27FC236}">
                      <a16:creationId xmlns:a16="http://schemas.microsoft.com/office/drawing/2014/main" id="{4AAB0E39-777B-489E-9CED-C97A35D5ABB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98944" y="1951733"/>
                  <a:ext cx="47725" cy="47725"/>
                </a:xfrm>
                <a:custGeom>
                  <a:avLst/>
                  <a:gdLst>
                    <a:gd name="T0" fmla="*/ 6 w 17"/>
                    <a:gd name="T1" fmla="*/ 17 h 18"/>
                    <a:gd name="T2" fmla="*/ 9 w 17"/>
                    <a:gd name="T3" fmla="*/ 17 h 18"/>
                    <a:gd name="T4" fmla="*/ 16 w 17"/>
                    <a:gd name="T5" fmla="*/ 7 h 18"/>
                    <a:gd name="T6" fmla="*/ 16 w 17"/>
                    <a:gd name="T7" fmla="*/ 4 h 18"/>
                    <a:gd name="T8" fmla="*/ 11 w 17"/>
                    <a:gd name="T9" fmla="*/ 1 h 18"/>
                    <a:gd name="T10" fmla="*/ 8 w 17"/>
                    <a:gd name="T11" fmla="*/ 1 h 18"/>
                    <a:gd name="T12" fmla="*/ 1 w 17"/>
                    <a:gd name="T13" fmla="*/ 11 h 18"/>
                    <a:gd name="T14" fmla="*/ 1 w 17"/>
                    <a:gd name="T15" fmla="*/ 14 h 18"/>
                    <a:gd name="T16" fmla="*/ 6 w 17"/>
                    <a:gd name="T17" fmla="*/ 17 h 18"/>
                    <a:gd name="T18" fmla="*/ 10 w 17"/>
                    <a:gd name="T19" fmla="*/ 3 h 18"/>
                    <a:gd name="T20" fmla="*/ 14 w 17"/>
                    <a:gd name="T21" fmla="*/ 6 h 18"/>
                    <a:gd name="T22" fmla="*/ 7 w 17"/>
                    <a:gd name="T23" fmla="*/ 16 h 18"/>
                    <a:gd name="T24" fmla="*/ 2 w 17"/>
                    <a:gd name="T25" fmla="*/ 12 h 18"/>
                    <a:gd name="T26" fmla="*/ 10 w 17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6" y="17"/>
                      </a:move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lnTo>
                        <a:pt x="6" y="17"/>
                      </a:lnTo>
                      <a:close/>
                      <a:moveTo>
                        <a:pt x="10" y="3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2" y="12"/>
                        <a:pt x="2" y="12"/>
                        <a:pt x="2" y="12"/>
                      </a:cubicBezTo>
                      <a:lnTo>
                        <a:pt x="1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8" name="Freeform 693">
                  <a:extLst>
                    <a:ext uri="{FF2B5EF4-FFF2-40B4-BE49-F238E27FC236}">
                      <a16:creationId xmlns:a16="http://schemas.microsoft.com/office/drawing/2014/main" id="{B2CBA93F-7CBF-4634-AA02-C139F584B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3946" y="1926734"/>
                  <a:ext cx="38634" cy="49997"/>
                </a:xfrm>
                <a:custGeom>
                  <a:avLst/>
                  <a:gdLst>
                    <a:gd name="T0" fmla="*/ 13 w 14"/>
                    <a:gd name="T1" fmla="*/ 7 h 18"/>
                    <a:gd name="T2" fmla="*/ 14 w 14"/>
                    <a:gd name="T3" fmla="*/ 7 h 18"/>
                    <a:gd name="T4" fmla="*/ 14 w 14"/>
                    <a:gd name="T5" fmla="*/ 5 h 18"/>
                    <a:gd name="T6" fmla="*/ 7 w 14"/>
                    <a:gd name="T7" fmla="*/ 0 h 18"/>
                    <a:gd name="T8" fmla="*/ 6 w 14"/>
                    <a:gd name="T9" fmla="*/ 0 h 18"/>
                    <a:gd name="T10" fmla="*/ 3 w 14"/>
                    <a:gd name="T11" fmla="*/ 4 h 18"/>
                    <a:gd name="T12" fmla="*/ 3 w 14"/>
                    <a:gd name="T13" fmla="*/ 6 h 18"/>
                    <a:gd name="T14" fmla="*/ 4 w 14"/>
                    <a:gd name="T15" fmla="*/ 6 h 18"/>
                    <a:gd name="T16" fmla="*/ 7 w 14"/>
                    <a:gd name="T17" fmla="*/ 2 h 18"/>
                    <a:gd name="T18" fmla="*/ 9 w 14"/>
                    <a:gd name="T19" fmla="*/ 4 h 18"/>
                    <a:gd name="T20" fmla="*/ 0 w 14"/>
                    <a:gd name="T21" fmla="*/ 15 h 18"/>
                    <a:gd name="T22" fmla="*/ 4 w 14"/>
                    <a:gd name="T23" fmla="*/ 18 h 18"/>
                    <a:gd name="T24" fmla="*/ 5 w 14"/>
                    <a:gd name="T25" fmla="*/ 18 h 18"/>
                    <a:gd name="T26" fmla="*/ 5 w 14"/>
                    <a:gd name="T27" fmla="*/ 16 h 18"/>
                    <a:gd name="T28" fmla="*/ 3 w 14"/>
                    <a:gd name="T29" fmla="*/ 14 h 18"/>
                    <a:gd name="T30" fmla="*/ 10 w 14"/>
                    <a:gd name="T31" fmla="*/ 5 h 18"/>
                    <a:gd name="T32" fmla="*/ 13 w 14"/>
                    <a:gd name="T33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8">
                      <a:moveTo>
                        <a:pt x="13" y="7"/>
                      </a:moveTo>
                      <a:cubicBezTo>
                        <a:pt x="13" y="7"/>
                        <a:pt x="14" y="7"/>
                        <a:pt x="14" y="7"/>
                      </a:cubicBezTo>
                      <a:cubicBezTo>
                        <a:pt x="14" y="6"/>
                        <a:pt x="14" y="6"/>
                        <a:pt x="14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6" y="0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5"/>
                        <a:pt x="2" y="5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8"/>
                        <a:pt x="5" y="18"/>
                        <a:pt x="5" y="18"/>
                      </a:cubicBezTo>
                      <a:cubicBezTo>
                        <a:pt x="6" y="17"/>
                        <a:pt x="6" y="16"/>
                        <a:pt x="5" y="1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0" y="5"/>
                        <a:pt x="10" y="5"/>
                        <a:pt x="10" y="5"/>
                      </a:cubicBezTo>
                      <a:lnTo>
                        <a:pt x="13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9" name="Freeform 694">
                  <a:extLst>
                    <a:ext uri="{FF2B5EF4-FFF2-40B4-BE49-F238E27FC236}">
                      <a16:creationId xmlns:a16="http://schemas.microsoft.com/office/drawing/2014/main" id="{B2A6D06F-ADC8-4988-8A63-8B194019F8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35312" y="1901735"/>
                  <a:ext cx="47725" cy="45452"/>
                </a:xfrm>
                <a:custGeom>
                  <a:avLst/>
                  <a:gdLst>
                    <a:gd name="T0" fmla="*/ 5 w 17"/>
                    <a:gd name="T1" fmla="*/ 17 h 17"/>
                    <a:gd name="T2" fmla="*/ 8 w 17"/>
                    <a:gd name="T3" fmla="*/ 16 h 17"/>
                    <a:gd name="T4" fmla="*/ 16 w 17"/>
                    <a:gd name="T5" fmla="*/ 7 h 17"/>
                    <a:gd name="T6" fmla="*/ 16 w 17"/>
                    <a:gd name="T7" fmla="*/ 4 h 17"/>
                    <a:gd name="T8" fmla="*/ 11 w 17"/>
                    <a:gd name="T9" fmla="*/ 1 h 17"/>
                    <a:gd name="T10" fmla="*/ 8 w 17"/>
                    <a:gd name="T11" fmla="*/ 1 h 17"/>
                    <a:gd name="T12" fmla="*/ 1 w 17"/>
                    <a:gd name="T13" fmla="*/ 10 h 17"/>
                    <a:gd name="T14" fmla="*/ 1 w 17"/>
                    <a:gd name="T15" fmla="*/ 13 h 17"/>
                    <a:gd name="T16" fmla="*/ 5 w 17"/>
                    <a:gd name="T17" fmla="*/ 17 h 17"/>
                    <a:gd name="T18" fmla="*/ 10 w 17"/>
                    <a:gd name="T19" fmla="*/ 2 h 17"/>
                    <a:gd name="T20" fmla="*/ 14 w 17"/>
                    <a:gd name="T21" fmla="*/ 6 h 17"/>
                    <a:gd name="T22" fmla="*/ 7 w 17"/>
                    <a:gd name="T23" fmla="*/ 15 h 17"/>
                    <a:gd name="T24" fmla="*/ 2 w 17"/>
                    <a:gd name="T25" fmla="*/ 11 h 17"/>
                    <a:gd name="T26" fmla="*/ 10 w 17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5" y="17"/>
                      </a:moveTo>
                      <a:cubicBezTo>
                        <a:pt x="6" y="17"/>
                        <a:pt x="8" y="17"/>
                        <a:pt x="8" y="1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lnTo>
                        <a:pt x="5" y="17"/>
                      </a:lnTo>
                      <a:close/>
                      <a:moveTo>
                        <a:pt x="10" y="2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0" name="Freeform 695">
                  <a:extLst>
                    <a:ext uri="{FF2B5EF4-FFF2-40B4-BE49-F238E27FC236}">
                      <a16:creationId xmlns:a16="http://schemas.microsoft.com/office/drawing/2014/main" id="{89313850-9B6E-467B-8214-B147094DA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0313" y="1872192"/>
                  <a:ext cx="40907" cy="49997"/>
                </a:xfrm>
                <a:custGeom>
                  <a:avLst/>
                  <a:gdLst>
                    <a:gd name="T0" fmla="*/ 13 w 15"/>
                    <a:gd name="T1" fmla="*/ 7 h 18"/>
                    <a:gd name="T2" fmla="*/ 14 w 15"/>
                    <a:gd name="T3" fmla="*/ 7 h 18"/>
                    <a:gd name="T4" fmla="*/ 14 w 15"/>
                    <a:gd name="T5" fmla="*/ 6 h 18"/>
                    <a:gd name="T6" fmla="*/ 8 w 15"/>
                    <a:gd name="T7" fmla="*/ 0 h 18"/>
                    <a:gd name="T8" fmla="*/ 7 w 15"/>
                    <a:gd name="T9" fmla="*/ 0 h 18"/>
                    <a:gd name="T10" fmla="*/ 3 w 15"/>
                    <a:gd name="T11" fmla="*/ 4 h 18"/>
                    <a:gd name="T12" fmla="*/ 3 w 15"/>
                    <a:gd name="T13" fmla="*/ 6 h 18"/>
                    <a:gd name="T14" fmla="*/ 5 w 15"/>
                    <a:gd name="T15" fmla="*/ 6 h 18"/>
                    <a:gd name="T16" fmla="*/ 7 w 15"/>
                    <a:gd name="T17" fmla="*/ 3 h 18"/>
                    <a:gd name="T18" fmla="*/ 9 w 15"/>
                    <a:gd name="T19" fmla="*/ 4 h 18"/>
                    <a:gd name="T20" fmla="*/ 0 w 15"/>
                    <a:gd name="T21" fmla="*/ 14 h 18"/>
                    <a:gd name="T22" fmla="*/ 4 w 15"/>
                    <a:gd name="T23" fmla="*/ 18 h 18"/>
                    <a:gd name="T24" fmla="*/ 5 w 15"/>
                    <a:gd name="T25" fmla="*/ 18 h 18"/>
                    <a:gd name="T26" fmla="*/ 5 w 15"/>
                    <a:gd name="T27" fmla="*/ 16 h 18"/>
                    <a:gd name="T28" fmla="*/ 3 w 15"/>
                    <a:gd name="T29" fmla="*/ 14 h 18"/>
                    <a:gd name="T30" fmla="*/ 11 w 15"/>
                    <a:gd name="T31" fmla="*/ 5 h 18"/>
                    <a:gd name="T32" fmla="*/ 13 w 15"/>
                    <a:gd name="T33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13" y="7"/>
                      </a:moveTo>
                      <a:cubicBezTo>
                        <a:pt x="13" y="7"/>
                        <a:pt x="14" y="8"/>
                        <a:pt x="14" y="7"/>
                      </a:cubicBezTo>
                      <a:cubicBezTo>
                        <a:pt x="15" y="6"/>
                        <a:pt x="15" y="6"/>
                        <a:pt x="14" y="6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5"/>
                        <a:pt x="3" y="5"/>
                        <a:pt x="3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8"/>
                        <a:pt x="5" y="18"/>
                        <a:pt x="5" y="18"/>
                      </a:cubicBezTo>
                      <a:cubicBezTo>
                        <a:pt x="6" y="17"/>
                        <a:pt x="5" y="16"/>
                        <a:pt x="5" y="1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1" y="5"/>
                        <a:pt x="11" y="5"/>
                        <a:pt x="11" y="5"/>
                      </a:cubicBezTo>
                      <a:lnTo>
                        <a:pt x="13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1" name="Freeform 696">
                  <a:extLst>
                    <a:ext uri="{FF2B5EF4-FFF2-40B4-BE49-F238E27FC236}">
                      <a16:creationId xmlns:a16="http://schemas.microsoft.com/office/drawing/2014/main" id="{67F77B7E-9453-4036-9607-78F74985E8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71679" y="1844920"/>
                  <a:ext cx="47725" cy="49997"/>
                </a:xfrm>
                <a:custGeom>
                  <a:avLst/>
                  <a:gdLst>
                    <a:gd name="T0" fmla="*/ 6 w 17"/>
                    <a:gd name="T1" fmla="*/ 17 h 18"/>
                    <a:gd name="T2" fmla="*/ 9 w 17"/>
                    <a:gd name="T3" fmla="*/ 17 h 18"/>
                    <a:gd name="T4" fmla="*/ 17 w 17"/>
                    <a:gd name="T5" fmla="*/ 8 h 18"/>
                    <a:gd name="T6" fmla="*/ 16 w 17"/>
                    <a:gd name="T7" fmla="*/ 5 h 18"/>
                    <a:gd name="T8" fmla="*/ 12 w 17"/>
                    <a:gd name="T9" fmla="*/ 1 h 18"/>
                    <a:gd name="T10" fmla="*/ 9 w 17"/>
                    <a:gd name="T11" fmla="*/ 1 h 18"/>
                    <a:gd name="T12" fmla="*/ 1 w 17"/>
                    <a:gd name="T13" fmla="*/ 10 h 18"/>
                    <a:gd name="T14" fmla="*/ 1 w 17"/>
                    <a:gd name="T15" fmla="*/ 13 h 18"/>
                    <a:gd name="T16" fmla="*/ 6 w 17"/>
                    <a:gd name="T17" fmla="*/ 17 h 18"/>
                    <a:gd name="T18" fmla="*/ 11 w 17"/>
                    <a:gd name="T19" fmla="*/ 3 h 18"/>
                    <a:gd name="T20" fmla="*/ 15 w 17"/>
                    <a:gd name="T21" fmla="*/ 7 h 18"/>
                    <a:gd name="T22" fmla="*/ 7 w 17"/>
                    <a:gd name="T23" fmla="*/ 15 h 18"/>
                    <a:gd name="T24" fmla="*/ 3 w 17"/>
                    <a:gd name="T25" fmla="*/ 11 h 18"/>
                    <a:gd name="T26" fmla="*/ 11 w 17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6" y="17"/>
                      </a:moveTo>
                      <a:cubicBezTo>
                        <a:pt x="6" y="18"/>
                        <a:pt x="8" y="18"/>
                        <a:pt x="9" y="17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lnTo>
                        <a:pt x="6" y="17"/>
                      </a:lnTo>
                      <a:close/>
                      <a:moveTo>
                        <a:pt x="11" y="3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1"/>
                        <a:pt x="3" y="11"/>
                        <a:pt x="3" y="11"/>
                      </a:cubicBezTo>
                      <a:lnTo>
                        <a:pt x="11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2" name="Freeform 697">
                  <a:extLst>
                    <a:ext uri="{FF2B5EF4-FFF2-40B4-BE49-F238E27FC236}">
                      <a16:creationId xmlns:a16="http://schemas.microsoft.com/office/drawing/2014/main" id="{A7388B36-F3BD-4E37-B1BC-E6A19F62A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8953" y="1817649"/>
                  <a:ext cx="43179" cy="49997"/>
                </a:xfrm>
                <a:custGeom>
                  <a:avLst/>
                  <a:gdLst>
                    <a:gd name="T0" fmla="*/ 13 w 15"/>
                    <a:gd name="T1" fmla="*/ 7 h 18"/>
                    <a:gd name="T2" fmla="*/ 14 w 15"/>
                    <a:gd name="T3" fmla="*/ 7 h 18"/>
                    <a:gd name="T4" fmla="*/ 14 w 15"/>
                    <a:gd name="T5" fmla="*/ 6 h 18"/>
                    <a:gd name="T6" fmla="*/ 9 w 15"/>
                    <a:gd name="T7" fmla="*/ 0 h 18"/>
                    <a:gd name="T8" fmla="*/ 7 w 15"/>
                    <a:gd name="T9" fmla="*/ 0 h 18"/>
                    <a:gd name="T10" fmla="*/ 4 w 15"/>
                    <a:gd name="T11" fmla="*/ 4 h 18"/>
                    <a:gd name="T12" fmla="*/ 4 w 15"/>
                    <a:gd name="T13" fmla="*/ 6 h 18"/>
                    <a:gd name="T14" fmla="*/ 5 w 15"/>
                    <a:gd name="T15" fmla="*/ 6 h 18"/>
                    <a:gd name="T16" fmla="*/ 8 w 15"/>
                    <a:gd name="T17" fmla="*/ 3 h 18"/>
                    <a:gd name="T18" fmla="*/ 9 w 15"/>
                    <a:gd name="T19" fmla="*/ 4 h 18"/>
                    <a:gd name="T20" fmla="*/ 0 w 15"/>
                    <a:gd name="T21" fmla="*/ 14 h 18"/>
                    <a:gd name="T22" fmla="*/ 3 w 15"/>
                    <a:gd name="T23" fmla="*/ 17 h 18"/>
                    <a:gd name="T24" fmla="*/ 5 w 15"/>
                    <a:gd name="T25" fmla="*/ 17 h 18"/>
                    <a:gd name="T26" fmla="*/ 5 w 15"/>
                    <a:gd name="T27" fmla="*/ 16 h 18"/>
                    <a:gd name="T28" fmla="*/ 3 w 15"/>
                    <a:gd name="T29" fmla="*/ 14 h 18"/>
                    <a:gd name="T30" fmla="*/ 11 w 15"/>
                    <a:gd name="T31" fmla="*/ 5 h 18"/>
                    <a:gd name="T32" fmla="*/ 13 w 15"/>
                    <a:gd name="T33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13" y="7"/>
                      </a:moveTo>
                      <a:cubicBezTo>
                        <a:pt x="13" y="8"/>
                        <a:pt x="14" y="8"/>
                        <a:pt x="14" y="7"/>
                      </a:cubicBezTo>
                      <a:cubicBezTo>
                        <a:pt x="15" y="7"/>
                        <a:pt x="15" y="6"/>
                        <a:pt x="14" y="6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5"/>
                        <a:pt x="3" y="5"/>
                        <a:pt x="4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18"/>
                        <a:pt x="4" y="18"/>
                        <a:pt x="5" y="17"/>
                      </a:cubicBezTo>
                      <a:cubicBezTo>
                        <a:pt x="5" y="17"/>
                        <a:pt x="5" y="16"/>
                        <a:pt x="5" y="1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1" y="5"/>
                        <a:pt x="11" y="5"/>
                        <a:pt x="11" y="5"/>
                      </a:cubicBezTo>
                      <a:lnTo>
                        <a:pt x="13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3" name="Freeform 698">
                  <a:extLst>
                    <a:ext uri="{FF2B5EF4-FFF2-40B4-BE49-F238E27FC236}">
                      <a16:creationId xmlns:a16="http://schemas.microsoft.com/office/drawing/2014/main" id="{04E3D6A5-951D-409F-9FE9-C8774CF898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12591" y="1790378"/>
                  <a:ext cx="47725" cy="47725"/>
                </a:xfrm>
                <a:custGeom>
                  <a:avLst/>
                  <a:gdLst>
                    <a:gd name="T0" fmla="*/ 5 w 17"/>
                    <a:gd name="T1" fmla="*/ 16 h 17"/>
                    <a:gd name="T2" fmla="*/ 8 w 17"/>
                    <a:gd name="T3" fmla="*/ 16 h 17"/>
                    <a:gd name="T4" fmla="*/ 16 w 17"/>
                    <a:gd name="T5" fmla="*/ 8 h 17"/>
                    <a:gd name="T6" fmla="*/ 16 w 17"/>
                    <a:gd name="T7" fmla="*/ 5 h 17"/>
                    <a:gd name="T8" fmla="*/ 12 w 17"/>
                    <a:gd name="T9" fmla="*/ 1 h 17"/>
                    <a:gd name="T10" fmla="*/ 9 w 17"/>
                    <a:gd name="T11" fmla="*/ 1 h 17"/>
                    <a:gd name="T12" fmla="*/ 1 w 17"/>
                    <a:gd name="T13" fmla="*/ 9 h 17"/>
                    <a:gd name="T14" fmla="*/ 1 w 17"/>
                    <a:gd name="T15" fmla="*/ 12 h 17"/>
                    <a:gd name="T16" fmla="*/ 5 w 17"/>
                    <a:gd name="T17" fmla="*/ 16 h 17"/>
                    <a:gd name="T18" fmla="*/ 10 w 17"/>
                    <a:gd name="T19" fmla="*/ 2 h 17"/>
                    <a:gd name="T20" fmla="*/ 15 w 17"/>
                    <a:gd name="T21" fmla="*/ 6 h 17"/>
                    <a:gd name="T22" fmla="*/ 6 w 17"/>
                    <a:gd name="T23" fmla="*/ 15 h 17"/>
                    <a:gd name="T24" fmla="*/ 2 w 17"/>
                    <a:gd name="T25" fmla="*/ 10 h 17"/>
                    <a:gd name="T26" fmla="*/ 10 w 17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5" y="16"/>
                      </a:move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lnTo>
                        <a:pt x="5" y="16"/>
                      </a:lnTo>
                      <a:close/>
                      <a:moveTo>
                        <a:pt x="10" y="2"/>
                      </a:move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2" y="10"/>
                        <a:pt x="2" y="10"/>
                        <a:pt x="2" y="10"/>
                      </a:cubicBez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4" name="Freeform 699">
                  <a:extLst>
                    <a:ext uri="{FF2B5EF4-FFF2-40B4-BE49-F238E27FC236}">
                      <a16:creationId xmlns:a16="http://schemas.microsoft.com/office/drawing/2014/main" id="{6ECB577E-BB5E-4862-B052-C0ED21464B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83047" y="1758561"/>
                  <a:ext cx="49997" cy="47725"/>
                </a:xfrm>
                <a:custGeom>
                  <a:avLst/>
                  <a:gdLst>
                    <a:gd name="T0" fmla="*/ 5 w 18"/>
                    <a:gd name="T1" fmla="*/ 17 h 17"/>
                    <a:gd name="T2" fmla="*/ 8 w 18"/>
                    <a:gd name="T3" fmla="*/ 17 h 17"/>
                    <a:gd name="T4" fmla="*/ 17 w 18"/>
                    <a:gd name="T5" fmla="*/ 8 h 17"/>
                    <a:gd name="T6" fmla="*/ 17 w 18"/>
                    <a:gd name="T7" fmla="*/ 6 h 17"/>
                    <a:gd name="T8" fmla="*/ 13 w 18"/>
                    <a:gd name="T9" fmla="*/ 1 h 17"/>
                    <a:gd name="T10" fmla="*/ 10 w 18"/>
                    <a:gd name="T11" fmla="*/ 1 h 17"/>
                    <a:gd name="T12" fmla="*/ 1 w 18"/>
                    <a:gd name="T13" fmla="*/ 9 h 17"/>
                    <a:gd name="T14" fmla="*/ 1 w 18"/>
                    <a:gd name="T15" fmla="*/ 12 h 17"/>
                    <a:gd name="T16" fmla="*/ 5 w 18"/>
                    <a:gd name="T17" fmla="*/ 17 h 17"/>
                    <a:gd name="T18" fmla="*/ 11 w 18"/>
                    <a:gd name="T19" fmla="*/ 3 h 17"/>
                    <a:gd name="T20" fmla="*/ 15 w 18"/>
                    <a:gd name="T21" fmla="*/ 7 h 17"/>
                    <a:gd name="T22" fmla="*/ 7 w 18"/>
                    <a:gd name="T23" fmla="*/ 15 h 17"/>
                    <a:gd name="T24" fmla="*/ 3 w 18"/>
                    <a:gd name="T25" fmla="*/ 11 h 17"/>
                    <a:gd name="T26" fmla="*/ 11 w 18"/>
                    <a:gd name="T2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5" y="17"/>
                      </a:moveTo>
                      <a:cubicBezTo>
                        <a:pt x="6" y="17"/>
                        <a:pt x="7" y="17"/>
                        <a:pt x="8" y="17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8"/>
                        <a:pt x="18" y="6"/>
                        <a:pt x="17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0"/>
                        <a:pt x="11" y="0"/>
                        <a:pt x="10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lnTo>
                        <a:pt x="5" y="17"/>
                      </a:lnTo>
                      <a:close/>
                      <a:moveTo>
                        <a:pt x="11" y="3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1"/>
                        <a:pt x="3" y="11"/>
                        <a:pt x="3" y="11"/>
                      </a:cubicBezTo>
                      <a:lnTo>
                        <a:pt x="11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5" name="Freeform 700">
                  <a:extLst>
                    <a:ext uri="{FF2B5EF4-FFF2-40B4-BE49-F238E27FC236}">
                      <a16:creationId xmlns:a16="http://schemas.microsoft.com/office/drawing/2014/main" id="{B6C088EB-8650-4C91-B6AB-629EC32E1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321" y="1729017"/>
                  <a:ext cx="45452" cy="49997"/>
                </a:xfrm>
                <a:custGeom>
                  <a:avLst/>
                  <a:gdLst>
                    <a:gd name="T0" fmla="*/ 14 w 16"/>
                    <a:gd name="T1" fmla="*/ 8 h 18"/>
                    <a:gd name="T2" fmla="*/ 15 w 16"/>
                    <a:gd name="T3" fmla="*/ 8 h 18"/>
                    <a:gd name="T4" fmla="*/ 16 w 16"/>
                    <a:gd name="T5" fmla="*/ 7 h 18"/>
                    <a:gd name="T6" fmla="*/ 10 w 16"/>
                    <a:gd name="T7" fmla="*/ 1 h 18"/>
                    <a:gd name="T8" fmla="*/ 9 w 16"/>
                    <a:gd name="T9" fmla="*/ 1 h 18"/>
                    <a:gd name="T10" fmla="*/ 5 w 16"/>
                    <a:gd name="T11" fmla="*/ 4 h 18"/>
                    <a:gd name="T12" fmla="*/ 5 w 16"/>
                    <a:gd name="T13" fmla="*/ 5 h 18"/>
                    <a:gd name="T14" fmla="*/ 6 w 16"/>
                    <a:gd name="T15" fmla="*/ 6 h 18"/>
                    <a:gd name="T16" fmla="*/ 9 w 16"/>
                    <a:gd name="T17" fmla="*/ 3 h 18"/>
                    <a:gd name="T18" fmla="*/ 11 w 16"/>
                    <a:gd name="T19" fmla="*/ 4 h 18"/>
                    <a:gd name="T20" fmla="*/ 0 w 16"/>
                    <a:gd name="T21" fmla="*/ 14 h 18"/>
                    <a:gd name="T22" fmla="*/ 4 w 16"/>
                    <a:gd name="T23" fmla="*/ 17 h 18"/>
                    <a:gd name="T24" fmla="*/ 5 w 16"/>
                    <a:gd name="T25" fmla="*/ 17 h 18"/>
                    <a:gd name="T26" fmla="*/ 5 w 16"/>
                    <a:gd name="T27" fmla="*/ 16 h 18"/>
                    <a:gd name="T28" fmla="*/ 3 w 16"/>
                    <a:gd name="T29" fmla="*/ 14 h 18"/>
                    <a:gd name="T30" fmla="*/ 12 w 16"/>
                    <a:gd name="T31" fmla="*/ 6 h 18"/>
                    <a:gd name="T32" fmla="*/ 14 w 16"/>
                    <a:gd name="T33" fmla="*/ 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8">
                      <a:moveTo>
                        <a:pt x="14" y="8"/>
                      </a:moveTo>
                      <a:cubicBezTo>
                        <a:pt x="14" y="8"/>
                        <a:pt x="15" y="9"/>
                        <a:pt x="15" y="8"/>
                      </a:cubicBezTo>
                      <a:cubicBezTo>
                        <a:pt x="16" y="8"/>
                        <a:pt x="16" y="7"/>
                        <a:pt x="16" y="7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9" y="0"/>
                        <a:pt x="9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5"/>
                        <a:pt x="5" y="5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8"/>
                        <a:pt x="5" y="18"/>
                        <a:pt x="5" y="17"/>
                      </a:cubicBezTo>
                      <a:cubicBezTo>
                        <a:pt x="6" y="17"/>
                        <a:pt x="6" y="16"/>
                        <a:pt x="5" y="1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6" name="Freeform 701">
                  <a:extLst>
                    <a:ext uri="{FF2B5EF4-FFF2-40B4-BE49-F238E27FC236}">
                      <a16:creationId xmlns:a16="http://schemas.microsoft.com/office/drawing/2014/main" id="{F889095D-2B37-4D47-A836-454CC89BA1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28505" y="1699474"/>
                  <a:ext cx="49997" cy="45452"/>
                </a:xfrm>
                <a:custGeom>
                  <a:avLst/>
                  <a:gdLst>
                    <a:gd name="T0" fmla="*/ 17 w 18"/>
                    <a:gd name="T1" fmla="*/ 6 h 17"/>
                    <a:gd name="T2" fmla="*/ 13 w 18"/>
                    <a:gd name="T3" fmla="*/ 1 h 17"/>
                    <a:gd name="T4" fmla="*/ 10 w 18"/>
                    <a:gd name="T5" fmla="*/ 1 h 17"/>
                    <a:gd name="T6" fmla="*/ 1 w 18"/>
                    <a:gd name="T7" fmla="*/ 9 h 17"/>
                    <a:gd name="T8" fmla="*/ 1 w 18"/>
                    <a:gd name="T9" fmla="*/ 12 h 17"/>
                    <a:gd name="T10" fmla="*/ 5 w 18"/>
                    <a:gd name="T11" fmla="*/ 16 h 17"/>
                    <a:gd name="T12" fmla="*/ 8 w 18"/>
                    <a:gd name="T13" fmla="*/ 17 h 17"/>
                    <a:gd name="T14" fmla="*/ 17 w 18"/>
                    <a:gd name="T15" fmla="*/ 9 h 17"/>
                    <a:gd name="T16" fmla="*/ 17 w 18"/>
                    <a:gd name="T17" fmla="*/ 6 h 17"/>
                    <a:gd name="T18" fmla="*/ 7 w 18"/>
                    <a:gd name="T19" fmla="*/ 15 h 17"/>
                    <a:gd name="T20" fmla="*/ 3 w 18"/>
                    <a:gd name="T21" fmla="*/ 10 h 17"/>
                    <a:gd name="T22" fmla="*/ 12 w 18"/>
                    <a:gd name="T23" fmla="*/ 3 h 17"/>
                    <a:gd name="T24" fmla="*/ 15 w 18"/>
                    <a:gd name="T25" fmla="*/ 7 h 17"/>
                    <a:gd name="T26" fmla="*/ 7 w 18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17" y="6"/>
                      </a:move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0"/>
                        <a:pt x="11" y="0"/>
                        <a:pt x="10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7" y="17"/>
                        <a:pt x="8" y="17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lose/>
                      <a:moveTo>
                        <a:pt x="7" y="15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7" name="Freeform 702">
                  <a:extLst>
                    <a:ext uri="{FF2B5EF4-FFF2-40B4-BE49-F238E27FC236}">
                      <a16:creationId xmlns:a16="http://schemas.microsoft.com/office/drawing/2014/main" id="{0201C713-4B9E-464B-AFD1-140977D5D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8051" y="1667657"/>
                  <a:ext cx="45452" cy="47725"/>
                </a:xfrm>
                <a:custGeom>
                  <a:avLst/>
                  <a:gdLst>
                    <a:gd name="T0" fmla="*/ 3 w 16"/>
                    <a:gd name="T1" fmla="*/ 17 h 17"/>
                    <a:gd name="T2" fmla="*/ 4 w 16"/>
                    <a:gd name="T3" fmla="*/ 17 h 17"/>
                    <a:gd name="T4" fmla="*/ 4 w 16"/>
                    <a:gd name="T5" fmla="*/ 15 h 17"/>
                    <a:gd name="T6" fmla="*/ 3 w 16"/>
                    <a:gd name="T7" fmla="*/ 13 h 17"/>
                    <a:gd name="T8" fmla="*/ 12 w 16"/>
                    <a:gd name="T9" fmla="*/ 6 h 17"/>
                    <a:gd name="T10" fmla="*/ 14 w 16"/>
                    <a:gd name="T11" fmla="*/ 8 h 17"/>
                    <a:gd name="T12" fmla="*/ 15 w 16"/>
                    <a:gd name="T13" fmla="*/ 8 h 17"/>
                    <a:gd name="T14" fmla="*/ 15 w 16"/>
                    <a:gd name="T15" fmla="*/ 7 h 17"/>
                    <a:gd name="T16" fmla="*/ 10 w 16"/>
                    <a:gd name="T17" fmla="*/ 0 h 17"/>
                    <a:gd name="T18" fmla="*/ 9 w 16"/>
                    <a:gd name="T19" fmla="*/ 0 h 17"/>
                    <a:gd name="T20" fmla="*/ 5 w 16"/>
                    <a:gd name="T21" fmla="*/ 3 h 17"/>
                    <a:gd name="T22" fmla="*/ 4 w 16"/>
                    <a:gd name="T23" fmla="*/ 5 h 17"/>
                    <a:gd name="T24" fmla="*/ 6 w 16"/>
                    <a:gd name="T25" fmla="*/ 5 h 17"/>
                    <a:gd name="T26" fmla="*/ 9 w 16"/>
                    <a:gd name="T27" fmla="*/ 2 h 17"/>
                    <a:gd name="T28" fmla="*/ 10 w 16"/>
                    <a:gd name="T29" fmla="*/ 4 h 17"/>
                    <a:gd name="T30" fmla="*/ 0 w 16"/>
                    <a:gd name="T31" fmla="*/ 13 h 17"/>
                    <a:gd name="T32" fmla="*/ 3 w 16"/>
                    <a:gd name="T3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3" y="17"/>
                      </a:moveTo>
                      <a:cubicBezTo>
                        <a:pt x="3" y="17"/>
                        <a:pt x="4" y="17"/>
                        <a:pt x="4" y="17"/>
                      </a:cubicBezTo>
                      <a:cubicBezTo>
                        <a:pt x="5" y="16"/>
                        <a:pt x="5" y="16"/>
                        <a:pt x="4" y="15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8"/>
                        <a:pt x="14" y="8"/>
                        <a:pt x="15" y="8"/>
                      </a:cubicBezTo>
                      <a:cubicBezTo>
                        <a:pt x="16" y="8"/>
                        <a:pt x="16" y="7"/>
                        <a:pt x="15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5" y="6"/>
                        <a:pt x="5" y="5"/>
                        <a:pt x="6" y="5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3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8" name="Freeform 703">
                  <a:extLst>
                    <a:ext uri="{FF2B5EF4-FFF2-40B4-BE49-F238E27FC236}">
                      <a16:creationId xmlns:a16="http://schemas.microsoft.com/office/drawing/2014/main" id="{8F090243-4FE9-4F50-8816-FD6DB4D82A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76235" y="1638113"/>
                  <a:ext cx="47725" cy="43180"/>
                </a:xfrm>
                <a:custGeom>
                  <a:avLst/>
                  <a:gdLst>
                    <a:gd name="T0" fmla="*/ 5 w 18"/>
                    <a:gd name="T1" fmla="*/ 15 h 16"/>
                    <a:gd name="T2" fmla="*/ 8 w 18"/>
                    <a:gd name="T3" fmla="*/ 16 h 16"/>
                    <a:gd name="T4" fmla="*/ 17 w 18"/>
                    <a:gd name="T5" fmla="*/ 8 h 16"/>
                    <a:gd name="T6" fmla="*/ 17 w 18"/>
                    <a:gd name="T7" fmla="*/ 5 h 16"/>
                    <a:gd name="T8" fmla="*/ 14 w 18"/>
                    <a:gd name="T9" fmla="*/ 1 h 16"/>
                    <a:gd name="T10" fmla="*/ 11 w 18"/>
                    <a:gd name="T11" fmla="*/ 0 h 16"/>
                    <a:gd name="T12" fmla="*/ 1 w 18"/>
                    <a:gd name="T13" fmla="*/ 8 h 16"/>
                    <a:gd name="T14" fmla="*/ 1 w 18"/>
                    <a:gd name="T15" fmla="*/ 10 h 16"/>
                    <a:gd name="T16" fmla="*/ 5 w 18"/>
                    <a:gd name="T17" fmla="*/ 15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4 h 16"/>
                    <a:gd name="T24" fmla="*/ 3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5" y="15"/>
                      </a:moveTo>
                      <a:cubicBezTo>
                        <a:pt x="5" y="16"/>
                        <a:pt x="7" y="16"/>
                        <a:pt x="8" y="16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8"/>
                        <a:pt x="18" y="6"/>
                        <a:pt x="17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10"/>
                        <a:pt x="1" y="10"/>
                      </a:cubicBezTo>
                      <a:lnTo>
                        <a:pt x="5" y="15"/>
                      </a:ln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9" name="Freeform 704">
                  <a:extLst>
                    <a:ext uri="{FF2B5EF4-FFF2-40B4-BE49-F238E27FC236}">
                      <a16:creationId xmlns:a16="http://schemas.microsoft.com/office/drawing/2014/main" id="{F4A42488-2091-42EC-9C9F-2661BA17C3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51236" y="1604024"/>
                  <a:ext cx="49997" cy="45452"/>
                </a:xfrm>
                <a:custGeom>
                  <a:avLst/>
                  <a:gdLst>
                    <a:gd name="T0" fmla="*/ 5 w 18"/>
                    <a:gd name="T1" fmla="*/ 15 h 16"/>
                    <a:gd name="T2" fmla="*/ 7 w 18"/>
                    <a:gd name="T3" fmla="*/ 16 h 16"/>
                    <a:gd name="T4" fmla="*/ 17 w 18"/>
                    <a:gd name="T5" fmla="*/ 9 h 16"/>
                    <a:gd name="T6" fmla="*/ 17 w 18"/>
                    <a:gd name="T7" fmla="*/ 6 h 16"/>
                    <a:gd name="T8" fmla="*/ 14 w 18"/>
                    <a:gd name="T9" fmla="*/ 1 h 16"/>
                    <a:gd name="T10" fmla="*/ 11 w 18"/>
                    <a:gd name="T11" fmla="*/ 1 h 16"/>
                    <a:gd name="T12" fmla="*/ 1 w 18"/>
                    <a:gd name="T13" fmla="*/ 8 h 16"/>
                    <a:gd name="T14" fmla="*/ 1 w 18"/>
                    <a:gd name="T15" fmla="*/ 10 h 16"/>
                    <a:gd name="T16" fmla="*/ 5 w 18"/>
                    <a:gd name="T17" fmla="*/ 15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4 h 16"/>
                    <a:gd name="T24" fmla="*/ 3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5" y="15"/>
                      </a:moveTo>
                      <a:cubicBezTo>
                        <a:pt x="5" y="16"/>
                        <a:pt x="7" y="16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10"/>
                        <a:pt x="1" y="10"/>
                      </a:cubicBezTo>
                      <a:lnTo>
                        <a:pt x="5" y="15"/>
                      </a:ln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0" name="Freeform 705">
                  <a:extLst>
                    <a:ext uri="{FF2B5EF4-FFF2-40B4-BE49-F238E27FC236}">
                      <a16:creationId xmlns:a16="http://schemas.microsoft.com/office/drawing/2014/main" id="{B64248AF-CF85-492D-AFDB-1A846894A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783" y="1572208"/>
                  <a:ext cx="47725" cy="45452"/>
                </a:xfrm>
                <a:custGeom>
                  <a:avLst/>
                  <a:gdLst>
                    <a:gd name="T0" fmla="*/ 15 w 17"/>
                    <a:gd name="T1" fmla="*/ 8 h 17"/>
                    <a:gd name="T2" fmla="*/ 16 w 17"/>
                    <a:gd name="T3" fmla="*/ 8 h 17"/>
                    <a:gd name="T4" fmla="*/ 16 w 17"/>
                    <a:gd name="T5" fmla="*/ 7 h 17"/>
                    <a:gd name="T6" fmla="*/ 12 w 17"/>
                    <a:gd name="T7" fmla="*/ 0 h 17"/>
                    <a:gd name="T8" fmla="*/ 10 w 17"/>
                    <a:gd name="T9" fmla="*/ 0 h 17"/>
                    <a:gd name="T10" fmla="*/ 6 w 17"/>
                    <a:gd name="T11" fmla="*/ 3 h 17"/>
                    <a:gd name="T12" fmla="*/ 6 w 17"/>
                    <a:gd name="T13" fmla="*/ 4 h 17"/>
                    <a:gd name="T14" fmla="*/ 7 w 17"/>
                    <a:gd name="T15" fmla="*/ 5 h 17"/>
                    <a:gd name="T16" fmla="*/ 10 w 17"/>
                    <a:gd name="T17" fmla="*/ 2 h 17"/>
                    <a:gd name="T18" fmla="*/ 12 w 17"/>
                    <a:gd name="T19" fmla="*/ 4 h 17"/>
                    <a:gd name="T20" fmla="*/ 0 w 17"/>
                    <a:gd name="T21" fmla="*/ 12 h 17"/>
                    <a:gd name="T22" fmla="*/ 3 w 17"/>
                    <a:gd name="T23" fmla="*/ 16 h 17"/>
                    <a:gd name="T24" fmla="*/ 5 w 17"/>
                    <a:gd name="T25" fmla="*/ 16 h 17"/>
                    <a:gd name="T26" fmla="*/ 5 w 17"/>
                    <a:gd name="T27" fmla="*/ 15 h 17"/>
                    <a:gd name="T28" fmla="*/ 3 w 17"/>
                    <a:gd name="T29" fmla="*/ 12 h 17"/>
                    <a:gd name="T30" fmla="*/ 13 w 17"/>
                    <a:gd name="T31" fmla="*/ 6 h 17"/>
                    <a:gd name="T32" fmla="*/ 15 w 17"/>
                    <a:gd name="T3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15" y="8"/>
                      </a:moveTo>
                      <a:cubicBezTo>
                        <a:pt x="15" y="8"/>
                        <a:pt x="15" y="9"/>
                        <a:pt x="16" y="8"/>
                      </a:cubicBezTo>
                      <a:cubicBezTo>
                        <a:pt x="17" y="8"/>
                        <a:pt x="17" y="7"/>
                        <a:pt x="16" y="7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1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3"/>
                        <a:pt x="5" y="4"/>
                        <a:pt x="6" y="4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6"/>
                        <a:pt x="4" y="17"/>
                        <a:pt x="5" y="16"/>
                      </a:cubicBezTo>
                      <a:cubicBezTo>
                        <a:pt x="5" y="16"/>
                        <a:pt x="5" y="15"/>
                        <a:pt x="5" y="15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3" y="6"/>
                        <a:pt x="13" y="6"/>
                        <a:pt x="13" y="6"/>
                      </a:cubicBezTo>
                      <a:lnTo>
                        <a:pt x="15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1" name="Freeform 706">
                  <a:extLst>
                    <a:ext uri="{FF2B5EF4-FFF2-40B4-BE49-F238E27FC236}">
                      <a16:creationId xmlns:a16="http://schemas.microsoft.com/office/drawing/2014/main" id="{BC2B3CB6-098D-421C-BDA5-7B2649C158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03511" y="1538119"/>
                  <a:ext cx="49997" cy="43180"/>
                </a:xfrm>
                <a:custGeom>
                  <a:avLst/>
                  <a:gdLst>
                    <a:gd name="T0" fmla="*/ 4 w 18"/>
                    <a:gd name="T1" fmla="*/ 15 h 16"/>
                    <a:gd name="T2" fmla="*/ 7 w 18"/>
                    <a:gd name="T3" fmla="*/ 15 h 16"/>
                    <a:gd name="T4" fmla="*/ 17 w 18"/>
                    <a:gd name="T5" fmla="*/ 9 h 16"/>
                    <a:gd name="T6" fmla="*/ 17 w 18"/>
                    <a:gd name="T7" fmla="*/ 6 h 16"/>
                    <a:gd name="T8" fmla="*/ 14 w 18"/>
                    <a:gd name="T9" fmla="*/ 1 h 16"/>
                    <a:gd name="T10" fmla="*/ 11 w 18"/>
                    <a:gd name="T11" fmla="*/ 0 h 16"/>
                    <a:gd name="T12" fmla="*/ 1 w 18"/>
                    <a:gd name="T13" fmla="*/ 7 h 16"/>
                    <a:gd name="T14" fmla="*/ 1 w 18"/>
                    <a:gd name="T15" fmla="*/ 10 h 16"/>
                    <a:gd name="T16" fmla="*/ 4 w 18"/>
                    <a:gd name="T17" fmla="*/ 15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4 h 16"/>
                    <a:gd name="T24" fmla="*/ 2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5" y="16"/>
                        <a:pt x="6" y="16"/>
                        <a:pt x="7" y="15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2" name="Freeform 707">
                  <a:extLst>
                    <a:ext uri="{FF2B5EF4-FFF2-40B4-BE49-F238E27FC236}">
                      <a16:creationId xmlns:a16="http://schemas.microsoft.com/office/drawing/2014/main" id="{CE3F686D-FEDF-4EC0-837A-5320EE553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7603" y="1501757"/>
                  <a:ext cx="43179" cy="47725"/>
                </a:xfrm>
                <a:custGeom>
                  <a:avLst/>
                  <a:gdLst>
                    <a:gd name="T0" fmla="*/ 14 w 16"/>
                    <a:gd name="T1" fmla="*/ 9 h 17"/>
                    <a:gd name="T2" fmla="*/ 15 w 16"/>
                    <a:gd name="T3" fmla="*/ 9 h 17"/>
                    <a:gd name="T4" fmla="*/ 16 w 16"/>
                    <a:gd name="T5" fmla="*/ 8 h 17"/>
                    <a:gd name="T6" fmla="*/ 11 w 16"/>
                    <a:gd name="T7" fmla="*/ 1 h 17"/>
                    <a:gd name="T8" fmla="*/ 10 w 16"/>
                    <a:gd name="T9" fmla="*/ 0 h 17"/>
                    <a:gd name="T10" fmla="*/ 6 w 16"/>
                    <a:gd name="T11" fmla="*/ 3 h 17"/>
                    <a:gd name="T12" fmla="*/ 5 w 16"/>
                    <a:gd name="T13" fmla="*/ 5 h 17"/>
                    <a:gd name="T14" fmla="*/ 7 w 16"/>
                    <a:gd name="T15" fmla="*/ 5 h 17"/>
                    <a:gd name="T16" fmla="*/ 10 w 16"/>
                    <a:gd name="T17" fmla="*/ 3 h 17"/>
                    <a:gd name="T18" fmla="*/ 11 w 16"/>
                    <a:gd name="T19" fmla="*/ 4 h 17"/>
                    <a:gd name="T20" fmla="*/ 0 w 16"/>
                    <a:gd name="T21" fmla="*/ 12 h 17"/>
                    <a:gd name="T22" fmla="*/ 2 w 16"/>
                    <a:gd name="T23" fmla="*/ 16 h 17"/>
                    <a:gd name="T24" fmla="*/ 4 w 16"/>
                    <a:gd name="T25" fmla="*/ 16 h 17"/>
                    <a:gd name="T26" fmla="*/ 4 w 16"/>
                    <a:gd name="T27" fmla="*/ 15 h 17"/>
                    <a:gd name="T28" fmla="*/ 2 w 16"/>
                    <a:gd name="T29" fmla="*/ 12 h 17"/>
                    <a:gd name="T30" fmla="*/ 12 w 16"/>
                    <a:gd name="T31" fmla="*/ 6 h 17"/>
                    <a:gd name="T32" fmla="*/ 14 w 16"/>
                    <a:gd name="T33" fmla="*/ 9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14" y="9"/>
                      </a:moveTo>
                      <a:cubicBezTo>
                        <a:pt x="14" y="9"/>
                        <a:pt x="15" y="9"/>
                        <a:pt x="15" y="9"/>
                      </a:cubicBezTo>
                      <a:cubicBezTo>
                        <a:pt x="16" y="9"/>
                        <a:pt x="16" y="8"/>
                        <a:pt x="16" y="8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1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4"/>
                        <a:pt x="5" y="4"/>
                        <a:pt x="5" y="5"/>
                      </a:cubicBezTo>
                      <a:cubicBezTo>
                        <a:pt x="6" y="5"/>
                        <a:pt x="6" y="5"/>
                        <a:pt x="7" y="5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3" y="17"/>
                        <a:pt x="3" y="17"/>
                        <a:pt x="4" y="16"/>
                      </a:cubicBezTo>
                      <a:cubicBezTo>
                        <a:pt x="4" y="16"/>
                        <a:pt x="4" y="15"/>
                        <a:pt x="4" y="15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4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3" name="Freeform 708">
                  <a:extLst>
                    <a:ext uri="{FF2B5EF4-FFF2-40B4-BE49-F238E27FC236}">
                      <a16:creationId xmlns:a16="http://schemas.microsoft.com/office/drawing/2014/main" id="{536402DC-054D-48AD-ABA0-F17026980A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58059" y="1467668"/>
                  <a:ext cx="49997" cy="45452"/>
                </a:xfrm>
                <a:custGeom>
                  <a:avLst/>
                  <a:gdLst>
                    <a:gd name="T0" fmla="*/ 1 w 18"/>
                    <a:gd name="T1" fmla="*/ 9 h 16"/>
                    <a:gd name="T2" fmla="*/ 4 w 18"/>
                    <a:gd name="T3" fmla="*/ 15 h 16"/>
                    <a:gd name="T4" fmla="*/ 6 w 18"/>
                    <a:gd name="T5" fmla="*/ 15 h 16"/>
                    <a:gd name="T6" fmla="*/ 17 w 18"/>
                    <a:gd name="T7" fmla="*/ 9 h 16"/>
                    <a:gd name="T8" fmla="*/ 17 w 18"/>
                    <a:gd name="T9" fmla="*/ 6 h 16"/>
                    <a:gd name="T10" fmla="*/ 14 w 18"/>
                    <a:gd name="T11" fmla="*/ 1 h 16"/>
                    <a:gd name="T12" fmla="*/ 11 w 18"/>
                    <a:gd name="T13" fmla="*/ 0 h 16"/>
                    <a:gd name="T14" fmla="*/ 1 w 18"/>
                    <a:gd name="T15" fmla="*/ 7 h 16"/>
                    <a:gd name="T16" fmla="*/ 1 w 18"/>
                    <a:gd name="T17" fmla="*/ 9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" y="9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5"/>
                        <a:pt x="6" y="16"/>
                        <a:pt x="6" y="15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2" y="0"/>
                        <a:pt x="11" y="0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7"/>
                        <a:pt x="0" y="8"/>
                        <a:pt x="1" y="9"/>
                      </a:cubicBez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4" name="Freeform 709">
                  <a:extLst>
                    <a:ext uri="{FF2B5EF4-FFF2-40B4-BE49-F238E27FC236}">
                      <a16:creationId xmlns:a16="http://schemas.microsoft.com/office/drawing/2014/main" id="{65A7EADB-2CFE-4E91-8219-8182DDFECD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2151" y="1433579"/>
                  <a:ext cx="47725" cy="43180"/>
                </a:xfrm>
                <a:custGeom>
                  <a:avLst/>
                  <a:gdLst>
                    <a:gd name="T0" fmla="*/ 4 w 17"/>
                    <a:gd name="T1" fmla="*/ 16 h 16"/>
                    <a:gd name="T2" fmla="*/ 4 w 17"/>
                    <a:gd name="T3" fmla="*/ 15 h 16"/>
                    <a:gd name="T4" fmla="*/ 3 w 17"/>
                    <a:gd name="T5" fmla="*/ 12 h 16"/>
                    <a:gd name="T6" fmla="*/ 13 w 17"/>
                    <a:gd name="T7" fmla="*/ 6 h 16"/>
                    <a:gd name="T8" fmla="*/ 15 w 17"/>
                    <a:gd name="T9" fmla="*/ 9 h 16"/>
                    <a:gd name="T10" fmla="*/ 16 w 17"/>
                    <a:gd name="T11" fmla="*/ 9 h 16"/>
                    <a:gd name="T12" fmla="*/ 16 w 17"/>
                    <a:gd name="T13" fmla="*/ 8 h 16"/>
                    <a:gd name="T14" fmla="*/ 12 w 17"/>
                    <a:gd name="T15" fmla="*/ 1 h 16"/>
                    <a:gd name="T16" fmla="*/ 11 w 17"/>
                    <a:gd name="T17" fmla="*/ 0 h 16"/>
                    <a:gd name="T18" fmla="*/ 6 w 17"/>
                    <a:gd name="T19" fmla="*/ 3 h 16"/>
                    <a:gd name="T20" fmla="*/ 6 w 17"/>
                    <a:gd name="T21" fmla="*/ 4 h 16"/>
                    <a:gd name="T22" fmla="*/ 7 w 17"/>
                    <a:gd name="T23" fmla="*/ 5 h 16"/>
                    <a:gd name="T24" fmla="*/ 11 w 17"/>
                    <a:gd name="T25" fmla="*/ 3 h 16"/>
                    <a:gd name="T26" fmla="*/ 12 w 17"/>
                    <a:gd name="T27" fmla="*/ 4 h 16"/>
                    <a:gd name="T28" fmla="*/ 0 w 17"/>
                    <a:gd name="T29" fmla="*/ 11 h 16"/>
                    <a:gd name="T30" fmla="*/ 2 w 17"/>
                    <a:gd name="T31" fmla="*/ 16 h 16"/>
                    <a:gd name="T32" fmla="*/ 4 w 17"/>
                    <a:gd name="T3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6">
                      <a:moveTo>
                        <a:pt x="4" y="16"/>
                      </a:moveTo>
                      <a:cubicBezTo>
                        <a:pt x="5" y="16"/>
                        <a:pt x="5" y="15"/>
                        <a:pt x="4" y="15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9"/>
                        <a:pt x="15" y="9"/>
                        <a:pt x="16" y="9"/>
                      </a:cubicBezTo>
                      <a:cubicBezTo>
                        <a:pt x="17" y="9"/>
                        <a:pt x="17" y="8"/>
                        <a:pt x="16" y="8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0"/>
                        <a:pt x="12" y="0"/>
                        <a:pt x="11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4"/>
                        <a:pt x="6" y="4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3" y="16"/>
                        <a:pt x="3" y="16"/>
                        <a:pt x="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5" name="Freeform 710">
                  <a:extLst>
                    <a:ext uri="{FF2B5EF4-FFF2-40B4-BE49-F238E27FC236}">
                      <a16:creationId xmlns:a16="http://schemas.microsoft.com/office/drawing/2014/main" id="{D6342C36-E8B6-4F95-99E4-6AEF7149B49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17152" y="1397217"/>
                  <a:ext cx="49997" cy="43180"/>
                </a:xfrm>
                <a:custGeom>
                  <a:avLst/>
                  <a:gdLst>
                    <a:gd name="T0" fmla="*/ 4 w 18"/>
                    <a:gd name="T1" fmla="*/ 15 h 16"/>
                    <a:gd name="T2" fmla="*/ 6 w 18"/>
                    <a:gd name="T3" fmla="*/ 15 h 16"/>
                    <a:gd name="T4" fmla="*/ 17 w 18"/>
                    <a:gd name="T5" fmla="*/ 10 h 16"/>
                    <a:gd name="T6" fmla="*/ 18 w 18"/>
                    <a:gd name="T7" fmla="*/ 7 h 16"/>
                    <a:gd name="T8" fmla="*/ 15 w 18"/>
                    <a:gd name="T9" fmla="*/ 2 h 16"/>
                    <a:gd name="T10" fmla="*/ 12 w 18"/>
                    <a:gd name="T11" fmla="*/ 1 h 16"/>
                    <a:gd name="T12" fmla="*/ 2 w 18"/>
                    <a:gd name="T13" fmla="*/ 6 h 16"/>
                    <a:gd name="T14" fmla="*/ 1 w 18"/>
                    <a:gd name="T15" fmla="*/ 9 h 16"/>
                    <a:gd name="T16" fmla="*/ 4 w 18"/>
                    <a:gd name="T17" fmla="*/ 15 h 16"/>
                    <a:gd name="T18" fmla="*/ 13 w 18"/>
                    <a:gd name="T19" fmla="*/ 3 h 16"/>
                    <a:gd name="T20" fmla="*/ 16 w 18"/>
                    <a:gd name="T21" fmla="*/ 8 h 16"/>
                    <a:gd name="T22" fmla="*/ 5 w 18"/>
                    <a:gd name="T23" fmla="*/ 14 h 16"/>
                    <a:gd name="T24" fmla="*/ 2 w 18"/>
                    <a:gd name="T25" fmla="*/ 8 h 16"/>
                    <a:gd name="T26" fmla="*/ 13 w 18"/>
                    <a:gd name="T27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4" y="16"/>
                        <a:pt x="5" y="16"/>
                        <a:pt x="6" y="15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7"/>
                        <a:pt x="0" y="8"/>
                        <a:pt x="1" y="9"/>
                      </a:cubicBezTo>
                      <a:lnTo>
                        <a:pt x="4" y="15"/>
                      </a:lnTo>
                      <a:close/>
                      <a:moveTo>
                        <a:pt x="13" y="3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6" name="Freeform 711">
                  <a:extLst>
                    <a:ext uri="{FF2B5EF4-FFF2-40B4-BE49-F238E27FC236}">
                      <a16:creationId xmlns:a16="http://schemas.microsoft.com/office/drawing/2014/main" id="{6D8E79A2-DDEE-4384-97C4-A69DA23704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98972" y="1360855"/>
                  <a:ext cx="49997" cy="43180"/>
                </a:xfrm>
                <a:custGeom>
                  <a:avLst/>
                  <a:gdLst>
                    <a:gd name="T0" fmla="*/ 3 w 18"/>
                    <a:gd name="T1" fmla="*/ 14 h 16"/>
                    <a:gd name="T2" fmla="*/ 6 w 18"/>
                    <a:gd name="T3" fmla="*/ 15 h 16"/>
                    <a:gd name="T4" fmla="*/ 17 w 18"/>
                    <a:gd name="T5" fmla="*/ 10 h 16"/>
                    <a:gd name="T6" fmla="*/ 18 w 18"/>
                    <a:gd name="T7" fmla="*/ 7 h 16"/>
                    <a:gd name="T8" fmla="*/ 15 w 18"/>
                    <a:gd name="T9" fmla="*/ 2 h 16"/>
                    <a:gd name="T10" fmla="*/ 12 w 18"/>
                    <a:gd name="T11" fmla="*/ 1 h 16"/>
                    <a:gd name="T12" fmla="*/ 2 w 18"/>
                    <a:gd name="T13" fmla="*/ 6 h 16"/>
                    <a:gd name="T14" fmla="*/ 1 w 18"/>
                    <a:gd name="T15" fmla="*/ 9 h 16"/>
                    <a:gd name="T16" fmla="*/ 3 w 18"/>
                    <a:gd name="T17" fmla="*/ 14 h 16"/>
                    <a:gd name="T18" fmla="*/ 13 w 18"/>
                    <a:gd name="T19" fmla="*/ 3 h 16"/>
                    <a:gd name="T20" fmla="*/ 16 w 18"/>
                    <a:gd name="T21" fmla="*/ 8 h 16"/>
                    <a:gd name="T22" fmla="*/ 5 w 18"/>
                    <a:gd name="T23" fmla="*/ 13 h 16"/>
                    <a:gd name="T24" fmla="*/ 3 w 18"/>
                    <a:gd name="T25" fmla="*/ 8 h 16"/>
                    <a:gd name="T26" fmla="*/ 13 w 18"/>
                    <a:gd name="T27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3" y="14"/>
                      </a:move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7"/>
                        <a:pt x="0" y="8"/>
                        <a:pt x="1" y="9"/>
                      </a:cubicBezTo>
                      <a:lnTo>
                        <a:pt x="3" y="14"/>
                      </a:lnTo>
                      <a:close/>
                      <a:moveTo>
                        <a:pt x="13" y="3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7" name="Freeform 712">
                  <a:extLst>
                    <a:ext uri="{FF2B5EF4-FFF2-40B4-BE49-F238E27FC236}">
                      <a16:creationId xmlns:a16="http://schemas.microsoft.com/office/drawing/2014/main" id="{DC00A7C2-3381-424E-94FB-00E950248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5336" y="1324494"/>
                  <a:ext cx="45452" cy="40907"/>
                </a:xfrm>
                <a:custGeom>
                  <a:avLst/>
                  <a:gdLst>
                    <a:gd name="T0" fmla="*/ 15 w 17"/>
                    <a:gd name="T1" fmla="*/ 9 h 15"/>
                    <a:gd name="T2" fmla="*/ 16 w 17"/>
                    <a:gd name="T3" fmla="*/ 9 h 15"/>
                    <a:gd name="T4" fmla="*/ 16 w 17"/>
                    <a:gd name="T5" fmla="*/ 8 h 15"/>
                    <a:gd name="T6" fmla="*/ 13 w 17"/>
                    <a:gd name="T7" fmla="*/ 1 h 15"/>
                    <a:gd name="T8" fmla="*/ 12 w 17"/>
                    <a:gd name="T9" fmla="*/ 0 h 15"/>
                    <a:gd name="T10" fmla="*/ 7 w 17"/>
                    <a:gd name="T11" fmla="*/ 2 h 15"/>
                    <a:gd name="T12" fmla="*/ 7 w 17"/>
                    <a:gd name="T13" fmla="*/ 4 h 15"/>
                    <a:gd name="T14" fmla="*/ 8 w 17"/>
                    <a:gd name="T15" fmla="*/ 4 h 15"/>
                    <a:gd name="T16" fmla="*/ 12 w 17"/>
                    <a:gd name="T17" fmla="*/ 2 h 15"/>
                    <a:gd name="T18" fmla="*/ 12 w 17"/>
                    <a:gd name="T19" fmla="*/ 4 h 15"/>
                    <a:gd name="T20" fmla="*/ 0 w 17"/>
                    <a:gd name="T21" fmla="*/ 10 h 15"/>
                    <a:gd name="T22" fmla="*/ 2 w 17"/>
                    <a:gd name="T23" fmla="*/ 15 h 15"/>
                    <a:gd name="T24" fmla="*/ 4 w 17"/>
                    <a:gd name="T25" fmla="*/ 15 h 15"/>
                    <a:gd name="T26" fmla="*/ 4 w 17"/>
                    <a:gd name="T27" fmla="*/ 14 h 15"/>
                    <a:gd name="T28" fmla="*/ 3 w 17"/>
                    <a:gd name="T29" fmla="*/ 11 h 15"/>
                    <a:gd name="T30" fmla="*/ 13 w 17"/>
                    <a:gd name="T31" fmla="*/ 6 h 15"/>
                    <a:gd name="T32" fmla="*/ 15 w 17"/>
                    <a:gd name="T33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15" y="9"/>
                      </a:moveTo>
                      <a:cubicBezTo>
                        <a:pt x="15" y="9"/>
                        <a:pt x="15" y="9"/>
                        <a:pt x="16" y="9"/>
                      </a:cubicBezTo>
                      <a:cubicBezTo>
                        <a:pt x="17" y="9"/>
                        <a:pt x="17" y="8"/>
                        <a:pt x="16" y="8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2" y="0"/>
                        <a:pt x="12" y="0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6" y="3"/>
                        <a:pt x="6" y="3"/>
                        <a:pt x="7" y="4"/>
                      </a:cubicBezTo>
                      <a:cubicBezTo>
                        <a:pt x="7" y="4"/>
                        <a:pt x="7" y="4"/>
                        <a:pt x="8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2" y="15"/>
                        <a:pt x="3" y="15"/>
                        <a:pt x="4" y="15"/>
                      </a:cubicBezTo>
                      <a:cubicBezTo>
                        <a:pt x="4" y="15"/>
                        <a:pt x="4" y="14"/>
                        <a:pt x="4" y="1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13" y="6"/>
                        <a:pt x="13" y="6"/>
                        <a:pt x="13" y="6"/>
                      </a:cubicBezTo>
                      <a:lnTo>
                        <a:pt x="15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8" name="Freeform 713">
                  <a:extLst>
                    <a:ext uri="{FF2B5EF4-FFF2-40B4-BE49-F238E27FC236}">
                      <a16:creationId xmlns:a16="http://schemas.microsoft.com/office/drawing/2014/main" id="{9A60358F-900B-4DE8-AB22-A8E6999194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62610" y="1288132"/>
                  <a:ext cx="49997" cy="40907"/>
                </a:xfrm>
                <a:custGeom>
                  <a:avLst/>
                  <a:gdLst>
                    <a:gd name="T0" fmla="*/ 3 w 18"/>
                    <a:gd name="T1" fmla="*/ 13 h 15"/>
                    <a:gd name="T2" fmla="*/ 6 w 18"/>
                    <a:gd name="T3" fmla="*/ 14 h 15"/>
                    <a:gd name="T4" fmla="*/ 17 w 18"/>
                    <a:gd name="T5" fmla="*/ 9 h 15"/>
                    <a:gd name="T6" fmla="*/ 18 w 18"/>
                    <a:gd name="T7" fmla="*/ 7 h 15"/>
                    <a:gd name="T8" fmla="*/ 15 w 18"/>
                    <a:gd name="T9" fmla="*/ 1 h 15"/>
                    <a:gd name="T10" fmla="*/ 13 w 18"/>
                    <a:gd name="T11" fmla="*/ 0 h 15"/>
                    <a:gd name="T12" fmla="*/ 2 w 18"/>
                    <a:gd name="T13" fmla="*/ 5 h 15"/>
                    <a:gd name="T14" fmla="*/ 1 w 18"/>
                    <a:gd name="T15" fmla="*/ 8 h 15"/>
                    <a:gd name="T16" fmla="*/ 3 w 18"/>
                    <a:gd name="T17" fmla="*/ 13 h 15"/>
                    <a:gd name="T18" fmla="*/ 13 w 18"/>
                    <a:gd name="T19" fmla="*/ 2 h 15"/>
                    <a:gd name="T20" fmla="*/ 16 w 18"/>
                    <a:gd name="T21" fmla="*/ 7 h 15"/>
                    <a:gd name="T22" fmla="*/ 5 w 18"/>
                    <a:gd name="T23" fmla="*/ 12 h 15"/>
                    <a:gd name="T24" fmla="*/ 3 w 18"/>
                    <a:gd name="T25" fmla="*/ 7 h 15"/>
                    <a:gd name="T26" fmla="*/ 13 w 18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3" y="13"/>
                      </a:moveTo>
                      <a:cubicBezTo>
                        <a:pt x="4" y="14"/>
                        <a:pt x="5" y="15"/>
                        <a:pt x="6" y="14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0" y="7"/>
                        <a:pt x="1" y="8"/>
                      </a:cubicBezTo>
                      <a:lnTo>
                        <a:pt x="3" y="13"/>
                      </a:lnTo>
                      <a:close/>
                      <a:moveTo>
                        <a:pt x="13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3" y="7"/>
                        <a:pt x="3" y="7"/>
                        <a:pt x="3" y="7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9" name="Freeform 714">
                  <a:extLst>
                    <a:ext uri="{FF2B5EF4-FFF2-40B4-BE49-F238E27FC236}">
                      <a16:creationId xmlns:a16="http://schemas.microsoft.com/office/drawing/2014/main" id="{2253DF9E-2E2B-4E72-A191-F1AEF1245C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44429" y="1249498"/>
                  <a:ext cx="49997" cy="40907"/>
                </a:xfrm>
                <a:custGeom>
                  <a:avLst/>
                  <a:gdLst>
                    <a:gd name="T0" fmla="*/ 3 w 18"/>
                    <a:gd name="T1" fmla="*/ 13 h 15"/>
                    <a:gd name="T2" fmla="*/ 6 w 18"/>
                    <a:gd name="T3" fmla="*/ 14 h 15"/>
                    <a:gd name="T4" fmla="*/ 17 w 18"/>
                    <a:gd name="T5" fmla="*/ 10 h 15"/>
                    <a:gd name="T6" fmla="*/ 18 w 18"/>
                    <a:gd name="T7" fmla="*/ 7 h 15"/>
                    <a:gd name="T8" fmla="*/ 15 w 18"/>
                    <a:gd name="T9" fmla="*/ 2 h 15"/>
                    <a:gd name="T10" fmla="*/ 13 w 18"/>
                    <a:gd name="T11" fmla="*/ 1 h 15"/>
                    <a:gd name="T12" fmla="*/ 2 w 18"/>
                    <a:gd name="T13" fmla="*/ 5 h 15"/>
                    <a:gd name="T14" fmla="*/ 1 w 18"/>
                    <a:gd name="T15" fmla="*/ 8 h 15"/>
                    <a:gd name="T16" fmla="*/ 3 w 18"/>
                    <a:gd name="T17" fmla="*/ 13 h 15"/>
                    <a:gd name="T18" fmla="*/ 14 w 18"/>
                    <a:gd name="T19" fmla="*/ 2 h 15"/>
                    <a:gd name="T20" fmla="*/ 16 w 18"/>
                    <a:gd name="T21" fmla="*/ 8 h 15"/>
                    <a:gd name="T22" fmla="*/ 5 w 18"/>
                    <a:gd name="T23" fmla="*/ 13 h 15"/>
                    <a:gd name="T24" fmla="*/ 3 w 18"/>
                    <a:gd name="T25" fmla="*/ 7 h 15"/>
                    <a:gd name="T26" fmla="*/ 14 w 18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3" y="13"/>
                      </a:moveTo>
                      <a:cubicBezTo>
                        <a:pt x="4" y="14"/>
                        <a:pt x="5" y="15"/>
                        <a:pt x="6" y="14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6"/>
                        <a:pt x="0" y="7"/>
                        <a:pt x="1" y="8"/>
                      </a:cubicBezTo>
                      <a:lnTo>
                        <a:pt x="3" y="13"/>
                      </a:lnTo>
                      <a:close/>
                      <a:moveTo>
                        <a:pt x="14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3" y="7"/>
                        <a:pt x="3" y="7"/>
                        <a:pt x="3" y="7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0" name="Freeform 715">
                  <a:extLst>
                    <a:ext uri="{FF2B5EF4-FFF2-40B4-BE49-F238E27FC236}">
                      <a16:creationId xmlns:a16="http://schemas.microsoft.com/office/drawing/2014/main" id="{F1B61F07-804B-4686-88A0-239197F2A8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5339" y="1210863"/>
                  <a:ext cx="45452" cy="40907"/>
                </a:xfrm>
                <a:custGeom>
                  <a:avLst/>
                  <a:gdLst>
                    <a:gd name="T0" fmla="*/ 15 w 17"/>
                    <a:gd name="T1" fmla="*/ 9 h 15"/>
                    <a:gd name="T2" fmla="*/ 16 w 17"/>
                    <a:gd name="T3" fmla="*/ 10 h 15"/>
                    <a:gd name="T4" fmla="*/ 17 w 17"/>
                    <a:gd name="T5" fmla="*/ 9 h 15"/>
                    <a:gd name="T6" fmla="*/ 14 w 17"/>
                    <a:gd name="T7" fmla="*/ 1 h 15"/>
                    <a:gd name="T8" fmla="*/ 12 w 17"/>
                    <a:gd name="T9" fmla="*/ 1 h 15"/>
                    <a:gd name="T10" fmla="*/ 7 w 17"/>
                    <a:gd name="T11" fmla="*/ 2 h 15"/>
                    <a:gd name="T12" fmla="*/ 7 w 17"/>
                    <a:gd name="T13" fmla="*/ 4 h 15"/>
                    <a:gd name="T14" fmla="*/ 8 w 17"/>
                    <a:gd name="T15" fmla="*/ 4 h 15"/>
                    <a:gd name="T16" fmla="*/ 12 w 17"/>
                    <a:gd name="T17" fmla="*/ 3 h 15"/>
                    <a:gd name="T18" fmla="*/ 13 w 17"/>
                    <a:gd name="T19" fmla="*/ 5 h 15"/>
                    <a:gd name="T20" fmla="*/ 0 w 17"/>
                    <a:gd name="T21" fmla="*/ 10 h 15"/>
                    <a:gd name="T22" fmla="*/ 2 w 17"/>
                    <a:gd name="T23" fmla="*/ 14 h 15"/>
                    <a:gd name="T24" fmla="*/ 3 w 17"/>
                    <a:gd name="T25" fmla="*/ 15 h 15"/>
                    <a:gd name="T26" fmla="*/ 4 w 17"/>
                    <a:gd name="T27" fmla="*/ 14 h 15"/>
                    <a:gd name="T28" fmla="*/ 3 w 17"/>
                    <a:gd name="T29" fmla="*/ 11 h 15"/>
                    <a:gd name="T30" fmla="*/ 14 w 17"/>
                    <a:gd name="T31" fmla="*/ 7 h 15"/>
                    <a:gd name="T32" fmla="*/ 15 w 17"/>
                    <a:gd name="T33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15" y="9"/>
                      </a:move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7" y="10"/>
                        <a:pt x="17" y="9"/>
                        <a:pt x="17" y="9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3" y="0"/>
                        <a:pt x="12" y="1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3"/>
                        <a:pt x="7" y="3"/>
                        <a:pt x="7" y="4"/>
                      </a:cubicBezTo>
                      <a:cubicBezTo>
                        <a:pt x="7" y="4"/>
                        <a:pt x="8" y="5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15"/>
                        <a:pt x="2" y="15"/>
                        <a:pt x="3" y="15"/>
                      </a:cubicBezTo>
                      <a:cubicBezTo>
                        <a:pt x="4" y="15"/>
                        <a:pt x="4" y="14"/>
                        <a:pt x="4" y="1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lnTo>
                        <a:pt x="15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1" name="Freeform 716">
                  <a:extLst>
                    <a:ext uri="{FF2B5EF4-FFF2-40B4-BE49-F238E27FC236}">
                      <a16:creationId xmlns:a16="http://schemas.microsoft.com/office/drawing/2014/main" id="{70E498B8-7B29-4313-A799-A0F23F93BAB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14885" y="1174502"/>
                  <a:ext cx="49997" cy="38634"/>
                </a:xfrm>
                <a:custGeom>
                  <a:avLst/>
                  <a:gdLst>
                    <a:gd name="T0" fmla="*/ 3 w 18"/>
                    <a:gd name="T1" fmla="*/ 13 h 14"/>
                    <a:gd name="T2" fmla="*/ 6 w 18"/>
                    <a:gd name="T3" fmla="*/ 14 h 14"/>
                    <a:gd name="T4" fmla="*/ 17 w 18"/>
                    <a:gd name="T5" fmla="*/ 10 h 14"/>
                    <a:gd name="T6" fmla="*/ 18 w 18"/>
                    <a:gd name="T7" fmla="*/ 7 h 14"/>
                    <a:gd name="T8" fmla="*/ 16 w 18"/>
                    <a:gd name="T9" fmla="*/ 1 h 14"/>
                    <a:gd name="T10" fmla="*/ 13 w 18"/>
                    <a:gd name="T11" fmla="*/ 0 h 14"/>
                    <a:gd name="T12" fmla="*/ 2 w 18"/>
                    <a:gd name="T13" fmla="*/ 4 h 14"/>
                    <a:gd name="T14" fmla="*/ 1 w 18"/>
                    <a:gd name="T15" fmla="*/ 7 h 14"/>
                    <a:gd name="T16" fmla="*/ 3 w 18"/>
                    <a:gd name="T17" fmla="*/ 13 h 14"/>
                    <a:gd name="T18" fmla="*/ 14 w 18"/>
                    <a:gd name="T19" fmla="*/ 2 h 14"/>
                    <a:gd name="T20" fmla="*/ 16 w 18"/>
                    <a:gd name="T21" fmla="*/ 8 h 14"/>
                    <a:gd name="T22" fmla="*/ 5 w 18"/>
                    <a:gd name="T23" fmla="*/ 12 h 14"/>
                    <a:gd name="T24" fmla="*/ 3 w 18"/>
                    <a:gd name="T25" fmla="*/ 6 h 14"/>
                    <a:gd name="T26" fmla="*/ 14 w 18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4">
                      <a:moveTo>
                        <a:pt x="3" y="13"/>
                      </a:moveTo>
                      <a:cubicBezTo>
                        <a:pt x="3" y="14"/>
                        <a:pt x="5" y="14"/>
                        <a:pt x="6" y="14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5"/>
                        <a:pt x="0" y="6"/>
                        <a:pt x="1" y="7"/>
                      </a:cubicBezTo>
                      <a:lnTo>
                        <a:pt x="3" y="13"/>
                      </a:lnTo>
                      <a:close/>
                      <a:moveTo>
                        <a:pt x="14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3" y="6"/>
                        <a:pt x="3" y="6"/>
                        <a:pt x="3" y="6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2" name="Freeform 717">
                  <a:extLst>
                    <a:ext uri="{FF2B5EF4-FFF2-40B4-BE49-F238E27FC236}">
                      <a16:creationId xmlns:a16="http://schemas.microsoft.com/office/drawing/2014/main" id="{3515F25F-9FB5-4788-BA03-CD9FA6F29A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03522" y="1135867"/>
                  <a:ext cx="47725" cy="38634"/>
                </a:xfrm>
                <a:custGeom>
                  <a:avLst/>
                  <a:gdLst>
                    <a:gd name="T0" fmla="*/ 2 w 17"/>
                    <a:gd name="T1" fmla="*/ 12 h 14"/>
                    <a:gd name="T2" fmla="*/ 4 w 17"/>
                    <a:gd name="T3" fmla="*/ 14 h 14"/>
                    <a:gd name="T4" fmla="*/ 16 w 17"/>
                    <a:gd name="T5" fmla="*/ 10 h 14"/>
                    <a:gd name="T6" fmla="*/ 17 w 17"/>
                    <a:gd name="T7" fmla="*/ 7 h 14"/>
                    <a:gd name="T8" fmla="*/ 15 w 17"/>
                    <a:gd name="T9" fmla="*/ 2 h 14"/>
                    <a:gd name="T10" fmla="*/ 12 w 17"/>
                    <a:gd name="T11" fmla="*/ 0 h 14"/>
                    <a:gd name="T12" fmla="*/ 1 w 17"/>
                    <a:gd name="T13" fmla="*/ 4 h 14"/>
                    <a:gd name="T14" fmla="*/ 0 w 17"/>
                    <a:gd name="T15" fmla="*/ 7 h 14"/>
                    <a:gd name="T16" fmla="*/ 2 w 17"/>
                    <a:gd name="T17" fmla="*/ 12 h 14"/>
                    <a:gd name="T18" fmla="*/ 13 w 17"/>
                    <a:gd name="T19" fmla="*/ 2 h 14"/>
                    <a:gd name="T20" fmla="*/ 15 w 17"/>
                    <a:gd name="T21" fmla="*/ 8 h 14"/>
                    <a:gd name="T22" fmla="*/ 4 w 17"/>
                    <a:gd name="T23" fmla="*/ 12 h 14"/>
                    <a:gd name="T24" fmla="*/ 2 w 17"/>
                    <a:gd name="T25" fmla="*/ 6 h 14"/>
                    <a:gd name="T26" fmla="*/ 13 w 17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4">
                      <a:moveTo>
                        <a:pt x="2" y="12"/>
                      </a:moveTo>
                      <a:cubicBezTo>
                        <a:pt x="2" y="13"/>
                        <a:pt x="3" y="14"/>
                        <a:pt x="4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0"/>
                        <a:pt x="13" y="0"/>
                        <a:pt x="12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6"/>
                        <a:pt x="0" y="7"/>
                      </a:cubicBezTo>
                      <a:lnTo>
                        <a:pt x="2" y="12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3" name="Freeform 718">
                  <a:extLst>
                    <a:ext uri="{FF2B5EF4-FFF2-40B4-BE49-F238E27FC236}">
                      <a16:creationId xmlns:a16="http://schemas.microsoft.com/office/drawing/2014/main" id="{455120CF-3D65-4953-B88C-21BF3166C9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2159" y="1097233"/>
                  <a:ext cx="47725" cy="38634"/>
                </a:xfrm>
                <a:custGeom>
                  <a:avLst/>
                  <a:gdLst>
                    <a:gd name="T0" fmla="*/ 15 w 17"/>
                    <a:gd name="T1" fmla="*/ 9 h 14"/>
                    <a:gd name="T2" fmla="*/ 16 w 17"/>
                    <a:gd name="T3" fmla="*/ 10 h 14"/>
                    <a:gd name="T4" fmla="*/ 17 w 17"/>
                    <a:gd name="T5" fmla="*/ 8 h 14"/>
                    <a:gd name="T6" fmla="*/ 14 w 17"/>
                    <a:gd name="T7" fmla="*/ 1 h 14"/>
                    <a:gd name="T8" fmla="*/ 13 w 17"/>
                    <a:gd name="T9" fmla="*/ 0 h 14"/>
                    <a:gd name="T10" fmla="*/ 8 w 17"/>
                    <a:gd name="T11" fmla="*/ 1 h 14"/>
                    <a:gd name="T12" fmla="*/ 7 w 17"/>
                    <a:gd name="T13" fmla="*/ 3 h 14"/>
                    <a:gd name="T14" fmla="*/ 9 w 17"/>
                    <a:gd name="T15" fmla="*/ 3 h 14"/>
                    <a:gd name="T16" fmla="*/ 13 w 17"/>
                    <a:gd name="T17" fmla="*/ 2 h 14"/>
                    <a:gd name="T18" fmla="*/ 13 w 17"/>
                    <a:gd name="T19" fmla="*/ 4 h 14"/>
                    <a:gd name="T20" fmla="*/ 0 w 17"/>
                    <a:gd name="T21" fmla="*/ 8 h 14"/>
                    <a:gd name="T22" fmla="*/ 1 w 17"/>
                    <a:gd name="T23" fmla="*/ 13 h 14"/>
                    <a:gd name="T24" fmla="*/ 3 w 17"/>
                    <a:gd name="T25" fmla="*/ 14 h 14"/>
                    <a:gd name="T26" fmla="*/ 3 w 17"/>
                    <a:gd name="T27" fmla="*/ 12 h 14"/>
                    <a:gd name="T28" fmla="*/ 2 w 17"/>
                    <a:gd name="T29" fmla="*/ 10 h 14"/>
                    <a:gd name="T30" fmla="*/ 14 w 17"/>
                    <a:gd name="T31" fmla="*/ 6 h 14"/>
                    <a:gd name="T32" fmla="*/ 15 w 17"/>
                    <a:gd name="T33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4">
                      <a:moveTo>
                        <a:pt x="15" y="9"/>
                      </a:moveTo>
                      <a:cubicBezTo>
                        <a:pt x="15" y="9"/>
                        <a:pt x="15" y="10"/>
                        <a:pt x="16" y="10"/>
                      </a:cubicBezTo>
                      <a:cubicBezTo>
                        <a:pt x="17" y="9"/>
                        <a:pt x="17" y="9"/>
                        <a:pt x="17" y="8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3" y="0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7" y="2"/>
                        <a:pt x="7" y="2"/>
                        <a:pt x="7" y="3"/>
                      </a:cubicBezTo>
                      <a:cubicBezTo>
                        <a:pt x="8" y="3"/>
                        <a:pt x="8" y="4"/>
                        <a:pt x="9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4"/>
                        <a:pt x="2" y="14"/>
                        <a:pt x="3" y="14"/>
                      </a:cubicBezTo>
                      <a:cubicBezTo>
                        <a:pt x="3" y="14"/>
                        <a:pt x="4" y="13"/>
                        <a:pt x="3" y="12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15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4" name="Freeform 719">
                  <a:extLst>
                    <a:ext uri="{FF2B5EF4-FFF2-40B4-BE49-F238E27FC236}">
                      <a16:creationId xmlns:a16="http://schemas.microsoft.com/office/drawing/2014/main" id="{CD1C6C7D-06D7-4C1B-B2F1-C37D78708F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78523" y="1058599"/>
                  <a:ext cx="47725" cy="36362"/>
                </a:xfrm>
                <a:custGeom>
                  <a:avLst/>
                  <a:gdLst>
                    <a:gd name="T0" fmla="*/ 2 w 17"/>
                    <a:gd name="T1" fmla="*/ 12 h 13"/>
                    <a:gd name="T2" fmla="*/ 4 w 17"/>
                    <a:gd name="T3" fmla="*/ 13 h 13"/>
                    <a:gd name="T4" fmla="*/ 16 w 17"/>
                    <a:gd name="T5" fmla="*/ 10 h 13"/>
                    <a:gd name="T6" fmla="*/ 17 w 17"/>
                    <a:gd name="T7" fmla="*/ 7 h 13"/>
                    <a:gd name="T8" fmla="*/ 15 w 17"/>
                    <a:gd name="T9" fmla="*/ 2 h 13"/>
                    <a:gd name="T10" fmla="*/ 13 w 17"/>
                    <a:gd name="T11" fmla="*/ 0 h 13"/>
                    <a:gd name="T12" fmla="*/ 1 w 17"/>
                    <a:gd name="T13" fmla="*/ 3 h 13"/>
                    <a:gd name="T14" fmla="*/ 0 w 17"/>
                    <a:gd name="T15" fmla="*/ 6 h 13"/>
                    <a:gd name="T16" fmla="*/ 2 w 17"/>
                    <a:gd name="T17" fmla="*/ 12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2"/>
                      </a:moveTo>
                      <a:cubicBezTo>
                        <a:pt x="2" y="13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7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4"/>
                        <a:pt x="0" y="5"/>
                        <a:pt x="0" y="6"/>
                      </a:cubicBezTo>
                      <a:lnTo>
                        <a:pt x="2" y="12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5" name="Freeform 720">
                  <a:extLst>
                    <a:ext uri="{FF2B5EF4-FFF2-40B4-BE49-F238E27FC236}">
                      <a16:creationId xmlns:a16="http://schemas.microsoft.com/office/drawing/2014/main" id="{F2A5CFDE-7C3C-4124-A525-14DFC84244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67160" y="1019965"/>
                  <a:ext cx="47725" cy="36362"/>
                </a:xfrm>
                <a:custGeom>
                  <a:avLst/>
                  <a:gdLst>
                    <a:gd name="T0" fmla="*/ 2 w 17"/>
                    <a:gd name="T1" fmla="*/ 11 h 13"/>
                    <a:gd name="T2" fmla="*/ 4 w 17"/>
                    <a:gd name="T3" fmla="*/ 13 h 13"/>
                    <a:gd name="T4" fmla="*/ 16 w 17"/>
                    <a:gd name="T5" fmla="*/ 10 h 13"/>
                    <a:gd name="T6" fmla="*/ 17 w 17"/>
                    <a:gd name="T7" fmla="*/ 7 h 13"/>
                    <a:gd name="T8" fmla="*/ 15 w 17"/>
                    <a:gd name="T9" fmla="*/ 1 h 13"/>
                    <a:gd name="T10" fmla="*/ 13 w 17"/>
                    <a:gd name="T11" fmla="*/ 0 h 13"/>
                    <a:gd name="T12" fmla="*/ 2 w 17"/>
                    <a:gd name="T13" fmla="*/ 3 h 13"/>
                    <a:gd name="T14" fmla="*/ 0 w 17"/>
                    <a:gd name="T15" fmla="*/ 5 h 13"/>
                    <a:gd name="T16" fmla="*/ 2 w 17"/>
                    <a:gd name="T17" fmla="*/ 11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1"/>
                      </a:moveTo>
                      <a:cubicBezTo>
                        <a:pt x="2" y="12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0" y="3"/>
                        <a:pt x="0" y="4"/>
                        <a:pt x="0" y="5"/>
                      </a:cubicBezTo>
                      <a:lnTo>
                        <a:pt x="2" y="11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6" name="Freeform 721">
                  <a:extLst>
                    <a:ext uri="{FF2B5EF4-FFF2-40B4-BE49-F238E27FC236}">
                      <a16:creationId xmlns:a16="http://schemas.microsoft.com/office/drawing/2014/main" id="{0854729C-48B1-4A1E-A6B9-42624E752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343" y="979058"/>
                  <a:ext cx="45452" cy="38634"/>
                </a:xfrm>
                <a:custGeom>
                  <a:avLst/>
                  <a:gdLst>
                    <a:gd name="T0" fmla="*/ 2 w 17"/>
                    <a:gd name="T1" fmla="*/ 13 h 14"/>
                    <a:gd name="T2" fmla="*/ 3 w 17"/>
                    <a:gd name="T3" fmla="*/ 12 h 14"/>
                    <a:gd name="T4" fmla="*/ 2 w 17"/>
                    <a:gd name="T5" fmla="*/ 9 h 14"/>
                    <a:gd name="T6" fmla="*/ 14 w 17"/>
                    <a:gd name="T7" fmla="*/ 7 h 14"/>
                    <a:gd name="T8" fmla="*/ 15 w 17"/>
                    <a:gd name="T9" fmla="*/ 9 h 14"/>
                    <a:gd name="T10" fmla="*/ 16 w 17"/>
                    <a:gd name="T11" fmla="*/ 10 h 14"/>
                    <a:gd name="T12" fmla="*/ 17 w 17"/>
                    <a:gd name="T13" fmla="*/ 9 h 14"/>
                    <a:gd name="T14" fmla="*/ 15 w 17"/>
                    <a:gd name="T15" fmla="*/ 1 h 14"/>
                    <a:gd name="T16" fmla="*/ 14 w 17"/>
                    <a:gd name="T17" fmla="*/ 0 h 14"/>
                    <a:gd name="T18" fmla="*/ 8 w 17"/>
                    <a:gd name="T19" fmla="*/ 2 h 14"/>
                    <a:gd name="T20" fmla="*/ 8 w 17"/>
                    <a:gd name="T21" fmla="*/ 3 h 14"/>
                    <a:gd name="T22" fmla="*/ 9 w 17"/>
                    <a:gd name="T23" fmla="*/ 4 h 14"/>
                    <a:gd name="T24" fmla="*/ 13 w 17"/>
                    <a:gd name="T25" fmla="*/ 3 h 14"/>
                    <a:gd name="T26" fmla="*/ 13 w 17"/>
                    <a:gd name="T27" fmla="*/ 5 h 14"/>
                    <a:gd name="T28" fmla="*/ 0 w 17"/>
                    <a:gd name="T29" fmla="*/ 8 h 14"/>
                    <a:gd name="T30" fmla="*/ 1 w 17"/>
                    <a:gd name="T31" fmla="*/ 13 h 14"/>
                    <a:gd name="T32" fmla="*/ 2 w 17"/>
                    <a:gd name="T33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4">
                      <a:moveTo>
                        <a:pt x="2" y="13"/>
                      </a:moveTo>
                      <a:cubicBezTo>
                        <a:pt x="3" y="13"/>
                        <a:pt x="3" y="13"/>
                        <a:pt x="3" y="12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7" y="10"/>
                        <a:pt x="17" y="10"/>
                        <a:pt x="17" y="9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1"/>
                        <a:pt x="14" y="0"/>
                        <a:pt x="14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8" y="4"/>
                        <a:pt x="8" y="4"/>
                        <a:pt x="9" y="4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7" name="Freeform 722">
                  <a:extLst>
                    <a:ext uri="{FF2B5EF4-FFF2-40B4-BE49-F238E27FC236}">
                      <a16:creationId xmlns:a16="http://schemas.microsoft.com/office/drawing/2014/main" id="{8593DD2E-CCF5-41CF-ABCE-3C8454D189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48980" y="940423"/>
                  <a:ext cx="47725" cy="34089"/>
                </a:xfrm>
                <a:custGeom>
                  <a:avLst/>
                  <a:gdLst>
                    <a:gd name="T0" fmla="*/ 2 w 17"/>
                    <a:gd name="T1" fmla="*/ 11 h 13"/>
                    <a:gd name="T2" fmla="*/ 4 w 17"/>
                    <a:gd name="T3" fmla="*/ 13 h 13"/>
                    <a:gd name="T4" fmla="*/ 15 w 17"/>
                    <a:gd name="T5" fmla="*/ 10 h 13"/>
                    <a:gd name="T6" fmla="*/ 17 w 17"/>
                    <a:gd name="T7" fmla="*/ 8 h 13"/>
                    <a:gd name="T8" fmla="*/ 16 w 17"/>
                    <a:gd name="T9" fmla="*/ 2 h 13"/>
                    <a:gd name="T10" fmla="*/ 13 w 17"/>
                    <a:gd name="T11" fmla="*/ 0 h 13"/>
                    <a:gd name="T12" fmla="*/ 2 w 17"/>
                    <a:gd name="T13" fmla="*/ 3 h 13"/>
                    <a:gd name="T14" fmla="*/ 0 w 17"/>
                    <a:gd name="T15" fmla="*/ 5 h 13"/>
                    <a:gd name="T16" fmla="*/ 2 w 17"/>
                    <a:gd name="T17" fmla="*/ 11 h 13"/>
                    <a:gd name="T18" fmla="*/ 14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4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1"/>
                      </a:moveTo>
                      <a:cubicBezTo>
                        <a:pt x="2" y="12"/>
                        <a:pt x="3" y="13"/>
                        <a:pt x="4" y="13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7" y="10"/>
                        <a:pt x="17" y="9"/>
                        <a:pt x="17" y="8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6" y="1"/>
                        <a:pt x="15" y="0"/>
                        <a:pt x="13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4"/>
                        <a:pt x="0" y="5"/>
                      </a:cubicBezTo>
                      <a:lnTo>
                        <a:pt x="2" y="11"/>
                      </a:lnTo>
                      <a:close/>
                      <a:moveTo>
                        <a:pt x="14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8" name="Freeform 723">
                  <a:extLst>
                    <a:ext uri="{FF2B5EF4-FFF2-40B4-BE49-F238E27FC236}">
                      <a16:creationId xmlns:a16="http://schemas.microsoft.com/office/drawing/2014/main" id="{88D503E3-6237-4C84-BA59-E11BA026652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39889" y="901789"/>
                  <a:ext cx="47725" cy="31816"/>
                </a:xfrm>
                <a:custGeom>
                  <a:avLst/>
                  <a:gdLst>
                    <a:gd name="T0" fmla="*/ 4 w 17"/>
                    <a:gd name="T1" fmla="*/ 12 h 12"/>
                    <a:gd name="T2" fmla="*/ 15 w 17"/>
                    <a:gd name="T3" fmla="*/ 10 h 12"/>
                    <a:gd name="T4" fmla="*/ 17 w 17"/>
                    <a:gd name="T5" fmla="*/ 7 h 12"/>
                    <a:gd name="T6" fmla="*/ 16 w 17"/>
                    <a:gd name="T7" fmla="*/ 1 h 12"/>
                    <a:gd name="T8" fmla="*/ 14 w 17"/>
                    <a:gd name="T9" fmla="*/ 0 h 12"/>
                    <a:gd name="T10" fmla="*/ 2 w 17"/>
                    <a:gd name="T11" fmla="*/ 2 h 12"/>
                    <a:gd name="T12" fmla="*/ 0 w 17"/>
                    <a:gd name="T13" fmla="*/ 4 h 12"/>
                    <a:gd name="T14" fmla="*/ 1 w 17"/>
                    <a:gd name="T15" fmla="*/ 10 h 12"/>
                    <a:gd name="T16" fmla="*/ 4 w 17"/>
                    <a:gd name="T17" fmla="*/ 12 h 12"/>
                    <a:gd name="T18" fmla="*/ 14 w 17"/>
                    <a:gd name="T19" fmla="*/ 2 h 12"/>
                    <a:gd name="T20" fmla="*/ 15 w 17"/>
                    <a:gd name="T21" fmla="*/ 8 h 12"/>
                    <a:gd name="T22" fmla="*/ 3 w 17"/>
                    <a:gd name="T23" fmla="*/ 10 h 12"/>
                    <a:gd name="T24" fmla="*/ 2 w 17"/>
                    <a:gd name="T25" fmla="*/ 4 h 12"/>
                    <a:gd name="T26" fmla="*/ 14 w 17"/>
                    <a:gd name="T27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2">
                      <a:moveTo>
                        <a:pt x="4" y="12"/>
                      </a:move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0"/>
                        <a:pt x="15" y="0"/>
                        <a:pt x="14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2" y="11"/>
                        <a:pt x="3" y="12"/>
                        <a:pt x="4" y="12"/>
                      </a:cubicBezTo>
                      <a:close/>
                      <a:moveTo>
                        <a:pt x="14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9" name="Freeform 724">
                  <a:extLst>
                    <a:ext uri="{FF2B5EF4-FFF2-40B4-BE49-F238E27FC236}">
                      <a16:creationId xmlns:a16="http://schemas.microsoft.com/office/drawing/2014/main" id="{561A2968-E65A-4FF5-9C09-872929E4F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5344" y="858610"/>
                  <a:ext cx="45452" cy="34089"/>
                </a:xfrm>
                <a:custGeom>
                  <a:avLst/>
                  <a:gdLst>
                    <a:gd name="T0" fmla="*/ 1 w 17"/>
                    <a:gd name="T1" fmla="*/ 11 h 12"/>
                    <a:gd name="T2" fmla="*/ 2 w 17"/>
                    <a:gd name="T3" fmla="*/ 12 h 12"/>
                    <a:gd name="T4" fmla="*/ 3 w 17"/>
                    <a:gd name="T5" fmla="*/ 11 h 12"/>
                    <a:gd name="T6" fmla="*/ 2 w 17"/>
                    <a:gd name="T7" fmla="*/ 8 h 12"/>
                    <a:gd name="T8" fmla="*/ 14 w 17"/>
                    <a:gd name="T9" fmla="*/ 6 h 12"/>
                    <a:gd name="T10" fmla="*/ 15 w 17"/>
                    <a:gd name="T11" fmla="*/ 9 h 12"/>
                    <a:gd name="T12" fmla="*/ 16 w 17"/>
                    <a:gd name="T13" fmla="*/ 10 h 12"/>
                    <a:gd name="T14" fmla="*/ 17 w 17"/>
                    <a:gd name="T15" fmla="*/ 9 h 12"/>
                    <a:gd name="T16" fmla="*/ 15 w 17"/>
                    <a:gd name="T17" fmla="*/ 1 h 12"/>
                    <a:gd name="T18" fmla="*/ 14 w 17"/>
                    <a:gd name="T19" fmla="*/ 0 h 12"/>
                    <a:gd name="T20" fmla="*/ 9 w 17"/>
                    <a:gd name="T21" fmla="*/ 1 h 12"/>
                    <a:gd name="T22" fmla="*/ 8 w 17"/>
                    <a:gd name="T23" fmla="*/ 2 h 12"/>
                    <a:gd name="T24" fmla="*/ 9 w 17"/>
                    <a:gd name="T25" fmla="*/ 3 h 12"/>
                    <a:gd name="T26" fmla="*/ 13 w 17"/>
                    <a:gd name="T27" fmla="*/ 2 h 12"/>
                    <a:gd name="T28" fmla="*/ 14 w 17"/>
                    <a:gd name="T29" fmla="*/ 4 h 12"/>
                    <a:gd name="T30" fmla="*/ 0 w 17"/>
                    <a:gd name="T31" fmla="*/ 6 h 12"/>
                    <a:gd name="T32" fmla="*/ 1 w 17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2">
                      <a:moveTo>
                        <a:pt x="1" y="11"/>
                      </a:moveTo>
                      <a:cubicBezTo>
                        <a:pt x="1" y="12"/>
                        <a:pt x="1" y="12"/>
                        <a:pt x="2" y="12"/>
                      </a:cubicBezTo>
                      <a:cubicBezTo>
                        <a:pt x="3" y="12"/>
                        <a:pt x="3" y="12"/>
                        <a:pt x="3" y="1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7" y="10"/>
                        <a:pt x="17" y="9"/>
                        <a:pt x="17" y="9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5" y="0"/>
                        <a:pt x="14" y="0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1"/>
                        <a:pt x="8" y="2"/>
                      </a:cubicBezTo>
                      <a:cubicBezTo>
                        <a:pt x="8" y="3"/>
                        <a:pt x="9" y="3"/>
                        <a:pt x="9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1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0" name="Freeform 725">
                  <a:extLst>
                    <a:ext uri="{FF2B5EF4-FFF2-40B4-BE49-F238E27FC236}">
                      <a16:creationId xmlns:a16="http://schemas.microsoft.com/office/drawing/2014/main" id="{CDC58EAE-261F-4B07-A89C-EF7167714D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37617" y="826793"/>
                  <a:ext cx="36362" cy="27271"/>
                </a:xfrm>
                <a:custGeom>
                  <a:avLst/>
                  <a:gdLst>
                    <a:gd name="T0" fmla="*/ 3 w 13"/>
                    <a:gd name="T1" fmla="*/ 9 h 10"/>
                    <a:gd name="T2" fmla="*/ 12 w 13"/>
                    <a:gd name="T3" fmla="*/ 8 h 10"/>
                    <a:gd name="T4" fmla="*/ 13 w 13"/>
                    <a:gd name="T5" fmla="*/ 6 h 10"/>
                    <a:gd name="T6" fmla="*/ 13 w 13"/>
                    <a:gd name="T7" fmla="*/ 1 h 10"/>
                    <a:gd name="T8" fmla="*/ 11 w 13"/>
                    <a:gd name="T9" fmla="*/ 0 h 10"/>
                    <a:gd name="T10" fmla="*/ 1 w 13"/>
                    <a:gd name="T11" fmla="*/ 1 h 10"/>
                    <a:gd name="T12" fmla="*/ 0 w 13"/>
                    <a:gd name="T13" fmla="*/ 3 h 10"/>
                    <a:gd name="T14" fmla="*/ 1 w 13"/>
                    <a:gd name="T15" fmla="*/ 8 h 10"/>
                    <a:gd name="T16" fmla="*/ 3 w 13"/>
                    <a:gd name="T17" fmla="*/ 9 h 10"/>
                    <a:gd name="T18" fmla="*/ 11 w 13"/>
                    <a:gd name="T19" fmla="*/ 2 h 10"/>
                    <a:gd name="T20" fmla="*/ 12 w 13"/>
                    <a:gd name="T21" fmla="*/ 6 h 10"/>
                    <a:gd name="T22" fmla="*/ 2 w 13"/>
                    <a:gd name="T23" fmla="*/ 8 h 10"/>
                    <a:gd name="T24" fmla="*/ 2 w 13"/>
                    <a:gd name="T25" fmla="*/ 3 h 10"/>
                    <a:gd name="T26" fmla="*/ 11 w 13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0">
                      <a:moveTo>
                        <a:pt x="3" y="9"/>
                      </a:move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3" y="8"/>
                        <a:pt x="13" y="7"/>
                        <a:pt x="13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2" y="0"/>
                        <a:pt x="1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9"/>
                        <a:pt x="2" y="10"/>
                        <a:pt x="3" y="9"/>
                      </a:cubicBezTo>
                      <a:close/>
                      <a:moveTo>
                        <a:pt x="11" y="2"/>
                      </a:move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3"/>
                        <a:pt x="2" y="3"/>
                        <a:pt x="2" y="3"/>
                      </a:cubicBezTo>
                      <a:lnTo>
                        <a:pt x="11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3F137CD0-466D-4AE6-B4FD-9E4A82083257}"/>
                  </a:ext>
                </a:extLst>
              </p:cNvPr>
              <p:cNvGrpSpPr/>
              <p:nvPr/>
            </p:nvGrpSpPr>
            <p:grpSpPr>
              <a:xfrm rot="7333239">
                <a:off x="5420885" y="4330278"/>
                <a:ext cx="2034890" cy="2194557"/>
                <a:chOff x="5421595" y="-1102649"/>
                <a:chExt cx="1361290" cy="1468103"/>
              </a:xfrm>
              <a:grpFill/>
            </p:grpSpPr>
            <p:sp>
              <p:nvSpPr>
                <p:cNvPr id="462" name="Freeform 727">
                  <a:extLst>
                    <a:ext uri="{FF2B5EF4-FFF2-40B4-BE49-F238E27FC236}">
                      <a16:creationId xmlns:a16="http://schemas.microsoft.com/office/drawing/2014/main" id="{E21FDD2B-360E-4F3C-A9B5-595B7D4328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1595" y="-1102649"/>
                  <a:ext cx="27271" cy="38634"/>
                </a:xfrm>
                <a:custGeom>
                  <a:avLst/>
                  <a:gdLst>
                    <a:gd name="T0" fmla="*/ 9 w 10"/>
                    <a:gd name="T1" fmla="*/ 13 h 14"/>
                    <a:gd name="T2" fmla="*/ 9 w 10"/>
                    <a:gd name="T3" fmla="*/ 9 h 14"/>
                    <a:gd name="T4" fmla="*/ 9 w 10"/>
                    <a:gd name="T5" fmla="*/ 8 h 14"/>
                    <a:gd name="T6" fmla="*/ 8 w 10"/>
                    <a:gd name="T7" fmla="*/ 9 h 14"/>
                    <a:gd name="T8" fmla="*/ 7 w 10"/>
                    <a:gd name="T9" fmla="*/ 12 h 14"/>
                    <a:gd name="T10" fmla="*/ 6 w 10"/>
                    <a:gd name="T11" fmla="*/ 11 h 14"/>
                    <a:gd name="T12" fmla="*/ 8 w 10"/>
                    <a:gd name="T13" fmla="*/ 1 h 14"/>
                    <a:gd name="T14" fmla="*/ 4 w 10"/>
                    <a:gd name="T15" fmla="*/ 0 h 14"/>
                    <a:gd name="T16" fmla="*/ 3 w 10"/>
                    <a:gd name="T17" fmla="*/ 0 h 14"/>
                    <a:gd name="T18" fmla="*/ 4 w 10"/>
                    <a:gd name="T19" fmla="*/ 1 h 14"/>
                    <a:gd name="T20" fmla="*/ 6 w 10"/>
                    <a:gd name="T21" fmla="*/ 2 h 14"/>
                    <a:gd name="T22" fmla="*/ 4 w 10"/>
                    <a:gd name="T23" fmla="*/ 11 h 14"/>
                    <a:gd name="T24" fmla="*/ 2 w 10"/>
                    <a:gd name="T25" fmla="*/ 11 h 14"/>
                    <a:gd name="T26" fmla="*/ 1 w 10"/>
                    <a:gd name="T27" fmla="*/ 11 h 14"/>
                    <a:gd name="T28" fmla="*/ 1 w 10"/>
                    <a:gd name="T29" fmla="*/ 12 h 14"/>
                    <a:gd name="T30" fmla="*/ 8 w 10"/>
                    <a:gd name="T31" fmla="*/ 14 h 14"/>
                    <a:gd name="T32" fmla="*/ 9 w 10"/>
                    <a:gd name="T33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4">
                      <a:moveTo>
                        <a:pt x="9" y="13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0" y="8"/>
                        <a:pt x="9" y="8"/>
                        <a:pt x="9" y="8"/>
                      </a:cubicBezTo>
                      <a:cubicBezTo>
                        <a:pt x="8" y="8"/>
                        <a:pt x="8" y="8"/>
                        <a:pt x="8" y="9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  <a:cubicBezTo>
                        <a:pt x="3" y="1"/>
                        <a:pt x="3" y="1"/>
                        <a:pt x="4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" y="10"/>
                        <a:pt x="1" y="11"/>
                        <a:pt x="1" y="11"/>
                      </a:cubicBezTo>
                      <a:cubicBezTo>
                        <a:pt x="0" y="12"/>
                        <a:pt x="1" y="12"/>
                        <a:pt x="1" y="12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14"/>
                        <a:pt x="8" y="14"/>
                        <a:pt x="9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3" name="Freeform 728">
                  <a:extLst>
                    <a:ext uri="{FF2B5EF4-FFF2-40B4-BE49-F238E27FC236}">
                      <a16:creationId xmlns:a16="http://schemas.microsoft.com/office/drawing/2014/main" id="{D6597EC9-E169-4FAE-9E3B-889FCEA4BC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55684" y="-1095831"/>
                  <a:ext cx="29544" cy="38634"/>
                </a:xfrm>
                <a:custGeom>
                  <a:avLst/>
                  <a:gdLst>
                    <a:gd name="T0" fmla="*/ 1 w 11"/>
                    <a:gd name="T1" fmla="*/ 13 h 14"/>
                    <a:gd name="T2" fmla="*/ 6 w 11"/>
                    <a:gd name="T3" fmla="*/ 14 h 14"/>
                    <a:gd name="T4" fmla="*/ 8 w 11"/>
                    <a:gd name="T5" fmla="*/ 13 h 14"/>
                    <a:gd name="T6" fmla="*/ 10 w 11"/>
                    <a:gd name="T7" fmla="*/ 4 h 14"/>
                    <a:gd name="T8" fmla="*/ 9 w 11"/>
                    <a:gd name="T9" fmla="*/ 2 h 14"/>
                    <a:gd name="T10" fmla="*/ 4 w 11"/>
                    <a:gd name="T11" fmla="*/ 1 h 14"/>
                    <a:gd name="T12" fmla="*/ 2 w 11"/>
                    <a:gd name="T13" fmla="*/ 2 h 14"/>
                    <a:gd name="T14" fmla="*/ 0 w 11"/>
                    <a:gd name="T15" fmla="*/ 11 h 14"/>
                    <a:gd name="T16" fmla="*/ 1 w 11"/>
                    <a:gd name="T17" fmla="*/ 13 h 14"/>
                    <a:gd name="T18" fmla="*/ 4 w 11"/>
                    <a:gd name="T19" fmla="*/ 2 h 14"/>
                    <a:gd name="T20" fmla="*/ 9 w 11"/>
                    <a:gd name="T21" fmla="*/ 3 h 14"/>
                    <a:gd name="T22" fmla="*/ 7 w 11"/>
                    <a:gd name="T23" fmla="*/ 13 h 14"/>
                    <a:gd name="T24" fmla="*/ 2 w 11"/>
                    <a:gd name="T25" fmla="*/ 11 h 14"/>
                    <a:gd name="T26" fmla="*/ 4 w 11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1" y="13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4"/>
                        <a:pt x="8" y="1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3"/>
                        <a:pt x="10" y="2"/>
                        <a:pt x="9" y="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0"/>
                        <a:pt x="3" y="1"/>
                        <a:pt x="2" y="2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1" y="13"/>
                        <a:pt x="1" y="13"/>
                      </a:cubicBezTo>
                      <a:close/>
                      <a:moveTo>
                        <a:pt x="4" y="2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4" name="Freeform 729">
                  <a:extLst>
                    <a:ext uri="{FF2B5EF4-FFF2-40B4-BE49-F238E27FC236}">
                      <a16:creationId xmlns:a16="http://schemas.microsoft.com/office/drawing/2014/main" id="{61650B5F-368A-4D54-B370-E60ECBEE18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87500" y="-1089013"/>
                  <a:ext cx="27271" cy="38634"/>
                </a:xfrm>
                <a:custGeom>
                  <a:avLst/>
                  <a:gdLst>
                    <a:gd name="T0" fmla="*/ 2 w 10"/>
                    <a:gd name="T1" fmla="*/ 2 h 14"/>
                    <a:gd name="T2" fmla="*/ 0 w 10"/>
                    <a:gd name="T3" fmla="*/ 11 h 14"/>
                    <a:gd name="T4" fmla="*/ 1 w 10"/>
                    <a:gd name="T5" fmla="*/ 13 h 14"/>
                    <a:gd name="T6" fmla="*/ 6 w 10"/>
                    <a:gd name="T7" fmla="*/ 14 h 14"/>
                    <a:gd name="T8" fmla="*/ 8 w 10"/>
                    <a:gd name="T9" fmla="*/ 13 h 14"/>
                    <a:gd name="T10" fmla="*/ 10 w 10"/>
                    <a:gd name="T11" fmla="*/ 4 h 14"/>
                    <a:gd name="T12" fmla="*/ 9 w 10"/>
                    <a:gd name="T13" fmla="*/ 2 h 14"/>
                    <a:gd name="T14" fmla="*/ 4 w 10"/>
                    <a:gd name="T15" fmla="*/ 0 h 14"/>
                    <a:gd name="T16" fmla="*/ 2 w 10"/>
                    <a:gd name="T17" fmla="*/ 2 h 14"/>
                    <a:gd name="T18" fmla="*/ 6 w 10"/>
                    <a:gd name="T19" fmla="*/ 13 h 14"/>
                    <a:gd name="T20" fmla="*/ 1 w 10"/>
                    <a:gd name="T21" fmla="*/ 11 h 14"/>
                    <a:gd name="T22" fmla="*/ 4 w 10"/>
                    <a:gd name="T23" fmla="*/ 2 h 14"/>
                    <a:gd name="T24" fmla="*/ 8 w 10"/>
                    <a:gd name="T25" fmla="*/ 3 h 14"/>
                    <a:gd name="T26" fmla="*/ 6 w 10"/>
                    <a:gd name="T27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4">
                      <a:moveTo>
                        <a:pt x="2" y="2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3"/>
                        <a:pt x="1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8" y="1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2"/>
                        <a:pt x="9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1"/>
                        <a:pt x="2" y="2"/>
                      </a:cubicBezTo>
                      <a:close/>
                      <a:moveTo>
                        <a:pt x="6" y="13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8" y="3"/>
                        <a:pt x="8" y="3"/>
                        <a:pt x="8" y="3"/>
                      </a:cubicBezTo>
                      <a:lnTo>
                        <a:pt x="6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5" name="Freeform 730">
                  <a:extLst>
                    <a:ext uri="{FF2B5EF4-FFF2-40B4-BE49-F238E27FC236}">
                      <a16:creationId xmlns:a16="http://schemas.microsoft.com/office/drawing/2014/main" id="{85423874-5F90-4F92-999F-951C74159B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9317" y="-1079923"/>
                  <a:ext cx="24999" cy="40907"/>
                </a:xfrm>
                <a:custGeom>
                  <a:avLst/>
                  <a:gdLst>
                    <a:gd name="T0" fmla="*/ 8 w 9"/>
                    <a:gd name="T1" fmla="*/ 14 h 15"/>
                    <a:gd name="T2" fmla="*/ 9 w 9"/>
                    <a:gd name="T3" fmla="*/ 10 h 15"/>
                    <a:gd name="T4" fmla="*/ 8 w 9"/>
                    <a:gd name="T5" fmla="*/ 9 h 15"/>
                    <a:gd name="T6" fmla="*/ 7 w 9"/>
                    <a:gd name="T7" fmla="*/ 10 h 15"/>
                    <a:gd name="T8" fmla="*/ 6 w 9"/>
                    <a:gd name="T9" fmla="*/ 13 h 15"/>
                    <a:gd name="T10" fmla="*/ 5 w 9"/>
                    <a:gd name="T11" fmla="*/ 12 h 15"/>
                    <a:gd name="T12" fmla="*/ 8 w 9"/>
                    <a:gd name="T13" fmla="*/ 2 h 15"/>
                    <a:gd name="T14" fmla="*/ 4 w 9"/>
                    <a:gd name="T15" fmla="*/ 0 h 15"/>
                    <a:gd name="T16" fmla="*/ 3 w 9"/>
                    <a:gd name="T17" fmla="*/ 1 h 15"/>
                    <a:gd name="T18" fmla="*/ 4 w 9"/>
                    <a:gd name="T19" fmla="*/ 2 h 15"/>
                    <a:gd name="T20" fmla="*/ 6 w 9"/>
                    <a:gd name="T21" fmla="*/ 3 h 15"/>
                    <a:gd name="T22" fmla="*/ 3 w 9"/>
                    <a:gd name="T23" fmla="*/ 12 h 15"/>
                    <a:gd name="T24" fmla="*/ 1 w 9"/>
                    <a:gd name="T25" fmla="*/ 11 h 15"/>
                    <a:gd name="T26" fmla="*/ 0 w 9"/>
                    <a:gd name="T27" fmla="*/ 12 h 15"/>
                    <a:gd name="T28" fmla="*/ 1 w 9"/>
                    <a:gd name="T29" fmla="*/ 13 h 15"/>
                    <a:gd name="T30" fmla="*/ 7 w 9"/>
                    <a:gd name="T31" fmla="*/ 15 h 15"/>
                    <a:gd name="T32" fmla="*/ 8 w 9"/>
                    <a:gd name="T33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8" y="14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9" y="9"/>
                        <a:pt x="8" y="9"/>
                      </a:cubicBezTo>
                      <a:cubicBezTo>
                        <a:pt x="8" y="9"/>
                        <a:pt x="8" y="9"/>
                        <a:pt x="7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1"/>
                      </a:cubicBezTo>
                      <a:cubicBezTo>
                        <a:pt x="3" y="2"/>
                        <a:pt x="3" y="2"/>
                        <a:pt x="4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1"/>
                        <a:pt x="0" y="12"/>
                      </a:cubicBezTo>
                      <a:cubicBezTo>
                        <a:pt x="0" y="12"/>
                        <a:pt x="0" y="13"/>
                        <a:pt x="1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7" y="15"/>
                        <a:pt x="8" y="15"/>
                        <a:pt x="8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6" name="Freeform 731">
                  <a:extLst>
                    <a:ext uri="{FF2B5EF4-FFF2-40B4-BE49-F238E27FC236}">
                      <a16:creationId xmlns:a16="http://schemas.microsoft.com/office/drawing/2014/main" id="{DD28C1AD-1B9F-4E81-B8AE-5D511A9A3C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48861" y="-1068560"/>
                  <a:ext cx="29544" cy="38634"/>
                </a:xfrm>
                <a:custGeom>
                  <a:avLst/>
                  <a:gdLst>
                    <a:gd name="T0" fmla="*/ 3 w 11"/>
                    <a:gd name="T1" fmla="*/ 1 h 14"/>
                    <a:gd name="T2" fmla="*/ 1 w 11"/>
                    <a:gd name="T3" fmla="*/ 10 h 14"/>
                    <a:gd name="T4" fmla="*/ 2 w 11"/>
                    <a:gd name="T5" fmla="*/ 12 h 14"/>
                    <a:gd name="T6" fmla="*/ 6 w 11"/>
                    <a:gd name="T7" fmla="*/ 14 h 14"/>
                    <a:gd name="T8" fmla="*/ 8 w 11"/>
                    <a:gd name="T9" fmla="*/ 13 h 14"/>
                    <a:gd name="T10" fmla="*/ 11 w 11"/>
                    <a:gd name="T11" fmla="*/ 3 h 14"/>
                    <a:gd name="T12" fmla="*/ 10 w 11"/>
                    <a:gd name="T13" fmla="*/ 1 h 14"/>
                    <a:gd name="T14" fmla="*/ 5 w 11"/>
                    <a:gd name="T15" fmla="*/ 0 h 14"/>
                    <a:gd name="T16" fmla="*/ 3 w 11"/>
                    <a:gd name="T17" fmla="*/ 1 h 14"/>
                    <a:gd name="T18" fmla="*/ 7 w 11"/>
                    <a:gd name="T19" fmla="*/ 12 h 14"/>
                    <a:gd name="T20" fmla="*/ 2 w 11"/>
                    <a:gd name="T21" fmla="*/ 11 h 14"/>
                    <a:gd name="T22" fmla="*/ 5 w 11"/>
                    <a:gd name="T23" fmla="*/ 2 h 14"/>
                    <a:gd name="T24" fmla="*/ 10 w 11"/>
                    <a:gd name="T25" fmla="*/ 3 h 14"/>
                    <a:gd name="T26" fmla="*/ 7 w 11"/>
                    <a:gd name="T27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3" y="1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3"/>
                        <a:pt x="8" y="1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2"/>
                        <a:pt x="10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lose/>
                      <a:moveTo>
                        <a:pt x="7" y="12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10" y="3"/>
                        <a:pt x="10" y="3"/>
                        <a:pt x="10" y="3"/>
                      </a:cubicBezTo>
                      <a:lnTo>
                        <a:pt x="7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7" name="Freeform 732">
                  <a:extLst>
                    <a:ext uri="{FF2B5EF4-FFF2-40B4-BE49-F238E27FC236}">
                      <a16:creationId xmlns:a16="http://schemas.microsoft.com/office/drawing/2014/main" id="{7AA8D488-EF0A-4062-802A-C5B5CF547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8404" y="-1061742"/>
                  <a:ext cx="29544" cy="43180"/>
                </a:xfrm>
                <a:custGeom>
                  <a:avLst/>
                  <a:gdLst>
                    <a:gd name="T0" fmla="*/ 9 w 10"/>
                    <a:gd name="T1" fmla="*/ 9 h 15"/>
                    <a:gd name="T2" fmla="*/ 8 w 10"/>
                    <a:gd name="T3" fmla="*/ 10 h 15"/>
                    <a:gd name="T4" fmla="*/ 7 w 10"/>
                    <a:gd name="T5" fmla="*/ 13 h 15"/>
                    <a:gd name="T6" fmla="*/ 5 w 10"/>
                    <a:gd name="T7" fmla="*/ 12 h 15"/>
                    <a:gd name="T8" fmla="*/ 9 w 10"/>
                    <a:gd name="T9" fmla="*/ 2 h 15"/>
                    <a:gd name="T10" fmla="*/ 5 w 10"/>
                    <a:gd name="T11" fmla="*/ 0 h 15"/>
                    <a:gd name="T12" fmla="*/ 4 w 10"/>
                    <a:gd name="T13" fmla="*/ 1 h 15"/>
                    <a:gd name="T14" fmla="*/ 5 w 10"/>
                    <a:gd name="T15" fmla="*/ 2 h 15"/>
                    <a:gd name="T16" fmla="*/ 7 w 10"/>
                    <a:gd name="T17" fmla="*/ 3 h 15"/>
                    <a:gd name="T18" fmla="*/ 4 w 10"/>
                    <a:gd name="T19" fmla="*/ 12 h 15"/>
                    <a:gd name="T20" fmla="*/ 2 w 10"/>
                    <a:gd name="T21" fmla="*/ 11 h 15"/>
                    <a:gd name="T22" fmla="*/ 1 w 10"/>
                    <a:gd name="T23" fmla="*/ 11 h 15"/>
                    <a:gd name="T24" fmla="*/ 1 w 10"/>
                    <a:gd name="T25" fmla="*/ 13 h 15"/>
                    <a:gd name="T26" fmla="*/ 7 w 10"/>
                    <a:gd name="T27" fmla="*/ 15 h 15"/>
                    <a:gd name="T28" fmla="*/ 8 w 10"/>
                    <a:gd name="T29" fmla="*/ 14 h 15"/>
                    <a:gd name="T30" fmla="*/ 10 w 10"/>
                    <a:gd name="T31" fmla="*/ 10 h 15"/>
                    <a:gd name="T32" fmla="*/ 9 w 10"/>
                    <a:gd name="T33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5">
                      <a:moveTo>
                        <a:pt x="9" y="9"/>
                      </a:moveTo>
                      <a:cubicBezTo>
                        <a:pt x="8" y="9"/>
                        <a:pt x="8" y="9"/>
                        <a:pt x="8" y="10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4" y="1"/>
                        <a:pt x="4" y="2"/>
                        <a:pt x="5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1" y="12"/>
                        <a:pt x="1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8" y="15"/>
                        <a:pt x="8" y="15"/>
                        <a:pt x="8" y="14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0" y="9"/>
                        <a:pt x="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8" name="Freeform 733">
                  <a:extLst>
                    <a:ext uri="{FF2B5EF4-FFF2-40B4-BE49-F238E27FC236}">
                      <a16:creationId xmlns:a16="http://schemas.microsoft.com/office/drawing/2014/main" id="{42D85CB5-B6AC-40D8-87A4-529CF8B078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12494" y="-1050379"/>
                  <a:ext cx="29544" cy="38634"/>
                </a:xfrm>
                <a:custGeom>
                  <a:avLst/>
                  <a:gdLst>
                    <a:gd name="T0" fmla="*/ 3 w 11"/>
                    <a:gd name="T1" fmla="*/ 1 h 14"/>
                    <a:gd name="T2" fmla="*/ 0 w 11"/>
                    <a:gd name="T3" fmla="*/ 10 h 14"/>
                    <a:gd name="T4" fmla="*/ 1 w 11"/>
                    <a:gd name="T5" fmla="*/ 13 h 14"/>
                    <a:gd name="T6" fmla="*/ 6 w 11"/>
                    <a:gd name="T7" fmla="*/ 14 h 14"/>
                    <a:gd name="T8" fmla="*/ 8 w 11"/>
                    <a:gd name="T9" fmla="*/ 13 h 14"/>
                    <a:gd name="T10" fmla="*/ 11 w 11"/>
                    <a:gd name="T11" fmla="*/ 4 h 14"/>
                    <a:gd name="T12" fmla="*/ 10 w 11"/>
                    <a:gd name="T13" fmla="*/ 2 h 14"/>
                    <a:gd name="T14" fmla="*/ 5 w 11"/>
                    <a:gd name="T15" fmla="*/ 0 h 14"/>
                    <a:gd name="T16" fmla="*/ 3 w 11"/>
                    <a:gd name="T17" fmla="*/ 1 h 14"/>
                    <a:gd name="T18" fmla="*/ 9 w 11"/>
                    <a:gd name="T19" fmla="*/ 4 h 14"/>
                    <a:gd name="T20" fmla="*/ 6 w 11"/>
                    <a:gd name="T21" fmla="*/ 13 h 14"/>
                    <a:gd name="T22" fmla="*/ 2 w 11"/>
                    <a:gd name="T23" fmla="*/ 11 h 14"/>
                    <a:gd name="T24" fmla="*/ 5 w 11"/>
                    <a:gd name="T25" fmla="*/ 2 h 14"/>
                    <a:gd name="T26" fmla="*/ 9 w 11"/>
                    <a:gd name="T27" fmla="*/ 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3" y="1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8" y="1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3"/>
                        <a:pt x="11" y="2"/>
                        <a:pt x="10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1"/>
                        <a:pt x="3" y="1"/>
                      </a:cubicBezTo>
                      <a:close/>
                      <a:moveTo>
                        <a:pt x="9" y="4"/>
                      </a:move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9" name="Freeform 734">
                  <a:extLst>
                    <a:ext uri="{FF2B5EF4-FFF2-40B4-BE49-F238E27FC236}">
                      <a16:creationId xmlns:a16="http://schemas.microsoft.com/office/drawing/2014/main" id="{6EB0ABB8-9F70-4B83-92F3-2CC3F09761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42037" y="-1039016"/>
                  <a:ext cx="31816" cy="38634"/>
                </a:xfrm>
                <a:custGeom>
                  <a:avLst/>
                  <a:gdLst>
                    <a:gd name="T0" fmla="*/ 10 w 11"/>
                    <a:gd name="T1" fmla="*/ 2 h 14"/>
                    <a:gd name="T2" fmla="*/ 6 w 11"/>
                    <a:gd name="T3" fmla="*/ 0 h 14"/>
                    <a:gd name="T4" fmla="*/ 3 w 11"/>
                    <a:gd name="T5" fmla="*/ 1 h 14"/>
                    <a:gd name="T6" fmla="*/ 0 w 11"/>
                    <a:gd name="T7" fmla="*/ 10 h 14"/>
                    <a:gd name="T8" fmla="*/ 1 w 11"/>
                    <a:gd name="T9" fmla="*/ 12 h 14"/>
                    <a:gd name="T10" fmla="*/ 6 w 11"/>
                    <a:gd name="T11" fmla="*/ 14 h 14"/>
                    <a:gd name="T12" fmla="*/ 8 w 11"/>
                    <a:gd name="T13" fmla="*/ 13 h 14"/>
                    <a:gd name="T14" fmla="*/ 11 w 11"/>
                    <a:gd name="T15" fmla="*/ 4 h 14"/>
                    <a:gd name="T16" fmla="*/ 10 w 11"/>
                    <a:gd name="T17" fmla="*/ 2 h 14"/>
                    <a:gd name="T18" fmla="*/ 6 w 11"/>
                    <a:gd name="T19" fmla="*/ 13 h 14"/>
                    <a:gd name="T20" fmla="*/ 2 w 11"/>
                    <a:gd name="T21" fmla="*/ 11 h 14"/>
                    <a:gd name="T22" fmla="*/ 5 w 11"/>
                    <a:gd name="T23" fmla="*/ 2 h 14"/>
                    <a:gd name="T24" fmla="*/ 10 w 11"/>
                    <a:gd name="T25" fmla="*/ 4 h 14"/>
                    <a:gd name="T26" fmla="*/ 6 w 11"/>
                    <a:gd name="T27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10" y="2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1"/>
                        <a:pt x="3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8" y="1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3"/>
                        <a:pt x="11" y="2"/>
                        <a:pt x="10" y="2"/>
                      </a:cubicBezTo>
                      <a:close/>
                      <a:moveTo>
                        <a:pt x="6" y="13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lnTo>
                        <a:pt x="6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0" name="Freeform 735">
                  <a:extLst>
                    <a:ext uri="{FF2B5EF4-FFF2-40B4-BE49-F238E27FC236}">
                      <a16:creationId xmlns:a16="http://schemas.microsoft.com/office/drawing/2014/main" id="{963D19B1-0026-4C67-B52B-0DD41F4C3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3854" y="-1027653"/>
                  <a:ext cx="24999" cy="40907"/>
                </a:xfrm>
                <a:custGeom>
                  <a:avLst/>
                  <a:gdLst>
                    <a:gd name="T0" fmla="*/ 8 w 9"/>
                    <a:gd name="T1" fmla="*/ 14 h 15"/>
                    <a:gd name="T2" fmla="*/ 9 w 9"/>
                    <a:gd name="T3" fmla="*/ 10 h 15"/>
                    <a:gd name="T4" fmla="*/ 9 w 9"/>
                    <a:gd name="T5" fmla="*/ 9 h 15"/>
                    <a:gd name="T6" fmla="*/ 7 w 9"/>
                    <a:gd name="T7" fmla="*/ 10 h 15"/>
                    <a:gd name="T8" fmla="*/ 6 w 9"/>
                    <a:gd name="T9" fmla="*/ 13 h 15"/>
                    <a:gd name="T10" fmla="*/ 5 w 9"/>
                    <a:gd name="T11" fmla="*/ 12 h 15"/>
                    <a:gd name="T12" fmla="*/ 9 w 9"/>
                    <a:gd name="T13" fmla="*/ 2 h 15"/>
                    <a:gd name="T14" fmla="*/ 5 w 9"/>
                    <a:gd name="T15" fmla="*/ 0 h 15"/>
                    <a:gd name="T16" fmla="*/ 4 w 9"/>
                    <a:gd name="T17" fmla="*/ 1 h 15"/>
                    <a:gd name="T18" fmla="*/ 4 w 9"/>
                    <a:gd name="T19" fmla="*/ 2 h 15"/>
                    <a:gd name="T20" fmla="*/ 7 w 9"/>
                    <a:gd name="T21" fmla="*/ 3 h 15"/>
                    <a:gd name="T22" fmla="*/ 3 w 9"/>
                    <a:gd name="T23" fmla="*/ 12 h 15"/>
                    <a:gd name="T24" fmla="*/ 1 w 9"/>
                    <a:gd name="T25" fmla="*/ 11 h 15"/>
                    <a:gd name="T26" fmla="*/ 0 w 9"/>
                    <a:gd name="T27" fmla="*/ 11 h 15"/>
                    <a:gd name="T28" fmla="*/ 0 w 9"/>
                    <a:gd name="T29" fmla="*/ 12 h 15"/>
                    <a:gd name="T30" fmla="*/ 6 w 9"/>
                    <a:gd name="T31" fmla="*/ 15 h 15"/>
                    <a:gd name="T32" fmla="*/ 8 w 9"/>
                    <a:gd name="T33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8" y="14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9" y="10"/>
                        <a:pt x="9" y="9"/>
                      </a:cubicBezTo>
                      <a:cubicBezTo>
                        <a:pt x="8" y="9"/>
                        <a:pt x="8" y="9"/>
                        <a:pt x="7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1"/>
                        <a:pt x="0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5"/>
                        <a:pt x="7" y="15"/>
                        <a:pt x="8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1" name="Freeform 736">
                  <a:extLst>
                    <a:ext uri="{FF2B5EF4-FFF2-40B4-BE49-F238E27FC236}">
                      <a16:creationId xmlns:a16="http://schemas.microsoft.com/office/drawing/2014/main" id="{22544F5B-1425-4108-B1B6-8364B07791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03398" y="-1014017"/>
                  <a:ext cx="34089" cy="38634"/>
                </a:xfrm>
                <a:custGeom>
                  <a:avLst/>
                  <a:gdLst>
                    <a:gd name="T0" fmla="*/ 11 w 12"/>
                    <a:gd name="T1" fmla="*/ 2 h 14"/>
                    <a:gd name="T2" fmla="*/ 6 w 12"/>
                    <a:gd name="T3" fmla="*/ 0 h 14"/>
                    <a:gd name="T4" fmla="*/ 4 w 12"/>
                    <a:gd name="T5" fmla="*/ 1 h 14"/>
                    <a:gd name="T6" fmla="*/ 0 w 12"/>
                    <a:gd name="T7" fmla="*/ 10 h 14"/>
                    <a:gd name="T8" fmla="*/ 1 w 12"/>
                    <a:gd name="T9" fmla="*/ 12 h 14"/>
                    <a:gd name="T10" fmla="*/ 6 w 12"/>
                    <a:gd name="T11" fmla="*/ 14 h 14"/>
                    <a:gd name="T12" fmla="*/ 8 w 12"/>
                    <a:gd name="T13" fmla="*/ 13 h 14"/>
                    <a:gd name="T14" fmla="*/ 11 w 12"/>
                    <a:gd name="T15" fmla="*/ 4 h 14"/>
                    <a:gd name="T16" fmla="*/ 11 w 12"/>
                    <a:gd name="T17" fmla="*/ 2 h 14"/>
                    <a:gd name="T18" fmla="*/ 6 w 12"/>
                    <a:gd name="T19" fmla="*/ 12 h 14"/>
                    <a:gd name="T20" fmla="*/ 2 w 12"/>
                    <a:gd name="T21" fmla="*/ 11 h 14"/>
                    <a:gd name="T22" fmla="*/ 5 w 12"/>
                    <a:gd name="T23" fmla="*/ 2 h 14"/>
                    <a:gd name="T24" fmla="*/ 10 w 12"/>
                    <a:gd name="T25" fmla="*/ 4 h 14"/>
                    <a:gd name="T26" fmla="*/ 6 w 12"/>
                    <a:gd name="T27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4">
                      <a:moveTo>
                        <a:pt x="11" y="2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8" y="1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2" y="3"/>
                        <a:pt x="11" y="2"/>
                        <a:pt x="11" y="2"/>
                      </a:cubicBezTo>
                      <a:close/>
                      <a:moveTo>
                        <a:pt x="6" y="12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lnTo>
                        <a:pt x="6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2" name="Freeform 737">
                  <a:extLst>
                    <a:ext uri="{FF2B5EF4-FFF2-40B4-BE49-F238E27FC236}">
                      <a16:creationId xmlns:a16="http://schemas.microsoft.com/office/drawing/2014/main" id="{4DD9BD99-6C4D-410F-9EC6-A215E6F4C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5214" y="-1002654"/>
                  <a:ext cx="24999" cy="40907"/>
                </a:xfrm>
                <a:custGeom>
                  <a:avLst/>
                  <a:gdLst>
                    <a:gd name="T0" fmla="*/ 5 w 9"/>
                    <a:gd name="T1" fmla="*/ 1 h 15"/>
                    <a:gd name="T2" fmla="*/ 4 w 9"/>
                    <a:gd name="T3" fmla="*/ 1 h 15"/>
                    <a:gd name="T4" fmla="*/ 5 w 9"/>
                    <a:gd name="T5" fmla="*/ 2 h 15"/>
                    <a:gd name="T6" fmla="*/ 7 w 9"/>
                    <a:gd name="T7" fmla="*/ 3 h 15"/>
                    <a:gd name="T8" fmla="*/ 3 w 9"/>
                    <a:gd name="T9" fmla="*/ 12 h 15"/>
                    <a:gd name="T10" fmla="*/ 1 w 9"/>
                    <a:gd name="T11" fmla="*/ 11 h 15"/>
                    <a:gd name="T12" fmla="*/ 0 w 9"/>
                    <a:gd name="T13" fmla="*/ 11 h 15"/>
                    <a:gd name="T14" fmla="*/ 0 w 9"/>
                    <a:gd name="T15" fmla="*/ 12 h 15"/>
                    <a:gd name="T16" fmla="*/ 6 w 9"/>
                    <a:gd name="T17" fmla="*/ 15 h 15"/>
                    <a:gd name="T18" fmla="*/ 7 w 9"/>
                    <a:gd name="T19" fmla="*/ 14 h 15"/>
                    <a:gd name="T20" fmla="*/ 9 w 9"/>
                    <a:gd name="T21" fmla="*/ 11 h 15"/>
                    <a:gd name="T22" fmla="*/ 8 w 9"/>
                    <a:gd name="T23" fmla="*/ 10 h 15"/>
                    <a:gd name="T24" fmla="*/ 7 w 9"/>
                    <a:gd name="T25" fmla="*/ 10 h 15"/>
                    <a:gd name="T26" fmla="*/ 6 w 9"/>
                    <a:gd name="T27" fmla="*/ 13 h 15"/>
                    <a:gd name="T28" fmla="*/ 5 w 9"/>
                    <a:gd name="T29" fmla="*/ 12 h 15"/>
                    <a:gd name="T30" fmla="*/ 9 w 9"/>
                    <a:gd name="T31" fmla="*/ 2 h 15"/>
                    <a:gd name="T32" fmla="*/ 5 w 9"/>
                    <a:gd name="T33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5" y="1"/>
                      </a:move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4" y="1"/>
                        <a:pt x="4" y="2"/>
                        <a:pt x="5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5"/>
                        <a:pt x="7" y="15"/>
                        <a:pt x="7" y="14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0"/>
                        <a:pt x="9" y="10"/>
                        <a:pt x="8" y="10"/>
                      </a:cubicBezTo>
                      <a:cubicBezTo>
                        <a:pt x="8" y="9"/>
                        <a:pt x="8" y="10"/>
                        <a:pt x="7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3" name="Freeform 738">
                  <a:extLst>
                    <a:ext uri="{FF2B5EF4-FFF2-40B4-BE49-F238E27FC236}">
                      <a16:creationId xmlns:a16="http://schemas.microsoft.com/office/drawing/2014/main" id="{89B96B8F-20F6-4CBF-809C-F54E041822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64758" y="-989019"/>
                  <a:ext cx="34089" cy="40907"/>
                </a:xfrm>
                <a:custGeom>
                  <a:avLst/>
                  <a:gdLst>
                    <a:gd name="T0" fmla="*/ 11 w 12"/>
                    <a:gd name="T1" fmla="*/ 3 h 15"/>
                    <a:gd name="T2" fmla="*/ 6 w 12"/>
                    <a:gd name="T3" fmla="*/ 1 h 15"/>
                    <a:gd name="T4" fmla="*/ 4 w 12"/>
                    <a:gd name="T5" fmla="*/ 2 h 15"/>
                    <a:gd name="T6" fmla="*/ 0 w 12"/>
                    <a:gd name="T7" fmla="*/ 10 h 15"/>
                    <a:gd name="T8" fmla="*/ 1 w 12"/>
                    <a:gd name="T9" fmla="*/ 12 h 15"/>
                    <a:gd name="T10" fmla="*/ 5 w 12"/>
                    <a:gd name="T11" fmla="*/ 14 h 15"/>
                    <a:gd name="T12" fmla="*/ 7 w 12"/>
                    <a:gd name="T13" fmla="*/ 14 h 15"/>
                    <a:gd name="T14" fmla="*/ 11 w 12"/>
                    <a:gd name="T15" fmla="*/ 5 h 15"/>
                    <a:gd name="T16" fmla="*/ 11 w 12"/>
                    <a:gd name="T17" fmla="*/ 3 h 15"/>
                    <a:gd name="T18" fmla="*/ 6 w 12"/>
                    <a:gd name="T19" fmla="*/ 13 h 15"/>
                    <a:gd name="T20" fmla="*/ 1 w 12"/>
                    <a:gd name="T21" fmla="*/ 11 h 15"/>
                    <a:gd name="T22" fmla="*/ 5 w 12"/>
                    <a:gd name="T23" fmla="*/ 2 h 15"/>
                    <a:gd name="T24" fmla="*/ 10 w 12"/>
                    <a:gd name="T25" fmla="*/ 4 h 15"/>
                    <a:gd name="T26" fmla="*/ 6 w 12"/>
                    <a:gd name="T27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5">
                      <a:moveTo>
                        <a:pt x="11" y="3"/>
                      </a:move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4" y="1"/>
                        <a:pt x="4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6" y="15"/>
                        <a:pt x="7" y="14"/>
                        <a:pt x="7" y="14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4"/>
                        <a:pt x="11" y="3"/>
                        <a:pt x="11" y="3"/>
                      </a:cubicBezTo>
                      <a:close/>
                      <a:moveTo>
                        <a:pt x="6" y="13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lnTo>
                        <a:pt x="6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4" name="Freeform 739">
                  <a:extLst>
                    <a:ext uri="{FF2B5EF4-FFF2-40B4-BE49-F238E27FC236}">
                      <a16:creationId xmlns:a16="http://schemas.microsoft.com/office/drawing/2014/main" id="{DF4D182D-17C6-46AF-93BA-9A2A183CD0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94302" y="-979928"/>
                  <a:ext cx="43179" cy="49997"/>
                </a:xfrm>
                <a:custGeom>
                  <a:avLst/>
                  <a:gdLst>
                    <a:gd name="T0" fmla="*/ 1 w 15"/>
                    <a:gd name="T1" fmla="*/ 15 h 18"/>
                    <a:gd name="T2" fmla="*/ 7 w 15"/>
                    <a:gd name="T3" fmla="*/ 17 h 18"/>
                    <a:gd name="T4" fmla="*/ 9 w 15"/>
                    <a:gd name="T5" fmla="*/ 16 h 18"/>
                    <a:gd name="T6" fmla="*/ 15 w 15"/>
                    <a:gd name="T7" fmla="*/ 6 h 18"/>
                    <a:gd name="T8" fmla="*/ 14 w 15"/>
                    <a:gd name="T9" fmla="*/ 3 h 18"/>
                    <a:gd name="T10" fmla="*/ 8 w 15"/>
                    <a:gd name="T11" fmla="*/ 0 h 18"/>
                    <a:gd name="T12" fmla="*/ 5 w 15"/>
                    <a:gd name="T13" fmla="*/ 1 h 18"/>
                    <a:gd name="T14" fmla="*/ 0 w 15"/>
                    <a:gd name="T15" fmla="*/ 12 h 18"/>
                    <a:gd name="T16" fmla="*/ 1 w 15"/>
                    <a:gd name="T17" fmla="*/ 15 h 18"/>
                    <a:gd name="T18" fmla="*/ 7 w 15"/>
                    <a:gd name="T19" fmla="*/ 2 h 18"/>
                    <a:gd name="T20" fmla="*/ 13 w 15"/>
                    <a:gd name="T21" fmla="*/ 5 h 18"/>
                    <a:gd name="T22" fmla="*/ 8 w 15"/>
                    <a:gd name="T23" fmla="*/ 16 h 18"/>
                    <a:gd name="T24" fmla="*/ 2 w 15"/>
                    <a:gd name="T25" fmla="*/ 13 h 18"/>
                    <a:gd name="T26" fmla="*/ 7 w 15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" h="18">
                      <a:moveTo>
                        <a:pt x="1" y="15"/>
                      </a:move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8" y="18"/>
                        <a:pt x="9" y="18"/>
                        <a:pt x="9" y="1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5"/>
                        <a:pt x="15" y="4"/>
                        <a:pt x="14" y="3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6" y="0"/>
                        <a:pt x="5" y="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0" y="14"/>
                        <a:pt x="1" y="15"/>
                      </a:cubicBezTo>
                      <a:close/>
                      <a:moveTo>
                        <a:pt x="7" y="2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2" y="13"/>
                        <a:pt x="2" y="13"/>
                        <a:pt x="2" y="13"/>
                      </a:cubicBez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5" name="Freeform 740">
                  <a:extLst>
                    <a:ext uri="{FF2B5EF4-FFF2-40B4-BE49-F238E27FC236}">
                      <a16:creationId xmlns:a16="http://schemas.microsoft.com/office/drawing/2014/main" id="{93F021B2-C635-4AAA-89A8-EE8C724BE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0664" y="-964020"/>
                  <a:ext cx="34089" cy="52270"/>
                </a:xfrm>
                <a:custGeom>
                  <a:avLst/>
                  <a:gdLst>
                    <a:gd name="T0" fmla="*/ 8 w 12"/>
                    <a:gd name="T1" fmla="*/ 1 h 19"/>
                    <a:gd name="T2" fmla="*/ 6 w 12"/>
                    <a:gd name="T3" fmla="*/ 1 h 19"/>
                    <a:gd name="T4" fmla="*/ 7 w 12"/>
                    <a:gd name="T5" fmla="*/ 3 h 19"/>
                    <a:gd name="T6" fmla="*/ 9 w 12"/>
                    <a:gd name="T7" fmla="*/ 4 h 19"/>
                    <a:gd name="T8" fmla="*/ 4 w 12"/>
                    <a:gd name="T9" fmla="*/ 14 h 19"/>
                    <a:gd name="T10" fmla="*/ 1 w 12"/>
                    <a:gd name="T11" fmla="*/ 13 h 19"/>
                    <a:gd name="T12" fmla="*/ 0 w 12"/>
                    <a:gd name="T13" fmla="*/ 13 h 19"/>
                    <a:gd name="T14" fmla="*/ 0 w 12"/>
                    <a:gd name="T15" fmla="*/ 15 h 19"/>
                    <a:gd name="T16" fmla="*/ 8 w 12"/>
                    <a:gd name="T17" fmla="*/ 19 h 19"/>
                    <a:gd name="T18" fmla="*/ 9 w 12"/>
                    <a:gd name="T19" fmla="*/ 18 h 19"/>
                    <a:gd name="T20" fmla="*/ 11 w 12"/>
                    <a:gd name="T21" fmla="*/ 14 h 19"/>
                    <a:gd name="T22" fmla="*/ 11 w 12"/>
                    <a:gd name="T23" fmla="*/ 12 h 19"/>
                    <a:gd name="T24" fmla="*/ 9 w 12"/>
                    <a:gd name="T25" fmla="*/ 13 h 19"/>
                    <a:gd name="T26" fmla="*/ 8 w 12"/>
                    <a:gd name="T27" fmla="*/ 16 h 19"/>
                    <a:gd name="T28" fmla="*/ 6 w 12"/>
                    <a:gd name="T29" fmla="*/ 15 h 19"/>
                    <a:gd name="T30" fmla="*/ 12 w 12"/>
                    <a:gd name="T31" fmla="*/ 3 h 19"/>
                    <a:gd name="T32" fmla="*/ 8 w 12"/>
                    <a:gd name="T33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9">
                      <a:moveTo>
                        <a:pt x="8" y="1"/>
                      </a:moveTo>
                      <a:cubicBezTo>
                        <a:pt x="7" y="0"/>
                        <a:pt x="7" y="0"/>
                        <a:pt x="6" y="1"/>
                      </a:cubicBezTo>
                      <a:cubicBezTo>
                        <a:pt x="6" y="2"/>
                        <a:pt x="6" y="2"/>
                        <a:pt x="7" y="3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0" y="13"/>
                        <a:pt x="0" y="13"/>
                      </a:cubicBezTo>
                      <a:cubicBezTo>
                        <a:pt x="0" y="14"/>
                        <a:pt x="0" y="15"/>
                        <a:pt x="0" y="15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9" y="19"/>
                        <a:pt x="9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2"/>
                        <a:pt x="11" y="12"/>
                      </a:cubicBezTo>
                      <a:cubicBezTo>
                        <a:pt x="10" y="12"/>
                        <a:pt x="10" y="12"/>
                        <a:pt x="9" y="1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2" y="3"/>
                        <a:pt x="12" y="3"/>
                        <a:pt x="12" y="3"/>
                      </a:cubicBezTo>
                      <a:lnTo>
                        <a:pt x="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6" name="Freeform 741">
                  <a:extLst>
                    <a:ext uri="{FF2B5EF4-FFF2-40B4-BE49-F238E27FC236}">
                      <a16:creationId xmlns:a16="http://schemas.microsoft.com/office/drawing/2014/main" id="{FF411D96-3A19-4122-BEEC-08DC06C3F9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67025" y="-941294"/>
                  <a:ext cx="45452" cy="49997"/>
                </a:xfrm>
                <a:custGeom>
                  <a:avLst/>
                  <a:gdLst>
                    <a:gd name="T0" fmla="*/ 14 w 16"/>
                    <a:gd name="T1" fmla="*/ 3 h 18"/>
                    <a:gd name="T2" fmla="*/ 9 w 16"/>
                    <a:gd name="T3" fmla="*/ 0 h 18"/>
                    <a:gd name="T4" fmla="*/ 6 w 16"/>
                    <a:gd name="T5" fmla="*/ 1 h 18"/>
                    <a:gd name="T6" fmla="*/ 0 w 16"/>
                    <a:gd name="T7" fmla="*/ 11 h 18"/>
                    <a:gd name="T8" fmla="*/ 1 w 16"/>
                    <a:gd name="T9" fmla="*/ 14 h 18"/>
                    <a:gd name="T10" fmla="*/ 7 w 16"/>
                    <a:gd name="T11" fmla="*/ 17 h 18"/>
                    <a:gd name="T12" fmla="*/ 9 w 16"/>
                    <a:gd name="T13" fmla="*/ 16 h 18"/>
                    <a:gd name="T14" fmla="*/ 15 w 16"/>
                    <a:gd name="T15" fmla="*/ 6 h 18"/>
                    <a:gd name="T16" fmla="*/ 14 w 16"/>
                    <a:gd name="T17" fmla="*/ 3 h 18"/>
                    <a:gd name="T18" fmla="*/ 8 w 16"/>
                    <a:gd name="T19" fmla="*/ 15 h 18"/>
                    <a:gd name="T20" fmla="*/ 2 w 16"/>
                    <a:gd name="T21" fmla="*/ 12 h 18"/>
                    <a:gd name="T22" fmla="*/ 8 w 16"/>
                    <a:gd name="T23" fmla="*/ 2 h 18"/>
                    <a:gd name="T24" fmla="*/ 13 w 16"/>
                    <a:gd name="T25" fmla="*/ 5 h 18"/>
                    <a:gd name="T26" fmla="*/ 8 w 16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4" y="3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7" y="0"/>
                        <a:pt x="6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4"/>
                        <a:pt x="1" y="14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8" y="18"/>
                        <a:pt x="9" y="17"/>
                        <a:pt x="9" y="1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5" y="4"/>
                        <a:pt x="14" y="3"/>
                      </a:cubicBezTo>
                      <a:close/>
                      <a:moveTo>
                        <a:pt x="8" y="15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3" y="5"/>
                        <a:pt x="13" y="5"/>
                        <a:pt x="13" y="5"/>
                      </a:cubicBezTo>
                      <a:lnTo>
                        <a:pt x="8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7" name="Freeform 742">
                  <a:extLst>
                    <a:ext uri="{FF2B5EF4-FFF2-40B4-BE49-F238E27FC236}">
                      <a16:creationId xmlns:a16="http://schemas.microsoft.com/office/drawing/2014/main" id="{E238800D-B35E-45E2-AE94-B8C655AFCB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03387" y="-923113"/>
                  <a:ext cx="43179" cy="49997"/>
                </a:xfrm>
                <a:custGeom>
                  <a:avLst/>
                  <a:gdLst>
                    <a:gd name="T0" fmla="*/ 1 w 16"/>
                    <a:gd name="T1" fmla="*/ 14 h 18"/>
                    <a:gd name="T2" fmla="*/ 6 w 16"/>
                    <a:gd name="T3" fmla="*/ 17 h 18"/>
                    <a:gd name="T4" fmla="*/ 9 w 16"/>
                    <a:gd name="T5" fmla="*/ 17 h 18"/>
                    <a:gd name="T6" fmla="*/ 15 w 16"/>
                    <a:gd name="T7" fmla="*/ 6 h 18"/>
                    <a:gd name="T8" fmla="*/ 14 w 16"/>
                    <a:gd name="T9" fmla="*/ 4 h 18"/>
                    <a:gd name="T10" fmla="*/ 9 w 16"/>
                    <a:gd name="T11" fmla="*/ 1 h 18"/>
                    <a:gd name="T12" fmla="*/ 6 w 16"/>
                    <a:gd name="T13" fmla="*/ 1 h 18"/>
                    <a:gd name="T14" fmla="*/ 0 w 16"/>
                    <a:gd name="T15" fmla="*/ 12 h 18"/>
                    <a:gd name="T16" fmla="*/ 1 w 16"/>
                    <a:gd name="T17" fmla="*/ 14 h 18"/>
                    <a:gd name="T18" fmla="*/ 8 w 16"/>
                    <a:gd name="T19" fmla="*/ 2 h 18"/>
                    <a:gd name="T20" fmla="*/ 13 w 16"/>
                    <a:gd name="T21" fmla="*/ 5 h 18"/>
                    <a:gd name="T22" fmla="*/ 7 w 16"/>
                    <a:gd name="T23" fmla="*/ 16 h 18"/>
                    <a:gd name="T24" fmla="*/ 2 w 16"/>
                    <a:gd name="T25" fmla="*/ 13 h 18"/>
                    <a:gd name="T26" fmla="*/ 8 w 16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" y="14"/>
                      </a:move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9" y="18"/>
                        <a:pt x="9" y="1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5" y="4"/>
                        <a:pt x="14" y="4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0"/>
                        <a:pt x="6" y="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0" y="14"/>
                        <a:pt x="1" y="14"/>
                      </a:cubicBezTo>
                      <a:close/>
                      <a:moveTo>
                        <a:pt x="8" y="2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2" y="13"/>
                        <a:pt x="2" y="13"/>
                        <a:pt x="2" y="13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8" name="Freeform 743">
                  <a:extLst>
                    <a:ext uri="{FF2B5EF4-FFF2-40B4-BE49-F238E27FC236}">
                      <a16:creationId xmlns:a16="http://schemas.microsoft.com/office/drawing/2014/main" id="{D680E1DA-C541-45BE-B07B-44D1D0D41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5203" y="-902660"/>
                  <a:ext cx="40907" cy="52270"/>
                </a:xfrm>
                <a:custGeom>
                  <a:avLst/>
                  <a:gdLst>
                    <a:gd name="T0" fmla="*/ 9 w 14"/>
                    <a:gd name="T1" fmla="*/ 1 h 19"/>
                    <a:gd name="T2" fmla="*/ 8 w 14"/>
                    <a:gd name="T3" fmla="*/ 1 h 19"/>
                    <a:gd name="T4" fmla="*/ 8 w 14"/>
                    <a:gd name="T5" fmla="*/ 2 h 19"/>
                    <a:gd name="T6" fmla="*/ 11 w 14"/>
                    <a:gd name="T7" fmla="*/ 4 h 19"/>
                    <a:gd name="T8" fmla="*/ 5 w 14"/>
                    <a:gd name="T9" fmla="*/ 14 h 19"/>
                    <a:gd name="T10" fmla="*/ 2 w 14"/>
                    <a:gd name="T11" fmla="*/ 12 h 19"/>
                    <a:gd name="T12" fmla="*/ 1 w 14"/>
                    <a:gd name="T13" fmla="*/ 13 h 19"/>
                    <a:gd name="T14" fmla="*/ 1 w 14"/>
                    <a:gd name="T15" fmla="*/ 14 h 19"/>
                    <a:gd name="T16" fmla="*/ 8 w 14"/>
                    <a:gd name="T17" fmla="*/ 18 h 19"/>
                    <a:gd name="T18" fmla="*/ 9 w 14"/>
                    <a:gd name="T19" fmla="*/ 18 h 19"/>
                    <a:gd name="T20" fmla="*/ 12 w 14"/>
                    <a:gd name="T21" fmla="*/ 14 h 19"/>
                    <a:gd name="T22" fmla="*/ 12 w 14"/>
                    <a:gd name="T23" fmla="*/ 12 h 19"/>
                    <a:gd name="T24" fmla="*/ 10 w 14"/>
                    <a:gd name="T25" fmla="*/ 13 h 19"/>
                    <a:gd name="T26" fmla="*/ 8 w 14"/>
                    <a:gd name="T27" fmla="*/ 16 h 19"/>
                    <a:gd name="T28" fmla="*/ 6 w 14"/>
                    <a:gd name="T29" fmla="*/ 15 h 19"/>
                    <a:gd name="T30" fmla="*/ 14 w 14"/>
                    <a:gd name="T31" fmla="*/ 3 h 19"/>
                    <a:gd name="T32" fmla="*/ 9 w 14"/>
                    <a:gd name="T33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9" y="1"/>
                      </a:moveTo>
                      <a:cubicBezTo>
                        <a:pt x="9" y="0"/>
                        <a:pt x="8" y="0"/>
                        <a:pt x="8" y="1"/>
                      </a:cubicBezTo>
                      <a:cubicBezTo>
                        <a:pt x="7" y="2"/>
                        <a:pt x="8" y="2"/>
                        <a:pt x="8" y="2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2"/>
                        <a:pt x="1" y="12"/>
                        <a:pt x="1" y="13"/>
                      </a:cubicBezTo>
                      <a:cubicBezTo>
                        <a:pt x="0" y="13"/>
                        <a:pt x="0" y="14"/>
                        <a:pt x="1" y="14"/>
                      </a:cubicBez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8" y="19"/>
                        <a:pt x="9" y="19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2" y="12"/>
                      </a:cubicBezTo>
                      <a:cubicBezTo>
                        <a:pt x="11" y="12"/>
                        <a:pt x="10" y="12"/>
                        <a:pt x="10" y="1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lnTo>
                        <a:pt x="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9" name="Freeform 744">
                  <a:extLst>
                    <a:ext uri="{FF2B5EF4-FFF2-40B4-BE49-F238E27FC236}">
                      <a16:creationId xmlns:a16="http://schemas.microsoft.com/office/drawing/2014/main" id="{419D8798-459D-417E-91D4-CF8D5903FD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71565" y="-877661"/>
                  <a:ext cx="45452" cy="47725"/>
                </a:xfrm>
                <a:custGeom>
                  <a:avLst/>
                  <a:gdLst>
                    <a:gd name="T0" fmla="*/ 1 w 16"/>
                    <a:gd name="T1" fmla="*/ 13 h 17"/>
                    <a:gd name="T2" fmla="*/ 6 w 16"/>
                    <a:gd name="T3" fmla="*/ 17 h 17"/>
                    <a:gd name="T4" fmla="*/ 9 w 16"/>
                    <a:gd name="T5" fmla="*/ 16 h 17"/>
                    <a:gd name="T6" fmla="*/ 15 w 16"/>
                    <a:gd name="T7" fmla="*/ 6 h 17"/>
                    <a:gd name="T8" fmla="*/ 15 w 16"/>
                    <a:gd name="T9" fmla="*/ 3 h 17"/>
                    <a:gd name="T10" fmla="*/ 10 w 16"/>
                    <a:gd name="T11" fmla="*/ 0 h 17"/>
                    <a:gd name="T12" fmla="*/ 7 w 16"/>
                    <a:gd name="T13" fmla="*/ 1 h 17"/>
                    <a:gd name="T14" fmla="*/ 1 w 16"/>
                    <a:gd name="T15" fmla="*/ 11 h 17"/>
                    <a:gd name="T16" fmla="*/ 1 w 16"/>
                    <a:gd name="T17" fmla="*/ 13 h 17"/>
                    <a:gd name="T18" fmla="*/ 9 w 16"/>
                    <a:gd name="T19" fmla="*/ 2 h 17"/>
                    <a:gd name="T20" fmla="*/ 14 w 16"/>
                    <a:gd name="T21" fmla="*/ 5 h 17"/>
                    <a:gd name="T22" fmla="*/ 7 w 16"/>
                    <a:gd name="T23" fmla="*/ 15 h 17"/>
                    <a:gd name="T24" fmla="*/ 2 w 16"/>
                    <a:gd name="T25" fmla="*/ 12 h 17"/>
                    <a:gd name="T26" fmla="*/ 9 w 16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7">
                      <a:moveTo>
                        <a:pt x="1" y="13"/>
                      </a:move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7"/>
                        <a:pt x="8" y="17"/>
                        <a:pt x="9" y="1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6" y="4"/>
                        <a:pt x="15" y="3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3"/>
                      </a:cubicBezTo>
                      <a:close/>
                      <a:moveTo>
                        <a:pt x="9" y="2"/>
                      </a:move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2" y="12"/>
                        <a:pt x="2" y="12"/>
                        <a:pt x="2" y="12"/>
                      </a:cubicBezTo>
                      <a:lnTo>
                        <a:pt x="9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0" name="Freeform 745">
                  <a:extLst>
                    <a:ext uri="{FF2B5EF4-FFF2-40B4-BE49-F238E27FC236}">
                      <a16:creationId xmlns:a16="http://schemas.microsoft.com/office/drawing/2014/main" id="{0EE730EB-CE7E-4F06-9EE2-6B4B6389C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5654" y="-859480"/>
                  <a:ext cx="38634" cy="54543"/>
                </a:xfrm>
                <a:custGeom>
                  <a:avLst/>
                  <a:gdLst>
                    <a:gd name="T0" fmla="*/ 8 w 14"/>
                    <a:gd name="T1" fmla="*/ 1 h 19"/>
                    <a:gd name="T2" fmla="*/ 8 w 14"/>
                    <a:gd name="T3" fmla="*/ 3 h 19"/>
                    <a:gd name="T4" fmla="*/ 11 w 14"/>
                    <a:gd name="T5" fmla="*/ 4 h 19"/>
                    <a:gd name="T6" fmla="*/ 4 w 14"/>
                    <a:gd name="T7" fmla="*/ 14 h 19"/>
                    <a:gd name="T8" fmla="*/ 2 w 14"/>
                    <a:gd name="T9" fmla="*/ 12 h 19"/>
                    <a:gd name="T10" fmla="*/ 0 w 14"/>
                    <a:gd name="T11" fmla="*/ 13 h 19"/>
                    <a:gd name="T12" fmla="*/ 1 w 14"/>
                    <a:gd name="T13" fmla="*/ 14 h 19"/>
                    <a:gd name="T14" fmla="*/ 7 w 14"/>
                    <a:gd name="T15" fmla="*/ 19 h 19"/>
                    <a:gd name="T16" fmla="*/ 9 w 14"/>
                    <a:gd name="T17" fmla="*/ 18 h 19"/>
                    <a:gd name="T18" fmla="*/ 12 w 14"/>
                    <a:gd name="T19" fmla="*/ 14 h 19"/>
                    <a:gd name="T20" fmla="*/ 11 w 14"/>
                    <a:gd name="T21" fmla="*/ 13 h 19"/>
                    <a:gd name="T22" fmla="*/ 10 w 14"/>
                    <a:gd name="T23" fmla="*/ 13 h 19"/>
                    <a:gd name="T24" fmla="*/ 8 w 14"/>
                    <a:gd name="T25" fmla="*/ 16 h 19"/>
                    <a:gd name="T26" fmla="*/ 6 w 14"/>
                    <a:gd name="T27" fmla="*/ 15 h 19"/>
                    <a:gd name="T28" fmla="*/ 14 w 14"/>
                    <a:gd name="T29" fmla="*/ 4 h 19"/>
                    <a:gd name="T30" fmla="*/ 10 w 14"/>
                    <a:gd name="T31" fmla="*/ 1 h 19"/>
                    <a:gd name="T32" fmla="*/ 8 w 14"/>
                    <a:gd name="T33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8" y="1"/>
                      </a:move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2"/>
                        <a:pt x="1" y="12"/>
                        <a:pt x="0" y="13"/>
                      </a:cubicBezTo>
                      <a:cubicBezTo>
                        <a:pt x="0" y="13"/>
                        <a:pt x="0" y="14"/>
                        <a:pt x="1" y="14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8" y="19"/>
                        <a:pt x="8" y="19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4"/>
                        <a:pt x="12" y="13"/>
                        <a:pt x="11" y="13"/>
                      </a:cubicBezTo>
                      <a:cubicBezTo>
                        <a:pt x="11" y="12"/>
                        <a:pt x="10" y="12"/>
                        <a:pt x="10" y="1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1"/>
                        <a:pt x="9" y="0"/>
                        <a:pt x="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1" name="Freeform 746">
                  <a:extLst>
                    <a:ext uri="{FF2B5EF4-FFF2-40B4-BE49-F238E27FC236}">
                      <a16:creationId xmlns:a16="http://schemas.microsoft.com/office/drawing/2014/main" id="{05C3B021-A6BE-4B06-977F-CE4E7DFA272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39743" y="-834481"/>
                  <a:ext cx="45452" cy="49997"/>
                </a:xfrm>
                <a:custGeom>
                  <a:avLst/>
                  <a:gdLst>
                    <a:gd name="T0" fmla="*/ 8 w 17"/>
                    <a:gd name="T1" fmla="*/ 1 h 18"/>
                    <a:gd name="T2" fmla="*/ 1 w 17"/>
                    <a:gd name="T3" fmla="*/ 11 h 18"/>
                    <a:gd name="T4" fmla="*/ 2 w 17"/>
                    <a:gd name="T5" fmla="*/ 14 h 18"/>
                    <a:gd name="T6" fmla="*/ 6 w 17"/>
                    <a:gd name="T7" fmla="*/ 17 h 18"/>
                    <a:gd name="T8" fmla="*/ 9 w 17"/>
                    <a:gd name="T9" fmla="*/ 17 h 18"/>
                    <a:gd name="T10" fmla="*/ 16 w 17"/>
                    <a:gd name="T11" fmla="*/ 7 h 18"/>
                    <a:gd name="T12" fmla="*/ 16 w 17"/>
                    <a:gd name="T13" fmla="*/ 5 h 18"/>
                    <a:gd name="T14" fmla="*/ 11 w 17"/>
                    <a:gd name="T15" fmla="*/ 1 h 18"/>
                    <a:gd name="T16" fmla="*/ 8 w 17"/>
                    <a:gd name="T17" fmla="*/ 1 h 18"/>
                    <a:gd name="T18" fmla="*/ 14 w 17"/>
                    <a:gd name="T19" fmla="*/ 6 h 18"/>
                    <a:gd name="T20" fmla="*/ 8 w 17"/>
                    <a:gd name="T21" fmla="*/ 16 h 18"/>
                    <a:gd name="T22" fmla="*/ 3 w 17"/>
                    <a:gd name="T23" fmla="*/ 12 h 18"/>
                    <a:gd name="T24" fmla="*/ 10 w 17"/>
                    <a:gd name="T25" fmla="*/ 3 h 18"/>
                    <a:gd name="T26" fmla="*/ 14 w 17"/>
                    <a:gd name="T27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8" y="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1" y="13"/>
                        <a:pt x="2" y="14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9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1"/>
                        <a:pt x="8" y="1"/>
                      </a:cubicBezTo>
                      <a:close/>
                      <a:moveTo>
                        <a:pt x="14" y="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0" y="3"/>
                        <a:pt x="10" y="3"/>
                        <a:pt x="10" y="3"/>
                      </a:cubicBezTo>
                      <a:lnTo>
                        <a:pt x="1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2" name="Freeform 747">
                  <a:extLst>
                    <a:ext uri="{FF2B5EF4-FFF2-40B4-BE49-F238E27FC236}">
                      <a16:creationId xmlns:a16="http://schemas.microsoft.com/office/drawing/2014/main" id="{242A9865-7512-4E63-9CD5-44EA1D6B90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71560" y="-809483"/>
                  <a:ext cx="47725" cy="49997"/>
                </a:xfrm>
                <a:custGeom>
                  <a:avLst/>
                  <a:gdLst>
                    <a:gd name="T0" fmla="*/ 6 w 17"/>
                    <a:gd name="T1" fmla="*/ 17 h 18"/>
                    <a:gd name="T2" fmla="*/ 9 w 17"/>
                    <a:gd name="T3" fmla="*/ 17 h 18"/>
                    <a:gd name="T4" fmla="*/ 16 w 17"/>
                    <a:gd name="T5" fmla="*/ 7 h 18"/>
                    <a:gd name="T6" fmla="*/ 16 w 17"/>
                    <a:gd name="T7" fmla="*/ 4 h 18"/>
                    <a:gd name="T8" fmla="*/ 11 w 17"/>
                    <a:gd name="T9" fmla="*/ 1 h 18"/>
                    <a:gd name="T10" fmla="*/ 8 w 17"/>
                    <a:gd name="T11" fmla="*/ 1 h 18"/>
                    <a:gd name="T12" fmla="*/ 1 w 17"/>
                    <a:gd name="T13" fmla="*/ 11 h 18"/>
                    <a:gd name="T14" fmla="*/ 1 w 17"/>
                    <a:gd name="T15" fmla="*/ 14 h 18"/>
                    <a:gd name="T16" fmla="*/ 6 w 17"/>
                    <a:gd name="T17" fmla="*/ 17 h 18"/>
                    <a:gd name="T18" fmla="*/ 10 w 17"/>
                    <a:gd name="T19" fmla="*/ 2 h 18"/>
                    <a:gd name="T20" fmla="*/ 15 w 17"/>
                    <a:gd name="T21" fmla="*/ 6 h 18"/>
                    <a:gd name="T22" fmla="*/ 7 w 17"/>
                    <a:gd name="T23" fmla="*/ 16 h 18"/>
                    <a:gd name="T24" fmla="*/ 3 w 17"/>
                    <a:gd name="T25" fmla="*/ 12 h 18"/>
                    <a:gd name="T26" fmla="*/ 10 w 17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6" y="17"/>
                      </a:move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lnTo>
                        <a:pt x="6" y="17"/>
                      </a:lnTo>
                      <a:close/>
                      <a:moveTo>
                        <a:pt x="10" y="2"/>
                      </a:move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3" y="12"/>
                        <a:pt x="3" y="12"/>
                        <a:pt x="3" y="12"/>
                      </a:cubicBez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3" name="Freeform 748">
                  <a:extLst>
                    <a:ext uri="{FF2B5EF4-FFF2-40B4-BE49-F238E27FC236}">
                      <a16:creationId xmlns:a16="http://schemas.microsoft.com/office/drawing/2014/main" id="{21549CCB-A94B-4F15-A48D-86C4DADD6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5649" y="-784484"/>
                  <a:ext cx="38634" cy="49997"/>
                </a:xfrm>
                <a:custGeom>
                  <a:avLst/>
                  <a:gdLst>
                    <a:gd name="T0" fmla="*/ 7 w 14"/>
                    <a:gd name="T1" fmla="*/ 18 h 18"/>
                    <a:gd name="T2" fmla="*/ 8 w 14"/>
                    <a:gd name="T3" fmla="*/ 18 h 18"/>
                    <a:gd name="T4" fmla="*/ 11 w 14"/>
                    <a:gd name="T5" fmla="*/ 14 h 18"/>
                    <a:gd name="T6" fmla="*/ 11 w 14"/>
                    <a:gd name="T7" fmla="*/ 12 h 18"/>
                    <a:gd name="T8" fmla="*/ 10 w 14"/>
                    <a:gd name="T9" fmla="*/ 12 h 18"/>
                    <a:gd name="T10" fmla="*/ 7 w 14"/>
                    <a:gd name="T11" fmla="*/ 16 h 18"/>
                    <a:gd name="T12" fmla="*/ 5 w 14"/>
                    <a:gd name="T13" fmla="*/ 14 h 18"/>
                    <a:gd name="T14" fmla="*/ 14 w 14"/>
                    <a:gd name="T15" fmla="*/ 3 h 18"/>
                    <a:gd name="T16" fmla="*/ 10 w 14"/>
                    <a:gd name="T17" fmla="*/ 0 h 18"/>
                    <a:gd name="T18" fmla="*/ 9 w 14"/>
                    <a:gd name="T19" fmla="*/ 0 h 18"/>
                    <a:gd name="T20" fmla="*/ 9 w 14"/>
                    <a:gd name="T21" fmla="*/ 2 h 18"/>
                    <a:gd name="T22" fmla="*/ 11 w 14"/>
                    <a:gd name="T23" fmla="*/ 4 h 18"/>
                    <a:gd name="T24" fmla="*/ 4 w 14"/>
                    <a:gd name="T25" fmla="*/ 13 h 18"/>
                    <a:gd name="T26" fmla="*/ 1 w 14"/>
                    <a:gd name="T27" fmla="*/ 11 h 18"/>
                    <a:gd name="T28" fmla="*/ 0 w 14"/>
                    <a:gd name="T29" fmla="*/ 11 h 18"/>
                    <a:gd name="T30" fmla="*/ 0 w 14"/>
                    <a:gd name="T31" fmla="*/ 13 h 18"/>
                    <a:gd name="T32" fmla="*/ 7 w 14"/>
                    <a:gd name="T3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8">
                      <a:moveTo>
                        <a:pt x="7" y="18"/>
                      </a:moveTo>
                      <a:cubicBezTo>
                        <a:pt x="7" y="18"/>
                        <a:pt x="7" y="18"/>
                        <a:pt x="8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8" y="1"/>
                        <a:pt x="8" y="2"/>
                        <a:pt x="9" y="2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1"/>
                        <a:pt x="0" y="11"/>
                      </a:cubicBezTo>
                      <a:cubicBezTo>
                        <a:pt x="0" y="12"/>
                        <a:pt x="0" y="12"/>
                        <a:pt x="0" y="13"/>
                      </a:cubicBezTo>
                      <a:lnTo>
                        <a:pt x="7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4" name="Freeform 749">
                  <a:extLst>
                    <a:ext uri="{FF2B5EF4-FFF2-40B4-BE49-F238E27FC236}">
                      <a16:creationId xmlns:a16="http://schemas.microsoft.com/office/drawing/2014/main" id="{48502AC5-B6E5-49A1-8FE9-AAA3B54B32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35193" y="-754940"/>
                  <a:ext cx="47725" cy="45452"/>
                </a:xfrm>
                <a:custGeom>
                  <a:avLst/>
                  <a:gdLst>
                    <a:gd name="T0" fmla="*/ 9 w 17"/>
                    <a:gd name="T1" fmla="*/ 1 h 17"/>
                    <a:gd name="T2" fmla="*/ 1 w 17"/>
                    <a:gd name="T3" fmla="*/ 10 h 17"/>
                    <a:gd name="T4" fmla="*/ 1 w 17"/>
                    <a:gd name="T5" fmla="*/ 13 h 17"/>
                    <a:gd name="T6" fmla="*/ 6 w 17"/>
                    <a:gd name="T7" fmla="*/ 16 h 17"/>
                    <a:gd name="T8" fmla="*/ 9 w 17"/>
                    <a:gd name="T9" fmla="*/ 16 h 17"/>
                    <a:gd name="T10" fmla="*/ 16 w 17"/>
                    <a:gd name="T11" fmla="*/ 7 h 17"/>
                    <a:gd name="T12" fmla="*/ 16 w 17"/>
                    <a:gd name="T13" fmla="*/ 4 h 17"/>
                    <a:gd name="T14" fmla="*/ 12 w 17"/>
                    <a:gd name="T15" fmla="*/ 0 h 17"/>
                    <a:gd name="T16" fmla="*/ 9 w 17"/>
                    <a:gd name="T17" fmla="*/ 1 h 17"/>
                    <a:gd name="T18" fmla="*/ 15 w 17"/>
                    <a:gd name="T19" fmla="*/ 6 h 17"/>
                    <a:gd name="T20" fmla="*/ 7 w 17"/>
                    <a:gd name="T21" fmla="*/ 15 h 17"/>
                    <a:gd name="T22" fmla="*/ 3 w 17"/>
                    <a:gd name="T23" fmla="*/ 11 h 17"/>
                    <a:gd name="T24" fmla="*/ 10 w 17"/>
                    <a:gd name="T25" fmla="*/ 2 h 17"/>
                    <a:gd name="T26" fmla="*/ 15 w 17"/>
                    <a:gd name="T27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9" y="1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1" y="13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7" y="17"/>
                        <a:pt x="8" y="17"/>
                        <a:pt x="9" y="1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9" y="0"/>
                        <a:pt x="9" y="1"/>
                      </a:cubicBezTo>
                      <a:close/>
                      <a:moveTo>
                        <a:pt x="15" y="6"/>
                      </a:move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5" name="Freeform 750">
                  <a:extLst>
                    <a:ext uri="{FF2B5EF4-FFF2-40B4-BE49-F238E27FC236}">
                      <a16:creationId xmlns:a16="http://schemas.microsoft.com/office/drawing/2014/main" id="{5A955995-2F5A-48DD-9400-481C3DA42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7009" y="-732214"/>
                  <a:ext cx="40907" cy="49997"/>
                </a:xfrm>
                <a:custGeom>
                  <a:avLst/>
                  <a:gdLst>
                    <a:gd name="T0" fmla="*/ 8 w 15"/>
                    <a:gd name="T1" fmla="*/ 18 h 18"/>
                    <a:gd name="T2" fmla="*/ 12 w 15"/>
                    <a:gd name="T3" fmla="*/ 14 h 18"/>
                    <a:gd name="T4" fmla="*/ 12 w 15"/>
                    <a:gd name="T5" fmla="*/ 12 h 18"/>
                    <a:gd name="T6" fmla="*/ 10 w 15"/>
                    <a:gd name="T7" fmla="*/ 12 h 18"/>
                    <a:gd name="T8" fmla="*/ 8 w 15"/>
                    <a:gd name="T9" fmla="*/ 15 h 18"/>
                    <a:gd name="T10" fmla="*/ 6 w 15"/>
                    <a:gd name="T11" fmla="*/ 14 h 18"/>
                    <a:gd name="T12" fmla="*/ 15 w 15"/>
                    <a:gd name="T13" fmla="*/ 4 h 18"/>
                    <a:gd name="T14" fmla="*/ 11 w 15"/>
                    <a:gd name="T15" fmla="*/ 0 h 18"/>
                    <a:gd name="T16" fmla="*/ 10 w 15"/>
                    <a:gd name="T17" fmla="*/ 0 h 18"/>
                    <a:gd name="T18" fmla="*/ 10 w 15"/>
                    <a:gd name="T19" fmla="*/ 2 h 18"/>
                    <a:gd name="T20" fmla="*/ 12 w 15"/>
                    <a:gd name="T21" fmla="*/ 4 h 18"/>
                    <a:gd name="T22" fmla="*/ 4 w 15"/>
                    <a:gd name="T23" fmla="*/ 13 h 18"/>
                    <a:gd name="T24" fmla="*/ 2 w 15"/>
                    <a:gd name="T25" fmla="*/ 11 h 18"/>
                    <a:gd name="T26" fmla="*/ 1 w 15"/>
                    <a:gd name="T27" fmla="*/ 11 h 18"/>
                    <a:gd name="T28" fmla="*/ 1 w 15"/>
                    <a:gd name="T29" fmla="*/ 12 h 18"/>
                    <a:gd name="T30" fmla="*/ 7 w 15"/>
                    <a:gd name="T31" fmla="*/ 18 h 18"/>
                    <a:gd name="T32" fmla="*/ 8 w 15"/>
                    <a:gd name="T3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8" y="18"/>
                      </a:move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2" y="12"/>
                      </a:cubicBezTo>
                      <a:cubicBezTo>
                        <a:pt x="11" y="12"/>
                        <a:pt x="11" y="12"/>
                        <a:pt x="10" y="12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9" y="1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1" y="10"/>
                        <a:pt x="1" y="11"/>
                      </a:cubicBezTo>
                      <a:cubicBezTo>
                        <a:pt x="0" y="12"/>
                        <a:pt x="0" y="12"/>
                        <a:pt x="1" y="12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7" y="18"/>
                        <a:pt x="8" y="18"/>
                        <a:pt x="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6" name="Freeform 751">
                  <a:extLst>
                    <a:ext uri="{FF2B5EF4-FFF2-40B4-BE49-F238E27FC236}">
                      <a16:creationId xmlns:a16="http://schemas.microsoft.com/office/drawing/2014/main" id="{06EC1FD4-A14F-4206-B57B-F9E1847408E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98825" y="-702670"/>
                  <a:ext cx="47725" cy="49997"/>
                </a:xfrm>
                <a:custGeom>
                  <a:avLst/>
                  <a:gdLst>
                    <a:gd name="T0" fmla="*/ 5 w 17"/>
                    <a:gd name="T1" fmla="*/ 17 h 18"/>
                    <a:gd name="T2" fmla="*/ 8 w 17"/>
                    <a:gd name="T3" fmla="*/ 17 h 18"/>
                    <a:gd name="T4" fmla="*/ 16 w 17"/>
                    <a:gd name="T5" fmla="*/ 8 h 18"/>
                    <a:gd name="T6" fmla="*/ 16 w 17"/>
                    <a:gd name="T7" fmla="*/ 5 h 18"/>
                    <a:gd name="T8" fmla="*/ 11 w 17"/>
                    <a:gd name="T9" fmla="*/ 1 h 18"/>
                    <a:gd name="T10" fmla="*/ 8 w 17"/>
                    <a:gd name="T11" fmla="*/ 1 h 18"/>
                    <a:gd name="T12" fmla="*/ 0 w 17"/>
                    <a:gd name="T13" fmla="*/ 10 h 18"/>
                    <a:gd name="T14" fmla="*/ 1 w 17"/>
                    <a:gd name="T15" fmla="*/ 13 h 18"/>
                    <a:gd name="T16" fmla="*/ 5 w 17"/>
                    <a:gd name="T17" fmla="*/ 17 h 18"/>
                    <a:gd name="T18" fmla="*/ 10 w 17"/>
                    <a:gd name="T19" fmla="*/ 3 h 18"/>
                    <a:gd name="T20" fmla="*/ 14 w 17"/>
                    <a:gd name="T21" fmla="*/ 7 h 18"/>
                    <a:gd name="T22" fmla="*/ 6 w 17"/>
                    <a:gd name="T23" fmla="*/ 15 h 18"/>
                    <a:gd name="T24" fmla="*/ 2 w 17"/>
                    <a:gd name="T25" fmla="*/ 11 h 18"/>
                    <a:gd name="T26" fmla="*/ 10 w 17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5" y="17"/>
                      </a:moveTo>
                      <a:cubicBezTo>
                        <a:pt x="6" y="18"/>
                        <a:pt x="7" y="18"/>
                        <a:pt x="8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9" y="0"/>
                        <a:pt x="8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lnTo>
                        <a:pt x="5" y="17"/>
                      </a:lnTo>
                      <a:close/>
                      <a:moveTo>
                        <a:pt x="10" y="3"/>
                      </a:move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1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7" name="Freeform 752">
                  <a:extLst>
                    <a:ext uri="{FF2B5EF4-FFF2-40B4-BE49-F238E27FC236}">
                      <a16:creationId xmlns:a16="http://schemas.microsoft.com/office/drawing/2014/main" id="{7B7F8F7B-1E95-402C-AF7F-D6876D9C7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6097" y="-675399"/>
                  <a:ext cx="43179" cy="49997"/>
                </a:xfrm>
                <a:custGeom>
                  <a:avLst/>
                  <a:gdLst>
                    <a:gd name="T0" fmla="*/ 6 w 15"/>
                    <a:gd name="T1" fmla="*/ 18 h 18"/>
                    <a:gd name="T2" fmla="*/ 8 w 15"/>
                    <a:gd name="T3" fmla="*/ 18 h 18"/>
                    <a:gd name="T4" fmla="*/ 11 w 15"/>
                    <a:gd name="T5" fmla="*/ 14 h 18"/>
                    <a:gd name="T6" fmla="*/ 11 w 15"/>
                    <a:gd name="T7" fmla="*/ 12 h 18"/>
                    <a:gd name="T8" fmla="*/ 10 w 15"/>
                    <a:gd name="T9" fmla="*/ 12 h 18"/>
                    <a:gd name="T10" fmla="*/ 7 w 15"/>
                    <a:gd name="T11" fmla="*/ 15 h 18"/>
                    <a:gd name="T12" fmla="*/ 6 w 15"/>
                    <a:gd name="T13" fmla="*/ 14 h 18"/>
                    <a:gd name="T14" fmla="*/ 15 w 15"/>
                    <a:gd name="T15" fmla="*/ 4 h 18"/>
                    <a:gd name="T16" fmla="*/ 12 w 15"/>
                    <a:gd name="T17" fmla="*/ 1 h 18"/>
                    <a:gd name="T18" fmla="*/ 10 w 15"/>
                    <a:gd name="T19" fmla="*/ 1 h 18"/>
                    <a:gd name="T20" fmla="*/ 10 w 15"/>
                    <a:gd name="T21" fmla="*/ 2 h 18"/>
                    <a:gd name="T22" fmla="*/ 12 w 15"/>
                    <a:gd name="T23" fmla="*/ 4 h 18"/>
                    <a:gd name="T24" fmla="*/ 4 w 15"/>
                    <a:gd name="T25" fmla="*/ 13 h 18"/>
                    <a:gd name="T26" fmla="*/ 2 w 15"/>
                    <a:gd name="T27" fmla="*/ 11 h 18"/>
                    <a:gd name="T28" fmla="*/ 1 w 15"/>
                    <a:gd name="T29" fmla="*/ 11 h 18"/>
                    <a:gd name="T30" fmla="*/ 1 w 15"/>
                    <a:gd name="T31" fmla="*/ 12 h 18"/>
                    <a:gd name="T32" fmla="*/ 6 w 15"/>
                    <a:gd name="T3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6" y="18"/>
                      </a:moveTo>
                      <a:cubicBezTo>
                        <a:pt x="7" y="18"/>
                        <a:pt x="7" y="18"/>
                        <a:pt x="8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1" y="0"/>
                        <a:pt x="10" y="1"/>
                      </a:cubicBezTo>
                      <a:cubicBezTo>
                        <a:pt x="10" y="1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1" y="10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8" name="Freeform 753">
                  <a:extLst>
                    <a:ext uri="{FF2B5EF4-FFF2-40B4-BE49-F238E27FC236}">
                      <a16:creationId xmlns:a16="http://schemas.microsoft.com/office/drawing/2014/main" id="{FA2CCA60-6AD8-4743-BC92-62F907317A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57913" y="-645855"/>
                  <a:ext cx="45452" cy="47725"/>
                </a:xfrm>
                <a:custGeom>
                  <a:avLst/>
                  <a:gdLst>
                    <a:gd name="T0" fmla="*/ 16 w 17"/>
                    <a:gd name="T1" fmla="*/ 5 h 17"/>
                    <a:gd name="T2" fmla="*/ 12 w 17"/>
                    <a:gd name="T3" fmla="*/ 1 h 17"/>
                    <a:gd name="T4" fmla="*/ 9 w 17"/>
                    <a:gd name="T5" fmla="*/ 1 h 17"/>
                    <a:gd name="T6" fmla="*/ 1 w 17"/>
                    <a:gd name="T7" fmla="*/ 9 h 17"/>
                    <a:gd name="T8" fmla="*/ 1 w 17"/>
                    <a:gd name="T9" fmla="*/ 12 h 17"/>
                    <a:gd name="T10" fmla="*/ 5 w 17"/>
                    <a:gd name="T11" fmla="*/ 16 h 17"/>
                    <a:gd name="T12" fmla="*/ 8 w 17"/>
                    <a:gd name="T13" fmla="*/ 16 h 17"/>
                    <a:gd name="T14" fmla="*/ 16 w 17"/>
                    <a:gd name="T15" fmla="*/ 8 h 17"/>
                    <a:gd name="T16" fmla="*/ 16 w 17"/>
                    <a:gd name="T17" fmla="*/ 5 h 17"/>
                    <a:gd name="T18" fmla="*/ 7 w 17"/>
                    <a:gd name="T19" fmla="*/ 15 h 17"/>
                    <a:gd name="T20" fmla="*/ 2 w 17"/>
                    <a:gd name="T21" fmla="*/ 11 h 17"/>
                    <a:gd name="T22" fmla="*/ 11 w 17"/>
                    <a:gd name="T23" fmla="*/ 2 h 17"/>
                    <a:gd name="T24" fmla="*/ 15 w 17"/>
                    <a:gd name="T25" fmla="*/ 7 h 17"/>
                    <a:gd name="T26" fmla="*/ 7 w 17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6" y="5"/>
                      </a:move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close/>
                      <a:moveTo>
                        <a:pt x="7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9" name="Freeform 754">
                  <a:extLst>
                    <a:ext uri="{FF2B5EF4-FFF2-40B4-BE49-F238E27FC236}">
                      <a16:creationId xmlns:a16="http://schemas.microsoft.com/office/drawing/2014/main" id="{22A429BE-E615-4A07-BBE1-FE35FBBBCA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85184" y="-614039"/>
                  <a:ext cx="49997" cy="45452"/>
                </a:xfrm>
                <a:custGeom>
                  <a:avLst/>
                  <a:gdLst>
                    <a:gd name="T0" fmla="*/ 5 w 18"/>
                    <a:gd name="T1" fmla="*/ 16 h 17"/>
                    <a:gd name="T2" fmla="*/ 8 w 18"/>
                    <a:gd name="T3" fmla="*/ 16 h 17"/>
                    <a:gd name="T4" fmla="*/ 17 w 18"/>
                    <a:gd name="T5" fmla="*/ 8 h 17"/>
                    <a:gd name="T6" fmla="*/ 17 w 18"/>
                    <a:gd name="T7" fmla="*/ 5 h 17"/>
                    <a:gd name="T8" fmla="*/ 13 w 18"/>
                    <a:gd name="T9" fmla="*/ 0 h 17"/>
                    <a:gd name="T10" fmla="*/ 10 w 18"/>
                    <a:gd name="T11" fmla="*/ 0 h 17"/>
                    <a:gd name="T12" fmla="*/ 1 w 18"/>
                    <a:gd name="T13" fmla="*/ 9 h 17"/>
                    <a:gd name="T14" fmla="*/ 1 w 18"/>
                    <a:gd name="T15" fmla="*/ 11 h 17"/>
                    <a:gd name="T16" fmla="*/ 5 w 18"/>
                    <a:gd name="T17" fmla="*/ 16 h 17"/>
                    <a:gd name="T18" fmla="*/ 11 w 18"/>
                    <a:gd name="T19" fmla="*/ 2 h 17"/>
                    <a:gd name="T20" fmla="*/ 15 w 18"/>
                    <a:gd name="T21" fmla="*/ 6 h 17"/>
                    <a:gd name="T22" fmla="*/ 7 w 18"/>
                    <a:gd name="T23" fmla="*/ 14 h 17"/>
                    <a:gd name="T24" fmla="*/ 3 w 18"/>
                    <a:gd name="T25" fmla="*/ 10 h 17"/>
                    <a:gd name="T26" fmla="*/ 11 w 18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5" y="16"/>
                      </a:move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7"/>
                        <a:pt x="18" y="6"/>
                        <a:pt x="17" y="5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0"/>
                        <a:pt x="11" y="0"/>
                        <a:pt x="10" y="0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9"/>
                        <a:pt x="0" y="11"/>
                        <a:pt x="1" y="11"/>
                      </a:cubicBezTo>
                      <a:lnTo>
                        <a:pt x="5" y="16"/>
                      </a:lnTo>
                      <a:close/>
                      <a:moveTo>
                        <a:pt x="11" y="2"/>
                      </a:move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3" y="10"/>
                        <a:pt x="3" y="10"/>
                        <a:pt x="3" y="10"/>
                      </a:cubicBezTo>
                      <a:lnTo>
                        <a:pt x="11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0" name="Freeform 755">
                  <a:extLst>
                    <a:ext uri="{FF2B5EF4-FFF2-40B4-BE49-F238E27FC236}">
                      <a16:creationId xmlns:a16="http://schemas.microsoft.com/office/drawing/2014/main" id="{8F4FD2F0-E120-48E2-AA08-901654734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2456" y="-586767"/>
                  <a:ext cx="45452" cy="49997"/>
                </a:xfrm>
                <a:custGeom>
                  <a:avLst/>
                  <a:gdLst>
                    <a:gd name="T0" fmla="*/ 6 w 16"/>
                    <a:gd name="T1" fmla="*/ 17 h 18"/>
                    <a:gd name="T2" fmla="*/ 7 w 16"/>
                    <a:gd name="T3" fmla="*/ 17 h 18"/>
                    <a:gd name="T4" fmla="*/ 11 w 16"/>
                    <a:gd name="T5" fmla="*/ 14 h 18"/>
                    <a:gd name="T6" fmla="*/ 11 w 16"/>
                    <a:gd name="T7" fmla="*/ 13 h 18"/>
                    <a:gd name="T8" fmla="*/ 10 w 16"/>
                    <a:gd name="T9" fmla="*/ 12 h 18"/>
                    <a:gd name="T10" fmla="*/ 7 w 16"/>
                    <a:gd name="T11" fmla="*/ 15 h 18"/>
                    <a:gd name="T12" fmla="*/ 5 w 16"/>
                    <a:gd name="T13" fmla="*/ 14 h 18"/>
                    <a:gd name="T14" fmla="*/ 16 w 16"/>
                    <a:gd name="T15" fmla="*/ 4 h 18"/>
                    <a:gd name="T16" fmla="*/ 12 w 16"/>
                    <a:gd name="T17" fmla="*/ 1 h 18"/>
                    <a:gd name="T18" fmla="*/ 11 w 16"/>
                    <a:gd name="T19" fmla="*/ 1 h 18"/>
                    <a:gd name="T20" fmla="*/ 11 w 16"/>
                    <a:gd name="T21" fmla="*/ 2 h 18"/>
                    <a:gd name="T22" fmla="*/ 13 w 16"/>
                    <a:gd name="T23" fmla="*/ 4 h 18"/>
                    <a:gd name="T24" fmla="*/ 4 w 16"/>
                    <a:gd name="T25" fmla="*/ 12 h 18"/>
                    <a:gd name="T26" fmla="*/ 2 w 16"/>
                    <a:gd name="T27" fmla="*/ 10 h 18"/>
                    <a:gd name="T28" fmla="*/ 1 w 16"/>
                    <a:gd name="T29" fmla="*/ 10 h 18"/>
                    <a:gd name="T30" fmla="*/ 0 w 16"/>
                    <a:gd name="T31" fmla="*/ 11 h 18"/>
                    <a:gd name="T32" fmla="*/ 6 w 16"/>
                    <a:gd name="T33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8">
                      <a:moveTo>
                        <a:pt x="6" y="17"/>
                      </a:moveTo>
                      <a:cubicBezTo>
                        <a:pt x="6" y="18"/>
                        <a:pt x="7" y="18"/>
                        <a:pt x="7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4"/>
                        <a:pt x="12" y="13"/>
                        <a:pt x="11" y="13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0"/>
                        <a:pt x="11" y="0"/>
                        <a:pt x="11" y="1"/>
                      </a:cubicBezTo>
                      <a:cubicBezTo>
                        <a:pt x="10" y="1"/>
                        <a:pt x="10" y="2"/>
                        <a:pt x="11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1" y="9"/>
                        <a:pt x="1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lnTo>
                        <a:pt x="6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1" name="Freeform 756">
                  <a:extLst>
                    <a:ext uri="{FF2B5EF4-FFF2-40B4-BE49-F238E27FC236}">
                      <a16:creationId xmlns:a16="http://schemas.microsoft.com/office/drawing/2014/main" id="{A958FCE7-ED62-4DEF-A21A-6AAACE7072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39727" y="-552678"/>
                  <a:ext cx="49997" cy="45452"/>
                </a:xfrm>
                <a:custGeom>
                  <a:avLst/>
                  <a:gdLst>
                    <a:gd name="T0" fmla="*/ 5 w 18"/>
                    <a:gd name="T1" fmla="*/ 16 h 17"/>
                    <a:gd name="T2" fmla="*/ 8 w 18"/>
                    <a:gd name="T3" fmla="*/ 16 h 17"/>
                    <a:gd name="T4" fmla="*/ 17 w 18"/>
                    <a:gd name="T5" fmla="*/ 8 h 17"/>
                    <a:gd name="T6" fmla="*/ 17 w 18"/>
                    <a:gd name="T7" fmla="*/ 5 h 17"/>
                    <a:gd name="T8" fmla="*/ 13 w 18"/>
                    <a:gd name="T9" fmla="*/ 1 h 17"/>
                    <a:gd name="T10" fmla="*/ 10 w 18"/>
                    <a:gd name="T11" fmla="*/ 0 h 17"/>
                    <a:gd name="T12" fmla="*/ 1 w 18"/>
                    <a:gd name="T13" fmla="*/ 8 h 17"/>
                    <a:gd name="T14" fmla="*/ 1 w 18"/>
                    <a:gd name="T15" fmla="*/ 11 h 17"/>
                    <a:gd name="T16" fmla="*/ 5 w 18"/>
                    <a:gd name="T17" fmla="*/ 16 h 17"/>
                    <a:gd name="T18" fmla="*/ 11 w 18"/>
                    <a:gd name="T19" fmla="*/ 2 h 17"/>
                    <a:gd name="T20" fmla="*/ 15 w 18"/>
                    <a:gd name="T21" fmla="*/ 7 h 17"/>
                    <a:gd name="T22" fmla="*/ 6 w 18"/>
                    <a:gd name="T23" fmla="*/ 14 h 17"/>
                    <a:gd name="T24" fmla="*/ 3 w 18"/>
                    <a:gd name="T25" fmla="*/ 10 h 17"/>
                    <a:gd name="T26" fmla="*/ 11 w 18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5" y="16"/>
                      </a:move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7"/>
                        <a:pt x="18" y="6"/>
                        <a:pt x="17" y="5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0"/>
                        <a:pt x="11" y="0"/>
                        <a:pt x="10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0" y="10"/>
                        <a:pt x="1" y="11"/>
                      </a:cubicBezTo>
                      <a:lnTo>
                        <a:pt x="5" y="16"/>
                      </a:lnTo>
                      <a:close/>
                      <a:moveTo>
                        <a:pt x="11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10"/>
                        <a:pt x="3" y="10"/>
                        <a:pt x="3" y="10"/>
                      </a:cubicBezTo>
                      <a:lnTo>
                        <a:pt x="11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2" name="Freeform 757">
                  <a:extLst>
                    <a:ext uri="{FF2B5EF4-FFF2-40B4-BE49-F238E27FC236}">
                      <a16:creationId xmlns:a16="http://schemas.microsoft.com/office/drawing/2014/main" id="{7D49E61D-6FC8-4A64-A68B-3E67B3E27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4726" y="-523135"/>
                  <a:ext cx="45452" cy="47725"/>
                </a:xfrm>
                <a:custGeom>
                  <a:avLst/>
                  <a:gdLst>
                    <a:gd name="T0" fmla="*/ 6 w 16"/>
                    <a:gd name="T1" fmla="*/ 17 h 17"/>
                    <a:gd name="T2" fmla="*/ 7 w 16"/>
                    <a:gd name="T3" fmla="*/ 17 h 17"/>
                    <a:gd name="T4" fmla="*/ 11 w 16"/>
                    <a:gd name="T5" fmla="*/ 14 h 17"/>
                    <a:gd name="T6" fmla="*/ 12 w 16"/>
                    <a:gd name="T7" fmla="*/ 12 h 17"/>
                    <a:gd name="T8" fmla="*/ 10 w 16"/>
                    <a:gd name="T9" fmla="*/ 12 h 17"/>
                    <a:gd name="T10" fmla="*/ 7 w 16"/>
                    <a:gd name="T11" fmla="*/ 15 h 17"/>
                    <a:gd name="T12" fmla="*/ 6 w 16"/>
                    <a:gd name="T13" fmla="*/ 13 h 17"/>
                    <a:gd name="T14" fmla="*/ 16 w 16"/>
                    <a:gd name="T15" fmla="*/ 4 h 17"/>
                    <a:gd name="T16" fmla="*/ 13 w 16"/>
                    <a:gd name="T17" fmla="*/ 0 h 17"/>
                    <a:gd name="T18" fmla="*/ 12 w 16"/>
                    <a:gd name="T19" fmla="*/ 0 h 17"/>
                    <a:gd name="T20" fmla="*/ 12 w 16"/>
                    <a:gd name="T21" fmla="*/ 2 h 17"/>
                    <a:gd name="T22" fmla="*/ 13 w 16"/>
                    <a:gd name="T23" fmla="*/ 4 h 17"/>
                    <a:gd name="T24" fmla="*/ 4 w 16"/>
                    <a:gd name="T25" fmla="*/ 11 h 17"/>
                    <a:gd name="T26" fmla="*/ 2 w 16"/>
                    <a:gd name="T27" fmla="*/ 9 h 17"/>
                    <a:gd name="T28" fmla="*/ 1 w 16"/>
                    <a:gd name="T29" fmla="*/ 9 h 17"/>
                    <a:gd name="T30" fmla="*/ 1 w 16"/>
                    <a:gd name="T31" fmla="*/ 10 h 17"/>
                    <a:gd name="T32" fmla="*/ 6 w 16"/>
                    <a:gd name="T3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6" y="17"/>
                      </a:move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2" y="12"/>
                      </a:cubicBezTo>
                      <a:cubicBezTo>
                        <a:pt x="11" y="12"/>
                        <a:pt x="11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2" y="0"/>
                        <a:pt x="12" y="0"/>
                      </a:cubicBezTo>
                      <a:cubicBezTo>
                        <a:pt x="11" y="1"/>
                        <a:pt x="11" y="1"/>
                        <a:pt x="12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9"/>
                        <a:pt x="1" y="9"/>
                      </a:cubicBezTo>
                      <a:cubicBezTo>
                        <a:pt x="0" y="9"/>
                        <a:pt x="0" y="10"/>
                        <a:pt x="1" y="10"/>
                      </a:cubicBezTo>
                      <a:lnTo>
                        <a:pt x="6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3" name="Freeform 758">
                  <a:extLst>
                    <a:ext uri="{FF2B5EF4-FFF2-40B4-BE49-F238E27FC236}">
                      <a16:creationId xmlns:a16="http://schemas.microsoft.com/office/drawing/2014/main" id="{F0257594-57E9-41FE-A278-817E07084A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91997" y="-489045"/>
                  <a:ext cx="49997" cy="43180"/>
                </a:xfrm>
                <a:custGeom>
                  <a:avLst/>
                  <a:gdLst>
                    <a:gd name="T0" fmla="*/ 4 w 18"/>
                    <a:gd name="T1" fmla="*/ 15 h 16"/>
                    <a:gd name="T2" fmla="*/ 7 w 18"/>
                    <a:gd name="T3" fmla="*/ 16 h 16"/>
                    <a:gd name="T4" fmla="*/ 17 w 18"/>
                    <a:gd name="T5" fmla="*/ 8 h 16"/>
                    <a:gd name="T6" fmla="*/ 17 w 18"/>
                    <a:gd name="T7" fmla="*/ 6 h 16"/>
                    <a:gd name="T8" fmla="*/ 13 w 18"/>
                    <a:gd name="T9" fmla="*/ 1 h 16"/>
                    <a:gd name="T10" fmla="*/ 10 w 18"/>
                    <a:gd name="T11" fmla="*/ 0 h 16"/>
                    <a:gd name="T12" fmla="*/ 1 w 18"/>
                    <a:gd name="T13" fmla="*/ 8 h 16"/>
                    <a:gd name="T14" fmla="*/ 1 w 18"/>
                    <a:gd name="T15" fmla="*/ 11 h 16"/>
                    <a:gd name="T16" fmla="*/ 4 w 18"/>
                    <a:gd name="T17" fmla="*/ 15 h 16"/>
                    <a:gd name="T18" fmla="*/ 12 w 18"/>
                    <a:gd name="T19" fmla="*/ 2 h 16"/>
                    <a:gd name="T20" fmla="*/ 15 w 18"/>
                    <a:gd name="T21" fmla="*/ 7 h 16"/>
                    <a:gd name="T22" fmla="*/ 6 w 18"/>
                    <a:gd name="T23" fmla="*/ 14 h 16"/>
                    <a:gd name="T24" fmla="*/ 2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5" y="16"/>
                        <a:pt x="6" y="16"/>
                        <a:pt x="7" y="16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8"/>
                        <a:pt x="18" y="6"/>
                        <a:pt x="17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1" y="0"/>
                        <a:pt x="10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10"/>
                        <a:pt x="1" y="11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4" name="Freeform 759">
                  <a:extLst>
                    <a:ext uri="{FF2B5EF4-FFF2-40B4-BE49-F238E27FC236}">
                      <a16:creationId xmlns:a16="http://schemas.microsoft.com/office/drawing/2014/main" id="{4BA27E55-8C2A-41D5-839E-FA3BA46827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16995" y="-457229"/>
                  <a:ext cx="49997" cy="45452"/>
                </a:xfrm>
                <a:custGeom>
                  <a:avLst/>
                  <a:gdLst>
                    <a:gd name="T0" fmla="*/ 4 w 18"/>
                    <a:gd name="T1" fmla="*/ 15 h 16"/>
                    <a:gd name="T2" fmla="*/ 7 w 18"/>
                    <a:gd name="T3" fmla="*/ 15 h 16"/>
                    <a:gd name="T4" fmla="*/ 17 w 18"/>
                    <a:gd name="T5" fmla="*/ 8 h 16"/>
                    <a:gd name="T6" fmla="*/ 17 w 18"/>
                    <a:gd name="T7" fmla="*/ 6 h 16"/>
                    <a:gd name="T8" fmla="*/ 13 w 18"/>
                    <a:gd name="T9" fmla="*/ 1 h 16"/>
                    <a:gd name="T10" fmla="*/ 11 w 18"/>
                    <a:gd name="T11" fmla="*/ 0 h 16"/>
                    <a:gd name="T12" fmla="*/ 1 w 18"/>
                    <a:gd name="T13" fmla="*/ 7 h 16"/>
                    <a:gd name="T14" fmla="*/ 1 w 18"/>
                    <a:gd name="T15" fmla="*/ 10 h 16"/>
                    <a:gd name="T16" fmla="*/ 4 w 18"/>
                    <a:gd name="T17" fmla="*/ 15 h 16"/>
                    <a:gd name="T18" fmla="*/ 12 w 18"/>
                    <a:gd name="T19" fmla="*/ 2 h 16"/>
                    <a:gd name="T20" fmla="*/ 15 w 18"/>
                    <a:gd name="T21" fmla="*/ 7 h 16"/>
                    <a:gd name="T22" fmla="*/ 6 w 18"/>
                    <a:gd name="T23" fmla="*/ 14 h 16"/>
                    <a:gd name="T24" fmla="*/ 2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5" y="16"/>
                        <a:pt x="6" y="16"/>
                        <a:pt x="7" y="15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8"/>
                        <a:pt x="18" y="6"/>
                        <a:pt x="17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1" y="0"/>
                        <a:pt x="11" y="0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5" name="Freeform 760">
                  <a:extLst>
                    <a:ext uri="{FF2B5EF4-FFF2-40B4-BE49-F238E27FC236}">
                      <a16:creationId xmlns:a16="http://schemas.microsoft.com/office/drawing/2014/main" id="{97A8BE2B-F897-4629-9394-F9D716AD20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9721" y="-425412"/>
                  <a:ext cx="47725" cy="45452"/>
                </a:xfrm>
                <a:custGeom>
                  <a:avLst/>
                  <a:gdLst>
                    <a:gd name="T0" fmla="*/ 5 w 17"/>
                    <a:gd name="T1" fmla="*/ 17 h 17"/>
                    <a:gd name="T2" fmla="*/ 7 w 17"/>
                    <a:gd name="T3" fmla="*/ 17 h 17"/>
                    <a:gd name="T4" fmla="*/ 11 w 17"/>
                    <a:gd name="T5" fmla="*/ 14 h 17"/>
                    <a:gd name="T6" fmla="*/ 11 w 17"/>
                    <a:gd name="T7" fmla="*/ 13 h 17"/>
                    <a:gd name="T8" fmla="*/ 10 w 17"/>
                    <a:gd name="T9" fmla="*/ 12 h 17"/>
                    <a:gd name="T10" fmla="*/ 7 w 17"/>
                    <a:gd name="T11" fmla="*/ 15 h 17"/>
                    <a:gd name="T12" fmla="*/ 5 w 17"/>
                    <a:gd name="T13" fmla="*/ 13 h 17"/>
                    <a:gd name="T14" fmla="*/ 17 w 17"/>
                    <a:gd name="T15" fmla="*/ 5 h 17"/>
                    <a:gd name="T16" fmla="*/ 14 w 17"/>
                    <a:gd name="T17" fmla="*/ 1 h 17"/>
                    <a:gd name="T18" fmla="*/ 12 w 17"/>
                    <a:gd name="T19" fmla="*/ 1 h 17"/>
                    <a:gd name="T20" fmla="*/ 12 w 17"/>
                    <a:gd name="T21" fmla="*/ 2 h 17"/>
                    <a:gd name="T22" fmla="*/ 14 w 17"/>
                    <a:gd name="T23" fmla="*/ 5 h 17"/>
                    <a:gd name="T24" fmla="*/ 4 w 17"/>
                    <a:gd name="T25" fmla="*/ 12 h 17"/>
                    <a:gd name="T26" fmla="*/ 2 w 17"/>
                    <a:gd name="T27" fmla="*/ 9 h 17"/>
                    <a:gd name="T28" fmla="*/ 1 w 17"/>
                    <a:gd name="T29" fmla="*/ 9 h 17"/>
                    <a:gd name="T30" fmla="*/ 1 w 17"/>
                    <a:gd name="T31" fmla="*/ 10 h 17"/>
                    <a:gd name="T32" fmla="*/ 5 w 17"/>
                    <a:gd name="T3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5" y="17"/>
                      </a:moveTo>
                      <a:cubicBezTo>
                        <a:pt x="6" y="17"/>
                        <a:pt x="6" y="17"/>
                        <a:pt x="7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4"/>
                        <a:pt x="12" y="13"/>
                        <a:pt x="11" y="13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3" y="0"/>
                        <a:pt x="12" y="1"/>
                      </a:cubicBezTo>
                      <a:cubicBezTo>
                        <a:pt x="12" y="1"/>
                        <a:pt x="12" y="2"/>
                        <a:pt x="12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8"/>
                        <a:pt x="1" y="9"/>
                      </a:cubicBezTo>
                      <a:cubicBezTo>
                        <a:pt x="0" y="9"/>
                        <a:pt x="0" y="10"/>
                        <a:pt x="1" y="10"/>
                      </a:cubicBezTo>
                      <a:lnTo>
                        <a:pt x="5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6" name="Freeform 761">
                  <a:extLst>
                    <a:ext uri="{FF2B5EF4-FFF2-40B4-BE49-F238E27FC236}">
                      <a16:creationId xmlns:a16="http://schemas.microsoft.com/office/drawing/2014/main" id="{6F7ED7CC-1740-4AA0-B100-97A8DC29E8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64720" y="-391323"/>
                  <a:ext cx="49997" cy="45452"/>
                </a:xfrm>
                <a:custGeom>
                  <a:avLst/>
                  <a:gdLst>
                    <a:gd name="T0" fmla="*/ 14 w 18"/>
                    <a:gd name="T1" fmla="*/ 1 h 16"/>
                    <a:gd name="T2" fmla="*/ 11 w 18"/>
                    <a:gd name="T3" fmla="*/ 1 h 16"/>
                    <a:gd name="T4" fmla="*/ 1 w 18"/>
                    <a:gd name="T5" fmla="*/ 7 h 16"/>
                    <a:gd name="T6" fmla="*/ 1 w 18"/>
                    <a:gd name="T7" fmla="*/ 10 h 16"/>
                    <a:gd name="T8" fmla="*/ 4 w 18"/>
                    <a:gd name="T9" fmla="*/ 15 h 16"/>
                    <a:gd name="T10" fmla="*/ 7 w 18"/>
                    <a:gd name="T11" fmla="*/ 16 h 16"/>
                    <a:gd name="T12" fmla="*/ 17 w 18"/>
                    <a:gd name="T13" fmla="*/ 9 h 16"/>
                    <a:gd name="T14" fmla="*/ 17 w 18"/>
                    <a:gd name="T15" fmla="*/ 6 h 16"/>
                    <a:gd name="T16" fmla="*/ 14 w 18"/>
                    <a:gd name="T17" fmla="*/ 1 h 16"/>
                    <a:gd name="T18" fmla="*/ 6 w 18"/>
                    <a:gd name="T19" fmla="*/ 14 h 16"/>
                    <a:gd name="T20" fmla="*/ 2 w 18"/>
                    <a:gd name="T21" fmla="*/ 9 h 16"/>
                    <a:gd name="T22" fmla="*/ 12 w 18"/>
                    <a:gd name="T23" fmla="*/ 2 h 16"/>
                    <a:gd name="T24" fmla="*/ 16 w 18"/>
                    <a:gd name="T25" fmla="*/ 7 h 16"/>
                    <a:gd name="T26" fmla="*/ 6 w 18"/>
                    <a:gd name="T27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4" y="1"/>
                      </a:moveTo>
                      <a:cubicBezTo>
                        <a:pt x="13" y="0"/>
                        <a:pt x="12" y="0"/>
                        <a:pt x="11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5" y="16"/>
                        <a:pt x="6" y="16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lnTo>
                        <a:pt x="14" y="1"/>
                      </a:lnTo>
                      <a:close/>
                      <a:moveTo>
                        <a:pt x="6" y="14"/>
                      </a:move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6" y="7"/>
                        <a:pt x="16" y="7"/>
                        <a:pt x="16" y="7"/>
                      </a:cubicBez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7" name="Freeform 762">
                  <a:extLst>
                    <a:ext uri="{FF2B5EF4-FFF2-40B4-BE49-F238E27FC236}">
                      <a16:creationId xmlns:a16="http://schemas.microsoft.com/office/drawing/2014/main" id="{08A57676-2E08-4FD4-A37A-140FD6C3C5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7446" y="-357234"/>
                  <a:ext cx="43179" cy="47725"/>
                </a:xfrm>
                <a:custGeom>
                  <a:avLst/>
                  <a:gdLst>
                    <a:gd name="T0" fmla="*/ 2 w 16"/>
                    <a:gd name="T1" fmla="*/ 8 h 17"/>
                    <a:gd name="T2" fmla="*/ 1 w 16"/>
                    <a:gd name="T3" fmla="*/ 8 h 17"/>
                    <a:gd name="T4" fmla="*/ 0 w 16"/>
                    <a:gd name="T5" fmla="*/ 9 h 17"/>
                    <a:gd name="T6" fmla="*/ 5 w 16"/>
                    <a:gd name="T7" fmla="*/ 16 h 17"/>
                    <a:gd name="T8" fmla="*/ 6 w 16"/>
                    <a:gd name="T9" fmla="*/ 17 h 17"/>
                    <a:gd name="T10" fmla="*/ 10 w 16"/>
                    <a:gd name="T11" fmla="*/ 14 h 17"/>
                    <a:gd name="T12" fmla="*/ 11 w 16"/>
                    <a:gd name="T13" fmla="*/ 12 h 17"/>
                    <a:gd name="T14" fmla="*/ 9 w 16"/>
                    <a:gd name="T15" fmla="*/ 12 h 17"/>
                    <a:gd name="T16" fmla="*/ 6 w 16"/>
                    <a:gd name="T17" fmla="*/ 14 h 17"/>
                    <a:gd name="T18" fmla="*/ 5 w 16"/>
                    <a:gd name="T19" fmla="*/ 13 h 17"/>
                    <a:gd name="T20" fmla="*/ 16 w 16"/>
                    <a:gd name="T21" fmla="*/ 5 h 17"/>
                    <a:gd name="T22" fmla="*/ 14 w 16"/>
                    <a:gd name="T23" fmla="*/ 1 h 17"/>
                    <a:gd name="T24" fmla="*/ 12 w 16"/>
                    <a:gd name="T25" fmla="*/ 1 h 17"/>
                    <a:gd name="T26" fmla="*/ 12 w 16"/>
                    <a:gd name="T27" fmla="*/ 2 h 17"/>
                    <a:gd name="T28" fmla="*/ 14 w 16"/>
                    <a:gd name="T29" fmla="*/ 5 h 17"/>
                    <a:gd name="T30" fmla="*/ 4 w 16"/>
                    <a:gd name="T31" fmla="*/ 11 h 17"/>
                    <a:gd name="T32" fmla="*/ 2 w 16"/>
                    <a:gd name="T3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2" y="8"/>
                      </a:moveTo>
                      <a:cubicBezTo>
                        <a:pt x="2" y="8"/>
                        <a:pt x="1" y="8"/>
                        <a:pt x="1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17"/>
                        <a:pt x="5" y="17"/>
                        <a:pt x="6" y="17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1" y="13"/>
                        <a:pt x="11" y="13"/>
                        <a:pt x="11" y="12"/>
                      </a:cubicBezTo>
                      <a:cubicBezTo>
                        <a:pt x="10" y="12"/>
                        <a:pt x="10" y="12"/>
                        <a:pt x="9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3" y="0"/>
                        <a:pt x="12" y="1"/>
                      </a:cubicBezTo>
                      <a:cubicBezTo>
                        <a:pt x="12" y="1"/>
                        <a:pt x="12" y="2"/>
                        <a:pt x="12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4" y="11"/>
                        <a:pt x="4" y="11"/>
                        <a:pt x="4" y="11"/>
                      </a:cubicBez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8" name="Freeform 763">
                  <a:extLst>
                    <a:ext uri="{FF2B5EF4-FFF2-40B4-BE49-F238E27FC236}">
                      <a16:creationId xmlns:a16="http://schemas.microsoft.com/office/drawing/2014/main" id="{D0CB3A8F-554C-4FFA-9819-EC0B0EC846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10172" y="-320873"/>
                  <a:ext cx="47725" cy="43180"/>
                </a:xfrm>
                <a:custGeom>
                  <a:avLst/>
                  <a:gdLst>
                    <a:gd name="T0" fmla="*/ 17 w 18"/>
                    <a:gd name="T1" fmla="*/ 7 h 16"/>
                    <a:gd name="T2" fmla="*/ 14 w 18"/>
                    <a:gd name="T3" fmla="*/ 1 h 16"/>
                    <a:gd name="T4" fmla="*/ 12 w 18"/>
                    <a:gd name="T5" fmla="*/ 1 h 16"/>
                    <a:gd name="T6" fmla="*/ 1 w 18"/>
                    <a:gd name="T7" fmla="*/ 7 h 16"/>
                    <a:gd name="T8" fmla="*/ 1 w 18"/>
                    <a:gd name="T9" fmla="*/ 10 h 16"/>
                    <a:gd name="T10" fmla="*/ 4 w 18"/>
                    <a:gd name="T11" fmla="*/ 15 h 16"/>
                    <a:gd name="T12" fmla="*/ 7 w 18"/>
                    <a:gd name="T13" fmla="*/ 16 h 16"/>
                    <a:gd name="T14" fmla="*/ 17 w 18"/>
                    <a:gd name="T15" fmla="*/ 9 h 16"/>
                    <a:gd name="T16" fmla="*/ 17 w 18"/>
                    <a:gd name="T17" fmla="*/ 7 h 16"/>
                    <a:gd name="T18" fmla="*/ 6 w 18"/>
                    <a:gd name="T19" fmla="*/ 14 h 16"/>
                    <a:gd name="T20" fmla="*/ 2 w 18"/>
                    <a:gd name="T21" fmla="*/ 9 h 16"/>
                    <a:gd name="T22" fmla="*/ 13 w 18"/>
                    <a:gd name="T23" fmla="*/ 3 h 16"/>
                    <a:gd name="T24" fmla="*/ 16 w 18"/>
                    <a:gd name="T25" fmla="*/ 8 h 16"/>
                    <a:gd name="T26" fmla="*/ 6 w 18"/>
                    <a:gd name="T27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7" y="7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2" y="0"/>
                        <a:pt x="12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6"/>
                        <a:pt x="6" y="16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9"/>
                        <a:pt x="18" y="8"/>
                        <a:pt x="17" y="7"/>
                      </a:cubicBezTo>
                      <a:close/>
                      <a:moveTo>
                        <a:pt x="6" y="14"/>
                      </a:move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6" y="8"/>
                        <a:pt x="16" y="8"/>
                        <a:pt x="16" y="8"/>
                      </a:cubicBez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9" name="Freeform 764">
                  <a:extLst>
                    <a:ext uri="{FF2B5EF4-FFF2-40B4-BE49-F238E27FC236}">
                      <a16:creationId xmlns:a16="http://schemas.microsoft.com/office/drawing/2014/main" id="{C79DA732-8C48-4140-A495-6C813D6F9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8353" y="-284511"/>
                  <a:ext cx="47725" cy="43180"/>
                </a:xfrm>
                <a:custGeom>
                  <a:avLst/>
                  <a:gdLst>
                    <a:gd name="T0" fmla="*/ 5 w 17"/>
                    <a:gd name="T1" fmla="*/ 15 h 16"/>
                    <a:gd name="T2" fmla="*/ 6 w 17"/>
                    <a:gd name="T3" fmla="*/ 16 h 16"/>
                    <a:gd name="T4" fmla="*/ 11 w 17"/>
                    <a:gd name="T5" fmla="*/ 13 h 16"/>
                    <a:gd name="T6" fmla="*/ 11 w 17"/>
                    <a:gd name="T7" fmla="*/ 12 h 16"/>
                    <a:gd name="T8" fmla="*/ 10 w 17"/>
                    <a:gd name="T9" fmla="*/ 11 h 16"/>
                    <a:gd name="T10" fmla="*/ 6 w 17"/>
                    <a:gd name="T11" fmla="*/ 13 h 16"/>
                    <a:gd name="T12" fmla="*/ 5 w 17"/>
                    <a:gd name="T13" fmla="*/ 12 h 16"/>
                    <a:gd name="T14" fmla="*/ 17 w 17"/>
                    <a:gd name="T15" fmla="*/ 5 h 16"/>
                    <a:gd name="T16" fmla="*/ 15 w 17"/>
                    <a:gd name="T17" fmla="*/ 0 h 16"/>
                    <a:gd name="T18" fmla="*/ 13 w 17"/>
                    <a:gd name="T19" fmla="*/ 0 h 16"/>
                    <a:gd name="T20" fmla="*/ 13 w 17"/>
                    <a:gd name="T21" fmla="*/ 2 h 16"/>
                    <a:gd name="T22" fmla="*/ 14 w 17"/>
                    <a:gd name="T23" fmla="*/ 4 h 16"/>
                    <a:gd name="T24" fmla="*/ 4 w 17"/>
                    <a:gd name="T25" fmla="*/ 10 h 16"/>
                    <a:gd name="T26" fmla="*/ 2 w 17"/>
                    <a:gd name="T27" fmla="*/ 7 h 16"/>
                    <a:gd name="T28" fmla="*/ 1 w 17"/>
                    <a:gd name="T29" fmla="*/ 7 h 16"/>
                    <a:gd name="T30" fmla="*/ 1 w 17"/>
                    <a:gd name="T31" fmla="*/ 8 h 16"/>
                    <a:gd name="T32" fmla="*/ 5 w 17"/>
                    <a:gd name="T33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6">
                      <a:moveTo>
                        <a:pt x="5" y="15"/>
                      </a:moveTo>
                      <a:cubicBezTo>
                        <a:pt x="5" y="16"/>
                        <a:pt x="5" y="16"/>
                        <a:pt x="6" y="16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2"/>
                        <a:pt x="11" y="12"/>
                      </a:cubicBezTo>
                      <a:cubicBezTo>
                        <a:pt x="11" y="11"/>
                        <a:pt x="10" y="11"/>
                        <a:pt x="10" y="11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0"/>
                        <a:pt x="14" y="0"/>
                        <a:pt x="13" y="0"/>
                      </a:cubicBezTo>
                      <a:cubicBezTo>
                        <a:pt x="12" y="0"/>
                        <a:pt x="12" y="1"/>
                        <a:pt x="13" y="2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1" y="7"/>
                      </a:cubicBezTo>
                      <a:cubicBezTo>
                        <a:pt x="0" y="7"/>
                        <a:pt x="0" y="8"/>
                        <a:pt x="1" y="8"/>
                      </a:cubicBezTo>
                      <a:lnTo>
                        <a:pt x="5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0" name="Freeform 765">
                  <a:extLst>
                    <a:ext uri="{FF2B5EF4-FFF2-40B4-BE49-F238E27FC236}">
                      <a16:creationId xmlns:a16="http://schemas.microsoft.com/office/drawing/2014/main" id="{5C9CB83B-1970-419D-A0CB-D73CF0A256E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51079" y="-248149"/>
                  <a:ext cx="49997" cy="43180"/>
                </a:xfrm>
                <a:custGeom>
                  <a:avLst/>
                  <a:gdLst>
                    <a:gd name="T0" fmla="*/ 3 w 18"/>
                    <a:gd name="T1" fmla="*/ 14 h 16"/>
                    <a:gd name="T2" fmla="*/ 6 w 18"/>
                    <a:gd name="T3" fmla="*/ 15 h 16"/>
                    <a:gd name="T4" fmla="*/ 16 w 18"/>
                    <a:gd name="T5" fmla="*/ 10 h 16"/>
                    <a:gd name="T6" fmla="*/ 17 w 18"/>
                    <a:gd name="T7" fmla="*/ 7 h 16"/>
                    <a:gd name="T8" fmla="*/ 14 w 18"/>
                    <a:gd name="T9" fmla="*/ 1 h 16"/>
                    <a:gd name="T10" fmla="*/ 12 w 18"/>
                    <a:gd name="T11" fmla="*/ 1 h 16"/>
                    <a:gd name="T12" fmla="*/ 1 w 18"/>
                    <a:gd name="T13" fmla="*/ 6 h 16"/>
                    <a:gd name="T14" fmla="*/ 0 w 18"/>
                    <a:gd name="T15" fmla="*/ 9 h 16"/>
                    <a:gd name="T16" fmla="*/ 3 w 18"/>
                    <a:gd name="T17" fmla="*/ 14 h 16"/>
                    <a:gd name="T18" fmla="*/ 13 w 18"/>
                    <a:gd name="T19" fmla="*/ 2 h 16"/>
                    <a:gd name="T20" fmla="*/ 16 w 18"/>
                    <a:gd name="T21" fmla="*/ 8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3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3" y="14"/>
                      </a:move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lnTo>
                        <a:pt x="3" y="14"/>
                      </a:lnTo>
                      <a:close/>
                      <a:moveTo>
                        <a:pt x="13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1" name="Freeform 766">
                  <a:extLst>
                    <a:ext uri="{FF2B5EF4-FFF2-40B4-BE49-F238E27FC236}">
                      <a16:creationId xmlns:a16="http://schemas.microsoft.com/office/drawing/2014/main" id="{10198391-4D10-4D1B-98B6-877E5F942C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9260" y="-214060"/>
                  <a:ext cx="49997" cy="45452"/>
                </a:xfrm>
                <a:custGeom>
                  <a:avLst/>
                  <a:gdLst>
                    <a:gd name="T0" fmla="*/ 3 w 18"/>
                    <a:gd name="T1" fmla="*/ 14 h 16"/>
                    <a:gd name="T2" fmla="*/ 6 w 18"/>
                    <a:gd name="T3" fmla="*/ 15 h 16"/>
                    <a:gd name="T4" fmla="*/ 16 w 18"/>
                    <a:gd name="T5" fmla="*/ 10 h 16"/>
                    <a:gd name="T6" fmla="*/ 17 w 18"/>
                    <a:gd name="T7" fmla="*/ 7 h 16"/>
                    <a:gd name="T8" fmla="*/ 15 w 18"/>
                    <a:gd name="T9" fmla="*/ 2 h 16"/>
                    <a:gd name="T10" fmla="*/ 12 w 18"/>
                    <a:gd name="T11" fmla="*/ 1 h 16"/>
                    <a:gd name="T12" fmla="*/ 1 w 18"/>
                    <a:gd name="T13" fmla="*/ 6 h 16"/>
                    <a:gd name="T14" fmla="*/ 0 w 18"/>
                    <a:gd name="T15" fmla="*/ 9 h 16"/>
                    <a:gd name="T16" fmla="*/ 3 w 18"/>
                    <a:gd name="T17" fmla="*/ 14 h 16"/>
                    <a:gd name="T18" fmla="*/ 13 w 18"/>
                    <a:gd name="T19" fmla="*/ 3 h 16"/>
                    <a:gd name="T20" fmla="*/ 15 w 18"/>
                    <a:gd name="T21" fmla="*/ 8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3 w 18"/>
                    <a:gd name="T27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3" y="14"/>
                      </a:move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lnTo>
                        <a:pt x="3" y="14"/>
                      </a:lnTo>
                      <a:close/>
                      <a:moveTo>
                        <a:pt x="13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2" name="Freeform 767">
                  <a:extLst>
                    <a:ext uri="{FF2B5EF4-FFF2-40B4-BE49-F238E27FC236}">
                      <a16:creationId xmlns:a16="http://schemas.microsoft.com/office/drawing/2014/main" id="{8424C18F-A044-48AA-8611-322837C23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7441" y="-173153"/>
                  <a:ext cx="45452" cy="40907"/>
                </a:xfrm>
                <a:custGeom>
                  <a:avLst/>
                  <a:gdLst>
                    <a:gd name="T0" fmla="*/ 15 w 17"/>
                    <a:gd name="T1" fmla="*/ 0 h 15"/>
                    <a:gd name="T2" fmla="*/ 13 w 17"/>
                    <a:gd name="T3" fmla="*/ 0 h 15"/>
                    <a:gd name="T4" fmla="*/ 13 w 17"/>
                    <a:gd name="T5" fmla="*/ 1 h 15"/>
                    <a:gd name="T6" fmla="*/ 14 w 17"/>
                    <a:gd name="T7" fmla="*/ 4 h 15"/>
                    <a:gd name="T8" fmla="*/ 4 w 17"/>
                    <a:gd name="T9" fmla="*/ 9 h 15"/>
                    <a:gd name="T10" fmla="*/ 2 w 17"/>
                    <a:gd name="T11" fmla="*/ 6 h 15"/>
                    <a:gd name="T12" fmla="*/ 1 w 17"/>
                    <a:gd name="T13" fmla="*/ 6 h 15"/>
                    <a:gd name="T14" fmla="*/ 1 w 17"/>
                    <a:gd name="T15" fmla="*/ 7 h 15"/>
                    <a:gd name="T16" fmla="*/ 4 w 17"/>
                    <a:gd name="T17" fmla="*/ 15 h 15"/>
                    <a:gd name="T18" fmla="*/ 5 w 17"/>
                    <a:gd name="T19" fmla="*/ 15 h 15"/>
                    <a:gd name="T20" fmla="*/ 10 w 17"/>
                    <a:gd name="T21" fmla="*/ 13 h 15"/>
                    <a:gd name="T22" fmla="*/ 11 w 17"/>
                    <a:gd name="T23" fmla="*/ 11 h 15"/>
                    <a:gd name="T24" fmla="*/ 9 w 17"/>
                    <a:gd name="T25" fmla="*/ 11 h 15"/>
                    <a:gd name="T26" fmla="*/ 5 w 17"/>
                    <a:gd name="T27" fmla="*/ 13 h 15"/>
                    <a:gd name="T28" fmla="*/ 5 w 17"/>
                    <a:gd name="T29" fmla="*/ 11 h 15"/>
                    <a:gd name="T30" fmla="*/ 17 w 17"/>
                    <a:gd name="T31" fmla="*/ 5 h 15"/>
                    <a:gd name="T32" fmla="*/ 15 w 17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15" y="0"/>
                      </a:move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1" y="6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5"/>
                        <a:pt x="5" y="15"/>
                        <a:pt x="5" y="15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1" y="12"/>
                        <a:pt x="11" y="12"/>
                        <a:pt x="11" y="11"/>
                      </a:cubicBezTo>
                      <a:cubicBezTo>
                        <a:pt x="10" y="11"/>
                        <a:pt x="10" y="11"/>
                        <a:pt x="9" y="11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17" y="5"/>
                        <a:pt x="17" y="5"/>
                        <a:pt x="17" y="5"/>
                      </a:cubicBez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3" name="Freeform 768">
                  <a:extLst>
                    <a:ext uri="{FF2B5EF4-FFF2-40B4-BE49-F238E27FC236}">
                      <a16:creationId xmlns:a16="http://schemas.microsoft.com/office/drawing/2014/main" id="{C4C02499-FA60-4068-B062-9E9C7FE613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05622" y="-139064"/>
                  <a:ext cx="49997" cy="43180"/>
                </a:xfrm>
                <a:custGeom>
                  <a:avLst/>
                  <a:gdLst>
                    <a:gd name="T0" fmla="*/ 5 w 18"/>
                    <a:gd name="T1" fmla="*/ 15 h 15"/>
                    <a:gd name="T2" fmla="*/ 16 w 18"/>
                    <a:gd name="T3" fmla="*/ 10 h 15"/>
                    <a:gd name="T4" fmla="*/ 17 w 18"/>
                    <a:gd name="T5" fmla="*/ 7 h 15"/>
                    <a:gd name="T6" fmla="*/ 15 w 18"/>
                    <a:gd name="T7" fmla="*/ 2 h 15"/>
                    <a:gd name="T8" fmla="*/ 12 w 18"/>
                    <a:gd name="T9" fmla="*/ 1 h 15"/>
                    <a:gd name="T10" fmla="*/ 1 w 18"/>
                    <a:gd name="T11" fmla="*/ 6 h 15"/>
                    <a:gd name="T12" fmla="*/ 0 w 18"/>
                    <a:gd name="T13" fmla="*/ 8 h 15"/>
                    <a:gd name="T14" fmla="*/ 3 w 18"/>
                    <a:gd name="T15" fmla="*/ 14 h 15"/>
                    <a:gd name="T16" fmla="*/ 5 w 18"/>
                    <a:gd name="T17" fmla="*/ 15 h 15"/>
                    <a:gd name="T18" fmla="*/ 13 w 18"/>
                    <a:gd name="T19" fmla="*/ 3 h 15"/>
                    <a:gd name="T20" fmla="*/ 15 w 18"/>
                    <a:gd name="T21" fmla="*/ 8 h 15"/>
                    <a:gd name="T22" fmla="*/ 5 w 18"/>
                    <a:gd name="T23" fmla="*/ 13 h 15"/>
                    <a:gd name="T24" fmla="*/ 2 w 18"/>
                    <a:gd name="T25" fmla="*/ 8 h 15"/>
                    <a:gd name="T26" fmla="*/ 13 w 18"/>
                    <a:gd name="T27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5" y="15"/>
                      </a:move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6"/>
                        <a:pt x="0" y="7"/>
                        <a:pt x="0" y="8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5"/>
                        <a:pt x="4" y="15"/>
                        <a:pt x="5" y="15"/>
                      </a:cubicBezTo>
                      <a:close/>
                      <a:moveTo>
                        <a:pt x="13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4" name="Freeform 769">
                  <a:extLst>
                    <a:ext uri="{FF2B5EF4-FFF2-40B4-BE49-F238E27FC236}">
                      <a16:creationId xmlns:a16="http://schemas.microsoft.com/office/drawing/2014/main" id="{9044A7FF-DD02-4C41-A8F7-E97CA32B8B5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21530" y="-100430"/>
                  <a:ext cx="49997" cy="43180"/>
                </a:xfrm>
                <a:custGeom>
                  <a:avLst/>
                  <a:gdLst>
                    <a:gd name="T0" fmla="*/ 3 w 18"/>
                    <a:gd name="T1" fmla="*/ 13 h 15"/>
                    <a:gd name="T2" fmla="*/ 5 w 18"/>
                    <a:gd name="T3" fmla="*/ 14 h 15"/>
                    <a:gd name="T4" fmla="*/ 16 w 18"/>
                    <a:gd name="T5" fmla="*/ 10 h 15"/>
                    <a:gd name="T6" fmla="*/ 17 w 18"/>
                    <a:gd name="T7" fmla="*/ 7 h 15"/>
                    <a:gd name="T8" fmla="*/ 15 w 18"/>
                    <a:gd name="T9" fmla="*/ 2 h 15"/>
                    <a:gd name="T10" fmla="*/ 12 w 18"/>
                    <a:gd name="T11" fmla="*/ 1 h 15"/>
                    <a:gd name="T12" fmla="*/ 1 w 18"/>
                    <a:gd name="T13" fmla="*/ 5 h 15"/>
                    <a:gd name="T14" fmla="*/ 0 w 18"/>
                    <a:gd name="T15" fmla="*/ 8 h 15"/>
                    <a:gd name="T16" fmla="*/ 3 w 18"/>
                    <a:gd name="T17" fmla="*/ 13 h 15"/>
                    <a:gd name="T18" fmla="*/ 13 w 18"/>
                    <a:gd name="T19" fmla="*/ 2 h 15"/>
                    <a:gd name="T20" fmla="*/ 15 w 18"/>
                    <a:gd name="T21" fmla="*/ 8 h 15"/>
                    <a:gd name="T22" fmla="*/ 4 w 18"/>
                    <a:gd name="T23" fmla="*/ 13 h 15"/>
                    <a:gd name="T24" fmla="*/ 2 w 18"/>
                    <a:gd name="T25" fmla="*/ 7 h 15"/>
                    <a:gd name="T26" fmla="*/ 13 w 18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3" y="13"/>
                      </a:moveTo>
                      <a:cubicBezTo>
                        <a:pt x="3" y="14"/>
                        <a:pt x="4" y="15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6"/>
                        <a:pt x="0" y="7"/>
                        <a:pt x="0" y="8"/>
                      </a:cubicBezTo>
                      <a:lnTo>
                        <a:pt x="3" y="13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5" name="Freeform 770">
                  <a:extLst>
                    <a:ext uri="{FF2B5EF4-FFF2-40B4-BE49-F238E27FC236}">
                      <a16:creationId xmlns:a16="http://schemas.microsoft.com/office/drawing/2014/main" id="{E2B937FD-8D9F-43A7-98A4-2E02A70BD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7438" y="-61796"/>
                  <a:ext cx="45452" cy="43180"/>
                </a:xfrm>
                <a:custGeom>
                  <a:avLst/>
                  <a:gdLst>
                    <a:gd name="T0" fmla="*/ 3 w 17"/>
                    <a:gd name="T1" fmla="*/ 14 h 15"/>
                    <a:gd name="T2" fmla="*/ 5 w 17"/>
                    <a:gd name="T3" fmla="*/ 14 h 15"/>
                    <a:gd name="T4" fmla="*/ 10 w 17"/>
                    <a:gd name="T5" fmla="*/ 13 h 15"/>
                    <a:gd name="T6" fmla="*/ 10 w 17"/>
                    <a:gd name="T7" fmla="*/ 11 h 15"/>
                    <a:gd name="T8" fmla="*/ 9 w 17"/>
                    <a:gd name="T9" fmla="*/ 11 h 15"/>
                    <a:gd name="T10" fmla="*/ 5 w 17"/>
                    <a:gd name="T11" fmla="*/ 12 h 15"/>
                    <a:gd name="T12" fmla="*/ 4 w 17"/>
                    <a:gd name="T13" fmla="*/ 10 h 15"/>
                    <a:gd name="T14" fmla="*/ 17 w 17"/>
                    <a:gd name="T15" fmla="*/ 5 h 15"/>
                    <a:gd name="T16" fmla="*/ 15 w 17"/>
                    <a:gd name="T17" fmla="*/ 1 h 15"/>
                    <a:gd name="T18" fmla="*/ 14 w 17"/>
                    <a:gd name="T19" fmla="*/ 0 h 15"/>
                    <a:gd name="T20" fmla="*/ 13 w 17"/>
                    <a:gd name="T21" fmla="*/ 1 h 15"/>
                    <a:gd name="T22" fmla="*/ 14 w 17"/>
                    <a:gd name="T23" fmla="*/ 4 h 15"/>
                    <a:gd name="T24" fmla="*/ 3 w 17"/>
                    <a:gd name="T25" fmla="*/ 8 h 15"/>
                    <a:gd name="T26" fmla="*/ 2 w 17"/>
                    <a:gd name="T27" fmla="*/ 6 h 15"/>
                    <a:gd name="T28" fmla="*/ 1 w 17"/>
                    <a:gd name="T29" fmla="*/ 5 h 15"/>
                    <a:gd name="T30" fmla="*/ 0 w 17"/>
                    <a:gd name="T31" fmla="*/ 6 h 15"/>
                    <a:gd name="T32" fmla="*/ 3 w 17"/>
                    <a:gd name="T33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3" y="14"/>
                      </a:moveTo>
                      <a:cubicBezTo>
                        <a:pt x="4" y="14"/>
                        <a:pt x="4" y="15"/>
                        <a:pt x="5" y="14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10" y="11"/>
                        <a:pt x="9" y="10"/>
                        <a:pt x="9" y="11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5" y="0"/>
                        <a:pt x="14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5"/>
                        <a:pt x="2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6" name="Freeform 771">
                  <a:extLst>
                    <a:ext uri="{FF2B5EF4-FFF2-40B4-BE49-F238E27FC236}">
                      <a16:creationId xmlns:a16="http://schemas.microsoft.com/office/drawing/2014/main" id="{34E3F35B-CB87-4611-9D30-AB7CFB93C29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53346" y="-20889"/>
                  <a:ext cx="49997" cy="38634"/>
                </a:xfrm>
                <a:custGeom>
                  <a:avLst/>
                  <a:gdLst>
                    <a:gd name="T0" fmla="*/ 2 w 18"/>
                    <a:gd name="T1" fmla="*/ 13 h 14"/>
                    <a:gd name="T2" fmla="*/ 5 w 18"/>
                    <a:gd name="T3" fmla="*/ 14 h 14"/>
                    <a:gd name="T4" fmla="*/ 16 w 18"/>
                    <a:gd name="T5" fmla="*/ 10 h 14"/>
                    <a:gd name="T6" fmla="*/ 17 w 18"/>
                    <a:gd name="T7" fmla="*/ 7 h 14"/>
                    <a:gd name="T8" fmla="*/ 15 w 18"/>
                    <a:gd name="T9" fmla="*/ 1 h 14"/>
                    <a:gd name="T10" fmla="*/ 12 w 18"/>
                    <a:gd name="T11" fmla="*/ 0 h 14"/>
                    <a:gd name="T12" fmla="*/ 1 w 18"/>
                    <a:gd name="T13" fmla="*/ 4 h 14"/>
                    <a:gd name="T14" fmla="*/ 0 w 18"/>
                    <a:gd name="T15" fmla="*/ 7 h 14"/>
                    <a:gd name="T16" fmla="*/ 2 w 18"/>
                    <a:gd name="T17" fmla="*/ 13 h 14"/>
                    <a:gd name="T18" fmla="*/ 13 w 18"/>
                    <a:gd name="T19" fmla="*/ 2 h 14"/>
                    <a:gd name="T20" fmla="*/ 15 w 18"/>
                    <a:gd name="T21" fmla="*/ 8 h 14"/>
                    <a:gd name="T22" fmla="*/ 4 w 18"/>
                    <a:gd name="T23" fmla="*/ 12 h 14"/>
                    <a:gd name="T24" fmla="*/ 2 w 18"/>
                    <a:gd name="T25" fmla="*/ 6 h 14"/>
                    <a:gd name="T26" fmla="*/ 13 w 18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4">
                      <a:moveTo>
                        <a:pt x="2" y="13"/>
                      </a:moveTo>
                      <a:cubicBezTo>
                        <a:pt x="3" y="14"/>
                        <a:pt x="4" y="14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3" y="0"/>
                        <a:pt x="12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5"/>
                        <a:pt x="0" y="6"/>
                        <a:pt x="0" y="7"/>
                      </a:cubicBezTo>
                      <a:lnTo>
                        <a:pt x="2" y="13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7" name="Freeform 772">
                  <a:extLst>
                    <a:ext uri="{FF2B5EF4-FFF2-40B4-BE49-F238E27FC236}">
                      <a16:creationId xmlns:a16="http://schemas.microsoft.com/office/drawing/2014/main" id="{5DFCC0C0-115B-4A84-BF75-D49F32421F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66982" y="17746"/>
                  <a:ext cx="47725" cy="38634"/>
                </a:xfrm>
                <a:custGeom>
                  <a:avLst/>
                  <a:gdLst>
                    <a:gd name="T0" fmla="*/ 2 w 17"/>
                    <a:gd name="T1" fmla="*/ 12 h 14"/>
                    <a:gd name="T2" fmla="*/ 5 w 17"/>
                    <a:gd name="T3" fmla="*/ 14 h 14"/>
                    <a:gd name="T4" fmla="*/ 16 w 17"/>
                    <a:gd name="T5" fmla="*/ 10 h 14"/>
                    <a:gd name="T6" fmla="*/ 17 w 17"/>
                    <a:gd name="T7" fmla="*/ 7 h 14"/>
                    <a:gd name="T8" fmla="*/ 15 w 17"/>
                    <a:gd name="T9" fmla="*/ 2 h 14"/>
                    <a:gd name="T10" fmla="*/ 13 w 17"/>
                    <a:gd name="T11" fmla="*/ 0 h 14"/>
                    <a:gd name="T12" fmla="*/ 1 w 17"/>
                    <a:gd name="T13" fmla="*/ 4 h 14"/>
                    <a:gd name="T14" fmla="*/ 0 w 17"/>
                    <a:gd name="T15" fmla="*/ 7 h 14"/>
                    <a:gd name="T16" fmla="*/ 2 w 17"/>
                    <a:gd name="T17" fmla="*/ 12 h 14"/>
                    <a:gd name="T18" fmla="*/ 13 w 17"/>
                    <a:gd name="T19" fmla="*/ 2 h 14"/>
                    <a:gd name="T20" fmla="*/ 15 w 17"/>
                    <a:gd name="T21" fmla="*/ 8 h 14"/>
                    <a:gd name="T22" fmla="*/ 4 w 17"/>
                    <a:gd name="T23" fmla="*/ 12 h 14"/>
                    <a:gd name="T24" fmla="*/ 2 w 17"/>
                    <a:gd name="T25" fmla="*/ 6 h 14"/>
                    <a:gd name="T26" fmla="*/ 13 w 17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4">
                      <a:moveTo>
                        <a:pt x="2" y="12"/>
                      </a:moveTo>
                      <a:cubicBezTo>
                        <a:pt x="2" y="14"/>
                        <a:pt x="4" y="14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7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5"/>
                        <a:pt x="0" y="6"/>
                        <a:pt x="0" y="7"/>
                      </a:cubicBezTo>
                      <a:lnTo>
                        <a:pt x="2" y="12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8" name="Freeform 773">
                  <a:extLst>
                    <a:ext uri="{FF2B5EF4-FFF2-40B4-BE49-F238E27FC236}">
                      <a16:creationId xmlns:a16="http://schemas.microsoft.com/office/drawing/2014/main" id="{C5894559-B297-4745-AB16-3D9385D323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345" y="56380"/>
                  <a:ext cx="47725" cy="38634"/>
                </a:xfrm>
                <a:custGeom>
                  <a:avLst/>
                  <a:gdLst>
                    <a:gd name="T0" fmla="*/ 4 w 17"/>
                    <a:gd name="T1" fmla="*/ 14 h 14"/>
                    <a:gd name="T2" fmla="*/ 9 w 17"/>
                    <a:gd name="T3" fmla="*/ 13 h 14"/>
                    <a:gd name="T4" fmla="*/ 10 w 17"/>
                    <a:gd name="T5" fmla="*/ 11 h 14"/>
                    <a:gd name="T6" fmla="*/ 8 w 17"/>
                    <a:gd name="T7" fmla="*/ 11 h 14"/>
                    <a:gd name="T8" fmla="*/ 4 w 17"/>
                    <a:gd name="T9" fmla="*/ 12 h 14"/>
                    <a:gd name="T10" fmla="*/ 4 w 17"/>
                    <a:gd name="T11" fmla="*/ 10 h 14"/>
                    <a:gd name="T12" fmla="*/ 17 w 17"/>
                    <a:gd name="T13" fmla="*/ 6 h 14"/>
                    <a:gd name="T14" fmla="*/ 16 w 17"/>
                    <a:gd name="T15" fmla="*/ 1 h 14"/>
                    <a:gd name="T16" fmla="*/ 14 w 17"/>
                    <a:gd name="T17" fmla="*/ 0 h 14"/>
                    <a:gd name="T18" fmla="*/ 14 w 17"/>
                    <a:gd name="T19" fmla="*/ 2 h 14"/>
                    <a:gd name="T20" fmla="*/ 15 w 17"/>
                    <a:gd name="T21" fmla="*/ 4 h 14"/>
                    <a:gd name="T22" fmla="*/ 3 w 17"/>
                    <a:gd name="T23" fmla="*/ 8 h 14"/>
                    <a:gd name="T24" fmla="*/ 2 w 17"/>
                    <a:gd name="T25" fmla="*/ 5 h 14"/>
                    <a:gd name="T26" fmla="*/ 1 w 17"/>
                    <a:gd name="T27" fmla="*/ 4 h 14"/>
                    <a:gd name="T28" fmla="*/ 0 w 17"/>
                    <a:gd name="T29" fmla="*/ 6 h 14"/>
                    <a:gd name="T30" fmla="*/ 3 w 17"/>
                    <a:gd name="T31" fmla="*/ 13 h 14"/>
                    <a:gd name="T32" fmla="*/ 4 w 17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4">
                      <a:moveTo>
                        <a:pt x="4" y="14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9" y="11"/>
                        <a:pt x="9" y="10"/>
                        <a:pt x="8" y="11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5" y="0"/>
                        <a:pt x="15" y="0"/>
                        <a:pt x="14" y="0"/>
                      </a:cubicBezTo>
                      <a:cubicBezTo>
                        <a:pt x="14" y="0"/>
                        <a:pt x="14" y="1"/>
                        <a:pt x="14" y="2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4"/>
                        <a:pt x="1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4"/>
                        <a:pt x="3" y="14"/>
                        <a:pt x="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9" name="Freeform 774">
                  <a:extLst>
                    <a:ext uri="{FF2B5EF4-FFF2-40B4-BE49-F238E27FC236}">
                      <a16:creationId xmlns:a16="http://schemas.microsoft.com/office/drawing/2014/main" id="{E5D8CCF7-DCCE-4B21-AE15-6C635B36065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91981" y="97287"/>
                  <a:ext cx="47725" cy="36362"/>
                </a:xfrm>
                <a:custGeom>
                  <a:avLst/>
                  <a:gdLst>
                    <a:gd name="T0" fmla="*/ 2 w 17"/>
                    <a:gd name="T1" fmla="*/ 11 h 13"/>
                    <a:gd name="T2" fmla="*/ 4 w 17"/>
                    <a:gd name="T3" fmla="*/ 13 h 13"/>
                    <a:gd name="T4" fmla="*/ 16 w 17"/>
                    <a:gd name="T5" fmla="*/ 10 h 13"/>
                    <a:gd name="T6" fmla="*/ 17 w 17"/>
                    <a:gd name="T7" fmla="*/ 7 h 13"/>
                    <a:gd name="T8" fmla="*/ 15 w 17"/>
                    <a:gd name="T9" fmla="*/ 1 h 13"/>
                    <a:gd name="T10" fmla="*/ 13 w 17"/>
                    <a:gd name="T11" fmla="*/ 0 h 13"/>
                    <a:gd name="T12" fmla="*/ 1 w 17"/>
                    <a:gd name="T13" fmla="*/ 3 h 13"/>
                    <a:gd name="T14" fmla="*/ 0 w 17"/>
                    <a:gd name="T15" fmla="*/ 6 h 13"/>
                    <a:gd name="T16" fmla="*/ 2 w 17"/>
                    <a:gd name="T17" fmla="*/ 11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1"/>
                      </a:moveTo>
                      <a:cubicBezTo>
                        <a:pt x="2" y="13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5"/>
                        <a:pt x="0" y="6"/>
                      </a:cubicBezTo>
                      <a:lnTo>
                        <a:pt x="2" y="11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0" name="Freeform 775">
                  <a:extLst>
                    <a:ext uri="{FF2B5EF4-FFF2-40B4-BE49-F238E27FC236}">
                      <a16:creationId xmlns:a16="http://schemas.microsoft.com/office/drawing/2014/main" id="{DCA0C3F7-1D82-44AF-81F8-31530691F2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03344" y="135921"/>
                  <a:ext cx="45452" cy="36362"/>
                </a:xfrm>
                <a:custGeom>
                  <a:avLst/>
                  <a:gdLst>
                    <a:gd name="T0" fmla="*/ 2 w 17"/>
                    <a:gd name="T1" fmla="*/ 12 h 13"/>
                    <a:gd name="T2" fmla="*/ 4 w 17"/>
                    <a:gd name="T3" fmla="*/ 13 h 13"/>
                    <a:gd name="T4" fmla="*/ 16 w 17"/>
                    <a:gd name="T5" fmla="*/ 10 h 13"/>
                    <a:gd name="T6" fmla="*/ 17 w 17"/>
                    <a:gd name="T7" fmla="*/ 8 h 13"/>
                    <a:gd name="T8" fmla="*/ 15 w 17"/>
                    <a:gd name="T9" fmla="*/ 2 h 13"/>
                    <a:gd name="T10" fmla="*/ 13 w 17"/>
                    <a:gd name="T11" fmla="*/ 0 h 13"/>
                    <a:gd name="T12" fmla="*/ 1 w 17"/>
                    <a:gd name="T13" fmla="*/ 3 h 13"/>
                    <a:gd name="T14" fmla="*/ 0 w 17"/>
                    <a:gd name="T15" fmla="*/ 6 h 13"/>
                    <a:gd name="T16" fmla="*/ 2 w 17"/>
                    <a:gd name="T17" fmla="*/ 12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2"/>
                      </a:moveTo>
                      <a:cubicBezTo>
                        <a:pt x="2" y="13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7" y="9"/>
                        <a:pt x="17" y="8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4"/>
                        <a:pt x="0" y="5"/>
                        <a:pt x="0" y="6"/>
                      </a:cubicBezTo>
                      <a:lnTo>
                        <a:pt x="2" y="12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1" name="Freeform 776">
                  <a:extLst>
                    <a:ext uri="{FF2B5EF4-FFF2-40B4-BE49-F238E27FC236}">
                      <a16:creationId xmlns:a16="http://schemas.microsoft.com/office/drawing/2014/main" id="{7A5E554C-20E1-4EE1-B18C-A470C60821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0161" y="174555"/>
                  <a:ext cx="47725" cy="38634"/>
                </a:xfrm>
                <a:custGeom>
                  <a:avLst/>
                  <a:gdLst>
                    <a:gd name="T0" fmla="*/ 3 w 17"/>
                    <a:gd name="T1" fmla="*/ 14 h 14"/>
                    <a:gd name="T2" fmla="*/ 9 w 17"/>
                    <a:gd name="T3" fmla="*/ 12 h 14"/>
                    <a:gd name="T4" fmla="*/ 9 w 17"/>
                    <a:gd name="T5" fmla="*/ 11 h 14"/>
                    <a:gd name="T6" fmla="*/ 8 w 17"/>
                    <a:gd name="T7" fmla="*/ 10 h 14"/>
                    <a:gd name="T8" fmla="*/ 4 w 17"/>
                    <a:gd name="T9" fmla="*/ 11 h 14"/>
                    <a:gd name="T10" fmla="*/ 4 w 17"/>
                    <a:gd name="T11" fmla="*/ 9 h 14"/>
                    <a:gd name="T12" fmla="*/ 17 w 17"/>
                    <a:gd name="T13" fmla="*/ 6 h 14"/>
                    <a:gd name="T14" fmla="*/ 16 w 17"/>
                    <a:gd name="T15" fmla="*/ 1 h 14"/>
                    <a:gd name="T16" fmla="*/ 15 w 17"/>
                    <a:gd name="T17" fmla="*/ 1 h 14"/>
                    <a:gd name="T18" fmla="*/ 14 w 17"/>
                    <a:gd name="T19" fmla="*/ 2 h 14"/>
                    <a:gd name="T20" fmla="*/ 15 w 17"/>
                    <a:gd name="T21" fmla="*/ 5 h 14"/>
                    <a:gd name="T22" fmla="*/ 3 w 17"/>
                    <a:gd name="T23" fmla="*/ 7 h 14"/>
                    <a:gd name="T24" fmla="*/ 2 w 17"/>
                    <a:gd name="T25" fmla="*/ 5 h 14"/>
                    <a:gd name="T26" fmla="*/ 1 w 17"/>
                    <a:gd name="T27" fmla="*/ 4 h 14"/>
                    <a:gd name="T28" fmla="*/ 0 w 17"/>
                    <a:gd name="T29" fmla="*/ 5 h 14"/>
                    <a:gd name="T30" fmla="*/ 2 w 17"/>
                    <a:gd name="T31" fmla="*/ 13 h 14"/>
                    <a:gd name="T32" fmla="*/ 3 w 17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4">
                      <a:moveTo>
                        <a:pt x="3" y="14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2"/>
                        <a:pt x="9" y="12"/>
                        <a:pt x="9" y="11"/>
                      </a:cubicBezTo>
                      <a:cubicBezTo>
                        <a:pt x="9" y="10"/>
                        <a:pt x="9" y="10"/>
                        <a:pt x="8" y="10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1"/>
                        <a:pt x="15" y="0"/>
                        <a:pt x="15" y="1"/>
                      </a:cubicBezTo>
                      <a:cubicBezTo>
                        <a:pt x="14" y="1"/>
                        <a:pt x="14" y="1"/>
                        <a:pt x="14" y="2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4"/>
                        <a:pt x="2" y="4"/>
                        <a:pt x="1" y="4"/>
                      </a:cubicBez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3"/>
                        <a:pt x="3" y="14"/>
                        <a:pt x="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2" name="Freeform 777">
                  <a:extLst>
                    <a:ext uri="{FF2B5EF4-FFF2-40B4-BE49-F238E27FC236}">
                      <a16:creationId xmlns:a16="http://schemas.microsoft.com/office/drawing/2014/main" id="{BEA56E85-8B78-4DEF-A73C-2C5751C375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21524" y="215462"/>
                  <a:ext cx="47725" cy="36362"/>
                </a:xfrm>
                <a:custGeom>
                  <a:avLst/>
                  <a:gdLst>
                    <a:gd name="T0" fmla="*/ 1 w 17"/>
                    <a:gd name="T1" fmla="*/ 11 h 13"/>
                    <a:gd name="T2" fmla="*/ 4 w 17"/>
                    <a:gd name="T3" fmla="*/ 13 h 13"/>
                    <a:gd name="T4" fmla="*/ 15 w 17"/>
                    <a:gd name="T5" fmla="*/ 10 h 13"/>
                    <a:gd name="T6" fmla="*/ 17 w 17"/>
                    <a:gd name="T7" fmla="*/ 8 h 13"/>
                    <a:gd name="T8" fmla="*/ 15 w 17"/>
                    <a:gd name="T9" fmla="*/ 2 h 13"/>
                    <a:gd name="T10" fmla="*/ 13 w 17"/>
                    <a:gd name="T11" fmla="*/ 0 h 13"/>
                    <a:gd name="T12" fmla="*/ 2 w 17"/>
                    <a:gd name="T13" fmla="*/ 3 h 13"/>
                    <a:gd name="T14" fmla="*/ 0 w 17"/>
                    <a:gd name="T15" fmla="*/ 5 h 13"/>
                    <a:gd name="T16" fmla="*/ 1 w 17"/>
                    <a:gd name="T17" fmla="*/ 11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3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1" y="11"/>
                      </a:moveTo>
                      <a:cubicBezTo>
                        <a:pt x="1" y="12"/>
                        <a:pt x="2" y="13"/>
                        <a:pt x="4" y="13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6" y="10"/>
                        <a:pt x="17" y="9"/>
                        <a:pt x="17" y="8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0" y="3"/>
                        <a:pt x="0" y="4"/>
                        <a:pt x="0" y="5"/>
                      </a:cubicBezTo>
                      <a:lnTo>
                        <a:pt x="1" y="11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3" name="Freeform 778">
                  <a:extLst>
                    <a:ext uri="{FF2B5EF4-FFF2-40B4-BE49-F238E27FC236}">
                      <a16:creationId xmlns:a16="http://schemas.microsoft.com/office/drawing/2014/main" id="{C292A4FA-63D4-4AB1-AF26-96FDC427DF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30615" y="258642"/>
                  <a:ext cx="47725" cy="36362"/>
                </a:xfrm>
                <a:custGeom>
                  <a:avLst/>
                  <a:gdLst>
                    <a:gd name="T0" fmla="*/ 3 w 17"/>
                    <a:gd name="T1" fmla="*/ 12 h 13"/>
                    <a:gd name="T2" fmla="*/ 15 w 17"/>
                    <a:gd name="T3" fmla="*/ 10 h 13"/>
                    <a:gd name="T4" fmla="*/ 17 w 17"/>
                    <a:gd name="T5" fmla="*/ 8 h 13"/>
                    <a:gd name="T6" fmla="*/ 16 w 17"/>
                    <a:gd name="T7" fmla="*/ 2 h 13"/>
                    <a:gd name="T8" fmla="*/ 13 w 17"/>
                    <a:gd name="T9" fmla="*/ 0 h 13"/>
                    <a:gd name="T10" fmla="*/ 2 w 17"/>
                    <a:gd name="T11" fmla="*/ 2 h 13"/>
                    <a:gd name="T12" fmla="*/ 0 w 17"/>
                    <a:gd name="T13" fmla="*/ 5 h 13"/>
                    <a:gd name="T14" fmla="*/ 1 w 17"/>
                    <a:gd name="T15" fmla="*/ 11 h 13"/>
                    <a:gd name="T16" fmla="*/ 3 w 17"/>
                    <a:gd name="T17" fmla="*/ 12 h 13"/>
                    <a:gd name="T18" fmla="*/ 14 w 17"/>
                    <a:gd name="T19" fmla="*/ 2 h 13"/>
                    <a:gd name="T20" fmla="*/ 15 w 17"/>
                    <a:gd name="T21" fmla="*/ 8 h 13"/>
                    <a:gd name="T22" fmla="*/ 3 w 17"/>
                    <a:gd name="T23" fmla="*/ 10 h 13"/>
                    <a:gd name="T24" fmla="*/ 2 w 17"/>
                    <a:gd name="T25" fmla="*/ 4 h 13"/>
                    <a:gd name="T26" fmla="*/ 14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3" y="12"/>
                      </a:move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6" y="10"/>
                        <a:pt x="17" y="9"/>
                        <a:pt x="17" y="8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5" y="1"/>
                        <a:pt x="14" y="0"/>
                        <a:pt x="13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2"/>
                        <a:pt x="2" y="13"/>
                        <a:pt x="3" y="12"/>
                      </a:cubicBezTo>
                      <a:close/>
                      <a:moveTo>
                        <a:pt x="14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4" name="Freeform 779">
                  <a:extLst>
                    <a:ext uri="{FF2B5EF4-FFF2-40B4-BE49-F238E27FC236}">
                      <a16:creationId xmlns:a16="http://schemas.microsoft.com/office/drawing/2014/main" id="{DD386321-C557-4BBE-9AC4-6D2027B25E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35160" y="299549"/>
                  <a:ext cx="47725" cy="34089"/>
                </a:xfrm>
                <a:custGeom>
                  <a:avLst/>
                  <a:gdLst>
                    <a:gd name="T0" fmla="*/ 16 w 17"/>
                    <a:gd name="T1" fmla="*/ 1 h 12"/>
                    <a:gd name="T2" fmla="*/ 15 w 17"/>
                    <a:gd name="T3" fmla="*/ 0 h 12"/>
                    <a:gd name="T4" fmla="*/ 14 w 17"/>
                    <a:gd name="T5" fmla="*/ 1 h 12"/>
                    <a:gd name="T6" fmla="*/ 15 w 17"/>
                    <a:gd name="T7" fmla="*/ 4 h 12"/>
                    <a:gd name="T8" fmla="*/ 3 w 17"/>
                    <a:gd name="T9" fmla="*/ 6 h 12"/>
                    <a:gd name="T10" fmla="*/ 2 w 17"/>
                    <a:gd name="T11" fmla="*/ 3 h 12"/>
                    <a:gd name="T12" fmla="*/ 1 w 17"/>
                    <a:gd name="T13" fmla="*/ 2 h 12"/>
                    <a:gd name="T14" fmla="*/ 0 w 17"/>
                    <a:gd name="T15" fmla="*/ 3 h 12"/>
                    <a:gd name="T16" fmla="*/ 2 w 17"/>
                    <a:gd name="T17" fmla="*/ 11 h 12"/>
                    <a:gd name="T18" fmla="*/ 3 w 17"/>
                    <a:gd name="T19" fmla="*/ 12 h 12"/>
                    <a:gd name="T20" fmla="*/ 8 w 17"/>
                    <a:gd name="T21" fmla="*/ 11 h 12"/>
                    <a:gd name="T22" fmla="*/ 9 w 17"/>
                    <a:gd name="T23" fmla="*/ 10 h 12"/>
                    <a:gd name="T24" fmla="*/ 8 w 17"/>
                    <a:gd name="T25" fmla="*/ 9 h 12"/>
                    <a:gd name="T26" fmla="*/ 4 w 17"/>
                    <a:gd name="T27" fmla="*/ 10 h 12"/>
                    <a:gd name="T28" fmla="*/ 3 w 17"/>
                    <a:gd name="T29" fmla="*/ 8 h 12"/>
                    <a:gd name="T30" fmla="*/ 17 w 17"/>
                    <a:gd name="T31" fmla="*/ 6 h 12"/>
                    <a:gd name="T32" fmla="*/ 16 w 17"/>
                    <a:gd name="T33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2">
                      <a:moveTo>
                        <a:pt x="16" y="1"/>
                      </a:moveTo>
                      <a:cubicBezTo>
                        <a:pt x="16" y="0"/>
                        <a:pt x="16" y="0"/>
                        <a:pt x="15" y="0"/>
                      </a:cubicBezTo>
                      <a:cubicBezTo>
                        <a:pt x="14" y="0"/>
                        <a:pt x="14" y="0"/>
                        <a:pt x="14" y="1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2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2"/>
                        <a:pt x="2" y="12"/>
                        <a:pt x="3" y="12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9" y="11"/>
                        <a:pt x="9" y="11"/>
                        <a:pt x="9" y="10"/>
                      </a:cubicBezTo>
                      <a:cubicBezTo>
                        <a:pt x="9" y="9"/>
                        <a:pt x="8" y="9"/>
                        <a:pt x="8" y="9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17" y="6"/>
                        <a:pt x="17" y="6"/>
                        <a:pt x="17" y="6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5" name="Freeform 780">
                  <a:extLst>
                    <a:ext uri="{FF2B5EF4-FFF2-40B4-BE49-F238E27FC236}">
                      <a16:creationId xmlns:a16="http://schemas.microsoft.com/office/drawing/2014/main" id="{B5219BAD-7B63-42F8-871B-1A60DAE689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44250" y="338183"/>
                  <a:ext cx="36362" cy="27271"/>
                </a:xfrm>
                <a:custGeom>
                  <a:avLst/>
                  <a:gdLst>
                    <a:gd name="T0" fmla="*/ 10 w 13"/>
                    <a:gd name="T1" fmla="*/ 1 h 10"/>
                    <a:gd name="T2" fmla="*/ 1 w 13"/>
                    <a:gd name="T3" fmla="*/ 2 h 10"/>
                    <a:gd name="T4" fmla="*/ 0 w 13"/>
                    <a:gd name="T5" fmla="*/ 4 h 10"/>
                    <a:gd name="T6" fmla="*/ 0 w 13"/>
                    <a:gd name="T7" fmla="*/ 9 h 10"/>
                    <a:gd name="T8" fmla="*/ 2 w 13"/>
                    <a:gd name="T9" fmla="*/ 10 h 10"/>
                    <a:gd name="T10" fmla="*/ 12 w 13"/>
                    <a:gd name="T11" fmla="*/ 9 h 10"/>
                    <a:gd name="T12" fmla="*/ 13 w 13"/>
                    <a:gd name="T13" fmla="*/ 7 h 10"/>
                    <a:gd name="T14" fmla="*/ 12 w 13"/>
                    <a:gd name="T15" fmla="*/ 2 h 10"/>
                    <a:gd name="T16" fmla="*/ 10 w 13"/>
                    <a:gd name="T17" fmla="*/ 1 h 10"/>
                    <a:gd name="T18" fmla="*/ 2 w 13"/>
                    <a:gd name="T19" fmla="*/ 8 h 10"/>
                    <a:gd name="T20" fmla="*/ 1 w 13"/>
                    <a:gd name="T21" fmla="*/ 4 h 10"/>
                    <a:gd name="T22" fmla="*/ 11 w 13"/>
                    <a:gd name="T23" fmla="*/ 2 h 10"/>
                    <a:gd name="T24" fmla="*/ 11 w 13"/>
                    <a:gd name="T25" fmla="*/ 7 h 10"/>
                    <a:gd name="T26" fmla="*/ 2 w 13"/>
                    <a:gd name="T27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0">
                      <a:moveTo>
                        <a:pt x="10" y="1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1" y="10"/>
                        <a:pt x="2" y="10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3" y="8"/>
                        <a:pt x="13" y="8"/>
                        <a:pt x="13" y="7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lose/>
                      <a:moveTo>
                        <a:pt x="2" y="8"/>
                      </a:move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7"/>
                        <a:pt x="11" y="7"/>
                        <a:pt x="11" y="7"/>
                      </a:cubicBez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7E817EA4-320F-473A-9F32-330D0397B3F6}"/>
                  </a:ext>
                </a:extLst>
              </p:cNvPr>
              <p:cNvGrpSpPr/>
              <p:nvPr/>
            </p:nvGrpSpPr>
            <p:grpSpPr>
              <a:xfrm rot="16965266">
                <a:off x="7112460" y="4247898"/>
                <a:ext cx="1361844" cy="668075"/>
                <a:chOff x="4294383" y="1454032"/>
                <a:chExt cx="602240" cy="295439"/>
              </a:xfrm>
              <a:grpFill/>
            </p:grpSpPr>
            <p:sp>
              <p:nvSpPr>
                <p:cNvPr id="435" name="Freeform 781">
                  <a:extLst>
                    <a:ext uri="{FF2B5EF4-FFF2-40B4-BE49-F238E27FC236}">
                      <a16:creationId xmlns:a16="http://schemas.microsoft.com/office/drawing/2014/main" id="{BDF07A53-10E4-4A92-9FD5-088655CAF6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78442" y="1724472"/>
                  <a:ext cx="18181" cy="24999"/>
                </a:xfrm>
                <a:custGeom>
                  <a:avLst/>
                  <a:gdLst>
                    <a:gd name="T0" fmla="*/ 1 w 6"/>
                    <a:gd name="T1" fmla="*/ 9 h 9"/>
                    <a:gd name="T2" fmla="*/ 4 w 6"/>
                    <a:gd name="T3" fmla="*/ 9 h 9"/>
                    <a:gd name="T4" fmla="*/ 5 w 6"/>
                    <a:gd name="T5" fmla="*/ 8 h 9"/>
                    <a:gd name="T6" fmla="*/ 6 w 6"/>
                    <a:gd name="T7" fmla="*/ 2 h 9"/>
                    <a:gd name="T8" fmla="*/ 5 w 6"/>
                    <a:gd name="T9" fmla="*/ 1 h 9"/>
                    <a:gd name="T10" fmla="*/ 2 w 6"/>
                    <a:gd name="T11" fmla="*/ 0 h 9"/>
                    <a:gd name="T12" fmla="*/ 1 w 6"/>
                    <a:gd name="T13" fmla="*/ 1 h 9"/>
                    <a:gd name="T14" fmla="*/ 0 w 6"/>
                    <a:gd name="T15" fmla="*/ 7 h 9"/>
                    <a:gd name="T16" fmla="*/ 1 w 6"/>
                    <a:gd name="T17" fmla="*/ 9 h 9"/>
                    <a:gd name="T18" fmla="*/ 2 w 6"/>
                    <a:gd name="T19" fmla="*/ 1 h 9"/>
                    <a:gd name="T20" fmla="*/ 5 w 6"/>
                    <a:gd name="T21" fmla="*/ 2 h 9"/>
                    <a:gd name="T22" fmla="*/ 4 w 6"/>
                    <a:gd name="T23" fmla="*/ 8 h 9"/>
                    <a:gd name="T24" fmla="*/ 1 w 6"/>
                    <a:gd name="T25" fmla="*/ 8 h 9"/>
                    <a:gd name="T26" fmla="*/ 2 w 6"/>
                    <a:gd name="T2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" h="9">
                      <a:moveTo>
                        <a:pt x="1" y="9"/>
                      </a:move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1"/>
                        <a:pt x="6" y="1"/>
                        <a:pt x="5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9"/>
                        <a:pt x="1" y="9"/>
                      </a:cubicBezTo>
                      <a:close/>
                      <a:moveTo>
                        <a:pt x="2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6" name="Freeform 782">
                  <a:extLst>
                    <a:ext uri="{FF2B5EF4-FFF2-40B4-BE49-F238E27FC236}">
                      <a16:creationId xmlns:a16="http://schemas.microsoft.com/office/drawing/2014/main" id="{DDBAAAB3-98DB-43C8-AC9F-271AFD71C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261" y="1719927"/>
                  <a:ext cx="13636" cy="24999"/>
                </a:xfrm>
                <a:custGeom>
                  <a:avLst/>
                  <a:gdLst>
                    <a:gd name="T0" fmla="*/ 5 w 5"/>
                    <a:gd name="T1" fmla="*/ 2 h 9"/>
                    <a:gd name="T2" fmla="*/ 5 w 5"/>
                    <a:gd name="T3" fmla="*/ 1 h 9"/>
                    <a:gd name="T4" fmla="*/ 5 w 5"/>
                    <a:gd name="T5" fmla="*/ 0 h 9"/>
                    <a:gd name="T6" fmla="*/ 1 w 5"/>
                    <a:gd name="T7" fmla="*/ 0 h 9"/>
                    <a:gd name="T8" fmla="*/ 0 w 5"/>
                    <a:gd name="T9" fmla="*/ 0 h 9"/>
                    <a:gd name="T10" fmla="*/ 0 w 5"/>
                    <a:gd name="T11" fmla="*/ 3 h 9"/>
                    <a:gd name="T12" fmla="*/ 0 w 5"/>
                    <a:gd name="T13" fmla="*/ 4 h 9"/>
                    <a:gd name="T14" fmla="*/ 1 w 5"/>
                    <a:gd name="T15" fmla="*/ 3 h 9"/>
                    <a:gd name="T16" fmla="*/ 1 w 5"/>
                    <a:gd name="T17" fmla="*/ 1 h 9"/>
                    <a:gd name="T18" fmla="*/ 2 w 5"/>
                    <a:gd name="T19" fmla="*/ 1 h 9"/>
                    <a:gd name="T20" fmla="*/ 1 w 5"/>
                    <a:gd name="T21" fmla="*/ 8 h 9"/>
                    <a:gd name="T22" fmla="*/ 4 w 5"/>
                    <a:gd name="T23" fmla="*/ 9 h 9"/>
                    <a:gd name="T24" fmla="*/ 4 w 5"/>
                    <a:gd name="T25" fmla="*/ 8 h 9"/>
                    <a:gd name="T26" fmla="*/ 4 w 5"/>
                    <a:gd name="T27" fmla="*/ 8 h 9"/>
                    <a:gd name="T28" fmla="*/ 2 w 5"/>
                    <a:gd name="T29" fmla="*/ 8 h 9"/>
                    <a:gd name="T30" fmla="*/ 3 w 5"/>
                    <a:gd name="T31" fmla="*/ 1 h 9"/>
                    <a:gd name="T32" fmla="*/ 5 w 5"/>
                    <a:gd name="T33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" h="9">
                      <a:moveTo>
                        <a:pt x="5" y="2"/>
                      </a:move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4"/>
                        <a:pt x="1" y="3"/>
                        <a:pt x="1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1"/>
                        <a:pt x="3" y="1"/>
                        <a:pt x="3" y="1"/>
                      </a:cubicBezTo>
                      <a:lnTo>
                        <a:pt x="5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7" name="Freeform 783">
                  <a:extLst>
                    <a:ext uri="{FF2B5EF4-FFF2-40B4-BE49-F238E27FC236}">
                      <a16:creationId xmlns:a16="http://schemas.microsoft.com/office/drawing/2014/main" id="{353D56CD-B2E3-4EC2-AEDC-E081513823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35263" y="1715382"/>
                  <a:ext cx="18181" cy="27271"/>
                </a:xfrm>
                <a:custGeom>
                  <a:avLst/>
                  <a:gdLst>
                    <a:gd name="T0" fmla="*/ 1 w 7"/>
                    <a:gd name="T1" fmla="*/ 9 h 10"/>
                    <a:gd name="T2" fmla="*/ 4 w 7"/>
                    <a:gd name="T3" fmla="*/ 9 h 10"/>
                    <a:gd name="T4" fmla="*/ 5 w 7"/>
                    <a:gd name="T5" fmla="*/ 9 h 10"/>
                    <a:gd name="T6" fmla="*/ 7 w 7"/>
                    <a:gd name="T7" fmla="*/ 2 h 10"/>
                    <a:gd name="T8" fmla="*/ 6 w 7"/>
                    <a:gd name="T9" fmla="*/ 1 h 10"/>
                    <a:gd name="T10" fmla="*/ 2 w 7"/>
                    <a:gd name="T11" fmla="*/ 0 h 10"/>
                    <a:gd name="T12" fmla="*/ 1 w 7"/>
                    <a:gd name="T13" fmla="*/ 1 h 10"/>
                    <a:gd name="T14" fmla="*/ 0 w 7"/>
                    <a:gd name="T15" fmla="*/ 8 h 10"/>
                    <a:gd name="T16" fmla="*/ 1 w 7"/>
                    <a:gd name="T17" fmla="*/ 9 h 10"/>
                    <a:gd name="T18" fmla="*/ 2 w 7"/>
                    <a:gd name="T19" fmla="*/ 1 h 10"/>
                    <a:gd name="T20" fmla="*/ 5 w 7"/>
                    <a:gd name="T21" fmla="*/ 2 h 10"/>
                    <a:gd name="T22" fmla="*/ 4 w 7"/>
                    <a:gd name="T23" fmla="*/ 8 h 10"/>
                    <a:gd name="T24" fmla="*/ 1 w 7"/>
                    <a:gd name="T25" fmla="*/ 8 h 10"/>
                    <a:gd name="T26" fmla="*/ 2 w 7"/>
                    <a:gd name="T27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10">
                      <a:moveTo>
                        <a:pt x="1" y="9"/>
                      </a:move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0"/>
                        <a:pt x="5" y="9"/>
                        <a:pt x="5" y="9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2"/>
                        <a:pt x="6" y="1"/>
                        <a:pt x="6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1"/>
                        <a:pt x="1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9"/>
                        <a:pt x="1" y="9"/>
                      </a:cubicBezTo>
                      <a:close/>
                      <a:moveTo>
                        <a:pt x="2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8" name="Freeform 784">
                  <a:extLst>
                    <a:ext uri="{FF2B5EF4-FFF2-40B4-BE49-F238E27FC236}">
                      <a16:creationId xmlns:a16="http://schemas.microsoft.com/office/drawing/2014/main" id="{124475A9-FA15-4521-8E9C-BB7D16CD0FE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12537" y="1713109"/>
                  <a:ext cx="20453" cy="24999"/>
                </a:xfrm>
                <a:custGeom>
                  <a:avLst/>
                  <a:gdLst>
                    <a:gd name="T0" fmla="*/ 3 w 7"/>
                    <a:gd name="T1" fmla="*/ 0 h 9"/>
                    <a:gd name="T2" fmla="*/ 1 w 7"/>
                    <a:gd name="T3" fmla="*/ 1 h 9"/>
                    <a:gd name="T4" fmla="*/ 0 w 7"/>
                    <a:gd name="T5" fmla="*/ 7 h 9"/>
                    <a:gd name="T6" fmla="*/ 1 w 7"/>
                    <a:gd name="T7" fmla="*/ 8 h 9"/>
                    <a:gd name="T8" fmla="*/ 4 w 7"/>
                    <a:gd name="T9" fmla="*/ 9 h 9"/>
                    <a:gd name="T10" fmla="*/ 5 w 7"/>
                    <a:gd name="T11" fmla="*/ 8 h 9"/>
                    <a:gd name="T12" fmla="*/ 7 w 7"/>
                    <a:gd name="T13" fmla="*/ 2 h 9"/>
                    <a:gd name="T14" fmla="*/ 6 w 7"/>
                    <a:gd name="T15" fmla="*/ 0 h 9"/>
                    <a:gd name="T16" fmla="*/ 3 w 7"/>
                    <a:gd name="T17" fmla="*/ 0 h 9"/>
                    <a:gd name="T18" fmla="*/ 4 w 7"/>
                    <a:gd name="T19" fmla="*/ 8 h 9"/>
                    <a:gd name="T20" fmla="*/ 1 w 7"/>
                    <a:gd name="T21" fmla="*/ 7 h 9"/>
                    <a:gd name="T22" fmla="*/ 2 w 7"/>
                    <a:gd name="T23" fmla="*/ 1 h 9"/>
                    <a:gd name="T24" fmla="*/ 6 w 7"/>
                    <a:gd name="T25" fmla="*/ 2 h 9"/>
                    <a:gd name="T26" fmla="*/ 4 w 7"/>
                    <a:gd name="T27" fmla="*/ 8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9">
                      <a:moveTo>
                        <a:pt x="3" y="0"/>
                      </a:move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1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1"/>
                        <a:pt x="6" y="1"/>
                        <a:pt x="6" y="0"/>
                      </a:cubicBezTo>
                      <a:lnTo>
                        <a:pt x="3" y="0"/>
                      </a:lnTo>
                      <a:close/>
                      <a:moveTo>
                        <a:pt x="4" y="8"/>
                      </a:move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9" name="Freeform 785">
                  <a:extLst>
                    <a:ext uri="{FF2B5EF4-FFF2-40B4-BE49-F238E27FC236}">
                      <a16:creationId xmlns:a16="http://schemas.microsoft.com/office/drawing/2014/main" id="{951A6F62-B93D-441E-9BEE-DA60ED210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4356" y="1706291"/>
                  <a:ext cx="15908" cy="24999"/>
                </a:xfrm>
                <a:custGeom>
                  <a:avLst/>
                  <a:gdLst>
                    <a:gd name="T0" fmla="*/ 6 w 6"/>
                    <a:gd name="T1" fmla="*/ 1 h 9"/>
                    <a:gd name="T2" fmla="*/ 1 w 6"/>
                    <a:gd name="T3" fmla="*/ 0 h 9"/>
                    <a:gd name="T4" fmla="*/ 1 w 6"/>
                    <a:gd name="T5" fmla="*/ 0 h 9"/>
                    <a:gd name="T6" fmla="*/ 0 w 6"/>
                    <a:gd name="T7" fmla="*/ 3 h 9"/>
                    <a:gd name="T8" fmla="*/ 1 w 6"/>
                    <a:gd name="T9" fmla="*/ 4 h 9"/>
                    <a:gd name="T10" fmla="*/ 1 w 6"/>
                    <a:gd name="T11" fmla="*/ 3 h 9"/>
                    <a:gd name="T12" fmla="*/ 2 w 6"/>
                    <a:gd name="T13" fmla="*/ 1 h 9"/>
                    <a:gd name="T14" fmla="*/ 3 w 6"/>
                    <a:gd name="T15" fmla="*/ 1 h 9"/>
                    <a:gd name="T16" fmla="*/ 1 w 6"/>
                    <a:gd name="T17" fmla="*/ 9 h 9"/>
                    <a:gd name="T18" fmla="*/ 4 w 6"/>
                    <a:gd name="T19" fmla="*/ 9 h 9"/>
                    <a:gd name="T20" fmla="*/ 4 w 6"/>
                    <a:gd name="T21" fmla="*/ 9 h 9"/>
                    <a:gd name="T22" fmla="*/ 4 w 6"/>
                    <a:gd name="T23" fmla="*/ 8 h 9"/>
                    <a:gd name="T24" fmla="*/ 2 w 6"/>
                    <a:gd name="T25" fmla="*/ 8 h 9"/>
                    <a:gd name="T26" fmla="*/ 4 w 6"/>
                    <a:gd name="T27" fmla="*/ 2 h 9"/>
                    <a:gd name="T28" fmla="*/ 5 w 6"/>
                    <a:gd name="T29" fmla="*/ 2 h 9"/>
                    <a:gd name="T30" fmla="*/ 6 w 6"/>
                    <a:gd name="T31" fmla="*/ 2 h 9"/>
                    <a:gd name="T32" fmla="*/ 6 w 6"/>
                    <a:gd name="T3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9">
                      <a:moveTo>
                        <a:pt x="6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8"/>
                        <a:pt x="4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1"/>
                        <a:pt x="6" y="1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0" name="Freeform 786">
                  <a:extLst>
                    <a:ext uri="{FF2B5EF4-FFF2-40B4-BE49-F238E27FC236}">
                      <a16:creationId xmlns:a16="http://schemas.microsoft.com/office/drawing/2014/main" id="{A66B3877-0E36-40F2-BFDE-F0F98E35AE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9357" y="1701746"/>
                  <a:ext cx="18181" cy="27271"/>
                </a:xfrm>
                <a:custGeom>
                  <a:avLst/>
                  <a:gdLst>
                    <a:gd name="T0" fmla="*/ 1 w 7"/>
                    <a:gd name="T1" fmla="*/ 9 h 10"/>
                    <a:gd name="T2" fmla="*/ 4 w 7"/>
                    <a:gd name="T3" fmla="*/ 9 h 10"/>
                    <a:gd name="T4" fmla="*/ 6 w 7"/>
                    <a:gd name="T5" fmla="*/ 9 h 10"/>
                    <a:gd name="T6" fmla="*/ 7 w 7"/>
                    <a:gd name="T7" fmla="*/ 2 h 10"/>
                    <a:gd name="T8" fmla="*/ 7 w 7"/>
                    <a:gd name="T9" fmla="*/ 1 h 10"/>
                    <a:gd name="T10" fmla="*/ 3 w 7"/>
                    <a:gd name="T11" fmla="*/ 0 h 10"/>
                    <a:gd name="T12" fmla="*/ 2 w 7"/>
                    <a:gd name="T13" fmla="*/ 1 h 10"/>
                    <a:gd name="T14" fmla="*/ 1 w 7"/>
                    <a:gd name="T15" fmla="*/ 7 h 10"/>
                    <a:gd name="T16" fmla="*/ 1 w 7"/>
                    <a:gd name="T17" fmla="*/ 9 h 10"/>
                    <a:gd name="T18" fmla="*/ 3 w 7"/>
                    <a:gd name="T19" fmla="*/ 1 h 10"/>
                    <a:gd name="T20" fmla="*/ 6 w 7"/>
                    <a:gd name="T21" fmla="*/ 2 h 10"/>
                    <a:gd name="T22" fmla="*/ 5 w 7"/>
                    <a:gd name="T23" fmla="*/ 8 h 10"/>
                    <a:gd name="T24" fmla="*/ 2 w 7"/>
                    <a:gd name="T25" fmla="*/ 8 h 10"/>
                    <a:gd name="T26" fmla="*/ 3 w 7"/>
                    <a:gd name="T27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10">
                      <a:moveTo>
                        <a:pt x="1" y="9"/>
                      </a:move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0"/>
                        <a:pt x="6" y="9"/>
                        <a:pt x="6" y="9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2"/>
                        <a:pt x="7" y="1"/>
                        <a:pt x="7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1" y="8"/>
                        <a:pt x="1" y="9"/>
                      </a:cubicBezTo>
                      <a:close/>
                      <a:moveTo>
                        <a:pt x="3" y="1"/>
                      </a:move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1" name="Freeform 787">
                  <a:extLst>
                    <a:ext uri="{FF2B5EF4-FFF2-40B4-BE49-F238E27FC236}">
                      <a16:creationId xmlns:a16="http://schemas.microsoft.com/office/drawing/2014/main" id="{08E14515-79C2-44DF-BDB7-15375CD43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1176" y="1694928"/>
                  <a:ext cx="18181" cy="29544"/>
                </a:xfrm>
                <a:custGeom>
                  <a:avLst/>
                  <a:gdLst>
                    <a:gd name="T0" fmla="*/ 5 w 6"/>
                    <a:gd name="T1" fmla="*/ 2 h 10"/>
                    <a:gd name="T2" fmla="*/ 6 w 6"/>
                    <a:gd name="T3" fmla="*/ 2 h 10"/>
                    <a:gd name="T4" fmla="*/ 5 w 6"/>
                    <a:gd name="T5" fmla="*/ 1 h 10"/>
                    <a:gd name="T6" fmla="*/ 1 w 6"/>
                    <a:gd name="T7" fmla="*/ 0 h 10"/>
                    <a:gd name="T8" fmla="*/ 0 w 6"/>
                    <a:gd name="T9" fmla="*/ 0 h 10"/>
                    <a:gd name="T10" fmla="*/ 0 w 6"/>
                    <a:gd name="T11" fmla="*/ 3 h 10"/>
                    <a:gd name="T12" fmla="*/ 0 w 6"/>
                    <a:gd name="T13" fmla="*/ 4 h 10"/>
                    <a:gd name="T14" fmla="*/ 1 w 6"/>
                    <a:gd name="T15" fmla="*/ 3 h 10"/>
                    <a:gd name="T16" fmla="*/ 1 w 6"/>
                    <a:gd name="T17" fmla="*/ 1 h 10"/>
                    <a:gd name="T18" fmla="*/ 2 w 6"/>
                    <a:gd name="T19" fmla="*/ 2 h 10"/>
                    <a:gd name="T20" fmla="*/ 0 w 6"/>
                    <a:gd name="T21" fmla="*/ 9 h 10"/>
                    <a:gd name="T22" fmla="*/ 3 w 6"/>
                    <a:gd name="T23" fmla="*/ 10 h 10"/>
                    <a:gd name="T24" fmla="*/ 4 w 6"/>
                    <a:gd name="T25" fmla="*/ 9 h 10"/>
                    <a:gd name="T26" fmla="*/ 3 w 6"/>
                    <a:gd name="T27" fmla="*/ 8 h 10"/>
                    <a:gd name="T28" fmla="*/ 2 w 6"/>
                    <a:gd name="T29" fmla="*/ 8 h 10"/>
                    <a:gd name="T30" fmla="*/ 3 w 6"/>
                    <a:gd name="T31" fmla="*/ 2 h 10"/>
                    <a:gd name="T32" fmla="*/ 5 w 6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10">
                      <a:moveTo>
                        <a:pt x="5" y="2"/>
                      </a:move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4" y="10"/>
                        <a:pt x="4" y="9"/>
                      </a:cubicBezTo>
                      <a:cubicBezTo>
                        <a:pt x="4" y="9"/>
                        <a:pt x="4" y="9"/>
                        <a:pt x="3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2"/>
                        <a:pt x="3" y="2"/>
                        <a:pt x="3" y="2"/>
                      </a:cubicBezTo>
                      <a:lnTo>
                        <a:pt x="5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2" name="Freeform 788">
                  <a:extLst>
                    <a:ext uri="{FF2B5EF4-FFF2-40B4-BE49-F238E27FC236}">
                      <a16:creationId xmlns:a16="http://schemas.microsoft.com/office/drawing/2014/main" id="{FCFE3572-BF4C-4E17-AB7D-BC2EFA76FC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26178" y="1690383"/>
                  <a:ext cx="20453" cy="24999"/>
                </a:xfrm>
                <a:custGeom>
                  <a:avLst/>
                  <a:gdLst>
                    <a:gd name="T0" fmla="*/ 5 w 7"/>
                    <a:gd name="T1" fmla="*/ 8 h 9"/>
                    <a:gd name="T2" fmla="*/ 7 w 7"/>
                    <a:gd name="T3" fmla="*/ 2 h 9"/>
                    <a:gd name="T4" fmla="*/ 6 w 7"/>
                    <a:gd name="T5" fmla="*/ 1 h 9"/>
                    <a:gd name="T6" fmla="*/ 3 w 7"/>
                    <a:gd name="T7" fmla="*/ 0 h 9"/>
                    <a:gd name="T8" fmla="*/ 2 w 7"/>
                    <a:gd name="T9" fmla="*/ 1 h 9"/>
                    <a:gd name="T10" fmla="*/ 0 w 7"/>
                    <a:gd name="T11" fmla="*/ 7 h 9"/>
                    <a:gd name="T12" fmla="*/ 1 w 7"/>
                    <a:gd name="T13" fmla="*/ 8 h 9"/>
                    <a:gd name="T14" fmla="*/ 4 w 7"/>
                    <a:gd name="T15" fmla="*/ 9 h 9"/>
                    <a:gd name="T16" fmla="*/ 5 w 7"/>
                    <a:gd name="T17" fmla="*/ 8 h 9"/>
                    <a:gd name="T18" fmla="*/ 1 w 7"/>
                    <a:gd name="T19" fmla="*/ 7 h 9"/>
                    <a:gd name="T20" fmla="*/ 3 w 7"/>
                    <a:gd name="T21" fmla="*/ 1 h 9"/>
                    <a:gd name="T22" fmla="*/ 6 w 7"/>
                    <a:gd name="T23" fmla="*/ 2 h 9"/>
                    <a:gd name="T24" fmla="*/ 4 w 7"/>
                    <a:gd name="T25" fmla="*/ 8 h 9"/>
                    <a:gd name="T26" fmla="*/ 1 w 7"/>
                    <a:gd name="T27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9">
                      <a:moveTo>
                        <a:pt x="5" y="8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2"/>
                        <a:pt x="7" y="1"/>
                        <a:pt x="6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1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5" y="9"/>
                        <a:pt x="5" y="8"/>
                      </a:cubicBezTo>
                      <a:close/>
                      <a:moveTo>
                        <a:pt x="1" y="7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lnTo>
                        <a:pt x="1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3" name="Freeform 789">
                  <a:extLst>
                    <a:ext uri="{FF2B5EF4-FFF2-40B4-BE49-F238E27FC236}">
                      <a16:creationId xmlns:a16="http://schemas.microsoft.com/office/drawing/2014/main" id="{56B4701F-C809-4C34-8511-E8C2AC5802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05724" y="1685838"/>
                  <a:ext cx="20453" cy="22726"/>
                </a:xfrm>
                <a:custGeom>
                  <a:avLst/>
                  <a:gdLst>
                    <a:gd name="T0" fmla="*/ 4 w 8"/>
                    <a:gd name="T1" fmla="*/ 9 h 9"/>
                    <a:gd name="T2" fmla="*/ 5 w 8"/>
                    <a:gd name="T3" fmla="*/ 8 h 9"/>
                    <a:gd name="T4" fmla="*/ 7 w 8"/>
                    <a:gd name="T5" fmla="*/ 2 h 9"/>
                    <a:gd name="T6" fmla="*/ 7 w 8"/>
                    <a:gd name="T7" fmla="*/ 1 h 9"/>
                    <a:gd name="T8" fmla="*/ 4 w 8"/>
                    <a:gd name="T9" fmla="*/ 0 h 9"/>
                    <a:gd name="T10" fmla="*/ 2 w 8"/>
                    <a:gd name="T11" fmla="*/ 0 h 9"/>
                    <a:gd name="T12" fmla="*/ 0 w 8"/>
                    <a:gd name="T13" fmla="*/ 7 h 9"/>
                    <a:gd name="T14" fmla="*/ 1 w 8"/>
                    <a:gd name="T15" fmla="*/ 8 h 9"/>
                    <a:gd name="T16" fmla="*/ 4 w 8"/>
                    <a:gd name="T17" fmla="*/ 9 h 9"/>
                    <a:gd name="T18" fmla="*/ 3 w 8"/>
                    <a:gd name="T19" fmla="*/ 1 h 9"/>
                    <a:gd name="T20" fmla="*/ 6 w 8"/>
                    <a:gd name="T21" fmla="*/ 2 h 9"/>
                    <a:gd name="T22" fmla="*/ 4 w 8"/>
                    <a:gd name="T23" fmla="*/ 8 h 9"/>
                    <a:gd name="T24" fmla="*/ 1 w 8"/>
                    <a:gd name="T25" fmla="*/ 7 h 9"/>
                    <a:gd name="T26" fmla="*/ 3 w 8"/>
                    <a:gd name="T2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9">
                      <a:moveTo>
                        <a:pt x="4" y="9"/>
                      </a:move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8" y="2"/>
                        <a:pt x="7" y="1"/>
                        <a:pt x="7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8"/>
                        <a:pt x="1" y="8"/>
                      </a:cubicBezTo>
                      <a:lnTo>
                        <a:pt x="4" y="9"/>
                      </a:lnTo>
                      <a:close/>
                      <a:moveTo>
                        <a:pt x="3" y="1"/>
                      </a:move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7"/>
                        <a:pt x="1" y="7"/>
                        <a:pt x="1" y="7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4" name="Freeform 790">
                  <a:extLst>
                    <a:ext uri="{FF2B5EF4-FFF2-40B4-BE49-F238E27FC236}">
                      <a16:creationId xmlns:a16="http://schemas.microsoft.com/office/drawing/2014/main" id="{01F48379-FE16-4E61-8B98-5DABCD659E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7544" y="1676748"/>
                  <a:ext cx="18181" cy="27271"/>
                </a:xfrm>
                <a:custGeom>
                  <a:avLst/>
                  <a:gdLst>
                    <a:gd name="T0" fmla="*/ 5 w 6"/>
                    <a:gd name="T1" fmla="*/ 3 h 10"/>
                    <a:gd name="T2" fmla="*/ 6 w 6"/>
                    <a:gd name="T3" fmla="*/ 2 h 10"/>
                    <a:gd name="T4" fmla="*/ 6 w 6"/>
                    <a:gd name="T5" fmla="*/ 2 h 10"/>
                    <a:gd name="T6" fmla="*/ 2 w 6"/>
                    <a:gd name="T7" fmla="*/ 0 h 10"/>
                    <a:gd name="T8" fmla="*/ 1 w 6"/>
                    <a:gd name="T9" fmla="*/ 0 h 10"/>
                    <a:gd name="T10" fmla="*/ 0 w 6"/>
                    <a:gd name="T11" fmla="*/ 3 h 10"/>
                    <a:gd name="T12" fmla="*/ 0 w 6"/>
                    <a:gd name="T13" fmla="*/ 4 h 10"/>
                    <a:gd name="T14" fmla="*/ 1 w 6"/>
                    <a:gd name="T15" fmla="*/ 3 h 10"/>
                    <a:gd name="T16" fmla="*/ 2 w 6"/>
                    <a:gd name="T17" fmla="*/ 1 h 10"/>
                    <a:gd name="T18" fmla="*/ 3 w 6"/>
                    <a:gd name="T19" fmla="*/ 2 h 10"/>
                    <a:gd name="T20" fmla="*/ 0 w 6"/>
                    <a:gd name="T21" fmla="*/ 9 h 10"/>
                    <a:gd name="T22" fmla="*/ 3 w 6"/>
                    <a:gd name="T23" fmla="*/ 10 h 10"/>
                    <a:gd name="T24" fmla="*/ 4 w 6"/>
                    <a:gd name="T25" fmla="*/ 9 h 10"/>
                    <a:gd name="T26" fmla="*/ 3 w 6"/>
                    <a:gd name="T27" fmla="*/ 9 h 10"/>
                    <a:gd name="T28" fmla="*/ 2 w 6"/>
                    <a:gd name="T29" fmla="*/ 8 h 10"/>
                    <a:gd name="T30" fmla="*/ 4 w 6"/>
                    <a:gd name="T31" fmla="*/ 2 h 10"/>
                    <a:gd name="T32" fmla="*/ 5 w 6"/>
                    <a:gd name="T33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10">
                      <a:moveTo>
                        <a:pt x="5" y="3"/>
                      </a:moveTo>
                      <a:cubicBezTo>
                        <a:pt x="6" y="3"/>
                        <a:pt x="6" y="3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4" y="10"/>
                        <a:pt x="4" y="9"/>
                      </a:cubicBezTo>
                      <a:cubicBezTo>
                        <a:pt x="4" y="9"/>
                        <a:pt x="4" y="9"/>
                        <a:pt x="3" y="9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4" y="2"/>
                        <a:pt x="4" y="2"/>
                        <a:pt x="4" y="2"/>
                      </a:cubicBezTo>
                      <a:lnTo>
                        <a:pt x="5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5" name="Freeform 791">
                  <a:extLst>
                    <a:ext uri="{FF2B5EF4-FFF2-40B4-BE49-F238E27FC236}">
                      <a16:creationId xmlns:a16="http://schemas.microsoft.com/office/drawing/2014/main" id="{6DF27C68-DC89-46FE-BC5B-9B31DC7F9C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62545" y="1667657"/>
                  <a:ext cx="22726" cy="27271"/>
                </a:xfrm>
                <a:custGeom>
                  <a:avLst/>
                  <a:gdLst>
                    <a:gd name="T0" fmla="*/ 1 w 8"/>
                    <a:gd name="T1" fmla="*/ 9 h 10"/>
                    <a:gd name="T2" fmla="*/ 4 w 8"/>
                    <a:gd name="T3" fmla="*/ 10 h 10"/>
                    <a:gd name="T4" fmla="*/ 5 w 8"/>
                    <a:gd name="T5" fmla="*/ 9 h 10"/>
                    <a:gd name="T6" fmla="*/ 7 w 8"/>
                    <a:gd name="T7" fmla="*/ 3 h 10"/>
                    <a:gd name="T8" fmla="*/ 7 w 8"/>
                    <a:gd name="T9" fmla="*/ 2 h 10"/>
                    <a:gd name="T10" fmla="*/ 4 w 8"/>
                    <a:gd name="T11" fmla="*/ 1 h 10"/>
                    <a:gd name="T12" fmla="*/ 2 w 8"/>
                    <a:gd name="T13" fmla="*/ 1 h 10"/>
                    <a:gd name="T14" fmla="*/ 0 w 8"/>
                    <a:gd name="T15" fmla="*/ 7 h 10"/>
                    <a:gd name="T16" fmla="*/ 1 w 8"/>
                    <a:gd name="T17" fmla="*/ 9 h 10"/>
                    <a:gd name="T18" fmla="*/ 3 w 8"/>
                    <a:gd name="T19" fmla="*/ 2 h 10"/>
                    <a:gd name="T20" fmla="*/ 6 w 8"/>
                    <a:gd name="T21" fmla="*/ 3 h 10"/>
                    <a:gd name="T22" fmla="*/ 4 w 8"/>
                    <a:gd name="T23" fmla="*/ 9 h 10"/>
                    <a:gd name="T24" fmla="*/ 1 w 8"/>
                    <a:gd name="T25" fmla="*/ 8 h 10"/>
                    <a:gd name="T26" fmla="*/ 3 w 8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10">
                      <a:moveTo>
                        <a:pt x="1" y="9"/>
                      </a:move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4" y="10"/>
                        <a:pt x="5" y="10"/>
                        <a:pt x="5" y="9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8" y="3"/>
                        <a:pt x="7" y="2"/>
                        <a:pt x="7" y="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0"/>
                        <a:pt x="2" y="1"/>
                        <a:pt x="2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9"/>
                        <a:pt x="1" y="9"/>
                      </a:cubicBezTo>
                      <a:close/>
                      <a:moveTo>
                        <a:pt x="3" y="2"/>
                      </a:move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6" name="Freeform 792">
                  <a:extLst>
                    <a:ext uri="{FF2B5EF4-FFF2-40B4-BE49-F238E27FC236}">
                      <a16:creationId xmlns:a16="http://schemas.microsoft.com/office/drawing/2014/main" id="{BE491558-639F-45DA-969A-E73DCF70F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6637" y="1663112"/>
                  <a:ext cx="15908" cy="24999"/>
                </a:xfrm>
                <a:custGeom>
                  <a:avLst/>
                  <a:gdLst>
                    <a:gd name="T0" fmla="*/ 6 w 6"/>
                    <a:gd name="T1" fmla="*/ 1 h 9"/>
                    <a:gd name="T2" fmla="*/ 2 w 6"/>
                    <a:gd name="T3" fmla="*/ 0 h 9"/>
                    <a:gd name="T4" fmla="*/ 1 w 6"/>
                    <a:gd name="T5" fmla="*/ 0 h 9"/>
                    <a:gd name="T6" fmla="*/ 0 w 6"/>
                    <a:gd name="T7" fmla="*/ 3 h 9"/>
                    <a:gd name="T8" fmla="*/ 0 w 6"/>
                    <a:gd name="T9" fmla="*/ 3 h 9"/>
                    <a:gd name="T10" fmla="*/ 1 w 6"/>
                    <a:gd name="T11" fmla="*/ 3 h 9"/>
                    <a:gd name="T12" fmla="*/ 2 w 6"/>
                    <a:gd name="T13" fmla="*/ 1 h 9"/>
                    <a:gd name="T14" fmla="*/ 3 w 6"/>
                    <a:gd name="T15" fmla="*/ 1 h 9"/>
                    <a:gd name="T16" fmla="*/ 0 w 6"/>
                    <a:gd name="T17" fmla="*/ 8 h 9"/>
                    <a:gd name="T18" fmla="*/ 3 w 6"/>
                    <a:gd name="T19" fmla="*/ 9 h 9"/>
                    <a:gd name="T20" fmla="*/ 3 w 6"/>
                    <a:gd name="T21" fmla="*/ 9 h 9"/>
                    <a:gd name="T22" fmla="*/ 3 w 6"/>
                    <a:gd name="T23" fmla="*/ 8 h 9"/>
                    <a:gd name="T24" fmla="*/ 2 w 6"/>
                    <a:gd name="T25" fmla="*/ 8 h 9"/>
                    <a:gd name="T26" fmla="*/ 4 w 6"/>
                    <a:gd name="T27" fmla="*/ 2 h 9"/>
                    <a:gd name="T28" fmla="*/ 5 w 6"/>
                    <a:gd name="T29" fmla="*/ 2 h 9"/>
                    <a:gd name="T30" fmla="*/ 6 w 6"/>
                    <a:gd name="T31" fmla="*/ 2 h 9"/>
                    <a:gd name="T32" fmla="*/ 6 w 6"/>
                    <a:gd name="T3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9">
                      <a:moveTo>
                        <a:pt x="6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4"/>
                        <a:pt x="1" y="3"/>
                        <a:pt x="1" y="3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9"/>
                        <a:pt x="3" y="8"/>
                        <a:pt x="3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2"/>
                        <a:pt x="6" y="1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7" name="Freeform 793">
                  <a:extLst>
                    <a:ext uri="{FF2B5EF4-FFF2-40B4-BE49-F238E27FC236}">
                      <a16:creationId xmlns:a16="http://schemas.microsoft.com/office/drawing/2014/main" id="{8FDEC70E-64A4-40C0-A477-67ADF51B754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21638" y="1654021"/>
                  <a:ext cx="22726" cy="24999"/>
                </a:xfrm>
                <a:custGeom>
                  <a:avLst/>
                  <a:gdLst>
                    <a:gd name="T0" fmla="*/ 5 w 8"/>
                    <a:gd name="T1" fmla="*/ 9 h 9"/>
                    <a:gd name="T2" fmla="*/ 7 w 8"/>
                    <a:gd name="T3" fmla="*/ 3 h 9"/>
                    <a:gd name="T4" fmla="*/ 7 w 8"/>
                    <a:gd name="T5" fmla="*/ 1 h 9"/>
                    <a:gd name="T6" fmla="*/ 4 w 8"/>
                    <a:gd name="T7" fmla="*/ 0 h 9"/>
                    <a:gd name="T8" fmla="*/ 2 w 8"/>
                    <a:gd name="T9" fmla="*/ 1 h 9"/>
                    <a:gd name="T10" fmla="*/ 0 w 8"/>
                    <a:gd name="T11" fmla="*/ 7 h 9"/>
                    <a:gd name="T12" fmla="*/ 1 w 8"/>
                    <a:gd name="T13" fmla="*/ 8 h 9"/>
                    <a:gd name="T14" fmla="*/ 4 w 8"/>
                    <a:gd name="T15" fmla="*/ 9 h 9"/>
                    <a:gd name="T16" fmla="*/ 5 w 8"/>
                    <a:gd name="T17" fmla="*/ 9 h 9"/>
                    <a:gd name="T18" fmla="*/ 3 w 8"/>
                    <a:gd name="T19" fmla="*/ 1 h 9"/>
                    <a:gd name="T20" fmla="*/ 6 w 8"/>
                    <a:gd name="T21" fmla="*/ 2 h 9"/>
                    <a:gd name="T22" fmla="*/ 4 w 8"/>
                    <a:gd name="T23" fmla="*/ 8 h 9"/>
                    <a:gd name="T24" fmla="*/ 1 w 8"/>
                    <a:gd name="T25" fmla="*/ 7 h 9"/>
                    <a:gd name="T26" fmla="*/ 3 w 8"/>
                    <a:gd name="T2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9">
                      <a:moveTo>
                        <a:pt x="5" y="9"/>
                      </a:move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8" y="2"/>
                        <a:pt x="7" y="2"/>
                        <a:pt x="7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2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8"/>
                        <a:pt x="1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5" y="9"/>
                        <a:pt x="5" y="9"/>
                      </a:cubicBezTo>
                      <a:close/>
                      <a:moveTo>
                        <a:pt x="3" y="1"/>
                      </a:move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7"/>
                        <a:pt x="1" y="7"/>
                        <a:pt x="1" y="7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8" name="Freeform 794">
                  <a:extLst>
                    <a:ext uri="{FF2B5EF4-FFF2-40B4-BE49-F238E27FC236}">
                      <a16:creationId xmlns:a16="http://schemas.microsoft.com/office/drawing/2014/main" id="{D9DA5C42-6F7B-45EA-B47E-7D3409A925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94367" y="1642658"/>
                  <a:ext cx="27271" cy="34089"/>
                </a:xfrm>
                <a:custGeom>
                  <a:avLst/>
                  <a:gdLst>
                    <a:gd name="T0" fmla="*/ 7 w 10"/>
                    <a:gd name="T1" fmla="*/ 11 h 12"/>
                    <a:gd name="T2" fmla="*/ 10 w 10"/>
                    <a:gd name="T3" fmla="*/ 4 h 12"/>
                    <a:gd name="T4" fmla="*/ 9 w 10"/>
                    <a:gd name="T5" fmla="*/ 2 h 12"/>
                    <a:gd name="T6" fmla="*/ 5 w 10"/>
                    <a:gd name="T7" fmla="*/ 1 h 12"/>
                    <a:gd name="T8" fmla="*/ 4 w 10"/>
                    <a:gd name="T9" fmla="*/ 1 h 12"/>
                    <a:gd name="T10" fmla="*/ 0 w 10"/>
                    <a:gd name="T11" fmla="*/ 9 h 12"/>
                    <a:gd name="T12" fmla="*/ 1 w 10"/>
                    <a:gd name="T13" fmla="*/ 10 h 12"/>
                    <a:gd name="T14" fmla="*/ 5 w 10"/>
                    <a:gd name="T15" fmla="*/ 12 h 12"/>
                    <a:gd name="T16" fmla="*/ 7 w 10"/>
                    <a:gd name="T17" fmla="*/ 11 h 12"/>
                    <a:gd name="T18" fmla="*/ 5 w 10"/>
                    <a:gd name="T19" fmla="*/ 2 h 12"/>
                    <a:gd name="T20" fmla="*/ 9 w 10"/>
                    <a:gd name="T21" fmla="*/ 3 h 12"/>
                    <a:gd name="T22" fmla="*/ 5 w 10"/>
                    <a:gd name="T23" fmla="*/ 11 h 12"/>
                    <a:gd name="T24" fmla="*/ 2 w 10"/>
                    <a:gd name="T25" fmla="*/ 9 h 12"/>
                    <a:gd name="T26" fmla="*/ 5 w 10"/>
                    <a:gd name="T27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2">
                      <a:moveTo>
                        <a:pt x="7" y="11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2"/>
                        <a:pt x="9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4" y="1"/>
                        <a:pt x="4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10"/>
                        <a:pt x="1" y="1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6" y="12"/>
                        <a:pt x="6" y="12"/>
                        <a:pt x="7" y="11"/>
                      </a:cubicBezTo>
                      <a:close/>
                      <a:moveTo>
                        <a:pt x="5" y="2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5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9" name="Freeform 795">
                  <a:extLst>
                    <a:ext uri="{FF2B5EF4-FFF2-40B4-BE49-F238E27FC236}">
                      <a16:creationId xmlns:a16="http://schemas.microsoft.com/office/drawing/2014/main" id="{279576F1-36D3-4809-9DCC-6296F13C0F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3913" y="1631295"/>
                  <a:ext cx="22726" cy="34089"/>
                </a:xfrm>
                <a:custGeom>
                  <a:avLst/>
                  <a:gdLst>
                    <a:gd name="T0" fmla="*/ 2 w 8"/>
                    <a:gd name="T1" fmla="*/ 1 h 12"/>
                    <a:gd name="T2" fmla="*/ 0 w 8"/>
                    <a:gd name="T3" fmla="*/ 4 h 12"/>
                    <a:gd name="T4" fmla="*/ 1 w 8"/>
                    <a:gd name="T5" fmla="*/ 5 h 12"/>
                    <a:gd name="T6" fmla="*/ 2 w 8"/>
                    <a:gd name="T7" fmla="*/ 4 h 12"/>
                    <a:gd name="T8" fmla="*/ 3 w 8"/>
                    <a:gd name="T9" fmla="*/ 2 h 12"/>
                    <a:gd name="T10" fmla="*/ 4 w 8"/>
                    <a:gd name="T11" fmla="*/ 2 h 12"/>
                    <a:gd name="T12" fmla="*/ 0 w 8"/>
                    <a:gd name="T13" fmla="*/ 11 h 12"/>
                    <a:gd name="T14" fmla="*/ 3 w 8"/>
                    <a:gd name="T15" fmla="*/ 12 h 12"/>
                    <a:gd name="T16" fmla="*/ 4 w 8"/>
                    <a:gd name="T17" fmla="*/ 12 h 12"/>
                    <a:gd name="T18" fmla="*/ 4 w 8"/>
                    <a:gd name="T19" fmla="*/ 11 h 12"/>
                    <a:gd name="T20" fmla="*/ 2 w 8"/>
                    <a:gd name="T21" fmla="*/ 10 h 12"/>
                    <a:gd name="T22" fmla="*/ 5 w 8"/>
                    <a:gd name="T23" fmla="*/ 3 h 12"/>
                    <a:gd name="T24" fmla="*/ 7 w 8"/>
                    <a:gd name="T25" fmla="*/ 4 h 12"/>
                    <a:gd name="T26" fmla="*/ 8 w 8"/>
                    <a:gd name="T27" fmla="*/ 3 h 12"/>
                    <a:gd name="T28" fmla="*/ 8 w 8"/>
                    <a:gd name="T29" fmla="*/ 3 h 12"/>
                    <a:gd name="T30" fmla="*/ 3 w 8"/>
                    <a:gd name="T31" fmla="*/ 0 h 12"/>
                    <a:gd name="T32" fmla="*/ 2 w 8"/>
                    <a:gd name="T33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2" y="1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1" y="5"/>
                      </a:cubicBezTo>
                      <a:cubicBezTo>
                        <a:pt x="1" y="5"/>
                        <a:pt x="2" y="5"/>
                        <a:pt x="2" y="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8" y="4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0" name="Freeform 796">
                  <a:extLst>
                    <a:ext uri="{FF2B5EF4-FFF2-40B4-BE49-F238E27FC236}">
                      <a16:creationId xmlns:a16="http://schemas.microsoft.com/office/drawing/2014/main" id="{1355A85E-F0D9-48AE-AFBD-5A02846FE8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44369" y="1619932"/>
                  <a:ext cx="27271" cy="34089"/>
                </a:xfrm>
                <a:custGeom>
                  <a:avLst/>
                  <a:gdLst>
                    <a:gd name="T0" fmla="*/ 6 w 10"/>
                    <a:gd name="T1" fmla="*/ 0 h 12"/>
                    <a:gd name="T2" fmla="*/ 4 w 10"/>
                    <a:gd name="T3" fmla="*/ 1 h 12"/>
                    <a:gd name="T4" fmla="*/ 0 w 10"/>
                    <a:gd name="T5" fmla="*/ 8 h 12"/>
                    <a:gd name="T6" fmla="*/ 1 w 10"/>
                    <a:gd name="T7" fmla="*/ 10 h 12"/>
                    <a:gd name="T8" fmla="*/ 5 w 10"/>
                    <a:gd name="T9" fmla="*/ 12 h 12"/>
                    <a:gd name="T10" fmla="*/ 6 w 10"/>
                    <a:gd name="T11" fmla="*/ 11 h 12"/>
                    <a:gd name="T12" fmla="*/ 10 w 10"/>
                    <a:gd name="T13" fmla="*/ 4 h 12"/>
                    <a:gd name="T14" fmla="*/ 9 w 10"/>
                    <a:gd name="T15" fmla="*/ 2 h 12"/>
                    <a:gd name="T16" fmla="*/ 6 w 10"/>
                    <a:gd name="T17" fmla="*/ 0 h 12"/>
                    <a:gd name="T18" fmla="*/ 5 w 10"/>
                    <a:gd name="T19" fmla="*/ 10 h 12"/>
                    <a:gd name="T20" fmla="*/ 1 w 10"/>
                    <a:gd name="T21" fmla="*/ 9 h 12"/>
                    <a:gd name="T22" fmla="*/ 5 w 10"/>
                    <a:gd name="T23" fmla="*/ 2 h 12"/>
                    <a:gd name="T24" fmla="*/ 9 w 10"/>
                    <a:gd name="T25" fmla="*/ 3 h 12"/>
                    <a:gd name="T26" fmla="*/ 5 w 10"/>
                    <a:gd name="T27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2">
                      <a:moveTo>
                        <a:pt x="6" y="0"/>
                      </a:move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9"/>
                        <a:pt x="0" y="10"/>
                        <a:pt x="1" y="1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2"/>
                        <a:pt x="6" y="12"/>
                        <a:pt x="6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2"/>
                        <a:pt x="9" y="2"/>
                      </a:cubicBezTo>
                      <a:lnTo>
                        <a:pt x="6" y="0"/>
                      </a:lnTo>
                      <a:close/>
                      <a:moveTo>
                        <a:pt x="5" y="10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9" y="3"/>
                        <a:pt x="9" y="3"/>
                        <a:pt x="9" y="3"/>
                      </a:cubicBezTo>
                      <a:lnTo>
                        <a:pt x="5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1" name="Freeform 797">
                  <a:extLst>
                    <a:ext uri="{FF2B5EF4-FFF2-40B4-BE49-F238E27FC236}">
                      <a16:creationId xmlns:a16="http://schemas.microsoft.com/office/drawing/2014/main" id="{9AC88A77-F682-47AC-9A60-8F617A075F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19371" y="1610842"/>
                  <a:ext cx="27271" cy="31816"/>
                </a:xfrm>
                <a:custGeom>
                  <a:avLst/>
                  <a:gdLst>
                    <a:gd name="T0" fmla="*/ 1 w 10"/>
                    <a:gd name="T1" fmla="*/ 9 h 12"/>
                    <a:gd name="T2" fmla="*/ 4 w 10"/>
                    <a:gd name="T3" fmla="*/ 11 h 12"/>
                    <a:gd name="T4" fmla="*/ 6 w 10"/>
                    <a:gd name="T5" fmla="*/ 11 h 12"/>
                    <a:gd name="T6" fmla="*/ 10 w 10"/>
                    <a:gd name="T7" fmla="*/ 4 h 12"/>
                    <a:gd name="T8" fmla="*/ 9 w 10"/>
                    <a:gd name="T9" fmla="*/ 2 h 12"/>
                    <a:gd name="T10" fmla="*/ 6 w 10"/>
                    <a:gd name="T11" fmla="*/ 0 h 12"/>
                    <a:gd name="T12" fmla="*/ 4 w 10"/>
                    <a:gd name="T13" fmla="*/ 1 h 12"/>
                    <a:gd name="T14" fmla="*/ 0 w 10"/>
                    <a:gd name="T15" fmla="*/ 8 h 12"/>
                    <a:gd name="T16" fmla="*/ 1 w 10"/>
                    <a:gd name="T17" fmla="*/ 9 h 12"/>
                    <a:gd name="T18" fmla="*/ 5 w 10"/>
                    <a:gd name="T19" fmla="*/ 1 h 12"/>
                    <a:gd name="T20" fmla="*/ 9 w 10"/>
                    <a:gd name="T21" fmla="*/ 3 h 12"/>
                    <a:gd name="T22" fmla="*/ 5 w 10"/>
                    <a:gd name="T23" fmla="*/ 10 h 12"/>
                    <a:gd name="T24" fmla="*/ 1 w 10"/>
                    <a:gd name="T25" fmla="*/ 8 h 12"/>
                    <a:gd name="T26" fmla="*/ 5 w 10"/>
                    <a:gd name="T2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2">
                      <a:moveTo>
                        <a:pt x="1" y="9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5" y="12"/>
                        <a:pt x="6" y="11"/>
                        <a:pt x="6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2"/>
                        <a:pt x="9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9"/>
                        <a:pt x="1" y="9"/>
                      </a:cubicBezTo>
                      <a:close/>
                      <a:moveTo>
                        <a:pt x="5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2" name="Freeform 798">
                  <a:extLst>
                    <a:ext uri="{FF2B5EF4-FFF2-40B4-BE49-F238E27FC236}">
                      <a16:creationId xmlns:a16="http://schemas.microsoft.com/office/drawing/2014/main" id="{DECB6E96-08A1-4D30-9CBF-4AC70D535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8917" y="1597206"/>
                  <a:ext cx="24999" cy="31816"/>
                </a:xfrm>
                <a:custGeom>
                  <a:avLst/>
                  <a:gdLst>
                    <a:gd name="T0" fmla="*/ 2 w 9"/>
                    <a:gd name="T1" fmla="*/ 10 h 12"/>
                    <a:gd name="T2" fmla="*/ 6 w 9"/>
                    <a:gd name="T3" fmla="*/ 3 h 12"/>
                    <a:gd name="T4" fmla="*/ 8 w 9"/>
                    <a:gd name="T5" fmla="*/ 4 h 12"/>
                    <a:gd name="T6" fmla="*/ 9 w 9"/>
                    <a:gd name="T7" fmla="*/ 4 h 12"/>
                    <a:gd name="T8" fmla="*/ 8 w 9"/>
                    <a:gd name="T9" fmla="*/ 3 h 12"/>
                    <a:gd name="T10" fmla="*/ 4 w 9"/>
                    <a:gd name="T11" fmla="*/ 0 h 12"/>
                    <a:gd name="T12" fmla="*/ 3 w 9"/>
                    <a:gd name="T13" fmla="*/ 0 h 12"/>
                    <a:gd name="T14" fmla="*/ 1 w 9"/>
                    <a:gd name="T15" fmla="*/ 3 h 12"/>
                    <a:gd name="T16" fmla="*/ 1 w 9"/>
                    <a:gd name="T17" fmla="*/ 4 h 12"/>
                    <a:gd name="T18" fmla="*/ 2 w 9"/>
                    <a:gd name="T19" fmla="*/ 4 h 12"/>
                    <a:gd name="T20" fmla="*/ 3 w 9"/>
                    <a:gd name="T21" fmla="*/ 2 h 12"/>
                    <a:gd name="T22" fmla="*/ 5 w 9"/>
                    <a:gd name="T23" fmla="*/ 2 h 12"/>
                    <a:gd name="T24" fmla="*/ 0 w 9"/>
                    <a:gd name="T25" fmla="*/ 10 h 12"/>
                    <a:gd name="T26" fmla="*/ 3 w 9"/>
                    <a:gd name="T27" fmla="*/ 12 h 12"/>
                    <a:gd name="T28" fmla="*/ 4 w 9"/>
                    <a:gd name="T29" fmla="*/ 12 h 12"/>
                    <a:gd name="T30" fmla="*/ 4 w 9"/>
                    <a:gd name="T31" fmla="*/ 11 h 12"/>
                    <a:gd name="T32" fmla="*/ 2 w 9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2" y="10"/>
                      </a:move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9" y="4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5"/>
                        <a:pt x="2" y="4"/>
                        <a:pt x="2" y="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2"/>
                        <a:pt x="4" y="12"/>
                        <a:pt x="4" y="12"/>
                      </a:cubicBezTo>
                      <a:cubicBezTo>
                        <a:pt x="4" y="11"/>
                        <a:pt x="4" y="11"/>
                        <a:pt x="4" y="11"/>
                      </a:cubicBez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3" name="Freeform 799">
                  <a:extLst>
                    <a:ext uri="{FF2B5EF4-FFF2-40B4-BE49-F238E27FC236}">
                      <a16:creationId xmlns:a16="http://schemas.microsoft.com/office/drawing/2014/main" id="{D8476F4D-473B-4CA7-A95E-9930C42D1F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69374" y="1581298"/>
                  <a:ext cx="29544" cy="34089"/>
                </a:xfrm>
                <a:custGeom>
                  <a:avLst/>
                  <a:gdLst>
                    <a:gd name="T0" fmla="*/ 1 w 11"/>
                    <a:gd name="T1" fmla="*/ 10 h 12"/>
                    <a:gd name="T2" fmla="*/ 5 w 11"/>
                    <a:gd name="T3" fmla="*/ 12 h 12"/>
                    <a:gd name="T4" fmla="*/ 7 w 11"/>
                    <a:gd name="T5" fmla="*/ 11 h 12"/>
                    <a:gd name="T6" fmla="*/ 10 w 11"/>
                    <a:gd name="T7" fmla="*/ 4 h 12"/>
                    <a:gd name="T8" fmla="*/ 10 w 11"/>
                    <a:gd name="T9" fmla="*/ 2 h 12"/>
                    <a:gd name="T10" fmla="*/ 6 w 11"/>
                    <a:gd name="T11" fmla="*/ 0 h 12"/>
                    <a:gd name="T12" fmla="*/ 5 w 11"/>
                    <a:gd name="T13" fmla="*/ 1 h 12"/>
                    <a:gd name="T14" fmla="*/ 1 w 11"/>
                    <a:gd name="T15" fmla="*/ 8 h 12"/>
                    <a:gd name="T16" fmla="*/ 1 w 11"/>
                    <a:gd name="T17" fmla="*/ 10 h 12"/>
                    <a:gd name="T18" fmla="*/ 6 w 11"/>
                    <a:gd name="T19" fmla="*/ 2 h 12"/>
                    <a:gd name="T20" fmla="*/ 9 w 11"/>
                    <a:gd name="T21" fmla="*/ 4 h 12"/>
                    <a:gd name="T22" fmla="*/ 5 w 11"/>
                    <a:gd name="T23" fmla="*/ 11 h 12"/>
                    <a:gd name="T24" fmla="*/ 2 w 11"/>
                    <a:gd name="T25" fmla="*/ 9 h 12"/>
                    <a:gd name="T26" fmla="*/ 6 w 11"/>
                    <a:gd name="T27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1" y="10"/>
                      </a:move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2"/>
                        <a:pt x="6" y="12"/>
                        <a:pt x="7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1" y="3"/>
                        <a:pt x="10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1" y="9"/>
                        <a:pt x="1" y="10"/>
                      </a:cubicBezTo>
                      <a:close/>
                      <a:moveTo>
                        <a:pt x="6" y="2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4" name="Freeform 800">
                  <a:extLst>
                    <a:ext uri="{FF2B5EF4-FFF2-40B4-BE49-F238E27FC236}">
                      <a16:creationId xmlns:a16="http://schemas.microsoft.com/office/drawing/2014/main" id="{7D8B1539-7DA8-4605-91D6-A245A2BB1D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3465" y="1567662"/>
                  <a:ext cx="24999" cy="34089"/>
                </a:xfrm>
                <a:custGeom>
                  <a:avLst/>
                  <a:gdLst>
                    <a:gd name="T0" fmla="*/ 7 w 9"/>
                    <a:gd name="T1" fmla="*/ 4 h 12"/>
                    <a:gd name="T2" fmla="*/ 8 w 9"/>
                    <a:gd name="T3" fmla="*/ 4 h 12"/>
                    <a:gd name="T4" fmla="*/ 8 w 9"/>
                    <a:gd name="T5" fmla="*/ 3 h 12"/>
                    <a:gd name="T6" fmla="*/ 4 w 9"/>
                    <a:gd name="T7" fmla="*/ 0 h 12"/>
                    <a:gd name="T8" fmla="*/ 3 w 9"/>
                    <a:gd name="T9" fmla="*/ 0 h 12"/>
                    <a:gd name="T10" fmla="*/ 1 w 9"/>
                    <a:gd name="T11" fmla="*/ 3 h 12"/>
                    <a:gd name="T12" fmla="*/ 1 w 9"/>
                    <a:gd name="T13" fmla="*/ 4 h 12"/>
                    <a:gd name="T14" fmla="*/ 2 w 9"/>
                    <a:gd name="T15" fmla="*/ 4 h 12"/>
                    <a:gd name="T16" fmla="*/ 3 w 9"/>
                    <a:gd name="T17" fmla="*/ 2 h 12"/>
                    <a:gd name="T18" fmla="*/ 5 w 9"/>
                    <a:gd name="T19" fmla="*/ 2 h 12"/>
                    <a:gd name="T20" fmla="*/ 0 w 9"/>
                    <a:gd name="T21" fmla="*/ 10 h 12"/>
                    <a:gd name="T22" fmla="*/ 3 w 9"/>
                    <a:gd name="T23" fmla="*/ 12 h 12"/>
                    <a:gd name="T24" fmla="*/ 4 w 9"/>
                    <a:gd name="T25" fmla="*/ 12 h 12"/>
                    <a:gd name="T26" fmla="*/ 3 w 9"/>
                    <a:gd name="T27" fmla="*/ 11 h 12"/>
                    <a:gd name="T28" fmla="*/ 2 w 9"/>
                    <a:gd name="T29" fmla="*/ 10 h 12"/>
                    <a:gd name="T30" fmla="*/ 6 w 9"/>
                    <a:gd name="T31" fmla="*/ 3 h 12"/>
                    <a:gd name="T32" fmla="*/ 7 w 9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7" y="4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2" y="4"/>
                        <a:pt x="2" y="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2"/>
                        <a:pt x="3" y="12"/>
                        <a:pt x="4" y="12"/>
                      </a:cubicBezTo>
                      <a:cubicBezTo>
                        <a:pt x="4" y="11"/>
                        <a:pt x="4" y="11"/>
                        <a:pt x="3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6" y="3"/>
                        <a:pt x="6" y="3"/>
                        <a:pt x="6" y="3"/>
                      </a:cubicBez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5" name="Freeform 801">
                  <a:extLst>
                    <a:ext uri="{FF2B5EF4-FFF2-40B4-BE49-F238E27FC236}">
                      <a16:creationId xmlns:a16="http://schemas.microsoft.com/office/drawing/2014/main" id="{91D4F2A6-7175-4E2D-839C-29E3E87ED4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1649" y="1554027"/>
                  <a:ext cx="31816" cy="34089"/>
                </a:xfrm>
                <a:custGeom>
                  <a:avLst/>
                  <a:gdLst>
                    <a:gd name="T0" fmla="*/ 4 w 11"/>
                    <a:gd name="T1" fmla="*/ 11 h 12"/>
                    <a:gd name="T2" fmla="*/ 6 w 11"/>
                    <a:gd name="T3" fmla="*/ 11 h 12"/>
                    <a:gd name="T4" fmla="*/ 11 w 11"/>
                    <a:gd name="T5" fmla="*/ 4 h 12"/>
                    <a:gd name="T6" fmla="*/ 10 w 11"/>
                    <a:gd name="T7" fmla="*/ 2 h 12"/>
                    <a:gd name="T8" fmla="*/ 7 w 11"/>
                    <a:gd name="T9" fmla="*/ 0 h 12"/>
                    <a:gd name="T10" fmla="*/ 5 w 11"/>
                    <a:gd name="T11" fmla="*/ 1 h 12"/>
                    <a:gd name="T12" fmla="*/ 1 w 11"/>
                    <a:gd name="T13" fmla="*/ 7 h 12"/>
                    <a:gd name="T14" fmla="*/ 1 w 11"/>
                    <a:gd name="T15" fmla="*/ 9 h 12"/>
                    <a:gd name="T16" fmla="*/ 4 w 11"/>
                    <a:gd name="T17" fmla="*/ 11 h 12"/>
                    <a:gd name="T18" fmla="*/ 6 w 11"/>
                    <a:gd name="T19" fmla="*/ 1 h 12"/>
                    <a:gd name="T20" fmla="*/ 9 w 11"/>
                    <a:gd name="T21" fmla="*/ 4 h 12"/>
                    <a:gd name="T22" fmla="*/ 5 w 11"/>
                    <a:gd name="T23" fmla="*/ 10 h 12"/>
                    <a:gd name="T24" fmla="*/ 2 w 11"/>
                    <a:gd name="T25" fmla="*/ 8 h 12"/>
                    <a:gd name="T26" fmla="*/ 6 w 11"/>
                    <a:gd name="T2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4" y="11"/>
                      </a:moveTo>
                      <a:cubicBezTo>
                        <a:pt x="5" y="12"/>
                        <a:pt x="6" y="12"/>
                        <a:pt x="6" y="11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4"/>
                        <a:pt x="11" y="3"/>
                        <a:pt x="10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9"/>
                      </a:cubicBezTo>
                      <a:lnTo>
                        <a:pt x="4" y="11"/>
                      </a:lnTo>
                      <a:close/>
                      <a:moveTo>
                        <a:pt x="6" y="1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6" name="Freeform 802">
                  <a:extLst>
                    <a:ext uri="{FF2B5EF4-FFF2-40B4-BE49-F238E27FC236}">
                      <a16:creationId xmlns:a16="http://schemas.microsoft.com/office/drawing/2014/main" id="{88266252-BEC3-4626-9DA8-4A8599C028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01195" y="1538119"/>
                  <a:ext cx="29544" cy="34089"/>
                </a:xfrm>
                <a:custGeom>
                  <a:avLst/>
                  <a:gdLst>
                    <a:gd name="T0" fmla="*/ 4 w 11"/>
                    <a:gd name="T1" fmla="*/ 12 h 12"/>
                    <a:gd name="T2" fmla="*/ 6 w 11"/>
                    <a:gd name="T3" fmla="*/ 12 h 12"/>
                    <a:gd name="T4" fmla="*/ 10 w 11"/>
                    <a:gd name="T5" fmla="*/ 5 h 12"/>
                    <a:gd name="T6" fmla="*/ 10 w 11"/>
                    <a:gd name="T7" fmla="*/ 3 h 12"/>
                    <a:gd name="T8" fmla="*/ 7 w 11"/>
                    <a:gd name="T9" fmla="*/ 1 h 12"/>
                    <a:gd name="T10" fmla="*/ 5 w 11"/>
                    <a:gd name="T11" fmla="*/ 1 h 12"/>
                    <a:gd name="T12" fmla="*/ 0 w 11"/>
                    <a:gd name="T13" fmla="*/ 8 h 12"/>
                    <a:gd name="T14" fmla="*/ 1 w 11"/>
                    <a:gd name="T15" fmla="*/ 10 h 12"/>
                    <a:gd name="T16" fmla="*/ 4 w 11"/>
                    <a:gd name="T17" fmla="*/ 12 h 12"/>
                    <a:gd name="T18" fmla="*/ 6 w 11"/>
                    <a:gd name="T19" fmla="*/ 2 h 12"/>
                    <a:gd name="T20" fmla="*/ 9 w 11"/>
                    <a:gd name="T21" fmla="*/ 4 h 12"/>
                    <a:gd name="T22" fmla="*/ 5 w 11"/>
                    <a:gd name="T23" fmla="*/ 11 h 12"/>
                    <a:gd name="T24" fmla="*/ 1 w 11"/>
                    <a:gd name="T25" fmla="*/ 9 h 12"/>
                    <a:gd name="T26" fmla="*/ 6 w 11"/>
                    <a:gd name="T27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4" y="12"/>
                      </a:moveTo>
                      <a:cubicBezTo>
                        <a:pt x="5" y="12"/>
                        <a:pt x="6" y="12"/>
                        <a:pt x="6" y="12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1" y="4"/>
                        <a:pt x="11" y="4"/>
                        <a:pt x="10" y="3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5" y="1"/>
                        <a:pt x="5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9"/>
                        <a:pt x="1" y="10"/>
                      </a:cubicBezTo>
                      <a:lnTo>
                        <a:pt x="4" y="12"/>
                      </a:lnTo>
                      <a:close/>
                      <a:moveTo>
                        <a:pt x="6" y="2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1" y="9"/>
                        <a:pt x="1" y="9"/>
                        <a:pt x="1" y="9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7" name="Freeform 803">
                  <a:extLst>
                    <a:ext uri="{FF2B5EF4-FFF2-40B4-BE49-F238E27FC236}">
                      <a16:creationId xmlns:a16="http://schemas.microsoft.com/office/drawing/2014/main" id="{C1EE2820-DAFA-4F7F-A9E4-B99CCBC5B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0742" y="1524483"/>
                  <a:ext cx="27271" cy="31816"/>
                </a:xfrm>
                <a:custGeom>
                  <a:avLst/>
                  <a:gdLst>
                    <a:gd name="T0" fmla="*/ 9 w 10"/>
                    <a:gd name="T1" fmla="*/ 4 h 12"/>
                    <a:gd name="T2" fmla="*/ 10 w 10"/>
                    <a:gd name="T3" fmla="*/ 4 h 12"/>
                    <a:gd name="T4" fmla="*/ 9 w 10"/>
                    <a:gd name="T5" fmla="*/ 3 h 12"/>
                    <a:gd name="T6" fmla="*/ 5 w 10"/>
                    <a:gd name="T7" fmla="*/ 0 h 12"/>
                    <a:gd name="T8" fmla="*/ 4 w 10"/>
                    <a:gd name="T9" fmla="*/ 0 h 12"/>
                    <a:gd name="T10" fmla="*/ 2 w 10"/>
                    <a:gd name="T11" fmla="*/ 3 h 12"/>
                    <a:gd name="T12" fmla="*/ 2 w 10"/>
                    <a:gd name="T13" fmla="*/ 4 h 12"/>
                    <a:gd name="T14" fmla="*/ 3 w 10"/>
                    <a:gd name="T15" fmla="*/ 4 h 12"/>
                    <a:gd name="T16" fmla="*/ 5 w 10"/>
                    <a:gd name="T17" fmla="*/ 1 h 12"/>
                    <a:gd name="T18" fmla="*/ 6 w 10"/>
                    <a:gd name="T19" fmla="*/ 2 h 12"/>
                    <a:gd name="T20" fmla="*/ 0 w 10"/>
                    <a:gd name="T21" fmla="*/ 10 h 12"/>
                    <a:gd name="T22" fmla="*/ 3 w 10"/>
                    <a:gd name="T23" fmla="*/ 12 h 12"/>
                    <a:gd name="T24" fmla="*/ 4 w 10"/>
                    <a:gd name="T25" fmla="*/ 11 h 12"/>
                    <a:gd name="T26" fmla="*/ 4 w 10"/>
                    <a:gd name="T27" fmla="*/ 11 h 12"/>
                    <a:gd name="T28" fmla="*/ 2 w 10"/>
                    <a:gd name="T29" fmla="*/ 9 h 12"/>
                    <a:gd name="T30" fmla="*/ 7 w 10"/>
                    <a:gd name="T31" fmla="*/ 3 h 12"/>
                    <a:gd name="T32" fmla="*/ 9 w 10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9" y="4"/>
                      </a:moveTo>
                      <a:cubicBezTo>
                        <a:pt x="9" y="4"/>
                        <a:pt x="9" y="4"/>
                        <a:pt x="10" y="4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4" y="12"/>
                        <a:pt x="4" y="12"/>
                        <a:pt x="4" y="11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7" y="3"/>
                        <a:pt x="7" y="3"/>
                        <a:pt x="7" y="3"/>
                      </a:cubicBez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8" name="Freeform 804">
                  <a:extLst>
                    <a:ext uri="{FF2B5EF4-FFF2-40B4-BE49-F238E27FC236}">
                      <a16:creationId xmlns:a16="http://schemas.microsoft.com/office/drawing/2014/main" id="{DE7958F6-D2FE-4F7C-87AB-89F135E888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55743" y="1506302"/>
                  <a:ext cx="31816" cy="34089"/>
                </a:xfrm>
                <a:custGeom>
                  <a:avLst/>
                  <a:gdLst>
                    <a:gd name="T0" fmla="*/ 3 w 11"/>
                    <a:gd name="T1" fmla="*/ 11 h 12"/>
                    <a:gd name="T2" fmla="*/ 5 w 11"/>
                    <a:gd name="T3" fmla="*/ 11 h 12"/>
                    <a:gd name="T4" fmla="*/ 10 w 11"/>
                    <a:gd name="T5" fmla="*/ 5 h 12"/>
                    <a:gd name="T6" fmla="*/ 10 w 11"/>
                    <a:gd name="T7" fmla="*/ 3 h 12"/>
                    <a:gd name="T8" fmla="*/ 7 w 11"/>
                    <a:gd name="T9" fmla="*/ 0 h 12"/>
                    <a:gd name="T10" fmla="*/ 5 w 11"/>
                    <a:gd name="T11" fmla="*/ 1 h 12"/>
                    <a:gd name="T12" fmla="*/ 0 w 11"/>
                    <a:gd name="T13" fmla="*/ 7 h 12"/>
                    <a:gd name="T14" fmla="*/ 0 w 11"/>
                    <a:gd name="T15" fmla="*/ 9 h 12"/>
                    <a:gd name="T16" fmla="*/ 3 w 11"/>
                    <a:gd name="T17" fmla="*/ 11 h 12"/>
                    <a:gd name="T18" fmla="*/ 6 w 11"/>
                    <a:gd name="T19" fmla="*/ 1 h 12"/>
                    <a:gd name="T20" fmla="*/ 9 w 11"/>
                    <a:gd name="T21" fmla="*/ 4 h 12"/>
                    <a:gd name="T22" fmla="*/ 4 w 11"/>
                    <a:gd name="T23" fmla="*/ 10 h 12"/>
                    <a:gd name="T24" fmla="*/ 1 w 11"/>
                    <a:gd name="T25" fmla="*/ 8 h 12"/>
                    <a:gd name="T26" fmla="*/ 6 w 11"/>
                    <a:gd name="T2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3" y="11"/>
                      </a:moveTo>
                      <a:cubicBezTo>
                        <a:pt x="4" y="12"/>
                        <a:pt x="5" y="12"/>
                        <a:pt x="5" y="11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lnTo>
                        <a:pt x="3" y="11"/>
                      </a:lnTo>
                      <a:close/>
                      <a:moveTo>
                        <a:pt x="6" y="1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9" name="Freeform 805">
                  <a:extLst>
                    <a:ext uri="{FF2B5EF4-FFF2-40B4-BE49-F238E27FC236}">
                      <a16:creationId xmlns:a16="http://schemas.microsoft.com/office/drawing/2014/main" id="{9BAB7543-51B9-4853-87ED-2FEE584D1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562" y="1490394"/>
                  <a:ext cx="27271" cy="34089"/>
                </a:xfrm>
                <a:custGeom>
                  <a:avLst/>
                  <a:gdLst>
                    <a:gd name="T0" fmla="*/ 9 w 10"/>
                    <a:gd name="T1" fmla="*/ 4 h 12"/>
                    <a:gd name="T2" fmla="*/ 10 w 10"/>
                    <a:gd name="T3" fmla="*/ 4 h 12"/>
                    <a:gd name="T4" fmla="*/ 10 w 10"/>
                    <a:gd name="T5" fmla="*/ 3 h 12"/>
                    <a:gd name="T6" fmla="*/ 5 w 10"/>
                    <a:gd name="T7" fmla="*/ 0 h 12"/>
                    <a:gd name="T8" fmla="*/ 4 w 10"/>
                    <a:gd name="T9" fmla="*/ 0 h 12"/>
                    <a:gd name="T10" fmla="*/ 2 w 10"/>
                    <a:gd name="T11" fmla="*/ 3 h 12"/>
                    <a:gd name="T12" fmla="*/ 2 w 10"/>
                    <a:gd name="T13" fmla="*/ 4 h 12"/>
                    <a:gd name="T14" fmla="*/ 3 w 10"/>
                    <a:gd name="T15" fmla="*/ 4 h 12"/>
                    <a:gd name="T16" fmla="*/ 5 w 10"/>
                    <a:gd name="T17" fmla="*/ 1 h 12"/>
                    <a:gd name="T18" fmla="*/ 6 w 10"/>
                    <a:gd name="T19" fmla="*/ 2 h 12"/>
                    <a:gd name="T20" fmla="*/ 0 w 10"/>
                    <a:gd name="T21" fmla="*/ 10 h 12"/>
                    <a:gd name="T22" fmla="*/ 3 w 10"/>
                    <a:gd name="T23" fmla="*/ 12 h 12"/>
                    <a:gd name="T24" fmla="*/ 4 w 10"/>
                    <a:gd name="T25" fmla="*/ 12 h 12"/>
                    <a:gd name="T26" fmla="*/ 4 w 10"/>
                    <a:gd name="T27" fmla="*/ 11 h 12"/>
                    <a:gd name="T28" fmla="*/ 2 w 10"/>
                    <a:gd name="T29" fmla="*/ 9 h 12"/>
                    <a:gd name="T30" fmla="*/ 7 w 10"/>
                    <a:gd name="T31" fmla="*/ 3 h 12"/>
                    <a:gd name="T32" fmla="*/ 9 w 10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9" y="4"/>
                      </a:moveTo>
                      <a:cubicBezTo>
                        <a:pt x="9" y="5"/>
                        <a:pt x="9" y="5"/>
                        <a:pt x="10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2"/>
                        <a:pt x="4" y="12"/>
                        <a:pt x="4" y="12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7" y="3"/>
                        <a:pt x="7" y="3"/>
                        <a:pt x="7" y="3"/>
                      </a:cubicBez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0" name="Freeform 806">
                  <a:extLst>
                    <a:ext uri="{FF2B5EF4-FFF2-40B4-BE49-F238E27FC236}">
                      <a16:creationId xmlns:a16="http://schemas.microsoft.com/office/drawing/2014/main" id="{DDFE4BCD-BCBE-4115-92DE-7D1EDDD63E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12564" y="1474486"/>
                  <a:ext cx="29544" cy="31816"/>
                </a:xfrm>
                <a:custGeom>
                  <a:avLst/>
                  <a:gdLst>
                    <a:gd name="T0" fmla="*/ 1 w 11"/>
                    <a:gd name="T1" fmla="*/ 9 h 12"/>
                    <a:gd name="T2" fmla="*/ 4 w 11"/>
                    <a:gd name="T3" fmla="*/ 11 h 12"/>
                    <a:gd name="T4" fmla="*/ 6 w 11"/>
                    <a:gd name="T5" fmla="*/ 11 h 12"/>
                    <a:gd name="T6" fmla="*/ 11 w 11"/>
                    <a:gd name="T7" fmla="*/ 5 h 12"/>
                    <a:gd name="T8" fmla="*/ 10 w 11"/>
                    <a:gd name="T9" fmla="*/ 3 h 12"/>
                    <a:gd name="T10" fmla="*/ 7 w 11"/>
                    <a:gd name="T11" fmla="*/ 0 h 12"/>
                    <a:gd name="T12" fmla="*/ 5 w 11"/>
                    <a:gd name="T13" fmla="*/ 0 h 12"/>
                    <a:gd name="T14" fmla="*/ 0 w 11"/>
                    <a:gd name="T15" fmla="*/ 7 h 12"/>
                    <a:gd name="T16" fmla="*/ 1 w 11"/>
                    <a:gd name="T17" fmla="*/ 9 h 12"/>
                    <a:gd name="T18" fmla="*/ 6 w 11"/>
                    <a:gd name="T19" fmla="*/ 1 h 12"/>
                    <a:gd name="T20" fmla="*/ 10 w 11"/>
                    <a:gd name="T21" fmla="*/ 4 h 12"/>
                    <a:gd name="T22" fmla="*/ 5 w 11"/>
                    <a:gd name="T23" fmla="*/ 10 h 12"/>
                    <a:gd name="T24" fmla="*/ 1 w 11"/>
                    <a:gd name="T25" fmla="*/ 7 h 12"/>
                    <a:gd name="T26" fmla="*/ 6 w 11"/>
                    <a:gd name="T2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1" y="9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4" y="12"/>
                        <a:pt x="5" y="11"/>
                        <a:pt x="6" y="11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0"/>
                        <a:pt x="5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8"/>
                        <a:pt x="1" y="9"/>
                      </a:cubicBezTo>
                      <a:close/>
                      <a:moveTo>
                        <a:pt x="6" y="1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1" y="7"/>
                        <a:pt x="1" y="7"/>
                        <a:pt x="1" y="7"/>
                      </a:cubicBez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1" name="Freeform 807">
                  <a:extLst>
                    <a:ext uri="{FF2B5EF4-FFF2-40B4-BE49-F238E27FC236}">
                      <a16:creationId xmlns:a16="http://schemas.microsoft.com/office/drawing/2014/main" id="{82CDE18F-BC60-4129-9087-CD7F501E7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4383" y="1454032"/>
                  <a:ext cx="29544" cy="34089"/>
                </a:xfrm>
                <a:custGeom>
                  <a:avLst/>
                  <a:gdLst>
                    <a:gd name="T0" fmla="*/ 5 w 10"/>
                    <a:gd name="T1" fmla="*/ 0 h 12"/>
                    <a:gd name="T2" fmla="*/ 4 w 10"/>
                    <a:gd name="T3" fmla="*/ 1 h 12"/>
                    <a:gd name="T4" fmla="*/ 2 w 10"/>
                    <a:gd name="T5" fmla="*/ 3 h 12"/>
                    <a:gd name="T6" fmla="*/ 2 w 10"/>
                    <a:gd name="T7" fmla="*/ 4 h 12"/>
                    <a:gd name="T8" fmla="*/ 3 w 10"/>
                    <a:gd name="T9" fmla="*/ 4 h 12"/>
                    <a:gd name="T10" fmla="*/ 5 w 10"/>
                    <a:gd name="T11" fmla="*/ 2 h 12"/>
                    <a:gd name="T12" fmla="*/ 6 w 10"/>
                    <a:gd name="T13" fmla="*/ 3 h 12"/>
                    <a:gd name="T14" fmla="*/ 0 w 10"/>
                    <a:gd name="T15" fmla="*/ 10 h 12"/>
                    <a:gd name="T16" fmla="*/ 2 w 10"/>
                    <a:gd name="T17" fmla="*/ 12 h 12"/>
                    <a:gd name="T18" fmla="*/ 3 w 10"/>
                    <a:gd name="T19" fmla="*/ 12 h 12"/>
                    <a:gd name="T20" fmla="*/ 3 w 10"/>
                    <a:gd name="T21" fmla="*/ 11 h 12"/>
                    <a:gd name="T22" fmla="*/ 2 w 10"/>
                    <a:gd name="T23" fmla="*/ 10 h 12"/>
                    <a:gd name="T24" fmla="*/ 7 w 10"/>
                    <a:gd name="T25" fmla="*/ 4 h 12"/>
                    <a:gd name="T26" fmla="*/ 8 w 10"/>
                    <a:gd name="T27" fmla="*/ 5 h 12"/>
                    <a:gd name="T28" fmla="*/ 9 w 10"/>
                    <a:gd name="T29" fmla="*/ 5 h 12"/>
                    <a:gd name="T30" fmla="*/ 9 w 10"/>
                    <a:gd name="T31" fmla="*/ 4 h 12"/>
                    <a:gd name="T32" fmla="*/ 5 w 1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0"/>
                      </a:moveTo>
                      <a:cubicBezTo>
                        <a:pt x="5" y="0"/>
                        <a:pt x="5" y="0"/>
                        <a:pt x="4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4" y="12"/>
                        <a:pt x="4" y="11"/>
                        <a:pt x="3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0" y="5"/>
                        <a:pt x="10" y="4"/>
                        <a:pt x="9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FC54CAC-4B79-4C77-A200-8B0551223F3A}"/>
                  </a:ext>
                </a:extLst>
              </p:cNvPr>
              <p:cNvGrpSpPr/>
              <p:nvPr/>
            </p:nvGrpSpPr>
            <p:grpSpPr>
              <a:xfrm rot="19850634">
                <a:off x="3905670" y="1116647"/>
                <a:ext cx="1087289" cy="229212"/>
                <a:chOff x="4303473" y="-1568533"/>
                <a:chExt cx="840864" cy="177263"/>
              </a:xfrm>
              <a:grpFill/>
            </p:grpSpPr>
            <p:sp>
              <p:nvSpPr>
                <p:cNvPr id="414" name="Freeform 608">
                  <a:extLst>
                    <a:ext uri="{FF2B5EF4-FFF2-40B4-BE49-F238E27FC236}">
                      <a16:creationId xmlns:a16="http://schemas.microsoft.com/office/drawing/2014/main" id="{C16C71F9-B8AD-4E38-8BE5-E6E527868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3473" y="-1436722"/>
                  <a:ext cx="40907" cy="45452"/>
                </a:xfrm>
                <a:custGeom>
                  <a:avLst/>
                  <a:gdLst>
                    <a:gd name="T0" fmla="*/ 2 w 15"/>
                    <a:gd name="T1" fmla="*/ 4 h 17"/>
                    <a:gd name="T2" fmla="*/ 5 w 15"/>
                    <a:gd name="T3" fmla="*/ 2 h 17"/>
                    <a:gd name="T4" fmla="*/ 9 w 15"/>
                    <a:gd name="T5" fmla="*/ 14 h 17"/>
                    <a:gd name="T6" fmla="*/ 6 w 15"/>
                    <a:gd name="T7" fmla="*/ 15 h 17"/>
                    <a:gd name="T8" fmla="*/ 5 w 15"/>
                    <a:gd name="T9" fmla="*/ 16 h 17"/>
                    <a:gd name="T10" fmla="*/ 7 w 15"/>
                    <a:gd name="T11" fmla="*/ 17 h 17"/>
                    <a:gd name="T12" fmla="*/ 14 w 15"/>
                    <a:gd name="T13" fmla="*/ 14 h 17"/>
                    <a:gd name="T14" fmla="*/ 15 w 15"/>
                    <a:gd name="T15" fmla="*/ 12 h 17"/>
                    <a:gd name="T16" fmla="*/ 13 w 15"/>
                    <a:gd name="T17" fmla="*/ 8 h 17"/>
                    <a:gd name="T18" fmla="*/ 12 w 15"/>
                    <a:gd name="T19" fmla="*/ 7 h 17"/>
                    <a:gd name="T20" fmla="*/ 11 w 15"/>
                    <a:gd name="T21" fmla="*/ 8 h 17"/>
                    <a:gd name="T22" fmla="*/ 13 w 15"/>
                    <a:gd name="T23" fmla="*/ 12 h 17"/>
                    <a:gd name="T24" fmla="*/ 11 w 15"/>
                    <a:gd name="T25" fmla="*/ 13 h 17"/>
                    <a:gd name="T26" fmla="*/ 6 w 15"/>
                    <a:gd name="T27" fmla="*/ 0 h 17"/>
                    <a:gd name="T28" fmla="*/ 1 w 15"/>
                    <a:gd name="T29" fmla="*/ 2 h 17"/>
                    <a:gd name="T30" fmla="*/ 1 w 15"/>
                    <a:gd name="T31" fmla="*/ 3 h 17"/>
                    <a:gd name="T32" fmla="*/ 2 w 15"/>
                    <a:gd name="T3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7">
                      <a:moveTo>
                        <a:pt x="2" y="4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5" y="15"/>
                        <a:pt x="5" y="16"/>
                      </a:cubicBezTo>
                      <a:cubicBezTo>
                        <a:pt x="6" y="17"/>
                        <a:pt x="6" y="17"/>
                        <a:pt x="7" y="17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5" y="14"/>
                        <a:pt x="15" y="13"/>
                        <a:pt x="15" y="12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2" y="7"/>
                        <a:pt x="12" y="7"/>
                      </a:cubicBezTo>
                      <a:cubicBezTo>
                        <a:pt x="11" y="7"/>
                        <a:pt x="11" y="8"/>
                        <a:pt x="11" y="8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1" y="3"/>
                      </a:cubicBezTo>
                      <a:cubicBezTo>
                        <a:pt x="1" y="4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5" name="Freeform 609">
                  <a:extLst>
                    <a:ext uri="{FF2B5EF4-FFF2-40B4-BE49-F238E27FC236}">
                      <a16:creationId xmlns:a16="http://schemas.microsoft.com/office/drawing/2014/main" id="{1D1139DC-973F-434C-A91E-3E647A50D70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44380" y="-1454903"/>
                  <a:ext cx="38634" cy="49997"/>
                </a:xfrm>
                <a:custGeom>
                  <a:avLst/>
                  <a:gdLst>
                    <a:gd name="T0" fmla="*/ 1 w 14"/>
                    <a:gd name="T1" fmla="*/ 2 h 18"/>
                    <a:gd name="T2" fmla="*/ 0 w 14"/>
                    <a:gd name="T3" fmla="*/ 5 h 18"/>
                    <a:gd name="T4" fmla="*/ 4 w 14"/>
                    <a:gd name="T5" fmla="*/ 16 h 18"/>
                    <a:gd name="T6" fmla="*/ 6 w 14"/>
                    <a:gd name="T7" fmla="*/ 17 h 18"/>
                    <a:gd name="T8" fmla="*/ 12 w 14"/>
                    <a:gd name="T9" fmla="*/ 15 h 18"/>
                    <a:gd name="T10" fmla="*/ 13 w 14"/>
                    <a:gd name="T11" fmla="*/ 13 h 18"/>
                    <a:gd name="T12" fmla="*/ 10 w 14"/>
                    <a:gd name="T13" fmla="*/ 1 h 18"/>
                    <a:gd name="T14" fmla="*/ 7 w 14"/>
                    <a:gd name="T15" fmla="*/ 0 h 18"/>
                    <a:gd name="T16" fmla="*/ 1 w 14"/>
                    <a:gd name="T17" fmla="*/ 2 h 18"/>
                    <a:gd name="T18" fmla="*/ 11 w 14"/>
                    <a:gd name="T19" fmla="*/ 13 h 18"/>
                    <a:gd name="T20" fmla="*/ 6 w 14"/>
                    <a:gd name="T21" fmla="*/ 15 h 18"/>
                    <a:gd name="T22" fmla="*/ 2 w 14"/>
                    <a:gd name="T23" fmla="*/ 4 h 18"/>
                    <a:gd name="T24" fmla="*/ 8 w 14"/>
                    <a:gd name="T25" fmla="*/ 2 h 18"/>
                    <a:gd name="T26" fmla="*/ 11 w 14"/>
                    <a:gd name="T27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" h="18">
                      <a:moveTo>
                        <a:pt x="1" y="2"/>
                      </a:move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17"/>
                        <a:pt x="5" y="18"/>
                        <a:pt x="6" y="17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3" y="15"/>
                        <a:pt x="14" y="14"/>
                        <a:pt x="13" y="1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lnTo>
                        <a:pt x="1" y="2"/>
                      </a:lnTo>
                      <a:close/>
                      <a:moveTo>
                        <a:pt x="11" y="13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lnTo>
                        <a:pt x="11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6" name="Freeform 610">
                  <a:extLst>
                    <a:ext uri="{FF2B5EF4-FFF2-40B4-BE49-F238E27FC236}">
                      <a16:creationId xmlns:a16="http://schemas.microsoft.com/office/drawing/2014/main" id="{22A94939-3CC4-476C-AE15-B24BE806C8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3015" y="-1466266"/>
                  <a:ext cx="38634" cy="47725"/>
                </a:xfrm>
                <a:custGeom>
                  <a:avLst/>
                  <a:gdLst>
                    <a:gd name="T0" fmla="*/ 5 w 14"/>
                    <a:gd name="T1" fmla="*/ 0 h 17"/>
                    <a:gd name="T2" fmla="*/ 0 w 14"/>
                    <a:gd name="T3" fmla="*/ 2 h 17"/>
                    <a:gd name="T4" fmla="*/ 0 w 14"/>
                    <a:gd name="T5" fmla="*/ 3 h 17"/>
                    <a:gd name="T6" fmla="*/ 1 w 14"/>
                    <a:gd name="T7" fmla="*/ 4 h 17"/>
                    <a:gd name="T8" fmla="*/ 4 w 14"/>
                    <a:gd name="T9" fmla="*/ 3 h 17"/>
                    <a:gd name="T10" fmla="*/ 8 w 14"/>
                    <a:gd name="T11" fmla="*/ 14 h 17"/>
                    <a:gd name="T12" fmla="*/ 5 w 14"/>
                    <a:gd name="T13" fmla="*/ 15 h 17"/>
                    <a:gd name="T14" fmla="*/ 4 w 14"/>
                    <a:gd name="T15" fmla="*/ 16 h 17"/>
                    <a:gd name="T16" fmla="*/ 5 w 14"/>
                    <a:gd name="T17" fmla="*/ 17 h 17"/>
                    <a:gd name="T18" fmla="*/ 13 w 14"/>
                    <a:gd name="T19" fmla="*/ 14 h 17"/>
                    <a:gd name="T20" fmla="*/ 14 w 14"/>
                    <a:gd name="T21" fmla="*/ 13 h 17"/>
                    <a:gd name="T22" fmla="*/ 12 w 14"/>
                    <a:gd name="T23" fmla="*/ 8 h 17"/>
                    <a:gd name="T24" fmla="*/ 11 w 14"/>
                    <a:gd name="T25" fmla="*/ 8 h 17"/>
                    <a:gd name="T26" fmla="*/ 10 w 14"/>
                    <a:gd name="T27" fmla="*/ 9 h 17"/>
                    <a:gd name="T28" fmla="*/ 11 w 14"/>
                    <a:gd name="T29" fmla="*/ 13 h 17"/>
                    <a:gd name="T30" fmla="*/ 9 w 14"/>
                    <a:gd name="T31" fmla="*/ 13 h 17"/>
                    <a:gd name="T32" fmla="*/ 5 w 14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7">
                      <a:moveTo>
                        <a:pt x="5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4"/>
                        <a:pt x="1" y="4"/>
                        <a:pt x="1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5"/>
                        <a:pt x="4" y="16"/>
                        <a:pt x="4" y="16"/>
                      </a:cubicBezTo>
                      <a:cubicBezTo>
                        <a:pt x="4" y="17"/>
                        <a:pt x="5" y="17"/>
                        <a:pt x="5" y="17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3" y="14"/>
                        <a:pt x="14" y="14"/>
                        <a:pt x="14" y="13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8"/>
                        <a:pt x="11" y="7"/>
                        <a:pt x="11" y="8"/>
                      </a:cubicBezTo>
                      <a:cubicBezTo>
                        <a:pt x="10" y="8"/>
                        <a:pt x="10" y="8"/>
                        <a:pt x="10" y="9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7" name="Freeform 611">
                  <a:extLst>
                    <a:ext uri="{FF2B5EF4-FFF2-40B4-BE49-F238E27FC236}">
                      <a16:creationId xmlns:a16="http://schemas.microsoft.com/office/drawing/2014/main" id="{5F28A338-4194-4A3C-956D-76C37065CA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1649" y="-1479901"/>
                  <a:ext cx="38634" cy="49997"/>
                </a:xfrm>
                <a:custGeom>
                  <a:avLst/>
                  <a:gdLst>
                    <a:gd name="T0" fmla="*/ 0 w 14"/>
                    <a:gd name="T1" fmla="*/ 4 h 18"/>
                    <a:gd name="T2" fmla="*/ 4 w 14"/>
                    <a:gd name="T3" fmla="*/ 16 h 18"/>
                    <a:gd name="T4" fmla="*/ 6 w 14"/>
                    <a:gd name="T5" fmla="*/ 17 h 18"/>
                    <a:gd name="T6" fmla="*/ 12 w 14"/>
                    <a:gd name="T7" fmla="*/ 15 h 18"/>
                    <a:gd name="T8" fmla="*/ 13 w 14"/>
                    <a:gd name="T9" fmla="*/ 13 h 18"/>
                    <a:gd name="T10" fmla="*/ 10 w 14"/>
                    <a:gd name="T11" fmla="*/ 2 h 18"/>
                    <a:gd name="T12" fmla="*/ 8 w 14"/>
                    <a:gd name="T13" fmla="*/ 0 h 18"/>
                    <a:gd name="T14" fmla="*/ 2 w 14"/>
                    <a:gd name="T15" fmla="*/ 2 h 18"/>
                    <a:gd name="T16" fmla="*/ 0 w 14"/>
                    <a:gd name="T17" fmla="*/ 4 h 18"/>
                    <a:gd name="T18" fmla="*/ 8 w 14"/>
                    <a:gd name="T19" fmla="*/ 2 h 18"/>
                    <a:gd name="T20" fmla="*/ 11 w 14"/>
                    <a:gd name="T21" fmla="*/ 13 h 18"/>
                    <a:gd name="T22" fmla="*/ 6 w 14"/>
                    <a:gd name="T23" fmla="*/ 15 h 18"/>
                    <a:gd name="T24" fmla="*/ 2 w 14"/>
                    <a:gd name="T25" fmla="*/ 4 h 18"/>
                    <a:gd name="T26" fmla="*/ 8 w 14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" h="18">
                      <a:moveTo>
                        <a:pt x="0" y="4"/>
                      </a:move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17"/>
                        <a:pt x="5" y="18"/>
                        <a:pt x="6" y="17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3" y="15"/>
                        <a:pt x="14" y="14"/>
                        <a:pt x="13" y="13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0"/>
                        <a:pt x="9" y="0"/>
                        <a:pt x="8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lose/>
                      <a:moveTo>
                        <a:pt x="8" y="2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8" name="Freeform 612">
                  <a:extLst>
                    <a:ext uri="{FF2B5EF4-FFF2-40B4-BE49-F238E27FC236}">
                      <a16:creationId xmlns:a16="http://schemas.microsoft.com/office/drawing/2014/main" id="{9AD3941C-E8D2-4396-A9A7-BC0EEAE70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0283" y="-1486719"/>
                  <a:ext cx="38634" cy="43180"/>
                </a:xfrm>
                <a:custGeom>
                  <a:avLst/>
                  <a:gdLst>
                    <a:gd name="T0" fmla="*/ 11 w 14"/>
                    <a:gd name="T1" fmla="*/ 7 h 16"/>
                    <a:gd name="T2" fmla="*/ 11 w 14"/>
                    <a:gd name="T3" fmla="*/ 8 h 16"/>
                    <a:gd name="T4" fmla="*/ 12 w 14"/>
                    <a:gd name="T5" fmla="*/ 12 h 16"/>
                    <a:gd name="T6" fmla="*/ 10 w 14"/>
                    <a:gd name="T7" fmla="*/ 13 h 16"/>
                    <a:gd name="T8" fmla="*/ 6 w 14"/>
                    <a:gd name="T9" fmla="*/ 0 h 16"/>
                    <a:gd name="T10" fmla="*/ 1 w 14"/>
                    <a:gd name="T11" fmla="*/ 1 h 16"/>
                    <a:gd name="T12" fmla="*/ 0 w 14"/>
                    <a:gd name="T13" fmla="*/ 2 h 16"/>
                    <a:gd name="T14" fmla="*/ 2 w 14"/>
                    <a:gd name="T15" fmla="*/ 3 h 16"/>
                    <a:gd name="T16" fmla="*/ 5 w 14"/>
                    <a:gd name="T17" fmla="*/ 2 h 16"/>
                    <a:gd name="T18" fmla="*/ 8 w 14"/>
                    <a:gd name="T19" fmla="*/ 14 h 16"/>
                    <a:gd name="T20" fmla="*/ 5 w 14"/>
                    <a:gd name="T21" fmla="*/ 14 h 16"/>
                    <a:gd name="T22" fmla="*/ 4 w 14"/>
                    <a:gd name="T23" fmla="*/ 16 h 16"/>
                    <a:gd name="T24" fmla="*/ 5 w 14"/>
                    <a:gd name="T25" fmla="*/ 16 h 16"/>
                    <a:gd name="T26" fmla="*/ 13 w 14"/>
                    <a:gd name="T27" fmla="*/ 14 h 16"/>
                    <a:gd name="T28" fmla="*/ 14 w 14"/>
                    <a:gd name="T29" fmla="*/ 13 h 16"/>
                    <a:gd name="T30" fmla="*/ 13 w 14"/>
                    <a:gd name="T31" fmla="*/ 8 h 16"/>
                    <a:gd name="T32" fmla="*/ 11 w 14"/>
                    <a:gd name="T33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6">
                      <a:moveTo>
                        <a:pt x="11" y="7"/>
                      </a:moveTo>
                      <a:cubicBezTo>
                        <a:pt x="11" y="7"/>
                        <a:pt x="10" y="8"/>
                        <a:pt x="11" y="8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1" y="3"/>
                        <a:pt x="1" y="3"/>
                        <a:pt x="2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4" y="15"/>
                        <a:pt x="4" y="16"/>
                      </a:cubicBezTo>
                      <a:cubicBezTo>
                        <a:pt x="4" y="16"/>
                        <a:pt x="5" y="16"/>
                        <a:pt x="5" y="16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4" y="14"/>
                        <a:pt x="14" y="14"/>
                        <a:pt x="14" y="13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7"/>
                        <a:pt x="12" y="7"/>
                        <a:pt x="1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9" name="Freeform 613">
                  <a:extLst>
                    <a:ext uri="{FF2B5EF4-FFF2-40B4-BE49-F238E27FC236}">
                      <a16:creationId xmlns:a16="http://schemas.microsoft.com/office/drawing/2014/main" id="{EAD89D99-F7A0-4F33-BDFB-C5852CBFA0A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03463" y="-1500355"/>
                  <a:ext cx="34089" cy="45452"/>
                </a:xfrm>
                <a:custGeom>
                  <a:avLst/>
                  <a:gdLst>
                    <a:gd name="T0" fmla="*/ 3 w 13"/>
                    <a:gd name="T1" fmla="*/ 16 h 17"/>
                    <a:gd name="T2" fmla="*/ 6 w 13"/>
                    <a:gd name="T3" fmla="*/ 17 h 17"/>
                    <a:gd name="T4" fmla="*/ 11 w 13"/>
                    <a:gd name="T5" fmla="*/ 16 h 17"/>
                    <a:gd name="T6" fmla="*/ 13 w 13"/>
                    <a:gd name="T7" fmla="*/ 13 h 17"/>
                    <a:gd name="T8" fmla="*/ 10 w 13"/>
                    <a:gd name="T9" fmla="*/ 2 h 17"/>
                    <a:gd name="T10" fmla="*/ 7 w 13"/>
                    <a:gd name="T11" fmla="*/ 0 h 17"/>
                    <a:gd name="T12" fmla="*/ 2 w 13"/>
                    <a:gd name="T13" fmla="*/ 2 h 17"/>
                    <a:gd name="T14" fmla="*/ 0 w 13"/>
                    <a:gd name="T15" fmla="*/ 4 h 17"/>
                    <a:gd name="T16" fmla="*/ 3 w 13"/>
                    <a:gd name="T17" fmla="*/ 16 h 17"/>
                    <a:gd name="T18" fmla="*/ 8 w 13"/>
                    <a:gd name="T19" fmla="*/ 2 h 17"/>
                    <a:gd name="T20" fmla="*/ 11 w 13"/>
                    <a:gd name="T21" fmla="*/ 14 h 17"/>
                    <a:gd name="T22" fmla="*/ 5 w 13"/>
                    <a:gd name="T23" fmla="*/ 15 h 17"/>
                    <a:gd name="T24" fmla="*/ 2 w 13"/>
                    <a:gd name="T25" fmla="*/ 4 h 17"/>
                    <a:gd name="T26" fmla="*/ 8 w 13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7">
                      <a:moveTo>
                        <a:pt x="3" y="16"/>
                      </a:moveTo>
                      <a:cubicBezTo>
                        <a:pt x="3" y="17"/>
                        <a:pt x="4" y="17"/>
                        <a:pt x="6" y="17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2" y="15"/>
                        <a:pt x="13" y="14"/>
                        <a:pt x="13" y="13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8" y="0"/>
                        <a:pt x="7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lnTo>
                        <a:pt x="3" y="16"/>
                      </a:lnTo>
                      <a:close/>
                      <a:moveTo>
                        <a:pt x="8" y="2"/>
                      </a:move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0" name="Freeform 614">
                  <a:extLst>
                    <a:ext uri="{FF2B5EF4-FFF2-40B4-BE49-F238E27FC236}">
                      <a16:creationId xmlns:a16="http://schemas.microsoft.com/office/drawing/2014/main" id="{AFB4F364-B232-4AE7-A1CB-A82105737B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42097" y="-1511718"/>
                  <a:ext cx="36362" cy="49997"/>
                </a:xfrm>
                <a:custGeom>
                  <a:avLst/>
                  <a:gdLst>
                    <a:gd name="T0" fmla="*/ 10 w 13"/>
                    <a:gd name="T1" fmla="*/ 2 h 18"/>
                    <a:gd name="T2" fmla="*/ 8 w 13"/>
                    <a:gd name="T3" fmla="*/ 1 h 18"/>
                    <a:gd name="T4" fmla="*/ 2 w 13"/>
                    <a:gd name="T5" fmla="*/ 2 h 18"/>
                    <a:gd name="T6" fmla="*/ 1 w 13"/>
                    <a:gd name="T7" fmla="*/ 5 h 18"/>
                    <a:gd name="T8" fmla="*/ 3 w 13"/>
                    <a:gd name="T9" fmla="*/ 16 h 18"/>
                    <a:gd name="T10" fmla="*/ 6 w 13"/>
                    <a:gd name="T11" fmla="*/ 18 h 18"/>
                    <a:gd name="T12" fmla="*/ 12 w 13"/>
                    <a:gd name="T13" fmla="*/ 16 h 18"/>
                    <a:gd name="T14" fmla="*/ 13 w 13"/>
                    <a:gd name="T15" fmla="*/ 14 h 18"/>
                    <a:gd name="T16" fmla="*/ 10 w 13"/>
                    <a:gd name="T17" fmla="*/ 2 h 18"/>
                    <a:gd name="T18" fmla="*/ 5 w 13"/>
                    <a:gd name="T19" fmla="*/ 16 h 18"/>
                    <a:gd name="T20" fmla="*/ 3 w 13"/>
                    <a:gd name="T21" fmla="*/ 4 h 18"/>
                    <a:gd name="T22" fmla="*/ 8 w 13"/>
                    <a:gd name="T23" fmla="*/ 3 h 18"/>
                    <a:gd name="T24" fmla="*/ 11 w 13"/>
                    <a:gd name="T25" fmla="*/ 14 h 18"/>
                    <a:gd name="T26" fmla="*/ 5 w 13"/>
                    <a:gd name="T27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8">
                      <a:moveTo>
                        <a:pt x="10" y="2"/>
                      </a:move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3"/>
                        <a:pt x="1" y="5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7"/>
                        <a:pt x="5" y="18"/>
                        <a:pt x="6" y="18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6"/>
                        <a:pt x="13" y="15"/>
                        <a:pt x="13" y="14"/>
                      </a:cubicBezTo>
                      <a:lnTo>
                        <a:pt x="10" y="2"/>
                      </a:lnTo>
                      <a:close/>
                      <a:moveTo>
                        <a:pt x="5" y="16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lnTo>
                        <a:pt x="5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1" name="Freeform 615">
                  <a:extLst>
                    <a:ext uri="{FF2B5EF4-FFF2-40B4-BE49-F238E27FC236}">
                      <a16:creationId xmlns:a16="http://schemas.microsoft.com/office/drawing/2014/main" id="{5B0B1063-B509-4E76-BA38-468820D99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3004" y="-1518536"/>
                  <a:ext cx="36362" cy="47725"/>
                </a:xfrm>
                <a:custGeom>
                  <a:avLst/>
                  <a:gdLst>
                    <a:gd name="T0" fmla="*/ 6 w 13"/>
                    <a:gd name="T1" fmla="*/ 0 h 17"/>
                    <a:gd name="T2" fmla="*/ 1 w 13"/>
                    <a:gd name="T3" fmla="*/ 1 h 17"/>
                    <a:gd name="T4" fmla="*/ 0 w 13"/>
                    <a:gd name="T5" fmla="*/ 2 h 17"/>
                    <a:gd name="T6" fmla="*/ 1 w 13"/>
                    <a:gd name="T7" fmla="*/ 3 h 17"/>
                    <a:gd name="T8" fmla="*/ 4 w 13"/>
                    <a:gd name="T9" fmla="*/ 2 h 17"/>
                    <a:gd name="T10" fmla="*/ 7 w 13"/>
                    <a:gd name="T11" fmla="*/ 14 h 17"/>
                    <a:gd name="T12" fmla="*/ 4 w 13"/>
                    <a:gd name="T13" fmla="*/ 14 h 17"/>
                    <a:gd name="T14" fmla="*/ 3 w 13"/>
                    <a:gd name="T15" fmla="*/ 16 h 17"/>
                    <a:gd name="T16" fmla="*/ 4 w 13"/>
                    <a:gd name="T17" fmla="*/ 16 h 17"/>
                    <a:gd name="T18" fmla="*/ 12 w 13"/>
                    <a:gd name="T19" fmla="*/ 15 h 17"/>
                    <a:gd name="T20" fmla="*/ 13 w 13"/>
                    <a:gd name="T21" fmla="*/ 14 h 17"/>
                    <a:gd name="T22" fmla="*/ 12 w 13"/>
                    <a:gd name="T23" fmla="*/ 8 h 17"/>
                    <a:gd name="T24" fmla="*/ 10 w 13"/>
                    <a:gd name="T25" fmla="*/ 8 h 17"/>
                    <a:gd name="T26" fmla="*/ 10 w 13"/>
                    <a:gd name="T27" fmla="*/ 9 h 17"/>
                    <a:gd name="T28" fmla="*/ 11 w 13"/>
                    <a:gd name="T29" fmla="*/ 13 h 17"/>
                    <a:gd name="T30" fmla="*/ 9 w 13"/>
                    <a:gd name="T31" fmla="*/ 13 h 17"/>
                    <a:gd name="T32" fmla="*/ 6 w 1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7">
                      <a:moveTo>
                        <a:pt x="6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3" y="15"/>
                        <a:pt x="3" y="15"/>
                        <a:pt x="3" y="16"/>
                      </a:cubicBezTo>
                      <a:cubicBezTo>
                        <a:pt x="3" y="16"/>
                        <a:pt x="4" y="17"/>
                        <a:pt x="4" y="16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2" y="15"/>
                        <a:pt x="13" y="14"/>
                        <a:pt x="13" y="14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8"/>
                        <a:pt x="11" y="8"/>
                        <a:pt x="10" y="8"/>
                      </a:cubicBezTo>
                      <a:cubicBezTo>
                        <a:pt x="10" y="8"/>
                        <a:pt x="9" y="8"/>
                        <a:pt x="10" y="9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2" name="Freeform 616">
                  <a:extLst>
                    <a:ext uri="{FF2B5EF4-FFF2-40B4-BE49-F238E27FC236}">
                      <a16:creationId xmlns:a16="http://schemas.microsoft.com/office/drawing/2014/main" id="{C53C7C29-A343-4716-8E7A-E636B94B47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23911" y="-1529899"/>
                  <a:ext cx="34089" cy="47725"/>
                </a:xfrm>
                <a:custGeom>
                  <a:avLst/>
                  <a:gdLst>
                    <a:gd name="T0" fmla="*/ 4 w 12"/>
                    <a:gd name="T1" fmla="*/ 17 h 17"/>
                    <a:gd name="T2" fmla="*/ 10 w 12"/>
                    <a:gd name="T3" fmla="*/ 16 h 17"/>
                    <a:gd name="T4" fmla="*/ 12 w 12"/>
                    <a:gd name="T5" fmla="*/ 14 h 17"/>
                    <a:gd name="T6" fmla="*/ 10 w 12"/>
                    <a:gd name="T7" fmla="*/ 2 h 17"/>
                    <a:gd name="T8" fmla="*/ 7 w 12"/>
                    <a:gd name="T9" fmla="*/ 0 h 17"/>
                    <a:gd name="T10" fmla="*/ 1 w 12"/>
                    <a:gd name="T11" fmla="*/ 2 h 17"/>
                    <a:gd name="T12" fmla="*/ 0 w 12"/>
                    <a:gd name="T13" fmla="*/ 4 h 17"/>
                    <a:gd name="T14" fmla="*/ 2 w 12"/>
                    <a:gd name="T15" fmla="*/ 16 h 17"/>
                    <a:gd name="T16" fmla="*/ 4 w 12"/>
                    <a:gd name="T17" fmla="*/ 17 h 17"/>
                    <a:gd name="T18" fmla="*/ 8 w 12"/>
                    <a:gd name="T19" fmla="*/ 2 h 17"/>
                    <a:gd name="T20" fmla="*/ 10 w 12"/>
                    <a:gd name="T21" fmla="*/ 14 h 17"/>
                    <a:gd name="T22" fmla="*/ 4 w 12"/>
                    <a:gd name="T23" fmla="*/ 15 h 17"/>
                    <a:gd name="T24" fmla="*/ 2 w 12"/>
                    <a:gd name="T25" fmla="*/ 4 h 17"/>
                    <a:gd name="T26" fmla="*/ 8 w 12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7">
                      <a:moveTo>
                        <a:pt x="4" y="17"/>
                      </a:move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2" y="16"/>
                        <a:pt x="12" y="15"/>
                        <a:pt x="12" y="14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7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7"/>
                        <a:pt x="3" y="17"/>
                        <a:pt x="4" y="17"/>
                      </a:cubicBezTo>
                      <a:close/>
                      <a:moveTo>
                        <a:pt x="8" y="2"/>
                      </a:move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3" name="Freeform 617">
                  <a:extLst>
                    <a:ext uri="{FF2B5EF4-FFF2-40B4-BE49-F238E27FC236}">
                      <a16:creationId xmlns:a16="http://schemas.microsoft.com/office/drawing/2014/main" id="{ED98EA54-A413-4DE1-82E4-63161C3E8B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62545" y="-1536717"/>
                  <a:ext cx="36362" cy="49997"/>
                </a:xfrm>
                <a:custGeom>
                  <a:avLst/>
                  <a:gdLst>
                    <a:gd name="T0" fmla="*/ 5 w 13"/>
                    <a:gd name="T1" fmla="*/ 17 h 18"/>
                    <a:gd name="T2" fmla="*/ 11 w 13"/>
                    <a:gd name="T3" fmla="*/ 16 h 18"/>
                    <a:gd name="T4" fmla="*/ 12 w 13"/>
                    <a:gd name="T5" fmla="*/ 14 h 18"/>
                    <a:gd name="T6" fmla="*/ 10 w 13"/>
                    <a:gd name="T7" fmla="*/ 2 h 18"/>
                    <a:gd name="T8" fmla="*/ 8 w 13"/>
                    <a:gd name="T9" fmla="*/ 1 h 18"/>
                    <a:gd name="T10" fmla="*/ 2 w 13"/>
                    <a:gd name="T11" fmla="*/ 2 h 18"/>
                    <a:gd name="T12" fmla="*/ 0 w 13"/>
                    <a:gd name="T13" fmla="*/ 4 h 18"/>
                    <a:gd name="T14" fmla="*/ 3 w 13"/>
                    <a:gd name="T15" fmla="*/ 16 h 18"/>
                    <a:gd name="T16" fmla="*/ 5 w 13"/>
                    <a:gd name="T17" fmla="*/ 17 h 18"/>
                    <a:gd name="T18" fmla="*/ 8 w 13"/>
                    <a:gd name="T19" fmla="*/ 3 h 18"/>
                    <a:gd name="T20" fmla="*/ 10 w 13"/>
                    <a:gd name="T21" fmla="*/ 14 h 18"/>
                    <a:gd name="T22" fmla="*/ 5 w 13"/>
                    <a:gd name="T23" fmla="*/ 15 h 18"/>
                    <a:gd name="T24" fmla="*/ 2 w 13"/>
                    <a:gd name="T25" fmla="*/ 4 h 18"/>
                    <a:gd name="T26" fmla="*/ 8 w 13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8">
                      <a:moveTo>
                        <a:pt x="5" y="17"/>
                      </a:move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2" y="16"/>
                        <a:pt x="13" y="15"/>
                        <a:pt x="12" y="14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3" y="17"/>
                        <a:pt x="4" y="18"/>
                        <a:pt x="5" y="17"/>
                      </a:cubicBezTo>
                      <a:close/>
                      <a:moveTo>
                        <a:pt x="8" y="3"/>
                      </a:move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4" name="Freeform 618">
                  <a:extLst>
                    <a:ext uri="{FF2B5EF4-FFF2-40B4-BE49-F238E27FC236}">
                      <a16:creationId xmlns:a16="http://schemas.microsoft.com/office/drawing/2014/main" id="{40D7EA0A-9D80-406C-9837-234CC4A2E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724" y="-1538989"/>
                  <a:ext cx="31816" cy="43180"/>
                </a:xfrm>
                <a:custGeom>
                  <a:avLst/>
                  <a:gdLst>
                    <a:gd name="T0" fmla="*/ 8 w 12"/>
                    <a:gd name="T1" fmla="*/ 13 h 16"/>
                    <a:gd name="T2" fmla="*/ 6 w 12"/>
                    <a:gd name="T3" fmla="*/ 0 h 16"/>
                    <a:gd name="T4" fmla="*/ 1 w 12"/>
                    <a:gd name="T5" fmla="*/ 0 h 16"/>
                    <a:gd name="T6" fmla="*/ 0 w 12"/>
                    <a:gd name="T7" fmla="*/ 1 h 16"/>
                    <a:gd name="T8" fmla="*/ 1 w 12"/>
                    <a:gd name="T9" fmla="*/ 2 h 16"/>
                    <a:gd name="T10" fmla="*/ 4 w 12"/>
                    <a:gd name="T11" fmla="*/ 2 h 16"/>
                    <a:gd name="T12" fmla="*/ 6 w 12"/>
                    <a:gd name="T13" fmla="*/ 14 h 16"/>
                    <a:gd name="T14" fmla="*/ 3 w 12"/>
                    <a:gd name="T15" fmla="*/ 14 h 16"/>
                    <a:gd name="T16" fmla="*/ 2 w 12"/>
                    <a:gd name="T17" fmla="*/ 15 h 16"/>
                    <a:gd name="T18" fmla="*/ 3 w 12"/>
                    <a:gd name="T19" fmla="*/ 16 h 16"/>
                    <a:gd name="T20" fmla="*/ 11 w 12"/>
                    <a:gd name="T21" fmla="*/ 15 h 16"/>
                    <a:gd name="T22" fmla="*/ 12 w 12"/>
                    <a:gd name="T23" fmla="*/ 14 h 16"/>
                    <a:gd name="T24" fmla="*/ 11 w 12"/>
                    <a:gd name="T25" fmla="*/ 9 h 16"/>
                    <a:gd name="T26" fmla="*/ 10 w 12"/>
                    <a:gd name="T27" fmla="*/ 8 h 16"/>
                    <a:gd name="T28" fmla="*/ 9 w 12"/>
                    <a:gd name="T29" fmla="*/ 9 h 16"/>
                    <a:gd name="T30" fmla="*/ 10 w 12"/>
                    <a:gd name="T31" fmla="*/ 13 h 16"/>
                    <a:gd name="T32" fmla="*/ 8 w 12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6">
                      <a:moveTo>
                        <a:pt x="8" y="13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2" y="14"/>
                        <a:pt x="2" y="14"/>
                        <a:pt x="2" y="15"/>
                      </a:cubicBezTo>
                      <a:cubicBezTo>
                        <a:pt x="2" y="16"/>
                        <a:pt x="3" y="16"/>
                        <a:pt x="3" y="16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5"/>
                        <a:pt x="12" y="14"/>
                        <a:pt x="12" y="14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8"/>
                        <a:pt x="11" y="8"/>
                        <a:pt x="10" y="8"/>
                      </a:cubicBezTo>
                      <a:cubicBezTo>
                        <a:pt x="9" y="8"/>
                        <a:pt x="9" y="8"/>
                        <a:pt x="9" y="9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lnTo>
                        <a:pt x="8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5" name="Freeform 619">
                  <a:extLst>
                    <a:ext uri="{FF2B5EF4-FFF2-40B4-BE49-F238E27FC236}">
                      <a16:creationId xmlns:a16="http://schemas.microsoft.com/office/drawing/2014/main" id="{E475021D-C3EC-4B8C-A54B-3255735203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46631" y="-1548080"/>
                  <a:ext cx="31816" cy="47725"/>
                </a:xfrm>
                <a:custGeom>
                  <a:avLst/>
                  <a:gdLst>
                    <a:gd name="T0" fmla="*/ 11 w 12"/>
                    <a:gd name="T1" fmla="*/ 13 h 17"/>
                    <a:gd name="T2" fmla="*/ 10 w 12"/>
                    <a:gd name="T3" fmla="*/ 2 h 17"/>
                    <a:gd name="T4" fmla="*/ 8 w 12"/>
                    <a:gd name="T5" fmla="*/ 0 h 17"/>
                    <a:gd name="T6" fmla="*/ 2 w 12"/>
                    <a:gd name="T7" fmla="*/ 1 h 17"/>
                    <a:gd name="T8" fmla="*/ 0 w 12"/>
                    <a:gd name="T9" fmla="*/ 3 h 17"/>
                    <a:gd name="T10" fmla="*/ 1 w 12"/>
                    <a:gd name="T11" fmla="*/ 15 h 17"/>
                    <a:gd name="T12" fmla="*/ 4 w 12"/>
                    <a:gd name="T13" fmla="*/ 17 h 17"/>
                    <a:gd name="T14" fmla="*/ 10 w 12"/>
                    <a:gd name="T15" fmla="*/ 16 h 17"/>
                    <a:gd name="T16" fmla="*/ 11 w 12"/>
                    <a:gd name="T17" fmla="*/ 13 h 17"/>
                    <a:gd name="T18" fmla="*/ 4 w 12"/>
                    <a:gd name="T19" fmla="*/ 15 h 17"/>
                    <a:gd name="T20" fmla="*/ 2 w 12"/>
                    <a:gd name="T21" fmla="*/ 3 h 17"/>
                    <a:gd name="T22" fmla="*/ 8 w 12"/>
                    <a:gd name="T23" fmla="*/ 2 h 17"/>
                    <a:gd name="T24" fmla="*/ 9 w 12"/>
                    <a:gd name="T25" fmla="*/ 14 h 17"/>
                    <a:gd name="T26" fmla="*/ 4 w 12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7">
                      <a:moveTo>
                        <a:pt x="11" y="13"/>
                      </a:move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6"/>
                        <a:pt x="3" y="17"/>
                        <a:pt x="4" y="17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1" y="16"/>
                        <a:pt x="12" y="15"/>
                        <a:pt x="11" y="13"/>
                      </a:cubicBezTo>
                      <a:close/>
                      <a:moveTo>
                        <a:pt x="4" y="15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lnTo>
                        <a:pt x="4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6" name="Freeform 620">
                  <a:extLst>
                    <a:ext uri="{FF2B5EF4-FFF2-40B4-BE49-F238E27FC236}">
                      <a16:creationId xmlns:a16="http://schemas.microsoft.com/office/drawing/2014/main" id="{E67E378C-BF3E-42B2-9503-04A6946034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87538" y="-1554897"/>
                  <a:ext cx="29544" cy="47725"/>
                </a:xfrm>
                <a:custGeom>
                  <a:avLst/>
                  <a:gdLst>
                    <a:gd name="T0" fmla="*/ 9 w 11"/>
                    <a:gd name="T1" fmla="*/ 16 h 17"/>
                    <a:gd name="T2" fmla="*/ 11 w 11"/>
                    <a:gd name="T3" fmla="*/ 14 h 17"/>
                    <a:gd name="T4" fmla="*/ 10 w 11"/>
                    <a:gd name="T5" fmla="*/ 2 h 17"/>
                    <a:gd name="T6" fmla="*/ 7 w 11"/>
                    <a:gd name="T7" fmla="*/ 0 h 17"/>
                    <a:gd name="T8" fmla="*/ 1 w 11"/>
                    <a:gd name="T9" fmla="*/ 1 h 17"/>
                    <a:gd name="T10" fmla="*/ 0 w 11"/>
                    <a:gd name="T11" fmla="*/ 3 h 17"/>
                    <a:gd name="T12" fmla="*/ 1 w 11"/>
                    <a:gd name="T13" fmla="*/ 15 h 17"/>
                    <a:gd name="T14" fmla="*/ 3 w 11"/>
                    <a:gd name="T15" fmla="*/ 17 h 17"/>
                    <a:gd name="T16" fmla="*/ 9 w 11"/>
                    <a:gd name="T17" fmla="*/ 16 h 17"/>
                    <a:gd name="T18" fmla="*/ 2 w 11"/>
                    <a:gd name="T19" fmla="*/ 3 h 17"/>
                    <a:gd name="T20" fmla="*/ 8 w 11"/>
                    <a:gd name="T21" fmla="*/ 2 h 17"/>
                    <a:gd name="T22" fmla="*/ 9 w 11"/>
                    <a:gd name="T23" fmla="*/ 14 h 17"/>
                    <a:gd name="T24" fmla="*/ 3 w 11"/>
                    <a:gd name="T25" fmla="*/ 15 h 17"/>
                    <a:gd name="T26" fmla="*/ 2 w 11"/>
                    <a:gd name="T2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7">
                      <a:moveTo>
                        <a:pt x="9" y="16"/>
                      </a:moveTo>
                      <a:cubicBezTo>
                        <a:pt x="11" y="16"/>
                        <a:pt x="11" y="15"/>
                        <a:pt x="11" y="14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7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lnTo>
                        <a:pt x="9" y="16"/>
                      </a:lnTo>
                      <a:close/>
                      <a:moveTo>
                        <a:pt x="2" y="3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3" y="15"/>
                        <a:pt x="3" y="15"/>
                        <a:pt x="3" y="15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7" name="Freeform 621">
                  <a:extLst>
                    <a:ext uri="{FF2B5EF4-FFF2-40B4-BE49-F238E27FC236}">
                      <a16:creationId xmlns:a16="http://schemas.microsoft.com/office/drawing/2014/main" id="{7DEC5508-9C11-4C9F-AE64-815AA95C76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172" y="-1557170"/>
                  <a:ext cx="34089" cy="45452"/>
                </a:xfrm>
                <a:custGeom>
                  <a:avLst/>
                  <a:gdLst>
                    <a:gd name="T0" fmla="*/ 12 w 12"/>
                    <a:gd name="T1" fmla="*/ 14 h 16"/>
                    <a:gd name="T2" fmla="*/ 11 w 12"/>
                    <a:gd name="T3" fmla="*/ 9 h 16"/>
                    <a:gd name="T4" fmla="*/ 10 w 12"/>
                    <a:gd name="T5" fmla="*/ 8 h 16"/>
                    <a:gd name="T6" fmla="*/ 9 w 12"/>
                    <a:gd name="T7" fmla="*/ 9 h 16"/>
                    <a:gd name="T8" fmla="*/ 10 w 12"/>
                    <a:gd name="T9" fmla="*/ 13 h 16"/>
                    <a:gd name="T10" fmla="*/ 8 w 12"/>
                    <a:gd name="T11" fmla="*/ 14 h 16"/>
                    <a:gd name="T12" fmla="*/ 6 w 12"/>
                    <a:gd name="T13" fmla="*/ 0 h 16"/>
                    <a:gd name="T14" fmla="*/ 1 w 12"/>
                    <a:gd name="T15" fmla="*/ 0 h 16"/>
                    <a:gd name="T16" fmla="*/ 0 w 12"/>
                    <a:gd name="T17" fmla="*/ 1 h 16"/>
                    <a:gd name="T18" fmla="*/ 1 w 12"/>
                    <a:gd name="T19" fmla="*/ 2 h 16"/>
                    <a:gd name="T20" fmla="*/ 4 w 12"/>
                    <a:gd name="T21" fmla="*/ 2 h 16"/>
                    <a:gd name="T22" fmla="*/ 6 w 12"/>
                    <a:gd name="T23" fmla="*/ 14 h 16"/>
                    <a:gd name="T24" fmla="*/ 3 w 12"/>
                    <a:gd name="T25" fmla="*/ 14 h 16"/>
                    <a:gd name="T26" fmla="*/ 2 w 12"/>
                    <a:gd name="T27" fmla="*/ 15 h 16"/>
                    <a:gd name="T28" fmla="*/ 3 w 12"/>
                    <a:gd name="T29" fmla="*/ 16 h 16"/>
                    <a:gd name="T30" fmla="*/ 11 w 12"/>
                    <a:gd name="T31" fmla="*/ 15 h 16"/>
                    <a:gd name="T32" fmla="*/ 12 w 12"/>
                    <a:gd name="T33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6">
                      <a:moveTo>
                        <a:pt x="12" y="14"/>
                      </a:move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8"/>
                        <a:pt x="11" y="8"/>
                        <a:pt x="10" y="8"/>
                      </a:cubicBezTo>
                      <a:cubicBezTo>
                        <a:pt x="9" y="8"/>
                        <a:pt x="9" y="9"/>
                        <a:pt x="9" y="9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2" y="14"/>
                        <a:pt x="2" y="14"/>
                        <a:pt x="2" y="15"/>
                      </a:cubicBezTo>
                      <a:cubicBezTo>
                        <a:pt x="2" y="16"/>
                        <a:pt x="2" y="16"/>
                        <a:pt x="3" y="16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5"/>
                        <a:pt x="12" y="15"/>
                        <a:pt x="1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8" name="Freeform 622">
                  <a:extLst>
                    <a:ext uri="{FF2B5EF4-FFF2-40B4-BE49-F238E27FC236}">
                      <a16:creationId xmlns:a16="http://schemas.microsoft.com/office/drawing/2014/main" id="{A8C42A59-FFAD-415E-8143-D27EB453FA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67079" y="-1561715"/>
                  <a:ext cx="34089" cy="45452"/>
                </a:xfrm>
                <a:custGeom>
                  <a:avLst/>
                  <a:gdLst>
                    <a:gd name="T0" fmla="*/ 11 w 12"/>
                    <a:gd name="T1" fmla="*/ 14 h 17"/>
                    <a:gd name="T2" fmla="*/ 10 w 12"/>
                    <a:gd name="T3" fmla="*/ 2 h 17"/>
                    <a:gd name="T4" fmla="*/ 8 w 12"/>
                    <a:gd name="T5" fmla="*/ 0 h 17"/>
                    <a:gd name="T6" fmla="*/ 2 w 12"/>
                    <a:gd name="T7" fmla="*/ 1 h 17"/>
                    <a:gd name="T8" fmla="*/ 0 w 12"/>
                    <a:gd name="T9" fmla="*/ 3 h 17"/>
                    <a:gd name="T10" fmla="*/ 1 w 12"/>
                    <a:gd name="T11" fmla="*/ 15 h 17"/>
                    <a:gd name="T12" fmla="*/ 4 w 12"/>
                    <a:gd name="T13" fmla="*/ 17 h 17"/>
                    <a:gd name="T14" fmla="*/ 10 w 12"/>
                    <a:gd name="T15" fmla="*/ 16 h 17"/>
                    <a:gd name="T16" fmla="*/ 11 w 12"/>
                    <a:gd name="T17" fmla="*/ 14 h 17"/>
                    <a:gd name="T18" fmla="*/ 3 w 12"/>
                    <a:gd name="T19" fmla="*/ 15 h 17"/>
                    <a:gd name="T20" fmla="*/ 2 w 12"/>
                    <a:gd name="T21" fmla="*/ 3 h 17"/>
                    <a:gd name="T22" fmla="*/ 8 w 12"/>
                    <a:gd name="T23" fmla="*/ 2 h 17"/>
                    <a:gd name="T24" fmla="*/ 9 w 12"/>
                    <a:gd name="T25" fmla="*/ 14 h 17"/>
                    <a:gd name="T26" fmla="*/ 3 w 12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7">
                      <a:moveTo>
                        <a:pt x="11" y="14"/>
                      </a:move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6"/>
                        <a:pt x="2" y="17"/>
                        <a:pt x="4" y="17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1" y="16"/>
                        <a:pt x="12" y="15"/>
                        <a:pt x="11" y="14"/>
                      </a:cubicBezTo>
                      <a:close/>
                      <a:moveTo>
                        <a:pt x="3" y="15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lnTo>
                        <a:pt x="3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9" name="Freeform 623">
                  <a:extLst>
                    <a:ext uri="{FF2B5EF4-FFF2-40B4-BE49-F238E27FC236}">
                      <a16:creationId xmlns:a16="http://schemas.microsoft.com/office/drawing/2014/main" id="{513331BD-3C07-47C8-AF16-C98A29F670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10259" y="-1563988"/>
                  <a:ext cx="29544" cy="45452"/>
                </a:xfrm>
                <a:custGeom>
                  <a:avLst/>
                  <a:gdLst>
                    <a:gd name="T0" fmla="*/ 11 w 11"/>
                    <a:gd name="T1" fmla="*/ 14 h 17"/>
                    <a:gd name="T2" fmla="*/ 10 w 11"/>
                    <a:gd name="T3" fmla="*/ 2 h 17"/>
                    <a:gd name="T4" fmla="*/ 8 w 11"/>
                    <a:gd name="T5" fmla="*/ 0 h 17"/>
                    <a:gd name="T6" fmla="*/ 2 w 11"/>
                    <a:gd name="T7" fmla="*/ 1 h 17"/>
                    <a:gd name="T8" fmla="*/ 0 w 11"/>
                    <a:gd name="T9" fmla="*/ 3 h 17"/>
                    <a:gd name="T10" fmla="*/ 1 w 11"/>
                    <a:gd name="T11" fmla="*/ 15 h 17"/>
                    <a:gd name="T12" fmla="*/ 3 w 11"/>
                    <a:gd name="T13" fmla="*/ 16 h 17"/>
                    <a:gd name="T14" fmla="*/ 9 w 11"/>
                    <a:gd name="T15" fmla="*/ 16 h 17"/>
                    <a:gd name="T16" fmla="*/ 11 w 11"/>
                    <a:gd name="T17" fmla="*/ 14 h 17"/>
                    <a:gd name="T18" fmla="*/ 3 w 11"/>
                    <a:gd name="T19" fmla="*/ 14 h 17"/>
                    <a:gd name="T20" fmla="*/ 2 w 11"/>
                    <a:gd name="T21" fmla="*/ 3 h 17"/>
                    <a:gd name="T22" fmla="*/ 8 w 11"/>
                    <a:gd name="T23" fmla="*/ 2 h 17"/>
                    <a:gd name="T24" fmla="*/ 9 w 11"/>
                    <a:gd name="T25" fmla="*/ 14 h 17"/>
                    <a:gd name="T26" fmla="*/ 3 w 11"/>
                    <a:gd name="T2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7">
                      <a:moveTo>
                        <a:pt x="11" y="14"/>
                      </a:move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6"/>
                        <a:pt x="2" y="17"/>
                        <a:pt x="3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6"/>
                        <a:pt x="11" y="15"/>
                        <a:pt x="11" y="14"/>
                      </a:cubicBezTo>
                      <a:close/>
                      <a:moveTo>
                        <a:pt x="3" y="14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0" name="Freeform 624">
                  <a:extLst>
                    <a:ext uri="{FF2B5EF4-FFF2-40B4-BE49-F238E27FC236}">
                      <a16:creationId xmlns:a16="http://schemas.microsoft.com/office/drawing/2014/main" id="{7FEB1E6C-0D55-42B6-846F-1E079DA07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1166" y="-1568533"/>
                  <a:ext cx="29544" cy="47725"/>
                </a:xfrm>
                <a:custGeom>
                  <a:avLst/>
                  <a:gdLst>
                    <a:gd name="T0" fmla="*/ 11 w 11"/>
                    <a:gd name="T1" fmla="*/ 15 h 17"/>
                    <a:gd name="T2" fmla="*/ 11 w 11"/>
                    <a:gd name="T3" fmla="*/ 10 h 17"/>
                    <a:gd name="T4" fmla="*/ 10 w 11"/>
                    <a:gd name="T5" fmla="*/ 9 h 17"/>
                    <a:gd name="T6" fmla="*/ 9 w 11"/>
                    <a:gd name="T7" fmla="*/ 10 h 17"/>
                    <a:gd name="T8" fmla="*/ 9 w 11"/>
                    <a:gd name="T9" fmla="*/ 14 h 17"/>
                    <a:gd name="T10" fmla="*/ 7 w 11"/>
                    <a:gd name="T11" fmla="*/ 14 h 17"/>
                    <a:gd name="T12" fmla="*/ 6 w 11"/>
                    <a:gd name="T13" fmla="*/ 0 h 17"/>
                    <a:gd name="T14" fmla="*/ 1 w 11"/>
                    <a:gd name="T15" fmla="*/ 1 h 17"/>
                    <a:gd name="T16" fmla="*/ 0 w 11"/>
                    <a:gd name="T17" fmla="*/ 2 h 17"/>
                    <a:gd name="T18" fmla="*/ 1 w 11"/>
                    <a:gd name="T19" fmla="*/ 3 h 17"/>
                    <a:gd name="T20" fmla="*/ 4 w 11"/>
                    <a:gd name="T21" fmla="*/ 3 h 17"/>
                    <a:gd name="T22" fmla="*/ 5 w 11"/>
                    <a:gd name="T23" fmla="*/ 14 h 17"/>
                    <a:gd name="T24" fmla="*/ 2 w 11"/>
                    <a:gd name="T25" fmla="*/ 15 h 17"/>
                    <a:gd name="T26" fmla="*/ 1 w 11"/>
                    <a:gd name="T27" fmla="*/ 16 h 17"/>
                    <a:gd name="T28" fmla="*/ 2 w 11"/>
                    <a:gd name="T29" fmla="*/ 17 h 17"/>
                    <a:gd name="T30" fmla="*/ 10 w 11"/>
                    <a:gd name="T31" fmla="*/ 16 h 17"/>
                    <a:gd name="T32" fmla="*/ 11 w 11"/>
                    <a:gd name="T3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7">
                      <a:moveTo>
                        <a:pt x="11" y="15"/>
                      </a:move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1" y="9"/>
                        <a:pt x="10" y="9"/>
                        <a:pt x="10" y="9"/>
                      </a:cubicBezTo>
                      <a:cubicBezTo>
                        <a:pt x="9" y="9"/>
                        <a:pt x="9" y="10"/>
                        <a:pt x="9" y="10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5"/>
                        <a:pt x="1" y="15"/>
                        <a:pt x="1" y="16"/>
                      </a:cubicBezTo>
                      <a:cubicBezTo>
                        <a:pt x="1" y="16"/>
                        <a:pt x="1" y="17"/>
                        <a:pt x="2" y="17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0" y="16"/>
                        <a:pt x="11" y="16"/>
                        <a:pt x="11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1" name="Freeform 625">
                  <a:extLst>
                    <a:ext uri="{FF2B5EF4-FFF2-40B4-BE49-F238E27FC236}">
                      <a16:creationId xmlns:a16="http://schemas.microsoft.com/office/drawing/2014/main" id="{43A05B50-D34F-4428-B78A-5949486D2D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92073" y="-1568533"/>
                  <a:ext cx="31816" cy="45452"/>
                </a:xfrm>
                <a:custGeom>
                  <a:avLst/>
                  <a:gdLst>
                    <a:gd name="T0" fmla="*/ 11 w 11"/>
                    <a:gd name="T1" fmla="*/ 14 h 16"/>
                    <a:gd name="T2" fmla="*/ 10 w 11"/>
                    <a:gd name="T3" fmla="*/ 2 h 16"/>
                    <a:gd name="T4" fmla="*/ 8 w 11"/>
                    <a:gd name="T5" fmla="*/ 0 h 16"/>
                    <a:gd name="T6" fmla="*/ 2 w 11"/>
                    <a:gd name="T7" fmla="*/ 0 h 16"/>
                    <a:gd name="T8" fmla="*/ 0 w 11"/>
                    <a:gd name="T9" fmla="*/ 2 h 16"/>
                    <a:gd name="T10" fmla="*/ 0 w 11"/>
                    <a:gd name="T11" fmla="*/ 14 h 16"/>
                    <a:gd name="T12" fmla="*/ 3 w 11"/>
                    <a:gd name="T13" fmla="*/ 16 h 16"/>
                    <a:gd name="T14" fmla="*/ 9 w 11"/>
                    <a:gd name="T15" fmla="*/ 16 h 16"/>
                    <a:gd name="T16" fmla="*/ 11 w 11"/>
                    <a:gd name="T17" fmla="*/ 14 h 16"/>
                    <a:gd name="T18" fmla="*/ 3 w 11"/>
                    <a:gd name="T19" fmla="*/ 14 h 16"/>
                    <a:gd name="T20" fmla="*/ 2 w 11"/>
                    <a:gd name="T21" fmla="*/ 2 h 16"/>
                    <a:gd name="T22" fmla="*/ 8 w 11"/>
                    <a:gd name="T23" fmla="*/ 2 h 16"/>
                    <a:gd name="T24" fmla="*/ 9 w 11"/>
                    <a:gd name="T25" fmla="*/ 14 h 16"/>
                    <a:gd name="T26" fmla="*/ 3 w 11"/>
                    <a:gd name="T27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6">
                      <a:moveTo>
                        <a:pt x="11" y="14"/>
                      </a:move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5"/>
                        <a:pt x="1" y="16"/>
                        <a:pt x="3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6"/>
                        <a:pt x="11" y="15"/>
                        <a:pt x="11" y="14"/>
                      </a:cubicBezTo>
                      <a:close/>
                      <a:moveTo>
                        <a:pt x="3" y="14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2" name="Freeform 626">
                  <a:extLst>
                    <a:ext uri="{FF2B5EF4-FFF2-40B4-BE49-F238E27FC236}">
                      <a16:creationId xmlns:a16="http://schemas.microsoft.com/office/drawing/2014/main" id="{8E8E9C30-F7D6-4D60-9404-041AEB34F6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32979" y="-1568533"/>
                  <a:ext cx="29544" cy="45452"/>
                </a:xfrm>
                <a:custGeom>
                  <a:avLst/>
                  <a:gdLst>
                    <a:gd name="T0" fmla="*/ 2 w 10"/>
                    <a:gd name="T1" fmla="*/ 16 h 16"/>
                    <a:gd name="T2" fmla="*/ 8 w 10"/>
                    <a:gd name="T3" fmla="*/ 16 h 16"/>
                    <a:gd name="T4" fmla="*/ 10 w 10"/>
                    <a:gd name="T5" fmla="*/ 14 h 16"/>
                    <a:gd name="T6" fmla="*/ 10 w 10"/>
                    <a:gd name="T7" fmla="*/ 2 h 16"/>
                    <a:gd name="T8" fmla="*/ 8 w 10"/>
                    <a:gd name="T9" fmla="*/ 0 h 16"/>
                    <a:gd name="T10" fmla="*/ 2 w 10"/>
                    <a:gd name="T11" fmla="*/ 0 h 16"/>
                    <a:gd name="T12" fmla="*/ 0 w 10"/>
                    <a:gd name="T13" fmla="*/ 2 h 16"/>
                    <a:gd name="T14" fmla="*/ 0 w 10"/>
                    <a:gd name="T15" fmla="*/ 14 h 16"/>
                    <a:gd name="T16" fmla="*/ 2 w 10"/>
                    <a:gd name="T17" fmla="*/ 16 h 16"/>
                    <a:gd name="T18" fmla="*/ 8 w 10"/>
                    <a:gd name="T19" fmla="*/ 2 h 16"/>
                    <a:gd name="T20" fmla="*/ 8 w 10"/>
                    <a:gd name="T21" fmla="*/ 14 h 16"/>
                    <a:gd name="T22" fmla="*/ 2 w 10"/>
                    <a:gd name="T23" fmla="*/ 14 h 16"/>
                    <a:gd name="T24" fmla="*/ 2 w 10"/>
                    <a:gd name="T25" fmla="*/ 2 h 16"/>
                    <a:gd name="T26" fmla="*/ 8 w 10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6">
                      <a:moveTo>
                        <a:pt x="2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5"/>
                        <a:pt x="10" y="14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5"/>
                        <a:pt x="1" y="16"/>
                        <a:pt x="2" y="16"/>
                      </a:cubicBezTo>
                      <a:close/>
                      <a:moveTo>
                        <a:pt x="8" y="2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2"/>
                        <a:pt x="2" y="2"/>
                        <a:pt x="2" y="2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3" name="Freeform 627">
                  <a:extLst>
                    <a:ext uri="{FF2B5EF4-FFF2-40B4-BE49-F238E27FC236}">
                      <a16:creationId xmlns:a16="http://schemas.microsoft.com/office/drawing/2014/main" id="{2D607F19-1F94-4B72-8E84-D97B417B3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6159" y="-1568533"/>
                  <a:ext cx="27271" cy="45452"/>
                </a:xfrm>
                <a:custGeom>
                  <a:avLst/>
                  <a:gdLst>
                    <a:gd name="T0" fmla="*/ 10 w 10"/>
                    <a:gd name="T1" fmla="*/ 15 h 16"/>
                    <a:gd name="T2" fmla="*/ 10 w 10"/>
                    <a:gd name="T3" fmla="*/ 10 h 16"/>
                    <a:gd name="T4" fmla="*/ 9 w 10"/>
                    <a:gd name="T5" fmla="*/ 9 h 16"/>
                    <a:gd name="T6" fmla="*/ 8 w 10"/>
                    <a:gd name="T7" fmla="*/ 10 h 16"/>
                    <a:gd name="T8" fmla="*/ 8 w 10"/>
                    <a:gd name="T9" fmla="*/ 14 h 16"/>
                    <a:gd name="T10" fmla="*/ 6 w 10"/>
                    <a:gd name="T11" fmla="*/ 14 h 16"/>
                    <a:gd name="T12" fmla="*/ 6 w 10"/>
                    <a:gd name="T13" fmla="*/ 0 h 16"/>
                    <a:gd name="T14" fmla="*/ 1 w 10"/>
                    <a:gd name="T15" fmla="*/ 0 h 16"/>
                    <a:gd name="T16" fmla="*/ 0 w 10"/>
                    <a:gd name="T17" fmla="*/ 1 h 16"/>
                    <a:gd name="T18" fmla="*/ 1 w 10"/>
                    <a:gd name="T19" fmla="*/ 2 h 16"/>
                    <a:gd name="T20" fmla="*/ 4 w 10"/>
                    <a:gd name="T21" fmla="*/ 2 h 16"/>
                    <a:gd name="T22" fmla="*/ 4 w 10"/>
                    <a:gd name="T23" fmla="*/ 14 h 16"/>
                    <a:gd name="T24" fmla="*/ 1 w 10"/>
                    <a:gd name="T25" fmla="*/ 14 h 16"/>
                    <a:gd name="T26" fmla="*/ 0 w 10"/>
                    <a:gd name="T27" fmla="*/ 15 h 16"/>
                    <a:gd name="T28" fmla="*/ 1 w 10"/>
                    <a:gd name="T29" fmla="*/ 16 h 16"/>
                    <a:gd name="T30" fmla="*/ 9 w 10"/>
                    <a:gd name="T31" fmla="*/ 16 h 16"/>
                    <a:gd name="T32" fmla="*/ 10 w 10"/>
                    <a:gd name="T33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6">
                      <a:moveTo>
                        <a:pt x="10" y="15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9"/>
                        <a:pt x="10" y="9"/>
                        <a:pt x="9" y="9"/>
                      </a:cubicBezTo>
                      <a:cubicBezTo>
                        <a:pt x="8" y="9"/>
                        <a:pt x="8" y="9"/>
                        <a:pt x="8" y="10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0" y="14"/>
                        <a:pt x="0" y="14"/>
                        <a:pt x="0" y="15"/>
                      </a:cubicBezTo>
                      <a:cubicBezTo>
                        <a:pt x="0" y="15"/>
                        <a:pt x="0" y="16"/>
                        <a:pt x="1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9" y="16"/>
                        <a:pt x="10" y="16"/>
                        <a:pt x="10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4" name="Freeform 628">
                  <a:extLst>
                    <a:ext uri="{FF2B5EF4-FFF2-40B4-BE49-F238E27FC236}">
                      <a16:creationId xmlns:a16="http://schemas.microsoft.com/office/drawing/2014/main" id="{BA27501A-110E-40E6-BE09-BB14907A80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14793" y="-1568533"/>
                  <a:ext cx="29544" cy="45452"/>
                </a:xfrm>
                <a:custGeom>
                  <a:avLst/>
                  <a:gdLst>
                    <a:gd name="T0" fmla="*/ 11 w 11"/>
                    <a:gd name="T1" fmla="*/ 14 h 16"/>
                    <a:gd name="T2" fmla="*/ 11 w 11"/>
                    <a:gd name="T3" fmla="*/ 2 h 16"/>
                    <a:gd name="T4" fmla="*/ 9 w 11"/>
                    <a:gd name="T5" fmla="*/ 0 h 16"/>
                    <a:gd name="T6" fmla="*/ 3 w 11"/>
                    <a:gd name="T7" fmla="*/ 0 h 16"/>
                    <a:gd name="T8" fmla="*/ 1 w 11"/>
                    <a:gd name="T9" fmla="*/ 2 h 16"/>
                    <a:gd name="T10" fmla="*/ 1 w 11"/>
                    <a:gd name="T11" fmla="*/ 14 h 16"/>
                    <a:gd name="T12" fmla="*/ 3 w 11"/>
                    <a:gd name="T13" fmla="*/ 16 h 16"/>
                    <a:gd name="T14" fmla="*/ 9 w 11"/>
                    <a:gd name="T15" fmla="*/ 16 h 16"/>
                    <a:gd name="T16" fmla="*/ 11 w 11"/>
                    <a:gd name="T17" fmla="*/ 14 h 16"/>
                    <a:gd name="T18" fmla="*/ 9 w 11"/>
                    <a:gd name="T19" fmla="*/ 14 h 16"/>
                    <a:gd name="T20" fmla="*/ 3 w 11"/>
                    <a:gd name="T21" fmla="*/ 14 h 16"/>
                    <a:gd name="T22" fmla="*/ 3 w 11"/>
                    <a:gd name="T23" fmla="*/ 2 h 16"/>
                    <a:gd name="T24" fmla="*/ 9 w 11"/>
                    <a:gd name="T25" fmla="*/ 2 h 16"/>
                    <a:gd name="T26" fmla="*/ 9 w 11"/>
                    <a:gd name="T27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6">
                      <a:moveTo>
                        <a:pt x="11" y="14"/>
                      </a:move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1" y="1"/>
                        <a:pt x="1" y="2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0" y="15"/>
                        <a:pt x="1" y="16"/>
                        <a:pt x="3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6"/>
                        <a:pt x="11" y="15"/>
                        <a:pt x="11" y="14"/>
                      </a:cubicBezTo>
                      <a:close/>
                      <a:moveTo>
                        <a:pt x="9" y="14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lnTo>
                        <a:pt x="9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5ACB3CBC-BC00-4369-825D-2B779550D719}"/>
                </a:ext>
              </a:extLst>
            </p:cNvPr>
            <p:cNvGrpSpPr/>
            <p:nvPr userDrawn="1"/>
          </p:nvGrpSpPr>
          <p:grpSpPr>
            <a:xfrm>
              <a:off x="7278638" y="-104471"/>
              <a:ext cx="7443739" cy="7443738"/>
              <a:chOff x="7278638" y="-104471"/>
              <a:chExt cx="7443739" cy="7443738"/>
            </a:xfrm>
          </p:grpSpPr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B8ADCA33-19AD-45B2-9451-1B90ECD6B7D1}"/>
                  </a:ext>
                </a:extLst>
              </p:cNvPr>
              <p:cNvGrpSpPr/>
              <p:nvPr/>
            </p:nvGrpSpPr>
            <p:grpSpPr>
              <a:xfrm>
                <a:off x="8668737" y="1258168"/>
                <a:ext cx="4711200" cy="4705198"/>
                <a:chOff x="6242051" y="779463"/>
                <a:chExt cx="2492375" cy="2489200"/>
              </a:xfrm>
              <a:solidFill>
                <a:schemeClr val="accent1">
                  <a:alpha val="36000"/>
                </a:schemeClr>
              </a:solidFill>
            </p:grpSpPr>
            <p:sp>
              <p:nvSpPr>
                <p:cNvPr id="334" name="Freeform 183">
                  <a:extLst>
                    <a:ext uri="{FF2B5EF4-FFF2-40B4-BE49-F238E27FC236}">
                      <a16:creationId xmlns:a16="http://schemas.microsoft.com/office/drawing/2014/main" id="{17FDAF5D-D0B1-46E3-B09E-256DE5866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3951" y="893763"/>
                  <a:ext cx="26988" cy="465138"/>
                </a:xfrm>
                <a:custGeom>
                  <a:avLst/>
                  <a:gdLst>
                    <a:gd name="T0" fmla="*/ 7 w 14"/>
                    <a:gd name="T1" fmla="*/ 241 h 241"/>
                    <a:gd name="T2" fmla="*/ 8 w 14"/>
                    <a:gd name="T3" fmla="*/ 241 h 241"/>
                    <a:gd name="T4" fmla="*/ 12 w 14"/>
                    <a:gd name="T5" fmla="*/ 237 h 241"/>
                    <a:gd name="T6" fmla="*/ 14 w 14"/>
                    <a:gd name="T7" fmla="*/ 4 h 241"/>
                    <a:gd name="T8" fmla="*/ 13 w 14"/>
                    <a:gd name="T9" fmla="*/ 1 h 241"/>
                    <a:gd name="T10" fmla="*/ 10 w 14"/>
                    <a:gd name="T11" fmla="*/ 0 h 241"/>
                    <a:gd name="T12" fmla="*/ 4 w 14"/>
                    <a:gd name="T13" fmla="*/ 0 h 241"/>
                    <a:gd name="T14" fmla="*/ 1 w 14"/>
                    <a:gd name="T15" fmla="*/ 1 h 241"/>
                    <a:gd name="T16" fmla="*/ 0 w 14"/>
                    <a:gd name="T17" fmla="*/ 4 h 241"/>
                    <a:gd name="T18" fmla="*/ 3 w 14"/>
                    <a:gd name="T19" fmla="*/ 237 h 241"/>
                    <a:gd name="T20" fmla="*/ 7 w 14"/>
                    <a:gd name="T21" fmla="*/ 241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241">
                      <a:moveTo>
                        <a:pt x="7" y="241"/>
                      </a:moveTo>
                      <a:cubicBezTo>
                        <a:pt x="8" y="241"/>
                        <a:pt x="8" y="241"/>
                        <a:pt x="8" y="241"/>
                      </a:cubicBezTo>
                      <a:cubicBezTo>
                        <a:pt x="10" y="241"/>
                        <a:pt x="12" y="240"/>
                        <a:pt x="12" y="237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0"/>
                        <a:pt x="12" y="0"/>
                        <a:pt x="1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3" y="237"/>
                        <a:pt x="3" y="237"/>
                        <a:pt x="3" y="237"/>
                      </a:cubicBezTo>
                      <a:cubicBezTo>
                        <a:pt x="3" y="240"/>
                        <a:pt x="5" y="241"/>
                        <a:pt x="7" y="24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5" name="Freeform 184">
                  <a:extLst>
                    <a:ext uri="{FF2B5EF4-FFF2-40B4-BE49-F238E27FC236}">
                      <a16:creationId xmlns:a16="http://schemas.microsoft.com/office/drawing/2014/main" id="{C5A9C8B9-3E3A-43F8-B88F-AA477F05E1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1064" y="1065213"/>
                  <a:ext cx="100013" cy="317500"/>
                </a:xfrm>
                <a:custGeom>
                  <a:avLst/>
                  <a:gdLst>
                    <a:gd name="T0" fmla="*/ 1 w 51"/>
                    <a:gd name="T1" fmla="*/ 7 h 164"/>
                    <a:gd name="T2" fmla="*/ 42 w 51"/>
                    <a:gd name="T3" fmla="*/ 160 h 164"/>
                    <a:gd name="T4" fmla="*/ 47 w 51"/>
                    <a:gd name="T5" fmla="*/ 163 h 164"/>
                    <a:gd name="T6" fmla="*/ 48 w 51"/>
                    <a:gd name="T7" fmla="*/ 163 h 164"/>
                    <a:gd name="T8" fmla="*/ 51 w 51"/>
                    <a:gd name="T9" fmla="*/ 158 h 164"/>
                    <a:gd name="T10" fmla="*/ 13 w 51"/>
                    <a:gd name="T11" fmla="*/ 4 h 164"/>
                    <a:gd name="T12" fmla="*/ 11 w 51"/>
                    <a:gd name="T13" fmla="*/ 1 h 164"/>
                    <a:gd name="T14" fmla="*/ 8 w 51"/>
                    <a:gd name="T15" fmla="*/ 1 h 164"/>
                    <a:gd name="T16" fmla="*/ 4 w 51"/>
                    <a:gd name="T17" fmla="*/ 2 h 164"/>
                    <a:gd name="T18" fmla="*/ 1 w 51"/>
                    <a:gd name="T19" fmla="*/ 3 h 164"/>
                    <a:gd name="T20" fmla="*/ 1 w 51"/>
                    <a:gd name="T21" fmla="*/ 7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1" h="164">
                      <a:moveTo>
                        <a:pt x="1" y="7"/>
                      </a:moveTo>
                      <a:cubicBezTo>
                        <a:pt x="13" y="59"/>
                        <a:pt x="30" y="109"/>
                        <a:pt x="42" y="160"/>
                      </a:cubicBezTo>
                      <a:cubicBezTo>
                        <a:pt x="43" y="162"/>
                        <a:pt x="45" y="164"/>
                        <a:pt x="47" y="163"/>
                      </a:cubicBezTo>
                      <a:cubicBezTo>
                        <a:pt x="48" y="163"/>
                        <a:pt x="48" y="163"/>
                        <a:pt x="48" y="163"/>
                      </a:cubicBezTo>
                      <a:cubicBezTo>
                        <a:pt x="50" y="163"/>
                        <a:pt x="51" y="160"/>
                        <a:pt x="51" y="158"/>
                      </a:cubicBezTo>
                      <a:cubicBezTo>
                        <a:pt x="40" y="106"/>
                        <a:pt x="24" y="55"/>
                        <a:pt x="13" y="4"/>
                      </a:cubicBezTo>
                      <a:cubicBezTo>
                        <a:pt x="13" y="3"/>
                        <a:pt x="12" y="2"/>
                        <a:pt x="11" y="1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2"/>
                        <a:pt x="2" y="3"/>
                        <a:pt x="1" y="3"/>
                      </a:cubicBezTo>
                      <a:cubicBezTo>
                        <a:pt x="1" y="4"/>
                        <a:pt x="0" y="5"/>
                        <a:pt x="1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6" name="Freeform 185">
                  <a:extLst>
                    <a:ext uri="{FF2B5EF4-FFF2-40B4-BE49-F238E27FC236}">
                      <a16:creationId xmlns:a16="http://schemas.microsoft.com/office/drawing/2014/main" id="{8856F84A-270F-4421-8B11-6B6B31610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4551" y="925513"/>
                  <a:ext cx="41275" cy="68263"/>
                </a:xfrm>
                <a:custGeom>
                  <a:avLst/>
                  <a:gdLst>
                    <a:gd name="T0" fmla="*/ 7 w 21"/>
                    <a:gd name="T1" fmla="*/ 31 h 35"/>
                    <a:gd name="T2" fmla="*/ 12 w 21"/>
                    <a:gd name="T3" fmla="*/ 34 h 35"/>
                    <a:gd name="T4" fmla="*/ 17 w 21"/>
                    <a:gd name="T5" fmla="*/ 33 h 35"/>
                    <a:gd name="T6" fmla="*/ 20 w 21"/>
                    <a:gd name="T7" fmla="*/ 28 h 35"/>
                    <a:gd name="T8" fmla="*/ 14 w 21"/>
                    <a:gd name="T9" fmla="*/ 3 h 35"/>
                    <a:gd name="T10" fmla="*/ 13 w 21"/>
                    <a:gd name="T11" fmla="*/ 1 h 35"/>
                    <a:gd name="T12" fmla="*/ 9 w 21"/>
                    <a:gd name="T13" fmla="*/ 0 h 35"/>
                    <a:gd name="T14" fmla="*/ 3 w 21"/>
                    <a:gd name="T15" fmla="*/ 2 h 35"/>
                    <a:gd name="T16" fmla="*/ 1 w 21"/>
                    <a:gd name="T17" fmla="*/ 4 h 35"/>
                    <a:gd name="T18" fmla="*/ 0 w 21"/>
                    <a:gd name="T19" fmla="*/ 7 h 35"/>
                    <a:gd name="T20" fmla="*/ 7 w 21"/>
                    <a:gd name="T21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" h="35">
                      <a:moveTo>
                        <a:pt x="7" y="31"/>
                      </a:moveTo>
                      <a:cubicBezTo>
                        <a:pt x="8" y="33"/>
                        <a:pt x="10" y="35"/>
                        <a:pt x="12" y="34"/>
                      </a:cubicBezTo>
                      <a:cubicBezTo>
                        <a:pt x="17" y="33"/>
                        <a:pt x="17" y="33"/>
                        <a:pt x="17" y="33"/>
                      </a:cubicBezTo>
                      <a:cubicBezTo>
                        <a:pt x="20" y="32"/>
                        <a:pt x="21" y="30"/>
                        <a:pt x="20" y="28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2"/>
                        <a:pt x="13" y="1"/>
                        <a:pt x="13" y="1"/>
                      </a:cubicBezTo>
                      <a:cubicBezTo>
                        <a:pt x="12" y="0"/>
                        <a:pt x="11" y="0"/>
                        <a:pt x="9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1" y="3"/>
                        <a:pt x="1" y="4"/>
                      </a:cubicBezTo>
                      <a:cubicBezTo>
                        <a:pt x="0" y="5"/>
                        <a:pt x="0" y="6"/>
                        <a:pt x="0" y="7"/>
                      </a:cubicBezTo>
                      <a:lnTo>
                        <a:pt x="7" y="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7" name="Freeform 186">
                  <a:extLst>
                    <a:ext uri="{FF2B5EF4-FFF2-40B4-BE49-F238E27FC236}">
                      <a16:creationId xmlns:a16="http://schemas.microsoft.com/office/drawing/2014/main" id="{7B673AAF-D317-4857-8D87-E26F37A896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16751" y="1177926"/>
                  <a:ext cx="157163" cy="266700"/>
                </a:xfrm>
                <a:custGeom>
                  <a:avLst/>
                  <a:gdLst>
                    <a:gd name="T0" fmla="*/ 10 w 81"/>
                    <a:gd name="T1" fmla="*/ 1 h 138"/>
                    <a:gd name="T2" fmla="*/ 7 w 81"/>
                    <a:gd name="T3" fmla="*/ 1 h 138"/>
                    <a:gd name="T4" fmla="*/ 3 w 81"/>
                    <a:gd name="T5" fmla="*/ 3 h 138"/>
                    <a:gd name="T6" fmla="*/ 1 w 81"/>
                    <a:gd name="T7" fmla="*/ 5 h 138"/>
                    <a:gd name="T8" fmla="*/ 1 w 81"/>
                    <a:gd name="T9" fmla="*/ 8 h 138"/>
                    <a:gd name="T10" fmla="*/ 73 w 81"/>
                    <a:gd name="T11" fmla="*/ 135 h 138"/>
                    <a:gd name="T12" fmla="*/ 78 w 81"/>
                    <a:gd name="T13" fmla="*/ 137 h 138"/>
                    <a:gd name="T14" fmla="*/ 79 w 81"/>
                    <a:gd name="T15" fmla="*/ 136 h 138"/>
                    <a:gd name="T16" fmla="*/ 80 w 81"/>
                    <a:gd name="T17" fmla="*/ 131 h 138"/>
                    <a:gd name="T18" fmla="*/ 12 w 81"/>
                    <a:gd name="T19" fmla="*/ 3 h 138"/>
                    <a:gd name="T20" fmla="*/ 10 w 81"/>
                    <a:gd name="T21" fmla="*/ 1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1" h="138">
                      <a:moveTo>
                        <a:pt x="10" y="1"/>
                      </a:move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3"/>
                        <a:pt x="1" y="4"/>
                        <a:pt x="1" y="5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3" y="52"/>
                        <a:pt x="48" y="93"/>
                        <a:pt x="73" y="135"/>
                      </a:cubicBezTo>
                      <a:cubicBezTo>
                        <a:pt x="74" y="137"/>
                        <a:pt x="76" y="138"/>
                        <a:pt x="78" y="137"/>
                      </a:cubicBezTo>
                      <a:cubicBezTo>
                        <a:pt x="79" y="136"/>
                        <a:pt x="79" y="136"/>
                        <a:pt x="79" y="136"/>
                      </a:cubicBezTo>
                      <a:cubicBezTo>
                        <a:pt x="81" y="135"/>
                        <a:pt x="81" y="133"/>
                        <a:pt x="80" y="131"/>
                      </a:cubicBezTo>
                      <a:cubicBezTo>
                        <a:pt x="57" y="89"/>
                        <a:pt x="33" y="46"/>
                        <a:pt x="12" y="3"/>
                      </a:cubicBezTo>
                      <a:cubicBezTo>
                        <a:pt x="12" y="2"/>
                        <a:pt x="11" y="1"/>
                        <a:pt x="10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8" name="Freeform 187">
                  <a:extLst>
                    <a:ext uri="{FF2B5EF4-FFF2-40B4-BE49-F238E27FC236}">
                      <a16:creationId xmlns:a16="http://schemas.microsoft.com/office/drawing/2014/main" id="{26A7D898-F1DB-4C2F-91BF-D7B9F8BDC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5789" y="1028701"/>
                  <a:ext cx="60325" cy="82550"/>
                </a:xfrm>
                <a:custGeom>
                  <a:avLst/>
                  <a:gdLst>
                    <a:gd name="T0" fmla="*/ 18 w 31"/>
                    <a:gd name="T1" fmla="*/ 40 h 43"/>
                    <a:gd name="T2" fmla="*/ 23 w 31"/>
                    <a:gd name="T3" fmla="*/ 42 h 43"/>
                    <a:gd name="T4" fmla="*/ 28 w 31"/>
                    <a:gd name="T5" fmla="*/ 39 h 43"/>
                    <a:gd name="T6" fmla="*/ 30 w 31"/>
                    <a:gd name="T7" fmla="*/ 34 h 43"/>
                    <a:gd name="T8" fmla="*/ 13 w 31"/>
                    <a:gd name="T9" fmla="*/ 2 h 43"/>
                    <a:gd name="T10" fmla="*/ 10 w 31"/>
                    <a:gd name="T11" fmla="*/ 0 h 43"/>
                    <a:gd name="T12" fmla="*/ 7 w 31"/>
                    <a:gd name="T13" fmla="*/ 0 h 43"/>
                    <a:gd name="T14" fmla="*/ 2 w 31"/>
                    <a:gd name="T15" fmla="*/ 3 h 43"/>
                    <a:gd name="T16" fmla="*/ 0 w 31"/>
                    <a:gd name="T17" fmla="*/ 6 h 43"/>
                    <a:gd name="T18" fmla="*/ 0 w 31"/>
                    <a:gd name="T19" fmla="*/ 9 h 43"/>
                    <a:gd name="T20" fmla="*/ 18 w 31"/>
                    <a:gd name="T21" fmla="*/ 4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" h="43">
                      <a:moveTo>
                        <a:pt x="18" y="40"/>
                      </a:moveTo>
                      <a:cubicBezTo>
                        <a:pt x="19" y="42"/>
                        <a:pt x="21" y="43"/>
                        <a:pt x="23" y="42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30" y="38"/>
                        <a:pt x="31" y="35"/>
                        <a:pt x="30" y="34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1"/>
                        <a:pt x="11" y="0"/>
                        <a:pt x="10" y="0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4"/>
                        <a:pt x="0" y="5"/>
                        <a:pt x="0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lnTo>
                        <a:pt x="18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9" name="Freeform 188">
                  <a:extLst>
                    <a:ext uri="{FF2B5EF4-FFF2-40B4-BE49-F238E27FC236}">
                      <a16:creationId xmlns:a16="http://schemas.microsoft.com/office/drawing/2014/main" id="{93055FF7-8703-4D5D-BC76-E16C4BDE8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5464" y="1368426"/>
                  <a:ext cx="163513" cy="173038"/>
                </a:xfrm>
                <a:custGeom>
                  <a:avLst/>
                  <a:gdLst>
                    <a:gd name="T0" fmla="*/ 10 w 84"/>
                    <a:gd name="T1" fmla="*/ 2 h 89"/>
                    <a:gd name="T2" fmla="*/ 7 w 84"/>
                    <a:gd name="T3" fmla="*/ 0 h 89"/>
                    <a:gd name="T4" fmla="*/ 4 w 84"/>
                    <a:gd name="T5" fmla="*/ 2 h 89"/>
                    <a:gd name="T6" fmla="*/ 2 w 84"/>
                    <a:gd name="T7" fmla="*/ 4 h 89"/>
                    <a:gd name="T8" fmla="*/ 2 w 84"/>
                    <a:gd name="T9" fmla="*/ 10 h 89"/>
                    <a:gd name="T10" fmla="*/ 76 w 84"/>
                    <a:gd name="T11" fmla="*/ 88 h 89"/>
                    <a:gd name="T12" fmla="*/ 79 w 84"/>
                    <a:gd name="T13" fmla="*/ 89 h 89"/>
                    <a:gd name="T14" fmla="*/ 82 w 84"/>
                    <a:gd name="T15" fmla="*/ 88 h 89"/>
                    <a:gd name="T16" fmla="*/ 83 w 84"/>
                    <a:gd name="T17" fmla="*/ 88 h 89"/>
                    <a:gd name="T18" fmla="*/ 82 w 84"/>
                    <a:gd name="T19" fmla="*/ 82 h 89"/>
                    <a:gd name="T20" fmla="*/ 10 w 84"/>
                    <a:gd name="T21" fmla="*/ 2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4" h="89">
                      <a:moveTo>
                        <a:pt x="10" y="2"/>
                      </a:moveTo>
                      <a:cubicBezTo>
                        <a:pt x="9" y="1"/>
                        <a:pt x="8" y="0"/>
                        <a:pt x="7" y="0"/>
                      </a:cubicBezTo>
                      <a:cubicBezTo>
                        <a:pt x="6" y="1"/>
                        <a:pt x="5" y="1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0" y="6"/>
                        <a:pt x="0" y="8"/>
                        <a:pt x="2" y="10"/>
                      </a:cubicBezTo>
                      <a:cubicBezTo>
                        <a:pt x="28" y="34"/>
                        <a:pt x="50" y="63"/>
                        <a:pt x="76" y="88"/>
                      </a:cubicBezTo>
                      <a:cubicBezTo>
                        <a:pt x="77" y="89"/>
                        <a:pt x="78" y="89"/>
                        <a:pt x="79" y="89"/>
                      </a:cubicBezTo>
                      <a:cubicBezTo>
                        <a:pt x="80" y="89"/>
                        <a:pt x="81" y="89"/>
                        <a:pt x="82" y="88"/>
                      </a:cubicBezTo>
                      <a:cubicBezTo>
                        <a:pt x="83" y="88"/>
                        <a:pt x="83" y="88"/>
                        <a:pt x="83" y="88"/>
                      </a:cubicBezTo>
                      <a:cubicBezTo>
                        <a:pt x="84" y="86"/>
                        <a:pt x="84" y="84"/>
                        <a:pt x="82" y="82"/>
                      </a:cubicBezTo>
                      <a:cubicBezTo>
                        <a:pt x="57" y="57"/>
                        <a:pt x="37" y="27"/>
                        <a:pt x="10" y="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0" name="Freeform 189">
                  <a:extLst>
                    <a:ext uri="{FF2B5EF4-FFF2-40B4-BE49-F238E27FC236}">
                      <a16:creationId xmlns:a16="http://schemas.microsoft.com/office/drawing/2014/main" id="{D3DDFB22-C837-47E6-AADC-E2F7E06E0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0364" y="1190626"/>
                  <a:ext cx="117475" cy="125413"/>
                </a:xfrm>
                <a:custGeom>
                  <a:avLst/>
                  <a:gdLst>
                    <a:gd name="T0" fmla="*/ 50 w 61"/>
                    <a:gd name="T1" fmla="*/ 63 h 65"/>
                    <a:gd name="T2" fmla="*/ 56 w 61"/>
                    <a:gd name="T3" fmla="*/ 63 h 65"/>
                    <a:gd name="T4" fmla="*/ 59 w 61"/>
                    <a:gd name="T5" fmla="*/ 60 h 65"/>
                    <a:gd name="T6" fmla="*/ 59 w 61"/>
                    <a:gd name="T7" fmla="*/ 54 h 65"/>
                    <a:gd name="T8" fmla="*/ 11 w 61"/>
                    <a:gd name="T9" fmla="*/ 2 h 65"/>
                    <a:gd name="T10" fmla="*/ 9 w 61"/>
                    <a:gd name="T11" fmla="*/ 0 h 65"/>
                    <a:gd name="T12" fmla="*/ 6 w 61"/>
                    <a:gd name="T13" fmla="*/ 1 h 65"/>
                    <a:gd name="T14" fmla="*/ 1 w 61"/>
                    <a:gd name="T15" fmla="*/ 6 h 65"/>
                    <a:gd name="T16" fmla="*/ 0 w 61"/>
                    <a:gd name="T17" fmla="*/ 9 h 65"/>
                    <a:gd name="T18" fmla="*/ 1 w 61"/>
                    <a:gd name="T19" fmla="*/ 12 h 65"/>
                    <a:gd name="T20" fmla="*/ 50 w 61"/>
                    <a:gd name="T21" fmla="*/ 6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1" h="65">
                      <a:moveTo>
                        <a:pt x="50" y="63"/>
                      </a:moveTo>
                      <a:cubicBezTo>
                        <a:pt x="52" y="64"/>
                        <a:pt x="54" y="65"/>
                        <a:pt x="56" y="63"/>
                      </a:cubicBezTo>
                      <a:cubicBezTo>
                        <a:pt x="59" y="60"/>
                        <a:pt x="59" y="60"/>
                        <a:pt x="59" y="60"/>
                      </a:cubicBezTo>
                      <a:cubicBezTo>
                        <a:pt x="61" y="58"/>
                        <a:pt x="61" y="56"/>
                        <a:pt x="59" y="54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8" y="0"/>
                        <a:pt x="7" y="1"/>
                        <a:pt x="6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lnTo>
                        <a:pt x="50" y="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1" name="Freeform 190">
                  <a:extLst>
                    <a:ext uri="{FF2B5EF4-FFF2-40B4-BE49-F238E27FC236}">
                      <a16:creationId xmlns:a16="http://schemas.microsoft.com/office/drawing/2014/main" id="{054CC111-CC41-4240-A8D5-993EB02DE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2564" y="1408113"/>
                  <a:ext cx="400050" cy="265113"/>
                </a:xfrm>
                <a:custGeom>
                  <a:avLst/>
                  <a:gdLst>
                    <a:gd name="T0" fmla="*/ 10 w 207"/>
                    <a:gd name="T1" fmla="*/ 0 h 137"/>
                    <a:gd name="T2" fmla="*/ 7 w 207"/>
                    <a:gd name="T3" fmla="*/ 0 h 137"/>
                    <a:gd name="T4" fmla="*/ 4 w 207"/>
                    <a:gd name="T5" fmla="*/ 1 h 137"/>
                    <a:gd name="T6" fmla="*/ 1 w 207"/>
                    <a:gd name="T7" fmla="*/ 7 h 137"/>
                    <a:gd name="T8" fmla="*/ 0 w 207"/>
                    <a:gd name="T9" fmla="*/ 10 h 137"/>
                    <a:gd name="T10" fmla="*/ 2 w 207"/>
                    <a:gd name="T11" fmla="*/ 12 h 137"/>
                    <a:gd name="T12" fmla="*/ 200 w 207"/>
                    <a:gd name="T13" fmla="*/ 135 h 137"/>
                    <a:gd name="T14" fmla="*/ 206 w 207"/>
                    <a:gd name="T15" fmla="*/ 134 h 137"/>
                    <a:gd name="T16" fmla="*/ 206 w 207"/>
                    <a:gd name="T17" fmla="*/ 134 h 137"/>
                    <a:gd name="T18" fmla="*/ 205 w 207"/>
                    <a:gd name="T19" fmla="*/ 128 h 137"/>
                    <a:gd name="T20" fmla="*/ 10 w 207"/>
                    <a:gd name="T2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7" h="137">
                      <a:moveTo>
                        <a:pt x="10" y="0"/>
                      </a:move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6" y="0"/>
                        <a:pt x="5" y="1"/>
                        <a:pt x="4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0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200" y="135"/>
                        <a:pt x="200" y="135"/>
                        <a:pt x="200" y="135"/>
                      </a:cubicBezTo>
                      <a:cubicBezTo>
                        <a:pt x="202" y="137"/>
                        <a:pt x="204" y="136"/>
                        <a:pt x="206" y="134"/>
                      </a:cubicBezTo>
                      <a:cubicBezTo>
                        <a:pt x="206" y="134"/>
                        <a:pt x="206" y="134"/>
                        <a:pt x="206" y="134"/>
                      </a:cubicBezTo>
                      <a:cubicBezTo>
                        <a:pt x="207" y="132"/>
                        <a:pt x="207" y="129"/>
                        <a:pt x="205" y="128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2" name="Freeform 191">
                  <a:extLst>
                    <a:ext uri="{FF2B5EF4-FFF2-40B4-BE49-F238E27FC236}">
                      <a16:creationId xmlns:a16="http://schemas.microsoft.com/office/drawing/2014/main" id="{31ACEA62-17F4-4846-ADDB-475EBA432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3501" y="1658938"/>
                  <a:ext cx="447675" cy="165100"/>
                </a:xfrm>
                <a:custGeom>
                  <a:avLst/>
                  <a:gdLst>
                    <a:gd name="T0" fmla="*/ 230 w 231"/>
                    <a:gd name="T1" fmla="*/ 82 h 85"/>
                    <a:gd name="T2" fmla="*/ 230 w 231"/>
                    <a:gd name="T3" fmla="*/ 81 h 85"/>
                    <a:gd name="T4" fmla="*/ 228 w 231"/>
                    <a:gd name="T5" fmla="*/ 76 h 85"/>
                    <a:gd name="T6" fmla="*/ 7 w 231"/>
                    <a:gd name="T7" fmla="*/ 1 h 85"/>
                    <a:gd name="T8" fmla="*/ 4 w 231"/>
                    <a:gd name="T9" fmla="*/ 1 h 85"/>
                    <a:gd name="T10" fmla="*/ 2 w 231"/>
                    <a:gd name="T11" fmla="*/ 3 h 85"/>
                    <a:gd name="T12" fmla="*/ 0 w 231"/>
                    <a:gd name="T13" fmla="*/ 9 h 85"/>
                    <a:gd name="T14" fmla="*/ 0 w 231"/>
                    <a:gd name="T15" fmla="*/ 12 h 85"/>
                    <a:gd name="T16" fmla="*/ 3 w 231"/>
                    <a:gd name="T17" fmla="*/ 14 h 85"/>
                    <a:gd name="T18" fmla="*/ 225 w 231"/>
                    <a:gd name="T19" fmla="*/ 84 h 85"/>
                    <a:gd name="T20" fmla="*/ 230 w 231"/>
                    <a:gd name="T21" fmla="*/ 8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1" h="85">
                      <a:moveTo>
                        <a:pt x="230" y="82"/>
                      </a:moveTo>
                      <a:cubicBezTo>
                        <a:pt x="230" y="81"/>
                        <a:pt x="230" y="81"/>
                        <a:pt x="230" y="81"/>
                      </a:cubicBezTo>
                      <a:cubicBezTo>
                        <a:pt x="231" y="79"/>
                        <a:pt x="230" y="77"/>
                        <a:pt x="228" y="76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5" y="0"/>
                        <a:pt x="4" y="1"/>
                      </a:cubicBezTo>
                      <a:cubicBezTo>
                        <a:pt x="3" y="1"/>
                        <a:pt x="2" y="2"/>
                        <a:pt x="2" y="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0" y="11"/>
                        <a:pt x="0" y="12"/>
                      </a:cubicBezTo>
                      <a:cubicBezTo>
                        <a:pt x="1" y="13"/>
                        <a:pt x="2" y="14"/>
                        <a:pt x="3" y="14"/>
                      </a:cubicBezTo>
                      <a:cubicBezTo>
                        <a:pt x="225" y="84"/>
                        <a:pt x="225" y="84"/>
                        <a:pt x="225" y="84"/>
                      </a:cubicBezTo>
                      <a:cubicBezTo>
                        <a:pt x="227" y="85"/>
                        <a:pt x="229" y="84"/>
                        <a:pt x="230" y="8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3" name="Freeform 192">
                  <a:extLst>
                    <a:ext uri="{FF2B5EF4-FFF2-40B4-BE49-F238E27FC236}">
                      <a16:creationId xmlns:a16="http://schemas.microsoft.com/office/drawing/2014/main" id="{C3384FEA-03DE-46FB-8C6B-8889C7A92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4289" y="1936751"/>
                  <a:ext cx="463550" cy="50800"/>
                </a:xfrm>
                <a:custGeom>
                  <a:avLst/>
                  <a:gdLst>
                    <a:gd name="T0" fmla="*/ 240 w 240"/>
                    <a:gd name="T1" fmla="*/ 23 h 27"/>
                    <a:gd name="T2" fmla="*/ 240 w 240"/>
                    <a:gd name="T3" fmla="*/ 22 h 27"/>
                    <a:gd name="T4" fmla="*/ 237 w 240"/>
                    <a:gd name="T5" fmla="*/ 18 h 27"/>
                    <a:gd name="T6" fmla="*/ 4 w 240"/>
                    <a:gd name="T7" fmla="*/ 0 h 27"/>
                    <a:gd name="T8" fmla="*/ 1 w 240"/>
                    <a:gd name="T9" fmla="*/ 1 h 27"/>
                    <a:gd name="T10" fmla="*/ 0 w 240"/>
                    <a:gd name="T11" fmla="*/ 4 h 27"/>
                    <a:gd name="T12" fmla="*/ 0 w 240"/>
                    <a:gd name="T13" fmla="*/ 10 h 27"/>
                    <a:gd name="T14" fmla="*/ 1 w 240"/>
                    <a:gd name="T15" fmla="*/ 13 h 27"/>
                    <a:gd name="T16" fmla="*/ 3 w 240"/>
                    <a:gd name="T17" fmla="*/ 14 h 27"/>
                    <a:gd name="T18" fmla="*/ 236 w 240"/>
                    <a:gd name="T19" fmla="*/ 27 h 27"/>
                    <a:gd name="T20" fmla="*/ 240 w 240"/>
                    <a:gd name="T21" fmla="*/ 2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0" h="27">
                      <a:moveTo>
                        <a:pt x="240" y="23"/>
                      </a:moveTo>
                      <a:cubicBezTo>
                        <a:pt x="240" y="22"/>
                        <a:pt x="240" y="22"/>
                        <a:pt x="240" y="22"/>
                      </a:cubicBezTo>
                      <a:cubicBezTo>
                        <a:pt x="240" y="20"/>
                        <a:pt x="239" y="18"/>
                        <a:pt x="237" y="18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1" y="14"/>
                        <a:pt x="2" y="14"/>
                        <a:pt x="3" y="14"/>
                      </a:cubicBezTo>
                      <a:cubicBezTo>
                        <a:pt x="236" y="27"/>
                        <a:pt x="236" y="27"/>
                        <a:pt x="236" y="27"/>
                      </a:cubicBezTo>
                      <a:cubicBezTo>
                        <a:pt x="238" y="27"/>
                        <a:pt x="240" y="25"/>
                        <a:pt x="240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4" name="Freeform 193">
                  <a:extLst>
                    <a:ext uri="{FF2B5EF4-FFF2-40B4-BE49-F238E27FC236}">
                      <a16:creationId xmlns:a16="http://schemas.microsoft.com/office/drawing/2014/main" id="{791C46EB-BDA7-4BAA-9BCC-2C1EC6E8E4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8576" y="2136776"/>
                  <a:ext cx="460375" cy="106363"/>
                </a:xfrm>
                <a:custGeom>
                  <a:avLst/>
                  <a:gdLst>
                    <a:gd name="T0" fmla="*/ 1 w 238"/>
                    <a:gd name="T1" fmla="*/ 42 h 55"/>
                    <a:gd name="T2" fmla="*/ 0 w 238"/>
                    <a:gd name="T3" fmla="*/ 45 h 55"/>
                    <a:gd name="T4" fmla="*/ 2 w 238"/>
                    <a:gd name="T5" fmla="*/ 52 h 55"/>
                    <a:gd name="T6" fmla="*/ 3 w 238"/>
                    <a:gd name="T7" fmla="*/ 54 h 55"/>
                    <a:gd name="T8" fmla="*/ 6 w 238"/>
                    <a:gd name="T9" fmla="*/ 55 h 55"/>
                    <a:gd name="T10" fmla="*/ 234 w 238"/>
                    <a:gd name="T11" fmla="*/ 9 h 55"/>
                    <a:gd name="T12" fmla="*/ 238 w 238"/>
                    <a:gd name="T13" fmla="*/ 4 h 55"/>
                    <a:gd name="T14" fmla="*/ 238 w 238"/>
                    <a:gd name="T15" fmla="*/ 4 h 55"/>
                    <a:gd name="T16" fmla="*/ 233 w 238"/>
                    <a:gd name="T17" fmla="*/ 1 h 55"/>
                    <a:gd name="T18" fmla="*/ 4 w 238"/>
                    <a:gd name="T19" fmla="*/ 41 h 55"/>
                    <a:gd name="T20" fmla="*/ 1 w 238"/>
                    <a:gd name="T21" fmla="*/ 42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8" h="55">
                      <a:moveTo>
                        <a:pt x="1" y="42"/>
                      </a:move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2" y="53"/>
                        <a:pt x="2" y="54"/>
                        <a:pt x="3" y="54"/>
                      </a:cubicBezTo>
                      <a:cubicBezTo>
                        <a:pt x="4" y="55"/>
                        <a:pt x="5" y="55"/>
                        <a:pt x="6" y="55"/>
                      </a:cubicBezTo>
                      <a:cubicBezTo>
                        <a:pt x="234" y="9"/>
                        <a:pt x="234" y="9"/>
                        <a:pt x="234" y="9"/>
                      </a:cubicBezTo>
                      <a:cubicBezTo>
                        <a:pt x="237" y="9"/>
                        <a:pt x="238" y="6"/>
                        <a:pt x="238" y="4"/>
                      </a:cubicBezTo>
                      <a:cubicBezTo>
                        <a:pt x="238" y="4"/>
                        <a:pt x="238" y="4"/>
                        <a:pt x="238" y="4"/>
                      </a:cubicBezTo>
                      <a:cubicBezTo>
                        <a:pt x="237" y="2"/>
                        <a:pt x="235" y="0"/>
                        <a:pt x="233" y="1"/>
                      </a:cubicBezTo>
                      <a:cubicBezTo>
                        <a:pt x="4" y="41"/>
                        <a:pt x="4" y="41"/>
                        <a:pt x="4" y="41"/>
                      </a:cubicBezTo>
                      <a:cubicBezTo>
                        <a:pt x="3" y="41"/>
                        <a:pt x="2" y="42"/>
                        <a:pt x="1" y="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5" name="Freeform 194">
                  <a:extLst>
                    <a:ext uri="{FF2B5EF4-FFF2-40B4-BE49-F238E27FC236}">
                      <a16:creationId xmlns:a16="http://schemas.microsoft.com/office/drawing/2014/main" id="{57FB616B-BD29-4F19-B182-E1ED08F774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4301" y="2295526"/>
                  <a:ext cx="427038" cy="215900"/>
                </a:xfrm>
                <a:custGeom>
                  <a:avLst/>
                  <a:gdLst>
                    <a:gd name="T0" fmla="*/ 220 w 221"/>
                    <a:gd name="T1" fmla="*/ 3 h 111"/>
                    <a:gd name="T2" fmla="*/ 215 w 221"/>
                    <a:gd name="T3" fmla="*/ 1 h 111"/>
                    <a:gd name="T4" fmla="*/ 3 w 221"/>
                    <a:gd name="T5" fmla="*/ 97 h 111"/>
                    <a:gd name="T6" fmla="*/ 1 w 221"/>
                    <a:gd name="T7" fmla="*/ 100 h 111"/>
                    <a:gd name="T8" fmla="*/ 1 w 221"/>
                    <a:gd name="T9" fmla="*/ 103 h 111"/>
                    <a:gd name="T10" fmla="*/ 3 w 221"/>
                    <a:gd name="T11" fmla="*/ 108 h 111"/>
                    <a:gd name="T12" fmla="*/ 6 w 221"/>
                    <a:gd name="T13" fmla="*/ 110 h 111"/>
                    <a:gd name="T14" fmla="*/ 9 w 221"/>
                    <a:gd name="T15" fmla="*/ 110 h 111"/>
                    <a:gd name="T16" fmla="*/ 218 w 221"/>
                    <a:gd name="T17" fmla="*/ 9 h 111"/>
                    <a:gd name="T18" fmla="*/ 220 w 221"/>
                    <a:gd name="T19" fmla="*/ 4 h 111"/>
                    <a:gd name="T20" fmla="*/ 220 w 221"/>
                    <a:gd name="T21" fmla="*/ 3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1" h="111">
                      <a:moveTo>
                        <a:pt x="220" y="3"/>
                      </a:moveTo>
                      <a:cubicBezTo>
                        <a:pt x="219" y="1"/>
                        <a:pt x="217" y="0"/>
                        <a:pt x="215" y="1"/>
                      </a:cubicBezTo>
                      <a:cubicBezTo>
                        <a:pt x="3" y="97"/>
                        <a:pt x="3" y="97"/>
                        <a:pt x="3" y="97"/>
                      </a:cubicBezTo>
                      <a:cubicBezTo>
                        <a:pt x="2" y="98"/>
                        <a:pt x="1" y="99"/>
                        <a:pt x="1" y="100"/>
                      </a:cubicBezTo>
                      <a:cubicBezTo>
                        <a:pt x="0" y="101"/>
                        <a:pt x="0" y="102"/>
                        <a:pt x="1" y="103"/>
                      </a:cubicBezTo>
                      <a:cubicBezTo>
                        <a:pt x="3" y="108"/>
                        <a:pt x="3" y="108"/>
                        <a:pt x="3" y="108"/>
                      </a:cubicBezTo>
                      <a:cubicBezTo>
                        <a:pt x="4" y="109"/>
                        <a:pt x="5" y="110"/>
                        <a:pt x="6" y="110"/>
                      </a:cubicBezTo>
                      <a:cubicBezTo>
                        <a:pt x="7" y="111"/>
                        <a:pt x="8" y="111"/>
                        <a:pt x="9" y="110"/>
                      </a:cubicBezTo>
                      <a:cubicBezTo>
                        <a:pt x="218" y="9"/>
                        <a:pt x="218" y="9"/>
                        <a:pt x="218" y="9"/>
                      </a:cubicBezTo>
                      <a:cubicBezTo>
                        <a:pt x="220" y="8"/>
                        <a:pt x="221" y="6"/>
                        <a:pt x="220" y="4"/>
                      </a:cubicBezTo>
                      <a:lnTo>
                        <a:pt x="220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6" name="Freeform 195">
                  <a:extLst>
                    <a:ext uri="{FF2B5EF4-FFF2-40B4-BE49-F238E27FC236}">
                      <a16:creationId xmlns:a16="http://schemas.microsoft.com/office/drawing/2014/main" id="{AFAEBE4B-38F5-49E5-AB0B-E19C5A7F2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3526" y="2439988"/>
                  <a:ext cx="366713" cy="306388"/>
                </a:xfrm>
                <a:custGeom>
                  <a:avLst/>
                  <a:gdLst>
                    <a:gd name="T0" fmla="*/ 189 w 190"/>
                    <a:gd name="T1" fmla="*/ 2 h 159"/>
                    <a:gd name="T2" fmla="*/ 183 w 190"/>
                    <a:gd name="T3" fmla="*/ 1 h 159"/>
                    <a:gd name="T4" fmla="*/ 2 w 190"/>
                    <a:gd name="T5" fmla="*/ 147 h 159"/>
                    <a:gd name="T6" fmla="*/ 0 w 190"/>
                    <a:gd name="T7" fmla="*/ 149 h 159"/>
                    <a:gd name="T8" fmla="*/ 1 w 190"/>
                    <a:gd name="T9" fmla="*/ 152 h 159"/>
                    <a:gd name="T10" fmla="*/ 5 w 190"/>
                    <a:gd name="T11" fmla="*/ 157 h 159"/>
                    <a:gd name="T12" fmla="*/ 8 w 190"/>
                    <a:gd name="T13" fmla="*/ 159 h 159"/>
                    <a:gd name="T14" fmla="*/ 11 w 190"/>
                    <a:gd name="T15" fmla="*/ 158 h 159"/>
                    <a:gd name="T16" fmla="*/ 189 w 190"/>
                    <a:gd name="T17" fmla="*/ 8 h 159"/>
                    <a:gd name="T18" fmla="*/ 189 w 190"/>
                    <a:gd name="T19" fmla="*/ 2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0" h="159">
                      <a:moveTo>
                        <a:pt x="189" y="2"/>
                      </a:moveTo>
                      <a:cubicBezTo>
                        <a:pt x="187" y="0"/>
                        <a:pt x="185" y="0"/>
                        <a:pt x="183" y="1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1" y="147"/>
                        <a:pt x="1" y="148"/>
                        <a:pt x="0" y="149"/>
                      </a:cubicBezTo>
                      <a:cubicBezTo>
                        <a:pt x="0" y="150"/>
                        <a:pt x="1" y="152"/>
                        <a:pt x="1" y="152"/>
                      </a:cubicBezTo>
                      <a:cubicBezTo>
                        <a:pt x="5" y="157"/>
                        <a:pt x="5" y="157"/>
                        <a:pt x="5" y="157"/>
                      </a:cubicBezTo>
                      <a:cubicBezTo>
                        <a:pt x="6" y="158"/>
                        <a:pt x="7" y="158"/>
                        <a:pt x="8" y="159"/>
                      </a:cubicBezTo>
                      <a:cubicBezTo>
                        <a:pt x="9" y="159"/>
                        <a:pt x="10" y="158"/>
                        <a:pt x="11" y="158"/>
                      </a:cubicBezTo>
                      <a:cubicBezTo>
                        <a:pt x="189" y="8"/>
                        <a:pt x="189" y="8"/>
                        <a:pt x="189" y="8"/>
                      </a:cubicBezTo>
                      <a:cubicBezTo>
                        <a:pt x="190" y="6"/>
                        <a:pt x="190" y="4"/>
                        <a:pt x="189" y="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7" name="Freeform 196">
                  <a:extLst>
                    <a:ext uri="{FF2B5EF4-FFF2-40B4-BE49-F238E27FC236}">
                      <a16:creationId xmlns:a16="http://schemas.microsoft.com/office/drawing/2014/main" id="{2C6726C1-1AB1-42B7-A5F7-AE3784D78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8314" y="2552701"/>
                  <a:ext cx="285750" cy="384175"/>
                </a:xfrm>
                <a:custGeom>
                  <a:avLst/>
                  <a:gdLst>
                    <a:gd name="T0" fmla="*/ 145 w 148"/>
                    <a:gd name="T1" fmla="*/ 1 h 198"/>
                    <a:gd name="T2" fmla="*/ 140 w 148"/>
                    <a:gd name="T3" fmla="*/ 2 h 198"/>
                    <a:gd name="T4" fmla="*/ 0 w 148"/>
                    <a:gd name="T5" fmla="*/ 188 h 198"/>
                    <a:gd name="T6" fmla="*/ 0 w 148"/>
                    <a:gd name="T7" fmla="*/ 191 h 198"/>
                    <a:gd name="T8" fmla="*/ 1 w 148"/>
                    <a:gd name="T9" fmla="*/ 194 h 198"/>
                    <a:gd name="T10" fmla="*/ 6 w 148"/>
                    <a:gd name="T11" fmla="*/ 198 h 198"/>
                    <a:gd name="T12" fmla="*/ 9 w 148"/>
                    <a:gd name="T13" fmla="*/ 198 h 198"/>
                    <a:gd name="T14" fmla="*/ 12 w 148"/>
                    <a:gd name="T15" fmla="*/ 197 h 198"/>
                    <a:gd name="T16" fmla="*/ 146 w 148"/>
                    <a:gd name="T17" fmla="*/ 7 h 198"/>
                    <a:gd name="T18" fmla="*/ 146 w 148"/>
                    <a:gd name="T19" fmla="*/ 2 h 198"/>
                    <a:gd name="T20" fmla="*/ 145 w 148"/>
                    <a:gd name="T21" fmla="*/ 1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8" h="198">
                      <a:moveTo>
                        <a:pt x="145" y="1"/>
                      </a:moveTo>
                      <a:cubicBezTo>
                        <a:pt x="143" y="0"/>
                        <a:pt x="141" y="0"/>
                        <a:pt x="140" y="2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cubicBezTo>
                        <a:pt x="0" y="189"/>
                        <a:pt x="0" y="190"/>
                        <a:pt x="0" y="191"/>
                      </a:cubicBezTo>
                      <a:cubicBezTo>
                        <a:pt x="0" y="192"/>
                        <a:pt x="0" y="193"/>
                        <a:pt x="1" y="194"/>
                      </a:cubicBezTo>
                      <a:cubicBezTo>
                        <a:pt x="6" y="198"/>
                        <a:pt x="6" y="198"/>
                        <a:pt x="6" y="198"/>
                      </a:cubicBezTo>
                      <a:cubicBezTo>
                        <a:pt x="7" y="198"/>
                        <a:pt x="8" y="198"/>
                        <a:pt x="9" y="198"/>
                      </a:cubicBezTo>
                      <a:cubicBezTo>
                        <a:pt x="10" y="198"/>
                        <a:pt x="11" y="197"/>
                        <a:pt x="12" y="197"/>
                      </a:cubicBezTo>
                      <a:cubicBezTo>
                        <a:pt x="146" y="7"/>
                        <a:pt x="146" y="7"/>
                        <a:pt x="146" y="7"/>
                      </a:cubicBezTo>
                      <a:cubicBezTo>
                        <a:pt x="148" y="5"/>
                        <a:pt x="147" y="3"/>
                        <a:pt x="146" y="2"/>
                      </a:cubicBezTo>
                      <a:lnTo>
                        <a:pt x="145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8" name="Freeform 197">
                  <a:extLst>
                    <a:ext uri="{FF2B5EF4-FFF2-40B4-BE49-F238E27FC236}">
                      <a16:creationId xmlns:a16="http://schemas.microsoft.com/office/drawing/2014/main" id="{5E7D36EF-BE33-4BCD-B5AF-61D3EB8C9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1201" y="2635251"/>
                  <a:ext cx="190500" cy="436563"/>
                </a:xfrm>
                <a:custGeom>
                  <a:avLst/>
                  <a:gdLst>
                    <a:gd name="T0" fmla="*/ 95 w 98"/>
                    <a:gd name="T1" fmla="*/ 1 h 226"/>
                    <a:gd name="T2" fmla="*/ 94 w 98"/>
                    <a:gd name="T3" fmla="*/ 1 h 226"/>
                    <a:gd name="T4" fmla="*/ 89 w 98"/>
                    <a:gd name="T5" fmla="*/ 3 h 226"/>
                    <a:gd name="T6" fmla="*/ 1 w 98"/>
                    <a:gd name="T7" fmla="*/ 218 h 226"/>
                    <a:gd name="T8" fmla="*/ 1 w 98"/>
                    <a:gd name="T9" fmla="*/ 221 h 226"/>
                    <a:gd name="T10" fmla="*/ 3 w 98"/>
                    <a:gd name="T11" fmla="*/ 223 h 226"/>
                    <a:gd name="T12" fmla="*/ 9 w 98"/>
                    <a:gd name="T13" fmla="*/ 225 h 226"/>
                    <a:gd name="T14" fmla="*/ 12 w 98"/>
                    <a:gd name="T15" fmla="*/ 225 h 226"/>
                    <a:gd name="T16" fmla="*/ 14 w 98"/>
                    <a:gd name="T17" fmla="*/ 223 h 226"/>
                    <a:gd name="T18" fmla="*/ 97 w 98"/>
                    <a:gd name="T19" fmla="*/ 6 h 226"/>
                    <a:gd name="T20" fmla="*/ 95 w 98"/>
                    <a:gd name="T21" fmla="*/ 1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8" h="226">
                      <a:moveTo>
                        <a:pt x="95" y="1"/>
                      </a:moveTo>
                      <a:cubicBezTo>
                        <a:pt x="94" y="1"/>
                        <a:pt x="94" y="1"/>
                        <a:pt x="94" y="1"/>
                      </a:cubicBezTo>
                      <a:cubicBezTo>
                        <a:pt x="92" y="0"/>
                        <a:pt x="90" y="1"/>
                        <a:pt x="89" y="3"/>
                      </a:cubicBezTo>
                      <a:cubicBezTo>
                        <a:pt x="1" y="218"/>
                        <a:pt x="1" y="218"/>
                        <a:pt x="1" y="218"/>
                      </a:cubicBezTo>
                      <a:cubicBezTo>
                        <a:pt x="0" y="219"/>
                        <a:pt x="0" y="220"/>
                        <a:pt x="1" y="221"/>
                      </a:cubicBezTo>
                      <a:cubicBezTo>
                        <a:pt x="1" y="222"/>
                        <a:pt x="2" y="223"/>
                        <a:pt x="3" y="223"/>
                      </a:cubicBezTo>
                      <a:cubicBezTo>
                        <a:pt x="9" y="225"/>
                        <a:pt x="9" y="225"/>
                        <a:pt x="9" y="225"/>
                      </a:cubicBezTo>
                      <a:cubicBezTo>
                        <a:pt x="10" y="226"/>
                        <a:pt x="11" y="226"/>
                        <a:pt x="12" y="225"/>
                      </a:cubicBezTo>
                      <a:cubicBezTo>
                        <a:pt x="13" y="225"/>
                        <a:pt x="13" y="224"/>
                        <a:pt x="14" y="223"/>
                      </a:cubicBezTo>
                      <a:cubicBezTo>
                        <a:pt x="97" y="6"/>
                        <a:pt x="97" y="6"/>
                        <a:pt x="97" y="6"/>
                      </a:cubicBezTo>
                      <a:cubicBezTo>
                        <a:pt x="98" y="4"/>
                        <a:pt x="97" y="2"/>
                        <a:pt x="95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9" name="Freeform 198">
                  <a:extLst>
                    <a:ext uri="{FF2B5EF4-FFF2-40B4-BE49-F238E27FC236}">
                      <a16:creationId xmlns:a16="http://schemas.microsoft.com/office/drawing/2014/main" id="{19ABB163-AECB-48D5-B61D-26F74AEFE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251" y="2676526"/>
                  <a:ext cx="77788" cy="463550"/>
                </a:xfrm>
                <a:custGeom>
                  <a:avLst/>
                  <a:gdLst>
                    <a:gd name="T0" fmla="*/ 37 w 40"/>
                    <a:gd name="T1" fmla="*/ 0 h 239"/>
                    <a:gd name="T2" fmla="*/ 36 w 40"/>
                    <a:gd name="T3" fmla="*/ 0 h 239"/>
                    <a:gd name="T4" fmla="*/ 32 w 40"/>
                    <a:gd name="T5" fmla="*/ 3 h 239"/>
                    <a:gd name="T6" fmla="*/ 0 w 40"/>
                    <a:gd name="T7" fmla="*/ 233 h 239"/>
                    <a:gd name="T8" fmla="*/ 1 w 40"/>
                    <a:gd name="T9" fmla="*/ 236 h 239"/>
                    <a:gd name="T10" fmla="*/ 3 w 40"/>
                    <a:gd name="T11" fmla="*/ 238 h 239"/>
                    <a:gd name="T12" fmla="*/ 9 w 40"/>
                    <a:gd name="T13" fmla="*/ 239 h 239"/>
                    <a:gd name="T14" fmla="*/ 12 w 40"/>
                    <a:gd name="T15" fmla="*/ 238 h 239"/>
                    <a:gd name="T16" fmla="*/ 14 w 40"/>
                    <a:gd name="T17" fmla="*/ 235 h 239"/>
                    <a:gd name="T18" fmla="*/ 40 w 40"/>
                    <a:gd name="T19" fmla="*/ 4 h 239"/>
                    <a:gd name="T20" fmla="*/ 37 w 40"/>
                    <a:gd name="T21" fmla="*/ 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0" h="239">
                      <a:moveTo>
                        <a:pt x="37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4" y="0"/>
                        <a:pt x="32" y="1"/>
                        <a:pt x="32" y="3"/>
                      </a:cubicBezTo>
                      <a:cubicBezTo>
                        <a:pt x="0" y="233"/>
                        <a:pt x="0" y="233"/>
                        <a:pt x="0" y="233"/>
                      </a:cubicBezTo>
                      <a:cubicBezTo>
                        <a:pt x="0" y="235"/>
                        <a:pt x="0" y="236"/>
                        <a:pt x="1" y="236"/>
                      </a:cubicBezTo>
                      <a:cubicBezTo>
                        <a:pt x="1" y="237"/>
                        <a:pt x="2" y="238"/>
                        <a:pt x="3" y="238"/>
                      </a:cubicBezTo>
                      <a:cubicBezTo>
                        <a:pt x="9" y="239"/>
                        <a:pt x="9" y="239"/>
                        <a:pt x="9" y="239"/>
                      </a:cubicBezTo>
                      <a:cubicBezTo>
                        <a:pt x="10" y="239"/>
                        <a:pt x="11" y="239"/>
                        <a:pt x="12" y="238"/>
                      </a:cubicBezTo>
                      <a:cubicBezTo>
                        <a:pt x="13" y="237"/>
                        <a:pt x="14" y="236"/>
                        <a:pt x="14" y="235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40" y="2"/>
                        <a:pt x="39" y="0"/>
                        <a:pt x="3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0" name="Freeform 199">
                  <a:extLst>
                    <a:ext uri="{FF2B5EF4-FFF2-40B4-BE49-F238E27FC236}">
                      <a16:creationId xmlns:a16="http://schemas.microsoft.com/office/drawing/2014/main" id="{F870C8D4-7CD4-4AB5-B6E1-3C15C8EF9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2851" y="2676526"/>
                  <a:ext cx="46038" cy="233363"/>
                </a:xfrm>
                <a:custGeom>
                  <a:avLst/>
                  <a:gdLst>
                    <a:gd name="T0" fmla="*/ 4 w 24"/>
                    <a:gd name="T1" fmla="*/ 0 h 120"/>
                    <a:gd name="T2" fmla="*/ 4 w 24"/>
                    <a:gd name="T3" fmla="*/ 0 h 120"/>
                    <a:gd name="T4" fmla="*/ 0 w 24"/>
                    <a:gd name="T5" fmla="*/ 4 h 120"/>
                    <a:gd name="T6" fmla="*/ 13 w 24"/>
                    <a:gd name="T7" fmla="*/ 116 h 120"/>
                    <a:gd name="T8" fmla="*/ 15 w 24"/>
                    <a:gd name="T9" fmla="*/ 119 h 120"/>
                    <a:gd name="T10" fmla="*/ 18 w 24"/>
                    <a:gd name="T11" fmla="*/ 119 h 120"/>
                    <a:gd name="T12" fmla="*/ 21 w 24"/>
                    <a:gd name="T13" fmla="*/ 119 h 120"/>
                    <a:gd name="T14" fmla="*/ 23 w 24"/>
                    <a:gd name="T15" fmla="*/ 117 h 120"/>
                    <a:gd name="T16" fmla="*/ 24 w 24"/>
                    <a:gd name="T17" fmla="*/ 114 h 120"/>
                    <a:gd name="T18" fmla="*/ 8 w 24"/>
                    <a:gd name="T19" fmla="*/ 4 h 120"/>
                    <a:gd name="T20" fmla="*/ 4 w 24"/>
                    <a:gd name="T21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120"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2" y="42"/>
                        <a:pt x="8" y="79"/>
                        <a:pt x="13" y="116"/>
                      </a:cubicBezTo>
                      <a:cubicBezTo>
                        <a:pt x="13" y="117"/>
                        <a:pt x="14" y="118"/>
                        <a:pt x="15" y="119"/>
                      </a:cubicBezTo>
                      <a:cubicBezTo>
                        <a:pt x="16" y="119"/>
                        <a:pt x="17" y="120"/>
                        <a:pt x="18" y="119"/>
                      </a:cubicBezTo>
                      <a:cubicBezTo>
                        <a:pt x="21" y="119"/>
                        <a:pt x="21" y="119"/>
                        <a:pt x="21" y="119"/>
                      </a:cubicBezTo>
                      <a:cubicBezTo>
                        <a:pt x="22" y="119"/>
                        <a:pt x="23" y="118"/>
                        <a:pt x="23" y="117"/>
                      </a:cubicBezTo>
                      <a:cubicBezTo>
                        <a:pt x="24" y="117"/>
                        <a:pt x="24" y="115"/>
                        <a:pt x="24" y="114"/>
                      </a:cubicBezTo>
                      <a:cubicBezTo>
                        <a:pt x="18" y="77"/>
                        <a:pt x="11" y="41"/>
                        <a:pt x="8" y="4"/>
                      </a:cubicBezTo>
                      <a:cubicBezTo>
                        <a:pt x="8" y="2"/>
                        <a:pt x="6" y="0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1" name="Freeform 200">
                  <a:extLst>
                    <a:ext uri="{FF2B5EF4-FFF2-40B4-BE49-F238E27FC236}">
                      <a16:creationId xmlns:a16="http://schemas.microsoft.com/office/drawing/2014/main" id="{F5C7588D-04B1-4746-8635-1BF29B53BF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9364" y="2992438"/>
                  <a:ext cx="42863" cy="147638"/>
                </a:xfrm>
                <a:custGeom>
                  <a:avLst/>
                  <a:gdLst>
                    <a:gd name="T0" fmla="*/ 12 w 22"/>
                    <a:gd name="T1" fmla="*/ 76 h 76"/>
                    <a:gd name="T2" fmla="*/ 18 w 22"/>
                    <a:gd name="T3" fmla="*/ 75 h 76"/>
                    <a:gd name="T4" fmla="*/ 21 w 22"/>
                    <a:gd name="T5" fmla="*/ 73 h 76"/>
                    <a:gd name="T6" fmla="*/ 22 w 22"/>
                    <a:gd name="T7" fmla="*/ 70 h 76"/>
                    <a:gd name="T8" fmla="*/ 12 w 22"/>
                    <a:gd name="T9" fmla="*/ 3 h 76"/>
                    <a:gd name="T10" fmla="*/ 8 w 22"/>
                    <a:gd name="T11" fmla="*/ 0 h 76"/>
                    <a:gd name="T12" fmla="*/ 4 w 22"/>
                    <a:gd name="T13" fmla="*/ 1 h 76"/>
                    <a:gd name="T14" fmla="*/ 0 w 22"/>
                    <a:gd name="T15" fmla="*/ 5 h 76"/>
                    <a:gd name="T16" fmla="*/ 8 w 22"/>
                    <a:gd name="T17" fmla="*/ 72 h 76"/>
                    <a:gd name="T18" fmla="*/ 9 w 22"/>
                    <a:gd name="T19" fmla="*/ 75 h 76"/>
                    <a:gd name="T20" fmla="*/ 12 w 22"/>
                    <a:gd name="T21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76">
                      <a:moveTo>
                        <a:pt x="12" y="76"/>
                      </a:moveTo>
                      <a:cubicBezTo>
                        <a:pt x="18" y="75"/>
                        <a:pt x="18" y="75"/>
                        <a:pt x="18" y="75"/>
                      </a:cubicBezTo>
                      <a:cubicBezTo>
                        <a:pt x="19" y="75"/>
                        <a:pt x="20" y="74"/>
                        <a:pt x="21" y="73"/>
                      </a:cubicBezTo>
                      <a:cubicBezTo>
                        <a:pt x="22" y="73"/>
                        <a:pt x="22" y="72"/>
                        <a:pt x="22" y="7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1"/>
                        <a:pt x="10" y="0"/>
                        <a:pt x="8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1" y="1"/>
                        <a:pt x="0" y="3"/>
                        <a:pt x="0" y="5"/>
                      </a:cubicBezTo>
                      <a:cubicBezTo>
                        <a:pt x="8" y="72"/>
                        <a:pt x="8" y="72"/>
                        <a:pt x="8" y="72"/>
                      </a:cubicBezTo>
                      <a:cubicBezTo>
                        <a:pt x="8" y="73"/>
                        <a:pt x="8" y="74"/>
                        <a:pt x="9" y="75"/>
                      </a:cubicBezTo>
                      <a:cubicBezTo>
                        <a:pt x="10" y="76"/>
                        <a:pt x="11" y="76"/>
                        <a:pt x="12" y="7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2" name="Freeform 201">
                  <a:extLst>
                    <a:ext uri="{FF2B5EF4-FFF2-40B4-BE49-F238E27FC236}">
                      <a16:creationId xmlns:a16="http://schemas.microsoft.com/office/drawing/2014/main" id="{7E3218CA-508F-44C8-8ECF-2143E8746B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4776" y="2635251"/>
                  <a:ext cx="187325" cy="436563"/>
                </a:xfrm>
                <a:custGeom>
                  <a:avLst/>
                  <a:gdLst>
                    <a:gd name="T0" fmla="*/ 3 w 97"/>
                    <a:gd name="T1" fmla="*/ 1 h 226"/>
                    <a:gd name="T2" fmla="*/ 3 w 97"/>
                    <a:gd name="T3" fmla="*/ 1 h 226"/>
                    <a:gd name="T4" fmla="*/ 1 w 97"/>
                    <a:gd name="T5" fmla="*/ 6 h 226"/>
                    <a:gd name="T6" fmla="*/ 84 w 97"/>
                    <a:gd name="T7" fmla="*/ 223 h 226"/>
                    <a:gd name="T8" fmla="*/ 86 w 97"/>
                    <a:gd name="T9" fmla="*/ 225 h 226"/>
                    <a:gd name="T10" fmla="*/ 89 w 97"/>
                    <a:gd name="T11" fmla="*/ 225 h 226"/>
                    <a:gd name="T12" fmla="*/ 95 w 97"/>
                    <a:gd name="T13" fmla="*/ 223 h 226"/>
                    <a:gd name="T14" fmla="*/ 97 w 97"/>
                    <a:gd name="T15" fmla="*/ 221 h 226"/>
                    <a:gd name="T16" fmla="*/ 97 w 97"/>
                    <a:gd name="T17" fmla="*/ 218 h 226"/>
                    <a:gd name="T18" fmla="*/ 8 w 97"/>
                    <a:gd name="T19" fmla="*/ 3 h 226"/>
                    <a:gd name="T20" fmla="*/ 3 w 97"/>
                    <a:gd name="T21" fmla="*/ 1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7" h="226"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84" y="223"/>
                        <a:pt x="84" y="223"/>
                        <a:pt x="84" y="223"/>
                      </a:cubicBezTo>
                      <a:cubicBezTo>
                        <a:pt x="84" y="224"/>
                        <a:pt x="85" y="225"/>
                        <a:pt x="86" y="225"/>
                      </a:cubicBezTo>
                      <a:cubicBezTo>
                        <a:pt x="87" y="226"/>
                        <a:pt x="88" y="226"/>
                        <a:pt x="89" y="225"/>
                      </a:cubicBezTo>
                      <a:cubicBezTo>
                        <a:pt x="95" y="223"/>
                        <a:pt x="95" y="223"/>
                        <a:pt x="95" y="223"/>
                      </a:cubicBezTo>
                      <a:cubicBezTo>
                        <a:pt x="96" y="223"/>
                        <a:pt x="96" y="222"/>
                        <a:pt x="97" y="221"/>
                      </a:cubicBezTo>
                      <a:cubicBezTo>
                        <a:pt x="97" y="220"/>
                        <a:pt x="97" y="219"/>
                        <a:pt x="97" y="218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1"/>
                        <a:pt x="5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3" name="Freeform 202">
                  <a:extLst>
                    <a:ext uri="{FF2B5EF4-FFF2-40B4-BE49-F238E27FC236}">
                      <a16:creationId xmlns:a16="http://schemas.microsoft.com/office/drawing/2014/main" id="{2D282D0F-EB6B-4B4B-954E-BD62B667F7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2414" y="2552701"/>
                  <a:ext cx="161925" cy="217488"/>
                </a:xfrm>
                <a:custGeom>
                  <a:avLst/>
                  <a:gdLst>
                    <a:gd name="T0" fmla="*/ 74 w 84"/>
                    <a:gd name="T1" fmla="*/ 110 h 112"/>
                    <a:gd name="T2" fmla="*/ 77 w 84"/>
                    <a:gd name="T3" fmla="*/ 112 h 112"/>
                    <a:gd name="T4" fmla="*/ 80 w 84"/>
                    <a:gd name="T5" fmla="*/ 111 h 112"/>
                    <a:gd name="T6" fmla="*/ 82 w 84"/>
                    <a:gd name="T7" fmla="*/ 109 h 112"/>
                    <a:gd name="T8" fmla="*/ 83 w 84"/>
                    <a:gd name="T9" fmla="*/ 103 h 112"/>
                    <a:gd name="T10" fmla="*/ 47 w 84"/>
                    <a:gd name="T11" fmla="*/ 52 h 112"/>
                    <a:gd name="T12" fmla="*/ 8 w 84"/>
                    <a:gd name="T13" fmla="*/ 2 h 112"/>
                    <a:gd name="T14" fmla="*/ 5 w 84"/>
                    <a:gd name="T15" fmla="*/ 0 h 112"/>
                    <a:gd name="T16" fmla="*/ 2 w 84"/>
                    <a:gd name="T17" fmla="*/ 1 h 112"/>
                    <a:gd name="T18" fmla="*/ 2 w 84"/>
                    <a:gd name="T19" fmla="*/ 2 h 112"/>
                    <a:gd name="T20" fmla="*/ 2 w 84"/>
                    <a:gd name="T21" fmla="*/ 7 h 112"/>
                    <a:gd name="T22" fmla="*/ 38 w 84"/>
                    <a:gd name="T23" fmla="*/ 58 h 112"/>
                    <a:gd name="T24" fmla="*/ 74 w 84"/>
                    <a:gd name="T25" fmla="*/ 11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4" h="112">
                      <a:moveTo>
                        <a:pt x="74" y="110"/>
                      </a:moveTo>
                      <a:cubicBezTo>
                        <a:pt x="75" y="111"/>
                        <a:pt x="76" y="112"/>
                        <a:pt x="77" y="112"/>
                      </a:cubicBezTo>
                      <a:cubicBezTo>
                        <a:pt x="78" y="112"/>
                        <a:pt x="79" y="112"/>
                        <a:pt x="80" y="111"/>
                      </a:cubicBezTo>
                      <a:cubicBezTo>
                        <a:pt x="82" y="109"/>
                        <a:pt x="82" y="109"/>
                        <a:pt x="82" y="109"/>
                      </a:cubicBezTo>
                      <a:cubicBezTo>
                        <a:pt x="84" y="107"/>
                        <a:pt x="84" y="105"/>
                        <a:pt x="83" y="103"/>
                      </a:cubicBezTo>
                      <a:cubicBezTo>
                        <a:pt x="70" y="87"/>
                        <a:pt x="58" y="70"/>
                        <a:pt x="47" y="52"/>
                      </a:cubicBezTo>
                      <a:cubicBezTo>
                        <a:pt x="35" y="35"/>
                        <a:pt x="23" y="17"/>
                        <a:pt x="8" y="2"/>
                      </a:cubicBezTo>
                      <a:cubicBezTo>
                        <a:pt x="7" y="1"/>
                        <a:pt x="6" y="0"/>
                        <a:pt x="5" y="0"/>
                      </a:cubicBezTo>
                      <a:cubicBezTo>
                        <a:pt x="4" y="0"/>
                        <a:pt x="3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15" y="23"/>
                        <a:pt x="27" y="40"/>
                        <a:pt x="38" y="58"/>
                      </a:cubicBezTo>
                      <a:cubicBezTo>
                        <a:pt x="50" y="75"/>
                        <a:pt x="61" y="93"/>
                        <a:pt x="74" y="1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4" name="Freeform 203">
                  <a:extLst>
                    <a:ext uri="{FF2B5EF4-FFF2-40B4-BE49-F238E27FC236}">
                      <a16:creationId xmlns:a16="http://schemas.microsoft.com/office/drawing/2014/main" id="{F4543E96-C910-476B-BB22-D5BF61C24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69264" y="2828926"/>
                  <a:ext cx="88900" cy="107950"/>
                </a:xfrm>
                <a:custGeom>
                  <a:avLst/>
                  <a:gdLst>
                    <a:gd name="T0" fmla="*/ 6 w 46"/>
                    <a:gd name="T1" fmla="*/ 1 h 56"/>
                    <a:gd name="T2" fmla="*/ 3 w 46"/>
                    <a:gd name="T3" fmla="*/ 4 h 56"/>
                    <a:gd name="T4" fmla="*/ 2 w 46"/>
                    <a:gd name="T5" fmla="*/ 10 h 56"/>
                    <a:gd name="T6" fmla="*/ 34 w 46"/>
                    <a:gd name="T7" fmla="*/ 55 h 56"/>
                    <a:gd name="T8" fmla="*/ 36 w 46"/>
                    <a:gd name="T9" fmla="*/ 56 h 56"/>
                    <a:gd name="T10" fmla="*/ 39 w 46"/>
                    <a:gd name="T11" fmla="*/ 56 h 56"/>
                    <a:gd name="T12" fmla="*/ 44 w 46"/>
                    <a:gd name="T13" fmla="*/ 52 h 56"/>
                    <a:gd name="T14" fmla="*/ 46 w 46"/>
                    <a:gd name="T15" fmla="*/ 49 h 56"/>
                    <a:gd name="T16" fmla="*/ 45 w 46"/>
                    <a:gd name="T17" fmla="*/ 46 h 56"/>
                    <a:gd name="T18" fmla="*/ 12 w 46"/>
                    <a:gd name="T19" fmla="*/ 2 h 56"/>
                    <a:gd name="T20" fmla="*/ 6 w 46"/>
                    <a:gd name="T21" fmla="*/ 1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6" h="56">
                      <a:moveTo>
                        <a:pt x="6" y="1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1" y="5"/>
                        <a:pt x="0" y="8"/>
                        <a:pt x="2" y="10"/>
                      </a:cubicBez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34" y="55"/>
                        <a:pt x="35" y="56"/>
                        <a:pt x="36" y="56"/>
                      </a:cubicBezTo>
                      <a:cubicBezTo>
                        <a:pt x="37" y="56"/>
                        <a:pt x="38" y="56"/>
                        <a:pt x="39" y="56"/>
                      </a:cubicBezTo>
                      <a:cubicBezTo>
                        <a:pt x="44" y="52"/>
                        <a:pt x="44" y="52"/>
                        <a:pt x="44" y="52"/>
                      </a:cubicBezTo>
                      <a:cubicBezTo>
                        <a:pt x="45" y="51"/>
                        <a:pt x="46" y="50"/>
                        <a:pt x="46" y="49"/>
                      </a:cubicBezTo>
                      <a:cubicBezTo>
                        <a:pt x="46" y="48"/>
                        <a:pt x="46" y="47"/>
                        <a:pt x="45" y="46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0"/>
                        <a:pt x="8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5" name="Freeform 204">
                  <a:extLst>
                    <a:ext uri="{FF2B5EF4-FFF2-40B4-BE49-F238E27FC236}">
                      <a16:creationId xmlns:a16="http://schemas.microsoft.com/office/drawing/2014/main" id="{0D13772E-3B9F-4CDC-AF05-4B75B0E63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3064" y="2439988"/>
                  <a:ext cx="368300" cy="306388"/>
                </a:xfrm>
                <a:custGeom>
                  <a:avLst/>
                  <a:gdLst>
                    <a:gd name="T0" fmla="*/ 7 w 190"/>
                    <a:gd name="T1" fmla="*/ 1 h 159"/>
                    <a:gd name="T2" fmla="*/ 2 w 190"/>
                    <a:gd name="T3" fmla="*/ 2 h 159"/>
                    <a:gd name="T4" fmla="*/ 1 w 190"/>
                    <a:gd name="T5" fmla="*/ 2 h 159"/>
                    <a:gd name="T6" fmla="*/ 2 w 190"/>
                    <a:gd name="T7" fmla="*/ 8 h 159"/>
                    <a:gd name="T8" fmla="*/ 180 w 190"/>
                    <a:gd name="T9" fmla="*/ 158 h 159"/>
                    <a:gd name="T10" fmla="*/ 182 w 190"/>
                    <a:gd name="T11" fmla="*/ 159 h 159"/>
                    <a:gd name="T12" fmla="*/ 185 w 190"/>
                    <a:gd name="T13" fmla="*/ 157 h 159"/>
                    <a:gd name="T14" fmla="*/ 189 w 190"/>
                    <a:gd name="T15" fmla="*/ 152 h 159"/>
                    <a:gd name="T16" fmla="*/ 190 w 190"/>
                    <a:gd name="T17" fmla="*/ 149 h 159"/>
                    <a:gd name="T18" fmla="*/ 189 w 190"/>
                    <a:gd name="T19" fmla="*/ 147 h 159"/>
                    <a:gd name="T20" fmla="*/ 7 w 190"/>
                    <a:gd name="T21" fmla="*/ 1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0" h="159">
                      <a:moveTo>
                        <a:pt x="7" y="1"/>
                      </a:moveTo>
                      <a:cubicBezTo>
                        <a:pt x="6" y="0"/>
                        <a:pt x="3" y="0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0" y="6"/>
                        <a:pt x="2" y="8"/>
                      </a:cubicBezTo>
                      <a:cubicBezTo>
                        <a:pt x="180" y="158"/>
                        <a:pt x="180" y="158"/>
                        <a:pt x="180" y="158"/>
                      </a:cubicBezTo>
                      <a:cubicBezTo>
                        <a:pt x="180" y="158"/>
                        <a:pt x="181" y="159"/>
                        <a:pt x="182" y="159"/>
                      </a:cubicBezTo>
                      <a:cubicBezTo>
                        <a:pt x="184" y="158"/>
                        <a:pt x="185" y="158"/>
                        <a:pt x="185" y="157"/>
                      </a:cubicBezTo>
                      <a:cubicBezTo>
                        <a:pt x="189" y="152"/>
                        <a:pt x="189" y="152"/>
                        <a:pt x="189" y="152"/>
                      </a:cubicBezTo>
                      <a:cubicBezTo>
                        <a:pt x="190" y="152"/>
                        <a:pt x="190" y="150"/>
                        <a:pt x="190" y="149"/>
                      </a:cubicBezTo>
                      <a:cubicBezTo>
                        <a:pt x="190" y="148"/>
                        <a:pt x="189" y="147"/>
                        <a:pt x="189" y="14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C33C113E-06F0-45E3-A666-BA32AA226844}"/>
                    </a:ext>
                  </a:extLst>
                </p:cNvPr>
                <p:cNvGrpSpPr/>
                <p:nvPr/>
              </p:nvGrpSpPr>
              <p:grpSpPr>
                <a:xfrm>
                  <a:off x="6242051" y="779463"/>
                  <a:ext cx="2492375" cy="2489200"/>
                  <a:chOff x="6242051" y="779463"/>
                  <a:chExt cx="2492375" cy="2489200"/>
                </a:xfrm>
                <a:grpFill/>
              </p:grpSpPr>
              <p:sp>
                <p:nvSpPr>
                  <p:cNvPr id="357" name="Freeform 206">
                    <a:extLst>
                      <a:ext uri="{FF2B5EF4-FFF2-40B4-BE49-F238E27FC236}">
                        <a16:creationId xmlns:a16="http://schemas.microsoft.com/office/drawing/2014/main" id="{32FEE20A-2041-41CA-B563-FB0E47E4DC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81964" y="2295526"/>
                    <a:ext cx="427038" cy="215900"/>
                  </a:xfrm>
                  <a:custGeom>
                    <a:avLst/>
                    <a:gdLst>
                      <a:gd name="T0" fmla="*/ 2 w 221"/>
                      <a:gd name="T1" fmla="*/ 3 h 111"/>
                      <a:gd name="T2" fmla="*/ 1 w 221"/>
                      <a:gd name="T3" fmla="*/ 4 h 111"/>
                      <a:gd name="T4" fmla="*/ 3 w 221"/>
                      <a:gd name="T5" fmla="*/ 9 h 111"/>
                      <a:gd name="T6" fmla="*/ 213 w 221"/>
                      <a:gd name="T7" fmla="*/ 110 h 111"/>
                      <a:gd name="T8" fmla="*/ 216 w 221"/>
                      <a:gd name="T9" fmla="*/ 110 h 111"/>
                      <a:gd name="T10" fmla="*/ 218 w 221"/>
                      <a:gd name="T11" fmla="*/ 108 h 111"/>
                      <a:gd name="T12" fmla="*/ 221 w 221"/>
                      <a:gd name="T13" fmla="*/ 103 h 111"/>
                      <a:gd name="T14" fmla="*/ 221 w 221"/>
                      <a:gd name="T15" fmla="*/ 100 h 111"/>
                      <a:gd name="T16" fmla="*/ 219 w 221"/>
                      <a:gd name="T17" fmla="*/ 97 h 111"/>
                      <a:gd name="T18" fmla="*/ 7 w 221"/>
                      <a:gd name="T19" fmla="*/ 1 h 111"/>
                      <a:gd name="T20" fmla="*/ 2 w 221"/>
                      <a:gd name="T21" fmla="*/ 3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1" h="111">
                        <a:moveTo>
                          <a:pt x="2" y="3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6"/>
                          <a:pt x="1" y="8"/>
                          <a:pt x="3" y="9"/>
                        </a:cubicBezTo>
                        <a:cubicBezTo>
                          <a:pt x="213" y="110"/>
                          <a:pt x="213" y="110"/>
                          <a:pt x="213" y="110"/>
                        </a:cubicBezTo>
                        <a:cubicBezTo>
                          <a:pt x="214" y="111"/>
                          <a:pt x="215" y="111"/>
                          <a:pt x="216" y="110"/>
                        </a:cubicBezTo>
                        <a:cubicBezTo>
                          <a:pt x="217" y="110"/>
                          <a:pt x="218" y="109"/>
                          <a:pt x="218" y="108"/>
                        </a:cubicBezTo>
                        <a:cubicBezTo>
                          <a:pt x="221" y="103"/>
                          <a:pt x="221" y="103"/>
                          <a:pt x="221" y="103"/>
                        </a:cubicBezTo>
                        <a:cubicBezTo>
                          <a:pt x="221" y="102"/>
                          <a:pt x="221" y="101"/>
                          <a:pt x="221" y="100"/>
                        </a:cubicBezTo>
                        <a:cubicBezTo>
                          <a:pt x="221" y="99"/>
                          <a:pt x="220" y="98"/>
                          <a:pt x="219" y="97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2" y="1"/>
                          <a:pt x="2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58" name="Freeform 207">
                    <a:extLst>
                      <a:ext uri="{FF2B5EF4-FFF2-40B4-BE49-F238E27FC236}">
                        <a16:creationId xmlns:a16="http://schemas.microsoft.com/office/drawing/2014/main" id="{A036AB9E-9753-459D-9BB4-D6A389B39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4351" y="2136776"/>
                    <a:ext cx="460375" cy="106363"/>
                  </a:xfrm>
                  <a:custGeom>
                    <a:avLst/>
                    <a:gdLst>
                      <a:gd name="T0" fmla="*/ 235 w 238"/>
                      <a:gd name="T1" fmla="*/ 54 h 55"/>
                      <a:gd name="T2" fmla="*/ 237 w 238"/>
                      <a:gd name="T3" fmla="*/ 52 h 55"/>
                      <a:gd name="T4" fmla="*/ 238 w 238"/>
                      <a:gd name="T5" fmla="*/ 45 h 55"/>
                      <a:gd name="T6" fmla="*/ 237 w 238"/>
                      <a:gd name="T7" fmla="*/ 42 h 55"/>
                      <a:gd name="T8" fmla="*/ 235 w 238"/>
                      <a:gd name="T9" fmla="*/ 41 h 55"/>
                      <a:gd name="T10" fmla="*/ 6 w 238"/>
                      <a:gd name="T11" fmla="*/ 1 h 55"/>
                      <a:gd name="T12" fmla="*/ 1 w 238"/>
                      <a:gd name="T13" fmla="*/ 4 h 55"/>
                      <a:gd name="T14" fmla="*/ 1 w 238"/>
                      <a:gd name="T15" fmla="*/ 4 h 55"/>
                      <a:gd name="T16" fmla="*/ 4 w 238"/>
                      <a:gd name="T17" fmla="*/ 9 h 55"/>
                      <a:gd name="T18" fmla="*/ 232 w 238"/>
                      <a:gd name="T19" fmla="*/ 55 h 55"/>
                      <a:gd name="T20" fmla="*/ 235 w 238"/>
                      <a:gd name="T21" fmla="*/ 54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8" h="55">
                        <a:moveTo>
                          <a:pt x="235" y="54"/>
                        </a:moveTo>
                        <a:cubicBezTo>
                          <a:pt x="236" y="54"/>
                          <a:pt x="237" y="53"/>
                          <a:pt x="237" y="52"/>
                        </a:cubicBezTo>
                        <a:cubicBezTo>
                          <a:pt x="238" y="45"/>
                          <a:pt x="238" y="45"/>
                          <a:pt x="238" y="45"/>
                        </a:cubicBezTo>
                        <a:cubicBezTo>
                          <a:pt x="238" y="44"/>
                          <a:pt x="238" y="43"/>
                          <a:pt x="237" y="42"/>
                        </a:cubicBezTo>
                        <a:cubicBezTo>
                          <a:pt x="237" y="42"/>
                          <a:pt x="236" y="41"/>
                          <a:pt x="235" y="4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3" y="0"/>
                          <a:pt x="1" y="2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6"/>
                          <a:pt x="2" y="9"/>
                          <a:pt x="4" y="9"/>
                        </a:cubicBezTo>
                        <a:cubicBezTo>
                          <a:pt x="232" y="55"/>
                          <a:pt x="232" y="55"/>
                          <a:pt x="232" y="55"/>
                        </a:cubicBezTo>
                        <a:cubicBezTo>
                          <a:pt x="233" y="55"/>
                          <a:pt x="234" y="55"/>
                          <a:pt x="235" y="54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59" name="Freeform 208">
                    <a:extLst>
                      <a:ext uri="{FF2B5EF4-FFF2-40B4-BE49-F238E27FC236}">
                        <a16:creationId xmlns:a16="http://schemas.microsoft.com/office/drawing/2014/main" id="{8EAF566F-78FA-4435-9926-E196B6DFA9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45464" y="1936751"/>
                    <a:ext cx="466725" cy="50800"/>
                  </a:xfrm>
                  <a:custGeom>
                    <a:avLst/>
                    <a:gdLst>
                      <a:gd name="T0" fmla="*/ 5 w 241"/>
                      <a:gd name="T1" fmla="*/ 27 h 27"/>
                      <a:gd name="T2" fmla="*/ 237 w 241"/>
                      <a:gd name="T3" fmla="*/ 14 h 27"/>
                      <a:gd name="T4" fmla="*/ 240 w 241"/>
                      <a:gd name="T5" fmla="*/ 13 h 27"/>
                      <a:gd name="T6" fmla="*/ 241 w 241"/>
                      <a:gd name="T7" fmla="*/ 10 h 27"/>
                      <a:gd name="T8" fmla="*/ 241 w 241"/>
                      <a:gd name="T9" fmla="*/ 4 h 27"/>
                      <a:gd name="T10" fmla="*/ 239 w 241"/>
                      <a:gd name="T11" fmla="*/ 1 h 27"/>
                      <a:gd name="T12" fmla="*/ 236 w 241"/>
                      <a:gd name="T13" fmla="*/ 0 h 27"/>
                      <a:gd name="T14" fmla="*/ 4 w 241"/>
                      <a:gd name="T15" fmla="*/ 18 h 27"/>
                      <a:gd name="T16" fmla="*/ 0 w 241"/>
                      <a:gd name="T17" fmla="*/ 22 h 27"/>
                      <a:gd name="T18" fmla="*/ 0 w 241"/>
                      <a:gd name="T19" fmla="*/ 23 h 27"/>
                      <a:gd name="T20" fmla="*/ 5 w 241"/>
                      <a:gd name="T21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41" h="27">
                        <a:moveTo>
                          <a:pt x="5" y="27"/>
                        </a:moveTo>
                        <a:cubicBezTo>
                          <a:pt x="237" y="14"/>
                          <a:pt x="237" y="14"/>
                          <a:pt x="237" y="14"/>
                        </a:cubicBezTo>
                        <a:cubicBezTo>
                          <a:pt x="238" y="14"/>
                          <a:pt x="239" y="14"/>
                          <a:pt x="240" y="13"/>
                        </a:cubicBezTo>
                        <a:cubicBezTo>
                          <a:pt x="241" y="12"/>
                          <a:pt x="241" y="11"/>
                          <a:pt x="241" y="10"/>
                        </a:cubicBezTo>
                        <a:cubicBezTo>
                          <a:pt x="241" y="4"/>
                          <a:pt x="241" y="4"/>
                          <a:pt x="241" y="4"/>
                        </a:cubicBezTo>
                        <a:cubicBezTo>
                          <a:pt x="240" y="3"/>
                          <a:pt x="240" y="2"/>
                          <a:pt x="239" y="1"/>
                        </a:cubicBezTo>
                        <a:cubicBezTo>
                          <a:pt x="238" y="0"/>
                          <a:pt x="237" y="0"/>
                          <a:pt x="236" y="0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2" y="18"/>
                          <a:pt x="0" y="20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5"/>
                          <a:pt x="2" y="27"/>
                          <a:pt x="5" y="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0" name="Freeform 209">
                    <a:extLst>
                      <a:ext uri="{FF2B5EF4-FFF2-40B4-BE49-F238E27FC236}">
                        <a16:creationId xmlns:a16="http://schemas.microsoft.com/office/drawing/2014/main" id="{86BE1425-854B-4FDB-86CA-6821755125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13714" y="1658938"/>
                    <a:ext cx="447675" cy="165100"/>
                  </a:xfrm>
                  <a:custGeom>
                    <a:avLst/>
                    <a:gdLst>
                      <a:gd name="T0" fmla="*/ 6 w 232"/>
                      <a:gd name="T1" fmla="*/ 84 h 85"/>
                      <a:gd name="T2" fmla="*/ 229 w 232"/>
                      <a:gd name="T3" fmla="*/ 14 h 85"/>
                      <a:gd name="T4" fmla="*/ 231 w 232"/>
                      <a:gd name="T5" fmla="*/ 12 h 85"/>
                      <a:gd name="T6" fmla="*/ 231 w 232"/>
                      <a:gd name="T7" fmla="*/ 9 h 85"/>
                      <a:gd name="T8" fmla="*/ 229 w 232"/>
                      <a:gd name="T9" fmla="*/ 3 h 85"/>
                      <a:gd name="T10" fmla="*/ 227 w 232"/>
                      <a:gd name="T11" fmla="*/ 1 h 85"/>
                      <a:gd name="T12" fmla="*/ 224 w 232"/>
                      <a:gd name="T13" fmla="*/ 1 h 85"/>
                      <a:gd name="T14" fmla="*/ 4 w 232"/>
                      <a:gd name="T15" fmla="*/ 76 h 85"/>
                      <a:gd name="T16" fmla="*/ 1 w 232"/>
                      <a:gd name="T17" fmla="*/ 81 h 85"/>
                      <a:gd name="T18" fmla="*/ 1 w 232"/>
                      <a:gd name="T19" fmla="*/ 82 h 85"/>
                      <a:gd name="T20" fmla="*/ 6 w 232"/>
                      <a:gd name="T21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2" h="85">
                        <a:moveTo>
                          <a:pt x="6" y="84"/>
                        </a:moveTo>
                        <a:cubicBezTo>
                          <a:pt x="229" y="14"/>
                          <a:pt x="229" y="14"/>
                          <a:pt x="229" y="14"/>
                        </a:cubicBezTo>
                        <a:cubicBezTo>
                          <a:pt x="230" y="14"/>
                          <a:pt x="231" y="13"/>
                          <a:pt x="231" y="12"/>
                        </a:cubicBezTo>
                        <a:cubicBezTo>
                          <a:pt x="232" y="11"/>
                          <a:pt x="232" y="10"/>
                          <a:pt x="231" y="9"/>
                        </a:cubicBezTo>
                        <a:cubicBezTo>
                          <a:pt x="229" y="3"/>
                          <a:pt x="229" y="3"/>
                          <a:pt x="229" y="3"/>
                        </a:cubicBezTo>
                        <a:cubicBezTo>
                          <a:pt x="229" y="2"/>
                          <a:pt x="228" y="1"/>
                          <a:pt x="227" y="1"/>
                        </a:cubicBezTo>
                        <a:cubicBezTo>
                          <a:pt x="226" y="0"/>
                          <a:pt x="225" y="0"/>
                          <a:pt x="224" y="1"/>
                        </a:cubicBezTo>
                        <a:cubicBezTo>
                          <a:pt x="4" y="76"/>
                          <a:pt x="4" y="76"/>
                          <a:pt x="4" y="76"/>
                        </a:cubicBezTo>
                        <a:cubicBezTo>
                          <a:pt x="2" y="77"/>
                          <a:pt x="0" y="79"/>
                          <a:pt x="1" y="81"/>
                        </a:cubicBezTo>
                        <a:cubicBezTo>
                          <a:pt x="1" y="82"/>
                          <a:pt x="1" y="82"/>
                          <a:pt x="1" y="82"/>
                        </a:cubicBezTo>
                        <a:cubicBezTo>
                          <a:pt x="2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1" name="Freeform 210">
                    <a:extLst>
                      <a:ext uri="{FF2B5EF4-FFF2-40B4-BE49-F238E27FC236}">
                        <a16:creationId xmlns:a16="http://schemas.microsoft.com/office/drawing/2014/main" id="{711634D5-E88D-4948-B7B7-17B3AC7710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42276" y="1408113"/>
                    <a:ext cx="401638" cy="265113"/>
                  </a:xfrm>
                  <a:custGeom>
                    <a:avLst/>
                    <a:gdLst>
                      <a:gd name="T0" fmla="*/ 2 w 208"/>
                      <a:gd name="T1" fmla="*/ 134 h 137"/>
                      <a:gd name="T2" fmla="*/ 2 w 208"/>
                      <a:gd name="T3" fmla="*/ 134 h 137"/>
                      <a:gd name="T4" fmla="*/ 7 w 208"/>
                      <a:gd name="T5" fmla="*/ 135 h 137"/>
                      <a:gd name="T6" fmla="*/ 206 w 208"/>
                      <a:gd name="T7" fmla="*/ 12 h 137"/>
                      <a:gd name="T8" fmla="*/ 207 w 208"/>
                      <a:gd name="T9" fmla="*/ 10 h 137"/>
                      <a:gd name="T10" fmla="*/ 207 w 208"/>
                      <a:gd name="T11" fmla="*/ 7 h 137"/>
                      <a:gd name="T12" fmla="*/ 203 w 208"/>
                      <a:gd name="T13" fmla="*/ 1 h 137"/>
                      <a:gd name="T14" fmla="*/ 201 w 208"/>
                      <a:gd name="T15" fmla="*/ 0 h 137"/>
                      <a:gd name="T16" fmla="*/ 198 w 208"/>
                      <a:gd name="T17" fmla="*/ 0 h 137"/>
                      <a:gd name="T18" fmla="*/ 3 w 208"/>
                      <a:gd name="T19" fmla="*/ 128 h 137"/>
                      <a:gd name="T20" fmla="*/ 2 w 208"/>
                      <a:gd name="T21" fmla="*/ 134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8" h="137">
                        <a:moveTo>
                          <a:pt x="2" y="134"/>
                        </a:moveTo>
                        <a:cubicBezTo>
                          <a:pt x="2" y="134"/>
                          <a:pt x="2" y="134"/>
                          <a:pt x="2" y="134"/>
                        </a:cubicBezTo>
                        <a:cubicBezTo>
                          <a:pt x="3" y="136"/>
                          <a:pt x="6" y="137"/>
                          <a:pt x="7" y="135"/>
                        </a:cubicBezTo>
                        <a:cubicBezTo>
                          <a:pt x="206" y="12"/>
                          <a:pt x="206" y="12"/>
                          <a:pt x="206" y="12"/>
                        </a:cubicBezTo>
                        <a:cubicBezTo>
                          <a:pt x="207" y="12"/>
                          <a:pt x="207" y="11"/>
                          <a:pt x="207" y="10"/>
                        </a:cubicBezTo>
                        <a:cubicBezTo>
                          <a:pt x="208" y="9"/>
                          <a:pt x="207" y="8"/>
                          <a:pt x="207" y="7"/>
                        </a:cubicBezTo>
                        <a:cubicBezTo>
                          <a:pt x="203" y="1"/>
                          <a:pt x="203" y="1"/>
                          <a:pt x="203" y="1"/>
                        </a:cubicBezTo>
                        <a:cubicBezTo>
                          <a:pt x="203" y="1"/>
                          <a:pt x="202" y="0"/>
                          <a:pt x="201" y="0"/>
                        </a:cubicBezTo>
                        <a:cubicBezTo>
                          <a:pt x="200" y="0"/>
                          <a:pt x="199" y="0"/>
                          <a:pt x="198" y="0"/>
                        </a:cubicBezTo>
                        <a:cubicBezTo>
                          <a:pt x="3" y="128"/>
                          <a:pt x="3" y="128"/>
                          <a:pt x="3" y="128"/>
                        </a:cubicBezTo>
                        <a:cubicBezTo>
                          <a:pt x="1" y="129"/>
                          <a:pt x="0" y="132"/>
                          <a:pt x="2" y="134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2" name="Freeform 211">
                    <a:extLst>
                      <a:ext uri="{FF2B5EF4-FFF2-40B4-BE49-F238E27FC236}">
                        <a16:creationId xmlns:a16="http://schemas.microsoft.com/office/drawing/2014/main" id="{D5FA5948-B087-4723-9A38-14DC5C79E4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5914" y="1287463"/>
                    <a:ext cx="239713" cy="255588"/>
                  </a:xfrm>
                  <a:custGeom>
                    <a:avLst/>
                    <a:gdLst>
                      <a:gd name="T0" fmla="*/ 119 w 124"/>
                      <a:gd name="T1" fmla="*/ 1 h 132"/>
                      <a:gd name="T2" fmla="*/ 116 w 124"/>
                      <a:gd name="T3" fmla="*/ 0 h 132"/>
                      <a:gd name="T4" fmla="*/ 114 w 124"/>
                      <a:gd name="T5" fmla="*/ 1 h 132"/>
                      <a:gd name="T6" fmla="*/ 2 w 124"/>
                      <a:gd name="T7" fmla="*/ 124 h 132"/>
                      <a:gd name="T8" fmla="*/ 2 w 124"/>
                      <a:gd name="T9" fmla="*/ 130 h 132"/>
                      <a:gd name="T10" fmla="*/ 2 w 124"/>
                      <a:gd name="T11" fmla="*/ 130 h 132"/>
                      <a:gd name="T12" fmla="*/ 8 w 124"/>
                      <a:gd name="T13" fmla="*/ 130 h 132"/>
                      <a:gd name="T14" fmla="*/ 123 w 124"/>
                      <a:gd name="T15" fmla="*/ 10 h 132"/>
                      <a:gd name="T16" fmla="*/ 124 w 124"/>
                      <a:gd name="T17" fmla="*/ 7 h 132"/>
                      <a:gd name="T18" fmla="*/ 123 w 124"/>
                      <a:gd name="T19" fmla="*/ 5 h 132"/>
                      <a:gd name="T20" fmla="*/ 119 w 124"/>
                      <a:gd name="T21" fmla="*/ 1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4" h="132">
                        <a:moveTo>
                          <a:pt x="119" y="1"/>
                        </a:moveTo>
                        <a:cubicBezTo>
                          <a:pt x="118" y="1"/>
                          <a:pt x="117" y="0"/>
                          <a:pt x="116" y="0"/>
                        </a:cubicBezTo>
                        <a:cubicBezTo>
                          <a:pt x="115" y="0"/>
                          <a:pt x="114" y="1"/>
                          <a:pt x="114" y="1"/>
                        </a:cubicBezTo>
                        <a:cubicBezTo>
                          <a:pt x="76" y="42"/>
                          <a:pt x="41" y="85"/>
                          <a:pt x="2" y="124"/>
                        </a:cubicBezTo>
                        <a:cubicBezTo>
                          <a:pt x="0" y="126"/>
                          <a:pt x="0" y="128"/>
                          <a:pt x="2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4" y="132"/>
                          <a:pt x="6" y="132"/>
                          <a:pt x="8" y="130"/>
                        </a:cubicBezTo>
                        <a:cubicBezTo>
                          <a:pt x="48" y="92"/>
                          <a:pt x="84" y="50"/>
                          <a:pt x="123" y="10"/>
                        </a:cubicBezTo>
                        <a:cubicBezTo>
                          <a:pt x="124" y="9"/>
                          <a:pt x="124" y="8"/>
                          <a:pt x="124" y="7"/>
                        </a:cubicBezTo>
                        <a:cubicBezTo>
                          <a:pt x="124" y="6"/>
                          <a:pt x="123" y="5"/>
                          <a:pt x="123" y="5"/>
                        </a:cubicBezTo>
                        <a:lnTo>
                          <a:pt x="119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3" name="Freeform 212">
                    <a:extLst>
                      <a:ext uri="{FF2B5EF4-FFF2-40B4-BE49-F238E27FC236}">
                        <a16:creationId xmlns:a16="http://schemas.microsoft.com/office/drawing/2014/main" id="{7121AE9A-03E5-43E2-A476-5592ECEE31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1664" y="1190626"/>
                    <a:ext cx="44450" cy="47625"/>
                  </a:xfrm>
                  <a:custGeom>
                    <a:avLst/>
                    <a:gdLst>
                      <a:gd name="T0" fmla="*/ 2 w 23"/>
                      <a:gd name="T1" fmla="*/ 18 h 24"/>
                      <a:gd name="T2" fmla="*/ 6 w 23"/>
                      <a:gd name="T3" fmla="*/ 22 h 24"/>
                      <a:gd name="T4" fmla="*/ 12 w 23"/>
                      <a:gd name="T5" fmla="*/ 22 h 24"/>
                      <a:gd name="T6" fmla="*/ 22 w 23"/>
                      <a:gd name="T7" fmla="*/ 12 h 24"/>
                      <a:gd name="T8" fmla="*/ 23 w 23"/>
                      <a:gd name="T9" fmla="*/ 9 h 24"/>
                      <a:gd name="T10" fmla="*/ 21 w 23"/>
                      <a:gd name="T11" fmla="*/ 6 h 24"/>
                      <a:gd name="T12" fmla="*/ 17 w 23"/>
                      <a:gd name="T13" fmla="*/ 1 h 24"/>
                      <a:gd name="T14" fmla="*/ 14 w 23"/>
                      <a:gd name="T15" fmla="*/ 0 h 24"/>
                      <a:gd name="T16" fmla="*/ 11 w 23"/>
                      <a:gd name="T17" fmla="*/ 2 h 24"/>
                      <a:gd name="T18" fmla="*/ 1 w 23"/>
                      <a:gd name="T19" fmla="*/ 12 h 24"/>
                      <a:gd name="T20" fmla="*/ 2 w 23"/>
                      <a:gd name="T21" fmla="*/ 18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" h="24">
                        <a:moveTo>
                          <a:pt x="2" y="18"/>
                        </a:moveTo>
                        <a:cubicBezTo>
                          <a:pt x="6" y="22"/>
                          <a:pt x="6" y="22"/>
                          <a:pt x="6" y="22"/>
                        </a:cubicBezTo>
                        <a:cubicBezTo>
                          <a:pt x="8" y="24"/>
                          <a:pt x="10" y="24"/>
                          <a:pt x="12" y="22"/>
                        </a:cubicBezTo>
                        <a:cubicBezTo>
                          <a:pt x="22" y="12"/>
                          <a:pt x="22" y="12"/>
                          <a:pt x="22" y="12"/>
                        </a:cubicBezTo>
                        <a:cubicBezTo>
                          <a:pt x="22" y="11"/>
                          <a:pt x="23" y="10"/>
                          <a:pt x="23" y="9"/>
                        </a:cubicBezTo>
                        <a:cubicBezTo>
                          <a:pt x="23" y="8"/>
                          <a:pt x="22" y="7"/>
                          <a:pt x="21" y="6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6" y="1"/>
                          <a:pt x="15" y="0"/>
                          <a:pt x="14" y="0"/>
                        </a:cubicBezTo>
                        <a:cubicBezTo>
                          <a:pt x="13" y="0"/>
                          <a:pt x="12" y="1"/>
                          <a:pt x="11" y="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4"/>
                          <a:pt x="0" y="16"/>
                          <a:pt x="2" y="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4" name="Freeform 213">
                    <a:extLst>
                      <a:ext uri="{FF2B5EF4-FFF2-40B4-BE49-F238E27FC236}">
                        <a16:creationId xmlns:a16="http://schemas.microsoft.com/office/drawing/2014/main" id="{868ECDFD-016C-4AB1-9D0B-609C419C13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99389" y="1204913"/>
                    <a:ext cx="141288" cy="239713"/>
                  </a:xfrm>
                  <a:custGeom>
                    <a:avLst/>
                    <a:gdLst>
                      <a:gd name="T0" fmla="*/ 3 w 73"/>
                      <a:gd name="T1" fmla="*/ 123 h 124"/>
                      <a:gd name="T2" fmla="*/ 9 w 73"/>
                      <a:gd name="T3" fmla="*/ 121 h 124"/>
                      <a:gd name="T4" fmla="*/ 40 w 73"/>
                      <a:gd name="T5" fmla="*/ 64 h 124"/>
                      <a:gd name="T6" fmla="*/ 72 w 73"/>
                      <a:gd name="T7" fmla="*/ 8 h 124"/>
                      <a:gd name="T8" fmla="*/ 72 w 73"/>
                      <a:gd name="T9" fmla="*/ 5 h 124"/>
                      <a:gd name="T10" fmla="*/ 71 w 73"/>
                      <a:gd name="T11" fmla="*/ 3 h 124"/>
                      <a:gd name="T12" fmla="*/ 67 w 73"/>
                      <a:gd name="T13" fmla="*/ 1 h 124"/>
                      <a:gd name="T14" fmla="*/ 64 w 73"/>
                      <a:gd name="T15" fmla="*/ 0 h 124"/>
                      <a:gd name="T16" fmla="*/ 62 w 73"/>
                      <a:gd name="T17" fmla="*/ 2 h 124"/>
                      <a:gd name="T18" fmla="*/ 31 w 73"/>
                      <a:gd name="T19" fmla="*/ 60 h 124"/>
                      <a:gd name="T20" fmla="*/ 1 w 73"/>
                      <a:gd name="T21" fmla="*/ 117 h 124"/>
                      <a:gd name="T22" fmla="*/ 3 w 73"/>
                      <a:gd name="T23" fmla="*/ 122 h 124"/>
                      <a:gd name="T24" fmla="*/ 3 w 73"/>
                      <a:gd name="T25" fmla="*/ 123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" h="124">
                        <a:moveTo>
                          <a:pt x="3" y="123"/>
                        </a:moveTo>
                        <a:cubicBezTo>
                          <a:pt x="5" y="124"/>
                          <a:pt x="7" y="123"/>
                          <a:pt x="9" y="121"/>
                        </a:cubicBezTo>
                        <a:cubicBezTo>
                          <a:pt x="20" y="103"/>
                          <a:pt x="30" y="83"/>
                          <a:pt x="40" y="64"/>
                        </a:cubicBezTo>
                        <a:cubicBezTo>
                          <a:pt x="50" y="45"/>
                          <a:pt x="60" y="26"/>
                          <a:pt x="72" y="8"/>
                        </a:cubicBezTo>
                        <a:cubicBezTo>
                          <a:pt x="72" y="7"/>
                          <a:pt x="73" y="6"/>
                          <a:pt x="72" y="5"/>
                        </a:cubicBezTo>
                        <a:cubicBezTo>
                          <a:pt x="72" y="4"/>
                          <a:pt x="72" y="3"/>
                          <a:pt x="71" y="3"/>
                        </a:cubicBezTo>
                        <a:cubicBezTo>
                          <a:pt x="67" y="1"/>
                          <a:pt x="67" y="1"/>
                          <a:pt x="67" y="1"/>
                        </a:cubicBezTo>
                        <a:cubicBezTo>
                          <a:pt x="67" y="0"/>
                          <a:pt x="65" y="0"/>
                          <a:pt x="64" y="0"/>
                        </a:cubicBezTo>
                        <a:cubicBezTo>
                          <a:pt x="63" y="0"/>
                          <a:pt x="62" y="1"/>
                          <a:pt x="62" y="2"/>
                        </a:cubicBezTo>
                        <a:cubicBezTo>
                          <a:pt x="50" y="21"/>
                          <a:pt x="41" y="40"/>
                          <a:pt x="31" y="60"/>
                        </a:cubicBezTo>
                        <a:cubicBezTo>
                          <a:pt x="21" y="79"/>
                          <a:pt x="12" y="98"/>
                          <a:pt x="1" y="117"/>
                        </a:cubicBezTo>
                        <a:cubicBezTo>
                          <a:pt x="0" y="119"/>
                          <a:pt x="1" y="121"/>
                          <a:pt x="3" y="122"/>
                        </a:cubicBezTo>
                        <a:lnTo>
                          <a:pt x="3" y="123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5" name="Freeform 214">
                    <a:extLst>
                      <a:ext uri="{FF2B5EF4-FFF2-40B4-BE49-F238E27FC236}">
                        <a16:creationId xmlns:a16="http://schemas.microsoft.com/office/drawing/2014/main" id="{8FA97E34-BE17-48A7-B672-C7984A252A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64489" y="1028701"/>
                    <a:ext cx="74613" cy="107950"/>
                  </a:xfrm>
                  <a:custGeom>
                    <a:avLst/>
                    <a:gdLst>
                      <a:gd name="T0" fmla="*/ 3 w 39"/>
                      <a:gd name="T1" fmla="*/ 53 h 56"/>
                      <a:gd name="T2" fmla="*/ 8 w 39"/>
                      <a:gd name="T3" fmla="*/ 55 h 56"/>
                      <a:gd name="T4" fmla="*/ 13 w 39"/>
                      <a:gd name="T5" fmla="*/ 54 h 56"/>
                      <a:gd name="T6" fmla="*/ 38 w 39"/>
                      <a:gd name="T7" fmla="*/ 9 h 56"/>
                      <a:gd name="T8" fmla="*/ 39 w 39"/>
                      <a:gd name="T9" fmla="*/ 6 h 56"/>
                      <a:gd name="T10" fmla="*/ 37 w 39"/>
                      <a:gd name="T11" fmla="*/ 3 h 56"/>
                      <a:gd name="T12" fmla="*/ 31 w 39"/>
                      <a:gd name="T13" fmla="*/ 0 h 56"/>
                      <a:gd name="T14" fmla="*/ 28 w 39"/>
                      <a:gd name="T15" fmla="*/ 0 h 56"/>
                      <a:gd name="T16" fmla="*/ 26 w 39"/>
                      <a:gd name="T17" fmla="*/ 2 h 56"/>
                      <a:gd name="T18" fmla="*/ 1 w 39"/>
                      <a:gd name="T19" fmla="*/ 47 h 56"/>
                      <a:gd name="T20" fmla="*/ 3 w 39"/>
                      <a:gd name="T21" fmla="*/ 53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" h="56">
                        <a:moveTo>
                          <a:pt x="3" y="53"/>
                        </a:moveTo>
                        <a:cubicBezTo>
                          <a:pt x="8" y="55"/>
                          <a:pt x="8" y="55"/>
                          <a:pt x="8" y="55"/>
                        </a:cubicBezTo>
                        <a:cubicBezTo>
                          <a:pt x="9" y="56"/>
                          <a:pt x="12" y="56"/>
                          <a:pt x="13" y="54"/>
                        </a:cubicBezTo>
                        <a:cubicBezTo>
                          <a:pt x="38" y="9"/>
                          <a:pt x="38" y="9"/>
                          <a:pt x="38" y="9"/>
                        </a:cubicBezTo>
                        <a:cubicBezTo>
                          <a:pt x="39" y="8"/>
                          <a:pt x="39" y="7"/>
                          <a:pt x="39" y="6"/>
                        </a:cubicBezTo>
                        <a:cubicBezTo>
                          <a:pt x="38" y="5"/>
                          <a:pt x="38" y="4"/>
                          <a:pt x="37" y="3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30" y="0"/>
                          <a:pt x="29" y="0"/>
                          <a:pt x="28" y="0"/>
                        </a:cubicBezTo>
                        <a:cubicBezTo>
                          <a:pt x="27" y="0"/>
                          <a:pt x="26" y="1"/>
                          <a:pt x="26" y="2"/>
                        </a:cubicBezTo>
                        <a:cubicBezTo>
                          <a:pt x="1" y="47"/>
                          <a:pt x="1" y="47"/>
                          <a:pt x="1" y="47"/>
                        </a:cubicBezTo>
                        <a:cubicBezTo>
                          <a:pt x="0" y="49"/>
                          <a:pt x="1" y="52"/>
                          <a:pt x="3" y="5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6" name="Freeform 215">
                    <a:extLst>
                      <a:ext uri="{FF2B5EF4-FFF2-40B4-BE49-F238E27FC236}">
                        <a16:creationId xmlns:a16="http://schemas.microsoft.com/office/drawing/2014/main" id="{D737FBC4-4035-4134-AA4F-2AA7FAA218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45401" y="1198563"/>
                    <a:ext cx="61913" cy="184150"/>
                  </a:xfrm>
                  <a:custGeom>
                    <a:avLst/>
                    <a:gdLst>
                      <a:gd name="T0" fmla="*/ 3 w 32"/>
                      <a:gd name="T1" fmla="*/ 94 h 95"/>
                      <a:gd name="T2" fmla="*/ 4 w 32"/>
                      <a:gd name="T3" fmla="*/ 94 h 95"/>
                      <a:gd name="T4" fmla="*/ 8 w 32"/>
                      <a:gd name="T5" fmla="*/ 91 h 95"/>
                      <a:gd name="T6" fmla="*/ 31 w 32"/>
                      <a:gd name="T7" fmla="*/ 6 h 95"/>
                      <a:gd name="T8" fmla="*/ 31 w 32"/>
                      <a:gd name="T9" fmla="*/ 3 h 95"/>
                      <a:gd name="T10" fmla="*/ 29 w 32"/>
                      <a:gd name="T11" fmla="*/ 1 h 95"/>
                      <a:gd name="T12" fmla="*/ 26 w 32"/>
                      <a:gd name="T13" fmla="*/ 0 h 95"/>
                      <a:gd name="T14" fmla="*/ 23 w 32"/>
                      <a:gd name="T15" fmla="*/ 1 h 95"/>
                      <a:gd name="T16" fmla="*/ 21 w 32"/>
                      <a:gd name="T17" fmla="*/ 3 h 95"/>
                      <a:gd name="T18" fmla="*/ 0 w 32"/>
                      <a:gd name="T19" fmla="*/ 89 h 95"/>
                      <a:gd name="T20" fmla="*/ 3 w 32"/>
                      <a:gd name="T21" fmla="*/ 94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2" h="95">
                        <a:moveTo>
                          <a:pt x="3" y="94"/>
                        </a:moveTo>
                        <a:cubicBezTo>
                          <a:pt x="4" y="94"/>
                          <a:pt x="4" y="94"/>
                          <a:pt x="4" y="94"/>
                        </a:cubicBezTo>
                        <a:cubicBezTo>
                          <a:pt x="6" y="95"/>
                          <a:pt x="8" y="93"/>
                          <a:pt x="8" y="91"/>
                        </a:cubicBezTo>
                        <a:cubicBezTo>
                          <a:pt x="31" y="6"/>
                          <a:pt x="31" y="6"/>
                          <a:pt x="31" y="6"/>
                        </a:cubicBezTo>
                        <a:cubicBezTo>
                          <a:pt x="32" y="5"/>
                          <a:pt x="32" y="4"/>
                          <a:pt x="31" y="3"/>
                        </a:cubicBezTo>
                        <a:cubicBezTo>
                          <a:pt x="30" y="2"/>
                          <a:pt x="30" y="1"/>
                          <a:pt x="29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5" y="0"/>
                          <a:pt x="24" y="0"/>
                          <a:pt x="23" y="1"/>
                        </a:cubicBezTo>
                        <a:cubicBezTo>
                          <a:pt x="22" y="1"/>
                          <a:pt x="21" y="2"/>
                          <a:pt x="21" y="3"/>
                        </a:cubicBezTo>
                        <a:cubicBezTo>
                          <a:pt x="0" y="89"/>
                          <a:pt x="0" y="89"/>
                          <a:pt x="0" y="89"/>
                        </a:cubicBezTo>
                        <a:cubicBezTo>
                          <a:pt x="0" y="91"/>
                          <a:pt x="1" y="93"/>
                          <a:pt x="3" y="94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7" name="Freeform 216">
                    <a:extLst>
                      <a:ext uri="{FF2B5EF4-FFF2-40B4-BE49-F238E27FC236}">
                        <a16:creationId xmlns:a16="http://schemas.microsoft.com/office/drawing/2014/main" id="{C4FC473B-3C0A-4361-A46B-572C35E68D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08901" y="925513"/>
                    <a:ext cx="69850" cy="188913"/>
                  </a:xfrm>
                  <a:custGeom>
                    <a:avLst/>
                    <a:gdLst>
                      <a:gd name="T0" fmla="*/ 4 w 36"/>
                      <a:gd name="T1" fmla="*/ 95 h 97"/>
                      <a:gd name="T2" fmla="*/ 8 w 36"/>
                      <a:gd name="T3" fmla="*/ 96 h 97"/>
                      <a:gd name="T4" fmla="*/ 13 w 36"/>
                      <a:gd name="T5" fmla="*/ 93 h 97"/>
                      <a:gd name="T6" fmla="*/ 36 w 36"/>
                      <a:gd name="T7" fmla="*/ 7 h 97"/>
                      <a:gd name="T8" fmla="*/ 36 w 36"/>
                      <a:gd name="T9" fmla="*/ 4 h 97"/>
                      <a:gd name="T10" fmla="*/ 33 w 36"/>
                      <a:gd name="T11" fmla="*/ 2 h 97"/>
                      <a:gd name="T12" fmla="*/ 27 w 36"/>
                      <a:gd name="T13" fmla="*/ 0 h 97"/>
                      <a:gd name="T14" fmla="*/ 24 w 36"/>
                      <a:gd name="T15" fmla="*/ 1 h 97"/>
                      <a:gd name="T16" fmla="*/ 22 w 36"/>
                      <a:gd name="T17" fmla="*/ 3 h 97"/>
                      <a:gd name="T18" fmla="*/ 1 w 36"/>
                      <a:gd name="T19" fmla="*/ 90 h 97"/>
                      <a:gd name="T20" fmla="*/ 4 w 36"/>
                      <a:gd name="T21" fmla="*/ 95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6" h="97">
                        <a:moveTo>
                          <a:pt x="4" y="95"/>
                        </a:moveTo>
                        <a:cubicBezTo>
                          <a:pt x="8" y="96"/>
                          <a:pt x="8" y="96"/>
                          <a:pt x="8" y="96"/>
                        </a:cubicBezTo>
                        <a:cubicBezTo>
                          <a:pt x="10" y="97"/>
                          <a:pt x="12" y="95"/>
                          <a:pt x="13" y="93"/>
                        </a:cubicBezTo>
                        <a:cubicBezTo>
                          <a:pt x="36" y="7"/>
                          <a:pt x="36" y="7"/>
                          <a:pt x="36" y="7"/>
                        </a:cubicBezTo>
                        <a:cubicBezTo>
                          <a:pt x="36" y="6"/>
                          <a:pt x="36" y="5"/>
                          <a:pt x="36" y="4"/>
                        </a:cubicBezTo>
                        <a:cubicBezTo>
                          <a:pt x="35" y="3"/>
                          <a:pt x="34" y="2"/>
                          <a:pt x="33" y="2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6" y="0"/>
                          <a:pt x="25" y="0"/>
                          <a:pt x="24" y="1"/>
                        </a:cubicBezTo>
                        <a:cubicBezTo>
                          <a:pt x="23" y="1"/>
                          <a:pt x="22" y="2"/>
                          <a:pt x="22" y="3"/>
                        </a:cubicBezTo>
                        <a:cubicBezTo>
                          <a:pt x="1" y="90"/>
                          <a:pt x="1" y="90"/>
                          <a:pt x="1" y="90"/>
                        </a:cubicBezTo>
                        <a:cubicBezTo>
                          <a:pt x="0" y="92"/>
                          <a:pt x="2" y="94"/>
                          <a:pt x="4" y="9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8" name="Freeform 217">
                    <a:extLst>
                      <a:ext uri="{FF2B5EF4-FFF2-40B4-BE49-F238E27FC236}">
                        <a16:creationId xmlns:a16="http://schemas.microsoft.com/office/drawing/2014/main" id="{43092EEA-D5F2-4763-8D59-BACD5C30F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37451" y="1450976"/>
                    <a:ext cx="26988" cy="120650"/>
                  </a:xfrm>
                  <a:custGeom>
                    <a:avLst/>
                    <a:gdLst>
                      <a:gd name="T0" fmla="*/ 3 w 14"/>
                      <a:gd name="T1" fmla="*/ 63 h 63"/>
                      <a:gd name="T2" fmla="*/ 6 w 14"/>
                      <a:gd name="T3" fmla="*/ 60 h 63"/>
                      <a:gd name="T4" fmla="*/ 14 w 14"/>
                      <a:gd name="T5" fmla="*/ 4 h 63"/>
                      <a:gd name="T6" fmla="*/ 13 w 14"/>
                      <a:gd name="T7" fmla="*/ 2 h 63"/>
                      <a:gd name="T8" fmla="*/ 10 w 14"/>
                      <a:gd name="T9" fmla="*/ 0 h 63"/>
                      <a:gd name="T10" fmla="*/ 8 w 14"/>
                      <a:gd name="T11" fmla="*/ 1 h 63"/>
                      <a:gd name="T12" fmla="*/ 6 w 14"/>
                      <a:gd name="T13" fmla="*/ 4 h 63"/>
                      <a:gd name="T14" fmla="*/ 0 w 14"/>
                      <a:gd name="T15" fmla="*/ 59 h 63"/>
                      <a:gd name="T16" fmla="*/ 3 w 14"/>
                      <a:gd name="T17" fmla="*/ 63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63">
                        <a:moveTo>
                          <a:pt x="3" y="63"/>
                        </a:moveTo>
                        <a:cubicBezTo>
                          <a:pt x="4" y="63"/>
                          <a:pt x="6" y="62"/>
                          <a:pt x="6" y="60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3"/>
                          <a:pt x="13" y="2"/>
                          <a:pt x="13" y="2"/>
                        </a:cubicBezTo>
                        <a:cubicBezTo>
                          <a:pt x="12" y="1"/>
                          <a:pt x="11" y="0"/>
                          <a:pt x="10" y="0"/>
                        </a:cubicBezTo>
                        <a:cubicBezTo>
                          <a:pt x="9" y="0"/>
                          <a:pt x="8" y="0"/>
                          <a:pt x="8" y="1"/>
                        </a:cubicBezTo>
                        <a:cubicBezTo>
                          <a:pt x="7" y="2"/>
                          <a:pt x="6" y="3"/>
                          <a:pt x="6" y="4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1"/>
                          <a:pt x="1" y="63"/>
                          <a:pt x="3" y="6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9" name="Freeform 218">
                    <a:extLst>
                      <a:ext uri="{FF2B5EF4-FFF2-40B4-BE49-F238E27FC236}">
                        <a16:creationId xmlns:a16="http://schemas.microsoft.com/office/drawing/2014/main" id="{870A0667-0DE5-490B-94CF-2F7957ADC2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58089" y="779463"/>
                    <a:ext cx="95250" cy="588963"/>
                  </a:xfrm>
                  <a:custGeom>
                    <a:avLst/>
                    <a:gdLst>
                      <a:gd name="T0" fmla="*/ 4 w 49"/>
                      <a:gd name="T1" fmla="*/ 305 h 305"/>
                      <a:gd name="T2" fmla="*/ 5 w 49"/>
                      <a:gd name="T3" fmla="*/ 305 h 305"/>
                      <a:gd name="T4" fmla="*/ 9 w 49"/>
                      <a:gd name="T5" fmla="*/ 302 h 305"/>
                      <a:gd name="T6" fmla="*/ 49 w 49"/>
                      <a:gd name="T7" fmla="*/ 6 h 305"/>
                      <a:gd name="T8" fmla="*/ 49 w 49"/>
                      <a:gd name="T9" fmla="*/ 3 h 305"/>
                      <a:gd name="T10" fmla="*/ 46 w 49"/>
                      <a:gd name="T11" fmla="*/ 1 h 305"/>
                      <a:gd name="T12" fmla="*/ 38 w 49"/>
                      <a:gd name="T13" fmla="*/ 0 h 305"/>
                      <a:gd name="T14" fmla="*/ 35 w 49"/>
                      <a:gd name="T15" fmla="*/ 1 h 305"/>
                      <a:gd name="T16" fmla="*/ 34 w 49"/>
                      <a:gd name="T17" fmla="*/ 4 h 305"/>
                      <a:gd name="T18" fmla="*/ 1 w 49"/>
                      <a:gd name="T19" fmla="*/ 301 h 305"/>
                      <a:gd name="T20" fmla="*/ 4 w 49"/>
                      <a:gd name="T21" fmla="*/ 305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9" h="305">
                        <a:moveTo>
                          <a:pt x="4" y="305"/>
                        </a:moveTo>
                        <a:cubicBezTo>
                          <a:pt x="5" y="305"/>
                          <a:pt x="5" y="305"/>
                          <a:pt x="5" y="305"/>
                        </a:cubicBezTo>
                        <a:cubicBezTo>
                          <a:pt x="7" y="305"/>
                          <a:pt x="9" y="304"/>
                          <a:pt x="9" y="302"/>
                        </a:cubicBezTo>
                        <a:cubicBezTo>
                          <a:pt x="21" y="203"/>
                          <a:pt x="36" y="105"/>
                          <a:pt x="49" y="6"/>
                        </a:cubicBezTo>
                        <a:cubicBezTo>
                          <a:pt x="49" y="5"/>
                          <a:pt x="49" y="4"/>
                          <a:pt x="49" y="3"/>
                        </a:cubicBezTo>
                        <a:cubicBezTo>
                          <a:pt x="48" y="2"/>
                          <a:pt x="47" y="1"/>
                          <a:pt x="46" y="1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37" y="0"/>
                          <a:pt x="36" y="1"/>
                          <a:pt x="35" y="1"/>
                        </a:cubicBezTo>
                        <a:cubicBezTo>
                          <a:pt x="34" y="2"/>
                          <a:pt x="34" y="3"/>
                          <a:pt x="34" y="4"/>
                        </a:cubicBezTo>
                        <a:cubicBezTo>
                          <a:pt x="23" y="103"/>
                          <a:pt x="10" y="202"/>
                          <a:pt x="1" y="301"/>
                        </a:cubicBezTo>
                        <a:cubicBezTo>
                          <a:pt x="0" y="303"/>
                          <a:pt x="2" y="305"/>
                          <a:pt x="4" y="30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0" name="Freeform 219">
                    <a:extLst>
                      <a:ext uri="{FF2B5EF4-FFF2-40B4-BE49-F238E27FC236}">
                        <a16:creationId xmlns:a16="http://schemas.microsoft.com/office/drawing/2014/main" id="{F27A0175-032B-4BDD-BFC2-0472E5B9D3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3614" y="781051"/>
                    <a:ext cx="120650" cy="790575"/>
                  </a:xfrm>
                  <a:custGeom>
                    <a:avLst/>
                    <a:gdLst>
                      <a:gd name="T0" fmla="*/ 60 w 63"/>
                      <a:gd name="T1" fmla="*/ 409 h 409"/>
                      <a:gd name="T2" fmla="*/ 63 w 63"/>
                      <a:gd name="T3" fmla="*/ 406 h 409"/>
                      <a:gd name="T4" fmla="*/ 16 w 63"/>
                      <a:gd name="T5" fmla="*/ 3 h 409"/>
                      <a:gd name="T6" fmla="*/ 14 w 63"/>
                      <a:gd name="T7" fmla="*/ 1 h 409"/>
                      <a:gd name="T8" fmla="*/ 11 w 63"/>
                      <a:gd name="T9" fmla="*/ 0 h 409"/>
                      <a:gd name="T10" fmla="*/ 3 w 63"/>
                      <a:gd name="T11" fmla="*/ 1 h 409"/>
                      <a:gd name="T12" fmla="*/ 1 w 63"/>
                      <a:gd name="T13" fmla="*/ 2 h 409"/>
                      <a:gd name="T14" fmla="*/ 0 w 63"/>
                      <a:gd name="T15" fmla="*/ 5 h 409"/>
                      <a:gd name="T16" fmla="*/ 57 w 63"/>
                      <a:gd name="T17" fmla="*/ 406 h 409"/>
                      <a:gd name="T18" fmla="*/ 60 w 63"/>
                      <a:gd name="T19" fmla="*/ 409 h 4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409">
                        <a:moveTo>
                          <a:pt x="60" y="409"/>
                        </a:moveTo>
                        <a:cubicBezTo>
                          <a:pt x="62" y="409"/>
                          <a:pt x="63" y="407"/>
                          <a:pt x="63" y="406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5" y="2"/>
                          <a:pt x="15" y="1"/>
                          <a:pt x="14" y="1"/>
                        </a:cubicBezTo>
                        <a:cubicBezTo>
                          <a:pt x="13" y="0"/>
                          <a:pt x="12" y="0"/>
                          <a:pt x="11" y="0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1" y="2"/>
                          <a:pt x="1" y="2"/>
                        </a:cubicBezTo>
                        <a:cubicBezTo>
                          <a:pt x="0" y="3"/>
                          <a:pt x="0" y="4"/>
                          <a:pt x="0" y="5"/>
                        </a:cubicBezTo>
                        <a:cubicBezTo>
                          <a:pt x="57" y="406"/>
                          <a:pt x="57" y="406"/>
                          <a:pt x="57" y="406"/>
                        </a:cubicBezTo>
                        <a:cubicBezTo>
                          <a:pt x="57" y="408"/>
                          <a:pt x="59" y="409"/>
                          <a:pt x="60" y="409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1" name="Freeform 220">
                    <a:extLst>
                      <a:ext uri="{FF2B5EF4-FFF2-40B4-BE49-F238E27FC236}">
                        <a16:creationId xmlns:a16="http://schemas.microsoft.com/office/drawing/2014/main" id="{212ED409-FD44-41CC-BC67-0663C0AA51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11989" y="855663"/>
                    <a:ext cx="312738" cy="746125"/>
                  </a:xfrm>
                  <a:custGeom>
                    <a:avLst/>
                    <a:gdLst>
                      <a:gd name="T0" fmla="*/ 156 w 162"/>
                      <a:gd name="T1" fmla="*/ 383 h 385"/>
                      <a:gd name="T2" fmla="*/ 160 w 162"/>
                      <a:gd name="T3" fmla="*/ 385 h 385"/>
                      <a:gd name="T4" fmla="*/ 161 w 162"/>
                      <a:gd name="T5" fmla="*/ 381 h 385"/>
                      <a:gd name="T6" fmla="*/ 15 w 162"/>
                      <a:gd name="T7" fmla="*/ 3 h 385"/>
                      <a:gd name="T8" fmla="*/ 13 w 162"/>
                      <a:gd name="T9" fmla="*/ 1 h 385"/>
                      <a:gd name="T10" fmla="*/ 10 w 162"/>
                      <a:gd name="T11" fmla="*/ 1 h 385"/>
                      <a:gd name="T12" fmla="*/ 3 w 162"/>
                      <a:gd name="T13" fmla="*/ 4 h 385"/>
                      <a:gd name="T14" fmla="*/ 1 w 162"/>
                      <a:gd name="T15" fmla="*/ 6 h 385"/>
                      <a:gd name="T16" fmla="*/ 1 w 162"/>
                      <a:gd name="T17" fmla="*/ 9 h 385"/>
                      <a:gd name="T18" fmla="*/ 156 w 162"/>
                      <a:gd name="T19" fmla="*/ 383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2" h="385">
                        <a:moveTo>
                          <a:pt x="156" y="383"/>
                        </a:moveTo>
                        <a:cubicBezTo>
                          <a:pt x="156" y="385"/>
                          <a:pt x="158" y="385"/>
                          <a:pt x="160" y="385"/>
                        </a:cubicBezTo>
                        <a:cubicBezTo>
                          <a:pt x="161" y="384"/>
                          <a:pt x="162" y="382"/>
                          <a:pt x="161" y="381"/>
                        </a:cubicBez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5" y="2"/>
                          <a:pt x="14" y="1"/>
                          <a:pt x="13" y="1"/>
                        </a:cubicBezTo>
                        <a:cubicBezTo>
                          <a:pt x="12" y="0"/>
                          <a:pt x="11" y="0"/>
                          <a:pt x="10" y="1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4"/>
                          <a:pt x="1" y="5"/>
                          <a:pt x="1" y="6"/>
                        </a:cubicBezTo>
                        <a:cubicBezTo>
                          <a:pt x="0" y="7"/>
                          <a:pt x="0" y="8"/>
                          <a:pt x="1" y="9"/>
                        </a:cubicBezTo>
                        <a:lnTo>
                          <a:pt x="156" y="383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2" name="Freeform 221">
                    <a:extLst>
                      <a:ext uri="{FF2B5EF4-FFF2-40B4-BE49-F238E27FC236}">
                        <a16:creationId xmlns:a16="http://schemas.microsoft.com/office/drawing/2014/main" id="{184B4845-C2CC-4127-BDC8-1820198996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40526" y="1004888"/>
                    <a:ext cx="484188" cy="652463"/>
                  </a:xfrm>
                  <a:custGeom>
                    <a:avLst/>
                    <a:gdLst>
                      <a:gd name="T0" fmla="*/ 244 w 250"/>
                      <a:gd name="T1" fmla="*/ 335 h 337"/>
                      <a:gd name="T2" fmla="*/ 248 w 250"/>
                      <a:gd name="T3" fmla="*/ 336 h 337"/>
                      <a:gd name="T4" fmla="*/ 249 w 250"/>
                      <a:gd name="T5" fmla="*/ 332 h 337"/>
                      <a:gd name="T6" fmla="*/ 14 w 250"/>
                      <a:gd name="T7" fmla="*/ 2 h 337"/>
                      <a:gd name="T8" fmla="*/ 11 w 250"/>
                      <a:gd name="T9" fmla="*/ 1 h 337"/>
                      <a:gd name="T10" fmla="*/ 8 w 250"/>
                      <a:gd name="T11" fmla="*/ 1 h 337"/>
                      <a:gd name="T12" fmla="*/ 2 w 250"/>
                      <a:gd name="T13" fmla="*/ 6 h 337"/>
                      <a:gd name="T14" fmla="*/ 0 w 250"/>
                      <a:gd name="T15" fmla="*/ 9 h 337"/>
                      <a:gd name="T16" fmla="*/ 1 w 250"/>
                      <a:gd name="T17" fmla="*/ 12 h 337"/>
                      <a:gd name="T18" fmla="*/ 244 w 250"/>
                      <a:gd name="T19" fmla="*/ 335 h 3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0" h="337">
                        <a:moveTo>
                          <a:pt x="244" y="335"/>
                        </a:moveTo>
                        <a:cubicBezTo>
                          <a:pt x="245" y="337"/>
                          <a:pt x="247" y="337"/>
                          <a:pt x="248" y="336"/>
                        </a:cubicBezTo>
                        <a:cubicBezTo>
                          <a:pt x="250" y="335"/>
                          <a:pt x="250" y="333"/>
                          <a:pt x="249" y="33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1"/>
                          <a:pt x="12" y="1"/>
                          <a:pt x="11" y="1"/>
                        </a:cubicBezTo>
                        <a:cubicBezTo>
                          <a:pt x="10" y="0"/>
                          <a:pt x="9" y="1"/>
                          <a:pt x="8" y="1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7"/>
                          <a:pt x="0" y="8"/>
                          <a:pt x="0" y="9"/>
                        </a:cubicBezTo>
                        <a:cubicBezTo>
                          <a:pt x="0" y="10"/>
                          <a:pt x="0" y="11"/>
                          <a:pt x="1" y="12"/>
                        </a:cubicBezTo>
                        <a:lnTo>
                          <a:pt x="244" y="33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3" name="Freeform 222">
                    <a:extLst>
                      <a:ext uri="{FF2B5EF4-FFF2-40B4-BE49-F238E27FC236}">
                        <a16:creationId xmlns:a16="http://schemas.microsoft.com/office/drawing/2014/main" id="{CCA370C9-3CB6-40EA-8E1B-03F0B11E41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16689" y="1217613"/>
                    <a:ext cx="623888" cy="519113"/>
                  </a:xfrm>
                  <a:custGeom>
                    <a:avLst/>
                    <a:gdLst>
                      <a:gd name="T0" fmla="*/ 318 w 323"/>
                      <a:gd name="T1" fmla="*/ 267 h 268"/>
                      <a:gd name="T2" fmla="*/ 322 w 323"/>
                      <a:gd name="T3" fmla="*/ 266 h 268"/>
                      <a:gd name="T4" fmla="*/ 321 w 323"/>
                      <a:gd name="T5" fmla="*/ 262 h 268"/>
                      <a:gd name="T6" fmla="*/ 12 w 323"/>
                      <a:gd name="T7" fmla="*/ 1 h 268"/>
                      <a:gd name="T8" fmla="*/ 9 w 323"/>
                      <a:gd name="T9" fmla="*/ 0 h 268"/>
                      <a:gd name="T10" fmla="*/ 6 w 323"/>
                      <a:gd name="T11" fmla="*/ 2 h 268"/>
                      <a:gd name="T12" fmla="*/ 1 w 323"/>
                      <a:gd name="T13" fmla="*/ 8 h 268"/>
                      <a:gd name="T14" fmla="*/ 0 w 323"/>
                      <a:gd name="T15" fmla="*/ 11 h 268"/>
                      <a:gd name="T16" fmla="*/ 1 w 323"/>
                      <a:gd name="T17" fmla="*/ 14 h 268"/>
                      <a:gd name="T18" fmla="*/ 318 w 323"/>
                      <a:gd name="T19" fmla="*/ 267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23" h="268">
                        <a:moveTo>
                          <a:pt x="318" y="267"/>
                        </a:moveTo>
                        <a:cubicBezTo>
                          <a:pt x="319" y="268"/>
                          <a:pt x="321" y="268"/>
                          <a:pt x="322" y="266"/>
                        </a:cubicBezTo>
                        <a:cubicBezTo>
                          <a:pt x="323" y="265"/>
                          <a:pt x="323" y="263"/>
                          <a:pt x="321" y="262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1"/>
                          <a:pt x="10" y="0"/>
                          <a:pt x="9" y="0"/>
                        </a:cubicBezTo>
                        <a:cubicBezTo>
                          <a:pt x="8" y="0"/>
                          <a:pt x="7" y="1"/>
                          <a:pt x="6" y="2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10"/>
                          <a:pt x="0" y="11"/>
                        </a:cubicBezTo>
                        <a:cubicBezTo>
                          <a:pt x="0" y="12"/>
                          <a:pt x="1" y="13"/>
                          <a:pt x="1" y="14"/>
                        </a:cubicBezTo>
                        <a:lnTo>
                          <a:pt x="318" y="26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4" name="Freeform 223">
                    <a:extLst>
                      <a:ext uri="{FF2B5EF4-FFF2-40B4-BE49-F238E27FC236}">
                        <a16:creationId xmlns:a16="http://schemas.microsoft.com/office/drawing/2014/main" id="{CA1C0F81-C193-46D3-BB55-9785684322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51589" y="1481138"/>
                    <a:ext cx="727075" cy="352425"/>
                  </a:xfrm>
                  <a:custGeom>
                    <a:avLst/>
                    <a:gdLst>
                      <a:gd name="T0" fmla="*/ 2 w 376"/>
                      <a:gd name="T1" fmla="*/ 15 h 182"/>
                      <a:gd name="T2" fmla="*/ 372 w 376"/>
                      <a:gd name="T3" fmla="*/ 181 h 182"/>
                      <a:gd name="T4" fmla="*/ 376 w 376"/>
                      <a:gd name="T5" fmla="*/ 180 h 182"/>
                      <a:gd name="T6" fmla="*/ 374 w 376"/>
                      <a:gd name="T7" fmla="*/ 176 h 182"/>
                      <a:gd name="T8" fmla="*/ 9 w 376"/>
                      <a:gd name="T9" fmla="*/ 0 h 182"/>
                      <a:gd name="T10" fmla="*/ 6 w 376"/>
                      <a:gd name="T11" fmla="*/ 0 h 182"/>
                      <a:gd name="T12" fmla="*/ 4 w 376"/>
                      <a:gd name="T13" fmla="*/ 2 h 182"/>
                      <a:gd name="T14" fmla="*/ 1 w 376"/>
                      <a:gd name="T15" fmla="*/ 9 h 182"/>
                      <a:gd name="T16" fmla="*/ 0 w 376"/>
                      <a:gd name="T17" fmla="*/ 12 h 182"/>
                      <a:gd name="T18" fmla="*/ 2 w 376"/>
                      <a:gd name="T19" fmla="*/ 15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6" h="182">
                        <a:moveTo>
                          <a:pt x="2" y="15"/>
                        </a:moveTo>
                        <a:cubicBezTo>
                          <a:pt x="372" y="181"/>
                          <a:pt x="372" y="181"/>
                          <a:pt x="372" y="181"/>
                        </a:cubicBezTo>
                        <a:cubicBezTo>
                          <a:pt x="373" y="182"/>
                          <a:pt x="375" y="181"/>
                          <a:pt x="376" y="180"/>
                        </a:cubicBezTo>
                        <a:cubicBezTo>
                          <a:pt x="376" y="178"/>
                          <a:pt x="376" y="177"/>
                          <a:pt x="374" y="176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0"/>
                          <a:pt x="4" y="1"/>
                          <a:pt x="4" y="2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1"/>
                          <a:pt x="0" y="12"/>
                        </a:cubicBezTo>
                        <a:cubicBezTo>
                          <a:pt x="1" y="13"/>
                          <a:pt x="2" y="14"/>
                          <a:pt x="2" y="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5" name="Freeform 224">
                    <a:extLst>
                      <a:ext uri="{FF2B5EF4-FFF2-40B4-BE49-F238E27FC236}">
                        <a16:creationId xmlns:a16="http://schemas.microsoft.com/office/drawing/2014/main" id="{90FDB5A7-3F8F-4EB3-8F7B-4097F4CE9C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38914" y="1831976"/>
                    <a:ext cx="504825" cy="109538"/>
                  </a:xfrm>
                  <a:custGeom>
                    <a:avLst/>
                    <a:gdLst>
                      <a:gd name="T0" fmla="*/ 260 w 261"/>
                      <a:gd name="T1" fmla="*/ 56 h 57"/>
                      <a:gd name="T2" fmla="*/ 257 w 261"/>
                      <a:gd name="T3" fmla="*/ 51 h 57"/>
                      <a:gd name="T4" fmla="*/ 6 w 261"/>
                      <a:gd name="T5" fmla="*/ 1 h 57"/>
                      <a:gd name="T6" fmla="*/ 3 w 261"/>
                      <a:gd name="T7" fmla="*/ 1 h 57"/>
                      <a:gd name="T8" fmla="*/ 1 w 261"/>
                      <a:gd name="T9" fmla="*/ 4 h 57"/>
                      <a:gd name="T10" fmla="*/ 0 w 261"/>
                      <a:gd name="T11" fmla="*/ 8 h 57"/>
                      <a:gd name="T12" fmla="*/ 1 w 261"/>
                      <a:gd name="T13" fmla="*/ 11 h 57"/>
                      <a:gd name="T14" fmla="*/ 4 w 261"/>
                      <a:gd name="T15" fmla="*/ 13 h 57"/>
                      <a:gd name="T16" fmla="*/ 258 w 261"/>
                      <a:gd name="T17" fmla="*/ 57 h 57"/>
                      <a:gd name="T18" fmla="*/ 260 w 261"/>
                      <a:gd name="T19" fmla="*/ 56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1" h="57">
                        <a:moveTo>
                          <a:pt x="260" y="56"/>
                        </a:moveTo>
                        <a:cubicBezTo>
                          <a:pt x="261" y="54"/>
                          <a:pt x="259" y="51"/>
                          <a:pt x="257" y="51"/>
                        </a:cubicBezTo>
                        <a:cubicBezTo>
                          <a:pt x="173" y="35"/>
                          <a:pt x="90" y="17"/>
                          <a:pt x="6" y="1"/>
                        </a:cubicBez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2" y="2"/>
                          <a:pt x="1" y="3"/>
                          <a:pt x="1" y="4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9"/>
                          <a:pt x="0" y="10"/>
                          <a:pt x="1" y="11"/>
                        </a:cubicBezTo>
                        <a:cubicBezTo>
                          <a:pt x="2" y="12"/>
                          <a:pt x="2" y="13"/>
                          <a:pt x="4" y="13"/>
                        </a:cubicBezTo>
                        <a:cubicBezTo>
                          <a:pt x="88" y="27"/>
                          <a:pt x="173" y="43"/>
                          <a:pt x="258" y="57"/>
                        </a:cubicBezTo>
                        <a:cubicBezTo>
                          <a:pt x="259" y="57"/>
                          <a:pt x="260" y="57"/>
                          <a:pt x="260" y="56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6" name="Freeform 225">
                    <a:extLst>
                      <a:ext uri="{FF2B5EF4-FFF2-40B4-BE49-F238E27FC236}">
                        <a16:creationId xmlns:a16="http://schemas.microsoft.com/office/drawing/2014/main" id="{FB4FA0BB-C76B-46F0-86BB-743CF41F93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59514" y="1778001"/>
                    <a:ext cx="203200" cy="63500"/>
                  </a:xfrm>
                  <a:custGeom>
                    <a:avLst/>
                    <a:gdLst>
                      <a:gd name="T0" fmla="*/ 3 w 105"/>
                      <a:gd name="T1" fmla="*/ 15 h 33"/>
                      <a:gd name="T2" fmla="*/ 99 w 105"/>
                      <a:gd name="T3" fmla="*/ 32 h 33"/>
                      <a:gd name="T4" fmla="*/ 104 w 105"/>
                      <a:gd name="T5" fmla="*/ 29 h 33"/>
                      <a:gd name="T6" fmla="*/ 105 w 105"/>
                      <a:gd name="T7" fmla="*/ 24 h 33"/>
                      <a:gd name="T8" fmla="*/ 101 w 105"/>
                      <a:gd name="T9" fmla="*/ 19 h 33"/>
                      <a:gd name="T10" fmla="*/ 6 w 105"/>
                      <a:gd name="T11" fmla="*/ 0 h 33"/>
                      <a:gd name="T12" fmla="*/ 3 w 105"/>
                      <a:gd name="T13" fmla="*/ 0 h 33"/>
                      <a:gd name="T14" fmla="*/ 1 w 105"/>
                      <a:gd name="T15" fmla="*/ 3 h 33"/>
                      <a:gd name="T16" fmla="*/ 0 w 105"/>
                      <a:gd name="T17" fmla="*/ 11 h 33"/>
                      <a:gd name="T18" fmla="*/ 1 w 105"/>
                      <a:gd name="T19" fmla="*/ 14 h 33"/>
                      <a:gd name="T20" fmla="*/ 3 w 105"/>
                      <a:gd name="T21" fmla="*/ 15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5" h="33">
                        <a:moveTo>
                          <a:pt x="3" y="15"/>
                        </a:moveTo>
                        <a:cubicBezTo>
                          <a:pt x="35" y="21"/>
                          <a:pt x="67" y="27"/>
                          <a:pt x="99" y="32"/>
                        </a:cubicBezTo>
                        <a:cubicBezTo>
                          <a:pt x="101" y="33"/>
                          <a:pt x="103" y="31"/>
                          <a:pt x="104" y="29"/>
                        </a:cubicBezTo>
                        <a:cubicBezTo>
                          <a:pt x="105" y="24"/>
                          <a:pt x="105" y="24"/>
                          <a:pt x="105" y="24"/>
                        </a:cubicBezTo>
                        <a:cubicBezTo>
                          <a:pt x="105" y="21"/>
                          <a:pt x="104" y="19"/>
                          <a:pt x="101" y="19"/>
                        </a:cubicBezTo>
                        <a:cubicBezTo>
                          <a:pt x="70" y="13"/>
                          <a:pt x="38" y="6"/>
                          <a:pt x="6" y="0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  <a:cubicBezTo>
                          <a:pt x="2" y="1"/>
                          <a:pt x="2" y="2"/>
                          <a:pt x="1" y="3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2"/>
                          <a:pt x="0" y="13"/>
                          <a:pt x="1" y="14"/>
                        </a:cubicBezTo>
                        <a:cubicBezTo>
                          <a:pt x="1" y="15"/>
                          <a:pt x="2" y="15"/>
                          <a:pt x="3" y="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7" name="Freeform 226">
                    <a:extLst>
                      <a:ext uri="{FF2B5EF4-FFF2-40B4-BE49-F238E27FC236}">
                        <a16:creationId xmlns:a16="http://schemas.microsoft.com/office/drawing/2014/main" id="{B64A6076-173E-4192-B355-88AF0EB43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64351" y="2044701"/>
                    <a:ext cx="171450" cy="25400"/>
                  </a:xfrm>
                  <a:custGeom>
                    <a:avLst/>
                    <a:gdLst>
                      <a:gd name="T0" fmla="*/ 3 w 89"/>
                      <a:gd name="T1" fmla="*/ 5 h 13"/>
                      <a:gd name="T2" fmla="*/ 1 w 89"/>
                      <a:gd name="T3" fmla="*/ 6 h 13"/>
                      <a:gd name="T4" fmla="*/ 0 w 89"/>
                      <a:gd name="T5" fmla="*/ 9 h 13"/>
                      <a:gd name="T6" fmla="*/ 1 w 89"/>
                      <a:gd name="T7" fmla="*/ 12 h 13"/>
                      <a:gd name="T8" fmla="*/ 4 w 89"/>
                      <a:gd name="T9" fmla="*/ 13 h 13"/>
                      <a:gd name="T10" fmla="*/ 86 w 89"/>
                      <a:gd name="T11" fmla="*/ 6 h 13"/>
                      <a:gd name="T12" fmla="*/ 89 w 89"/>
                      <a:gd name="T13" fmla="*/ 3 h 13"/>
                      <a:gd name="T14" fmla="*/ 86 w 89"/>
                      <a:gd name="T15" fmla="*/ 0 h 13"/>
                      <a:gd name="T16" fmla="*/ 3 w 89"/>
                      <a:gd name="T17" fmla="*/ 5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9" h="13">
                        <a:moveTo>
                          <a:pt x="3" y="5"/>
                        </a:moveTo>
                        <a:cubicBezTo>
                          <a:pt x="2" y="5"/>
                          <a:pt x="1" y="6"/>
                          <a:pt x="1" y="6"/>
                        </a:cubicBezTo>
                        <a:cubicBezTo>
                          <a:pt x="0" y="7"/>
                          <a:pt x="0" y="8"/>
                          <a:pt x="0" y="9"/>
                        </a:cubicBezTo>
                        <a:cubicBezTo>
                          <a:pt x="0" y="10"/>
                          <a:pt x="0" y="11"/>
                          <a:pt x="1" y="12"/>
                        </a:cubicBezTo>
                        <a:cubicBezTo>
                          <a:pt x="2" y="13"/>
                          <a:pt x="3" y="13"/>
                          <a:pt x="4" y="13"/>
                        </a:cubicBezTo>
                        <a:cubicBezTo>
                          <a:pt x="86" y="6"/>
                          <a:pt x="86" y="6"/>
                          <a:pt x="86" y="6"/>
                        </a:cubicBezTo>
                        <a:cubicBezTo>
                          <a:pt x="88" y="6"/>
                          <a:pt x="89" y="5"/>
                          <a:pt x="89" y="3"/>
                        </a:cubicBezTo>
                        <a:cubicBezTo>
                          <a:pt x="89" y="1"/>
                          <a:pt x="88" y="0"/>
                          <a:pt x="86" y="0"/>
                        </a:cubicBezTo>
                        <a:lnTo>
                          <a:pt x="3" y="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8" name="Freeform 227">
                    <a:extLst>
                      <a:ext uri="{FF2B5EF4-FFF2-40B4-BE49-F238E27FC236}">
                        <a16:creationId xmlns:a16="http://schemas.microsoft.com/office/drawing/2014/main" id="{5781BA98-35A2-42D6-B99E-70806CE775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29389" y="2060576"/>
                    <a:ext cx="244475" cy="34925"/>
                  </a:xfrm>
                  <a:custGeom>
                    <a:avLst/>
                    <a:gdLst>
                      <a:gd name="T0" fmla="*/ 2 w 126"/>
                      <a:gd name="T1" fmla="*/ 17 h 18"/>
                      <a:gd name="T2" fmla="*/ 5 w 126"/>
                      <a:gd name="T3" fmla="*/ 18 h 18"/>
                      <a:gd name="T4" fmla="*/ 122 w 126"/>
                      <a:gd name="T5" fmla="*/ 10 h 18"/>
                      <a:gd name="T6" fmla="*/ 126 w 126"/>
                      <a:gd name="T7" fmla="*/ 5 h 18"/>
                      <a:gd name="T8" fmla="*/ 125 w 126"/>
                      <a:gd name="T9" fmla="*/ 4 h 18"/>
                      <a:gd name="T10" fmla="*/ 121 w 126"/>
                      <a:gd name="T11" fmla="*/ 0 h 18"/>
                      <a:gd name="T12" fmla="*/ 4 w 126"/>
                      <a:gd name="T13" fmla="*/ 6 h 18"/>
                      <a:gd name="T14" fmla="*/ 2 w 126"/>
                      <a:gd name="T15" fmla="*/ 7 h 18"/>
                      <a:gd name="T16" fmla="*/ 1 w 126"/>
                      <a:gd name="T17" fmla="*/ 10 h 18"/>
                      <a:gd name="T18" fmla="*/ 1 w 126"/>
                      <a:gd name="T19" fmla="*/ 14 h 18"/>
                      <a:gd name="T20" fmla="*/ 2 w 126"/>
                      <a:gd name="T21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6" h="18">
                        <a:moveTo>
                          <a:pt x="2" y="17"/>
                        </a:moveTo>
                        <a:cubicBezTo>
                          <a:pt x="3" y="18"/>
                          <a:pt x="4" y="18"/>
                          <a:pt x="5" y="18"/>
                        </a:cubicBezTo>
                        <a:cubicBezTo>
                          <a:pt x="122" y="10"/>
                          <a:pt x="122" y="10"/>
                          <a:pt x="122" y="10"/>
                        </a:cubicBezTo>
                        <a:cubicBezTo>
                          <a:pt x="124" y="9"/>
                          <a:pt x="126" y="7"/>
                          <a:pt x="126" y="5"/>
                        </a:cubicBezTo>
                        <a:cubicBezTo>
                          <a:pt x="125" y="4"/>
                          <a:pt x="125" y="4"/>
                          <a:pt x="125" y="4"/>
                        </a:cubicBezTo>
                        <a:cubicBezTo>
                          <a:pt x="125" y="2"/>
                          <a:pt x="123" y="0"/>
                          <a:pt x="121" y="0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7"/>
                          <a:pt x="2" y="7"/>
                        </a:cubicBezTo>
                        <a:cubicBezTo>
                          <a:pt x="1" y="8"/>
                          <a:pt x="0" y="9"/>
                          <a:pt x="1" y="10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6"/>
                          <a:pt x="1" y="17"/>
                          <a:pt x="2" y="1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9" name="Freeform 228">
                    <a:extLst>
                      <a:ext uri="{FF2B5EF4-FFF2-40B4-BE49-F238E27FC236}">
                        <a16:creationId xmlns:a16="http://schemas.microsoft.com/office/drawing/2014/main" id="{CE9EA168-1498-49C0-B1E9-0D81CC2F85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42051" y="2078038"/>
                    <a:ext cx="206375" cy="39688"/>
                  </a:xfrm>
                  <a:custGeom>
                    <a:avLst/>
                    <a:gdLst>
                      <a:gd name="T0" fmla="*/ 107 w 107"/>
                      <a:gd name="T1" fmla="*/ 9 h 21"/>
                      <a:gd name="T2" fmla="*/ 107 w 107"/>
                      <a:gd name="T3" fmla="*/ 4 h 21"/>
                      <a:gd name="T4" fmla="*/ 106 w 107"/>
                      <a:gd name="T5" fmla="*/ 1 h 21"/>
                      <a:gd name="T6" fmla="*/ 103 w 107"/>
                      <a:gd name="T7" fmla="*/ 0 h 21"/>
                      <a:gd name="T8" fmla="*/ 4 w 107"/>
                      <a:gd name="T9" fmla="*/ 5 h 21"/>
                      <a:gd name="T10" fmla="*/ 0 w 107"/>
                      <a:gd name="T11" fmla="*/ 9 h 21"/>
                      <a:gd name="T12" fmla="*/ 0 w 107"/>
                      <a:gd name="T13" fmla="*/ 17 h 21"/>
                      <a:gd name="T14" fmla="*/ 1 w 107"/>
                      <a:gd name="T15" fmla="*/ 20 h 21"/>
                      <a:gd name="T16" fmla="*/ 4 w 107"/>
                      <a:gd name="T17" fmla="*/ 21 h 21"/>
                      <a:gd name="T18" fmla="*/ 104 w 107"/>
                      <a:gd name="T19" fmla="*/ 13 h 21"/>
                      <a:gd name="T20" fmla="*/ 107 w 107"/>
                      <a:gd name="T21" fmla="*/ 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7" h="21">
                        <a:moveTo>
                          <a:pt x="107" y="9"/>
                        </a:moveTo>
                        <a:cubicBezTo>
                          <a:pt x="107" y="4"/>
                          <a:pt x="107" y="4"/>
                          <a:pt x="107" y="4"/>
                        </a:cubicBezTo>
                        <a:cubicBezTo>
                          <a:pt x="107" y="3"/>
                          <a:pt x="107" y="2"/>
                          <a:pt x="106" y="1"/>
                        </a:cubicBezTo>
                        <a:cubicBezTo>
                          <a:pt x="106" y="0"/>
                          <a:pt x="104" y="0"/>
                          <a:pt x="103" y="0"/>
                        </a:cubicBezTo>
                        <a:cubicBezTo>
                          <a:pt x="69" y="0"/>
                          <a:pt x="36" y="5"/>
                          <a:pt x="4" y="5"/>
                        </a:cubicBezTo>
                        <a:cubicBezTo>
                          <a:pt x="2" y="5"/>
                          <a:pt x="0" y="7"/>
                          <a:pt x="0" y="9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8"/>
                          <a:pt x="1" y="19"/>
                          <a:pt x="1" y="20"/>
                        </a:cubicBezTo>
                        <a:cubicBezTo>
                          <a:pt x="2" y="21"/>
                          <a:pt x="3" y="21"/>
                          <a:pt x="4" y="21"/>
                        </a:cubicBezTo>
                        <a:cubicBezTo>
                          <a:pt x="38" y="20"/>
                          <a:pt x="71" y="14"/>
                          <a:pt x="104" y="13"/>
                        </a:cubicBezTo>
                        <a:cubicBezTo>
                          <a:pt x="106" y="13"/>
                          <a:pt x="107" y="11"/>
                          <a:pt x="107" y="9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0" name="Freeform 229">
                    <a:extLst>
                      <a:ext uri="{FF2B5EF4-FFF2-40B4-BE49-F238E27FC236}">
                        <a16:creationId xmlns:a16="http://schemas.microsoft.com/office/drawing/2014/main" id="{867DCFAD-EB7A-44B3-9F66-980B2D1B60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97614" y="2157413"/>
                    <a:ext cx="762000" cy="266700"/>
                  </a:xfrm>
                  <a:custGeom>
                    <a:avLst/>
                    <a:gdLst>
                      <a:gd name="T0" fmla="*/ 8 w 394"/>
                      <a:gd name="T1" fmla="*/ 137 h 138"/>
                      <a:gd name="T2" fmla="*/ 392 w 394"/>
                      <a:gd name="T3" fmla="*/ 6 h 138"/>
                      <a:gd name="T4" fmla="*/ 393 w 394"/>
                      <a:gd name="T5" fmla="*/ 3 h 138"/>
                      <a:gd name="T6" fmla="*/ 390 w 394"/>
                      <a:gd name="T7" fmla="*/ 1 h 138"/>
                      <a:gd name="T8" fmla="*/ 3 w 394"/>
                      <a:gd name="T9" fmla="*/ 122 h 138"/>
                      <a:gd name="T10" fmla="*/ 1 w 394"/>
                      <a:gd name="T11" fmla="*/ 124 h 138"/>
                      <a:gd name="T12" fmla="*/ 1 w 394"/>
                      <a:gd name="T13" fmla="*/ 128 h 138"/>
                      <a:gd name="T14" fmla="*/ 3 w 394"/>
                      <a:gd name="T15" fmla="*/ 135 h 138"/>
                      <a:gd name="T16" fmla="*/ 5 w 394"/>
                      <a:gd name="T17" fmla="*/ 137 h 138"/>
                      <a:gd name="T18" fmla="*/ 8 w 394"/>
                      <a:gd name="T19" fmla="*/ 137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4" h="138">
                        <a:moveTo>
                          <a:pt x="8" y="137"/>
                        </a:moveTo>
                        <a:cubicBezTo>
                          <a:pt x="392" y="6"/>
                          <a:pt x="392" y="6"/>
                          <a:pt x="392" y="6"/>
                        </a:cubicBezTo>
                        <a:cubicBezTo>
                          <a:pt x="393" y="6"/>
                          <a:pt x="394" y="4"/>
                          <a:pt x="393" y="3"/>
                        </a:cubicBezTo>
                        <a:cubicBezTo>
                          <a:pt x="393" y="1"/>
                          <a:pt x="391" y="0"/>
                          <a:pt x="390" y="1"/>
                        </a:cubicBezTo>
                        <a:cubicBezTo>
                          <a:pt x="3" y="122"/>
                          <a:pt x="3" y="122"/>
                          <a:pt x="3" y="122"/>
                        </a:cubicBezTo>
                        <a:cubicBezTo>
                          <a:pt x="2" y="123"/>
                          <a:pt x="2" y="124"/>
                          <a:pt x="1" y="124"/>
                        </a:cubicBezTo>
                        <a:cubicBezTo>
                          <a:pt x="1" y="125"/>
                          <a:pt x="0" y="127"/>
                          <a:pt x="1" y="128"/>
                        </a:cubicBezTo>
                        <a:cubicBezTo>
                          <a:pt x="3" y="135"/>
                          <a:pt x="3" y="135"/>
                          <a:pt x="3" y="135"/>
                        </a:cubicBezTo>
                        <a:cubicBezTo>
                          <a:pt x="4" y="136"/>
                          <a:pt x="4" y="137"/>
                          <a:pt x="5" y="137"/>
                        </a:cubicBezTo>
                        <a:cubicBezTo>
                          <a:pt x="6" y="138"/>
                          <a:pt x="7" y="138"/>
                          <a:pt x="8" y="13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1" name="Freeform 230">
                    <a:extLst>
                      <a:ext uri="{FF2B5EF4-FFF2-40B4-BE49-F238E27FC236}">
                        <a16:creationId xmlns:a16="http://schemas.microsoft.com/office/drawing/2014/main" id="{F91BB796-9432-4C89-9F03-3990613840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92914" y="2260601"/>
                    <a:ext cx="315913" cy="207963"/>
                  </a:xfrm>
                  <a:custGeom>
                    <a:avLst/>
                    <a:gdLst>
                      <a:gd name="T0" fmla="*/ 159 w 163"/>
                      <a:gd name="T1" fmla="*/ 1 h 107"/>
                      <a:gd name="T2" fmla="*/ 2 w 163"/>
                      <a:gd name="T3" fmla="*/ 98 h 107"/>
                      <a:gd name="T4" fmla="*/ 1 w 163"/>
                      <a:gd name="T5" fmla="*/ 100 h 107"/>
                      <a:gd name="T6" fmla="*/ 1 w 163"/>
                      <a:gd name="T7" fmla="*/ 103 h 107"/>
                      <a:gd name="T8" fmla="*/ 2 w 163"/>
                      <a:gd name="T9" fmla="*/ 105 h 107"/>
                      <a:gd name="T10" fmla="*/ 5 w 163"/>
                      <a:gd name="T11" fmla="*/ 107 h 107"/>
                      <a:gd name="T12" fmla="*/ 8 w 163"/>
                      <a:gd name="T13" fmla="*/ 106 h 107"/>
                      <a:gd name="T14" fmla="*/ 162 w 163"/>
                      <a:gd name="T15" fmla="*/ 5 h 107"/>
                      <a:gd name="T16" fmla="*/ 162 w 163"/>
                      <a:gd name="T17" fmla="*/ 1 h 107"/>
                      <a:gd name="T18" fmla="*/ 159 w 163"/>
                      <a:gd name="T19" fmla="*/ 1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3" h="107">
                        <a:moveTo>
                          <a:pt x="159" y="1"/>
                        </a:moveTo>
                        <a:cubicBezTo>
                          <a:pt x="2" y="98"/>
                          <a:pt x="2" y="98"/>
                          <a:pt x="2" y="98"/>
                        </a:cubicBezTo>
                        <a:cubicBezTo>
                          <a:pt x="1" y="98"/>
                          <a:pt x="1" y="99"/>
                          <a:pt x="1" y="100"/>
                        </a:cubicBezTo>
                        <a:cubicBezTo>
                          <a:pt x="0" y="101"/>
                          <a:pt x="0" y="102"/>
                          <a:pt x="1" y="103"/>
                        </a:cubicBezTo>
                        <a:cubicBezTo>
                          <a:pt x="2" y="105"/>
                          <a:pt x="2" y="105"/>
                          <a:pt x="2" y="105"/>
                        </a:cubicBezTo>
                        <a:cubicBezTo>
                          <a:pt x="3" y="106"/>
                          <a:pt x="4" y="107"/>
                          <a:pt x="5" y="107"/>
                        </a:cubicBezTo>
                        <a:cubicBezTo>
                          <a:pt x="6" y="107"/>
                          <a:pt x="7" y="107"/>
                          <a:pt x="8" y="106"/>
                        </a:cubicBezTo>
                        <a:cubicBezTo>
                          <a:pt x="162" y="5"/>
                          <a:pt x="162" y="5"/>
                          <a:pt x="162" y="5"/>
                        </a:cubicBezTo>
                        <a:cubicBezTo>
                          <a:pt x="163" y="5"/>
                          <a:pt x="163" y="3"/>
                          <a:pt x="162" y="1"/>
                        </a:cubicBezTo>
                        <a:cubicBezTo>
                          <a:pt x="162" y="0"/>
                          <a:pt x="160" y="0"/>
                          <a:pt x="159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2" name="Freeform 231">
                    <a:extLst>
                      <a:ext uri="{FF2B5EF4-FFF2-40B4-BE49-F238E27FC236}">
                        <a16:creationId xmlns:a16="http://schemas.microsoft.com/office/drawing/2014/main" id="{CC06BEED-6335-4FD6-8D90-4E868E93AF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29376" y="2493963"/>
                    <a:ext cx="312738" cy="211138"/>
                  </a:xfrm>
                  <a:custGeom>
                    <a:avLst/>
                    <a:gdLst>
                      <a:gd name="T0" fmla="*/ 1 w 162"/>
                      <a:gd name="T1" fmla="*/ 97 h 109"/>
                      <a:gd name="T2" fmla="*/ 1 w 162"/>
                      <a:gd name="T3" fmla="*/ 100 h 109"/>
                      <a:gd name="T4" fmla="*/ 6 w 162"/>
                      <a:gd name="T5" fmla="*/ 107 h 109"/>
                      <a:gd name="T6" fmla="*/ 8 w 162"/>
                      <a:gd name="T7" fmla="*/ 108 h 109"/>
                      <a:gd name="T8" fmla="*/ 11 w 162"/>
                      <a:gd name="T9" fmla="*/ 108 h 109"/>
                      <a:gd name="T10" fmla="*/ 160 w 162"/>
                      <a:gd name="T11" fmla="*/ 10 h 109"/>
                      <a:gd name="T12" fmla="*/ 161 w 162"/>
                      <a:gd name="T13" fmla="*/ 5 h 109"/>
                      <a:gd name="T14" fmla="*/ 159 w 162"/>
                      <a:gd name="T15" fmla="*/ 2 h 109"/>
                      <a:gd name="T16" fmla="*/ 153 w 162"/>
                      <a:gd name="T17" fmla="*/ 1 h 109"/>
                      <a:gd name="T18" fmla="*/ 2 w 162"/>
                      <a:gd name="T19" fmla="*/ 95 h 109"/>
                      <a:gd name="T20" fmla="*/ 1 w 162"/>
                      <a:gd name="T21" fmla="*/ 97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2" h="109">
                        <a:moveTo>
                          <a:pt x="1" y="97"/>
                        </a:moveTo>
                        <a:cubicBezTo>
                          <a:pt x="0" y="98"/>
                          <a:pt x="1" y="99"/>
                          <a:pt x="1" y="100"/>
                        </a:cubicBezTo>
                        <a:cubicBezTo>
                          <a:pt x="6" y="107"/>
                          <a:pt x="6" y="107"/>
                          <a:pt x="6" y="107"/>
                        </a:cubicBezTo>
                        <a:cubicBezTo>
                          <a:pt x="6" y="107"/>
                          <a:pt x="7" y="108"/>
                          <a:pt x="8" y="108"/>
                        </a:cubicBezTo>
                        <a:cubicBezTo>
                          <a:pt x="9" y="109"/>
                          <a:pt x="10" y="108"/>
                          <a:pt x="11" y="108"/>
                        </a:cubicBezTo>
                        <a:cubicBezTo>
                          <a:pt x="60" y="74"/>
                          <a:pt x="112" y="45"/>
                          <a:pt x="160" y="10"/>
                        </a:cubicBezTo>
                        <a:cubicBezTo>
                          <a:pt x="162" y="9"/>
                          <a:pt x="162" y="6"/>
                          <a:pt x="161" y="5"/>
                        </a:cubicBezTo>
                        <a:cubicBezTo>
                          <a:pt x="159" y="2"/>
                          <a:pt x="159" y="2"/>
                          <a:pt x="159" y="2"/>
                        </a:cubicBezTo>
                        <a:cubicBezTo>
                          <a:pt x="158" y="0"/>
                          <a:pt x="155" y="0"/>
                          <a:pt x="153" y="1"/>
                        </a:cubicBezTo>
                        <a:cubicBezTo>
                          <a:pt x="105" y="34"/>
                          <a:pt x="52" y="62"/>
                          <a:pt x="2" y="95"/>
                        </a:cubicBezTo>
                        <a:cubicBezTo>
                          <a:pt x="1" y="95"/>
                          <a:pt x="1" y="96"/>
                          <a:pt x="1" y="9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3" name="Freeform 232">
                    <a:extLst>
                      <a:ext uri="{FF2B5EF4-FFF2-40B4-BE49-F238E27FC236}">
                        <a16:creationId xmlns:a16="http://schemas.microsoft.com/office/drawing/2014/main" id="{DAA51525-982E-48C5-87D9-E273911C84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94539" y="2347913"/>
                    <a:ext cx="87313" cy="93663"/>
                  </a:xfrm>
                  <a:custGeom>
                    <a:avLst/>
                    <a:gdLst>
                      <a:gd name="T0" fmla="*/ 40 w 45"/>
                      <a:gd name="T1" fmla="*/ 2 h 48"/>
                      <a:gd name="T2" fmla="*/ 1 w 45"/>
                      <a:gd name="T3" fmla="*/ 42 h 48"/>
                      <a:gd name="T4" fmla="*/ 1 w 45"/>
                      <a:gd name="T5" fmla="*/ 44 h 48"/>
                      <a:gd name="T6" fmla="*/ 2 w 45"/>
                      <a:gd name="T7" fmla="*/ 47 h 48"/>
                      <a:gd name="T8" fmla="*/ 4 w 45"/>
                      <a:gd name="T9" fmla="*/ 48 h 48"/>
                      <a:gd name="T10" fmla="*/ 7 w 45"/>
                      <a:gd name="T11" fmla="*/ 47 h 48"/>
                      <a:gd name="T12" fmla="*/ 44 w 45"/>
                      <a:gd name="T13" fmla="*/ 5 h 48"/>
                      <a:gd name="T14" fmla="*/ 44 w 45"/>
                      <a:gd name="T15" fmla="*/ 1 h 48"/>
                      <a:gd name="T16" fmla="*/ 40 w 45"/>
                      <a:gd name="T17" fmla="*/ 2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" h="48">
                        <a:moveTo>
                          <a:pt x="40" y="2"/>
                        </a:moveTo>
                        <a:cubicBezTo>
                          <a:pt x="1" y="42"/>
                          <a:pt x="1" y="42"/>
                          <a:pt x="1" y="42"/>
                        </a:cubicBezTo>
                        <a:cubicBezTo>
                          <a:pt x="1" y="42"/>
                          <a:pt x="0" y="43"/>
                          <a:pt x="1" y="44"/>
                        </a:cubicBezTo>
                        <a:cubicBezTo>
                          <a:pt x="1" y="45"/>
                          <a:pt x="1" y="46"/>
                          <a:pt x="2" y="47"/>
                        </a:cubicBezTo>
                        <a:cubicBezTo>
                          <a:pt x="2" y="47"/>
                          <a:pt x="3" y="48"/>
                          <a:pt x="4" y="48"/>
                        </a:cubicBezTo>
                        <a:cubicBezTo>
                          <a:pt x="5" y="48"/>
                          <a:pt x="6" y="47"/>
                          <a:pt x="7" y="47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5" y="4"/>
                          <a:pt x="45" y="3"/>
                          <a:pt x="44" y="1"/>
                        </a:cubicBezTo>
                        <a:cubicBezTo>
                          <a:pt x="43" y="0"/>
                          <a:pt x="41" y="0"/>
                          <a:pt x="4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4" name="Freeform 233">
                    <a:extLst>
                      <a:ext uri="{FF2B5EF4-FFF2-40B4-BE49-F238E27FC236}">
                        <a16:creationId xmlns:a16="http://schemas.microsoft.com/office/drawing/2014/main" id="{1223AA37-D522-44EB-86E5-7F182E0CC9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29401" y="2495551"/>
                    <a:ext cx="417513" cy="444500"/>
                  </a:xfrm>
                  <a:custGeom>
                    <a:avLst/>
                    <a:gdLst>
                      <a:gd name="T0" fmla="*/ 214 w 216"/>
                      <a:gd name="T1" fmla="*/ 2 h 230"/>
                      <a:gd name="T2" fmla="*/ 208 w 216"/>
                      <a:gd name="T3" fmla="*/ 2 h 230"/>
                      <a:gd name="T4" fmla="*/ 1 w 216"/>
                      <a:gd name="T5" fmla="*/ 218 h 230"/>
                      <a:gd name="T6" fmla="*/ 0 w 216"/>
                      <a:gd name="T7" fmla="*/ 221 h 230"/>
                      <a:gd name="T8" fmla="*/ 1 w 216"/>
                      <a:gd name="T9" fmla="*/ 224 h 230"/>
                      <a:gd name="T10" fmla="*/ 7 w 216"/>
                      <a:gd name="T11" fmla="*/ 229 h 230"/>
                      <a:gd name="T12" fmla="*/ 10 w 216"/>
                      <a:gd name="T13" fmla="*/ 230 h 230"/>
                      <a:gd name="T14" fmla="*/ 12 w 216"/>
                      <a:gd name="T15" fmla="*/ 229 h 230"/>
                      <a:gd name="T16" fmla="*/ 214 w 216"/>
                      <a:gd name="T17" fmla="*/ 7 h 230"/>
                      <a:gd name="T18" fmla="*/ 214 w 216"/>
                      <a:gd name="T19" fmla="*/ 2 h 2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6" h="230">
                        <a:moveTo>
                          <a:pt x="214" y="2"/>
                        </a:moveTo>
                        <a:cubicBezTo>
                          <a:pt x="212" y="0"/>
                          <a:pt x="210" y="0"/>
                          <a:pt x="208" y="2"/>
                        </a:cubicBezTo>
                        <a:cubicBezTo>
                          <a:pt x="138" y="73"/>
                          <a:pt x="70" y="146"/>
                          <a:pt x="1" y="218"/>
                        </a:cubicBezTo>
                        <a:cubicBezTo>
                          <a:pt x="0" y="219"/>
                          <a:pt x="0" y="220"/>
                          <a:pt x="0" y="221"/>
                        </a:cubicBezTo>
                        <a:cubicBezTo>
                          <a:pt x="0" y="222"/>
                          <a:pt x="0" y="223"/>
                          <a:pt x="1" y="224"/>
                        </a:cubicBezTo>
                        <a:cubicBezTo>
                          <a:pt x="7" y="229"/>
                          <a:pt x="7" y="229"/>
                          <a:pt x="7" y="229"/>
                        </a:cubicBezTo>
                        <a:cubicBezTo>
                          <a:pt x="8" y="230"/>
                          <a:pt x="9" y="230"/>
                          <a:pt x="10" y="230"/>
                        </a:cubicBezTo>
                        <a:cubicBezTo>
                          <a:pt x="11" y="230"/>
                          <a:pt x="12" y="230"/>
                          <a:pt x="12" y="229"/>
                        </a:cubicBezTo>
                        <a:cubicBezTo>
                          <a:pt x="79" y="155"/>
                          <a:pt x="145" y="80"/>
                          <a:pt x="214" y="7"/>
                        </a:cubicBezTo>
                        <a:cubicBezTo>
                          <a:pt x="216" y="6"/>
                          <a:pt x="216" y="3"/>
                          <a:pt x="214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5" name="Freeform 234">
                    <a:extLst>
                      <a:ext uri="{FF2B5EF4-FFF2-40B4-BE49-F238E27FC236}">
                        <a16:creationId xmlns:a16="http://schemas.microsoft.com/office/drawing/2014/main" id="{0B22D1D2-46FA-4424-A7AA-7EABED89DD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48514" y="2416176"/>
                    <a:ext cx="127000" cy="215900"/>
                  </a:xfrm>
                  <a:custGeom>
                    <a:avLst/>
                    <a:gdLst>
                      <a:gd name="T0" fmla="*/ 64 w 66"/>
                      <a:gd name="T1" fmla="*/ 1 h 112"/>
                      <a:gd name="T2" fmla="*/ 59 w 66"/>
                      <a:gd name="T3" fmla="*/ 3 h 112"/>
                      <a:gd name="T4" fmla="*/ 1 w 66"/>
                      <a:gd name="T5" fmla="*/ 106 h 112"/>
                      <a:gd name="T6" fmla="*/ 1 w 66"/>
                      <a:gd name="T7" fmla="*/ 109 h 112"/>
                      <a:gd name="T8" fmla="*/ 3 w 66"/>
                      <a:gd name="T9" fmla="*/ 111 h 112"/>
                      <a:gd name="T10" fmla="*/ 3 w 66"/>
                      <a:gd name="T11" fmla="*/ 111 h 112"/>
                      <a:gd name="T12" fmla="*/ 7 w 66"/>
                      <a:gd name="T13" fmla="*/ 112 h 112"/>
                      <a:gd name="T14" fmla="*/ 9 w 66"/>
                      <a:gd name="T15" fmla="*/ 109 h 112"/>
                      <a:gd name="T16" fmla="*/ 65 w 66"/>
                      <a:gd name="T17" fmla="*/ 4 h 112"/>
                      <a:gd name="T18" fmla="*/ 64 w 66"/>
                      <a:gd name="T19" fmla="*/ 1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" h="112">
                        <a:moveTo>
                          <a:pt x="64" y="1"/>
                        </a:moveTo>
                        <a:cubicBezTo>
                          <a:pt x="63" y="0"/>
                          <a:pt x="60" y="1"/>
                          <a:pt x="59" y="3"/>
                        </a:cubicBezTo>
                        <a:cubicBezTo>
                          <a:pt x="39" y="37"/>
                          <a:pt x="19" y="70"/>
                          <a:pt x="1" y="106"/>
                        </a:cubicBezTo>
                        <a:cubicBezTo>
                          <a:pt x="1" y="107"/>
                          <a:pt x="0" y="108"/>
                          <a:pt x="1" y="109"/>
                        </a:cubicBezTo>
                        <a:cubicBezTo>
                          <a:pt x="1" y="110"/>
                          <a:pt x="2" y="111"/>
                          <a:pt x="3" y="111"/>
                        </a:cubicBezTo>
                        <a:cubicBezTo>
                          <a:pt x="3" y="111"/>
                          <a:pt x="3" y="111"/>
                          <a:pt x="3" y="111"/>
                        </a:cubicBezTo>
                        <a:cubicBezTo>
                          <a:pt x="4" y="112"/>
                          <a:pt x="6" y="112"/>
                          <a:pt x="7" y="112"/>
                        </a:cubicBezTo>
                        <a:cubicBezTo>
                          <a:pt x="8" y="111"/>
                          <a:pt x="8" y="110"/>
                          <a:pt x="9" y="109"/>
                        </a:cubicBezTo>
                        <a:cubicBezTo>
                          <a:pt x="26" y="73"/>
                          <a:pt x="46" y="39"/>
                          <a:pt x="65" y="4"/>
                        </a:cubicBezTo>
                        <a:cubicBezTo>
                          <a:pt x="66" y="3"/>
                          <a:pt x="65" y="2"/>
                          <a:pt x="64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6" name="Freeform 235">
                    <a:extLst>
                      <a:ext uri="{FF2B5EF4-FFF2-40B4-BE49-F238E27FC236}">
                        <a16:creationId xmlns:a16="http://schemas.microsoft.com/office/drawing/2014/main" id="{CAF7A785-E723-47F2-9F63-D52207EB2F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78639" y="2705101"/>
                    <a:ext cx="241300" cy="417513"/>
                  </a:xfrm>
                  <a:custGeom>
                    <a:avLst/>
                    <a:gdLst>
                      <a:gd name="T0" fmla="*/ 123 w 125"/>
                      <a:gd name="T1" fmla="*/ 2 h 216"/>
                      <a:gd name="T2" fmla="*/ 121 w 125"/>
                      <a:gd name="T3" fmla="*/ 1 h 216"/>
                      <a:gd name="T4" fmla="*/ 116 w 125"/>
                      <a:gd name="T5" fmla="*/ 3 h 216"/>
                      <a:gd name="T6" fmla="*/ 59 w 125"/>
                      <a:gd name="T7" fmla="*/ 105 h 216"/>
                      <a:gd name="T8" fmla="*/ 1 w 125"/>
                      <a:gd name="T9" fmla="*/ 206 h 216"/>
                      <a:gd name="T10" fmla="*/ 1 w 125"/>
                      <a:gd name="T11" fmla="*/ 209 h 216"/>
                      <a:gd name="T12" fmla="*/ 3 w 125"/>
                      <a:gd name="T13" fmla="*/ 212 h 216"/>
                      <a:gd name="T14" fmla="*/ 10 w 125"/>
                      <a:gd name="T15" fmla="*/ 215 h 216"/>
                      <a:gd name="T16" fmla="*/ 13 w 125"/>
                      <a:gd name="T17" fmla="*/ 215 h 216"/>
                      <a:gd name="T18" fmla="*/ 15 w 125"/>
                      <a:gd name="T19" fmla="*/ 213 h 216"/>
                      <a:gd name="T20" fmla="*/ 70 w 125"/>
                      <a:gd name="T21" fmla="*/ 111 h 216"/>
                      <a:gd name="T22" fmla="*/ 124 w 125"/>
                      <a:gd name="T23" fmla="*/ 7 h 216"/>
                      <a:gd name="T24" fmla="*/ 123 w 125"/>
                      <a:gd name="T25" fmla="*/ 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5" h="216">
                        <a:moveTo>
                          <a:pt x="123" y="2"/>
                        </a:moveTo>
                        <a:cubicBezTo>
                          <a:pt x="121" y="1"/>
                          <a:pt x="121" y="1"/>
                          <a:pt x="121" y="1"/>
                        </a:cubicBezTo>
                        <a:cubicBezTo>
                          <a:pt x="119" y="0"/>
                          <a:pt x="116" y="1"/>
                          <a:pt x="116" y="3"/>
                        </a:cubicBezTo>
                        <a:cubicBezTo>
                          <a:pt x="99" y="38"/>
                          <a:pt x="79" y="71"/>
                          <a:pt x="59" y="105"/>
                        </a:cubicBezTo>
                        <a:cubicBezTo>
                          <a:pt x="39" y="138"/>
                          <a:pt x="19" y="171"/>
                          <a:pt x="1" y="206"/>
                        </a:cubicBezTo>
                        <a:cubicBezTo>
                          <a:pt x="1" y="207"/>
                          <a:pt x="0" y="208"/>
                          <a:pt x="1" y="209"/>
                        </a:cubicBezTo>
                        <a:cubicBezTo>
                          <a:pt x="1" y="210"/>
                          <a:pt x="2" y="211"/>
                          <a:pt x="3" y="212"/>
                        </a:cubicBezTo>
                        <a:cubicBezTo>
                          <a:pt x="10" y="215"/>
                          <a:pt x="10" y="215"/>
                          <a:pt x="10" y="215"/>
                        </a:cubicBezTo>
                        <a:cubicBezTo>
                          <a:pt x="11" y="216"/>
                          <a:pt x="12" y="216"/>
                          <a:pt x="13" y="215"/>
                        </a:cubicBezTo>
                        <a:cubicBezTo>
                          <a:pt x="14" y="215"/>
                          <a:pt x="15" y="214"/>
                          <a:pt x="15" y="213"/>
                        </a:cubicBezTo>
                        <a:cubicBezTo>
                          <a:pt x="32" y="179"/>
                          <a:pt x="51" y="145"/>
                          <a:pt x="70" y="111"/>
                        </a:cubicBezTo>
                        <a:cubicBezTo>
                          <a:pt x="89" y="77"/>
                          <a:pt x="108" y="43"/>
                          <a:pt x="124" y="7"/>
                        </a:cubicBezTo>
                        <a:cubicBezTo>
                          <a:pt x="125" y="5"/>
                          <a:pt x="125" y="3"/>
                          <a:pt x="123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7" name="Freeform 236">
                    <a:extLst>
                      <a:ext uri="{FF2B5EF4-FFF2-40B4-BE49-F238E27FC236}">
                        <a16:creationId xmlns:a16="http://schemas.microsoft.com/office/drawing/2014/main" id="{4996C93F-D5E6-43A8-A615-FCC24FC1BD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7564" y="2459038"/>
                    <a:ext cx="212725" cy="776288"/>
                  </a:xfrm>
                  <a:custGeom>
                    <a:avLst/>
                    <a:gdLst>
                      <a:gd name="T0" fmla="*/ 108 w 110"/>
                      <a:gd name="T1" fmla="*/ 0 h 401"/>
                      <a:gd name="T2" fmla="*/ 105 w 110"/>
                      <a:gd name="T3" fmla="*/ 2 h 401"/>
                      <a:gd name="T4" fmla="*/ 0 w 110"/>
                      <a:gd name="T5" fmla="*/ 394 h 401"/>
                      <a:gd name="T6" fmla="*/ 1 w 110"/>
                      <a:gd name="T7" fmla="*/ 397 h 401"/>
                      <a:gd name="T8" fmla="*/ 3 w 110"/>
                      <a:gd name="T9" fmla="*/ 399 h 401"/>
                      <a:gd name="T10" fmla="*/ 11 w 110"/>
                      <a:gd name="T11" fmla="*/ 400 h 401"/>
                      <a:gd name="T12" fmla="*/ 14 w 110"/>
                      <a:gd name="T13" fmla="*/ 400 h 401"/>
                      <a:gd name="T14" fmla="*/ 15 w 110"/>
                      <a:gd name="T15" fmla="*/ 397 h 401"/>
                      <a:gd name="T16" fmla="*/ 110 w 110"/>
                      <a:gd name="T17" fmla="*/ 3 h 401"/>
                      <a:gd name="T18" fmla="*/ 108 w 110"/>
                      <a:gd name="T19" fmla="*/ 0 h 4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0" h="401">
                        <a:moveTo>
                          <a:pt x="108" y="0"/>
                        </a:moveTo>
                        <a:cubicBezTo>
                          <a:pt x="106" y="0"/>
                          <a:pt x="105" y="1"/>
                          <a:pt x="105" y="2"/>
                        </a:cubicBezTo>
                        <a:cubicBezTo>
                          <a:pt x="0" y="394"/>
                          <a:pt x="0" y="394"/>
                          <a:pt x="0" y="394"/>
                        </a:cubicBezTo>
                        <a:cubicBezTo>
                          <a:pt x="0" y="395"/>
                          <a:pt x="0" y="396"/>
                          <a:pt x="1" y="397"/>
                        </a:cubicBezTo>
                        <a:cubicBezTo>
                          <a:pt x="1" y="398"/>
                          <a:pt x="2" y="398"/>
                          <a:pt x="3" y="399"/>
                        </a:cubicBezTo>
                        <a:cubicBezTo>
                          <a:pt x="11" y="400"/>
                          <a:pt x="11" y="400"/>
                          <a:pt x="11" y="400"/>
                        </a:cubicBezTo>
                        <a:cubicBezTo>
                          <a:pt x="12" y="401"/>
                          <a:pt x="13" y="400"/>
                          <a:pt x="14" y="400"/>
                        </a:cubicBezTo>
                        <a:cubicBezTo>
                          <a:pt x="15" y="399"/>
                          <a:pt x="15" y="398"/>
                          <a:pt x="15" y="397"/>
                        </a:cubicBezTo>
                        <a:cubicBezTo>
                          <a:pt x="110" y="3"/>
                          <a:pt x="110" y="3"/>
                          <a:pt x="110" y="3"/>
                        </a:cubicBezTo>
                        <a:cubicBezTo>
                          <a:pt x="110" y="2"/>
                          <a:pt x="109" y="0"/>
                          <a:pt x="108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8" name="Freeform 237">
                    <a:extLst>
                      <a:ext uri="{FF2B5EF4-FFF2-40B4-BE49-F238E27FC236}">
                        <a16:creationId xmlns:a16="http://schemas.microsoft.com/office/drawing/2014/main" id="{1CABDD84-C718-4273-BF52-55EC1D342D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75539" y="2471738"/>
                    <a:ext cx="30163" cy="796925"/>
                  </a:xfrm>
                  <a:custGeom>
                    <a:avLst/>
                    <a:gdLst>
                      <a:gd name="T0" fmla="*/ 14 w 16"/>
                      <a:gd name="T1" fmla="*/ 411 h 412"/>
                      <a:gd name="T2" fmla="*/ 16 w 16"/>
                      <a:gd name="T3" fmla="*/ 408 h 412"/>
                      <a:gd name="T4" fmla="*/ 11 w 16"/>
                      <a:gd name="T5" fmla="*/ 3 h 412"/>
                      <a:gd name="T6" fmla="*/ 8 w 16"/>
                      <a:gd name="T7" fmla="*/ 0 h 412"/>
                      <a:gd name="T8" fmla="*/ 5 w 16"/>
                      <a:gd name="T9" fmla="*/ 3 h 412"/>
                      <a:gd name="T10" fmla="*/ 0 w 16"/>
                      <a:gd name="T11" fmla="*/ 408 h 412"/>
                      <a:gd name="T12" fmla="*/ 1 w 16"/>
                      <a:gd name="T13" fmla="*/ 411 h 412"/>
                      <a:gd name="T14" fmla="*/ 4 w 16"/>
                      <a:gd name="T15" fmla="*/ 412 h 412"/>
                      <a:gd name="T16" fmla="*/ 12 w 16"/>
                      <a:gd name="T17" fmla="*/ 412 h 412"/>
                      <a:gd name="T18" fmla="*/ 14 w 16"/>
                      <a:gd name="T19" fmla="*/ 411 h 4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412">
                        <a:moveTo>
                          <a:pt x="14" y="411"/>
                        </a:moveTo>
                        <a:cubicBezTo>
                          <a:pt x="15" y="410"/>
                          <a:pt x="16" y="409"/>
                          <a:pt x="16" y="408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8" y="0"/>
                        </a:cubicBezTo>
                        <a:cubicBezTo>
                          <a:pt x="6" y="0"/>
                          <a:pt x="5" y="1"/>
                          <a:pt x="5" y="3"/>
                        </a:cubicBezTo>
                        <a:cubicBezTo>
                          <a:pt x="0" y="408"/>
                          <a:pt x="0" y="408"/>
                          <a:pt x="0" y="408"/>
                        </a:cubicBezTo>
                        <a:cubicBezTo>
                          <a:pt x="0" y="409"/>
                          <a:pt x="0" y="410"/>
                          <a:pt x="1" y="411"/>
                        </a:cubicBezTo>
                        <a:cubicBezTo>
                          <a:pt x="2" y="412"/>
                          <a:pt x="3" y="412"/>
                          <a:pt x="4" y="412"/>
                        </a:cubicBezTo>
                        <a:cubicBezTo>
                          <a:pt x="12" y="412"/>
                          <a:pt x="12" y="412"/>
                          <a:pt x="12" y="412"/>
                        </a:cubicBezTo>
                        <a:cubicBezTo>
                          <a:pt x="13" y="412"/>
                          <a:pt x="14" y="412"/>
                          <a:pt x="14" y="41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9" name="Freeform 238">
                    <a:extLst>
                      <a:ext uri="{FF2B5EF4-FFF2-40B4-BE49-F238E27FC236}">
                        <a16:creationId xmlns:a16="http://schemas.microsoft.com/office/drawing/2014/main" id="{F92974C8-3AA7-4BC6-8413-A7E32B3AF7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97776" y="2455863"/>
                    <a:ext cx="82550" cy="277813"/>
                  </a:xfrm>
                  <a:custGeom>
                    <a:avLst/>
                    <a:gdLst>
                      <a:gd name="T0" fmla="*/ 5 w 43"/>
                      <a:gd name="T1" fmla="*/ 2 h 143"/>
                      <a:gd name="T2" fmla="*/ 3 w 43"/>
                      <a:gd name="T3" fmla="*/ 0 h 143"/>
                      <a:gd name="T4" fmla="*/ 0 w 43"/>
                      <a:gd name="T5" fmla="*/ 5 h 143"/>
                      <a:gd name="T6" fmla="*/ 34 w 43"/>
                      <a:gd name="T7" fmla="*/ 139 h 143"/>
                      <a:gd name="T8" fmla="*/ 35 w 43"/>
                      <a:gd name="T9" fmla="*/ 142 h 143"/>
                      <a:gd name="T10" fmla="*/ 38 w 43"/>
                      <a:gd name="T11" fmla="*/ 142 h 143"/>
                      <a:gd name="T12" fmla="*/ 40 w 43"/>
                      <a:gd name="T13" fmla="*/ 142 h 143"/>
                      <a:gd name="T14" fmla="*/ 42 w 43"/>
                      <a:gd name="T15" fmla="*/ 140 h 143"/>
                      <a:gd name="T16" fmla="*/ 42 w 43"/>
                      <a:gd name="T17" fmla="*/ 137 h 143"/>
                      <a:gd name="T18" fmla="*/ 5 w 43"/>
                      <a:gd name="T19" fmla="*/ 2 h 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143">
                        <a:moveTo>
                          <a:pt x="5" y="2"/>
                        </a:moveTo>
                        <a:cubicBezTo>
                          <a:pt x="5" y="1"/>
                          <a:pt x="4" y="0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ubicBezTo>
                          <a:pt x="10" y="50"/>
                          <a:pt x="23" y="95"/>
                          <a:pt x="34" y="139"/>
                        </a:cubicBezTo>
                        <a:cubicBezTo>
                          <a:pt x="34" y="140"/>
                          <a:pt x="35" y="141"/>
                          <a:pt x="35" y="142"/>
                        </a:cubicBezTo>
                        <a:cubicBezTo>
                          <a:pt x="36" y="142"/>
                          <a:pt x="37" y="143"/>
                          <a:pt x="38" y="142"/>
                        </a:cubicBezTo>
                        <a:cubicBezTo>
                          <a:pt x="40" y="142"/>
                          <a:pt x="40" y="142"/>
                          <a:pt x="40" y="142"/>
                        </a:cubicBezTo>
                        <a:cubicBezTo>
                          <a:pt x="41" y="142"/>
                          <a:pt x="41" y="141"/>
                          <a:pt x="42" y="140"/>
                        </a:cubicBezTo>
                        <a:cubicBezTo>
                          <a:pt x="43" y="139"/>
                          <a:pt x="43" y="138"/>
                          <a:pt x="42" y="137"/>
                        </a:cubicBezTo>
                        <a:cubicBezTo>
                          <a:pt x="30" y="92"/>
                          <a:pt x="16" y="47"/>
                          <a:pt x="5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0" name="Freeform 239">
                    <a:extLst>
                      <a:ext uri="{FF2B5EF4-FFF2-40B4-BE49-F238E27FC236}">
                        <a16:creationId xmlns:a16="http://schemas.microsoft.com/office/drawing/2014/main" id="{E56C88D0-446B-4F29-B2DB-62AB6E6720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3501" y="2811463"/>
                    <a:ext cx="131763" cy="420688"/>
                  </a:xfrm>
                  <a:custGeom>
                    <a:avLst/>
                    <a:gdLst>
                      <a:gd name="T0" fmla="*/ 6 w 68"/>
                      <a:gd name="T1" fmla="*/ 1 h 218"/>
                      <a:gd name="T2" fmla="*/ 4 w 68"/>
                      <a:gd name="T3" fmla="*/ 1 h 218"/>
                      <a:gd name="T4" fmla="*/ 1 w 68"/>
                      <a:gd name="T5" fmla="*/ 6 h 218"/>
                      <a:gd name="T6" fmla="*/ 52 w 68"/>
                      <a:gd name="T7" fmla="*/ 215 h 218"/>
                      <a:gd name="T8" fmla="*/ 54 w 68"/>
                      <a:gd name="T9" fmla="*/ 217 h 218"/>
                      <a:gd name="T10" fmla="*/ 57 w 68"/>
                      <a:gd name="T11" fmla="*/ 217 h 218"/>
                      <a:gd name="T12" fmla="*/ 65 w 68"/>
                      <a:gd name="T13" fmla="*/ 215 h 218"/>
                      <a:gd name="T14" fmla="*/ 67 w 68"/>
                      <a:gd name="T15" fmla="*/ 213 h 218"/>
                      <a:gd name="T16" fmla="*/ 67 w 68"/>
                      <a:gd name="T17" fmla="*/ 210 h 218"/>
                      <a:gd name="T18" fmla="*/ 11 w 68"/>
                      <a:gd name="T19" fmla="*/ 4 h 218"/>
                      <a:gd name="T20" fmla="*/ 6 w 68"/>
                      <a:gd name="T21" fmla="*/ 1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8" h="218">
                        <a:moveTo>
                          <a:pt x="6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2" y="2"/>
                          <a:pt x="0" y="4"/>
                          <a:pt x="1" y="6"/>
                        </a:cubicBezTo>
                        <a:cubicBezTo>
                          <a:pt x="19" y="75"/>
                          <a:pt x="34" y="145"/>
                          <a:pt x="52" y="215"/>
                        </a:cubicBezTo>
                        <a:cubicBezTo>
                          <a:pt x="53" y="216"/>
                          <a:pt x="53" y="216"/>
                          <a:pt x="54" y="217"/>
                        </a:cubicBezTo>
                        <a:cubicBezTo>
                          <a:pt x="55" y="218"/>
                          <a:pt x="56" y="218"/>
                          <a:pt x="57" y="217"/>
                        </a:cubicBezTo>
                        <a:cubicBezTo>
                          <a:pt x="65" y="215"/>
                          <a:pt x="65" y="215"/>
                          <a:pt x="65" y="215"/>
                        </a:cubicBezTo>
                        <a:cubicBezTo>
                          <a:pt x="66" y="215"/>
                          <a:pt x="67" y="214"/>
                          <a:pt x="67" y="213"/>
                        </a:cubicBezTo>
                        <a:cubicBezTo>
                          <a:pt x="68" y="212"/>
                          <a:pt x="68" y="211"/>
                          <a:pt x="67" y="210"/>
                        </a:cubicBezTo>
                        <a:cubicBezTo>
                          <a:pt x="47" y="142"/>
                          <a:pt x="31" y="72"/>
                          <a:pt x="11" y="4"/>
                        </a:cubicBezTo>
                        <a:cubicBezTo>
                          <a:pt x="10" y="1"/>
                          <a:pt x="8" y="0"/>
                          <a:pt x="6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1" name="Freeform 240">
                    <a:extLst>
                      <a:ext uri="{FF2B5EF4-FFF2-40B4-BE49-F238E27FC236}">
                        <a16:creationId xmlns:a16="http://schemas.microsoft.com/office/drawing/2014/main" id="{075A5E43-1496-4426-9859-6841B3EFA3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04139" y="2414588"/>
                    <a:ext cx="179388" cy="312738"/>
                  </a:xfrm>
                  <a:custGeom>
                    <a:avLst/>
                    <a:gdLst>
                      <a:gd name="T0" fmla="*/ 2 w 93"/>
                      <a:gd name="T1" fmla="*/ 1 h 162"/>
                      <a:gd name="T2" fmla="*/ 0 w 93"/>
                      <a:gd name="T3" fmla="*/ 5 h 162"/>
                      <a:gd name="T4" fmla="*/ 84 w 93"/>
                      <a:gd name="T5" fmla="*/ 160 h 162"/>
                      <a:gd name="T6" fmla="*/ 86 w 93"/>
                      <a:gd name="T7" fmla="*/ 162 h 162"/>
                      <a:gd name="T8" fmla="*/ 90 w 93"/>
                      <a:gd name="T9" fmla="*/ 162 h 162"/>
                      <a:gd name="T10" fmla="*/ 91 w 93"/>
                      <a:gd name="T11" fmla="*/ 161 h 162"/>
                      <a:gd name="T12" fmla="*/ 93 w 93"/>
                      <a:gd name="T13" fmla="*/ 158 h 162"/>
                      <a:gd name="T14" fmla="*/ 93 w 93"/>
                      <a:gd name="T15" fmla="*/ 155 h 162"/>
                      <a:gd name="T16" fmla="*/ 5 w 93"/>
                      <a:gd name="T17" fmla="*/ 2 h 162"/>
                      <a:gd name="T18" fmla="*/ 2 w 93"/>
                      <a:gd name="T19" fmla="*/ 1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" h="162">
                        <a:moveTo>
                          <a:pt x="2" y="1"/>
                        </a:moveTo>
                        <a:cubicBezTo>
                          <a:pt x="0" y="2"/>
                          <a:pt x="0" y="3"/>
                          <a:pt x="0" y="5"/>
                        </a:cubicBezTo>
                        <a:cubicBezTo>
                          <a:pt x="84" y="160"/>
                          <a:pt x="84" y="160"/>
                          <a:pt x="84" y="160"/>
                        </a:cubicBezTo>
                        <a:cubicBezTo>
                          <a:pt x="85" y="161"/>
                          <a:pt x="85" y="162"/>
                          <a:pt x="86" y="162"/>
                        </a:cubicBezTo>
                        <a:cubicBezTo>
                          <a:pt x="87" y="162"/>
                          <a:pt x="89" y="162"/>
                          <a:pt x="90" y="162"/>
                        </a:cubicBezTo>
                        <a:cubicBezTo>
                          <a:pt x="91" y="161"/>
                          <a:pt x="91" y="161"/>
                          <a:pt x="91" y="161"/>
                        </a:cubicBezTo>
                        <a:cubicBezTo>
                          <a:pt x="92" y="160"/>
                          <a:pt x="93" y="159"/>
                          <a:pt x="93" y="158"/>
                        </a:cubicBezTo>
                        <a:cubicBezTo>
                          <a:pt x="93" y="157"/>
                          <a:pt x="93" y="156"/>
                          <a:pt x="93" y="155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3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2" name="Freeform 241">
                    <a:extLst>
                      <a:ext uri="{FF2B5EF4-FFF2-40B4-BE49-F238E27FC236}">
                        <a16:creationId xmlns:a16="http://schemas.microsoft.com/office/drawing/2014/main" id="{97655AEA-6713-4930-8CEA-C15F976DA5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08926" y="2790826"/>
                    <a:ext cx="195263" cy="325438"/>
                  </a:xfrm>
                  <a:custGeom>
                    <a:avLst/>
                    <a:gdLst>
                      <a:gd name="T0" fmla="*/ 86 w 101"/>
                      <a:gd name="T1" fmla="*/ 166 h 168"/>
                      <a:gd name="T2" fmla="*/ 89 w 101"/>
                      <a:gd name="T3" fmla="*/ 168 h 168"/>
                      <a:gd name="T4" fmla="*/ 92 w 101"/>
                      <a:gd name="T5" fmla="*/ 168 h 168"/>
                      <a:gd name="T6" fmla="*/ 99 w 101"/>
                      <a:gd name="T7" fmla="*/ 165 h 168"/>
                      <a:gd name="T8" fmla="*/ 101 w 101"/>
                      <a:gd name="T9" fmla="*/ 162 h 168"/>
                      <a:gd name="T10" fmla="*/ 101 w 101"/>
                      <a:gd name="T11" fmla="*/ 159 h 168"/>
                      <a:gd name="T12" fmla="*/ 56 w 101"/>
                      <a:gd name="T13" fmla="*/ 80 h 168"/>
                      <a:gd name="T14" fmla="*/ 11 w 101"/>
                      <a:gd name="T15" fmla="*/ 3 h 168"/>
                      <a:gd name="T16" fmla="*/ 5 w 101"/>
                      <a:gd name="T17" fmla="*/ 1 h 168"/>
                      <a:gd name="T18" fmla="*/ 2 w 101"/>
                      <a:gd name="T19" fmla="*/ 2 h 168"/>
                      <a:gd name="T20" fmla="*/ 1 w 101"/>
                      <a:gd name="T21" fmla="*/ 8 h 168"/>
                      <a:gd name="T22" fmla="*/ 86 w 101"/>
                      <a:gd name="T23" fmla="*/ 166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1" h="168">
                        <a:moveTo>
                          <a:pt x="86" y="166"/>
                        </a:moveTo>
                        <a:cubicBezTo>
                          <a:pt x="87" y="167"/>
                          <a:pt x="88" y="168"/>
                          <a:pt x="89" y="168"/>
                        </a:cubicBezTo>
                        <a:cubicBezTo>
                          <a:pt x="90" y="168"/>
                          <a:pt x="91" y="168"/>
                          <a:pt x="92" y="168"/>
                        </a:cubicBezTo>
                        <a:cubicBezTo>
                          <a:pt x="99" y="165"/>
                          <a:pt x="99" y="165"/>
                          <a:pt x="99" y="165"/>
                        </a:cubicBezTo>
                        <a:cubicBezTo>
                          <a:pt x="100" y="164"/>
                          <a:pt x="100" y="163"/>
                          <a:pt x="101" y="162"/>
                        </a:cubicBezTo>
                        <a:cubicBezTo>
                          <a:pt x="101" y="161"/>
                          <a:pt x="101" y="160"/>
                          <a:pt x="101" y="159"/>
                        </a:cubicBezTo>
                        <a:cubicBezTo>
                          <a:pt x="87" y="132"/>
                          <a:pt x="71" y="106"/>
                          <a:pt x="56" y="80"/>
                        </a:cubicBezTo>
                        <a:cubicBezTo>
                          <a:pt x="40" y="55"/>
                          <a:pt x="24" y="29"/>
                          <a:pt x="11" y="3"/>
                        </a:cubicBezTo>
                        <a:cubicBezTo>
                          <a:pt x="10" y="1"/>
                          <a:pt x="7" y="0"/>
                          <a:pt x="5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3"/>
                          <a:pt x="0" y="6"/>
                          <a:pt x="1" y="8"/>
                        </a:cubicBezTo>
                        <a:cubicBezTo>
                          <a:pt x="27" y="62"/>
                          <a:pt x="61" y="112"/>
                          <a:pt x="86" y="166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3" name="Freeform 242">
                    <a:extLst>
                      <a:ext uri="{FF2B5EF4-FFF2-40B4-BE49-F238E27FC236}">
                        <a16:creationId xmlns:a16="http://schemas.microsoft.com/office/drawing/2014/main" id="{C5897345-97C1-4825-9F69-652250215F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96214" y="2346326"/>
                    <a:ext cx="290513" cy="307975"/>
                  </a:xfrm>
                  <a:custGeom>
                    <a:avLst/>
                    <a:gdLst>
                      <a:gd name="T0" fmla="*/ 2 w 150"/>
                      <a:gd name="T1" fmla="*/ 1 h 159"/>
                      <a:gd name="T2" fmla="*/ 2 w 150"/>
                      <a:gd name="T3" fmla="*/ 6 h 159"/>
                      <a:gd name="T4" fmla="*/ 141 w 150"/>
                      <a:gd name="T5" fmla="*/ 157 h 159"/>
                      <a:gd name="T6" fmla="*/ 144 w 150"/>
                      <a:gd name="T7" fmla="*/ 159 h 159"/>
                      <a:gd name="T8" fmla="*/ 146 w 150"/>
                      <a:gd name="T9" fmla="*/ 157 h 159"/>
                      <a:gd name="T10" fmla="*/ 149 w 150"/>
                      <a:gd name="T11" fmla="*/ 156 h 159"/>
                      <a:gd name="T12" fmla="*/ 150 w 150"/>
                      <a:gd name="T13" fmla="*/ 153 h 159"/>
                      <a:gd name="T14" fmla="*/ 149 w 150"/>
                      <a:gd name="T15" fmla="*/ 150 h 159"/>
                      <a:gd name="T16" fmla="*/ 4 w 150"/>
                      <a:gd name="T17" fmla="*/ 1 h 159"/>
                      <a:gd name="T18" fmla="*/ 2 w 150"/>
                      <a:gd name="T19" fmla="*/ 1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0" h="159">
                        <a:moveTo>
                          <a:pt x="2" y="1"/>
                        </a:moveTo>
                        <a:cubicBezTo>
                          <a:pt x="0" y="2"/>
                          <a:pt x="0" y="5"/>
                          <a:pt x="2" y="6"/>
                        </a:cubicBezTo>
                        <a:cubicBezTo>
                          <a:pt x="49" y="55"/>
                          <a:pt x="94" y="107"/>
                          <a:pt x="141" y="157"/>
                        </a:cubicBezTo>
                        <a:cubicBezTo>
                          <a:pt x="142" y="158"/>
                          <a:pt x="143" y="159"/>
                          <a:pt x="144" y="159"/>
                        </a:cubicBezTo>
                        <a:cubicBezTo>
                          <a:pt x="145" y="159"/>
                          <a:pt x="146" y="158"/>
                          <a:pt x="146" y="157"/>
                        </a:cubicBezTo>
                        <a:cubicBezTo>
                          <a:pt x="149" y="156"/>
                          <a:pt x="149" y="156"/>
                          <a:pt x="149" y="156"/>
                        </a:cubicBezTo>
                        <a:cubicBezTo>
                          <a:pt x="149" y="155"/>
                          <a:pt x="150" y="154"/>
                          <a:pt x="150" y="153"/>
                        </a:cubicBezTo>
                        <a:cubicBezTo>
                          <a:pt x="150" y="152"/>
                          <a:pt x="149" y="151"/>
                          <a:pt x="149" y="150"/>
                        </a:cubicBezTo>
                        <a:cubicBezTo>
                          <a:pt x="100" y="101"/>
                          <a:pt x="54" y="49"/>
                          <a:pt x="4" y="1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4" name="Freeform 243">
                    <a:extLst>
                      <a:ext uri="{FF2B5EF4-FFF2-40B4-BE49-F238E27FC236}">
                        <a16:creationId xmlns:a16="http://schemas.microsoft.com/office/drawing/2014/main" id="{F5BACE7E-5B27-4CAF-B7F2-6C436310DC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08951" y="2679701"/>
                    <a:ext cx="244475" cy="257175"/>
                  </a:xfrm>
                  <a:custGeom>
                    <a:avLst/>
                    <a:gdLst>
                      <a:gd name="T0" fmla="*/ 116 w 126"/>
                      <a:gd name="T1" fmla="*/ 133 h 133"/>
                      <a:gd name="T2" fmla="*/ 119 w 126"/>
                      <a:gd name="T3" fmla="*/ 131 h 133"/>
                      <a:gd name="T4" fmla="*/ 124 w 126"/>
                      <a:gd name="T5" fmla="*/ 126 h 133"/>
                      <a:gd name="T6" fmla="*/ 126 w 126"/>
                      <a:gd name="T7" fmla="*/ 123 h 133"/>
                      <a:gd name="T8" fmla="*/ 124 w 126"/>
                      <a:gd name="T9" fmla="*/ 120 h 133"/>
                      <a:gd name="T10" fmla="*/ 10 w 126"/>
                      <a:gd name="T11" fmla="*/ 2 h 133"/>
                      <a:gd name="T12" fmla="*/ 4 w 126"/>
                      <a:gd name="T13" fmla="*/ 1 h 133"/>
                      <a:gd name="T14" fmla="*/ 1 w 126"/>
                      <a:gd name="T15" fmla="*/ 4 h 133"/>
                      <a:gd name="T16" fmla="*/ 1 w 126"/>
                      <a:gd name="T17" fmla="*/ 10 h 133"/>
                      <a:gd name="T18" fmla="*/ 113 w 126"/>
                      <a:gd name="T19" fmla="*/ 131 h 133"/>
                      <a:gd name="T20" fmla="*/ 116 w 126"/>
                      <a:gd name="T21" fmla="*/ 133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6" h="133">
                        <a:moveTo>
                          <a:pt x="116" y="133"/>
                        </a:moveTo>
                        <a:cubicBezTo>
                          <a:pt x="117" y="133"/>
                          <a:pt x="118" y="132"/>
                          <a:pt x="119" y="131"/>
                        </a:cubicBezTo>
                        <a:cubicBezTo>
                          <a:pt x="124" y="126"/>
                          <a:pt x="124" y="126"/>
                          <a:pt x="124" y="126"/>
                        </a:cubicBezTo>
                        <a:cubicBezTo>
                          <a:pt x="125" y="125"/>
                          <a:pt x="126" y="124"/>
                          <a:pt x="126" y="123"/>
                        </a:cubicBezTo>
                        <a:cubicBezTo>
                          <a:pt x="126" y="122"/>
                          <a:pt x="125" y="121"/>
                          <a:pt x="124" y="120"/>
                        </a:cubicBezTo>
                        <a:cubicBezTo>
                          <a:pt x="85" y="83"/>
                          <a:pt x="49" y="41"/>
                          <a:pt x="10" y="2"/>
                        </a:cubicBezTo>
                        <a:cubicBezTo>
                          <a:pt x="8" y="0"/>
                          <a:pt x="6" y="0"/>
                          <a:pt x="4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6"/>
                          <a:pt x="0" y="8"/>
                          <a:pt x="1" y="10"/>
                        </a:cubicBezTo>
                        <a:cubicBezTo>
                          <a:pt x="39" y="50"/>
                          <a:pt x="74" y="92"/>
                          <a:pt x="113" y="131"/>
                        </a:cubicBezTo>
                        <a:cubicBezTo>
                          <a:pt x="114" y="132"/>
                          <a:pt x="115" y="133"/>
                          <a:pt x="116" y="13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5" name="Freeform 244">
                    <a:extLst>
                      <a:ext uri="{FF2B5EF4-FFF2-40B4-BE49-F238E27FC236}">
                        <a16:creationId xmlns:a16="http://schemas.microsoft.com/office/drawing/2014/main" id="{3F446BFF-31FE-4489-93E8-DBD3B47BE4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67651" y="2257426"/>
                    <a:ext cx="374650" cy="244475"/>
                  </a:xfrm>
                  <a:custGeom>
                    <a:avLst/>
                    <a:gdLst>
                      <a:gd name="T0" fmla="*/ 2 w 194"/>
                      <a:gd name="T1" fmla="*/ 1 h 126"/>
                      <a:gd name="T2" fmla="*/ 3 w 194"/>
                      <a:gd name="T3" fmla="*/ 7 h 126"/>
                      <a:gd name="T4" fmla="*/ 186 w 194"/>
                      <a:gd name="T5" fmla="*/ 125 h 126"/>
                      <a:gd name="T6" fmla="*/ 189 w 194"/>
                      <a:gd name="T7" fmla="*/ 126 h 126"/>
                      <a:gd name="T8" fmla="*/ 191 w 194"/>
                      <a:gd name="T9" fmla="*/ 124 h 126"/>
                      <a:gd name="T10" fmla="*/ 193 w 194"/>
                      <a:gd name="T11" fmla="*/ 121 h 126"/>
                      <a:gd name="T12" fmla="*/ 194 w 194"/>
                      <a:gd name="T13" fmla="*/ 118 h 126"/>
                      <a:gd name="T14" fmla="*/ 192 w 194"/>
                      <a:gd name="T15" fmla="*/ 116 h 126"/>
                      <a:gd name="T16" fmla="*/ 4 w 194"/>
                      <a:gd name="T17" fmla="*/ 1 h 126"/>
                      <a:gd name="T18" fmla="*/ 2 w 194"/>
                      <a:gd name="T19" fmla="*/ 1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4" h="126">
                        <a:moveTo>
                          <a:pt x="2" y="1"/>
                        </a:moveTo>
                        <a:cubicBezTo>
                          <a:pt x="0" y="3"/>
                          <a:pt x="1" y="5"/>
                          <a:pt x="3" y="7"/>
                        </a:cubicBezTo>
                        <a:cubicBezTo>
                          <a:pt x="65" y="44"/>
                          <a:pt x="124" y="87"/>
                          <a:pt x="186" y="125"/>
                        </a:cubicBezTo>
                        <a:cubicBezTo>
                          <a:pt x="187" y="126"/>
                          <a:pt x="188" y="126"/>
                          <a:pt x="189" y="126"/>
                        </a:cubicBezTo>
                        <a:cubicBezTo>
                          <a:pt x="190" y="126"/>
                          <a:pt x="191" y="125"/>
                          <a:pt x="191" y="124"/>
                        </a:cubicBezTo>
                        <a:cubicBezTo>
                          <a:pt x="193" y="121"/>
                          <a:pt x="193" y="121"/>
                          <a:pt x="193" y="121"/>
                        </a:cubicBezTo>
                        <a:cubicBezTo>
                          <a:pt x="194" y="120"/>
                          <a:pt x="194" y="119"/>
                          <a:pt x="194" y="118"/>
                        </a:cubicBezTo>
                        <a:cubicBezTo>
                          <a:pt x="193" y="117"/>
                          <a:pt x="193" y="116"/>
                          <a:pt x="192" y="116"/>
                        </a:cubicBezTo>
                        <a:cubicBezTo>
                          <a:pt x="128" y="79"/>
                          <a:pt x="68" y="37"/>
                          <a:pt x="4" y="1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6" name="Freeform 245">
                    <a:extLst>
                      <a:ext uri="{FF2B5EF4-FFF2-40B4-BE49-F238E27FC236}">
                        <a16:creationId xmlns:a16="http://schemas.microsoft.com/office/drawing/2014/main" id="{80D99362-3949-4227-B72C-9B4BEC4E0C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04214" y="2532063"/>
                    <a:ext cx="246063" cy="165100"/>
                  </a:xfrm>
                  <a:custGeom>
                    <a:avLst/>
                    <a:gdLst>
                      <a:gd name="T0" fmla="*/ 119 w 127"/>
                      <a:gd name="T1" fmla="*/ 85 h 85"/>
                      <a:gd name="T2" fmla="*/ 121 w 127"/>
                      <a:gd name="T3" fmla="*/ 83 h 85"/>
                      <a:gd name="T4" fmla="*/ 126 w 127"/>
                      <a:gd name="T5" fmla="*/ 76 h 85"/>
                      <a:gd name="T6" fmla="*/ 126 w 127"/>
                      <a:gd name="T7" fmla="*/ 73 h 85"/>
                      <a:gd name="T8" fmla="*/ 125 w 127"/>
                      <a:gd name="T9" fmla="*/ 71 h 85"/>
                      <a:gd name="T10" fmla="*/ 10 w 127"/>
                      <a:gd name="T11" fmla="*/ 1 h 85"/>
                      <a:gd name="T12" fmla="*/ 4 w 127"/>
                      <a:gd name="T13" fmla="*/ 2 h 85"/>
                      <a:gd name="T14" fmla="*/ 2 w 127"/>
                      <a:gd name="T15" fmla="*/ 5 h 85"/>
                      <a:gd name="T16" fmla="*/ 2 w 127"/>
                      <a:gd name="T17" fmla="*/ 11 h 85"/>
                      <a:gd name="T18" fmla="*/ 116 w 127"/>
                      <a:gd name="T19" fmla="*/ 84 h 85"/>
                      <a:gd name="T20" fmla="*/ 119 w 127"/>
                      <a:gd name="T21" fmla="*/ 85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7" h="85">
                        <a:moveTo>
                          <a:pt x="119" y="85"/>
                        </a:moveTo>
                        <a:cubicBezTo>
                          <a:pt x="120" y="84"/>
                          <a:pt x="121" y="84"/>
                          <a:pt x="121" y="83"/>
                        </a:cubicBezTo>
                        <a:cubicBezTo>
                          <a:pt x="126" y="76"/>
                          <a:pt x="126" y="76"/>
                          <a:pt x="126" y="76"/>
                        </a:cubicBezTo>
                        <a:cubicBezTo>
                          <a:pt x="126" y="76"/>
                          <a:pt x="127" y="74"/>
                          <a:pt x="126" y="73"/>
                        </a:cubicBezTo>
                        <a:cubicBezTo>
                          <a:pt x="126" y="72"/>
                          <a:pt x="125" y="71"/>
                          <a:pt x="125" y="71"/>
                        </a:cubicBezTo>
                        <a:cubicBezTo>
                          <a:pt x="86" y="46"/>
                          <a:pt x="46" y="26"/>
                          <a:pt x="10" y="1"/>
                        </a:cubicBezTo>
                        <a:cubicBezTo>
                          <a:pt x="8" y="0"/>
                          <a:pt x="5" y="0"/>
                          <a:pt x="4" y="2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0" y="7"/>
                          <a:pt x="1" y="10"/>
                          <a:pt x="2" y="11"/>
                        </a:cubicBezTo>
                        <a:cubicBezTo>
                          <a:pt x="39" y="38"/>
                          <a:pt x="79" y="59"/>
                          <a:pt x="116" y="84"/>
                        </a:cubicBezTo>
                        <a:cubicBezTo>
                          <a:pt x="117" y="84"/>
                          <a:pt x="118" y="85"/>
                          <a:pt x="119" y="8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7" name="Freeform 246">
                    <a:extLst>
                      <a:ext uri="{FF2B5EF4-FFF2-40B4-BE49-F238E27FC236}">
                        <a16:creationId xmlns:a16="http://schemas.microsoft.com/office/drawing/2014/main" id="{D8D79B11-7DB0-4776-86A6-B2F1E38173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16864" y="2154238"/>
                    <a:ext cx="146050" cy="57150"/>
                  </a:xfrm>
                  <a:custGeom>
                    <a:avLst/>
                    <a:gdLst>
                      <a:gd name="T0" fmla="*/ 73 w 76"/>
                      <a:gd name="T1" fmla="*/ 21 h 29"/>
                      <a:gd name="T2" fmla="*/ 3 w 76"/>
                      <a:gd name="T3" fmla="*/ 0 h 29"/>
                      <a:gd name="T4" fmla="*/ 1 w 76"/>
                      <a:gd name="T5" fmla="*/ 1 h 29"/>
                      <a:gd name="T6" fmla="*/ 4 w 76"/>
                      <a:gd name="T7" fmla="*/ 6 h 29"/>
                      <a:gd name="T8" fmla="*/ 70 w 76"/>
                      <a:gd name="T9" fmla="*/ 28 h 29"/>
                      <a:gd name="T10" fmla="*/ 74 w 76"/>
                      <a:gd name="T11" fmla="*/ 28 h 29"/>
                      <a:gd name="T12" fmla="*/ 76 w 76"/>
                      <a:gd name="T13" fmla="*/ 26 h 29"/>
                      <a:gd name="T14" fmla="*/ 75 w 76"/>
                      <a:gd name="T15" fmla="*/ 23 h 29"/>
                      <a:gd name="T16" fmla="*/ 73 w 76"/>
                      <a:gd name="T17" fmla="*/ 2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6" h="29">
                        <a:moveTo>
                          <a:pt x="73" y="21"/>
                        </a:moveTo>
                        <a:cubicBezTo>
                          <a:pt x="50" y="13"/>
                          <a:pt x="27" y="7"/>
                          <a:pt x="3" y="0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0" y="3"/>
                          <a:pt x="2" y="5"/>
                          <a:pt x="4" y="6"/>
                        </a:cubicBezTo>
                        <a:cubicBezTo>
                          <a:pt x="26" y="13"/>
                          <a:pt x="49" y="20"/>
                          <a:pt x="70" y="28"/>
                        </a:cubicBezTo>
                        <a:cubicBezTo>
                          <a:pt x="71" y="29"/>
                          <a:pt x="73" y="29"/>
                          <a:pt x="74" y="28"/>
                        </a:cubicBezTo>
                        <a:cubicBezTo>
                          <a:pt x="74" y="28"/>
                          <a:pt x="75" y="27"/>
                          <a:pt x="76" y="26"/>
                        </a:cubicBezTo>
                        <a:cubicBezTo>
                          <a:pt x="76" y="25"/>
                          <a:pt x="76" y="24"/>
                          <a:pt x="75" y="23"/>
                        </a:cubicBezTo>
                        <a:cubicBezTo>
                          <a:pt x="75" y="22"/>
                          <a:pt x="74" y="22"/>
                          <a:pt x="73" y="2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8" name="Freeform 247">
                    <a:extLst>
                      <a:ext uri="{FF2B5EF4-FFF2-40B4-BE49-F238E27FC236}">
                        <a16:creationId xmlns:a16="http://schemas.microsoft.com/office/drawing/2014/main" id="{A096C0FE-0D4D-45A8-9813-EFC6B8F115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5939" y="2222501"/>
                    <a:ext cx="415925" cy="149225"/>
                  </a:xfrm>
                  <a:custGeom>
                    <a:avLst/>
                    <a:gdLst>
                      <a:gd name="T0" fmla="*/ 214 w 215"/>
                      <a:gd name="T1" fmla="*/ 65 h 77"/>
                      <a:gd name="T2" fmla="*/ 212 w 215"/>
                      <a:gd name="T3" fmla="*/ 63 h 77"/>
                      <a:gd name="T4" fmla="*/ 6 w 215"/>
                      <a:gd name="T5" fmla="*/ 1 h 77"/>
                      <a:gd name="T6" fmla="*/ 1 w 215"/>
                      <a:gd name="T7" fmla="*/ 3 h 77"/>
                      <a:gd name="T8" fmla="*/ 1 w 215"/>
                      <a:gd name="T9" fmla="*/ 4 h 77"/>
                      <a:gd name="T10" fmla="*/ 3 w 215"/>
                      <a:gd name="T11" fmla="*/ 9 h 77"/>
                      <a:gd name="T12" fmla="*/ 208 w 215"/>
                      <a:gd name="T13" fmla="*/ 77 h 77"/>
                      <a:gd name="T14" fmla="*/ 211 w 215"/>
                      <a:gd name="T15" fmla="*/ 76 h 77"/>
                      <a:gd name="T16" fmla="*/ 213 w 215"/>
                      <a:gd name="T17" fmla="*/ 74 h 77"/>
                      <a:gd name="T18" fmla="*/ 215 w 215"/>
                      <a:gd name="T19" fmla="*/ 68 h 77"/>
                      <a:gd name="T20" fmla="*/ 214 w 215"/>
                      <a:gd name="T21" fmla="*/ 65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77">
                        <a:moveTo>
                          <a:pt x="214" y="65"/>
                        </a:moveTo>
                        <a:cubicBezTo>
                          <a:pt x="214" y="64"/>
                          <a:pt x="213" y="64"/>
                          <a:pt x="212" y="63"/>
                        </a:cubicBezTo>
                        <a:cubicBezTo>
                          <a:pt x="143" y="42"/>
                          <a:pt x="74" y="24"/>
                          <a:pt x="6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6"/>
                          <a:pt x="1" y="8"/>
                          <a:pt x="3" y="9"/>
                        </a:cubicBezTo>
                        <a:cubicBezTo>
                          <a:pt x="71" y="34"/>
                          <a:pt x="140" y="54"/>
                          <a:pt x="208" y="77"/>
                        </a:cubicBezTo>
                        <a:cubicBezTo>
                          <a:pt x="209" y="77"/>
                          <a:pt x="210" y="77"/>
                          <a:pt x="211" y="76"/>
                        </a:cubicBezTo>
                        <a:cubicBezTo>
                          <a:pt x="212" y="76"/>
                          <a:pt x="212" y="75"/>
                          <a:pt x="213" y="74"/>
                        </a:cubicBezTo>
                        <a:cubicBezTo>
                          <a:pt x="215" y="68"/>
                          <a:pt x="215" y="68"/>
                          <a:pt x="215" y="68"/>
                        </a:cubicBezTo>
                        <a:cubicBezTo>
                          <a:pt x="215" y="67"/>
                          <a:pt x="215" y="66"/>
                          <a:pt x="214" y="6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9" name="Freeform 248">
                    <a:extLst>
                      <a:ext uri="{FF2B5EF4-FFF2-40B4-BE49-F238E27FC236}">
                        <a16:creationId xmlns:a16="http://schemas.microsoft.com/office/drawing/2014/main" id="{8D47063F-6559-4D02-8758-9C96AB1DE8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4889" y="2373313"/>
                    <a:ext cx="55563" cy="41275"/>
                  </a:xfrm>
                  <a:custGeom>
                    <a:avLst/>
                    <a:gdLst>
                      <a:gd name="T0" fmla="*/ 25 w 28"/>
                      <a:gd name="T1" fmla="*/ 6 h 21"/>
                      <a:gd name="T2" fmla="*/ 8 w 28"/>
                      <a:gd name="T3" fmla="*/ 1 h 21"/>
                      <a:gd name="T4" fmla="*/ 3 w 28"/>
                      <a:gd name="T5" fmla="*/ 3 h 21"/>
                      <a:gd name="T6" fmla="*/ 0 w 28"/>
                      <a:gd name="T7" fmla="*/ 10 h 21"/>
                      <a:gd name="T8" fmla="*/ 3 w 28"/>
                      <a:gd name="T9" fmla="*/ 15 h 21"/>
                      <a:gd name="T10" fmla="*/ 20 w 28"/>
                      <a:gd name="T11" fmla="*/ 21 h 21"/>
                      <a:gd name="T12" fmla="*/ 23 w 28"/>
                      <a:gd name="T13" fmla="*/ 21 h 21"/>
                      <a:gd name="T14" fmla="*/ 25 w 28"/>
                      <a:gd name="T15" fmla="*/ 19 h 21"/>
                      <a:gd name="T16" fmla="*/ 27 w 28"/>
                      <a:gd name="T17" fmla="*/ 11 h 21"/>
                      <a:gd name="T18" fmla="*/ 27 w 28"/>
                      <a:gd name="T19" fmla="*/ 8 h 21"/>
                      <a:gd name="T20" fmla="*/ 25 w 28"/>
                      <a:gd name="T21" fmla="*/ 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" h="21">
                        <a:moveTo>
                          <a:pt x="25" y="6"/>
                        </a:move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3" y="3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2"/>
                          <a:pt x="1" y="14"/>
                          <a:pt x="3" y="15"/>
                        </a:cubicBezTo>
                        <a:cubicBezTo>
                          <a:pt x="20" y="21"/>
                          <a:pt x="20" y="21"/>
                          <a:pt x="20" y="21"/>
                        </a:cubicBezTo>
                        <a:cubicBezTo>
                          <a:pt x="21" y="21"/>
                          <a:pt x="22" y="21"/>
                          <a:pt x="23" y="21"/>
                        </a:cubicBezTo>
                        <a:cubicBezTo>
                          <a:pt x="24" y="20"/>
                          <a:pt x="24" y="20"/>
                          <a:pt x="25" y="19"/>
                        </a:cubicBezTo>
                        <a:cubicBezTo>
                          <a:pt x="27" y="11"/>
                          <a:pt x="27" y="11"/>
                          <a:pt x="27" y="11"/>
                        </a:cubicBezTo>
                        <a:cubicBezTo>
                          <a:pt x="28" y="10"/>
                          <a:pt x="27" y="9"/>
                          <a:pt x="27" y="8"/>
                        </a:cubicBezTo>
                        <a:cubicBezTo>
                          <a:pt x="27" y="7"/>
                          <a:pt x="26" y="7"/>
                          <a:pt x="25" y="6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0" name="Freeform 249">
                    <a:extLst>
                      <a:ext uri="{FF2B5EF4-FFF2-40B4-BE49-F238E27FC236}">
                        <a16:creationId xmlns:a16="http://schemas.microsoft.com/office/drawing/2014/main" id="{20FEB504-4104-42D0-87D6-2CF9BF39AA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1" y="2043113"/>
                    <a:ext cx="796925" cy="66675"/>
                  </a:xfrm>
                  <a:custGeom>
                    <a:avLst/>
                    <a:gdLst>
                      <a:gd name="T0" fmla="*/ 411 w 412"/>
                      <a:gd name="T1" fmla="*/ 20 h 35"/>
                      <a:gd name="T2" fmla="*/ 408 w 412"/>
                      <a:gd name="T3" fmla="*/ 19 h 35"/>
                      <a:gd name="T4" fmla="*/ 4 w 412"/>
                      <a:gd name="T5" fmla="*/ 0 h 35"/>
                      <a:gd name="T6" fmla="*/ 0 w 412"/>
                      <a:gd name="T7" fmla="*/ 2 h 35"/>
                      <a:gd name="T8" fmla="*/ 3 w 412"/>
                      <a:gd name="T9" fmla="*/ 6 h 35"/>
                      <a:gd name="T10" fmla="*/ 407 w 412"/>
                      <a:gd name="T11" fmla="*/ 35 h 35"/>
                      <a:gd name="T12" fmla="*/ 410 w 412"/>
                      <a:gd name="T13" fmla="*/ 34 h 35"/>
                      <a:gd name="T14" fmla="*/ 411 w 412"/>
                      <a:gd name="T15" fmla="*/ 31 h 35"/>
                      <a:gd name="T16" fmla="*/ 412 w 412"/>
                      <a:gd name="T17" fmla="*/ 23 h 35"/>
                      <a:gd name="T18" fmla="*/ 411 w 412"/>
                      <a:gd name="T19" fmla="*/ 2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12" h="35">
                        <a:moveTo>
                          <a:pt x="411" y="20"/>
                        </a:moveTo>
                        <a:cubicBezTo>
                          <a:pt x="410" y="19"/>
                          <a:pt x="409" y="19"/>
                          <a:pt x="408" y="19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0"/>
                          <a:pt x="1" y="1"/>
                          <a:pt x="0" y="2"/>
                        </a:cubicBezTo>
                        <a:cubicBezTo>
                          <a:pt x="0" y="4"/>
                          <a:pt x="2" y="5"/>
                          <a:pt x="3" y="6"/>
                        </a:cubicBezTo>
                        <a:cubicBezTo>
                          <a:pt x="407" y="35"/>
                          <a:pt x="407" y="35"/>
                          <a:pt x="407" y="35"/>
                        </a:cubicBezTo>
                        <a:cubicBezTo>
                          <a:pt x="408" y="35"/>
                          <a:pt x="409" y="34"/>
                          <a:pt x="410" y="34"/>
                        </a:cubicBezTo>
                        <a:cubicBezTo>
                          <a:pt x="411" y="33"/>
                          <a:pt x="411" y="32"/>
                          <a:pt x="411" y="31"/>
                        </a:cubicBezTo>
                        <a:cubicBezTo>
                          <a:pt x="412" y="23"/>
                          <a:pt x="412" y="23"/>
                          <a:pt x="412" y="23"/>
                        </a:cubicBezTo>
                        <a:cubicBezTo>
                          <a:pt x="412" y="22"/>
                          <a:pt x="412" y="21"/>
                          <a:pt x="411" y="2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1" name="Freeform 250">
                    <a:extLst>
                      <a:ext uri="{FF2B5EF4-FFF2-40B4-BE49-F238E27FC236}">
                        <a16:creationId xmlns:a16="http://schemas.microsoft.com/office/drawing/2014/main" id="{9E5C5FA4-0FF0-4900-BEDC-C4261192AA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29564" y="1854201"/>
                    <a:ext cx="363538" cy="84138"/>
                  </a:xfrm>
                  <a:custGeom>
                    <a:avLst/>
                    <a:gdLst>
                      <a:gd name="T0" fmla="*/ 185 w 188"/>
                      <a:gd name="T1" fmla="*/ 11 h 43"/>
                      <a:gd name="T2" fmla="*/ 188 w 188"/>
                      <a:gd name="T3" fmla="*/ 9 h 43"/>
                      <a:gd name="T4" fmla="*/ 188 w 188"/>
                      <a:gd name="T5" fmla="*/ 6 h 43"/>
                      <a:gd name="T6" fmla="*/ 188 w 188"/>
                      <a:gd name="T7" fmla="*/ 3 h 43"/>
                      <a:gd name="T8" fmla="*/ 186 w 188"/>
                      <a:gd name="T9" fmla="*/ 1 h 43"/>
                      <a:gd name="T10" fmla="*/ 183 w 188"/>
                      <a:gd name="T11" fmla="*/ 1 h 43"/>
                      <a:gd name="T12" fmla="*/ 93 w 188"/>
                      <a:gd name="T13" fmla="*/ 18 h 43"/>
                      <a:gd name="T14" fmla="*/ 2 w 188"/>
                      <a:gd name="T15" fmla="*/ 38 h 43"/>
                      <a:gd name="T16" fmla="*/ 0 w 188"/>
                      <a:gd name="T17" fmla="*/ 40 h 43"/>
                      <a:gd name="T18" fmla="*/ 5 w 188"/>
                      <a:gd name="T19" fmla="*/ 43 h 43"/>
                      <a:gd name="T20" fmla="*/ 185 w 188"/>
                      <a:gd name="T21" fmla="*/ 11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8" h="43">
                        <a:moveTo>
                          <a:pt x="185" y="11"/>
                        </a:moveTo>
                        <a:cubicBezTo>
                          <a:pt x="186" y="10"/>
                          <a:pt x="187" y="10"/>
                          <a:pt x="188" y="9"/>
                        </a:cubicBezTo>
                        <a:cubicBezTo>
                          <a:pt x="188" y="8"/>
                          <a:pt x="188" y="7"/>
                          <a:pt x="188" y="6"/>
                        </a:cubicBezTo>
                        <a:cubicBezTo>
                          <a:pt x="188" y="3"/>
                          <a:pt x="188" y="3"/>
                          <a:pt x="188" y="3"/>
                        </a:cubicBezTo>
                        <a:cubicBezTo>
                          <a:pt x="187" y="2"/>
                          <a:pt x="187" y="2"/>
                          <a:pt x="186" y="1"/>
                        </a:cubicBezTo>
                        <a:cubicBezTo>
                          <a:pt x="185" y="0"/>
                          <a:pt x="184" y="0"/>
                          <a:pt x="183" y="1"/>
                        </a:cubicBezTo>
                        <a:cubicBezTo>
                          <a:pt x="154" y="8"/>
                          <a:pt x="124" y="13"/>
                          <a:pt x="93" y="18"/>
                        </a:cubicBezTo>
                        <a:cubicBezTo>
                          <a:pt x="63" y="23"/>
                          <a:pt x="32" y="29"/>
                          <a:pt x="2" y="38"/>
                        </a:cubicBezTo>
                        <a:cubicBezTo>
                          <a:pt x="1" y="38"/>
                          <a:pt x="0" y="39"/>
                          <a:pt x="0" y="40"/>
                        </a:cubicBezTo>
                        <a:cubicBezTo>
                          <a:pt x="1" y="42"/>
                          <a:pt x="3" y="43"/>
                          <a:pt x="5" y="43"/>
                        </a:cubicBezTo>
                        <a:cubicBezTo>
                          <a:pt x="64" y="28"/>
                          <a:pt x="125" y="24"/>
                          <a:pt x="185" y="1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2" name="Freeform 251">
                    <a:extLst>
                      <a:ext uri="{FF2B5EF4-FFF2-40B4-BE49-F238E27FC236}">
                        <a16:creationId xmlns:a16="http://schemas.microsoft.com/office/drawing/2014/main" id="{4C15E835-B28F-4BC7-BA93-CF04C67C7B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72476" y="1768476"/>
                    <a:ext cx="341313" cy="90488"/>
                  </a:xfrm>
                  <a:custGeom>
                    <a:avLst/>
                    <a:gdLst>
                      <a:gd name="T0" fmla="*/ 1 w 177"/>
                      <a:gd name="T1" fmla="*/ 37 h 47"/>
                      <a:gd name="T2" fmla="*/ 1 w 177"/>
                      <a:gd name="T3" fmla="*/ 40 h 47"/>
                      <a:gd name="T4" fmla="*/ 1 w 177"/>
                      <a:gd name="T5" fmla="*/ 43 h 47"/>
                      <a:gd name="T6" fmla="*/ 6 w 177"/>
                      <a:gd name="T7" fmla="*/ 46 h 47"/>
                      <a:gd name="T8" fmla="*/ 173 w 177"/>
                      <a:gd name="T9" fmla="*/ 16 h 47"/>
                      <a:gd name="T10" fmla="*/ 176 w 177"/>
                      <a:gd name="T11" fmla="*/ 14 h 47"/>
                      <a:gd name="T12" fmla="*/ 177 w 177"/>
                      <a:gd name="T13" fmla="*/ 11 h 47"/>
                      <a:gd name="T14" fmla="*/ 175 w 177"/>
                      <a:gd name="T15" fmla="*/ 4 h 47"/>
                      <a:gd name="T16" fmla="*/ 174 w 177"/>
                      <a:gd name="T17" fmla="*/ 1 h 47"/>
                      <a:gd name="T18" fmla="*/ 171 w 177"/>
                      <a:gd name="T19" fmla="*/ 0 h 47"/>
                      <a:gd name="T20" fmla="*/ 4 w 177"/>
                      <a:gd name="T21" fmla="*/ 35 h 47"/>
                      <a:gd name="T22" fmla="*/ 1 w 177"/>
                      <a:gd name="T23" fmla="*/ 3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7" h="47">
                        <a:moveTo>
                          <a:pt x="1" y="37"/>
                        </a:moveTo>
                        <a:cubicBezTo>
                          <a:pt x="1" y="38"/>
                          <a:pt x="0" y="39"/>
                          <a:pt x="1" y="40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2" y="45"/>
                          <a:pt x="4" y="47"/>
                          <a:pt x="6" y="46"/>
                        </a:cubicBezTo>
                        <a:cubicBezTo>
                          <a:pt x="173" y="16"/>
                          <a:pt x="173" y="16"/>
                          <a:pt x="173" y="16"/>
                        </a:cubicBezTo>
                        <a:cubicBezTo>
                          <a:pt x="175" y="16"/>
                          <a:pt x="175" y="15"/>
                          <a:pt x="176" y="14"/>
                        </a:cubicBezTo>
                        <a:cubicBezTo>
                          <a:pt x="177" y="13"/>
                          <a:pt x="177" y="12"/>
                          <a:pt x="177" y="11"/>
                        </a:cubicBezTo>
                        <a:cubicBezTo>
                          <a:pt x="175" y="4"/>
                          <a:pt x="175" y="4"/>
                          <a:pt x="175" y="4"/>
                        </a:cubicBezTo>
                        <a:cubicBezTo>
                          <a:pt x="175" y="3"/>
                          <a:pt x="174" y="2"/>
                          <a:pt x="174" y="1"/>
                        </a:cubicBezTo>
                        <a:cubicBezTo>
                          <a:pt x="173" y="0"/>
                          <a:pt x="172" y="0"/>
                          <a:pt x="171" y="0"/>
                        </a:cubicBezTo>
                        <a:cubicBezTo>
                          <a:pt x="4" y="35"/>
                          <a:pt x="4" y="35"/>
                          <a:pt x="4" y="35"/>
                        </a:cubicBezTo>
                        <a:cubicBezTo>
                          <a:pt x="3" y="35"/>
                          <a:pt x="2" y="36"/>
                          <a:pt x="1" y="3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3" name="Freeform 252">
                    <a:extLst>
                      <a:ext uri="{FF2B5EF4-FFF2-40B4-BE49-F238E27FC236}">
                        <a16:creationId xmlns:a16="http://schemas.microsoft.com/office/drawing/2014/main" id="{50A5E8F0-4F83-48AA-83B0-D1A871F9B5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94639" y="1473201"/>
                    <a:ext cx="725488" cy="357188"/>
                  </a:xfrm>
                  <a:custGeom>
                    <a:avLst/>
                    <a:gdLst>
                      <a:gd name="T0" fmla="*/ 0 w 375"/>
                      <a:gd name="T1" fmla="*/ 182 h 184"/>
                      <a:gd name="T2" fmla="*/ 4 w 375"/>
                      <a:gd name="T3" fmla="*/ 184 h 184"/>
                      <a:gd name="T4" fmla="*/ 372 w 375"/>
                      <a:gd name="T5" fmla="*/ 15 h 184"/>
                      <a:gd name="T6" fmla="*/ 374 w 375"/>
                      <a:gd name="T7" fmla="*/ 12 h 184"/>
                      <a:gd name="T8" fmla="*/ 374 w 375"/>
                      <a:gd name="T9" fmla="*/ 9 h 184"/>
                      <a:gd name="T10" fmla="*/ 371 w 375"/>
                      <a:gd name="T11" fmla="*/ 2 h 184"/>
                      <a:gd name="T12" fmla="*/ 368 w 375"/>
                      <a:gd name="T13" fmla="*/ 0 h 184"/>
                      <a:gd name="T14" fmla="*/ 365 w 375"/>
                      <a:gd name="T15" fmla="*/ 0 h 184"/>
                      <a:gd name="T16" fmla="*/ 2 w 375"/>
                      <a:gd name="T17" fmla="*/ 178 h 184"/>
                      <a:gd name="T18" fmla="*/ 0 w 375"/>
                      <a:gd name="T19" fmla="*/ 182 h 1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5" h="184">
                        <a:moveTo>
                          <a:pt x="0" y="182"/>
                        </a:moveTo>
                        <a:cubicBezTo>
                          <a:pt x="1" y="184"/>
                          <a:pt x="3" y="184"/>
                          <a:pt x="4" y="184"/>
                        </a:cubicBezTo>
                        <a:cubicBezTo>
                          <a:pt x="372" y="15"/>
                          <a:pt x="372" y="15"/>
                          <a:pt x="372" y="15"/>
                        </a:cubicBezTo>
                        <a:cubicBezTo>
                          <a:pt x="373" y="14"/>
                          <a:pt x="374" y="13"/>
                          <a:pt x="374" y="12"/>
                        </a:cubicBezTo>
                        <a:cubicBezTo>
                          <a:pt x="375" y="11"/>
                          <a:pt x="375" y="10"/>
                          <a:pt x="374" y="9"/>
                        </a:cubicBezTo>
                        <a:cubicBezTo>
                          <a:pt x="371" y="2"/>
                          <a:pt x="371" y="2"/>
                          <a:pt x="371" y="2"/>
                        </a:cubicBezTo>
                        <a:cubicBezTo>
                          <a:pt x="370" y="1"/>
                          <a:pt x="369" y="0"/>
                          <a:pt x="368" y="0"/>
                        </a:cubicBezTo>
                        <a:cubicBezTo>
                          <a:pt x="367" y="0"/>
                          <a:pt x="366" y="0"/>
                          <a:pt x="365" y="0"/>
                        </a:cubicBezTo>
                        <a:cubicBezTo>
                          <a:pt x="2" y="178"/>
                          <a:pt x="2" y="178"/>
                          <a:pt x="2" y="178"/>
                        </a:cubicBezTo>
                        <a:cubicBezTo>
                          <a:pt x="0" y="179"/>
                          <a:pt x="0" y="181"/>
                          <a:pt x="0" y="18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4" name="Freeform 253">
                    <a:extLst>
                      <a:ext uri="{FF2B5EF4-FFF2-40B4-BE49-F238E27FC236}">
                        <a16:creationId xmlns:a16="http://schemas.microsoft.com/office/drawing/2014/main" id="{AB416A7C-4E2F-4DB7-92EE-18AEC2DD9F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32726" y="1627188"/>
                    <a:ext cx="122238" cy="106363"/>
                  </a:xfrm>
                  <a:custGeom>
                    <a:avLst/>
                    <a:gdLst>
                      <a:gd name="T0" fmla="*/ 0 w 63"/>
                      <a:gd name="T1" fmla="*/ 52 h 55"/>
                      <a:gd name="T2" fmla="*/ 1 w 63"/>
                      <a:gd name="T3" fmla="*/ 54 h 55"/>
                      <a:gd name="T4" fmla="*/ 5 w 63"/>
                      <a:gd name="T5" fmla="*/ 54 h 55"/>
                      <a:gd name="T6" fmla="*/ 61 w 63"/>
                      <a:gd name="T7" fmla="*/ 7 h 55"/>
                      <a:gd name="T8" fmla="*/ 61 w 63"/>
                      <a:gd name="T9" fmla="*/ 2 h 55"/>
                      <a:gd name="T10" fmla="*/ 59 w 63"/>
                      <a:gd name="T11" fmla="*/ 0 h 55"/>
                      <a:gd name="T12" fmla="*/ 56 w 63"/>
                      <a:gd name="T13" fmla="*/ 1 h 55"/>
                      <a:gd name="T14" fmla="*/ 1 w 63"/>
                      <a:gd name="T15" fmla="*/ 50 h 55"/>
                      <a:gd name="T16" fmla="*/ 0 w 63"/>
                      <a:gd name="T17" fmla="*/ 52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3" h="55">
                        <a:moveTo>
                          <a:pt x="0" y="52"/>
                        </a:moveTo>
                        <a:cubicBezTo>
                          <a:pt x="0" y="53"/>
                          <a:pt x="0" y="54"/>
                          <a:pt x="1" y="54"/>
                        </a:cubicBezTo>
                        <a:cubicBezTo>
                          <a:pt x="2" y="55"/>
                          <a:pt x="4" y="55"/>
                          <a:pt x="5" y="54"/>
                        </a:cubicBezTo>
                        <a:cubicBezTo>
                          <a:pt x="61" y="7"/>
                          <a:pt x="61" y="7"/>
                          <a:pt x="61" y="7"/>
                        </a:cubicBezTo>
                        <a:cubicBezTo>
                          <a:pt x="62" y="6"/>
                          <a:pt x="63" y="3"/>
                          <a:pt x="61" y="2"/>
                        </a:cubicBezTo>
                        <a:cubicBezTo>
                          <a:pt x="61" y="1"/>
                          <a:pt x="60" y="0"/>
                          <a:pt x="59" y="0"/>
                        </a:cubicBezTo>
                        <a:cubicBezTo>
                          <a:pt x="57" y="0"/>
                          <a:pt x="56" y="1"/>
                          <a:pt x="56" y="1"/>
                        </a:cubicBezTo>
                        <a:cubicBezTo>
                          <a:pt x="1" y="50"/>
                          <a:pt x="1" y="50"/>
                          <a:pt x="1" y="50"/>
                        </a:cubicBezTo>
                        <a:cubicBezTo>
                          <a:pt x="0" y="50"/>
                          <a:pt x="0" y="51"/>
                          <a:pt x="0" y="5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5" name="Freeform 254">
                    <a:extLst>
                      <a:ext uri="{FF2B5EF4-FFF2-40B4-BE49-F238E27FC236}">
                        <a16:creationId xmlns:a16="http://schemas.microsoft.com/office/drawing/2014/main" id="{DB455554-1D05-443B-85B8-26C8A080DC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0051" y="1371601"/>
                    <a:ext cx="241300" cy="203200"/>
                  </a:xfrm>
                  <a:custGeom>
                    <a:avLst/>
                    <a:gdLst>
                      <a:gd name="T0" fmla="*/ 121 w 125"/>
                      <a:gd name="T1" fmla="*/ 2 h 105"/>
                      <a:gd name="T2" fmla="*/ 115 w 125"/>
                      <a:gd name="T3" fmla="*/ 1 h 105"/>
                      <a:gd name="T4" fmla="*/ 2 w 125"/>
                      <a:gd name="T5" fmla="*/ 97 h 105"/>
                      <a:gd name="T6" fmla="*/ 1 w 125"/>
                      <a:gd name="T7" fmla="*/ 102 h 105"/>
                      <a:gd name="T8" fmla="*/ 2 w 125"/>
                      <a:gd name="T9" fmla="*/ 103 h 105"/>
                      <a:gd name="T10" fmla="*/ 7 w 125"/>
                      <a:gd name="T11" fmla="*/ 104 h 105"/>
                      <a:gd name="T12" fmla="*/ 124 w 125"/>
                      <a:gd name="T13" fmla="*/ 11 h 105"/>
                      <a:gd name="T14" fmla="*/ 125 w 125"/>
                      <a:gd name="T15" fmla="*/ 8 h 105"/>
                      <a:gd name="T16" fmla="*/ 124 w 125"/>
                      <a:gd name="T17" fmla="*/ 6 h 105"/>
                      <a:gd name="T18" fmla="*/ 121 w 125"/>
                      <a:gd name="T19" fmla="*/ 2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5" h="105">
                        <a:moveTo>
                          <a:pt x="121" y="2"/>
                        </a:moveTo>
                        <a:cubicBezTo>
                          <a:pt x="120" y="0"/>
                          <a:pt x="117" y="0"/>
                          <a:pt x="115" y="1"/>
                        </a:cubicBezTo>
                        <a:cubicBezTo>
                          <a:pt x="2" y="97"/>
                          <a:pt x="2" y="97"/>
                          <a:pt x="2" y="97"/>
                        </a:cubicBezTo>
                        <a:cubicBezTo>
                          <a:pt x="0" y="98"/>
                          <a:pt x="0" y="101"/>
                          <a:pt x="1" y="102"/>
                        </a:cubicBezTo>
                        <a:cubicBezTo>
                          <a:pt x="2" y="103"/>
                          <a:pt x="2" y="103"/>
                          <a:pt x="2" y="103"/>
                        </a:cubicBezTo>
                        <a:cubicBezTo>
                          <a:pt x="3" y="105"/>
                          <a:pt x="6" y="105"/>
                          <a:pt x="7" y="104"/>
                        </a:cubicBezTo>
                        <a:cubicBezTo>
                          <a:pt x="124" y="11"/>
                          <a:pt x="124" y="11"/>
                          <a:pt x="124" y="11"/>
                        </a:cubicBezTo>
                        <a:cubicBezTo>
                          <a:pt x="124" y="11"/>
                          <a:pt x="125" y="10"/>
                          <a:pt x="125" y="8"/>
                        </a:cubicBezTo>
                        <a:cubicBezTo>
                          <a:pt x="125" y="7"/>
                          <a:pt x="125" y="6"/>
                          <a:pt x="124" y="6"/>
                        </a:cubicBezTo>
                        <a:lnTo>
                          <a:pt x="121" y="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6" name="Freeform 255">
                    <a:extLst>
                      <a:ext uri="{FF2B5EF4-FFF2-40B4-BE49-F238E27FC236}">
                        <a16:creationId xmlns:a16="http://schemas.microsoft.com/office/drawing/2014/main" id="{EE1C2B81-943E-4663-86B5-D4FE86DD69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0564" y="1212851"/>
                    <a:ext cx="142875" cy="123825"/>
                  </a:xfrm>
                  <a:custGeom>
                    <a:avLst/>
                    <a:gdLst>
                      <a:gd name="T0" fmla="*/ 5 w 74"/>
                      <a:gd name="T1" fmla="*/ 62 h 64"/>
                      <a:gd name="T2" fmla="*/ 11 w 74"/>
                      <a:gd name="T3" fmla="*/ 63 h 64"/>
                      <a:gd name="T4" fmla="*/ 72 w 74"/>
                      <a:gd name="T5" fmla="*/ 13 h 64"/>
                      <a:gd name="T6" fmla="*/ 74 w 74"/>
                      <a:gd name="T7" fmla="*/ 10 h 64"/>
                      <a:gd name="T8" fmla="*/ 73 w 74"/>
                      <a:gd name="T9" fmla="*/ 7 h 64"/>
                      <a:gd name="T10" fmla="*/ 68 w 74"/>
                      <a:gd name="T11" fmla="*/ 1 h 64"/>
                      <a:gd name="T12" fmla="*/ 65 w 74"/>
                      <a:gd name="T13" fmla="*/ 0 h 64"/>
                      <a:gd name="T14" fmla="*/ 62 w 74"/>
                      <a:gd name="T15" fmla="*/ 1 h 64"/>
                      <a:gd name="T16" fmla="*/ 2 w 74"/>
                      <a:gd name="T17" fmla="*/ 52 h 64"/>
                      <a:gd name="T18" fmla="*/ 2 w 74"/>
                      <a:gd name="T19" fmla="*/ 58 h 64"/>
                      <a:gd name="T20" fmla="*/ 5 w 74"/>
                      <a:gd name="T21" fmla="*/ 62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4" h="64">
                        <a:moveTo>
                          <a:pt x="5" y="62"/>
                        </a:moveTo>
                        <a:cubicBezTo>
                          <a:pt x="7" y="64"/>
                          <a:pt x="9" y="64"/>
                          <a:pt x="11" y="63"/>
                        </a:cubicBezTo>
                        <a:cubicBezTo>
                          <a:pt x="32" y="47"/>
                          <a:pt x="52" y="30"/>
                          <a:pt x="72" y="13"/>
                        </a:cubicBezTo>
                        <a:cubicBezTo>
                          <a:pt x="73" y="12"/>
                          <a:pt x="74" y="11"/>
                          <a:pt x="74" y="10"/>
                        </a:cubicBezTo>
                        <a:cubicBezTo>
                          <a:pt x="74" y="9"/>
                          <a:pt x="74" y="8"/>
                          <a:pt x="73" y="7"/>
                        </a:cubicBez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7" y="1"/>
                          <a:pt x="66" y="0"/>
                          <a:pt x="65" y="0"/>
                        </a:cubicBezTo>
                        <a:cubicBezTo>
                          <a:pt x="64" y="0"/>
                          <a:pt x="63" y="0"/>
                          <a:pt x="62" y="1"/>
                        </a:cubicBezTo>
                        <a:cubicBezTo>
                          <a:pt x="43" y="19"/>
                          <a:pt x="23" y="36"/>
                          <a:pt x="2" y="52"/>
                        </a:cubicBezTo>
                        <a:cubicBezTo>
                          <a:pt x="1" y="53"/>
                          <a:pt x="0" y="56"/>
                          <a:pt x="2" y="58"/>
                        </a:cubicBezTo>
                        <a:lnTo>
                          <a:pt x="5" y="6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7" name="Freeform 256">
                    <a:extLst>
                      <a:ext uri="{FF2B5EF4-FFF2-40B4-BE49-F238E27FC236}">
                        <a16:creationId xmlns:a16="http://schemas.microsoft.com/office/drawing/2014/main" id="{23E442F2-8A96-446C-95F1-A616CCA1B9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48589" y="1001713"/>
                    <a:ext cx="479425" cy="654050"/>
                  </a:xfrm>
                  <a:custGeom>
                    <a:avLst/>
                    <a:gdLst>
                      <a:gd name="T0" fmla="*/ 2 w 248"/>
                      <a:gd name="T1" fmla="*/ 337 h 338"/>
                      <a:gd name="T2" fmla="*/ 6 w 248"/>
                      <a:gd name="T3" fmla="*/ 336 h 338"/>
                      <a:gd name="T4" fmla="*/ 247 w 248"/>
                      <a:gd name="T5" fmla="*/ 11 h 338"/>
                      <a:gd name="T6" fmla="*/ 248 w 248"/>
                      <a:gd name="T7" fmla="*/ 8 h 338"/>
                      <a:gd name="T8" fmla="*/ 246 w 248"/>
                      <a:gd name="T9" fmla="*/ 5 h 338"/>
                      <a:gd name="T10" fmla="*/ 240 w 248"/>
                      <a:gd name="T11" fmla="*/ 1 h 338"/>
                      <a:gd name="T12" fmla="*/ 237 w 248"/>
                      <a:gd name="T13" fmla="*/ 0 h 338"/>
                      <a:gd name="T14" fmla="*/ 234 w 248"/>
                      <a:gd name="T15" fmla="*/ 2 h 338"/>
                      <a:gd name="T16" fmla="*/ 1 w 248"/>
                      <a:gd name="T17" fmla="*/ 333 h 338"/>
                      <a:gd name="T18" fmla="*/ 2 w 248"/>
                      <a:gd name="T19" fmla="*/ 337 h 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8" h="338">
                        <a:moveTo>
                          <a:pt x="2" y="337"/>
                        </a:moveTo>
                        <a:cubicBezTo>
                          <a:pt x="3" y="338"/>
                          <a:pt x="5" y="338"/>
                          <a:pt x="6" y="336"/>
                        </a:cubicBezTo>
                        <a:cubicBezTo>
                          <a:pt x="247" y="11"/>
                          <a:pt x="247" y="11"/>
                          <a:pt x="247" y="11"/>
                        </a:cubicBezTo>
                        <a:cubicBezTo>
                          <a:pt x="248" y="10"/>
                          <a:pt x="248" y="9"/>
                          <a:pt x="248" y="8"/>
                        </a:cubicBezTo>
                        <a:cubicBezTo>
                          <a:pt x="248" y="7"/>
                          <a:pt x="247" y="6"/>
                          <a:pt x="246" y="5"/>
                        </a:cubicBezTo>
                        <a:cubicBezTo>
                          <a:pt x="240" y="1"/>
                          <a:pt x="240" y="1"/>
                          <a:pt x="240" y="1"/>
                        </a:cubicBezTo>
                        <a:cubicBezTo>
                          <a:pt x="239" y="0"/>
                          <a:pt x="238" y="0"/>
                          <a:pt x="237" y="0"/>
                        </a:cubicBezTo>
                        <a:cubicBezTo>
                          <a:pt x="236" y="0"/>
                          <a:pt x="235" y="1"/>
                          <a:pt x="234" y="2"/>
                        </a:cubicBezTo>
                        <a:cubicBezTo>
                          <a:pt x="1" y="333"/>
                          <a:pt x="1" y="333"/>
                          <a:pt x="1" y="333"/>
                        </a:cubicBezTo>
                        <a:cubicBezTo>
                          <a:pt x="0" y="334"/>
                          <a:pt x="1" y="336"/>
                          <a:pt x="2" y="33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8" name="Freeform 257">
                    <a:extLst>
                      <a:ext uri="{FF2B5EF4-FFF2-40B4-BE49-F238E27FC236}">
                        <a16:creationId xmlns:a16="http://schemas.microsoft.com/office/drawing/2014/main" id="{C705E4DE-FCDC-4B61-8ECB-D130484B6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46989" y="854076"/>
                    <a:ext cx="307975" cy="747713"/>
                  </a:xfrm>
                  <a:custGeom>
                    <a:avLst/>
                    <a:gdLst>
                      <a:gd name="T0" fmla="*/ 3 w 159"/>
                      <a:gd name="T1" fmla="*/ 385 h 386"/>
                      <a:gd name="T2" fmla="*/ 6 w 159"/>
                      <a:gd name="T3" fmla="*/ 383 h 386"/>
                      <a:gd name="T4" fmla="*/ 159 w 159"/>
                      <a:gd name="T5" fmla="*/ 8 h 386"/>
                      <a:gd name="T6" fmla="*/ 159 w 159"/>
                      <a:gd name="T7" fmla="*/ 5 h 386"/>
                      <a:gd name="T8" fmla="*/ 156 w 159"/>
                      <a:gd name="T9" fmla="*/ 3 h 386"/>
                      <a:gd name="T10" fmla="*/ 149 w 159"/>
                      <a:gd name="T11" fmla="*/ 0 h 386"/>
                      <a:gd name="T12" fmla="*/ 146 w 159"/>
                      <a:gd name="T13" fmla="*/ 0 h 386"/>
                      <a:gd name="T14" fmla="*/ 144 w 159"/>
                      <a:gd name="T15" fmla="*/ 2 h 386"/>
                      <a:gd name="T16" fmla="*/ 1 w 159"/>
                      <a:gd name="T17" fmla="*/ 381 h 386"/>
                      <a:gd name="T18" fmla="*/ 3 w 159"/>
                      <a:gd name="T19" fmla="*/ 38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9" h="386">
                        <a:moveTo>
                          <a:pt x="3" y="385"/>
                        </a:moveTo>
                        <a:cubicBezTo>
                          <a:pt x="4" y="386"/>
                          <a:pt x="6" y="385"/>
                          <a:pt x="6" y="383"/>
                        </a:cubicBezTo>
                        <a:cubicBezTo>
                          <a:pt x="159" y="8"/>
                          <a:pt x="159" y="8"/>
                          <a:pt x="159" y="8"/>
                        </a:cubicBezTo>
                        <a:cubicBezTo>
                          <a:pt x="159" y="7"/>
                          <a:pt x="159" y="6"/>
                          <a:pt x="159" y="5"/>
                        </a:cubicBezTo>
                        <a:cubicBezTo>
                          <a:pt x="158" y="4"/>
                          <a:pt x="157" y="3"/>
                          <a:pt x="156" y="3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8" y="0"/>
                          <a:pt x="147" y="0"/>
                          <a:pt x="146" y="0"/>
                        </a:cubicBezTo>
                        <a:cubicBezTo>
                          <a:pt x="145" y="1"/>
                          <a:pt x="144" y="1"/>
                          <a:pt x="144" y="2"/>
                        </a:cubicBezTo>
                        <a:cubicBezTo>
                          <a:pt x="1" y="381"/>
                          <a:pt x="1" y="381"/>
                          <a:pt x="1" y="381"/>
                        </a:cubicBezTo>
                        <a:cubicBezTo>
                          <a:pt x="0" y="383"/>
                          <a:pt x="1" y="384"/>
                          <a:pt x="3" y="38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</p:grpSp>
          </p:grpSp>
          <p:sp>
            <p:nvSpPr>
              <p:cNvPr id="319" name="Arrow: Chevron 318">
                <a:extLst>
                  <a:ext uri="{FF2B5EF4-FFF2-40B4-BE49-F238E27FC236}">
                    <a16:creationId xmlns:a16="http://schemas.microsoft.com/office/drawing/2014/main" id="{75A7CB76-C451-41C7-8E5D-6EC3A87EDDAB}"/>
                  </a:ext>
                </a:extLst>
              </p:cNvPr>
              <p:cNvSpPr/>
              <p:nvPr/>
            </p:nvSpPr>
            <p:spPr>
              <a:xfrm rot="17910367">
                <a:off x="10442409" y="4208305"/>
                <a:ext cx="317311" cy="317311"/>
              </a:xfrm>
              <a:prstGeom prst="chevron">
                <a:avLst>
                  <a:gd name="adj" fmla="val 7123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Arrow: Chevron 319">
                <a:extLst>
                  <a:ext uri="{FF2B5EF4-FFF2-40B4-BE49-F238E27FC236}">
                    <a16:creationId xmlns:a16="http://schemas.microsoft.com/office/drawing/2014/main" id="{8E646CC9-C163-4B7A-B4BE-C8487EC2F48E}"/>
                  </a:ext>
                </a:extLst>
              </p:cNvPr>
              <p:cNvSpPr/>
              <p:nvPr/>
            </p:nvSpPr>
            <p:spPr>
              <a:xfrm rot="14306545">
                <a:off x="11267531" y="4182422"/>
                <a:ext cx="317311" cy="317311"/>
              </a:xfrm>
              <a:prstGeom prst="chevron">
                <a:avLst>
                  <a:gd name="adj" fmla="val 7123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Arrow: Chevron 320">
                <a:extLst>
                  <a:ext uri="{FF2B5EF4-FFF2-40B4-BE49-F238E27FC236}">
                    <a16:creationId xmlns:a16="http://schemas.microsoft.com/office/drawing/2014/main" id="{BD415EB8-384B-41D8-B5E4-17461E4A8879}"/>
                  </a:ext>
                </a:extLst>
              </p:cNvPr>
              <p:cNvSpPr/>
              <p:nvPr/>
            </p:nvSpPr>
            <p:spPr>
              <a:xfrm rot="7513803">
                <a:off x="11374064" y="2755411"/>
                <a:ext cx="317311" cy="317311"/>
              </a:xfrm>
              <a:prstGeom prst="chevron">
                <a:avLst>
                  <a:gd name="adj" fmla="val 7123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Arrow: Chevron 321">
                <a:extLst>
                  <a:ext uri="{FF2B5EF4-FFF2-40B4-BE49-F238E27FC236}">
                    <a16:creationId xmlns:a16="http://schemas.microsoft.com/office/drawing/2014/main" id="{961ACFB8-793C-4951-973B-0652405E7B6D}"/>
                  </a:ext>
                </a:extLst>
              </p:cNvPr>
              <p:cNvSpPr/>
              <p:nvPr/>
            </p:nvSpPr>
            <p:spPr>
              <a:xfrm rot="2921429">
                <a:off x="10369133" y="2781811"/>
                <a:ext cx="317311" cy="317311"/>
              </a:xfrm>
              <a:prstGeom prst="chevron">
                <a:avLst>
                  <a:gd name="adj" fmla="val 7123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DD66E3A6-4A7E-438C-991E-B295F951B6BF}"/>
                  </a:ext>
                </a:extLst>
              </p:cNvPr>
              <p:cNvGrpSpPr/>
              <p:nvPr/>
            </p:nvGrpSpPr>
            <p:grpSpPr>
              <a:xfrm>
                <a:off x="7278638" y="-104471"/>
                <a:ext cx="7443739" cy="7443738"/>
                <a:chOff x="3094193" y="203496"/>
                <a:chExt cx="5891584" cy="5891584"/>
              </a:xfrm>
            </p:grpSpPr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FBB14BD3-ACB9-4DDE-8D6D-42DD5F7CB4F5}"/>
                    </a:ext>
                  </a:extLst>
                </p:cNvPr>
                <p:cNvGrpSpPr/>
                <p:nvPr/>
              </p:nvGrpSpPr>
              <p:grpSpPr>
                <a:xfrm>
                  <a:off x="3094193" y="203496"/>
                  <a:ext cx="5891584" cy="5891584"/>
                  <a:chOff x="2972536" y="195091"/>
                  <a:chExt cx="5891584" cy="5891584"/>
                </a:xfrm>
              </p:grpSpPr>
              <p:sp>
                <p:nvSpPr>
                  <p:cNvPr id="330" name="Arc 329">
                    <a:extLst>
                      <a:ext uri="{FF2B5EF4-FFF2-40B4-BE49-F238E27FC236}">
                        <a16:creationId xmlns:a16="http://schemas.microsoft.com/office/drawing/2014/main" id="{AC4263B8-B458-41C4-A18E-A876462F4552}"/>
                      </a:ext>
                    </a:extLst>
                  </p:cNvPr>
                  <p:cNvSpPr/>
                  <p:nvPr/>
                </p:nvSpPr>
                <p:spPr>
                  <a:xfrm rot="5599655">
                    <a:off x="2972536" y="195091"/>
                    <a:ext cx="5891584" cy="5891584"/>
                  </a:xfrm>
                  <a:prstGeom prst="arc">
                    <a:avLst>
                      <a:gd name="adj1" fmla="val 12305247"/>
                      <a:gd name="adj2" fmla="val 16215104"/>
                    </a:avLst>
                  </a:prstGeom>
                  <a:noFill/>
                  <a:ln w="38100" cap="rnd" cmpd="sng" algn="ctr">
                    <a:gradFill flip="none" rotWithShape="1">
                      <a:gsLst>
                        <a:gs pos="0">
                          <a:schemeClr val="accent1">
                            <a:alpha val="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  <a:tileRect/>
                    </a:gradFill>
                    <a:prstDash val="solid"/>
                    <a:round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Arc 330">
                    <a:extLst>
                      <a:ext uri="{FF2B5EF4-FFF2-40B4-BE49-F238E27FC236}">
                        <a16:creationId xmlns:a16="http://schemas.microsoft.com/office/drawing/2014/main" id="{EC4D2F51-10F5-4F2F-B18A-8A6510DF1292}"/>
                      </a:ext>
                    </a:extLst>
                  </p:cNvPr>
                  <p:cNvSpPr/>
                  <p:nvPr/>
                </p:nvSpPr>
                <p:spPr>
                  <a:xfrm rot="199655">
                    <a:off x="2972536" y="195091"/>
                    <a:ext cx="5891584" cy="5891584"/>
                  </a:xfrm>
                  <a:prstGeom prst="arc">
                    <a:avLst>
                      <a:gd name="adj1" fmla="val 13650566"/>
                      <a:gd name="adj2" fmla="val 17654100"/>
                    </a:avLst>
                  </a:prstGeom>
                  <a:noFill/>
                  <a:ln w="38100" cap="rnd" cmpd="sng" algn="ctr">
                    <a:gradFill flip="none" rotWithShape="1">
                      <a:gsLst>
                        <a:gs pos="100000">
                          <a:schemeClr val="accent1"/>
                        </a:gs>
                        <a:gs pos="0">
                          <a:schemeClr val="accent1"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  <a:prstDash val="solid"/>
                    <a:round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Arc 331">
                    <a:extLst>
                      <a:ext uri="{FF2B5EF4-FFF2-40B4-BE49-F238E27FC236}">
                        <a16:creationId xmlns:a16="http://schemas.microsoft.com/office/drawing/2014/main" id="{3C156714-BDDD-4470-B7DF-59A0DC03AC2F}"/>
                      </a:ext>
                    </a:extLst>
                  </p:cNvPr>
                  <p:cNvSpPr/>
                  <p:nvPr/>
                </p:nvSpPr>
                <p:spPr>
                  <a:xfrm rot="10999655">
                    <a:off x="2972536" y="195091"/>
                    <a:ext cx="5891584" cy="5891584"/>
                  </a:xfrm>
                  <a:prstGeom prst="arc">
                    <a:avLst>
                      <a:gd name="adj1" fmla="val 10773090"/>
                      <a:gd name="adj2" fmla="val 15708653"/>
                    </a:avLst>
                  </a:prstGeom>
                  <a:noFill/>
                  <a:ln w="38100" cap="rnd" cmpd="sng" algn="ctr">
                    <a:gradFill flip="none" rotWithShape="1">
                      <a:gsLst>
                        <a:gs pos="0">
                          <a:schemeClr val="accent1">
                            <a:alpha val="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  <a:tileRect/>
                    </a:gradFill>
                    <a:prstDash val="solid"/>
                    <a:round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Arc 332">
                    <a:extLst>
                      <a:ext uri="{FF2B5EF4-FFF2-40B4-BE49-F238E27FC236}">
                        <a16:creationId xmlns:a16="http://schemas.microsoft.com/office/drawing/2014/main" id="{E40D595C-F36A-444B-A6E5-B68DCDEB6BB3}"/>
                      </a:ext>
                    </a:extLst>
                  </p:cNvPr>
                  <p:cNvSpPr/>
                  <p:nvPr/>
                </p:nvSpPr>
                <p:spPr>
                  <a:xfrm rot="199655">
                    <a:off x="2972536" y="195091"/>
                    <a:ext cx="5891584" cy="5891584"/>
                  </a:xfrm>
                  <a:prstGeom prst="arc">
                    <a:avLst>
                      <a:gd name="adj1" fmla="val 5172588"/>
                      <a:gd name="adj2" fmla="val 10254718"/>
                    </a:avLst>
                  </a:prstGeom>
                  <a:noFill/>
                  <a:ln w="38100" cap="rnd" cmpd="sng" algn="ctr">
                    <a:gradFill flip="none" rotWithShape="1">
                      <a:gsLst>
                        <a:gs pos="100000">
                          <a:schemeClr val="accent1">
                            <a:alpha val="31000"/>
                          </a:schemeClr>
                        </a:gs>
                        <a:gs pos="0">
                          <a:schemeClr val="accent1">
                            <a:alpha val="0"/>
                          </a:schemeClr>
                        </a:gs>
                      </a:gsLst>
                      <a:lin ang="10800000" scaled="1"/>
                      <a:tileRect/>
                    </a:gradFill>
                    <a:prstDash val="solid"/>
                    <a:round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E8756FEA-FFE0-4AAC-A8DE-2C2CBAFF5314}"/>
                    </a:ext>
                  </a:extLst>
                </p:cNvPr>
                <p:cNvGrpSpPr/>
                <p:nvPr/>
              </p:nvGrpSpPr>
              <p:grpSpPr>
                <a:xfrm>
                  <a:off x="3254014" y="363317"/>
                  <a:ext cx="5571942" cy="5571942"/>
                  <a:chOff x="3254014" y="363317"/>
                  <a:chExt cx="5571942" cy="5571942"/>
                </a:xfrm>
              </p:grpSpPr>
              <p:sp>
                <p:nvSpPr>
                  <p:cNvPr id="326" name="Oval 325">
                    <a:extLst>
                      <a:ext uri="{FF2B5EF4-FFF2-40B4-BE49-F238E27FC236}">
                        <a16:creationId xmlns:a16="http://schemas.microsoft.com/office/drawing/2014/main" id="{9C3F299D-F15F-42D3-ACF4-7C8DE9179270}"/>
                      </a:ext>
                    </a:extLst>
                  </p:cNvPr>
                  <p:cNvSpPr/>
                  <p:nvPr/>
                </p:nvSpPr>
                <p:spPr>
                  <a:xfrm>
                    <a:off x="4055571" y="1164874"/>
                    <a:ext cx="3968828" cy="3968828"/>
                  </a:xfrm>
                  <a:prstGeom prst="ellipse">
                    <a:avLst/>
                  </a:prstGeom>
                  <a:noFill/>
                  <a:ln w="19050" cap="rnd" cmpd="sng" algn="ctr">
                    <a:solidFill>
                      <a:schemeClr val="accent1">
                        <a:alpha val="46000"/>
                      </a:schemeClr>
                    </a:solidFill>
                    <a:prstDash val="dash"/>
                    <a:miter lim="800000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Arc 326">
                    <a:extLst>
                      <a:ext uri="{FF2B5EF4-FFF2-40B4-BE49-F238E27FC236}">
                        <a16:creationId xmlns:a16="http://schemas.microsoft.com/office/drawing/2014/main" id="{BD95E251-A69A-4C6D-B425-D36BCF69E86D}"/>
                      </a:ext>
                    </a:extLst>
                  </p:cNvPr>
                  <p:cNvSpPr/>
                  <p:nvPr/>
                </p:nvSpPr>
                <p:spPr>
                  <a:xfrm rot="7613288">
                    <a:off x="3827667" y="936970"/>
                    <a:ext cx="4424636" cy="4424636"/>
                  </a:xfrm>
                  <a:prstGeom prst="arc">
                    <a:avLst>
                      <a:gd name="adj1" fmla="val 15731824"/>
                      <a:gd name="adj2" fmla="val 12442349"/>
                    </a:avLst>
                  </a:prstGeom>
                  <a:ln w="12700" cap="rnd">
                    <a:solidFill>
                      <a:schemeClr val="accent1">
                        <a:alpha val="50000"/>
                      </a:schemeClr>
                    </a:solidFill>
                    <a:prstDash val="sysDot"/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60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28" name="Arc 327">
                    <a:extLst>
                      <a:ext uri="{FF2B5EF4-FFF2-40B4-BE49-F238E27FC236}">
                        <a16:creationId xmlns:a16="http://schemas.microsoft.com/office/drawing/2014/main" id="{089BCE44-99D6-4DB9-8996-EFFE0B76454C}"/>
                      </a:ext>
                    </a:extLst>
                  </p:cNvPr>
                  <p:cNvSpPr/>
                  <p:nvPr/>
                </p:nvSpPr>
                <p:spPr>
                  <a:xfrm rot="7613288">
                    <a:off x="3500244" y="609547"/>
                    <a:ext cx="5079483" cy="5079483"/>
                  </a:xfrm>
                  <a:prstGeom prst="arc">
                    <a:avLst>
                      <a:gd name="adj1" fmla="val 7034622"/>
                      <a:gd name="adj2" fmla="val 18697636"/>
                    </a:avLst>
                  </a:prstGeom>
                  <a:ln w="12700" cap="rnd">
                    <a:solidFill>
                      <a:schemeClr val="accent1"/>
                    </a:solidFill>
                    <a:prstDash val="sysDot"/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60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29" name="Arc 328">
                    <a:extLst>
                      <a:ext uri="{FF2B5EF4-FFF2-40B4-BE49-F238E27FC236}">
                        <a16:creationId xmlns:a16="http://schemas.microsoft.com/office/drawing/2014/main" id="{2F813A3F-C40F-45B4-9F5A-ACA263C4624D}"/>
                      </a:ext>
                    </a:extLst>
                  </p:cNvPr>
                  <p:cNvSpPr/>
                  <p:nvPr/>
                </p:nvSpPr>
                <p:spPr>
                  <a:xfrm rot="7613288">
                    <a:off x="3254014" y="363317"/>
                    <a:ext cx="5571942" cy="5571942"/>
                  </a:xfrm>
                  <a:prstGeom prst="arc">
                    <a:avLst>
                      <a:gd name="adj1" fmla="val 21038491"/>
                      <a:gd name="adj2" fmla="val 5075162"/>
                    </a:avLst>
                  </a:prstGeom>
                  <a:ln w="12700" cap="rnd">
                    <a:solidFill>
                      <a:schemeClr val="accent1">
                        <a:alpha val="50000"/>
                      </a:schemeClr>
                    </a:solidFill>
                    <a:prstDash val="sysDot"/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60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884AB8-1ED9-41C3-9769-CD5CE29A86A7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lang="en-US" sz="6000" b="0" i="0" kern="1200" cap="none" spc="0" baseline="0" dirty="0">
                <a:ln w="6350">
                  <a:gradFill>
                    <a:gsLst>
                      <a:gs pos="0">
                        <a:srgbClr val="5DE4FF">
                          <a:alpha val="0"/>
                        </a:srgbClr>
                      </a:gs>
                      <a:gs pos="50000">
                        <a:srgbClr val="5DE4FF"/>
                      </a:gs>
                      <a:gs pos="100000">
                        <a:srgbClr val="5DE4FF">
                          <a:alpha val="0"/>
                        </a:srgbClr>
                      </a:gs>
                    </a:gsLst>
                    <a:lin ang="5400000" scaled="0"/>
                  </a:gradFill>
                </a:ln>
                <a:gradFill>
                  <a:gsLst>
                    <a:gs pos="0">
                      <a:schemeClr val="bg1">
                        <a:alpha val="80000"/>
                      </a:schemeClr>
                    </a:gs>
                    <a:gs pos="53000">
                      <a:schemeClr val="bg1"/>
                    </a:gs>
                    <a:gs pos="100000">
                      <a:schemeClr val="bg1">
                        <a:alpha val="80000"/>
                      </a:schemeClr>
                    </a:gs>
                  </a:gsLst>
                  <a:lin ang="2700000" scaled="0"/>
                </a:gra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FEF43-5EE6-45D3-82F5-0A9537AEA33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Intel Internal Only</a:t>
            </a:r>
          </a:p>
        </p:txBody>
      </p:sp>
      <p:pic>
        <p:nvPicPr>
          <p:cNvPr id="12" name="Picture 2" descr="\\.psf\Home\Desktop\Intel.png">
            <a:extLst>
              <a:ext uri="{FF2B5EF4-FFF2-40B4-BE49-F238E27FC236}">
                <a16:creationId xmlns:a16="http://schemas.microsoft.com/office/drawing/2014/main" id="{E6D0FDDE-26A6-40E4-8610-23EB9A16A5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428" y="6404992"/>
            <a:ext cx="485782" cy="32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7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28pt</a:t>
            </a:r>
            <a:r>
              <a:rPr lang="en-US"/>
              <a:t> Intel Clear Light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133"/>
            </a:lvl4pPr>
          </a:lstStyle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0968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69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76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4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485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3B808FDC-D2A2-42EB-B356-E69E4A048F8E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8A1BD37C-2C85-4873-ABDD-4B358A87ED4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0" name="Square"/>
          <p:cNvSpPr/>
          <p:nvPr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1" name="Square"/>
          <p:cNvSpPr/>
          <p:nvPr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F6CB4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2" name="Square"/>
          <p:cNvSpPr/>
          <p:nvPr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FD0E6-78D1-5F44-A938-3A961F43FAC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02A24-73D0-4602-A8A1-5D9281BAF9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659E3-0873-4033-A7E2-31DB4A07B08A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60C086-3964-411C-85AF-F720D5E83519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1F252960-CAAB-483D-8A6A-5882E4B628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FA146E-21CD-4BD6-A89D-E6C5A68508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1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14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2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7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2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1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8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8188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5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B9BAD6-5EF7-43F6-AC64-4531B294A827}"/>
              </a:ext>
            </a:extLst>
          </p:cNvPr>
          <p:cNvSpPr/>
          <p:nvPr userDrawn="1"/>
        </p:nvSpPr>
        <p:spPr>
          <a:xfrm>
            <a:off x="508963" y="6490106"/>
            <a:ext cx="110318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200" kern="0">
                <a:solidFill>
                  <a:srgbClr val="FFFFFF"/>
                </a:solidFill>
                <a:latin typeface="IntelOne Display Ligh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IOG QGS </a:t>
            </a:r>
            <a:r>
              <a:rPr lang="en-US" sz="1200" b="1" kern="0">
                <a:solidFill>
                  <a:srgbClr val="00C7FD">
                    <a:lumMod val="60000"/>
                    <a:lumOff val="40000"/>
                  </a:srgbClr>
                </a:solidFill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10388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5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quare">
            <a:extLst>
              <a:ext uri="{FF2B5EF4-FFF2-40B4-BE49-F238E27FC236}">
                <a16:creationId xmlns:a16="http://schemas.microsoft.com/office/drawing/2014/main" id="{FE9A3852-307B-4677-A2E2-D7DC495E366A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1E9FE6C1-27FB-467A-8BF9-B80A0C35FED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C93C8C2E-66DD-E64F-BD60-42EBDC0E958E}"/>
              </a:ext>
            </a:extLst>
          </p:cNvPr>
          <p:cNvSpPr/>
          <p:nvPr userDrawn="1"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004A8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A14FBD-B953-BA4F-8F83-DE73E3C37290}"/>
              </a:ext>
            </a:extLst>
          </p:cNvPr>
          <p:cNvSpPr/>
          <p:nvPr userDrawn="1"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" name="Square">
            <a:extLst>
              <a:ext uri="{FF2B5EF4-FFF2-40B4-BE49-F238E27FC236}">
                <a16:creationId xmlns:a16="http://schemas.microsoft.com/office/drawing/2014/main" id="{59044771-2E3B-C941-8593-8E508F542287}"/>
              </a:ext>
            </a:extLst>
          </p:cNvPr>
          <p:cNvSpPr/>
          <p:nvPr userDrawn="1"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E74A4-2107-4448-BA31-9630404A452B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ABA887-D95E-434F-B1E9-73FC7AE8C2A8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E5861BF-901F-47D4-91BC-0B353503F2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A33390-07D4-4E2C-BDA6-AE147B907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9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8B335-02FC-4504-AF46-DF56B2EC52E4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678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7A2BC2-9250-4B6C-8674-1CD30F0A349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C60C-8CBC-40B8-ABEA-44BF775A358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864FA-3818-4931-B452-798F1E7F5A67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8DFF-85CB-4435-B144-6A1DC4093482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9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7" name="Square"/>
          <p:cNvSpPr/>
          <p:nvPr/>
        </p:nvSpPr>
        <p:spPr>
          <a:xfrm>
            <a:off x="709974" y="2295859"/>
            <a:ext cx="318638" cy="318638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8" name="Square"/>
          <p:cNvSpPr/>
          <p:nvPr/>
        </p:nvSpPr>
        <p:spPr>
          <a:xfrm>
            <a:off x="536812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9" name="Square"/>
          <p:cNvSpPr/>
          <p:nvPr/>
        </p:nvSpPr>
        <p:spPr>
          <a:xfrm>
            <a:off x="709974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00" name="Rectangle"/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8740F-FED9-4D14-9DF3-3BA84ADF820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F55E0-947C-4281-8A2A-E59398C246AB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3B808FDC-D2A2-42EB-B356-E69E4A048F8E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8A1BD37C-2C85-4873-ABDD-4B358A87ED4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0" name="Square"/>
          <p:cNvSpPr/>
          <p:nvPr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1" name="Square"/>
          <p:cNvSpPr/>
          <p:nvPr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F6CB4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2" name="Square"/>
          <p:cNvSpPr/>
          <p:nvPr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FD0E6-78D1-5F44-A938-3A961F43FAC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02A24-73D0-4602-A8A1-5D9281BAF9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659E3-0873-4033-A7E2-31DB4A07B08A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60C086-3964-411C-85AF-F720D5E83519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1F252960-CAAB-483D-8A6A-5882E4B628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FA146E-21CD-4BD6-A89D-E6C5A68508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2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quare">
            <a:extLst>
              <a:ext uri="{FF2B5EF4-FFF2-40B4-BE49-F238E27FC236}">
                <a16:creationId xmlns:a16="http://schemas.microsoft.com/office/drawing/2014/main" id="{FE9A3852-307B-4677-A2E2-D7DC495E366A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1E9FE6C1-27FB-467A-8BF9-B80A0C35FED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C93C8C2E-66DD-E64F-BD60-42EBDC0E958E}"/>
              </a:ext>
            </a:extLst>
          </p:cNvPr>
          <p:cNvSpPr/>
          <p:nvPr userDrawn="1"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004A8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A14FBD-B953-BA4F-8F83-DE73E3C37290}"/>
              </a:ext>
            </a:extLst>
          </p:cNvPr>
          <p:cNvSpPr/>
          <p:nvPr userDrawn="1"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" name="Square">
            <a:extLst>
              <a:ext uri="{FF2B5EF4-FFF2-40B4-BE49-F238E27FC236}">
                <a16:creationId xmlns:a16="http://schemas.microsoft.com/office/drawing/2014/main" id="{59044771-2E3B-C941-8593-8E508F542287}"/>
              </a:ext>
            </a:extLst>
          </p:cNvPr>
          <p:cNvSpPr/>
          <p:nvPr userDrawn="1"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E74A4-2107-4448-BA31-9630404A452B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ABA887-D95E-434F-B1E9-73FC7AE8C2A8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E5861BF-901F-47D4-91BC-0B353503F2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A33390-07D4-4E2C-BDA6-AE147B907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4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8598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F55EEA-3D90-42F4-B8D0-30E0374D2A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CC3F4-FFF1-4AD9-8605-41A61B8926C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5997704-33EA-4D7D-8B55-E46DD2216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3544D4-6B59-4B11-BC0E-2FD48F69364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2FEA03-1122-4C36-ACD1-DA42FB8A03DC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D4EB9-5CAF-4B81-91EA-AD490D0B13E4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370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 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6A03358B-3D25-4A6D-85E6-54F235A943A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BE803-6659-42A1-A094-94B9EF7AB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4B91-0BAF-46EC-9A7C-9D57C3224A9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0B67E-5DCD-4732-882C-64DE9CC86419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F70C4FC-7A21-4AFA-8998-5EAB2E19C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716FF7-59F9-414F-85CD-8E23360D2B4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4273EB-E90B-42F7-8CE9-6A1713A08CA3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A5B-1C6A-486A-A0FE-02206FCDC54A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811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55708363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170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29464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0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00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Light Blue">
    <p:bg>
      <p:bgPr>
        <a:solidFill>
          <a:srgbClr val="00C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60B70-5DF3-4398-B558-301661292DF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CF38D-B95A-4CD5-8F7D-86EA9C709AD4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93B25211-1805-4C17-8545-7E02A67863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402790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789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tx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37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tx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09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796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2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1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4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7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F55EEA-3D90-42F4-B8D0-30E0374D2A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CC3F4-FFF1-4AD9-8605-41A61B8926C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5997704-33EA-4D7D-8B55-E46DD2216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3544D4-6B59-4B11-BC0E-2FD48F69364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2FEA03-1122-4C36-ACD1-DA42FB8A03DC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D4EB9-5CAF-4B81-91EA-AD490D0B13E4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43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37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40963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620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8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922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7A2BC2-9250-4B6C-8674-1CD30F0A349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2C60C-8CBC-40B8-ABEA-44BF775A3581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864FA-3818-4931-B452-798F1E7F5A67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3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4C58A6BF-BF0D-4749-B07B-7C0A27747D42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7" name="Square"/>
          <p:cNvSpPr/>
          <p:nvPr/>
        </p:nvSpPr>
        <p:spPr>
          <a:xfrm>
            <a:off x="709974" y="2295859"/>
            <a:ext cx="318638" cy="318638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8" name="Square"/>
          <p:cNvSpPr/>
          <p:nvPr/>
        </p:nvSpPr>
        <p:spPr>
          <a:xfrm>
            <a:off x="536812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99" name="Square"/>
          <p:cNvSpPr/>
          <p:nvPr/>
        </p:nvSpPr>
        <p:spPr>
          <a:xfrm>
            <a:off x="709974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00" name="Rectangle"/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46515-4871-AA4D-B71A-1561CC2E370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D8740F-FED9-4D14-9DF3-3BA84ADF820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F192548-45E5-4F50-A32B-E61F6CFA99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8703551-AC59-4BD9-8B3C-616B6DFB3D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7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quare">
            <a:extLst>
              <a:ext uri="{FF2B5EF4-FFF2-40B4-BE49-F238E27FC236}">
                <a16:creationId xmlns:a16="http://schemas.microsoft.com/office/drawing/2014/main" id="{3B808FDC-D2A2-42EB-B356-E69E4A048F8E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8A1BD37C-2C85-4873-ABDD-4B358A87ED4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0" name="Square"/>
          <p:cNvSpPr/>
          <p:nvPr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1" name="Square"/>
          <p:cNvSpPr/>
          <p:nvPr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F6CB4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72" name="Square"/>
          <p:cNvSpPr/>
          <p:nvPr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D9692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0FD0E6-78D1-5F44-A938-3A961F43FACD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5002A24-73D0-4602-A8A1-5D9281BAF9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659E3-0873-4033-A7E2-31DB4A07B08A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5" name="Title Text">
            <a:extLst>
              <a:ext uri="{FF2B5EF4-FFF2-40B4-BE49-F238E27FC236}">
                <a16:creationId xmlns:a16="http://schemas.microsoft.com/office/drawing/2014/main" id="{1F252960-CAAB-483D-8A6A-5882E4B6282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FA146E-21CD-4BD6-A89D-E6C5A68508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9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quare">
            <a:extLst>
              <a:ext uri="{FF2B5EF4-FFF2-40B4-BE49-F238E27FC236}">
                <a16:creationId xmlns:a16="http://schemas.microsoft.com/office/drawing/2014/main" id="{FE9A3852-307B-4677-A2E2-D7DC495E366A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1E9FE6C1-27FB-467A-8BF9-B80A0C35FED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C93C8C2E-66DD-E64F-BD60-42EBDC0E958E}"/>
              </a:ext>
            </a:extLst>
          </p:cNvPr>
          <p:cNvSpPr/>
          <p:nvPr userDrawn="1"/>
        </p:nvSpPr>
        <p:spPr>
          <a:xfrm>
            <a:off x="707513" y="2295859"/>
            <a:ext cx="318638" cy="318638"/>
          </a:xfrm>
          <a:prstGeom prst="rect">
            <a:avLst/>
          </a:prstGeom>
          <a:solidFill>
            <a:srgbClr val="004A8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68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A14FBD-B953-BA4F-8F83-DE73E3C37290}"/>
              </a:ext>
            </a:extLst>
          </p:cNvPr>
          <p:cNvSpPr/>
          <p:nvPr userDrawn="1"/>
        </p:nvSpPr>
        <p:spPr>
          <a:xfrm>
            <a:off x="533946" y="2122317"/>
            <a:ext cx="174318" cy="174318"/>
          </a:xfrm>
          <a:prstGeom prst="rect">
            <a:avLst/>
          </a:prstGeom>
          <a:solidFill>
            <a:srgbClr val="7BDE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7" name="Square">
            <a:extLst>
              <a:ext uri="{FF2B5EF4-FFF2-40B4-BE49-F238E27FC236}">
                <a16:creationId xmlns:a16="http://schemas.microsoft.com/office/drawing/2014/main" id="{59044771-2E3B-C941-8593-8E508F542287}"/>
              </a:ext>
            </a:extLst>
          </p:cNvPr>
          <p:cNvSpPr/>
          <p:nvPr userDrawn="1"/>
        </p:nvSpPr>
        <p:spPr>
          <a:xfrm>
            <a:off x="707513" y="2023075"/>
            <a:ext cx="98724" cy="98723"/>
          </a:xfrm>
          <a:prstGeom prst="rect">
            <a:avLst/>
          </a:prstGeom>
          <a:solidFill>
            <a:srgbClr val="B4F0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E74A4-2107-4448-BA31-9630404A452B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5E5861BF-901F-47D4-91BC-0B353503F2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14757" y="2545222"/>
            <a:ext cx="4785571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A33390-07D4-4E2C-BDA6-AE147B907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90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 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6A03358B-3D25-4A6D-85E6-54F235A943A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BE803-6659-42A1-A094-94B9EF7AB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4B91-0BAF-46EC-9A7C-9D57C3224A9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0B67E-5DCD-4732-882C-64DE9CC86419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F70C4FC-7A21-4AFA-8998-5EAB2E19C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716FF7-59F9-414F-85CD-8E23360D2B4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4273EB-E90B-42F7-8CE9-6A1713A08CA3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A5B-1C6A-486A-A0FE-02206FCDC54A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512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Gr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 userDrawn="1"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 userDrawn="1"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037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Blu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E89D76-523B-456C-9EE9-BC9CB964E5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Text">
            <a:extLst>
              <a:ext uri="{FF2B5EF4-FFF2-40B4-BE49-F238E27FC236}">
                <a16:creationId xmlns:a16="http://schemas.microsoft.com/office/drawing/2014/main" id="{72D74CEB-BA0A-43F1-82CE-384185B612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0F55EEA-3D90-42F4-B8D0-30E0374D2A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CC3F4-FFF1-4AD9-8605-41A61B8926CF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C4A06178-9ACC-4082-8329-4A9A5992450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22DFF-5663-40DE-9B54-4149EDB7740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5997704-33EA-4D7D-8B55-E46DD22168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3544D4-6B59-4B11-BC0E-2FD48F69364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3D4EB9-5CAF-4B81-91EA-AD490D0B13E4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5884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 &amp; Content Light Blue 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93C42A-FAA6-40D8-A663-DDDE456C16C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6A03358B-3D25-4A6D-85E6-54F235A943A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BE803-6659-42A1-A094-94B9EF7ABC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D4B91-0BAF-46EC-9A7C-9D57C3224A9C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0B67E-5DCD-4732-882C-64DE9CC86419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2F70C4FC-7A21-4AFA-8998-5EAB2E19C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716FF7-59F9-414F-85CD-8E23360D2B4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FFA5B-1C6A-486A-A0FE-02206FCDC54A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943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44D1EA-AB71-483D-A38D-B3B7B73FDE89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F3B183-64CC-4B66-856D-40373337AF18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4088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82E257-2A76-E344-863C-0823669A23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1" y="1524000"/>
            <a:ext cx="11010899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EA1751-756A-4277-89A8-22853BBB6D43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E81FB-A40F-442D-9F46-93B86A7867F5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247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501" y="2139953"/>
            <a:ext cx="11010900" cy="409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EBDBCA7-2C63-493A-A58C-D158E3304A6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58B0C-7E1E-42D9-BA94-CF95319AC75D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0930BE-2EF7-4A27-B574-CC7F56E23EEF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07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F33857-7180-4ED3-9FC7-EB424BBBE9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2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ED0071-C45C-4C2F-B01D-42D95C2A5FB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2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3C756FD-D367-4604-947F-678A59EDCA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AFAB4E-A299-44C8-AACE-69AB51C1E618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4F3A26-C068-4B72-A83B-34EFCA4E47A5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247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F33857-7180-4ED3-9FC7-EB424BBBE9C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1285"/>
            <a:ext cx="5288525" cy="4586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ED0071-C45C-4C2F-B01D-42D95C2A5FB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1285"/>
            <a:ext cx="5288525" cy="4586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78EEDD-B39B-424B-A23C-C9AFBEFC8D27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00D2CD-C9BB-4E5B-B736-64EC2EA21620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377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84737" y="578113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DAF2E6DD-A697-4E26-BA6A-EF0449D7430B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028C5B46-7804-4459-9F82-F56352D0EE54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47F6B19-5E1B-43E2-BA93-7E68A56CB62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DDC13B9-04CD-43E8-B565-A92ABD110AA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F999432-84A5-47D5-B81D-D131E93A939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0344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65378F4-C669-453E-AB16-D61CB1EBDA7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1" y="1612901"/>
            <a:ext cx="5760344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888EEF-DC90-47D1-B68D-DAD1BA7BE428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12B19-CF53-47D7-9EA3-459DABB1406B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039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403981"/>
            <a:ext cx="5129422" cy="601218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84737" y="578113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AB9BADD-04D4-4686-970E-FB0049CC09C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2"/>
            <a:ext cx="5760344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DA4378E-36CA-41C6-8E85-727E1F91A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034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14A5EA-7602-4C8C-B95C-5306CD887FF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435B75-DFD3-4791-ACEA-AF630FFAB9AF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5405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7401980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457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1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>
            <a:extLst>
              <a:ext uri="{FF2B5EF4-FFF2-40B4-BE49-F238E27FC236}">
                <a16:creationId xmlns:a16="http://schemas.microsoft.com/office/drawing/2014/main" id="{9F7D84C5-5DAC-2A42-8A41-9D307F3BF63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90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044E1-ECF5-4A18-811C-E489992140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152" y="3513864"/>
            <a:ext cx="11347450" cy="2890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289E3F-4BC9-4A42-9F40-7227194C57D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1556672"/>
            <a:ext cx="11010900" cy="17881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8EB66-8674-4A4F-B55A-79488DD6B4DC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B9E7C7-FA12-4331-A70E-193D07092A46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12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Page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0550" y="450549"/>
            <a:ext cx="11305062" cy="5956776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EAB082-32C5-47FD-9ECB-602F4FA1556E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8E4005-6DA6-4443-A120-563FA414CBD8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5440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7C9FC2E-0D67-4420-A61E-1D363937D03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7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59623763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040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181756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Light Blue">
    <p:bg>
      <p:bgPr>
        <a:solidFill>
          <a:srgbClr val="00C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60B70-5DF3-4398-B558-301661292DF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93B25211-1805-4C17-8545-7E02A67863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42612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258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20272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Light Blue">
    <p:bg>
      <p:bgPr>
        <a:solidFill>
          <a:srgbClr val="00C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60B70-5DF3-4398-B558-301661292DFC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CF38D-B95A-4CD5-8F7D-86EA9C709AD4}"/>
              </a:ext>
            </a:extLst>
          </p:cNvPr>
          <p:cNvSpPr/>
          <p:nvPr userDrawn="1"/>
        </p:nvSpPr>
        <p:spPr>
          <a:xfrm>
            <a:off x="483010" y="6562504"/>
            <a:ext cx="176683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93B25211-1805-4C17-8545-7E02A67863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25823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35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5" y="1604437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</a:lstStyle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294551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4434"/>
            <a:ext cx="10970684" cy="4567767"/>
          </a:xfrm>
        </p:spPr>
        <p:txBody>
          <a:bodyPr anchor="ctr" anchorCtr="0"/>
          <a:lstStyle>
            <a:lvl1pPr marL="253994" indent="-253994">
              <a:defRPr sz="4800" b="1" baseline="0">
                <a:solidFill>
                  <a:schemeClr val="accent1"/>
                </a:solidFill>
                <a:latin typeface="+mn-lt"/>
                <a:cs typeface="Intel Clear"/>
              </a:defRPr>
            </a:lvl1pPr>
            <a:lvl2pPr marL="556670" indent="-300559">
              <a:buFont typeface="Intel Clear" pitchFamily="34" charset="0"/>
              <a:buChar char="–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914377" indent="-304792">
              <a:buFont typeface="Intel Clear" pitchFamily="34" charset="0"/>
              <a:buChar char="–"/>
              <a:defRPr sz="1600">
                <a:latin typeface="+mn-lt"/>
              </a:defRPr>
            </a:lvl3pPr>
            <a:lvl4pPr>
              <a:buFont typeface="Intel Clear" pitchFamily="34" charset="0"/>
              <a:buChar char="–"/>
              <a:defRPr sz="1467">
                <a:latin typeface="+mn-lt"/>
              </a:defRPr>
            </a:lvl4pPr>
            <a:lvl5pPr>
              <a:buFont typeface="Intel Clear" pitchFamily="34" charset="0"/>
              <a:buChar char="–"/>
              <a:defRPr sz="1400">
                <a:latin typeface="+mn-lt"/>
              </a:defRPr>
            </a:lvl5pPr>
          </a:lstStyle>
          <a:p>
            <a:pPr lvl="0"/>
            <a:r>
              <a:rPr lang="en-US"/>
              <a:t>“36pt Intel Clear Bold Text”</a:t>
            </a:r>
          </a:p>
          <a:p>
            <a:pPr lvl="1"/>
            <a:r>
              <a:rPr lang="en-US" err="1"/>
              <a:t>12pt</a:t>
            </a:r>
            <a:r>
              <a:rPr lang="en-US"/>
              <a:t> Attribution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3049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Layout">
    <p:bg>
      <p:bgPr>
        <a:gradFill flip="none" rotWithShape="1">
          <a:gsLst>
            <a:gs pos="0">
              <a:schemeClr val="tx2">
                <a:lumMod val="50000"/>
              </a:schemeClr>
            </a:gs>
            <a:gs pos="100000">
              <a:srgbClr val="00206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roup 314">
            <a:extLst>
              <a:ext uri="{FF2B5EF4-FFF2-40B4-BE49-F238E27FC236}">
                <a16:creationId xmlns:a16="http://schemas.microsoft.com/office/drawing/2014/main" id="{51166B70-C209-47A3-A674-C0FF901787E7}"/>
              </a:ext>
            </a:extLst>
          </p:cNvPr>
          <p:cNvGrpSpPr/>
          <p:nvPr userDrawn="1"/>
        </p:nvGrpSpPr>
        <p:grpSpPr>
          <a:xfrm>
            <a:off x="1842935" y="-232564"/>
            <a:ext cx="7963358" cy="7885848"/>
            <a:chOff x="6759019" y="-104471"/>
            <a:chExt cx="7963358" cy="7885848"/>
          </a:xfrm>
        </p:grpSpPr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C511AC68-B237-44BA-B0A5-2158DFA9BA9F}"/>
                </a:ext>
              </a:extLst>
            </p:cNvPr>
            <p:cNvGrpSpPr/>
            <p:nvPr/>
          </p:nvGrpSpPr>
          <p:grpSpPr>
            <a:xfrm>
              <a:off x="6759019" y="512959"/>
              <a:ext cx="7568029" cy="7268418"/>
              <a:chOff x="2682924" y="692181"/>
              <a:chExt cx="5989957" cy="5752821"/>
            </a:xfrm>
            <a:solidFill>
              <a:schemeClr val="accent1">
                <a:alpha val="56000"/>
              </a:schemeClr>
            </a:solidFill>
          </p:grpSpPr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C4F71815-D7BF-4F13-BB50-94826FEC3294}"/>
                  </a:ext>
                </a:extLst>
              </p:cNvPr>
              <p:cNvGrpSpPr/>
              <p:nvPr/>
            </p:nvGrpSpPr>
            <p:grpSpPr>
              <a:xfrm>
                <a:off x="7277836" y="692181"/>
                <a:ext cx="1395045" cy="1726775"/>
                <a:chOff x="6067014" y="-1307183"/>
                <a:chExt cx="1070397" cy="1324929"/>
              </a:xfrm>
              <a:grpFill/>
            </p:grpSpPr>
            <p:sp>
              <p:nvSpPr>
                <p:cNvPr id="571" name="Freeform 629">
                  <a:extLst>
                    <a:ext uri="{FF2B5EF4-FFF2-40B4-BE49-F238E27FC236}">
                      <a16:creationId xmlns:a16="http://schemas.microsoft.com/office/drawing/2014/main" id="{92AF6662-CC37-469F-A4E8-4657480C789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67014" y="-1307183"/>
                  <a:ext cx="43179" cy="49997"/>
                </a:xfrm>
                <a:custGeom>
                  <a:avLst/>
                  <a:gdLst>
                    <a:gd name="T0" fmla="*/ 15 w 16"/>
                    <a:gd name="T1" fmla="*/ 4 h 18"/>
                    <a:gd name="T2" fmla="*/ 9 w 16"/>
                    <a:gd name="T3" fmla="*/ 1 h 18"/>
                    <a:gd name="T4" fmla="*/ 7 w 16"/>
                    <a:gd name="T5" fmla="*/ 2 h 18"/>
                    <a:gd name="T6" fmla="*/ 1 w 16"/>
                    <a:gd name="T7" fmla="*/ 12 h 18"/>
                    <a:gd name="T8" fmla="*/ 2 w 16"/>
                    <a:gd name="T9" fmla="*/ 15 h 18"/>
                    <a:gd name="T10" fmla="*/ 7 w 16"/>
                    <a:gd name="T11" fmla="*/ 18 h 18"/>
                    <a:gd name="T12" fmla="*/ 10 w 16"/>
                    <a:gd name="T13" fmla="*/ 17 h 18"/>
                    <a:gd name="T14" fmla="*/ 15 w 16"/>
                    <a:gd name="T15" fmla="*/ 6 h 18"/>
                    <a:gd name="T16" fmla="*/ 15 w 16"/>
                    <a:gd name="T17" fmla="*/ 4 h 18"/>
                    <a:gd name="T18" fmla="*/ 8 w 16"/>
                    <a:gd name="T19" fmla="*/ 16 h 18"/>
                    <a:gd name="T20" fmla="*/ 3 w 16"/>
                    <a:gd name="T21" fmla="*/ 13 h 18"/>
                    <a:gd name="T22" fmla="*/ 8 w 16"/>
                    <a:gd name="T23" fmla="*/ 3 h 18"/>
                    <a:gd name="T24" fmla="*/ 14 w 16"/>
                    <a:gd name="T25" fmla="*/ 5 h 18"/>
                    <a:gd name="T26" fmla="*/ 8 w 16"/>
                    <a:gd name="T27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5" y="4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1"/>
                        <a:pt x="7" y="2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9" y="18"/>
                        <a:pt x="10" y="1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6" y="4"/>
                        <a:pt x="15" y="4"/>
                      </a:cubicBezTo>
                      <a:close/>
                      <a:moveTo>
                        <a:pt x="8" y="16"/>
                      </a:move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4" y="5"/>
                        <a:pt x="14" y="5"/>
                        <a:pt x="14" y="5"/>
                      </a:cubicBez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2" name="Freeform 630">
                  <a:extLst>
                    <a:ext uri="{FF2B5EF4-FFF2-40B4-BE49-F238E27FC236}">
                      <a16:creationId xmlns:a16="http://schemas.microsoft.com/office/drawing/2014/main" id="{25C68529-9D64-4FBB-945B-EB0BB09E7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3376" y="-1289003"/>
                  <a:ext cx="34089" cy="54543"/>
                </a:xfrm>
                <a:custGeom>
                  <a:avLst/>
                  <a:gdLst>
                    <a:gd name="T0" fmla="*/ 2 w 13"/>
                    <a:gd name="T1" fmla="*/ 13 h 19"/>
                    <a:gd name="T2" fmla="*/ 0 w 13"/>
                    <a:gd name="T3" fmla="*/ 13 h 19"/>
                    <a:gd name="T4" fmla="*/ 1 w 13"/>
                    <a:gd name="T5" fmla="*/ 14 h 19"/>
                    <a:gd name="T6" fmla="*/ 8 w 13"/>
                    <a:gd name="T7" fmla="*/ 18 h 19"/>
                    <a:gd name="T8" fmla="*/ 9 w 13"/>
                    <a:gd name="T9" fmla="*/ 18 h 19"/>
                    <a:gd name="T10" fmla="*/ 12 w 13"/>
                    <a:gd name="T11" fmla="*/ 14 h 19"/>
                    <a:gd name="T12" fmla="*/ 11 w 13"/>
                    <a:gd name="T13" fmla="*/ 12 h 19"/>
                    <a:gd name="T14" fmla="*/ 10 w 13"/>
                    <a:gd name="T15" fmla="*/ 12 h 19"/>
                    <a:gd name="T16" fmla="*/ 8 w 13"/>
                    <a:gd name="T17" fmla="*/ 16 h 19"/>
                    <a:gd name="T18" fmla="*/ 6 w 13"/>
                    <a:gd name="T19" fmla="*/ 15 h 19"/>
                    <a:gd name="T20" fmla="*/ 13 w 13"/>
                    <a:gd name="T21" fmla="*/ 3 h 19"/>
                    <a:gd name="T22" fmla="*/ 9 w 13"/>
                    <a:gd name="T23" fmla="*/ 1 h 19"/>
                    <a:gd name="T24" fmla="*/ 7 w 13"/>
                    <a:gd name="T25" fmla="*/ 1 h 19"/>
                    <a:gd name="T26" fmla="*/ 8 w 13"/>
                    <a:gd name="T27" fmla="*/ 2 h 19"/>
                    <a:gd name="T28" fmla="*/ 10 w 13"/>
                    <a:gd name="T29" fmla="*/ 4 h 19"/>
                    <a:gd name="T30" fmla="*/ 4 w 13"/>
                    <a:gd name="T31" fmla="*/ 14 h 19"/>
                    <a:gd name="T32" fmla="*/ 2 w 13"/>
                    <a:gd name="T33" fmla="*/ 1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9">
                      <a:moveTo>
                        <a:pt x="2" y="13"/>
                      </a:moveTo>
                      <a:cubicBezTo>
                        <a:pt x="1" y="12"/>
                        <a:pt x="1" y="12"/>
                        <a:pt x="0" y="13"/>
                      </a:cubicBezTo>
                      <a:cubicBezTo>
                        <a:pt x="0" y="14"/>
                        <a:pt x="0" y="14"/>
                        <a:pt x="1" y="14"/>
                      </a:cubicBez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8" y="19"/>
                        <a:pt x="9" y="19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2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8" y="0"/>
                        <a:pt x="7" y="1"/>
                      </a:cubicBezTo>
                      <a:cubicBezTo>
                        <a:pt x="7" y="2"/>
                        <a:pt x="7" y="2"/>
                        <a:pt x="8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3" name="Freeform 631">
                  <a:extLst>
                    <a:ext uri="{FF2B5EF4-FFF2-40B4-BE49-F238E27FC236}">
                      <a16:creationId xmlns:a16="http://schemas.microsoft.com/office/drawing/2014/main" id="{8BAAC834-8C5C-476E-B952-4E886C1D16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37465" y="-1266276"/>
                  <a:ext cx="45452" cy="49997"/>
                </a:xfrm>
                <a:custGeom>
                  <a:avLst/>
                  <a:gdLst>
                    <a:gd name="T0" fmla="*/ 15 w 16"/>
                    <a:gd name="T1" fmla="*/ 4 h 18"/>
                    <a:gd name="T2" fmla="*/ 9 w 16"/>
                    <a:gd name="T3" fmla="*/ 1 h 18"/>
                    <a:gd name="T4" fmla="*/ 7 w 16"/>
                    <a:gd name="T5" fmla="*/ 1 h 18"/>
                    <a:gd name="T6" fmla="*/ 1 w 16"/>
                    <a:gd name="T7" fmla="*/ 11 h 18"/>
                    <a:gd name="T8" fmla="*/ 1 w 16"/>
                    <a:gd name="T9" fmla="*/ 14 h 18"/>
                    <a:gd name="T10" fmla="*/ 6 w 16"/>
                    <a:gd name="T11" fmla="*/ 17 h 18"/>
                    <a:gd name="T12" fmla="*/ 9 w 16"/>
                    <a:gd name="T13" fmla="*/ 17 h 18"/>
                    <a:gd name="T14" fmla="*/ 15 w 16"/>
                    <a:gd name="T15" fmla="*/ 6 h 18"/>
                    <a:gd name="T16" fmla="*/ 15 w 16"/>
                    <a:gd name="T17" fmla="*/ 4 h 18"/>
                    <a:gd name="T18" fmla="*/ 7 w 16"/>
                    <a:gd name="T19" fmla="*/ 16 h 18"/>
                    <a:gd name="T20" fmla="*/ 2 w 16"/>
                    <a:gd name="T21" fmla="*/ 12 h 18"/>
                    <a:gd name="T22" fmla="*/ 8 w 16"/>
                    <a:gd name="T23" fmla="*/ 2 h 18"/>
                    <a:gd name="T24" fmla="*/ 14 w 16"/>
                    <a:gd name="T25" fmla="*/ 5 h 18"/>
                    <a:gd name="T26" fmla="*/ 7 w 16"/>
                    <a:gd name="T27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5" y="4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4"/>
                        <a:pt x="1" y="14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9" y="18"/>
                        <a:pt x="9" y="1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6"/>
                        <a:pt x="16" y="4"/>
                        <a:pt x="15" y="4"/>
                      </a:cubicBezTo>
                      <a:close/>
                      <a:moveTo>
                        <a:pt x="7" y="16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lnTo>
                        <a:pt x="7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4" name="Freeform 632">
                  <a:extLst>
                    <a:ext uri="{FF2B5EF4-FFF2-40B4-BE49-F238E27FC236}">
                      <a16:creationId xmlns:a16="http://schemas.microsoft.com/office/drawing/2014/main" id="{E7D5870F-6280-4C9A-ABF7-9E44DE3A9A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71554" y="-1243550"/>
                  <a:ext cx="43179" cy="49997"/>
                </a:xfrm>
                <a:custGeom>
                  <a:avLst/>
                  <a:gdLst>
                    <a:gd name="T0" fmla="*/ 7 w 16"/>
                    <a:gd name="T1" fmla="*/ 1 h 18"/>
                    <a:gd name="T2" fmla="*/ 1 w 16"/>
                    <a:gd name="T3" fmla="*/ 11 h 18"/>
                    <a:gd name="T4" fmla="*/ 2 w 16"/>
                    <a:gd name="T5" fmla="*/ 14 h 18"/>
                    <a:gd name="T6" fmla="*/ 7 w 16"/>
                    <a:gd name="T7" fmla="*/ 17 h 18"/>
                    <a:gd name="T8" fmla="*/ 10 w 16"/>
                    <a:gd name="T9" fmla="*/ 16 h 18"/>
                    <a:gd name="T10" fmla="*/ 16 w 16"/>
                    <a:gd name="T11" fmla="*/ 6 h 18"/>
                    <a:gd name="T12" fmla="*/ 15 w 16"/>
                    <a:gd name="T13" fmla="*/ 3 h 18"/>
                    <a:gd name="T14" fmla="*/ 10 w 16"/>
                    <a:gd name="T15" fmla="*/ 0 h 18"/>
                    <a:gd name="T16" fmla="*/ 7 w 16"/>
                    <a:gd name="T17" fmla="*/ 1 h 18"/>
                    <a:gd name="T18" fmla="*/ 8 w 16"/>
                    <a:gd name="T19" fmla="*/ 15 h 18"/>
                    <a:gd name="T20" fmla="*/ 3 w 16"/>
                    <a:gd name="T21" fmla="*/ 12 h 18"/>
                    <a:gd name="T22" fmla="*/ 9 w 16"/>
                    <a:gd name="T23" fmla="*/ 2 h 18"/>
                    <a:gd name="T24" fmla="*/ 14 w 16"/>
                    <a:gd name="T25" fmla="*/ 5 h 18"/>
                    <a:gd name="T26" fmla="*/ 8 w 16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7" y="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1" y="13"/>
                        <a:pt x="2" y="14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8" y="18"/>
                        <a:pt x="9" y="17"/>
                        <a:pt x="10" y="1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5"/>
                        <a:pt x="16" y="4"/>
                        <a:pt x="15" y="3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8" y="0"/>
                        <a:pt x="7" y="1"/>
                      </a:cubicBezTo>
                      <a:close/>
                      <a:moveTo>
                        <a:pt x="8" y="15"/>
                      </a:move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lnTo>
                        <a:pt x="8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5" name="Freeform 633">
                  <a:extLst>
                    <a:ext uri="{FF2B5EF4-FFF2-40B4-BE49-F238E27FC236}">
                      <a16:creationId xmlns:a16="http://schemas.microsoft.com/office/drawing/2014/main" id="{69115C62-A788-4615-BC8D-73B42B9F6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916" y="-1225370"/>
                  <a:ext cx="36362" cy="54543"/>
                </a:xfrm>
                <a:custGeom>
                  <a:avLst/>
                  <a:gdLst>
                    <a:gd name="T0" fmla="*/ 1 w 13"/>
                    <a:gd name="T1" fmla="*/ 12 h 19"/>
                    <a:gd name="T2" fmla="*/ 0 w 13"/>
                    <a:gd name="T3" fmla="*/ 13 h 19"/>
                    <a:gd name="T4" fmla="*/ 0 w 13"/>
                    <a:gd name="T5" fmla="*/ 14 h 19"/>
                    <a:gd name="T6" fmla="*/ 7 w 13"/>
                    <a:gd name="T7" fmla="*/ 19 h 19"/>
                    <a:gd name="T8" fmla="*/ 8 w 13"/>
                    <a:gd name="T9" fmla="*/ 18 h 19"/>
                    <a:gd name="T10" fmla="*/ 11 w 13"/>
                    <a:gd name="T11" fmla="*/ 14 h 19"/>
                    <a:gd name="T12" fmla="*/ 11 w 13"/>
                    <a:gd name="T13" fmla="*/ 12 h 19"/>
                    <a:gd name="T14" fmla="*/ 10 w 13"/>
                    <a:gd name="T15" fmla="*/ 13 h 19"/>
                    <a:gd name="T16" fmla="*/ 7 w 13"/>
                    <a:gd name="T17" fmla="*/ 16 h 19"/>
                    <a:gd name="T18" fmla="*/ 6 w 13"/>
                    <a:gd name="T19" fmla="*/ 15 h 19"/>
                    <a:gd name="T20" fmla="*/ 13 w 13"/>
                    <a:gd name="T21" fmla="*/ 4 h 19"/>
                    <a:gd name="T22" fmla="*/ 9 w 13"/>
                    <a:gd name="T23" fmla="*/ 1 h 19"/>
                    <a:gd name="T24" fmla="*/ 8 w 13"/>
                    <a:gd name="T25" fmla="*/ 1 h 19"/>
                    <a:gd name="T26" fmla="*/ 8 w 13"/>
                    <a:gd name="T27" fmla="*/ 3 h 19"/>
                    <a:gd name="T28" fmla="*/ 10 w 13"/>
                    <a:gd name="T29" fmla="*/ 4 h 19"/>
                    <a:gd name="T30" fmla="*/ 4 w 13"/>
                    <a:gd name="T31" fmla="*/ 14 h 19"/>
                    <a:gd name="T32" fmla="*/ 1 w 13"/>
                    <a:gd name="T33" fmla="*/ 1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9">
                      <a:moveTo>
                        <a:pt x="1" y="12"/>
                      </a:moveTo>
                      <a:cubicBezTo>
                        <a:pt x="1" y="12"/>
                        <a:pt x="0" y="12"/>
                        <a:pt x="0" y="13"/>
                      </a:cubicBezTo>
                      <a:cubicBezTo>
                        <a:pt x="0" y="13"/>
                        <a:pt x="0" y="14"/>
                        <a:pt x="0" y="14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7" y="19"/>
                        <a:pt x="8" y="19"/>
                        <a:pt x="8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0" y="12"/>
                        <a:pt x="10" y="12"/>
                        <a:pt x="10" y="13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7" y="2"/>
                        <a:pt x="7" y="2"/>
                        <a:pt x="8" y="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lnTo>
                        <a:pt x="1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6" name="Freeform 634">
                  <a:extLst>
                    <a:ext uri="{FF2B5EF4-FFF2-40B4-BE49-F238E27FC236}">
                      <a16:creationId xmlns:a16="http://schemas.microsoft.com/office/drawing/2014/main" id="{50CB1A5D-2123-46CC-A9AF-F85EA0105D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39732" y="-1200371"/>
                  <a:ext cx="45452" cy="49997"/>
                </a:xfrm>
                <a:custGeom>
                  <a:avLst/>
                  <a:gdLst>
                    <a:gd name="T0" fmla="*/ 10 w 16"/>
                    <a:gd name="T1" fmla="*/ 1 h 18"/>
                    <a:gd name="T2" fmla="*/ 7 w 16"/>
                    <a:gd name="T3" fmla="*/ 1 h 18"/>
                    <a:gd name="T4" fmla="*/ 1 w 16"/>
                    <a:gd name="T5" fmla="*/ 11 h 18"/>
                    <a:gd name="T6" fmla="*/ 1 w 16"/>
                    <a:gd name="T7" fmla="*/ 14 h 18"/>
                    <a:gd name="T8" fmla="*/ 6 w 16"/>
                    <a:gd name="T9" fmla="*/ 17 h 18"/>
                    <a:gd name="T10" fmla="*/ 9 w 16"/>
                    <a:gd name="T11" fmla="*/ 17 h 18"/>
                    <a:gd name="T12" fmla="*/ 16 w 16"/>
                    <a:gd name="T13" fmla="*/ 7 h 18"/>
                    <a:gd name="T14" fmla="*/ 15 w 16"/>
                    <a:gd name="T15" fmla="*/ 4 h 18"/>
                    <a:gd name="T16" fmla="*/ 10 w 16"/>
                    <a:gd name="T17" fmla="*/ 1 h 18"/>
                    <a:gd name="T18" fmla="*/ 7 w 16"/>
                    <a:gd name="T19" fmla="*/ 15 h 18"/>
                    <a:gd name="T20" fmla="*/ 2 w 16"/>
                    <a:gd name="T21" fmla="*/ 12 h 18"/>
                    <a:gd name="T22" fmla="*/ 9 w 16"/>
                    <a:gd name="T23" fmla="*/ 2 h 18"/>
                    <a:gd name="T24" fmla="*/ 14 w 16"/>
                    <a:gd name="T25" fmla="*/ 6 h 18"/>
                    <a:gd name="T26" fmla="*/ 7 w 16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0" y="1"/>
                      </a:move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6" y="5"/>
                        <a:pt x="15" y="4"/>
                      </a:cubicBezTo>
                      <a:lnTo>
                        <a:pt x="10" y="1"/>
                      </a:lnTo>
                      <a:close/>
                      <a:moveTo>
                        <a:pt x="7" y="15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7" name="Freeform 635">
                  <a:extLst>
                    <a:ext uri="{FF2B5EF4-FFF2-40B4-BE49-F238E27FC236}">
                      <a16:creationId xmlns:a16="http://schemas.microsoft.com/office/drawing/2014/main" id="{C0A937A1-7749-48CD-A782-E93A96BD8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3821" y="-1177645"/>
                  <a:ext cx="38634" cy="52270"/>
                </a:xfrm>
                <a:custGeom>
                  <a:avLst/>
                  <a:gdLst>
                    <a:gd name="T0" fmla="*/ 2 w 14"/>
                    <a:gd name="T1" fmla="*/ 12 h 19"/>
                    <a:gd name="T2" fmla="*/ 0 w 14"/>
                    <a:gd name="T3" fmla="*/ 12 h 19"/>
                    <a:gd name="T4" fmla="*/ 1 w 14"/>
                    <a:gd name="T5" fmla="*/ 14 h 19"/>
                    <a:gd name="T6" fmla="*/ 7 w 14"/>
                    <a:gd name="T7" fmla="*/ 18 h 19"/>
                    <a:gd name="T8" fmla="*/ 9 w 14"/>
                    <a:gd name="T9" fmla="*/ 18 h 19"/>
                    <a:gd name="T10" fmla="*/ 12 w 14"/>
                    <a:gd name="T11" fmla="*/ 14 h 19"/>
                    <a:gd name="T12" fmla="*/ 11 w 14"/>
                    <a:gd name="T13" fmla="*/ 12 h 19"/>
                    <a:gd name="T14" fmla="*/ 10 w 14"/>
                    <a:gd name="T15" fmla="*/ 13 h 19"/>
                    <a:gd name="T16" fmla="*/ 8 w 14"/>
                    <a:gd name="T17" fmla="*/ 16 h 19"/>
                    <a:gd name="T18" fmla="*/ 6 w 14"/>
                    <a:gd name="T19" fmla="*/ 15 h 19"/>
                    <a:gd name="T20" fmla="*/ 14 w 14"/>
                    <a:gd name="T21" fmla="*/ 3 h 19"/>
                    <a:gd name="T22" fmla="*/ 10 w 14"/>
                    <a:gd name="T23" fmla="*/ 1 h 19"/>
                    <a:gd name="T24" fmla="*/ 8 w 14"/>
                    <a:gd name="T25" fmla="*/ 1 h 19"/>
                    <a:gd name="T26" fmla="*/ 9 w 14"/>
                    <a:gd name="T27" fmla="*/ 2 h 19"/>
                    <a:gd name="T28" fmla="*/ 11 w 14"/>
                    <a:gd name="T29" fmla="*/ 4 h 19"/>
                    <a:gd name="T30" fmla="*/ 4 w 14"/>
                    <a:gd name="T31" fmla="*/ 14 h 19"/>
                    <a:gd name="T32" fmla="*/ 2 w 14"/>
                    <a:gd name="T33" fmla="*/ 1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2" y="12"/>
                      </a:moveTo>
                      <a:cubicBezTo>
                        <a:pt x="1" y="12"/>
                        <a:pt x="1" y="11"/>
                        <a:pt x="0" y="12"/>
                      </a:cubicBezTo>
                      <a:cubicBezTo>
                        <a:pt x="0" y="13"/>
                        <a:pt x="0" y="13"/>
                        <a:pt x="1" y="14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8" y="19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1" y="12"/>
                        <a:pt x="10" y="12"/>
                        <a:pt x="10" y="1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0"/>
                        <a:pt x="9" y="0"/>
                        <a:pt x="8" y="1"/>
                      </a:cubicBezTo>
                      <a:cubicBezTo>
                        <a:pt x="8" y="1"/>
                        <a:pt x="8" y="2"/>
                        <a:pt x="9" y="2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lnTo>
                        <a:pt x="2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8" name="Freeform 636">
                  <a:extLst>
                    <a:ext uri="{FF2B5EF4-FFF2-40B4-BE49-F238E27FC236}">
                      <a16:creationId xmlns:a16="http://schemas.microsoft.com/office/drawing/2014/main" id="{76D9F6B0-A473-4EA1-B8D7-031C7F1899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07910" y="-1152646"/>
                  <a:ext cx="45452" cy="49997"/>
                </a:xfrm>
                <a:custGeom>
                  <a:avLst/>
                  <a:gdLst>
                    <a:gd name="T0" fmla="*/ 11 w 17"/>
                    <a:gd name="T1" fmla="*/ 1 h 18"/>
                    <a:gd name="T2" fmla="*/ 8 w 17"/>
                    <a:gd name="T3" fmla="*/ 1 h 18"/>
                    <a:gd name="T4" fmla="*/ 1 w 17"/>
                    <a:gd name="T5" fmla="*/ 11 h 18"/>
                    <a:gd name="T6" fmla="*/ 1 w 17"/>
                    <a:gd name="T7" fmla="*/ 14 h 18"/>
                    <a:gd name="T8" fmla="*/ 6 w 17"/>
                    <a:gd name="T9" fmla="*/ 17 h 18"/>
                    <a:gd name="T10" fmla="*/ 9 w 17"/>
                    <a:gd name="T11" fmla="*/ 17 h 18"/>
                    <a:gd name="T12" fmla="*/ 16 w 17"/>
                    <a:gd name="T13" fmla="*/ 7 h 18"/>
                    <a:gd name="T14" fmla="*/ 16 w 17"/>
                    <a:gd name="T15" fmla="*/ 4 h 18"/>
                    <a:gd name="T16" fmla="*/ 11 w 17"/>
                    <a:gd name="T17" fmla="*/ 1 h 18"/>
                    <a:gd name="T18" fmla="*/ 7 w 17"/>
                    <a:gd name="T19" fmla="*/ 16 h 18"/>
                    <a:gd name="T20" fmla="*/ 3 w 17"/>
                    <a:gd name="T21" fmla="*/ 12 h 18"/>
                    <a:gd name="T22" fmla="*/ 10 w 17"/>
                    <a:gd name="T23" fmla="*/ 2 h 18"/>
                    <a:gd name="T24" fmla="*/ 14 w 17"/>
                    <a:gd name="T25" fmla="*/ 6 h 18"/>
                    <a:gd name="T26" fmla="*/ 7 w 17"/>
                    <a:gd name="T27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11" y="1"/>
                      </a:move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lnTo>
                        <a:pt x="11" y="1"/>
                      </a:lnTo>
                      <a:close/>
                      <a:moveTo>
                        <a:pt x="7" y="16"/>
                      </a:move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7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9" name="Freeform 637">
                  <a:extLst>
                    <a:ext uri="{FF2B5EF4-FFF2-40B4-BE49-F238E27FC236}">
                      <a16:creationId xmlns:a16="http://schemas.microsoft.com/office/drawing/2014/main" id="{C97AB8BE-9495-4EA4-BFCD-A1E4030DA9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39727" y="-1127648"/>
                  <a:ext cx="47725" cy="49997"/>
                </a:xfrm>
                <a:custGeom>
                  <a:avLst/>
                  <a:gdLst>
                    <a:gd name="T0" fmla="*/ 11 w 17"/>
                    <a:gd name="T1" fmla="*/ 1 h 18"/>
                    <a:gd name="T2" fmla="*/ 8 w 17"/>
                    <a:gd name="T3" fmla="*/ 1 h 18"/>
                    <a:gd name="T4" fmla="*/ 1 w 17"/>
                    <a:gd name="T5" fmla="*/ 11 h 18"/>
                    <a:gd name="T6" fmla="*/ 1 w 17"/>
                    <a:gd name="T7" fmla="*/ 13 h 18"/>
                    <a:gd name="T8" fmla="*/ 6 w 17"/>
                    <a:gd name="T9" fmla="*/ 17 h 18"/>
                    <a:gd name="T10" fmla="*/ 9 w 17"/>
                    <a:gd name="T11" fmla="*/ 17 h 18"/>
                    <a:gd name="T12" fmla="*/ 16 w 17"/>
                    <a:gd name="T13" fmla="*/ 7 h 18"/>
                    <a:gd name="T14" fmla="*/ 16 w 17"/>
                    <a:gd name="T15" fmla="*/ 4 h 18"/>
                    <a:gd name="T16" fmla="*/ 11 w 17"/>
                    <a:gd name="T17" fmla="*/ 1 h 18"/>
                    <a:gd name="T18" fmla="*/ 7 w 17"/>
                    <a:gd name="T19" fmla="*/ 15 h 18"/>
                    <a:gd name="T20" fmla="*/ 2 w 17"/>
                    <a:gd name="T21" fmla="*/ 12 h 18"/>
                    <a:gd name="T22" fmla="*/ 10 w 17"/>
                    <a:gd name="T23" fmla="*/ 2 h 18"/>
                    <a:gd name="T24" fmla="*/ 14 w 17"/>
                    <a:gd name="T25" fmla="*/ 6 h 18"/>
                    <a:gd name="T26" fmla="*/ 7 w 17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11" y="1"/>
                      </a:move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3"/>
                        <a:pt x="1" y="13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lnTo>
                        <a:pt x="11" y="1"/>
                      </a:lnTo>
                      <a:close/>
                      <a:moveTo>
                        <a:pt x="7" y="15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0" name="Freeform 638">
                  <a:extLst>
                    <a:ext uri="{FF2B5EF4-FFF2-40B4-BE49-F238E27FC236}">
                      <a16:creationId xmlns:a16="http://schemas.microsoft.com/office/drawing/2014/main" id="{7EC5B92C-AF55-4657-BB6F-3B415B337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1543" y="-1102649"/>
                  <a:ext cx="40907" cy="49997"/>
                </a:xfrm>
                <a:custGeom>
                  <a:avLst/>
                  <a:gdLst>
                    <a:gd name="T0" fmla="*/ 2 w 15"/>
                    <a:gd name="T1" fmla="*/ 11 h 18"/>
                    <a:gd name="T2" fmla="*/ 1 w 15"/>
                    <a:gd name="T3" fmla="*/ 11 h 18"/>
                    <a:gd name="T4" fmla="*/ 1 w 15"/>
                    <a:gd name="T5" fmla="*/ 13 h 18"/>
                    <a:gd name="T6" fmla="*/ 7 w 15"/>
                    <a:gd name="T7" fmla="*/ 18 h 18"/>
                    <a:gd name="T8" fmla="*/ 9 w 15"/>
                    <a:gd name="T9" fmla="*/ 18 h 18"/>
                    <a:gd name="T10" fmla="*/ 12 w 15"/>
                    <a:gd name="T11" fmla="*/ 14 h 18"/>
                    <a:gd name="T12" fmla="*/ 12 w 15"/>
                    <a:gd name="T13" fmla="*/ 12 h 18"/>
                    <a:gd name="T14" fmla="*/ 10 w 15"/>
                    <a:gd name="T15" fmla="*/ 12 h 18"/>
                    <a:gd name="T16" fmla="*/ 8 w 15"/>
                    <a:gd name="T17" fmla="*/ 16 h 18"/>
                    <a:gd name="T18" fmla="*/ 6 w 15"/>
                    <a:gd name="T19" fmla="*/ 14 h 18"/>
                    <a:gd name="T20" fmla="*/ 15 w 15"/>
                    <a:gd name="T21" fmla="*/ 4 h 18"/>
                    <a:gd name="T22" fmla="*/ 11 w 15"/>
                    <a:gd name="T23" fmla="*/ 0 h 18"/>
                    <a:gd name="T24" fmla="*/ 9 w 15"/>
                    <a:gd name="T25" fmla="*/ 1 h 18"/>
                    <a:gd name="T26" fmla="*/ 10 w 15"/>
                    <a:gd name="T27" fmla="*/ 2 h 18"/>
                    <a:gd name="T28" fmla="*/ 12 w 15"/>
                    <a:gd name="T29" fmla="*/ 4 h 18"/>
                    <a:gd name="T30" fmla="*/ 5 w 15"/>
                    <a:gd name="T31" fmla="*/ 13 h 18"/>
                    <a:gd name="T32" fmla="*/ 2 w 15"/>
                    <a:gd name="T33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2" y="11"/>
                      </a:moveTo>
                      <a:cubicBezTo>
                        <a:pt x="2" y="11"/>
                        <a:pt x="1" y="11"/>
                        <a:pt x="1" y="11"/>
                      </a:cubicBezTo>
                      <a:cubicBezTo>
                        <a:pt x="0" y="12"/>
                        <a:pt x="1" y="12"/>
                        <a:pt x="1" y="13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8" y="18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2" y="12"/>
                      </a:cubicBezTo>
                      <a:cubicBezTo>
                        <a:pt x="11" y="12"/>
                        <a:pt x="11" y="12"/>
                        <a:pt x="10" y="12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0" y="0"/>
                        <a:pt x="10" y="0"/>
                        <a:pt x="9" y="1"/>
                      </a:cubicBezTo>
                      <a:cubicBezTo>
                        <a:pt x="9" y="1"/>
                        <a:pt x="9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5" y="13"/>
                        <a:pt x="5" y="13"/>
                        <a:pt x="5" y="13"/>
                      </a:cubicBezTo>
                      <a:lnTo>
                        <a:pt x="2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1" name="Freeform 639">
                  <a:extLst>
                    <a:ext uri="{FF2B5EF4-FFF2-40B4-BE49-F238E27FC236}">
                      <a16:creationId xmlns:a16="http://schemas.microsoft.com/office/drawing/2014/main" id="{98831C03-363F-4D13-B24B-CA67DDB894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03360" y="-1075378"/>
                  <a:ext cx="47725" cy="47725"/>
                </a:xfrm>
                <a:custGeom>
                  <a:avLst/>
                  <a:gdLst>
                    <a:gd name="T0" fmla="*/ 11 w 17"/>
                    <a:gd name="T1" fmla="*/ 0 h 17"/>
                    <a:gd name="T2" fmla="*/ 8 w 17"/>
                    <a:gd name="T3" fmla="*/ 1 h 17"/>
                    <a:gd name="T4" fmla="*/ 1 w 17"/>
                    <a:gd name="T5" fmla="*/ 10 h 17"/>
                    <a:gd name="T6" fmla="*/ 1 w 17"/>
                    <a:gd name="T7" fmla="*/ 13 h 17"/>
                    <a:gd name="T8" fmla="*/ 6 w 17"/>
                    <a:gd name="T9" fmla="*/ 17 h 17"/>
                    <a:gd name="T10" fmla="*/ 9 w 17"/>
                    <a:gd name="T11" fmla="*/ 16 h 17"/>
                    <a:gd name="T12" fmla="*/ 16 w 17"/>
                    <a:gd name="T13" fmla="*/ 7 h 17"/>
                    <a:gd name="T14" fmla="*/ 16 w 17"/>
                    <a:gd name="T15" fmla="*/ 4 h 17"/>
                    <a:gd name="T16" fmla="*/ 11 w 17"/>
                    <a:gd name="T17" fmla="*/ 0 h 17"/>
                    <a:gd name="T18" fmla="*/ 7 w 17"/>
                    <a:gd name="T19" fmla="*/ 15 h 17"/>
                    <a:gd name="T20" fmla="*/ 2 w 17"/>
                    <a:gd name="T21" fmla="*/ 11 h 17"/>
                    <a:gd name="T22" fmla="*/ 10 w 17"/>
                    <a:gd name="T23" fmla="*/ 2 h 17"/>
                    <a:gd name="T24" fmla="*/ 15 w 17"/>
                    <a:gd name="T25" fmla="*/ 6 h 17"/>
                    <a:gd name="T26" fmla="*/ 7 w 17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11" y="0"/>
                        <a:pt x="9" y="0"/>
                        <a:pt x="8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7"/>
                        <a:pt x="8" y="17"/>
                        <a:pt x="9" y="1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lnTo>
                        <a:pt x="11" y="0"/>
                      </a:lnTo>
                      <a:close/>
                      <a:moveTo>
                        <a:pt x="7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5" y="6"/>
                        <a:pt x="15" y="6"/>
                        <a:pt x="15" y="6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2" name="Freeform 640">
                  <a:extLst>
                    <a:ext uri="{FF2B5EF4-FFF2-40B4-BE49-F238E27FC236}">
                      <a16:creationId xmlns:a16="http://schemas.microsoft.com/office/drawing/2014/main" id="{92B4ADB8-28AC-4C92-841A-27F74EB1E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5176" y="-1050379"/>
                  <a:ext cx="40907" cy="49997"/>
                </a:xfrm>
                <a:custGeom>
                  <a:avLst/>
                  <a:gdLst>
                    <a:gd name="T0" fmla="*/ 2 w 15"/>
                    <a:gd name="T1" fmla="*/ 11 h 18"/>
                    <a:gd name="T2" fmla="*/ 1 w 15"/>
                    <a:gd name="T3" fmla="*/ 11 h 18"/>
                    <a:gd name="T4" fmla="*/ 1 w 15"/>
                    <a:gd name="T5" fmla="*/ 12 h 18"/>
                    <a:gd name="T6" fmla="*/ 7 w 15"/>
                    <a:gd name="T7" fmla="*/ 18 h 18"/>
                    <a:gd name="T8" fmla="*/ 8 w 15"/>
                    <a:gd name="T9" fmla="*/ 18 h 18"/>
                    <a:gd name="T10" fmla="*/ 12 w 15"/>
                    <a:gd name="T11" fmla="*/ 14 h 18"/>
                    <a:gd name="T12" fmla="*/ 11 w 15"/>
                    <a:gd name="T13" fmla="*/ 12 h 18"/>
                    <a:gd name="T14" fmla="*/ 10 w 15"/>
                    <a:gd name="T15" fmla="*/ 12 h 18"/>
                    <a:gd name="T16" fmla="*/ 7 w 15"/>
                    <a:gd name="T17" fmla="*/ 16 h 18"/>
                    <a:gd name="T18" fmla="*/ 6 w 15"/>
                    <a:gd name="T19" fmla="*/ 14 h 18"/>
                    <a:gd name="T20" fmla="*/ 15 w 15"/>
                    <a:gd name="T21" fmla="*/ 4 h 18"/>
                    <a:gd name="T22" fmla="*/ 11 w 15"/>
                    <a:gd name="T23" fmla="*/ 0 h 18"/>
                    <a:gd name="T24" fmla="*/ 10 w 15"/>
                    <a:gd name="T25" fmla="*/ 1 h 18"/>
                    <a:gd name="T26" fmla="*/ 10 w 15"/>
                    <a:gd name="T27" fmla="*/ 2 h 18"/>
                    <a:gd name="T28" fmla="*/ 12 w 15"/>
                    <a:gd name="T29" fmla="*/ 4 h 18"/>
                    <a:gd name="T30" fmla="*/ 4 w 15"/>
                    <a:gd name="T31" fmla="*/ 13 h 18"/>
                    <a:gd name="T32" fmla="*/ 2 w 15"/>
                    <a:gd name="T33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2" y="11"/>
                      </a:moveTo>
                      <a:cubicBezTo>
                        <a:pt x="2" y="11"/>
                        <a:pt x="1" y="10"/>
                        <a:pt x="1" y="11"/>
                      </a:cubicBezTo>
                      <a:cubicBezTo>
                        <a:pt x="0" y="12"/>
                        <a:pt x="0" y="12"/>
                        <a:pt x="1" y="12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7" y="18"/>
                        <a:pt x="8" y="18"/>
                        <a:pt x="8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1"/>
                      </a:cubicBezTo>
                      <a:cubicBezTo>
                        <a:pt x="9" y="1"/>
                        <a:pt x="9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lnTo>
                        <a:pt x="2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3" name="Freeform 641">
                  <a:extLst>
                    <a:ext uri="{FF2B5EF4-FFF2-40B4-BE49-F238E27FC236}">
                      <a16:creationId xmlns:a16="http://schemas.microsoft.com/office/drawing/2014/main" id="{13532916-8686-4865-8551-A0DD1E0895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66993" y="-1023108"/>
                  <a:ext cx="47725" cy="49997"/>
                </a:xfrm>
                <a:custGeom>
                  <a:avLst/>
                  <a:gdLst>
                    <a:gd name="T0" fmla="*/ 16 w 17"/>
                    <a:gd name="T1" fmla="*/ 5 h 18"/>
                    <a:gd name="T2" fmla="*/ 11 w 17"/>
                    <a:gd name="T3" fmla="*/ 1 h 18"/>
                    <a:gd name="T4" fmla="*/ 8 w 17"/>
                    <a:gd name="T5" fmla="*/ 1 h 18"/>
                    <a:gd name="T6" fmla="*/ 0 w 17"/>
                    <a:gd name="T7" fmla="*/ 10 h 18"/>
                    <a:gd name="T8" fmla="*/ 0 w 17"/>
                    <a:gd name="T9" fmla="*/ 13 h 18"/>
                    <a:gd name="T10" fmla="*/ 5 w 17"/>
                    <a:gd name="T11" fmla="*/ 17 h 18"/>
                    <a:gd name="T12" fmla="*/ 8 w 17"/>
                    <a:gd name="T13" fmla="*/ 17 h 18"/>
                    <a:gd name="T14" fmla="*/ 16 w 17"/>
                    <a:gd name="T15" fmla="*/ 8 h 18"/>
                    <a:gd name="T16" fmla="*/ 16 w 17"/>
                    <a:gd name="T17" fmla="*/ 5 h 18"/>
                    <a:gd name="T18" fmla="*/ 6 w 17"/>
                    <a:gd name="T19" fmla="*/ 15 h 18"/>
                    <a:gd name="T20" fmla="*/ 2 w 17"/>
                    <a:gd name="T21" fmla="*/ 11 h 18"/>
                    <a:gd name="T22" fmla="*/ 10 w 17"/>
                    <a:gd name="T23" fmla="*/ 2 h 18"/>
                    <a:gd name="T24" fmla="*/ 14 w 17"/>
                    <a:gd name="T25" fmla="*/ 6 h 18"/>
                    <a:gd name="T26" fmla="*/ 6 w 17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16" y="5"/>
                      </a:move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0" y="13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6" y="18"/>
                        <a:pt x="7" y="18"/>
                        <a:pt x="8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6" y="6"/>
                        <a:pt x="16" y="5"/>
                      </a:cubicBezTo>
                      <a:close/>
                      <a:moveTo>
                        <a:pt x="6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6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4" name="Freeform 642">
                  <a:extLst>
                    <a:ext uri="{FF2B5EF4-FFF2-40B4-BE49-F238E27FC236}">
                      <a16:creationId xmlns:a16="http://schemas.microsoft.com/office/drawing/2014/main" id="{61E79B1D-C7D4-43C8-A9D8-1AE6ED483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4264" y="-993564"/>
                  <a:ext cx="43179" cy="49997"/>
                </a:xfrm>
                <a:custGeom>
                  <a:avLst/>
                  <a:gdLst>
                    <a:gd name="T0" fmla="*/ 10 w 15"/>
                    <a:gd name="T1" fmla="*/ 0 h 18"/>
                    <a:gd name="T2" fmla="*/ 10 w 15"/>
                    <a:gd name="T3" fmla="*/ 2 h 18"/>
                    <a:gd name="T4" fmla="*/ 12 w 15"/>
                    <a:gd name="T5" fmla="*/ 4 h 18"/>
                    <a:gd name="T6" fmla="*/ 4 w 15"/>
                    <a:gd name="T7" fmla="*/ 13 h 18"/>
                    <a:gd name="T8" fmla="*/ 2 w 15"/>
                    <a:gd name="T9" fmla="*/ 10 h 18"/>
                    <a:gd name="T10" fmla="*/ 1 w 15"/>
                    <a:gd name="T11" fmla="*/ 11 h 18"/>
                    <a:gd name="T12" fmla="*/ 1 w 15"/>
                    <a:gd name="T13" fmla="*/ 12 h 18"/>
                    <a:gd name="T14" fmla="*/ 6 w 15"/>
                    <a:gd name="T15" fmla="*/ 17 h 18"/>
                    <a:gd name="T16" fmla="*/ 8 w 15"/>
                    <a:gd name="T17" fmla="*/ 17 h 18"/>
                    <a:gd name="T18" fmla="*/ 11 w 15"/>
                    <a:gd name="T19" fmla="*/ 14 h 18"/>
                    <a:gd name="T20" fmla="*/ 11 w 15"/>
                    <a:gd name="T21" fmla="*/ 12 h 18"/>
                    <a:gd name="T22" fmla="*/ 10 w 15"/>
                    <a:gd name="T23" fmla="*/ 12 h 18"/>
                    <a:gd name="T24" fmla="*/ 7 w 15"/>
                    <a:gd name="T25" fmla="*/ 15 h 18"/>
                    <a:gd name="T26" fmla="*/ 6 w 15"/>
                    <a:gd name="T27" fmla="*/ 14 h 18"/>
                    <a:gd name="T28" fmla="*/ 15 w 15"/>
                    <a:gd name="T29" fmla="*/ 4 h 18"/>
                    <a:gd name="T30" fmla="*/ 11 w 15"/>
                    <a:gd name="T31" fmla="*/ 0 h 18"/>
                    <a:gd name="T32" fmla="*/ 10 w 1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10" y="0"/>
                      </a:moveTo>
                      <a:cubicBezTo>
                        <a:pt x="9" y="1"/>
                        <a:pt x="10" y="1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1" y="10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7" y="18"/>
                        <a:pt x="8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5" name="Freeform 643">
                  <a:extLst>
                    <a:ext uri="{FF2B5EF4-FFF2-40B4-BE49-F238E27FC236}">
                      <a16:creationId xmlns:a16="http://schemas.microsoft.com/office/drawing/2014/main" id="{E9018523-10E2-4071-B3F7-D9D2699B51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26080" y="-966293"/>
                  <a:ext cx="47725" cy="49997"/>
                </a:xfrm>
                <a:custGeom>
                  <a:avLst/>
                  <a:gdLst>
                    <a:gd name="T0" fmla="*/ 12 w 17"/>
                    <a:gd name="T1" fmla="*/ 1 h 18"/>
                    <a:gd name="T2" fmla="*/ 9 w 17"/>
                    <a:gd name="T3" fmla="*/ 1 h 18"/>
                    <a:gd name="T4" fmla="*/ 1 w 17"/>
                    <a:gd name="T5" fmla="*/ 10 h 18"/>
                    <a:gd name="T6" fmla="*/ 1 w 17"/>
                    <a:gd name="T7" fmla="*/ 13 h 18"/>
                    <a:gd name="T8" fmla="*/ 5 w 17"/>
                    <a:gd name="T9" fmla="*/ 17 h 18"/>
                    <a:gd name="T10" fmla="*/ 8 w 17"/>
                    <a:gd name="T11" fmla="*/ 17 h 18"/>
                    <a:gd name="T12" fmla="*/ 16 w 17"/>
                    <a:gd name="T13" fmla="*/ 8 h 18"/>
                    <a:gd name="T14" fmla="*/ 16 w 17"/>
                    <a:gd name="T15" fmla="*/ 5 h 18"/>
                    <a:gd name="T16" fmla="*/ 12 w 17"/>
                    <a:gd name="T17" fmla="*/ 1 h 18"/>
                    <a:gd name="T18" fmla="*/ 7 w 17"/>
                    <a:gd name="T19" fmla="*/ 15 h 18"/>
                    <a:gd name="T20" fmla="*/ 2 w 17"/>
                    <a:gd name="T21" fmla="*/ 11 h 18"/>
                    <a:gd name="T22" fmla="*/ 11 w 17"/>
                    <a:gd name="T23" fmla="*/ 3 h 18"/>
                    <a:gd name="T24" fmla="*/ 15 w 17"/>
                    <a:gd name="T25" fmla="*/ 7 h 18"/>
                    <a:gd name="T26" fmla="*/ 7 w 17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12" y="1"/>
                      </a:moveTo>
                      <a:cubicBezTo>
                        <a:pt x="11" y="0"/>
                        <a:pt x="10" y="1"/>
                        <a:pt x="9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6" y="18"/>
                        <a:pt x="7" y="18"/>
                        <a:pt x="8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8"/>
                        <a:pt x="17" y="6"/>
                        <a:pt x="16" y="5"/>
                      </a:cubicBezTo>
                      <a:lnTo>
                        <a:pt x="12" y="1"/>
                      </a:lnTo>
                      <a:close/>
                      <a:moveTo>
                        <a:pt x="7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6" name="Freeform 644">
                  <a:extLst>
                    <a:ext uri="{FF2B5EF4-FFF2-40B4-BE49-F238E27FC236}">
                      <a16:creationId xmlns:a16="http://schemas.microsoft.com/office/drawing/2014/main" id="{018D14FC-0CDD-4EAC-9379-1E96E62556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55624" y="-936749"/>
                  <a:ext cx="47725" cy="47725"/>
                </a:xfrm>
                <a:custGeom>
                  <a:avLst/>
                  <a:gdLst>
                    <a:gd name="T0" fmla="*/ 12 w 17"/>
                    <a:gd name="T1" fmla="*/ 1 h 17"/>
                    <a:gd name="T2" fmla="*/ 9 w 17"/>
                    <a:gd name="T3" fmla="*/ 1 h 17"/>
                    <a:gd name="T4" fmla="*/ 0 w 17"/>
                    <a:gd name="T5" fmla="*/ 9 h 17"/>
                    <a:gd name="T6" fmla="*/ 0 w 17"/>
                    <a:gd name="T7" fmla="*/ 12 h 17"/>
                    <a:gd name="T8" fmla="*/ 5 w 17"/>
                    <a:gd name="T9" fmla="*/ 16 h 17"/>
                    <a:gd name="T10" fmla="*/ 8 w 17"/>
                    <a:gd name="T11" fmla="*/ 16 h 17"/>
                    <a:gd name="T12" fmla="*/ 16 w 17"/>
                    <a:gd name="T13" fmla="*/ 8 h 17"/>
                    <a:gd name="T14" fmla="*/ 16 w 17"/>
                    <a:gd name="T15" fmla="*/ 5 h 17"/>
                    <a:gd name="T16" fmla="*/ 12 w 17"/>
                    <a:gd name="T17" fmla="*/ 1 h 17"/>
                    <a:gd name="T18" fmla="*/ 6 w 17"/>
                    <a:gd name="T19" fmla="*/ 15 h 17"/>
                    <a:gd name="T20" fmla="*/ 2 w 17"/>
                    <a:gd name="T21" fmla="*/ 11 h 17"/>
                    <a:gd name="T22" fmla="*/ 10 w 17"/>
                    <a:gd name="T23" fmla="*/ 2 h 17"/>
                    <a:gd name="T24" fmla="*/ 15 w 17"/>
                    <a:gd name="T25" fmla="*/ 7 h 17"/>
                    <a:gd name="T26" fmla="*/ 6 w 17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2" y="1"/>
                      </a:move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0" y="11"/>
                        <a:pt x="0" y="12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lnTo>
                        <a:pt x="12" y="1"/>
                      </a:lnTo>
                      <a:close/>
                      <a:moveTo>
                        <a:pt x="6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6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7" name="Freeform 645">
                  <a:extLst>
                    <a:ext uri="{FF2B5EF4-FFF2-40B4-BE49-F238E27FC236}">
                      <a16:creationId xmlns:a16="http://schemas.microsoft.com/office/drawing/2014/main" id="{5E1990DC-5EC5-4F3B-AF4F-90EC338E0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2896" y="-909477"/>
                  <a:ext cx="43179" cy="49997"/>
                </a:xfrm>
                <a:custGeom>
                  <a:avLst/>
                  <a:gdLst>
                    <a:gd name="T0" fmla="*/ 1 w 15"/>
                    <a:gd name="T1" fmla="*/ 10 h 18"/>
                    <a:gd name="T2" fmla="*/ 0 w 15"/>
                    <a:gd name="T3" fmla="*/ 10 h 18"/>
                    <a:gd name="T4" fmla="*/ 0 w 15"/>
                    <a:gd name="T5" fmla="*/ 12 h 18"/>
                    <a:gd name="T6" fmla="*/ 6 w 15"/>
                    <a:gd name="T7" fmla="*/ 18 h 18"/>
                    <a:gd name="T8" fmla="*/ 7 w 15"/>
                    <a:gd name="T9" fmla="*/ 18 h 18"/>
                    <a:gd name="T10" fmla="*/ 11 w 15"/>
                    <a:gd name="T11" fmla="*/ 14 h 18"/>
                    <a:gd name="T12" fmla="*/ 11 w 15"/>
                    <a:gd name="T13" fmla="*/ 13 h 18"/>
                    <a:gd name="T14" fmla="*/ 9 w 15"/>
                    <a:gd name="T15" fmla="*/ 13 h 18"/>
                    <a:gd name="T16" fmla="*/ 6 w 15"/>
                    <a:gd name="T17" fmla="*/ 15 h 18"/>
                    <a:gd name="T18" fmla="*/ 5 w 15"/>
                    <a:gd name="T19" fmla="*/ 14 h 18"/>
                    <a:gd name="T20" fmla="*/ 15 w 15"/>
                    <a:gd name="T21" fmla="*/ 4 h 18"/>
                    <a:gd name="T22" fmla="*/ 12 w 15"/>
                    <a:gd name="T23" fmla="*/ 1 h 18"/>
                    <a:gd name="T24" fmla="*/ 10 w 15"/>
                    <a:gd name="T25" fmla="*/ 1 h 18"/>
                    <a:gd name="T26" fmla="*/ 10 w 15"/>
                    <a:gd name="T27" fmla="*/ 2 h 18"/>
                    <a:gd name="T28" fmla="*/ 12 w 15"/>
                    <a:gd name="T29" fmla="*/ 4 h 18"/>
                    <a:gd name="T30" fmla="*/ 4 w 15"/>
                    <a:gd name="T31" fmla="*/ 13 h 18"/>
                    <a:gd name="T32" fmla="*/ 1 w 15"/>
                    <a:gd name="T33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1" y="10"/>
                      </a:moveTo>
                      <a:cubicBezTo>
                        <a:pt x="1" y="10"/>
                        <a:pt x="1" y="10"/>
                        <a:pt x="0" y="10"/>
                      </a:cubicBezTo>
                      <a:cubicBezTo>
                        <a:pt x="0" y="11"/>
                        <a:pt x="0" y="11"/>
                        <a:pt x="0" y="12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6" y="18"/>
                        <a:pt x="6" y="18"/>
                        <a:pt x="7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4"/>
                        <a:pt x="11" y="13"/>
                        <a:pt x="11" y="13"/>
                      </a:cubicBezTo>
                      <a:cubicBezTo>
                        <a:pt x="10" y="12"/>
                        <a:pt x="10" y="12"/>
                        <a:pt x="9" y="13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1" y="0"/>
                        <a:pt x="10" y="1"/>
                      </a:cubicBezTo>
                      <a:cubicBezTo>
                        <a:pt x="10" y="1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lnTo>
                        <a:pt x="1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8" name="Freeform 646">
                  <a:extLst>
                    <a:ext uri="{FF2B5EF4-FFF2-40B4-BE49-F238E27FC236}">
                      <a16:creationId xmlns:a16="http://schemas.microsoft.com/office/drawing/2014/main" id="{64F61EEC-FD93-43AB-AD39-887F555C9B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12439" y="-875388"/>
                  <a:ext cx="45452" cy="47725"/>
                </a:xfrm>
                <a:custGeom>
                  <a:avLst/>
                  <a:gdLst>
                    <a:gd name="T0" fmla="*/ 13 w 17"/>
                    <a:gd name="T1" fmla="*/ 0 h 17"/>
                    <a:gd name="T2" fmla="*/ 10 w 17"/>
                    <a:gd name="T3" fmla="*/ 0 h 17"/>
                    <a:gd name="T4" fmla="*/ 1 w 17"/>
                    <a:gd name="T5" fmla="*/ 8 h 17"/>
                    <a:gd name="T6" fmla="*/ 1 w 17"/>
                    <a:gd name="T7" fmla="*/ 11 h 17"/>
                    <a:gd name="T8" fmla="*/ 5 w 17"/>
                    <a:gd name="T9" fmla="*/ 16 h 17"/>
                    <a:gd name="T10" fmla="*/ 8 w 17"/>
                    <a:gd name="T11" fmla="*/ 16 h 17"/>
                    <a:gd name="T12" fmla="*/ 16 w 17"/>
                    <a:gd name="T13" fmla="*/ 8 h 17"/>
                    <a:gd name="T14" fmla="*/ 17 w 17"/>
                    <a:gd name="T15" fmla="*/ 5 h 17"/>
                    <a:gd name="T16" fmla="*/ 13 w 17"/>
                    <a:gd name="T17" fmla="*/ 0 h 17"/>
                    <a:gd name="T18" fmla="*/ 6 w 17"/>
                    <a:gd name="T19" fmla="*/ 14 h 17"/>
                    <a:gd name="T20" fmla="*/ 2 w 17"/>
                    <a:gd name="T21" fmla="*/ 10 h 17"/>
                    <a:gd name="T22" fmla="*/ 11 w 17"/>
                    <a:gd name="T23" fmla="*/ 2 h 17"/>
                    <a:gd name="T24" fmla="*/ 15 w 17"/>
                    <a:gd name="T25" fmla="*/ 6 h 17"/>
                    <a:gd name="T26" fmla="*/ 6 w 17"/>
                    <a:gd name="T2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3" y="0"/>
                      </a:moveTo>
                      <a:cubicBezTo>
                        <a:pt x="12" y="0"/>
                        <a:pt x="10" y="0"/>
                        <a:pt x="10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0" y="10"/>
                        <a:pt x="1" y="11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5"/>
                      </a:cubicBezTo>
                      <a:lnTo>
                        <a:pt x="13" y="0"/>
                      </a:lnTo>
                      <a:close/>
                      <a:moveTo>
                        <a:pt x="6" y="14"/>
                      </a:move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5" y="6"/>
                        <a:pt x="15" y="6"/>
                        <a:pt x="15" y="6"/>
                      </a:cubicBez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9" name="Freeform 647">
                  <a:extLst>
                    <a:ext uri="{FF2B5EF4-FFF2-40B4-BE49-F238E27FC236}">
                      <a16:creationId xmlns:a16="http://schemas.microsoft.com/office/drawing/2014/main" id="{BC14BBD3-0D23-4305-9742-C828A0D31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9711" y="-848117"/>
                  <a:ext cx="40907" cy="49997"/>
                </a:xfrm>
                <a:custGeom>
                  <a:avLst/>
                  <a:gdLst>
                    <a:gd name="T0" fmla="*/ 2 w 15"/>
                    <a:gd name="T1" fmla="*/ 10 h 18"/>
                    <a:gd name="T2" fmla="*/ 0 w 15"/>
                    <a:gd name="T3" fmla="*/ 10 h 18"/>
                    <a:gd name="T4" fmla="*/ 0 w 15"/>
                    <a:gd name="T5" fmla="*/ 11 h 18"/>
                    <a:gd name="T6" fmla="*/ 5 w 15"/>
                    <a:gd name="T7" fmla="*/ 17 h 18"/>
                    <a:gd name="T8" fmla="*/ 7 w 15"/>
                    <a:gd name="T9" fmla="*/ 17 h 18"/>
                    <a:gd name="T10" fmla="*/ 11 w 15"/>
                    <a:gd name="T11" fmla="*/ 14 h 18"/>
                    <a:gd name="T12" fmla="*/ 11 w 15"/>
                    <a:gd name="T13" fmla="*/ 13 h 18"/>
                    <a:gd name="T14" fmla="*/ 9 w 15"/>
                    <a:gd name="T15" fmla="*/ 13 h 18"/>
                    <a:gd name="T16" fmla="*/ 6 w 15"/>
                    <a:gd name="T17" fmla="*/ 15 h 18"/>
                    <a:gd name="T18" fmla="*/ 5 w 15"/>
                    <a:gd name="T19" fmla="*/ 14 h 18"/>
                    <a:gd name="T20" fmla="*/ 15 w 15"/>
                    <a:gd name="T21" fmla="*/ 5 h 18"/>
                    <a:gd name="T22" fmla="*/ 12 w 15"/>
                    <a:gd name="T23" fmla="*/ 1 h 18"/>
                    <a:gd name="T24" fmla="*/ 10 w 15"/>
                    <a:gd name="T25" fmla="*/ 1 h 18"/>
                    <a:gd name="T26" fmla="*/ 10 w 15"/>
                    <a:gd name="T27" fmla="*/ 2 h 18"/>
                    <a:gd name="T28" fmla="*/ 12 w 15"/>
                    <a:gd name="T29" fmla="*/ 4 h 18"/>
                    <a:gd name="T30" fmla="*/ 4 w 15"/>
                    <a:gd name="T31" fmla="*/ 12 h 18"/>
                    <a:gd name="T32" fmla="*/ 2 w 15"/>
                    <a:gd name="T33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2" y="10"/>
                      </a:moveTo>
                      <a:cubicBezTo>
                        <a:pt x="1" y="10"/>
                        <a:pt x="1" y="9"/>
                        <a:pt x="0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6" y="18"/>
                        <a:pt x="6" y="18"/>
                        <a:pt x="7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4"/>
                        <a:pt x="11" y="13"/>
                        <a:pt x="11" y="13"/>
                      </a:cubicBezTo>
                      <a:cubicBezTo>
                        <a:pt x="10" y="12"/>
                        <a:pt x="10" y="12"/>
                        <a:pt x="9" y="13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0"/>
                        <a:pt x="11" y="0"/>
                        <a:pt x="10" y="1"/>
                      </a:cubicBezTo>
                      <a:cubicBezTo>
                        <a:pt x="10" y="1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2"/>
                        <a:pt x="4" y="12"/>
                        <a:pt x="4" y="12"/>
                      </a:cubicBez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0" name="Freeform 648">
                  <a:extLst>
                    <a:ext uri="{FF2B5EF4-FFF2-40B4-BE49-F238E27FC236}">
                      <a16:creationId xmlns:a16="http://schemas.microsoft.com/office/drawing/2014/main" id="{4470036E-4359-44E0-A661-7CEEB9B7C8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66982" y="-814028"/>
                  <a:ext cx="47725" cy="47725"/>
                </a:xfrm>
                <a:custGeom>
                  <a:avLst/>
                  <a:gdLst>
                    <a:gd name="T0" fmla="*/ 12 w 17"/>
                    <a:gd name="T1" fmla="*/ 1 h 17"/>
                    <a:gd name="T2" fmla="*/ 10 w 17"/>
                    <a:gd name="T3" fmla="*/ 1 h 17"/>
                    <a:gd name="T4" fmla="*/ 1 w 17"/>
                    <a:gd name="T5" fmla="*/ 8 h 17"/>
                    <a:gd name="T6" fmla="*/ 0 w 17"/>
                    <a:gd name="T7" fmla="*/ 11 h 17"/>
                    <a:gd name="T8" fmla="*/ 4 w 17"/>
                    <a:gd name="T9" fmla="*/ 16 h 17"/>
                    <a:gd name="T10" fmla="*/ 7 w 17"/>
                    <a:gd name="T11" fmla="*/ 16 h 17"/>
                    <a:gd name="T12" fmla="*/ 16 w 17"/>
                    <a:gd name="T13" fmla="*/ 8 h 17"/>
                    <a:gd name="T14" fmla="*/ 16 w 17"/>
                    <a:gd name="T15" fmla="*/ 5 h 17"/>
                    <a:gd name="T16" fmla="*/ 12 w 17"/>
                    <a:gd name="T17" fmla="*/ 1 h 17"/>
                    <a:gd name="T18" fmla="*/ 6 w 17"/>
                    <a:gd name="T19" fmla="*/ 14 h 17"/>
                    <a:gd name="T20" fmla="*/ 2 w 17"/>
                    <a:gd name="T21" fmla="*/ 10 h 17"/>
                    <a:gd name="T22" fmla="*/ 11 w 17"/>
                    <a:gd name="T23" fmla="*/ 2 h 17"/>
                    <a:gd name="T24" fmla="*/ 15 w 17"/>
                    <a:gd name="T25" fmla="*/ 7 h 17"/>
                    <a:gd name="T26" fmla="*/ 6 w 17"/>
                    <a:gd name="T2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2" y="1"/>
                      </a:moveTo>
                      <a:cubicBezTo>
                        <a:pt x="12" y="0"/>
                        <a:pt x="10" y="0"/>
                        <a:pt x="10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0" y="10"/>
                        <a:pt x="0" y="11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5" y="17"/>
                        <a:pt x="6" y="17"/>
                        <a:pt x="7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8"/>
                        <a:pt x="17" y="6"/>
                        <a:pt x="16" y="5"/>
                      </a:cubicBezTo>
                      <a:lnTo>
                        <a:pt x="12" y="1"/>
                      </a:lnTo>
                      <a:close/>
                      <a:moveTo>
                        <a:pt x="6" y="14"/>
                      </a:move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1" name="Freeform 649">
                  <a:extLst>
                    <a:ext uri="{FF2B5EF4-FFF2-40B4-BE49-F238E27FC236}">
                      <a16:creationId xmlns:a16="http://schemas.microsoft.com/office/drawing/2014/main" id="{FA998941-B8A3-403B-AE3D-13CDA83602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91981" y="-784484"/>
                  <a:ext cx="49997" cy="47725"/>
                </a:xfrm>
                <a:custGeom>
                  <a:avLst/>
                  <a:gdLst>
                    <a:gd name="T0" fmla="*/ 13 w 18"/>
                    <a:gd name="T1" fmla="*/ 1 h 17"/>
                    <a:gd name="T2" fmla="*/ 10 w 18"/>
                    <a:gd name="T3" fmla="*/ 1 h 17"/>
                    <a:gd name="T4" fmla="*/ 1 w 18"/>
                    <a:gd name="T5" fmla="*/ 8 h 17"/>
                    <a:gd name="T6" fmla="*/ 1 w 18"/>
                    <a:gd name="T7" fmla="*/ 11 h 17"/>
                    <a:gd name="T8" fmla="*/ 4 w 18"/>
                    <a:gd name="T9" fmla="*/ 16 h 17"/>
                    <a:gd name="T10" fmla="*/ 7 w 18"/>
                    <a:gd name="T11" fmla="*/ 16 h 17"/>
                    <a:gd name="T12" fmla="*/ 17 w 18"/>
                    <a:gd name="T13" fmla="*/ 9 h 17"/>
                    <a:gd name="T14" fmla="*/ 17 w 18"/>
                    <a:gd name="T15" fmla="*/ 6 h 17"/>
                    <a:gd name="T16" fmla="*/ 13 w 18"/>
                    <a:gd name="T17" fmla="*/ 1 h 17"/>
                    <a:gd name="T18" fmla="*/ 6 w 18"/>
                    <a:gd name="T19" fmla="*/ 15 h 17"/>
                    <a:gd name="T20" fmla="*/ 2 w 18"/>
                    <a:gd name="T21" fmla="*/ 10 h 17"/>
                    <a:gd name="T22" fmla="*/ 11 w 18"/>
                    <a:gd name="T23" fmla="*/ 3 h 17"/>
                    <a:gd name="T24" fmla="*/ 15 w 18"/>
                    <a:gd name="T25" fmla="*/ 7 h 17"/>
                    <a:gd name="T26" fmla="*/ 6 w 18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13" y="1"/>
                      </a:moveTo>
                      <a:cubicBezTo>
                        <a:pt x="12" y="0"/>
                        <a:pt x="11" y="0"/>
                        <a:pt x="10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0" y="10"/>
                        <a:pt x="1" y="11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5" y="17"/>
                        <a:pt x="6" y="17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7" y="8"/>
                        <a:pt x="18" y="7"/>
                        <a:pt x="17" y="6"/>
                      </a:cubicBezTo>
                      <a:lnTo>
                        <a:pt x="13" y="1"/>
                      </a:lnTo>
                      <a:close/>
                      <a:moveTo>
                        <a:pt x="6" y="15"/>
                      </a:move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6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2" name="Freeform 650">
                  <a:extLst>
                    <a:ext uri="{FF2B5EF4-FFF2-40B4-BE49-F238E27FC236}">
                      <a16:creationId xmlns:a16="http://schemas.microsoft.com/office/drawing/2014/main" id="{813DA6D4-CB8F-4F3C-AAA2-27C6642D9D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6979" y="-750395"/>
                  <a:ext cx="43179" cy="47725"/>
                </a:xfrm>
                <a:custGeom>
                  <a:avLst/>
                  <a:gdLst>
                    <a:gd name="T0" fmla="*/ 2 w 16"/>
                    <a:gd name="T1" fmla="*/ 9 h 17"/>
                    <a:gd name="T2" fmla="*/ 0 w 16"/>
                    <a:gd name="T3" fmla="*/ 9 h 17"/>
                    <a:gd name="T4" fmla="*/ 0 w 16"/>
                    <a:gd name="T5" fmla="*/ 10 h 17"/>
                    <a:gd name="T6" fmla="*/ 5 w 16"/>
                    <a:gd name="T7" fmla="*/ 16 h 17"/>
                    <a:gd name="T8" fmla="*/ 7 w 16"/>
                    <a:gd name="T9" fmla="*/ 17 h 17"/>
                    <a:gd name="T10" fmla="*/ 11 w 16"/>
                    <a:gd name="T11" fmla="*/ 13 h 17"/>
                    <a:gd name="T12" fmla="*/ 11 w 16"/>
                    <a:gd name="T13" fmla="*/ 12 h 17"/>
                    <a:gd name="T14" fmla="*/ 10 w 16"/>
                    <a:gd name="T15" fmla="*/ 12 h 17"/>
                    <a:gd name="T16" fmla="*/ 6 w 16"/>
                    <a:gd name="T17" fmla="*/ 14 h 17"/>
                    <a:gd name="T18" fmla="*/ 5 w 16"/>
                    <a:gd name="T19" fmla="*/ 13 h 17"/>
                    <a:gd name="T20" fmla="*/ 16 w 16"/>
                    <a:gd name="T21" fmla="*/ 4 h 17"/>
                    <a:gd name="T22" fmla="*/ 13 w 16"/>
                    <a:gd name="T23" fmla="*/ 0 h 17"/>
                    <a:gd name="T24" fmla="*/ 11 w 16"/>
                    <a:gd name="T25" fmla="*/ 0 h 17"/>
                    <a:gd name="T26" fmla="*/ 11 w 16"/>
                    <a:gd name="T27" fmla="*/ 1 h 17"/>
                    <a:gd name="T28" fmla="*/ 13 w 16"/>
                    <a:gd name="T29" fmla="*/ 4 h 17"/>
                    <a:gd name="T30" fmla="*/ 4 w 16"/>
                    <a:gd name="T31" fmla="*/ 11 h 17"/>
                    <a:gd name="T32" fmla="*/ 2 w 16"/>
                    <a:gd name="T33" fmla="*/ 9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2" y="9"/>
                      </a:moveTo>
                      <a:cubicBezTo>
                        <a:pt x="2" y="8"/>
                        <a:pt x="1" y="8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6" y="17"/>
                        <a:pt x="7" y="17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2"/>
                        <a:pt x="11" y="12"/>
                      </a:cubicBezTo>
                      <a:cubicBezTo>
                        <a:pt x="10" y="11"/>
                        <a:pt x="10" y="11"/>
                        <a:pt x="10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0"/>
                        <a:pt x="12" y="0"/>
                        <a:pt x="11" y="0"/>
                      </a:cubicBezTo>
                      <a:cubicBezTo>
                        <a:pt x="11" y="0"/>
                        <a:pt x="11" y="1"/>
                        <a:pt x="11" y="1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4" y="11"/>
                        <a:pt x="4" y="11"/>
                        <a:pt x="4" y="11"/>
                      </a:cubicBezTo>
                      <a:lnTo>
                        <a:pt x="2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3" name="Freeform 651">
                  <a:extLst>
                    <a:ext uri="{FF2B5EF4-FFF2-40B4-BE49-F238E27FC236}">
                      <a16:creationId xmlns:a16="http://schemas.microsoft.com/office/drawing/2014/main" id="{B72E18E8-40DD-4F8B-BA89-E8EC0096AE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41978" y="-716306"/>
                  <a:ext cx="49997" cy="43180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5 h 16"/>
                    <a:gd name="T4" fmla="*/ 7 w 18"/>
                    <a:gd name="T5" fmla="*/ 16 h 16"/>
                    <a:gd name="T6" fmla="*/ 17 w 18"/>
                    <a:gd name="T7" fmla="*/ 9 h 16"/>
                    <a:gd name="T8" fmla="*/ 17 w 18"/>
                    <a:gd name="T9" fmla="*/ 6 h 16"/>
                    <a:gd name="T10" fmla="*/ 14 w 18"/>
                    <a:gd name="T11" fmla="*/ 1 h 16"/>
                    <a:gd name="T12" fmla="*/ 11 w 18"/>
                    <a:gd name="T13" fmla="*/ 0 h 16"/>
                    <a:gd name="T14" fmla="*/ 1 w 18"/>
                    <a:gd name="T15" fmla="*/ 8 h 16"/>
                    <a:gd name="T16" fmla="*/ 1 w 18"/>
                    <a:gd name="T17" fmla="*/ 10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4 h 16"/>
                    <a:gd name="T24" fmla="*/ 3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6"/>
                        <a:pt x="6" y="16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10"/>
                        <a:pt x="1" y="10"/>
                      </a:cubicBez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4" name="Freeform 652">
                  <a:extLst>
                    <a:ext uri="{FF2B5EF4-FFF2-40B4-BE49-F238E27FC236}">
                      <a16:creationId xmlns:a16="http://schemas.microsoft.com/office/drawing/2014/main" id="{DA8DA616-009F-4A00-8E69-45D216595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6976" y="-686762"/>
                  <a:ext cx="43179" cy="49997"/>
                </a:xfrm>
                <a:custGeom>
                  <a:avLst/>
                  <a:gdLst>
                    <a:gd name="T0" fmla="*/ 10 w 16"/>
                    <a:gd name="T1" fmla="*/ 14 h 18"/>
                    <a:gd name="T2" fmla="*/ 11 w 16"/>
                    <a:gd name="T3" fmla="*/ 13 h 18"/>
                    <a:gd name="T4" fmla="*/ 9 w 16"/>
                    <a:gd name="T5" fmla="*/ 12 h 18"/>
                    <a:gd name="T6" fmla="*/ 6 w 16"/>
                    <a:gd name="T7" fmla="*/ 15 h 18"/>
                    <a:gd name="T8" fmla="*/ 5 w 16"/>
                    <a:gd name="T9" fmla="*/ 13 h 18"/>
                    <a:gd name="T10" fmla="*/ 16 w 16"/>
                    <a:gd name="T11" fmla="*/ 5 h 18"/>
                    <a:gd name="T12" fmla="*/ 13 w 16"/>
                    <a:gd name="T13" fmla="*/ 1 h 18"/>
                    <a:gd name="T14" fmla="*/ 12 w 16"/>
                    <a:gd name="T15" fmla="*/ 1 h 18"/>
                    <a:gd name="T16" fmla="*/ 11 w 16"/>
                    <a:gd name="T17" fmla="*/ 2 h 18"/>
                    <a:gd name="T18" fmla="*/ 13 w 16"/>
                    <a:gd name="T19" fmla="*/ 5 h 18"/>
                    <a:gd name="T20" fmla="*/ 3 w 16"/>
                    <a:gd name="T21" fmla="*/ 12 h 18"/>
                    <a:gd name="T22" fmla="*/ 2 w 16"/>
                    <a:gd name="T23" fmla="*/ 9 h 18"/>
                    <a:gd name="T24" fmla="*/ 0 w 16"/>
                    <a:gd name="T25" fmla="*/ 9 h 18"/>
                    <a:gd name="T26" fmla="*/ 0 w 16"/>
                    <a:gd name="T27" fmla="*/ 10 h 18"/>
                    <a:gd name="T28" fmla="*/ 5 w 16"/>
                    <a:gd name="T29" fmla="*/ 17 h 18"/>
                    <a:gd name="T30" fmla="*/ 6 w 16"/>
                    <a:gd name="T31" fmla="*/ 17 h 18"/>
                    <a:gd name="T32" fmla="*/ 10 w 16"/>
                    <a:gd name="T33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8">
                      <a:moveTo>
                        <a:pt x="10" y="14"/>
                      </a:moveTo>
                      <a:cubicBezTo>
                        <a:pt x="11" y="14"/>
                        <a:pt x="11" y="13"/>
                        <a:pt x="11" y="13"/>
                      </a:cubicBezTo>
                      <a:cubicBezTo>
                        <a:pt x="10" y="12"/>
                        <a:pt x="10" y="12"/>
                        <a:pt x="9" y="12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2" y="0"/>
                        <a:pt x="12" y="1"/>
                      </a:cubicBezTo>
                      <a:cubicBezTo>
                        <a:pt x="11" y="1"/>
                        <a:pt x="11" y="2"/>
                        <a:pt x="11" y="2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" y="9"/>
                        <a:pt x="1" y="8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5" y="17"/>
                        <a:pt x="6" y="18"/>
                        <a:pt x="6" y="17"/>
                      </a:cubicBezTo>
                      <a:lnTo>
                        <a:pt x="10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5" name="Freeform 653">
                  <a:extLst>
                    <a:ext uri="{FF2B5EF4-FFF2-40B4-BE49-F238E27FC236}">
                      <a16:creationId xmlns:a16="http://schemas.microsoft.com/office/drawing/2014/main" id="{99C58AF1-2C76-4C0A-B2F1-0AE8A6E022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91975" y="-650400"/>
                  <a:ext cx="45452" cy="43180"/>
                </a:xfrm>
                <a:custGeom>
                  <a:avLst/>
                  <a:gdLst>
                    <a:gd name="T0" fmla="*/ 4 w 17"/>
                    <a:gd name="T1" fmla="*/ 15 h 16"/>
                    <a:gd name="T2" fmla="*/ 6 w 17"/>
                    <a:gd name="T3" fmla="*/ 16 h 16"/>
                    <a:gd name="T4" fmla="*/ 16 w 17"/>
                    <a:gd name="T5" fmla="*/ 9 h 16"/>
                    <a:gd name="T6" fmla="*/ 17 w 17"/>
                    <a:gd name="T7" fmla="*/ 6 h 16"/>
                    <a:gd name="T8" fmla="*/ 13 w 17"/>
                    <a:gd name="T9" fmla="*/ 1 h 16"/>
                    <a:gd name="T10" fmla="*/ 10 w 17"/>
                    <a:gd name="T11" fmla="*/ 1 h 16"/>
                    <a:gd name="T12" fmla="*/ 1 w 17"/>
                    <a:gd name="T13" fmla="*/ 7 h 16"/>
                    <a:gd name="T14" fmla="*/ 0 w 17"/>
                    <a:gd name="T15" fmla="*/ 10 h 16"/>
                    <a:gd name="T16" fmla="*/ 4 w 17"/>
                    <a:gd name="T17" fmla="*/ 15 h 16"/>
                    <a:gd name="T18" fmla="*/ 12 w 17"/>
                    <a:gd name="T19" fmla="*/ 2 h 16"/>
                    <a:gd name="T20" fmla="*/ 15 w 17"/>
                    <a:gd name="T21" fmla="*/ 7 h 16"/>
                    <a:gd name="T22" fmla="*/ 5 w 17"/>
                    <a:gd name="T23" fmla="*/ 14 h 16"/>
                    <a:gd name="T24" fmla="*/ 2 w 17"/>
                    <a:gd name="T25" fmla="*/ 9 h 16"/>
                    <a:gd name="T26" fmla="*/ 12 w 17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6">
                      <a:moveTo>
                        <a:pt x="4" y="15"/>
                      </a:moveTo>
                      <a:cubicBezTo>
                        <a:pt x="4" y="16"/>
                        <a:pt x="6" y="16"/>
                        <a:pt x="6" y="16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8"/>
                        <a:pt x="17" y="7"/>
                        <a:pt x="17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1" y="0"/>
                        <a:pt x="10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0" y="10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6" name="Freeform 654">
                  <a:extLst>
                    <a:ext uri="{FF2B5EF4-FFF2-40B4-BE49-F238E27FC236}">
                      <a16:creationId xmlns:a16="http://schemas.microsoft.com/office/drawing/2014/main" id="{4EF28834-AED4-423E-AAB3-279221F6E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4701" y="-618584"/>
                  <a:ext cx="43179" cy="47725"/>
                </a:xfrm>
                <a:custGeom>
                  <a:avLst/>
                  <a:gdLst>
                    <a:gd name="T0" fmla="*/ 4 w 16"/>
                    <a:gd name="T1" fmla="*/ 16 h 17"/>
                    <a:gd name="T2" fmla="*/ 6 w 16"/>
                    <a:gd name="T3" fmla="*/ 16 h 17"/>
                    <a:gd name="T4" fmla="*/ 10 w 16"/>
                    <a:gd name="T5" fmla="*/ 14 h 17"/>
                    <a:gd name="T6" fmla="*/ 10 w 16"/>
                    <a:gd name="T7" fmla="*/ 12 h 17"/>
                    <a:gd name="T8" fmla="*/ 9 w 16"/>
                    <a:gd name="T9" fmla="*/ 12 h 17"/>
                    <a:gd name="T10" fmla="*/ 6 w 16"/>
                    <a:gd name="T11" fmla="*/ 14 h 17"/>
                    <a:gd name="T12" fmla="*/ 4 w 16"/>
                    <a:gd name="T13" fmla="*/ 12 h 17"/>
                    <a:gd name="T14" fmla="*/ 16 w 16"/>
                    <a:gd name="T15" fmla="*/ 5 h 17"/>
                    <a:gd name="T16" fmla="*/ 13 w 16"/>
                    <a:gd name="T17" fmla="*/ 1 h 17"/>
                    <a:gd name="T18" fmla="*/ 12 w 16"/>
                    <a:gd name="T19" fmla="*/ 0 h 17"/>
                    <a:gd name="T20" fmla="*/ 12 w 16"/>
                    <a:gd name="T21" fmla="*/ 2 h 17"/>
                    <a:gd name="T22" fmla="*/ 13 w 16"/>
                    <a:gd name="T23" fmla="*/ 4 h 17"/>
                    <a:gd name="T24" fmla="*/ 3 w 16"/>
                    <a:gd name="T25" fmla="*/ 11 h 17"/>
                    <a:gd name="T26" fmla="*/ 2 w 16"/>
                    <a:gd name="T27" fmla="*/ 8 h 17"/>
                    <a:gd name="T28" fmla="*/ 0 w 16"/>
                    <a:gd name="T29" fmla="*/ 8 h 17"/>
                    <a:gd name="T30" fmla="*/ 0 w 16"/>
                    <a:gd name="T31" fmla="*/ 9 h 17"/>
                    <a:gd name="T32" fmla="*/ 4 w 16"/>
                    <a:gd name="T33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4" y="16"/>
                      </a:moveTo>
                      <a:cubicBezTo>
                        <a:pt x="5" y="17"/>
                        <a:pt x="5" y="17"/>
                        <a:pt x="6" y="16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1" y="13"/>
                        <a:pt x="11" y="13"/>
                        <a:pt x="10" y="12"/>
                      </a:cubicBezTo>
                      <a:cubicBezTo>
                        <a:pt x="10" y="11"/>
                        <a:pt x="10" y="12"/>
                        <a:pt x="9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2" y="0"/>
                        <a:pt x="12" y="0"/>
                      </a:cubicBezTo>
                      <a:cubicBezTo>
                        <a:pt x="11" y="1"/>
                        <a:pt x="11" y="1"/>
                        <a:pt x="12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1" y="8"/>
                        <a:pt x="1" y="8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lnTo>
                        <a:pt x="4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7" name="Freeform 655">
                  <a:extLst>
                    <a:ext uri="{FF2B5EF4-FFF2-40B4-BE49-F238E27FC236}">
                      <a16:creationId xmlns:a16="http://schemas.microsoft.com/office/drawing/2014/main" id="{F8F9BD2F-8D84-4872-A145-CE25A3EAB8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35155" y="-582222"/>
                  <a:ext cx="49997" cy="45452"/>
                </a:xfrm>
                <a:custGeom>
                  <a:avLst/>
                  <a:gdLst>
                    <a:gd name="T0" fmla="*/ 4 w 18"/>
                    <a:gd name="T1" fmla="*/ 15 h 16"/>
                    <a:gd name="T2" fmla="*/ 7 w 18"/>
                    <a:gd name="T3" fmla="*/ 15 h 16"/>
                    <a:gd name="T4" fmla="*/ 17 w 18"/>
                    <a:gd name="T5" fmla="*/ 9 h 16"/>
                    <a:gd name="T6" fmla="*/ 17 w 18"/>
                    <a:gd name="T7" fmla="*/ 6 h 16"/>
                    <a:gd name="T8" fmla="*/ 14 w 18"/>
                    <a:gd name="T9" fmla="*/ 1 h 16"/>
                    <a:gd name="T10" fmla="*/ 11 w 18"/>
                    <a:gd name="T11" fmla="*/ 0 h 16"/>
                    <a:gd name="T12" fmla="*/ 1 w 18"/>
                    <a:gd name="T13" fmla="*/ 7 h 16"/>
                    <a:gd name="T14" fmla="*/ 1 w 18"/>
                    <a:gd name="T15" fmla="*/ 9 h 16"/>
                    <a:gd name="T16" fmla="*/ 4 w 18"/>
                    <a:gd name="T17" fmla="*/ 15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3 h 16"/>
                    <a:gd name="T24" fmla="*/ 2 w 18"/>
                    <a:gd name="T25" fmla="*/ 8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4" y="16"/>
                        <a:pt x="6" y="16"/>
                        <a:pt x="7" y="15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7"/>
                        <a:pt x="0" y="9"/>
                        <a:pt x="1" y="9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8" name="Freeform 656">
                  <a:extLst>
                    <a:ext uri="{FF2B5EF4-FFF2-40B4-BE49-F238E27FC236}">
                      <a16:creationId xmlns:a16="http://schemas.microsoft.com/office/drawing/2014/main" id="{89FA73B4-22EC-46BD-B2DE-7D354323D0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57881" y="-548133"/>
                  <a:ext cx="49997" cy="43180"/>
                </a:xfrm>
                <a:custGeom>
                  <a:avLst/>
                  <a:gdLst>
                    <a:gd name="T0" fmla="*/ 4 w 18"/>
                    <a:gd name="T1" fmla="*/ 15 h 16"/>
                    <a:gd name="T2" fmla="*/ 6 w 18"/>
                    <a:gd name="T3" fmla="*/ 16 h 16"/>
                    <a:gd name="T4" fmla="*/ 16 w 18"/>
                    <a:gd name="T5" fmla="*/ 10 h 16"/>
                    <a:gd name="T6" fmla="*/ 17 w 18"/>
                    <a:gd name="T7" fmla="*/ 7 h 16"/>
                    <a:gd name="T8" fmla="*/ 14 w 18"/>
                    <a:gd name="T9" fmla="*/ 2 h 16"/>
                    <a:gd name="T10" fmla="*/ 11 w 18"/>
                    <a:gd name="T11" fmla="*/ 1 h 16"/>
                    <a:gd name="T12" fmla="*/ 1 w 18"/>
                    <a:gd name="T13" fmla="*/ 7 h 16"/>
                    <a:gd name="T14" fmla="*/ 0 w 18"/>
                    <a:gd name="T15" fmla="*/ 10 h 16"/>
                    <a:gd name="T16" fmla="*/ 4 w 18"/>
                    <a:gd name="T17" fmla="*/ 15 h 16"/>
                    <a:gd name="T18" fmla="*/ 12 w 18"/>
                    <a:gd name="T19" fmla="*/ 3 h 16"/>
                    <a:gd name="T20" fmla="*/ 15 w 18"/>
                    <a:gd name="T21" fmla="*/ 8 h 16"/>
                    <a:gd name="T22" fmla="*/ 5 w 18"/>
                    <a:gd name="T23" fmla="*/ 14 h 16"/>
                    <a:gd name="T24" fmla="*/ 2 w 18"/>
                    <a:gd name="T25" fmla="*/ 9 h 16"/>
                    <a:gd name="T26" fmla="*/ 12 w 18"/>
                    <a:gd name="T27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4" y="16"/>
                        <a:pt x="5" y="16"/>
                        <a:pt x="6" y="16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1"/>
                        <a:pt x="12" y="0"/>
                        <a:pt x="11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0" y="10"/>
                      </a:cubicBezTo>
                      <a:lnTo>
                        <a:pt x="4" y="15"/>
                      </a:lnTo>
                      <a:close/>
                      <a:moveTo>
                        <a:pt x="12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9" name="Freeform 657">
                  <a:extLst>
                    <a:ext uri="{FF2B5EF4-FFF2-40B4-BE49-F238E27FC236}">
                      <a16:creationId xmlns:a16="http://schemas.microsoft.com/office/drawing/2014/main" id="{95392AC0-9AC4-4287-8307-C853CC656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8334" y="-511771"/>
                  <a:ext cx="45452" cy="43180"/>
                </a:xfrm>
                <a:custGeom>
                  <a:avLst/>
                  <a:gdLst>
                    <a:gd name="T0" fmla="*/ 14 w 17"/>
                    <a:gd name="T1" fmla="*/ 4 h 16"/>
                    <a:gd name="T2" fmla="*/ 4 w 17"/>
                    <a:gd name="T3" fmla="*/ 10 h 16"/>
                    <a:gd name="T4" fmla="*/ 2 w 17"/>
                    <a:gd name="T5" fmla="*/ 8 h 16"/>
                    <a:gd name="T6" fmla="*/ 1 w 17"/>
                    <a:gd name="T7" fmla="*/ 7 h 16"/>
                    <a:gd name="T8" fmla="*/ 1 w 17"/>
                    <a:gd name="T9" fmla="*/ 9 h 16"/>
                    <a:gd name="T10" fmla="*/ 5 w 17"/>
                    <a:gd name="T11" fmla="*/ 16 h 16"/>
                    <a:gd name="T12" fmla="*/ 6 w 17"/>
                    <a:gd name="T13" fmla="*/ 16 h 16"/>
                    <a:gd name="T14" fmla="*/ 10 w 17"/>
                    <a:gd name="T15" fmla="*/ 13 h 16"/>
                    <a:gd name="T16" fmla="*/ 11 w 17"/>
                    <a:gd name="T17" fmla="*/ 12 h 16"/>
                    <a:gd name="T18" fmla="*/ 9 w 17"/>
                    <a:gd name="T19" fmla="*/ 12 h 16"/>
                    <a:gd name="T20" fmla="*/ 6 w 17"/>
                    <a:gd name="T21" fmla="*/ 14 h 16"/>
                    <a:gd name="T22" fmla="*/ 5 w 17"/>
                    <a:gd name="T23" fmla="*/ 12 h 16"/>
                    <a:gd name="T24" fmla="*/ 17 w 17"/>
                    <a:gd name="T25" fmla="*/ 5 h 16"/>
                    <a:gd name="T26" fmla="*/ 14 w 17"/>
                    <a:gd name="T27" fmla="*/ 1 h 16"/>
                    <a:gd name="T28" fmla="*/ 13 w 17"/>
                    <a:gd name="T29" fmla="*/ 0 h 16"/>
                    <a:gd name="T30" fmla="*/ 12 w 17"/>
                    <a:gd name="T31" fmla="*/ 2 h 16"/>
                    <a:gd name="T32" fmla="*/ 14 w 17"/>
                    <a:gd name="T33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6">
                      <a:moveTo>
                        <a:pt x="14" y="4"/>
                      </a:move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7"/>
                        <a:pt x="2" y="7"/>
                        <a:pt x="1" y="7"/>
                      </a:cubicBezTo>
                      <a:cubicBezTo>
                        <a:pt x="0" y="8"/>
                        <a:pt x="0" y="8"/>
                        <a:pt x="1" y="9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16"/>
                        <a:pt x="5" y="16"/>
                        <a:pt x="6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1" y="13"/>
                        <a:pt x="11" y="13"/>
                        <a:pt x="11" y="12"/>
                      </a:cubicBezTo>
                      <a:cubicBezTo>
                        <a:pt x="10" y="11"/>
                        <a:pt x="10" y="11"/>
                        <a:pt x="9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3" y="0"/>
                      </a:cubicBezTo>
                      <a:cubicBezTo>
                        <a:pt x="12" y="1"/>
                        <a:pt x="12" y="1"/>
                        <a:pt x="12" y="2"/>
                      </a:cubicBez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0" name="Freeform 658">
                  <a:extLst>
                    <a:ext uri="{FF2B5EF4-FFF2-40B4-BE49-F238E27FC236}">
                      <a16:creationId xmlns:a16="http://schemas.microsoft.com/office/drawing/2014/main" id="{1550EA9E-D489-4D88-84A4-B421DA180A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98788" y="-475410"/>
                  <a:ext cx="49997" cy="43180"/>
                </a:xfrm>
                <a:custGeom>
                  <a:avLst/>
                  <a:gdLst>
                    <a:gd name="T0" fmla="*/ 0 w 18"/>
                    <a:gd name="T1" fmla="*/ 9 h 16"/>
                    <a:gd name="T2" fmla="*/ 3 w 18"/>
                    <a:gd name="T3" fmla="*/ 14 h 16"/>
                    <a:gd name="T4" fmla="*/ 6 w 18"/>
                    <a:gd name="T5" fmla="*/ 15 h 16"/>
                    <a:gd name="T6" fmla="*/ 16 w 18"/>
                    <a:gd name="T7" fmla="*/ 9 h 16"/>
                    <a:gd name="T8" fmla="*/ 17 w 18"/>
                    <a:gd name="T9" fmla="*/ 7 h 16"/>
                    <a:gd name="T10" fmla="*/ 14 w 18"/>
                    <a:gd name="T11" fmla="*/ 1 h 16"/>
                    <a:gd name="T12" fmla="*/ 12 w 18"/>
                    <a:gd name="T13" fmla="*/ 1 h 16"/>
                    <a:gd name="T14" fmla="*/ 1 w 18"/>
                    <a:gd name="T15" fmla="*/ 6 h 16"/>
                    <a:gd name="T16" fmla="*/ 0 w 18"/>
                    <a:gd name="T17" fmla="*/ 9 h 16"/>
                    <a:gd name="T18" fmla="*/ 13 w 18"/>
                    <a:gd name="T19" fmla="*/ 2 h 16"/>
                    <a:gd name="T20" fmla="*/ 15 w 18"/>
                    <a:gd name="T21" fmla="*/ 8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3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0" y="9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2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1" name="Freeform 659">
                  <a:extLst>
                    <a:ext uri="{FF2B5EF4-FFF2-40B4-BE49-F238E27FC236}">
                      <a16:creationId xmlns:a16="http://schemas.microsoft.com/office/drawing/2014/main" id="{1AFD311B-420B-4768-ABC8-0BFEADBD3D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19241" y="-441321"/>
                  <a:ext cx="49997" cy="45452"/>
                </a:xfrm>
                <a:custGeom>
                  <a:avLst/>
                  <a:gdLst>
                    <a:gd name="T0" fmla="*/ 1 w 18"/>
                    <a:gd name="T1" fmla="*/ 9 h 16"/>
                    <a:gd name="T2" fmla="*/ 3 w 18"/>
                    <a:gd name="T3" fmla="*/ 14 h 16"/>
                    <a:gd name="T4" fmla="*/ 6 w 18"/>
                    <a:gd name="T5" fmla="*/ 15 h 16"/>
                    <a:gd name="T6" fmla="*/ 17 w 18"/>
                    <a:gd name="T7" fmla="*/ 9 h 16"/>
                    <a:gd name="T8" fmla="*/ 17 w 18"/>
                    <a:gd name="T9" fmla="*/ 7 h 16"/>
                    <a:gd name="T10" fmla="*/ 14 w 18"/>
                    <a:gd name="T11" fmla="*/ 1 h 16"/>
                    <a:gd name="T12" fmla="*/ 12 w 18"/>
                    <a:gd name="T13" fmla="*/ 1 h 16"/>
                    <a:gd name="T14" fmla="*/ 1 w 18"/>
                    <a:gd name="T15" fmla="*/ 6 h 16"/>
                    <a:gd name="T16" fmla="*/ 1 w 18"/>
                    <a:gd name="T17" fmla="*/ 9 h 16"/>
                    <a:gd name="T18" fmla="*/ 13 w 18"/>
                    <a:gd name="T19" fmla="*/ 2 h 16"/>
                    <a:gd name="T20" fmla="*/ 16 w 18"/>
                    <a:gd name="T21" fmla="*/ 8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3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" y="9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9"/>
                        <a:pt x="18" y="8"/>
                        <a:pt x="17" y="7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1" y="9"/>
                      </a:cubicBezTo>
                      <a:close/>
                      <a:moveTo>
                        <a:pt x="13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2" name="Freeform 660">
                  <a:extLst>
                    <a:ext uri="{FF2B5EF4-FFF2-40B4-BE49-F238E27FC236}">
                      <a16:creationId xmlns:a16="http://schemas.microsoft.com/office/drawing/2014/main" id="{4570DA6B-5D26-4136-994A-9A9EAEC31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7422" y="-404959"/>
                  <a:ext cx="45452" cy="45452"/>
                </a:xfrm>
                <a:custGeom>
                  <a:avLst/>
                  <a:gdLst>
                    <a:gd name="T0" fmla="*/ 14 w 16"/>
                    <a:gd name="T1" fmla="*/ 4 h 16"/>
                    <a:gd name="T2" fmla="*/ 3 w 16"/>
                    <a:gd name="T3" fmla="*/ 10 h 16"/>
                    <a:gd name="T4" fmla="*/ 2 w 16"/>
                    <a:gd name="T5" fmla="*/ 7 h 16"/>
                    <a:gd name="T6" fmla="*/ 0 w 16"/>
                    <a:gd name="T7" fmla="*/ 7 h 16"/>
                    <a:gd name="T8" fmla="*/ 0 w 16"/>
                    <a:gd name="T9" fmla="*/ 8 h 16"/>
                    <a:gd name="T10" fmla="*/ 4 w 16"/>
                    <a:gd name="T11" fmla="*/ 15 h 16"/>
                    <a:gd name="T12" fmla="*/ 5 w 16"/>
                    <a:gd name="T13" fmla="*/ 16 h 16"/>
                    <a:gd name="T14" fmla="*/ 10 w 16"/>
                    <a:gd name="T15" fmla="*/ 13 h 16"/>
                    <a:gd name="T16" fmla="*/ 10 w 16"/>
                    <a:gd name="T17" fmla="*/ 12 h 16"/>
                    <a:gd name="T18" fmla="*/ 9 w 16"/>
                    <a:gd name="T19" fmla="*/ 12 h 16"/>
                    <a:gd name="T20" fmla="*/ 5 w 16"/>
                    <a:gd name="T21" fmla="*/ 13 h 16"/>
                    <a:gd name="T22" fmla="*/ 4 w 16"/>
                    <a:gd name="T23" fmla="*/ 12 h 16"/>
                    <a:gd name="T24" fmla="*/ 16 w 16"/>
                    <a:gd name="T25" fmla="*/ 5 h 16"/>
                    <a:gd name="T26" fmla="*/ 14 w 16"/>
                    <a:gd name="T27" fmla="*/ 1 h 16"/>
                    <a:gd name="T28" fmla="*/ 13 w 16"/>
                    <a:gd name="T29" fmla="*/ 0 h 16"/>
                    <a:gd name="T30" fmla="*/ 12 w 16"/>
                    <a:gd name="T31" fmla="*/ 2 h 16"/>
                    <a:gd name="T32" fmla="*/ 14 w 16"/>
                    <a:gd name="T33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6">
                      <a:moveTo>
                        <a:pt x="14" y="4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1" y="6"/>
                        <a:pt x="0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6"/>
                        <a:pt x="4" y="16"/>
                        <a:pt x="5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0" y="13"/>
                        <a:pt x="10" y="13"/>
                        <a:pt x="10" y="12"/>
                      </a:cubicBezTo>
                      <a:cubicBezTo>
                        <a:pt x="10" y="11"/>
                        <a:pt x="9" y="11"/>
                        <a:pt x="9" y="12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3" y="0"/>
                      </a:cubicBezTo>
                      <a:cubicBezTo>
                        <a:pt x="12" y="1"/>
                        <a:pt x="12" y="1"/>
                        <a:pt x="12" y="2"/>
                      </a:cubicBez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3" name="Freeform 661">
                  <a:extLst>
                    <a:ext uri="{FF2B5EF4-FFF2-40B4-BE49-F238E27FC236}">
                      <a16:creationId xmlns:a16="http://schemas.microsoft.com/office/drawing/2014/main" id="{8DB8F7A8-AF47-42A9-AE16-50A3E0EDB0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57875" y="-366325"/>
                  <a:ext cx="47725" cy="43180"/>
                </a:xfrm>
                <a:custGeom>
                  <a:avLst/>
                  <a:gdLst>
                    <a:gd name="T0" fmla="*/ 0 w 17"/>
                    <a:gd name="T1" fmla="*/ 8 h 15"/>
                    <a:gd name="T2" fmla="*/ 3 w 17"/>
                    <a:gd name="T3" fmla="*/ 13 h 15"/>
                    <a:gd name="T4" fmla="*/ 5 w 17"/>
                    <a:gd name="T5" fmla="*/ 14 h 15"/>
                    <a:gd name="T6" fmla="*/ 16 w 17"/>
                    <a:gd name="T7" fmla="*/ 9 h 15"/>
                    <a:gd name="T8" fmla="*/ 17 w 17"/>
                    <a:gd name="T9" fmla="*/ 6 h 15"/>
                    <a:gd name="T10" fmla="*/ 14 w 17"/>
                    <a:gd name="T11" fmla="*/ 1 h 15"/>
                    <a:gd name="T12" fmla="*/ 12 w 17"/>
                    <a:gd name="T13" fmla="*/ 0 h 15"/>
                    <a:gd name="T14" fmla="*/ 1 w 17"/>
                    <a:gd name="T15" fmla="*/ 5 h 15"/>
                    <a:gd name="T16" fmla="*/ 0 w 17"/>
                    <a:gd name="T17" fmla="*/ 8 h 15"/>
                    <a:gd name="T18" fmla="*/ 12 w 17"/>
                    <a:gd name="T19" fmla="*/ 2 h 15"/>
                    <a:gd name="T20" fmla="*/ 15 w 17"/>
                    <a:gd name="T21" fmla="*/ 7 h 15"/>
                    <a:gd name="T22" fmla="*/ 5 w 17"/>
                    <a:gd name="T23" fmla="*/ 13 h 15"/>
                    <a:gd name="T24" fmla="*/ 2 w 17"/>
                    <a:gd name="T25" fmla="*/ 7 h 15"/>
                    <a:gd name="T26" fmla="*/ 12 w 17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5">
                      <a:moveTo>
                        <a:pt x="0" y="8"/>
                      </a:move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4"/>
                        <a:pt x="4" y="15"/>
                        <a:pt x="5" y="14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9"/>
                        <a:pt x="17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6"/>
                        <a:pt x="0" y="7"/>
                        <a:pt x="0" y="8"/>
                      </a:cubicBezTo>
                      <a:close/>
                      <a:moveTo>
                        <a:pt x="12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4" name="Freeform 662">
                  <a:extLst>
                    <a:ext uri="{FF2B5EF4-FFF2-40B4-BE49-F238E27FC236}">
                      <a16:creationId xmlns:a16="http://schemas.microsoft.com/office/drawing/2014/main" id="{FC0F19F7-8EB2-412D-914D-E4B0C53F04C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73783" y="-329963"/>
                  <a:ext cx="49997" cy="43180"/>
                </a:xfrm>
                <a:custGeom>
                  <a:avLst/>
                  <a:gdLst>
                    <a:gd name="T0" fmla="*/ 0 w 18"/>
                    <a:gd name="T1" fmla="*/ 8 h 15"/>
                    <a:gd name="T2" fmla="*/ 3 w 18"/>
                    <a:gd name="T3" fmla="*/ 14 h 15"/>
                    <a:gd name="T4" fmla="*/ 6 w 18"/>
                    <a:gd name="T5" fmla="*/ 15 h 15"/>
                    <a:gd name="T6" fmla="*/ 16 w 18"/>
                    <a:gd name="T7" fmla="*/ 10 h 15"/>
                    <a:gd name="T8" fmla="*/ 17 w 18"/>
                    <a:gd name="T9" fmla="*/ 7 h 15"/>
                    <a:gd name="T10" fmla="*/ 15 w 18"/>
                    <a:gd name="T11" fmla="*/ 2 h 15"/>
                    <a:gd name="T12" fmla="*/ 12 w 18"/>
                    <a:gd name="T13" fmla="*/ 1 h 15"/>
                    <a:gd name="T14" fmla="*/ 1 w 18"/>
                    <a:gd name="T15" fmla="*/ 6 h 15"/>
                    <a:gd name="T16" fmla="*/ 0 w 18"/>
                    <a:gd name="T17" fmla="*/ 8 h 15"/>
                    <a:gd name="T18" fmla="*/ 13 w 18"/>
                    <a:gd name="T19" fmla="*/ 2 h 15"/>
                    <a:gd name="T20" fmla="*/ 16 w 18"/>
                    <a:gd name="T21" fmla="*/ 8 h 15"/>
                    <a:gd name="T22" fmla="*/ 5 w 18"/>
                    <a:gd name="T23" fmla="*/ 13 h 15"/>
                    <a:gd name="T24" fmla="*/ 2 w 18"/>
                    <a:gd name="T25" fmla="*/ 7 h 15"/>
                    <a:gd name="T26" fmla="*/ 13 w 18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0" y="8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5"/>
                        <a:pt x="5" y="15"/>
                        <a:pt x="6" y="15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6"/>
                        <a:pt x="0" y="7"/>
                        <a:pt x="0" y="8"/>
                      </a:cubicBezTo>
                      <a:close/>
                      <a:moveTo>
                        <a:pt x="13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5" name="Freeform 663">
                  <a:extLst>
                    <a:ext uri="{FF2B5EF4-FFF2-40B4-BE49-F238E27FC236}">
                      <a16:creationId xmlns:a16="http://schemas.microsoft.com/office/drawing/2014/main" id="{58126ECD-9E0F-4F94-A626-0FC4EDF65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9692" y="-293601"/>
                  <a:ext cx="47725" cy="45452"/>
                </a:xfrm>
                <a:custGeom>
                  <a:avLst/>
                  <a:gdLst>
                    <a:gd name="T0" fmla="*/ 14 w 17"/>
                    <a:gd name="T1" fmla="*/ 5 h 16"/>
                    <a:gd name="T2" fmla="*/ 3 w 17"/>
                    <a:gd name="T3" fmla="*/ 10 h 16"/>
                    <a:gd name="T4" fmla="*/ 2 w 17"/>
                    <a:gd name="T5" fmla="*/ 7 h 16"/>
                    <a:gd name="T6" fmla="*/ 1 w 17"/>
                    <a:gd name="T7" fmla="*/ 6 h 16"/>
                    <a:gd name="T8" fmla="*/ 0 w 17"/>
                    <a:gd name="T9" fmla="*/ 8 h 16"/>
                    <a:gd name="T10" fmla="*/ 3 w 17"/>
                    <a:gd name="T11" fmla="*/ 15 h 16"/>
                    <a:gd name="T12" fmla="*/ 5 w 17"/>
                    <a:gd name="T13" fmla="*/ 16 h 16"/>
                    <a:gd name="T14" fmla="*/ 9 w 17"/>
                    <a:gd name="T15" fmla="*/ 13 h 16"/>
                    <a:gd name="T16" fmla="*/ 10 w 17"/>
                    <a:gd name="T17" fmla="*/ 12 h 16"/>
                    <a:gd name="T18" fmla="*/ 9 w 17"/>
                    <a:gd name="T19" fmla="*/ 12 h 16"/>
                    <a:gd name="T20" fmla="*/ 5 w 17"/>
                    <a:gd name="T21" fmla="*/ 13 h 16"/>
                    <a:gd name="T22" fmla="*/ 4 w 17"/>
                    <a:gd name="T23" fmla="*/ 11 h 16"/>
                    <a:gd name="T24" fmla="*/ 17 w 17"/>
                    <a:gd name="T25" fmla="*/ 6 h 16"/>
                    <a:gd name="T26" fmla="*/ 15 w 17"/>
                    <a:gd name="T27" fmla="*/ 1 h 16"/>
                    <a:gd name="T28" fmla="*/ 13 w 17"/>
                    <a:gd name="T29" fmla="*/ 1 h 16"/>
                    <a:gd name="T30" fmla="*/ 13 w 17"/>
                    <a:gd name="T31" fmla="*/ 2 h 16"/>
                    <a:gd name="T32" fmla="*/ 14 w 17"/>
                    <a:gd name="T33" fmla="*/ 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6">
                      <a:moveTo>
                        <a:pt x="14" y="5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6"/>
                        <a:pt x="1" y="6"/>
                        <a:pt x="1" y="6"/>
                      </a:cubicBez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4" y="16"/>
                        <a:pt x="4" y="16"/>
                        <a:pt x="5" y="16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3"/>
                        <a:pt x="10" y="13"/>
                        <a:pt x="10" y="12"/>
                      </a:cubicBezTo>
                      <a:cubicBezTo>
                        <a:pt x="10" y="11"/>
                        <a:pt x="9" y="11"/>
                        <a:pt x="9" y="12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1"/>
                        <a:pt x="14" y="0"/>
                        <a:pt x="13" y="1"/>
                      </a:cubicBezTo>
                      <a:cubicBezTo>
                        <a:pt x="13" y="1"/>
                        <a:pt x="13" y="2"/>
                        <a:pt x="13" y="2"/>
                      </a:cubicBez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6" name="Freeform 664">
                  <a:extLst>
                    <a:ext uri="{FF2B5EF4-FFF2-40B4-BE49-F238E27FC236}">
                      <a16:creationId xmlns:a16="http://schemas.microsoft.com/office/drawing/2014/main" id="{1E7A71F6-53F8-45FC-8287-A326F49192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07873" y="-254967"/>
                  <a:ext cx="49997" cy="40907"/>
                </a:xfrm>
                <a:custGeom>
                  <a:avLst/>
                  <a:gdLst>
                    <a:gd name="T0" fmla="*/ 0 w 18"/>
                    <a:gd name="T1" fmla="*/ 8 h 15"/>
                    <a:gd name="T2" fmla="*/ 3 w 18"/>
                    <a:gd name="T3" fmla="*/ 14 h 15"/>
                    <a:gd name="T4" fmla="*/ 5 w 18"/>
                    <a:gd name="T5" fmla="*/ 15 h 15"/>
                    <a:gd name="T6" fmla="*/ 16 w 18"/>
                    <a:gd name="T7" fmla="*/ 10 h 15"/>
                    <a:gd name="T8" fmla="*/ 17 w 18"/>
                    <a:gd name="T9" fmla="*/ 7 h 15"/>
                    <a:gd name="T10" fmla="*/ 15 w 18"/>
                    <a:gd name="T11" fmla="*/ 2 h 15"/>
                    <a:gd name="T12" fmla="*/ 12 w 18"/>
                    <a:gd name="T13" fmla="*/ 1 h 15"/>
                    <a:gd name="T14" fmla="*/ 2 w 18"/>
                    <a:gd name="T15" fmla="*/ 5 h 15"/>
                    <a:gd name="T16" fmla="*/ 0 w 18"/>
                    <a:gd name="T17" fmla="*/ 8 h 15"/>
                    <a:gd name="T18" fmla="*/ 13 w 18"/>
                    <a:gd name="T19" fmla="*/ 3 h 15"/>
                    <a:gd name="T20" fmla="*/ 16 w 18"/>
                    <a:gd name="T21" fmla="*/ 8 h 15"/>
                    <a:gd name="T22" fmla="*/ 5 w 18"/>
                    <a:gd name="T23" fmla="*/ 13 h 15"/>
                    <a:gd name="T24" fmla="*/ 2 w 18"/>
                    <a:gd name="T25" fmla="*/ 7 h 15"/>
                    <a:gd name="T26" fmla="*/ 13 w 18"/>
                    <a:gd name="T27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0" y="8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5"/>
                        <a:pt x="4" y="15"/>
                        <a:pt x="5" y="15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3" y="0"/>
                        <a:pt x="12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0" y="6"/>
                        <a:pt x="0" y="7"/>
                        <a:pt x="0" y="8"/>
                      </a:cubicBezTo>
                      <a:close/>
                      <a:moveTo>
                        <a:pt x="13" y="3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7" name="Freeform 665">
                  <a:extLst>
                    <a:ext uri="{FF2B5EF4-FFF2-40B4-BE49-F238E27FC236}">
                      <a16:creationId xmlns:a16="http://schemas.microsoft.com/office/drawing/2014/main" id="{B0620221-CBD8-4A9A-81DA-1455EAC64D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23781" y="-216333"/>
                  <a:ext cx="47725" cy="43180"/>
                </a:xfrm>
                <a:custGeom>
                  <a:avLst/>
                  <a:gdLst>
                    <a:gd name="T0" fmla="*/ 0 w 17"/>
                    <a:gd name="T1" fmla="*/ 8 h 15"/>
                    <a:gd name="T2" fmla="*/ 2 w 17"/>
                    <a:gd name="T3" fmla="*/ 13 h 15"/>
                    <a:gd name="T4" fmla="*/ 5 w 17"/>
                    <a:gd name="T5" fmla="*/ 14 h 15"/>
                    <a:gd name="T6" fmla="*/ 16 w 17"/>
                    <a:gd name="T7" fmla="*/ 10 h 15"/>
                    <a:gd name="T8" fmla="*/ 17 w 17"/>
                    <a:gd name="T9" fmla="*/ 7 h 15"/>
                    <a:gd name="T10" fmla="*/ 15 w 17"/>
                    <a:gd name="T11" fmla="*/ 2 h 15"/>
                    <a:gd name="T12" fmla="*/ 12 w 17"/>
                    <a:gd name="T13" fmla="*/ 1 h 15"/>
                    <a:gd name="T14" fmla="*/ 1 w 17"/>
                    <a:gd name="T15" fmla="*/ 5 h 15"/>
                    <a:gd name="T16" fmla="*/ 0 w 17"/>
                    <a:gd name="T17" fmla="*/ 8 h 15"/>
                    <a:gd name="T18" fmla="*/ 13 w 17"/>
                    <a:gd name="T19" fmla="*/ 3 h 15"/>
                    <a:gd name="T20" fmla="*/ 15 w 17"/>
                    <a:gd name="T21" fmla="*/ 8 h 15"/>
                    <a:gd name="T22" fmla="*/ 4 w 17"/>
                    <a:gd name="T23" fmla="*/ 13 h 15"/>
                    <a:gd name="T24" fmla="*/ 2 w 17"/>
                    <a:gd name="T25" fmla="*/ 7 h 15"/>
                    <a:gd name="T26" fmla="*/ 13 w 17"/>
                    <a:gd name="T27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5">
                      <a:moveTo>
                        <a:pt x="0" y="8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4"/>
                        <a:pt x="4" y="15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7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5"/>
                        <a:pt x="0" y="7"/>
                        <a:pt x="0" y="8"/>
                      </a:cubicBezTo>
                      <a:close/>
                      <a:moveTo>
                        <a:pt x="13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8" name="Freeform 666">
                  <a:extLst>
                    <a:ext uri="{FF2B5EF4-FFF2-40B4-BE49-F238E27FC236}">
                      <a16:creationId xmlns:a16="http://schemas.microsoft.com/office/drawing/2014/main" id="{2AF26953-04C4-44B0-80E8-45E78615B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7416" y="-177698"/>
                  <a:ext cx="47725" cy="43180"/>
                </a:xfrm>
                <a:custGeom>
                  <a:avLst/>
                  <a:gdLst>
                    <a:gd name="T0" fmla="*/ 14 w 17"/>
                    <a:gd name="T1" fmla="*/ 4 h 15"/>
                    <a:gd name="T2" fmla="*/ 3 w 17"/>
                    <a:gd name="T3" fmla="*/ 8 h 15"/>
                    <a:gd name="T4" fmla="*/ 2 w 17"/>
                    <a:gd name="T5" fmla="*/ 6 h 15"/>
                    <a:gd name="T6" fmla="*/ 1 w 17"/>
                    <a:gd name="T7" fmla="*/ 5 h 15"/>
                    <a:gd name="T8" fmla="*/ 0 w 17"/>
                    <a:gd name="T9" fmla="*/ 6 h 15"/>
                    <a:gd name="T10" fmla="*/ 3 w 17"/>
                    <a:gd name="T11" fmla="*/ 14 h 15"/>
                    <a:gd name="T12" fmla="*/ 4 w 17"/>
                    <a:gd name="T13" fmla="*/ 15 h 15"/>
                    <a:gd name="T14" fmla="*/ 9 w 17"/>
                    <a:gd name="T15" fmla="*/ 13 h 15"/>
                    <a:gd name="T16" fmla="*/ 10 w 17"/>
                    <a:gd name="T17" fmla="*/ 11 h 15"/>
                    <a:gd name="T18" fmla="*/ 8 w 17"/>
                    <a:gd name="T19" fmla="*/ 11 h 15"/>
                    <a:gd name="T20" fmla="*/ 4 w 17"/>
                    <a:gd name="T21" fmla="*/ 12 h 15"/>
                    <a:gd name="T22" fmla="*/ 4 w 17"/>
                    <a:gd name="T23" fmla="*/ 10 h 15"/>
                    <a:gd name="T24" fmla="*/ 17 w 17"/>
                    <a:gd name="T25" fmla="*/ 5 h 15"/>
                    <a:gd name="T26" fmla="*/ 15 w 17"/>
                    <a:gd name="T27" fmla="*/ 1 h 15"/>
                    <a:gd name="T28" fmla="*/ 14 w 17"/>
                    <a:gd name="T29" fmla="*/ 0 h 15"/>
                    <a:gd name="T30" fmla="*/ 13 w 17"/>
                    <a:gd name="T31" fmla="*/ 1 h 15"/>
                    <a:gd name="T32" fmla="*/ 14 w 17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14" y="4"/>
                      </a:move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5"/>
                        <a:pt x="1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4" y="15"/>
                        <a:pt x="4" y="15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9" y="11"/>
                        <a:pt x="9" y="11"/>
                        <a:pt x="8" y="11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4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9" name="Freeform 667">
                  <a:extLst>
                    <a:ext uri="{FF2B5EF4-FFF2-40B4-BE49-F238E27FC236}">
                      <a16:creationId xmlns:a16="http://schemas.microsoft.com/office/drawing/2014/main" id="{BF6276E4-741C-4372-B8E9-01F56F3CD06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51052" y="-139064"/>
                  <a:ext cx="49997" cy="38634"/>
                </a:xfrm>
                <a:custGeom>
                  <a:avLst/>
                  <a:gdLst>
                    <a:gd name="T0" fmla="*/ 1 w 18"/>
                    <a:gd name="T1" fmla="*/ 7 h 14"/>
                    <a:gd name="T2" fmla="*/ 3 w 18"/>
                    <a:gd name="T3" fmla="*/ 13 h 14"/>
                    <a:gd name="T4" fmla="*/ 5 w 18"/>
                    <a:gd name="T5" fmla="*/ 14 h 14"/>
                    <a:gd name="T6" fmla="*/ 16 w 18"/>
                    <a:gd name="T7" fmla="*/ 10 h 14"/>
                    <a:gd name="T8" fmla="*/ 18 w 18"/>
                    <a:gd name="T9" fmla="*/ 8 h 14"/>
                    <a:gd name="T10" fmla="*/ 16 w 18"/>
                    <a:gd name="T11" fmla="*/ 2 h 14"/>
                    <a:gd name="T12" fmla="*/ 13 w 18"/>
                    <a:gd name="T13" fmla="*/ 1 h 14"/>
                    <a:gd name="T14" fmla="*/ 2 w 18"/>
                    <a:gd name="T15" fmla="*/ 5 h 14"/>
                    <a:gd name="T16" fmla="*/ 1 w 18"/>
                    <a:gd name="T17" fmla="*/ 7 h 14"/>
                    <a:gd name="T18" fmla="*/ 14 w 18"/>
                    <a:gd name="T19" fmla="*/ 3 h 14"/>
                    <a:gd name="T20" fmla="*/ 16 w 18"/>
                    <a:gd name="T21" fmla="*/ 8 h 14"/>
                    <a:gd name="T22" fmla="*/ 4 w 18"/>
                    <a:gd name="T23" fmla="*/ 12 h 14"/>
                    <a:gd name="T24" fmla="*/ 2 w 18"/>
                    <a:gd name="T25" fmla="*/ 6 h 14"/>
                    <a:gd name="T26" fmla="*/ 14 w 18"/>
                    <a:gd name="T27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4">
                      <a:moveTo>
                        <a:pt x="1" y="7"/>
                      </a:move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4"/>
                        <a:pt x="4" y="14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8" y="9"/>
                        <a:pt x="18" y="8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5" y="1"/>
                        <a:pt x="14" y="0"/>
                        <a:pt x="13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0" y="6"/>
                        <a:pt x="1" y="7"/>
                      </a:cubicBezTo>
                      <a:close/>
                      <a:moveTo>
                        <a:pt x="14" y="3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10" name="Freeform 668">
                  <a:extLst>
                    <a:ext uri="{FF2B5EF4-FFF2-40B4-BE49-F238E27FC236}">
                      <a16:creationId xmlns:a16="http://schemas.microsoft.com/office/drawing/2014/main" id="{78CA024C-63F2-47A6-AD74-08E0E2B2CA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64688" y="-100430"/>
                  <a:ext cx="49997" cy="38634"/>
                </a:xfrm>
                <a:custGeom>
                  <a:avLst/>
                  <a:gdLst>
                    <a:gd name="T0" fmla="*/ 0 w 18"/>
                    <a:gd name="T1" fmla="*/ 7 h 14"/>
                    <a:gd name="T2" fmla="*/ 2 w 18"/>
                    <a:gd name="T3" fmla="*/ 13 h 14"/>
                    <a:gd name="T4" fmla="*/ 5 w 18"/>
                    <a:gd name="T5" fmla="*/ 14 h 14"/>
                    <a:gd name="T6" fmla="*/ 16 w 18"/>
                    <a:gd name="T7" fmla="*/ 10 h 14"/>
                    <a:gd name="T8" fmla="*/ 17 w 18"/>
                    <a:gd name="T9" fmla="*/ 8 h 14"/>
                    <a:gd name="T10" fmla="*/ 15 w 18"/>
                    <a:gd name="T11" fmla="*/ 2 h 14"/>
                    <a:gd name="T12" fmla="*/ 13 w 18"/>
                    <a:gd name="T13" fmla="*/ 1 h 14"/>
                    <a:gd name="T14" fmla="*/ 2 w 18"/>
                    <a:gd name="T15" fmla="*/ 4 h 14"/>
                    <a:gd name="T16" fmla="*/ 0 w 18"/>
                    <a:gd name="T17" fmla="*/ 7 h 14"/>
                    <a:gd name="T18" fmla="*/ 14 w 18"/>
                    <a:gd name="T19" fmla="*/ 3 h 14"/>
                    <a:gd name="T20" fmla="*/ 15 w 18"/>
                    <a:gd name="T21" fmla="*/ 8 h 14"/>
                    <a:gd name="T22" fmla="*/ 4 w 18"/>
                    <a:gd name="T23" fmla="*/ 12 h 14"/>
                    <a:gd name="T24" fmla="*/ 2 w 18"/>
                    <a:gd name="T25" fmla="*/ 6 h 14"/>
                    <a:gd name="T26" fmla="*/ 14 w 18"/>
                    <a:gd name="T27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4">
                      <a:moveTo>
                        <a:pt x="0" y="7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4"/>
                        <a:pt x="4" y="14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8" y="9"/>
                        <a:pt x="17" y="8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1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5"/>
                        <a:pt x="0" y="6"/>
                        <a:pt x="0" y="7"/>
                      </a:cubicBezTo>
                      <a:close/>
                      <a:moveTo>
                        <a:pt x="14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11" name="Freeform 669">
                  <a:extLst>
                    <a:ext uri="{FF2B5EF4-FFF2-40B4-BE49-F238E27FC236}">
                      <a16:creationId xmlns:a16="http://schemas.microsoft.com/office/drawing/2014/main" id="{382F9AAB-B6C1-435A-8201-ACE81F810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6051" y="-61796"/>
                  <a:ext cx="47725" cy="43180"/>
                </a:xfrm>
                <a:custGeom>
                  <a:avLst/>
                  <a:gdLst>
                    <a:gd name="T0" fmla="*/ 3 w 17"/>
                    <a:gd name="T1" fmla="*/ 8 h 15"/>
                    <a:gd name="T2" fmla="*/ 3 w 17"/>
                    <a:gd name="T3" fmla="*/ 5 h 15"/>
                    <a:gd name="T4" fmla="*/ 1 w 17"/>
                    <a:gd name="T5" fmla="*/ 5 h 15"/>
                    <a:gd name="T6" fmla="*/ 1 w 17"/>
                    <a:gd name="T7" fmla="*/ 6 h 15"/>
                    <a:gd name="T8" fmla="*/ 3 w 17"/>
                    <a:gd name="T9" fmla="*/ 14 h 15"/>
                    <a:gd name="T10" fmla="*/ 4 w 17"/>
                    <a:gd name="T11" fmla="*/ 14 h 15"/>
                    <a:gd name="T12" fmla="*/ 9 w 17"/>
                    <a:gd name="T13" fmla="*/ 13 h 15"/>
                    <a:gd name="T14" fmla="*/ 10 w 17"/>
                    <a:gd name="T15" fmla="*/ 11 h 15"/>
                    <a:gd name="T16" fmla="*/ 9 w 17"/>
                    <a:gd name="T17" fmla="*/ 11 h 15"/>
                    <a:gd name="T18" fmla="*/ 5 w 17"/>
                    <a:gd name="T19" fmla="*/ 12 h 15"/>
                    <a:gd name="T20" fmla="*/ 4 w 17"/>
                    <a:gd name="T21" fmla="*/ 10 h 15"/>
                    <a:gd name="T22" fmla="*/ 17 w 17"/>
                    <a:gd name="T23" fmla="*/ 6 h 15"/>
                    <a:gd name="T24" fmla="*/ 16 w 17"/>
                    <a:gd name="T25" fmla="*/ 1 h 15"/>
                    <a:gd name="T26" fmla="*/ 15 w 17"/>
                    <a:gd name="T27" fmla="*/ 1 h 15"/>
                    <a:gd name="T28" fmla="*/ 14 w 17"/>
                    <a:gd name="T29" fmla="*/ 2 h 15"/>
                    <a:gd name="T30" fmla="*/ 15 w 17"/>
                    <a:gd name="T31" fmla="*/ 5 h 15"/>
                    <a:gd name="T32" fmla="*/ 3 w 17"/>
                    <a:gd name="T3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3" y="8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5"/>
                        <a:pt x="2" y="4"/>
                        <a:pt x="1" y="5"/>
                      </a:cubicBezTo>
                      <a:cubicBezTo>
                        <a:pt x="1" y="5"/>
                        <a:pt x="0" y="5"/>
                        <a:pt x="1" y="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4" y="15"/>
                        <a:pt x="4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3"/>
                        <a:pt x="10" y="12"/>
                        <a:pt x="10" y="11"/>
                      </a:cubicBezTo>
                      <a:cubicBezTo>
                        <a:pt x="10" y="11"/>
                        <a:pt x="9" y="11"/>
                        <a:pt x="9" y="11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1"/>
                        <a:pt x="15" y="0"/>
                        <a:pt x="15" y="1"/>
                      </a:cubicBezTo>
                      <a:cubicBezTo>
                        <a:pt x="14" y="1"/>
                        <a:pt x="14" y="1"/>
                        <a:pt x="14" y="2"/>
                      </a:cubicBezTo>
                      <a:cubicBezTo>
                        <a:pt x="15" y="5"/>
                        <a:pt x="15" y="5"/>
                        <a:pt x="15" y="5"/>
                      </a:cubicBezTo>
                      <a:lnTo>
                        <a:pt x="3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12" name="Freeform 670">
                  <a:extLst>
                    <a:ext uri="{FF2B5EF4-FFF2-40B4-BE49-F238E27FC236}">
                      <a16:creationId xmlns:a16="http://schemas.microsoft.com/office/drawing/2014/main" id="{7BD22BD9-2702-41A6-8F97-FE2D360F0C7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89686" y="-18616"/>
                  <a:ext cx="47725" cy="36362"/>
                </a:xfrm>
                <a:custGeom>
                  <a:avLst/>
                  <a:gdLst>
                    <a:gd name="T0" fmla="*/ 0 w 17"/>
                    <a:gd name="T1" fmla="*/ 6 h 13"/>
                    <a:gd name="T2" fmla="*/ 2 w 17"/>
                    <a:gd name="T3" fmla="*/ 12 h 13"/>
                    <a:gd name="T4" fmla="*/ 4 w 17"/>
                    <a:gd name="T5" fmla="*/ 13 h 13"/>
                    <a:gd name="T6" fmla="*/ 16 w 17"/>
                    <a:gd name="T7" fmla="*/ 10 h 13"/>
                    <a:gd name="T8" fmla="*/ 17 w 17"/>
                    <a:gd name="T9" fmla="*/ 7 h 13"/>
                    <a:gd name="T10" fmla="*/ 15 w 17"/>
                    <a:gd name="T11" fmla="*/ 1 h 13"/>
                    <a:gd name="T12" fmla="*/ 13 w 17"/>
                    <a:gd name="T13" fmla="*/ 0 h 13"/>
                    <a:gd name="T14" fmla="*/ 2 w 17"/>
                    <a:gd name="T15" fmla="*/ 3 h 13"/>
                    <a:gd name="T16" fmla="*/ 0 w 17"/>
                    <a:gd name="T17" fmla="*/ 6 h 13"/>
                    <a:gd name="T18" fmla="*/ 14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4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0" y="6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3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0" y="4"/>
                        <a:pt x="0" y="5"/>
                        <a:pt x="0" y="6"/>
                      </a:cubicBezTo>
                      <a:close/>
                      <a:moveTo>
                        <a:pt x="14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19D80808-F08D-4265-86D9-3562476F057D}"/>
                  </a:ext>
                </a:extLst>
              </p:cNvPr>
              <p:cNvGrpSpPr/>
              <p:nvPr/>
            </p:nvGrpSpPr>
            <p:grpSpPr>
              <a:xfrm rot="4418465">
                <a:off x="2754125" y="671084"/>
                <a:ext cx="2355399" cy="2497801"/>
                <a:chOff x="3335344" y="826793"/>
                <a:chExt cx="1390834" cy="1474921"/>
              </a:xfrm>
              <a:grpFill/>
            </p:grpSpPr>
            <p:sp>
              <p:nvSpPr>
                <p:cNvPr id="516" name="Freeform 671">
                  <a:extLst>
                    <a:ext uri="{FF2B5EF4-FFF2-40B4-BE49-F238E27FC236}">
                      <a16:creationId xmlns:a16="http://schemas.microsoft.com/office/drawing/2014/main" id="{10FED3C4-0D58-4371-8BC9-4C1D8A1F73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98907" y="2263080"/>
                  <a:ext cx="27271" cy="38634"/>
                </a:xfrm>
                <a:custGeom>
                  <a:avLst/>
                  <a:gdLst>
                    <a:gd name="T0" fmla="*/ 1 w 10"/>
                    <a:gd name="T1" fmla="*/ 13 h 14"/>
                    <a:gd name="T2" fmla="*/ 6 w 10"/>
                    <a:gd name="T3" fmla="*/ 14 h 14"/>
                    <a:gd name="T4" fmla="*/ 8 w 10"/>
                    <a:gd name="T5" fmla="*/ 12 h 14"/>
                    <a:gd name="T6" fmla="*/ 10 w 10"/>
                    <a:gd name="T7" fmla="*/ 3 h 14"/>
                    <a:gd name="T8" fmla="*/ 9 w 10"/>
                    <a:gd name="T9" fmla="*/ 1 h 14"/>
                    <a:gd name="T10" fmla="*/ 4 w 10"/>
                    <a:gd name="T11" fmla="*/ 0 h 14"/>
                    <a:gd name="T12" fmla="*/ 2 w 10"/>
                    <a:gd name="T13" fmla="*/ 1 h 14"/>
                    <a:gd name="T14" fmla="*/ 0 w 10"/>
                    <a:gd name="T15" fmla="*/ 11 h 14"/>
                    <a:gd name="T16" fmla="*/ 1 w 10"/>
                    <a:gd name="T17" fmla="*/ 13 h 14"/>
                    <a:gd name="T18" fmla="*/ 3 w 10"/>
                    <a:gd name="T19" fmla="*/ 2 h 14"/>
                    <a:gd name="T20" fmla="*/ 8 w 10"/>
                    <a:gd name="T21" fmla="*/ 3 h 14"/>
                    <a:gd name="T22" fmla="*/ 6 w 10"/>
                    <a:gd name="T23" fmla="*/ 12 h 14"/>
                    <a:gd name="T24" fmla="*/ 2 w 10"/>
                    <a:gd name="T25" fmla="*/ 11 h 14"/>
                    <a:gd name="T26" fmla="*/ 3 w 10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4">
                      <a:moveTo>
                        <a:pt x="1" y="13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3"/>
                        <a:pt x="8" y="12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2"/>
                        <a:pt x="9" y="1"/>
                        <a:pt x="9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2"/>
                        <a:pt x="1" y="13"/>
                      </a:cubicBezTo>
                      <a:close/>
                      <a:moveTo>
                        <a:pt x="3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7" name="Freeform 672">
                  <a:extLst>
                    <a:ext uri="{FF2B5EF4-FFF2-40B4-BE49-F238E27FC236}">
                      <a16:creationId xmlns:a16="http://schemas.microsoft.com/office/drawing/2014/main" id="{8C6783F4-94B2-4701-843F-4E1F3D8DC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9363" y="2256262"/>
                  <a:ext cx="27271" cy="38634"/>
                </a:xfrm>
                <a:custGeom>
                  <a:avLst/>
                  <a:gdLst>
                    <a:gd name="T0" fmla="*/ 8 w 10"/>
                    <a:gd name="T1" fmla="*/ 3 h 14"/>
                    <a:gd name="T2" fmla="*/ 9 w 10"/>
                    <a:gd name="T3" fmla="*/ 3 h 14"/>
                    <a:gd name="T4" fmla="*/ 9 w 10"/>
                    <a:gd name="T5" fmla="*/ 2 h 14"/>
                    <a:gd name="T6" fmla="*/ 2 w 10"/>
                    <a:gd name="T7" fmla="*/ 0 h 14"/>
                    <a:gd name="T8" fmla="*/ 1 w 10"/>
                    <a:gd name="T9" fmla="*/ 1 h 14"/>
                    <a:gd name="T10" fmla="*/ 1 w 10"/>
                    <a:gd name="T11" fmla="*/ 5 h 14"/>
                    <a:gd name="T12" fmla="*/ 1 w 10"/>
                    <a:gd name="T13" fmla="*/ 6 h 14"/>
                    <a:gd name="T14" fmla="*/ 2 w 10"/>
                    <a:gd name="T15" fmla="*/ 5 h 14"/>
                    <a:gd name="T16" fmla="*/ 3 w 10"/>
                    <a:gd name="T17" fmla="*/ 2 h 14"/>
                    <a:gd name="T18" fmla="*/ 4 w 10"/>
                    <a:gd name="T19" fmla="*/ 3 h 14"/>
                    <a:gd name="T20" fmla="*/ 2 w 10"/>
                    <a:gd name="T21" fmla="*/ 13 h 14"/>
                    <a:gd name="T22" fmla="*/ 6 w 10"/>
                    <a:gd name="T23" fmla="*/ 14 h 14"/>
                    <a:gd name="T24" fmla="*/ 7 w 10"/>
                    <a:gd name="T25" fmla="*/ 14 h 14"/>
                    <a:gd name="T26" fmla="*/ 6 w 10"/>
                    <a:gd name="T27" fmla="*/ 13 h 14"/>
                    <a:gd name="T28" fmla="*/ 4 w 10"/>
                    <a:gd name="T29" fmla="*/ 12 h 14"/>
                    <a:gd name="T30" fmla="*/ 6 w 10"/>
                    <a:gd name="T31" fmla="*/ 3 h 14"/>
                    <a:gd name="T32" fmla="*/ 8 w 10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4">
                      <a:moveTo>
                        <a:pt x="8" y="3"/>
                      </a:moveTo>
                      <a:cubicBezTo>
                        <a:pt x="9" y="4"/>
                        <a:pt x="9" y="3"/>
                        <a:pt x="9" y="3"/>
                      </a:cubicBezTo>
                      <a:cubicBezTo>
                        <a:pt x="10" y="2"/>
                        <a:pt x="9" y="2"/>
                        <a:pt x="9" y="2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1" y="1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6"/>
                        <a:pt x="1" y="6"/>
                        <a:pt x="1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7" y="14"/>
                      </a:cubicBezTo>
                      <a:cubicBezTo>
                        <a:pt x="7" y="13"/>
                        <a:pt x="7" y="13"/>
                        <a:pt x="6" y="13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8" name="Freeform 673">
                  <a:extLst>
                    <a:ext uri="{FF2B5EF4-FFF2-40B4-BE49-F238E27FC236}">
                      <a16:creationId xmlns:a16="http://schemas.microsoft.com/office/drawing/2014/main" id="{10826001-9DB8-4C71-B302-4F91534AB20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33001" y="2249444"/>
                  <a:ext cx="29544" cy="38634"/>
                </a:xfrm>
                <a:custGeom>
                  <a:avLst/>
                  <a:gdLst>
                    <a:gd name="T0" fmla="*/ 2 w 11"/>
                    <a:gd name="T1" fmla="*/ 12 h 14"/>
                    <a:gd name="T2" fmla="*/ 7 w 11"/>
                    <a:gd name="T3" fmla="*/ 13 h 14"/>
                    <a:gd name="T4" fmla="*/ 9 w 11"/>
                    <a:gd name="T5" fmla="*/ 12 h 14"/>
                    <a:gd name="T6" fmla="*/ 11 w 11"/>
                    <a:gd name="T7" fmla="*/ 3 h 14"/>
                    <a:gd name="T8" fmla="*/ 10 w 11"/>
                    <a:gd name="T9" fmla="*/ 1 h 14"/>
                    <a:gd name="T10" fmla="*/ 5 w 11"/>
                    <a:gd name="T11" fmla="*/ 0 h 14"/>
                    <a:gd name="T12" fmla="*/ 3 w 11"/>
                    <a:gd name="T13" fmla="*/ 1 h 14"/>
                    <a:gd name="T14" fmla="*/ 1 w 11"/>
                    <a:gd name="T15" fmla="*/ 10 h 14"/>
                    <a:gd name="T16" fmla="*/ 2 w 11"/>
                    <a:gd name="T17" fmla="*/ 12 h 14"/>
                    <a:gd name="T18" fmla="*/ 4 w 11"/>
                    <a:gd name="T19" fmla="*/ 1 h 14"/>
                    <a:gd name="T20" fmla="*/ 9 w 11"/>
                    <a:gd name="T21" fmla="*/ 3 h 14"/>
                    <a:gd name="T22" fmla="*/ 7 w 11"/>
                    <a:gd name="T23" fmla="*/ 12 h 14"/>
                    <a:gd name="T24" fmla="*/ 2 w 11"/>
                    <a:gd name="T25" fmla="*/ 11 h 14"/>
                    <a:gd name="T26" fmla="*/ 4 w 11"/>
                    <a:gd name="T27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2" y="12"/>
                      </a:move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14"/>
                        <a:pt x="8" y="13"/>
                        <a:pt x="9" y="1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2"/>
                        <a:pt x="10" y="1"/>
                        <a:pt x="10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0"/>
                        <a:pt x="3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lose/>
                      <a:moveTo>
                        <a:pt x="4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9" name="Freeform 674">
                  <a:extLst>
                    <a:ext uri="{FF2B5EF4-FFF2-40B4-BE49-F238E27FC236}">
                      <a16:creationId xmlns:a16="http://schemas.microsoft.com/office/drawing/2014/main" id="{F6B8E269-EAB6-4624-8149-6098EA39845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03457" y="2242626"/>
                  <a:ext cx="27271" cy="38634"/>
                </a:xfrm>
                <a:custGeom>
                  <a:avLst/>
                  <a:gdLst>
                    <a:gd name="T0" fmla="*/ 8 w 10"/>
                    <a:gd name="T1" fmla="*/ 12 h 14"/>
                    <a:gd name="T2" fmla="*/ 10 w 10"/>
                    <a:gd name="T3" fmla="*/ 3 h 14"/>
                    <a:gd name="T4" fmla="*/ 9 w 10"/>
                    <a:gd name="T5" fmla="*/ 1 h 14"/>
                    <a:gd name="T6" fmla="*/ 4 w 10"/>
                    <a:gd name="T7" fmla="*/ 0 h 14"/>
                    <a:gd name="T8" fmla="*/ 2 w 10"/>
                    <a:gd name="T9" fmla="*/ 1 h 14"/>
                    <a:gd name="T10" fmla="*/ 0 w 10"/>
                    <a:gd name="T11" fmla="*/ 10 h 14"/>
                    <a:gd name="T12" fmla="*/ 1 w 10"/>
                    <a:gd name="T13" fmla="*/ 12 h 14"/>
                    <a:gd name="T14" fmla="*/ 6 w 10"/>
                    <a:gd name="T15" fmla="*/ 14 h 14"/>
                    <a:gd name="T16" fmla="*/ 8 w 10"/>
                    <a:gd name="T17" fmla="*/ 12 h 14"/>
                    <a:gd name="T18" fmla="*/ 4 w 10"/>
                    <a:gd name="T19" fmla="*/ 1 h 14"/>
                    <a:gd name="T20" fmla="*/ 9 w 10"/>
                    <a:gd name="T21" fmla="*/ 3 h 14"/>
                    <a:gd name="T22" fmla="*/ 6 w 10"/>
                    <a:gd name="T23" fmla="*/ 12 h 14"/>
                    <a:gd name="T24" fmla="*/ 2 w 10"/>
                    <a:gd name="T25" fmla="*/ 11 h 14"/>
                    <a:gd name="T26" fmla="*/ 4 w 10"/>
                    <a:gd name="T27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4">
                      <a:moveTo>
                        <a:pt x="8" y="12"/>
                      </a:move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2"/>
                        <a:pt x="10" y="1"/>
                        <a:pt x="9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3"/>
                        <a:pt x="8" y="12"/>
                      </a:cubicBezTo>
                      <a:close/>
                      <a:moveTo>
                        <a:pt x="4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4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0" name="Freeform 675">
                  <a:extLst>
                    <a:ext uri="{FF2B5EF4-FFF2-40B4-BE49-F238E27FC236}">
                      <a16:creationId xmlns:a16="http://schemas.microsoft.com/office/drawing/2014/main" id="{C557A38C-1B2C-4605-B7DC-1E9EA9738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3913" y="2231263"/>
                  <a:ext cx="24999" cy="40907"/>
                </a:xfrm>
                <a:custGeom>
                  <a:avLst/>
                  <a:gdLst>
                    <a:gd name="T0" fmla="*/ 8 w 9"/>
                    <a:gd name="T1" fmla="*/ 4 h 15"/>
                    <a:gd name="T2" fmla="*/ 9 w 9"/>
                    <a:gd name="T3" fmla="*/ 3 h 15"/>
                    <a:gd name="T4" fmla="*/ 8 w 9"/>
                    <a:gd name="T5" fmla="*/ 2 h 15"/>
                    <a:gd name="T6" fmla="*/ 2 w 9"/>
                    <a:gd name="T7" fmla="*/ 0 h 15"/>
                    <a:gd name="T8" fmla="*/ 1 w 9"/>
                    <a:gd name="T9" fmla="*/ 1 h 15"/>
                    <a:gd name="T10" fmla="*/ 0 w 9"/>
                    <a:gd name="T11" fmla="*/ 5 h 15"/>
                    <a:gd name="T12" fmla="*/ 1 w 9"/>
                    <a:gd name="T13" fmla="*/ 6 h 15"/>
                    <a:gd name="T14" fmla="*/ 2 w 9"/>
                    <a:gd name="T15" fmla="*/ 5 h 15"/>
                    <a:gd name="T16" fmla="*/ 3 w 9"/>
                    <a:gd name="T17" fmla="*/ 2 h 15"/>
                    <a:gd name="T18" fmla="*/ 4 w 9"/>
                    <a:gd name="T19" fmla="*/ 3 h 15"/>
                    <a:gd name="T20" fmla="*/ 1 w 9"/>
                    <a:gd name="T21" fmla="*/ 13 h 15"/>
                    <a:gd name="T22" fmla="*/ 5 w 9"/>
                    <a:gd name="T23" fmla="*/ 15 h 15"/>
                    <a:gd name="T24" fmla="*/ 6 w 9"/>
                    <a:gd name="T25" fmla="*/ 14 h 15"/>
                    <a:gd name="T26" fmla="*/ 5 w 9"/>
                    <a:gd name="T27" fmla="*/ 13 h 15"/>
                    <a:gd name="T28" fmla="*/ 3 w 9"/>
                    <a:gd name="T29" fmla="*/ 12 h 15"/>
                    <a:gd name="T30" fmla="*/ 6 w 9"/>
                    <a:gd name="T31" fmla="*/ 3 h 15"/>
                    <a:gd name="T32" fmla="*/ 8 w 9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8" y="4"/>
                      </a:moveTo>
                      <a:cubicBezTo>
                        <a:pt x="8" y="4"/>
                        <a:pt x="9" y="4"/>
                        <a:pt x="9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1" y="6"/>
                        <a:pt x="1" y="6"/>
                        <a:pt x="2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5"/>
                        <a:pt x="6" y="15"/>
                        <a:pt x="6" y="14"/>
                      </a:cubicBezTo>
                      <a:cubicBezTo>
                        <a:pt x="6" y="13"/>
                        <a:pt x="6" y="13"/>
                        <a:pt x="5" y="1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lnTo>
                        <a:pt x="8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1" name="Freeform 676">
                  <a:extLst>
                    <a:ext uri="{FF2B5EF4-FFF2-40B4-BE49-F238E27FC236}">
                      <a16:creationId xmlns:a16="http://schemas.microsoft.com/office/drawing/2014/main" id="{9DD54E7B-6885-4533-9374-39E868D34E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37552" y="2222173"/>
                  <a:ext cx="31816" cy="38634"/>
                </a:xfrm>
                <a:custGeom>
                  <a:avLst/>
                  <a:gdLst>
                    <a:gd name="T0" fmla="*/ 1 w 11"/>
                    <a:gd name="T1" fmla="*/ 13 h 14"/>
                    <a:gd name="T2" fmla="*/ 6 w 11"/>
                    <a:gd name="T3" fmla="*/ 14 h 14"/>
                    <a:gd name="T4" fmla="*/ 8 w 11"/>
                    <a:gd name="T5" fmla="*/ 13 h 14"/>
                    <a:gd name="T6" fmla="*/ 10 w 11"/>
                    <a:gd name="T7" fmla="*/ 4 h 14"/>
                    <a:gd name="T8" fmla="*/ 9 w 11"/>
                    <a:gd name="T9" fmla="*/ 2 h 14"/>
                    <a:gd name="T10" fmla="*/ 5 w 11"/>
                    <a:gd name="T11" fmla="*/ 0 h 14"/>
                    <a:gd name="T12" fmla="*/ 3 w 11"/>
                    <a:gd name="T13" fmla="*/ 1 h 14"/>
                    <a:gd name="T14" fmla="*/ 0 w 11"/>
                    <a:gd name="T15" fmla="*/ 11 h 14"/>
                    <a:gd name="T16" fmla="*/ 1 w 11"/>
                    <a:gd name="T17" fmla="*/ 13 h 14"/>
                    <a:gd name="T18" fmla="*/ 4 w 11"/>
                    <a:gd name="T19" fmla="*/ 2 h 14"/>
                    <a:gd name="T20" fmla="*/ 9 w 11"/>
                    <a:gd name="T21" fmla="*/ 3 h 14"/>
                    <a:gd name="T22" fmla="*/ 6 w 11"/>
                    <a:gd name="T23" fmla="*/ 12 h 14"/>
                    <a:gd name="T24" fmla="*/ 1 w 11"/>
                    <a:gd name="T25" fmla="*/ 11 h 14"/>
                    <a:gd name="T26" fmla="*/ 4 w 11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1" y="13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8" y="1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3"/>
                        <a:pt x="10" y="2"/>
                        <a:pt x="9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1"/>
                        <a:pt x="3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2"/>
                        <a:pt x="1" y="13"/>
                      </a:cubicBezTo>
                      <a:close/>
                      <a:moveTo>
                        <a:pt x="4" y="2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1" y="11"/>
                        <a:pt x="1" y="11"/>
                        <a:pt x="1" y="11"/>
                      </a:cubicBezTo>
                      <a:lnTo>
                        <a:pt x="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2" name="Freeform 677">
                  <a:extLst>
                    <a:ext uri="{FF2B5EF4-FFF2-40B4-BE49-F238E27FC236}">
                      <a16:creationId xmlns:a16="http://schemas.microsoft.com/office/drawing/2014/main" id="{8E88A03F-E9A6-42C7-94BF-A76744FAC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0280" y="2210810"/>
                  <a:ext cx="27271" cy="40907"/>
                </a:xfrm>
                <a:custGeom>
                  <a:avLst/>
                  <a:gdLst>
                    <a:gd name="T0" fmla="*/ 2 w 10"/>
                    <a:gd name="T1" fmla="*/ 5 h 15"/>
                    <a:gd name="T2" fmla="*/ 3 w 10"/>
                    <a:gd name="T3" fmla="*/ 2 h 15"/>
                    <a:gd name="T4" fmla="*/ 5 w 10"/>
                    <a:gd name="T5" fmla="*/ 3 h 15"/>
                    <a:gd name="T6" fmla="*/ 1 w 10"/>
                    <a:gd name="T7" fmla="*/ 13 h 15"/>
                    <a:gd name="T8" fmla="*/ 5 w 10"/>
                    <a:gd name="T9" fmla="*/ 15 h 15"/>
                    <a:gd name="T10" fmla="*/ 6 w 10"/>
                    <a:gd name="T11" fmla="*/ 14 h 15"/>
                    <a:gd name="T12" fmla="*/ 5 w 10"/>
                    <a:gd name="T13" fmla="*/ 13 h 15"/>
                    <a:gd name="T14" fmla="*/ 3 w 10"/>
                    <a:gd name="T15" fmla="*/ 12 h 15"/>
                    <a:gd name="T16" fmla="*/ 6 w 10"/>
                    <a:gd name="T17" fmla="*/ 3 h 15"/>
                    <a:gd name="T18" fmla="*/ 8 w 10"/>
                    <a:gd name="T19" fmla="*/ 4 h 15"/>
                    <a:gd name="T20" fmla="*/ 9 w 10"/>
                    <a:gd name="T21" fmla="*/ 4 h 15"/>
                    <a:gd name="T22" fmla="*/ 9 w 10"/>
                    <a:gd name="T23" fmla="*/ 2 h 15"/>
                    <a:gd name="T24" fmla="*/ 3 w 10"/>
                    <a:gd name="T25" fmla="*/ 0 h 15"/>
                    <a:gd name="T26" fmla="*/ 2 w 10"/>
                    <a:gd name="T27" fmla="*/ 1 h 15"/>
                    <a:gd name="T28" fmla="*/ 0 w 10"/>
                    <a:gd name="T29" fmla="*/ 5 h 15"/>
                    <a:gd name="T30" fmla="*/ 1 w 10"/>
                    <a:gd name="T31" fmla="*/ 6 h 15"/>
                    <a:gd name="T32" fmla="*/ 2 w 10"/>
                    <a:gd name="T33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5">
                      <a:moveTo>
                        <a:pt x="2" y="5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5"/>
                        <a:pt x="6" y="15"/>
                        <a:pt x="6" y="14"/>
                      </a:cubicBezTo>
                      <a:cubicBezTo>
                        <a:pt x="6" y="14"/>
                        <a:pt x="6" y="13"/>
                        <a:pt x="5" y="1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0" y="3"/>
                        <a:pt x="9" y="3"/>
                        <a:pt x="9" y="2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3" name="Freeform 678">
                  <a:extLst>
                    <a:ext uri="{FF2B5EF4-FFF2-40B4-BE49-F238E27FC236}">
                      <a16:creationId xmlns:a16="http://schemas.microsoft.com/office/drawing/2014/main" id="{A0F1CBEB-985E-42D5-A767-5981BFDC50F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73919" y="2201719"/>
                  <a:ext cx="31816" cy="40907"/>
                </a:xfrm>
                <a:custGeom>
                  <a:avLst/>
                  <a:gdLst>
                    <a:gd name="T0" fmla="*/ 1 w 11"/>
                    <a:gd name="T1" fmla="*/ 12 h 14"/>
                    <a:gd name="T2" fmla="*/ 6 w 11"/>
                    <a:gd name="T3" fmla="*/ 14 h 14"/>
                    <a:gd name="T4" fmla="*/ 8 w 11"/>
                    <a:gd name="T5" fmla="*/ 13 h 14"/>
                    <a:gd name="T6" fmla="*/ 11 w 11"/>
                    <a:gd name="T7" fmla="*/ 4 h 14"/>
                    <a:gd name="T8" fmla="*/ 10 w 11"/>
                    <a:gd name="T9" fmla="*/ 1 h 14"/>
                    <a:gd name="T10" fmla="*/ 5 w 11"/>
                    <a:gd name="T11" fmla="*/ 0 h 14"/>
                    <a:gd name="T12" fmla="*/ 3 w 11"/>
                    <a:gd name="T13" fmla="*/ 1 h 14"/>
                    <a:gd name="T14" fmla="*/ 0 w 11"/>
                    <a:gd name="T15" fmla="*/ 10 h 14"/>
                    <a:gd name="T16" fmla="*/ 1 w 11"/>
                    <a:gd name="T17" fmla="*/ 12 h 14"/>
                    <a:gd name="T18" fmla="*/ 5 w 11"/>
                    <a:gd name="T19" fmla="*/ 1 h 14"/>
                    <a:gd name="T20" fmla="*/ 9 w 11"/>
                    <a:gd name="T21" fmla="*/ 3 h 14"/>
                    <a:gd name="T22" fmla="*/ 6 w 11"/>
                    <a:gd name="T23" fmla="*/ 12 h 14"/>
                    <a:gd name="T24" fmla="*/ 2 w 11"/>
                    <a:gd name="T25" fmla="*/ 10 h 14"/>
                    <a:gd name="T26" fmla="*/ 5 w 11"/>
                    <a:gd name="T27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1" y="12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3"/>
                        <a:pt x="8" y="1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3"/>
                        <a:pt x="11" y="2"/>
                        <a:pt x="10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lose/>
                      <a:moveTo>
                        <a:pt x="5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0"/>
                        <a:pt x="2" y="10"/>
                        <a:pt x="2" y="10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4" name="Freeform 679">
                  <a:extLst>
                    <a:ext uri="{FF2B5EF4-FFF2-40B4-BE49-F238E27FC236}">
                      <a16:creationId xmlns:a16="http://schemas.microsoft.com/office/drawing/2014/main" id="{C24B5050-99C3-4ED3-8BD0-9A0185BC7C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44375" y="2192629"/>
                  <a:ext cx="29544" cy="38634"/>
                </a:xfrm>
                <a:custGeom>
                  <a:avLst/>
                  <a:gdLst>
                    <a:gd name="T0" fmla="*/ 8 w 11"/>
                    <a:gd name="T1" fmla="*/ 13 h 14"/>
                    <a:gd name="T2" fmla="*/ 11 w 11"/>
                    <a:gd name="T3" fmla="*/ 4 h 14"/>
                    <a:gd name="T4" fmla="*/ 10 w 11"/>
                    <a:gd name="T5" fmla="*/ 2 h 14"/>
                    <a:gd name="T6" fmla="*/ 5 w 11"/>
                    <a:gd name="T7" fmla="*/ 0 h 14"/>
                    <a:gd name="T8" fmla="*/ 3 w 11"/>
                    <a:gd name="T9" fmla="*/ 1 h 14"/>
                    <a:gd name="T10" fmla="*/ 0 w 11"/>
                    <a:gd name="T11" fmla="*/ 10 h 14"/>
                    <a:gd name="T12" fmla="*/ 1 w 11"/>
                    <a:gd name="T13" fmla="*/ 12 h 14"/>
                    <a:gd name="T14" fmla="*/ 5 w 11"/>
                    <a:gd name="T15" fmla="*/ 14 h 14"/>
                    <a:gd name="T16" fmla="*/ 8 w 11"/>
                    <a:gd name="T17" fmla="*/ 13 h 14"/>
                    <a:gd name="T18" fmla="*/ 5 w 11"/>
                    <a:gd name="T19" fmla="*/ 1 h 14"/>
                    <a:gd name="T20" fmla="*/ 9 w 11"/>
                    <a:gd name="T21" fmla="*/ 3 h 14"/>
                    <a:gd name="T22" fmla="*/ 6 w 11"/>
                    <a:gd name="T23" fmla="*/ 12 h 14"/>
                    <a:gd name="T24" fmla="*/ 1 w 11"/>
                    <a:gd name="T25" fmla="*/ 10 h 14"/>
                    <a:gd name="T26" fmla="*/ 5 w 11"/>
                    <a:gd name="T27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8" y="13"/>
                      </a:move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3"/>
                        <a:pt x="11" y="2"/>
                        <a:pt x="10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4" y="0"/>
                        <a:pt x="3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6" y="14"/>
                        <a:pt x="7" y="13"/>
                        <a:pt x="8" y="13"/>
                      </a:cubicBezTo>
                      <a:close/>
                      <a:moveTo>
                        <a:pt x="5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1" y="10"/>
                        <a:pt x="1" y="10"/>
                        <a:pt x="1" y="10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5" name="Freeform 680">
                  <a:extLst>
                    <a:ext uri="{FF2B5EF4-FFF2-40B4-BE49-F238E27FC236}">
                      <a16:creationId xmlns:a16="http://schemas.microsoft.com/office/drawing/2014/main" id="{4B2E3545-DD13-4BED-A074-7009491D2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9376" y="2178993"/>
                  <a:ext cx="24999" cy="40907"/>
                </a:xfrm>
                <a:custGeom>
                  <a:avLst/>
                  <a:gdLst>
                    <a:gd name="T0" fmla="*/ 9 w 9"/>
                    <a:gd name="T1" fmla="*/ 3 h 15"/>
                    <a:gd name="T2" fmla="*/ 3 w 9"/>
                    <a:gd name="T3" fmla="*/ 0 h 15"/>
                    <a:gd name="T4" fmla="*/ 2 w 9"/>
                    <a:gd name="T5" fmla="*/ 1 h 15"/>
                    <a:gd name="T6" fmla="*/ 0 w 9"/>
                    <a:gd name="T7" fmla="*/ 5 h 15"/>
                    <a:gd name="T8" fmla="*/ 0 w 9"/>
                    <a:gd name="T9" fmla="*/ 6 h 15"/>
                    <a:gd name="T10" fmla="*/ 2 w 9"/>
                    <a:gd name="T11" fmla="*/ 5 h 15"/>
                    <a:gd name="T12" fmla="*/ 3 w 9"/>
                    <a:gd name="T13" fmla="*/ 2 h 15"/>
                    <a:gd name="T14" fmla="*/ 4 w 9"/>
                    <a:gd name="T15" fmla="*/ 3 h 15"/>
                    <a:gd name="T16" fmla="*/ 0 w 9"/>
                    <a:gd name="T17" fmla="*/ 13 h 15"/>
                    <a:gd name="T18" fmla="*/ 4 w 9"/>
                    <a:gd name="T19" fmla="*/ 15 h 15"/>
                    <a:gd name="T20" fmla="*/ 5 w 9"/>
                    <a:gd name="T21" fmla="*/ 14 h 15"/>
                    <a:gd name="T22" fmla="*/ 5 w 9"/>
                    <a:gd name="T23" fmla="*/ 13 h 15"/>
                    <a:gd name="T24" fmla="*/ 2 w 9"/>
                    <a:gd name="T25" fmla="*/ 12 h 15"/>
                    <a:gd name="T26" fmla="*/ 6 w 9"/>
                    <a:gd name="T27" fmla="*/ 3 h 15"/>
                    <a:gd name="T28" fmla="*/ 8 w 9"/>
                    <a:gd name="T29" fmla="*/ 4 h 15"/>
                    <a:gd name="T30" fmla="*/ 9 w 9"/>
                    <a:gd name="T31" fmla="*/ 4 h 15"/>
                    <a:gd name="T32" fmla="*/ 9 w 9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9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1" y="6"/>
                        <a:pt x="1" y="6"/>
                        <a:pt x="2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5"/>
                        <a:pt x="5" y="15"/>
                        <a:pt x="5" y="14"/>
                      </a:cubicBezTo>
                      <a:cubicBezTo>
                        <a:pt x="5" y="14"/>
                        <a:pt x="5" y="13"/>
                        <a:pt x="5" y="1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6" name="Freeform 681">
                  <a:extLst>
                    <a:ext uri="{FF2B5EF4-FFF2-40B4-BE49-F238E27FC236}">
                      <a16:creationId xmlns:a16="http://schemas.microsoft.com/office/drawing/2014/main" id="{17C6289D-19FF-43A4-8622-4F364E65EF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80742" y="2167630"/>
                  <a:ext cx="34089" cy="38634"/>
                </a:xfrm>
                <a:custGeom>
                  <a:avLst/>
                  <a:gdLst>
                    <a:gd name="T0" fmla="*/ 1 w 12"/>
                    <a:gd name="T1" fmla="*/ 12 h 14"/>
                    <a:gd name="T2" fmla="*/ 6 w 12"/>
                    <a:gd name="T3" fmla="*/ 14 h 14"/>
                    <a:gd name="T4" fmla="*/ 8 w 12"/>
                    <a:gd name="T5" fmla="*/ 13 h 14"/>
                    <a:gd name="T6" fmla="*/ 12 w 12"/>
                    <a:gd name="T7" fmla="*/ 4 h 14"/>
                    <a:gd name="T8" fmla="*/ 11 w 12"/>
                    <a:gd name="T9" fmla="*/ 2 h 14"/>
                    <a:gd name="T10" fmla="*/ 6 w 12"/>
                    <a:gd name="T11" fmla="*/ 0 h 14"/>
                    <a:gd name="T12" fmla="*/ 4 w 12"/>
                    <a:gd name="T13" fmla="*/ 1 h 14"/>
                    <a:gd name="T14" fmla="*/ 1 w 12"/>
                    <a:gd name="T15" fmla="*/ 10 h 14"/>
                    <a:gd name="T16" fmla="*/ 1 w 12"/>
                    <a:gd name="T17" fmla="*/ 12 h 14"/>
                    <a:gd name="T18" fmla="*/ 6 w 12"/>
                    <a:gd name="T19" fmla="*/ 2 h 14"/>
                    <a:gd name="T20" fmla="*/ 10 w 12"/>
                    <a:gd name="T21" fmla="*/ 4 h 14"/>
                    <a:gd name="T22" fmla="*/ 7 w 12"/>
                    <a:gd name="T23" fmla="*/ 12 h 14"/>
                    <a:gd name="T24" fmla="*/ 2 w 12"/>
                    <a:gd name="T25" fmla="*/ 10 h 14"/>
                    <a:gd name="T26" fmla="*/ 6 w 12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4">
                      <a:moveTo>
                        <a:pt x="1" y="12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4"/>
                        <a:pt x="8" y="1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3"/>
                        <a:pt x="12" y="2"/>
                        <a:pt x="11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5" y="0"/>
                        <a:pt x="4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1" y="12"/>
                      </a:cubicBezTo>
                      <a:close/>
                      <a:moveTo>
                        <a:pt x="6" y="2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2" y="10"/>
                        <a:pt x="2" y="10"/>
                        <a:pt x="2" y="10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7" name="Freeform 682">
                  <a:extLst>
                    <a:ext uri="{FF2B5EF4-FFF2-40B4-BE49-F238E27FC236}">
                      <a16:creationId xmlns:a16="http://schemas.microsoft.com/office/drawing/2014/main" id="{33D9C723-3A69-4380-848B-EB3F385A0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8016" y="2153995"/>
                  <a:ext cx="24999" cy="40907"/>
                </a:xfrm>
                <a:custGeom>
                  <a:avLst/>
                  <a:gdLst>
                    <a:gd name="T0" fmla="*/ 8 w 9"/>
                    <a:gd name="T1" fmla="*/ 4 h 15"/>
                    <a:gd name="T2" fmla="*/ 9 w 9"/>
                    <a:gd name="T3" fmla="*/ 4 h 15"/>
                    <a:gd name="T4" fmla="*/ 9 w 9"/>
                    <a:gd name="T5" fmla="*/ 3 h 15"/>
                    <a:gd name="T6" fmla="*/ 3 w 9"/>
                    <a:gd name="T7" fmla="*/ 0 h 15"/>
                    <a:gd name="T8" fmla="*/ 2 w 9"/>
                    <a:gd name="T9" fmla="*/ 1 h 15"/>
                    <a:gd name="T10" fmla="*/ 0 w 9"/>
                    <a:gd name="T11" fmla="*/ 4 h 15"/>
                    <a:gd name="T12" fmla="*/ 1 w 9"/>
                    <a:gd name="T13" fmla="*/ 5 h 15"/>
                    <a:gd name="T14" fmla="*/ 2 w 9"/>
                    <a:gd name="T15" fmla="*/ 5 h 15"/>
                    <a:gd name="T16" fmla="*/ 3 w 9"/>
                    <a:gd name="T17" fmla="*/ 2 h 15"/>
                    <a:gd name="T18" fmla="*/ 4 w 9"/>
                    <a:gd name="T19" fmla="*/ 3 h 15"/>
                    <a:gd name="T20" fmla="*/ 0 w 9"/>
                    <a:gd name="T21" fmla="*/ 13 h 15"/>
                    <a:gd name="T22" fmla="*/ 4 w 9"/>
                    <a:gd name="T23" fmla="*/ 15 h 15"/>
                    <a:gd name="T24" fmla="*/ 5 w 9"/>
                    <a:gd name="T25" fmla="*/ 14 h 15"/>
                    <a:gd name="T26" fmla="*/ 4 w 9"/>
                    <a:gd name="T27" fmla="*/ 13 h 15"/>
                    <a:gd name="T28" fmla="*/ 2 w 9"/>
                    <a:gd name="T29" fmla="*/ 12 h 15"/>
                    <a:gd name="T30" fmla="*/ 6 w 9"/>
                    <a:gd name="T31" fmla="*/ 3 h 15"/>
                    <a:gd name="T32" fmla="*/ 8 w 9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8" y="4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1" y="5"/>
                      </a:cubicBezTo>
                      <a:cubicBezTo>
                        <a:pt x="1" y="6"/>
                        <a:pt x="1" y="5"/>
                        <a:pt x="2" y="5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5"/>
                        <a:pt x="5" y="15"/>
                        <a:pt x="5" y="14"/>
                      </a:cubicBezTo>
                      <a:cubicBezTo>
                        <a:pt x="5" y="14"/>
                        <a:pt x="5" y="13"/>
                        <a:pt x="4" y="1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6" y="3"/>
                        <a:pt x="6" y="3"/>
                        <a:pt x="6" y="3"/>
                      </a:cubicBezTo>
                      <a:lnTo>
                        <a:pt x="8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8" name="Freeform 683">
                  <a:extLst>
                    <a:ext uri="{FF2B5EF4-FFF2-40B4-BE49-F238E27FC236}">
                      <a16:creationId xmlns:a16="http://schemas.microsoft.com/office/drawing/2014/main" id="{54C9A944-8059-4094-A322-6B03B602B5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19382" y="2138086"/>
                  <a:ext cx="34089" cy="43180"/>
                </a:xfrm>
                <a:custGeom>
                  <a:avLst/>
                  <a:gdLst>
                    <a:gd name="T0" fmla="*/ 1 w 12"/>
                    <a:gd name="T1" fmla="*/ 12 h 15"/>
                    <a:gd name="T2" fmla="*/ 6 w 12"/>
                    <a:gd name="T3" fmla="*/ 14 h 15"/>
                    <a:gd name="T4" fmla="*/ 8 w 12"/>
                    <a:gd name="T5" fmla="*/ 13 h 15"/>
                    <a:gd name="T6" fmla="*/ 12 w 12"/>
                    <a:gd name="T7" fmla="*/ 5 h 15"/>
                    <a:gd name="T8" fmla="*/ 11 w 12"/>
                    <a:gd name="T9" fmla="*/ 3 h 15"/>
                    <a:gd name="T10" fmla="*/ 7 w 12"/>
                    <a:gd name="T11" fmla="*/ 1 h 15"/>
                    <a:gd name="T12" fmla="*/ 5 w 12"/>
                    <a:gd name="T13" fmla="*/ 1 h 15"/>
                    <a:gd name="T14" fmla="*/ 1 w 12"/>
                    <a:gd name="T15" fmla="*/ 10 h 15"/>
                    <a:gd name="T16" fmla="*/ 1 w 12"/>
                    <a:gd name="T17" fmla="*/ 12 h 15"/>
                    <a:gd name="T18" fmla="*/ 6 w 12"/>
                    <a:gd name="T19" fmla="*/ 2 h 15"/>
                    <a:gd name="T20" fmla="*/ 11 w 12"/>
                    <a:gd name="T21" fmla="*/ 4 h 15"/>
                    <a:gd name="T22" fmla="*/ 7 w 12"/>
                    <a:gd name="T23" fmla="*/ 13 h 15"/>
                    <a:gd name="T24" fmla="*/ 2 w 12"/>
                    <a:gd name="T25" fmla="*/ 11 h 15"/>
                    <a:gd name="T26" fmla="*/ 6 w 12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5">
                      <a:moveTo>
                        <a:pt x="1" y="12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5"/>
                        <a:pt x="8" y="14"/>
                        <a:pt x="8" y="13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4"/>
                        <a:pt x="12" y="3"/>
                        <a:pt x="11" y="3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5" y="1"/>
                        <a:pt x="5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1" y="12"/>
                      </a:cubicBezTo>
                      <a:close/>
                      <a:moveTo>
                        <a:pt x="6" y="2"/>
                      </a:move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29" name="Freeform 684">
                  <a:extLst>
                    <a:ext uri="{FF2B5EF4-FFF2-40B4-BE49-F238E27FC236}">
                      <a16:creationId xmlns:a16="http://schemas.microsoft.com/office/drawing/2014/main" id="{FE7DD6D8-8785-48E1-ADBC-8B271DB7C4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80747" y="2122178"/>
                  <a:ext cx="43179" cy="49997"/>
                </a:xfrm>
                <a:custGeom>
                  <a:avLst/>
                  <a:gdLst>
                    <a:gd name="T0" fmla="*/ 1 w 15"/>
                    <a:gd name="T1" fmla="*/ 15 h 18"/>
                    <a:gd name="T2" fmla="*/ 7 w 15"/>
                    <a:gd name="T3" fmla="*/ 18 h 18"/>
                    <a:gd name="T4" fmla="*/ 10 w 15"/>
                    <a:gd name="T5" fmla="*/ 17 h 18"/>
                    <a:gd name="T6" fmla="*/ 15 w 15"/>
                    <a:gd name="T7" fmla="*/ 6 h 18"/>
                    <a:gd name="T8" fmla="*/ 14 w 15"/>
                    <a:gd name="T9" fmla="*/ 3 h 18"/>
                    <a:gd name="T10" fmla="*/ 8 w 15"/>
                    <a:gd name="T11" fmla="*/ 1 h 18"/>
                    <a:gd name="T12" fmla="*/ 6 w 15"/>
                    <a:gd name="T13" fmla="*/ 2 h 18"/>
                    <a:gd name="T14" fmla="*/ 0 w 15"/>
                    <a:gd name="T15" fmla="*/ 12 h 18"/>
                    <a:gd name="T16" fmla="*/ 1 w 15"/>
                    <a:gd name="T17" fmla="*/ 15 h 18"/>
                    <a:gd name="T18" fmla="*/ 7 w 15"/>
                    <a:gd name="T19" fmla="*/ 2 h 18"/>
                    <a:gd name="T20" fmla="*/ 13 w 15"/>
                    <a:gd name="T21" fmla="*/ 5 h 18"/>
                    <a:gd name="T22" fmla="*/ 8 w 15"/>
                    <a:gd name="T23" fmla="*/ 16 h 18"/>
                    <a:gd name="T24" fmla="*/ 2 w 15"/>
                    <a:gd name="T25" fmla="*/ 13 h 18"/>
                    <a:gd name="T26" fmla="*/ 7 w 15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" h="18">
                      <a:moveTo>
                        <a:pt x="1" y="15"/>
                      </a:move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9" y="18"/>
                        <a:pt x="10" y="1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5"/>
                        <a:pt x="15" y="4"/>
                        <a:pt x="14" y="3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7" y="0"/>
                        <a:pt x="6" y="1"/>
                        <a:pt x="6" y="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0" y="14"/>
                        <a:pt x="1" y="15"/>
                      </a:cubicBezTo>
                      <a:close/>
                      <a:moveTo>
                        <a:pt x="7" y="2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2" y="13"/>
                        <a:pt x="2" y="13"/>
                        <a:pt x="2" y="13"/>
                      </a:cubicBez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0" name="Freeform 685">
                  <a:extLst>
                    <a:ext uri="{FF2B5EF4-FFF2-40B4-BE49-F238E27FC236}">
                      <a16:creationId xmlns:a16="http://schemas.microsoft.com/office/drawing/2014/main" id="{3641859E-B81A-45F8-99D7-864D12A65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3476" y="2103997"/>
                  <a:ext cx="34089" cy="52270"/>
                </a:xfrm>
                <a:custGeom>
                  <a:avLst/>
                  <a:gdLst>
                    <a:gd name="T0" fmla="*/ 11 w 12"/>
                    <a:gd name="T1" fmla="*/ 6 h 19"/>
                    <a:gd name="T2" fmla="*/ 12 w 12"/>
                    <a:gd name="T3" fmla="*/ 6 h 19"/>
                    <a:gd name="T4" fmla="*/ 12 w 12"/>
                    <a:gd name="T5" fmla="*/ 4 h 19"/>
                    <a:gd name="T6" fmla="*/ 4 w 12"/>
                    <a:gd name="T7" fmla="*/ 0 h 19"/>
                    <a:gd name="T8" fmla="*/ 3 w 12"/>
                    <a:gd name="T9" fmla="*/ 1 h 19"/>
                    <a:gd name="T10" fmla="*/ 1 w 12"/>
                    <a:gd name="T11" fmla="*/ 5 h 19"/>
                    <a:gd name="T12" fmla="*/ 1 w 12"/>
                    <a:gd name="T13" fmla="*/ 7 h 19"/>
                    <a:gd name="T14" fmla="*/ 3 w 12"/>
                    <a:gd name="T15" fmla="*/ 6 h 19"/>
                    <a:gd name="T16" fmla="*/ 4 w 12"/>
                    <a:gd name="T17" fmla="*/ 3 h 19"/>
                    <a:gd name="T18" fmla="*/ 6 w 12"/>
                    <a:gd name="T19" fmla="*/ 4 h 19"/>
                    <a:gd name="T20" fmla="*/ 0 w 12"/>
                    <a:gd name="T21" fmla="*/ 16 h 19"/>
                    <a:gd name="T22" fmla="*/ 4 w 12"/>
                    <a:gd name="T23" fmla="*/ 18 h 19"/>
                    <a:gd name="T24" fmla="*/ 6 w 12"/>
                    <a:gd name="T25" fmla="*/ 18 h 19"/>
                    <a:gd name="T26" fmla="*/ 5 w 12"/>
                    <a:gd name="T27" fmla="*/ 16 h 19"/>
                    <a:gd name="T28" fmla="*/ 3 w 12"/>
                    <a:gd name="T29" fmla="*/ 15 h 19"/>
                    <a:gd name="T30" fmla="*/ 8 w 12"/>
                    <a:gd name="T31" fmla="*/ 5 h 19"/>
                    <a:gd name="T32" fmla="*/ 11 w 12"/>
                    <a:gd name="T33" fmla="*/ 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9">
                      <a:moveTo>
                        <a:pt x="11" y="6"/>
                      </a:moveTo>
                      <a:cubicBezTo>
                        <a:pt x="11" y="6"/>
                        <a:pt x="12" y="6"/>
                        <a:pt x="12" y="6"/>
                      </a:cubicBezTo>
                      <a:cubicBezTo>
                        <a:pt x="12" y="5"/>
                        <a:pt x="12" y="4"/>
                        <a:pt x="12" y="4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1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2" y="7"/>
                        <a:pt x="2" y="7"/>
                        <a:pt x="3" y="6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5" y="19"/>
                        <a:pt x="6" y="18"/>
                      </a:cubicBezTo>
                      <a:cubicBezTo>
                        <a:pt x="6" y="17"/>
                        <a:pt x="6" y="17"/>
                        <a:pt x="5" y="16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8" y="5"/>
                        <a:pt x="8" y="5"/>
                        <a:pt x="8" y="5"/>
                      </a:cubicBezTo>
                      <a:lnTo>
                        <a:pt x="11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1" name="Freeform 686">
                  <a:extLst>
                    <a:ext uri="{FF2B5EF4-FFF2-40B4-BE49-F238E27FC236}">
                      <a16:creationId xmlns:a16="http://schemas.microsoft.com/office/drawing/2014/main" id="{DFCCDE1E-7B1B-4FA0-8B1B-2BCC8C21C8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5751" y="2083544"/>
                  <a:ext cx="45452" cy="49997"/>
                </a:xfrm>
                <a:custGeom>
                  <a:avLst/>
                  <a:gdLst>
                    <a:gd name="T0" fmla="*/ 2 w 16"/>
                    <a:gd name="T1" fmla="*/ 15 h 18"/>
                    <a:gd name="T2" fmla="*/ 7 w 16"/>
                    <a:gd name="T3" fmla="*/ 18 h 18"/>
                    <a:gd name="T4" fmla="*/ 10 w 16"/>
                    <a:gd name="T5" fmla="*/ 17 h 18"/>
                    <a:gd name="T6" fmla="*/ 16 w 16"/>
                    <a:gd name="T7" fmla="*/ 7 h 18"/>
                    <a:gd name="T8" fmla="*/ 15 w 16"/>
                    <a:gd name="T9" fmla="*/ 4 h 18"/>
                    <a:gd name="T10" fmla="*/ 9 w 16"/>
                    <a:gd name="T11" fmla="*/ 1 h 18"/>
                    <a:gd name="T12" fmla="*/ 7 w 16"/>
                    <a:gd name="T13" fmla="*/ 2 h 18"/>
                    <a:gd name="T14" fmla="*/ 1 w 16"/>
                    <a:gd name="T15" fmla="*/ 12 h 18"/>
                    <a:gd name="T16" fmla="*/ 2 w 16"/>
                    <a:gd name="T17" fmla="*/ 15 h 18"/>
                    <a:gd name="T18" fmla="*/ 8 w 16"/>
                    <a:gd name="T19" fmla="*/ 3 h 18"/>
                    <a:gd name="T20" fmla="*/ 14 w 16"/>
                    <a:gd name="T21" fmla="*/ 6 h 18"/>
                    <a:gd name="T22" fmla="*/ 8 w 16"/>
                    <a:gd name="T23" fmla="*/ 16 h 18"/>
                    <a:gd name="T24" fmla="*/ 3 w 16"/>
                    <a:gd name="T25" fmla="*/ 13 h 18"/>
                    <a:gd name="T26" fmla="*/ 8 w 16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2" y="15"/>
                      </a:move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8" y="18"/>
                        <a:pt x="9" y="18"/>
                        <a:pt x="10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6" y="4"/>
                        <a:pt x="15" y="4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1"/>
                        <a:pt x="7" y="2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lose/>
                      <a:moveTo>
                        <a:pt x="8" y="3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3" y="13"/>
                        <a:pt x="3" y="13"/>
                        <a:pt x="3" y="13"/>
                      </a:cubicBez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2" name="Freeform 687">
                  <a:extLst>
                    <a:ext uri="{FF2B5EF4-FFF2-40B4-BE49-F238E27FC236}">
                      <a16:creationId xmlns:a16="http://schemas.microsoft.com/office/drawing/2014/main" id="{EFDC2140-99D9-4F23-AD89-177C8E6053B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71662" y="2065363"/>
                  <a:ext cx="43179" cy="47725"/>
                </a:xfrm>
                <a:custGeom>
                  <a:avLst/>
                  <a:gdLst>
                    <a:gd name="T0" fmla="*/ 2 w 16"/>
                    <a:gd name="T1" fmla="*/ 14 h 18"/>
                    <a:gd name="T2" fmla="*/ 7 w 16"/>
                    <a:gd name="T3" fmla="*/ 17 h 18"/>
                    <a:gd name="T4" fmla="*/ 10 w 16"/>
                    <a:gd name="T5" fmla="*/ 17 h 18"/>
                    <a:gd name="T6" fmla="*/ 16 w 16"/>
                    <a:gd name="T7" fmla="*/ 7 h 18"/>
                    <a:gd name="T8" fmla="*/ 15 w 16"/>
                    <a:gd name="T9" fmla="*/ 4 h 18"/>
                    <a:gd name="T10" fmla="*/ 10 w 16"/>
                    <a:gd name="T11" fmla="*/ 1 h 18"/>
                    <a:gd name="T12" fmla="*/ 7 w 16"/>
                    <a:gd name="T13" fmla="*/ 1 h 18"/>
                    <a:gd name="T14" fmla="*/ 1 w 16"/>
                    <a:gd name="T15" fmla="*/ 12 h 18"/>
                    <a:gd name="T16" fmla="*/ 2 w 16"/>
                    <a:gd name="T17" fmla="*/ 14 h 18"/>
                    <a:gd name="T18" fmla="*/ 9 w 16"/>
                    <a:gd name="T19" fmla="*/ 2 h 18"/>
                    <a:gd name="T20" fmla="*/ 14 w 16"/>
                    <a:gd name="T21" fmla="*/ 5 h 18"/>
                    <a:gd name="T22" fmla="*/ 8 w 16"/>
                    <a:gd name="T23" fmla="*/ 16 h 18"/>
                    <a:gd name="T24" fmla="*/ 3 w 16"/>
                    <a:gd name="T25" fmla="*/ 13 h 18"/>
                    <a:gd name="T26" fmla="*/ 9 w 16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2" y="14"/>
                      </a:move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8" y="18"/>
                        <a:pt x="9" y="18"/>
                        <a:pt x="10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6" y="4"/>
                        <a:pt x="15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0"/>
                        <a:pt x="7" y="0"/>
                        <a:pt x="7" y="1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13"/>
                        <a:pt x="1" y="14"/>
                        <a:pt x="2" y="14"/>
                      </a:cubicBezTo>
                      <a:close/>
                      <a:moveTo>
                        <a:pt x="9" y="2"/>
                      </a:move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3" y="13"/>
                        <a:pt x="3" y="13"/>
                        <a:pt x="3" y="13"/>
                      </a:cubicBezTo>
                      <a:lnTo>
                        <a:pt x="9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3" name="Freeform 688">
                  <a:extLst>
                    <a:ext uri="{FF2B5EF4-FFF2-40B4-BE49-F238E27FC236}">
                      <a16:creationId xmlns:a16="http://schemas.microsoft.com/office/drawing/2014/main" id="{5F536307-C72E-4C38-9D38-BE3A8F1AE3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2119" y="2042637"/>
                  <a:ext cx="38634" cy="52270"/>
                </a:xfrm>
                <a:custGeom>
                  <a:avLst/>
                  <a:gdLst>
                    <a:gd name="T0" fmla="*/ 12 w 14"/>
                    <a:gd name="T1" fmla="*/ 7 h 19"/>
                    <a:gd name="T2" fmla="*/ 13 w 14"/>
                    <a:gd name="T3" fmla="*/ 6 h 19"/>
                    <a:gd name="T4" fmla="*/ 13 w 14"/>
                    <a:gd name="T5" fmla="*/ 5 h 19"/>
                    <a:gd name="T6" fmla="*/ 6 w 14"/>
                    <a:gd name="T7" fmla="*/ 1 h 19"/>
                    <a:gd name="T8" fmla="*/ 5 w 14"/>
                    <a:gd name="T9" fmla="*/ 1 h 19"/>
                    <a:gd name="T10" fmla="*/ 2 w 14"/>
                    <a:gd name="T11" fmla="*/ 5 h 19"/>
                    <a:gd name="T12" fmla="*/ 2 w 14"/>
                    <a:gd name="T13" fmla="*/ 7 h 19"/>
                    <a:gd name="T14" fmla="*/ 4 w 14"/>
                    <a:gd name="T15" fmla="*/ 6 h 19"/>
                    <a:gd name="T16" fmla="*/ 6 w 14"/>
                    <a:gd name="T17" fmla="*/ 3 h 19"/>
                    <a:gd name="T18" fmla="*/ 8 w 14"/>
                    <a:gd name="T19" fmla="*/ 4 h 19"/>
                    <a:gd name="T20" fmla="*/ 0 w 14"/>
                    <a:gd name="T21" fmla="*/ 16 h 19"/>
                    <a:gd name="T22" fmla="*/ 5 w 14"/>
                    <a:gd name="T23" fmla="*/ 18 h 19"/>
                    <a:gd name="T24" fmla="*/ 6 w 14"/>
                    <a:gd name="T25" fmla="*/ 18 h 19"/>
                    <a:gd name="T26" fmla="*/ 6 w 14"/>
                    <a:gd name="T27" fmla="*/ 17 h 19"/>
                    <a:gd name="T28" fmla="*/ 3 w 14"/>
                    <a:gd name="T29" fmla="*/ 15 h 19"/>
                    <a:gd name="T30" fmla="*/ 9 w 14"/>
                    <a:gd name="T31" fmla="*/ 5 h 19"/>
                    <a:gd name="T32" fmla="*/ 12 w 14"/>
                    <a:gd name="T33" fmla="*/ 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12" y="7"/>
                      </a:moveTo>
                      <a:cubicBezTo>
                        <a:pt x="13" y="7"/>
                        <a:pt x="13" y="7"/>
                        <a:pt x="13" y="6"/>
                      </a:cubicBezTo>
                      <a:cubicBezTo>
                        <a:pt x="14" y="6"/>
                        <a:pt x="14" y="5"/>
                        <a:pt x="13" y="5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6"/>
                        <a:pt x="2" y="6"/>
                        <a:pt x="2" y="7"/>
                      </a:cubicBezTo>
                      <a:cubicBezTo>
                        <a:pt x="3" y="7"/>
                        <a:pt x="4" y="7"/>
                        <a:pt x="4" y="6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9"/>
                        <a:pt x="6" y="19"/>
                        <a:pt x="6" y="18"/>
                      </a:cubicBezTo>
                      <a:cubicBezTo>
                        <a:pt x="7" y="17"/>
                        <a:pt x="6" y="17"/>
                        <a:pt x="6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9" y="5"/>
                        <a:pt x="9" y="5"/>
                        <a:pt x="9" y="5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4" name="Freeform 689">
                  <a:extLst>
                    <a:ext uri="{FF2B5EF4-FFF2-40B4-BE49-F238E27FC236}">
                      <a16:creationId xmlns:a16="http://schemas.microsoft.com/office/drawing/2014/main" id="{C689C04D-A428-45C3-9D2C-1B9AEB3E88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01212" y="2022184"/>
                  <a:ext cx="45452" cy="49997"/>
                </a:xfrm>
                <a:custGeom>
                  <a:avLst/>
                  <a:gdLst>
                    <a:gd name="T0" fmla="*/ 1 w 16"/>
                    <a:gd name="T1" fmla="*/ 14 h 18"/>
                    <a:gd name="T2" fmla="*/ 6 w 16"/>
                    <a:gd name="T3" fmla="*/ 17 h 18"/>
                    <a:gd name="T4" fmla="*/ 9 w 16"/>
                    <a:gd name="T5" fmla="*/ 16 h 18"/>
                    <a:gd name="T6" fmla="*/ 15 w 16"/>
                    <a:gd name="T7" fmla="*/ 6 h 18"/>
                    <a:gd name="T8" fmla="*/ 15 w 16"/>
                    <a:gd name="T9" fmla="*/ 4 h 18"/>
                    <a:gd name="T10" fmla="*/ 10 w 16"/>
                    <a:gd name="T11" fmla="*/ 0 h 18"/>
                    <a:gd name="T12" fmla="*/ 7 w 16"/>
                    <a:gd name="T13" fmla="*/ 1 h 18"/>
                    <a:gd name="T14" fmla="*/ 1 w 16"/>
                    <a:gd name="T15" fmla="*/ 11 h 18"/>
                    <a:gd name="T16" fmla="*/ 1 w 16"/>
                    <a:gd name="T17" fmla="*/ 14 h 18"/>
                    <a:gd name="T18" fmla="*/ 9 w 16"/>
                    <a:gd name="T19" fmla="*/ 2 h 18"/>
                    <a:gd name="T20" fmla="*/ 14 w 16"/>
                    <a:gd name="T21" fmla="*/ 5 h 18"/>
                    <a:gd name="T22" fmla="*/ 7 w 16"/>
                    <a:gd name="T23" fmla="*/ 15 h 18"/>
                    <a:gd name="T24" fmla="*/ 2 w 16"/>
                    <a:gd name="T25" fmla="*/ 12 h 18"/>
                    <a:gd name="T26" fmla="*/ 9 w 16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" y="14"/>
                      </a:move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7"/>
                        <a:pt x="9" y="1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6" y="4"/>
                        <a:pt x="15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close/>
                      <a:moveTo>
                        <a:pt x="9" y="2"/>
                      </a:move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2" y="12"/>
                        <a:pt x="2" y="12"/>
                        <a:pt x="2" y="12"/>
                      </a:cubicBezTo>
                      <a:lnTo>
                        <a:pt x="9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5" name="Freeform 690">
                  <a:extLst>
                    <a:ext uri="{FF2B5EF4-FFF2-40B4-BE49-F238E27FC236}">
                      <a16:creationId xmlns:a16="http://schemas.microsoft.com/office/drawing/2014/main" id="{478A097F-9A17-4C19-A6C9-B23E22F95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940" y="1997185"/>
                  <a:ext cx="38634" cy="52270"/>
                </a:xfrm>
                <a:custGeom>
                  <a:avLst/>
                  <a:gdLst>
                    <a:gd name="T0" fmla="*/ 12 w 14"/>
                    <a:gd name="T1" fmla="*/ 7 h 19"/>
                    <a:gd name="T2" fmla="*/ 14 w 14"/>
                    <a:gd name="T3" fmla="*/ 6 h 19"/>
                    <a:gd name="T4" fmla="*/ 13 w 14"/>
                    <a:gd name="T5" fmla="*/ 5 h 19"/>
                    <a:gd name="T6" fmla="*/ 7 w 14"/>
                    <a:gd name="T7" fmla="*/ 0 h 19"/>
                    <a:gd name="T8" fmla="*/ 5 w 14"/>
                    <a:gd name="T9" fmla="*/ 1 h 19"/>
                    <a:gd name="T10" fmla="*/ 2 w 14"/>
                    <a:gd name="T11" fmla="*/ 5 h 19"/>
                    <a:gd name="T12" fmla="*/ 3 w 14"/>
                    <a:gd name="T13" fmla="*/ 6 h 19"/>
                    <a:gd name="T14" fmla="*/ 4 w 14"/>
                    <a:gd name="T15" fmla="*/ 6 h 19"/>
                    <a:gd name="T16" fmla="*/ 6 w 14"/>
                    <a:gd name="T17" fmla="*/ 3 h 19"/>
                    <a:gd name="T18" fmla="*/ 8 w 14"/>
                    <a:gd name="T19" fmla="*/ 4 h 19"/>
                    <a:gd name="T20" fmla="*/ 0 w 14"/>
                    <a:gd name="T21" fmla="*/ 15 h 19"/>
                    <a:gd name="T22" fmla="*/ 4 w 14"/>
                    <a:gd name="T23" fmla="*/ 18 h 19"/>
                    <a:gd name="T24" fmla="*/ 6 w 14"/>
                    <a:gd name="T25" fmla="*/ 18 h 19"/>
                    <a:gd name="T26" fmla="*/ 6 w 14"/>
                    <a:gd name="T27" fmla="*/ 16 h 19"/>
                    <a:gd name="T28" fmla="*/ 3 w 14"/>
                    <a:gd name="T29" fmla="*/ 15 h 19"/>
                    <a:gd name="T30" fmla="*/ 10 w 14"/>
                    <a:gd name="T31" fmla="*/ 5 h 19"/>
                    <a:gd name="T32" fmla="*/ 12 w 14"/>
                    <a:gd name="T33" fmla="*/ 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12" y="7"/>
                      </a:moveTo>
                      <a:cubicBezTo>
                        <a:pt x="13" y="7"/>
                        <a:pt x="13" y="7"/>
                        <a:pt x="14" y="6"/>
                      </a:cubicBezTo>
                      <a:cubicBezTo>
                        <a:pt x="14" y="6"/>
                        <a:pt x="14" y="5"/>
                        <a:pt x="13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5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6"/>
                        <a:pt x="3" y="6"/>
                      </a:cubicBezTo>
                      <a:cubicBezTo>
                        <a:pt x="3" y="7"/>
                        <a:pt x="4" y="7"/>
                        <a:pt x="4" y="6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8"/>
                        <a:pt x="5" y="19"/>
                        <a:pt x="6" y="18"/>
                      </a:cubicBezTo>
                      <a:cubicBezTo>
                        <a:pt x="6" y="17"/>
                        <a:pt x="6" y="17"/>
                        <a:pt x="6" y="16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10" y="5"/>
                        <a:pt x="10" y="5"/>
                        <a:pt x="10" y="5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6" name="Freeform 691">
                  <a:extLst>
                    <a:ext uri="{FF2B5EF4-FFF2-40B4-BE49-F238E27FC236}">
                      <a16:creationId xmlns:a16="http://schemas.microsoft.com/office/drawing/2014/main" id="{F257FB0E-DC0B-4008-9553-A1AFC9DA7C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33034" y="1976731"/>
                  <a:ext cx="45452" cy="47725"/>
                </a:xfrm>
                <a:custGeom>
                  <a:avLst/>
                  <a:gdLst>
                    <a:gd name="T0" fmla="*/ 6 w 17"/>
                    <a:gd name="T1" fmla="*/ 17 h 18"/>
                    <a:gd name="T2" fmla="*/ 9 w 17"/>
                    <a:gd name="T3" fmla="*/ 17 h 18"/>
                    <a:gd name="T4" fmla="*/ 16 w 17"/>
                    <a:gd name="T5" fmla="*/ 7 h 18"/>
                    <a:gd name="T6" fmla="*/ 15 w 17"/>
                    <a:gd name="T7" fmla="*/ 4 h 18"/>
                    <a:gd name="T8" fmla="*/ 11 w 17"/>
                    <a:gd name="T9" fmla="*/ 1 h 18"/>
                    <a:gd name="T10" fmla="*/ 8 w 17"/>
                    <a:gd name="T11" fmla="*/ 1 h 18"/>
                    <a:gd name="T12" fmla="*/ 1 w 17"/>
                    <a:gd name="T13" fmla="*/ 11 h 18"/>
                    <a:gd name="T14" fmla="*/ 1 w 17"/>
                    <a:gd name="T15" fmla="*/ 13 h 18"/>
                    <a:gd name="T16" fmla="*/ 6 w 17"/>
                    <a:gd name="T17" fmla="*/ 17 h 18"/>
                    <a:gd name="T18" fmla="*/ 9 w 17"/>
                    <a:gd name="T19" fmla="*/ 2 h 18"/>
                    <a:gd name="T20" fmla="*/ 14 w 17"/>
                    <a:gd name="T21" fmla="*/ 6 h 18"/>
                    <a:gd name="T22" fmla="*/ 7 w 17"/>
                    <a:gd name="T23" fmla="*/ 15 h 18"/>
                    <a:gd name="T24" fmla="*/ 3 w 17"/>
                    <a:gd name="T25" fmla="*/ 12 h 18"/>
                    <a:gd name="T26" fmla="*/ 9 w 17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6" y="17"/>
                      </a:moveTo>
                      <a:cubicBezTo>
                        <a:pt x="7" y="18"/>
                        <a:pt x="8" y="17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6" y="5"/>
                        <a:pt x="15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3"/>
                      </a:cubicBezTo>
                      <a:lnTo>
                        <a:pt x="6" y="17"/>
                      </a:lnTo>
                      <a:close/>
                      <a:moveTo>
                        <a:pt x="9" y="2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2"/>
                        <a:pt x="3" y="12"/>
                        <a:pt x="3" y="12"/>
                      </a:cubicBezTo>
                      <a:lnTo>
                        <a:pt x="9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7" name="Freeform 692">
                  <a:extLst>
                    <a:ext uri="{FF2B5EF4-FFF2-40B4-BE49-F238E27FC236}">
                      <a16:creationId xmlns:a16="http://schemas.microsoft.com/office/drawing/2014/main" id="{4AAB0E39-777B-489E-9CED-C97A35D5ABB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98944" y="1951733"/>
                  <a:ext cx="47725" cy="47725"/>
                </a:xfrm>
                <a:custGeom>
                  <a:avLst/>
                  <a:gdLst>
                    <a:gd name="T0" fmla="*/ 6 w 17"/>
                    <a:gd name="T1" fmla="*/ 17 h 18"/>
                    <a:gd name="T2" fmla="*/ 9 w 17"/>
                    <a:gd name="T3" fmla="*/ 17 h 18"/>
                    <a:gd name="T4" fmla="*/ 16 w 17"/>
                    <a:gd name="T5" fmla="*/ 7 h 18"/>
                    <a:gd name="T6" fmla="*/ 16 w 17"/>
                    <a:gd name="T7" fmla="*/ 4 h 18"/>
                    <a:gd name="T8" fmla="*/ 11 w 17"/>
                    <a:gd name="T9" fmla="*/ 1 h 18"/>
                    <a:gd name="T10" fmla="*/ 8 w 17"/>
                    <a:gd name="T11" fmla="*/ 1 h 18"/>
                    <a:gd name="T12" fmla="*/ 1 w 17"/>
                    <a:gd name="T13" fmla="*/ 11 h 18"/>
                    <a:gd name="T14" fmla="*/ 1 w 17"/>
                    <a:gd name="T15" fmla="*/ 14 h 18"/>
                    <a:gd name="T16" fmla="*/ 6 w 17"/>
                    <a:gd name="T17" fmla="*/ 17 h 18"/>
                    <a:gd name="T18" fmla="*/ 10 w 17"/>
                    <a:gd name="T19" fmla="*/ 3 h 18"/>
                    <a:gd name="T20" fmla="*/ 14 w 17"/>
                    <a:gd name="T21" fmla="*/ 6 h 18"/>
                    <a:gd name="T22" fmla="*/ 7 w 17"/>
                    <a:gd name="T23" fmla="*/ 16 h 18"/>
                    <a:gd name="T24" fmla="*/ 2 w 17"/>
                    <a:gd name="T25" fmla="*/ 12 h 18"/>
                    <a:gd name="T26" fmla="*/ 10 w 17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6" y="17"/>
                      </a:move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lnTo>
                        <a:pt x="6" y="17"/>
                      </a:lnTo>
                      <a:close/>
                      <a:moveTo>
                        <a:pt x="10" y="3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2" y="12"/>
                        <a:pt x="2" y="12"/>
                        <a:pt x="2" y="12"/>
                      </a:cubicBezTo>
                      <a:lnTo>
                        <a:pt x="1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8" name="Freeform 693">
                  <a:extLst>
                    <a:ext uri="{FF2B5EF4-FFF2-40B4-BE49-F238E27FC236}">
                      <a16:creationId xmlns:a16="http://schemas.microsoft.com/office/drawing/2014/main" id="{B2CBA93F-7CBF-4634-AA02-C139F584B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3946" y="1926734"/>
                  <a:ext cx="38634" cy="49997"/>
                </a:xfrm>
                <a:custGeom>
                  <a:avLst/>
                  <a:gdLst>
                    <a:gd name="T0" fmla="*/ 13 w 14"/>
                    <a:gd name="T1" fmla="*/ 7 h 18"/>
                    <a:gd name="T2" fmla="*/ 14 w 14"/>
                    <a:gd name="T3" fmla="*/ 7 h 18"/>
                    <a:gd name="T4" fmla="*/ 14 w 14"/>
                    <a:gd name="T5" fmla="*/ 5 h 18"/>
                    <a:gd name="T6" fmla="*/ 7 w 14"/>
                    <a:gd name="T7" fmla="*/ 0 h 18"/>
                    <a:gd name="T8" fmla="*/ 6 w 14"/>
                    <a:gd name="T9" fmla="*/ 0 h 18"/>
                    <a:gd name="T10" fmla="*/ 3 w 14"/>
                    <a:gd name="T11" fmla="*/ 4 h 18"/>
                    <a:gd name="T12" fmla="*/ 3 w 14"/>
                    <a:gd name="T13" fmla="*/ 6 h 18"/>
                    <a:gd name="T14" fmla="*/ 4 w 14"/>
                    <a:gd name="T15" fmla="*/ 6 h 18"/>
                    <a:gd name="T16" fmla="*/ 7 w 14"/>
                    <a:gd name="T17" fmla="*/ 2 h 18"/>
                    <a:gd name="T18" fmla="*/ 9 w 14"/>
                    <a:gd name="T19" fmla="*/ 4 h 18"/>
                    <a:gd name="T20" fmla="*/ 0 w 14"/>
                    <a:gd name="T21" fmla="*/ 15 h 18"/>
                    <a:gd name="T22" fmla="*/ 4 w 14"/>
                    <a:gd name="T23" fmla="*/ 18 h 18"/>
                    <a:gd name="T24" fmla="*/ 5 w 14"/>
                    <a:gd name="T25" fmla="*/ 18 h 18"/>
                    <a:gd name="T26" fmla="*/ 5 w 14"/>
                    <a:gd name="T27" fmla="*/ 16 h 18"/>
                    <a:gd name="T28" fmla="*/ 3 w 14"/>
                    <a:gd name="T29" fmla="*/ 14 h 18"/>
                    <a:gd name="T30" fmla="*/ 10 w 14"/>
                    <a:gd name="T31" fmla="*/ 5 h 18"/>
                    <a:gd name="T32" fmla="*/ 13 w 14"/>
                    <a:gd name="T33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8">
                      <a:moveTo>
                        <a:pt x="13" y="7"/>
                      </a:moveTo>
                      <a:cubicBezTo>
                        <a:pt x="13" y="7"/>
                        <a:pt x="14" y="7"/>
                        <a:pt x="14" y="7"/>
                      </a:cubicBezTo>
                      <a:cubicBezTo>
                        <a:pt x="14" y="6"/>
                        <a:pt x="14" y="6"/>
                        <a:pt x="14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6" y="0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5"/>
                        <a:pt x="2" y="5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8"/>
                        <a:pt x="5" y="18"/>
                        <a:pt x="5" y="18"/>
                      </a:cubicBezTo>
                      <a:cubicBezTo>
                        <a:pt x="6" y="17"/>
                        <a:pt x="6" y="16"/>
                        <a:pt x="5" y="1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0" y="5"/>
                        <a:pt x="10" y="5"/>
                        <a:pt x="10" y="5"/>
                      </a:cubicBezTo>
                      <a:lnTo>
                        <a:pt x="13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39" name="Freeform 694">
                  <a:extLst>
                    <a:ext uri="{FF2B5EF4-FFF2-40B4-BE49-F238E27FC236}">
                      <a16:creationId xmlns:a16="http://schemas.microsoft.com/office/drawing/2014/main" id="{B2A6D06F-ADC8-4988-8A63-8B194019F8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35312" y="1901735"/>
                  <a:ext cx="47725" cy="45452"/>
                </a:xfrm>
                <a:custGeom>
                  <a:avLst/>
                  <a:gdLst>
                    <a:gd name="T0" fmla="*/ 5 w 17"/>
                    <a:gd name="T1" fmla="*/ 17 h 17"/>
                    <a:gd name="T2" fmla="*/ 8 w 17"/>
                    <a:gd name="T3" fmla="*/ 16 h 17"/>
                    <a:gd name="T4" fmla="*/ 16 w 17"/>
                    <a:gd name="T5" fmla="*/ 7 h 17"/>
                    <a:gd name="T6" fmla="*/ 16 w 17"/>
                    <a:gd name="T7" fmla="*/ 4 h 17"/>
                    <a:gd name="T8" fmla="*/ 11 w 17"/>
                    <a:gd name="T9" fmla="*/ 1 h 17"/>
                    <a:gd name="T10" fmla="*/ 8 w 17"/>
                    <a:gd name="T11" fmla="*/ 1 h 17"/>
                    <a:gd name="T12" fmla="*/ 1 w 17"/>
                    <a:gd name="T13" fmla="*/ 10 h 17"/>
                    <a:gd name="T14" fmla="*/ 1 w 17"/>
                    <a:gd name="T15" fmla="*/ 13 h 17"/>
                    <a:gd name="T16" fmla="*/ 5 w 17"/>
                    <a:gd name="T17" fmla="*/ 17 h 17"/>
                    <a:gd name="T18" fmla="*/ 10 w 17"/>
                    <a:gd name="T19" fmla="*/ 2 h 17"/>
                    <a:gd name="T20" fmla="*/ 14 w 17"/>
                    <a:gd name="T21" fmla="*/ 6 h 17"/>
                    <a:gd name="T22" fmla="*/ 7 w 17"/>
                    <a:gd name="T23" fmla="*/ 15 h 17"/>
                    <a:gd name="T24" fmla="*/ 2 w 17"/>
                    <a:gd name="T25" fmla="*/ 11 h 17"/>
                    <a:gd name="T26" fmla="*/ 10 w 17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5" y="17"/>
                      </a:moveTo>
                      <a:cubicBezTo>
                        <a:pt x="6" y="17"/>
                        <a:pt x="8" y="17"/>
                        <a:pt x="8" y="1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lnTo>
                        <a:pt x="5" y="17"/>
                      </a:lnTo>
                      <a:close/>
                      <a:moveTo>
                        <a:pt x="10" y="2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0" name="Freeform 695">
                  <a:extLst>
                    <a:ext uri="{FF2B5EF4-FFF2-40B4-BE49-F238E27FC236}">
                      <a16:creationId xmlns:a16="http://schemas.microsoft.com/office/drawing/2014/main" id="{89313850-9B6E-467B-8214-B147094DA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0313" y="1872192"/>
                  <a:ext cx="40907" cy="49997"/>
                </a:xfrm>
                <a:custGeom>
                  <a:avLst/>
                  <a:gdLst>
                    <a:gd name="T0" fmla="*/ 13 w 15"/>
                    <a:gd name="T1" fmla="*/ 7 h 18"/>
                    <a:gd name="T2" fmla="*/ 14 w 15"/>
                    <a:gd name="T3" fmla="*/ 7 h 18"/>
                    <a:gd name="T4" fmla="*/ 14 w 15"/>
                    <a:gd name="T5" fmla="*/ 6 h 18"/>
                    <a:gd name="T6" fmla="*/ 8 w 15"/>
                    <a:gd name="T7" fmla="*/ 0 h 18"/>
                    <a:gd name="T8" fmla="*/ 7 w 15"/>
                    <a:gd name="T9" fmla="*/ 0 h 18"/>
                    <a:gd name="T10" fmla="*/ 3 w 15"/>
                    <a:gd name="T11" fmla="*/ 4 h 18"/>
                    <a:gd name="T12" fmla="*/ 3 w 15"/>
                    <a:gd name="T13" fmla="*/ 6 h 18"/>
                    <a:gd name="T14" fmla="*/ 5 w 15"/>
                    <a:gd name="T15" fmla="*/ 6 h 18"/>
                    <a:gd name="T16" fmla="*/ 7 w 15"/>
                    <a:gd name="T17" fmla="*/ 3 h 18"/>
                    <a:gd name="T18" fmla="*/ 9 w 15"/>
                    <a:gd name="T19" fmla="*/ 4 h 18"/>
                    <a:gd name="T20" fmla="*/ 0 w 15"/>
                    <a:gd name="T21" fmla="*/ 14 h 18"/>
                    <a:gd name="T22" fmla="*/ 4 w 15"/>
                    <a:gd name="T23" fmla="*/ 18 h 18"/>
                    <a:gd name="T24" fmla="*/ 5 w 15"/>
                    <a:gd name="T25" fmla="*/ 18 h 18"/>
                    <a:gd name="T26" fmla="*/ 5 w 15"/>
                    <a:gd name="T27" fmla="*/ 16 h 18"/>
                    <a:gd name="T28" fmla="*/ 3 w 15"/>
                    <a:gd name="T29" fmla="*/ 14 h 18"/>
                    <a:gd name="T30" fmla="*/ 11 w 15"/>
                    <a:gd name="T31" fmla="*/ 5 h 18"/>
                    <a:gd name="T32" fmla="*/ 13 w 15"/>
                    <a:gd name="T33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13" y="7"/>
                      </a:moveTo>
                      <a:cubicBezTo>
                        <a:pt x="13" y="7"/>
                        <a:pt x="14" y="8"/>
                        <a:pt x="14" y="7"/>
                      </a:cubicBezTo>
                      <a:cubicBezTo>
                        <a:pt x="15" y="6"/>
                        <a:pt x="15" y="6"/>
                        <a:pt x="14" y="6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5"/>
                        <a:pt x="3" y="5"/>
                        <a:pt x="3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8"/>
                        <a:pt x="5" y="18"/>
                        <a:pt x="5" y="18"/>
                      </a:cubicBezTo>
                      <a:cubicBezTo>
                        <a:pt x="6" y="17"/>
                        <a:pt x="5" y="16"/>
                        <a:pt x="5" y="1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1" y="5"/>
                        <a:pt x="11" y="5"/>
                        <a:pt x="11" y="5"/>
                      </a:cubicBezTo>
                      <a:lnTo>
                        <a:pt x="13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1" name="Freeform 696">
                  <a:extLst>
                    <a:ext uri="{FF2B5EF4-FFF2-40B4-BE49-F238E27FC236}">
                      <a16:creationId xmlns:a16="http://schemas.microsoft.com/office/drawing/2014/main" id="{67F77B7E-9453-4036-9607-78F74985E8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71679" y="1844920"/>
                  <a:ext cx="47725" cy="49997"/>
                </a:xfrm>
                <a:custGeom>
                  <a:avLst/>
                  <a:gdLst>
                    <a:gd name="T0" fmla="*/ 6 w 17"/>
                    <a:gd name="T1" fmla="*/ 17 h 18"/>
                    <a:gd name="T2" fmla="*/ 9 w 17"/>
                    <a:gd name="T3" fmla="*/ 17 h 18"/>
                    <a:gd name="T4" fmla="*/ 17 w 17"/>
                    <a:gd name="T5" fmla="*/ 8 h 18"/>
                    <a:gd name="T6" fmla="*/ 16 w 17"/>
                    <a:gd name="T7" fmla="*/ 5 h 18"/>
                    <a:gd name="T8" fmla="*/ 12 w 17"/>
                    <a:gd name="T9" fmla="*/ 1 h 18"/>
                    <a:gd name="T10" fmla="*/ 9 w 17"/>
                    <a:gd name="T11" fmla="*/ 1 h 18"/>
                    <a:gd name="T12" fmla="*/ 1 w 17"/>
                    <a:gd name="T13" fmla="*/ 10 h 18"/>
                    <a:gd name="T14" fmla="*/ 1 w 17"/>
                    <a:gd name="T15" fmla="*/ 13 h 18"/>
                    <a:gd name="T16" fmla="*/ 6 w 17"/>
                    <a:gd name="T17" fmla="*/ 17 h 18"/>
                    <a:gd name="T18" fmla="*/ 11 w 17"/>
                    <a:gd name="T19" fmla="*/ 3 h 18"/>
                    <a:gd name="T20" fmla="*/ 15 w 17"/>
                    <a:gd name="T21" fmla="*/ 7 h 18"/>
                    <a:gd name="T22" fmla="*/ 7 w 17"/>
                    <a:gd name="T23" fmla="*/ 15 h 18"/>
                    <a:gd name="T24" fmla="*/ 3 w 17"/>
                    <a:gd name="T25" fmla="*/ 11 h 18"/>
                    <a:gd name="T26" fmla="*/ 11 w 17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6" y="17"/>
                      </a:moveTo>
                      <a:cubicBezTo>
                        <a:pt x="6" y="18"/>
                        <a:pt x="8" y="18"/>
                        <a:pt x="9" y="17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lnTo>
                        <a:pt x="6" y="17"/>
                      </a:lnTo>
                      <a:close/>
                      <a:moveTo>
                        <a:pt x="11" y="3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1"/>
                        <a:pt x="3" y="11"/>
                        <a:pt x="3" y="11"/>
                      </a:cubicBezTo>
                      <a:lnTo>
                        <a:pt x="11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2" name="Freeform 697">
                  <a:extLst>
                    <a:ext uri="{FF2B5EF4-FFF2-40B4-BE49-F238E27FC236}">
                      <a16:creationId xmlns:a16="http://schemas.microsoft.com/office/drawing/2014/main" id="{A7388B36-F3BD-4E37-B1BC-E6A19F62A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8953" y="1817649"/>
                  <a:ext cx="43179" cy="49997"/>
                </a:xfrm>
                <a:custGeom>
                  <a:avLst/>
                  <a:gdLst>
                    <a:gd name="T0" fmla="*/ 13 w 15"/>
                    <a:gd name="T1" fmla="*/ 7 h 18"/>
                    <a:gd name="T2" fmla="*/ 14 w 15"/>
                    <a:gd name="T3" fmla="*/ 7 h 18"/>
                    <a:gd name="T4" fmla="*/ 14 w 15"/>
                    <a:gd name="T5" fmla="*/ 6 h 18"/>
                    <a:gd name="T6" fmla="*/ 9 w 15"/>
                    <a:gd name="T7" fmla="*/ 0 h 18"/>
                    <a:gd name="T8" fmla="*/ 7 w 15"/>
                    <a:gd name="T9" fmla="*/ 0 h 18"/>
                    <a:gd name="T10" fmla="*/ 4 w 15"/>
                    <a:gd name="T11" fmla="*/ 4 h 18"/>
                    <a:gd name="T12" fmla="*/ 4 w 15"/>
                    <a:gd name="T13" fmla="*/ 6 h 18"/>
                    <a:gd name="T14" fmla="*/ 5 w 15"/>
                    <a:gd name="T15" fmla="*/ 6 h 18"/>
                    <a:gd name="T16" fmla="*/ 8 w 15"/>
                    <a:gd name="T17" fmla="*/ 3 h 18"/>
                    <a:gd name="T18" fmla="*/ 9 w 15"/>
                    <a:gd name="T19" fmla="*/ 4 h 18"/>
                    <a:gd name="T20" fmla="*/ 0 w 15"/>
                    <a:gd name="T21" fmla="*/ 14 h 18"/>
                    <a:gd name="T22" fmla="*/ 3 w 15"/>
                    <a:gd name="T23" fmla="*/ 17 h 18"/>
                    <a:gd name="T24" fmla="*/ 5 w 15"/>
                    <a:gd name="T25" fmla="*/ 17 h 18"/>
                    <a:gd name="T26" fmla="*/ 5 w 15"/>
                    <a:gd name="T27" fmla="*/ 16 h 18"/>
                    <a:gd name="T28" fmla="*/ 3 w 15"/>
                    <a:gd name="T29" fmla="*/ 14 h 18"/>
                    <a:gd name="T30" fmla="*/ 11 w 15"/>
                    <a:gd name="T31" fmla="*/ 5 h 18"/>
                    <a:gd name="T32" fmla="*/ 13 w 15"/>
                    <a:gd name="T33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13" y="7"/>
                      </a:moveTo>
                      <a:cubicBezTo>
                        <a:pt x="13" y="8"/>
                        <a:pt x="14" y="8"/>
                        <a:pt x="14" y="7"/>
                      </a:cubicBezTo>
                      <a:cubicBezTo>
                        <a:pt x="15" y="7"/>
                        <a:pt x="15" y="6"/>
                        <a:pt x="14" y="6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5"/>
                        <a:pt x="3" y="5"/>
                        <a:pt x="4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18"/>
                        <a:pt x="4" y="18"/>
                        <a:pt x="5" y="17"/>
                      </a:cubicBezTo>
                      <a:cubicBezTo>
                        <a:pt x="5" y="17"/>
                        <a:pt x="5" y="16"/>
                        <a:pt x="5" y="1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1" y="5"/>
                        <a:pt x="11" y="5"/>
                        <a:pt x="11" y="5"/>
                      </a:cubicBezTo>
                      <a:lnTo>
                        <a:pt x="13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3" name="Freeform 698">
                  <a:extLst>
                    <a:ext uri="{FF2B5EF4-FFF2-40B4-BE49-F238E27FC236}">
                      <a16:creationId xmlns:a16="http://schemas.microsoft.com/office/drawing/2014/main" id="{04E3D6A5-951D-409F-9FE9-C8774CF898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12591" y="1790378"/>
                  <a:ext cx="47725" cy="47725"/>
                </a:xfrm>
                <a:custGeom>
                  <a:avLst/>
                  <a:gdLst>
                    <a:gd name="T0" fmla="*/ 5 w 17"/>
                    <a:gd name="T1" fmla="*/ 16 h 17"/>
                    <a:gd name="T2" fmla="*/ 8 w 17"/>
                    <a:gd name="T3" fmla="*/ 16 h 17"/>
                    <a:gd name="T4" fmla="*/ 16 w 17"/>
                    <a:gd name="T5" fmla="*/ 8 h 17"/>
                    <a:gd name="T6" fmla="*/ 16 w 17"/>
                    <a:gd name="T7" fmla="*/ 5 h 17"/>
                    <a:gd name="T8" fmla="*/ 12 w 17"/>
                    <a:gd name="T9" fmla="*/ 1 h 17"/>
                    <a:gd name="T10" fmla="*/ 9 w 17"/>
                    <a:gd name="T11" fmla="*/ 1 h 17"/>
                    <a:gd name="T12" fmla="*/ 1 w 17"/>
                    <a:gd name="T13" fmla="*/ 9 h 17"/>
                    <a:gd name="T14" fmla="*/ 1 w 17"/>
                    <a:gd name="T15" fmla="*/ 12 h 17"/>
                    <a:gd name="T16" fmla="*/ 5 w 17"/>
                    <a:gd name="T17" fmla="*/ 16 h 17"/>
                    <a:gd name="T18" fmla="*/ 10 w 17"/>
                    <a:gd name="T19" fmla="*/ 2 h 17"/>
                    <a:gd name="T20" fmla="*/ 15 w 17"/>
                    <a:gd name="T21" fmla="*/ 6 h 17"/>
                    <a:gd name="T22" fmla="*/ 6 w 17"/>
                    <a:gd name="T23" fmla="*/ 15 h 17"/>
                    <a:gd name="T24" fmla="*/ 2 w 17"/>
                    <a:gd name="T25" fmla="*/ 10 h 17"/>
                    <a:gd name="T26" fmla="*/ 10 w 17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5" y="16"/>
                      </a:move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lnTo>
                        <a:pt x="5" y="16"/>
                      </a:lnTo>
                      <a:close/>
                      <a:moveTo>
                        <a:pt x="10" y="2"/>
                      </a:move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2" y="10"/>
                        <a:pt x="2" y="10"/>
                        <a:pt x="2" y="10"/>
                      </a:cubicBez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4" name="Freeform 699">
                  <a:extLst>
                    <a:ext uri="{FF2B5EF4-FFF2-40B4-BE49-F238E27FC236}">
                      <a16:creationId xmlns:a16="http://schemas.microsoft.com/office/drawing/2014/main" id="{6ECB577E-BB5E-4862-B052-C0ED21464B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83047" y="1758561"/>
                  <a:ext cx="49997" cy="47725"/>
                </a:xfrm>
                <a:custGeom>
                  <a:avLst/>
                  <a:gdLst>
                    <a:gd name="T0" fmla="*/ 5 w 18"/>
                    <a:gd name="T1" fmla="*/ 17 h 17"/>
                    <a:gd name="T2" fmla="*/ 8 w 18"/>
                    <a:gd name="T3" fmla="*/ 17 h 17"/>
                    <a:gd name="T4" fmla="*/ 17 w 18"/>
                    <a:gd name="T5" fmla="*/ 8 h 17"/>
                    <a:gd name="T6" fmla="*/ 17 w 18"/>
                    <a:gd name="T7" fmla="*/ 6 h 17"/>
                    <a:gd name="T8" fmla="*/ 13 w 18"/>
                    <a:gd name="T9" fmla="*/ 1 h 17"/>
                    <a:gd name="T10" fmla="*/ 10 w 18"/>
                    <a:gd name="T11" fmla="*/ 1 h 17"/>
                    <a:gd name="T12" fmla="*/ 1 w 18"/>
                    <a:gd name="T13" fmla="*/ 9 h 17"/>
                    <a:gd name="T14" fmla="*/ 1 w 18"/>
                    <a:gd name="T15" fmla="*/ 12 h 17"/>
                    <a:gd name="T16" fmla="*/ 5 w 18"/>
                    <a:gd name="T17" fmla="*/ 17 h 17"/>
                    <a:gd name="T18" fmla="*/ 11 w 18"/>
                    <a:gd name="T19" fmla="*/ 3 h 17"/>
                    <a:gd name="T20" fmla="*/ 15 w 18"/>
                    <a:gd name="T21" fmla="*/ 7 h 17"/>
                    <a:gd name="T22" fmla="*/ 7 w 18"/>
                    <a:gd name="T23" fmla="*/ 15 h 17"/>
                    <a:gd name="T24" fmla="*/ 3 w 18"/>
                    <a:gd name="T25" fmla="*/ 11 h 17"/>
                    <a:gd name="T26" fmla="*/ 11 w 18"/>
                    <a:gd name="T2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5" y="17"/>
                      </a:moveTo>
                      <a:cubicBezTo>
                        <a:pt x="6" y="17"/>
                        <a:pt x="7" y="17"/>
                        <a:pt x="8" y="17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8"/>
                        <a:pt x="18" y="6"/>
                        <a:pt x="17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0"/>
                        <a:pt x="11" y="0"/>
                        <a:pt x="10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lnTo>
                        <a:pt x="5" y="17"/>
                      </a:lnTo>
                      <a:close/>
                      <a:moveTo>
                        <a:pt x="11" y="3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1"/>
                        <a:pt x="3" y="11"/>
                        <a:pt x="3" y="11"/>
                      </a:cubicBezTo>
                      <a:lnTo>
                        <a:pt x="11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5" name="Freeform 700">
                  <a:extLst>
                    <a:ext uri="{FF2B5EF4-FFF2-40B4-BE49-F238E27FC236}">
                      <a16:creationId xmlns:a16="http://schemas.microsoft.com/office/drawing/2014/main" id="{B6C088EB-8650-4C91-B6AB-629EC32E1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321" y="1729017"/>
                  <a:ext cx="45452" cy="49997"/>
                </a:xfrm>
                <a:custGeom>
                  <a:avLst/>
                  <a:gdLst>
                    <a:gd name="T0" fmla="*/ 14 w 16"/>
                    <a:gd name="T1" fmla="*/ 8 h 18"/>
                    <a:gd name="T2" fmla="*/ 15 w 16"/>
                    <a:gd name="T3" fmla="*/ 8 h 18"/>
                    <a:gd name="T4" fmla="*/ 16 w 16"/>
                    <a:gd name="T5" fmla="*/ 7 h 18"/>
                    <a:gd name="T6" fmla="*/ 10 w 16"/>
                    <a:gd name="T7" fmla="*/ 1 h 18"/>
                    <a:gd name="T8" fmla="*/ 9 w 16"/>
                    <a:gd name="T9" fmla="*/ 1 h 18"/>
                    <a:gd name="T10" fmla="*/ 5 w 16"/>
                    <a:gd name="T11" fmla="*/ 4 h 18"/>
                    <a:gd name="T12" fmla="*/ 5 w 16"/>
                    <a:gd name="T13" fmla="*/ 5 h 18"/>
                    <a:gd name="T14" fmla="*/ 6 w 16"/>
                    <a:gd name="T15" fmla="*/ 6 h 18"/>
                    <a:gd name="T16" fmla="*/ 9 w 16"/>
                    <a:gd name="T17" fmla="*/ 3 h 18"/>
                    <a:gd name="T18" fmla="*/ 11 w 16"/>
                    <a:gd name="T19" fmla="*/ 4 h 18"/>
                    <a:gd name="T20" fmla="*/ 0 w 16"/>
                    <a:gd name="T21" fmla="*/ 14 h 18"/>
                    <a:gd name="T22" fmla="*/ 4 w 16"/>
                    <a:gd name="T23" fmla="*/ 17 h 18"/>
                    <a:gd name="T24" fmla="*/ 5 w 16"/>
                    <a:gd name="T25" fmla="*/ 17 h 18"/>
                    <a:gd name="T26" fmla="*/ 5 w 16"/>
                    <a:gd name="T27" fmla="*/ 16 h 18"/>
                    <a:gd name="T28" fmla="*/ 3 w 16"/>
                    <a:gd name="T29" fmla="*/ 14 h 18"/>
                    <a:gd name="T30" fmla="*/ 12 w 16"/>
                    <a:gd name="T31" fmla="*/ 6 h 18"/>
                    <a:gd name="T32" fmla="*/ 14 w 16"/>
                    <a:gd name="T33" fmla="*/ 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8">
                      <a:moveTo>
                        <a:pt x="14" y="8"/>
                      </a:moveTo>
                      <a:cubicBezTo>
                        <a:pt x="14" y="8"/>
                        <a:pt x="15" y="9"/>
                        <a:pt x="15" y="8"/>
                      </a:cubicBezTo>
                      <a:cubicBezTo>
                        <a:pt x="16" y="8"/>
                        <a:pt x="16" y="7"/>
                        <a:pt x="16" y="7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9" y="0"/>
                        <a:pt x="9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4" y="4"/>
                        <a:pt x="4" y="5"/>
                        <a:pt x="5" y="5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8"/>
                        <a:pt x="5" y="18"/>
                        <a:pt x="5" y="17"/>
                      </a:cubicBezTo>
                      <a:cubicBezTo>
                        <a:pt x="6" y="17"/>
                        <a:pt x="6" y="16"/>
                        <a:pt x="5" y="16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6" name="Freeform 701">
                  <a:extLst>
                    <a:ext uri="{FF2B5EF4-FFF2-40B4-BE49-F238E27FC236}">
                      <a16:creationId xmlns:a16="http://schemas.microsoft.com/office/drawing/2014/main" id="{F889095D-2B37-4D47-A836-454CC89BA1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28505" y="1699474"/>
                  <a:ext cx="49997" cy="45452"/>
                </a:xfrm>
                <a:custGeom>
                  <a:avLst/>
                  <a:gdLst>
                    <a:gd name="T0" fmla="*/ 17 w 18"/>
                    <a:gd name="T1" fmla="*/ 6 h 17"/>
                    <a:gd name="T2" fmla="*/ 13 w 18"/>
                    <a:gd name="T3" fmla="*/ 1 h 17"/>
                    <a:gd name="T4" fmla="*/ 10 w 18"/>
                    <a:gd name="T5" fmla="*/ 1 h 17"/>
                    <a:gd name="T6" fmla="*/ 1 w 18"/>
                    <a:gd name="T7" fmla="*/ 9 h 17"/>
                    <a:gd name="T8" fmla="*/ 1 w 18"/>
                    <a:gd name="T9" fmla="*/ 12 h 17"/>
                    <a:gd name="T10" fmla="*/ 5 w 18"/>
                    <a:gd name="T11" fmla="*/ 16 h 17"/>
                    <a:gd name="T12" fmla="*/ 8 w 18"/>
                    <a:gd name="T13" fmla="*/ 17 h 17"/>
                    <a:gd name="T14" fmla="*/ 17 w 18"/>
                    <a:gd name="T15" fmla="*/ 9 h 17"/>
                    <a:gd name="T16" fmla="*/ 17 w 18"/>
                    <a:gd name="T17" fmla="*/ 6 h 17"/>
                    <a:gd name="T18" fmla="*/ 7 w 18"/>
                    <a:gd name="T19" fmla="*/ 15 h 17"/>
                    <a:gd name="T20" fmla="*/ 3 w 18"/>
                    <a:gd name="T21" fmla="*/ 10 h 17"/>
                    <a:gd name="T22" fmla="*/ 12 w 18"/>
                    <a:gd name="T23" fmla="*/ 3 h 17"/>
                    <a:gd name="T24" fmla="*/ 15 w 18"/>
                    <a:gd name="T25" fmla="*/ 7 h 17"/>
                    <a:gd name="T26" fmla="*/ 7 w 18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17" y="6"/>
                      </a:move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0"/>
                        <a:pt x="11" y="0"/>
                        <a:pt x="10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7" y="17"/>
                        <a:pt x="8" y="17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lose/>
                      <a:moveTo>
                        <a:pt x="7" y="15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7" name="Freeform 702">
                  <a:extLst>
                    <a:ext uri="{FF2B5EF4-FFF2-40B4-BE49-F238E27FC236}">
                      <a16:creationId xmlns:a16="http://schemas.microsoft.com/office/drawing/2014/main" id="{0201C713-4B9E-464B-AFD1-140977D5D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8051" y="1667657"/>
                  <a:ext cx="45452" cy="47725"/>
                </a:xfrm>
                <a:custGeom>
                  <a:avLst/>
                  <a:gdLst>
                    <a:gd name="T0" fmla="*/ 3 w 16"/>
                    <a:gd name="T1" fmla="*/ 17 h 17"/>
                    <a:gd name="T2" fmla="*/ 4 w 16"/>
                    <a:gd name="T3" fmla="*/ 17 h 17"/>
                    <a:gd name="T4" fmla="*/ 4 w 16"/>
                    <a:gd name="T5" fmla="*/ 15 h 17"/>
                    <a:gd name="T6" fmla="*/ 3 w 16"/>
                    <a:gd name="T7" fmla="*/ 13 h 17"/>
                    <a:gd name="T8" fmla="*/ 12 w 16"/>
                    <a:gd name="T9" fmla="*/ 6 h 17"/>
                    <a:gd name="T10" fmla="*/ 14 w 16"/>
                    <a:gd name="T11" fmla="*/ 8 h 17"/>
                    <a:gd name="T12" fmla="*/ 15 w 16"/>
                    <a:gd name="T13" fmla="*/ 8 h 17"/>
                    <a:gd name="T14" fmla="*/ 15 w 16"/>
                    <a:gd name="T15" fmla="*/ 7 h 17"/>
                    <a:gd name="T16" fmla="*/ 10 w 16"/>
                    <a:gd name="T17" fmla="*/ 0 h 17"/>
                    <a:gd name="T18" fmla="*/ 9 w 16"/>
                    <a:gd name="T19" fmla="*/ 0 h 17"/>
                    <a:gd name="T20" fmla="*/ 5 w 16"/>
                    <a:gd name="T21" fmla="*/ 3 h 17"/>
                    <a:gd name="T22" fmla="*/ 4 w 16"/>
                    <a:gd name="T23" fmla="*/ 5 h 17"/>
                    <a:gd name="T24" fmla="*/ 6 w 16"/>
                    <a:gd name="T25" fmla="*/ 5 h 17"/>
                    <a:gd name="T26" fmla="*/ 9 w 16"/>
                    <a:gd name="T27" fmla="*/ 2 h 17"/>
                    <a:gd name="T28" fmla="*/ 10 w 16"/>
                    <a:gd name="T29" fmla="*/ 4 h 17"/>
                    <a:gd name="T30" fmla="*/ 0 w 16"/>
                    <a:gd name="T31" fmla="*/ 13 h 17"/>
                    <a:gd name="T32" fmla="*/ 3 w 16"/>
                    <a:gd name="T3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3" y="17"/>
                      </a:moveTo>
                      <a:cubicBezTo>
                        <a:pt x="3" y="17"/>
                        <a:pt x="4" y="17"/>
                        <a:pt x="4" y="17"/>
                      </a:cubicBezTo>
                      <a:cubicBezTo>
                        <a:pt x="5" y="16"/>
                        <a:pt x="5" y="16"/>
                        <a:pt x="4" y="15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8"/>
                        <a:pt x="14" y="8"/>
                        <a:pt x="15" y="8"/>
                      </a:cubicBezTo>
                      <a:cubicBezTo>
                        <a:pt x="16" y="8"/>
                        <a:pt x="16" y="7"/>
                        <a:pt x="15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5" y="6"/>
                        <a:pt x="5" y="5"/>
                        <a:pt x="6" y="5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0" y="13"/>
                        <a:pt x="0" y="13"/>
                        <a:pt x="0" y="13"/>
                      </a:cubicBezTo>
                      <a:lnTo>
                        <a:pt x="3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8" name="Freeform 703">
                  <a:extLst>
                    <a:ext uri="{FF2B5EF4-FFF2-40B4-BE49-F238E27FC236}">
                      <a16:creationId xmlns:a16="http://schemas.microsoft.com/office/drawing/2014/main" id="{8F090243-4FE9-4F50-8816-FD6DB4D82A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76235" y="1638113"/>
                  <a:ext cx="47725" cy="43180"/>
                </a:xfrm>
                <a:custGeom>
                  <a:avLst/>
                  <a:gdLst>
                    <a:gd name="T0" fmla="*/ 5 w 18"/>
                    <a:gd name="T1" fmla="*/ 15 h 16"/>
                    <a:gd name="T2" fmla="*/ 8 w 18"/>
                    <a:gd name="T3" fmla="*/ 16 h 16"/>
                    <a:gd name="T4" fmla="*/ 17 w 18"/>
                    <a:gd name="T5" fmla="*/ 8 h 16"/>
                    <a:gd name="T6" fmla="*/ 17 w 18"/>
                    <a:gd name="T7" fmla="*/ 5 h 16"/>
                    <a:gd name="T8" fmla="*/ 14 w 18"/>
                    <a:gd name="T9" fmla="*/ 1 h 16"/>
                    <a:gd name="T10" fmla="*/ 11 w 18"/>
                    <a:gd name="T11" fmla="*/ 0 h 16"/>
                    <a:gd name="T12" fmla="*/ 1 w 18"/>
                    <a:gd name="T13" fmla="*/ 8 h 16"/>
                    <a:gd name="T14" fmla="*/ 1 w 18"/>
                    <a:gd name="T15" fmla="*/ 10 h 16"/>
                    <a:gd name="T16" fmla="*/ 5 w 18"/>
                    <a:gd name="T17" fmla="*/ 15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4 h 16"/>
                    <a:gd name="T24" fmla="*/ 3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5" y="15"/>
                      </a:moveTo>
                      <a:cubicBezTo>
                        <a:pt x="5" y="16"/>
                        <a:pt x="7" y="16"/>
                        <a:pt x="8" y="16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8"/>
                        <a:pt x="18" y="6"/>
                        <a:pt x="17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10"/>
                        <a:pt x="1" y="10"/>
                      </a:cubicBezTo>
                      <a:lnTo>
                        <a:pt x="5" y="15"/>
                      </a:ln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9" name="Freeform 704">
                  <a:extLst>
                    <a:ext uri="{FF2B5EF4-FFF2-40B4-BE49-F238E27FC236}">
                      <a16:creationId xmlns:a16="http://schemas.microsoft.com/office/drawing/2014/main" id="{F4A42488-2091-42EC-9C9F-2661BA17C3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51236" y="1604024"/>
                  <a:ext cx="49997" cy="45452"/>
                </a:xfrm>
                <a:custGeom>
                  <a:avLst/>
                  <a:gdLst>
                    <a:gd name="T0" fmla="*/ 5 w 18"/>
                    <a:gd name="T1" fmla="*/ 15 h 16"/>
                    <a:gd name="T2" fmla="*/ 7 w 18"/>
                    <a:gd name="T3" fmla="*/ 16 h 16"/>
                    <a:gd name="T4" fmla="*/ 17 w 18"/>
                    <a:gd name="T5" fmla="*/ 9 h 16"/>
                    <a:gd name="T6" fmla="*/ 17 w 18"/>
                    <a:gd name="T7" fmla="*/ 6 h 16"/>
                    <a:gd name="T8" fmla="*/ 14 w 18"/>
                    <a:gd name="T9" fmla="*/ 1 h 16"/>
                    <a:gd name="T10" fmla="*/ 11 w 18"/>
                    <a:gd name="T11" fmla="*/ 1 h 16"/>
                    <a:gd name="T12" fmla="*/ 1 w 18"/>
                    <a:gd name="T13" fmla="*/ 8 h 16"/>
                    <a:gd name="T14" fmla="*/ 1 w 18"/>
                    <a:gd name="T15" fmla="*/ 10 h 16"/>
                    <a:gd name="T16" fmla="*/ 5 w 18"/>
                    <a:gd name="T17" fmla="*/ 15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4 h 16"/>
                    <a:gd name="T24" fmla="*/ 3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5" y="15"/>
                      </a:moveTo>
                      <a:cubicBezTo>
                        <a:pt x="5" y="16"/>
                        <a:pt x="7" y="16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10"/>
                        <a:pt x="1" y="10"/>
                      </a:cubicBezTo>
                      <a:lnTo>
                        <a:pt x="5" y="15"/>
                      </a:ln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0" name="Freeform 705">
                  <a:extLst>
                    <a:ext uri="{FF2B5EF4-FFF2-40B4-BE49-F238E27FC236}">
                      <a16:creationId xmlns:a16="http://schemas.microsoft.com/office/drawing/2014/main" id="{B64248AF-CF85-492D-AFDB-1A846894A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783" y="1572208"/>
                  <a:ext cx="47725" cy="45452"/>
                </a:xfrm>
                <a:custGeom>
                  <a:avLst/>
                  <a:gdLst>
                    <a:gd name="T0" fmla="*/ 15 w 17"/>
                    <a:gd name="T1" fmla="*/ 8 h 17"/>
                    <a:gd name="T2" fmla="*/ 16 w 17"/>
                    <a:gd name="T3" fmla="*/ 8 h 17"/>
                    <a:gd name="T4" fmla="*/ 16 w 17"/>
                    <a:gd name="T5" fmla="*/ 7 h 17"/>
                    <a:gd name="T6" fmla="*/ 12 w 17"/>
                    <a:gd name="T7" fmla="*/ 0 h 17"/>
                    <a:gd name="T8" fmla="*/ 10 w 17"/>
                    <a:gd name="T9" fmla="*/ 0 h 17"/>
                    <a:gd name="T10" fmla="*/ 6 w 17"/>
                    <a:gd name="T11" fmla="*/ 3 h 17"/>
                    <a:gd name="T12" fmla="*/ 6 w 17"/>
                    <a:gd name="T13" fmla="*/ 4 h 17"/>
                    <a:gd name="T14" fmla="*/ 7 w 17"/>
                    <a:gd name="T15" fmla="*/ 5 h 17"/>
                    <a:gd name="T16" fmla="*/ 10 w 17"/>
                    <a:gd name="T17" fmla="*/ 2 h 17"/>
                    <a:gd name="T18" fmla="*/ 12 w 17"/>
                    <a:gd name="T19" fmla="*/ 4 h 17"/>
                    <a:gd name="T20" fmla="*/ 0 w 17"/>
                    <a:gd name="T21" fmla="*/ 12 h 17"/>
                    <a:gd name="T22" fmla="*/ 3 w 17"/>
                    <a:gd name="T23" fmla="*/ 16 h 17"/>
                    <a:gd name="T24" fmla="*/ 5 w 17"/>
                    <a:gd name="T25" fmla="*/ 16 h 17"/>
                    <a:gd name="T26" fmla="*/ 5 w 17"/>
                    <a:gd name="T27" fmla="*/ 15 h 17"/>
                    <a:gd name="T28" fmla="*/ 3 w 17"/>
                    <a:gd name="T29" fmla="*/ 12 h 17"/>
                    <a:gd name="T30" fmla="*/ 13 w 17"/>
                    <a:gd name="T31" fmla="*/ 6 h 17"/>
                    <a:gd name="T32" fmla="*/ 15 w 17"/>
                    <a:gd name="T3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15" y="8"/>
                      </a:moveTo>
                      <a:cubicBezTo>
                        <a:pt x="15" y="8"/>
                        <a:pt x="15" y="9"/>
                        <a:pt x="16" y="8"/>
                      </a:cubicBezTo>
                      <a:cubicBezTo>
                        <a:pt x="17" y="8"/>
                        <a:pt x="17" y="7"/>
                        <a:pt x="16" y="7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1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3"/>
                        <a:pt x="5" y="4"/>
                        <a:pt x="6" y="4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6"/>
                        <a:pt x="4" y="17"/>
                        <a:pt x="5" y="16"/>
                      </a:cubicBezTo>
                      <a:cubicBezTo>
                        <a:pt x="5" y="16"/>
                        <a:pt x="5" y="15"/>
                        <a:pt x="5" y="15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3" y="6"/>
                        <a:pt x="13" y="6"/>
                        <a:pt x="13" y="6"/>
                      </a:cubicBezTo>
                      <a:lnTo>
                        <a:pt x="15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1" name="Freeform 706">
                  <a:extLst>
                    <a:ext uri="{FF2B5EF4-FFF2-40B4-BE49-F238E27FC236}">
                      <a16:creationId xmlns:a16="http://schemas.microsoft.com/office/drawing/2014/main" id="{BC2B3CB6-098D-421C-BDA5-7B2649C158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03511" y="1538119"/>
                  <a:ext cx="49997" cy="43180"/>
                </a:xfrm>
                <a:custGeom>
                  <a:avLst/>
                  <a:gdLst>
                    <a:gd name="T0" fmla="*/ 4 w 18"/>
                    <a:gd name="T1" fmla="*/ 15 h 16"/>
                    <a:gd name="T2" fmla="*/ 7 w 18"/>
                    <a:gd name="T3" fmla="*/ 15 h 16"/>
                    <a:gd name="T4" fmla="*/ 17 w 18"/>
                    <a:gd name="T5" fmla="*/ 9 h 16"/>
                    <a:gd name="T6" fmla="*/ 17 w 18"/>
                    <a:gd name="T7" fmla="*/ 6 h 16"/>
                    <a:gd name="T8" fmla="*/ 14 w 18"/>
                    <a:gd name="T9" fmla="*/ 1 h 16"/>
                    <a:gd name="T10" fmla="*/ 11 w 18"/>
                    <a:gd name="T11" fmla="*/ 0 h 16"/>
                    <a:gd name="T12" fmla="*/ 1 w 18"/>
                    <a:gd name="T13" fmla="*/ 7 h 16"/>
                    <a:gd name="T14" fmla="*/ 1 w 18"/>
                    <a:gd name="T15" fmla="*/ 10 h 16"/>
                    <a:gd name="T16" fmla="*/ 4 w 18"/>
                    <a:gd name="T17" fmla="*/ 15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6 w 18"/>
                    <a:gd name="T23" fmla="*/ 14 h 16"/>
                    <a:gd name="T24" fmla="*/ 2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5" y="16"/>
                        <a:pt x="6" y="16"/>
                        <a:pt x="7" y="15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2" name="Freeform 707">
                  <a:extLst>
                    <a:ext uri="{FF2B5EF4-FFF2-40B4-BE49-F238E27FC236}">
                      <a16:creationId xmlns:a16="http://schemas.microsoft.com/office/drawing/2014/main" id="{CE3F686D-FEDF-4EC0-837A-5320EE553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7603" y="1501757"/>
                  <a:ext cx="43179" cy="47725"/>
                </a:xfrm>
                <a:custGeom>
                  <a:avLst/>
                  <a:gdLst>
                    <a:gd name="T0" fmla="*/ 14 w 16"/>
                    <a:gd name="T1" fmla="*/ 9 h 17"/>
                    <a:gd name="T2" fmla="*/ 15 w 16"/>
                    <a:gd name="T3" fmla="*/ 9 h 17"/>
                    <a:gd name="T4" fmla="*/ 16 w 16"/>
                    <a:gd name="T5" fmla="*/ 8 h 17"/>
                    <a:gd name="T6" fmla="*/ 11 w 16"/>
                    <a:gd name="T7" fmla="*/ 1 h 17"/>
                    <a:gd name="T8" fmla="*/ 10 w 16"/>
                    <a:gd name="T9" fmla="*/ 0 h 17"/>
                    <a:gd name="T10" fmla="*/ 6 w 16"/>
                    <a:gd name="T11" fmla="*/ 3 h 17"/>
                    <a:gd name="T12" fmla="*/ 5 w 16"/>
                    <a:gd name="T13" fmla="*/ 5 h 17"/>
                    <a:gd name="T14" fmla="*/ 7 w 16"/>
                    <a:gd name="T15" fmla="*/ 5 h 17"/>
                    <a:gd name="T16" fmla="*/ 10 w 16"/>
                    <a:gd name="T17" fmla="*/ 3 h 17"/>
                    <a:gd name="T18" fmla="*/ 11 w 16"/>
                    <a:gd name="T19" fmla="*/ 4 h 17"/>
                    <a:gd name="T20" fmla="*/ 0 w 16"/>
                    <a:gd name="T21" fmla="*/ 12 h 17"/>
                    <a:gd name="T22" fmla="*/ 2 w 16"/>
                    <a:gd name="T23" fmla="*/ 16 h 17"/>
                    <a:gd name="T24" fmla="*/ 4 w 16"/>
                    <a:gd name="T25" fmla="*/ 16 h 17"/>
                    <a:gd name="T26" fmla="*/ 4 w 16"/>
                    <a:gd name="T27" fmla="*/ 15 h 17"/>
                    <a:gd name="T28" fmla="*/ 2 w 16"/>
                    <a:gd name="T29" fmla="*/ 12 h 17"/>
                    <a:gd name="T30" fmla="*/ 12 w 16"/>
                    <a:gd name="T31" fmla="*/ 6 h 17"/>
                    <a:gd name="T32" fmla="*/ 14 w 16"/>
                    <a:gd name="T33" fmla="*/ 9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14" y="9"/>
                      </a:moveTo>
                      <a:cubicBezTo>
                        <a:pt x="14" y="9"/>
                        <a:pt x="15" y="9"/>
                        <a:pt x="15" y="9"/>
                      </a:cubicBezTo>
                      <a:cubicBezTo>
                        <a:pt x="16" y="9"/>
                        <a:pt x="16" y="8"/>
                        <a:pt x="16" y="8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1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4"/>
                        <a:pt x="5" y="4"/>
                        <a:pt x="5" y="5"/>
                      </a:cubicBezTo>
                      <a:cubicBezTo>
                        <a:pt x="6" y="5"/>
                        <a:pt x="6" y="5"/>
                        <a:pt x="7" y="5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3" y="17"/>
                        <a:pt x="3" y="17"/>
                        <a:pt x="4" y="16"/>
                      </a:cubicBezTo>
                      <a:cubicBezTo>
                        <a:pt x="4" y="16"/>
                        <a:pt x="4" y="15"/>
                        <a:pt x="4" y="15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2" y="6"/>
                        <a:pt x="12" y="6"/>
                        <a:pt x="12" y="6"/>
                      </a:cubicBezTo>
                      <a:lnTo>
                        <a:pt x="14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3" name="Freeform 708">
                  <a:extLst>
                    <a:ext uri="{FF2B5EF4-FFF2-40B4-BE49-F238E27FC236}">
                      <a16:creationId xmlns:a16="http://schemas.microsoft.com/office/drawing/2014/main" id="{536402DC-054D-48AD-ABA0-F17026980A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58059" y="1467668"/>
                  <a:ext cx="49997" cy="45452"/>
                </a:xfrm>
                <a:custGeom>
                  <a:avLst/>
                  <a:gdLst>
                    <a:gd name="T0" fmla="*/ 1 w 18"/>
                    <a:gd name="T1" fmla="*/ 9 h 16"/>
                    <a:gd name="T2" fmla="*/ 4 w 18"/>
                    <a:gd name="T3" fmla="*/ 15 h 16"/>
                    <a:gd name="T4" fmla="*/ 6 w 18"/>
                    <a:gd name="T5" fmla="*/ 15 h 16"/>
                    <a:gd name="T6" fmla="*/ 17 w 18"/>
                    <a:gd name="T7" fmla="*/ 9 h 16"/>
                    <a:gd name="T8" fmla="*/ 17 w 18"/>
                    <a:gd name="T9" fmla="*/ 6 h 16"/>
                    <a:gd name="T10" fmla="*/ 14 w 18"/>
                    <a:gd name="T11" fmla="*/ 1 h 16"/>
                    <a:gd name="T12" fmla="*/ 11 w 18"/>
                    <a:gd name="T13" fmla="*/ 0 h 16"/>
                    <a:gd name="T14" fmla="*/ 1 w 18"/>
                    <a:gd name="T15" fmla="*/ 7 h 16"/>
                    <a:gd name="T16" fmla="*/ 1 w 18"/>
                    <a:gd name="T17" fmla="*/ 9 h 16"/>
                    <a:gd name="T18" fmla="*/ 12 w 18"/>
                    <a:gd name="T19" fmla="*/ 2 h 16"/>
                    <a:gd name="T20" fmla="*/ 16 w 18"/>
                    <a:gd name="T21" fmla="*/ 7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" y="9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5"/>
                        <a:pt x="6" y="16"/>
                        <a:pt x="6" y="15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2" y="0"/>
                        <a:pt x="11" y="0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7"/>
                        <a:pt x="0" y="8"/>
                        <a:pt x="1" y="9"/>
                      </a:cubicBezTo>
                      <a:close/>
                      <a:moveTo>
                        <a:pt x="12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4" name="Freeform 709">
                  <a:extLst>
                    <a:ext uri="{FF2B5EF4-FFF2-40B4-BE49-F238E27FC236}">
                      <a16:creationId xmlns:a16="http://schemas.microsoft.com/office/drawing/2014/main" id="{65A7EADB-2CFE-4E91-8219-8182DDFECD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2151" y="1433579"/>
                  <a:ext cx="47725" cy="43180"/>
                </a:xfrm>
                <a:custGeom>
                  <a:avLst/>
                  <a:gdLst>
                    <a:gd name="T0" fmla="*/ 4 w 17"/>
                    <a:gd name="T1" fmla="*/ 16 h 16"/>
                    <a:gd name="T2" fmla="*/ 4 w 17"/>
                    <a:gd name="T3" fmla="*/ 15 h 16"/>
                    <a:gd name="T4" fmla="*/ 3 w 17"/>
                    <a:gd name="T5" fmla="*/ 12 h 16"/>
                    <a:gd name="T6" fmla="*/ 13 w 17"/>
                    <a:gd name="T7" fmla="*/ 6 h 16"/>
                    <a:gd name="T8" fmla="*/ 15 w 17"/>
                    <a:gd name="T9" fmla="*/ 9 h 16"/>
                    <a:gd name="T10" fmla="*/ 16 w 17"/>
                    <a:gd name="T11" fmla="*/ 9 h 16"/>
                    <a:gd name="T12" fmla="*/ 16 w 17"/>
                    <a:gd name="T13" fmla="*/ 8 h 16"/>
                    <a:gd name="T14" fmla="*/ 12 w 17"/>
                    <a:gd name="T15" fmla="*/ 1 h 16"/>
                    <a:gd name="T16" fmla="*/ 11 w 17"/>
                    <a:gd name="T17" fmla="*/ 0 h 16"/>
                    <a:gd name="T18" fmla="*/ 6 w 17"/>
                    <a:gd name="T19" fmla="*/ 3 h 16"/>
                    <a:gd name="T20" fmla="*/ 6 w 17"/>
                    <a:gd name="T21" fmla="*/ 4 h 16"/>
                    <a:gd name="T22" fmla="*/ 7 w 17"/>
                    <a:gd name="T23" fmla="*/ 5 h 16"/>
                    <a:gd name="T24" fmla="*/ 11 w 17"/>
                    <a:gd name="T25" fmla="*/ 3 h 16"/>
                    <a:gd name="T26" fmla="*/ 12 w 17"/>
                    <a:gd name="T27" fmla="*/ 4 h 16"/>
                    <a:gd name="T28" fmla="*/ 0 w 17"/>
                    <a:gd name="T29" fmla="*/ 11 h 16"/>
                    <a:gd name="T30" fmla="*/ 2 w 17"/>
                    <a:gd name="T31" fmla="*/ 16 h 16"/>
                    <a:gd name="T32" fmla="*/ 4 w 17"/>
                    <a:gd name="T3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6">
                      <a:moveTo>
                        <a:pt x="4" y="16"/>
                      </a:moveTo>
                      <a:cubicBezTo>
                        <a:pt x="5" y="16"/>
                        <a:pt x="5" y="15"/>
                        <a:pt x="4" y="15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9"/>
                        <a:pt x="15" y="9"/>
                        <a:pt x="16" y="9"/>
                      </a:cubicBezTo>
                      <a:cubicBezTo>
                        <a:pt x="17" y="9"/>
                        <a:pt x="17" y="8"/>
                        <a:pt x="16" y="8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0"/>
                        <a:pt x="12" y="0"/>
                        <a:pt x="11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4"/>
                        <a:pt x="6" y="4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3" y="16"/>
                        <a:pt x="3" y="16"/>
                        <a:pt x="4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5" name="Freeform 710">
                  <a:extLst>
                    <a:ext uri="{FF2B5EF4-FFF2-40B4-BE49-F238E27FC236}">
                      <a16:creationId xmlns:a16="http://schemas.microsoft.com/office/drawing/2014/main" id="{D6342C36-E8B6-4F95-99E4-6AEF7149B49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17152" y="1397217"/>
                  <a:ext cx="49997" cy="43180"/>
                </a:xfrm>
                <a:custGeom>
                  <a:avLst/>
                  <a:gdLst>
                    <a:gd name="T0" fmla="*/ 4 w 18"/>
                    <a:gd name="T1" fmla="*/ 15 h 16"/>
                    <a:gd name="T2" fmla="*/ 6 w 18"/>
                    <a:gd name="T3" fmla="*/ 15 h 16"/>
                    <a:gd name="T4" fmla="*/ 17 w 18"/>
                    <a:gd name="T5" fmla="*/ 10 h 16"/>
                    <a:gd name="T6" fmla="*/ 18 w 18"/>
                    <a:gd name="T7" fmla="*/ 7 h 16"/>
                    <a:gd name="T8" fmla="*/ 15 w 18"/>
                    <a:gd name="T9" fmla="*/ 2 h 16"/>
                    <a:gd name="T10" fmla="*/ 12 w 18"/>
                    <a:gd name="T11" fmla="*/ 1 h 16"/>
                    <a:gd name="T12" fmla="*/ 2 w 18"/>
                    <a:gd name="T13" fmla="*/ 6 h 16"/>
                    <a:gd name="T14" fmla="*/ 1 w 18"/>
                    <a:gd name="T15" fmla="*/ 9 h 16"/>
                    <a:gd name="T16" fmla="*/ 4 w 18"/>
                    <a:gd name="T17" fmla="*/ 15 h 16"/>
                    <a:gd name="T18" fmla="*/ 13 w 18"/>
                    <a:gd name="T19" fmla="*/ 3 h 16"/>
                    <a:gd name="T20" fmla="*/ 16 w 18"/>
                    <a:gd name="T21" fmla="*/ 8 h 16"/>
                    <a:gd name="T22" fmla="*/ 5 w 18"/>
                    <a:gd name="T23" fmla="*/ 14 h 16"/>
                    <a:gd name="T24" fmla="*/ 2 w 18"/>
                    <a:gd name="T25" fmla="*/ 8 h 16"/>
                    <a:gd name="T26" fmla="*/ 13 w 18"/>
                    <a:gd name="T27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4" y="16"/>
                        <a:pt x="5" y="16"/>
                        <a:pt x="6" y="15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7"/>
                        <a:pt x="0" y="8"/>
                        <a:pt x="1" y="9"/>
                      </a:cubicBezTo>
                      <a:lnTo>
                        <a:pt x="4" y="15"/>
                      </a:lnTo>
                      <a:close/>
                      <a:moveTo>
                        <a:pt x="13" y="3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6" name="Freeform 711">
                  <a:extLst>
                    <a:ext uri="{FF2B5EF4-FFF2-40B4-BE49-F238E27FC236}">
                      <a16:creationId xmlns:a16="http://schemas.microsoft.com/office/drawing/2014/main" id="{6D8E79A2-DDEE-4384-97C4-A69DA23704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98972" y="1360855"/>
                  <a:ext cx="49997" cy="43180"/>
                </a:xfrm>
                <a:custGeom>
                  <a:avLst/>
                  <a:gdLst>
                    <a:gd name="T0" fmla="*/ 3 w 18"/>
                    <a:gd name="T1" fmla="*/ 14 h 16"/>
                    <a:gd name="T2" fmla="*/ 6 w 18"/>
                    <a:gd name="T3" fmla="*/ 15 h 16"/>
                    <a:gd name="T4" fmla="*/ 17 w 18"/>
                    <a:gd name="T5" fmla="*/ 10 h 16"/>
                    <a:gd name="T6" fmla="*/ 18 w 18"/>
                    <a:gd name="T7" fmla="*/ 7 h 16"/>
                    <a:gd name="T8" fmla="*/ 15 w 18"/>
                    <a:gd name="T9" fmla="*/ 2 h 16"/>
                    <a:gd name="T10" fmla="*/ 12 w 18"/>
                    <a:gd name="T11" fmla="*/ 1 h 16"/>
                    <a:gd name="T12" fmla="*/ 2 w 18"/>
                    <a:gd name="T13" fmla="*/ 6 h 16"/>
                    <a:gd name="T14" fmla="*/ 1 w 18"/>
                    <a:gd name="T15" fmla="*/ 9 h 16"/>
                    <a:gd name="T16" fmla="*/ 3 w 18"/>
                    <a:gd name="T17" fmla="*/ 14 h 16"/>
                    <a:gd name="T18" fmla="*/ 13 w 18"/>
                    <a:gd name="T19" fmla="*/ 3 h 16"/>
                    <a:gd name="T20" fmla="*/ 16 w 18"/>
                    <a:gd name="T21" fmla="*/ 8 h 16"/>
                    <a:gd name="T22" fmla="*/ 5 w 18"/>
                    <a:gd name="T23" fmla="*/ 13 h 16"/>
                    <a:gd name="T24" fmla="*/ 3 w 18"/>
                    <a:gd name="T25" fmla="*/ 8 h 16"/>
                    <a:gd name="T26" fmla="*/ 13 w 18"/>
                    <a:gd name="T27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3" y="14"/>
                      </a:move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7"/>
                        <a:pt x="0" y="8"/>
                        <a:pt x="1" y="9"/>
                      </a:cubicBezTo>
                      <a:lnTo>
                        <a:pt x="3" y="14"/>
                      </a:lnTo>
                      <a:close/>
                      <a:moveTo>
                        <a:pt x="13" y="3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7" name="Freeform 712">
                  <a:extLst>
                    <a:ext uri="{FF2B5EF4-FFF2-40B4-BE49-F238E27FC236}">
                      <a16:creationId xmlns:a16="http://schemas.microsoft.com/office/drawing/2014/main" id="{DC00A7C2-3381-424E-94FB-00E950248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5336" y="1324494"/>
                  <a:ext cx="45452" cy="40907"/>
                </a:xfrm>
                <a:custGeom>
                  <a:avLst/>
                  <a:gdLst>
                    <a:gd name="T0" fmla="*/ 15 w 17"/>
                    <a:gd name="T1" fmla="*/ 9 h 15"/>
                    <a:gd name="T2" fmla="*/ 16 w 17"/>
                    <a:gd name="T3" fmla="*/ 9 h 15"/>
                    <a:gd name="T4" fmla="*/ 16 w 17"/>
                    <a:gd name="T5" fmla="*/ 8 h 15"/>
                    <a:gd name="T6" fmla="*/ 13 w 17"/>
                    <a:gd name="T7" fmla="*/ 1 h 15"/>
                    <a:gd name="T8" fmla="*/ 12 w 17"/>
                    <a:gd name="T9" fmla="*/ 0 h 15"/>
                    <a:gd name="T10" fmla="*/ 7 w 17"/>
                    <a:gd name="T11" fmla="*/ 2 h 15"/>
                    <a:gd name="T12" fmla="*/ 7 w 17"/>
                    <a:gd name="T13" fmla="*/ 4 h 15"/>
                    <a:gd name="T14" fmla="*/ 8 w 17"/>
                    <a:gd name="T15" fmla="*/ 4 h 15"/>
                    <a:gd name="T16" fmla="*/ 12 w 17"/>
                    <a:gd name="T17" fmla="*/ 2 h 15"/>
                    <a:gd name="T18" fmla="*/ 12 w 17"/>
                    <a:gd name="T19" fmla="*/ 4 h 15"/>
                    <a:gd name="T20" fmla="*/ 0 w 17"/>
                    <a:gd name="T21" fmla="*/ 10 h 15"/>
                    <a:gd name="T22" fmla="*/ 2 w 17"/>
                    <a:gd name="T23" fmla="*/ 15 h 15"/>
                    <a:gd name="T24" fmla="*/ 4 w 17"/>
                    <a:gd name="T25" fmla="*/ 15 h 15"/>
                    <a:gd name="T26" fmla="*/ 4 w 17"/>
                    <a:gd name="T27" fmla="*/ 14 h 15"/>
                    <a:gd name="T28" fmla="*/ 3 w 17"/>
                    <a:gd name="T29" fmla="*/ 11 h 15"/>
                    <a:gd name="T30" fmla="*/ 13 w 17"/>
                    <a:gd name="T31" fmla="*/ 6 h 15"/>
                    <a:gd name="T32" fmla="*/ 15 w 17"/>
                    <a:gd name="T33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15" y="9"/>
                      </a:moveTo>
                      <a:cubicBezTo>
                        <a:pt x="15" y="9"/>
                        <a:pt x="15" y="9"/>
                        <a:pt x="16" y="9"/>
                      </a:cubicBezTo>
                      <a:cubicBezTo>
                        <a:pt x="17" y="9"/>
                        <a:pt x="17" y="8"/>
                        <a:pt x="16" y="8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2" y="0"/>
                        <a:pt x="12" y="0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6" y="3"/>
                        <a:pt x="6" y="3"/>
                        <a:pt x="7" y="4"/>
                      </a:cubicBezTo>
                      <a:cubicBezTo>
                        <a:pt x="7" y="4"/>
                        <a:pt x="7" y="4"/>
                        <a:pt x="8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2" y="15"/>
                        <a:pt x="3" y="15"/>
                        <a:pt x="4" y="15"/>
                      </a:cubicBezTo>
                      <a:cubicBezTo>
                        <a:pt x="4" y="15"/>
                        <a:pt x="4" y="14"/>
                        <a:pt x="4" y="1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13" y="6"/>
                        <a:pt x="13" y="6"/>
                        <a:pt x="13" y="6"/>
                      </a:cubicBezTo>
                      <a:lnTo>
                        <a:pt x="15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8" name="Freeform 713">
                  <a:extLst>
                    <a:ext uri="{FF2B5EF4-FFF2-40B4-BE49-F238E27FC236}">
                      <a16:creationId xmlns:a16="http://schemas.microsoft.com/office/drawing/2014/main" id="{9A60358F-900B-4DE8-AB22-A8E6999194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62610" y="1288132"/>
                  <a:ext cx="49997" cy="40907"/>
                </a:xfrm>
                <a:custGeom>
                  <a:avLst/>
                  <a:gdLst>
                    <a:gd name="T0" fmla="*/ 3 w 18"/>
                    <a:gd name="T1" fmla="*/ 13 h 15"/>
                    <a:gd name="T2" fmla="*/ 6 w 18"/>
                    <a:gd name="T3" fmla="*/ 14 h 15"/>
                    <a:gd name="T4" fmla="*/ 17 w 18"/>
                    <a:gd name="T5" fmla="*/ 9 h 15"/>
                    <a:gd name="T6" fmla="*/ 18 w 18"/>
                    <a:gd name="T7" fmla="*/ 7 h 15"/>
                    <a:gd name="T8" fmla="*/ 15 w 18"/>
                    <a:gd name="T9" fmla="*/ 1 h 15"/>
                    <a:gd name="T10" fmla="*/ 13 w 18"/>
                    <a:gd name="T11" fmla="*/ 0 h 15"/>
                    <a:gd name="T12" fmla="*/ 2 w 18"/>
                    <a:gd name="T13" fmla="*/ 5 h 15"/>
                    <a:gd name="T14" fmla="*/ 1 w 18"/>
                    <a:gd name="T15" fmla="*/ 8 h 15"/>
                    <a:gd name="T16" fmla="*/ 3 w 18"/>
                    <a:gd name="T17" fmla="*/ 13 h 15"/>
                    <a:gd name="T18" fmla="*/ 13 w 18"/>
                    <a:gd name="T19" fmla="*/ 2 h 15"/>
                    <a:gd name="T20" fmla="*/ 16 w 18"/>
                    <a:gd name="T21" fmla="*/ 7 h 15"/>
                    <a:gd name="T22" fmla="*/ 5 w 18"/>
                    <a:gd name="T23" fmla="*/ 12 h 15"/>
                    <a:gd name="T24" fmla="*/ 3 w 18"/>
                    <a:gd name="T25" fmla="*/ 7 h 15"/>
                    <a:gd name="T26" fmla="*/ 13 w 18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3" y="13"/>
                      </a:moveTo>
                      <a:cubicBezTo>
                        <a:pt x="4" y="14"/>
                        <a:pt x="5" y="15"/>
                        <a:pt x="6" y="14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0" y="7"/>
                        <a:pt x="1" y="8"/>
                      </a:cubicBezTo>
                      <a:lnTo>
                        <a:pt x="3" y="13"/>
                      </a:lnTo>
                      <a:close/>
                      <a:moveTo>
                        <a:pt x="13" y="2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3" y="7"/>
                        <a:pt x="3" y="7"/>
                        <a:pt x="3" y="7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9" name="Freeform 714">
                  <a:extLst>
                    <a:ext uri="{FF2B5EF4-FFF2-40B4-BE49-F238E27FC236}">
                      <a16:creationId xmlns:a16="http://schemas.microsoft.com/office/drawing/2014/main" id="{2253DF9E-2E2B-4E72-A191-F1AEF1245C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44429" y="1249498"/>
                  <a:ext cx="49997" cy="40907"/>
                </a:xfrm>
                <a:custGeom>
                  <a:avLst/>
                  <a:gdLst>
                    <a:gd name="T0" fmla="*/ 3 w 18"/>
                    <a:gd name="T1" fmla="*/ 13 h 15"/>
                    <a:gd name="T2" fmla="*/ 6 w 18"/>
                    <a:gd name="T3" fmla="*/ 14 h 15"/>
                    <a:gd name="T4" fmla="*/ 17 w 18"/>
                    <a:gd name="T5" fmla="*/ 10 h 15"/>
                    <a:gd name="T6" fmla="*/ 18 w 18"/>
                    <a:gd name="T7" fmla="*/ 7 h 15"/>
                    <a:gd name="T8" fmla="*/ 15 w 18"/>
                    <a:gd name="T9" fmla="*/ 2 h 15"/>
                    <a:gd name="T10" fmla="*/ 13 w 18"/>
                    <a:gd name="T11" fmla="*/ 1 h 15"/>
                    <a:gd name="T12" fmla="*/ 2 w 18"/>
                    <a:gd name="T13" fmla="*/ 5 h 15"/>
                    <a:gd name="T14" fmla="*/ 1 w 18"/>
                    <a:gd name="T15" fmla="*/ 8 h 15"/>
                    <a:gd name="T16" fmla="*/ 3 w 18"/>
                    <a:gd name="T17" fmla="*/ 13 h 15"/>
                    <a:gd name="T18" fmla="*/ 14 w 18"/>
                    <a:gd name="T19" fmla="*/ 2 h 15"/>
                    <a:gd name="T20" fmla="*/ 16 w 18"/>
                    <a:gd name="T21" fmla="*/ 8 h 15"/>
                    <a:gd name="T22" fmla="*/ 5 w 18"/>
                    <a:gd name="T23" fmla="*/ 13 h 15"/>
                    <a:gd name="T24" fmla="*/ 3 w 18"/>
                    <a:gd name="T25" fmla="*/ 7 h 15"/>
                    <a:gd name="T26" fmla="*/ 14 w 18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3" y="13"/>
                      </a:moveTo>
                      <a:cubicBezTo>
                        <a:pt x="4" y="14"/>
                        <a:pt x="5" y="15"/>
                        <a:pt x="6" y="14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1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6"/>
                        <a:pt x="0" y="7"/>
                        <a:pt x="1" y="8"/>
                      </a:cubicBezTo>
                      <a:lnTo>
                        <a:pt x="3" y="13"/>
                      </a:lnTo>
                      <a:close/>
                      <a:moveTo>
                        <a:pt x="14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3" y="7"/>
                        <a:pt x="3" y="7"/>
                        <a:pt x="3" y="7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0" name="Freeform 715">
                  <a:extLst>
                    <a:ext uri="{FF2B5EF4-FFF2-40B4-BE49-F238E27FC236}">
                      <a16:creationId xmlns:a16="http://schemas.microsoft.com/office/drawing/2014/main" id="{F1B61F07-804B-4686-88A0-239197F2A8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5339" y="1210863"/>
                  <a:ext cx="45452" cy="40907"/>
                </a:xfrm>
                <a:custGeom>
                  <a:avLst/>
                  <a:gdLst>
                    <a:gd name="T0" fmla="*/ 15 w 17"/>
                    <a:gd name="T1" fmla="*/ 9 h 15"/>
                    <a:gd name="T2" fmla="*/ 16 w 17"/>
                    <a:gd name="T3" fmla="*/ 10 h 15"/>
                    <a:gd name="T4" fmla="*/ 17 w 17"/>
                    <a:gd name="T5" fmla="*/ 9 h 15"/>
                    <a:gd name="T6" fmla="*/ 14 w 17"/>
                    <a:gd name="T7" fmla="*/ 1 h 15"/>
                    <a:gd name="T8" fmla="*/ 12 w 17"/>
                    <a:gd name="T9" fmla="*/ 1 h 15"/>
                    <a:gd name="T10" fmla="*/ 7 w 17"/>
                    <a:gd name="T11" fmla="*/ 2 h 15"/>
                    <a:gd name="T12" fmla="*/ 7 w 17"/>
                    <a:gd name="T13" fmla="*/ 4 h 15"/>
                    <a:gd name="T14" fmla="*/ 8 w 17"/>
                    <a:gd name="T15" fmla="*/ 4 h 15"/>
                    <a:gd name="T16" fmla="*/ 12 w 17"/>
                    <a:gd name="T17" fmla="*/ 3 h 15"/>
                    <a:gd name="T18" fmla="*/ 13 w 17"/>
                    <a:gd name="T19" fmla="*/ 5 h 15"/>
                    <a:gd name="T20" fmla="*/ 0 w 17"/>
                    <a:gd name="T21" fmla="*/ 10 h 15"/>
                    <a:gd name="T22" fmla="*/ 2 w 17"/>
                    <a:gd name="T23" fmla="*/ 14 h 15"/>
                    <a:gd name="T24" fmla="*/ 3 w 17"/>
                    <a:gd name="T25" fmla="*/ 15 h 15"/>
                    <a:gd name="T26" fmla="*/ 4 w 17"/>
                    <a:gd name="T27" fmla="*/ 14 h 15"/>
                    <a:gd name="T28" fmla="*/ 3 w 17"/>
                    <a:gd name="T29" fmla="*/ 11 h 15"/>
                    <a:gd name="T30" fmla="*/ 14 w 17"/>
                    <a:gd name="T31" fmla="*/ 7 h 15"/>
                    <a:gd name="T32" fmla="*/ 15 w 17"/>
                    <a:gd name="T33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15" y="9"/>
                      </a:move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7" y="10"/>
                        <a:pt x="17" y="9"/>
                        <a:pt x="17" y="9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3" y="0"/>
                        <a:pt x="12" y="1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3"/>
                        <a:pt x="7" y="3"/>
                        <a:pt x="7" y="4"/>
                      </a:cubicBezTo>
                      <a:cubicBezTo>
                        <a:pt x="7" y="4"/>
                        <a:pt x="8" y="5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15"/>
                        <a:pt x="2" y="15"/>
                        <a:pt x="3" y="15"/>
                      </a:cubicBezTo>
                      <a:cubicBezTo>
                        <a:pt x="4" y="15"/>
                        <a:pt x="4" y="14"/>
                        <a:pt x="4" y="1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lnTo>
                        <a:pt x="15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1" name="Freeform 716">
                  <a:extLst>
                    <a:ext uri="{FF2B5EF4-FFF2-40B4-BE49-F238E27FC236}">
                      <a16:creationId xmlns:a16="http://schemas.microsoft.com/office/drawing/2014/main" id="{70E498B8-7B29-4313-A799-A0F23F93BAB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14885" y="1174502"/>
                  <a:ext cx="49997" cy="38634"/>
                </a:xfrm>
                <a:custGeom>
                  <a:avLst/>
                  <a:gdLst>
                    <a:gd name="T0" fmla="*/ 3 w 18"/>
                    <a:gd name="T1" fmla="*/ 13 h 14"/>
                    <a:gd name="T2" fmla="*/ 6 w 18"/>
                    <a:gd name="T3" fmla="*/ 14 h 14"/>
                    <a:gd name="T4" fmla="*/ 17 w 18"/>
                    <a:gd name="T5" fmla="*/ 10 h 14"/>
                    <a:gd name="T6" fmla="*/ 18 w 18"/>
                    <a:gd name="T7" fmla="*/ 7 h 14"/>
                    <a:gd name="T8" fmla="*/ 16 w 18"/>
                    <a:gd name="T9" fmla="*/ 1 h 14"/>
                    <a:gd name="T10" fmla="*/ 13 w 18"/>
                    <a:gd name="T11" fmla="*/ 0 h 14"/>
                    <a:gd name="T12" fmla="*/ 2 w 18"/>
                    <a:gd name="T13" fmla="*/ 4 h 14"/>
                    <a:gd name="T14" fmla="*/ 1 w 18"/>
                    <a:gd name="T15" fmla="*/ 7 h 14"/>
                    <a:gd name="T16" fmla="*/ 3 w 18"/>
                    <a:gd name="T17" fmla="*/ 13 h 14"/>
                    <a:gd name="T18" fmla="*/ 14 w 18"/>
                    <a:gd name="T19" fmla="*/ 2 h 14"/>
                    <a:gd name="T20" fmla="*/ 16 w 18"/>
                    <a:gd name="T21" fmla="*/ 8 h 14"/>
                    <a:gd name="T22" fmla="*/ 5 w 18"/>
                    <a:gd name="T23" fmla="*/ 12 h 14"/>
                    <a:gd name="T24" fmla="*/ 3 w 18"/>
                    <a:gd name="T25" fmla="*/ 6 h 14"/>
                    <a:gd name="T26" fmla="*/ 14 w 18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4">
                      <a:moveTo>
                        <a:pt x="3" y="13"/>
                      </a:moveTo>
                      <a:cubicBezTo>
                        <a:pt x="3" y="14"/>
                        <a:pt x="5" y="14"/>
                        <a:pt x="6" y="14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5"/>
                        <a:pt x="0" y="6"/>
                        <a:pt x="1" y="7"/>
                      </a:cubicBezTo>
                      <a:lnTo>
                        <a:pt x="3" y="13"/>
                      </a:lnTo>
                      <a:close/>
                      <a:moveTo>
                        <a:pt x="14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3" y="6"/>
                        <a:pt x="3" y="6"/>
                        <a:pt x="3" y="6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2" name="Freeform 717">
                  <a:extLst>
                    <a:ext uri="{FF2B5EF4-FFF2-40B4-BE49-F238E27FC236}">
                      <a16:creationId xmlns:a16="http://schemas.microsoft.com/office/drawing/2014/main" id="{3515F25F-9FB5-4788-BA03-CD9FA6F29A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03522" y="1135867"/>
                  <a:ext cx="47725" cy="38634"/>
                </a:xfrm>
                <a:custGeom>
                  <a:avLst/>
                  <a:gdLst>
                    <a:gd name="T0" fmla="*/ 2 w 17"/>
                    <a:gd name="T1" fmla="*/ 12 h 14"/>
                    <a:gd name="T2" fmla="*/ 4 w 17"/>
                    <a:gd name="T3" fmla="*/ 14 h 14"/>
                    <a:gd name="T4" fmla="*/ 16 w 17"/>
                    <a:gd name="T5" fmla="*/ 10 h 14"/>
                    <a:gd name="T6" fmla="*/ 17 w 17"/>
                    <a:gd name="T7" fmla="*/ 7 h 14"/>
                    <a:gd name="T8" fmla="*/ 15 w 17"/>
                    <a:gd name="T9" fmla="*/ 2 h 14"/>
                    <a:gd name="T10" fmla="*/ 12 w 17"/>
                    <a:gd name="T11" fmla="*/ 0 h 14"/>
                    <a:gd name="T12" fmla="*/ 1 w 17"/>
                    <a:gd name="T13" fmla="*/ 4 h 14"/>
                    <a:gd name="T14" fmla="*/ 0 w 17"/>
                    <a:gd name="T15" fmla="*/ 7 h 14"/>
                    <a:gd name="T16" fmla="*/ 2 w 17"/>
                    <a:gd name="T17" fmla="*/ 12 h 14"/>
                    <a:gd name="T18" fmla="*/ 13 w 17"/>
                    <a:gd name="T19" fmla="*/ 2 h 14"/>
                    <a:gd name="T20" fmla="*/ 15 w 17"/>
                    <a:gd name="T21" fmla="*/ 8 h 14"/>
                    <a:gd name="T22" fmla="*/ 4 w 17"/>
                    <a:gd name="T23" fmla="*/ 12 h 14"/>
                    <a:gd name="T24" fmla="*/ 2 w 17"/>
                    <a:gd name="T25" fmla="*/ 6 h 14"/>
                    <a:gd name="T26" fmla="*/ 13 w 17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4">
                      <a:moveTo>
                        <a:pt x="2" y="12"/>
                      </a:moveTo>
                      <a:cubicBezTo>
                        <a:pt x="2" y="13"/>
                        <a:pt x="3" y="14"/>
                        <a:pt x="4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0"/>
                        <a:pt x="13" y="0"/>
                        <a:pt x="12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6"/>
                        <a:pt x="0" y="7"/>
                      </a:cubicBezTo>
                      <a:lnTo>
                        <a:pt x="2" y="12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3" name="Freeform 718">
                  <a:extLst>
                    <a:ext uri="{FF2B5EF4-FFF2-40B4-BE49-F238E27FC236}">
                      <a16:creationId xmlns:a16="http://schemas.microsoft.com/office/drawing/2014/main" id="{455120CF-3D65-4953-B88C-21BF3166C9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2159" y="1097233"/>
                  <a:ext cx="47725" cy="38634"/>
                </a:xfrm>
                <a:custGeom>
                  <a:avLst/>
                  <a:gdLst>
                    <a:gd name="T0" fmla="*/ 15 w 17"/>
                    <a:gd name="T1" fmla="*/ 9 h 14"/>
                    <a:gd name="T2" fmla="*/ 16 w 17"/>
                    <a:gd name="T3" fmla="*/ 10 h 14"/>
                    <a:gd name="T4" fmla="*/ 17 w 17"/>
                    <a:gd name="T5" fmla="*/ 8 h 14"/>
                    <a:gd name="T6" fmla="*/ 14 w 17"/>
                    <a:gd name="T7" fmla="*/ 1 h 14"/>
                    <a:gd name="T8" fmla="*/ 13 w 17"/>
                    <a:gd name="T9" fmla="*/ 0 h 14"/>
                    <a:gd name="T10" fmla="*/ 8 w 17"/>
                    <a:gd name="T11" fmla="*/ 1 h 14"/>
                    <a:gd name="T12" fmla="*/ 7 w 17"/>
                    <a:gd name="T13" fmla="*/ 3 h 14"/>
                    <a:gd name="T14" fmla="*/ 9 w 17"/>
                    <a:gd name="T15" fmla="*/ 3 h 14"/>
                    <a:gd name="T16" fmla="*/ 13 w 17"/>
                    <a:gd name="T17" fmla="*/ 2 h 14"/>
                    <a:gd name="T18" fmla="*/ 13 w 17"/>
                    <a:gd name="T19" fmla="*/ 4 h 14"/>
                    <a:gd name="T20" fmla="*/ 0 w 17"/>
                    <a:gd name="T21" fmla="*/ 8 h 14"/>
                    <a:gd name="T22" fmla="*/ 1 w 17"/>
                    <a:gd name="T23" fmla="*/ 13 h 14"/>
                    <a:gd name="T24" fmla="*/ 3 w 17"/>
                    <a:gd name="T25" fmla="*/ 14 h 14"/>
                    <a:gd name="T26" fmla="*/ 3 w 17"/>
                    <a:gd name="T27" fmla="*/ 12 h 14"/>
                    <a:gd name="T28" fmla="*/ 2 w 17"/>
                    <a:gd name="T29" fmla="*/ 10 h 14"/>
                    <a:gd name="T30" fmla="*/ 14 w 17"/>
                    <a:gd name="T31" fmla="*/ 6 h 14"/>
                    <a:gd name="T32" fmla="*/ 15 w 17"/>
                    <a:gd name="T33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4">
                      <a:moveTo>
                        <a:pt x="15" y="9"/>
                      </a:moveTo>
                      <a:cubicBezTo>
                        <a:pt x="15" y="9"/>
                        <a:pt x="15" y="10"/>
                        <a:pt x="16" y="10"/>
                      </a:cubicBezTo>
                      <a:cubicBezTo>
                        <a:pt x="17" y="9"/>
                        <a:pt x="17" y="9"/>
                        <a:pt x="17" y="8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4" y="0"/>
                        <a:pt x="13" y="0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7" y="2"/>
                        <a:pt x="7" y="2"/>
                        <a:pt x="7" y="3"/>
                      </a:cubicBezTo>
                      <a:cubicBezTo>
                        <a:pt x="8" y="3"/>
                        <a:pt x="8" y="4"/>
                        <a:pt x="9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4"/>
                        <a:pt x="2" y="14"/>
                        <a:pt x="3" y="14"/>
                      </a:cubicBezTo>
                      <a:cubicBezTo>
                        <a:pt x="3" y="14"/>
                        <a:pt x="4" y="13"/>
                        <a:pt x="3" y="12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4" y="6"/>
                        <a:pt x="14" y="6"/>
                        <a:pt x="14" y="6"/>
                      </a:cubicBezTo>
                      <a:lnTo>
                        <a:pt x="15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4" name="Freeform 719">
                  <a:extLst>
                    <a:ext uri="{FF2B5EF4-FFF2-40B4-BE49-F238E27FC236}">
                      <a16:creationId xmlns:a16="http://schemas.microsoft.com/office/drawing/2014/main" id="{CD1C6C7D-06D7-4C1B-B2F1-C37D78708F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78523" y="1058599"/>
                  <a:ext cx="47725" cy="36362"/>
                </a:xfrm>
                <a:custGeom>
                  <a:avLst/>
                  <a:gdLst>
                    <a:gd name="T0" fmla="*/ 2 w 17"/>
                    <a:gd name="T1" fmla="*/ 12 h 13"/>
                    <a:gd name="T2" fmla="*/ 4 w 17"/>
                    <a:gd name="T3" fmla="*/ 13 h 13"/>
                    <a:gd name="T4" fmla="*/ 16 w 17"/>
                    <a:gd name="T5" fmla="*/ 10 h 13"/>
                    <a:gd name="T6" fmla="*/ 17 w 17"/>
                    <a:gd name="T7" fmla="*/ 7 h 13"/>
                    <a:gd name="T8" fmla="*/ 15 w 17"/>
                    <a:gd name="T9" fmla="*/ 2 h 13"/>
                    <a:gd name="T10" fmla="*/ 13 w 17"/>
                    <a:gd name="T11" fmla="*/ 0 h 13"/>
                    <a:gd name="T12" fmla="*/ 1 w 17"/>
                    <a:gd name="T13" fmla="*/ 3 h 13"/>
                    <a:gd name="T14" fmla="*/ 0 w 17"/>
                    <a:gd name="T15" fmla="*/ 6 h 13"/>
                    <a:gd name="T16" fmla="*/ 2 w 17"/>
                    <a:gd name="T17" fmla="*/ 12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2"/>
                      </a:moveTo>
                      <a:cubicBezTo>
                        <a:pt x="2" y="13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7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4"/>
                        <a:pt x="0" y="5"/>
                        <a:pt x="0" y="6"/>
                      </a:cubicBezTo>
                      <a:lnTo>
                        <a:pt x="2" y="12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5" name="Freeform 720">
                  <a:extLst>
                    <a:ext uri="{FF2B5EF4-FFF2-40B4-BE49-F238E27FC236}">
                      <a16:creationId xmlns:a16="http://schemas.microsoft.com/office/drawing/2014/main" id="{F2A5CFDE-7C3C-4124-A525-14DFC84244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67160" y="1019965"/>
                  <a:ext cx="47725" cy="36362"/>
                </a:xfrm>
                <a:custGeom>
                  <a:avLst/>
                  <a:gdLst>
                    <a:gd name="T0" fmla="*/ 2 w 17"/>
                    <a:gd name="T1" fmla="*/ 11 h 13"/>
                    <a:gd name="T2" fmla="*/ 4 w 17"/>
                    <a:gd name="T3" fmla="*/ 13 h 13"/>
                    <a:gd name="T4" fmla="*/ 16 w 17"/>
                    <a:gd name="T5" fmla="*/ 10 h 13"/>
                    <a:gd name="T6" fmla="*/ 17 w 17"/>
                    <a:gd name="T7" fmla="*/ 7 h 13"/>
                    <a:gd name="T8" fmla="*/ 15 w 17"/>
                    <a:gd name="T9" fmla="*/ 1 h 13"/>
                    <a:gd name="T10" fmla="*/ 13 w 17"/>
                    <a:gd name="T11" fmla="*/ 0 h 13"/>
                    <a:gd name="T12" fmla="*/ 2 w 17"/>
                    <a:gd name="T13" fmla="*/ 3 h 13"/>
                    <a:gd name="T14" fmla="*/ 0 w 17"/>
                    <a:gd name="T15" fmla="*/ 5 h 13"/>
                    <a:gd name="T16" fmla="*/ 2 w 17"/>
                    <a:gd name="T17" fmla="*/ 11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1"/>
                      </a:moveTo>
                      <a:cubicBezTo>
                        <a:pt x="2" y="12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0" y="3"/>
                        <a:pt x="0" y="4"/>
                        <a:pt x="0" y="5"/>
                      </a:cubicBezTo>
                      <a:lnTo>
                        <a:pt x="2" y="11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6" name="Freeform 721">
                  <a:extLst>
                    <a:ext uri="{FF2B5EF4-FFF2-40B4-BE49-F238E27FC236}">
                      <a16:creationId xmlns:a16="http://schemas.microsoft.com/office/drawing/2014/main" id="{0854729C-48B1-4A1E-A6B9-42624E752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343" y="979058"/>
                  <a:ext cx="45452" cy="38634"/>
                </a:xfrm>
                <a:custGeom>
                  <a:avLst/>
                  <a:gdLst>
                    <a:gd name="T0" fmla="*/ 2 w 17"/>
                    <a:gd name="T1" fmla="*/ 13 h 14"/>
                    <a:gd name="T2" fmla="*/ 3 w 17"/>
                    <a:gd name="T3" fmla="*/ 12 h 14"/>
                    <a:gd name="T4" fmla="*/ 2 w 17"/>
                    <a:gd name="T5" fmla="*/ 9 h 14"/>
                    <a:gd name="T6" fmla="*/ 14 w 17"/>
                    <a:gd name="T7" fmla="*/ 7 h 14"/>
                    <a:gd name="T8" fmla="*/ 15 w 17"/>
                    <a:gd name="T9" fmla="*/ 9 h 14"/>
                    <a:gd name="T10" fmla="*/ 16 w 17"/>
                    <a:gd name="T11" fmla="*/ 10 h 14"/>
                    <a:gd name="T12" fmla="*/ 17 w 17"/>
                    <a:gd name="T13" fmla="*/ 9 h 14"/>
                    <a:gd name="T14" fmla="*/ 15 w 17"/>
                    <a:gd name="T15" fmla="*/ 1 h 14"/>
                    <a:gd name="T16" fmla="*/ 14 w 17"/>
                    <a:gd name="T17" fmla="*/ 0 h 14"/>
                    <a:gd name="T18" fmla="*/ 8 w 17"/>
                    <a:gd name="T19" fmla="*/ 2 h 14"/>
                    <a:gd name="T20" fmla="*/ 8 w 17"/>
                    <a:gd name="T21" fmla="*/ 3 h 14"/>
                    <a:gd name="T22" fmla="*/ 9 w 17"/>
                    <a:gd name="T23" fmla="*/ 4 h 14"/>
                    <a:gd name="T24" fmla="*/ 13 w 17"/>
                    <a:gd name="T25" fmla="*/ 3 h 14"/>
                    <a:gd name="T26" fmla="*/ 13 w 17"/>
                    <a:gd name="T27" fmla="*/ 5 h 14"/>
                    <a:gd name="T28" fmla="*/ 0 w 17"/>
                    <a:gd name="T29" fmla="*/ 8 h 14"/>
                    <a:gd name="T30" fmla="*/ 1 w 17"/>
                    <a:gd name="T31" fmla="*/ 13 h 14"/>
                    <a:gd name="T32" fmla="*/ 2 w 17"/>
                    <a:gd name="T33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4">
                      <a:moveTo>
                        <a:pt x="2" y="13"/>
                      </a:moveTo>
                      <a:cubicBezTo>
                        <a:pt x="3" y="13"/>
                        <a:pt x="3" y="13"/>
                        <a:pt x="3" y="12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7" y="10"/>
                        <a:pt x="17" y="10"/>
                        <a:pt x="17" y="9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1"/>
                        <a:pt x="14" y="0"/>
                        <a:pt x="14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8" y="4"/>
                        <a:pt x="8" y="4"/>
                        <a:pt x="9" y="4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7" name="Freeform 722">
                  <a:extLst>
                    <a:ext uri="{FF2B5EF4-FFF2-40B4-BE49-F238E27FC236}">
                      <a16:creationId xmlns:a16="http://schemas.microsoft.com/office/drawing/2014/main" id="{8593DD2E-CCF5-41CF-ABCE-3C8454D189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48980" y="940423"/>
                  <a:ext cx="47725" cy="34089"/>
                </a:xfrm>
                <a:custGeom>
                  <a:avLst/>
                  <a:gdLst>
                    <a:gd name="T0" fmla="*/ 2 w 17"/>
                    <a:gd name="T1" fmla="*/ 11 h 13"/>
                    <a:gd name="T2" fmla="*/ 4 w 17"/>
                    <a:gd name="T3" fmla="*/ 13 h 13"/>
                    <a:gd name="T4" fmla="*/ 15 w 17"/>
                    <a:gd name="T5" fmla="*/ 10 h 13"/>
                    <a:gd name="T6" fmla="*/ 17 w 17"/>
                    <a:gd name="T7" fmla="*/ 8 h 13"/>
                    <a:gd name="T8" fmla="*/ 16 w 17"/>
                    <a:gd name="T9" fmla="*/ 2 h 13"/>
                    <a:gd name="T10" fmla="*/ 13 w 17"/>
                    <a:gd name="T11" fmla="*/ 0 h 13"/>
                    <a:gd name="T12" fmla="*/ 2 w 17"/>
                    <a:gd name="T13" fmla="*/ 3 h 13"/>
                    <a:gd name="T14" fmla="*/ 0 w 17"/>
                    <a:gd name="T15" fmla="*/ 5 h 13"/>
                    <a:gd name="T16" fmla="*/ 2 w 17"/>
                    <a:gd name="T17" fmla="*/ 11 h 13"/>
                    <a:gd name="T18" fmla="*/ 14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4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1"/>
                      </a:moveTo>
                      <a:cubicBezTo>
                        <a:pt x="2" y="12"/>
                        <a:pt x="3" y="13"/>
                        <a:pt x="4" y="13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7" y="10"/>
                        <a:pt x="17" y="9"/>
                        <a:pt x="17" y="8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6" y="1"/>
                        <a:pt x="15" y="0"/>
                        <a:pt x="13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4"/>
                        <a:pt x="0" y="5"/>
                      </a:cubicBezTo>
                      <a:lnTo>
                        <a:pt x="2" y="11"/>
                      </a:lnTo>
                      <a:close/>
                      <a:moveTo>
                        <a:pt x="14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8" name="Freeform 723">
                  <a:extLst>
                    <a:ext uri="{FF2B5EF4-FFF2-40B4-BE49-F238E27FC236}">
                      <a16:creationId xmlns:a16="http://schemas.microsoft.com/office/drawing/2014/main" id="{88D503E3-6237-4C84-BA59-E11BA026652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39889" y="901789"/>
                  <a:ext cx="47725" cy="31816"/>
                </a:xfrm>
                <a:custGeom>
                  <a:avLst/>
                  <a:gdLst>
                    <a:gd name="T0" fmla="*/ 4 w 17"/>
                    <a:gd name="T1" fmla="*/ 12 h 12"/>
                    <a:gd name="T2" fmla="*/ 15 w 17"/>
                    <a:gd name="T3" fmla="*/ 10 h 12"/>
                    <a:gd name="T4" fmla="*/ 17 w 17"/>
                    <a:gd name="T5" fmla="*/ 7 h 12"/>
                    <a:gd name="T6" fmla="*/ 16 w 17"/>
                    <a:gd name="T7" fmla="*/ 1 h 12"/>
                    <a:gd name="T8" fmla="*/ 14 w 17"/>
                    <a:gd name="T9" fmla="*/ 0 h 12"/>
                    <a:gd name="T10" fmla="*/ 2 w 17"/>
                    <a:gd name="T11" fmla="*/ 2 h 12"/>
                    <a:gd name="T12" fmla="*/ 0 w 17"/>
                    <a:gd name="T13" fmla="*/ 4 h 12"/>
                    <a:gd name="T14" fmla="*/ 1 w 17"/>
                    <a:gd name="T15" fmla="*/ 10 h 12"/>
                    <a:gd name="T16" fmla="*/ 4 w 17"/>
                    <a:gd name="T17" fmla="*/ 12 h 12"/>
                    <a:gd name="T18" fmla="*/ 14 w 17"/>
                    <a:gd name="T19" fmla="*/ 2 h 12"/>
                    <a:gd name="T20" fmla="*/ 15 w 17"/>
                    <a:gd name="T21" fmla="*/ 8 h 12"/>
                    <a:gd name="T22" fmla="*/ 3 w 17"/>
                    <a:gd name="T23" fmla="*/ 10 h 12"/>
                    <a:gd name="T24" fmla="*/ 2 w 17"/>
                    <a:gd name="T25" fmla="*/ 4 h 12"/>
                    <a:gd name="T26" fmla="*/ 14 w 17"/>
                    <a:gd name="T27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2">
                      <a:moveTo>
                        <a:pt x="4" y="12"/>
                      </a:move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0"/>
                        <a:pt x="15" y="0"/>
                        <a:pt x="14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2" y="11"/>
                        <a:pt x="3" y="12"/>
                        <a:pt x="4" y="12"/>
                      </a:cubicBezTo>
                      <a:close/>
                      <a:moveTo>
                        <a:pt x="14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9" name="Freeform 724">
                  <a:extLst>
                    <a:ext uri="{FF2B5EF4-FFF2-40B4-BE49-F238E27FC236}">
                      <a16:creationId xmlns:a16="http://schemas.microsoft.com/office/drawing/2014/main" id="{561A2968-E65A-4FF5-9C09-872929E4F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5344" y="858610"/>
                  <a:ext cx="45452" cy="34089"/>
                </a:xfrm>
                <a:custGeom>
                  <a:avLst/>
                  <a:gdLst>
                    <a:gd name="T0" fmla="*/ 1 w 17"/>
                    <a:gd name="T1" fmla="*/ 11 h 12"/>
                    <a:gd name="T2" fmla="*/ 2 w 17"/>
                    <a:gd name="T3" fmla="*/ 12 h 12"/>
                    <a:gd name="T4" fmla="*/ 3 w 17"/>
                    <a:gd name="T5" fmla="*/ 11 h 12"/>
                    <a:gd name="T6" fmla="*/ 2 w 17"/>
                    <a:gd name="T7" fmla="*/ 8 h 12"/>
                    <a:gd name="T8" fmla="*/ 14 w 17"/>
                    <a:gd name="T9" fmla="*/ 6 h 12"/>
                    <a:gd name="T10" fmla="*/ 15 w 17"/>
                    <a:gd name="T11" fmla="*/ 9 h 12"/>
                    <a:gd name="T12" fmla="*/ 16 w 17"/>
                    <a:gd name="T13" fmla="*/ 10 h 12"/>
                    <a:gd name="T14" fmla="*/ 17 w 17"/>
                    <a:gd name="T15" fmla="*/ 9 h 12"/>
                    <a:gd name="T16" fmla="*/ 15 w 17"/>
                    <a:gd name="T17" fmla="*/ 1 h 12"/>
                    <a:gd name="T18" fmla="*/ 14 w 17"/>
                    <a:gd name="T19" fmla="*/ 0 h 12"/>
                    <a:gd name="T20" fmla="*/ 9 w 17"/>
                    <a:gd name="T21" fmla="*/ 1 h 12"/>
                    <a:gd name="T22" fmla="*/ 8 w 17"/>
                    <a:gd name="T23" fmla="*/ 2 h 12"/>
                    <a:gd name="T24" fmla="*/ 9 w 17"/>
                    <a:gd name="T25" fmla="*/ 3 h 12"/>
                    <a:gd name="T26" fmla="*/ 13 w 17"/>
                    <a:gd name="T27" fmla="*/ 2 h 12"/>
                    <a:gd name="T28" fmla="*/ 14 w 17"/>
                    <a:gd name="T29" fmla="*/ 4 h 12"/>
                    <a:gd name="T30" fmla="*/ 0 w 17"/>
                    <a:gd name="T31" fmla="*/ 6 h 12"/>
                    <a:gd name="T32" fmla="*/ 1 w 17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2">
                      <a:moveTo>
                        <a:pt x="1" y="11"/>
                      </a:moveTo>
                      <a:cubicBezTo>
                        <a:pt x="1" y="12"/>
                        <a:pt x="1" y="12"/>
                        <a:pt x="2" y="12"/>
                      </a:cubicBezTo>
                      <a:cubicBezTo>
                        <a:pt x="3" y="12"/>
                        <a:pt x="3" y="12"/>
                        <a:pt x="3" y="1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7" y="10"/>
                        <a:pt x="17" y="9"/>
                        <a:pt x="17" y="9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5" y="0"/>
                        <a:pt x="14" y="0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1"/>
                        <a:pt x="8" y="2"/>
                      </a:cubicBezTo>
                      <a:cubicBezTo>
                        <a:pt x="8" y="3"/>
                        <a:pt x="9" y="3"/>
                        <a:pt x="9" y="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1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0" name="Freeform 725">
                  <a:extLst>
                    <a:ext uri="{FF2B5EF4-FFF2-40B4-BE49-F238E27FC236}">
                      <a16:creationId xmlns:a16="http://schemas.microsoft.com/office/drawing/2014/main" id="{CDC58EAE-261F-4B07-A89C-EF7167714D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37617" y="826793"/>
                  <a:ext cx="36362" cy="27271"/>
                </a:xfrm>
                <a:custGeom>
                  <a:avLst/>
                  <a:gdLst>
                    <a:gd name="T0" fmla="*/ 3 w 13"/>
                    <a:gd name="T1" fmla="*/ 9 h 10"/>
                    <a:gd name="T2" fmla="*/ 12 w 13"/>
                    <a:gd name="T3" fmla="*/ 8 h 10"/>
                    <a:gd name="T4" fmla="*/ 13 w 13"/>
                    <a:gd name="T5" fmla="*/ 6 h 10"/>
                    <a:gd name="T6" fmla="*/ 13 w 13"/>
                    <a:gd name="T7" fmla="*/ 1 h 10"/>
                    <a:gd name="T8" fmla="*/ 11 w 13"/>
                    <a:gd name="T9" fmla="*/ 0 h 10"/>
                    <a:gd name="T10" fmla="*/ 1 w 13"/>
                    <a:gd name="T11" fmla="*/ 1 h 10"/>
                    <a:gd name="T12" fmla="*/ 0 w 13"/>
                    <a:gd name="T13" fmla="*/ 3 h 10"/>
                    <a:gd name="T14" fmla="*/ 1 w 13"/>
                    <a:gd name="T15" fmla="*/ 8 h 10"/>
                    <a:gd name="T16" fmla="*/ 3 w 13"/>
                    <a:gd name="T17" fmla="*/ 9 h 10"/>
                    <a:gd name="T18" fmla="*/ 11 w 13"/>
                    <a:gd name="T19" fmla="*/ 2 h 10"/>
                    <a:gd name="T20" fmla="*/ 12 w 13"/>
                    <a:gd name="T21" fmla="*/ 6 h 10"/>
                    <a:gd name="T22" fmla="*/ 2 w 13"/>
                    <a:gd name="T23" fmla="*/ 8 h 10"/>
                    <a:gd name="T24" fmla="*/ 2 w 13"/>
                    <a:gd name="T25" fmla="*/ 3 h 10"/>
                    <a:gd name="T26" fmla="*/ 11 w 13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0">
                      <a:moveTo>
                        <a:pt x="3" y="9"/>
                      </a:move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3" y="8"/>
                        <a:pt x="13" y="7"/>
                        <a:pt x="13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2" y="0"/>
                        <a:pt x="11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9"/>
                        <a:pt x="2" y="10"/>
                        <a:pt x="3" y="9"/>
                      </a:cubicBezTo>
                      <a:close/>
                      <a:moveTo>
                        <a:pt x="11" y="2"/>
                      </a:move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3"/>
                        <a:pt x="2" y="3"/>
                        <a:pt x="2" y="3"/>
                      </a:cubicBezTo>
                      <a:lnTo>
                        <a:pt x="11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3F137CD0-466D-4AE6-B4FD-9E4A82083257}"/>
                  </a:ext>
                </a:extLst>
              </p:cNvPr>
              <p:cNvGrpSpPr/>
              <p:nvPr/>
            </p:nvGrpSpPr>
            <p:grpSpPr>
              <a:xfrm rot="7333239">
                <a:off x="5420885" y="4330278"/>
                <a:ext cx="2034890" cy="2194557"/>
                <a:chOff x="5421595" y="-1102649"/>
                <a:chExt cx="1361290" cy="1468103"/>
              </a:xfrm>
              <a:grpFill/>
            </p:grpSpPr>
            <p:sp>
              <p:nvSpPr>
                <p:cNvPr id="462" name="Freeform 727">
                  <a:extLst>
                    <a:ext uri="{FF2B5EF4-FFF2-40B4-BE49-F238E27FC236}">
                      <a16:creationId xmlns:a16="http://schemas.microsoft.com/office/drawing/2014/main" id="{E21FDD2B-360E-4F3C-A9B5-595B7D4328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1595" y="-1102649"/>
                  <a:ext cx="27271" cy="38634"/>
                </a:xfrm>
                <a:custGeom>
                  <a:avLst/>
                  <a:gdLst>
                    <a:gd name="T0" fmla="*/ 9 w 10"/>
                    <a:gd name="T1" fmla="*/ 13 h 14"/>
                    <a:gd name="T2" fmla="*/ 9 w 10"/>
                    <a:gd name="T3" fmla="*/ 9 h 14"/>
                    <a:gd name="T4" fmla="*/ 9 w 10"/>
                    <a:gd name="T5" fmla="*/ 8 h 14"/>
                    <a:gd name="T6" fmla="*/ 8 w 10"/>
                    <a:gd name="T7" fmla="*/ 9 h 14"/>
                    <a:gd name="T8" fmla="*/ 7 w 10"/>
                    <a:gd name="T9" fmla="*/ 12 h 14"/>
                    <a:gd name="T10" fmla="*/ 6 w 10"/>
                    <a:gd name="T11" fmla="*/ 11 h 14"/>
                    <a:gd name="T12" fmla="*/ 8 w 10"/>
                    <a:gd name="T13" fmla="*/ 1 h 14"/>
                    <a:gd name="T14" fmla="*/ 4 w 10"/>
                    <a:gd name="T15" fmla="*/ 0 h 14"/>
                    <a:gd name="T16" fmla="*/ 3 w 10"/>
                    <a:gd name="T17" fmla="*/ 0 h 14"/>
                    <a:gd name="T18" fmla="*/ 4 w 10"/>
                    <a:gd name="T19" fmla="*/ 1 h 14"/>
                    <a:gd name="T20" fmla="*/ 6 w 10"/>
                    <a:gd name="T21" fmla="*/ 2 h 14"/>
                    <a:gd name="T22" fmla="*/ 4 w 10"/>
                    <a:gd name="T23" fmla="*/ 11 h 14"/>
                    <a:gd name="T24" fmla="*/ 2 w 10"/>
                    <a:gd name="T25" fmla="*/ 11 h 14"/>
                    <a:gd name="T26" fmla="*/ 1 w 10"/>
                    <a:gd name="T27" fmla="*/ 11 h 14"/>
                    <a:gd name="T28" fmla="*/ 1 w 10"/>
                    <a:gd name="T29" fmla="*/ 12 h 14"/>
                    <a:gd name="T30" fmla="*/ 8 w 10"/>
                    <a:gd name="T31" fmla="*/ 14 h 14"/>
                    <a:gd name="T32" fmla="*/ 9 w 10"/>
                    <a:gd name="T33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4">
                      <a:moveTo>
                        <a:pt x="9" y="13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0" y="8"/>
                        <a:pt x="9" y="8"/>
                        <a:pt x="9" y="8"/>
                      </a:cubicBezTo>
                      <a:cubicBezTo>
                        <a:pt x="8" y="8"/>
                        <a:pt x="8" y="8"/>
                        <a:pt x="8" y="9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  <a:cubicBezTo>
                        <a:pt x="3" y="1"/>
                        <a:pt x="3" y="1"/>
                        <a:pt x="4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" y="10"/>
                        <a:pt x="1" y="11"/>
                        <a:pt x="1" y="11"/>
                      </a:cubicBezTo>
                      <a:cubicBezTo>
                        <a:pt x="0" y="12"/>
                        <a:pt x="1" y="12"/>
                        <a:pt x="1" y="12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14"/>
                        <a:pt x="8" y="14"/>
                        <a:pt x="9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3" name="Freeform 728">
                  <a:extLst>
                    <a:ext uri="{FF2B5EF4-FFF2-40B4-BE49-F238E27FC236}">
                      <a16:creationId xmlns:a16="http://schemas.microsoft.com/office/drawing/2014/main" id="{D6597EC9-E169-4FAE-9E3B-889FCEA4BC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55684" y="-1095831"/>
                  <a:ext cx="29544" cy="38634"/>
                </a:xfrm>
                <a:custGeom>
                  <a:avLst/>
                  <a:gdLst>
                    <a:gd name="T0" fmla="*/ 1 w 11"/>
                    <a:gd name="T1" fmla="*/ 13 h 14"/>
                    <a:gd name="T2" fmla="*/ 6 w 11"/>
                    <a:gd name="T3" fmla="*/ 14 h 14"/>
                    <a:gd name="T4" fmla="*/ 8 w 11"/>
                    <a:gd name="T5" fmla="*/ 13 h 14"/>
                    <a:gd name="T6" fmla="*/ 10 w 11"/>
                    <a:gd name="T7" fmla="*/ 4 h 14"/>
                    <a:gd name="T8" fmla="*/ 9 w 11"/>
                    <a:gd name="T9" fmla="*/ 2 h 14"/>
                    <a:gd name="T10" fmla="*/ 4 w 11"/>
                    <a:gd name="T11" fmla="*/ 1 h 14"/>
                    <a:gd name="T12" fmla="*/ 2 w 11"/>
                    <a:gd name="T13" fmla="*/ 2 h 14"/>
                    <a:gd name="T14" fmla="*/ 0 w 11"/>
                    <a:gd name="T15" fmla="*/ 11 h 14"/>
                    <a:gd name="T16" fmla="*/ 1 w 11"/>
                    <a:gd name="T17" fmla="*/ 13 h 14"/>
                    <a:gd name="T18" fmla="*/ 4 w 11"/>
                    <a:gd name="T19" fmla="*/ 2 h 14"/>
                    <a:gd name="T20" fmla="*/ 9 w 11"/>
                    <a:gd name="T21" fmla="*/ 3 h 14"/>
                    <a:gd name="T22" fmla="*/ 7 w 11"/>
                    <a:gd name="T23" fmla="*/ 13 h 14"/>
                    <a:gd name="T24" fmla="*/ 2 w 11"/>
                    <a:gd name="T25" fmla="*/ 11 h 14"/>
                    <a:gd name="T26" fmla="*/ 4 w 11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1" y="13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4"/>
                        <a:pt x="8" y="1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3"/>
                        <a:pt x="10" y="2"/>
                        <a:pt x="9" y="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0"/>
                        <a:pt x="3" y="1"/>
                        <a:pt x="2" y="2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1" y="13"/>
                        <a:pt x="1" y="13"/>
                      </a:cubicBezTo>
                      <a:close/>
                      <a:moveTo>
                        <a:pt x="4" y="2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4" name="Freeform 729">
                  <a:extLst>
                    <a:ext uri="{FF2B5EF4-FFF2-40B4-BE49-F238E27FC236}">
                      <a16:creationId xmlns:a16="http://schemas.microsoft.com/office/drawing/2014/main" id="{61650B5F-368A-4D54-B370-E60ECBEE18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87500" y="-1089013"/>
                  <a:ext cx="27271" cy="38634"/>
                </a:xfrm>
                <a:custGeom>
                  <a:avLst/>
                  <a:gdLst>
                    <a:gd name="T0" fmla="*/ 2 w 10"/>
                    <a:gd name="T1" fmla="*/ 2 h 14"/>
                    <a:gd name="T2" fmla="*/ 0 w 10"/>
                    <a:gd name="T3" fmla="*/ 11 h 14"/>
                    <a:gd name="T4" fmla="*/ 1 w 10"/>
                    <a:gd name="T5" fmla="*/ 13 h 14"/>
                    <a:gd name="T6" fmla="*/ 6 w 10"/>
                    <a:gd name="T7" fmla="*/ 14 h 14"/>
                    <a:gd name="T8" fmla="*/ 8 w 10"/>
                    <a:gd name="T9" fmla="*/ 13 h 14"/>
                    <a:gd name="T10" fmla="*/ 10 w 10"/>
                    <a:gd name="T11" fmla="*/ 4 h 14"/>
                    <a:gd name="T12" fmla="*/ 9 w 10"/>
                    <a:gd name="T13" fmla="*/ 2 h 14"/>
                    <a:gd name="T14" fmla="*/ 4 w 10"/>
                    <a:gd name="T15" fmla="*/ 0 h 14"/>
                    <a:gd name="T16" fmla="*/ 2 w 10"/>
                    <a:gd name="T17" fmla="*/ 2 h 14"/>
                    <a:gd name="T18" fmla="*/ 6 w 10"/>
                    <a:gd name="T19" fmla="*/ 13 h 14"/>
                    <a:gd name="T20" fmla="*/ 1 w 10"/>
                    <a:gd name="T21" fmla="*/ 11 h 14"/>
                    <a:gd name="T22" fmla="*/ 4 w 10"/>
                    <a:gd name="T23" fmla="*/ 2 h 14"/>
                    <a:gd name="T24" fmla="*/ 8 w 10"/>
                    <a:gd name="T25" fmla="*/ 3 h 14"/>
                    <a:gd name="T26" fmla="*/ 6 w 10"/>
                    <a:gd name="T27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4">
                      <a:moveTo>
                        <a:pt x="2" y="2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3"/>
                        <a:pt x="1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8" y="13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2"/>
                        <a:pt x="9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1"/>
                        <a:pt x="2" y="2"/>
                      </a:cubicBezTo>
                      <a:close/>
                      <a:moveTo>
                        <a:pt x="6" y="13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8" y="3"/>
                        <a:pt x="8" y="3"/>
                        <a:pt x="8" y="3"/>
                      </a:cubicBezTo>
                      <a:lnTo>
                        <a:pt x="6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5" name="Freeform 730">
                  <a:extLst>
                    <a:ext uri="{FF2B5EF4-FFF2-40B4-BE49-F238E27FC236}">
                      <a16:creationId xmlns:a16="http://schemas.microsoft.com/office/drawing/2014/main" id="{85423874-5F90-4F92-999F-951C74159B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9317" y="-1079923"/>
                  <a:ext cx="24999" cy="40907"/>
                </a:xfrm>
                <a:custGeom>
                  <a:avLst/>
                  <a:gdLst>
                    <a:gd name="T0" fmla="*/ 8 w 9"/>
                    <a:gd name="T1" fmla="*/ 14 h 15"/>
                    <a:gd name="T2" fmla="*/ 9 w 9"/>
                    <a:gd name="T3" fmla="*/ 10 h 15"/>
                    <a:gd name="T4" fmla="*/ 8 w 9"/>
                    <a:gd name="T5" fmla="*/ 9 h 15"/>
                    <a:gd name="T6" fmla="*/ 7 w 9"/>
                    <a:gd name="T7" fmla="*/ 10 h 15"/>
                    <a:gd name="T8" fmla="*/ 6 w 9"/>
                    <a:gd name="T9" fmla="*/ 13 h 15"/>
                    <a:gd name="T10" fmla="*/ 5 w 9"/>
                    <a:gd name="T11" fmla="*/ 12 h 15"/>
                    <a:gd name="T12" fmla="*/ 8 w 9"/>
                    <a:gd name="T13" fmla="*/ 2 h 15"/>
                    <a:gd name="T14" fmla="*/ 4 w 9"/>
                    <a:gd name="T15" fmla="*/ 0 h 15"/>
                    <a:gd name="T16" fmla="*/ 3 w 9"/>
                    <a:gd name="T17" fmla="*/ 1 h 15"/>
                    <a:gd name="T18" fmla="*/ 4 w 9"/>
                    <a:gd name="T19" fmla="*/ 2 h 15"/>
                    <a:gd name="T20" fmla="*/ 6 w 9"/>
                    <a:gd name="T21" fmla="*/ 3 h 15"/>
                    <a:gd name="T22" fmla="*/ 3 w 9"/>
                    <a:gd name="T23" fmla="*/ 12 h 15"/>
                    <a:gd name="T24" fmla="*/ 1 w 9"/>
                    <a:gd name="T25" fmla="*/ 11 h 15"/>
                    <a:gd name="T26" fmla="*/ 0 w 9"/>
                    <a:gd name="T27" fmla="*/ 12 h 15"/>
                    <a:gd name="T28" fmla="*/ 1 w 9"/>
                    <a:gd name="T29" fmla="*/ 13 h 15"/>
                    <a:gd name="T30" fmla="*/ 7 w 9"/>
                    <a:gd name="T31" fmla="*/ 15 h 15"/>
                    <a:gd name="T32" fmla="*/ 8 w 9"/>
                    <a:gd name="T33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8" y="14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9" y="9"/>
                        <a:pt x="8" y="9"/>
                      </a:cubicBezTo>
                      <a:cubicBezTo>
                        <a:pt x="8" y="9"/>
                        <a:pt x="8" y="9"/>
                        <a:pt x="7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1"/>
                      </a:cubicBezTo>
                      <a:cubicBezTo>
                        <a:pt x="3" y="2"/>
                        <a:pt x="3" y="2"/>
                        <a:pt x="4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1"/>
                        <a:pt x="0" y="12"/>
                      </a:cubicBezTo>
                      <a:cubicBezTo>
                        <a:pt x="0" y="12"/>
                        <a:pt x="0" y="13"/>
                        <a:pt x="1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7" y="15"/>
                        <a:pt x="8" y="15"/>
                        <a:pt x="8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6" name="Freeform 731">
                  <a:extLst>
                    <a:ext uri="{FF2B5EF4-FFF2-40B4-BE49-F238E27FC236}">
                      <a16:creationId xmlns:a16="http://schemas.microsoft.com/office/drawing/2014/main" id="{DD28C1AD-1B9F-4E81-B8AE-5D511A9A3C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48861" y="-1068560"/>
                  <a:ext cx="29544" cy="38634"/>
                </a:xfrm>
                <a:custGeom>
                  <a:avLst/>
                  <a:gdLst>
                    <a:gd name="T0" fmla="*/ 3 w 11"/>
                    <a:gd name="T1" fmla="*/ 1 h 14"/>
                    <a:gd name="T2" fmla="*/ 1 w 11"/>
                    <a:gd name="T3" fmla="*/ 10 h 14"/>
                    <a:gd name="T4" fmla="*/ 2 w 11"/>
                    <a:gd name="T5" fmla="*/ 12 h 14"/>
                    <a:gd name="T6" fmla="*/ 6 w 11"/>
                    <a:gd name="T7" fmla="*/ 14 h 14"/>
                    <a:gd name="T8" fmla="*/ 8 w 11"/>
                    <a:gd name="T9" fmla="*/ 13 h 14"/>
                    <a:gd name="T10" fmla="*/ 11 w 11"/>
                    <a:gd name="T11" fmla="*/ 3 h 14"/>
                    <a:gd name="T12" fmla="*/ 10 w 11"/>
                    <a:gd name="T13" fmla="*/ 1 h 14"/>
                    <a:gd name="T14" fmla="*/ 5 w 11"/>
                    <a:gd name="T15" fmla="*/ 0 h 14"/>
                    <a:gd name="T16" fmla="*/ 3 w 11"/>
                    <a:gd name="T17" fmla="*/ 1 h 14"/>
                    <a:gd name="T18" fmla="*/ 7 w 11"/>
                    <a:gd name="T19" fmla="*/ 12 h 14"/>
                    <a:gd name="T20" fmla="*/ 2 w 11"/>
                    <a:gd name="T21" fmla="*/ 11 h 14"/>
                    <a:gd name="T22" fmla="*/ 5 w 11"/>
                    <a:gd name="T23" fmla="*/ 2 h 14"/>
                    <a:gd name="T24" fmla="*/ 10 w 11"/>
                    <a:gd name="T25" fmla="*/ 3 h 14"/>
                    <a:gd name="T26" fmla="*/ 7 w 11"/>
                    <a:gd name="T27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3" y="1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8" y="13"/>
                        <a:pt x="8" y="1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2"/>
                        <a:pt x="10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lose/>
                      <a:moveTo>
                        <a:pt x="7" y="12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10" y="3"/>
                        <a:pt x="10" y="3"/>
                        <a:pt x="10" y="3"/>
                      </a:cubicBezTo>
                      <a:lnTo>
                        <a:pt x="7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7" name="Freeform 732">
                  <a:extLst>
                    <a:ext uri="{FF2B5EF4-FFF2-40B4-BE49-F238E27FC236}">
                      <a16:creationId xmlns:a16="http://schemas.microsoft.com/office/drawing/2014/main" id="{7AA8D488-EF0A-4062-802A-C5B5CF547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8404" y="-1061742"/>
                  <a:ext cx="29544" cy="43180"/>
                </a:xfrm>
                <a:custGeom>
                  <a:avLst/>
                  <a:gdLst>
                    <a:gd name="T0" fmla="*/ 9 w 10"/>
                    <a:gd name="T1" fmla="*/ 9 h 15"/>
                    <a:gd name="T2" fmla="*/ 8 w 10"/>
                    <a:gd name="T3" fmla="*/ 10 h 15"/>
                    <a:gd name="T4" fmla="*/ 7 w 10"/>
                    <a:gd name="T5" fmla="*/ 13 h 15"/>
                    <a:gd name="T6" fmla="*/ 5 w 10"/>
                    <a:gd name="T7" fmla="*/ 12 h 15"/>
                    <a:gd name="T8" fmla="*/ 9 w 10"/>
                    <a:gd name="T9" fmla="*/ 2 h 15"/>
                    <a:gd name="T10" fmla="*/ 5 w 10"/>
                    <a:gd name="T11" fmla="*/ 0 h 15"/>
                    <a:gd name="T12" fmla="*/ 4 w 10"/>
                    <a:gd name="T13" fmla="*/ 1 h 15"/>
                    <a:gd name="T14" fmla="*/ 5 w 10"/>
                    <a:gd name="T15" fmla="*/ 2 h 15"/>
                    <a:gd name="T16" fmla="*/ 7 w 10"/>
                    <a:gd name="T17" fmla="*/ 3 h 15"/>
                    <a:gd name="T18" fmla="*/ 4 w 10"/>
                    <a:gd name="T19" fmla="*/ 12 h 15"/>
                    <a:gd name="T20" fmla="*/ 2 w 10"/>
                    <a:gd name="T21" fmla="*/ 11 h 15"/>
                    <a:gd name="T22" fmla="*/ 1 w 10"/>
                    <a:gd name="T23" fmla="*/ 11 h 15"/>
                    <a:gd name="T24" fmla="*/ 1 w 10"/>
                    <a:gd name="T25" fmla="*/ 13 h 15"/>
                    <a:gd name="T26" fmla="*/ 7 w 10"/>
                    <a:gd name="T27" fmla="*/ 15 h 15"/>
                    <a:gd name="T28" fmla="*/ 8 w 10"/>
                    <a:gd name="T29" fmla="*/ 14 h 15"/>
                    <a:gd name="T30" fmla="*/ 10 w 10"/>
                    <a:gd name="T31" fmla="*/ 10 h 15"/>
                    <a:gd name="T32" fmla="*/ 9 w 10"/>
                    <a:gd name="T33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5">
                      <a:moveTo>
                        <a:pt x="9" y="9"/>
                      </a:moveTo>
                      <a:cubicBezTo>
                        <a:pt x="8" y="9"/>
                        <a:pt x="8" y="9"/>
                        <a:pt x="8" y="10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4" y="1"/>
                        <a:pt x="4" y="2"/>
                        <a:pt x="5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1" y="12"/>
                        <a:pt x="1" y="13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8" y="15"/>
                        <a:pt x="8" y="15"/>
                        <a:pt x="8" y="14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0" y="9"/>
                        <a:pt x="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8" name="Freeform 733">
                  <a:extLst>
                    <a:ext uri="{FF2B5EF4-FFF2-40B4-BE49-F238E27FC236}">
                      <a16:creationId xmlns:a16="http://schemas.microsoft.com/office/drawing/2014/main" id="{42D85CB5-B6AC-40D8-87A4-529CF8B078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12494" y="-1050379"/>
                  <a:ext cx="29544" cy="38634"/>
                </a:xfrm>
                <a:custGeom>
                  <a:avLst/>
                  <a:gdLst>
                    <a:gd name="T0" fmla="*/ 3 w 11"/>
                    <a:gd name="T1" fmla="*/ 1 h 14"/>
                    <a:gd name="T2" fmla="*/ 0 w 11"/>
                    <a:gd name="T3" fmla="*/ 10 h 14"/>
                    <a:gd name="T4" fmla="*/ 1 w 11"/>
                    <a:gd name="T5" fmla="*/ 13 h 14"/>
                    <a:gd name="T6" fmla="*/ 6 w 11"/>
                    <a:gd name="T7" fmla="*/ 14 h 14"/>
                    <a:gd name="T8" fmla="*/ 8 w 11"/>
                    <a:gd name="T9" fmla="*/ 13 h 14"/>
                    <a:gd name="T10" fmla="*/ 11 w 11"/>
                    <a:gd name="T11" fmla="*/ 4 h 14"/>
                    <a:gd name="T12" fmla="*/ 10 w 11"/>
                    <a:gd name="T13" fmla="*/ 2 h 14"/>
                    <a:gd name="T14" fmla="*/ 5 w 11"/>
                    <a:gd name="T15" fmla="*/ 0 h 14"/>
                    <a:gd name="T16" fmla="*/ 3 w 11"/>
                    <a:gd name="T17" fmla="*/ 1 h 14"/>
                    <a:gd name="T18" fmla="*/ 9 w 11"/>
                    <a:gd name="T19" fmla="*/ 4 h 14"/>
                    <a:gd name="T20" fmla="*/ 6 w 11"/>
                    <a:gd name="T21" fmla="*/ 13 h 14"/>
                    <a:gd name="T22" fmla="*/ 2 w 11"/>
                    <a:gd name="T23" fmla="*/ 11 h 14"/>
                    <a:gd name="T24" fmla="*/ 5 w 11"/>
                    <a:gd name="T25" fmla="*/ 2 h 14"/>
                    <a:gd name="T26" fmla="*/ 9 w 11"/>
                    <a:gd name="T27" fmla="*/ 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3" y="1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8" y="1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3"/>
                        <a:pt x="11" y="2"/>
                        <a:pt x="10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1"/>
                        <a:pt x="3" y="1"/>
                      </a:cubicBezTo>
                      <a:close/>
                      <a:moveTo>
                        <a:pt x="9" y="4"/>
                      </a:move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9" name="Freeform 734">
                  <a:extLst>
                    <a:ext uri="{FF2B5EF4-FFF2-40B4-BE49-F238E27FC236}">
                      <a16:creationId xmlns:a16="http://schemas.microsoft.com/office/drawing/2014/main" id="{6EB0ABB8-9F70-4B83-92F3-2CC3F09761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42037" y="-1039016"/>
                  <a:ext cx="31816" cy="38634"/>
                </a:xfrm>
                <a:custGeom>
                  <a:avLst/>
                  <a:gdLst>
                    <a:gd name="T0" fmla="*/ 10 w 11"/>
                    <a:gd name="T1" fmla="*/ 2 h 14"/>
                    <a:gd name="T2" fmla="*/ 6 w 11"/>
                    <a:gd name="T3" fmla="*/ 0 h 14"/>
                    <a:gd name="T4" fmla="*/ 3 w 11"/>
                    <a:gd name="T5" fmla="*/ 1 h 14"/>
                    <a:gd name="T6" fmla="*/ 0 w 11"/>
                    <a:gd name="T7" fmla="*/ 10 h 14"/>
                    <a:gd name="T8" fmla="*/ 1 w 11"/>
                    <a:gd name="T9" fmla="*/ 12 h 14"/>
                    <a:gd name="T10" fmla="*/ 6 w 11"/>
                    <a:gd name="T11" fmla="*/ 14 h 14"/>
                    <a:gd name="T12" fmla="*/ 8 w 11"/>
                    <a:gd name="T13" fmla="*/ 13 h 14"/>
                    <a:gd name="T14" fmla="*/ 11 w 11"/>
                    <a:gd name="T15" fmla="*/ 4 h 14"/>
                    <a:gd name="T16" fmla="*/ 10 w 11"/>
                    <a:gd name="T17" fmla="*/ 2 h 14"/>
                    <a:gd name="T18" fmla="*/ 6 w 11"/>
                    <a:gd name="T19" fmla="*/ 13 h 14"/>
                    <a:gd name="T20" fmla="*/ 2 w 11"/>
                    <a:gd name="T21" fmla="*/ 11 h 14"/>
                    <a:gd name="T22" fmla="*/ 5 w 11"/>
                    <a:gd name="T23" fmla="*/ 2 h 14"/>
                    <a:gd name="T24" fmla="*/ 10 w 11"/>
                    <a:gd name="T25" fmla="*/ 4 h 14"/>
                    <a:gd name="T26" fmla="*/ 6 w 11"/>
                    <a:gd name="T27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4">
                      <a:moveTo>
                        <a:pt x="10" y="2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1"/>
                        <a:pt x="3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8" y="1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3"/>
                        <a:pt x="11" y="2"/>
                        <a:pt x="10" y="2"/>
                      </a:cubicBezTo>
                      <a:close/>
                      <a:moveTo>
                        <a:pt x="6" y="13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lnTo>
                        <a:pt x="6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0" name="Freeform 735">
                  <a:extLst>
                    <a:ext uri="{FF2B5EF4-FFF2-40B4-BE49-F238E27FC236}">
                      <a16:creationId xmlns:a16="http://schemas.microsoft.com/office/drawing/2014/main" id="{963D19B1-0026-4C67-B52B-0DD41F4C3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3854" y="-1027653"/>
                  <a:ext cx="24999" cy="40907"/>
                </a:xfrm>
                <a:custGeom>
                  <a:avLst/>
                  <a:gdLst>
                    <a:gd name="T0" fmla="*/ 8 w 9"/>
                    <a:gd name="T1" fmla="*/ 14 h 15"/>
                    <a:gd name="T2" fmla="*/ 9 w 9"/>
                    <a:gd name="T3" fmla="*/ 10 h 15"/>
                    <a:gd name="T4" fmla="*/ 9 w 9"/>
                    <a:gd name="T5" fmla="*/ 9 h 15"/>
                    <a:gd name="T6" fmla="*/ 7 w 9"/>
                    <a:gd name="T7" fmla="*/ 10 h 15"/>
                    <a:gd name="T8" fmla="*/ 6 w 9"/>
                    <a:gd name="T9" fmla="*/ 13 h 15"/>
                    <a:gd name="T10" fmla="*/ 5 w 9"/>
                    <a:gd name="T11" fmla="*/ 12 h 15"/>
                    <a:gd name="T12" fmla="*/ 9 w 9"/>
                    <a:gd name="T13" fmla="*/ 2 h 15"/>
                    <a:gd name="T14" fmla="*/ 5 w 9"/>
                    <a:gd name="T15" fmla="*/ 0 h 15"/>
                    <a:gd name="T16" fmla="*/ 4 w 9"/>
                    <a:gd name="T17" fmla="*/ 1 h 15"/>
                    <a:gd name="T18" fmla="*/ 4 w 9"/>
                    <a:gd name="T19" fmla="*/ 2 h 15"/>
                    <a:gd name="T20" fmla="*/ 7 w 9"/>
                    <a:gd name="T21" fmla="*/ 3 h 15"/>
                    <a:gd name="T22" fmla="*/ 3 w 9"/>
                    <a:gd name="T23" fmla="*/ 12 h 15"/>
                    <a:gd name="T24" fmla="*/ 1 w 9"/>
                    <a:gd name="T25" fmla="*/ 11 h 15"/>
                    <a:gd name="T26" fmla="*/ 0 w 9"/>
                    <a:gd name="T27" fmla="*/ 11 h 15"/>
                    <a:gd name="T28" fmla="*/ 0 w 9"/>
                    <a:gd name="T29" fmla="*/ 12 h 15"/>
                    <a:gd name="T30" fmla="*/ 6 w 9"/>
                    <a:gd name="T31" fmla="*/ 15 h 15"/>
                    <a:gd name="T32" fmla="*/ 8 w 9"/>
                    <a:gd name="T33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8" y="14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9" y="10"/>
                        <a:pt x="9" y="9"/>
                      </a:cubicBezTo>
                      <a:cubicBezTo>
                        <a:pt x="8" y="9"/>
                        <a:pt x="8" y="9"/>
                        <a:pt x="7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1"/>
                        <a:pt x="0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5"/>
                        <a:pt x="7" y="15"/>
                        <a:pt x="8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1" name="Freeform 736">
                  <a:extLst>
                    <a:ext uri="{FF2B5EF4-FFF2-40B4-BE49-F238E27FC236}">
                      <a16:creationId xmlns:a16="http://schemas.microsoft.com/office/drawing/2014/main" id="{22544F5B-1425-4108-B1B6-8364B07791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03398" y="-1014017"/>
                  <a:ext cx="34089" cy="38634"/>
                </a:xfrm>
                <a:custGeom>
                  <a:avLst/>
                  <a:gdLst>
                    <a:gd name="T0" fmla="*/ 11 w 12"/>
                    <a:gd name="T1" fmla="*/ 2 h 14"/>
                    <a:gd name="T2" fmla="*/ 6 w 12"/>
                    <a:gd name="T3" fmla="*/ 0 h 14"/>
                    <a:gd name="T4" fmla="*/ 4 w 12"/>
                    <a:gd name="T5" fmla="*/ 1 h 14"/>
                    <a:gd name="T6" fmla="*/ 0 w 12"/>
                    <a:gd name="T7" fmla="*/ 10 h 14"/>
                    <a:gd name="T8" fmla="*/ 1 w 12"/>
                    <a:gd name="T9" fmla="*/ 12 h 14"/>
                    <a:gd name="T10" fmla="*/ 6 w 12"/>
                    <a:gd name="T11" fmla="*/ 14 h 14"/>
                    <a:gd name="T12" fmla="*/ 8 w 12"/>
                    <a:gd name="T13" fmla="*/ 13 h 14"/>
                    <a:gd name="T14" fmla="*/ 11 w 12"/>
                    <a:gd name="T15" fmla="*/ 4 h 14"/>
                    <a:gd name="T16" fmla="*/ 11 w 12"/>
                    <a:gd name="T17" fmla="*/ 2 h 14"/>
                    <a:gd name="T18" fmla="*/ 6 w 12"/>
                    <a:gd name="T19" fmla="*/ 12 h 14"/>
                    <a:gd name="T20" fmla="*/ 2 w 12"/>
                    <a:gd name="T21" fmla="*/ 11 h 14"/>
                    <a:gd name="T22" fmla="*/ 5 w 12"/>
                    <a:gd name="T23" fmla="*/ 2 h 14"/>
                    <a:gd name="T24" fmla="*/ 10 w 12"/>
                    <a:gd name="T25" fmla="*/ 4 h 14"/>
                    <a:gd name="T26" fmla="*/ 6 w 12"/>
                    <a:gd name="T27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4">
                      <a:moveTo>
                        <a:pt x="11" y="2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7" y="14"/>
                        <a:pt x="8" y="1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2" y="3"/>
                        <a:pt x="11" y="2"/>
                        <a:pt x="11" y="2"/>
                      </a:cubicBezTo>
                      <a:close/>
                      <a:moveTo>
                        <a:pt x="6" y="12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lnTo>
                        <a:pt x="6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2" name="Freeform 737">
                  <a:extLst>
                    <a:ext uri="{FF2B5EF4-FFF2-40B4-BE49-F238E27FC236}">
                      <a16:creationId xmlns:a16="http://schemas.microsoft.com/office/drawing/2014/main" id="{4DD9BD99-6C4D-410F-9EC6-A215E6F4C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5214" y="-1002654"/>
                  <a:ext cx="24999" cy="40907"/>
                </a:xfrm>
                <a:custGeom>
                  <a:avLst/>
                  <a:gdLst>
                    <a:gd name="T0" fmla="*/ 5 w 9"/>
                    <a:gd name="T1" fmla="*/ 1 h 15"/>
                    <a:gd name="T2" fmla="*/ 4 w 9"/>
                    <a:gd name="T3" fmla="*/ 1 h 15"/>
                    <a:gd name="T4" fmla="*/ 5 w 9"/>
                    <a:gd name="T5" fmla="*/ 2 h 15"/>
                    <a:gd name="T6" fmla="*/ 7 w 9"/>
                    <a:gd name="T7" fmla="*/ 3 h 15"/>
                    <a:gd name="T8" fmla="*/ 3 w 9"/>
                    <a:gd name="T9" fmla="*/ 12 h 15"/>
                    <a:gd name="T10" fmla="*/ 1 w 9"/>
                    <a:gd name="T11" fmla="*/ 11 h 15"/>
                    <a:gd name="T12" fmla="*/ 0 w 9"/>
                    <a:gd name="T13" fmla="*/ 11 h 15"/>
                    <a:gd name="T14" fmla="*/ 0 w 9"/>
                    <a:gd name="T15" fmla="*/ 12 h 15"/>
                    <a:gd name="T16" fmla="*/ 6 w 9"/>
                    <a:gd name="T17" fmla="*/ 15 h 15"/>
                    <a:gd name="T18" fmla="*/ 7 w 9"/>
                    <a:gd name="T19" fmla="*/ 14 h 15"/>
                    <a:gd name="T20" fmla="*/ 9 w 9"/>
                    <a:gd name="T21" fmla="*/ 11 h 15"/>
                    <a:gd name="T22" fmla="*/ 8 w 9"/>
                    <a:gd name="T23" fmla="*/ 10 h 15"/>
                    <a:gd name="T24" fmla="*/ 7 w 9"/>
                    <a:gd name="T25" fmla="*/ 10 h 15"/>
                    <a:gd name="T26" fmla="*/ 6 w 9"/>
                    <a:gd name="T27" fmla="*/ 13 h 15"/>
                    <a:gd name="T28" fmla="*/ 5 w 9"/>
                    <a:gd name="T29" fmla="*/ 12 h 15"/>
                    <a:gd name="T30" fmla="*/ 9 w 9"/>
                    <a:gd name="T31" fmla="*/ 2 h 15"/>
                    <a:gd name="T32" fmla="*/ 5 w 9"/>
                    <a:gd name="T33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5">
                      <a:moveTo>
                        <a:pt x="5" y="1"/>
                      </a:move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4" y="1"/>
                        <a:pt x="4" y="2"/>
                        <a:pt x="5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5"/>
                        <a:pt x="7" y="15"/>
                        <a:pt x="7" y="14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0"/>
                        <a:pt x="9" y="10"/>
                        <a:pt x="8" y="10"/>
                      </a:cubicBezTo>
                      <a:cubicBezTo>
                        <a:pt x="8" y="9"/>
                        <a:pt x="8" y="10"/>
                        <a:pt x="7" y="1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9" y="2"/>
                        <a:pt x="9" y="2"/>
                        <a:pt x="9" y="2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3" name="Freeform 738">
                  <a:extLst>
                    <a:ext uri="{FF2B5EF4-FFF2-40B4-BE49-F238E27FC236}">
                      <a16:creationId xmlns:a16="http://schemas.microsoft.com/office/drawing/2014/main" id="{89B96B8F-20F6-4CBF-809C-F54E041822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64758" y="-989019"/>
                  <a:ext cx="34089" cy="40907"/>
                </a:xfrm>
                <a:custGeom>
                  <a:avLst/>
                  <a:gdLst>
                    <a:gd name="T0" fmla="*/ 11 w 12"/>
                    <a:gd name="T1" fmla="*/ 3 h 15"/>
                    <a:gd name="T2" fmla="*/ 6 w 12"/>
                    <a:gd name="T3" fmla="*/ 1 h 15"/>
                    <a:gd name="T4" fmla="*/ 4 w 12"/>
                    <a:gd name="T5" fmla="*/ 2 h 15"/>
                    <a:gd name="T6" fmla="*/ 0 w 12"/>
                    <a:gd name="T7" fmla="*/ 10 h 15"/>
                    <a:gd name="T8" fmla="*/ 1 w 12"/>
                    <a:gd name="T9" fmla="*/ 12 h 15"/>
                    <a:gd name="T10" fmla="*/ 5 w 12"/>
                    <a:gd name="T11" fmla="*/ 14 h 15"/>
                    <a:gd name="T12" fmla="*/ 7 w 12"/>
                    <a:gd name="T13" fmla="*/ 14 h 15"/>
                    <a:gd name="T14" fmla="*/ 11 w 12"/>
                    <a:gd name="T15" fmla="*/ 5 h 15"/>
                    <a:gd name="T16" fmla="*/ 11 w 12"/>
                    <a:gd name="T17" fmla="*/ 3 h 15"/>
                    <a:gd name="T18" fmla="*/ 6 w 12"/>
                    <a:gd name="T19" fmla="*/ 13 h 15"/>
                    <a:gd name="T20" fmla="*/ 1 w 12"/>
                    <a:gd name="T21" fmla="*/ 11 h 15"/>
                    <a:gd name="T22" fmla="*/ 5 w 12"/>
                    <a:gd name="T23" fmla="*/ 2 h 15"/>
                    <a:gd name="T24" fmla="*/ 10 w 12"/>
                    <a:gd name="T25" fmla="*/ 4 h 15"/>
                    <a:gd name="T26" fmla="*/ 6 w 12"/>
                    <a:gd name="T27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5">
                      <a:moveTo>
                        <a:pt x="11" y="3"/>
                      </a:move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4" y="1"/>
                        <a:pt x="4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2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6" y="15"/>
                        <a:pt x="7" y="14"/>
                        <a:pt x="7" y="14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4"/>
                        <a:pt x="11" y="3"/>
                        <a:pt x="11" y="3"/>
                      </a:cubicBezTo>
                      <a:close/>
                      <a:moveTo>
                        <a:pt x="6" y="13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10" y="4"/>
                        <a:pt x="10" y="4"/>
                        <a:pt x="10" y="4"/>
                      </a:cubicBezTo>
                      <a:lnTo>
                        <a:pt x="6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4" name="Freeform 739">
                  <a:extLst>
                    <a:ext uri="{FF2B5EF4-FFF2-40B4-BE49-F238E27FC236}">
                      <a16:creationId xmlns:a16="http://schemas.microsoft.com/office/drawing/2014/main" id="{DF4D182D-17C6-46AF-93BA-9A2A183CD0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94302" y="-979928"/>
                  <a:ext cx="43179" cy="49997"/>
                </a:xfrm>
                <a:custGeom>
                  <a:avLst/>
                  <a:gdLst>
                    <a:gd name="T0" fmla="*/ 1 w 15"/>
                    <a:gd name="T1" fmla="*/ 15 h 18"/>
                    <a:gd name="T2" fmla="*/ 7 w 15"/>
                    <a:gd name="T3" fmla="*/ 17 h 18"/>
                    <a:gd name="T4" fmla="*/ 9 w 15"/>
                    <a:gd name="T5" fmla="*/ 16 h 18"/>
                    <a:gd name="T6" fmla="*/ 15 w 15"/>
                    <a:gd name="T7" fmla="*/ 6 h 18"/>
                    <a:gd name="T8" fmla="*/ 14 w 15"/>
                    <a:gd name="T9" fmla="*/ 3 h 18"/>
                    <a:gd name="T10" fmla="*/ 8 w 15"/>
                    <a:gd name="T11" fmla="*/ 0 h 18"/>
                    <a:gd name="T12" fmla="*/ 5 w 15"/>
                    <a:gd name="T13" fmla="*/ 1 h 18"/>
                    <a:gd name="T14" fmla="*/ 0 w 15"/>
                    <a:gd name="T15" fmla="*/ 12 h 18"/>
                    <a:gd name="T16" fmla="*/ 1 w 15"/>
                    <a:gd name="T17" fmla="*/ 15 h 18"/>
                    <a:gd name="T18" fmla="*/ 7 w 15"/>
                    <a:gd name="T19" fmla="*/ 2 h 18"/>
                    <a:gd name="T20" fmla="*/ 13 w 15"/>
                    <a:gd name="T21" fmla="*/ 5 h 18"/>
                    <a:gd name="T22" fmla="*/ 8 w 15"/>
                    <a:gd name="T23" fmla="*/ 16 h 18"/>
                    <a:gd name="T24" fmla="*/ 2 w 15"/>
                    <a:gd name="T25" fmla="*/ 13 h 18"/>
                    <a:gd name="T26" fmla="*/ 7 w 15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" h="18">
                      <a:moveTo>
                        <a:pt x="1" y="15"/>
                      </a:move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8" y="18"/>
                        <a:pt x="9" y="18"/>
                        <a:pt x="9" y="1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5"/>
                        <a:pt x="15" y="4"/>
                        <a:pt x="14" y="3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6" y="0"/>
                        <a:pt x="5" y="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0" y="14"/>
                        <a:pt x="1" y="15"/>
                      </a:cubicBezTo>
                      <a:close/>
                      <a:moveTo>
                        <a:pt x="7" y="2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2" y="13"/>
                        <a:pt x="2" y="13"/>
                        <a:pt x="2" y="13"/>
                      </a:cubicBez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5" name="Freeform 740">
                  <a:extLst>
                    <a:ext uri="{FF2B5EF4-FFF2-40B4-BE49-F238E27FC236}">
                      <a16:creationId xmlns:a16="http://schemas.microsoft.com/office/drawing/2014/main" id="{93F021B2-C635-4AAA-89A8-EE8C724BE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0664" y="-964020"/>
                  <a:ext cx="34089" cy="52270"/>
                </a:xfrm>
                <a:custGeom>
                  <a:avLst/>
                  <a:gdLst>
                    <a:gd name="T0" fmla="*/ 8 w 12"/>
                    <a:gd name="T1" fmla="*/ 1 h 19"/>
                    <a:gd name="T2" fmla="*/ 6 w 12"/>
                    <a:gd name="T3" fmla="*/ 1 h 19"/>
                    <a:gd name="T4" fmla="*/ 7 w 12"/>
                    <a:gd name="T5" fmla="*/ 3 h 19"/>
                    <a:gd name="T6" fmla="*/ 9 w 12"/>
                    <a:gd name="T7" fmla="*/ 4 h 19"/>
                    <a:gd name="T8" fmla="*/ 4 w 12"/>
                    <a:gd name="T9" fmla="*/ 14 h 19"/>
                    <a:gd name="T10" fmla="*/ 1 w 12"/>
                    <a:gd name="T11" fmla="*/ 13 h 19"/>
                    <a:gd name="T12" fmla="*/ 0 w 12"/>
                    <a:gd name="T13" fmla="*/ 13 h 19"/>
                    <a:gd name="T14" fmla="*/ 0 w 12"/>
                    <a:gd name="T15" fmla="*/ 15 h 19"/>
                    <a:gd name="T16" fmla="*/ 8 w 12"/>
                    <a:gd name="T17" fmla="*/ 19 h 19"/>
                    <a:gd name="T18" fmla="*/ 9 w 12"/>
                    <a:gd name="T19" fmla="*/ 18 h 19"/>
                    <a:gd name="T20" fmla="*/ 11 w 12"/>
                    <a:gd name="T21" fmla="*/ 14 h 19"/>
                    <a:gd name="T22" fmla="*/ 11 w 12"/>
                    <a:gd name="T23" fmla="*/ 12 h 19"/>
                    <a:gd name="T24" fmla="*/ 9 w 12"/>
                    <a:gd name="T25" fmla="*/ 13 h 19"/>
                    <a:gd name="T26" fmla="*/ 8 w 12"/>
                    <a:gd name="T27" fmla="*/ 16 h 19"/>
                    <a:gd name="T28" fmla="*/ 6 w 12"/>
                    <a:gd name="T29" fmla="*/ 15 h 19"/>
                    <a:gd name="T30" fmla="*/ 12 w 12"/>
                    <a:gd name="T31" fmla="*/ 3 h 19"/>
                    <a:gd name="T32" fmla="*/ 8 w 12"/>
                    <a:gd name="T33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9">
                      <a:moveTo>
                        <a:pt x="8" y="1"/>
                      </a:moveTo>
                      <a:cubicBezTo>
                        <a:pt x="7" y="0"/>
                        <a:pt x="7" y="0"/>
                        <a:pt x="6" y="1"/>
                      </a:cubicBezTo>
                      <a:cubicBezTo>
                        <a:pt x="6" y="2"/>
                        <a:pt x="6" y="2"/>
                        <a:pt x="7" y="3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0" y="13"/>
                        <a:pt x="0" y="13"/>
                      </a:cubicBezTo>
                      <a:cubicBezTo>
                        <a:pt x="0" y="14"/>
                        <a:pt x="0" y="15"/>
                        <a:pt x="0" y="15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9" y="19"/>
                        <a:pt x="9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2"/>
                        <a:pt x="11" y="12"/>
                      </a:cubicBezTo>
                      <a:cubicBezTo>
                        <a:pt x="10" y="12"/>
                        <a:pt x="10" y="12"/>
                        <a:pt x="9" y="1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2" y="3"/>
                        <a:pt x="12" y="3"/>
                        <a:pt x="12" y="3"/>
                      </a:cubicBezTo>
                      <a:lnTo>
                        <a:pt x="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6" name="Freeform 741">
                  <a:extLst>
                    <a:ext uri="{FF2B5EF4-FFF2-40B4-BE49-F238E27FC236}">
                      <a16:creationId xmlns:a16="http://schemas.microsoft.com/office/drawing/2014/main" id="{FF411D96-3A19-4122-BEEC-08DC06C3F9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67025" y="-941294"/>
                  <a:ext cx="45452" cy="49997"/>
                </a:xfrm>
                <a:custGeom>
                  <a:avLst/>
                  <a:gdLst>
                    <a:gd name="T0" fmla="*/ 14 w 16"/>
                    <a:gd name="T1" fmla="*/ 3 h 18"/>
                    <a:gd name="T2" fmla="*/ 9 w 16"/>
                    <a:gd name="T3" fmla="*/ 0 h 18"/>
                    <a:gd name="T4" fmla="*/ 6 w 16"/>
                    <a:gd name="T5" fmla="*/ 1 h 18"/>
                    <a:gd name="T6" fmla="*/ 0 w 16"/>
                    <a:gd name="T7" fmla="*/ 11 h 18"/>
                    <a:gd name="T8" fmla="*/ 1 w 16"/>
                    <a:gd name="T9" fmla="*/ 14 h 18"/>
                    <a:gd name="T10" fmla="*/ 7 w 16"/>
                    <a:gd name="T11" fmla="*/ 17 h 18"/>
                    <a:gd name="T12" fmla="*/ 9 w 16"/>
                    <a:gd name="T13" fmla="*/ 16 h 18"/>
                    <a:gd name="T14" fmla="*/ 15 w 16"/>
                    <a:gd name="T15" fmla="*/ 6 h 18"/>
                    <a:gd name="T16" fmla="*/ 14 w 16"/>
                    <a:gd name="T17" fmla="*/ 3 h 18"/>
                    <a:gd name="T18" fmla="*/ 8 w 16"/>
                    <a:gd name="T19" fmla="*/ 15 h 18"/>
                    <a:gd name="T20" fmla="*/ 2 w 16"/>
                    <a:gd name="T21" fmla="*/ 12 h 18"/>
                    <a:gd name="T22" fmla="*/ 8 w 16"/>
                    <a:gd name="T23" fmla="*/ 2 h 18"/>
                    <a:gd name="T24" fmla="*/ 13 w 16"/>
                    <a:gd name="T25" fmla="*/ 5 h 18"/>
                    <a:gd name="T26" fmla="*/ 8 w 16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4" y="3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7" y="0"/>
                        <a:pt x="6" y="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4"/>
                        <a:pt x="1" y="14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8" y="18"/>
                        <a:pt x="9" y="17"/>
                        <a:pt x="9" y="1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5" y="4"/>
                        <a:pt x="14" y="3"/>
                      </a:cubicBezTo>
                      <a:close/>
                      <a:moveTo>
                        <a:pt x="8" y="15"/>
                      </a:move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3" y="5"/>
                        <a:pt x="13" y="5"/>
                        <a:pt x="13" y="5"/>
                      </a:cubicBezTo>
                      <a:lnTo>
                        <a:pt x="8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7" name="Freeform 742">
                  <a:extLst>
                    <a:ext uri="{FF2B5EF4-FFF2-40B4-BE49-F238E27FC236}">
                      <a16:creationId xmlns:a16="http://schemas.microsoft.com/office/drawing/2014/main" id="{E238800D-B35E-45E2-AE94-B8C655AFCB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03387" y="-923113"/>
                  <a:ext cx="43179" cy="49997"/>
                </a:xfrm>
                <a:custGeom>
                  <a:avLst/>
                  <a:gdLst>
                    <a:gd name="T0" fmla="*/ 1 w 16"/>
                    <a:gd name="T1" fmla="*/ 14 h 18"/>
                    <a:gd name="T2" fmla="*/ 6 w 16"/>
                    <a:gd name="T3" fmla="*/ 17 h 18"/>
                    <a:gd name="T4" fmla="*/ 9 w 16"/>
                    <a:gd name="T5" fmla="*/ 17 h 18"/>
                    <a:gd name="T6" fmla="*/ 15 w 16"/>
                    <a:gd name="T7" fmla="*/ 6 h 18"/>
                    <a:gd name="T8" fmla="*/ 14 w 16"/>
                    <a:gd name="T9" fmla="*/ 4 h 18"/>
                    <a:gd name="T10" fmla="*/ 9 w 16"/>
                    <a:gd name="T11" fmla="*/ 1 h 18"/>
                    <a:gd name="T12" fmla="*/ 6 w 16"/>
                    <a:gd name="T13" fmla="*/ 1 h 18"/>
                    <a:gd name="T14" fmla="*/ 0 w 16"/>
                    <a:gd name="T15" fmla="*/ 12 h 18"/>
                    <a:gd name="T16" fmla="*/ 1 w 16"/>
                    <a:gd name="T17" fmla="*/ 14 h 18"/>
                    <a:gd name="T18" fmla="*/ 8 w 16"/>
                    <a:gd name="T19" fmla="*/ 2 h 18"/>
                    <a:gd name="T20" fmla="*/ 13 w 16"/>
                    <a:gd name="T21" fmla="*/ 5 h 18"/>
                    <a:gd name="T22" fmla="*/ 7 w 16"/>
                    <a:gd name="T23" fmla="*/ 16 h 18"/>
                    <a:gd name="T24" fmla="*/ 2 w 16"/>
                    <a:gd name="T25" fmla="*/ 13 h 18"/>
                    <a:gd name="T26" fmla="*/ 8 w 16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8">
                      <a:moveTo>
                        <a:pt x="1" y="14"/>
                      </a:move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9" y="18"/>
                        <a:pt x="9" y="17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5" y="4"/>
                        <a:pt x="14" y="4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0"/>
                        <a:pt x="7" y="0"/>
                        <a:pt x="6" y="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0" y="14"/>
                        <a:pt x="1" y="14"/>
                      </a:cubicBezTo>
                      <a:close/>
                      <a:moveTo>
                        <a:pt x="8" y="2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2" y="13"/>
                        <a:pt x="2" y="13"/>
                        <a:pt x="2" y="13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8" name="Freeform 743">
                  <a:extLst>
                    <a:ext uri="{FF2B5EF4-FFF2-40B4-BE49-F238E27FC236}">
                      <a16:creationId xmlns:a16="http://schemas.microsoft.com/office/drawing/2014/main" id="{D680E1DA-C541-45BE-B07B-44D1D0D41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5203" y="-902660"/>
                  <a:ext cx="40907" cy="52270"/>
                </a:xfrm>
                <a:custGeom>
                  <a:avLst/>
                  <a:gdLst>
                    <a:gd name="T0" fmla="*/ 9 w 14"/>
                    <a:gd name="T1" fmla="*/ 1 h 19"/>
                    <a:gd name="T2" fmla="*/ 8 w 14"/>
                    <a:gd name="T3" fmla="*/ 1 h 19"/>
                    <a:gd name="T4" fmla="*/ 8 w 14"/>
                    <a:gd name="T5" fmla="*/ 2 h 19"/>
                    <a:gd name="T6" fmla="*/ 11 w 14"/>
                    <a:gd name="T7" fmla="*/ 4 h 19"/>
                    <a:gd name="T8" fmla="*/ 5 w 14"/>
                    <a:gd name="T9" fmla="*/ 14 h 19"/>
                    <a:gd name="T10" fmla="*/ 2 w 14"/>
                    <a:gd name="T11" fmla="*/ 12 h 19"/>
                    <a:gd name="T12" fmla="*/ 1 w 14"/>
                    <a:gd name="T13" fmla="*/ 13 h 19"/>
                    <a:gd name="T14" fmla="*/ 1 w 14"/>
                    <a:gd name="T15" fmla="*/ 14 h 19"/>
                    <a:gd name="T16" fmla="*/ 8 w 14"/>
                    <a:gd name="T17" fmla="*/ 18 h 19"/>
                    <a:gd name="T18" fmla="*/ 9 w 14"/>
                    <a:gd name="T19" fmla="*/ 18 h 19"/>
                    <a:gd name="T20" fmla="*/ 12 w 14"/>
                    <a:gd name="T21" fmla="*/ 14 h 19"/>
                    <a:gd name="T22" fmla="*/ 12 w 14"/>
                    <a:gd name="T23" fmla="*/ 12 h 19"/>
                    <a:gd name="T24" fmla="*/ 10 w 14"/>
                    <a:gd name="T25" fmla="*/ 13 h 19"/>
                    <a:gd name="T26" fmla="*/ 8 w 14"/>
                    <a:gd name="T27" fmla="*/ 16 h 19"/>
                    <a:gd name="T28" fmla="*/ 6 w 14"/>
                    <a:gd name="T29" fmla="*/ 15 h 19"/>
                    <a:gd name="T30" fmla="*/ 14 w 14"/>
                    <a:gd name="T31" fmla="*/ 3 h 19"/>
                    <a:gd name="T32" fmla="*/ 9 w 14"/>
                    <a:gd name="T33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9" y="1"/>
                      </a:moveTo>
                      <a:cubicBezTo>
                        <a:pt x="9" y="0"/>
                        <a:pt x="8" y="0"/>
                        <a:pt x="8" y="1"/>
                      </a:cubicBezTo>
                      <a:cubicBezTo>
                        <a:pt x="7" y="2"/>
                        <a:pt x="8" y="2"/>
                        <a:pt x="8" y="2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2"/>
                        <a:pt x="1" y="12"/>
                        <a:pt x="1" y="13"/>
                      </a:cubicBezTo>
                      <a:cubicBezTo>
                        <a:pt x="0" y="13"/>
                        <a:pt x="0" y="14"/>
                        <a:pt x="1" y="14"/>
                      </a:cubicBez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8" y="19"/>
                        <a:pt x="9" y="19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2" y="12"/>
                      </a:cubicBezTo>
                      <a:cubicBezTo>
                        <a:pt x="11" y="12"/>
                        <a:pt x="10" y="12"/>
                        <a:pt x="10" y="1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lnTo>
                        <a:pt x="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79" name="Freeform 744">
                  <a:extLst>
                    <a:ext uri="{FF2B5EF4-FFF2-40B4-BE49-F238E27FC236}">
                      <a16:creationId xmlns:a16="http://schemas.microsoft.com/office/drawing/2014/main" id="{419D8798-459D-417E-91D4-CF8D5903FD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71565" y="-877661"/>
                  <a:ext cx="45452" cy="47725"/>
                </a:xfrm>
                <a:custGeom>
                  <a:avLst/>
                  <a:gdLst>
                    <a:gd name="T0" fmla="*/ 1 w 16"/>
                    <a:gd name="T1" fmla="*/ 13 h 17"/>
                    <a:gd name="T2" fmla="*/ 6 w 16"/>
                    <a:gd name="T3" fmla="*/ 17 h 17"/>
                    <a:gd name="T4" fmla="*/ 9 w 16"/>
                    <a:gd name="T5" fmla="*/ 16 h 17"/>
                    <a:gd name="T6" fmla="*/ 15 w 16"/>
                    <a:gd name="T7" fmla="*/ 6 h 17"/>
                    <a:gd name="T8" fmla="*/ 15 w 16"/>
                    <a:gd name="T9" fmla="*/ 3 h 17"/>
                    <a:gd name="T10" fmla="*/ 10 w 16"/>
                    <a:gd name="T11" fmla="*/ 0 h 17"/>
                    <a:gd name="T12" fmla="*/ 7 w 16"/>
                    <a:gd name="T13" fmla="*/ 1 h 17"/>
                    <a:gd name="T14" fmla="*/ 1 w 16"/>
                    <a:gd name="T15" fmla="*/ 11 h 17"/>
                    <a:gd name="T16" fmla="*/ 1 w 16"/>
                    <a:gd name="T17" fmla="*/ 13 h 17"/>
                    <a:gd name="T18" fmla="*/ 9 w 16"/>
                    <a:gd name="T19" fmla="*/ 2 h 17"/>
                    <a:gd name="T20" fmla="*/ 14 w 16"/>
                    <a:gd name="T21" fmla="*/ 5 h 17"/>
                    <a:gd name="T22" fmla="*/ 7 w 16"/>
                    <a:gd name="T23" fmla="*/ 15 h 17"/>
                    <a:gd name="T24" fmla="*/ 2 w 16"/>
                    <a:gd name="T25" fmla="*/ 12 h 17"/>
                    <a:gd name="T26" fmla="*/ 9 w 16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17">
                      <a:moveTo>
                        <a:pt x="1" y="13"/>
                      </a:move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7"/>
                        <a:pt x="8" y="17"/>
                        <a:pt x="9" y="1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6" y="5"/>
                        <a:pt x="16" y="4"/>
                        <a:pt x="15" y="3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3"/>
                      </a:cubicBezTo>
                      <a:close/>
                      <a:moveTo>
                        <a:pt x="9" y="2"/>
                      </a:move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2" y="12"/>
                        <a:pt x="2" y="12"/>
                        <a:pt x="2" y="12"/>
                      </a:cubicBezTo>
                      <a:lnTo>
                        <a:pt x="9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0" name="Freeform 745">
                  <a:extLst>
                    <a:ext uri="{FF2B5EF4-FFF2-40B4-BE49-F238E27FC236}">
                      <a16:creationId xmlns:a16="http://schemas.microsoft.com/office/drawing/2014/main" id="{0EE730EB-CE7E-4F06-9EE2-6B4B6389C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5654" y="-859480"/>
                  <a:ext cx="38634" cy="54543"/>
                </a:xfrm>
                <a:custGeom>
                  <a:avLst/>
                  <a:gdLst>
                    <a:gd name="T0" fmla="*/ 8 w 14"/>
                    <a:gd name="T1" fmla="*/ 1 h 19"/>
                    <a:gd name="T2" fmla="*/ 8 w 14"/>
                    <a:gd name="T3" fmla="*/ 3 h 19"/>
                    <a:gd name="T4" fmla="*/ 11 w 14"/>
                    <a:gd name="T5" fmla="*/ 4 h 19"/>
                    <a:gd name="T6" fmla="*/ 4 w 14"/>
                    <a:gd name="T7" fmla="*/ 14 h 19"/>
                    <a:gd name="T8" fmla="*/ 2 w 14"/>
                    <a:gd name="T9" fmla="*/ 12 h 19"/>
                    <a:gd name="T10" fmla="*/ 0 w 14"/>
                    <a:gd name="T11" fmla="*/ 13 h 19"/>
                    <a:gd name="T12" fmla="*/ 1 w 14"/>
                    <a:gd name="T13" fmla="*/ 14 h 19"/>
                    <a:gd name="T14" fmla="*/ 7 w 14"/>
                    <a:gd name="T15" fmla="*/ 19 h 19"/>
                    <a:gd name="T16" fmla="*/ 9 w 14"/>
                    <a:gd name="T17" fmla="*/ 18 h 19"/>
                    <a:gd name="T18" fmla="*/ 12 w 14"/>
                    <a:gd name="T19" fmla="*/ 14 h 19"/>
                    <a:gd name="T20" fmla="*/ 11 w 14"/>
                    <a:gd name="T21" fmla="*/ 13 h 19"/>
                    <a:gd name="T22" fmla="*/ 10 w 14"/>
                    <a:gd name="T23" fmla="*/ 13 h 19"/>
                    <a:gd name="T24" fmla="*/ 8 w 14"/>
                    <a:gd name="T25" fmla="*/ 16 h 19"/>
                    <a:gd name="T26" fmla="*/ 6 w 14"/>
                    <a:gd name="T27" fmla="*/ 15 h 19"/>
                    <a:gd name="T28" fmla="*/ 14 w 14"/>
                    <a:gd name="T29" fmla="*/ 4 h 19"/>
                    <a:gd name="T30" fmla="*/ 10 w 14"/>
                    <a:gd name="T31" fmla="*/ 1 h 19"/>
                    <a:gd name="T32" fmla="*/ 8 w 14"/>
                    <a:gd name="T33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9">
                      <a:moveTo>
                        <a:pt x="8" y="1"/>
                      </a:moveTo>
                      <a:cubicBezTo>
                        <a:pt x="8" y="2"/>
                        <a:pt x="8" y="2"/>
                        <a:pt x="8" y="3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2"/>
                        <a:pt x="1" y="12"/>
                        <a:pt x="0" y="13"/>
                      </a:cubicBezTo>
                      <a:cubicBezTo>
                        <a:pt x="0" y="13"/>
                        <a:pt x="0" y="14"/>
                        <a:pt x="1" y="14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8" y="19"/>
                        <a:pt x="8" y="19"/>
                        <a:pt x="9" y="18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4"/>
                        <a:pt x="12" y="13"/>
                        <a:pt x="11" y="13"/>
                      </a:cubicBezTo>
                      <a:cubicBezTo>
                        <a:pt x="11" y="12"/>
                        <a:pt x="10" y="12"/>
                        <a:pt x="10" y="1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1"/>
                        <a:pt x="9" y="0"/>
                        <a:pt x="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1" name="Freeform 746">
                  <a:extLst>
                    <a:ext uri="{FF2B5EF4-FFF2-40B4-BE49-F238E27FC236}">
                      <a16:creationId xmlns:a16="http://schemas.microsoft.com/office/drawing/2014/main" id="{05C3B021-A6BE-4B06-977F-CE4E7DFA272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39743" y="-834481"/>
                  <a:ext cx="45452" cy="49997"/>
                </a:xfrm>
                <a:custGeom>
                  <a:avLst/>
                  <a:gdLst>
                    <a:gd name="T0" fmla="*/ 8 w 17"/>
                    <a:gd name="T1" fmla="*/ 1 h 18"/>
                    <a:gd name="T2" fmla="*/ 1 w 17"/>
                    <a:gd name="T3" fmla="*/ 11 h 18"/>
                    <a:gd name="T4" fmla="*/ 2 w 17"/>
                    <a:gd name="T5" fmla="*/ 14 h 18"/>
                    <a:gd name="T6" fmla="*/ 6 w 17"/>
                    <a:gd name="T7" fmla="*/ 17 h 18"/>
                    <a:gd name="T8" fmla="*/ 9 w 17"/>
                    <a:gd name="T9" fmla="*/ 17 h 18"/>
                    <a:gd name="T10" fmla="*/ 16 w 17"/>
                    <a:gd name="T11" fmla="*/ 7 h 18"/>
                    <a:gd name="T12" fmla="*/ 16 w 17"/>
                    <a:gd name="T13" fmla="*/ 5 h 18"/>
                    <a:gd name="T14" fmla="*/ 11 w 17"/>
                    <a:gd name="T15" fmla="*/ 1 h 18"/>
                    <a:gd name="T16" fmla="*/ 8 w 17"/>
                    <a:gd name="T17" fmla="*/ 1 h 18"/>
                    <a:gd name="T18" fmla="*/ 14 w 17"/>
                    <a:gd name="T19" fmla="*/ 6 h 18"/>
                    <a:gd name="T20" fmla="*/ 8 w 17"/>
                    <a:gd name="T21" fmla="*/ 16 h 18"/>
                    <a:gd name="T22" fmla="*/ 3 w 17"/>
                    <a:gd name="T23" fmla="*/ 12 h 18"/>
                    <a:gd name="T24" fmla="*/ 10 w 17"/>
                    <a:gd name="T25" fmla="*/ 3 h 18"/>
                    <a:gd name="T26" fmla="*/ 14 w 17"/>
                    <a:gd name="T27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8" y="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1" y="13"/>
                        <a:pt x="2" y="14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9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1"/>
                        <a:pt x="8" y="1"/>
                      </a:cubicBezTo>
                      <a:close/>
                      <a:moveTo>
                        <a:pt x="14" y="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0" y="3"/>
                        <a:pt x="10" y="3"/>
                        <a:pt x="10" y="3"/>
                      </a:cubicBezTo>
                      <a:lnTo>
                        <a:pt x="1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2" name="Freeform 747">
                  <a:extLst>
                    <a:ext uri="{FF2B5EF4-FFF2-40B4-BE49-F238E27FC236}">
                      <a16:creationId xmlns:a16="http://schemas.microsoft.com/office/drawing/2014/main" id="{242A9865-7512-4E63-9CD5-44EA1D6B90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71560" y="-809483"/>
                  <a:ext cx="47725" cy="49997"/>
                </a:xfrm>
                <a:custGeom>
                  <a:avLst/>
                  <a:gdLst>
                    <a:gd name="T0" fmla="*/ 6 w 17"/>
                    <a:gd name="T1" fmla="*/ 17 h 18"/>
                    <a:gd name="T2" fmla="*/ 9 w 17"/>
                    <a:gd name="T3" fmla="*/ 17 h 18"/>
                    <a:gd name="T4" fmla="*/ 16 w 17"/>
                    <a:gd name="T5" fmla="*/ 7 h 18"/>
                    <a:gd name="T6" fmla="*/ 16 w 17"/>
                    <a:gd name="T7" fmla="*/ 4 h 18"/>
                    <a:gd name="T8" fmla="*/ 11 w 17"/>
                    <a:gd name="T9" fmla="*/ 1 h 18"/>
                    <a:gd name="T10" fmla="*/ 8 w 17"/>
                    <a:gd name="T11" fmla="*/ 1 h 18"/>
                    <a:gd name="T12" fmla="*/ 1 w 17"/>
                    <a:gd name="T13" fmla="*/ 11 h 18"/>
                    <a:gd name="T14" fmla="*/ 1 w 17"/>
                    <a:gd name="T15" fmla="*/ 14 h 18"/>
                    <a:gd name="T16" fmla="*/ 6 w 17"/>
                    <a:gd name="T17" fmla="*/ 17 h 18"/>
                    <a:gd name="T18" fmla="*/ 10 w 17"/>
                    <a:gd name="T19" fmla="*/ 2 h 18"/>
                    <a:gd name="T20" fmla="*/ 15 w 17"/>
                    <a:gd name="T21" fmla="*/ 6 h 18"/>
                    <a:gd name="T22" fmla="*/ 7 w 17"/>
                    <a:gd name="T23" fmla="*/ 16 h 18"/>
                    <a:gd name="T24" fmla="*/ 3 w 17"/>
                    <a:gd name="T25" fmla="*/ 12 h 18"/>
                    <a:gd name="T26" fmla="*/ 10 w 17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6" y="17"/>
                      </a:moveTo>
                      <a:cubicBezTo>
                        <a:pt x="7" y="18"/>
                        <a:pt x="8" y="18"/>
                        <a:pt x="9" y="1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12"/>
                        <a:pt x="0" y="13"/>
                        <a:pt x="1" y="14"/>
                      </a:cubicBezTo>
                      <a:lnTo>
                        <a:pt x="6" y="17"/>
                      </a:lnTo>
                      <a:close/>
                      <a:moveTo>
                        <a:pt x="10" y="2"/>
                      </a:move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3" y="12"/>
                        <a:pt x="3" y="12"/>
                        <a:pt x="3" y="12"/>
                      </a:cubicBez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3" name="Freeform 748">
                  <a:extLst>
                    <a:ext uri="{FF2B5EF4-FFF2-40B4-BE49-F238E27FC236}">
                      <a16:creationId xmlns:a16="http://schemas.microsoft.com/office/drawing/2014/main" id="{21549CCB-A94B-4F15-A48D-86C4DADD6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5649" y="-784484"/>
                  <a:ext cx="38634" cy="49997"/>
                </a:xfrm>
                <a:custGeom>
                  <a:avLst/>
                  <a:gdLst>
                    <a:gd name="T0" fmla="*/ 7 w 14"/>
                    <a:gd name="T1" fmla="*/ 18 h 18"/>
                    <a:gd name="T2" fmla="*/ 8 w 14"/>
                    <a:gd name="T3" fmla="*/ 18 h 18"/>
                    <a:gd name="T4" fmla="*/ 11 w 14"/>
                    <a:gd name="T5" fmla="*/ 14 h 18"/>
                    <a:gd name="T6" fmla="*/ 11 w 14"/>
                    <a:gd name="T7" fmla="*/ 12 h 18"/>
                    <a:gd name="T8" fmla="*/ 10 w 14"/>
                    <a:gd name="T9" fmla="*/ 12 h 18"/>
                    <a:gd name="T10" fmla="*/ 7 w 14"/>
                    <a:gd name="T11" fmla="*/ 16 h 18"/>
                    <a:gd name="T12" fmla="*/ 5 w 14"/>
                    <a:gd name="T13" fmla="*/ 14 h 18"/>
                    <a:gd name="T14" fmla="*/ 14 w 14"/>
                    <a:gd name="T15" fmla="*/ 3 h 18"/>
                    <a:gd name="T16" fmla="*/ 10 w 14"/>
                    <a:gd name="T17" fmla="*/ 0 h 18"/>
                    <a:gd name="T18" fmla="*/ 9 w 14"/>
                    <a:gd name="T19" fmla="*/ 0 h 18"/>
                    <a:gd name="T20" fmla="*/ 9 w 14"/>
                    <a:gd name="T21" fmla="*/ 2 h 18"/>
                    <a:gd name="T22" fmla="*/ 11 w 14"/>
                    <a:gd name="T23" fmla="*/ 4 h 18"/>
                    <a:gd name="T24" fmla="*/ 4 w 14"/>
                    <a:gd name="T25" fmla="*/ 13 h 18"/>
                    <a:gd name="T26" fmla="*/ 1 w 14"/>
                    <a:gd name="T27" fmla="*/ 11 h 18"/>
                    <a:gd name="T28" fmla="*/ 0 w 14"/>
                    <a:gd name="T29" fmla="*/ 11 h 18"/>
                    <a:gd name="T30" fmla="*/ 0 w 14"/>
                    <a:gd name="T31" fmla="*/ 13 h 18"/>
                    <a:gd name="T32" fmla="*/ 7 w 14"/>
                    <a:gd name="T3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8">
                      <a:moveTo>
                        <a:pt x="7" y="18"/>
                      </a:moveTo>
                      <a:cubicBezTo>
                        <a:pt x="7" y="18"/>
                        <a:pt x="7" y="18"/>
                        <a:pt x="8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8" y="1"/>
                        <a:pt x="8" y="2"/>
                        <a:pt x="9" y="2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1"/>
                        <a:pt x="0" y="11"/>
                      </a:cubicBezTo>
                      <a:cubicBezTo>
                        <a:pt x="0" y="12"/>
                        <a:pt x="0" y="12"/>
                        <a:pt x="0" y="13"/>
                      </a:cubicBezTo>
                      <a:lnTo>
                        <a:pt x="7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4" name="Freeform 749">
                  <a:extLst>
                    <a:ext uri="{FF2B5EF4-FFF2-40B4-BE49-F238E27FC236}">
                      <a16:creationId xmlns:a16="http://schemas.microsoft.com/office/drawing/2014/main" id="{48502AC5-B6E5-49A1-8FE9-AAA3B54B32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35193" y="-754940"/>
                  <a:ext cx="47725" cy="45452"/>
                </a:xfrm>
                <a:custGeom>
                  <a:avLst/>
                  <a:gdLst>
                    <a:gd name="T0" fmla="*/ 9 w 17"/>
                    <a:gd name="T1" fmla="*/ 1 h 17"/>
                    <a:gd name="T2" fmla="*/ 1 w 17"/>
                    <a:gd name="T3" fmla="*/ 10 h 17"/>
                    <a:gd name="T4" fmla="*/ 1 w 17"/>
                    <a:gd name="T5" fmla="*/ 13 h 17"/>
                    <a:gd name="T6" fmla="*/ 6 w 17"/>
                    <a:gd name="T7" fmla="*/ 16 h 17"/>
                    <a:gd name="T8" fmla="*/ 9 w 17"/>
                    <a:gd name="T9" fmla="*/ 16 h 17"/>
                    <a:gd name="T10" fmla="*/ 16 w 17"/>
                    <a:gd name="T11" fmla="*/ 7 h 17"/>
                    <a:gd name="T12" fmla="*/ 16 w 17"/>
                    <a:gd name="T13" fmla="*/ 4 h 17"/>
                    <a:gd name="T14" fmla="*/ 12 w 17"/>
                    <a:gd name="T15" fmla="*/ 0 h 17"/>
                    <a:gd name="T16" fmla="*/ 9 w 17"/>
                    <a:gd name="T17" fmla="*/ 1 h 17"/>
                    <a:gd name="T18" fmla="*/ 15 w 17"/>
                    <a:gd name="T19" fmla="*/ 6 h 17"/>
                    <a:gd name="T20" fmla="*/ 7 w 17"/>
                    <a:gd name="T21" fmla="*/ 15 h 17"/>
                    <a:gd name="T22" fmla="*/ 3 w 17"/>
                    <a:gd name="T23" fmla="*/ 11 h 17"/>
                    <a:gd name="T24" fmla="*/ 10 w 17"/>
                    <a:gd name="T25" fmla="*/ 2 h 17"/>
                    <a:gd name="T26" fmla="*/ 15 w 17"/>
                    <a:gd name="T27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9" y="1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1"/>
                        <a:pt x="1" y="12"/>
                        <a:pt x="1" y="13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7" y="17"/>
                        <a:pt x="8" y="17"/>
                        <a:pt x="9" y="16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7" y="6"/>
                        <a:pt x="17" y="5"/>
                        <a:pt x="16" y="4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9" y="0"/>
                        <a:pt x="9" y="1"/>
                      </a:cubicBezTo>
                      <a:close/>
                      <a:moveTo>
                        <a:pt x="15" y="6"/>
                      </a:move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5" name="Freeform 750">
                  <a:extLst>
                    <a:ext uri="{FF2B5EF4-FFF2-40B4-BE49-F238E27FC236}">
                      <a16:creationId xmlns:a16="http://schemas.microsoft.com/office/drawing/2014/main" id="{5A955995-2F5A-48DD-9400-481C3DA42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7009" y="-732214"/>
                  <a:ext cx="40907" cy="49997"/>
                </a:xfrm>
                <a:custGeom>
                  <a:avLst/>
                  <a:gdLst>
                    <a:gd name="T0" fmla="*/ 8 w 15"/>
                    <a:gd name="T1" fmla="*/ 18 h 18"/>
                    <a:gd name="T2" fmla="*/ 12 w 15"/>
                    <a:gd name="T3" fmla="*/ 14 h 18"/>
                    <a:gd name="T4" fmla="*/ 12 w 15"/>
                    <a:gd name="T5" fmla="*/ 12 h 18"/>
                    <a:gd name="T6" fmla="*/ 10 w 15"/>
                    <a:gd name="T7" fmla="*/ 12 h 18"/>
                    <a:gd name="T8" fmla="*/ 8 w 15"/>
                    <a:gd name="T9" fmla="*/ 15 h 18"/>
                    <a:gd name="T10" fmla="*/ 6 w 15"/>
                    <a:gd name="T11" fmla="*/ 14 h 18"/>
                    <a:gd name="T12" fmla="*/ 15 w 15"/>
                    <a:gd name="T13" fmla="*/ 4 h 18"/>
                    <a:gd name="T14" fmla="*/ 11 w 15"/>
                    <a:gd name="T15" fmla="*/ 0 h 18"/>
                    <a:gd name="T16" fmla="*/ 10 w 15"/>
                    <a:gd name="T17" fmla="*/ 0 h 18"/>
                    <a:gd name="T18" fmla="*/ 10 w 15"/>
                    <a:gd name="T19" fmla="*/ 2 h 18"/>
                    <a:gd name="T20" fmla="*/ 12 w 15"/>
                    <a:gd name="T21" fmla="*/ 4 h 18"/>
                    <a:gd name="T22" fmla="*/ 4 w 15"/>
                    <a:gd name="T23" fmla="*/ 13 h 18"/>
                    <a:gd name="T24" fmla="*/ 2 w 15"/>
                    <a:gd name="T25" fmla="*/ 11 h 18"/>
                    <a:gd name="T26" fmla="*/ 1 w 15"/>
                    <a:gd name="T27" fmla="*/ 11 h 18"/>
                    <a:gd name="T28" fmla="*/ 1 w 15"/>
                    <a:gd name="T29" fmla="*/ 12 h 18"/>
                    <a:gd name="T30" fmla="*/ 7 w 15"/>
                    <a:gd name="T31" fmla="*/ 18 h 18"/>
                    <a:gd name="T32" fmla="*/ 8 w 15"/>
                    <a:gd name="T3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8" y="18"/>
                      </a:move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3"/>
                        <a:pt x="12" y="13"/>
                        <a:pt x="12" y="12"/>
                      </a:cubicBezTo>
                      <a:cubicBezTo>
                        <a:pt x="11" y="12"/>
                        <a:pt x="11" y="12"/>
                        <a:pt x="10" y="12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9" y="1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1" y="10"/>
                        <a:pt x="1" y="11"/>
                      </a:cubicBezTo>
                      <a:cubicBezTo>
                        <a:pt x="0" y="12"/>
                        <a:pt x="0" y="12"/>
                        <a:pt x="1" y="12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7" y="18"/>
                        <a:pt x="8" y="18"/>
                        <a:pt x="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6" name="Freeform 751">
                  <a:extLst>
                    <a:ext uri="{FF2B5EF4-FFF2-40B4-BE49-F238E27FC236}">
                      <a16:creationId xmlns:a16="http://schemas.microsoft.com/office/drawing/2014/main" id="{06EC1FD4-A14F-4206-B57B-F9E1847408E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98825" y="-702670"/>
                  <a:ext cx="47725" cy="49997"/>
                </a:xfrm>
                <a:custGeom>
                  <a:avLst/>
                  <a:gdLst>
                    <a:gd name="T0" fmla="*/ 5 w 17"/>
                    <a:gd name="T1" fmla="*/ 17 h 18"/>
                    <a:gd name="T2" fmla="*/ 8 w 17"/>
                    <a:gd name="T3" fmla="*/ 17 h 18"/>
                    <a:gd name="T4" fmla="*/ 16 w 17"/>
                    <a:gd name="T5" fmla="*/ 8 h 18"/>
                    <a:gd name="T6" fmla="*/ 16 w 17"/>
                    <a:gd name="T7" fmla="*/ 5 h 18"/>
                    <a:gd name="T8" fmla="*/ 11 w 17"/>
                    <a:gd name="T9" fmla="*/ 1 h 18"/>
                    <a:gd name="T10" fmla="*/ 8 w 17"/>
                    <a:gd name="T11" fmla="*/ 1 h 18"/>
                    <a:gd name="T12" fmla="*/ 0 w 17"/>
                    <a:gd name="T13" fmla="*/ 10 h 18"/>
                    <a:gd name="T14" fmla="*/ 1 w 17"/>
                    <a:gd name="T15" fmla="*/ 13 h 18"/>
                    <a:gd name="T16" fmla="*/ 5 w 17"/>
                    <a:gd name="T17" fmla="*/ 17 h 18"/>
                    <a:gd name="T18" fmla="*/ 10 w 17"/>
                    <a:gd name="T19" fmla="*/ 3 h 18"/>
                    <a:gd name="T20" fmla="*/ 14 w 17"/>
                    <a:gd name="T21" fmla="*/ 7 h 18"/>
                    <a:gd name="T22" fmla="*/ 6 w 17"/>
                    <a:gd name="T23" fmla="*/ 15 h 18"/>
                    <a:gd name="T24" fmla="*/ 2 w 17"/>
                    <a:gd name="T25" fmla="*/ 11 h 18"/>
                    <a:gd name="T26" fmla="*/ 10 w 17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8">
                      <a:moveTo>
                        <a:pt x="5" y="17"/>
                      </a:moveTo>
                      <a:cubicBezTo>
                        <a:pt x="6" y="18"/>
                        <a:pt x="7" y="18"/>
                        <a:pt x="8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9" y="0"/>
                        <a:pt x="8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lnTo>
                        <a:pt x="5" y="17"/>
                      </a:lnTo>
                      <a:close/>
                      <a:moveTo>
                        <a:pt x="10" y="3"/>
                      </a:move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2" y="11"/>
                        <a:pt x="2" y="11"/>
                        <a:pt x="2" y="11"/>
                      </a:cubicBezTo>
                      <a:lnTo>
                        <a:pt x="1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7" name="Freeform 752">
                  <a:extLst>
                    <a:ext uri="{FF2B5EF4-FFF2-40B4-BE49-F238E27FC236}">
                      <a16:creationId xmlns:a16="http://schemas.microsoft.com/office/drawing/2014/main" id="{7B7F8F7B-1E95-402C-AF7F-D6876D9C7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6097" y="-675399"/>
                  <a:ext cx="43179" cy="49997"/>
                </a:xfrm>
                <a:custGeom>
                  <a:avLst/>
                  <a:gdLst>
                    <a:gd name="T0" fmla="*/ 6 w 15"/>
                    <a:gd name="T1" fmla="*/ 18 h 18"/>
                    <a:gd name="T2" fmla="*/ 8 w 15"/>
                    <a:gd name="T3" fmla="*/ 18 h 18"/>
                    <a:gd name="T4" fmla="*/ 11 w 15"/>
                    <a:gd name="T5" fmla="*/ 14 h 18"/>
                    <a:gd name="T6" fmla="*/ 11 w 15"/>
                    <a:gd name="T7" fmla="*/ 12 h 18"/>
                    <a:gd name="T8" fmla="*/ 10 w 15"/>
                    <a:gd name="T9" fmla="*/ 12 h 18"/>
                    <a:gd name="T10" fmla="*/ 7 w 15"/>
                    <a:gd name="T11" fmla="*/ 15 h 18"/>
                    <a:gd name="T12" fmla="*/ 6 w 15"/>
                    <a:gd name="T13" fmla="*/ 14 h 18"/>
                    <a:gd name="T14" fmla="*/ 15 w 15"/>
                    <a:gd name="T15" fmla="*/ 4 h 18"/>
                    <a:gd name="T16" fmla="*/ 12 w 15"/>
                    <a:gd name="T17" fmla="*/ 1 h 18"/>
                    <a:gd name="T18" fmla="*/ 10 w 15"/>
                    <a:gd name="T19" fmla="*/ 1 h 18"/>
                    <a:gd name="T20" fmla="*/ 10 w 15"/>
                    <a:gd name="T21" fmla="*/ 2 h 18"/>
                    <a:gd name="T22" fmla="*/ 12 w 15"/>
                    <a:gd name="T23" fmla="*/ 4 h 18"/>
                    <a:gd name="T24" fmla="*/ 4 w 15"/>
                    <a:gd name="T25" fmla="*/ 13 h 18"/>
                    <a:gd name="T26" fmla="*/ 2 w 15"/>
                    <a:gd name="T27" fmla="*/ 11 h 18"/>
                    <a:gd name="T28" fmla="*/ 1 w 15"/>
                    <a:gd name="T29" fmla="*/ 11 h 18"/>
                    <a:gd name="T30" fmla="*/ 1 w 15"/>
                    <a:gd name="T31" fmla="*/ 12 h 18"/>
                    <a:gd name="T32" fmla="*/ 6 w 15"/>
                    <a:gd name="T3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8">
                      <a:moveTo>
                        <a:pt x="6" y="18"/>
                      </a:moveTo>
                      <a:cubicBezTo>
                        <a:pt x="7" y="18"/>
                        <a:pt x="7" y="18"/>
                        <a:pt x="8" y="18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1" y="0"/>
                        <a:pt x="10" y="1"/>
                      </a:cubicBezTo>
                      <a:cubicBezTo>
                        <a:pt x="10" y="1"/>
                        <a:pt x="10" y="2"/>
                        <a:pt x="10" y="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0"/>
                        <a:pt x="1" y="10"/>
                        <a:pt x="1" y="11"/>
                      </a:cubicBezTo>
                      <a:cubicBezTo>
                        <a:pt x="0" y="11"/>
                        <a:pt x="0" y="12"/>
                        <a:pt x="1" y="12"/>
                      </a:cubicBez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8" name="Freeform 753">
                  <a:extLst>
                    <a:ext uri="{FF2B5EF4-FFF2-40B4-BE49-F238E27FC236}">
                      <a16:creationId xmlns:a16="http://schemas.microsoft.com/office/drawing/2014/main" id="{FA2CCA60-6AD8-4743-BC92-62F907317A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57913" y="-645855"/>
                  <a:ext cx="45452" cy="47725"/>
                </a:xfrm>
                <a:custGeom>
                  <a:avLst/>
                  <a:gdLst>
                    <a:gd name="T0" fmla="*/ 16 w 17"/>
                    <a:gd name="T1" fmla="*/ 5 h 17"/>
                    <a:gd name="T2" fmla="*/ 12 w 17"/>
                    <a:gd name="T3" fmla="*/ 1 h 17"/>
                    <a:gd name="T4" fmla="*/ 9 w 17"/>
                    <a:gd name="T5" fmla="*/ 1 h 17"/>
                    <a:gd name="T6" fmla="*/ 1 w 17"/>
                    <a:gd name="T7" fmla="*/ 9 h 17"/>
                    <a:gd name="T8" fmla="*/ 1 w 17"/>
                    <a:gd name="T9" fmla="*/ 12 h 17"/>
                    <a:gd name="T10" fmla="*/ 5 w 17"/>
                    <a:gd name="T11" fmla="*/ 16 h 17"/>
                    <a:gd name="T12" fmla="*/ 8 w 17"/>
                    <a:gd name="T13" fmla="*/ 16 h 17"/>
                    <a:gd name="T14" fmla="*/ 16 w 17"/>
                    <a:gd name="T15" fmla="*/ 8 h 17"/>
                    <a:gd name="T16" fmla="*/ 16 w 17"/>
                    <a:gd name="T17" fmla="*/ 5 h 17"/>
                    <a:gd name="T18" fmla="*/ 7 w 17"/>
                    <a:gd name="T19" fmla="*/ 15 h 17"/>
                    <a:gd name="T20" fmla="*/ 2 w 17"/>
                    <a:gd name="T21" fmla="*/ 11 h 17"/>
                    <a:gd name="T22" fmla="*/ 11 w 17"/>
                    <a:gd name="T23" fmla="*/ 2 h 17"/>
                    <a:gd name="T24" fmla="*/ 15 w 17"/>
                    <a:gd name="T25" fmla="*/ 7 h 17"/>
                    <a:gd name="T26" fmla="*/ 7 w 17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7">
                      <a:moveTo>
                        <a:pt x="16" y="5"/>
                      </a:move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6" y="5"/>
                      </a:cubicBezTo>
                      <a:close/>
                      <a:moveTo>
                        <a:pt x="7" y="15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5" y="7"/>
                        <a:pt x="15" y="7"/>
                        <a:pt x="15" y="7"/>
                      </a:cubicBezTo>
                      <a:lnTo>
                        <a:pt x="7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89" name="Freeform 754">
                  <a:extLst>
                    <a:ext uri="{FF2B5EF4-FFF2-40B4-BE49-F238E27FC236}">
                      <a16:creationId xmlns:a16="http://schemas.microsoft.com/office/drawing/2014/main" id="{22A429BE-E615-4A07-BBE1-FE35FBBBCA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85184" y="-614039"/>
                  <a:ext cx="49997" cy="45452"/>
                </a:xfrm>
                <a:custGeom>
                  <a:avLst/>
                  <a:gdLst>
                    <a:gd name="T0" fmla="*/ 5 w 18"/>
                    <a:gd name="T1" fmla="*/ 16 h 17"/>
                    <a:gd name="T2" fmla="*/ 8 w 18"/>
                    <a:gd name="T3" fmla="*/ 16 h 17"/>
                    <a:gd name="T4" fmla="*/ 17 w 18"/>
                    <a:gd name="T5" fmla="*/ 8 h 17"/>
                    <a:gd name="T6" fmla="*/ 17 w 18"/>
                    <a:gd name="T7" fmla="*/ 5 h 17"/>
                    <a:gd name="T8" fmla="*/ 13 w 18"/>
                    <a:gd name="T9" fmla="*/ 0 h 17"/>
                    <a:gd name="T10" fmla="*/ 10 w 18"/>
                    <a:gd name="T11" fmla="*/ 0 h 17"/>
                    <a:gd name="T12" fmla="*/ 1 w 18"/>
                    <a:gd name="T13" fmla="*/ 9 h 17"/>
                    <a:gd name="T14" fmla="*/ 1 w 18"/>
                    <a:gd name="T15" fmla="*/ 11 h 17"/>
                    <a:gd name="T16" fmla="*/ 5 w 18"/>
                    <a:gd name="T17" fmla="*/ 16 h 17"/>
                    <a:gd name="T18" fmla="*/ 11 w 18"/>
                    <a:gd name="T19" fmla="*/ 2 h 17"/>
                    <a:gd name="T20" fmla="*/ 15 w 18"/>
                    <a:gd name="T21" fmla="*/ 6 h 17"/>
                    <a:gd name="T22" fmla="*/ 7 w 18"/>
                    <a:gd name="T23" fmla="*/ 14 h 17"/>
                    <a:gd name="T24" fmla="*/ 3 w 18"/>
                    <a:gd name="T25" fmla="*/ 10 h 17"/>
                    <a:gd name="T26" fmla="*/ 11 w 18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5" y="16"/>
                      </a:move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7"/>
                        <a:pt x="18" y="6"/>
                        <a:pt x="17" y="5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0"/>
                        <a:pt x="11" y="0"/>
                        <a:pt x="10" y="0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0" y="9"/>
                        <a:pt x="0" y="11"/>
                        <a:pt x="1" y="11"/>
                      </a:cubicBezTo>
                      <a:lnTo>
                        <a:pt x="5" y="16"/>
                      </a:lnTo>
                      <a:close/>
                      <a:moveTo>
                        <a:pt x="11" y="2"/>
                      </a:move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3" y="10"/>
                        <a:pt x="3" y="10"/>
                        <a:pt x="3" y="10"/>
                      </a:cubicBezTo>
                      <a:lnTo>
                        <a:pt x="11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0" name="Freeform 755">
                  <a:extLst>
                    <a:ext uri="{FF2B5EF4-FFF2-40B4-BE49-F238E27FC236}">
                      <a16:creationId xmlns:a16="http://schemas.microsoft.com/office/drawing/2014/main" id="{8F4FD2F0-E120-48E2-AA08-901654734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2456" y="-586767"/>
                  <a:ext cx="45452" cy="49997"/>
                </a:xfrm>
                <a:custGeom>
                  <a:avLst/>
                  <a:gdLst>
                    <a:gd name="T0" fmla="*/ 6 w 16"/>
                    <a:gd name="T1" fmla="*/ 17 h 18"/>
                    <a:gd name="T2" fmla="*/ 7 w 16"/>
                    <a:gd name="T3" fmla="*/ 17 h 18"/>
                    <a:gd name="T4" fmla="*/ 11 w 16"/>
                    <a:gd name="T5" fmla="*/ 14 h 18"/>
                    <a:gd name="T6" fmla="*/ 11 w 16"/>
                    <a:gd name="T7" fmla="*/ 13 h 18"/>
                    <a:gd name="T8" fmla="*/ 10 w 16"/>
                    <a:gd name="T9" fmla="*/ 12 h 18"/>
                    <a:gd name="T10" fmla="*/ 7 w 16"/>
                    <a:gd name="T11" fmla="*/ 15 h 18"/>
                    <a:gd name="T12" fmla="*/ 5 w 16"/>
                    <a:gd name="T13" fmla="*/ 14 h 18"/>
                    <a:gd name="T14" fmla="*/ 16 w 16"/>
                    <a:gd name="T15" fmla="*/ 4 h 18"/>
                    <a:gd name="T16" fmla="*/ 12 w 16"/>
                    <a:gd name="T17" fmla="*/ 1 h 18"/>
                    <a:gd name="T18" fmla="*/ 11 w 16"/>
                    <a:gd name="T19" fmla="*/ 1 h 18"/>
                    <a:gd name="T20" fmla="*/ 11 w 16"/>
                    <a:gd name="T21" fmla="*/ 2 h 18"/>
                    <a:gd name="T22" fmla="*/ 13 w 16"/>
                    <a:gd name="T23" fmla="*/ 4 h 18"/>
                    <a:gd name="T24" fmla="*/ 4 w 16"/>
                    <a:gd name="T25" fmla="*/ 12 h 18"/>
                    <a:gd name="T26" fmla="*/ 2 w 16"/>
                    <a:gd name="T27" fmla="*/ 10 h 18"/>
                    <a:gd name="T28" fmla="*/ 1 w 16"/>
                    <a:gd name="T29" fmla="*/ 10 h 18"/>
                    <a:gd name="T30" fmla="*/ 0 w 16"/>
                    <a:gd name="T31" fmla="*/ 11 h 18"/>
                    <a:gd name="T32" fmla="*/ 6 w 16"/>
                    <a:gd name="T33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8">
                      <a:moveTo>
                        <a:pt x="6" y="17"/>
                      </a:moveTo>
                      <a:cubicBezTo>
                        <a:pt x="6" y="18"/>
                        <a:pt x="7" y="18"/>
                        <a:pt x="7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4"/>
                        <a:pt x="12" y="13"/>
                        <a:pt x="11" y="13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0"/>
                        <a:pt x="11" y="0"/>
                        <a:pt x="11" y="1"/>
                      </a:cubicBezTo>
                      <a:cubicBezTo>
                        <a:pt x="10" y="1"/>
                        <a:pt x="10" y="2"/>
                        <a:pt x="11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2" y="10"/>
                        <a:pt x="1" y="9"/>
                        <a:pt x="1" y="10"/>
                      </a:cubicBezTo>
                      <a:cubicBezTo>
                        <a:pt x="0" y="10"/>
                        <a:pt x="0" y="11"/>
                        <a:pt x="0" y="11"/>
                      </a:cubicBezTo>
                      <a:lnTo>
                        <a:pt x="6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1" name="Freeform 756">
                  <a:extLst>
                    <a:ext uri="{FF2B5EF4-FFF2-40B4-BE49-F238E27FC236}">
                      <a16:creationId xmlns:a16="http://schemas.microsoft.com/office/drawing/2014/main" id="{A958FCE7-ED62-4DEF-A21A-6AAACE7072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39727" y="-552678"/>
                  <a:ext cx="49997" cy="45452"/>
                </a:xfrm>
                <a:custGeom>
                  <a:avLst/>
                  <a:gdLst>
                    <a:gd name="T0" fmla="*/ 5 w 18"/>
                    <a:gd name="T1" fmla="*/ 16 h 17"/>
                    <a:gd name="T2" fmla="*/ 8 w 18"/>
                    <a:gd name="T3" fmla="*/ 16 h 17"/>
                    <a:gd name="T4" fmla="*/ 17 w 18"/>
                    <a:gd name="T5" fmla="*/ 8 h 17"/>
                    <a:gd name="T6" fmla="*/ 17 w 18"/>
                    <a:gd name="T7" fmla="*/ 5 h 17"/>
                    <a:gd name="T8" fmla="*/ 13 w 18"/>
                    <a:gd name="T9" fmla="*/ 1 h 17"/>
                    <a:gd name="T10" fmla="*/ 10 w 18"/>
                    <a:gd name="T11" fmla="*/ 0 h 17"/>
                    <a:gd name="T12" fmla="*/ 1 w 18"/>
                    <a:gd name="T13" fmla="*/ 8 h 17"/>
                    <a:gd name="T14" fmla="*/ 1 w 18"/>
                    <a:gd name="T15" fmla="*/ 11 h 17"/>
                    <a:gd name="T16" fmla="*/ 5 w 18"/>
                    <a:gd name="T17" fmla="*/ 16 h 17"/>
                    <a:gd name="T18" fmla="*/ 11 w 18"/>
                    <a:gd name="T19" fmla="*/ 2 h 17"/>
                    <a:gd name="T20" fmla="*/ 15 w 18"/>
                    <a:gd name="T21" fmla="*/ 7 h 17"/>
                    <a:gd name="T22" fmla="*/ 6 w 18"/>
                    <a:gd name="T23" fmla="*/ 14 h 17"/>
                    <a:gd name="T24" fmla="*/ 3 w 18"/>
                    <a:gd name="T25" fmla="*/ 10 h 17"/>
                    <a:gd name="T26" fmla="*/ 11 w 18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7">
                      <a:moveTo>
                        <a:pt x="5" y="16"/>
                      </a:move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7"/>
                        <a:pt x="18" y="6"/>
                        <a:pt x="17" y="5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0"/>
                        <a:pt x="11" y="0"/>
                        <a:pt x="10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0" y="10"/>
                        <a:pt x="1" y="11"/>
                      </a:cubicBezTo>
                      <a:lnTo>
                        <a:pt x="5" y="16"/>
                      </a:lnTo>
                      <a:close/>
                      <a:moveTo>
                        <a:pt x="11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10"/>
                        <a:pt x="3" y="10"/>
                        <a:pt x="3" y="10"/>
                      </a:cubicBezTo>
                      <a:lnTo>
                        <a:pt x="11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2" name="Freeform 757">
                  <a:extLst>
                    <a:ext uri="{FF2B5EF4-FFF2-40B4-BE49-F238E27FC236}">
                      <a16:creationId xmlns:a16="http://schemas.microsoft.com/office/drawing/2014/main" id="{7D49E61D-6FC8-4A64-A68B-3E67B3E27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4726" y="-523135"/>
                  <a:ext cx="45452" cy="47725"/>
                </a:xfrm>
                <a:custGeom>
                  <a:avLst/>
                  <a:gdLst>
                    <a:gd name="T0" fmla="*/ 6 w 16"/>
                    <a:gd name="T1" fmla="*/ 17 h 17"/>
                    <a:gd name="T2" fmla="*/ 7 w 16"/>
                    <a:gd name="T3" fmla="*/ 17 h 17"/>
                    <a:gd name="T4" fmla="*/ 11 w 16"/>
                    <a:gd name="T5" fmla="*/ 14 h 17"/>
                    <a:gd name="T6" fmla="*/ 12 w 16"/>
                    <a:gd name="T7" fmla="*/ 12 h 17"/>
                    <a:gd name="T8" fmla="*/ 10 w 16"/>
                    <a:gd name="T9" fmla="*/ 12 h 17"/>
                    <a:gd name="T10" fmla="*/ 7 w 16"/>
                    <a:gd name="T11" fmla="*/ 15 h 17"/>
                    <a:gd name="T12" fmla="*/ 6 w 16"/>
                    <a:gd name="T13" fmla="*/ 13 h 17"/>
                    <a:gd name="T14" fmla="*/ 16 w 16"/>
                    <a:gd name="T15" fmla="*/ 4 h 17"/>
                    <a:gd name="T16" fmla="*/ 13 w 16"/>
                    <a:gd name="T17" fmla="*/ 0 h 17"/>
                    <a:gd name="T18" fmla="*/ 12 w 16"/>
                    <a:gd name="T19" fmla="*/ 0 h 17"/>
                    <a:gd name="T20" fmla="*/ 12 w 16"/>
                    <a:gd name="T21" fmla="*/ 2 h 17"/>
                    <a:gd name="T22" fmla="*/ 13 w 16"/>
                    <a:gd name="T23" fmla="*/ 4 h 17"/>
                    <a:gd name="T24" fmla="*/ 4 w 16"/>
                    <a:gd name="T25" fmla="*/ 11 h 17"/>
                    <a:gd name="T26" fmla="*/ 2 w 16"/>
                    <a:gd name="T27" fmla="*/ 9 h 17"/>
                    <a:gd name="T28" fmla="*/ 1 w 16"/>
                    <a:gd name="T29" fmla="*/ 9 h 17"/>
                    <a:gd name="T30" fmla="*/ 1 w 16"/>
                    <a:gd name="T31" fmla="*/ 10 h 17"/>
                    <a:gd name="T32" fmla="*/ 6 w 16"/>
                    <a:gd name="T3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6" y="17"/>
                      </a:move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12" y="13"/>
                        <a:pt x="12" y="12"/>
                      </a:cubicBezTo>
                      <a:cubicBezTo>
                        <a:pt x="11" y="12"/>
                        <a:pt x="11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2" y="0"/>
                        <a:pt x="12" y="0"/>
                      </a:cubicBezTo>
                      <a:cubicBezTo>
                        <a:pt x="11" y="1"/>
                        <a:pt x="11" y="1"/>
                        <a:pt x="12" y="2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9"/>
                        <a:pt x="1" y="9"/>
                      </a:cubicBezTo>
                      <a:cubicBezTo>
                        <a:pt x="0" y="9"/>
                        <a:pt x="0" y="10"/>
                        <a:pt x="1" y="10"/>
                      </a:cubicBezTo>
                      <a:lnTo>
                        <a:pt x="6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3" name="Freeform 758">
                  <a:extLst>
                    <a:ext uri="{FF2B5EF4-FFF2-40B4-BE49-F238E27FC236}">
                      <a16:creationId xmlns:a16="http://schemas.microsoft.com/office/drawing/2014/main" id="{F0257594-57E9-41FE-A278-817E07084A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91997" y="-489045"/>
                  <a:ext cx="49997" cy="43180"/>
                </a:xfrm>
                <a:custGeom>
                  <a:avLst/>
                  <a:gdLst>
                    <a:gd name="T0" fmla="*/ 4 w 18"/>
                    <a:gd name="T1" fmla="*/ 15 h 16"/>
                    <a:gd name="T2" fmla="*/ 7 w 18"/>
                    <a:gd name="T3" fmla="*/ 16 h 16"/>
                    <a:gd name="T4" fmla="*/ 17 w 18"/>
                    <a:gd name="T5" fmla="*/ 8 h 16"/>
                    <a:gd name="T6" fmla="*/ 17 w 18"/>
                    <a:gd name="T7" fmla="*/ 6 h 16"/>
                    <a:gd name="T8" fmla="*/ 13 w 18"/>
                    <a:gd name="T9" fmla="*/ 1 h 16"/>
                    <a:gd name="T10" fmla="*/ 10 w 18"/>
                    <a:gd name="T11" fmla="*/ 0 h 16"/>
                    <a:gd name="T12" fmla="*/ 1 w 18"/>
                    <a:gd name="T13" fmla="*/ 8 h 16"/>
                    <a:gd name="T14" fmla="*/ 1 w 18"/>
                    <a:gd name="T15" fmla="*/ 11 h 16"/>
                    <a:gd name="T16" fmla="*/ 4 w 18"/>
                    <a:gd name="T17" fmla="*/ 15 h 16"/>
                    <a:gd name="T18" fmla="*/ 12 w 18"/>
                    <a:gd name="T19" fmla="*/ 2 h 16"/>
                    <a:gd name="T20" fmla="*/ 15 w 18"/>
                    <a:gd name="T21" fmla="*/ 7 h 16"/>
                    <a:gd name="T22" fmla="*/ 6 w 18"/>
                    <a:gd name="T23" fmla="*/ 14 h 16"/>
                    <a:gd name="T24" fmla="*/ 2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5" y="16"/>
                        <a:pt x="6" y="16"/>
                        <a:pt x="7" y="16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8"/>
                        <a:pt x="18" y="6"/>
                        <a:pt x="17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1" y="0"/>
                        <a:pt x="10" y="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10"/>
                        <a:pt x="1" y="11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4" name="Freeform 759">
                  <a:extLst>
                    <a:ext uri="{FF2B5EF4-FFF2-40B4-BE49-F238E27FC236}">
                      <a16:creationId xmlns:a16="http://schemas.microsoft.com/office/drawing/2014/main" id="{4BA27E55-8C2A-41D5-839E-FA3BA46827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16995" y="-457229"/>
                  <a:ext cx="49997" cy="45452"/>
                </a:xfrm>
                <a:custGeom>
                  <a:avLst/>
                  <a:gdLst>
                    <a:gd name="T0" fmla="*/ 4 w 18"/>
                    <a:gd name="T1" fmla="*/ 15 h 16"/>
                    <a:gd name="T2" fmla="*/ 7 w 18"/>
                    <a:gd name="T3" fmla="*/ 15 h 16"/>
                    <a:gd name="T4" fmla="*/ 17 w 18"/>
                    <a:gd name="T5" fmla="*/ 8 h 16"/>
                    <a:gd name="T6" fmla="*/ 17 w 18"/>
                    <a:gd name="T7" fmla="*/ 6 h 16"/>
                    <a:gd name="T8" fmla="*/ 13 w 18"/>
                    <a:gd name="T9" fmla="*/ 1 h 16"/>
                    <a:gd name="T10" fmla="*/ 11 w 18"/>
                    <a:gd name="T11" fmla="*/ 0 h 16"/>
                    <a:gd name="T12" fmla="*/ 1 w 18"/>
                    <a:gd name="T13" fmla="*/ 7 h 16"/>
                    <a:gd name="T14" fmla="*/ 1 w 18"/>
                    <a:gd name="T15" fmla="*/ 10 h 16"/>
                    <a:gd name="T16" fmla="*/ 4 w 18"/>
                    <a:gd name="T17" fmla="*/ 15 h 16"/>
                    <a:gd name="T18" fmla="*/ 12 w 18"/>
                    <a:gd name="T19" fmla="*/ 2 h 16"/>
                    <a:gd name="T20" fmla="*/ 15 w 18"/>
                    <a:gd name="T21" fmla="*/ 7 h 16"/>
                    <a:gd name="T22" fmla="*/ 6 w 18"/>
                    <a:gd name="T23" fmla="*/ 14 h 16"/>
                    <a:gd name="T24" fmla="*/ 2 w 18"/>
                    <a:gd name="T25" fmla="*/ 9 h 16"/>
                    <a:gd name="T26" fmla="*/ 12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4" y="15"/>
                      </a:moveTo>
                      <a:cubicBezTo>
                        <a:pt x="5" y="16"/>
                        <a:pt x="6" y="16"/>
                        <a:pt x="7" y="15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8" y="8"/>
                        <a:pt x="18" y="6"/>
                        <a:pt x="17" y="6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1" y="0"/>
                        <a:pt x="11" y="0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lnTo>
                        <a:pt x="4" y="15"/>
                      </a:lnTo>
                      <a:close/>
                      <a:moveTo>
                        <a:pt x="12" y="2"/>
                      </a:move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1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5" name="Freeform 760">
                  <a:extLst>
                    <a:ext uri="{FF2B5EF4-FFF2-40B4-BE49-F238E27FC236}">
                      <a16:creationId xmlns:a16="http://schemas.microsoft.com/office/drawing/2014/main" id="{97A8BE2B-F897-4629-9394-F9D716AD20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9721" y="-425412"/>
                  <a:ext cx="47725" cy="45452"/>
                </a:xfrm>
                <a:custGeom>
                  <a:avLst/>
                  <a:gdLst>
                    <a:gd name="T0" fmla="*/ 5 w 17"/>
                    <a:gd name="T1" fmla="*/ 17 h 17"/>
                    <a:gd name="T2" fmla="*/ 7 w 17"/>
                    <a:gd name="T3" fmla="*/ 17 h 17"/>
                    <a:gd name="T4" fmla="*/ 11 w 17"/>
                    <a:gd name="T5" fmla="*/ 14 h 17"/>
                    <a:gd name="T6" fmla="*/ 11 w 17"/>
                    <a:gd name="T7" fmla="*/ 13 h 17"/>
                    <a:gd name="T8" fmla="*/ 10 w 17"/>
                    <a:gd name="T9" fmla="*/ 12 h 17"/>
                    <a:gd name="T10" fmla="*/ 7 w 17"/>
                    <a:gd name="T11" fmla="*/ 15 h 17"/>
                    <a:gd name="T12" fmla="*/ 5 w 17"/>
                    <a:gd name="T13" fmla="*/ 13 h 17"/>
                    <a:gd name="T14" fmla="*/ 17 w 17"/>
                    <a:gd name="T15" fmla="*/ 5 h 17"/>
                    <a:gd name="T16" fmla="*/ 14 w 17"/>
                    <a:gd name="T17" fmla="*/ 1 h 17"/>
                    <a:gd name="T18" fmla="*/ 12 w 17"/>
                    <a:gd name="T19" fmla="*/ 1 h 17"/>
                    <a:gd name="T20" fmla="*/ 12 w 17"/>
                    <a:gd name="T21" fmla="*/ 2 h 17"/>
                    <a:gd name="T22" fmla="*/ 14 w 17"/>
                    <a:gd name="T23" fmla="*/ 5 h 17"/>
                    <a:gd name="T24" fmla="*/ 4 w 17"/>
                    <a:gd name="T25" fmla="*/ 12 h 17"/>
                    <a:gd name="T26" fmla="*/ 2 w 17"/>
                    <a:gd name="T27" fmla="*/ 9 h 17"/>
                    <a:gd name="T28" fmla="*/ 1 w 17"/>
                    <a:gd name="T29" fmla="*/ 9 h 17"/>
                    <a:gd name="T30" fmla="*/ 1 w 17"/>
                    <a:gd name="T31" fmla="*/ 10 h 17"/>
                    <a:gd name="T32" fmla="*/ 5 w 17"/>
                    <a:gd name="T3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5" y="17"/>
                      </a:moveTo>
                      <a:cubicBezTo>
                        <a:pt x="6" y="17"/>
                        <a:pt x="6" y="17"/>
                        <a:pt x="7" y="17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4"/>
                        <a:pt x="12" y="13"/>
                        <a:pt x="11" y="13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3" y="0"/>
                        <a:pt x="12" y="1"/>
                      </a:cubicBezTo>
                      <a:cubicBezTo>
                        <a:pt x="12" y="1"/>
                        <a:pt x="12" y="2"/>
                        <a:pt x="12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8"/>
                        <a:pt x="1" y="9"/>
                      </a:cubicBezTo>
                      <a:cubicBezTo>
                        <a:pt x="0" y="9"/>
                        <a:pt x="0" y="10"/>
                        <a:pt x="1" y="10"/>
                      </a:cubicBezTo>
                      <a:lnTo>
                        <a:pt x="5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6" name="Freeform 761">
                  <a:extLst>
                    <a:ext uri="{FF2B5EF4-FFF2-40B4-BE49-F238E27FC236}">
                      <a16:creationId xmlns:a16="http://schemas.microsoft.com/office/drawing/2014/main" id="{6F7ED7CC-1740-4AA0-B100-97A8DC29E8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64720" y="-391323"/>
                  <a:ext cx="49997" cy="45452"/>
                </a:xfrm>
                <a:custGeom>
                  <a:avLst/>
                  <a:gdLst>
                    <a:gd name="T0" fmla="*/ 14 w 18"/>
                    <a:gd name="T1" fmla="*/ 1 h 16"/>
                    <a:gd name="T2" fmla="*/ 11 w 18"/>
                    <a:gd name="T3" fmla="*/ 1 h 16"/>
                    <a:gd name="T4" fmla="*/ 1 w 18"/>
                    <a:gd name="T5" fmla="*/ 7 h 16"/>
                    <a:gd name="T6" fmla="*/ 1 w 18"/>
                    <a:gd name="T7" fmla="*/ 10 h 16"/>
                    <a:gd name="T8" fmla="*/ 4 w 18"/>
                    <a:gd name="T9" fmla="*/ 15 h 16"/>
                    <a:gd name="T10" fmla="*/ 7 w 18"/>
                    <a:gd name="T11" fmla="*/ 16 h 16"/>
                    <a:gd name="T12" fmla="*/ 17 w 18"/>
                    <a:gd name="T13" fmla="*/ 9 h 16"/>
                    <a:gd name="T14" fmla="*/ 17 w 18"/>
                    <a:gd name="T15" fmla="*/ 6 h 16"/>
                    <a:gd name="T16" fmla="*/ 14 w 18"/>
                    <a:gd name="T17" fmla="*/ 1 h 16"/>
                    <a:gd name="T18" fmla="*/ 6 w 18"/>
                    <a:gd name="T19" fmla="*/ 14 h 16"/>
                    <a:gd name="T20" fmla="*/ 2 w 18"/>
                    <a:gd name="T21" fmla="*/ 9 h 16"/>
                    <a:gd name="T22" fmla="*/ 12 w 18"/>
                    <a:gd name="T23" fmla="*/ 2 h 16"/>
                    <a:gd name="T24" fmla="*/ 16 w 18"/>
                    <a:gd name="T25" fmla="*/ 7 h 16"/>
                    <a:gd name="T26" fmla="*/ 6 w 18"/>
                    <a:gd name="T27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4" y="1"/>
                      </a:moveTo>
                      <a:cubicBezTo>
                        <a:pt x="13" y="0"/>
                        <a:pt x="12" y="0"/>
                        <a:pt x="11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5" y="16"/>
                        <a:pt x="6" y="16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8"/>
                        <a:pt x="18" y="7"/>
                        <a:pt x="17" y="6"/>
                      </a:cubicBezTo>
                      <a:lnTo>
                        <a:pt x="14" y="1"/>
                      </a:lnTo>
                      <a:close/>
                      <a:moveTo>
                        <a:pt x="6" y="14"/>
                      </a:move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6" y="7"/>
                        <a:pt x="16" y="7"/>
                        <a:pt x="16" y="7"/>
                      </a:cubicBez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7" name="Freeform 762">
                  <a:extLst>
                    <a:ext uri="{FF2B5EF4-FFF2-40B4-BE49-F238E27FC236}">
                      <a16:creationId xmlns:a16="http://schemas.microsoft.com/office/drawing/2014/main" id="{08A57676-2E08-4FD4-A37A-140FD6C3C5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7446" y="-357234"/>
                  <a:ext cx="43179" cy="47725"/>
                </a:xfrm>
                <a:custGeom>
                  <a:avLst/>
                  <a:gdLst>
                    <a:gd name="T0" fmla="*/ 2 w 16"/>
                    <a:gd name="T1" fmla="*/ 8 h 17"/>
                    <a:gd name="T2" fmla="*/ 1 w 16"/>
                    <a:gd name="T3" fmla="*/ 8 h 17"/>
                    <a:gd name="T4" fmla="*/ 0 w 16"/>
                    <a:gd name="T5" fmla="*/ 9 h 17"/>
                    <a:gd name="T6" fmla="*/ 5 w 16"/>
                    <a:gd name="T7" fmla="*/ 16 h 17"/>
                    <a:gd name="T8" fmla="*/ 6 w 16"/>
                    <a:gd name="T9" fmla="*/ 17 h 17"/>
                    <a:gd name="T10" fmla="*/ 10 w 16"/>
                    <a:gd name="T11" fmla="*/ 14 h 17"/>
                    <a:gd name="T12" fmla="*/ 11 w 16"/>
                    <a:gd name="T13" fmla="*/ 12 h 17"/>
                    <a:gd name="T14" fmla="*/ 9 w 16"/>
                    <a:gd name="T15" fmla="*/ 12 h 17"/>
                    <a:gd name="T16" fmla="*/ 6 w 16"/>
                    <a:gd name="T17" fmla="*/ 14 h 17"/>
                    <a:gd name="T18" fmla="*/ 5 w 16"/>
                    <a:gd name="T19" fmla="*/ 13 h 17"/>
                    <a:gd name="T20" fmla="*/ 16 w 16"/>
                    <a:gd name="T21" fmla="*/ 5 h 17"/>
                    <a:gd name="T22" fmla="*/ 14 w 16"/>
                    <a:gd name="T23" fmla="*/ 1 h 17"/>
                    <a:gd name="T24" fmla="*/ 12 w 16"/>
                    <a:gd name="T25" fmla="*/ 1 h 17"/>
                    <a:gd name="T26" fmla="*/ 12 w 16"/>
                    <a:gd name="T27" fmla="*/ 2 h 17"/>
                    <a:gd name="T28" fmla="*/ 14 w 16"/>
                    <a:gd name="T29" fmla="*/ 5 h 17"/>
                    <a:gd name="T30" fmla="*/ 4 w 16"/>
                    <a:gd name="T31" fmla="*/ 11 h 17"/>
                    <a:gd name="T32" fmla="*/ 2 w 16"/>
                    <a:gd name="T3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" h="17">
                      <a:moveTo>
                        <a:pt x="2" y="8"/>
                      </a:moveTo>
                      <a:cubicBezTo>
                        <a:pt x="2" y="8"/>
                        <a:pt x="1" y="8"/>
                        <a:pt x="1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17"/>
                        <a:pt x="5" y="17"/>
                        <a:pt x="6" y="17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1" y="13"/>
                        <a:pt x="11" y="13"/>
                        <a:pt x="11" y="12"/>
                      </a:cubicBezTo>
                      <a:cubicBezTo>
                        <a:pt x="10" y="12"/>
                        <a:pt x="10" y="12"/>
                        <a:pt x="9" y="1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3" y="0"/>
                        <a:pt x="12" y="1"/>
                      </a:cubicBezTo>
                      <a:cubicBezTo>
                        <a:pt x="12" y="1"/>
                        <a:pt x="12" y="2"/>
                        <a:pt x="12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4" y="11"/>
                        <a:pt x="4" y="11"/>
                        <a:pt x="4" y="11"/>
                      </a:cubicBez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8" name="Freeform 763">
                  <a:extLst>
                    <a:ext uri="{FF2B5EF4-FFF2-40B4-BE49-F238E27FC236}">
                      <a16:creationId xmlns:a16="http://schemas.microsoft.com/office/drawing/2014/main" id="{D0CB3A8F-554C-4FFA-9819-EC0B0EC846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10172" y="-320873"/>
                  <a:ext cx="47725" cy="43180"/>
                </a:xfrm>
                <a:custGeom>
                  <a:avLst/>
                  <a:gdLst>
                    <a:gd name="T0" fmla="*/ 17 w 18"/>
                    <a:gd name="T1" fmla="*/ 7 h 16"/>
                    <a:gd name="T2" fmla="*/ 14 w 18"/>
                    <a:gd name="T3" fmla="*/ 1 h 16"/>
                    <a:gd name="T4" fmla="*/ 12 w 18"/>
                    <a:gd name="T5" fmla="*/ 1 h 16"/>
                    <a:gd name="T6" fmla="*/ 1 w 18"/>
                    <a:gd name="T7" fmla="*/ 7 h 16"/>
                    <a:gd name="T8" fmla="*/ 1 w 18"/>
                    <a:gd name="T9" fmla="*/ 10 h 16"/>
                    <a:gd name="T10" fmla="*/ 4 w 18"/>
                    <a:gd name="T11" fmla="*/ 15 h 16"/>
                    <a:gd name="T12" fmla="*/ 7 w 18"/>
                    <a:gd name="T13" fmla="*/ 16 h 16"/>
                    <a:gd name="T14" fmla="*/ 17 w 18"/>
                    <a:gd name="T15" fmla="*/ 9 h 16"/>
                    <a:gd name="T16" fmla="*/ 17 w 18"/>
                    <a:gd name="T17" fmla="*/ 7 h 16"/>
                    <a:gd name="T18" fmla="*/ 6 w 18"/>
                    <a:gd name="T19" fmla="*/ 14 h 16"/>
                    <a:gd name="T20" fmla="*/ 2 w 18"/>
                    <a:gd name="T21" fmla="*/ 9 h 16"/>
                    <a:gd name="T22" fmla="*/ 13 w 18"/>
                    <a:gd name="T23" fmla="*/ 3 h 16"/>
                    <a:gd name="T24" fmla="*/ 16 w 18"/>
                    <a:gd name="T25" fmla="*/ 8 h 16"/>
                    <a:gd name="T26" fmla="*/ 6 w 18"/>
                    <a:gd name="T27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17" y="7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2" y="0"/>
                        <a:pt x="12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6"/>
                        <a:pt x="6" y="16"/>
                        <a:pt x="7" y="16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8" y="9"/>
                        <a:pt x="18" y="8"/>
                        <a:pt x="17" y="7"/>
                      </a:cubicBezTo>
                      <a:close/>
                      <a:moveTo>
                        <a:pt x="6" y="14"/>
                      </a:move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6" y="8"/>
                        <a:pt x="16" y="8"/>
                        <a:pt x="16" y="8"/>
                      </a:cubicBez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9" name="Freeform 764">
                  <a:extLst>
                    <a:ext uri="{FF2B5EF4-FFF2-40B4-BE49-F238E27FC236}">
                      <a16:creationId xmlns:a16="http://schemas.microsoft.com/office/drawing/2014/main" id="{C79DA732-8C48-4140-A495-6C813D6F9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8353" y="-284511"/>
                  <a:ext cx="47725" cy="43180"/>
                </a:xfrm>
                <a:custGeom>
                  <a:avLst/>
                  <a:gdLst>
                    <a:gd name="T0" fmla="*/ 5 w 17"/>
                    <a:gd name="T1" fmla="*/ 15 h 16"/>
                    <a:gd name="T2" fmla="*/ 6 w 17"/>
                    <a:gd name="T3" fmla="*/ 16 h 16"/>
                    <a:gd name="T4" fmla="*/ 11 w 17"/>
                    <a:gd name="T5" fmla="*/ 13 h 16"/>
                    <a:gd name="T6" fmla="*/ 11 w 17"/>
                    <a:gd name="T7" fmla="*/ 12 h 16"/>
                    <a:gd name="T8" fmla="*/ 10 w 17"/>
                    <a:gd name="T9" fmla="*/ 11 h 16"/>
                    <a:gd name="T10" fmla="*/ 6 w 17"/>
                    <a:gd name="T11" fmla="*/ 13 h 16"/>
                    <a:gd name="T12" fmla="*/ 5 w 17"/>
                    <a:gd name="T13" fmla="*/ 12 h 16"/>
                    <a:gd name="T14" fmla="*/ 17 w 17"/>
                    <a:gd name="T15" fmla="*/ 5 h 16"/>
                    <a:gd name="T16" fmla="*/ 15 w 17"/>
                    <a:gd name="T17" fmla="*/ 0 h 16"/>
                    <a:gd name="T18" fmla="*/ 13 w 17"/>
                    <a:gd name="T19" fmla="*/ 0 h 16"/>
                    <a:gd name="T20" fmla="*/ 13 w 17"/>
                    <a:gd name="T21" fmla="*/ 2 h 16"/>
                    <a:gd name="T22" fmla="*/ 14 w 17"/>
                    <a:gd name="T23" fmla="*/ 4 h 16"/>
                    <a:gd name="T24" fmla="*/ 4 w 17"/>
                    <a:gd name="T25" fmla="*/ 10 h 16"/>
                    <a:gd name="T26" fmla="*/ 2 w 17"/>
                    <a:gd name="T27" fmla="*/ 7 h 16"/>
                    <a:gd name="T28" fmla="*/ 1 w 17"/>
                    <a:gd name="T29" fmla="*/ 7 h 16"/>
                    <a:gd name="T30" fmla="*/ 1 w 17"/>
                    <a:gd name="T31" fmla="*/ 8 h 16"/>
                    <a:gd name="T32" fmla="*/ 5 w 17"/>
                    <a:gd name="T33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6">
                      <a:moveTo>
                        <a:pt x="5" y="15"/>
                      </a:moveTo>
                      <a:cubicBezTo>
                        <a:pt x="5" y="16"/>
                        <a:pt x="5" y="16"/>
                        <a:pt x="6" y="16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2"/>
                        <a:pt x="11" y="12"/>
                      </a:cubicBezTo>
                      <a:cubicBezTo>
                        <a:pt x="11" y="11"/>
                        <a:pt x="10" y="11"/>
                        <a:pt x="10" y="11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0"/>
                        <a:pt x="14" y="0"/>
                        <a:pt x="13" y="0"/>
                      </a:cubicBezTo>
                      <a:cubicBezTo>
                        <a:pt x="12" y="0"/>
                        <a:pt x="12" y="1"/>
                        <a:pt x="13" y="2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1" y="7"/>
                      </a:cubicBezTo>
                      <a:cubicBezTo>
                        <a:pt x="0" y="7"/>
                        <a:pt x="0" y="8"/>
                        <a:pt x="1" y="8"/>
                      </a:cubicBezTo>
                      <a:lnTo>
                        <a:pt x="5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0" name="Freeform 765">
                  <a:extLst>
                    <a:ext uri="{FF2B5EF4-FFF2-40B4-BE49-F238E27FC236}">
                      <a16:creationId xmlns:a16="http://schemas.microsoft.com/office/drawing/2014/main" id="{5C9CB83B-1970-419D-A0CB-D73CF0A256E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51079" y="-248149"/>
                  <a:ext cx="49997" cy="43180"/>
                </a:xfrm>
                <a:custGeom>
                  <a:avLst/>
                  <a:gdLst>
                    <a:gd name="T0" fmla="*/ 3 w 18"/>
                    <a:gd name="T1" fmla="*/ 14 h 16"/>
                    <a:gd name="T2" fmla="*/ 6 w 18"/>
                    <a:gd name="T3" fmla="*/ 15 h 16"/>
                    <a:gd name="T4" fmla="*/ 16 w 18"/>
                    <a:gd name="T5" fmla="*/ 10 h 16"/>
                    <a:gd name="T6" fmla="*/ 17 w 18"/>
                    <a:gd name="T7" fmla="*/ 7 h 16"/>
                    <a:gd name="T8" fmla="*/ 14 w 18"/>
                    <a:gd name="T9" fmla="*/ 1 h 16"/>
                    <a:gd name="T10" fmla="*/ 12 w 18"/>
                    <a:gd name="T11" fmla="*/ 1 h 16"/>
                    <a:gd name="T12" fmla="*/ 1 w 18"/>
                    <a:gd name="T13" fmla="*/ 6 h 16"/>
                    <a:gd name="T14" fmla="*/ 0 w 18"/>
                    <a:gd name="T15" fmla="*/ 9 h 16"/>
                    <a:gd name="T16" fmla="*/ 3 w 18"/>
                    <a:gd name="T17" fmla="*/ 14 h 16"/>
                    <a:gd name="T18" fmla="*/ 13 w 18"/>
                    <a:gd name="T19" fmla="*/ 2 h 16"/>
                    <a:gd name="T20" fmla="*/ 16 w 18"/>
                    <a:gd name="T21" fmla="*/ 8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3 w 18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3" y="14"/>
                      </a:move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lnTo>
                        <a:pt x="3" y="14"/>
                      </a:lnTo>
                      <a:close/>
                      <a:moveTo>
                        <a:pt x="13" y="2"/>
                      </a:move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1" name="Freeform 766">
                  <a:extLst>
                    <a:ext uri="{FF2B5EF4-FFF2-40B4-BE49-F238E27FC236}">
                      <a16:creationId xmlns:a16="http://schemas.microsoft.com/office/drawing/2014/main" id="{10198391-4D10-4D1B-98B6-877E5F942C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9260" y="-214060"/>
                  <a:ext cx="49997" cy="45452"/>
                </a:xfrm>
                <a:custGeom>
                  <a:avLst/>
                  <a:gdLst>
                    <a:gd name="T0" fmla="*/ 3 w 18"/>
                    <a:gd name="T1" fmla="*/ 14 h 16"/>
                    <a:gd name="T2" fmla="*/ 6 w 18"/>
                    <a:gd name="T3" fmla="*/ 15 h 16"/>
                    <a:gd name="T4" fmla="*/ 16 w 18"/>
                    <a:gd name="T5" fmla="*/ 10 h 16"/>
                    <a:gd name="T6" fmla="*/ 17 w 18"/>
                    <a:gd name="T7" fmla="*/ 7 h 16"/>
                    <a:gd name="T8" fmla="*/ 15 w 18"/>
                    <a:gd name="T9" fmla="*/ 2 h 16"/>
                    <a:gd name="T10" fmla="*/ 12 w 18"/>
                    <a:gd name="T11" fmla="*/ 1 h 16"/>
                    <a:gd name="T12" fmla="*/ 1 w 18"/>
                    <a:gd name="T13" fmla="*/ 6 h 16"/>
                    <a:gd name="T14" fmla="*/ 0 w 18"/>
                    <a:gd name="T15" fmla="*/ 9 h 16"/>
                    <a:gd name="T16" fmla="*/ 3 w 18"/>
                    <a:gd name="T17" fmla="*/ 14 h 16"/>
                    <a:gd name="T18" fmla="*/ 13 w 18"/>
                    <a:gd name="T19" fmla="*/ 3 h 16"/>
                    <a:gd name="T20" fmla="*/ 15 w 18"/>
                    <a:gd name="T21" fmla="*/ 8 h 16"/>
                    <a:gd name="T22" fmla="*/ 5 w 18"/>
                    <a:gd name="T23" fmla="*/ 13 h 16"/>
                    <a:gd name="T24" fmla="*/ 2 w 18"/>
                    <a:gd name="T25" fmla="*/ 8 h 16"/>
                    <a:gd name="T26" fmla="*/ 13 w 18"/>
                    <a:gd name="T27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6">
                      <a:moveTo>
                        <a:pt x="3" y="14"/>
                      </a:moveTo>
                      <a:cubicBezTo>
                        <a:pt x="4" y="15"/>
                        <a:pt x="5" y="16"/>
                        <a:pt x="6" y="15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lnTo>
                        <a:pt x="3" y="14"/>
                      </a:lnTo>
                      <a:close/>
                      <a:moveTo>
                        <a:pt x="13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2" name="Freeform 767">
                  <a:extLst>
                    <a:ext uri="{FF2B5EF4-FFF2-40B4-BE49-F238E27FC236}">
                      <a16:creationId xmlns:a16="http://schemas.microsoft.com/office/drawing/2014/main" id="{8424C18F-A044-48AA-8611-322837C23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7441" y="-173153"/>
                  <a:ext cx="45452" cy="40907"/>
                </a:xfrm>
                <a:custGeom>
                  <a:avLst/>
                  <a:gdLst>
                    <a:gd name="T0" fmla="*/ 15 w 17"/>
                    <a:gd name="T1" fmla="*/ 0 h 15"/>
                    <a:gd name="T2" fmla="*/ 13 w 17"/>
                    <a:gd name="T3" fmla="*/ 0 h 15"/>
                    <a:gd name="T4" fmla="*/ 13 w 17"/>
                    <a:gd name="T5" fmla="*/ 1 h 15"/>
                    <a:gd name="T6" fmla="*/ 14 w 17"/>
                    <a:gd name="T7" fmla="*/ 4 h 15"/>
                    <a:gd name="T8" fmla="*/ 4 w 17"/>
                    <a:gd name="T9" fmla="*/ 9 h 15"/>
                    <a:gd name="T10" fmla="*/ 2 w 17"/>
                    <a:gd name="T11" fmla="*/ 6 h 15"/>
                    <a:gd name="T12" fmla="*/ 1 w 17"/>
                    <a:gd name="T13" fmla="*/ 6 h 15"/>
                    <a:gd name="T14" fmla="*/ 1 w 17"/>
                    <a:gd name="T15" fmla="*/ 7 h 15"/>
                    <a:gd name="T16" fmla="*/ 4 w 17"/>
                    <a:gd name="T17" fmla="*/ 15 h 15"/>
                    <a:gd name="T18" fmla="*/ 5 w 17"/>
                    <a:gd name="T19" fmla="*/ 15 h 15"/>
                    <a:gd name="T20" fmla="*/ 10 w 17"/>
                    <a:gd name="T21" fmla="*/ 13 h 15"/>
                    <a:gd name="T22" fmla="*/ 11 w 17"/>
                    <a:gd name="T23" fmla="*/ 11 h 15"/>
                    <a:gd name="T24" fmla="*/ 9 w 17"/>
                    <a:gd name="T25" fmla="*/ 11 h 15"/>
                    <a:gd name="T26" fmla="*/ 5 w 17"/>
                    <a:gd name="T27" fmla="*/ 13 h 15"/>
                    <a:gd name="T28" fmla="*/ 5 w 17"/>
                    <a:gd name="T29" fmla="*/ 11 h 15"/>
                    <a:gd name="T30" fmla="*/ 17 w 17"/>
                    <a:gd name="T31" fmla="*/ 5 h 15"/>
                    <a:gd name="T32" fmla="*/ 15 w 17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15" y="0"/>
                      </a:move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1" y="6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5"/>
                        <a:pt x="5" y="15"/>
                        <a:pt x="5" y="15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1" y="12"/>
                        <a:pt x="11" y="12"/>
                        <a:pt x="11" y="11"/>
                      </a:cubicBezTo>
                      <a:cubicBezTo>
                        <a:pt x="10" y="11"/>
                        <a:pt x="10" y="11"/>
                        <a:pt x="9" y="11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17" y="5"/>
                        <a:pt x="17" y="5"/>
                        <a:pt x="17" y="5"/>
                      </a:cubicBez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3" name="Freeform 768">
                  <a:extLst>
                    <a:ext uri="{FF2B5EF4-FFF2-40B4-BE49-F238E27FC236}">
                      <a16:creationId xmlns:a16="http://schemas.microsoft.com/office/drawing/2014/main" id="{C4C02499-FA60-4068-B062-9E9C7FE613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05622" y="-139064"/>
                  <a:ext cx="49997" cy="43180"/>
                </a:xfrm>
                <a:custGeom>
                  <a:avLst/>
                  <a:gdLst>
                    <a:gd name="T0" fmla="*/ 5 w 18"/>
                    <a:gd name="T1" fmla="*/ 15 h 15"/>
                    <a:gd name="T2" fmla="*/ 16 w 18"/>
                    <a:gd name="T3" fmla="*/ 10 h 15"/>
                    <a:gd name="T4" fmla="*/ 17 w 18"/>
                    <a:gd name="T5" fmla="*/ 7 h 15"/>
                    <a:gd name="T6" fmla="*/ 15 w 18"/>
                    <a:gd name="T7" fmla="*/ 2 h 15"/>
                    <a:gd name="T8" fmla="*/ 12 w 18"/>
                    <a:gd name="T9" fmla="*/ 1 h 15"/>
                    <a:gd name="T10" fmla="*/ 1 w 18"/>
                    <a:gd name="T11" fmla="*/ 6 h 15"/>
                    <a:gd name="T12" fmla="*/ 0 w 18"/>
                    <a:gd name="T13" fmla="*/ 8 h 15"/>
                    <a:gd name="T14" fmla="*/ 3 w 18"/>
                    <a:gd name="T15" fmla="*/ 14 h 15"/>
                    <a:gd name="T16" fmla="*/ 5 w 18"/>
                    <a:gd name="T17" fmla="*/ 15 h 15"/>
                    <a:gd name="T18" fmla="*/ 13 w 18"/>
                    <a:gd name="T19" fmla="*/ 3 h 15"/>
                    <a:gd name="T20" fmla="*/ 15 w 18"/>
                    <a:gd name="T21" fmla="*/ 8 h 15"/>
                    <a:gd name="T22" fmla="*/ 5 w 18"/>
                    <a:gd name="T23" fmla="*/ 13 h 15"/>
                    <a:gd name="T24" fmla="*/ 2 w 18"/>
                    <a:gd name="T25" fmla="*/ 8 h 15"/>
                    <a:gd name="T26" fmla="*/ 13 w 18"/>
                    <a:gd name="T27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5" y="15"/>
                      </a:move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6"/>
                        <a:pt x="0" y="7"/>
                        <a:pt x="0" y="8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5"/>
                        <a:pt x="4" y="15"/>
                        <a:pt x="5" y="15"/>
                      </a:cubicBezTo>
                      <a:close/>
                      <a:moveTo>
                        <a:pt x="13" y="3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1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4" name="Freeform 769">
                  <a:extLst>
                    <a:ext uri="{FF2B5EF4-FFF2-40B4-BE49-F238E27FC236}">
                      <a16:creationId xmlns:a16="http://schemas.microsoft.com/office/drawing/2014/main" id="{9044A7FF-DD02-4C41-A8F7-E97CA32B8B5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21530" y="-100430"/>
                  <a:ext cx="49997" cy="43180"/>
                </a:xfrm>
                <a:custGeom>
                  <a:avLst/>
                  <a:gdLst>
                    <a:gd name="T0" fmla="*/ 3 w 18"/>
                    <a:gd name="T1" fmla="*/ 13 h 15"/>
                    <a:gd name="T2" fmla="*/ 5 w 18"/>
                    <a:gd name="T3" fmla="*/ 14 h 15"/>
                    <a:gd name="T4" fmla="*/ 16 w 18"/>
                    <a:gd name="T5" fmla="*/ 10 h 15"/>
                    <a:gd name="T6" fmla="*/ 17 w 18"/>
                    <a:gd name="T7" fmla="*/ 7 h 15"/>
                    <a:gd name="T8" fmla="*/ 15 w 18"/>
                    <a:gd name="T9" fmla="*/ 2 h 15"/>
                    <a:gd name="T10" fmla="*/ 12 w 18"/>
                    <a:gd name="T11" fmla="*/ 1 h 15"/>
                    <a:gd name="T12" fmla="*/ 1 w 18"/>
                    <a:gd name="T13" fmla="*/ 5 h 15"/>
                    <a:gd name="T14" fmla="*/ 0 w 18"/>
                    <a:gd name="T15" fmla="*/ 8 h 15"/>
                    <a:gd name="T16" fmla="*/ 3 w 18"/>
                    <a:gd name="T17" fmla="*/ 13 h 15"/>
                    <a:gd name="T18" fmla="*/ 13 w 18"/>
                    <a:gd name="T19" fmla="*/ 2 h 15"/>
                    <a:gd name="T20" fmla="*/ 15 w 18"/>
                    <a:gd name="T21" fmla="*/ 8 h 15"/>
                    <a:gd name="T22" fmla="*/ 4 w 18"/>
                    <a:gd name="T23" fmla="*/ 13 h 15"/>
                    <a:gd name="T24" fmla="*/ 2 w 18"/>
                    <a:gd name="T25" fmla="*/ 7 h 15"/>
                    <a:gd name="T26" fmla="*/ 13 w 18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5">
                      <a:moveTo>
                        <a:pt x="3" y="13"/>
                      </a:moveTo>
                      <a:cubicBezTo>
                        <a:pt x="3" y="14"/>
                        <a:pt x="4" y="15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3" y="0"/>
                        <a:pt x="12" y="1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6"/>
                        <a:pt x="0" y="7"/>
                        <a:pt x="0" y="8"/>
                      </a:cubicBezTo>
                      <a:lnTo>
                        <a:pt x="3" y="13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2" y="7"/>
                        <a:pt x="2" y="7"/>
                        <a:pt x="2" y="7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5" name="Freeform 770">
                  <a:extLst>
                    <a:ext uri="{FF2B5EF4-FFF2-40B4-BE49-F238E27FC236}">
                      <a16:creationId xmlns:a16="http://schemas.microsoft.com/office/drawing/2014/main" id="{E2B937FD-8D9F-43A7-98A4-2E02A70BD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7438" y="-61796"/>
                  <a:ext cx="45452" cy="43180"/>
                </a:xfrm>
                <a:custGeom>
                  <a:avLst/>
                  <a:gdLst>
                    <a:gd name="T0" fmla="*/ 3 w 17"/>
                    <a:gd name="T1" fmla="*/ 14 h 15"/>
                    <a:gd name="T2" fmla="*/ 5 w 17"/>
                    <a:gd name="T3" fmla="*/ 14 h 15"/>
                    <a:gd name="T4" fmla="*/ 10 w 17"/>
                    <a:gd name="T5" fmla="*/ 13 h 15"/>
                    <a:gd name="T6" fmla="*/ 10 w 17"/>
                    <a:gd name="T7" fmla="*/ 11 h 15"/>
                    <a:gd name="T8" fmla="*/ 9 w 17"/>
                    <a:gd name="T9" fmla="*/ 11 h 15"/>
                    <a:gd name="T10" fmla="*/ 5 w 17"/>
                    <a:gd name="T11" fmla="*/ 12 h 15"/>
                    <a:gd name="T12" fmla="*/ 4 w 17"/>
                    <a:gd name="T13" fmla="*/ 10 h 15"/>
                    <a:gd name="T14" fmla="*/ 17 w 17"/>
                    <a:gd name="T15" fmla="*/ 5 h 15"/>
                    <a:gd name="T16" fmla="*/ 15 w 17"/>
                    <a:gd name="T17" fmla="*/ 1 h 15"/>
                    <a:gd name="T18" fmla="*/ 14 w 17"/>
                    <a:gd name="T19" fmla="*/ 0 h 15"/>
                    <a:gd name="T20" fmla="*/ 13 w 17"/>
                    <a:gd name="T21" fmla="*/ 1 h 15"/>
                    <a:gd name="T22" fmla="*/ 14 w 17"/>
                    <a:gd name="T23" fmla="*/ 4 h 15"/>
                    <a:gd name="T24" fmla="*/ 3 w 17"/>
                    <a:gd name="T25" fmla="*/ 8 h 15"/>
                    <a:gd name="T26" fmla="*/ 2 w 17"/>
                    <a:gd name="T27" fmla="*/ 6 h 15"/>
                    <a:gd name="T28" fmla="*/ 1 w 17"/>
                    <a:gd name="T29" fmla="*/ 5 h 15"/>
                    <a:gd name="T30" fmla="*/ 0 w 17"/>
                    <a:gd name="T31" fmla="*/ 6 h 15"/>
                    <a:gd name="T32" fmla="*/ 3 w 17"/>
                    <a:gd name="T33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5">
                      <a:moveTo>
                        <a:pt x="3" y="14"/>
                      </a:moveTo>
                      <a:cubicBezTo>
                        <a:pt x="4" y="14"/>
                        <a:pt x="4" y="15"/>
                        <a:pt x="5" y="14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10" y="11"/>
                        <a:pt x="9" y="10"/>
                        <a:pt x="9" y="11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5" y="0"/>
                        <a:pt x="14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5"/>
                        <a:pt x="2" y="5"/>
                        <a:pt x="1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6" name="Freeform 771">
                  <a:extLst>
                    <a:ext uri="{FF2B5EF4-FFF2-40B4-BE49-F238E27FC236}">
                      <a16:creationId xmlns:a16="http://schemas.microsoft.com/office/drawing/2014/main" id="{34E3F35B-CB87-4611-9D30-AB7CFB93C29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53346" y="-20889"/>
                  <a:ext cx="49997" cy="38634"/>
                </a:xfrm>
                <a:custGeom>
                  <a:avLst/>
                  <a:gdLst>
                    <a:gd name="T0" fmla="*/ 2 w 18"/>
                    <a:gd name="T1" fmla="*/ 13 h 14"/>
                    <a:gd name="T2" fmla="*/ 5 w 18"/>
                    <a:gd name="T3" fmla="*/ 14 h 14"/>
                    <a:gd name="T4" fmla="*/ 16 w 18"/>
                    <a:gd name="T5" fmla="*/ 10 h 14"/>
                    <a:gd name="T6" fmla="*/ 17 w 18"/>
                    <a:gd name="T7" fmla="*/ 7 h 14"/>
                    <a:gd name="T8" fmla="*/ 15 w 18"/>
                    <a:gd name="T9" fmla="*/ 1 h 14"/>
                    <a:gd name="T10" fmla="*/ 12 w 18"/>
                    <a:gd name="T11" fmla="*/ 0 h 14"/>
                    <a:gd name="T12" fmla="*/ 1 w 18"/>
                    <a:gd name="T13" fmla="*/ 4 h 14"/>
                    <a:gd name="T14" fmla="*/ 0 w 18"/>
                    <a:gd name="T15" fmla="*/ 7 h 14"/>
                    <a:gd name="T16" fmla="*/ 2 w 18"/>
                    <a:gd name="T17" fmla="*/ 13 h 14"/>
                    <a:gd name="T18" fmla="*/ 13 w 18"/>
                    <a:gd name="T19" fmla="*/ 2 h 14"/>
                    <a:gd name="T20" fmla="*/ 15 w 18"/>
                    <a:gd name="T21" fmla="*/ 8 h 14"/>
                    <a:gd name="T22" fmla="*/ 4 w 18"/>
                    <a:gd name="T23" fmla="*/ 12 h 14"/>
                    <a:gd name="T24" fmla="*/ 2 w 18"/>
                    <a:gd name="T25" fmla="*/ 6 h 14"/>
                    <a:gd name="T26" fmla="*/ 13 w 18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14">
                      <a:moveTo>
                        <a:pt x="2" y="13"/>
                      </a:moveTo>
                      <a:cubicBezTo>
                        <a:pt x="3" y="14"/>
                        <a:pt x="4" y="14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8" y="8"/>
                        <a:pt x="17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3" y="0"/>
                        <a:pt x="12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5"/>
                        <a:pt x="0" y="6"/>
                        <a:pt x="0" y="7"/>
                      </a:cubicBezTo>
                      <a:lnTo>
                        <a:pt x="2" y="13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7" name="Freeform 772">
                  <a:extLst>
                    <a:ext uri="{FF2B5EF4-FFF2-40B4-BE49-F238E27FC236}">
                      <a16:creationId xmlns:a16="http://schemas.microsoft.com/office/drawing/2014/main" id="{5DFCC0C0-115B-4A84-BF75-D49F32421F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66982" y="17746"/>
                  <a:ext cx="47725" cy="38634"/>
                </a:xfrm>
                <a:custGeom>
                  <a:avLst/>
                  <a:gdLst>
                    <a:gd name="T0" fmla="*/ 2 w 17"/>
                    <a:gd name="T1" fmla="*/ 12 h 14"/>
                    <a:gd name="T2" fmla="*/ 5 w 17"/>
                    <a:gd name="T3" fmla="*/ 14 h 14"/>
                    <a:gd name="T4" fmla="*/ 16 w 17"/>
                    <a:gd name="T5" fmla="*/ 10 h 14"/>
                    <a:gd name="T6" fmla="*/ 17 w 17"/>
                    <a:gd name="T7" fmla="*/ 7 h 14"/>
                    <a:gd name="T8" fmla="*/ 15 w 17"/>
                    <a:gd name="T9" fmla="*/ 2 h 14"/>
                    <a:gd name="T10" fmla="*/ 13 w 17"/>
                    <a:gd name="T11" fmla="*/ 0 h 14"/>
                    <a:gd name="T12" fmla="*/ 1 w 17"/>
                    <a:gd name="T13" fmla="*/ 4 h 14"/>
                    <a:gd name="T14" fmla="*/ 0 w 17"/>
                    <a:gd name="T15" fmla="*/ 7 h 14"/>
                    <a:gd name="T16" fmla="*/ 2 w 17"/>
                    <a:gd name="T17" fmla="*/ 12 h 14"/>
                    <a:gd name="T18" fmla="*/ 13 w 17"/>
                    <a:gd name="T19" fmla="*/ 2 h 14"/>
                    <a:gd name="T20" fmla="*/ 15 w 17"/>
                    <a:gd name="T21" fmla="*/ 8 h 14"/>
                    <a:gd name="T22" fmla="*/ 4 w 17"/>
                    <a:gd name="T23" fmla="*/ 12 h 14"/>
                    <a:gd name="T24" fmla="*/ 2 w 17"/>
                    <a:gd name="T25" fmla="*/ 6 h 14"/>
                    <a:gd name="T26" fmla="*/ 13 w 17"/>
                    <a:gd name="T27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4">
                      <a:moveTo>
                        <a:pt x="2" y="12"/>
                      </a:moveTo>
                      <a:cubicBezTo>
                        <a:pt x="2" y="14"/>
                        <a:pt x="4" y="14"/>
                        <a:pt x="5" y="14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7" y="8"/>
                        <a:pt x="17" y="7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5"/>
                        <a:pt x="0" y="6"/>
                        <a:pt x="0" y="7"/>
                      </a:cubicBezTo>
                      <a:lnTo>
                        <a:pt x="2" y="12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2" y="6"/>
                        <a:pt x="2" y="6"/>
                        <a:pt x="2" y="6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8" name="Freeform 773">
                  <a:extLst>
                    <a:ext uri="{FF2B5EF4-FFF2-40B4-BE49-F238E27FC236}">
                      <a16:creationId xmlns:a16="http://schemas.microsoft.com/office/drawing/2014/main" id="{C5894559-B297-4745-AB16-3D9385D323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345" y="56380"/>
                  <a:ext cx="47725" cy="38634"/>
                </a:xfrm>
                <a:custGeom>
                  <a:avLst/>
                  <a:gdLst>
                    <a:gd name="T0" fmla="*/ 4 w 17"/>
                    <a:gd name="T1" fmla="*/ 14 h 14"/>
                    <a:gd name="T2" fmla="*/ 9 w 17"/>
                    <a:gd name="T3" fmla="*/ 13 h 14"/>
                    <a:gd name="T4" fmla="*/ 10 w 17"/>
                    <a:gd name="T5" fmla="*/ 11 h 14"/>
                    <a:gd name="T6" fmla="*/ 8 w 17"/>
                    <a:gd name="T7" fmla="*/ 11 h 14"/>
                    <a:gd name="T8" fmla="*/ 4 w 17"/>
                    <a:gd name="T9" fmla="*/ 12 h 14"/>
                    <a:gd name="T10" fmla="*/ 4 w 17"/>
                    <a:gd name="T11" fmla="*/ 10 h 14"/>
                    <a:gd name="T12" fmla="*/ 17 w 17"/>
                    <a:gd name="T13" fmla="*/ 6 h 14"/>
                    <a:gd name="T14" fmla="*/ 16 w 17"/>
                    <a:gd name="T15" fmla="*/ 1 h 14"/>
                    <a:gd name="T16" fmla="*/ 14 w 17"/>
                    <a:gd name="T17" fmla="*/ 0 h 14"/>
                    <a:gd name="T18" fmla="*/ 14 w 17"/>
                    <a:gd name="T19" fmla="*/ 2 h 14"/>
                    <a:gd name="T20" fmla="*/ 15 w 17"/>
                    <a:gd name="T21" fmla="*/ 4 h 14"/>
                    <a:gd name="T22" fmla="*/ 3 w 17"/>
                    <a:gd name="T23" fmla="*/ 8 h 14"/>
                    <a:gd name="T24" fmla="*/ 2 w 17"/>
                    <a:gd name="T25" fmla="*/ 5 h 14"/>
                    <a:gd name="T26" fmla="*/ 1 w 17"/>
                    <a:gd name="T27" fmla="*/ 4 h 14"/>
                    <a:gd name="T28" fmla="*/ 0 w 17"/>
                    <a:gd name="T29" fmla="*/ 6 h 14"/>
                    <a:gd name="T30" fmla="*/ 3 w 17"/>
                    <a:gd name="T31" fmla="*/ 13 h 14"/>
                    <a:gd name="T32" fmla="*/ 4 w 17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4">
                      <a:moveTo>
                        <a:pt x="4" y="14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9" y="11"/>
                        <a:pt x="9" y="10"/>
                        <a:pt x="8" y="11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5" y="0"/>
                        <a:pt x="15" y="0"/>
                        <a:pt x="14" y="0"/>
                      </a:cubicBezTo>
                      <a:cubicBezTo>
                        <a:pt x="14" y="0"/>
                        <a:pt x="14" y="1"/>
                        <a:pt x="14" y="2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4"/>
                        <a:pt x="1" y="4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4"/>
                        <a:pt x="3" y="14"/>
                        <a:pt x="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9" name="Freeform 774">
                  <a:extLst>
                    <a:ext uri="{FF2B5EF4-FFF2-40B4-BE49-F238E27FC236}">
                      <a16:creationId xmlns:a16="http://schemas.microsoft.com/office/drawing/2014/main" id="{E5D8CCF7-DCCE-4B21-AE15-6C635B36065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91981" y="97287"/>
                  <a:ext cx="47725" cy="36362"/>
                </a:xfrm>
                <a:custGeom>
                  <a:avLst/>
                  <a:gdLst>
                    <a:gd name="T0" fmla="*/ 2 w 17"/>
                    <a:gd name="T1" fmla="*/ 11 h 13"/>
                    <a:gd name="T2" fmla="*/ 4 w 17"/>
                    <a:gd name="T3" fmla="*/ 13 h 13"/>
                    <a:gd name="T4" fmla="*/ 16 w 17"/>
                    <a:gd name="T5" fmla="*/ 10 h 13"/>
                    <a:gd name="T6" fmla="*/ 17 w 17"/>
                    <a:gd name="T7" fmla="*/ 7 h 13"/>
                    <a:gd name="T8" fmla="*/ 15 w 17"/>
                    <a:gd name="T9" fmla="*/ 1 h 13"/>
                    <a:gd name="T10" fmla="*/ 13 w 17"/>
                    <a:gd name="T11" fmla="*/ 0 h 13"/>
                    <a:gd name="T12" fmla="*/ 1 w 17"/>
                    <a:gd name="T13" fmla="*/ 3 h 13"/>
                    <a:gd name="T14" fmla="*/ 0 w 17"/>
                    <a:gd name="T15" fmla="*/ 6 h 13"/>
                    <a:gd name="T16" fmla="*/ 2 w 17"/>
                    <a:gd name="T17" fmla="*/ 11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1"/>
                      </a:moveTo>
                      <a:cubicBezTo>
                        <a:pt x="2" y="13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5"/>
                        <a:pt x="0" y="6"/>
                      </a:cubicBezTo>
                      <a:lnTo>
                        <a:pt x="2" y="11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0" name="Freeform 775">
                  <a:extLst>
                    <a:ext uri="{FF2B5EF4-FFF2-40B4-BE49-F238E27FC236}">
                      <a16:creationId xmlns:a16="http://schemas.microsoft.com/office/drawing/2014/main" id="{DCA0C3F7-1D82-44AF-81F8-31530691F2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03344" y="135921"/>
                  <a:ext cx="45452" cy="36362"/>
                </a:xfrm>
                <a:custGeom>
                  <a:avLst/>
                  <a:gdLst>
                    <a:gd name="T0" fmla="*/ 2 w 17"/>
                    <a:gd name="T1" fmla="*/ 12 h 13"/>
                    <a:gd name="T2" fmla="*/ 4 w 17"/>
                    <a:gd name="T3" fmla="*/ 13 h 13"/>
                    <a:gd name="T4" fmla="*/ 16 w 17"/>
                    <a:gd name="T5" fmla="*/ 10 h 13"/>
                    <a:gd name="T6" fmla="*/ 17 w 17"/>
                    <a:gd name="T7" fmla="*/ 8 h 13"/>
                    <a:gd name="T8" fmla="*/ 15 w 17"/>
                    <a:gd name="T9" fmla="*/ 2 h 13"/>
                    <a:gd name="T10" fmla="*/ 13 w 17"/>
                    <a:gd name="T11" fmla="*/ 0 h 13"/>
                    <a:gd name="T12" fmla="*/ 1 w 17"/>
                    <a:gd name="T13" fmla="*/ 3 h 13"/>
                    <a:gd name="T14" fmla="*/ 0 w 17"/>
                    <a:gd name="T15" fmla="*/ 6 h 13"/>
                    <a:gd name="T16" fmla="*/ 2 w 17"/>
                    <a:gd name="T17" fmla="*/ 12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4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2" y="12"/>
                      </a:moveTo>
                      <a:cubicBezTo>
                        <a:pt x="2" y="13"/>
                        <a:pt x="3" y="13"/>
                        <a:pt x="4" y="13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7" y="9"/>
                        <a:pt x="17" y="8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4"/>
                        <a:pt x="0" y="5"/>
                        <a:pt x="0" y="6"/>
                      </a:cubicBezTo>
                      <a:lnTo>
                        <a:pt x="2" y="12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1" name="Freeform 776">
                  <a:extLst>
                    <a:ext uri="{FF2B5EF4-FFF2-40B4-BE49-F238E27FC236}">
                      <a16:creationId xmlns:a16="http://schemas.microsoft.com/office/drawing/2014/main" id="{7A5E554C-20E1-4EE1-B18C-A470C60821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0161" y="174555"/>
                  <a:ext cx="47725" cy="38634"/>
                </a:xfrm>
                <a:custGeom>
                  <a:avLst/>
                  <a:gdLst>
                    <a:gd name="T0" fmla="*/ 3 w 17"/>
                    <a:gd name="T1" fmla="*/ 14 h 14"/>
                    <a:gd name="T2" fmla="*/ 9 w 17"/>
                    <a:gd name="T3" fmla="*/ 12 h 14"/>
                    <a:gd name="T4" fmla="*/ 9 w 17"/>
                    <a:gd name="T5" fmla="*/ 11 h 14"/>
                    <a:gd name="T6" fmla="*/ 8 w 17"/>
                    <a:gd name="T7" fmla="*/ 10 h 14"/>
                    <a:gd name="T8" fmla="*/ 4 w 17"/>
                    <a:gd name="T9" fmla="*/ 11 h 14"/>
                    <a:gd name="T10" fmla="*/ 4 w 17"/>
                    <a:gd name="T11" fmla="*/ 9 h 14"/>
                    <a:gd name="T12" fmla="*/ 17 w 17"/>
                    <a:gd name="T13" fmla="*/ 6 h 14"/>
                    <a:gd name="T14" fmla="*/ 16 w 17"/>
                    <a:gd name="T15" fmla="*/ 1 h 14"/>
                    <a:gd name="T16" fmla="*/ 15 w 17"/>
                    <a:gd name="T17" fmla="*/ 1 h 14"/>
                    <a:gd name="T18" fmla="*/ 14 w 17"/>
                    <a:gd name="T19" fmla="*/ 2 h 14"/>
                    <a:gd name="T20" fmla="*/ 15 w 17"/>
                    <a:gd name="T21" fmla="*/ 5 h 14"/>
                    <a:gd name="T22" fmla="*/ 3 w 17"/>
                    <a:gd name="T23" fmla="*/ 7 h 14"/>
                    <a:gd name="T24" fmla="*/ 2 w 17"/>
                    <a:gd name="T25" fmla="*/ 5 h 14"/>
                    <a:gd name="T26" fmla="*/ 1 w 17"/>
                    <a:gd name="T27" fmla="*/ 4 h 14"/>
                    <a:gd name="T28" fmla="*/ 0 w 17"/>
                    <a:gd name="T29" fmla="*/ 5 h 14"/>
                    <a:gd name="T30" fmla="*/ 2 w 17"/>
                    <a:gd name="T31" fmla="*/ 13 h 14"/>
                    <a:gd name="T32" fmla="*/ 3 w 17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4">
                      <a:moveTo>
                        <a:pt x="3" y="14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2"/>
                        <a:pt x="9" y="12"/>
                        <a:pt x="9" y="11"/>
                      </a:cubicBezTo>
                      <a:cubicBezTo>
                        <a:pt x="9" y="10"/>
                        <a:pt x="9" y="10"/>
                        <a:pt x="8" y="10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1"/>
                        <a:pt x="15" y="0"/>
                        <a:pt x="15" y="1"/>
                      </a:cubicBezTo>
                      <a:cubicBezTo>
                        <a:pt x="14" y="1"/>
                        <a:pt x="14" y="1"/>
                        <a:pt x="14" y="2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4"/>
                        <a:pt x="2" y="4"/>
                        <a:pt x="1" y="4"/>
                      </a:cubicBez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3"/>
                        <a:pt x="3" y="14"/>
                        <a:pt x="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2" name="Freeform 777">
                  <a:extLst>
                    <a:ext uri="{FF2B5EF4-FFF2-40B4-BE49-F238E27FC236}">
                      <a16:creationId xmlns:a16="http://schemas.microsoft.com/office/drawing/2014/main" id="{BEA56E85-8B78-4DEF-A73C-2C5751C375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21524" y="215462"/>
                  <a:ext cx="47725" cy="36362"/>
                </a:xfrm>
                <a:custGeom>
                  <a:avLst/>
                  <a:gdLst>
                    <a:gd name="T0" fmla="*/ 1 w 17"/>
                    <a:gd name="T1" fmla="*/ 11 h 13"/>
                    <a:gd name="T2" fmla="*/ 4 w 17"/>
                    <a:gd name="T3" fmla="*/ 13 h 13"/>
                    <a:gd name="T4" fmla="*/ 15 w 17"/>
                    <a:gd name="T5" fmla="*/ 10 h 13"/>
                    <a:gd name="T6" fmla="*/ 17 w 17"/>
                    <a:gd name="T7" fmla="*/ 8 h 13"/>
                    <a:gd name="T8" fmla="*/ 15 w 17"/>
                    <a:gd name="T9" fmla="*/ 2 h 13"/>
                    <a:gd name="T10" fmla="*/ 13 w 17"/>
                    <a:gd name="T11" fmla="*/ 0 h 13"/>
                    <a:gd name="T12" fmla="*/ 2 w 17"/>
                    <a:gd name="T13" fmla="*/ 3 h 13"/>
                    <a:gd name="T14" fmla="*/ 0 w 17"/>
                    <a:gd name="T15" fmla="*/ 5 h 13"/>
                    <a:gd name="T16" fmla="*/ 1 w 17"/>
                    <a:gd name="T17" fmla="*/ 11 h 13"/>
                    <a:gd name="T18" fmla="*/ 13 w 17"/>
                    <a:gd name="T19" fmla="*/ 2 h 13"/>
                    <a:gd name="T20" fmla="*/ 15 w 17"/>
                    <a:gd name="T21" fmla="*/ 8 h 13"/>
                    <a:gd name="T22" fmla="*/ 3 w 17"/>
                    <a:gd name="T23" fmla="*/ 11 h 13"/>
                    <a:gd name="T24" fmla="*/ 2 w 17"/>
                    <a:gd name="T25" fmla="*/ 5 h 13"/>
                    <a:gd name="T26" fmla="*/ 13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1" y="11"/>
                      </a:moveTo>
                      <a:cubicBezTo>
                        <a:pt x="1" y="12"/>
                        <a:pt x="2" y="13"/>
                        <a:pt x="4" y="13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6" y="10"/>
                        <a:pt x="17" y="9"/>
                        <a:pt x="17" y="8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4" y="0"/>
                        <a:pt x="13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0" y="3"/>
                        <a:pt x="0" y="4"/>
                        <a:pt x="0" y="5"/>
                      </a:cubicBezTo>
                      <a:lnTo>
                        <a:pt x="1" y="11"/>
                      </a:lnTo>
                      <a:close/>
                      <a:moveTo>
                        <a:pt x="13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1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3" name="Freeform 778">
                  <a:extLst>
                    <a:ext uri="{FF2B5EF4-FFF2-40B4-BE49-F238E27FC236}">
                      <a16:creationId xmlns:a16="http://schemas.microsoft.com/office/drawing/2014/main" id="{C292A4FA-63D4-4AB1-AF26-96FDC427DF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30615" y="258642"/>
                  <a:ext cx="47725" cy="36362"/>
                </a:xfrm>
                <a:custGeom>
                  <a:avLst/>
                  <a:gdLst>
                    <a:gd name="T0" fmla="*/ 3 w 17"/>
                    <a:gd name="T1" fmla="*/ 12 h 13"/>
                    <a:gd name="T2" fmla="*/ 15 w 17"/>
                    <a:gd name="T3" fmla="*/ 10 h 13"/>
                    <a:gd name="T4" fmla="*/ 17 w 17"/>
                    <a:gd name="T5" fmla="*/ 8 h 13"/>
                    <a:gd name="T6" fmla="*/ 16 w 17"/>
                    <a:gd name="T7" fmla="*/ 2 h 13"/>
                    <a:gd name="T8" fmla="*/ 13 w 17"/>
                    <a:gd name="T9" fmla="*/ 0 h 13"/>
                    <a:gd name="T10" fmla="*/ 2 w 17"/>
                    <a:gd name="T11" fmla="*/ 2 h 13"/>
                    <a:gd name="T12" fmla="*/ 0 w 17"/>
                    <a:gd name="T13" fmla="*/ 5 h 13"/>
                    <a:gd name="T14" fmla="*/ 1 w 17"/>
                    <a:gd name="T15" fmla="*/ 11 h 13"/>
                    <a:gd name="T16" fmla="*/ 3 w 17"/>
                    <a:gd name="T17" fmla="*/ 12 h 13"/>
                    <a:gd name="T18" fmla="*/ 14 w 17"/>
                    <a:gd name="T19" fmla="*/ 2 h 13"/>
                    <a:gd name="T20" fmla="*/ 15 w 17"/>
                    <a:gd name="T21" fmla="*/ 8 h 13"/>
                    <a:gd name="T22" fmla="*/ 3 w 17"/>
                    <a:gd name="T23" fmla="*/ 10 h 13"/>
                    <a:gd name="T24" fmla="*/ 2 w 17"/>
                    <a:gd name="T25" fmla="*/ 4 h 13"/>
                    <a:gd name="T26" fmla="*/ 14 w 17"/>
                    <a:gd name="T27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3" y="12"/>
                      </a:move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6" y="10"/>
                        <a:pt x="17" y="9"/>
                        <a:pt x="17" y="8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5" y="1"/>
                        <a:pt x="14" y="0"/>
                        <a:pt x="13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2"/>
                        <a:pt x="2" y="13"/>
                        <a:pt x="3" y="12"/>
                      </a:cubicBezTo>
                      <a:close/>
                      <a:moveTo>
                        <a:pt x="14" y="2"/>
                      </a:move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4" name="Freeform 779">
                  <a:extLst>
                    <a:ext uri="{FF2B5EF4-FFF2-40B4-BE49-F238E27FC236}">
                      <a16:creationId xmlns:a16="http://schemas.microsoft.com/office/drawing/2014/main" id="{DD386321-C557-4BBE-9AC4-6D2027B25E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35160" y="299549"/>
                  <a:ext cx="47725" cy="34089"/>
                </a:xfrm>
                <a:custGeom>
                  <a:avLst/>
                  <a:gdLst>
                    <a:gd name="T0" fmla="*/ 16 w 17"/>
                    <a:gd name="T1" fmla="*/ 1 h 12"/>
                    <a:gd name="T2" fmla="*/ 15 w 17"/>
                    <a:gd name="T3" fmla="*/ 0 h 12"/>
                    <a:gd name="T4" fmla="*/ 14 w 17"/>
                    <a:gd name="T5" fmla="*/ 1 h 12"/>
                    <a:gd name="T6" fmla="*/ 15 w 17"/>
                    <a:gd name="T7" fmla="*/ 4 h 12"/>
                    <a:gd name="T8" fmla="*/ 3 w 17"/>
                    <a:gd name="T9" fmla="*/ 6 h 12"/>
                    <a:gd name="T10" fmla="*/ 2 w 17"/>
                    <a:gd name="T11" fmla="*/ 3 h 12"/>
                    <a:gd name="T12" fmla="*/ 1 w 17"/>
                    <a:gd name="T13" fmla="*/ 2 h 12"/>
                    <a:gd name="T14" fmla="*/ 0 w 17"/>
                    <a:gd name="T15" fmla="*/ 3 h 12"/>
                    <a:gd name="T16" fmla="*/ 2 w 17"/>
                    <a:gd name="T17" fmla="*/ 11 h 12"/>
                    <a:gd name="T18" fmla="*/ 3 w 17"/>
                    <a:gd name="T19" fmla="*/ 12 h 12"/>
                    <a:gd name="T20" fmla="*/ 8 w 17"/>
                    <a:gd name="T21" fmla="*/ 11 h 12"/>
                    <a:gd name="T22" fmla="*/ 9 w 17"/>
                    <a:gd name="T23" fmla="*/ 10 h 12"/>
                    <a:gd name="T24" fmla="*/ 8 w 17"/>
                    <a:gd name="T25" fmla="*/ 9 h 12"/>
                    <a:gd name="T26" fmla="*/ 4 w 17"/>
                    <a:gd name="T27" fmla="*/ 10 h 12"/>
                    <a:gd name="T28" fmla="*/ 3 w 17"/>
                    <a:gd name="T29" fmla="*/ 8 h 12"/>
                    <a:gd name="T30" fmla="*/ 17 w 17"/>
                    <a:gd name="T31" fmla="*/ 6 h 12"/>
                    <a:gd name="T32" fmla="*/ 16 w 17"/>
                    <a:gd name="T33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2">
                      <a:moveTo>
                        <a:pt x="16" y="1"/>
                      </a:moveTo>
                      <a:cubicBezTo>
                        <a:pt x="16" y="0"/>
                        <a:pt x="16" y="0"/>
                        <a:pt x="15" y="0"/>
                      </a:cubicBezTo>
                      <a:cubicBezTo>
                        <a:pt x="14" y="0"/>
                        <a:pt x="14" y="0"/>
                        <a:pt x="14" y="1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2" y="2"/>
                        <a:pt x="1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2"/>
                        <a:pt x="2" y="12"/>
                        <a:pt x="3" y="12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9" y="11"/>
                        <a:pt x="9" y="11"/>
                        <a:pt x="9" y="10"/>
                      </a:cubicBezTo>
                      <a:cubicBezTo>
                        <a:pt x="9" y="9"/>
                        <a:pt x="8" y="9"/>
                        <a:pt x="8" y="9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17" y="6"/>
                        <a:pt x="17" y="6"/>
                        <a:pt x="17" y="6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15" name="Freeform 780">
                  <a:extLst>
                    <a:ext uri="{FF2B5EF4-FFF2-40B4-BE49-F238E27FC236}">
                      <a16:creationId xmlns:a16="http://schemas.microsoft.com/office/drawing/2014/main" id="{B5219BAD-7B63-42F8-871B-1A60DAE689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44250" y="338183"/>
                  <a:ext cx="36362" cy="27271"/>
                </a:xfrm>
                <a:custGeom>
                  <a:avLst/>
                  <a:gdLst>
                    <a:gd name="T0" fmla="*/ 10 w 13"/>
                    <a:gd name="T1" fmla="*/ 1 h 10"/>
                    <a:gd name="T2" fmla="*/ 1 w 13"/>
                    <a:gd name="T3" fmla="*/ 2 h 10"/>
                    <a:gd name="T4" fmla="*/ 0 w 13"/>
                    <a:gd name="T5" fmla="*/ 4 h 10"/>
                    <a:gd name="T6" fmla="*/ 0 w 13"/>
                    <a:gd name="T7" fmla="*/ 9 h 10"/>
                    <a:gd name="T8" fmla="*/ 2 w 13"/>
                    <a:gd name="T9" fmla="*/ 10 h 10"/>
                    <a:gd name="T10" fmla="*/ 12 w 13"/>
                    <a:gd name="T11" fmla="*/ 9 h 10"/>
                    <a:gd name="T12" fmla="*/ 13 w 13"/>
                    <a:gd name="T13" fmla="*/ 7 h 10"/>
                    <a:gd name="T14" fmla="*/ 12 w 13"/>
                    <a:gd name="T15" fmla="*/ 2 h 10"/>
                    <a:gd name="T16" fmla="*/ 10 w 13"/>
                    <a:gd name="T17" fmla="*/ 1 h 10"/>
                    <a:gd name="T18" fmla="*/ 2 w 13"/>
                    <a:gd name="T19" fmla="*/ 8 h 10"/>
                    <a:gd name="T20" fmla="*/ 1 w 13"/>
                    <a:gd name="T21" fmla="*/ 4 h 10"/>
                    <a:gd name="T22" fmla="*/ 11 w 13"/>
                    <a:gd name="T23" fmla="*/ 2 h 10"/>
                    <a:gd name="T24" fmla="*/ 11 w 13"/>
                    <a:gd name="T25" fmla="*/ 7 h 10"/>
                    <a:gd name="T26" fmla="*/ 2 w 13"/>
                    <a:gd name="T27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0">
                      <a:moveTo>
                        <a:pt x="10" y="1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1" y="10"/>
                        <a:pt x="2" y="10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3" y="8"/>
                        <a:pt x="13" y="8"/>
                        <a:pt x="13" y="7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lose/>
                      <a:moveTo>
                        <a:pt x="2" y="8"/>
                      </a:move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7"/>
                        <a:pt x="11" y="7"/>
                        <a:pt x="11" y="7"/>
                      </a:cubicBez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7E817EA4-320F-473A-9F32-330D0397B3F6}"/>
                  </a:ext>
                </a:extLst>
              </p:cNvPr>
              <p:cNvGrpSpPr/>
              <p:nvPr/>
            </p:nvGrpSpPr>
            <p:grpSpPr>
              <a:xfrm rot="16965266">
                <a:off x="7112460" y="4247898"/>
                <a:ext cx="1361844" cy="668075"/>
                <a:chOff x="4294383" y="1454032"/>
                <a:chExt cx="602240" cy="295439"/>
              </a:xfrm>
              <a:grpFill/>
            </p:grpSpPr>
            <p:sp>
              <p:nvSpPr>
                <p:cNvPr id="435" name="Freeform 781">
                  <a:extLst>
                    <a:ext uri="{FF2B5EF4-FFF2-40B4-BE49-F238E27FC236}">
                      <a16:creationId xmlns:a16="http://schemas.microsoft.com/office/drawing/2014/main" id="{BDF07A53-10E4-4A92-9FD5-088655CAF6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78442" y="1724472"/>
                  <a:ext cx="18181" cy="24999"/>
                </a:xfrm>
                <a:custGeom>
                  <a:avLst/>
                  <a:gdLst>
                    <a:gd name="T0" fmla="*/ 1 w 6"/>
                    <a:gd name="T1" fmla="*/ 9 h 9"/>
                    <a:gd name="T2" fmla="*/ 4 w 6"/>
                    <a:gd name="T3" fmla="*/ 9 h 9"/>
                    <a:gd name="T4" fmla="*/ 5 w 6"/>
                    <a:gd name="T5" fmla="*/ 8 h 9"/>
                    <a:gd name="T6" fmla="*/ 6 w 6"/>
                    <a:gd name="T7" fmla="*/ 2 h 9"/>
                    <a:gd name="T8" fmla="*/ 5 w 6"/>
                    <a:gd name="T9" fmla="*/ 1 h 9"/>
                    <a:gd name="T10" fmla="*/ 2 w 6"/>
                    <a:gd name="T11" fmla="*/ 0 h 9"/>
                    <a:gd name="T12" fmla="*/ 1 w 6"/>
                    <a:gd name="T13" fmla="*/ 1 h 9"/>
                    <a:gd name="T14" fmla="*/ 0 w 6"/>
                    <a:gd name="T15" fmla="*/ 7 h 9"/>
                    <a:gd name="T16" fmla="*/ 1 w 6"/>
                    <a:gd name="T17" fmla="*/ 9 h 9"/>
                    <a:gd name="T18" fmla="*/ 2 w 6"/>
                    <a:gd name="T19" fmla="*/ 1 h 9"/>
                    <a:gd name="T20" fmla="*/ 5 w 6"/>
                    <a:gd name="T21" fmla="*/ 2 h 9"/>
                    <a:gd name="T22" fmla="*/ 4 w 6"/>
                    <a:gd name="T23" fmla="*/ 8 h 9"/>
                    <a:gd name="T24" fmla="*/ 1 w 6"/>
                    <a:gd name="T25" fmla="*/ 8 h 9"/>
                    <a:gd name="T26" fmla="*/ 2 w 6"/>
                    <a:gd name="T2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" h="9">
                      <a:moveTo>
                        <a:pt x="1" y="9"/>
                      </a:move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1"/>
                        <a:pt x="6" y="1"/>
                        <a:pt x="5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9"/>
                        <a:pt x="1" y="9"/>
                      </a:cubicBezTo>
                      <a:close/>
                      <a:moveTo>
                        <a:pt x="2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6" name="Freeform 782">
                  <a:extLst>
                    <a:ext uri="{FF2B5EF4-FFF2-40B4-BE49-F238E27FC236}">
                      <a16:creationId xmlns:a16="http://schemas.microsoft.com/office/drawing/2014/main" id="{DDBAAAB3-98DB-43C8-AC9F-271AFD71C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261" y="1719927"/>
                  <a:ext cx="13636" cy="24999"/>
                </a:xfrm>
                <a:custGeom>
                  <a:avLst/>
                  <a:gdLst>
                    <a:gd name="T0" fmla="*/ 5 w 5"/>
                    <a:gd name="T1" fmla="*/ 2 h 9"/>
                    <a:gd name="T2" fmla="*/ 5 w 5"/>
                    <a:gd name="T3" fmla="*/ 1 h 9"/>
                    <a:gd name="T4" fmla="*/ 5 w 5"/>
                    <a:gd name="T5" fmla="*/ 0 h 9"/>
                    <a:gd name="T6" fmla="*/ 1 w 5"/>
                    <a:gd name="T7" fmla="*/ 0 h 9"/>
                    <a:gd name="T8" fmla="*/ 0 w 5"/>
                    <a:gd name="T9" fmla="*/ 0 h 9"/>
                    <a:gd name="T10" fmla="*/ 0 w 5"/>
                    <a:gd name="T11" fmla="*/ 3 h 9"/>
                    <a:gd name="T12" fmla="*/ 0 w 5"/>
                    <a:gd name="T13" fmla="*/ 4 h 9"/>
                    <a:gd name="T14" fmla="*/ 1 w 5"/>
                    <a:gd name="T15" fmla="*/ 3 h 9"/>
                    <a:gd name="T16" fmla="*/ 1 w 5"/>
                    <a:gd name="T17" fmla="*/ 1 h 9"/>
                    <a:gd name="T18" fmla="*/ 2 w 5"/>
                    <a:gd name="T19" fmla="*/ 1 h 9"/>
                    <a:gd name="T20" fmla="*/ 1 w 5"/>
                    <a:gd name="T21" fmla="*/ 8 h 9"/>
                    <a:gd name="T22" fmla="*/ 4 w 5"/>
                    <a:gd name="T23" fmla="*/ 9 h 9"/>
                    <a:gd name="T24" fmla="*/ 4 w 5"/>
                    <a:gd name="T25" fmla="*/ 8 h 9"/>
                    <a:gd name="T26" fmla="*/ 4 w 5"/>
                    <a:gd name="T27" fmla="*/ 8 h 9"/>
                    <a:gd name="T28" fmla="*/ 2 w 5"/>
                    <a:gd name="T29" fmla="*/ 8 h 9"/>
                    <a:gd name="T30" fmla="*/ 3 w 5"/>
                    <a:gd name="T31" fmla="*/ 1 h 9"/>
                    <a:gd name="T32" fmla="*/ 5 w 5"/>
                    <a:gd name="T33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" h="9">
                      <a:moveTo>
                        <a:pt x="5" y="2"/>
                      </a:move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4"/>
                        <a:pt x="1" y="3"/>
                        <a:pt x="1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1"/>
                        <a:pt x="3" y="1"/>
                        <a:pt x="3" y="1"/>
                      </a:cubicBezTo>
                      <a:lnTo>
                        <a:pt x="5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7" name="Freeform 783">
                  <a:extLst>
                    <a:ext uri="{FF2B5EF4-FFF2-40B4-BE49-F238E27FC236}">
                      <a16:creationId xmlns:a16="http://schemas.microsoft.com/office/drawing/2014/main" id="{353D56CD-B2E3-4EC2-AEDC-E081513823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35263" y="1715382"/>
                  <a:ext cx="18181" cy="27271"/>
                </a:xfrm>
                <a:custGeom>
                  <a:avLst/>
                  <a:gdLst>
                    <a:gd name="T0" fmla="*/ 1 w 7"/>
                    <a:gd name="T1" fmla="*/ 9 h 10"/>
                    <a:gd name="T2" fmla="*/ 4 w 7"/>
                    <a:gd name="T3" fmla="*/ 9 h 10"/>
                    <a:gd name="T4" fmla="*/ 5 w 7"/>
                    <a:gd name="T5" fmla="*/ 9 h 10"/>
                    <a:gd name="T6" fmla="*/ 7 w 7"/>
                    <a:gd name="T7" fmla="*/ 2 h 10"/>
                    <a:gd name="T8" fmla="*/ 6 w 7"/>
                    <a:gd name="T9" fmla="*/ 1 h 10"/>
                    <a:gd name="T10" fmla="*/ 2 w 7"/>
                    <a:gd name="T11" fmla="*/ 0 h 10"/>
                    <a:gd name="T12" fmla="*/ 1 w 7"/>
                    <a:gd name="T13" fmla="*/ 1 h 10"/>
                    <a:gd name="T14" fmla="*/ 0 w 7"/>
                    <a:gd name="T15" fmla="*/ 8 h 10"/>
                    <a:gd name="T16" fmla="*/ 1 w 7"/>
                    <a:gd name="T17" fmla="*/ 9 h 10"/>
                    <a:gd name="T18" fmla="*/ 2 w 7"/>
                    <a:gd name="T19" fmla="*/ 1 h 10"/>
                    <a:gd name="T20" fmla="*/ 5 w 7"/>
                    <a:gd name="T21" fmla="*/ 2 h 10"/>
                    <a:gd name="T22" fmla="*/ 4 w 7"/>
                    <a:gd name="T23" fmla="*/ 8 h 10"/>
                    <a:gd name="T24" fmla="*/ 1 w 7"/>
                    <a:gd name="T25" fmla="*/ 8 h 10"/>
                    <a:gd name="T26" fmla="*/ 2 w 7"/>
                    <a:gd name="T27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10">
                      <a:moveTo>
                        <a:pt x="1" y="9"/>
                      </a:move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0"/>
                        <a:pt x="5" y="9"/>
                        <a:pt x="5" y="9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2"/>
                        <a:pt x="6" y="1"/>
                        <a:pt x="6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1"/>
                        <a:pt x="1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9"/>
                        <a:pt x="1" y="9"/>
                      </a:cubicBezTo>
                      <a:close/>
                      <a:moveTo>
                        <a:pt x="2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8" name="Freeform 784">
                  <a:extLst>
                    <a:ext uri="{FF2B5EF4-FFF2-40B4-BE49-F238E27FC236}">
                      <a16:creationId xmlns:a16="http://schemas.microsoft.com/office/drawing/2014/main" id="{124475A9-FA15-4521-8E9C-BB7D16CD0FE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12537" y="1713109"/>
                  <a:ext cx="20453" cy="24999"/>
                </a:xfrm>
                <a:custGeom>
                  <a:avLst/>
                  <a:gdLst>
                    <a:gd name="T0" fmla="*/ 3 w 7"/>
                    <a:gd name="T1" fmla="*/ 0 h 9"/>
                    <a:gd name="T2" fmla="*/ 1 w 7"/>
                    <a:gd name="T3" fmla="*/ 1 h 9"/>
                    <a:gd name="T4" fmla="*/ 0 w 7"/>
                    <a:gd name="T5" fmla="*/ 7 h 9"/>
                    <a:gd name="T6" fmla="*/ 1 w 7"/>
                    <a:gd name="T7" fmla="*/ 8 h 9"/>
                    <a:gd name="T8" fmla="*/ 4 w 7"/>
                    <a:gd name="T9" fmla="*/ 9 h 9"/>
                    <a:gd name="T10" fmla="*/ 5 w 7"/>
                    <a:gd name="T11" fmla="*/ 8 h 9"/>
                    <a:gd name="T12" fmla="*/ 7 w 7"/>
                    <a:gd name="T13" fmla="*/ 2 h 9"/>
                    <a:gd name="T14" fmla="*/ 6 w 7"/>
                    <a:gd name="T15" fmla="*/ 0 h 9"/>
                    <a:gd name="T16" fmla="*/ 3 w 7"/>
                    <a:gd name="T17" fmla="*/ 0 h 9"/>
                    <a:gd name="T18" fmla="*/ 4 w 7"/>
                    <a:gd name="T19" fmla="*/ 8 h 9"/>
                    <a:gd name="T20" fmla="*/ 1 w 7"/>
                    <a:gd name="T21" fmla="*/ 7 h 9"/>
                    <a:gd name="T22" fmla="*/ 2 w 7"/>
                    <a:gd name="T23" fmla="*/ 1 h 9"/>
                    <a:gd name="T24" fmla="*/ 6 w 7"/>
                    <a:gd name="T25" fmla="*/ 2 h 9"/>
                    <a:gd name="T26" fmla="*/ 4 w 7"/>
                    <a:gd name="T27" fmla="*/ 8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9">
                      <a:moveTo>
                        <a:pt x="3" y="0"/>
                      </a:move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1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1"/>
                        <a:pt x="6" y="1"/>
                        <a:pt x="6" y="0"/>
                      </a:cubicBezTo>
                      <a:lnTo>
                        <a:pt x="3" y="0"/>
                      </a:lnTo>
                      <a:close/>
                      <a:moveTo>
                        <a:pt x="4" y="8"/>
                      </a:move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9" name="Freeform 785">
                  <a:extLst>
                    <a:ext uri="{FF2B5EF4-FFF2-40B4-BE49-F238E27FC236}">
                      <a16:creationId xmlns:a16="http://schemas.microsoft.com/office/drawing/2014/main" id="{951A6F62-B93D-441E-9BEE-DA60ED210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4356" y="1706291"/>
                  <a:ext cx="15908" cy="24999"/>
                </a:xfrm>
                <a:custGeom>
                  <a:avLst/>
                  <a:gdLst>
                    <a:gd name="T0" fmla="*/ 6 w 6"/>
                    <a:gd name="T1" fmla="*/ 1 h 9"/>
                    <a:gd name="T2" fmla="*/ 1 w 6"/>
                    <a:gd name="T3" fmla="*/ 0 h 9"/>
                    <a:gd name="T4" fmla="*/ 1 w 6"/>
                    <a:gd name="T5" fmla="*/ 0 h 9"/>
                    <a:gd name="T6" fmla="*/ 0 w 6"/>
                    <a:gd name="T7" fmla="*/ 3 h 9"/>
                    <a:gd name="T8" fmla="*/ 1 w 6"/>
                    <a:gd name="T9" fmla="*/ 4 h 9"/>
                    <a:gd name="T10" fmla="*/ 1 w 6"/>
                    <a:gd name="T11" fmla="*/ 3 h 9"/>
                    <a:gd name="T12" fmla="*/ 2 w 6"/>
                    <a:gd name="T13" fmla="*/ 1 h 9"/>
                    <a:gd name="T14" fmla="*/ 3 w 6"/>
                    <a:gd name="T15" fmla="*/ 1 h 9"/>
                    <a:gd name="T16" fmla="*/ 1 w 6"/>
                    <a:gd name="T17" fmla="*/ 9 h 9"/>
                    <a:gd name="T18" fmla="*/ 4 w 6"/>
                    <a:gd name="T19" fmla="*/ 9 h 9"/>
                    <a:gd name="T20" fmla="*/ 4 w 6"/>
                    <a:gd name="T21" fmla="*/ 9 h 9"/>
                    <a:gd name="T22" fmla="*/ 4 w 6"/>
                    <a:gd name="T23" fmla="*/ 8 h 9"/>
                    <a:gd name="T24" fmla="*/ 2 w 6"/>
                    <a:gd name="T25" fmla="*/ 8 h 9"/>
                    <a:gd name="T26" fmla="*/ 4 w 6"/>
                    <a:gd name="T27" fmla="*/ 2 h 9"/>
                    <a:gd name="T28" fmla="*/ 5 w 6"/>
                    <a:gd name="T29" fmla="*/ 2 h 9"/>
                    <a:gd name="T30" fmla="*/ 6 w 6"/>
                    <a:gd name="T31" fmla="*/ 2 h 9"/>
                    <a:gd name="T32" fmla="*/ 6 w 6"/>
                    <a:gd name="T3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9">
                      <a:moveTo>
                        <a:pt x="6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8"/>
                        <a:pt x="4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1"/>
                        <a:pt x="6" y="1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0" name="Freeform 786">
                  <a:extLst>
                    <a:ext uri="{FF2B5EF4-FFF2-40B4-BE49-F238E27FC236}">
                      <a16:creationId xmlns:a16="http://schemas.microsoft.com/office/drawing/2014/main" id="{A66B3877-0E36-40F2-BFDE-F0F98E35AE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9357" y="1701746"/>
                  <a:ext cx="18181" cy="27271"/>
                </a:xfrm>
                <a:custGeom>
                  <a:avLst/>
                  <a:gdLst>
                    <a:gd name="T0" fmla="*/ 1 w 7"/>
                    <a:gd name="T1" fmla="*/ 9 h 10"/>
                    <a:gd name="T2" fmla="*/ 4 w 7"/>
                    <a:gd name="T3" fmla="*/ 9 h 10"/>
                    <a:gd name="T4" fmla="*/ 6 w 7"/>
                    <a:gd name="T5" fmla="*/ 9 h 10"/>
                    <a:gd name="T6" fmla="*/ 7 w 7"/>
                    <a:gd name="T7" fmla="*/ 2 h 10"/>
                    <a:gd name="T8" fmla="*/ 7 w 7"/>
                    <a:gd name="T9" fmla="*/ 1 h 10"/>
                    <a:gd name="T10" fmla="*/ 3 w 7"/>
                    <a:gd name="T11" fmla="*/ 0 h 10"/>
                    <a:gd name="T12" fmla="*/ 2 w 7"/>
                    <a:gd name="T13" fmla="*/ 1 h 10"/>
                    <a:gd name="T14" fmla="*/ 1 w 7"/>
                    <a:gd name="T15" fmla="*/ 7 h 10"/>
                    <a:gd name="T16" fmla="*/ 1 w 7"/>
                    <a:gd name="T17" fmla="*/ 9 h 10"/>
                    <a:gd name="T18" fmla="*/ 3 w 7"/>
                    <a:gd name="T19" fmla="*/ 1 h 10"/>
                    <a:gd name="T20" fmla="*/ 6 w 7"/>
                    <a:gd name="T21" fmla="*/ 2 h 10"/>
                    <a:gd name="T22" fmla="*/ 5 w 7"/>
                    <a:gd name="T23" fmla="*/ 8 h 10"/>
                    <a:gd name="T24" fmla="*/ 2 w 7"/>
                    <a:gd name="T25" fmla="*/ 8 h 10"/>
                    <a:gd name="T26" fmla="*/ 3 w 7"/>
                    <a:gd name="T27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10">
                      <a:moveTo>
                        <a:pt x="1" y="9"/>
                      </a:move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0"/>
                        <a:pt x="6" y="9"/>
                        <a:pt x="6" y="9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2"/>
                        <a:pt x="7" y="1"/>
                        <a:pt x="7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1" y="8"/>
                        <a:pt x="1" y="9"/>
                      </a:cubicBezTo>
                      <a:close/>
                      <a:moveTo>
                        <a:pt x="3" y="1"/>
                      </a:move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1" name="Freeform 787">
                  <a:extLst>
                    <a:ext uri="{FF2B5EF4-FFF2-40B4-BE49-F238E27FC236}">
                      <a16:creationId xmlns:a16="http://schemas.microsoft.com/office/drawing/2014/main" id="{08E14515-79C2-44DF-BDB7-15375CD43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1176" y="1694928"/>
                  <a:ext cx="18181" cy="29544"/>
                </a:xfrm>
                <a:custGeom>
                  <a:avLst/>
                  <a:gdLst>
                    <a:gd name="T0" fmla="*/ 5 w 6"/>
                    <a:gd name="T1" fmla="*/ 2 h 10"/>
                    <a:gd name="T2" fmla="*/ 6 w 6"/>
                    <a:gd name="T3" fmla="*/ 2 h 10"/>
                    <a:gd name="T4" fmla="*/ 5 w 6"/>
                    <a:gd name="T5" fmla="*/ 1 h 10"/>
                    <a:gd name="T6" fmla="*/ 1 w 6"/>
                    <a:gd name="T7" fmla="*/ 0 h 10"/>
                    <a:gd name="T8" fmla="*/ 0 w 6"/>
                    <a:gd name="T9" fmla="*/ 0 h 10"/>
                    <a:gd name="T10" fmla="*/ 0 w 6"/>
                    <a:gd name="T11" fmla="*/ 3 h 10"/>
                    <a:gd name="T12" fmla="*/ 0 w 6"/>
                    <a:gd name="T13" fmla="*/ 4 h 10"/>
                    <a:gd name="T14" fmla="*/ 1 w 6"/>
                    <a:gd name="T15" fmla="*/ 3 h 10"/>
                    <a:gd name="T16" fmla="*/ 1 w 6"/>
                    <a:gd name="T17" fmla="*/ 1 h 10"/>
                    <a:gd name="T18" fmla="*/ 2 w 6"/>
                    <a:gd name="T19" fmla="*/ 2 h 10"/>
                    <a:gd name="T20" fmla="*/ 0 w 6"/>
                    <a:gd name="T21" fmla="*/ 9 h 10"/>
                    <a:gd name="T22" fmla="*/ 3 w 6"/>
                    <a:gd name="T23" fmla="*/ 10 h 10"/>
                    <a:gd name="T24" fmla="*/ 4 w 6"/>
                    <a:gd name="T25" fmla="*/ 9 h 10"/>
                    <a:gd name="T26" fmla="*/ 3 w 6"/>
                    <a:gd name="T27" fmla="*/ 8 h 10"/>
                    <a:gd name="T28" fmla="*/ 2 w 6"/>
                    <a:gd name="T29" fmla="*/ 8 h 10"/>
                    <a:gd name="T30" fmla="*/ 3 w 6"/>
                    <a:gd name="T31" fmla="*/ 2 h 10"/>
                    <a:gd name="T32" fmla="*/ 5 w 6"/>
                    <a:gd name="T3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10">
                      <a:moveTo>
                        <a:pt x="5" y="2"/>
                      </a:move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4" y="10"/>
                        <a:pt x="4" y="9"/>
                      </a:cubicBezTo>
                      <a:cubicBezTo>
                        <a:pt x="4" y="9"/>
                        <a:pt x="4" y="9"/>
                        <a:pt x="3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2"/>
                        <a:pt x="3" y="2"/>
                        <a:pt x="3" y="2"/>
                      </a:cubicBezTo>
                      <a:lnTo>
                        <a:pt x="5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2" name="Freeform 788">
                  <a:extLst>
                    <a:ext uri="{FF2B5EF4-FFF2-40B4-BE49-F238E27FC236}">
                      <a16:creationId xmlns:a16="http://schemas.microsoft.com/office/drawing/2014/main" id="{FCFE3572-BF4C-4E17-AB7D-BC2EFA76FC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26178" y="1690383"/>
                  <a:ext cx="20453" cy="24999"/>
                </a:xfrm>
                <a:custGeom>
                  <a:avLst/>
                  <a:gdLst>
                    <a:gd name="T0" fmla="*/ 5 w 7"/>
                    <a:gd name="T1" fmla="*/ 8 h 9"/>
                    <a:gd name="T2" fmla="*/ 7 w 7"/>
                    <a:gd name="T3" fmla="*/ 2 h 9"/>
                    <a:gd name="T4" fmla="*/ 6 w 7"/>
                    <a:gd name="T5" fmla="*/ 1 h 9"/>
                    <a:gd name="T6" fmla="*/ 3 w 7"/>
                    <a:gd name="T7" fmla="*/ 0 h 9"/>
                    <a:gd name="T8" fmla="*/ 2 w 7"/>
                    <a:gd name="T9" fmla="*/ 1 h 9"/>
                    <a:gd name="T10" fmla="*/ 0 w 7"/>
                    <a:gd name="T11" fmla="*/ 7 h 9"/>
                    <a:gd name="T12" fmla="*/ 1 w 7"/>
                    <a:gd name="T13" fmla="*/ 8 h 9"/>
                    <a:gd name="T14" fmla="*/ 4 w 7"/>
                    <a:gd name="T15" fmla="*/ 9 h 9"/>
                    <a:gd name="T16" fmla="*/ 5 w 7"/>
                    <a:gd name="T17" fmla="*/ 8 h 9"/>
                    <a:gd name="T18" fmla="*/ 1 w 7"/>
                    <a:gd name="T19" fmla="*/ 7 h 9"/>
                    <a:gd name="T20" fmla="*/ 3 w 7"/>
                    <a:gd name="T21" fmla="*/ 1 h 9"/>
                    <a:gd name="T22" fmla="*/ 6 w 7"/>
                    <a:gd name="T23" fmla="*/ 2 h 9"/>
                    <a:gd name="T24" fmla="*/ 4 w 7"/>
                    <a:gd name="T25" fmla="*/ 8 h 9"/>
                    <a:gd name="T26" fmla="*/ 1 w 7"/>
                    <a:gd name="T27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9">
                      <a:moveTo>
                        <a:pt x="5" y="8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2"/>
                        <a:pt x="7" y="1"/>
                        <a:pt x="6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1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5" y="9"/>
                        <a:pt x="5" y="8"/>
                      </a:cubicBezTo>
                      <a:close/>
                      <a:moveTo>
                        <a:pt x="1" y="7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lnTo>
                        <a:pt x="1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3" name="Freeform 789">
                  <a:extLst>
                    <a:ext uri="{FF2B5EF4-FFF2-40B4-BE49-F238E27FC236}">
                      <a16:creationId xmlns:a16="http://schemas.microsoft.com/office/drawing/2014/main" id="{56B4701F-C809-4C34-8511-E8C2AC5802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05724" y="1685838"/>
                  <a:ext cx="20453" cy="22726"/>
                </a:xfrm>
                <a:custGeom>
                  <a:avLst/>
                  <a:gdLst>
                    <a:gd name="T0" fmla="*/ 4 w 8"/>
                    <a:gd name="T1" fmla="*/ 9 h 9"/>
                    <a:gd name="T2" fmla="*/ 5 w 8"/>
                    <a:gd name="T3" fmla="*/ 8 h 9"/>
                    <a:gd name="T4" fmla="*/ 7 w 8"/>
                    <a:gd name="T5" fmla="*/ 2 h 9"/>
                    <a:gd name="T6" fmla="*/ 7 w 8"/>
                    <a:gd name="T7" fmla="*/ 1 h 9"/>
                    <a:gd name="T8" fmla="*/ 4 w 8"/>
                    <a:gd name="T9" fmla="*/ 0 h 9"/>
                    <a:gd name="T10" fmla="*/ 2 w 8"/>
                    <a:gd name="T11" fmla="*/ 0 h 9"/>
                    <a:gd name="T12" fmla="*/ 0 w 8"/>
                    <a:gd name="T13" fmla="*/ 7 h 9"/>
                    <a:gd name="T14" fmla="*/ 1 w 8"/>
                    <a:gd name="T15" fmla="*/ 8 h 9"/>
                    <a:gd name="T16" fmla="*/ 4 w 8"/>
                    <a:gd name="T17" fmla="*/ 9 h 9"/>
                    <a:gd name="T18" fmla="*/ 3 w 8"/>
                    <a:gd name="T19" fmla="*/ 1 h 9"/>
                    <a:gd name="T20" fmla="*/ 6 w 8"/>
                    <a:gd name="T21" fmla="*/ 2 h 9"/>
                    <a:gd name="T22" fmla="*/ 4 w 8"/>
                    <a:gd name="T23" fmla="*/ 8 h 9"/>
                    <a:gd name="T24" fmla="*/ 1 w 8"/>
                    <a:gd name="T25" fmla="*/ 7 h 9"/>
                    <a:gd name="T26" fmla="*/ 3 w 8"/>
                    <a:gd name="T2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9">
                      <a:moveTo>
                        <a:pt x="4" y="9"/>
                      </a:moveTo>
                      <a:cubicBezTo>
                        <a:pt x="5" y="9"/>
                        <a:pt x="5" y="9"/>
                        <a:pt x="5" y="8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8" y="2"/>
                        <a:pt x="7" y="1"/>
                        <a:pt x="7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8"/>
                        <a:pt x="1" y="8"/>
                      </a:cubicBezTo>
                      <a:lnTo>
                        <a:pt x="4" y="9"/>
                      </a:lnTo>
                      <a:close/>
                      <a:moveTo>
                        <a:pt x="3" y="1"/>
                      </a:move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7"/>
                        <a:pt x="1" y="7"/>
                        <a:pt x="1" y="7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4" name="Freeform 790">
                  <a:extLst>
                    <a:ext uri="{FF2B5EF4-FFF2-40B4-BE49-F238E27FC236}">
                      <a16:creationId xmlns:a16="http://schemas.microsoft.com/office/drawing/2014/main" id="{01F48379-FE16-4E61-8B98-5DABCD659E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7544" y="1676748"/>
                  <a:ext cx="18181" cy="27271"/>
                </a:xfrm>
                <a:custGeom>
                  <a:avLst/>
                  <a:gdLst>
                    <a:gd name="T0" fmla="*/ 5 w 6"/>
                    <a:gd name="T1" fmla="*/ 3 h 10"/>
                    <a:gd name="T2" fmla="*/ 6 w 6"/>
                    <a:gd name="T3" fmla="*/ 2 h 10"/>
                    <a:gd name="T4" fmla="*/ 6 w 6"/>
                    <a:gd name="T5" fmla="*/ 2 h 10"/>
                    <a:gd name="T6" fmla="*/ 2 w 6"/>
                    <a:gd name="T7" fmla="*/ 0 h 10"/>
                    <a:gd name="T8" fmla="*/ 1 w 6"/>
                    <a:gd name="T9" fmla="*/ 0 h 10"/>
                    <a:gd name="T10" fmla="*/ 0 w 6"/>
                    <a:gd name="T11" fmla="*/ 3 h 10"/>
                    <a:gd name="T12" fmla="*/ 0 w 6"/>
                    <a:gd name="T13" fmla="*/ 4 h 10"/>
                    <a:gd name="T14" fmla="*/ 1 w 6"/>
                    <a:gd name="T15" fmla="*/ 3 h 10"/>
                    <a:gd name="T16" fmla="*/ 2 w 6"/>
                    <a:gd name="T17" fmla="*/ 1 h 10"/>
                    <a:gd name="T18" fmla="*/ 3 w 6"/>
                    <a:gd name="T19" fmla="*/ 2 h 10"/>
                    <a:gd name="T20" fmla="*/ 0 w 6"/>
                    <a:gd name="T21" fmla="*/ 9 h 10"/>
                    <a:gd name="T22" fmla="*/ 3 w 6"/>
                    <a:gd name="T23" fmla="*/ 10 h 10"/>
                    <a:gd name="T24" fmla="*/ 4 w 6"/>
                    <a:gd name="T25" fmla="*/ 9 h 10"/>
                    <a:gd name="T26" fmla="*/ 3 w 6"/>
                    <a:gd name="T27" fmla="*/ 9 h 10"/>
                    <a:gd name="T28" fmla="*/ 2 w 6"/>
                    <a:gd name="T29" fmla="*/ 8 h 10"/>
                    <a:gd name="T30" fmla="*/ 4 w 6"/>
                    <a:gd name="T31" fmla="*/ 2 h 10"/>
                    <a:gd name="T32" fmla="*/ 5 w 6"/>
                    <a:gd name="T33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10">
                      <a:moveTo>
                        <a:pt x="5" y="3"/>
                      </a:moveTo>
                      <a:cubicBezTo>
                        <a:pt x="6" y="3"/>
                        <a:pt x="6" y="3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1" y="4"/>
                        <a:pt x="1" y="4"/>
                        <a:pt x="1" y="3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4" y="10"/>
                        <a:pt x="4" y="9"/>
                      </a:cubicBezTo>
                      <a:cubicBezTo>
                        <a:pt x="4" y="9"/>
                        <a:pt x="4" y="9"/>
                        <a:pt x="3" y="9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4" y="2"/>
                        <a:pt x="4" y="2"/>
                        <a:pt x="4" y="2"/>
                      </a:cubicBezTo>
                      <a:lnTo>
                        <a:pt x="5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5" name="Freeform 791">
                  <a:extLst>
                    <a:ext uri="{FF2B5EF4-FFF2-40B4-BE49-F238E27FC236}">
                      <a16:creationId xmlns:a16="http://schemas.microsoft.com/office/drawing/2014/main" id="{6DF27C68-DC89-46FE-BC5B-9B31DC7F9C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62545" y="1667657"/>
                  <a:ext cx="22726" cy="27271"/>
                </a:xfrm>
                <a:custGeom>
                  <a:avLst/>
                  <a:gdLst>
                    <a:gd name="T0" fmla="*/ 1 w 8"/>
                    <a:gd name="T1" fmla="*/ 9 h 10"/>
                    <a:gd name="T2" fmla="*/ 4 w 8"/>
                    <a:gd name="T3" fmla="*/ 10 h 10"/>
                    <a:gd name="T4" fmla="*/ 5 w 8"/>
                    <a:gd name="T5" fmla="*/ 9 h 10"/>
                    <a:gd name="T6" fmla="*/ 7 w 8"/>
                    <a:gd name="T7" fmla="*/ 3 h 10"/>
                    <a:gd name="T8" fmla="*/ 7 w 8"/>
                    <a:gd name="T9" fmla="*/ 2 h 10"/>
                    <a:gd name="T10" fmla="*/ 4 w 8"/>
                    <a:gd name="T11" fmla="*/ 1 h 10"/>
                    <a:gd name="T12" fmla="*/ 2 w 8"/>
                    <a:gd name="T13" fmla="*/ 1 h 10"/>
                    <a:gd name="T14" fmla="*/ 0 w 8"/>
                    <a:gd name="T15" fmla="*/ 7 h 10"/>
                    <a:gd name="T16" fmla="*/ 1 w 8"/>
                    <a:gd name="T17" fmla="*/ 9 h 10"/>
                    <a:gd name="T18" fmla="*/ 3 w 8"/>
                    <a:gd name="T19" fmla="*/ 2 h 10"/>
                    <a:gd name="T20" fmla="*/ 6 w 8"/>
                    <a:gd name="T21" fmla="*/ 3 h 10"/>
                    <a:gd name="T22" fmla="*/ 4 w 8"/>
                    <a:gd name="T23" fmla="*/ 9 h 10"/>
                    <a:gd name="T24" fmla="*/ 1 w 8"/>
                    <a:gd name="T25" fmla="*/ 8 h 10"/>
                    <a:gd name="T26" fmla="*/ 3 w 8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10">
                      <a:moveTo>
                        <a:pt x="1" y="9"/>
                      </a:move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4" y="10"/>
                        <a:pt x="5" y="10"/>
                        <a:pt x="5" y="9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8" y="3"/>
                        <a:pt x="7" y="2"/>
                        <a:pt x="7" y="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0"/>
                        <a:pt x="2" y="1"/>
                        <a:pt x="2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9"/>
                        <a:pt x="1" y="9"/>
                      </a:cubicBezTo>
                      <a:close/>
                      <a:moveTo>
                        <a:pt x="3" y="2"/>
                      </a:move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6" name="Freeform 792">
                  <a:extLst>
                    <a:ext uri="{FF2B5EF4-FFF2-40B4-BE49-F238E27FC236}">
                      <a16:creationId xmlns:a16="http://schemas.microsoft.com/office/drawing/2014/main" id="{BE491558-639F-45DA-969A-E73DCF70F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6637" y="1663112"/>
                  <a:ext cx="15908" cy="24999"/>
                </a:xfrm>
                <a:custGeom>
                  <a:avLst/>
                  <a:gdLst>
                    <a:gd name="T0" fmla="*/ 6 w 6"/>
                    <a:gd name="T1" fmla="*/ 1 h 9"/>
                    <a:gd name="T2" fmla="*/ 2 w 6"/>
                    <a:gd name="T3" fmla="*/ 0 h 9"/>
                    <a:gd name="T4" fmla="*/ 1 w 6"/>
                    <a:gd name="T5" fmla="*/ 0 h 9"/>
                    <a:gd name="T6" fmla="*/ 0 w 6"/>
                    <a:gd name="T7" fmla="*/ 3 h 9"/>
                    <a:gd name="T8" fmla="*/ 0 w 6"/>
                    <a:gd name="T9" fmla="*/ 3 h 9"/>
                    <a:gd name="T10" fmla="*/ 1 w 6"/>
                    <a:gd name="T11" fmla="*/ 3 h 9"/>
                    <a:gd name="T12" fmla="*/ 2 w 6"/>
                    <a:gd name="T13" fmla="*/ 1 h 9"/>
                    <a:gd name="T14" fmla="*/ 3 w 6"/>
                    <a:gd name="T15" fmla="*/ 1 h 9"/>
                    <a:gd name="T16" fmla="*/ 0 w 6"/>
                    <a:gd name="T17" fmla="*/ 8 h 9"/>
                    <a:gd name="T18" fmla="*/ 3 w 6"/>
                    <a:gd name="T19" fmla="*/ 9 h 9"/>
                    <a:gd name="T20" fmla="*/ 3 w 6"/>
                    <a:gd name="T21" fmla="*/ 9 h 9"/>
                    <a:gd name="T22" fmla="*/ 3 w 6"/>
                    <a:gd name="T23" fmla="*/ 8 h 9"/>
                    <a:gd name="T24" fmla="*/ 2 w 6"/>
                    <a:gd name="T25" fmla="*/ 8 h 9"/>
                    <a:gd name="T26" fmla="*/ 4 w 6"/>
                    <a:gd name="T27" fmla="*/ 2 h 9"/>
                    <a:gd name="T28" fmla="*/ 5 w 6"/>
                    <a:gd name="T29" fmla="*/ 2 h 9"/>
                    <a:gd name="T30" fmla="*/ 6 w 6"/>
                    <a:gd name="T31" fmla="*/ 2 h 9"/>
                    <a:gd name="T32" fmla="*/ 6 w 6"/>
                    <a:gd name="T3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9">
                      <a:moveTo>
                        <a:pt x="6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4"/>
                        <a:pt x="1" y="3"/>
                        <a:pt x="1" y="3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9"/>
                        <a:pt x="3" y="8"/>
                        <a:pt x="3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2"/>
                        <a:pt x="6" y="1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7" name="Freeform 793">
                  <a:extLst>
                    <a:ext uri="{FF2B5EF4-FFF2-40B4-BE49-F238E27FC236}">
                      <a16:creationId xmlns:a16="http://schemas.microsoft.com/office/drawing/2014/main" id="{8FDEC70E-64A4-40C0-A477-67ADF51B754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21638" y="1654021"/>
                  <a:ext cx="22726" cy="24999"/>
                </a:xfrm>
                <a:custGeom>
                  <a:avLst/>
                  <a:gdLst>
                    <a:gd name="T0" fmla="*/ 5 w 8"/>
                    <a:gd name="T1" fmla="*/ 9 h 9"/>
                    <a:gd name="T2" fmla="*/ 7 w 8"/>
                    <a:gd name="T3" fmla="*/ 3 h 9"/>
                    <a:gd name="T4" fmla="*/ 7 w 8"/>
                    <a:gd name="T5" fmla="*/ 1 h 9"/>
                    <a:gd name="T6" fmla="*/ 4 w 8"/>
                    <a:gd name="T7" fmla="*/ 0 h 9"/>
                    <a:gd name="T8" fmla="*/ 2 w 8"/>
                    <a:gd name="T9" fmla="*/ 1 h 9"/>
                    <a:gd name="T10" fmla="*/ 0 w 8"/>
                    <a:gd name="T11" fmla="*/ 7 h 9"/>
                    <a:gd name="T12" fmla="*/ 1 w 8"/>
                    <a:gd name="T13" fmla="*/ 8 h 9"/>
                    <a:gd name="T14" fmla="*/ 4 w 8"/>
                    <a:gd name="T15" fmla="*/ 9 h 9"/>
                    <a:gd name="T16" fmla="*/ 5 w 8"/>
                    <a:gd name="T17" fmla="*/ 9 h 9"/>
                    <a:gd name="T18" fmla="*/ 3 w 8"/>
                    <a:gd name="T19" fmla="*/ 1 h 9"/>
                    <a:gd name="T20" fmla="*/ 6 w 8"/>
                    <a:gd name="T21" fmla="*/ 2 h 9"/>
                    <a:gd name="T22" fmla="*/ 4 w 8"/>
                    <a:gd name="T23" fmla="*/ 8 h 9"/>
                    <a:gd name="T24" fmla="*/ 1 w 8"/>
                    <a:gd name="T25" fmla="*/ 7 h 9"/>
                    <a:gd name="T26" fmla="*/ 3 w 8"/>
                    <a:gd name="T2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9">
                      <a:moveTo>
                        <a:pt x="5" y="9"/>
                      </a:move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8" y="2"/>
                        <a:pt x="7" y="2"/>
                        <a:pt x="7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2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8"/>
                        <a:pt x="1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5" y="9"/>
                        <a:pt x="5" y="9"/>
                      </a:cubicBezTo>
                      <a:close/>
                      <a:moveTo>
                        <a:pt x="3" y="1"/>
                      </a:move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7"/>
                        <a:pt x="1" y="7"/>
                        <a:pt x="1" y="7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8" name="Freeform 794">
                  <a:extLst>
                    <a:ext uri="{FF2B5EF4-FFF2-40B4-BE49-F238E27FC236}">
                      <a16:creationId xmlns:a16="http://schemas.microsoft.com/office/drawing/2014/main" id="{D9DA5C42-6F7B-45EA-B47E-7D3409A925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94367" y="1642658"/>
                  <a:ext cx="27271" cy="34089"/>
                </a:xfrm>
                <a:custGeom>
                  <a:avLst/>
                  <a:gdLst>
                    <a:gd name="T0" fmla="*/ 7 w 10"/>
                    <a:gd name="T1" fmla="*/ 11 h 12"/>
                    <a:gd name="T2" fmla="*/ 10 w 10"/>
                    <a:gd name="T3" fmla="*/ 4 h 12"/>
                    <a:gd name="T4" fmla="*/ 9 w 10"/>
                    <a:gd name="T5" fmla="*/ 2 h 12"/>
                    <a:gd name="T6" fmla="*/ 5 w 10"/>
                    <a:gd name="T7" fmla="*/ 1 h 12"/>
                    <a:gd name="T8" fmla="*/ 4 w 10"/>
                    <a:gd name="T9" fmla="*/ 1 h 12"/>
                    <a:gd name="T10" fmla="*/ 0 w 10"/>
                    <a:gd name="T11" fmla="*/ 9 h 12"/>
                    <a:gd name="T12" fmla="*/ 1 w 10"/>
                    <a:gd name="T13" fmla="*/ 10 h 12"/>
                    <a:gd name="T14" fmla="*/ 5 w 10"/>
                    <a:gd name="T15" fmla="*/ 12 h 12"/>
                    <a:gd name="T16" fmla="*/ 7 w 10"/>
                    <a:gd name="T17" fmla="*/ 11 h 12"/>
                    <a:gd name="T18" fmla="*/ 5 w 10"/>
                    <a:gd name="T19" fmla="*/ 2 h 12"/>
                    <a:gd name="T20" fmla="*/ 9 w 10"/>
                    <a:gd name="T21" fmla="*/ 3 h 12"/>
                    <a:gd name="T22" fmla="*/ 5 w 10"/>
                    <a:gd name="T23" fmla="*/ 11 h 12"/>
                    <a:gd name="T24" fmla="*/ 2 w 10"/>
                    <a:gd name="T25" fmla="*/ 9 h 12"/>
                    <a:gd name="T26" fmla="*/ 5 w 10"/>
                    <a:gd name="T27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2">
                      <a:moveTo>
                        <a:pt x="7" y="11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2"/>
                        <a:pt x="9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4" y="1"/>
                        <a:pt x="4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10"/>
                        <a:pt x="1" y="1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6" y="12"/>
                        <a:pt x="6" y="12"/>
                        <a:pt x="7" y="11"/>
                      </a:cubicBezTo>
                      <a:close/>
                      <a:moveTo>
                        <a:pt x="5" y="2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5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9" name="Freeform 795">
                  <a:extLst>
                    <a:ext uri="{FF2B5EF4-FFF2-40B4-BE49-F238E27FC236}">
                      <a16:creationId xmlns:a16="http://schemas.microsoft.com/office/drawing/2014/main" id="{279576F1-36D3-4809-9DCC-6296F13C0F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3913" y="1631295"/>
                  <a:ext cx="22726" cy="34089"/>
                </a:xfrm>
                <a:custGeom>
                  <a:avLst/>
                  <a:gdLst>
                    <a:gd name="T0" fmla="*/ 2 w 8"/>
                    <a:gd name="T1" fmla="*/ 1 h 12"/>
                    <a:gd name="T2" fmla="*/ 0 w 8"/>
                    <a:gd name="T3" fmla="*/ 4 h 12"/>
                    <a:gd name="T4" fmla="*/ 1 w 8"/>
                    <a:gd name="T5" fmla="*/ 5 h 12"/>
                    <a:gd name="T6" fmla="*/ 2 w 8"/>
                    <a:gd name="T7" fmla="*/ 4 h 12"/>
                    <a:gd name="T8" fmla="*/ 3 w 8"/>
                    <a:gd name="T9" fmla="*/ 2 h 12"/>
                    <a:gd name="T10" fmla="*/ 4 w 8"/>
                    <a:gd name="T11" fmla="*/ 2 h 12"/>
                    <a:gd name="T12" fmla="*/ 0 w 8"/>
                    <a:gd name="T13" fmla="*/ 11 h 12"/>
                    <a:gd name="T14" fmla="*/ 3 w 8"/>
                    <a:gd name="T15" fmla="*/ 12 h 12"/>
                    <a:gd name="T16" fmla="*/ 4 w 8"/>
                    <a:gd name="T17" fmla="*/ 12 h 12"/>
                    <a:gd name="T18" fmla="*/ 4 w 8"/>
                    <a:gd name="T19" fmla="*/ 11 h 12"/>
                    <a:gd name="T20" fmla="*/ 2 w 8"/>
                    <a:gd name="T21" fmla="*/ 10 h 12"/>
                    <a:gd name="T22" fmla="*/ 5 w 8"/>
                    <a:gd name="T23" fmla="*/ 3 h 12"/>
                    <a:gd name="T24" fmla="*/ 7 w 8"/>
                    <a:gd name="T25" fmla="*/ 4 h 12"/>
                    <a:gd name="T26" fmla="*/ 8 w 8"/>
                    <a:gd name="T27" fmla="*/ 3 h 12"/>
                    <a:gd name="T28" fmla="*/ 8 w 8"/>
                    <a:gd name="T29" fmla="*/ 3 h 12"/>
                    <a:gd name="T30" fmla="*/ 3 w 8"/>
                    <a:gd name="T31" fmla="*/ 0 h 12"/>
                    <a:gd name="T32" fmla="*/ 2 w 8"/>
                    <a:gd name="T33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" h="12">
                      <a:moveTo>
                        <a:pt x="2" y="1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1" y="5"/>
                      </a:cubicBezTo>
                      <a:cubicBezTo>
                        <a:pt x="1" y="5"/>
                        <a:pt x="2" y="5"/>
                        <a:pt x="2" y="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8" y="4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0" name="Freeform 796">
                  <a:extLst>
                    <a:ext uri="{FF2B5EF4-FFF2-40B4-BE49-F238E27FC236}">
                      <a16:creationId xmlns:a16="http://schemas.microsoft.com/office/drawing/2014/main" id="{1355A85E-F0D9-48AE-AFBD-5A02846FE8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44369" y="1619932"/>
                  <a:ext cx="27271" cy="34089"/>
                </a:xfrm>
                <a:custGeom>
                  <a:avLst/>
                  <a:gdLst>
                    <a:gd name="T0" fmla="*/ 6 w 10"/>
                    <a:gd name="T1" fmla="*/ 0 h 12"/>
                    <a:gd name="T2" fmla="*/ 4 w 10"/>
                    <a:gd name="T3" fmla="*/ 1 h 12"/>
                    <a:gd name="T4" fmla="*/ 0 w 10"/>
                    <a:gd name="T5" fmla="*/ 8 h 12"/>
                    <a:gd name="T6" fmla="*/ 1 w 10"/>
                    <a:gd name="T7" fmla="*/ 10 h 12"/>
                    <a:gd name="T8" fmla="*/ 5 w 10"/>
                    <a:gd name="T9" fmla="*/ 12 h 12"/>
                    <a:gd name="T10" fmla="*/ 6 w 10"/>
                    <a:gd name="T11" fmla="*/ 11 h 12"/>
                    <a:gd name="T12" fmla="*/ 10 w 10"/>
                    <a:gd name="T13" fmla="*/ 4 h 12"/>
                    <a:gd name="T14" fmla="*/ 9 w 10"/>
                    <a:gd name="T15" fmla="*/ 2 h 12"/>
                    <a:gd name="T16" fmla="*/ 6 w 10"/>
                    <a:gd name="T17" fmla="*/ 0 h 12"/>
                    <a:gd name="T18" fmla="*/ 5 w 10"/>
                    <a:gd name="T19" fmla="*/ 10 h 12"/>
                    <a:gd name="T20" fmla="*/ 1 w 10"/>
                    <a:gd name="T21" fmla="*/ 9 h 12"/>
                    <a:gd name="T22" fmla="*/ 5 w 10"/>
                    <a:gd name="T23" fmla="*/ 2 h 12"/>
                    <a:gd name="T24" fmla="*/ 9 w 10"/>
                    <a:gd name="T25" fmla="*/ 3 h 12"/>
                    <a:gd name="T26" fmla="*/ 5 w 10"/>
                    <a:gd name="T27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2">
                      <a:moveTo>
                        <a:pt x="6" y="0"/>
                      </a:move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9"/>
                        <a:pt x="0" y="10"/>
                        <a:pt x="1" y="1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2"/>
                        <a:pt x="6" y="12"/>
                        <a:pt x="6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2"/>
                        <a:pt x="9" y="2"/>
                      </a:cubicBezTo>
                      <a:lnTo>
                        <a:pt x="6" y="0"/>
                      </a:lnTo>
                      <a:close/>
                      <a:moveTo>
                        <a:pt x="5" y="10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9" y="3"/>
                        <a:pt x="9" y="3"/>
                        <a:pt x="9" y="3"/>
                      </a:cubicBezTo>
                      <a:lnTo>
                        <a:pt x="5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1" name="Freeform 797">
                  <a:extLst>
                    <a:ext uri="{FF2B5EF4-FFF2-40B4-BE49-F238E27FC236}">
                      <a16:creationId xmlns:a16="http://schemas.microsoft.com/office/drawing/2014/main" id="{9AC88A77-F682-47AC-9A60-8F617A075F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19371" y="1610842"/>
                  <a:ext cx="27271" cy="31816"/>
                </a:xfrm>
                <a:custGeom>
                  <a:avLst/>
                  <a:gdLst>
                    <a:gd name="T0" fmla="*/ 1 w 10"/>
                    <a:gd name="T1" fmla="*/ 9 h 12"/>
                    <a:gd name="T2" fmla="*/ 4 w 10"/>
                    <a:gd name="T3" fmla="*/ 11 h 12"/>
                    <a:gd name="T4" fmla="*/ 6 w 10"/>
                    <a:gd name="T5" fmla="*/ 11 h 12"/>
                    <a:gd name="T6" fmla="*/ 10 w 10"/>
                    <a:gd name="T7" fmla="*/ 4 h 12"/>
                    <a:gd name="T8" fmla="*/ 9 w 10"/>
                    <a:gd name="T9" fmla="*/ 2 h 12"/>
                    <a:gd name="T10" fmla="*/ 6 w 10"/>
                    <a:gd name="T11" fmla="*/ 0 h 12"/>
                    <a:gd name="T12" fmla="*/ 4 w 10"/>
                    <a:gd name="T13" fmla="*/ 1 h 12"/>
                    <a:gd name="T14" fmla="*/ 0 w 10"/>
                    <a:gd name="T15" fmla="*/ 8 h 12"/>
                    <a:gd name="T16" fmla="*/ 1 w 10"/>
                    <a:gd name="T17" fmla="*/ 9 h 12"/>
                    <a:gd name="T18" fmla="*/ 5 w 10"/>
                    <a:gd name="T19" fmla="*/ 1 h 12"/>
                    <a:gd name="T20" fmla="*/ 9 w 10"/>
                    <a:gd name="T21" fmla="*/ 3 h 12"/>
                    <a:gd name="T22" fmla="*/ 5 w 10"/>
                    <a:gd name="T23" fmla="*/ 10 h 12"/>
                    <a:gd name="T24" fmla="*/ 1 w 10"/>
                    <a:gd name="T25" fmla="*/ 8 h 12"/>
                    <a:gd name="T26" fmla="*/ 5 w 10"/>
                    <a:gd name="T2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2">
                      <a:moveTo>
                        <a:pt x="1" y="9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5" y="12"/>
                        <a:pt x="6" y="11"/>
                        <a:pt x="6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3"/>
                        <a:pt x="10" y="2"/>
                        <a:pt x="9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9"/>
                        <a:pt x="1" y="9"/>
                      </a:cubicBezTo>
                      <a:close/>
                      <a:moveTo>
                        <a:pt x="5" y="1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2" name="Freeform 798">
                  <a:extLst>
                    <a:ext uri="{FF2B5EF4-FFF2-40B4-BE49-F238E27FC236}">
                      <a16:creationId xmlns:a16="http://schemas.microsoft.com/office/drawing/2014/main" id="{DECB6E96-08A1-4D30-9CBF-4AC70D535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8917" y="1597206"/>
                  <a:ext cx="24999" cy="31816"/>
                </a:xfrm>
                <a:custGeom>
                  <a:avLst/>
                  <a:gdLst>
                    <a:gd name="T0" fmla="*/ 2 w 9"/>
                    <a:gd name="T1" fmla="*/ 10 h 12"/>
                    <a:gd name="T2" fmla="*/ 6 w 9"/>
                    <a:gd name="T3" fmla="*/ 3 h 12"/>
                    <a:gd name="T4" fmla="*/ 8 w 9"/>
                    <a:gd name="T5" fmla="*/ 4 h 12"/>
                    <a:gd name="T6" fmla="*/ 9 w 9"/>
                    <a:gd name="T7" fmla="*/ 4 h 12"/>
                    <a:gd name="T8" fmla="*/ 8 w 9"/>
                    <a:gd name="T9" fmla="*/ 3 h 12"/>
                    <a:gd name="T10" fmla="*/ 4 w 9"/>
                    <a:gd name="T11" fmla="*/ 0 h 12"/>
                    <a:gd name="T12" fmla="*/ 3 w 9"/>
                    <a:gd name="T13" fmla="*/ 0 h 12"/>
                    <a:gd name="T14" fmla="*/ 1 w 9"/>
                    <a:gd name="T15" fmla="*/ 3 h 12"/>
                    <a:gd name="T16" fmla="*/ 1 w 9"/>
                    <a:gd name="T17" fmla="*/ 4 h 12"/>
                    <a:gd name="T18" fmla="*/ 2 w 9"/>
                    <a:gd name="T19" fmla="*/ 4 h 12"/>
                    <a:gd name="T20" fmla="*/ 3 w 9"/>
                    <a:gd name="T21" fmla="*/ 2 h 12"/>
                    <a:gd name="T22" fmla="*/ 5 w 9"/>
                    <a:gd name="T23" fmla="*/ 2 h 12"/>
                    <a:gd name="T24" fmla="*/ 0 w 9"/>
                    <a:gd name="T25" fmla="*/ 10 h 12"/>
                    <a:gd name="T26" fmla="*/ 3 w 9"/>
                    <a:gd name="T27" fmla="*/ 12 h 12"/>
                    <a:gd name="T28" fmla="*/ 4 w 9"/>
                    <a:gd name="T29" fmla="*/ 12 h 12"/>
                    <a:gd name="T30" fmla="*/ 4 w 9"/>
                    <a:gd name="T31" fmla="*/ 11 h 12"/>
                    <a:gd name="T32" fmla="*/ 2 w 9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2" y="10"/>
                      </a:move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9" y="4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5"/>
                        <a:pt x="2" y="4"/>
                        <a:pt x="2" y="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2"/>
                        <a:pt x="4" y="12"/>
                        <a:pt x="4" y="12"/>
                      </a:cubicBezTo>
                      <a:cubicBezTo>
                        <a:pt x="4" y="11"/>
                        <a:pt x="4" y="11"/>
                        <a:pt x="4" y="11"/>
                      </a:cubicBez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3" name="Freeform 799">
                  <a:extLst>
                    <a:ext uri="{FF2B5EF4-FFF2-40B4-BE49-F238E27FC236}">
                      <a16:creationId xmlns:a16="http://schemas.microsoft.com/office/drawing/2014/main" id="{D8476F4D-473B-4CA7-A95E-9930C42D1F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69374" y="1581298"/>
                  <a:ext cx="29544" cy="34089"/>
                </a:xfrm>
                <a:custGeom>
                  <a:avLst/>
                  <a:gdLst>
                    <a:gd name="T0" fmla="*/ 1 w 11"/>
                    <a:gd name="T1" fmla="*/ 10 h 12"/>
                    <a:gd name="T2" fmla="*/ 5 w 11"/>
                    <a:gd name="T3" fmla="*/ 12 h 12"/>
                    <a:gd name="T4" fmla="*/ 7 w 11"/>
                    <a:gd name="T5" fmla="*/ 11 h 12"/>
                    <a:gd name="T6" fmla="*/ 10 w 11"/>
                    <a:gd name="T7" fmla="*/ 4 h 12"/>
                    <a:gd name="T8" fmla="*/ 10 w 11"/>
                    <a:gd name="T9" fmla="*/ 2 h 12"/>
                    <a:gd name="T10" fmla="*/ 6 w 11"/>
                    <a:gd name="T11" fmla="*/ 0 h 12"/>
                    <a:gd name="T12" fmla="*/ 5 w 11"/>
                    <a:gd name="T13" fmla="*/ 1 h 12"/>
                    <a:gd name="T14" fmla="*/ 1 w 11"/>
                    <a:gd name="T15" fmla="*/ 8 h 12"/>
                    <a:gd name="T16" fmla="*/ 1 w 11"/>
                    <a:gd name="T17" fmla="*/ 10 h 12"/>
                    <a:gd name="T18" fmla="*/ 6 w 11"/>
                    <a:gd name="T19" fmla="*/ 2 h 12"/>
                    <a:gd name="T20" fmla="*/ 9 w 11"/>
                    <a:gd name="T21" fmla="*/ 4 h 12"/>
                    <a:gd name="T22" fmla="*/ 5 w 11"/>
                    <a:gd name="T23" fmla="*/ 11 h 12"/>
                    <a:gd name="T24" fmla="*/ 2 w 11"/>
                    <a:gd name="T25" fmla="*/ 9 h 12"/>
                    <a:gd name="T26" fmla="*/ 6 w 11"/>
                    <a:gd name="T27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1" y="10"/>
                      </a:move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2"/>
                        <a:pt x="6" y="12"/>
                        <a:pt x="7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1" y="3"/>
                        <a:pt x="10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9"/>
                        <a:pt x="1" y="9"/>
                        <a:pt x="1" y="10"/>
                      </a:cubicBezTo>
                      <a:close/>
                      <a:moveTo>
                        <a:pt x="6" y="2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4" name="Freeform 800">
                  <a:extLst>
                    <a:ext uri="{FF2B5EF4-FFF2-40B4-BE49-F238E27FC236}">
                      <a16:creationId xmlns:a16="http://schemas.microsoft.com/office/drawing/2014/main" id="{7D8B1539-7DA8-4605-91D6-A245A2BB1D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3465" y="1567662"/>
                  <a:ext cx="24999" cy="34089"/>
                </a:xfrm>
                <a:custGeom>
                  <a:avLst/>
                  <a:gdLst>
                    <a:gd name="T0" fmla="*/ 7 w 9"/>
                    <a:gd name="T1" fmla="*/ 4 h 12"/>
                    <a:gd name="T2" fmla="*/ 8 w 9"/>
                    <a:gd name="T3" fmla="*/ 4 h 12"/>
                    <a:gd name="T4" fmla="*/ 8 w 9"/>
                    <a:gd name="T5" fmla="*/ 3 h 12"/>
                    <a:gd name="T6" fmla="*/ 4 w 9"/>
                    <a:gd name="T7" fmla="*/ 0 h 12"/>
                    <a:gd name="T8" fmla="*/ 3 w 9"/>
                    <a:gd name="T9" fmla="*/ 0 h 12"/>
                    <a:gd name="T10" fmla="*/ 1 w 9"/>
                    <a:gd name="T11" fmla="*/ 3 h 12"/>
                    <a:gd name="T12" fmla="*/ 1 w 9"/>
                    <a:gd name="T13" fmla="*/ 4 h 12"/>
                    <a:gd name="T14" fmla="*/ 2 w 9"/>
                    <a:gd name="T15" fmla="*/ 4 h 12"/>
                    <a:gd name="T16" fmla="*/ 3 w 9"/>
                    <a:gd name="T17" fmla="*/ 2 h 12"/>
                    <a:gd name="T18" fmla="*/ 5 w 9"/>
                    <a:gd name="T19" fmla="*/ 2 h 12"/>
                    <a:gd name="T20" fmla="*/ 0 w 9"/>
                    <a:gd name="T21" fmla="*/ 10 h 12"/>
                    <a:gd name="T22" fmla="*/ 3 w 9"/>
                    <a:gd name="T23" fmla="*/ 12 h 12"/>
                    <a:gd name="T24" fmla="*/ 4 w 9"/>
                    <a:gd name="T25" fmla="*/ 12 h 12"/>
                    <a:gd name="T26" fmla="*/ 3 w 9"/>
                    <a:gd name="T27" fmla="*/ 11 h 12"/>
                    <a:gd name="T28" fmla="*/ 2 w 9"/>
                    <a:gd name="T29" fmla="*/ 10 h 12"/>
                    <a:gd name="T30" fmla="*/ 6 w 9"/>
                    <a:gd name="T31" fmla="*/ 3 h 12"/>
                    <a:gd name="T32" fmla="*/ 7 w 9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2">
                      <a:moveTo>
                        <a:pt x="7" y="4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2" y="4"/>
                        <a:pt x="2" y="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2"/>
                        <a:pt x="3" y="12"/>
                        <a:pt x="4" y="12"/>
                      </a:cubicBezTo>
                      <a:cubicBezTo>
                        <a:pt x="4" y="11"/>
                        <a:pt x="4" y="11"/>
                        <a:pt x="3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6" y="3"/>
                        <a:pt x="6" y="3"/>
                        <a:pt x="6" y="3"/>
                      </a:cubicBez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5" name="Freeform 801">
                  <a:extLst>
                    <a:ext uri="{FF2B5EF4-FFF2-40B4-BE49-F238E27FC236}">
                      <a16:creationId xmlns:a16="http://schemas.microsoft.com/office/drawing/2014/main" id="{91D4F2A6-7175-4E2D-839C-29E3E87ED4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1649" y="1554027"/>
                  <a:ext cx="31816" cy="34089"/>
                </a:xfrm>
                <a:custGeom>
                  <a:avLst/>
                  <a:gdLst>
                    <a:gd name="T0" fmla="*/ 4 w 11"/>
                    <a:gd name="T1" fmla="*/ 11 h 12"/>
                    <a:gd name="T2" fmla="*/ 6 w 11"/>
                    <a:gd name="T3" fmla="*/ 11 h 12"/>
                    <a:gd name="T4" fmla="*/ 11 w 11"/>
                    <a:gd name="T5" fmla="*/ 4 h 12"/>
                    <a:gd name="T6" fmla="*/ 10 w 11"/>
                    <a:gd name="T7" fmla="*/ 2 h 12"/>
                    <a:gd name="T8" fmla="*/ 7 w 11"/>
                    <a:gd name="T9" fmla="*/ 0 h 12"/>
                    <a:gd name="T10" fmla="*/ 5 w 11"/>
                    <a:gd name="T11" fmla="*/ 1 h 12"/>
                    <a:gd name="T12" fmla="*/ 1 w 11"/>
                    <a:gd name="T13" fmla="*/ 7 h 12"/>
                    <a:gd name="T14" fmla="*/ 1 w 11"/>
                    <a:gd name="T15" fmla="*/ 9 h 12"/>
                    <a:gd name="T16" fmla="*/ 4 w 11"/>
                    <a:gd name="T17" fmla="*/ 11 h 12"/>
                    <a:gd name="T18" fmla="*/ 6 w 11"/>
                    <a:gd name="T19" fmla="*/ 1 h 12"/>
                    <a:gd name="T20" fmla="*/ 9 w 11"/>
                    <a:gd name="T21" fmla="*/ 4 h 12"/>
                    <a:gd name="T22" fmla="*/ 5 w 11"/>
                    <a:gd name="T23" fmla="*/ 10 h 12"/>
                    <a:gd name="T24" fmla="*/ 2 w 11"/>
                    <a:gd name="T25" fmla="*/ 8 h 12"/>
                    <a:gd name="T26" fmla="*/ 6 w 11"/>
                    <a:gd name="T2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4" y="11"/>
                      </a:moveTo>
                      <a:cubicBezTo>
                        <a:pt x="5" y="12"/>
                        <a:pt x="6" y="12"/>
                        <a:pt x="6" y="11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1" y="4"/>
                        <a:pt x="11" y="3"/>
                        <a:pt x="10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1" y="9"/>
                      </a:cubicBezTo>
                      <a:lnTo>
                        <a:pt x="4" y="11"/>
                      </a:lnTo>
                      <a:close/>
                      <a:moveTo>
                        <a:pt x="6" y="1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6" name="Freeform 802">
                  <a:extLst>
                    <a:ext uri="{FF2B5EF4-FFF2-40B4-BE49-F238E27FC236}">
                      <a16:creationId xmlns:a16="http://schemas.microsoft.com/office/drawing/2014/main" id="{88266252-BEC3-4626-9DA8-4A8599C028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01195" y="1538119"/>
                  <a:ext cx="29544" cy="34089"/>
                </a:xfrm>
                <a:custGeom>
                  <a:avLst/>
                  <a:gdLst>
                    <a:gd name="T0" fmla="*/ 4 w 11"/>
                    <a:gd name="T1" fmla="*/ 12 h 12"/>
                    <a:gd name="T2" fmla="*/ 6 w 11"/>
                    <a:gd name="T3" fmla="*/ 12 h 12"/>
                    <a:gd name="T4" fmla="*/ 10 w 11"/>
                    <a:gd name="T5" fmla="*/ 5 h 12"/>
                    <a:gd name="T6" fmla="*/ 10 w 11"/>
                    <a:gd name="T7" fmla="*/ 3 h 12"/>
                    <a:gd name="T8" fmla="*/ 7 w 11"/>
                    <a:gd name="T9" fmla="*/ 1 h 12"/>
                    <a:gd name="T10" fmla="*/ 5 w 11"/>
                    <a:gd name="T11" fmla="*/ 1 h 12"/>
                    <a:gd name="T12" fmla="*/ 0 w 11"/>
                    <a:gd name="T13" fmla="*/ 8 h 12"/>
                    <a:gd name="T14" fmla="*/ 1 w 11"/>
                    <a:gd name="T15" fmla="*/ 10 h 12"/>
                    <a:gd name="T16" fmla="*/ 4 w 11"/>
                    <a:gd name="T17" fmla="*/ 12 h 12"/>
                    <a:gd name="T18" fmla="*/ 6 w 11"/>
                    <a:gd name="T19" fmla="*/ 2 h 12"/>
                    <a:gd name="T20" fmla="*/ 9 w 11"/>
                    <a:gd name="T21" fmla="*/ 4 h 12"/>
                    <a:gd name="T22" fmla="*/ 5 w 11"/>
                    <a:gd name="T23" fmla="*/ 11 h 12"/>
                    <a:gd name="T24" fmla="*/ 1 w 11"/>
                    <a:gd name="T25" fmla="*/ 9 h 12"/>
                    <a:gd name="T26" fmla="*/ 6 w 11"/>
                    <a:gd name="T27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4" y="12"/>
                      </a:moveTo>
                      <a:cubicBezTo>
                        <a:pt x="5" y="12"/>
                        <a:pt x="6" y="12"/>
                        <a:pt x="6" y="12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1" y="4"/>
                        <a:pt x="11" y="4"/>
                        <a:pt x="10" y="3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5" y="1"/>
                        <a:pt x="5" y="1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9"/>
                        <a:pt x="1" y="10"/>
                      </a:cubicBezTo>
                      <a:lnTo>
                        <a:pt x="4" y="12"/>
                      </a:lnTo>
                      <a:close/>
                      <a:moveTo>
                        <a:pt x="6" y="2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1" y="9"/>
                        <a:pt x="1" y="9"/>
                        <a:pt x="1" y="9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7" name="Freeform 803">
                  <a:extLst>
                    <a:ext uri="{FF2B5EF4-FFF2-40B4-BE49-F238E27FC236}">
                      <a16:creationId xmlns:a16="http://schemas.microsoft.com/office/drawing/2014/main" id="{C1EE2820-DAFA-4F7F-A9E4-B99CCBC5B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0742" y="1524483"/>
                  <a:ext cx="27271" cy="31816"/>
                </a:xfrm>
                <a:custGeom>
                  <a:avLst/>
                  <a:gdLst>
                    <a:gd name="T0" fmla="*/ 9 w 10"/>
                    <a:gd name="T1" fmla="*/ 4 h 12"/>
                    <a:gd name="T2" fmla="*/ 10 w 10"/>
                    <a:gd name="T3" fmla="*/ 4 h 12"/>
                    <a:gd name="T4" fmla="*/ 9 w 10"/>
                    <a:gd name="T5" fmla="*/ 3 h 12"/>
                    <a:gd name="T6" fmla="*/ 5 w 10"/>
                    <a:gd name="T7" fmla="*/ 0 h 12"/>
                    <a:gd name="T8" fmla="*/ 4 w 10"/>
                    <a:gd name="T9" fmla="*/ 0 h 12"/>
                    <a:gd name="T10" fmla="*/ 2 w 10"/>
                    <a:gd name="T11" fmla="*/ 3 h 12"/>
                    <a:gd name="T12" fmla="*/ 2 w 10"/>
                    <a:gd name="T13" fmla="*/ 4 h 12"/>
                    <a:gd name="T14" fmla="*/ 3 w 10"/>
                    <a:gd name="T15" fmla="*/ 4 h 12"/>
                    <a:gd name="T16" fmla="*/ 5 w 10"/>
                    <a:gd name="T17" fmla="*/ 1 h 12"/>
                    <a:gd name="T18" fmla="*/ 6 w 10"/>
                    <a:gd name="T19" fmla="*/ 2 h 12"/>
                    <a:gd name="T20" fmla="*/ 0 w 10"/>
                    <a:gd name="T21" fmla="*/ 10 h 12"/>
                    <a:gd name="T22" fmla="*/ 3 w 10"/>
                    <a:gd name="T23" fmla="*/ 12 h 12"/>
                    <a:gd name="T24" fmla="*/ 4 w 10"/>
                    <a:gd name="T25" fmla="*/ 11 h 12"/>
                    <a:gd name="T26" fmla="*/ 4 w 10"/>
                    <a:gd name="T27" fmla="*/ 11 h 12"/>
                    <a:gd name="T28" fmla="*/ 2 w 10"/>
                    <a:gd name="T29" fmla="*/ 9 h 12"/>
                    <a:gd name="T30" fmla="*/ 7 w 10"/>
                    <a:gd name="T31" fmla="*/ 3 h 12"/>
                    <a:gd name="T32" fmla="*/ 9 w 10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9" y="4"/>
                      </a:moveTo>
                      <a:cubicBezTo>
                        <a:pt x="9" y="4"/>
                        <a:pt x="9" y="4"/>
                        <a:pt x="10" y="4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4" y="12"/>
                        <a:pt x="4" y="12"/>
                        <a:pt x="4" y="11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7" y="3"/>
                        <a:pt x="7" y="3"/>
                        <a:pt x="7" y="3"/>
                      </a:cubicBez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8" name="Freeform 804">
                  <a:extLst>
                    <a:ext uri="{FF2B5EF4-FFF2-40B4-BE49-F238E27FC236}">
                      <a16:creationId xmlns:a16="http://schemas.microsoft.com/office/drawing/2014/main" id="{DE7958F6-D2FE-4F7C-87AB-89F135E888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55743" y="1506302"/>
                  <a:ext cx="31816" cy="34089"/>
                </a:xfrm>
                <a:custGeom>
                  <a:avLst/>
                  <a:gdLst>
                    <a:gd name="T0" fmla="*/ 3 w 11"/>
                    <a:gd name="T1" fmla="*/ 11 h 12"/>
                    <a:gd name="T2" fmla="*/ 5 w 11"/>
                    <a:gd name="T3" fmla="*/ 11 h 12"/>
                    <a:gd name="T4" fmla="*/ 10 w 11"/>
                    <a:gd name="T5" fmla="*/ 5 h 12"/>
                    <a:gd name="T6" fmla="*/ 10 w 11"/>
                    <a:gd name="T7" fmla="*/ 3 h 12"/>
                    <a:gd name="T8" fmla="*/ 7 w 11"/>
                    <a:gd name="T9" fmla="*/ 0 h 12"/>
                    <a:gd name="T10" fmla="*/ 5 w 11"/>
                    <a:gd name="T11" fmla="*/ 1 h 12"/>
                    <a:gd name="T12" fmla="*/ 0 w 11"/>
                    <a:gd name="T13" fmla="*/ 7 h 12"/>
                    <a:gd name="T14" fmla="*/ 0 w 11"/>
                    <a:gd name="T15" fmla="*/ 9 h 12"/>
                    <a:gd name="T16" fmla="*/ 3 w 11"/>
                    <a:gd name="T17" fmla="*/ 11 h 12"/>
                    <a:gd name="T18" fmla="*/ 6 w 11"/>
                    <a:gd name="T19" fmla="*/ 1 h 12"/>
                    <a:gd name="T20" fmla="*/ 9 w 11"/>
                    <a:gd name="T21" fmla="*/ 4 h 12"/>
                    <a:gd name="T22" fmla="*/ 4 w 11"/>
                    <a:gd name="T23" fmla="*/ 10 h 12"/>
                    <a:gd name="T24" fmla="*/ 1 w 11"/>
                    <a:gd name="T25" fmla="*/ 8 h 12"/>
                    <a:gd name="T26" fmla="*/ 6 w 11"/>
                    <a:gd name="T2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3" y="11"/>
                      </a:moveTo>
                      <a:cubicBezTo>
                        <a:pt x="4" y="12"/>
                        <a:pt x="5" y="12"/>
                        <a:pt x="5" y="11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lnTo>
                        <a:pt x="3" y="11"/>
                      </a:lnTo>
                      <a:close/>
                      <a:moveTo>
                        <a:pt x="6" y="1"/>
                      </a:move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9" name="Freeform 805">
                  <a:extLst>
                    <a:ext uri="{FF2B5EF4-FFF2-40B4-BE49-F238E27FC236}">
                      <a16:creationId xmlns:a16="http://schemas.microsoft.com/office/drawing/2014/main" id="{9BAB7543-51B9-4853-87ED-2FEE584D1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562" y="1490394"/>
                  <a:ext cx="27271" cy="34089"/>
                </a:xfrm>
                <a:custGeom>
                  <a:avLst/>
                  <a:gdLst>
                    <a:gd name="T0" fmla="*/ 9 w 10"/>
                    <a:gd name="T1" fmla="*/ 4 h 12"/>
                    <a:gd name="T2" fmla="*/ 10 w 10"/>
                    <a:gd name="T3" fmla="*/ 4 h 12"/>
                    <a:gd name="T4" fmla="*/ 10 w 10"/>
                    <a:gd name="T5" fmla="*/ 3 h 12"/>
                    <a:gd name="T6" fmla="*/ 5 w 10"/>
                    <a:gd name="T7" fmla="*/ 0 h 12"/>
                    <a:gd name="T8" fmla="*/ 4 w 10"/>
                    <a:gd name="T9" fmla="*/ 0 h 12"/>
                    <a:gd name="T10" fmla="*/ 2 w 10"/>
                    <a:gd name="T11" fmla="*/ 3 h 12"/>
                    <a:gd name="T12" fmla="*/ 2 w 10"/>
                    <a:gd name="T13" fmla="*/ 4 h 12"/>
                    <a:gd name="T14" fmla="*/ 3 w 10"/>
                    <a:gd name="T15" fmla="*/ 4 h 12"/>
                    <a:gd name="T16" fmla="*/ 5 w 10"/>
                    <a:gd name="T17" fmla="*/ 1 h 12"/>
                    <a:gd name="T18" fmla="*/ 6 w 10"/>
                    <a:gd name="T19" fmla="*/ 2 h 12"/>
                    <a:gd name="T20" fmla="*/ 0 w 10"/>
                    <a:gd name="T21" fmla="*/ 10 h 12"/>
                    <a:gd name="T22" fmla="*/ 3 w 10"/>
                    <a:gd name="T23" fmla="*/ 12 h 12"/>
                    <a:gd name="T24" fmla="*/ 4 w 10"/>
                    <a:gd name="T25" fmla="*/ 12 h 12"/>
                    <a:gd name="T26" fmla="*/ 4 w 10"/>
                    <a:gd name="T27" fmla="*/ 11 h 12"/>
                    <a:gd name="T28" fmla="*/ 2 w 10"/>
                    <a:gd name="T29" fmla="*/ 9 h 12"/>
                    <a:gd name="T30" fmla="*/ 7 w 10"/>
                    <a:gd name="T31" fmla="*/ 3 h 12"/>
                    <a:gd name="T32" fmla="*/ 9 w 10"/>
                    <a:gd name="T3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9" y="4"/>
                      </a:moveTo>
                      <a:cubicBezTo>
                        <a:pt x="9" y="5"/>
                        <a:pt x="9" y="5"/>
                        <a:pt x="10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2"/>
                        <a:pt x="4" y="12"/>
                        <a:pt x="4" y="12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7" y="3"/>
                        <a:pt x="7" y="3"/>
                        <a:pt x="7" y="3"/>
                      </a:cubicBez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0" name="Freeform 806">
                  <a:extLst>
                    <a:ext uri="{FF2B5EF4-FFF2-40B4-BE49-F238E27FC236}">
                      <a16:creationId xmlns:a16="http://schemas.microsoft.com/office/drawing/2014/main" id="{DDFE4BCD-BCBE-4115-92DE-7D1EDDD63E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12564" y="1474486"/>
                  <a:ext cx="29544" cy="31816"/>
                </a:xfrm>
                <a:custGeom>
                  <a:avLst/>
                  <a:gdLst>
                    <a:gd name="T0" fmla="*/ 1 w 11"/>
                    <a:gd name="T1" fmla="*/ 9 h 12"/>
                    <a:gd name="T2" fmla="*/ 4 w 11"/>
                    <a:gd name="T3" fmla="*/ 11 h 12"/>
                    <a:gd name="T4" fmla="*/ 6 w 11"/>
                    <a:gd name="T5" fmla="*/ 11 h 12"/>
                    <a:gd name="T6" fmla="*/ 11 w 11"/>
                    <a:gd name="T7" fmla="*/ 5 h 12"/>
                    <a:gd name="T8" fmla="*/ 10 w 11"/>
                    <a:gd name="T9" fmla="*/ 3 h 12"/>
                    <a:gd name="T10" fmla="*/ 7 w 11"/>
                    <a:gd name="T11" fmla="*/ 0 h 12"/>
                    <a:gd name="T12" fmla="*/ 5 w 11"/>
                    <a:gd name="T13" fmla="*/ 0 h 12"/>
                    <a:gd name="T14" fmla="*/ 0 w 11"/>
                    <a:gd name="T15" fmla="*/ 7 h 12"/>
                    <a:gd name="T16" fmla="*/ 1 w 11"/>
                    <a:gd name="T17" fmla="*/ 9 h 12"/>
                    <a:gd name="T18" fmla="*/ 6 w 11"/>
                    <a:gd name="T19" fmla="*/ 1 h 12"/>
                    <a:gd name="T20" fmla="*/ 10 w 11"/>
                    <a:gd name="T21" fmla="*/ 4 h 12"/>
                    <a:gd name="T22" fmla="*/ 5 w 11"/>
                    <a:gd name="T23" fmla="*/ 10 h 12"/>
                    <a:gd name="T24" fmla="*/ 1 w 11"/>
                    <a:gd name="T25" fmla="*/ 7 h 12"/>
                    <a:gd name="T26" fmla="*/ 6 w 11"/>
                    <a:gd name="T2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2">
                      <a:moveTo>
                        <a:pt x="1" y="9"/>
                      </a:move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4" y="12"/>
                        <a:pt x="5" y="11"/>
                        <a:pt x="6" y="11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6" y="0"/>
                        <a:pt x="5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8"/>
                        <a:pt x="1" y="9"/>
                      </a:cubicBezTo>
                      <a:close/>
                      <a:moveTo>
                        <a:pt x="6" y="1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1" y="7"/>
                        <a:pt x="1" y="7"/>
                        <a:pt x="1" y="7"/>
                      </a:cubicBez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61" name="Freeform 807">
                  <a:extLst>
                    <a:ext uri="{FF2B5EF4-FFF2-40B4-BE49-F238E27FC236}">
                      <a16:creationId xmlns:a16="http://schemas.microsoft.com/office/drawing/2014/main" id="{82CDE18F-BC60-4129-9087-CD7F501E7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4383" y="1454032"/>
                  <a:ext cx="29544" cy="34089"/>
                </a:xfrm>
                <a:custGeom>
                  <a:avLst/>
                  <a:gdLst>
                    <a:gd name="T0" fmla="*/ 5 w 10"/>
                    <a:gd name="T1" fmla="*/ 0 h 12"/>
                    <a:gd name="T2" fmla="*/ 4 w 10"/>
                    <a:gd name="T3" fmla="*/ 1 h 12"/>
                    <a:gd name="T4" fmla="*/ 2 w 10"/>
                    <a:gd name="T5" fmla="*/ 3 h 12"/>
                    <a:gd name="T6" fmla="*/ 2 w 10"/>
                    <a:gd name="T7" fmla="*/ 4 h 12"/>
                    <a:gd name="T8" fmla="*/ 3 w 10"/>
                    <a:gd name="T9" fmla="*/ 4 h 12"/>
                    <a:gd name="T10" fmla="*/ 5 w 10"/>
                    <a:gd name="T11" fmla="*/ 2 h 12"/>
                    <a:gd name="T12" fmla="*/ 6 w 10"/>
                    <a:gd name="T13" fmla="*/ 3 h 12"/>
                    <a:gd name="T14" fmla="*/ 0 w 10"/>
                    <a:gd name="T15" fmla="*/ 10 h 12"/>
                    <a:gd name="T16" fmla="*/ 2 w 10"/>
                    <a:gd name="T17" fmla="*/ 12 h 12"/>
                    <a:gd name="T18" fmla="*/ 3 w 10"/>
                    <a:gd name="T19" fmla="*/ 12 h 12"/>
                    <a:gd name="T20" fmla="*/ 3 w 10"/>
                    <a:gd name="T21" fmla="*/ 11 h 12"/>
                    <a:gd name="T22" fmla="*/ 2 w 10"/>
                    <a:gd name="T23" fmla="*/ 10 h 12"/>
                    <a:gd name="T24" fmla="*/ 7 w 10"/>
                    <a:gd name="T25" fmla="*/ 4 h 12"/>
                    <a:gd name="T26" fmla="*/ 8 w 10"/>
                    <a:gd name="T27" fmla="*/ 5 h 12"/>
                    <a:gd name="T28" fmla="*/ 9 w 10"/>
                    <a:gd name="T29" fmla="*/ 5 h 12"/>
                    <a:gd name="T30" fmla="*/ 9 w 10"/>
                    <a:gd name="T31" fmla="*/ 4 h 12"/>
                    <a:gd name="T32" fmla="*/ 5 w 1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2">
                      <a:moveTo>
                        <a:pt x="5" y="0"/>
                      </a:moveTo>
                      <a:cubicBezTo>
                        <a:pt x="5" y="0"/>
                        <a:pt x="5" y="0"/>
                        <a:pt x="4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4" y="12"/>
                        <a:pt x="4" y="11"/>
                        <a:pt x="3" y="11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0" y="5"/>
                        <a:pt x="10" y="4"/>
                        <a:pt x="9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FC54CAC-4B79-4C77-A200-8B0551223F3A}"/>
                  </a:ext>
                </a:extLst>
              </p:cNvPr>
              <p:cNvGrpSpPr/>
              <p:nvPr/>
            </p:nvGrpSpPr>
            <p:grpSpPr>
              <a:xfrm rot="19850634">
                <a:off x="3905670" y="1116647"/>
                <a:ext cx="1087289" cy="229212"/>
                <a:chOff x="4303473" y="-1568533"/>
                <a:chExt cx="840864" cy="177263"/>
              </a:xfrm>
              <a:grpFill/>
            </p:grpSpPr>
            <p:sp>
              <p:nvSpPr>
                <p:cNvPr id="414" name="Freeform 608">
                  <a:extLst>
                    <a:ext uri="{FF2B5EF4-FFF2-40B4-BE49-F238E27FC236}">
                      <a16:creationId xmlns:a16="http://schemas.microsoft.com/office/drawing/2014/main" id="{C16C71F9-B8AD-4E38-8BE5-E6E527868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3473" y="-1436722"/>
                  <a:ext cx="40907" cy="45452"/>
                </a:xfrm>
                <a:custGeom>
                  <a:avLst/>
                  <a:gdLst>
                    <a:gd name="T0" fmla="*/ 2 w 15"/>
                    <a:gd name="T1" fmla="*/ 4 h 17"/>
                    <a:gd name="T2" fmla="*/ 5 w 15"/>
                    <a:gd name="T3" fmla="*/ 2 h 17"/>
                    <a:gd name="T4" fmla="*/ 9 w 15"/>
                    <a:gd name="T5" fmla="*/ 14 h 17"/>
                    <a:gd name="T6" fmla="*/ 6 w 15"/>
                    <a:gd name="T7" fmla="*/ 15 h 17"/>
                    <a:gd name="T8" fmla="*/ 5 w 15"/>
                    <a:gd name="T9" fmla="*/ 16 h 17"/>
                    <a:gd name="T10" fmla="*/ 7 w 15"/>
                    <a:gd name="T11" fmla="*/ 17 h 17"/>
                    <a:gd name="T12" fmla="*/ 14 w 15"/>
                    <a:gd name="T13" fmla="*/ 14 h 17"/>
                    <a:gd name="T14" fmla="*/ 15 w 15"/>
                    <a:gd name="T15" fmla="*/ 12 h 17"/>
                    <a:gd name="T16" fmla="*/ 13 w 15"/>
                    <a:gd name="T17" fmla="*/ 8 h 17"/>
                    <a:gd name="T18" fmla="*/ 12 w 15"/>
                    <a:gd name="T19" fmla="*/ 7 h 17"/>
                    <a:gd name="T20" fmla="*/ 11 w 15"/>
                    <a:gd name="T21" fmla="*/ 8 h 17"/>
                    <a:gd name="T22" fmla="*/ 13 w 15"/>
                    <a:gd name="T23" fmla="*/ 12 h 17"/>
                    <a:gd name="T24" fmla="*/ 11 w 15"/>
                    <a:gd name="T25" fmla="*/ 13 h 17"/>
                    <a:gd name="T26" fmla="*/ 6 w 15"/>
                    <a:gd name="T27" fmla="*/ 0 h 17"/>
                    <a:gd name="T28" fmla="*/ 1 w 15"/>
                    <a:gd name="T29" fmla="*/ 2 h 17"/>
                    <a:gd name="T30" fmla="*/ 1 w 15"/>
                    <a:gd name="T31" fmla="*/ 3 h 17"/>
                    <a:gd name="T32" fmla="*/ 2 w 15"/>
                    <a:gd name="T3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" h="17">
                      <a:moveTo>
                        <a:pt x="2" y="4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5" y="15"/>
                        <a:pt x="5" y="16"/>
                      </a:cubicBezTo>
                      <a:cubicBezTo>
                        <a:pt x="6" y="17"/>
                        <a:pt x="6" y="17"/>
                        <a:pt x="7" y="17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5" y="14"/>
                        <a:pt x="15" y="13"/>
                        <a:pt x="15" y="12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2" y="7"/>
                        <a:pt x="12" y="7"/>
                      </a:cubicBezTo>
                      <a:cubicBezTo>
                        <a:pt x="11" y="7"/>
                        <a:pt x="11" y="8"/>
                        <a:pt x="11" y="8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1" y="3"/>
                      </a:cubicBezTo>
                      <a:cubicBezTo>
                        <a:pt x="1" y="4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5" name="Freeform 609">
                  <a:extLst>
                    <a:ext uri="{FF2B5EF4-FFF2-40B4-BE49-F238E27FC236}">
                      <a16:creationId xmlns:a16="http://schemas.microsoft.com/office/drawing/2014/main" id="{1D1139DC-973F-434C-A91E-3E647A50D70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44380" y="-1454903"/>
                  <a:ext cx="38634" cy="49997"/>
                </a:xfrm>
                <a:custGeom>
                  <a:avLst/>
                  <a:gdLst>
                    <a:gd name="T0" fmla="*/ 1 w 14"/>
                    <a:gd name="T1" fmla="*/ 2 h 18"/>
                    <a:gd name="T2" fmla="*/ 0 w 14"/>
                    <a:gd name="T3" fmla="*/ 5 h 18"/>
                    <a:gd name="T4" fmla="*/ 4 w 14"/>
                    <a:gd name="T5" fmla="*/ 16 h 18"/>
                    <a:gd name="T6" fmla="*/ 6 w 14"/>
                    <a:gd name="T7" fmla="*/ 17 h 18"/>
                    <a:gd name="T8" fmla="*/ 12 w 14"/>
                    <a:gd name="T9" fmla="*/ 15 h 18"/>
                    <a:gd name="T10" fmla="*/ 13 w 14"/>
                    <a:gd name="T11" fmla="*/ 13 h 18"/>
                    <a:gd name="T12" fmla="*/ 10 w 14"/>
                    <a:gd name="T13" fmla="*/ 1 h 18"/>
                    <a:gd name="T14" fmla="*/ 7 w 14"/>
                    <a:gd name="T15" fmla="*/ 0 h 18"/>
                    <a:gd name="T16" fmla="*/ 1 w 14"/>
                    <a:gd name="T17" fmla="*/ 2 h 18"/>
                    <a:gd name="T18" fmla="*/ 11 w 14"/>
                    <a:gd name="T19" fmla="*/ 13 h 18"/>
                    <a:gd name="T20" fmla="*/ 6 w 14"/>
                    <a:gd name="T21" fmla="*/ 15 h 18"/>
                    <a:gd name="T22" fmla="*/ 2 w 14"/>
                    <a:gd name="T23" fmla="*/ 4 h 18"/>
                    <a:gd name="T24" fmla="*/ 8 w 14"/>
                    <a:gd name="T25" fmla="*/ 2 h 18"/>
                    <a:gd name="T26" fmla="*/ 11 w 14"/>
                    <a:gd name="T27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" h="18">
                      <a:moveTo>
                        <a:pt x="1" y="2"/>
                      </a:move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17"/>
                        <a:pt x="5" y="18"/>
                        <a:pt x="6" y="17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3" y="15"/>
                        <a:pt x="14" y="14"/>
                        <a:pt x="13" y="13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lnTo>
                        <a:pt x="1" y="2"/>
                      </a:lnTo>
                      <a:close/>
                      <a:moveTo>
                        <a:pt x="11" y="13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lnTo>
                        <a:pt x="11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6" name="Freeform 610">
                  <a:extLst>
                    <a:ext uri="{FF2B5EF4-FFF2-40B4-BE49-F238E27FC236}">
                      <a16:creationId xmlns:a16="http://schemas.microsoft.com/office/drawing/2014/main" id="{22A94939-3CC4-476C-AE15-B24BE806C8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3015" y="-1466266"/>
                  <a:ext cx="38634" cy="47725"/>
                </a:xfrm>
                <a:custGeom>
                  <a:avLst/>
                  <a:gdLst>
                    <a:gd name="T0" fmla="*/ 5 w 14"/>
                    <a:gd name="T1" fmla="*/ 0 h 17"/>
                    <a:gd name="T2" fmla="*/ 0 w 14"/>
                    <a:gd name="T3" fmla="*/ 2 h 17"/>
                    <a:gd name="T4" fmla="*/ 0 w 14"/>
                    <a:gd name="T5" fmla="*/ 3 h 17"/>
                    <a:gd name="T6" fmla="*/ 1 w 14"/>
                    <a:gd name="T7" fmla="*/ 4 h 17"/>
                    <a:gd name="T8" fmla="*/ 4 w 14"/>
                    <a:gd name="T9" fmla="*/ 3 h 17"/>
                    <a:gd name="T10" fmla="*/ 8 w 14"/>
                    <a:gd name="T11" fmla="*/ 14 h 17"/>
                    <a:gd name="T12" fmla="*/ 5 w 14"/>
                    <a:gd name="T13" fmla="*/ 15 h 17"/>
                    <a:gd name="T14" fmla="*/ 4 w 14"/>
                    <a:gd name="T15" fmla="*/ 16 h 17"/>
                    <a:gd name="T16" fmla="*/ 5 w 14"/>
                    <a:gd name="T17" fmla="*/ 17 h 17"/>
                    <a:gd name="T18" fmla="*/ 13 w 14"/>
                    <a:gd name="T19" fmla="*/ 14 h 17"/>
                    <a:gd name="T20" fmla="*/ 14 w 14"/>
                    <a:gd name="T21" fmla="*/ 13 h 17"/>
                    <a:gd name="T22" fmla="*/ 12 w 14"/>
                    <a:gd name="T23" fmla="*/ 8 h 17"/>
                    <a:gd name="T24" fmla="*/ 11 w 14"/>
                    <a:gd name="T25" fmla="*/ 8 h 17"/>
                    <a:gd name="T26" fmla="*/ 10 w 14"/>
                    <a:gd name="T27" fmla="*/ 9 h 17"/>
                    <a:gd name="T28" fmla="*/ 11 w 14"/>
                    <a:gd name="T29" fmla="*/ 13 h 17"/>
                    <a:gd name="T30" fmla="*/ 9 w 14"/>
                    <a:gd name="T31" fmla="*/ 13 h 17"/>
                    <a:gd name="T32" fmla="*/ 5 w 14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7">
                      <a:moveTo>
                        <a:pt x="5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4"/>
                        <a:pt x="1" y="4"/>
                        <a:pt x="1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5"/>
                        <a:pt x="4" y="16"/>
                        <a:pt x="4" y="16"/>
                      </a:cubicBezTo>
                      <a:cubicBezTo>
                        <a:pt x="4" y="17"/>
                        <a:pt x="5" y="17"/>
                        <a:pt x="5" y="17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3" y="14"/>
                        <a:pt x="14" y="14"/>
                        <a:pt x="14" y="13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8"/>
                        <a:pt x="11" y="7"/>
                        <a:pt x="11" y="8"/>
                      </a:cubicBezTo>
                      <a:cubicBezTo>
                        <a:pt x="10" y="8"/>
                        <a:pt x="10" y="8"/>
                        <a:pt x="10" y="9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7" name="Freeform 611">
                  <a:extLst>
                    <a:ext uri="{FF2B5EF4-FFF2-40B4-BE49-F238E27FC236}">
                      <a16:creationId xmlns:a16="http://schemas.microsoft.com/office/drawing/2014/main" id="{5F28A338-4194-4A3C-956D-76C37065CA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1649" y="-1479901"/>
                  <a:ext cx="38634" cy="49997"/>
                </a:xfrm>
                <a:custGeom>
                  <a:avLst/>
                  <a:gdLst>
                    <a:gd name="T0" fmla="*/ 0 w 14"/>
                    <a:gd name="T1" fmla="*/ 4 h 18"/>
                    <a:gd name="T2" fmla="*/ 4 w 14"/>
                    <a:gd name="T3" fmla="*/ 16 h 18"/>
                    <a:gd name="T4" fmla="*/ 6 w 14"/>
                    <a:gd name="T5" fmla="*/ 17 h 18"/>
                    <a:gd name="T6" fmla="*/ 12 w 14"/>
                    <a:gd name="T7" fmla="*/ 15 h 18"/>
                    <a:gd name="T8" fmla="*/ 13 w 14"/>
                    <a:gd name="T9" fmla="*/ 13 h 18"/>
                    <a:gd name="T10" fmla="*/ 10 w 14"/>
                    <a:gd name="T11" fmla="*/ 2 h 18"/>
                    <a:gd name="T12" fmla="*/ 8 w 14"/>
                    <a:gd name="T13" fmla="*/ 0 h 18"/>
                    <a:gd name="T14" fmla="*/ 2 w 14"/>
                    <a:gd name="T15" fmla="*/ 2 h 18"/>
                    <a:gd name="T16" fmla="*/ 0 w 14"/>
                    <a:gd name="T17" fmla="*/ 4 h 18"/>
                    <a:gd name="T18" fmla="*/ 8 w 14"/>
                    <a:gd name="T19" fmla="*/ 2 h 18"/>
                    <a:gd name="T20" fmla="*/ 11 w 14"/>
                    <a:gd name="T21" fmla="*/ 13 h 18"/>
                    <a:gd name="T22" fmla="*/ 6 w 14"/>
                    <a:gd name="T23" fmla="*/ 15 h 18"/>
                    <a:gd name="T24" fmla="*/ 2 w 14"/>
                    <a:gd name="T25" fmla="*/ 4 h 18"/>
                    <a:gd name="T26" fmla="*/ 8 w 14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" h="18">
                      <a:moveTo>
                        <a:pt x="0" y="4"/>
                      </a:move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17"/>
                        <a:pt x="5" y="18"/>
                        <a:pt x="6" y="17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3" y="15"/>
                        <a:pt x="14" y="14"/>
                        <a:pt x="13" y="13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0"/>
                        <a:pt x="9" y="0"/>
                        <a:pt x="8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lose/>
                      <a:moveTo>
                        <a:pt x="8" y="2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8" name="Freeform 612">
                  <a:extLst>
                    <a:ext uri="{FF2B5EF4-FFF2-40B4-BE49-F238E27FC236}">
                      <a16:creationId xmlns:a16="http://schemas.microsoft.com/office/drawing/2014/main" id="{9AD3941C-E8D2-4396-A9A7-BC0EEAE70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0283" y="-1486719"/>
                  <a:ext cx="38634" cy="43180"/>
                </a:xfrm>
                <a:custGeom>
                  <a:avLst/>
                  <a:gdLst>
                    <a:gd name="T0" fmla="*/ 11 w 14"/>
                    <a:gd name="T1" fmla="*/ 7 h 16"/>
                    <a:gd name="T2" fmla="*/ 11 w 14"/>
                    <a:gd name="T3" fmla="*/ 8 h 16"/>
                    <a:gd name="T4" fmla="*/ 12 w 14"/>
                    <a:gd name="T5" fmla="*/ 12 h 16"/>
                    <a:gd name="T6" fmla="*/ 10 w 14"/>
                    <a:gd name="T7" fmla="*/ 13 h 16"/>
                    <a:gd name="T8" fmla="*/ 6 w 14"/>
                    <a:gd name="T9" fmla="*/ 0 h 16"/>
                    <a:gd name="T10" fmla="*/ 1 w 14"/>
                    <a:gd name="T11" fmla="*/ 1 h 16"/>
                    <a:gd name="T12" fmla="*/ 0 w 14"/>
                    <a:gd name="T13" fmla="*/ 2 h 16"/>
                    <a:gd name="T14" fmla="*/ 2 w 14"/>
                    <a:gd name="T15" fmla="*/ 3 h 16"/>
                    <a:gd name="T16" fmla="*/ 5 w 14"/>
                    <a:gd name="T17" fmla="*/ 2 h 16"/>
                    <a:gd name="T18" fmla="*/ 8 w 14"/>
                    <a:gd name="T19" fmla="*/ 14 h 16"/>
                    <a:gd name="T20" fmla="*/ 5 w 14"/>
                    <a:gd name="T21" fmla="*/ 14 h 16"/>
                    <a:gd name="T22" fmla="*/ 4 w 14"/>
                    <a:gd name="T23" fmla="*/ 16 h 16"/>
                    <a:gd name="T24" fmla="*/ 5 w 14"/>
                    <a:gd name="T25" fmla="*/ 16 h 16"/>
                    <a:gd name="T26" fmla="*/ 13 w 14"/>
                    <a:gd name="T27" fmla="*/ 14 h 16"/>
                    <a:gd name="T28" fmla="*/ 14 w 14"/>
                    <a:gd name="T29" fmla="*/ 13 h 16"/>
                    <a:gd name="T30" fmla="*/ 13 w 14"/>
                    <a:gd name="T31" fmla="*/ 8 h 16"/>
                    <a:gd name="T32" fmla="*/ 11 w 14"/>
                    <a:gd name="T33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" h="16">
                      <a:moveTo>
                        <a:pt x="11" y="7"/>
                      </a:moveTo>
                      <a:cubicBezTo>
                        <a:pt x="11" y="7"/>
                        <a:pt x="10" y="8"/>
                        <a:pt x="11" y="8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1" y="3"/>
                        <a:pt x="1" y="3"/>
                        <a:pt x="2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4" y="15"/>
                        <a:pt x="4" y="16"/>
                      </a:cubicBezTo>
                      <a:cubicBezTo>
                        <a:pt x="4" y="16"/>
                        <a:pt x="5" y="16"/>
                        <a:pt x="5" y="16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4" y="14"/>
                        <a:pt x="14" y="14"/>
                        <a:pt x="14" y="13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7"/>
                        <a:pt x="12" y="7"/>
                        <a:pt x="1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9" name="Freeform 613">
                  <a:extLst>
                    <a:ext uri="{FF2B5EF4-FFF2-40B4-BE49-F238E27FC236}">
                      <a16:creationId xmlns:a16="http://schemas.microsoft.com/office/drawing/2014/main" id="{EAD89D99-F7A0-4F33-BDFB-C5852CBFA0A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03463" y="-1500355"/>
                  <a:ext cx="34089" cy="45452"/>
                </a:xfrm>
                <a:custGeom>
                  <a:avLst/>
                  <a:gdLst>
                    <a:gd name="T0" fmla="*/ 3 w 13"/>
                    <a:gd name="T1" fmla="*/ 16 h 17"/>
                    <a:gd name="T2" fmla="*/ 6 w 13"/>
                    <a:gd name="T3" fmla="*/ 17 h 17"/>
                    <a:gd name="T4" fmla="*/ 11 w 13"/>
                    <a:gd name="T5" fmla="*/ 16 h 17"/>
                    <a:gd name="T6" fmla="*/ 13 w 13"/>
                    <a:gd name="T7" fmla="*/ 13 h 17"/>
                    <a:gd name="T8" fmla="*/ 10 w 13"/>
                    <a:gd name="T9" fmla="*/ 2 h 17"/>
                    <a:gd name="T10" fmla="*/ 7 w 13"/>
                    <a:gd name="T11" fmla="*/ 0 h 17"/>
                    <a:gd name="T12" fmla="*/ 2 w 13"/>
                    <a:gd name="T13" fmla="*/ 2 h 17"/>
                    <a:gd name="T14" fmla="*/ 0 w 13"/>
                    <a:gd name="T15" fmla="*/ 4 h 17"/>
                    <a:gd name="T16" fmla="*/ 3 w 13"/>
                    <a:gd name="T17" fmla="*/ 16 h 17"/>
                    <a:gd name="T18" fmla="*/ 8 w 13"/>
                    <a:gd name="T19" fmla="*/ 2 h 17"/>
                    <a:gd name="T20" fmla="*/ 11 w 13"/>
                    <a:gd name="T21" fmla="*/ 14 h 17"/>
                    <a:gd name="T22" fmla="*/ 5 w 13"/>
                    <a:gd name="T23" fmla="*/ 15 h 17"/>
                    <a:gd name="T24" fmla="*/ 2 w 13"/>
                    <a:gd name="T25" fmla="*/ 4 h 17"/>
                    <a:gd name="T26" fmla="*/ 8 w 13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7">
                      <a:moveTo>
                        <a:pt x="3" y="16"/>
                      </a:moveTo>
                      <a:cubicBezTo>
                        <a:pt x="3" y="17"/>
                        <a:pt x="4" y="17"/>
                        <a:pt x="6" y="17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2" y="15"/>
                        <a:pt x="13" y="14"/>
                        <a:pt x="13" y="13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8" y="0"/>
                        <a:pt x="7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lnTo>
                        <a:pt x="3" y="16"/>
                      </a:lnTo>
                      <a:close/>
                      <a:moveTo>
                        <a:pt x="8" y="2"/>
                      </a:move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0" name="Freeform 614">
                  <a:extLst>
                    <a:ext uri="{FF2B5EF4-FFF2-40B4-BE49-F238E27FC236}">
                      <a16:creationId xmlns:a16="http://schemas.microsoft.com/office/drawing/2014/main" id="{AFB4F364-B232-4AE7-A1CB-A82105737B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42097" y="-1511718"/>
                  <a:ext cx="36362" cy="49997"/>
                </a:xfrm>
                <a:custGeom>
                  <a:avLst/>
                  <a:gdLst>
                    <a:gd name="T0" fmla="*/ 10 w 13"/>
                    <a:gd name="T1" fmla="*/ 2 h 18"/>
                    <a:gd name="T2" fmla="*/ 8 w 13"/>
                    <a:gd name="T3" fmla="*/ 1 h 18"/>
                    <a:gd name="T4" fmla="*/ 2 w 13"/>
                    <a:gd name="T5" fmla="*/ 2 h 18"/>
                    <a:gd name="T6" fmla="*/ 1 w 13"/>
                    <a:gd name="T7" fmla="*/ 5 h 18"/>
                    <a:gd name="T8" fmla="*/ 3 w 13"/>
                    <a:gd name="T9" fmla="*/ 16 h 18"/>
                    <a:gd name="T10" fmla="*/ 6 w 13"/>
                    <a:gd name="T11" fmla="*/ 18 h 18"/>
                    <a:gd name="T12" fmla="*/ 12 w 13"/>
                    <a:gd name="T13" fmla="*/ 16 h 18"/>
                    <a:gd name="T14" fmla="*/ 13 w 13"/>
                    <a:gd name="T15" fmla="*/ 14 h 18"/>
                    <a:gd name="T16" fmla="*/ 10 w 13"/>
                    <a:gd name="T17" fmla="*/ 2 h 18"/>
                    <a:gd name="T18" fmla="*/ 5 w 13"/>
                    <a:gd name="T19" fmla="*/ 16 h 18"/>
                    <a:gd name="T20" fmla="*/ 3 w 13"/>
                    <a:gd name="T21" fmla="*/ 4 h 18"/>
                    <a:gd name="T22" fmla="*/ 8 w 13"/>
                    <a:gd name="T23" fmla="*/ 3 h 18"/>
                    <a:gd name="T24" fmla="*/ 11 w 13"/>
                    <a:gd name="T25" fmla="*/ 14 h 18"/>
                    <a:gd name="T26" fmla="*/ 5 w 13"/>
                    <a:gd name="T27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8">
                      <a:moveTo>
                        <a:pt x="10" y="2"/>
                      </a:move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3"/>
                        <a:pt x="1" y="5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7"/>
                        <a:pt x="5" y="18"/>
                        <a:pt x="6" y="18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6"/>
                        <a:pt x="13" y="15"/>
                        <a:pt x="13" y="14"/>
                      </a:cubicBezTo>
                      <a:lnTo>
                        <a:pt x="10" y="2"/>
                      </a:lnTo>
                      <a:close/>
                      <a:moveTo>
                        <a:pt x="5" y="16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lnTo>
                        <a:pt x="5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1" name="Freeform 615">
                  <a:extLst>
                    <a:ext uri="{FF2B5EF4-FFF2-40B4-BE49-F238E27FC236}">
                      <a16:creationId xmlns:a16="http://schemas.microsoft.com/office/drawing/2014/main" id="{5B0B1063-B509-4E76-BA38-468820D999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3004" y="-1518536"/>
                  <a:ext cx="36362" cy="47725"/>
                </a:xfrm>
                <a:custGeom>
                  <a:avLst/>
                  <a:gdLst>
                    <a:gd name="T0" fmla="*/ 6 w 13"/>
                    <a:gd name="T1" fmla="*/ 0 h 17"/>
                    <a:gd name="T2" fmla="*/ 1 w 13"/>
                    <a:gd name="T3" fmla="*/ 1 h 17"/>
                    <a:gd name="T4" fmla="*/ 0 w 13"/>
                    <a:gd name="T5" fmla="*/ 2 h 17"/>
                    <a:gd name="T6" fmla="*/ 1 w 13"/>
                    <a:gd name="T7" fmla="*/ 3 h 17"/>
                    <a:gd name="T8" fmla="*/ 4 w 13"/>
                    <a:gd name="T9" fmla="*/ 2 h 17"/>
                    <a:gd name="T10" fmla="*/ 7 w 13"/>
                    <a:gd name="T11" fmla="*/ 14 h 17"/>
                    <a:gd name="T12" fmla="*/ 4 w 13"/>
                    <a:gd name="T13" fmla="*/ 14 h 17"/>
                    <a:gd name="T14" fmla="*/ 3 w 13"/>
                    <a:gd name="T15" fmla="*/ 16 h 17"/>
                    <a:gd name="T16" fmla="*/ 4 w 13"/>
                    <a:gd name="T17" fmla="*/ 16 h 17"/>
                    <a:gd name="T18" fmla="*/ 12 w 13"/>
                    <a:gd name="T19" fmla="*/ 15 h 17"/>
                    <a:gd name="T20" fmla="*/ 13 w 13"/>
                    <a:gd name="T21" fmla="*/ 14 h 17"/>
                    <a:gd name="T22" fmla="*/ 12 w 13"/>
                    <a:gd name="T23" fmla="*/ 8 h 17"/>
                    <a:gd name="T24" fmla="*/ 10 w 13"/>
                    <a:gd name="T25" fmla="*/ 8 h 17"/>
                    <a:gd name="T26" fmla="*/ 10 w 13"/>
                    <a:gd name="T27" fmla="*/ 9 h 17"/>
                    <a:gd name="T28" fmla="*/ 11 w 13"/>
                    <a:gd name="T29" fmla="*/ 13 h 17"/>
                    <a:gd name="T30" fmla="*/ 9 w 13"/>
                    <a:gd name="T31" fmla="*/ 13 h 17"/>
                    <a:gd name="T32" fmla="*/ 6 w 1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7">
                      <a:moveTo>
                        <a:pt x="6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3" y="15"/>
                        <a:pt x="3" y="15"/>
                        <a:pt x="3" y="16"/>
                      </a:cubicBezTo>
                      <a:cubicBezTo>
                        <a:pt x="3" y="16"/>
                        <a:pt x="4" y="17"/>
                        <a:pt x="4" y="16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2" y="15"/>
                        <a:pt x="13" y="14"/>
                        <a:pt x="13" y="14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1" y="8"/>
                        <a:pt x="11" y="8"/>
                        <a:pt x="10" y="8"/>
                      </a:cubicBezTo>
                      <a:cubicBezTo>
                        <a:pt x="10" y="8"/>
                        <a:pt x="9" y="8"/>
                        <a:pt x="10" y="9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9" y="13"/>
                        <a:pt x="9" y="13"/>
                        <a:pt x="9" y="13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2" name="Freeform 616">
                  <a:extLst>
                    <a:ext uri="{FF2B5EF4-FFF2-40B4-BE49-F238E27FC236}">
                      <a16:creationId xmlns:a16="http://schemas.microsoft.com/office/drawing/2014/main" id="{C53C7C29-A343-4716-8E7A-E636B94B47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23911" y="-1529899"/>
                  <a:ext cx="34089" cy="47725"/>
                </a:xfrm>
                <a:custGeom>
                  <a:avLst/>
                  <a:gdLst>
                    <a:gd name="T0" fmla="*/ 4 w 12"/>
                    <a:gd name="T1" fmla="*/ 17 h 17"/>
                    <a:gd name="T2" fmla="*/ 10 w 12"/>
                    <a:gd name="T3" fmla="*/ 16 h 17"/>
                    <a:gd name="T4" fmla="*/ 12 w 12"/>
                    <a:gd name="T5" fmla="*/ 14 h 17"/>
                    <a:gd name="T6" fmla="*/ 10 w 12"/>
                    <a:gd name="T7" fmla="*/ 2 h 17"/>
                    <a:gd name="T8" fmla="*/ 7 w 12"/>
                    <a:gd name="T9" fmla="*/ 0 h 17"/>
                    <a:gd name="T10" fmla="*/ 1 w 12"/>
                    <a:gd name="T11" fmla="*/ 2 h 17"/>
                    <a:gd name="T12" fmla="*/ 0 w 12"/>
                    <a:gd name="T13" fmla="*/ 4 h 17"/>
                    <a:gd name="T14" fmla="*/ 2 w 12"/>
                    <a:gd name="T15" fmla="*/ 16 h 17"/>
                    <a:gd name="T16" fmla="*/ 4 w 12"/>
                    <a:gd name="T17" fmla="*/ 17 h 17"/>
                    <a:gd name="T18" fmla="*/ 8 w 12"/>
                    <a:gd name="T19" fmla="*/ 2 h 17"/>
                    <a:gd name="T20" fmla="*/ 10 w 12"/>
                    <a:gd name="T21" fmla="*/ 14 h 17"/>
                    <a:gd name="T22" fmla="*/ 4 w 12"/>
                    <a:gd name="T23" fmla="*/ 15 h 17"/>
                    <a:gd name="T24" fmla="*/ 2 w 12"/>
                    <a:gd name="T25" fmla="*/ 4 h 17"/>
                    <a:gd name="T26" fmla="*/ 8 w 12"/>
                    <a:gd name="T27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7">
                      <a:moveTo>
                        <a:pt x="4" y="17"/>
                      </a:move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2" y="16"/>
                        <a:pt x="12" y="15"/>
                        <a:pt x="12" y="14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7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7"/>
                        <a:pt x="3" y="17"/>
                        <a:pt x="4" y="17"/>
                      </a:cubicBezTo>
                      <a:close/>
                      <a:moveTo>
                        <a:pt x="8" y="2"/>
                      </a:move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3" name="Freeform 617">
                  <a:extLst>
                    <a:ext uri="{FF2B5EF4-FFF2-40B4-BE49-F238E27FC236}">
                      <a16:creationId xmlns:a16="http://schemas.microsoft.com/office/drawing/2014/main" id="{ED98EA54-A413-4DE1-82E4-63161C3E8B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62545" y="-1536717"/>
                  <a:ext cx="36362" cy="49997"/>
                </a:xfrm>
                <a:custGeom>
                  <a:avLst/>
                  <a:gdLst>
                    <a:gd name="T0" fmla="*/ 5 w 13"/>
                    <a:gd name="T1" fmla="*/ 17 h 18"/>
                    <a:gd name="T2" fmla="*/ 11 w 13"/>
                    <a:gd name="T3" fmla="*/ 16 h 18"/>
                    <a:gd name="T4" fmla="*/ 12 w 13"/>
                    <a:gd name="T5" fmla="*/ 14 h 18"/>
                    <a:gd name="T6" fmla="*/ 10 w 13"/>
                    <a:gd name="T7" fmla="*/ 2 h 18"/>
                    <a:gd name="T8" fmla="*/ 8 w 13"/>
                    <a:gd name="T9" fmla="*/ 1 h 18"/>
                    <a:gd name="T10" fmla="*/ 2 w 13"/>
                    <a:gd name="T11" fmla="*/ 2 h 18"/>
                    <a:gd name="T12" fmla="*/ 0 w 13"/>
                    <a:gd name="T13" fmla="*/ 4 h 18"/>
                    <a:gd name="T14" fmla="*/ 3 w 13"/>
                    <a:gd name="T15" fmla="*/ 16 h 18"/>
                    <a:gd name="T16" fmla="*/ 5 w 13"/>
                    <a:gd name="T17" fmla="*/ 17 h 18"/>
                    <a:gd name="T18" fmla="*/ 8 w 13"/>
                    <a:gd name="T19" fmla="*/ 3 h 18"/>
                    <a:gd name="T20" fmla="*/ 10 w 13"/>
                    <a:gd name="T21" fmla="*/ 14 h 18"/>
                    <a:gd name="T22" fmla="*/ 5 w 13"/>
                    <a:gd name="T23" fmla="*/ 15 h 18"/>
                    <a:gd name="T24" fmla="*/ 2 w 13"/>
                    <a:gd name="T25" fmla="*/ 4 h 18"/>
                    <a:gd name="T26" fmla="*/ 8 w 13"/>
                    <a:gd name="T2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18">
                      <a:moveTo>
                        <a:pt x="5" y="17"/>
                      </a:move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2" y="16"/>
                        <a:pt x="13" y="15"/>
                        <a:pt x="12" y="14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3" y="17"/>
                        <a:pt x="4" y="18"/>
                        <a:pt x="5" y="17"/>
                      </a:cubicBezTo>
                      <a:close/>
                      <a:moveTo>
                        <a:pt x="8" y="3"/>
                      </a:move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2" y="4"/>
                        <a:pt x="2" y="4"/>
                        <a:pt x="2" y="4"/>
                      </a:cubicBez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4" name="Freeform 618">
                  <a:extLst>
                    <a:ext uri="{FF2B5EF4-FFF2-40B4-BE49-F238E27FC236}">
                      <a16:creationId xmlns:a16="http://schemas.microsoft.com/office/drawing/2014/main" id="{40D7EA0A-9D80-406C-9837-234CC4A2E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5724" y="-1538989"/>
                  <a:ext cx="31816" cy="43180"/>
                </a:xfrm>
                <a:custGeom>
                  <a:avLst/>
                  <a:gdLst>
                    <a:gd name="T0" fmla="*/ 8 w 12"/>
                    <a:gd name="T1" fmla="*/ 13 h 16"/>
                    <a:gd name="T2" fmla="*/ 6 w 12"/>
                    <a:gd name="T3" fmla="*/ 0 h 16"/>
                    <a:gd name="T4" fmla="*/ 1 w 12"/>
                    <a:gd name="T5" fmla="*/ 0 h 16"/>
                    <a:gd name="T6" fmla="*/ 0 w 12"/>
                    <a:gd name="T7" fmla="*/ 1 h 16"/>
                    <a:gd name="T8" fmla="*/ 1 w 12"/>
                    <a:gd name="T9" fmla="*/ 2 h 16"/>
                    <a:gd name="T10" fmla="*/ 4 w 12"/>
                    <a:gd name="T11" fmla="*/ 2 h 16"/>
                    <a:gd name="T12" fmla="*/ 6 w 12"/>
                    <a:gd name="T13" fmla="*/ 14 h 16"/>
                    <a:gd name="T14" fmla="*/ 3 w 12"/>
                    <a:gd name="T15" fmla="*/ 14 h 16"/>
                    <a:gd name="T16" fmla="*/ 2 w 12"/>
                    <a:gd name="T17" fmla="*/ 15 h 16"/>
                    <a:gd name="T18" fmla="*/ 3 w 12"/>
                    <a:gd name="T19" fmla="*/ 16 h 16"/>
                    <a:gd name="T20" fmla="*/ 11 w 12"/>
                    <a:gd name="T21" fmla="*/ 15 h 16"/>
                    <a:gd name="T22" fmla="*/ 12 w 12"/>
                    <a:gd name="T23" fmla="*/ 14 h 16"/>
                    <a:gd name="T24" fmla="*/ 11 w 12"/>
                    <a:gd name="T25" fmla="*/ 9 h 16"/>
                    <a:gd name="T26" fmla="*/ 10 w 12"/>
                    <a:gd name="T27" fmla="*/ 8 h 16"/>
                    <a:gd name="T28" fmla="*/ 9 w 12"/>
                    <a:gd name="T29" fmla="*/ 9 h 16"/>
                    <a:gd name="T30" fmla="*/ 10 w 12"/>
                    <a:gd name="T31" fmla="*/ 13 h 16"/>
                    <a:gd name="T32" fmla="*/ 8 w 12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6">
                      <a:moveTo>
                        <a:pt x="8" y="13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2" y="14"/>
                        <a:pt x="2" y="14"/>
                        <a:pt x="2" y="15"/>
                      </a:cubicBezTo>
                      <a:cubicBezTo>
                        <a:pt x="2" y="16"/>
                        <a:pt x="3" y="16"/>
                        <a:pt x="3" y="16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5"/>
                        <a:pt x="12" y="14"/>
                        <a:pt x="12" y="14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8"/>
                        <a:pt x="11" y="8"/>
                        <a:pt x="10" y="8"/>
                      </a:cubicBezTo>
                      <a:cubicBezTo>
                        <a:pt x="9" y="8"/>
                        <a:pt x="9" y="8"/>
                        <a:pt x="9" y="9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lnTo>
                        <a:pt x="8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5" name="Freeform 619">
                  <a:extLst>
                    <a:ext uri="{FF2B5EF4-FFF2-40B4-BE49-F238E27FC236}">
                      <a16:creationId xmlns:a16="http://schemas.microsoft.com/office/drawing/2014/main" id="{E475021D-C3EC-4B8C-A54B-3255735203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46631" y="-1548080"/>
                  <a:ext cx="31816" cy="47725"/>
                </a:xfrm>
                <a:custGeom>
                  <a:avLst/>
                  <a:gdLst>
                    <a:gd name="T0" fmla="*/ 11 w 12"/>
                    <a:gd name="T1" fmla="*/ 13 h 17"/>
                    <a:gd name="T2" fmla="*/ 10 w 12"/>
                    <a:gd name="T3" fmla="*/ 2 h 17"/>
                    <a:gd name="T4" fmla="*/ 8 w 12"/>
                    <a:gd name="T5" fmla="*/ 0 h 17"/>
                    <a:gd name="T6" fmla="*/ 2 w 12"/>
                    <a:gd name="T7" fmla="*/ 1 h 17"/>
                    <a:gd name="T8" fmla="*/ 0 w 12"/>
                    <a:gd name="T9" fmla="*/ 3 h 17"/>
                    <a:gd name="T10" fmla="*/ 1 w 12"/>
                    <a:gd name="T11" fmla="*/ 15 h 17"/>
                    <a:gd name="T12" fmla="*/ 4 w 12"/>
                    <a:gd name="T13" fmla="*/ 17 h 17"/>
                    <a:gd name="T14" fmla="*/ 10 w 12"/>
                    <a:gd name="T15" fmla="*/ 16 h 17"/>
                    <a:gd name="T16" fmla="*/ 11 w 12"/>
                    <a:gd name="T17" fmla="*/ 13 h 17"/>
                    <a:gd name="T18" fmla="*/ 4 w 12"/>
                    <a:gd name="T19" fmla="*/ 15 h 17"/>
                    <a:gd name="T20" fmla="*/ 2 w 12"/>
                    <a:gd name="T21" fmla="*/ 3 h 17"/>
                    <a:gd name="T22" fmla="*/ 8 w 12"/>
                    <a:gd name="T23" fmla="*/ 2 h 17"/>
                    <a:gd name="T24" fmla="*/ 9 w 12"/>
                    <a:gd name="T25" fmla="*/ 14 h 17"/>
                    <a:gd name="T26" fmla="*/ 4 w 12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7">
                      <a:moveTo>
                        <a:pt x="11" y="13"/>
                      </a:move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6"/>
                        <a:pt x="3" y="17"/>
                        <a:pt x="4" y="17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1" y="16"/>
                        <a:pt x="12" y="15"/>
                        <a:pt x="11" y="13"/>
                      </a:cubicBezTo>
                      <a:close/>
                      <a:moveTo>
                        <a:pt x="4" y="15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lnTo>
                        <a:pt x="4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6" name="Freeform 620">
                  <a:extLst>
                    <a:ext uri="{FF2B5EF4-FFF2-40B4-BE49-F238E27FC236}">
                      <a16:creationId xmlns:a16="http://schemas.microsoft.com/office/drawing/2014/main" id="{E67E378C-BF3E-42B2-9503-04A6946034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87538" y="-1554897"/>
                  <a:ext cx="29544" cy="47725"/>
                </a:xfrm>
                <a:custGeom>
                  <a:avLst/>
                  <a:gdLst>
                    <a:gd name="T0" fmla="*/ 9 w 11"/>
                    <a:gd name="T1" fmla="*/ 16 h 17"/>
                    <a:gd name="T2" fmla="*/ 11 w 11"/>
                    <a:gd name="T3" fmla="*/ 14 h 17"/>
                    <a:gd name="T4" fmla="*/ 10 w 11"/>
                    <a:gd name="T5" fmla="*/ 2 h 17"/>
                    <a:gd name="T6" fmla="*/ 7 w 11"/>
                    <a:gd name="T7" fmla="*/ 0 h 17"/>
                    <a:gd name="T8" fmla="*/ 1 w 11"/>
                    <a:gd name="T9" fmla="*/ 1 h 17"/>
                    <a:gd name="T10" fmla="*/ 0 w 11"/>
                    <a:gd name="T11" fmla="*/ 3 h 17"/>
                    <a:gd name="T12" fmla="*/ 1 w 11"/>
                    <a:gd name="T13" fmla="*/ 15 h 17"/>
                    <a:gd name="T14" fmla="*/ 3 w 11"/>
                    <a:gd name="T15" fmla="*/ 17 h 17"/>
                    <a:gd name="T16" fmla="*/ 9 w 11"/>
                    <a:gd name="T17" fmla="*/ 16 h 17"/>
                    <a:gd name="T18" fmla="*/ 2 w 11"/>
                    <a:gd name="T19" fmla="*/ 3 h 17"/>
                    <a:gd name="T20" fmla="*/ 8 w 11"/>
                    <a:gd name="T21" fmla="*/ 2 h 17"/>
                    <a:gd name="T22" fmla="*/ 9 w 11"/>
                    <a:gd name="T23" fmla="*/ 14 h 17"/>
                    <a:gd name="T24" fmla="*/ 3 w 11"/>
                    <a:gd name="T25" fmla="*/ 15 h 17"/>
                    <a:gd name="T26" fmla="*/ 2 w 11"/>
                    <a:gd name="T27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7">
                      <a:moveTo>
                        <a:pt x="9" y="16"/>
                      </a:moveTo>
                      <a:cubicBezTo>
                        <a:pt x="11" y="16"/>
                        <a:pt x="11" y="15"/>
                        <a:pt x="11" y="14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7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lnTo>
                        <a:pt x="9" y="16"/>
                      </a:lnTo>
                      <a:close/>
                      <a:moveTo>
                        <a:pt x="2" y="3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3" y="15"/>
                        <a:pt x="3" y="15"/>
                        <a:pt x="3" y="15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7" name="Freeform 621">
                  <a:extLst>
                    <a:ext uri="{FF2B5EF4-FFF2-40B4-BE49-F238E27FC236}">
                      <a16:creationId xmlns:a16="http://schemas.microsoft.com/office/drawing/2014/main" id="{7DEC5508-9C11-4C9F-AE64-815AA95C76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6172" y="-1557170"/>
                  <a:ext cx="34089" cy="45452"/>
                </a:xfrm>
                <a:custGeom>
                  <a:avLst/>
                  <a:gdLst>
                    <a:gd name="T0" fmla="*/ 12 w 12"/>
                    <a:gd name="T1" fmla="*/ 14 h 16"/>
                    <a:gd name="T2" fmla="*/ 11 w 12"/>
                    <a:gd name="T3" fmla="*/ 9 h 16"/>
                    <a:gd name="T4" fmla="*/ 10 w 12"/>
                    <a:gd name="T5" fmla="*/ 8 h 16"/>
                    <a:gd name="T6" fmla="*/ 9 w 12"/>
                    <a:gd name="T7" fmla="*/ 9 h 16"/>
                    <a:gd name="T8" fmla="*/ 10 w 12"/>
                    <a:gd name="T9" fmla="*/ 13 h 16"/>
                    <a:gd name="T10" fmla="*/ 8 w 12"/>
                    <a:gd name="T11" fmla="*/ 14 h 16"/>
                    <a:gd name="T12" fmla="*/ 6 w 12"/>
                    <a:gd name="T13" fmla="*/ 0 h 16"/>
                    <a:gd name="T14" fmla="*/ 1 w 12"/>
                    <a:gd name="T15" fmla="*/ 0 h 16"/>
                    <a:gd name="T16" fmla="*/ 0 w 12"/>
                    <a:gd name="T17" fmla="*/ 1 h 16"/>
                    <a:gd name="T18" fmla="*/ 1 w 12"/>
                    <a:gd name="T19" fmla="*/ 2 h 16"/>
                    <a:gd name="T20" fmla="*/ 4 w 12"/>
                    <a:gd name="T21" fmla="*/ 2 h 16"/>
                    <a:gd name="T22" fmla="*/ 6 w 12"/>
                    <a:gd name="T23" fmla="*/ 14 h 16"/>
                    <a:gd name="T24" fmla="*/ 3 w 12"/>
                    <a:gd name="T25" fmla="*/ 14 h 16"/>
                    <a:gd name="T26" fmla="*/ 2 w 12"/>
                    <a:gd name="T27" fmla="*/ 15 h 16"/>
                    <a:gd name="T28" fmla="*/ 3 w 12"/>
                    <a:gd name="T29" fmla="*/ 16 h 16"/>
                    <a:gd name="T30" fmla="*/ 11 w 12"/>
                    <a:gd name="T31" fmla="*/ 15 h 16"/>
                    <a:gd name="T32" fmla="*/ 12 w 12"/>
                    <a:gd name="T33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" h="16">
                      <a:moveTo>
                        <a:pt x="12" y="14"/>
                      </a:move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8"/>
                        <a:pt x="11" y="8"/>
                        <a:pt x="10" y="8"/>
                      </a:cubicBezTo>
                      <a:cubicBezTo>
                        <a:pt x="9" y="8"/>
                        <a:pt x="9" y="9"/>
                        <a:pt x="9" y="9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2" y="14"/>
                        <a:pt x="2" y="14"/>
                        <a:pt x="2" y="15"/>
                      </a:cubicBezTo>
                      <a:cubicBezTo>
                        <a:pt x="2" y="16"/>
                        <a:pt x="2" y="16"/>
                        <a:pt x="3" y="16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5"/>
                        <a:pt x="12" y="15"/>
                        <a:pt x="1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8" name="Freeform 622">
                  <a:extLst>
                    <a:ext uri="{FF2B5EF4-FFF2-40B4-BE49-F238E27FC236}">
                      <a16:creationId xmlns:a16="http://schemas.microsoft.com/office/drawing/2014/main" id="{A8C42A59-FFAD-415E-8143-D27EB453FA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67079" y="-1561715"/>
                  <a:ext cx="34089" cy="45452"/>
                </a:xfrm>
                <a:custGeom>
                  <a:avLst/>
                  <a:gdLst>
                    <a:gd name="T0" fmla="*/ 11 w 12"/>
                    <a:gd name="T1" fmla="*/ 14 h 17"/>
                    <a:gd name="T2" fmla="*/ 10 w 12"/>
                    <a:gd name="T3" fmla="*/ 2 h 17"/>
                    <a:gd name="T4" fmla="*/ 8 w 12"/>
                    <a:gd name="T5" fmla="*/ 0 h 17"/>
                    <a:gd name="T6" fmla="*/ 2 w 12"/>
                    <a:gd name="T7" fmla="*/ 1 h 17"/>
                    <a:gd name="T8" fmla="*/ 0 w 12"/>
                    <a:gd name="T9" fmla="*/ 3 h 17"/>
                    <a:gd name="T10" fmla="*/ 1 w 12"/>
                    <a:gd name="T11" fmla="*/ 15 h 17"/>
                    <a:gd name="T12" fmla="*/ 4 w 12"/>
                    <a:gd name="T13" fmla="*/ 17 h 17"/>
                    <a:gd name="T14" fmla="*/ 10 w 12"/>
                    <a:gd name="T15" fmla="*/ 16 h 17"/>
                    <a:gd name="T16" fmla="*/ 11 w 12"/>
                    <a:gd name="T17" fmla="*/ 14 h 17"/>
                    <a:gd name="T18" fmla="*/ 3 w 12"/>
                    <a:gd name="T19" fmla="*/ 15 h 17"/>
                    <a:gd name="T20" fmla="*/ 2 w 12"/>
                    <a:gd name="T21" fmla="*/ 3 h 17"/>
                    <a:gd name="T22" fmla="*/ 8 w 12"/>
                    <a:gd name="T23" fmla="*/ 2 h 17"/>
                    <a:gd name="T24" fmla="*/ 9 w 12"/>
                    <a:gd name="T25" fmla="*/ 14 h 17"/>
                    <a:gd name="T26" fmla="*/ 3 w 12"/>
                    <a:gd name="T27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7">
                      <a:moveTo>
                        <a:pt x="11" y="14"/>
                      </a:move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6"/>
                        <a:pt x="2" y="17"/>
                        <a:pt x="4" y="17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1" y="16"/>
                        <a:pt x="12" y="15"/>
                        <a:pt x="11" y="14"/>
                      </a:cubicBezTo>
                      <a:close/>
                      <a:moveTo>
                        <a:pt x="3" y="15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lnTo>
                        <a:pt x="3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9" name="Freeform 623">
                  <a:extLst>
                    <a:ext uri="{FF2B5EF4-FFF2-40B4-BE49-F238E27FC236}">
                      <a16:creationId xmlns:a16="http://schemas.microsoft.com/office/drawing/2014/main" id="{513331BD-3C07-47C8-AF16-C98A29F670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10259" y="-1563988"/>
                  <a:ext cx="29544" cy="45452"/>
                </a:xfrm>
                <a:custGeom>
                  <a:avLst/>
                  <a:gdLst>
                    <a:gd name="T0" fmla="*/ 11 w 11"/>
                    <a:gd name="T1" fmla="*/ 14 h 17"/>
                    <a:gd name="T2" fmla="*/ 10 w 11"/>
                    <a:gd name="T3" fmla="*/ 2 h 17"/>
                    <a:gd name="T4" fmla="*/ 8 w 11"/>
                    <a:gd name="T5" fmla="*/ 0 h 17"/>
                    <a:gd name="T6" fmla="*/ 2 w 11"/>
                    <a:gd name="T7" fmla="*/ 1 h 17"/>
                    <a:gd name="T8" fmla="*/ 0 w 11"/>
                    <a:gd name="T9" fmla="*/ 3 h 17"/>
                    <a:gd name="T10" fmla="*/ 1 w 11"/>
                    <a:gd name="T11" fmla="*/ 15 h 17"/>
                    <a:gd name="T12" fmla="*/ 3 w 11"/>
                    <a:gd name="T13" fmla="*/ 16 h 17"/>
                    <a:gd name="T14" fmla="*/ 9 w 11"/>
                    <a:gd name="T15" fmla="*/ 16 h 17"/>
                    <a:gd name="T16" fmla="*/ 11 w 11"/>
                    <a:gd name="T17" fmla="*/ 14 h 17"/>
                    <a:gd name="T18" fmla="*/ 3 w 11"/>
                    <a:gd name="T19" fmla="*/ 14 h 17"/>
                    <a:gd name="T20" fmla="*/ 2 w 11"/>
                    <a:gd name="T21" fmla="*/ 3 h 17"/>
                    <a:gd name="T22" fmla="*/ 8 w 11"/>
                    <a:gd name="T23" fmla="*/ 2 h 17"/>
                    <a:gd name="T24" fmla="*/ 9 w 11"/>
                    <a:gd name="T25" fmla="*/ 14 h 17"/>
                    <a:gd name="T26" fmla="*/ 3 w 11"/>
                    <a:gd name="T2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7">
                      <a:moveTo>
                        <a:pt x="11" y="14"/>
                      </a:move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6"/>
                        <a:pt x="2" y="17"/>
                        <a:pt x="3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6"/>
                        <a:pt x="11" y="15"/>
                        <a:pt x="11" y="14"/>
                      </a:cubicBezTo>
                      <a:close/>
                      <a:moveTo>
                        <a:pt x="3" y="14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0" name="Freeform 624">
                  <a:extLst>
                    <a:ext uri="{FF2B5EF4-FFF2-40B4-BE49-F238E27FC236}">
                      <a16:creationId xmlns:a16="http://schemas.microsoft.com/office/drawing/2014/main" id="{7FEB1E6C-0D55-42B6-846F-1E079DA07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1166" y="-1568533"/>
                  <a:ext cx="29544" cy="47725"/>
                </a:xfrm>
                <a:custGeom>
                  <a:avLst/>
                  <a:gdLst>
                    <a:gd name="T0" fmla="*/ 11 w 11"/>
                    <a:gd name="T1" fmla="*/ 15 h 17"/>
                    <a:gd name="T2" fmla="*/ 11 w 11"/>
                    <a:gd name="T3" fmla="*/ 10 h 17"/>
                    <a:gd name="T4" fmla="*/ 10 w 11"/>
                    <a:gd name="T5" fmla="*/ 9 h 17"/>
                    <a:gd name="T6" fmla="*/ 9 w 11"/>
                    <a:gd name="T7" fmla="*/ 10 h 17"/>
                    <a:gd name="T8" fmla="*/ 9 w 11"/>
                    <a:gd name="T9" fmla="*/ 14 h 17"/>
                    <a:gd name="T10" fmla="*/ 7 w 11"/>
                    <a:gd name="T11" fmla="*/ 14 h 17"/>
                    <a:gd name="T12" fmla="*/ 6 w 11"/>
                    <a:gd name="T13" fmla="*/ 0 h 17"/>
                    <a:gd name="T14" fmla="*/ 1 w 11"/>
                    <a:gd name="T15" fmla="*/ 1 h 17"/>
                    <a:gd name="T16" fmla="*/ 0 w 11"/>
                    <a:gd name="T17" fmla="*/ 2 h 17"/>
                    <a:gd name="T18" fmla="*/ 1 w 11"/>
                    <a:gd name="T19" fmla="*/ 3 h 17"/>
                    <a:gd name="T20" fmla="*/ 4 w 11"/>
                    <a:gd name="T21" fmla="*/ 3 h 17"/>
                    <a:gd name="T22" fmla="*/ 5 w 11"/>
                    <a:gd name="T23" fmla="*/ 14 h 17"/>
                    <a:gd name="T24" fmla="*/ 2 w 11"/>
                    <a:gd name="T25" fmla="*/ 15 h 17"/>
                    <a:gd name="T26" fmla="*/ 1 w 11"/>
                    <a:gd name="T27" fmla="*/ 16 h 17"/>
                    <a:gd name="T28" fmla="*/ 2 w 11"/>
                    <a:gd name="T29" fmla="*/ 17 h 17"/>
                    <a:gd name="T30" fmla="*/ 10 w 11"/>
                    <a:gd name="T31" fmla="*/ 16 h 17"/>
                    <a:gd name="T32" fmla="*/ 11 w 11"/>
                    <a:gd name="T3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" h="17">
                      <a:moveTo>
                        <a:pt x="11" y="15"/>
                      </a:move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1" y="9"/>
                        <a:pt x="10" y="9"/>
                        <a:pt x="10" y="9"/>
                      </a:cubicBezTo>
                      <a:cubicBezTo>
                        <a:pt x="9" y="9"/>
                        <a:pt x="9" y="10"/>
                        <a:pt x="9" y="10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5"/>
                        <a:pt x="1" y="15"/>
                        <a:pt x="1" y="16"/>
                      </a:cubicBezTo>
                      <a:cubicBezTo>
                        <a:pt x="1" y="16"/>
                        <a:pt x="1" y="17"/>
                        <a:pt x="2" y="17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0" y="16"/>
                        <a:pt x="11" y="16"/>
                        <a:pt x="11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1" name="Freeform 625">
                  <a:extLst>
                    <a:ext uri="{FF2B5EF4-FFF2-40B4-BE49-F238E27FC236}">
                      <a16:creationId xmlns:a16="http://schemas.microsoft.com/office/drawing/2014/main" id="{43A05B50-D34F-4428-B78A-5949486D2D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92073" y="-1568533"/>
                  <a:ext cx="31816" cy="45452"/>
                </a:xfrm>
                <a:custGeom>
                  <a:avLst/>
                  <a:gdLst>
                    <a:gd name="T0" fmla="*/ 11 w 11"/>
                    <a:gd name="T1" fmla="*/ 14 h 16"/>
                    <a:gd name="T2" fmla="*/ 10 w 11"/>
                    <a:gd name="T3" fmla="*/ 2 h 16"/>
                    <a:gd name="T4" fmla="*/ 8 w 11"/>
                    <a:gd name="T5" fmla="*/ 0 h 16"/>
                    <a:gd name="T6" fmla="*/ 2 w 11"/>
                    <a:gd name="T7" fmla="*/ 0 h 16"/>
                    <a:gd name="T8" fmla="*/ 0 w 11"/>
                    <a:gd name="T9" fmla="*/ 2 h 16"/>
                    <a:gd name="T10" fmla="*/ 0 w 11"/>
                    <a:gd name="T11" fmla="*/ 14 h 16"/>
                    <a:gd name="T12" fmla="*/ 3 w 11"/>
                    <a:gd name="T13" fmla="*/ 16 h 16"/>
                    <a:gd name="T14" fmla="*/ 9 w 11"/>
                    <a:gd name="T15" fmla="*/ 16 h 16"/>
                    <a:gd name="T16" fmla="*/ 11 w 11"/>
                    <a:gd name="T17" fmla="*/ 14 h 16"/>
                    <a:gd name="T18" fmla="*/ 3 w 11"/>
                    <a:gd name="T19" fmla="*/ 14 h 16"/>
                    <a:gd name="T20" fmla="*/ 2 w 11"/>
                    <a:gd name="T21" fmla="*/ 2 h 16"/>
                    <a:gd name="T22" fmla="*/ 8 w 11"/>
                    <a:gd name="T23" fmla="*/ 2 h 16"/>
                    <a:gd name="T24" fmla="*/ 9 w 11"/>
                    <a:gd name="T25" fmla="*/ 14 h 16"/>
                    <a:gd name="T26" fmla="*/ 3 w 11"/>
                    <a:gd name="T27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6">
                      <a:moveTo>
                        <a:pt x="11" y="14"/>
                      </a:move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5"/>
                        <a:pt x="1" y="16"/>
                        <a:pt x="3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6"/>
                        <a:pt x="11" y="15"/>
                        <a:pt x="11" y="14"/>
                      </a:cubicBezTo>
                      <a:close/>
                      <a:moveTo>
                        <a:pt x="3" y="14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4"/>
                        <a:pt x="9" y="14"/>
                        <a:pt x="9" y="14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2" name="Freeform 626">
                  <a:extLst>
                    <a:ext uri="{FF2B5EF4-FFF2-40B4-BE49-F238E27FC236}">
                      <a16:creationId xmlns:a16="http://schemas.microsoft.com/office/drawing/2014/main" id="{8E8E9C30-F7D6-4D60-9404-041AEB34F6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32979" y="-1568533"/>
                  <a:ext cx="29544" cy="45452"/>
                </a:xfrm>
                <a:custGeom>
                  <a:avLst/>
                  <a:gdLst>
                    <a:gd name="T0" fmla="*/ 2 w 10"/>
                    <a:gd name="T1" fmla="*/ 16 h 16"/>
                    <a:gd name="T2" fmla="*/ 8 w 10"/>
                    <a:gd name="T3" fmla="*/ 16 h 16"/>
                    <a:gd name="T4" fmla="*/ 10 w 10"/>
                    <a:gd name="T5" fmla="*/ 14 h 16"/>
                    <a:gd name="T6" fmla="*/ 10 w 10"/>
                    <a:gd name="T7" fmla="*/ 2 h 16"/>
                    <a:gd name="T8" fmla="*/ 8 w 10"/>
                    <a:gd name="T9" fmla="*/ 0 h 16"/>
                    <a:gd name="T10" fmla="*/ 2 w 10"/>
                    <a:gd name="T11" fmla="*/ 0 h 16"/>
                    <a:gd name="T12" fmla="*/ 0 w 10"/>
                    <a:gd name="T13" fmla="*/ 2 h 16"/>
                    <a:gd name="T14" fmla="*/ 0 w 10"/>
                    <a:gd name="T15" fmla="*/ 14 h 16"/>
                    <a:gd name="T16" fmla="*/ 2 w 10"/>
                    <a:gd name="T17" fmla="*/ 16 h 16"/>
                    <a:gd name="T18" fmla="*/ 8 w 10"/>
                    <a:gd name="T19" fmla="*/ 2 h 16"/>
                    <a:gd name="T20" fmla="*/ 8 w 10"/>
                    <a:gd name="T21" fmla="*/ 14 h 16"/>
                    <a:gd name="T22" fmla="*/ 2 w 10"/>
                    <a:gd name="T23" fmla="*/ 14 h 16"/>
                    <a:gd name="T24" fmla="*/ 2 w 10"/>
                    <a:gd name="T25" fmla="*/ 2 h 16"/>
                    <a:gd name="T26" fmla="*/ 8 w 10"/>
                    <a:gd name="T27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6">
                      <a:moveTo>
                        <a:pt x="2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5"/>
                        <a:pt x="10" y="14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5"/>
                        <a:pt x="1" y="16"/>
                        <a:pt x="2" y="16"/>
                      </a:cubicBezTo>
                      <a:close/>
                      <a:moveTo>
                        <a:pt x="8" y="2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2"/>
                        <a:pt x="2" y="2"/>
                        <a:pt x="2" y="2"/>
                      </a:cubicBez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3" name="Freeform 627">
                  <a:extLst>
                    <a:ext uri="{FF2B5EF4-FFF2-40B4-BE49-F238E27FC236}">
                      <a16:creationId xmlns:a16="http://schemas.microsoft.com/office/drawing/2014/main" id="{2D607F19-1F94-4B72-8E84-D97B417B3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6159" y="-1568533"/>
                  <a:ext cx="27271" cy="45452"/>
                </a:xfrm>
                <a:custGeom>
                  <a:avLst/>
                  <a:gdLst>
                    <a:gd name="T0" fmla="*/ 10 w 10"/>
                    <a:gd name="T1" fmla="*/ 15 h 16"/>
                    <a:gd name="T2" fmla="*/ 10 w 10"/>
                    <a:gd name="T3" fmla="*/ 10 h 16"/>
                    <a:gd name="T4" fmla="*/ 9 w 10"/>
                    <a:gd name="T5" fmla="*/ 9 h 16"/>
                    <a:gd name="T6" fmla="*/ 8 w 10"/>
                    <a:gd name="T7" fmla="*/ 10 h 16"/>
                    <a:gd name="T8" fmla="*/ 8 w 10"/>
                    <a:gd name="T9" fmla="*/ 14 h 16"/>
                    <a:gd name="T10" fmla="*/ 6 w 10"/>
                    <a:gd name="T11" fmla="*/ 14 h 16"/>
                    <a:gd name="T12" fmla="*/ 6 w 10"/>
                    <a:gd name="T13" fmla="*/ 0 h 16"/>
                    <a:gd name="T14" fmla="*/ 1 w 10"/>
                    <a:gd name="T15" fmla="*/ 0 h 16"/>
                    <a:gd name="T16" fmla="*/ 0 w 10"/>
                    <a:gd name="T17" fmla="*/ 1 h 16"/>
                    <a:gd name="T18" fmla="*/ 1 w 10"/>
                    <a:gd name="T19" fmla="*/ 2 h 16"/>
                    <a:gd name="T20" fmla="*/ 4 w 10"/>
                    <a:gd name="T21" fmla="*/ 2 h 16"/>
                    <a:gd name="T22" fmla="*/ 4 w 10"/>
                    <a:gd name="T23" fmla="*/ 14 h 16"/>
                    <a:gd name="T24" fmla="*/ 1 w 10"/>
                    <a:gd name="T25" fmla="*/ 14 h 16"/>
                    <a:gd name="T26" fmla="*/ 0 w 10"/>
                    <a:gd name="T27" fmla="*/ 15 h 16"/>
                    <a:gd name="T28" fmla="*/ 1 w 10"/>
                    <a:gd name="T29" fmla="*/ 16 h 16"/>
                    <a:gd name="T30" fmla="*/ 9 w 10"/>
                    <a:gd name="T31" fmla="*/ 16 h 16"/>
                    <a:gd name="T32" fmla="*/ 10 w 10"/>
                    <a:gd name="T33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" h="16">
                      <a:moveTo>
                        <a:pt x="10" y="15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9"/>
                        <a:pt x="10" y="9"/>
                        <a:pt x="9" y="9"/>
                      </a:cubicBezTo>
                      <a:cubicBezTo>
                        <a:pt x="8" y="9"/>
                        <a:pt x="8" y="9"/>
                        <a:pt x="8" y="10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0" y="14"/>
                        <a:pt x="0" y="14"/>
                        <a:pt x="0" y="15"/>
                      </a:cubicBezTo>
                      <a:cubicBezTo>
                        <a:pt x="0" y="15"/>
                        <a:pt x="0" y="16"/>
                        <a:pt x="1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9" y="16"/>
                        <a:pt x="10" y="16"/>
                        <a:pt x="10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4" name="Freeform 628">
                  <a:extLst>
                    <a:ext uri="{FF2B5EF4-FFF2-40B4-BE49-F238E27FC236}">
                      <a16:creationId xmlns:a16="http://schemas.microsoft.com/office/drawing/2014/main" id="{BA27501A-110E-40E6-BE09-BB14907A80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14793" y="-1568533"/>
                  <a:ext cx="29544" cy="45452"/>
                </a:xfrm>
                <a:custGeom>
                  <a:avLst/>
                  <a:gdLst>
                    <a:gd name="T0" fmla="*/ 11 w 11"/>
                    <a:gd name="T1" fmla="*/ 14 h 16"/>
                    <a:gd name="T2" fmla="*/ 11 w 11"/>
                    <a:gd name="T3" fmla="*/ 2 h 16"/>
                    <a:gd name="T4" fmla="*/ 9 w 11"/>
                    <a:gd name="T5" fmla="*/ 0 h 16"/>
                    <a:gd name="T6" fmla="*/ 3 w 11"/>
                    <a:gd name="T7" fmla="*/ 0 h 16"/>
                    <a:gd name="T8" fmla="*/ 1 w 11"/>
                    <a:gd name="T9" fmla="*/ 2 h 16"/>
                    <a:gd name="T10" fmla="*/ 1 w 11"/>
                    <a:gd name="T11" fmla="*/ 14 h 16"/>
                    <a:gd name="T12" fmla="*/ 3 w 11"/>
                    <a:gd name="T13" fmla="*/ 16 h 16"/>
                    <a:gd name="T14" fmla="*/ 9 w 11"/>
                    <a:gd name="T15" fmla="*/ 16 h 16"/>
                    <a:gd name="T16" fmla="*/ 11 w 11"/>
                    <a:gd name="T17" fmla="*/ 14 h 16"/>
                    <a:gd name="T18" fmla="*/ 9 w 11"/>
                    <a:gd name="T19" fmla="*/ 14 h 16"/>
                    <a:gd name="T20" fmla="*/ 3 w 11"/>
                    <a:gd name="T21" fmla="*/ 14 h 16"/>
                    <a:gd name="T22" fmla="*/ 3 w 11"/>
                    <a:gd name="T23" fmla="*/ 2 h 16"/>
                    <a:gd name="T24" fmla="*/ 9 w 11"/>
                    <a:gd name="T25" fmla="*/ 2 h 16"/>
                    <a:gd name="T26" fmla="*/ 9 w 11"/>
                    <a:gd name="T27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6">
                      <a:moveTo>
                        <a:pt x="11" y="14"/>
                      </a:move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1" y="1"/>
                        <a:pt x="1" y="2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0" y="15"/>
                        <a:pt x="1" y="16"/>
                        <a:pt x="3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6"/>
                        <a:pt x="11" y="15"/>
                        <a:pt x="11" y="14"/>
                      </a:cubicBezTo>
                      <a:close/>
                      <a:moveTo>
                        <a:pt x="9" y="14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lnTo>
                        <a:pt x="9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5ACB3CBC-BC00-4369-825D-2B779550D719}"/>
                </a:ext>
              </a:extLst>
            </p:cNvPr>
            <p:cNvGrpSpPr/>
            <p:nvPr userDrawn="1"/>
          </p:nvGrpSpPr>
          <p:grpSpPr>
            <a:xfrm>
              <a:off x="7278638" y="-104471"/>
              <a:ext cx="7443739" cy="7443738"/>
              <a:chOff x="7278638" y="-104471"/>
              <a:chExt cx="7443739" cy="7443738"/>
            </a:xfrm>
          </p:grpSpPr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B8ADCA33-19AD-45B2-9451-1B90ECD6B7D1}"/>
                  </a:ext>
                </a:extLst>
              </p:cNvPr>
              <p:cNvGrpSpPr/>
              <p:nvPr/>
            </p:nvGrpSpPr>
            <p:grpSpPr>
              <a:xfrm>
                <a:off x="8668737" y="1258168"/>
                <a:ext cx="4711200" cy="4705198"/>
                <a:chOff x="6242051" y="779463"/>
                <a:chExt cx="2492375" cy="2489200"/>
              </a:xfrm>
              <a:solidFill>
                <a:schemeClr val="accent1">
                  <a:alpha val="36000"/>
                </a:schemeClr>
              </a:solidFill>
            </p:grpSpPr>
            <p:sp>
              <p:nvSpPr>
                <p:cNvPr id="334" name="Freeform 183">
                  <a:extLst>
                    <a:ext uri="{FF2B5EF4-FFF2-40B4-BE49-F238E27FC236}">
                      <a16:creationId xmlns:a16="http://schemas.microsoft.com/office/drawing/2014/main" id="{17FDAF5D-D0B1-46E3-B09E-256DE5866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3951" y="893763"/>
                  <a:ext cx="26988" cy="465138"/>
                </a:xfrm>
                <a:custGeom>
                  <a:avLst/>
                  <a:gdLst>
                    <a:gd name="T0" fmla="*/ 7 w 14"/>
                    <a:gd name="T1" fmla="*/ 241 h 241"/>
                    <a:gd name="T2" fmla="*/ 8 w 14"/>
                    <a:gd name="T3" fmla="*/ 241 h 241"/>
                    <a:gd name="T4" fmla="*/ 12 w 14"/>
                    <a:gd name="T5" fmla="*/ 237 h 241"/>
                    <a:gd name="T6" fmla="*/ 14 w 14"/>
                    <a:gd name="T7" fmla="*/ 4 h 241"/>
                    <a:gd name="T8" fmla="*/ 13 w 14"/>
                    <a:gd name="T9" fmla="*/ 1 h 241"/>
                    <a:gd name="T10" fmla="*/ 10 w 14"/>
                    <a:gd name="T11" fmla="*/ 0 h 241"/>
                    <a:gd name="T12" fmla="*/ 4 w 14"/>
                    <a:gd name="T13" fmla="*/ 0 h 241"/>
                    <a:gd name="T14" fmla="*/ 1 w 14"/>
                    <a:gd name="T15" fmla="*/ 1 h 241"/>
                    <a:gd name="T16" fmla="*/ 0 w 14"/>
                    <a:gd name="T17" fmla="*/ 4 h 241"/>
                    <a:gd name="T18" fmla="*/ 3 w 14"/>
                    <a:gd name="T19" fmla="*/ 237 h 241"/>
                    <a:gd name="T20" fmla="*/ 7 w 14"/>
                    <a:gd name="T21" fmla="*/ 241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241">
                      <a:moveTo>
                        <a:pt x="7" y="241"/>
                      </a:moveTo>
                      <a:cubicBezTo>
                        <a:pt x="8" y="241"/>
                        <a:pt x="8" y="241"/>
                        <a:pt x="8" y="241"/>
                      </a:cubicBezTo>
                      <a:cubicBezTo>
                        <a:pt x="10" y="241"/>
                        <a:pt x="12" y="240"/>
                        <a:pt x="12" y="237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0"/>
                        <a:pt x="12" y="0"/>
                        <a:pt x="1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3" y="237"/>
                        <a:pt x="3" y="237"/>
                        <a:pt x="3" y="237"/>
                      </a:cubicBezTo>
                      <a:cubicBezTo>
                        <a:pt x="3" y="240"/>
                        <a:pt x="5" y="241"/>
                        <a:pt x="7" y="24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5" name="Freeform 184">
                  <a:extLst>
                    <a:ext uri="{FF2B5EF4-FFF2-40B4-BE49-F238E27FC236}">
                      <a16:creationId xmlns:a16="http://schemas.microsoft.com/office/drawing/2014/main" id="{C5A9C8B9-3E3A-43F8-B88F-AA477F05E1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1064" y="1065213"/>
                  <a:ext cx="100013" cy="317500"/>
                </a:xfrm>
                <a:custGeom>
                  <a:avLst/>
                  <a:gdLst>
                    <a:gd name="T0" fmla="*/ 1 w 51"/>
                    <a:gd name="T1" fmla="*/ 7 h 164"/>
                    <a:gd name="T2" fmla="*/ 42 w 51"/>
                    <a:gd name="T3" fmla="*/ 160 h 164"/>
                    <a:gd name="T4" fmla="*/ 47 w 51"/>
                    <a:gd name="T5" fmla="*/ 163 h 164"/>
                    <a:gd name="T6" fmla="*/ 48 w 51"/>
                    <a:gd name="T7" fmla="*/ 163 h 164"/>
                    <a:gd name="T8" fmla="*/ 51 w 51"/>
                    <a:gd name="T9" fmla="*/ 158 h 164"/>
                    <a:gd name="T10" fmla="*/ 13 w 51"/>
                    <a:gd name="T11" fmla="*/ 4 h 164"/>
                    <a:gd name="T12" fmla="*/ 11 w 51"/>
                    <a:gd name="T13" fmla="*/ 1 h 164"/>
                    <a:gd name="T14" fmla="*/ 8 w 51"/>
                    <a:gd name="T15" fmla="*/ 1 h 164"/>
                    <a:gd name="T16" fmla="*/ 4 w 51"/>
                    <a:gd name="T17" fmla="*/ 2 h 164"/>
                    <a:gd name="T18" fmla="*/ 1 w 51"/>
                    <a:gd name="T19" fmla="*/ 3 h 164"/>
                    <a:gd name="T20" fmla="*/ 1 w 51"/>
                    <a:gd name="T21" fmla="*/ 7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1" h="164">
                      <a:moveTo>
                        <a:pt x="1" y="7"/>
                      </a:moveTo>
                      <a:cubicBezTo>
                        <a:pt x="13" y="59"/>
                        <a:pt x="30" y="109"/>
                        <a:pt x="42" y="160"/>
                      </a:cubicBezTo>
                      <a:cubicBezTo>
                        <a:pt x="43" y="162"/>
                        <a:pt x="45" y="164"/>
                        <a:pt x="47" y="163"/>
                      </a:cubicBezTo>
                      <a:cubicBezTo>
                        <a:pt x="48" y="163"/>
                        <a:pt x="48" y="163"/>
                        <a:pt x="48" y="163"/>
                      </a:cubicBezTo>
                      <a:cubicBezTo>
                        <a:pt x="50" y="163"/>
                        <a:pt x="51" y="160"/>
                        <a:pt x="51" y="158"/>
                      </a:cubicBezTo>
                      <a:cubicBezTo>
                        <a:pt x="40" y="106"/>
                        <a:pt x="24" y="55"/>
                        <a:pt x="13" y="4"/>
                      </a:cubicBezTo>
                      <a:cubicBezTo>
                        <a:pt x="13" y="3"/>
                        <a:pt x="12" y="2"/>
                        <a:pt x="11" y="1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2"/>
                        <a:pt x="2" y="3"/>
                        <a:pt x="1" y="3"/>
                      </a:cubicBezTo>
                      <a:cubicBezTo>
                        <a:pt x="1" y="4"/>
                        <a:pt x="0" y="5"/>
                        <a:pt x="1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6" name="Freeform 185">
                  <a:extLst>
                    <a:ext uri="{FF2B5EF4-FFF2-40B4-BE49-F238E27FC236}">
                      <a16:creationId xmlns:a16="http://schemas.microsoft.com/office/drawing/2014/main" id="{8856F84A-270F-4421-8B11-6B6B31610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4551" y="925513"/>
                  <a:ext cx="41275" cy="68263"/>
                </a:xfrm>
                <a:custGeom>
                  <a:avLst/>
                  <a:gdLst>
                    <a:gd name="T0" fmla="*/ 7 w 21"/>
                    <a:gd name="T1" fmla="*/ 31 h 35"/>
                    <a:gd name="T2" fmla="*/ 12 w 21"/>
                    <a:gd name="T3" fmla="*/ 34 h 35"/>
                    <a:gd name="T4" fmla="*/ 17 w 21"/>
                    <a:gd name="T5" fmla="*/ 33 h 35"/>
                    <a:gd name="T6" fmla="*/ 20 w 21"/>
                    <a:gd name="T7" fmla="*/ 28 h 35"/>
                    <a:gd name="T8" fmla="*/ 14 w 21"/>
                    <a:gd name="T9" fmla="*/ 3 h 35"/>
                    <a:gd name="T10" fmla="*/ 13 w 21"/>
                    <a:gd name="T11" fmla="*/ 1 h 35"/>
                    <a:gd name="T12" fmla="*/ 9 w 21"/>
                    <a:gd name="T13" fmla="*/ 0 h 35"/>
                    <a:gd name="T14" fmla="*/ 3 w 21"/>
                    <a:gd name="T15" fmla="*/ 2 h 35"/>
                    <a:gd name="T16" fmla="*/ 1 w 21"/>
                    <a:gd name="T17" fmla="*/ 4 h 35"/>
                    <a:gd name="T18" fmla="*/ 0 w 21"/>
                    <a:gd name="T19" fmla="*/ 7 h 35"/>
                    <a:gd name="T20" fmla="*/ 7 w 21"/>
                    <a:gd name="T21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" h="35">
                      <a:moveTo>
                        <a:pt x="7" y="31"/>
                      </a:moveTo>
                      <a:cubicBezTo>
                        <a:pt x="8" y="33"/>
                        <a:pt x="10" y="35"/>
                        <a:pt x="12" y="34"/>
                      </a:cubicBezTo>
                      <a:cubicBezTo>
                        <a:pt x="17" y="33"/>
                        <a:pt x="17" y="33"/>
                        <a:pt x="17" y="33"/>
                      </a:cubicBezTo>
                      <a:cubicBezTo>
                        <a:pt x="20" y="32"/>
                        <a:pt x="21" y="30"/>
                        <a:pt x="20" y="28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2"/>
                        <a:pt x="13" y="1"/>
                        <a:pt x="13" y="1"/>
                      </a:cubicBezTo>
                      <a:cubicBezTo>
                        <a:pt x="12" y="0"/>
                        <a:pt x="11" y="0"/>
                        <a:pt x="9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1" y="3"/>
                        <a:pt x="1" y="4"/>
                      </a:cubicBezTo>
                      <a:cubicBezTo>
                        <a:pt x="0" y="5"/>
                        <a:pt x="0" y="6"/>
                        <a:pt x="0" y="7"/>
                      </a:cubicBezTo>
                      <a:lnTo>
                        <a:pt x="7" y="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7" name="Freeform 186">
                  <a:extLst>
                    <a:ext uri="{FF2B5EF4-FFF2-40B4-BE49-F238E27FC236}">
                      <a16:creationId xmlns:a16="http://schemas.microsoft.com/office/drawing/2014/main" id="{7B673AAF-D317-4857-8D87-E26F37A896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16751" y="1177926"/>
                  <a:ext cx="157163" cy="266700"/>
                </a:xfrm>
                <a:custGeom>
                  <a:avLst/>
                  <a:gdLst>
                    <a:gd name="T0" fmla="*/ 10 w 81"/>
                    <a:gd name="T1" fmla="*/ 1 h 138"/>
                    <a:gd name="T2" fmla="*/ 7 w 81"/>
                    <a:gd name="T3" fmla="*/ 1 h 138"/>
                    <a:gd name="T4" fmla="*/ 3 w 81"/>
                    <a:gd name="T5" fmla="*/ 3 h 138"/>
                    <a:gd name="T6" fmla="*/ 1 w 81"/>
                    <a:gd name="T7" fmla="*/ 5 h 138"/>
                    <a:gd name="T8" fmla="*/ 1 w 81"/>
                    <a:gd name="T9" fmla="*/ 8 h 138"/>
                    <a:gd name="T10" fmla="*/ 73 w 81"/>
                    <a:gd name="T11" fmla="*/ 135 h 138"/>
                    <a:gd name="T12" fmla="*/ 78 w 81"/>
                    <a:gd name="T13" fmla="*/ 137 h 138"/>
                    <a:gd name="T14" fmla="*/ 79 w 81"/>
                    <a:gd name="T15" fmla="*/ 136 h 138"/>
                    <a:gd name="T16" fmla="*/ 80 w 81"/>
                    <a:gd name="T17" fmla="*/ 131 h 138"/>
                    <a:gd name="T18" fmla="*/ 12 w 81"/>
                    <a:gd name="T19" fmla="*/ 3 h 138"/>
                    <a:gd name="T20" fmla="*/ 10 w 81"/>
                    <a:gd name="T21" fmla="*/ 1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1" h="138">
                      <a:moveTo>
                        <a:pt x="10" y="1"/>
                      </a:move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3"/>
                        <a:pt x="1" y="4"/>
                        <a:pt x="1" y="5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3" y="52"/>
                        <a:pt x="48" y="93"/>
                        <a:pt x="73" y="135"/>
                      </a:cubicBezTo>
                      <a:cubicBezTo>
                        <a:pt x="74" y="137"/>
                        <a:pt x="76" y="138"/>
                        <a:pt x="78" y="137"/>
                      </a:cubicBezTo>
                      <a:cubicBezTo>
                        <a:pt x="79" y="136"/>
                        <a:pt x="79" y="136"/>
                        <a:pt x="79" y="136"/>
                      </a:cubicBezTo>
                      <a:cubicBezTo>
                        <a:pt x="81" y="135"/>
                        <a:pt x="81" y="133"/>
                        <a:pt x="80" y="131"/>
                      </a:cubicBezTo>
                      <a:cubicBezTo>
                        <a:pt x="57" y="89"/>
                        <a:pt x="33" y="46"/>
                        <a:pt x="12" y="3"/>
                      </a:cubicBezTo>
                      <a:cubicBezTo>
                        <a:pt x="12" y="2"/>
                        <a:pt x="11" y="1"/>
                        <a:pt x="10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8" name="Freeform 187">
                  <a:extLst>
                    <a:ext uri="{FF2B5EF4-FFF2-40B4-BE49-F238E27FC236}">
                      <a16:creationId xmlns:a16="http://schemas.microsoft.com/office/drawing/2014/main" id="{26A7D898-F1DB-4C2F-91BF-D7B9F8BDC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5789" y="1028701"/>
                  <a:ext cx="60325" cy="82550"/>
                </a:xfrm>
                <a:custGeom>
                  <a:avLst/>
                  <a:gdLst>
                    <a:gd name="T0" fmla="*/ 18 w 31"/>
                    <a:gd name="T1" fmla="*/ 40 h 43"/>
                    <a:gd name="T2" fmla="*/ 23 w 31"/>
                    <a:gd name="T3" fmla="*/ 42 h 43"/>
                    <a:gd name="T4" fmla="*/ 28 w 31"/>
                    <a:gd name="T5" fmla="*/ 39 h 43"/>
                    <a:gd name="T6" fmla="*/ 30 w 31"/>
                    <a:gd name="T7" fmla="*/ 34 h 43"/>
                    <a:gd name="T8" fmla="*/ 13 w 31"/>
                    <a:gd name="T9" fmla="*/ 2 h 43"/>
                    <a:gd name="T10" fmla="*/ 10 w 31"/>
                    <a:gd name="T11" fmla="*/ 0 h 43"/>
                    <a:gd name="T12" fmla="*/ 7 w 31"/>
                    <a:gd name="T13" fmla="*/ 0 h 43"/>
                    <a:gd name="T14" fmla="*/ 2 w 31"/>
                    <a:gd name="T15" fmla="*/ 3 h 43"/>
                    <a:gd name="T16" fmla="*/ 0 w 31"/>
                    <a:gd name="T17" fmla="*/ 6 h 43"/>
                    <a:gd name="T18" fmla="*/ 0 w 31"/>
                    <a:gd name="T19" fmla="*/ 9 h 43"/>
                    <a:gd name="T20" fmla="*/ 18 w 31"/>
                    <a:gd name="T21" fmla="*/ 4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" h="43">
                      <a:moveTo>
                        <a:pt x="18" y="40"/>
                      </a:moveTo>
                      <a:cubicBezTo>
                        <a:pt x="19" y="42"/>
                        <a:pt x="21" y="43"/>
                        <a:pt x="23" y="42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30" y="38"/>
                        <a:pt x="31" y="35"/>
                        <a:pt x="30" y="34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1"/>
                        <a:pt x="11" y="0"/>
                        <a:pt x="10" y="0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4"/>
                        <a:pt x="0" y="5"/>
                        <a:pt x="0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lnTo>
                        <a:pt x="18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9" name="Freeform 188">
                  <a:extLst>
                    <a:ext uri="{FF2B5EF4-FFF2-40B4-BE49-F238E27FC236}">
                      <a16:creationId xmlns:a16="http://schemas.microsoft.com/office/drawing/2014/main" id="{93055FF7-8703-4D5D-BC76-E16C4BDE8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5464" y="1368426"/>
                  <a:ext cx="163513" cy="173038"/>
                </a:xfrm>
                <a:custGeom>
                  <a:avLst/>
                  <a:gdLst>
                    <a:gd name="T0" fmla="*/ 10 w 84"/>
                    <a:gd name="T1" fmla="*/ 2 h 89"/>
                    <a:gd name="T2" fmla="*/ 7 w 84"/>
                    <a:gd name="T3" fmla="*/ 0 h 89"/>
                    <a:gd name="T4" fmla="*/ 4 w 84"/>
                    <a:gd name="T5" fmla="*/ 2 h 89"/>
                    <a:gd name="T6" fmla="*/ 2 w 84"/>
                    <a:gd name="T7" fmla="*/ 4 h 89"/>
                    <a:gd name="T8" fmla="*/ 2 w 84"/>
                    <a:gd name="T9" fmla="*/ 10 h 89"/>
                    <a:gd name="T10" fmla="*/ 76 w 84"/>
                    <a:gd name="T11" fmla="*/ 88 h 89"/>
                    <a:gd name="T12" fmla="*/ 79 w 84"/>
                    <a:gd name="T13" fmla="*/ 89 h 89"/>
                    <a:gd name="T14" fmla="*/ 82 w 84"/>
                    <a:gd name="T15" fmla="*/ 88 h 89"/>
                    <a:gd name="T16" fmla="*/ 83 w 84"/>
                    <a:gd name="T17" fmla="*/ 88 h 89"/>
                    <a:gd name="T18" fmla="*/ 82 w 84"/>
                    <a:gd name="T19" fmla="*/ 82 h 89"/>
                    <a:gd name="T20" fmla="*/ 10 w 84"/>
                    <a:gd name="T21" fmla="*/ 2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4" h="89">
                      <a:moveTo>
                        <a:pt x="10" y="2"/>
                      </a:moveTo>
                      <a:cubicBezTo>
                        <a:pt x="9" y="1"/>
                        <a:pt x="8" y="0"/>
                        <a:pt x="7" y="0"/>
                      </a:cubicBezTo>
                      <a:cubicBezTo>
                        <a:pt x="6" y="1"/>
                        <a:pt x="5" y="1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0" y="6"/>
                        <a:pt x="0" y="8"/>
                        <a:pt x="2" y="10"/>
                      </a:cubicBezTo>
                      <a:cubicBezTo>
                        <a:pt x="28" y="34"/>
                        <a:pt x="50" y="63"/>
                        <a:pt x="76" y="88"/>
                      </a:cubicBezTo>
                      <a:cubicBezTo>
                        <a:pt x="77" y="89"/>
                        <a:pt x="78" y="89"/>
                        <a:pt x="79" y="89"/>
                      </a:cubicBezTo>
                      <a:cubicBezTo>
                        <a:pt x="80" y="89"/>
                        <a:pt x="81" y="89"/>
                        <a:pt x="82" y="88"/>
                      </a:cubicBezTo>
                      <a:cubicBezTo>
                        <a:pt x="83" y="88"/>
                        <a:pt x="83" y="88"/>
                        <a:pt x="83" y="88"/>
                      </a:cubicBezTo>
                      <a:cubicBezTo>
                        <a:pt x="84" y="86"/>
                        <a:pt x="84" y="84"/>
                        <a:pt x="82" y="82"/>
                      </a:cubicBezTo>
                      <a:cubicBezTo>
                        <a:pt x="57" y="57"/>
                        <a:pt x="37" y="27"/>
                        <a:pt x="10" y="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0" name="Freeform 189">
                  <a:extLst>
                    <a:ext uri="{FF2B5EF4-FFF2-40B4-BE49-F238E27FC236}">
                      <a16:creationId xmlns:a16="http://schemas.microsoft.com/office/drawing/2014/main" id="{D3DDFB22-C837-47E6-AADC-E2F7E06E0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0364" y="1190626"/>
                  <a:ext cx="117475" cy="125413"/>
                </a:xfrm>
                <a:custGeom>
                  <a:avLst/>
                  <a:gdLst>
                    <a:gd name="T0" fmla="*/ 50 w 61"/>
                    <a:gd name="T1" fmla="*/ 63 h 65"/>
                    <a:gd name="T2" fmla="*/ 56 w 61"/>
                    <a:gd name="T3" fmla="*/ 63 h 65"/>
                    <a:gd name="T4" fmla="*/ 59 w 61"/>
                    <a:gd name="T5" fmla="*/ 60 h 65"/>
                    <a:gd name="T6" fmla="*/ 59 w 61"/>
                    <a:gd name="T7" fmla="*/ 54 h 65"/>
                    <a:gd name="T8" fmla="*/ 11 w 61"/>
                    <a:gd name="T9" fmla="*/ 2 h 65"/>
                    <a:gd name="T10" fmla="*/ 9 w 61"/>
                    <a:gd name="T11" fmla="*/ 0 h 65"/>
                    <a:gd name="T12" fmla="*/ 6 w 61"/>
                    <a:gd name="T13" fmla="*/ 1 h 65"/>
                    <a:gd name="T14" fmla="*/ 1 w 61"/>
                    <a:gd name="T15" fmla="*/ 6 h 65"/>
                    <a:gd name="T16" fmla="*/ 0 w 61"/>
                    <a:gd name="T17" fmla="*/ 9 h 65"/>
                    <a:gd name="T18" fmla="*/ 1 w 61"/>
                    <a:gd name="T19" fmla="*/ 12 h 65"/>
                    <a:gd name="T20" fmla="*/ 50 w 61"/>
                    <a:gd name="T21" fmla="*/ 6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1" h="65">
                      <a:moveTo>
                        <a:pt x="50" y="63"/>
                      </a:moveTo>
                      <a:cubicBezTo>
                        <a:pt x="52" y="64"/>
                        <a:pt x="54" y="65"/>
                        <a:pt x="56" y="63"/>
                      </a:cubicBezTo>
                      <a:cubicBezTo>
                        <a:pt x="59" y="60"/>
                        <a:pt x="59" y="60"/>
                        <a:pt x="59" y="60"/>
                      </a:cubicBezTo>
                      <a:cubicBezTo>
                        <a:pt x="61" y="58"/>
                        <a:pt x="61" y="56"/>
                        <a:pt x="59" y="54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8" y="0"/>
                        <a:pt x="7" y="1"/>
                        <a:pt x="6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cubicBezTo>
                        <a:pt x="0" y="10"/>
                        <a:pt x="0" y="11"/>
                        <a:pt x="1" y="12"/>
                      </a:cubicBezTo>
                      <a:lnTo>
                        <a:pt x="50" y="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1" name="Freeform 190">
                  <a:extLst>
                    <a:ext uri="{FF2B5EF4-FFF2-40B4-BE49-F238E27FC236}">
                      <a16:creationId xmlns:a16="http://schemas.microsoft.com/office/drawing/2014/main" id="{054CC111-CC41-4240-A8D5-993EB02DE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2564" y="1408113"/>
                  <a:ext cx="400050" cy="265113"/>
                </a:xfrm>
                <a:custGeom>
                  <a:avLst/>
                  <a:gdLst>
                    <a:gd name="T0" fmla="*/ 10 w 207"/>
                    <a:gd name="T1" fmla="*/ 0 h 137"/>
                    <a:gd name="T2" fmla="*/ 7 w 207"/>
                    <a:gd name="T3" fmla="*/ 0 h 137"/>
                    <a:gd name="T4" fmla="*/ 4 w 207"/>
                    <a:gd name="T5" fmla="*/ 1 h 137"/>
                    <a:gd name="T6" fmla="*/ 1 w 207"/>
                    <a:gd name="T7" fmla="*/ 7 h 137"/>
                    <a:gd name="T8" fmla="*/ 0 w 207"/>
                    <a:gd name="T9" fmla="*/ 10 h 137"/>
                    <a:gd name="T10" fmla="*/ 2 w 207"/>
                    <a:gd name="T11" fmla="*/ 12 h 137"/>
                    <a:gd name="T12" fmla="*/ 200 w 207"/>
                    <a:gd name="T13" fmla="*/ 135 h 137"/>
                    <a:gd name="T14" fmla="*/ 206 w 207"/>
                    <a:gd name="T15" fmla="*/ 134 h 137"/>
                    <a:gd name="T16" fmla="*/ 206 w 207"/>
                    <a:gd name="T17" fmla="*/ 134 h 137"/>
                    <a:gd name="T18" fmla="*/ 205 w 207"/>
                    <a:gd name="T19" fmla="*/ 128 h 137"/>
                    <a:gd name="T20" fmla="*/ 10 w 207"/>
                    <a:gd name="T2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7" h="137">
                      <a:moveTo>
                        <a:pt x="10" y="0"/>
                      </a:move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6" y="0"/>
                        <a:pt x="5" y="1"/>
                        <a:pt x="4" y="1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8"/>
                        <a:pt x="0" y="9"/>
                        <a:pt x="0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200" y="135"/>
                        <a:pt x="200" y="135"/>
                        <a:pt x="200" y="135"/>
                      </a:cubicBezTo>
                      <a:cubicBezTo>
                        <a:pt x="202" y="137"/>
                        <a:pt x="204" y="136"/>
                        <a:pt x="206" y="134"/>
                      </a:cubicBezTo>
                      <a:cubicBezTo>
                        <a:pt x="206" y="134"/>
                        <a:pt x="206" y="134"/>
                        <a:pt x="206" y="134"/>
                      </a:cubicBezTo>
                      <a:cubicBezTo>
                        <a:pt x="207" y="132"/>
                        <a:pt x="207" y="129"/>
                        <a:pt x="205" y="128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2" name="Freeform 191">
                  <a:extLst>
                    <a:ext uri="{FF2B5EF4-FFF2-40B4-BE49-F238E27FC236}">
                      <a16:creationId xmlns:a16="http://schemas.microsoft.com/office/drawing/2014/main" id="{31ACEA62-17F4-4846-ADDB-475EBA432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3501" y="1658938"/>
                  <a:ext cx="447675" cy="165100"/>
                </a:xfrm>
                <a:custGeom>
                  <a:avLst/>
                  <a:gdLst>
                    <a:gd name="T0" fmla="*/ 230 w 231"/>
                    <a:gd name="T1" fmla="*/ 82 h 85"/>
                    <a:gd name="T2" fmla="*/ 230 w 231"/>
                    <a:gd name="T3" fmla="*/ 81 h 85"/>
                    <a:gd name="T4" fmla="*/ 228 w 231"/>
                    <a:gd name="T5" fmla="*/ 76 h 85"/>
                    <a:gd name="T6" fmla="*/ 7 w 231"/>
                    <a:gd name="T7" fmla="*/ 1 h 85"/>
                    <a:gd name="T8" fmla="*/ 4 w 231"/>
                    <a:gd name="T9" fmla="*/ 1 h 85"/>
                    <a:gd name="T10" fmla="*/ 2 w 231"/>
                    <a:gd name="T11" fmla="*/ 3 h 85"/>
                    <a:gd name="T12" fmla="*/ 0 w 231"/>
                    <a:gd name="T13" fmla="*/ 9 h 85"/>
                    <a:gd name="T14" fmla="*/ 0 w 231"/>
                    <a:gd name="T15" fmla="*/ 12 h 85"/>
                    <a:gd name="T16" fmla="*/ 3 w 231"/>
                    <a:gd name="T17" fmla="*/ 14 h 85"/>
                    <a:gd name="T18" fmla="*/ 225 w 231"/>
                    <a:gd name="T19" fmla="*/ 84 h 85"/>
                    <a:gd name="T20" fmla="*/ 230 w 231"/>
                    <a:gd name="T21" fmla="*/ 82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1" h="85">
                      <a:moveTo>
                        <a:pt x="230" y="82"/>
                      </a:moveTo>
                      <a:cubicBezTo>
                        <a:pt x="230" y="81"/>
                        <a:pt x="230" y="81"/>
                        <a:pt x="230" y="81"/>
                      </a:cubicBezTo>
                      <a:cubicBezTo>
                        <a:pt x="231" y="79"/>
                        <a:pt x="230" y="77"/>
                        <a:pt x="228" y="76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5" y="0"/>
                        <a:pt x="4" y="1"/>
                      </a:cubicBezTo>
                      <a:cubicBezTo>
                        <a:pt x="3" y="1"/>
                        <a:pt x="2" y="2"/>
                        <a:pt x="2" y="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0" y="11"/>
                        <a:pt x="0" y="12"/>
                      </a:cubicBezTo>
                      <a:cubicBezTo>
                        <a:pt x="1" y="13"/>
                        <a:pt x="2" y="14"/>
                        <a:pt x="3" y="14"/>
                      </a:cubicBezTo>
                      <a:cubicBezTo>
                        <a:pt x="225" y="84"/>
                        <a:pt x="225" y="84"/>
                        <a:pt x="225" y="84"/>
                      </a:cubicBezTo>
                      <a:cubicBezTo>
                        <a:pt x="227" y="85"/>
                        <a:pt x="229" y="84"/>
                        <a:pt x="230" y="8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3" name="Freeform 192">
                  <a:extLst>
                    <a:ext uri="{FF2B5EF4-FFF2-40B4-BE49-F238E27FC236}">
                      <a16:creationId xmlns:a16="http://schemas.microsoft.com/office/drawing/2014/main" id="{C3384FEA-03DE-46FB-8C6B-8889C7A92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4289" y="1936751"/>
                  <a:ext cx="463550" cy="50800"/>
                </a:xfrm>
                <a:custGeom>
                  <a:avLst/>
                  <a:gdLst>
                    <a:gd name="T0" fmla="*/ 240 w 240"/>
                    <a:gd name="T1" fmla="*/ 23 h 27"/>
                    <a:gd name="T2" fmla="*/ 240 w 240"/>
                    <a:gd name="T3" fmla="*/ 22 h 27"/>
                    <a:gd name="T4" fmla="*/ 237 w 240"/>
                    <a:gd name="T5" fmla="*/ 18 h 27"/>
                    <a:gd name="T6" fmla="*/ 4 w 240"/>
                    <a:gd name="T7" fmla="*/ 0 h 27"/>
                    <a:gd name="T8" fmla="*/ 1 w 240"/>
                    <a:gd name="T9" fmla="*/ 1 h 27"/>
                    <a:gd name="T10" fmla="*/ 0 w 240"/>
                    <a:gd name="T11" fmla="*/ 4 h 27"/>
                    <a:gd name="T12" fmla="*/ 0 w 240"/>
                    <a:gd name="T13" fmla="*/ 10 h 27"/>
                    <a:gd name="T14" fmla="*/ 1 w 240"/>
                    <a:gd name="T15" fmla="*/ 13 h 27"/>
                    <a:gd name="T16" fmla="*/ 3 w 240"/>
                    <a:gd name="T17" fmla="*/ 14 h 27"/>
                    <a:gd name="T18" fmla="*/ 236 w 240"/>
                    <a:gd name="T19" fmla="*/ 27 h 27"/>
                    <a:gd name="T20" fmla="*/ 240 w 240"/>
                    <a:gd name="T21" fmla="*/ 2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0" h="27">
                      <a:moveTo>
                        <a:pt x="240" y="23"/>
                      </a:moveTo>
                      <a:cubicBezTo>
                        <a:pt x="240" y="22"/>
                        <a:pt x="240" y="22"/>
                        <a:pt x="240" y="22"/>
                      </a:cubicBezTo>
                      <a:cubicBezTo>
                        <a:pt x="240" y="20"/>
                        <a:pt x="239" y="18"/>
                        <a:pt x="237" y="18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1" y="14"/>
                        <a:pt x="2" y="14"/>
                        <a:pt x="3" y="14"/>
                      </a:cubicBezTo>
                      <a:cubicBezTo>
                        <a:pt x="236" y="27"/>
                        <a:pt x="236" y="27"/>
                        <a:pt x="236" y="27"/>
                      </a:cubicBezTo>
                      <a:cubicBezTo>
                        <a:pt x="238" y="27"/>
                        <a:pt x="240" y="25"/>
                        <a:pt x="240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4" name="Freeform 193">
                  <a:extLst>
                    <a:ext uri="{FF2B5EF4-FFF2-40B4-BE49-F238E27FC236}">
                      <a16:creationId xmlns:a16="http://schemas.microsoft.com/office/drawing/2014/main" id="{791C46EB-BDA7-4BAA-9BCC-2C1EC6E8E4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8576" y="2136776"/>
                  <a:ext cx="460375" cy="106363"/>
                </a:xfrm>
                <a:custGeom>
                  <a:avLst/>
                  <a:gdLst>
                    <a:gd name="T0" fmla="*/ 1 w 238"/>
                    <a:gd name="T1" fmla="*/ 42 h 55"/>
                    <a:gd name="T2" fmla="*/ 0 w 238"/>
                    <a:gd name="T3" fmla="*/ 45 h 55"/>
                    <a:gd name="T4" fmla="*/ 2 w 238"/>
                    <a:gd name="T5" fmla="*/ 52 h 55"/>
                    <a:gd name="T6" fmla="*/ 3 w 238"/>
                    <a:gd name="T7" fmla="*/ 54 h 55"/>
                    <a:gd name="T8" fmla="*/ 6 w 238"/>
                    <a:gd name="T9" fmla="*/ 55 h 55"/>
                    <a:gd name="T10" fmla="*/ 234 w 238"/>
                    <a:gd name="T11" fmla="*/ 9 h 55"/>
                    <a:gd name="T12" fmla="*/ 238 w 238"/>
                    <a:gd name="T13" fmla="*/ 4 h 55"/>
                    <a:gd name="T14" fmla="*/ 238 w 238"/>
                    <a:gd name="T15" fmla="*/ 4 h 55"/>
                    <a:gd name="T16" fmla="*/ 233 w 238"/>
                    <a:gd name="T17" fmla="*/ 1 h 55"/>
                    <a:gd name="T18" fmla="*/ 4 w 238"/>
                    <a:gd name="T19" fmla="*/ 41 h 55"/>
                    <a:gd name="T20" fmla="*/ 1 w 238"/>
                    <a:gd name="T21" fmla="*/ 42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8" h="55">
                      <a:moveTo>
                        <a:pt x="1" y="42"/>
                      </a:move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2" y="53"/>
                        <a:pt x="2" y="54"/>
                        <a:pt x="3" y="54"/>
                      </a:cubicBezTo>
                      <a:cubicBezTo>
                        <a:pt x="4" y="55"/>
                        <a:pt x="5" y="55"/>
                        <a:pt x="6" y="55"/>
                      </a:cubicBezTo>
                      <a:cubicBezTo>
                        <a:pt x="234" y="9"/>
                        <a:pt x="234" y="9"/>
                        <a:pt x="234" y="9"/>
                      </a:cubicBezTo>
                      <a:cubicBezTo>
                        <a:pt x="237" y="9"/>
                        <a:pt x="238" y="6"/>
                        <a:pt x="238" y="4"/>
                      </a:cubicBezTo>
                      <a:cubicBezTo>
                        <a:pt x="238" y="4"/>
                        <a:pt x="238" y="4"/>
                        <a:pt x="238" y="4"/>
                      </a:cubicBezTo>
                      <a:cubicBezTo>
                        <a:pt x="237" y="2"/>
                        <a:pt x="235" y="0"/>
                        <a:pt x="233" y="1"/>
                      </a:cubicBezTo>
                      <a:cubicBezTo>
                        <a:pt x="4" y="41"/>
                        <a:pt x="4" y="41"/>
                        <a:pt x="4" y="41"/>
                      </a:cubicBezTo>
                      <a:cubicBezTo>
                        <a:pt x="3" y="41"/>
                        <a:pt x="2" y="42"/>
                        <a:pt x="1" y="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5" name="Freeform 194">
                  <a:extLst>
                    <a:ext uri="{FF2B5EF4-FFF2-40B4-BE49-F238E27FC236}">
                      <a16:creationId xmlns:a16="http://schemas.microsoft.com/office/drawing/2014/main" id="{57FB616B-BD29-4F19-B182-E1ED08F774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4301" y="2295526"/>
                  <a:ext cx="427038" cy="215900"/>
                </a:xfrm>
                <a:custGeom>
                  <a:avLst/>
                  <a:gdLst>
                    <a:gd name="T0" fmla="*/ 220 w 221"/>
                    <a:gd name="T1" fmla="*/ 3 h 111"/>
                    <a:gd name="T2" fmla="*/ 215 w 221"/>
                    <a:gd name="T3" fmla="*/ 1 h 111"/>
                    <a:gd name="T4" fmla="*/ 3 w 221"/>
                    <a:gd name="T5" fmla="*/ 97 h 111"/>
                    <a:gd name="T6" fmla="*/ 1 w 221"/>
                    <a:gd name="T7" fmla="*/ 100 h 111"/>
                    <a:gd name="T8" fmla="*/ 1 w 221"/>
                    <a:gd name="T9" fmla="*/ 103 h 111"/>
                    <a:gd name="T10" fmla="*/ 3 w 221"/>
                    <a:gd name="T11" fmla="*/ 108 h 111"/>
                    <a:gd name="T12" fmla="*/ 6 w 221"/>
                    <a:gd name="T13" fmla="*/ 110 h 111"/>
                    <a:gd name="T14" fmla="*/ 9 w 221"/>
                    <a:gd name="T15" fmla="*/ 110 h 111"/>
                    <a:gd name="T16" fmla="*/ 218 w 221"/>
                    <a:gd name="T17" fmla="*/ 9 h 111"/>
                    <a:gd name="T18" fmla="*/ 220 w 221"/>
                    <a:gd name="T19" fmla="*/ 4 h 111"/>
                    <a:gd name="T20" fmla="*/ 220 w 221"/>
                    <a:gd name="T21" fmla="*/ 3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1" h="111">
                      <a:moveTo>
                        <a:pt x="220" y="3"/>
                      </a:moveTo>
                      <a:cubicBezTo>
                        <a:pt x="219" y="1"/>
                        <a:pt x="217" y="0"/>
                        <a:pt x="215" y="1"/>
                      </a:cubicBezTo>
                      <a:cubicBezTo>
                        <a:pt x="3" y="97"/>
                        <a:pt x="3" y="97"/>
                        <a:pt x="3" y="97"/>
                      </a:cubicBezTo>
                      <a:cubicBezTo>
                        <a:pt x="2" y="98"/>
                        <a:pt x="1" y="99"/>
                        <a:pt x="1" y="100"/>
                      </a:cubicBezTo>
                      <a:cubicBezTo>
                        <a:pt x="0" y="101"/>
                        <a:pt x="0" y="102"/>
                        <a:pt x="1" y="103"/>
                      </a:cubicBezTo>
                      <a:cubicBezTo>
                        <a:pt x="3" y="108"/>
                        <a:pt x="3" y="108"/>
                        <a:pt x="3" y="108"/>
                      </a:cubicBezTo>
                      <a:cubicBezTo>
                        <a:pt x="4" y="109"/>
                        <a:pt x="5" y="110"/>
                        <a:pt x="6" y="110"/>
                      </a:cubicBezTo>
                      <a:cubicBezTo>
                        <a:pt x="7" y="111"/>
                        <a:pt x="8" y="111"/>
                        <a:pt x="9" y="110"/>
                      </a:cubicBezTo>
                      <a:cubicBezTo>
                        <a:pt x="218" y="9"/>
                        <a:pt x="218" y="9"/>
                        <a:pt x="218" y="9"/>
                      </a:cubicBezTo>
                      <a:cubicBezTo>
                        <a:pt x="220" y="8"/>
                        <a:pt x="221" y="6"/>
                        <a:pt x="220" y="4"/>
                      </a:cubicBezTo>
                      <a:lnTo>
                        <a:pt x="220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6" name="Freeform 195">
                  <a:extLst>
                    <a:ext uri="{FF2B5EF4-FFF2-40B4-BE49-F238E27FC236}">
                      <a16:creationId xmlns:a16="http://schemas.microsoft.com/office/drawing/2014/main" id="{AFAEBE4B-38F5-49E5-AB0B-E19C5A7F2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3526" y="2439988"/>
                  <a:ext cx="366713" cy="306388"/>
                </a:xfrm>
                <a:custGeom>
                  <a:avLst/>
                  <a:gdLst>
                    <a:gd name="T0" fmla="*/ 189 w 190"/>
                    <a:gd name="T1" fmla="*/ 2 h 159"/>
                    <a:gd name="T2" fmla="*/ 183 w 190"/>
                    <a:gd name="T3" fmla="*/ 1 h 159"/>
                    <a:gd name="T4" fmla="*/ 2 w 190"/>
                    <a:gd name="T5" fmla="*/ 147 h 159"/>
                    <a:gd name="T6" fmla="*/ 0 w 190"/>
                    <a:gd name="T7" fmla="*/ 149 h 159"/>
                    <a:gd name="T8" fmla="*/ 1 w 190"/>
                    <a:gd name="T9" fmla="*/ 152 h 159"/>
                    <a:gd name="T10" fmla="*/ 5 w 190"/>
                    <a:gd name="T11" fmla="*/ 157 h 159"/>
                    <a:gd name="T12" fmla="*/ 8 w 190"/>
                    <a:gd name="T13" fmla="*/ 159 h 159"/>
                    <a:gd name="T14" fmla="*/ 11 w 190"/>
                    <a:gd name="T15" fmla="*/ 158 h 159"/>
                    <a:gd name="T16" fmla="*/ 189 w 190"/>
                    <a:gd name="T17" fmla="*/ 8 h 159"/>
                    <a:gd name="T18" fmla="*/ 189 w 190"/>
                    <a:gd name="T19" fmla="*/ 2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0" h="159">
                      <a:moveTo>
                        <a:pt x="189" y="2"/>
                      </a:moveTo>
                      <a:cubicBezTo>
                        <a:pt x="187" y="0"/>
                        <a:pt x="185" y="0"/>
                        <a:pt x="183" y="1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1" y="147"/>
                        <a:pt x="1" y="148"/>
                        <a:pt x="0" y="149"/>
                      </a:cubicBezTo>
                      <a:cubicBezTo>
                        <a:pt x="0" y="150"/>
                        <a:pt x="1" y="152"/>
                        <a:pt x="1" y="152"/>
                      </a:cubicBezTo>
                      <a:cubicBezTo>
                        <a:pt x="5" y="157"/>
                        <a:pt x="5" y="157"/>
                        <a:pt x="5" y="157"/>
                      </a:cubicBezTo>
                      <a:cubicBezTo>
                        <a:pt x="6" y="158"/>
                        <a:pt x="7" y="158"/>
                        <a:pt x="8" y="159"/>
                      </a:cubicBezTo>
                      <a:cubicBezTo>
                        <a:pt x="9" y="159"/>
                        <a:pt x="10" y="158"/>
                        <a:pt x="11" y="158"/>
                      </a:cubicBezTo>
                      <a:cubicBezTo>
                        <a:pt x="189" y="8"/>
                        <a:pt x="189" y="8"/>
                        <a:pt x="189" y="8"/>
                      </a:cubicBezTo>
                      <a:cubicBezTo>
                        <a:pt x="190" y="6"/>
                        <a:pt x="190" y="4"/>
                        <a:pt x="189" y="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7" name="Freeform 196">
                  <a:extLst>
                    <a:ext uri="{FF2B5EF4-FFF2-40B4-BE49-F238E27FC236}">
                      <a16:creationId xmlns:a16="http://schemas.microsoft.com/office/drawing/2014/main" id="{2C6726C1-1AB1-42B7-A5F7-AE3784D78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8314" y="2552701"/>
                  <a:ext cx="285750" cy="384175"/>
                </a:xfrm>
                <a:custGeom>
                  <a:avLst/>
                  <a:gdLst>
                    <a:gd name="T0" fmla="*/ 145 w 148"/>
                    <a:gd name="T1" fmla="*/ 1 h 198"/>
                    <a:gd name="T2" fmla="*/ 140 w 148"/>
                    <a:gd name="T3" fmla="*/ 2 h 198"/>
                    <a:gd name="T4" fmla="*/ 0 w 148"/>
                    <a:gd name="T5" fmla="*/ 188 h 198"/>
                    <a:gd name="T6" fmla="*/ 0 w 148"/>
                    <a:gd name="T7" fmla="*/ 191 h 198"/>
                    <a:gd name="T8" fmla="*/ 1 w 148"/>
                    <a:gd name="T9" fmla="*/ 194 h 198"/>
                    <a:gd name="T10" fmla="*/ 6 w 148"/>
                    <a:gd name="T11" fmla="*/ 198 h 198"/>
                    <a:gd name="T12" fmla="*/ 9 w 148"/>
                    <a:gd name="T13" fmla="*/ 198 h 198"/>
                    <a:gd name="T14" fmla="*/ 12 w 148"/>
                    <a:gd name="T15" fmla="*/ 197 h 198"/>
                    <a:gd name="T16" fmla="*/ 146 w 148"/>
                    <a:gd name="T17" fmla="*/ 7 h 198"/>
                    <a:gd name="T18" fmla="*/ 146 w 148"/>
                    <a:gd name="T19" fmla="*/ 2 h 198"/>
                    <a:gd name="T20" fmla="*/ 145 w 148"/>
                    <a:gd name="T21" fmla="*/ 1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8" h="198">
                      <a:moveTo>
                        <a:pt x="145" y="1"/>
                      </a:moveTo>
                      <a:cubicBezTo>
                        <a:pt x="143" y="0"/>
                        <a:pt x="141" y="0"/>
                        <a:pt x="140" y="2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cubicBezTo>
                        <a:pt x="0" y="189"/>
                        <a:pt x="0" y="190"/>
                        <a:pt x="0" y="191"/>
                      </a:cubicBezTo>
                      <a:cubicBezTo>
                        <a:pt x="0" y="192"/>
                        <a:pt x="0" y="193"/>
                        <a:pt x="1" y="194"/>
                      </a:cubicBezTo>
                      <a:cubicBezTo>
                        <a:pt x="6" y="198"/>
                        <a:pt x="6" y="198"/>
                        <a:pt x="6" y="198"/>
                      </a:cubicBezTo>
                      <a:cubicBezTo>
                        <a:pt x="7" y="198"/>
                        <a:pt x="8" y="198"/>
                        <a:pt x="9" y="198"/>
                      </a:cubicBezTo>
                      <a:cubicBezTo>
                        <a:pt x="10" y="198"/>
                        <a:pt x="11" y="197"/>
                        <a:pt x="12" y="197"/>
                      </a:cubicBezTo>
                      <a:cubicBezTo>
                        <a:pt x="146" y="7"/>
                        <a:pt x="146" y="7"/>
                        <a:pt x="146" y="7"/>
                      </a:cubicBezTo>
                      <a:cubicBezTo>
                        <a:pt x="148" y="5"/>
                        <a:pt x="147" y="3"/>
                        <a:pt x="146" y="2"/>
                      </a:cubicBezTo>
                      <a:lnTo>
                        <a:pt x="145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8" name="Freeform 197">
                  <a:extLst>
                    <a:ext uri="{FF2B5EF4-FFF2-40B4-BE49-F238E27FC236}">
                      <a16:creationId xmlns:a16="http://schemas.microsoft.com/office/drawing/2014/main" id="{5E7D36EF-BE33-4BCD-B5AF-61D3EB8C9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1201" y="2635251"/>
                  <a:ext cx="190500" cy="436563"/>
                </a:xfrm>
                <a:custGeom>
                  <a:avLst/>
                  <a:gdLst>
                    <a:gd name="T0" fmla="*/ 95 w 98"/>
                    <a:gd name="T1" fmla="*/ 1 h 226"/>
                    <a:gd name="T2" fmla="*/ 94 w 98"/>
                    <a:gd name="T3" fmla="*/ 1 h 226"/>
                    <a:gd name="T4" fmla="*/ 89 w 98"/>
                    <a:gd name="T5" fmla="*/ 3 h 226"/>
                    <a:gd name="T6" fmla="*/ 1 w 98"/>
                    <a:gd name="T7" fmla="*/ 218 h 226"/>
                    <a:gd name="T8" fmla="*/ 1 w 98"/>
                    <a:gd name="T9" fmla="*/ 221 h 226"/>
                    <a:gd name="T10" fmla="*/ 3 w 98"/>
                    <a:gd name="T11" fmla="*/ 223 h 226"/>
                    <a:gd name="T12" fmla="*/ 9 w 98"/>
                    <a:gd name="T13" fmla="*/ 225 h 226"/>
                    <a:gd name="T14" fmla="*/ 12 w 98"/>
                    <a:gd name="T15" fmla="*/ 225 h 226"/>
                    <a:gd name="T16" fmla="*/ 14 w 98"/>
                    <a:gd name="T17" fmla="*/ 223 h 226"/>
                    <a:gd name="T18" fmla="*/ 97 w 98"/>
                    <a:gd name="T19" fmla="*/ 6 h 226"/>
                    <a:gd name="T20" fmla="*/ 95 w 98"/>
                    <a:gd name="T21" fmla="*/ 1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8" h="226">
                      <a:moveTo>
                        <a:pt x="95" y="1"/>
                      </a:moveTo>
                      <a:cubicBezTo>
                        <a:pt x="94" y="1"/>
                        <a:pt x="94" y="1"/>
                        <a:pt x="94" y="1"/>
                      </a:cubicBezTo>
                      <a:cubicBezTo>
                        <a:pt x="92" y="0"/>
                        <a:pt x="90" y="1"/>
                        <a:pt x="89" y="3"/>
                      </a:cubicBezTo>
                      <a:cubicBezTo>
                        <a:pt x="1" y="218"/>
                        <a:pt x="1" y="218"/>
                        <a:pt x="1" y="218"/>
                      </a:cubicBezTo>
                      <a:cubicBezTo>
                        <a:pt x="0" y="219"/>
                        <a:pt x="0" y="220"/>
                        <a:pt x="1" y="221"/>
                      </a:cubicBezTo>
                      <a:cubicBezTo>
                        <a:pt x="1" y="222"/>
                        <a:pt x="2" y="223"/>
                        <a:pt x="3" y="223"/>
                      </a:cubicBezTo>
                      <a:cubicBezTo>
                        <a:pt x="9" y="225"/>
                        <a:pt x="9" y="225"/>
                        <a:pt x="9" y="225"/>
                      </a:cubicBezTo>
                      <a:cubicBezTo>
                        <a:pt x="10" y="226"/>
                        <a:pt x="11" y="226"/>
                        <a:pt x="12" y="225"/>
                      </a:cubicBezTo>
                      <a:cubicBezTo>
                        <a:pt x="13" y="225"/>
                        <a:pt x="13" y="224"/>
                        <a:pt x="14" y="223"/>
                      </a:cubicBezTo>
                      <a:cubicBezTo>
                        <a:pt x="97" y="6"/>
                        <a:pt x="97" y="6"/>
                        <a:pt x="97" y="6"/>
                      </a:cubicBezTo>
                      <a:cubicBezTo>
                        <a:pt x="98" y="4"/>
                        <a:pt x="97" y="2"/>
                        <a:pt x="95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9" name="Freeform 198">
                  <a:extLst>
                    <a:ext uri="{FF2B5EF4-FFF2-40B4-BE49-F238E27FC236}">
                      <a16:creationId xmlns:a16="http://schemas.microsoft.com/office/drawing/2014/main" id="{19ABB163-AECB-48D5-B61D-26F74AEFE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251" y="2676526"/>
                  <a:ext cx="77788" cy="463550"/>
                </a:xfrm>
                <a:custGeom>
                  <a:avLst/>
                  <a:gdLst>
                    <a:gd name="T0" fmla="*/ 37 w 40"/>
                    <a:gd name="T1" fmla="*/ 0 h 239"/>
                    <a:gd name="T2" fmla="*/ 36 w 40"/>
                    <a:gd name="T3" fmla="*/ 0 h 239"/>
                    <a:gd name="T4" fmla="*/ 32 w 40"/>
                    <a:gd name="T5" fmla="*/ 3 h 239"/>
                    <a:gd name="T6" fmla="*/ 0 w 40"/>
                    <a:gd name="T7" fmla="*/ 233 h 239"/>
                    <a:gd name="T8" fmla="*/ 1 w 40"/>
                    <a:gd name="T9" fmla="*/ 236 h 239"/>
                    <a:gd name="T10" fmla="*/ 3 w 40"/>
                    <a:gd name="T11" fmla="*/ 238 h 239"/>
                    <a:gd name="T12" fmla="*/ 9 w 40"/>
                    <a:gd name="T13" fmla="*/ 239 h 239"/>
                    <a:gd name="T14" fmla="*/ 12 w 40"/>
                    <a:gd name="T15" fmla="*/ 238 h 239"/>
                    <a:gd name="T16" fmla="*/ 14 w 40"/>
                    <a:gd name="T17" fmla="*/ 235 h 239"/>
                    <a:gd name="T18" fmla="*/ 40 w 40"/>
                    <a:gd name="T19" fmla="*/ 4 h 239"/>
                    <a:gd name="T20" fmla="*/ 37 w 40"/>
                    <a:gd name="T21" fmla="*/ 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0" h="239">
                      <a:moveTo>
                        <a:pt x="37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4" y="0"/>
                        <a:pt x="32" y="1"/>
                        <a:pt x="32" y="3"/>
                      </a:cubicBezTo>
                      <a:cubicBezTo>
                        <a:pt x="0" y="233"/>
                        <a:pt x="0" y="233"/>
                        <a:pt x="0" y="233"/>
                      </a:cubicBezTo>
                      <a:cubicBezTo>
                        <a:pt x="0" y="235"/>
                        <a:pt x="0" y="236"/>
                        <a:pt x="1" y="236"/>
                      </a:cubicBezTo>
                      <a:cubicBezTo>
                        <a:pt x="1" y="237"/>
                        <a:pt x="2" y="238"/>
                        <a:pt x="3" y="238"/>
                      </a:cubicBezTo>
                      <a:cubicBezTo>
                        <a:pt x="9" y="239"/>
                        <a:pt x="9" y="239"/>
                        <a:pt x="9" y="239"/>
                      </a:cubicBezTo>
                      <a:cubicBezTo>
                        <a:pt x="10" y="239"/>
                        <a:pt x="11" y="239"/>
                        <a:pt x="12" y="238"/>
                      </a:cubicBezTo>
                      <a:cubicBezTo>
                        <a:pt x="13" y="237"/>
                        <a:pt x="14" y="236"/>
                        <a:pt x="14" y="235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40" y="2"/>
                        <a:pt x="39" y="0"/>
                        <a:pt x="3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0" name="Freeform 199">
                  <a:extLst>
                    <a:ext uri="{FF2B5EF4-FFF2-40B4-BE49-F238E27FC236}">
                      <a16:creationId xmlns:a16="http://schemas.microsoft.com/office/drawing/2014/main" id="{F870C8D4-7CD4-4AB5-B6E1-3C15C8EF9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2851" y="2676526"/>
                  <a:ext cx="46038" cy="233363"/>
                </a:xfrm>
                <a:custGeom>
                  <a:avLst/>
                  <a:gdLst>
                    <a:gd name="T0" fmla="*/ 4 w 24"/>
                    <a:gd name="T1" fmla="*/ 0 h 120"/>
                    <a:gd name="T2" fmla="*/ 4 w 24"/>
                    <a:gd name="T3" fmla="*/ 0 h 120"/>
                    <a:gd name="T4" fmla="*/ 0 w 24"/>
                    <a:gd name="T5" fmla="*/ 4 h 120"/>
                    <a:gd name="T6" fmla="*/ 13 w 24"/>
                    <a:gd name="T7" fmla="*/ 116 h 120"/>
                    <a:gd name="T8" fmla="*/ 15 w 24"/>
                    <a:gd name="T9" fmla="*/ 119 h 120"/>
                    <a:gd name="T10" fmla="*/ 18 w 24"/>
                    <a:gd name="T11" fmla="*/ 119 h 120"/>
                    <a:gd name="T12" fmla="*/ 21 w 24"/>
                    <a:gd name="T13" fmla="*/ 119 h 120"/>
                    <a:gd name="T14" fmla="*/ 23 w 24"/>
                    <a:gd name="T15" fmla="*/ 117 h 120"/>
                    <a:gd name="T16" fmla="*/ 24 w 24"/>
                    <a:gd name="T17" fmla="*/ 114 h 120"/>
                    <a:gd name="T18" fmla="*/ 8 w 24"/>
                    <a:gd name="T19" fmla="*/ 4 h 120"/>
                    <a:gd name="T20" fmla="*/ 4 w 24"/>
                    <a:gd name="T21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120"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2" y="42"/>
                        <a:pt x="8" y="79"/>
                        <a:pt x="13" y="116"/>
                      </a:cubicBezTo>
                      <a:cubicBezTo>
                        <a:pt x="13" y="117"/>
                        <a:pt x="14" y="118"/>
                        <a:pt x="15" y="119"/>
                      </a:cubicBezTo>
                      <a:cubicBezTo>
                        <a:pt x="16" y="119"/>
                        <a:pt x="17" y="120"/>
                        <a:pt x="18" y="119"/>
                      </a:cubicBezTo>
                      <a:cubicBezTo>
                        <a:pt x="21" y="119"/>
                        <a:pt x="21" y="119"/>
                        <a:pt x="21" y="119"/>
                      </a:cubicBezTo>
                      <a:cubicBezTo>
                        <a:pt x="22" y="119"/>
                        <a:pt x="23" y="118"/>
                        <a:pt x="23" y="117"/>
                      </a:cubicBezTo>
                      <a:cubicBezTo>
                        <a:pt x="24" y="117"/>
                        <a:pt x="24" y="115"/>
                        <a:pt x="24" y="114"/>
                      </a:cubicBezTo>
                      <a:cubicBezTo>
                        <a:pt x="18" y="77"/>
                        <a:pt x="11" y="41"/>
                        <a:pt x="8" y="4"/>
                      </a:cubicBezTo>
                      <a:cubicBezTo>
                        <a:pt x="8" y="2"/>
                        <a:pt x="6" y="0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1" name="Freeform 200">
                  <a:extLst>
                    <a:ext uri="{FF2B5EF4-FFF2-40B4-BE49-F238E27FC236}">
                      <a16:creationId xmlns:a16="http://schemas.microsoft.com/office/drawing/2014/main" id="{F5C7588D-04B1-4746-8635-1BF29B53BF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9364" y="2992438"/>
                  <a:ext cx="42863" cy="147638"/>
                </a:xfrm>
                <a:custGeom>
                  <a:avLst/>
                  <a:gdLst>
                    <a:gd name="T0" fmla="*/ 12 w 22"/>
                    <a:gd name="T1" fmla="*/ 76 h 76"/>
                    <a:gd name="T2" fmla="*/ 18 w 22"/>
                    <a:gd name="T3" fmla="*/ 75 h 76"/>
                    <a:gd name="T4" fmla="*/ 21 w 22"/>
                    <a:gd name="T5" fmla="*/ 73 h 76"/>
                    <a:gd name="T6" fmla="*/ 22 w 22"/>
                    <a:gd name="T7" fmla="*/ 70 h 76"/>
                    <a:gd name="T8" fmla="*/ 12 w 22"/>
                    <a:gd name="T9" fmla="*/ 3 h 76"/>
                    <a:gd name="T10" fmla="*/ 8 w 22"/>
                    <a:gd name="T11" fmla="*/ 0 h 76"/>
                    <a:gd name="T12" fmla="*/ 4 w 22"/>
                    <a:gd name="T13" fmla="*/ 1 h 76"/>
                    <a:gd name="T14" fmla="*/ 0 w 22"/>
                    <a:gd name="T15" fmla="*/ 5 h 76"/>
                    <a:gd name="T16" fmla="*/ 8 w 22"/>
                    <a:gd name="T17" fmla="*/ 72 h 76"/>
                    <a:gd name="T18" fmla="*/ 9 w 22"/>
                    <a:gd name="T19" fmla="*/ 75 h 76"/>
                    <a:gd name="T20" fmla="*/ 12 w 22"/>
                    <a:gd name="T21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76">
                      <a:moveTo>
                        <a:pt x="12" y="76"/>
                      </a:moveTo>
                      <a:cubicBezTo>
                        <a:pt x="18" y="75"/>
                        <a:pt x="18" y="75"/>
                        <a:pt x="18" y="75"/>
                      </a:cubicBezTo>
                      <a:cubicBezTo>
                        <a:pt x="19" y="75"/>
                        <a:pt x="20" y="74"/>
                        <a:pt x="21" y="73"/>
                      </a:cubicBezTo>
                      <a:cubicBezTo>
                        <a:pt x="22" y="73"/>
                        <a:pt x="22" y="72"/>
                        <a:pt x="22" y="7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1"/>
                        <a:pt x="10" y="0"/>
                        <a:pt x="8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1" y="1"/>
                        <a:pt x="0" y="3"/>
                        <a:pt x="0" y="5"/>
                      </a:cubicBezTo>
                      <a:cubicBezTo>
                        <a:pt x="8" y="72"/>
                        <a:pt x="8" y="72"/>
                        <a:pt x="8" y="72"/>
                      </a:cubicBezTo>
                      <a:cubicBezTo>
                        <a:pt x="8" y="73"/>
                        <a:pt x="8" y="74"/>
                        <a:pt x="9" y="75"/>
                      </a:cubicBezTo>
                      <a:cubicBezTo>
                        <a:pt x="10" y="76"/>
                        <a:pt x="11" y="76"/>
                        <a:pt x="12" y="7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2" name="Freeform 201">
                  <a:extLst>
                    <a:ext uri="{FF2B5EF4-FFF2-40B4-BE49-F238E27FC236}">
                      <a16:creationId xmlns:a16="http://schemas.microsoft.com/office/drawing/2014/main" id="{7E3218CA-508F-44C8-8ECF-2143E8746B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4776" y="2635251"/>
                  <a:ext cx="187325" cy="436563"/>
                </a:xfrm>
                <a:custGeom>
                  <a:avLst/>
                  <a:gdLst>
                    <a:gd name="T0" fmla="*/ 3 w 97"/>
                    <a:gd name="T1" fmla="*/ 1 h 226"/>
                    <a:gd name="T2" fmla="*/ 3 w 97"/>
                    <a:gd name="T3" fmla="*/ 1 h 226"/>
                    <a:gd name="T4" fmla="*/ 1 w 97"/>
                    <a:gd name="T5" fmla="*/ 6 h 226"/>
                    <a:gd name="T6" fmla="*/ 84 w 97"/>
                    <a:gd name="T7" fmla="*/ 223 h 226"/>
                    <a:gd name="T8" fmla="*/ 86 w 97"/>
                    <a:gd name="T9" fmla="*/ 225 h 226"/>
                    <a:gd name="T10" fmla="*/ 89 w 97"/>
                    <a:gd name="T11" fmla="*/ 225 h 226"/>
                    <a:gd name="T12" fmla="*/ 95 w 97"/>
                    <a:gd name="T13" fmla="*/ 223 h 226"/>
                    <a:gd name="T14" fmla="*/ 97 w 97"/>
                    <a:gd name="T15" fmla="*/ 221 h 226"/>
                    <a:gd name="T16" fmla="*/ 97 w 97"/>
                    <a:gd name="T17" fmla="*/ 218 h 226"/>
                    <a:gd name="T18" fmla="*/ 8 w 97"/>
                    <a:gd name="T19" fmla="*/ 3 h 226"/>
                    <a:gd name="T20" fmla="*/ 3 w 97"/>
                    <a:gd name="T21" fmla="*/ 1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7" h="226"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2"/>
                        <a:pt x="0" y="4"/>
                        <a:pt x="1" y="6"/>
                      </a:cubicBezTo>
                      <a:cubicBezTo>
                        <a:pt x="84" y="223"/>
                        <a:pt x="84" y="223"/>
                        <a:pt x="84" y="223"/>
                      </a:cubicBezTo>
                      <a:cubicBezTo>
                        <a:pt x="84" y="224"/>
                        <a:pt x="85" y="225"/>
                        <a:pt x="86" y="225"/>
                      </a:cubicBezTo>
                      <a:cubicBezTo>
                        <a:pt x="87" y="226"/>
                        <a:pt x="88" y="226"/>
                        <a:pt x="89" y="225"/>
                      </a:cubicBezTo>
                      <a:cubicBezTo>
                        <a:pt x="95" y="223"/>
                        <a:pt x="95" y="223"/>
                        <a:pt x="95" y="223"/>
                      </a:cubicBezTo>
                      <a:cubicBezTo>
                        <a:pt x="96" y="223"/>
                        <a:pt x="96" y="222"/>
                        <a:pt x="97" y="221"/>
                      </a:cubicBezTo>
                      <a:cubicBezTo>
                        <a:pt x="97" y="220"/>
                        <a:pt x="97" y="219"/>
                        <a:pt x="97" y="218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1"/>
                        <a:pt x="5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3" name="Freeform 202">
                  <a:extLst>
                    <a:ext uri="{FF2B5EF4-FFF2-40B4-BE49-F238E27FC236}">
                      <a16:creationId xmlns:a16="http://schemas.microsoft.com/office/drawing/2014/main" id="{2D282D0F-EB6B-4B4B-954E-BD62B667F7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2414" y="2552701"/>
                  <a:ext cx="161925" cy="217488"/>
                </a:xfrm>
                <a:custGeom>
                  <a:avLst/>
                  <a:gdLst>
                    <a:gd name="T0" fmla="*/ 74 w 84"/>
                    <a:gd name="T1" fmla="*/ 110 h 112"/>
                    <a:gd name="T2" fmla="*/ 77 w 84"/>
                    <a:gd name="T3" fmla="*/ 112 h 112"/>
                    <a:gd name="T4" fmla="*/ 80 w 84"/>
                    <a:gd name="T5" fmla="*/ 111 h 112"/>
                    <a:gd name="T6" fmla="*/ 82 w 84"/>
                    <a:gd name="T7" fmla="*/ 109 h 112"/>
                    <a:gd name="T8" fmla="*/ 83 w 84"/>
                    <a:gd name="T9" fmla="*/ 103 h 112"/>
                    <a:gd name="T10" fmla="*/ 47 w 84"/>
                    <a:gd name="T11" fmla="*/ 52 h 112"/>
                    <a:gd name="T12" fmla="*/ 8 w 84"/>
                    <a:gd name="T13" fmla="*/ 2 h 112"/>
                    <a:gd name="T14" fmla="*/ 5 w 84"/>
                    <a:gd name="T15" fmla="*/ 0 h 112"/>
                    <a:gd name="T16" fmla="*/ 2 w 84"/>
                    <a:gd name="T17" fmla="*/ 1 h 112"/>
                    <a:gd name="T18" fmla="*/ 2 w 84"/>
                    <a:gd name="T19" fmla="*/ 2 h 112"/>
                    <a:gd name="T20" fmla="*/ 2 w 84"/>
                    <a:gd name="T21" fmla="*/ 7 h 112"/>
                    <a:gd name="T22" fmla="*/ 38 w 84"/>
                    <a:gd name="T23" fmla="*/ 58 h 112"/>
                    <a:gd name="T24" fmla="*/ 74 w 84"/>
                    <a:gd name="T25" fmla="*/ 11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4" h="112">
                      <a:moveTo>
                        <a:pt x="74" y="110"/>
                      </a:moveTo>
                      <a:cubicBezTo>
                        <a:pt x="75" y="111"/>
                        <a:pt x="76" y="112"/>
                        <a:pt x="77" y="112"/>
                      </a:cubicBezTo>
                      <a:cubicBezTo>
                        <a:pt x="78" y="112"/>
                        <a:pt x="79" y="112"/>
                        <a:pt x="80" y="111"/>
                      </a:cubicBezTo>
                      <a:cubicBezTo>
                        <a:pt x="82" y="109"/>
                        <a:pt x="82" y="109"/>
                        <a:pt x="82" y="109"/>
                      </a:cubicBezTo>
                      <a:cubicBezTo>
                        <a:pt x="84" y="107"/>
                        <a:pt x="84" y="105"/>
                        <a:pt x="83" y="103"/>
                      </a:cubicBezTo>
                      <a:cubicBezTo>
                        <a:pt x="70" y="87"/>
                        <a:pt x="58" y="70"/>
                        <a:pt x="47" y="52"/>
                      </a:cubicBezTo>
                      <a:cubicBezTo>
                        <a:pt x="35" y="35"/>
                        <a:pt x="23" y="17"/>
                        <a:pt x="8" y="2"/>
                      </a:cubicBezTo>
                      <a:cubicBezTo>
                        <a:pt x="7" y="1"/>
                        <a:pt x="6" y="0"/>
                        <a:pt x="5" y="0"/>
                      </a:cubicBezTo>
                      <a:cubicBezTo>
                        <a:pt x="4" y="0"/>
                        <a:pt x="3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15" y="23"/>
                        <a:pt x="27" y="40"/>
                        <a:pt x="38" y="58"/>
                      </a:cubicBezTo>
                      <a:cubicBezTo>
                        <a:pt x="50" y="75"/>
                        <a:pt x="61" y="93"/>
                        <a:pt x="74" y="1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4" name="Freeform 203">
                  <a:extLst>
                    <a:ext uri="{FF2B5EF4-FFF2-40B4-BE49-F238E27FC236}">
                      <a16:creationId xmlns:a16="http://schemas.microsoft.com/office/drawing/2014/main" id="{F4543E96-C910-476B-BB22-D5BF61C24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69264" y="2828926"/>
                  <a:ext cx="88900" cy="107950"/>
                </a:xfrm>
                <a:custGeom>
                  <a:avLst/>
                  <a:gdLst>
                    <a:gd name="T0" fmla="*/ 6 w 46"/>
                    <a:gd name="T1" fmla="*/ 1 h 56"/>
                    <a:gd name="T2" fmla="*/ 3 w 46"/>
                    <a:gd name="T3" fmla="*/ 4 h 56"/>
                    <a:gd name="T4" fmla="*/ 2 w 46"/>
                    <a:gd name="T5" fmla="*/ 10 h 56"/>
                    <a:gd name="T6" fmla="*/ 34 w 46"/>
                    <a:gd name="T7" fmla="*/ 55 h 56"/>
                    <a:gd name="T8" fmla="*/ 36 w 46"/>
                    <a:gd name="T9" fmla="*/ 56 h 56"/>
                    <a:gd name="T10" fmla="*/ 39 w 46"/>
                    <a:gd name="T11" fmla="*/ 56 h 56"/>
                    <a:gd name="T12" fmla="*/ 44 w 46"/>
                    <a:gd name="T13" fmla="*/ 52 h 56"/>
                    <a:gd name="T14" fmla="*/ 46 w 46"/>
                    <a:gd name="T15" fmla="*/ 49 h 56"/>
                    <a:gd name="T16" fmla="*/ 45 w 46"/>
                    <a:gd name="T17" fmla="*/ 46 h 56"/>
                    <a:gd name="T18" fmla="*/ 12 w 46"/>
                    <a:gd name="T19" fmla="*/ 2 h 56"/>
                    <a:gd name="T20" fmla="*/ 6 w 46"/>
                    <a:gd name="T21" fmla="*/ 1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6" h="56">
                      <a:moveTo>
                        <a:pt x="6" y="1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1" y="5"/>
                        <a:pt x="0" y="8"/>
                        <a:pt x="2" y="10"/>
                      </a:cubicBez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34" y="55"/>
                        <a:pt x="35" y="56"/>
                        <a:pt x="36" y="56"/>
                      </a:cubicBezTo>
                      <a:cubicBezTo>
                        <a:pt x="37" y="56"/>
                        <a:pt x="38" y="56"/>
                        <a:pt x="39" y="56"/>
                      </a:cubicBezTo>
                      <a:cubicBezTo>
                        <a:pt x="44" y="52"/>
                        <a:pt x="44" y="52"/>
                        <a:pt x="44" y="52"/>
                      </a:cubicBezTo>
                      <a:cubicBezTo>
                        <a:pt x="45" y="51"/>
                        <a:pt x="46" y="50"/>
                        <a:pt x="46" y="49"/>
                      </a:cubicBezTo>
                      <a:cubicBezTo>
                        <a:pt x="46" y="48"/>
                        <a:pt x="46" y="47"/>
                        <a:pt x="45" y="46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0"/>
                        <a:pt x="8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5" name="Freeform 204">
                  <a:extLst>
                    <a:ext uri="{FF2B5EF4-FFF2-40B4-BE49-F238E27FC236}">
                      <a16:creationId xmlns:a16="http://schemas.microsoft.com/office/drawing/2014/main" id="{0D13772E-3B9F-4CDC-AF05-4B75B0E63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3064" y="2439988"/>
                  <a:ext cx="368300" cy="306388"/>
                </a:xfrm>
                <a:custGeom>
                  <a:avLst/>
                  <a:gdLst>
                    <a:gd name="T0" fmla="*/ 7 w 190"/>
                    <a:gd name="T1" fmla="*/ 1 h 159"/>
                    <a:gd name="T2" fmla="*/ 2 w 190"/>
                    <a:gd name="T3" fmla="*/ 2 h 159"/>
                    <a:gd name="T4" fmla="*/ 1 w 190"/>
                    <a:gd name="T5" fmla="*/ 2 h 159"/>
                    <a:gd name="T6" fmla="*/ 2 w 190"/>
                    <a:gd name="T7" fmla="*/ 8 h 159"/>
                    <a:gd name="T8" fmla="*/ 180 w 190"/>
                    <a:gd name="T9" fmla="*/ 158 h 159"/>
                    <a:gd name="T10" fmla="*/ 182 w 190"/>
                    <a:gd name="T11" fmla="*/ 159 h 159"/>
                    <a:gd name="T12" fmla="*/ 185 w 190"/>
                    <a:gd name="T13" fmla="*/ 157 h 159"/>
                    <a:gd name="T14" fmla="*/ 189 w 190"/>
                    <a:gd name="T15" fmla="*/ 152 h 159"/>
                    <a:gd name="T16" fmla="*/ 190 w 190"/>
                    <a:gd name="T17" fmla="*/ 149 h 159"/>
                    <a:gd name="T18" fmla="*/ 189 w 190"/>
                    <a:gd name="T19" fmla="*/ 147 h 159"/>
                    <a:gd name="T20" fmla="*/ 7 w 190"/>
                    <a:gd name="T21" fmla="*/ 1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0" h="159">
                      <a:moveTo>
                        <a:pt x="7" y="1"/>
                      </a:moveTo>
                      <a:cubicBezTo>
                        <a:pt x="6" y="0"/>
                        <a:pt x="3" y="0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0" y="6"/>
                        <a:pt x="2" y="8"/>
                      </a:cubicBezTo>
                      <a:cubicBezTo>
                        <a:pt x="180" y="158"/>
                        <a:pt x="180" y="158"/>
                        <a:pt x="180" y="158"/>
                      </a:cubicBezTo>
                      <a:cubicBezTo>
                        <a:pt x="180" y="158"/>
                        <a:pt x="181" y="159"/>
                        <a:pt x="182" y="159"/>
                      </a:cubicBezTo>
                      <a:cubicBezTo>
                        <a:pt x="184" y="158"/>
                        <a:pt x="185" y="158"/>
                        <a:pt x="185" y="157"/>
                      </a:cubicBezTo>
                      <a:cubicBezTo>
                        <a:pt x="189" y="152"/>
                        <a:pt x="189" y="152"/>
                        <a:pt x="189" y="152"/>
                      </a:cubicBezTo>
                      <a:cubicBezTo>
                        <a:pt x="190" y="152"/>
                        <a:pt x="190" y="150"/>
                        <a:pt x="190" y="149"/>
                      </a:cubicBezTo>
                      <a:cubicBezTo>
                        <a:pt x="190" y="148"/>
                        <a:pt x="189" y="147"/>
                        <a:pt x="189" y="14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C33C113E-06F0-45E3-A666-BA32AA226844}"/>
                    </a:ext>
                  </a:extLst>
                </p:cNvPr>
                <p:cNvGrpSpPr/>
                <p:nvPr/>
              </p:nvGrpSpPr>
              <p:grpSpPr>
                <a:xfrm>
                  <a:off x="6242051" y="779463"/>
                  <a:ext cx="2492375" cy="2489200"/>
                  <a:chOff x="6242051" y="779463"/>
                  <a:chExt cx="2492375" cy="2489200"/>
                </a:xfrm>
                <a:grpFill/>
              </p:grpSpPr>
              <p:sp>
                <p:nvSpPr>
                  <p:cNvPr id="357" name="Freeform 206">
                    <a:extLst>
                      <a:ext uri="{FF2B5EF4-FFF2-40B4-BE49-F238E27FC236}">
                        <a16:creationId xmlns:a16="http://schemas.microsoft.com/office/drawing/2014/main" id="{32FEE20A-2041-41CA-B563-FB0E47E4DC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81964" y="2295526"/>
                    <a:ext cx="427038" cy="215900"/>
                  </a:xfrm>
                  <a:custGeom>
                    <a:avLst/>
                    <a:gdLst>
                      <a:gd name="T0" fmla="*/ 2 w 221"/>
                      <a:gd name="T1" fmla="*/ 3 h 111"/>
                      <a:gd name="T2" fmla="*/ 1 w 221"/>
                      <a:gd name="T3" fmla="*/ 4 h 111"/>
                      <a:gd name="T4" fmla="*/ 3 w 221"/>
                      <a:gd name="T5" fmla="*/ 9 h 111"/>
                      <a:gd name="T6" fmla="*/ 213 w 221"/>
                      <a:gd name="T7" fmla="*/ 110 h 111"/>
                      <a:gd name="T8" fmla="*/ 216 w 221"/>
                      <a:gd name="T9" fmla="*/ 110 h 111"/>
                      <a:gd name="T10" fmla="*/ 218 w 221"/>
                      <a:gd name="T11" fmla="*/ 108 h 111"/>
                      <a:gd name="T12" fmla="*/ 221 w 221"/>
                      <a:gd name="T13" fmla="*/ 103 h 111"/>
                      <a:gd name="T14" fmla="*/ 221 w 221"/>
                      <a:gd name="T15" fmla="*/ 100 h 111"/>
                      <a:gd name="T16" fmla="*/ 219 w 221"/>
                      <a:gd name="T17" fmla="*/ 97 h 111"/>
                      <a:gd name="T18" fmla="*/ 7 w 221"/>
                      <a:gd name="T19" fmla="*/ 1 h 111"/>
                      <a:gd name="T20" fmla="*/ 2 w 221"/>
                      <a:gd name="T21" fmla="*/ 3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1" h="111">
                        <a:moveTo>
                          <a:pt x="2" y="3"/>
                        </a:move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6"/>
                          <a:pt x="1" y="8"/>
                          <a:pt x="3" y="9"/>
                        </a:cubicBezTo>
                        <a:cubicBezTo>
                          <a:pt x="213" y="110"/>
                          <a:pt x="213" y="110"/>
                          <a:pt x="213" y="110"/>
                        </a:cubicBezTo>
                        <a:cubicBezTo>
                          <a:pt x="214" y="111"/>
                          <a:pt x="215" y="111"/>
                          <a:pt x="216" y="110"/>
                        </a:cubicBezTo>
                        <a:cubicBezTo>
                          <a:pt x="217" y="110"/>
                          <a:pt x="218" y="109"/>
                          <a:pt x="218" y="108"/>
                        </a:cubicBezTo>
                        <a:cubicBezTo>
                          <a:pt x="221" y="103"/>
                          <a:pt x="221" y="103"/>
                          <a:pt x="221" y="103"/>
                        </a:cubicBezTo>
                        <a:cubicBezTo>
                          <a:pt x="221" y="102"/>
                          <a:pt x="221" y="101"/>
                          <a:pt x="221" y="100"/>
                        </a:cubicBezTo>
                        <a:cubicBezTo>
                          <a:pt x="221" y="99"/>
                          <a:pt x="220" y="98"/>
                          <a:pt x="219" y="97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5" y="0"/>
                          <a:pt x="2" y="1"/>
                          <a:pt x="2" y="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58" name="Freeform 207">
                    <a:extLst>
                      <a:ext uri="{FF2B5EF4-FFF2-40B4-BE49-F238E27FC236}">
                        <a16:creationId xmlns:a16="http://schemas.microsoft.com/office/drawing/2014/main" id="{A036AB9E-9753-459D-9BB4-D6A389B39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4351" y="2136776"/>
                    <a:ext cx="460375" cy="106363"/>
                  </a:xfrm>
                  <a:custGeom>
                    <a:avLst/>
                    <a:gdLst>
                      <a:gd name="T0" fmla="*/ 235 w 238"/>
                      <a:gd name="T1" fmla="*/ 54 h 55"/>
                      <a:gd name="T2" fmla="*/ 237 w 238"/>
                      <a:gd name="T3" fmla="*/ 52 h 55"/>
                      <a:gd name="T4" fmla="*/ 238 w 238"/>
                      <a:gd name="T5" fmla="*/ 45 h 55"/>
                      <a:gd name="T6" fmla="*/ 237 w 238"/>
                      <a:gd name="T7" fmla="*/ 42 h 55"/>
                      <a:gd name="T8" fmla="*/ 235 w 238"/>
                      <a:gd name="T9" fmla="*/ 41 h 55"/>
                      <a:gd name="T10" fmla="*/ 6 w 238"/>
                      <a:gd name="T11" fmla="*/ 1 h 55"/>
                      <a:gd name="T12" fmla="*/ 1 w 238"/>
                      <a:gd name="T13" fmla="*/ 4 h 55"/>
                      <a:gd name="T14" fmla="*/ 1 w 238"/>
                      <a:gd name="T15" fmla="*/ 4 h 55"/>
                      <a:gd name="T16" fmla="*/ 4 w 238"/>
                      <a:gd name="T17" fmla="*/ 9 h 55"/>
                      <a:gd name="T18" fmla="*/ 232 w 238"/>
                      <a:gd name="T19" fmla="*/ 55 h 55"/>
                      <a:gd name="T20" fmla="*/ 235 w 238"/>
                      <a:gd name="T21" fmla="*/ 54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8" h="55">
                        <a:moveTo>
                          <a:pt x="235" y="54"/>
                        </a:moveTo>
                        <a:cubicBezTo>
                          <a:pt x="236" y="54"/>
                          <a:pt x="237" y="53"/>
                          <a:pt x="237" y="52"/>
                        </a:cubicBezTo>
                        <a:cubicBezTo>
                          <a:pt x="238" y="45"/>
                          <a:pt x="238" y="45"/>
                          <a:pt x="238" y="45"/>
                        </a:cubicBezTo>
                        <a:cubicBezTo>
                          <a:pt x="238" y="44"/>
                          <a:pt x="238" y="43"/>
                          <a:pt x="237" y="42"/>
                        </a:cubicBezTo>
                        <a:cubicBezTo>
                          <a:pt x="237" y="42"/>
                          <a:pt x="236" y="41"/>
                          <a:pt x="235" y="4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3" y="0"/>
                          <a:pt x="1" y="2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6"/>
                          <a:pt x="2" y="9"/>
                          <a:pt x="4" y="9"/>
                        </a:cubicBezTo>
                        <a:cubicBezTo>
                          <a:pt x="232" y="55"/>
                          <a:pt x="232" y="55"/>
                          <a:pt x="232" y="55"/>
                        </a:cubicBezTo>
                        <a:cubicBezTo>
                          <a:pt x="233" y="55"/>
                          <a:pt x="234" y="55"/>
                          <a:pt x="235" y="54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59" name="Freeform 208">
                    <a:extLst>
                      <a:ext uri="{FF2B5EF4-FFF2-40B4-BE49-F238E27FC236}">
                        <a16:creationId xmlns:a16="http://schemas.microsoft.com/office/drawing/2014/main" id="{8EAF566F-78FA-4435-9926-E196B6DFA9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45464" y="1936751"/>
                    <a:ext cx="466725" cy="50800"/>
                  </a:xfrm>
                  <a:custGeom>
                    <a:avLst/>
                    <a:gdLst>
                      <a:gd name="T0" fmla="*/ 5 w 241"/>
                      <a:gd name="T1" fmla="*/ 27 h 27"/>
                      <a:gd name="T2" fmla="*/ 237 w 241"/>
                      <a:gd name="T3" fmla="*/ 14 h 27"/>
                      <a:gd name="T4" fmla="*/ 240 w 241"/>
                      <a:gd name="T5" fmla="*/ 13 h 27"/>
                      <a:gd name="T6" fmla="*/ 241 w 241"/>
                      <a:gd name="T7" fmla="*/ 10 h 27"/>
                      <a:gd name="T8" fmla="*/ 241 w 241"/>
                      <a:gd name="T9" fmla="*/ 4 h 27"/>
                      <a:gd name="T10" fmla="*/ 239 w 241"/>
                      <a:gd name="T11" fmla="*/ 1 h 27"/>
                      <a:gd name="T12" fmla="*/ 236 w 241"/>
                      <a:gd name="T13" fmla="*/ 0 h 27"/>
                      <a:gd name="T14" fmla="*/ 4 w 241"/>
                      <a:gd name="T15" fmla="*/ 18 h 27"/>
                      <a:gd name="T16" fmla="*/ 0 w 241"/>
                      <a:gd name="T17" fmla="*/ 22 h 27"/>
                      <a:gd name="T18" fmla="*/ 0 w 241"/>
                      <a:gd name="T19" fmla="*/ 23 h 27"/>
                      <a:gd name="T20" fmla="*/ 5 w 241"/>
                      <a:gd name="T21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41" h="27">
                        <a:moveTo>
                          <a:pt x="5" y="27"/>
                        </a:moveTo>
                        <a:cubicBezTo>
                          <a:pt x="237" y="14"/>
                          <a:pt x="237" y="14"/>
                          <a:pt x="237" y="14"/>
                        </a:cubicBezTo>
                        <a:cubicBezTo>
                          <a:pt x="238" y="14"/>
                          <a:pt x="239" y="14"/>
                          <a:pt x="240" y="13"/>
                        </a:cubicBezTo>
                        <a:cubicBezTo>
                          <a:pt x="241" y="12"/>
                          <a:pt x="241" y="11"/>
                          <a:pt x="241" y="10"/>
                        </a:cubicBezTo>
                        <a:cubicBezTo>
                          <a:pt x="241" y="4"/>
                          <a:pt x="241" y="4"/>
                          <a:pt x="241" y="4"/>
                        </a:cubicBezTo>
                        <a:cubicBezTo>
                          <a:pt x="240" y="3"/>
                          <a:pt x="240" y="2"/>
                          <a:pt x="239" y="1"/>
                        </a:cubicBezTo>
                        <a:cubicBezTo>
                          <a:pt x="238" y="0"/>
                          <a:pt x="237" y="0"/>
                          <a:pt x="236" y="0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2" y="18"/>
                          <a:pt x="0" y="20"/>
                          <a:pt x="0" y="22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25"/>
                          <a:pt x="2" y="27"/>
                          <a:pt x="5" y="2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0" name="Freeform 209">
                    <a:extLst>
                      <a:ext uri="{FF2B5EF4-FFF2-40B4-BE49-F238E27FC236}">
                        <a16:creationId xmlns:a16="http://schemas.microsoft.com/office/drawing/2014/main" id="{86BE1425-854B-4FDB-86CA-6821755125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13714" y="1658938"/>
                    <a:ext cx="447675" cy="165100"/>
                  </a:xfrm>
                  <a:custGeom>
                    <a:avLst/>
                    <a:gdLst>
                      <a:gd name="T0" fmla="*/ 6 w 232"/>
                      <a:gd name="T1" fmla="*/ 84 h 85"/>
                      <a:gd name="T2" fmla="*/ 229 w 232"/>
                      <a:gd name="T3" fmla="*/ 14 h 85"/>
                      <a:gd name="T4" fmla="*/ 231 w 232"/>
                      <a:gd name="T5" fmla="*/ 12 h 85"/>
                      <a:gd name="T6" fmla="*/ 231 w 232"/>
                      <a:gd name="T7" fmla="*/ 9 h 85"/>
                      <a:gd name="T8" fmla="*/ 229 w 232"/>
                      <a:gd name="T9" fmla="*/ 3 h 85"/>
                      <a:gd name="T10" fmla="*/ 227 w 232"/>
                      <a:gd name="T11" fmla="*/ 1 h 85"/>
                      <a:gd name="T12" fmla="*/ 224 w 232"/>
                      <a:gd name="T13" fmla="*/ 1 h 85"/>
                      <a:gd name="T14" fmla="*/ 4 w 232"/>
                      <a:gd name="T15" fmla="*/ 76 h 85"/>
                      <a:gd name="T16" fmla="*/ 1 w 232"/>
                      <a:gd name="T17" fmla="*/ 81 h 85"/>
                      <a:gd name="T18" fmla="*/ 1 w 232"/>
                      <a:gd name="T19" fmla="*/ 82 h 85"/>
                      <a:gd name="T20" fmla="*/ 6 w 232"/>
                      <a:gd name="T21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2" h="85">
                        <a:moveTo>
                          <a:pt x="6" y="84"/>
                        </a:moveTo>
                        <a:cubicBezTo>
                          <a:pt x="229" y="14"/>
                          <a:pt x="229" y="14"/>
                          <a:pt x="229" y="14"/>
                        </a:cubicBezTo>
                        <a:cubicBezTo>
                          <a:pt x="230" y="14"/>
                          <a:pt x="231" y="13"/>
                          <a:pt x="231" y="12"/>
                        </a:cubicBezTo>
                        <a:cubicBezTo>
                          <a:pt x="232" y="11"/>
                          <a:pt x="232" y="10"/>
                          <a:pt x="231" y="9"/>
                        </a:cubicBezTo>
                        <a:cubicBezTo>
                          <a:pt x="229" y="3"/>
                          <a:pt x="229" y="3"/>
                          <a:pt x="229" y="3"/>
                        </a:cubicBezTo>
                        <a:cubicBezTo>
                          <a:pt x="229" y="2"/>
                          <a:pt x="228" y="1"/>
                          <a:pt x="227" y="1"/>
                        </a:cubicBezTo>
                        <a:cubicBezTo>
                          <a:pt x="226" y="0"/>
                          <a:pt x="225" y="0"/>
                          <a:pt x="224" y="1"/>
                        </a:cubicBezTo>
                        <a:cubicBezTo>
                          <a:pt x="4" y="76"/>
                          <a:pt x="4" y="76"/>
                          <a:pt x="4" y="76"/>
                        </a:cubicBezTo>
                        <a:cubicBezTo>
                          <a:pt x="2" y="77"/>
                          <a:pt x="0" y="79"/>
                          <a:pt x="1" y="81"/>
                        </a:cubicBezTo>
                        <a:cubicBezTo>
                          <a:pt x="1" y="82"/>
                          <a:pt x="1" y="82"/>
                          <a:pt x="1" y="82"/>
                        </a:cubicBezTo>
                        <a:cubicBezTo>
                          <a:pt x="2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1" name="Freeform 210">
                    <a:extLst>
                      <a:ext uri="{FF2B5EF4-FFF2-40B4-BE49-F238E27FC236}">
                        <a16:creationId xmlns:a16="http://schemas.microsoft.com/office/drawing/2014/main" id="{711634D5-E88D-4948-B7B7-17B3AC7710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42276" y="1408113"/>
                    <a:ext cx="401638" cy="265113"/>
                  </a:xfrm>
                  <a:custGeom>
                    <a:avLst/>
                    <a:gdLst>
                      <a:gd name="T0" fmla="*/ 2 w 208"/>
                      <a:gd name="T1" fmla="*/ 134 h 137"/>
                      <a:gd name="T2" fmla="*/ 2 w 208"/>
                      <a:gd name="T3" fmla="*/ 134 h 137"/>
                      <a:gd name="T4" fmla="*/ 7 w 208"/>
                      <a:gd name="T5" fmla="*/ 135 h 137"/>
                      <a:gd name="T6" fmla="*/ 206 w 208"/>
                      <a:gd name="T7" fmla="*/ 12 h 137"/>
                      <a:gd name="T8" fmla="*/ 207 w 208"/>
                      <a:gd name="T9" fmla="*/ 10 h 137"/>
                      <a:gd name="T10" fmla="*/ 207 w 208"/>
                      <a:gd name="T11" fmla="*/ 7 h 137"/>
                      <a:gd name="T12" fmla="*/ 203 w 208"/>
                      <a:gd name="T13" fmla="*/ 1 h 137"/>
                      <a:gd name="T14" fmla="*/ 201 w 208"/>
                      <a:gd name="T15" fmla="*/ 0 h 137"/>
                      <a:gd name="T16" fmla="*/ 198 w 208"/>
                      <a:gd name="T17" fmla="*/ 0 h 137"/>
                      <a:gd name="T18" fmla="*/ 3 w 208"/>
                      <a:gd name="T19" fmla="*/ 128 h 137"/>
                      <a:gd name="T20" fmla="*/ 2 w 208"/>
                      <a:gd name="T21" fmla="*/ 134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8" h="137">
                        <a:moveTo>
                          <a:pt x="2" y="134"/>
                        </a:moveTo>
                        <a:cubicBezTo>
                          <a:pt x="2" y="134"/>
                          <a:pt x="2" y="134"/>
                          <a:pt x="2" y="134"/>
                        </a:cubicBezTo>
                        <a:cubicBezTo>
                          <a:pt x="3" y="136"/>
                          <a:pt x="6" y="137"/>
                          <a:pt x="7" y="135"/>
                        </a:cubicBezTo>
                        <a:cubicBezTo>
                          <a:pt x="206" y="12"/>
                          <a:pt x="206" y="12"/>
                          <a:pt x="206" y="12"/>
                        </a:cubicBezTo>
                        <a:cubicBezTo>
                          <a:pt x="207" y="12"/>
                          <a:pt x="207" y="11"/>
                          <a:pt x="207" y="10"/>
                        </a:cubicBezTo>
                        <a:cubicBezTo>
                          <a:pt x="208" y="9"/>
                          <a:pt x="207" y="8"/>
                          <a:pt x="207" y="7"/>
                        </a:cubicBezTo>
                        <a:cubicBezTo>
                          <a:pt x="203" y="1"/>
                          <a:pt x="203" y="1"/>
                          <a:pt x="203" y="1"/>
                        </a:cubicBezTo>
                        <a:cubicBezTo>
                          <a:pt x="203" y="1"/>
                          <a:pt x="202" y="0"/>
                          <a:pt x="201" y="0"/>
                        </a:cubicBezTo>
                        <a:cubicBezTo>
                          <a:pt x="200" y="0"/>
                          <a:pt x="199" y="0"/>
                          <a:pt x="198" y="0"/>
                        </a:cubicBezTo>
                        <a:cubicBezTo>
                          <a:pt x="3" y="128"/>
                          <a:pt x="3" y="128"/>
                          <a:pt x="3" y="128"/>
                        </a:cubicBezTo>
                        <a:cubicBezTo>
                          <a:pt x="1" y="129"/>
                          <a:pt x="0" y="132"/>
                          <a:pt x="2" y="134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2" name="Freeform 211">
                    <a:extLst>
                      <a:ext uri="{FF2B5EF4-FFF2-40B4-BE49-F238E27FC236}">
                        <a16:creationId xmlns:a16="http://schemas.microsoft.com/office/drawing/2014/main" id="{D5FA5948-B087-4723-9A38-14DC5C79E4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5914" y="1287463"/>
                    <a:ext cx="239713" cy="255588"/>
                  </a:xfrm>
                  <a:custGeom>
                    <a:avLst/>
                    <a:gdLst>
                      <a:gd name="T0" fmla="*/ 119 w 124"/>
                      <a:gd name="T1" fmla="*/ 1 h 132"/>
                      <a:gd name="T2" fmla="*/ 116 w 124"/>
                      <a:gd name="T3" fmla="*/ 0 h 132"/>
                      <a:gd name="T4" fmla="*/ 114 w 124"/>
                      <a:gd name="T5" fmla="*/ 1 h 132"/>
                      <a:gd name="T6" fmla="*/ 2 w 124"/>
                      <a:gd name="T7" fmla="*/ 124 h 132"/>
                      <a:gd name="T8" fmla="*/ 2 w 124"/>
                      <a:gd name="T9" fmla="*/ 130 h 132"/>
                      <a:gd name="T10" fmla="*/ 2 w 124"/>
                      <a:gd name="T11" fmla="*/ 130 h 132"/>
                      <a:gd name="T12" fmla="*/ 8 w 124"/>
                      <a:gd name="T13" fmla="*/ 130 h 132"/>
                      <a:gd name="T14" fmla="*/ 123 w 124"/>
                      <a:gd name="T15" fmla="*/ 10 h 132"/>
                      <a:gd name="T16" fmla="*/ 124 w 124"/>
                      <a:gd name="T17" fmla="*/ 7 h 132"/>
                      <a:gd name="T18" fmla="*/ 123 w 124"/>
                      <a:gd name="T19" fmla="*/ 5 h 132"/>
                      <a:gd name="T20" fmla="*/ 119 w 124"/>
                      <a:gd name="T21" fmla="*/ 1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4" h="132">
                        <a:moveTo>
                          <a:pt x="119" y="1"/>
                        </a:moveTo>
                        <a:cubicBezTo>
                          <a:pt x="118" y="1"/>
                          <a:pt x="117" y="0"/>
                          <a:pt x="116" y="0"/>
                        </a:cubicBezTo>
                        <a:cubicBezTo>
                          <a:pt x="115" y="0"/>
                          <a:pt x="114" y="1"/>
                          <a:pt x="114" y="1"/>
                        </a:cubicBezTo>
                        <a:cubicBezTo>
                          <a:pt x="76" y="42"/>
                          <a:pt x="41" y="85"/>
                          <a:pt x="2" y="124"/>
                        </a:cubicBezTo>
                        <a:cubicBezTo>
                          <a:pt x="0" y="126"/>
                          <a:pt x="0" y="128"/>
                          <a:pt x="2" y="130"/>
                        </a:cubicBezTo>
                        <a:cubicBezTo>
                          <a:pt x="2" y="130"/>
                          <a:pt x="2" y="130"/>
                          <a:pt x="2" y="130"/>
                        </a:cubicBezTo>
                        <a:cubicBezTo>
                          <a:pt x="4" y="132"/>
                          <a:pt x="6" y="132"/>
                          <a:pt x="8" y="130"/>
                        </a:cubicBezTo>
                        <a:cubicBezTo>
                          <a:pt x="48" y="92"/>
                          <a:pt x="84" y="50"/>
                          <a:pt x="123" y="10"/>
                        </a:cubicBezTo>
                        <a:cubicBezTo>
                          <a:pt x="124" y="9"/>
                          <a:pt x="124" y="8"/>
                          <a:pt x="124" y="7"/>
                        </a:cubicBezTo>
                        <a:cubicBezTo>
                          <a:pt x="124" y="6"/>
                          <a:pt x="123" y="5"/>
                          <a:pt x="123" y="5"/>
                        </a:cubicBezTo>
                        <a:lnTo>
                          <a:pt x="119" y="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3" name="Freeform 212">
                    <a:extLst>
                      <a:ext uri="{FF2B5EF4-FFF2-40B4-BE49-F238E27FC236}">
                        <a16:creationId xmlns:a16="http://schemas.microsoft.com/office/drawing/2014/main" id="{7121AE9A-03E5-43E2-A476-5592ECEE31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1664" y="1190626"/>
                    <a:ext cx="44450" cy="47625"/>
                  </a:xfrm>
                  <a:custGeom>
                    <a:avLst/>
                    <a:gdLst>
                      <a:gd name="T0" fmla="*/ 2 w 23"/>
                      <a:gd name="T1" fmla="*/ 18 h 24"/>
                      <a:gd name="T2" fmla="*/ 6 w 23"/>
                      <a:gd name="T3" fmla="*/ 22 h 24"/>
                      <a:gd name="T4" fmla="*/ 12 w 23"/>
                      <a:gd name="T5" fmla="*/ 22 h 24"/>
                      <a:gd name="T6" fmla="*/ 22 w 23"/>
                      <a:gd name="T7" fmla="*/ 12 h 24"/>
                      <a:gd name="T8" fmla="*/ 23 w 23"/>
                      <a:gd name="T9" fmla="*/ 9 h 24"/>
                      <a:gd name="T10" fmla="*/ 21 w 23"/>
                      <a:gd name="T11" fmla="*/ 6 h 24"/>
                      <a:gd name="T12" fmla="*/ 17 w 23"/>
                      <a:gd name="T13" fmla="*/ 1 h 24"/>
                      <a:gd name="T14" fmla="*/ 14 w 23"/>
                      <a:gd name="T15" fmla="*/ 0 h 24"/>
                      <a:gd name="T16" fmla="*/ 11 w 23"/>
                      <a:gd name="T17" fmla="*/ 2 h 24"/>
                      <a:gd name="T18" fmla="*/ 1 w 23"/>
                      <a:gd name="T19" fmla="*/ 12 h 24"/>
                      <a:gd name="T20" fmla="*/ 2 w 23"/>
                      <a:gd name="T21" fmla="*/ 18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" h="24">
                        <a:moveTo>
                          <a:pt x="2" y="18"/>
                        </a:moveTo>
                        <a:cubicBezTo>
                          <a:pt x="6" y="22"/>
                          <a:pt x="6" y="22"/>
                          <a:pt x="6" y="22"/>
                        </a:cubicBezTo>
                        <a:cubicBezTo>
                          <a:pt x="8" y="24"/>
                          <a:pt x="10" y="24"/>
                          <a:pt x="12" y="22"/>
                        </a:cubicBezTo>
                        <a:cubicBezTo>
                          <a:pt x="22" y="12"/>
                          <a:pt x="22" y="12"/>
                          <a:pt x="22" y="12"/>
                        </a:cubicBezTo>
                        <a:cubicBezTo>
                          <a:pt x="22" y="11"/>
                          <a:pt x="23" y="10"/>
                          <a:pt x="23" y="9"/>
                        </a:cubicBezTo>
                        <a:cubicBezTo>
                          <a:pt x="23" y="8"/>
                          <a:pt x="22" y="7"/>
                          <a:pt x="21" y="6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6" y="1"/>
                          <a:pt x="15" y="0"/>
                          <a:pt x="14" y="0"/>
                        </a:cubicBezTo>
                        <a:cubicBezTo>
                          <a:pt x="13" y="0"/>
                          <a:pt x="12" y="1"/>
                          <a:pt x="11" y="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0" y="14"/>
                          <a:pt x="0" y="16"/>
                          <a:pt x="2" y="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4" name="Freeform 213">
                    <a:extLst>
                      <a:ext uri="{FF2B5EF4-FFF2-40B4-BE49-F238E27FC236}">
                        <a16:creationId xmlns:a16="http://schemas.microsoft.com/office/drawing/2014/main" id="{868ECDFD-016C-4AB1-9D0B-609C419C13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99389" y="1204913"/>
                    <a:ext cx="141288" cy="239713"/>
                  </a:xfrm>
                  <a:custGeom>
                    <a:avLst/>
                    <a:gdLst>
                      <a:gd name="T0" fmla="*/ 3 w 73"/>
                      <a:gd name="T1" fmla="*/ 123 h 124"/>
                      <a:gd name="T2" fmla="*/ 9 w 73"/>
                      <a:gd name="T3" fmla="*/ 121 h 124"/>
                      <a:gd name="T4" fmla="*/ 40 w 73"/>
                      <a:gd name="T5" fmla="*/ 64 h 124"/>
                      <a:gd name="T6" fmla="*/ 72 w 73"/>
                      <a:gd name="T7" fmla="*/ 8 h 124"/>
                      <a:gd name="T8" fmla="*/ 72 w 73"/>
                      <a:gd name="T9" fmla="*/ 5 h 124"/>
                      <a:gd name="T10" fmla="*/ 71 w 73"/>
                      <a:gd name="T11" fmla="*/ 3 h 124"/>
                      <a:gd name="T12" fmla="*/ 67 w 73"/>
                      <a:gd name="T13" fmla="*/ 1 h 124"/>
                      <a:gd name="T14" fmla="*/ 64 w 73"/>
                      <a:gd name="T15" fmla="*/ 0 h 124"/>
                      <a:gd name="T16" fmla="*/ 62 w 73"/>
                      <a:gd name="T17" fmla="*/ 2 h 124"/>
                      <a:gd name="T18" fmla="*/ 31 w 73"/>
                      <a:gd name="T19" fmla="*/ 60 h 124"/>
                      <a:gd name="T20" fmla="*/ 1 w 73"/>
                      <a:gd name="T21" fmla="*/ 117 h 124"/>
                      <a:gd name="T22" fmla="*/ 3 w 73"/>
                      <a:gd name="T23" fmla="*/ 122 h 124"/>
                      <a:gd name="T24" fmla="*/ 3 w 73"/>
                      <a:gd name="T25" fmla="*/ 123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" h="124">
                        <a:moveTo>
                          <a:pt x="3" y="123"/>
                        </a:moveTo>
                        <a:cubicBezTo>
                          <a:pt x="5" y="124"/>
                          <a:pt x="7" y="123"/>
                          <a:pt x="9" y="121"/>
                        </a:cubicBezTo>
                        <a:cubicBezTo>
                          <a:pt x="20" y="103"/>
                          <a:pt x="30" y="83"/>
                          <a:pt x="40" y="64"/>
                        </a:cubicBezTo>
                        <a:cubicBezTo>
                          <a:pt x="50" y="45"/>
                          <a:pt x="60" y="26"/>
                          <a:pt x="72" y="8"/>
                        </a:cubicBezTo>
                        <a:cubicBezTo>
                          <a:pt x="72" y="7"/>
                          <a:pt x="73" y="6"/>
                          <a:pt x="72" y="5"/>
                        </a:cubicBezTo>
                        <a:cubicBezTo>
                          <a:pt x="72" y="4"/>
                          <a:pt x="72" y="3"/>
                          <a:pt x="71" y="3"/>
                        </a:cubicBezTo>
                        <a:cubicBezTo>
                          <a:pt x="67" y="1"/>
                          <a:pt x="67" y="1"/>
                          <a:pt x="67" y="1"/>
                        </a:cubicBezTo>
                        <a:cubicBezTo>
                          <a:pt x="67" y="0"/>
                          <a:pt x="65" y="0"/>
                          <a:pt x="64" y="0"/>
                        </a:cubicBezTo>
                        <a:cubicBezTo>
                          <a:pt x="63" y="0"/>
                          <a:pt x="62" y="1"/>
                          <a:pt x="62" y="2"/>
                        </a:cubicBezTo>
                        <a:cubicBezTo>
                          <a:pt x="50" y="21"/>
                          <a:pt x="41" y="40"/>
                          <a:pt x="31" y="60"/>
                        </a:cubicBezTo>
                        <a:cubicBezTo>
                          <a:pt x="21" y="79"/>
                          <a:pt x="12" y="98"/>
                          <a:pt x="1" y="117"/>
                        </a:cubicBezTo>
                        <a:cubicBezTo>
                          <a:pt x="0" y="119"/>
                          <a:pt x="1" y="121"/>
                          <a:pt x="3" y="122"/>
                        </a:cubicBezTo>
                        <a:lnTo>
                          <a:pt x="3" y="123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5" name="Freeform 214">
                    <a:extLst>
                      <a:ext uri="{FF2B5EF4-FFF2-40B4-BE49-F238E27FC236}">
                        <a16:creationId xmlns:a16="http://schemas.microsoft.com/office/drawing/2014/main" id="{8FA97E34-BE17-48A7-B672-C7984A252A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64489" y="1028701"/>
                    <a:ext cx="74613" cy="107950"/>
                  </a:xfrm>
                  <a:custGeom>
                    <a:avLst/>
                    <a:gdLst>
                      <a:gd name="T0" fmla="*/ 3 w 39"/>
                      <a:gd name="T1" fmla="*/ 53 h 56"/>
                      <a:gd name="T2" fmla="*/ 8 w 39"/>
                      <a:gd name="T3" fmla="*/ 55 h 56"/>
                      <a:gd name="T4" fmla="*/ 13 w 39"/>
                      <a:gd name="T5" fmla="*/ 54 h 56"/>
                      <a:gd name="T6" fmla="*/ 38 w 39"/>
                      <a:gd name="T7" fmla="*/ 9 h 56"/>
                      <a:gd name="T8" fmla="*/ 39 w 39"/>
                      <a:gd name="T9" fmla="*/ 6 h 56"/>
                      <a:gd name="T10" fmla="*/ 37 w 39"/>
                      <a:gd name="T11" fmla="*/ 3 h 56"/>
                      <a:gd name="T12" fmla="*/ 31 w 39"/>
                      <a:gd name="T13" fmla="*/ 0 h 56"/>
                      <a:gd name="T14" fmla="*/ 28 w 39"/>
                      <a:gd name="T15" fmla="*/ 0 h 56"/>
                      <a:gd name="T16" fmla="*/ 26 w 39"/>
                      <a:gd name="T17" fmla="*/ 2 h 56"/>
                      <a:gd name="T18" fmla="*/ 1 w 39"/>
                      <a:gd name="T19" fmla="*/ 47 h 56"/>
                      <a:gd name="T20" fmla="*/ 3 w 39"/>
                      <a:gd name="T21" fmla="*/ 53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" h="56">
                        <a:moveTo>
                          <a:pt x="3" y="53"/>
                        </a:moveTo>
                        <a:cubicBezTo>
                          <a:pt x="8" y="55"/>
                          <a:pt x="8" y="55"/>
                          <a:pt x="8" y="55"/>
                        </a:cubicBezTo>
                        <a:cubicBezTo>
                          <a:pt x="9" y="56"/>
                          <a:pt x="12" y="56"/>
                          <a:pt x="13" y="54"/>
                        </a:cubicBezTo>
                        <a:cubicBezTo>
                          <a:pt x="38" y="9"/>
                          <a:pt x="38" y="9"/>
                          <a:pt x="38" y="9"/>
                        </a:cubicBezTo>
                        <a:cubicBezTo>
                          <a:pt x="39" y="8"/>
                          <a:pt x="39" y="7"/>
                          <a:pt x="39" y="6"/>
                        </a:cubicBezTo>
                        <a:cubicBezTo>
                          <a:pt x="38" y="5"/>
                          <a:pt x="38" y="4"/>
                          <a:pt x="37" y="3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30" y="0"/>
                          <a:pt x="29" y="0"/>
                          <a:pt x="28" y="0"/>
                        </a:cubicBezTo>
                        <a:cubicBezTo>
                          <a:pt x="27" y="0"/>
                          <a:pt x="26" y="1"/>
                          <a:pt x="26" y="2"/>
                        </a:cubicBezTo>
                        <a:cubicBezTo>
                          <a:pt x="1" y="47"/>
                          <a:pt x="1" y="47"/>
                          <a:pt x="1" y="47"/>
                        </a:cubicBezTo>
                        <a:cubicBezTo>
                          <a:pt x="0" y="49"/>
                          <a:pt x="1" y="52"/>
                          <a:pt x="3" y="5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6" name="Freeform 215">
                    <a:extLst>
                      <a:ext uri="{FF2B5EF4-FFF2-40B4-BE49-F238E27FC236}">
                        <a16:creationId xmlns:a16="http://schemas.microsoft.com/office/drawing/2014/main" id="{D737FBC4-4035-4134-AA4F-2AA7FAA218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45401" y="1198563"/>
                    <a:ext cx="61913" cy="184150"/>
                  </a:xfrm>
                  <a:custGeom>
                    <a:avLst/>
                    <a:gdLst>
                      <a:gd name="T0" fmla="*/ 3 w 32"/>
                      <a:gd name="T1" fmla="*/ 94 h 95"/>
                      <a:gd name="T2" fmla="*/ 4 w 32"/>
                      <a:gd name="T3" fmla="*/ 94 h 95"/>
                      <a:gd name="T4" fmla="*/ 8 w 32"/>
                      <a:gd name="T5" fmla="*/ 91 h 95"/>
                      <a:gd name="T6" fmla="*/ 31 w 32"/>
                      <a:gd name="T7" fmla="*/ 6 h 95"/>
                      <a:gd name="T8" fmla="*/ 31 w 32"/>
                      <a:gd name="T9" fmla="*/ 3 h 95"/>
                      <a:gd name="T10" fmla="*/ 29 w 32"/>
                      <a:gd name="T11" fmla="*/ 1 h 95"/>
                      <a:gd name="T12" fmla="*/ 26 w 32"/>
                      <a:gd name="T13" fmla="*/ 0 h 95"/>
                      <a:gd name="T14" fmla="*/ 23 w 32"/>
                      <a:gd name="T15" fmla="*/ 1 h 95"/>
                      <a:gd name="T16" fmla="*/ 21 w 32"/>
                      <a:gd name="T17" fmla="*/ 3 h 95"/>
                      <a:gd name="T18" fmla="*/ 0 w 32"/>
                      <a:gd name="T19" fmla="*/ 89 h 95"/>
                      <a:gd name="T20" fmla="*/ 3 w 32"/>
                      <a:gd name="T21" fmla="*/ 94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2" h="95">
                        <a:moveTo>
                          <a:pt x="3" y="94"/>
                        </a:moveTo>
                        <a:cubicBezTo>
                          <a:pt x="4" y="94"/>
                          <a:pt x="4" y="94"/>
                          <a:pt x="4" y="94"/>
                        </a:cubicBezTo>
                        <a:cubicBezTo>
                          <a:pt x="6" y="95"/>
                          <a:pt x="8" y="93"/>
                          <a:pt x="8" y="91"/>
                        </a:cubicBezTo>
                        <a:cubicBezTo>
                          <a:pt x="31" y="6"/>
                          <a:pt x="31" y="6"/>
                          <a:pt x="31" y="6"/>
                        </a:cubicBezTo>
                        <a:cubicBezTo>
                          <a:pt x="32" y="5"/>
                          <a:pt x="32" y="4"/>
                          <a:pt x="31" y="3"/>
                        </a:cubicBezTo>
                        <a:cubicBezTo>
                          <a:pt x="30" y="2"/>
                          <a:pt x="30" y="1"/>
                          <a:pt x="29" y="1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cubicBezTo>
                          <a:pt x="25" y="0"/>
                          <a:pt x="24" y="0"/>
                          <a:pt x="23" y="1"/>
                        </a:cubicBezTo>
                        <a:cubicBezTo>
                          <a:pt x="22" y="1"/>
                          <a:pt x="21" y="2"/>
                          <a:pt x="21" y="3"/>
                        </a:cubicBezTo>
                        <a:cubicBezTo>
                          <a:pt x="0" y="89"/>
                          <a:pt x="0" y="89"/>
                          <a:pt x="0" y="89"/>
                        </a:cubicBezTo>
                        <a:cubicBezTo>
                          <a:pt x="0" y="91"/>
                          <a:pt x="1" y="93"/>
                          <a:pt x="3" y="94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7" name="Freeform 216">
                    <a:extLst>
                      <a:ext uri="{FF2B5EF4-FFF2-40B4-BE49-F238E27FC236}">
                        <a16:creationId xmlns:a16="http://schemas.microsoft.com/office/drawing/2014/main" id="{C4FC473B-3C0A-4361-A46B-572C35E68D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08901" y="925513"/>
                    <a:ext cx="69850" cy="188913"/>
                  </a:xfrm>
                  <a:custGeom>
                    <a:avLst/>
                    <a:gdLst>
                      <a:gd name="T0" fmla="*/ 4 w 36"/>
                      <a:gd name="T1" fmla="*/ 95 h 97"/>
                      <a:gd name="T2" fmla="*/ 8 w 36"/>
                      <a:gd name="T3" fmla="*/ 96 h 97"/>
                      <a:gd name="T4" fmla="*/ 13 w 36"/>
                      <a:gd name="T5" fmla="*/ 93 h 97"/>
                      <a:gd name="T6" fmla="*/ 36 w 36"/>
                      <a:gd name="T7" fmla="*/ 7 h 97"/>
                      <a:gd name="T8" fmla="*/ 36 w 36"/>
                      <a:gd name="T9" fmla="*/ 4 h 97"/>
                      <a:gd name="T10" fmla="*/ 33 w 36"/>
                      <a:gd name="T11" fmla="*/ 2 h 97"/>
                      <a:gd name="T12" fmla="*/ 27 w 36"/>
                      <a:gd name="T13" fmla="*/ 0 h 97"/>
                      <a:gd name="T14" fmla="*/ 24 w 36"/>
                      <a:gd name="T15" fmla="*/ 1 h 97"/>
                      <a:gd name="T16" fmla="*/ 22 w 36"/>
                      <a:gd name="T17" fmla="*/ 3 h 97"/>
                      <a:gd name="T18" fmla="*/ 1 w 36"/>
                      <a:gd name="T19" fmla="*/ 90 h 97"/>
                      <a:gd name="T20" fmla="*/ 4 w 36"/>
                      <a:gd name="T21" fmla="*/ 95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6" h="97">
                        <a:moveTo>
                          <a:pt x="4" y="95"/>
                        </a:moveTo>
                        <a:cubicBezTo>
                          <a:pt x="8" y="96"/>
                          <a:pt x="8" y="96"/>
                          <a:pt x="8" y="96"/>
                        </a:cubicBezTo>
                        <a:cubicBezTo>
                          <a:pt x="10" y="97"/>
                          <a:pt x="12" y="95"/>
                          <a:pt x="13" y="93"/>
                        </a:cubicBezTo>
                        <a:cubicBezTo>
                          <a:pt x="36" y="7"/>
                          <a:pt x="36" y="7"/>
                          <a:pt x="36" y="7"/>
                        </a:cubicBezTo>
                        <a:cubicBezTo>
                          <a:pt x="36" y="6"/>
                          <a:pt x="36" y="5"/>
                          <a:pt x="36" y="4"/>
                        </a:cubicBezTo>
                        <a:cubicBezTo>
                          <a:pt x="35" y="3"/>
                          <a:pt x="34" y="2"/>
                          <a:pt x="33" y="2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6" y="0"/>
                          <a:pt x="25" y="0"/>
                          <a:pt x="24" y="1"/>
                        </a:cubicBezTo>
                        <a:cubicBezTo>
                          <a:pt x="23" y="1"/>
                          <a:pt x="22" y="2"/>
                          <a:pt x="22" y="3"/>
                        </a:cubicBezTo>
                        <a:cubicBezTo>
                          <a:pt x="1" y="90"/>
                          <a:pt x="1" y="90"/>
                          <a:pt x="1" y="90"/>
                        </a:cubicBezTo>
                        <a:cubicBezTo>
                          <a:pt x="0" y="92"/>
                          <a:pt x="2" y="94"/>
                          <a:pt x="4" y="9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8" name="Freeform 217">
                    <a:extLst>
                      <a:ext uri="{FF2B5EF4-FFF2-40B4-BE49-F238E27FC236}">
                        <a16:creationId xmlns:a16="http://schemas.microsoft.com/office/drawing/2014/main" id="{43092EEA-D5F2-4763-8D59-BACD5C30F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37451" y="1450976"/>
                    <a:ext cx="26988" cy="120650"/>
                  </a:xfrm>
                  <a:custGeom>
                    <a:avLst/>
                    <a:gdLst>
                      <a:gd name="T0" fmla="*/ 3 w 14"/>
                      <a:gd name="T1" fmla="*/ 63 h 63"/>
                      <a:gd name="T2" fmla="*/ 6 w 14"/>
                      <a:gd name="T3" fmla="*/ 60 h 63"/>
                      <a:gd name="T4" fmla="*/ 14 w 14"/>
                      <a:gd name="T5" fmla="*/ 4 h 63"/>
                      <a:gd name="T6" fmla="*/ 13 w 14"/>
                      <a:gd name="T7" fmla="*/ 2 h 63"/>
                      <a:gd name="T8" fmla="*/ 10 w 14"/>
                      <a:gd name="T9" fmla="*/ 0 h 63"/>
                      <a:gd name="T10" fmla="*/ 8 w 14"/>
                      <a:gd name="T11" fmla="*/ 1 h 63"/>
                      <a:gd name="T12" fmla="*/ 6 w 14"/>
                      <a:gd name="T13" fmla="*/ 4 h 63"/>
                      <a:gd name="T14" fmla="*/ 0 w 14"/>
                      <a:gd name="T15" fmla="*/ 59 h 63"/>
                      <a:gd name="T16" fmla="*/ 3 w 14"/>
                      <a:gd name="T17" fmla="*/ 63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63">
                        <a:moveTo>
                          <a:pt x="3" y="63"/>
                        </a:moveTo>
                        <a:cubicBezTo>
                          <a:pt x="4" y="63"/>
                          <a:pt x="6" y="62"/>
                          <a:pt x="6" y="60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3"/>
                          <a:pt x="13" y="2"/>
                          <a:pt x="13" y="2"/>
                        </a:cubicBezTo>
                        <a:cubicBezTo>
                          <a:pt x="12" y="1"/>
                          <a:pt x="11" y="0"/>
                          <a:pt x="10" y="0"/>
                        </a:cubicBezTo>
                        <a:cubicBezTo>
                          <a:pt x="9" y="0"/>
                          <a:pt x="8" y="0"/>
                          <a:pt x="8" y="1"/>
                        </a:cubicBezTo>
                        <a:cubicBezTo>
                          <a:pt x="7" y="2"/>
                          <a:pt x="6" y="3"/>
                          <a:pt x="6" y="4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61"/>
                          <a:pt x="1" y="63"/>
                          <a:pt x="3" y="6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69" name="Freeform 218">
                    <a:extLst>
                      <a:ext uri="{FF2B5EF4-FFF2-40B4-BE49-F238E27FC236}">
                        <a16:creationId xmlns:a16="http://schemas.microsoft.com/office/drawing/2014/main" id="{870A0667-0DE5-490B-94CF-2F7957ADC2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58089" y="779463"/>
                    <a:ext cx="95250" cy="588963"/>
                  </a:xfrm>
                  <a:custGeom>
                    <a:avLst/>
                    <a:gdLst>
                      <a:gd name="T0" fmla="*/ 4 w 49"/>
                      <a:gd name="T1" fmla="*/ 305 h 305"/>
                      <a:gd name="T2" fmla="*/ 5 w 49"/>
                      <a:gd name="T3" fmla="*/ 305 h 305"/>
                      <a:gd name="T4" fmla="*/ 9 w 49"/>
                      <a:gd name="T5" fmla="*/ 302 h 305"/>
                      <a:gd name="T6" fmla="*/ 49 w 49"/>
                      <a:gd name="T7" fmla="*/ 6 h 305"/>
                      <a:gd name="T8" fmla="*/ 49 w 49"/>
                      <a:gd name="T9" fmla="*/ 3 h 305"/>
                      <a:gd name="T10" fmla="*/ 46 w 49"/>
                      <a:gd name="T11" fmla="*/ 1 h 305"/>
                      <a:gd name="T12" fmla="*/ 38 w 49"/>
                      <a:gd name="T13" fmla="*/ 0 h 305"/>
                      <a:gd name="T14" fmla="*/ 35 w 49"/>
                      <a:gd name="T15" fmla="*/ 1 h 305"/>
                      <a:gd name="T16" fmla="*/ 34 w 49"/>
                      <a:gd name="T17" fmla="*/ 4 h 305"/>
                      <a:gd name="T18" fmla="*/ 1 w 49"/>
                      <a:gd name="T19" fmla="*/ 301 h 305"/>
                      <a:gd name="T20" fmla="*/ 4 w 49"/>
                      <a:gd name="T21" fmla="*/ 305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9" h="305">
                        <a:moveTo>
                          <a:pt x="4" y="305"/>
                        </a:moveTo>
                        <a:cubicBezTo>
                          <a:pt x="5" y="305"/>
                          <a:pt x="5" y="305"/>
                          <a:pt x="5" y="305"/>
                        </a:cubicBezTo>
                        <a:cubicBezTo>
                          <a:pt x="7" y="305"/>
                          <a:pt x="9" y="304"/>
                          <a:pt x="9" y="302"/>
                        </a:cubicBezTo>
                        <a:cubicBezTo>
                          <a:pt x="21" y="203"/>
                          <a:pt x="36" y="105"/>
                          <a:pt x="49" y="6"/>
                        </a:cubicBezTo>
                        <a:cubicBezTo>
                          <a:pt x="49" y="5"/>
                          <a:pt x="49" y="4"/>
                          <a:pt x="49" y="3"/>
                        </a:cubicBezTo>
                        <a:cubicBezTo>
                          <a:pt x="48" y="2"/>
                          <a:pt x="47" y="1"/>
                          <a:pt x="46" y="1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37" y="0"/>
                          <a:pt x="36" y="1"/>
                          <a:pt x="35" y="1"/>
                        </a:cubicBezTo>
                        <a:cubicBezTo>
                          <a:pt x="34" y="2"/>
                          <a:pt x="34" y="3"/>
                          <a:pt x="34" y="4"/>
                        </a:cubicBezTo>
                        <a:cubicBezTo>
                          <a:pt x="23" y="103"/>
                          <a:pt x="10" y="202"/>
                          <a:pt x="1" y="301"/>
                        </a:cubicBezTo>
                        <a:cubicBezTo>
                          <a:pt x="0" y="303"/>
                          <a:pt x="2" y="305"/>
                          <a:pt x="4" y="30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0" name="Freeform 219">
                    <a:extLst>
                      <a:ext uri="{FF2B5EF4-FFF2-40B4-BE49-F238E27FC236}">
                        <a16:creationId xmlns:a16="http://schemas.microsoft.com/office/drawing/2014/main" id="{F27A0175-032B-4BDD-BFC2-0472E5B9D3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13614" y="781051"/>
                    <a:ext cx="120650" cy="790575"/>
                  </a:xfrm>
                  <a:custGeom>
                    <a:avLst/>
                    <a:gdLst>
                      <a:gd name="T0" fmla="*/ 60 w 63"/>
                      <a:gd name="T1" fmla="*/ 409 h 409"/>
                      <a:gd name="T2" fmla="*/ 63 w 63"/>
                      <a:gd name="T3" fmla="*/ 406 h 409"/>
                      <a:gd name="T4" fmla="*/ 16 w 63"/>
                      <a:gd name="T5" fmla="*/ 3 h 409"/>
                      <a:gd name="T6" fmla="*/ 14 w 63"/>
                      <a:gd name="T7" fmla="*/ 1 h 409"/>
                      <a:gd name="T8" fmla="*/ 11 w 63"/>
                      <a:gd name="T9" fmla="*/ 0 h 409"/>
                      <a:gd name="T10" fmla="*/ 3 w 63"/>
                      <a:gd name="T11" fmla="*/ 1 h 409"/>
                      <a:gd name="T12" fmla="*/ 1 w 63"/>
                      <a:gd name="T13" fmla="*/ 2 h 409"/>
                      <a:gd name="T14" fmla="*/ 0 w 63"/>
                      <a:gd name="T15" fmla="*/ 5 h 409"/>
                      <a:gd name="T16" fmla="*/ 57 w 63"/>
                      <a:gd name="T17" fmla="*/ 406 h 409"/>
                      <a:gd name="T18" fmla="*/ 60 w 63"/>
                      <a:gd name="T19" fmla="*/ 409 h 4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409">
                        <a:moveTo>
                          <a:pt x="60" y="409"/>
                        </a:moveTo>
                        <a:cubicBezTo>
                          <a:pt x="62" y="409"/>
                          <a:pt x="63" y="407"/>
                          <a:pt x="63" y="406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5" y="2"/>
                          <a:pt x="15" y="1"/>
                          <a:pt x="14" y="1"/>
                        </a:cubicBezTo>
                        <a:cubicBezTo>
                          <a:pt x="13" y="0"/>
                          <a:pt x="12" y="0"/>
                          <a:pt x="11" y="0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1" y="2"/>
                          <a:pt x="1" y="2"/>
                        </a:cubicBezTo>
                        <a:cubicBezTo>
                          <a:pt x="0" y="3"/>
                          <a:pt x="0" y="4"/>
                          <a:pt x="0" y="5"/>
                        </a:cubicBezTo>
                        <a:cubicBezTo>
                          <a:pt x="57" y="406"/>
                          <a:pt x="57" y="406"/>
                          <a:pt x="57" y="406"/>
                        </a:cubicBezTo>
                        <a:cubicBezTo>
                          <a:pt x="57" y="408"/>
                          <a:pt x="59" y="409"/>
                          <a:pt x="60" y="409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1" name="Freeform 220">
                    <a:extLst>
                      <a:ext uri="{FF2B5EF4-FFF2-40B4-BE49-F238E27FC236}">
                        <a16:creationId xmlns:a16="http://schemas.microsoft.com/office/drawing/2014/main" id="{212ED409-FD44-41CC-BC67-0663C0AA51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11989" y="855663"/>
                    <a:ext cx="312738" cy="746125"/>
                  </a:xfrm>
                  <a:custGeom>
                    <a:avLst/>
                    <a:gdLst>
                      <a:gd name="T0" fmla="*/ 156 w 162"/>
                      <a:gd name="T1" fmla="*/ 383 h 385"/>
                      <a:gd name="T2" fmla="*/ 160 w 162"/>
                      <a:gd name="T3" fmla="*/ 385 h 385"/>
                      <a:gd name="T4" fmla="*/ 161 w 162"/>
                      <a:gd name="T5" fmla="*/ 381 h 385"/>
                      <a:gd name="T6" fmla="*/ 15 w 162"/>
                      <a:gd name="T7" fmla="*/ 3 h 385"/>
                      <a:gd name="T8" fmla="*/ 13 w 162"/>
                      <a:gd name="T9" fmla="*/ 1 h 385"/>
                      <a:gd name="T10" fmla="*/ 10 w 162"/>
                      <a:gd name="T11" fmla="*/ 1 h 385"/>
                      <a:gd name="T12" fmla="*/ 3 w 162"/>
                      <a:gd name="T13" fmla="*/ 4 h 385"/>
                      <a:gd name="T14" fmla="*/ 1 w 162"/>
                      <a:gd name="T15" fmla="*/ 6 h 385"/>
                      <a:gd name="T16" fmla="*/ 1 w 162"/>
                      <a:gd name="T17" fmla="*/ 9 h 385"/>
                      <a:gd name="T18" fmla="*/ 156 w 162"/>
                      <a:gd name="T19" fmla="*/ 383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2" h="385">
                        <a:moveTo>
                          <a:pt x="156" y="383"/>
                        </a:moveTo>
                        <a:cubicBezTo>
                          <a:pt x="156" y="385"/>
                          <a:pt x="158" y="385"/>
                          <a:pt x="160" y="385"/>
                        </a:cubicBezTo>
                        <a:cubicBezTo>
                          <a:pt x="161" y="384"/>
                          <a:pt x="162" y="382"/>
                          <a:pt x="161" y="381"/>
                        </a:cubicBez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5" y="2"/>
                          <a:pt x="14" y="1"/>
                          <a:pt x="13" y="1"/>
                        </a:cubicBezTo>
                        <a:cubicBezTo>
                          <a:pt x="12" y="0"/>
                          <a:pt x="11" y="0"/>
                          <a:pt x="10" y="1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2" y="4"/>
                          <a:pt x="1" y="5"/>
                          <a:pt x="1" y="6"/>
                        </a:cubicBezTo>
                        <a:cubicBezTo>
                          <a:pt x="0" y="7"/>
                          <a:pt x="0" y="8"/>
                          <a:pt x="1" y="9"/>
                        </a:cubicBezTo>
                        <a:lnTo>
                          <a:pt x="156" y="383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2" name="Freeform 221">
                    <a:extLst>
                      <a:ext uri="{FF2B5EF4-FFF2-40B4-BE49-F238E27FC236}">
                        <a16:creationId xmlns:a16="http://schemas.microsoft.com/office/drawing/2014/main" id="{184B4845-C2CC-4127-BDC8-1820198996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40526" y="1004888"/>
                    <a:ext cx="484188" cy="652463"/>
                  </a:xfrm>
                  <a:custGeom>
                    <a:avLst/>
                    <a:gdLst>
                      <a:gd name="T0" fmla="*/ 244 w 250"/>
                      <a:gd name="T1" fmla="*/ 335 h 337"/>
                      <a:gd name="T2" fmla="*/ 248 w 250"/>
                      <a:gd name="T3" fmla="*/ 336 h 337"/>
                      <a:gd name="T4" fmla="*/ 249 w 250"/>
                      <a:gd name="T5" fmla="*/ 332 h 337"/>
                      <a:gd name="T6" fmla="*/ 14 w 250"/>
                      <a:gd name="T7" fmla="*/ 2 h 337"/>
                      <a:gd name="T8" fmla="*/ 11 w 250"/>
                      <a:gd name="T9" fmla="*/ 1 h 337"/>
                      <a:gd name="T10" fmla="*/ 8 w 250"/>
                      <a:gd name="T11" fmla="*/ 1 h 337"/>
                      <a:gd name="T12" fmla="*/ 2 w 250"/>
                      <a:gd name="T13" fmla="*/ 6 h 337"/>
                      <a:gd name="T14" fmla="*/ 0 w 250"/>
                      <a:gd name="T15" fmla="*/ 9 h 337"/>
                      <a:gd name="T16" fmla="*/ 1 w 250"/>
                      <a:gd name="T17" fmla="*/ 12 h 337"/>
                      <a:gd name="T18" fmla="*/ 244 w 250"/>
                      <a:gd name="T19" fmla="*/ 335 h 3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0" h="337">
                        <a:moveTo>
                          <a:pt x="244" y="335"/>
                        </a:moveTo>
                        <a:cubicBezTo>
                          <a:pt x="245" y="337"/>
                          <a:pt x="247" y="337"/>
                          <a:pt x="248" y="336"/>
                        </a:cubicBezTo>
                        <a:cubicBezTo>
                          <a:pt x="250" y="335"/>
                          <a:pt x="250" y="333"/>
                          <a:pt x="249" y="33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3" y="1"/>
                          <a:pt x="12" y="1"/>
                          <a:pt x="11" y="1"/>
                        </a:cubicBezTo>
                        <a:cubicBezTo>
                          <a:pt x="10" y="0"/>
                          <a:pt x="9" y="1"/>
                          <a:pt x="8" y="1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1" y="7"/>
                          <a:pt x="0" y="8"/>
                          <a:pt x="0" y="9"/>
                        </a:cubicBezTo>
                        <a:cubicBezTo>
                          <a:pt x="0" y="10"/>
                          <a:pt x="0" y="11"/>
                          <a:pt x="1" y="12"/>
                        </a:cubicBezTo>
                        <a:lnTo>
                          <a:pt x="244" y="33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3" name="Freeform 222">
                    <a:extLst>
                      <a:ext uri="{FF2B5EF4-FFF2-40B4-BE49-F238E27FC236}">
                        <a16:creationId xmlns:a16="http://schemas.microsoft.com/office/drawing/2014/main" id="{CCA370C9-3CB6-40EA-8E1B-03F0B11E41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16689" y="1217613"/>
                    <a:ext cx="623888" cy="519113"/>
                  </a:xfrm>
                  <a:custGeom>
                    <a:avLst/>
                    <a:gdLst>
                      <a:gd name="T0" fmla="*/ 318 w 323"/>
                      <a:gd name="T1" fmla="*/ 267 h 268"/>
                      <a:gd name="T2" fmla="*/ 322 w 323"/>
                      <a:gd name="T3" fmla="*/ 266 h 268"/>
                      <a:gd name="T4" fmla="*/ 321 w 323"/>
                      <a:gd name="T5" fmla="*/ 262 h 268"/>
                      <a:gd name="T6" fmla="*/ 12 w 323"/>
                      <a:gd name="T7" fmla="*/ 1 h 268"/>
                      <a:gd name="T8" fmla="*/ 9 w 323"/>
                      <a:gd name="T9" fmla="*/ 0 h 268"/>
                      <a:gd name="T10" fmla="*/ 6 w 323"/>
                      <a:gd name="T11" fmla="*/ 2 h 268"/>
                      <a:gd name="T12" fmla="*/ 1 w 323"/>
                      <a:gd name="T13" fmla="*/ 8 h 268"/>
                      <a:gd name="T14" fmla="*/ 0 w 323"/>
                      <a:gd name="T15" fmla="*/ 11 h 268"/>
                      <a:gd name="T16" fmla="*/ 1 w 323"/>
                      <a:gd name="T17" fmla="*/ 14 h 268"/>
                      <a:gd name="T18" fmla="*/ 318 w 323"/>
                      <a:gd name="T19" fmla="*/ 267 h 2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23" h="268">
                        <a:moveTo>
                          <a:pt x="318" y="267"/>
                        </a:moveTo>
                        <a:cubicBezTo>
                          <a:pt x="319" y="268"/>
                          <a:pt x="321" y="268"/>
                          <a:pt x="322" y="266"/>
                        </a:cubicBezTo>
                        <a:cubicBezTo>
                          <a:pt x="323" y="265"/>
                          <a:pt x="323" y="263"/>
                          <a:pt x="321" y="262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1"/>
                          <a:pt x="10" y="0"/>
                          <a:pt x="9" y="0"/>
                        </a:cubicBezTo>
                        <a:cubicBezTo>
                          <a:pt x="8" y="0"/>
                          <a:pt x="7" y="1"/>
                          <a:pt x="6" y="2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0" y="9"/>
                          <a:pt x="0" y="10"/>
                          <a:pt x="0" y="11"/>
                        </a:cubicBezTo>
                        <a:cubicBezTo>
                          <a:pt x="0" y="12"/>
                          <a:pt x="1" y="13"/>
                          <a:pt x="1" y="14"/>
                        </a:cubicBezTo>
                        <a:lnTo>
                          <a:pt x="318" y="26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4" name="Freeform 223">
                    <a:extLst>
                      <a:ext uri="{FF2B5EF4-FFF2-40B4-BE49-F238E27FC236}">
                        <a16:creationId xmlns:a16="http://schemas.microsoft.com/office/drawing/2014/main" id="{CA1C0F81-C193-46D3-BB55-9785684322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51589" y="1481138"/>
                    <a:ext cx="727075" cy="352425"/>
                  </a:xfrm>
                  <a:custGeom>
                    <a:avLst/>
                    <a:gdLst>
                      <a:gd name="T0" fmla="*/ 2 w 376"/>
                      <a:gd name="T1" fmla="*/ 15 h 182"/>
                      <a:gd name="T2" fmla="*/ 372 w 376"/>
                      <a:gd name="T3" fmla="*/ 181 h 182"/>
                      <a:gd name="T4" fmla="*/ 376 w 376"/>
                      <a:gd name="T5" fmla="*/ 180 h 182"/>
                      <a:gd name="T6" fmla="*/ 374 w 376"/>
                      <a:gd name="T7" fmla="*/ 176 h 182"/>
                      <a:gd name="T8" fmla="*/ 9 w 376"/>
                      <a:gd name="T9" fmla="*/ 0 h 182"/>
                      <a:gd name="T10" fmla="*/ 6 w 376"/>
                      <a:gd name="T11" fmla="*/ 0 h 182"/>
                      <a:gd name="T12" fmla="*/ 4 w 376"/>
                      <a:gd name="T13" fmla="*/ 2 h 182"/>
                      <a:gd name="T14" fmla="*/ 1 w 376"/>
                      <a:gd name="T15" fmla="*/ 9 h 182"/>
                      <a:gd name="T16" fmla="*/ 0 w 376"/>
                      <a:gd name="T17" fmla="*/ 12 h 182"/>
                      <a:gd name="T18" fmla="*/ 2 w 376"/>
                      <a:gd name="T19" fmla="*/ 15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6" h="182">
                        <a:moveTo>
                          <a:pt x="2" y="15"/>
                        </a:moveTo>
                        <a:cubicBezTo>
                          <a:pt x="372" y="181"/>
                          <a:pt x="372" y="181"/>
                          <a:pt x="372" y="181"/>
                        </a:cubicBezTo>
                        <a:cubicBezTo>
                          <a:pt x="373" y="182"/>
                          <a:pt x="375" y="181"/>
                          <a:pt x="376" y="180"/>
                        </a:cubicBezTo>
                        <a:cubicBezTo>
                          <a:pt x="376" y="178"/>
                          <a:pt x="376" y="177"/>
                          <a:pt x="374" y="176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0"/>
                          <a:pt x="4" y="1"/>
                          <a:pt x="4" y="2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0" y="10"/>
                          <a:pt x="0" y="11"/>
                          <a:pt x="0" y="12"/>
                        </a:cubicBezTo>
                        <a:cubicBezTo>
                          <a:pt x="1" y="13"/>
                          <a:pt x="2" y="14"/>
                          <a:pt x="2" y="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5" name="Freeform 224">
                    <a:extLst>
                      <a:ext uri="{FF2B5EF4-FFF2-40B4-BE49-F238E27FC236}">
                        <a16:creationId xmlns:a16="http://schemas.microsoft.com/office/drawing/2014/main" id="{90FDB5A7-3F8F-4EB3-8F7B-4097F4CE9C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38914" y="1831976"/>
                    <a:ext cx="504825" cy="109538"/>
                  </a:xfrm>
                  <a:custGeom>
                    <a:avLst/>
                    <a:gdLst>
                      <a:gd name="T0" fmla="*/ 260 w 261"/>
                      <a:gd name="T1" fmla="*/ 56 h 57"/>
                      <a:gd name="T2" fmla="*/ 257 w 261"/>
                      <a:gd name="T3" fmla="*/ 51 h 57"/>
                      <a:gd name="T4" fmla="*/ 6 w 261"/>
                      <a:gd name="T5" fmla="*/ 1 h 57"/>
                      <a:gd name="T6" fmla="*/ 3 w 261"/>
                      <a:gd name="T7" fmla="*/ 1 h 57"/>
                      <a:gd name="T8" fmla="*/ 1 w 261"/>
                      <a:gd name="T9" fmla="*/ 4 h 57"/>
                      <a:gd name="T10" fmla="*/ 0 w 261"/>
                      <a:gd name="T11" fmla="*/ 8 h 57"/>
                      <a:gd name="T12" fmla="*/ 1 w 261"/>
                      <a:gd name="T13" fmla="*/ 11 h 57"/>
                      <a:gd name="T14" fmla="*/ 4 w 261"/>
                      <a:gd name="T15" fmla="*/ 13 h 57"/>
                      <a:gd name="T16" fmla="*/ 258 w 261"/>
                      <a:gd name="T17" fmla="*/ 57 h 57"/>
                      <a:gd name="T18" fmla="*/ 260 w 261"/>
                      <a:gd name="T19" fmla="*/ 56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1" h="57">
                        <a:moveTo>
                          <a:pt x="260" y="56"/>
                        </a:moveTo>
                        <a:cubicBezTo>
                          <a:pt x="261" y="54"/>
                          <a:pt x="259" y="51"/>
                          <a:pt x="257" y="51"/>
                        </a:cubicBezTo>
                        <a:cubicBezTo>
                          <a:pt x="173" y="35"/>
                          <a:pt x="90" y="17"/>
                          <a:pt x="6" y="1"/>
                        </a:cubicBez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2" y="2"/>
                          <a:pt x="1" y="3"/>
                          <a:pt x="1" y="4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9"/>
                          <a:pt x="0" y="10"/>
                          <a:pt x="1" y="11"/>
                        </a:cubicBezTo>
                        <a:cubicBezTo>
                          <a:pt x="2" y="12"/>
                          <a:pt x="2" y="13"/>
                          <a:pt x="4" y="13"/>
                        </a:cubicBezTo>
                        <a:cubicBezTo>
                          <a:pt x="88" y="27"/>
                          <a:pt x="173" y="43"/>
                          <a:pt x="258" y="57"/>
                        </a:cubicBezTo>
                        <a:cubicBezTo>
                          <a:pt x="259" y="57"/>
                          <a:pt x="260" y="57"/>
                          <a:pt x="260" y="56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6" name="Freeform 225">
                    <a:extLst>
                      <a:ext uri="{FF2B5EF4-FFF2-40B4-BE49-F238E27FC236}">
                        <a16:creationId xmlns:a16="http://schemas.microsoft.com/office/drawing/2014/main" id="{FB4FA0BB-C76B-46F0-86BB-743CF41F93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59514" y="1778001"/>
                    <a:ext cx="203200" cy="63500"/>
                  </a:xfrm>
                  <a:custGeom>
                    <a:avLst/>
                    <a:gdLst>
                      <a:gd name="T0" fmla="*/ 3 w 105"/>
                      <a:gd name="T1" fmla="*/ 15 h 33"/>
                      <a:gd name="T2" fmla="*/ 99 w 105"/>
                      <a:gd name="T3" fmla="*/ 32 h 33"/>
                      <a:gd name="T4" fmla="*/ 104 w 105"/>
                      <a:gd name="T5" fmla="*/ 29 h 33"/>
                      <a:gd name="T6" fmla="*/ 105 w 105"/>
                      <a:gd name="T7" fmla="*/ 24 h 33"/>
                      <a:gd name="T8" fmla="*/ 101 w 105"/>
                      <a:gd name="T9" fmla="*/ 19 h 33"/>
                      <a:gd name="T10" fmla="*/ 6 w 105"/>
                      <a:gd name="T11" fmla="*/ 0 h 33"/>
                      <a:gd name="T12" fmla="*/ 3 w 105"/>
                      <a:gd name="T13" fmla="*/ 0 h 33"/>
                      <a:gd name="T14" fmla="*/ 1 w 105"/>
                      <a:gd name="T15" fmla="*/ 3 h 33"/>
                      <a:gd name="T16" fmla="*/ 0 w 105"/>
                      <a:gd name="T17" fmla="*/ 11 h 33"/>
                      <a:gd name="T18" fmla="*/ 1 w 105"/>
                      <a:gd name="T19" fmla="*/ 14 h 33"/>
                      <a:gd name="T20" fmla="*/ 3 w 105"/>
                      <a:gd name="T21" fmla="*/ 15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5" h="33">
                        <a:moveTo>
                          <a:pt x="3" y="15"/>
                        </a:moveTo>
                        <a:cubicBezTo>
                          <a:pt x="35" y="21"/>
                          <a:pt x="67" y="27"/>
                          <a:pt x="99" y="32"/>
                        </a:cubicBezTo>
                        <a:cubicBezTo>
                          <a:pt x="101" y="33"/>
                          <a:pt x="103" y="31"/>
                          <a:pt x="104" y="29"/>
                        </a:cubicBezTo>
                        <a:cubicBezTo>
                          <a:pt x="105" y="24"/>
                          <a:pt x="105" y="24"/>
                          <a:pt x="105" y="24"/>
                        </a:cubicBezTo>
                        <a:cubicBezTo>
                          <a:pt x="105" y="21"/>
                          <a:pt x="104" y="19"/>
                          <a:pt x="101" y="19"/>
                        </a:cubicBezTo>
                        <a:cubicBezTo>
                          <a:pt x="70" y="13"/>
                          <a:pt x="38" y="6"/>
                          <a:pt x="6" y="0"/>
                        </a:cubicBezTo>
                        <a:cubicBezTo>
                          <a:pt x="5" y="0"/>
                          <a:pt x="4" y="0"/>
                          <a:pt x="3" y="0"/>
                        </a:cubicBezTo>
                        <a:cubicBezTo>
                          <a:pt x="2" y="1"/>
                          <a:pt x="2" y="2"/>
                          <a:pt x="1" y="3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2"/>
                          <a:pt x="0" y="13"/>
                          <a:pt x="1" y="14"/>
                        </a:cubicBezTo>
                        <a:cubicBezTo>
                          <a:pt x="1" y="15"/>
                          <a:pt x="2" y="15"/>
                          <a:pt x="3" y="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7" name="Freeform 226">
                    <a:extLst>
                      <a:ext uri="{FF2B5EF4-FFF2-40B4-BE49-F238E27FC236}">
                        <a16:creationId xmlns:a16="http://schemas.microsoft.com/office/drawing/2014/main" id="{B64A6076-173E-4192-B355-88AF0EB43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64351" y="2044701"/>
                    <a:ext cx="171450" cy="25400"/>
                  </a:xfrm>
                  <a:custGeom>
                    <a:avLst/>
                    <a:gdLst>
                      <a:gd name="T0" fmla="*/ 3 w 89"/>
                      <a:gd name="T1" fmla="*/ 5 h 13"/>
                      <a:gd name="T2" fmla="*/ 1 w 89"/>
                      <a:gd name="T3" fmla="*/ 6 h 13"/>
                      <a:gd name="T4" fmla="*/ 0 w 89"/>
                      <a:gd name="T5" fmla="*/ 9 h 13"/>
                      <a:gd name="T6" fmla="*/ 1 w 89"/>
                      <a:gd name="T7" fmla="*/ 12 h 13"/>
                      <a:gd name="T8" fmla="*/ 4 w 89"/>
                      <a:gd name="T9" fmla="*/ 13 h 13"/>
                      <a:gd name="T10" fmla="*/ 86 w 89"/>
                      <a:gd name="T11" fmla="*/ 6 h 13"/>
                      <a:gd name="T12" fmla="*/ 89 w 89"/>
                      <a:gd name="T13" fmla="*/ 3 h 13"/>
                      <a:gd name="T14" fmla="*/ 86 w 89"/>
                      <a:gd name="T15" fmla="*/ 0 h 13"/>
                      <a:gd name="T16" fmla="*/ 3 w 89"/>
                      <a:gd name="T17" fmla="*/ 5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9" h="13">
                        <a:moveTo>
                          <a:pt x="3" y="5"/>
                        </a:moveTo>
                        <a:cubicBezTo>
                          <a:pt x="2" y="5"/>
                          <a:pt x="1" y="6"/>
                          <a:pt x="1" y="6"/>
                        </a:cubicBezTo>
                        <a:cubicBezTo>
                          <a:pt x="0" y="7"/>
                          <a:pt x="0" y="8"/>
                          <a:pt x="0" y="9"/>
                        </a:cubicBezTo>
                        <a:cubicBezTo>
                          <a:pt x="0" y="10"/>
                          <a:pt x="0" y="11"/>
                          <a:pt x="1" y="12"/>
                        </a:cubicBezTo>
                        <a:cubicBezTo>
                          <a:pt x="2" y="13"/>
                          <a:pt x="3" y="13"/>
                          <a:pt x="4" y="13"/>
                        </a:cubicBezTo>
                        <a:cubicBezTo>
                          <a:pt x="86" y="6"/>
                          <a:pt x="86" y="6"/>
                          <a:pt x="86" y="6"/>
                        </a:cubicBezTo>
                        <a:cubicBezTo>
                          <a:pt x="88" y="6"/>
                          <a:pt x="89" y="5"/>
                          <a:pt x="89" y="3"/>
                        </a:cubicBezTo>
                        <a:cubicBezTo>
                          <a:pt x="89" y="1"/>
                          <a:pt x="88" y="0"/>
                          <a:pt x="86" y="0"/>
                        </a:cubicBezTo>
                        <a:lnTo>
                          <a:pt x="3" y="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8" name="Freeform 227">
                    <a:extLst>
                      <a:ext uri="{FF2B5EF4-FFF2-40B4-BE49-F238E27FC236}">
                        <a16:creationId xmlns:a16="http://schemas.microsoft.com/office/drawing/2014/main" id="{5781BA98-35A2-42D6-B99E-70806CE775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29389" y="2060576"/>
                    <a:ext cx="244475" cy="34925"/>
                  </a:xfrm>
                  <a:custGeom>
                    <a:avLst/>
                    <a:gdLst>
                      <a:gd name="T0" fmla="*/ 2 w 126"/>
                      <a:gd name="T1" fmla="*/ 17 h 18"/>
                      <a:gd name="T2" fmla="*/ 5 w 126"/>
                      <a:gd name="T3" fmla="*/ 18 h 18"/>
                      <a:gd name="T4" fmla="*/ 122 w 126"/>
                      <a:gd name="T5" fmla="*/ 10 h 18"/>
                      <a:gd name="T6" fmla="*/ 126 w 126"/>
                      <a:gd name="T7" fmla="*/ 5 h 18"/>
                      <a:gd name="T8" fmla="*/ 125 w 126"/>
                      <a:gd name="T9" fmla="*/ 4 h 18"/>
                      <a:gd name="T10" fmla="*/ 121 w 126"/>
                      <a:gd name="T11" fmla="*/ 0 h 18"/>
                      <a:gd name="T12" fmla="*/ 4 w 126"/>
                      <a:gd name="T13" fmla="*/ 6 h 18"/>
                      <a:gd name="T14" fmla="*/ 2 w 126"/>
                      <a:gd name="T15" fmla="*/ 7 h 18"/>
                      <a:gd name="T16" fmla="*/ 1 w 126"/>
                      <a:gd name="T17" fmla="*/ 10 h 18"/>
                      <a:gd name="T18" fmla="*/ 1 w 126"/>
                      <a:gd name="T19" fmla="*/ 14 h 18"/>
                      <a:gd name="T20" fmla="*/ 2 w 126"/>
                      <a:gd name="T21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6" h="18">
                        <a:moveTo>
                          <a:pt x="2" y="17"/>
                        </a:moveTo>
                        <a:cubicBezTo>
                          <a:pt x="3" y="18"/>
                          <a:pt x="4" y="18"/>
                          <a:pt x="5" y="18"/>
                        </a:cubicBezTo>
                        <a:cubicBezTo>
                          <a:pt x="122" y="10"/>
                          <a:pt x="122" y="10"/>
                          <a:pt x="122" y="10"/>
                        </a:cubicBezTo>
                        <a:cubicBezTo>
                          <a:pt x="124" y="9"/>
                          <a:pt x="126" y="7"/>
                          <a:pt x="126" y="5"/>
                        </a:cubicBezTo>
                        <a:cubicBezTo>
                          <a:pt x="125" y="4"/>
                          <a:pt x="125" y="4"/>
                          <a:pt x="125" y="4"/>
                        </a:cubicBezTo>
                        <a:cubicBezTo>
                          <a:pt x="125" y="2"/>
                          <a:pt x="123" y="0"/>
                          <a:pt x="121" y="0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3" y="6"/>
                          <a:pt x="2" y="7"/>
                          <a:pt x="2" y="7"/>
                        </a:cubicBezTo>
                        <a:cubicBezTo>
                          <a:pt x="1" y="8"/>
                          <a:pt x="0" y="9"/>
                          <a:pt x="1" y="10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6"/>
                          <a:pt x="1" y="17"/>
                          <a:pt x="2" y="1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79" name="Freeform 228">
                    <a:extLst>
                      <a:ext uri="{FF2B5EF4-FFF2-40B4-BE49-F238E27FC236}">
                        <a16:creationId xmlns:a16="http://schemas.microsoft.com/office/drawing/2014/main" id="{CE9EA168-1498-49C0-B1E9-0D81CC2F85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42051" y="2078038"/>
                    <a:ext cx="206375" cy="39688"/>
                  </a:xfrm>
                  <a:custGeom>
                    <a:avLst/>
                    <a:gdLst>
                      <a:gd name="T0" fmla="*/ 107 w 107"/>
                      <a:gd name="T1" fmla="*/ 9 h 21"/>
                      <a:gd name="T2" fmla="*/ 107 w 107"/>
                      <a:gd name="T3" fmla="*/ 4 h 21"/>
                      <a:gd name="T4" fmla="*/ 106 w 107"/>
                      <a:gd name="T5" fmla="*/ 1 h 21"/>
                      <a:gd name="T6" fmla="*/ 103 w 107"/>
                      <a:gd name="T7" fmla="*/ 0 h 21"/>
                      <a:gd name="T8" fmla="*/ 4 w 107"/>
                      <a:gd name="T9" fmla="*/ 5 h 21"/>
                      <a:gd name="T10" fmla="*/ 0 w 107"/>
                      <a:gd name="T11" fmla="*/ 9 h 21"/>
                      <a:gd name="T12" fmla="*/ 0 w 107"/>
                      <a:gd name="T13" fmla="*/ 17 h 21"/>
                      <a:gd name="T14" fmla="*/ 1 w 107"/>
                      <a:gd name="T15" fmla="*/ 20 h 21"/>
                      <a:gd name="T16" fmla="*/ 4 w 107"/>
                      <a:gd name="T17" fmla="*/ 21 h 21"/>
                      <a:gd name="T18" fmla="*/ 104 w 107"/>
                      <a:gd name="T19" fmla="*/ 13 h 21"/>
                      <a:gd name="T20" fmla="*/ 107 w 107"/>
                      <a:gd name="T21" fmla="*/ 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7" h="21">
                        <a:moveTo>
                          <a:pt x="107" y="9"/>
                        </a:moveTo>
                        <a:cubicBezTo>
                          <a:pt x="107" y="4"/>
                          <a:pt x="107" y="4"/>
                          <a:pt x="107" y="4"/>
                        </a:cubicBezTo>
                        <a:cubicBezTo>
                          <a:pt x="107" y="3"/>
                          <a:pt x="107" y="2"/>
                          <a:pt x="106" y="1"/>
                        </a:cubicBezTo>
                        <a:cubicBezTo>
                          <a:pt x="106" y="0"/>
                          <a:pt x="104" y="0"/>
                          <a:pt x="103" y="0"/>
                        </a:cubicBezTo>
                        <a:cubicBezTo>
                          <a:pt x="69" y="0"/>
                          <a:pt x="36" y="5"/>
                          <a:pt x="4" y="5"/>
                        </a:cubicBezTo>
                        <a:cubicBezTo>
                          <a:pt x="2" y="5"/>
                          <a:pt x="0" y="7"/>
                          <a:pt x="0" y="9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8"/>
                          <a:pt x="1" y="19"/>
                          <a:pt x="1" y="20"/>
                        </a:cubicBezTo>
                        <a:cubicBezTo>
                          <a:pt x="2" y="21"/>
                          <a:pt x="3" y="21"/>
                          <a:pt x="4" y="21"/>
                        </a:cubicBezTo>
                        <a:cubicBezTo>
                          <a:pt x="38" y="20"/>
                          <a:pt x="71" y="14"/>
                          <a:pt x="104" y="13"/>
                        </a:cubicBezTo>
                        <a:cubicBezTo>
                          <a:pt x="106" y="13"/>
                          <a:pt x="107" y="11"/>
                          <a:pt x="107" y="9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0" name="Freeform 229">
                    <a:extLst>
                      <a:ext uri="{FF2B5EF4-FFF2-40B4-BE49-F238E27FC236}">
                        <a16:creationId xmlns:a16="http://schemas.microsoft.com/office/drawing/2014/main" id="{867DCFAD-EB7A-44B3-9F66-980B2D1B60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97614" y="2157413"/>
                    <a:ext cx="762000" cy="266700"/>
                  </a:xfrm>
                  <a:custGeom>
                    <a:avLst/>
                    <a:gdLst>
                      <a:gd name="T0" fmla="*/ 8 w 394"/>
                      <a:gd name="T1" fmla="*/ 137 h 138"/>
                      <a:gd name="T2" fmla="*/ 392 w 394"/>
                      <a:gd name="T3" fmla="*/ 6 h 138"/>
                      <a:gd name="T4" fmla="*/ 393 w 394"/>
                      <a:gd name="T5" fmla="*/ 3 h 138"/>
                      <a:gd name="T6" fmla="*/ 390 w 394"/>
                      <a:gd name="T7" fmla="*/ 1 h 138"/>
                      <a:gd name="T8" fmla="*/ 3 w 394"/>
                      <a:gd name="T9" fmla="*/ 122 h 138"/>
                      <a:gd name="T10" fmla="*/ 1 w 394"/>
                      <a:gd name="T11" fmla="*/ 124 h 138"/>
                      <a:gd name="T12" fmla="*/ 1 w 394"/>
                      <a:gd name="T13" fmla="*/ 128 h 138"/>
                      <a:gd name="T14" fmla="*/ 3 w 394"/>
                      <a:gd name="T15" fmla="*/ 135 h 138"/>
                      <a:gd name="T16" fmla="*/ 5 w 394"/>
                      <a:gd name="T17" fmla="*/ 137 h 138"/>
                      <a:gd name="T18" fmla="*/ 8 w 394"/>
                      <a:gd name="T19" fmla="*/ 137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4" h="138">
                        <a:moveTo>
                          <a:pt x="8" y="137"/>
                        </a:moveTo>
                        <a:cubicBezTo>
                          <a:pt x="392" y="6"/>
                          <a:pt x="392" y="6"/>
                          <a:pt x="392" y="6"/>
                        </a:cubicBezTo>
                        <a:cubicBezTo>
                          <a:pt x="393" y="6"/>
                          <a:pt x="394" y="4"/>
                          <a:pt x="393" y="3"/>
                        </a:cubicBezTo>
                        <a:cubicBezTo>
                          <a:pt x="393" y="1"/>
                          <a:pt x="391" y="0"/>
                          <a:pt x="390" y="1"/>
                        </a:cubicBezTo>
                        <a:cubicBezTo>
                          <a:pt x="3" y="122"/>
                          <a:pt x="3" y="122"/>
                          <a:pt x="3" y="122"/>
                        </a:cubicBezTo>
                        <a:cubicBezTo>
                          <a:pt x="2" y="123"/>
                          <a:pt x="2" y="124"/>
                          <a:pt x="1" y="124"/>
                        </a:cubicBezTo>
                        <a:cubicBezTo>
                          <a:pt x="1" y="125"/>
                          <a:pt x="0" y="127"/>
                          <a:pt x="1" y="128"/>
                        </a:cubicBezTo>
                        <a:cubicBezTo>
                          <a:pt x="3" y="135"/>
                          <a:pt x="3" y="135"/>
                          <a:pt x="3" y="135"/>
                        </a:cubicBezTo>
                        <a:cubicBezTo>
                          <a:pt x="4" y="136"/>
                          <a:pt x="4" y="137"/>
                          <a:pt x="5" y="137"/>
                        </a:cubicBezTo>
                        <a:cubicBezTo>
                          <a:pt x="6" y="138"/>
                          <a:pt x="7" y="138"/>
                          <a:pt x="8" y="13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1" name="Freeform 230">
                    <a:extLst>
                      <a:ext uri="{FF2B5EF4-FFF2-40B4-BE49-F238E27FC236}">
                        <a16:creationId xmlns:a16="http://schemas.microsoft.com/office/drawing/2014/main" id="{F91BB796-9432-4C89-9F03-3990613840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92914" y="2260601"/>
                    <a:ext cx="315913" cy="207963"/>
                  </a:xfrm>
                  <a:custGeom>
                    <a:avLst/>
                    <a:gdLst>
                      <a:gd name="T0" fmla="*/ 159 w 163"/>
                      <a:gd name="T1" fmla="*/ 1 h 107"/>
                      <a:gd name="T2" fmla="*/ 2 w 163"/>
                      <a:gd name="T3" fmla="*/ 98 h 107"/>
                      <a:gd name="T4" fmla="*/ 1 w 163"/>
                      <a:gd name="T5" fmla="*/ 100 h 107"/>
                      <a:gd name="T6" fmla="*/ 1 w 163"/>
                      <a:gd name="T7" fmla="*/ 103 h 107"/>
                      <a:gd name="T8" fmla="*/ 2 w 163"/>
                      <a:gd name="T9" fmla="*/ 105 h 107"/>
                      <a:gd name="T10" fmla="*/ 5 w 163"/>
                      <a:gd name="T11" fmla="*/ 107 h 107"/>
                      <a:gd name="T12" fmla="*/ 8 w 163"/>
                      <a:gd name="T13" fmla="*/ 106 h 107"/>
                      <a:gd name="T14" fmla="*/ 162 w 163"/>
                      <a:gd name="T15" fmla="*/ 5 h 107"/>
                      <a:gd name="T16" fmla="*/ 162 w 163"/>
                      <a:gd name="T17" fmla="*/ 1 h 107"/>
                      <a:gd name="T18" fmla="*/ 159 w 163"/>
                      <a:gd name="T19" fmla="*/ 1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3" h="107">
                        <a:moveTo>
                          <a:pt x="159" y="1"/>
                        </a:moveTo>
                        <a:cubicBezTo>
                          <a:pt x="2" y="98"/>
                          <a:pt x="2" y="98"/>
                          <a:pt x="2" y="98"/>
                        </a:cubicBezTo>
                        <a:cubicBezTo>
                          <a:pt x="1" y="98"/>
                          <a:pt x="1" y="99"/>
                          <a:pt x="1" y="100"/>
                        </a:cubicBezTo>
                        <a:cubicBezTo>
                          <a:pt x="0" y="101"/>
                          <a:pt x="0" y="102"/>
                          <a:pt x="1" y="103"/>
                        </a:cubicBezTo>
                        <a:cubicBezTo>
                          <a:pt x="2" y="105"/>
                          <a:pt x="2" y="105"/>
                          <a:pt x="2" y="105"/>
                        </a:cubicBezTo>
                        <a:cubicBezTo>
                          <a:pt x="3" y="106"/>
                          <a:pt x="4" y="107"/>
                          <a:pt x="5" y="107"/>
                        </a:cubicBezTo>
                        <a:cubicBezTo>
                          <a:pt x="6" y="107"/>
                          <a:pt x="7" y="107"/>
                          <a:pt x="8" y="106"/>
                        </a:cubicBezTo>
                        <a:cubicBezTo>
                          <a:pt x="162" y="5"/>
                          <a:pt x="162" y="5"/>
                          <a:pt x="162" y="5"/>
                        </a:cubicBezTo>
                        <a:cubicBezTo>
                          <a:pt x="163" y="5"/>
                          <a:pt x="163" y="3"/>
                          <a:pt x="162" y="1"/>
                        </a:cubicBezTo>
                        <a:cubicBezTo>
                          <a:pt x="162" y="0"/>
                          <a:pt x="160" y="0"/>
                          <a:pt x="159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2" name="Freeform 231">
                    <a:extLst>
                      <a:ext uri="{FF2B5EF4-FFF2-40B4-BE49-F238E27FC236}">
                        <a16:creationId xmlns:a16="http://schemas.microsoft.com/office/drawing/2014/main" id="{CC06BEED-6335-4FD6-8D90-4E868E93AF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29376" y="2493963"/>
                    <a:ext cx="312738" cy="211138"/>
                  </a:xfrm>
                  <a:custGeom>
                    <a:avLst/>
                    <a:gdLst>
                      <a:gd name="T0" fmla="*/ 1 w 162"/>
                      <a:gd name="T1" fmla="*/ 97 h 109"/>
                      <a:gd name="T2" fmla="*/ 1 w 162"/>
                      <a:gd name="T3" fmla="*/ 100 h 109"/>
                      <a:gd name="T4" fmla="*/ 6 w 162"/>
                      <a:gd name="T5" fmla="*/ 107 h 109"/>
                      <a:gd name="T6" fmla="*/ 8 w 162"/>
                      <a:gd name="T7" fmla="*/ 108 h 109"/>
                      <a:gd name="T8" fmla="*/ 11 w 162"/>
                      <a:gd name="T9" fmla="*/ 108 h 109"/>
                      <a:gd name="T10" fmla="*/ 160 w 162"/>
                      <a:gd name="T11" fmla="*/ 10 h 109"/>
                      <a:gd name="T12" fmla="*/ 161 w 162"/>
                      <a:gd name="T13" fmla="*/ 5 h 109"/>
                      <a:gd name="T14" fmla="*/ 159 w 162"/>
                      <a:gd name="T15" fmla="*/ 2 h 109"/>
                      <a:gd name="T16" fmla="*/ 153 w 162"/>
                      <a:gd name="T17" fmla="*/ 1 h 109"/>
                      <a:gd name="T18" fmla="*/ 2 w 162"/>
                      <a:gd name="T19" fmla="*/ 95 h 109"/>
                      <a:gd name="T20" fmla="*/ 1 w 162"/>
                      <a:gd name="T21" fmla="*/ 97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2" h="109">
                        <a:moveTo>
                          <a:pt x="1" y="97"/>
                        </a:moveTo>
                        <a:cubicBezTo>
                          <a:pt x="0" y="98"/>
                          <a:pt x="1" y="99"/>
                          <a:pt x="1" y="100"/>
                        </a:cubicBezTo>
                        <a:cubicBezTo>
                          <a:pt x="6" y="107"/>
                          <a:pt x="6" y="107"/>
                          <a:pt x="6" y="107"/>
                        </a:cubicBezTo>
                        <a:cubicBezTo>
                          <a:pt x="6" y="107"/>
                          <a:pt x="7" y="108"/>
                          <a:pt x="8" y="108"/>
                        </a:cubicBezTo>
                        <a:cubicBezTo>
                          <a:pt x="9" y="109"/>
                          <a:pt x="10" y="108"/>
                          <a:pt x="11" y="108"/>
                        </a:cubicBezTo>
                        <a:cubicBezTo>
                          <a:pt x="60" y="74"/>
                          <a:pt x="112" y="45"/>
                          <a:pt x="160" y="10"/>
                        </a:cubicBezTo>
                        <a:cubicBezTo>
                          <a:pt x="162" y="9"/>
                          <a:pt x="162" y="6"/>
                          <a:pt x="161" y="5"/>
                        </a:cubicBezTo>
                        <a:cubicBezTo>
                          <a:pt x="159" y="2"/>
                          <a:pt x="159" y="2"/>
                          <a:pt x="159" y="2"/>
                        </a:cubicBezTo>
                        <a:cubicBezTo>
                          <a:pt x="158" y="0"/>
                          <a:pt x="155" y="0"/>
                          <a:pt x="153" y="1"/>
                        </a:cubicBezTo>
                        <a:cubicBezTo>
                          <a:pt x="105" y="34"/>
                          <a:pt x="52" y="62"/>
                          <a:pt x="2" y="95"/>
                        </a:cubicBezTo>
                        <a:cubicBezTo>
                          <a:pt x="1" y="95"/>
                          <a:pt x="1" y="96"/>
                          <a:pt x="1" y="9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3" name="Freeform 232">
                    <a:extLst>
                      <a:ext uri="{FF2B5EF4-FFF2-40B4-BE49-F238E27FC236}">
                        <a16:creationId xmlns:a16="http://schemas.microsoft.com/office/drawing/2014/main" id="{DAA51525-982E-48C5-87D9-E273911C84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94539" y="2347913"/>
                    <a:ext cx="87313" cy="93663"/>
                  </a:xfrm>
                  <a:custGeom>
                    <a:avLst/>
                    <a:gdLst>
                      <a:gd name="T0" fmla="*/ 40 w 45"/>
                      <a:gd name="T1" fmla="*/ 2 h 48"/>
                      <a:gd name="T2" fmla="*/ 1 w 45"/>
                      <a:gd name="T3" fmla="*/ 42 h 48"/>
                      <a:gd name="T4" fmla="*/ 1 w 45"/>
                      <a:gd name="T5" fmla="*/ 44 h 48"/>
                      <a:gd name="T6" fmla="*/ 2 w 45"/>
                      <a:gd name="T7" fmla="*/ 47 h 48"/>
                      <a:gd name="T8" fmla="*/ 4 w 45"/>
                      <a:gd name="T9" fmla="*/ 48 h 48"/>
                      <a:gd name="T10" fmla="*/ 7 w 45"/>
                      <a:gd name="T11" fmla="*/ 47 h 48"/>
                      <a:gd name="T12" fmla="*/ 44 w 45"/>
                      <a:gd name="T13" fmla="*/ 5 h 48"/>
                      <a:gd name="T14" fmla="*/ 44 w 45"/>
                      <a:gd name="T15" fmla="*/ 1 h 48"/>
                      <a:gd name="T16" fmla="*/ 40 w 45"/>
                      <a:gd name="T17" fmla="*/ 2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" h="48">
                        <a:moveTo>
                          <a:pt x="40" y="2"/>
                        </a:moveTo>
                        <a:cubicBezTo>
                          <a:pt x="1" y="42"/>
                          <a:pt x="1" y="42"/>
                          <a:pt x="1" y="42"/>
                        </a:cubicBezTo>
                        <a:cubicBezTo>
                          <a:pt x="1" y="42"/>
                          <a:pt x="0" y="43"/>
                          <a:pt x="1" y="44"/>
                        </a:cubicBezTo>
                        <a:cubicBezTo>
                          <a:pt x="1" y="45"/>
                          <a:pt x="1" y="46"/>
                          <a:pt x="2" y="47"/>
                        </a:cubicBezTo>
                        <a:cubicBezTo>
                          <a:pt x="2" y="47"/>
                          <a:pt x="3" y="48"/>
                          <a:pt x="4" y="48"/>
                        </a:cubicBezTo>
                        <a:cubicBezTo>
                          <a:pt x="5" y="48"/>
                          <a:pt x="6" y="47"/>
                          <a:pt x="7" y="47"/>
                        </a:cubicBezTo>
                        <a:cubicBezTo>
                          <a:pt x="44" y="5"/>
                          <a:pt x="44" y="5"/>
                          <a:pt x="44" y="5"/>
                        </a:cubicBezTo>
                        <a:cubicBezTo>
                          <a:pt x="45" y="4"/>
                          <a:pt x="45" y="3"/>
                          <a:pt x="44" y="1"/>
                        </a:cubicBezTo>
                        <a:cubicBezTo>
                          <a:pt x="43" y="0"/>
                          <a:pt x="41" y="0"/>
                          <a:pt x="40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4" name="Freeform 233">
                    <a:extLst>
                      <a:ext uri="{FF2B5EF4-FFF2-40B4-BE49-F238E27FC236}">
                        <a16:creationId xmlns:a16="http://schemas.microsoft.com/office/drawing/2014/main" id="{1223AA37-D522-44EB-86E5-7F182E0CC9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29401" y="2495551"/>
                    <a:ext cx="417513" cy="444500"/>
                  </a:xfrm>
                  <a:custGeom>
                    <a:avLst/>
                    <a:gdLst>
                      <a:gd name="T0" fmla="*/ 214 w 216"/>
                      <a:gd name="T1" fmla="*/ 2 h 230"/>
                      <a:gd name="T2" fmla="*/ 208 w 216"/>
                      <a:gd name="T3" fmla="*/ 2 h 230"/>
                      <a:gd name="T4" fmla="*/ 1 w 216"/>
                      <a:gd name="T5" fmla="*/ 218 h 230"/>
                      <a:gd name="T6" fmla="*/ 0 w 216"/>
                      <a:gd name="T7" fmla="*/ 221 h 230"/>
                      <a:gd name="T8" fmla="*/ 1 w 216"/>
                      <a:gd name="T9" fmla="*/ 224 h 230"/>
                      <a:gd name="T10" fmla="*/ 7 w 216"/>
                      <a:gd name="T11" fmla="*/ 229 h 230"/>
                      <a:gd name="T12" fmla="*/ 10 w 216"/>
                      <a:gd name="T13" fmla="*/ 230 h 230"/>
                      <a:gd name="T14" fmla="*/ 12 w 216"/>
                      <a:gd name="T15" fmla="*/ 229 h 230"/>
                      <a:gd name="T16" fmla="*/ 214 w 216"/>
                      <a:gd name="T17" fmla="*/ 7 h 230"/>
                      <a:gd name="T18" fmla="*/ 214 w 216"/>
                      <a:gd name="T19" fmla="*/ 2 h 2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6" h="230">
                        <a:moveTo>
                          <a:pt x="214" y="2"/>
                        </a:moveTo>
                        <a:cubicBezTo>
                          <a:pt x="212" y="0"/>
                          <a:pt x="210" y="0"/>
                          <a:pt x="208" y="2"/>
                        </a:cubicBezTo>
                        <a:cubicBezTo>
                          <a:pt x="138" y="73"/>
                          <a:pt x="70" y="146"/>
                          <a:pt x="1" y="218"/>
                        </a:cubicBezTo>
                        <a:cubicBezTo>
                          <a:pt x="0" y="219"/>
                          <a:pt x="0" y="220"/>
                          <a:pt x="0" y="221"/>
                        </a:cubicBezTo>
                        <a:cubicBezTo>
                          <a:pt x="0" y="222"/>
                          <a:pt x="0" y="223"/>
                          <a:pt x="1" y="224"/>
                        </a:cubicBezTo>
                        <a:cubicBezTo>
                          <a:pt x="7" y="229"/>
                          <a:pt x="7" y="229"/>
                          <a:pt x="7" y="229"/>
                        </a:cubicBezTo>
                        <a:cubicBezTo>
                          <a:pt x="8" y="230"/>
                          <a:pt x="9" y="230"/>
                          <a:pt x="10" y="230"/>
                        </a:cubicBezTo>
                        <a:cubicBezTo>
                          <a:pt x="11" y="230"/>
                          <a:pt x="12" y="230"/>
                          <a:pt x="12" y="229"/>
                        </a:cubicBezTo>
                        <a:cubicBezTo>
                          <a:pt x="79" y="155"/>
                          <a:pt x="145" y="80"/>
                          <a:pt x="214" y="7"/>
                        </a:cubicBezTo>
                        <a:cubicBezTo>
                          <a:pt x="216" y="6"/>
                          <a:pt x="216" y="3"/>
                          <a:pt x="214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5" name="Freeform 234">
                    <a:extLst>
                      <a:ext uri="{FF2B5EF4-FFF2-40B4-BE49-F238E27FC236}">
                        <a16:creationId xmlns:a16="http://schemas.microsoft.com/office/drawing/2014/main" id="{0B22D1D2-46FA-4424-A7AA-7EABED89DD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48514" y="2416176"/>
                    <a:ext cx="127000" cy="215900"/>
                  </a:xfrm>
                  <a:custGeom>
                    <a:avLst/>
                    <a:gdLst>
                      <a:gd name="T0" fmla="*/ 64 w 66"/>
                      <a:gd name="T1" fmla="*/ 1 h 112"/>
                      <a:gd name="T2" fmla="*/ 59 w 66"/>
                      <a:gd name="T3" fmla="*/ 3 h 112"/>
                      <a:gd name="T4" fmla="*/ 1 w 66"/>
                      <a:gd name="T5" fmla="*/ 106 h 112"/>
                      <a:gd name="T6" fmla="*/ 1 w 66"/>
                      <a:gd name="T7" fmla="*/ 109 h 112"/>
                      <a:gd name="T8" fmla="*/ 3 w 66"/>
                      <a:gd name="T9" fmla="*/ 111 h 112"/>
                      <a:gd name="T10" fmla="*/ 3 w 66"/>
                      <a:gd name="T11" fmla="*/ 111 h 112"/>
                      <a:gd name="T12" fmla="*/ 7 w 66"/>
                      <a:gd name="T13" fmla="*/ 112 h 112"/>
                      <a:gd name="T14" fmla="*/ 9 w 66"/>
                      <a:gd name="T15" fmla="*/ 109 h 112"/>
                      <a:gd name="T16" fmla="*/ 65 w 66"/>
                      <a:gd name="T17" fmla="*/ 4 h 112"/>
                      <a:gd name="T18" fmla="*/ 64 w 66"/>
                      <a:gd name="T19" fmla="*/ 1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" h="112">
                        <a:moveTo>
                          <a:pt x="64" y="1"/>
                        </a:moveTo>
                        <a:cubicBezTo>
                          <a:pt x="63" y="0"/>
                          <a:pt x="60" y="1"/>
                          <a:pt x="59" y="3"/>
                        </a:cubicBezTo>
                        <a:cubicBezTo>
                          <a:pt x="39" y="37"/>
                          <a:pt x="19" y="70"/>
                          <a:pt x="1" y="106"/>
                        </a:cubicBezTo>
                        <a:cubicBezTo>
                          <a:pt x="1" y="107"/>
                          <a:pt x="0" y="108"/>
                          <a:pt x="1" y="109"/>
                        </a:cubicBezTo>
                        <a:cubicBezTo>
                          <a:pt x="1" y="110"/>
                          <a:pt x="2" y="111"/>
                          <a:pt x="3" y="111"/>
                        </a:cubicBezTo>
                        <a:cubicBezTo>
                          <a:pt x="3" y="111"/>
                          <a:pt x="3" y="111"/>
                          <a:pt x="3" y="111"/>
                        </a:cubicBezTo>
                        <a:cubicBezTo>
                          <a:pt x="4" y="112"/>
                          <a:pt x="6" y="112"/>
                          <a:pt x="7" y="112"/>
                        </a:cubicBezTo>
                        <a:cubicBezTo>
                          <a:pt x="8" y="111"/>
                          <a:pt x="8" y="110"/>
                          <a:pt x="9" y="109"/>
                        </a:cubicBezTo>
                        <a:cubicBezTo>
                          <a:pt x="26" y="73"/>
                          <a:pt x="46" y="39"/>
                          <a:pt x="65" y="4"/>
                        </a:cubicBezTo>
                        <a:cubicBezTo>
                          <a:pt x="66" y="3"/>
                          <a:pt x="65" y="2"/>
                          <a:pt x="64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6" name="Freeform 235">
                    <a:extLst>
                      <a:ext uri="{FF2B5EF4-FFF2-40B4-BE49-F238E27FC236}">
                        <a16:creationId xmlns:a16="http://schemas.microsoft.com/office/drawing/2014/main" id="{CAF7A785-E723-47F2-9F63-D52207EB2F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78639" y="2705101"/>
                    <a:ext cx="241300" cy="417513"/>
                  </a:xfrm>
                  <a:custGeom>
                    <a:avLst/>
                    <a:gdLst>
                      <a:gd name="T0" fmla="*/ 123 w 125"/>
                      <a:gd name="T1" fmla="*/ 2 h 216"/>
                      <a:gd name="T2" fmla="*/ 121 w 125"/>
                      <a:gd name="T3" fmla="*/ 1 h 216"/>
                      <a:gd name="T4" fmla="*/ 116 w 125"/>
                      <a:gd name="T5" fmla="*/ 3 h 216"/>
                      <a:gd name="T6" fmla="*/ 59 w 125"/>
                      <a:gd name="T7" fmla="*/ 105 h 216"/>
                      <a:gd name="T8" fmla="*/ 1 w 125"/>
                      <a:gd name="T9" fmla="*/ 206 h 216"/>
                      <a:gd name="T10" fmla="*/ 1 w 125"/>
                      <a:gd name="T11" fmla="*/ 209 h 216"/>
                      <a:gd name="T12" fmla="*/ 3 w 125"/>
                      <a:gd name="T13" fmla="*/ 212 h 216"/>
                      <a:gd name="T14" fmla="*/ 10 w 125"/>
                      <a:gd name="T15" fmla="*/ 215 h 216"/>
                      <a:gd name="T16" fmla="*/ 13 w 125"/>
                      <a:gd name="T17" fmla="*/ 215 h 216"/>
                      <a:gd name="T18" fmla="*/ 15 w 125"/>
                      <a:gd name="T19" fmla="*/ 213 h 216"/>
                      <a:gd name="T20" fmla="*/ 70 w 125"/>
                      <a:gd name="T21" fmla="*/ 111 h 216"/>
                      <a:gd name="T22" fmla="*/ 124 w 125"/>
                      <a:gd name="T23" fmla="*/ 7 h 216"/>
                      <a:gd name="T24" fmla="*/ 123 w 125"/>
                      <a:gd name="T25" fmla="*/ 2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5" h="216">
                        <a:moveTo>
                          <a:pt x="123" y="2"/>
                        </a:moveTo>
                        <a:cubicBezTo>
                          <a:pt x="121" y="1"/>
                          <a:pt x="121" y="1"/>
                          <a:pt x="121" y="1"/>
                        </a:cubicBezTo>
                        <a:cubicBezTo>
                          <a:pt x="119" y="0"/>
                          <a:pt x="116" y="1"/>
                          <a:pt x="116" y="3"/>
                        </a:cubicBezTo>
                        <a:cubicBezTo>
                          <a:pt x="99" y="38"/>
                          <a:pt x="79" y="71"/>
                          <a:pt x="59" y="105"/>
                        </a:cubicBezTo>
                        <a:cubicBezTo>
                          <a:pt x="39" y="138"/>
                          <a:pt x="19" y="171"/>
                          <a:pt x="1" y="206"/>
                        </a:cubicBezTo>
                        <a:cubicBezTo>
                          <a:pt x="1" y="207"/>
                          <a:pt x="0" y="208"/>
                          <a:pt x="1" y="209"/>
                        </a:cubicBezTo>
                        <a:cubicBezTo>
                          <a:pt x="1" y="210"/>
                          <a:pt x="2" y="211"/>
                          <a:pt x="3" y="212"/>
                        </a:cubicBezTo>
                        <a:cubicBezTo>
                          <a:pt x="10" y="215"/>
                          <a:pt x="10" y="215"/>
                          <a:pt x="10" y="215"/>
                        </a:cubicBezTo>
                        <a:cubicBezTo>
                          <a:pt x="11" y="216"/>
                          <a:pt x="12" y="216"/>
                          <a:pt x="13" y="215"/>
                        </a:cubicBezTo>
                        <a:cubicBezTo>
                          <a:pt x="14" y="215"/>
                          <a:pt x="15" y="214"/>
                          <a:pt x="15" y="213"/>
                        </a:cubicBezTo>
                        <a:cubicBezTo>
                          <a:pt x="32" y="179"/>
                          <a:pt x="51" y="145"/>
                          <a:pt x="70" y="111"/>
                        </a:cubicBezTo>
                        <a:cubicBezTo>
                          <a:pt x="89" y="77"/>
                          <a:pt x="108" y="43"/>
                          <a:pt x="124" y="7"/>
                        </a:cubicBezTo>
                        <a:cubicBezTo>
                          <a:pt x="125" y="5"/>
                          <a:pt x="125" y="3"/>
                          <a:pt x="123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7" name="Freeform 236">
                    <a:extLst>
                      <a:ext uri="{FF2B5EF4-FFF2-40B4-BE49-F238E27FC236}">
                        <a16:creationId xmlns:a16="http://schemas.microsoft.com/office/drawing/2014/main" id="{4996C93F-D5E6-43A8-A615-FCC24FC1BD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7564" y="2459038"/>
                    <a:ext cx="212725" cy="776288"/>
                  </a:xfrm>
                  <a:custGeom>
                    <a:avLst/>
                    <a:gdLst>
                      <a:gd name="T0" fmla="*/ 108 w 110"/>
                      <a:gd name="T1" fmla="*/ 0 h 401"/>
                      <a:gd name="T2" fmla="*/ 105 w 110"/>
                      <a:gd name="T3" fmla="*/ 2 h 401"/>
                      <a:gd name="T4" fmla="*/ 0 w 110"/>
                      <a:gd name="T5" fmla="*/ 394 h 401"/>
                      <a:gd name="T6" fmla="*/ 1 w 110"/>
                      <a:gd name="T7" fmla="*/ 397 h 401"/>
                      <a:gd name="T8" fmla="*/ 3 w 110"/>
                      <a:gd name="T9" fmla="*/ 399 h 401"/>
                      <a:gd name="T10" fmla="*/ 11 w 110"/>
                      <a:gd name="T11" fmla="*/ 400 h 401"/>
                      <a:gd name="T12" fmla="*/ 14 w 110"/>
                      <a:gd name="T13" fmla="*/ 400 h 401"/>
                      <a:gd name="T14" fmla="*/ 15 w 110"/>
                      <a:gd name="T15" fmla="*/ 397 h 401"/>
                      <a:gd name="T16" fmla="*/ 110 w 110"/>
                      <a:gd name="T17" fmla="*/ 3 h 401"/>
                      <a:gd name="T18" fmla="*/ 108 w 110"/>
                      <a:gd name="T19" fmla="*/ 0 h 4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0" h="401">
                        <a:moveTo>
                          <a:pt x="108" y="0"/>
                        </a:moveTo>
                        <a:cubicBezTo>
                          <a:pt x="106" y="0"/>
                          <a:pt x="105" y="1"/>
                          <a:pt x="105" y="2"/>
                        </a:cubicBezTo>
                        <a:cubicBezTo>
                          <a:pt x="0" y="394"/>
                          <a:pt x="0" y="394"/>
                          <a:pt x="0" y="394"/>
                        </a:cubicBezTo>
                        <a:cubicBezTo>
                          <a:pt x="0" y="395"/>
                          <a:pt x="0" y="396"/>
                          <a:pt x="1" y="397"/>
                        </a:cubicBezTo>
                        <a:cubicBezTo>
                          <a:pt x="1" y="398"/>
                          <a:pt x="2" y="398"/>
                          <a:pt x="3" y="399"/>
                        </a:cubicBezTo>
                        <a:cubicBezTo>
                          <a:pt x="11" y="400"/>
                          <a:pt x="11" y="400"/>
                          <a:pt x="11" y="400"/>
                        </a:cubicBezTo>
                        <a:cubicBezTo>
                          <a:pt x="12" y="401"/>
                          <a:pt x="13" y="400"/>
                          <a:pt x="14" y="400"/>
                        </a:cubicBezTo>
                        <a:cubicBezTo>
                          <a:pt x="15" y="399"/>
                          <a:pt x="15" y="398"/>
                          <a:pt x="15" y="397"/>
                        </a:cubicBezTo>
                        <a:cubicBezTo>
                          <a:pt x="110" y="3"/>
                          <a:pt x="110" y="3"/>
                          <a:pt x="110" y="3"/>
                        </a:cubicBezTo>
                        <a:cubicBezTo>
                          <a:pt x="110" y="2"/>
                          <a:pt x="109" y="0"/>
                          <a:pt x="108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8" name="Freeform 237">
                    <a:extLst>
                      <a:ext uri="{FF2B5EF4-FFF2-40B4-BE49-F238E27FC236}">
                        <a16:creationId xmlns:a16="http://schemas.microsoft.com/office/drawing/2014/main" id="{1CABDD84-C718-4273-BF52-55EC1D342D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75539" y="2471738"/>
                    <a:ext cx="30163" cy="796925"/>
                  </a:xfrm>
                  <a:custGeom>
                    <a:avLst/>
                    <a:gdLst>
                      <a:gd name="T0" fmla="*/ 14 w 16"/>
                      <a:gd name="T1" fmla="*/ 411 h 412"/>
                      <a:gd name="T2" fmla="*/ 16 w 16"/>
                      <a:gd name="T3" fmla="*/ 408 h 412"/>
                      <a:gd name="T4" fmla="*/ 11 w 16"/>
                      <a:gd name="T5" fmla="*/ 3 h 412"/>
                      <a:gd name="T6" fmla="*/ 8 w 16"/>
                      <a:gd name="T7" fmla="*/ 0 h 412"/>
                      <a:gd name="T8" fmla="*/ 5 w 16"/>
                      <a:gd name="T9" fmla="*/ 3 h 412"/>
                      <a:gd name="T10" fmla="*/ 0 w 16"/>
                      <a:gd name="T11" fmla="*/ 408 h 412"/>
                      <a:gd name="T12" fmla="*/ 1 w 16"/>
                      <a:gd name="T13" fmla="*/ 411 h 412"/>
                      <a:gd name="T14" fmla="*/ 4 w 16"/>
                      <a:gd name="T15" fmla="*/ 412 h 412"/>
                      <a:gd name="T16" fmla="*/ 12 w 16"/>
                      <a:gd name="T17" fmla="*/ 412 h 412"/>
                      <a:gd name="T18" fmla="*/ 14 w 16"/>
                      <a:gd name="T19" fmla="*/ 411 h 4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412">
                        <a:moveTo>
                          <a:pt x="14" y="411"/>
                        </a:moveTo>
                        <a:cubicBezTo>
                          <a:pt x="15" y="410"/>
                          <a:pt x="16" y="409"/>
                          <a:pt x="16" y="408"/>
                        </a:cubicBezTo>
                        <a:cubicBezTo>
                          <a:pt x="11" y="3"/>
                          <a:pt x="11" y="3"/>
                          <a:pt x="11" y="3"/>
                        </a:cubicBezTo>
                        <a:cubicBezTo>
                          <a:pt x="11" y="1"/>
                          <a:pt x="9" y="0"/>
                          <a:pt x="8" y="0"/>
                        </a:cubicBezTo>
                        <a:cubicBezTo>
                          <a:pt x="6" y="0"/>
                          <a:pt x="5" y="1"/>
                          <a:pt x="5" y="3"/>
                        </a:cubicBezTo>
                        <a:cubicBezTo>
                          <a:pt x="0" y="408"/>
                          <a:pt x="0" y="408"/>
                          <a:pt x="0" y="408"/>
                        </a:cubicBezTo>
                        <a:cubicBezTo>
                          <a:pt x="0" y="409"/>
                          <a:pt x="0" y="410"/>
                          <a:pt x="1" y="411"/>
                        </a:cubicBezTo>
                        <a:cubicBezTo>
                          <a:pt x="2" y="412"/>
                          <a:pt x="3" y="412"/>
                          <a:pt x="4" y="412"/>
                        </a:cubicBezTo>
                        <a:cubicBezTo>
                          <a:pt x="12" y="412"/>
                          <a:pt x="12" y="412"/>
                          <a:pt x="12" y="412"/>
                        </a:cubicBezTo>
                        <a:cubicBezTo>
                          <a:pt x="13" y="412"/>
                          <a:pt x="14" y="412"/>
                          <a:pt x="14" y="41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89" name="Freeform 238">
                    <a:extLst>
                      <a:ext uri="{FF2B5EF4-FFF2-40B4-BE49-F238E27FC236}">
                        <a16:creationId xmlns:a16="http://schemas.microsoft.com/office/drawing/2014/main" id="{F92974C8-3AA7-4BC6-8413-A7E32B3AF7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97776" y="2455863"/>
                    <a:ext cx="82550" cy="277813"/>
                  </a:xfrm>
                  <a:custGeom>
                    <a:avLst/>
                    <a:gdLst>
                      <a:gd name="T0" fmla="*/ 5 w 43"/>
                      <a:gd name="T1" fmla="*/ 2 h 143"/>
                      <a:gd name="T2" fmla="*/ 3 w 43"/>
                      <a:gd name="T3" fmla="*/ 0 h 143"/>
                      <a:gd name="T4" fmla="*/ 0 w 43"/>
                      <a:gd name="T5" fmla="*/ 5 h 143"/>
                      <a:gd name="T6" fmla="*/ 34 w 43"/>
                      <a:gd name="T7" fmla="*/ 139 h 143"/>
                      <a:gd name="T8" fmla="*/ 35 w 43"/>
                      <a:gd name="T9" fmla="*/ 142 h 143"/>
                      <a:gd name="T10" fmla="*/ 38 w 43"/>
                      <a:gd name="T11" fmla="*/ 142 h 143"/>
                      <a:gd name="T12" fmla="*/ 40 w 43"/>
                      <a:gd name="T13" fmla="*/ 142 h 143"/>
                      <a:gd name="T14" fmla="*/ 42 w 43"/>
                      <a:gd name="T15" fmla="*/ 140 h 143"/>
                      <a:gd name="T16" fmla="*/ 42 w 43"/>
                      <a:gd name="T17" fmla="*/ 137 h 143"/>
                      <a:gd name="T18" fmla="*/ 5 w 43"/>
                      <a:gd name="T19" fmla="*/ 2 h 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3" h="143">
                        <a:moveTo>
                          <a:pt x="5" y="2"/>
                        </a:moveTo>
                        <a:cubicBezTo>
                          <a:pt x="5" y="1"/>
                          <a:pt x="4" y="0"/>
                          <a:pt x="3" y="0"/>
                        </a:cubicBezTo>
                        <a:cubicBezTo>
                          <a:pt x="1" y="1"/>
                          <a:pt x="0" y="3"/>
                          <a:pt x="0" y="5"/>
                        </a:cubicBezTo>
                        <a:cubicBezTo>
                          <a:pt x="10" y="50"/>
                          <a:pt x="23" y="95"/>
                          <a:pt x="34" y="139"/>
                        </a:cubicBezTo>
                        <a:cubicBezTo>
                          <a:pt x="34" y="140"/>
                          <a:pt x="35" y="141"/>
                          <a:pt x="35" y="142"/>
                        </a:cubicBezTo>
                        <a:cubicBezTo>
                          <a:pt x="36" y="142"/>
                          <a:pt x="37" y="143"/>
                          <a:pt x="38" y="142"/>
                        </a:cubicBezTo>
                        <a:cubicBezTo>
                          <a:pt x="40" y="142"/>
                          <a:pt x="40" y="142"/>
                          <a:pt x="40" y="142"/>
                        </a:cubicBezTo>
                        <a:cubicBezTo>
                          <a:pt x="41" y="142"/>
                          <a:pt x="41" y="141"/>
                          <a:pt x="42" y="140"/>
                        </a:cubicBezTo>
                        <a:cubicBezTo>
                          <a:pt x="43" y="139"/>
                          <a:pt x="43" y="138"/>
                          <a:pt x="42" y="137"/>
                        </a:cubicBezTo>
                        <a:cubicBezTo>
                          <a:pt x="30" y="92"/>
                          <a:pt x="16" y="47"/>
                          <a:pt x="5" y="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0" name="Freeform 239">
                    <a:extLst>
                      <a:ext uri="{FF2B5EF4-FFF2-40B4-BE49-F238E27FC236}">
                        <a16:creationId xmlns:a16="http://schemas.microsoft.com/office/drawing/2014/main" id="{E56C88D0-446B-4F29-B2DB-62AB6E6720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3501" y="2811463"/>
                    <a:ext cx="131763" cy="420688"/>
                  </a:xfrm>
                  <a:custGeom>
                    <a:avLst/>
                    <a:gdLst>
                      <a:gd name="T0" fmla="*/ 6 w 68"/>
                      <a:gd name="T1" fmla="*/ 1 h 218"/>
                      <a:gd name="T2" fmla="*/ 4 w 68"/>
                      <a:gd name="T3" fmla="*/ 1 h 218"/>
                      <a:gd name="T4" fmla="*/ 1 w 68"/>
                      <a:gd name="T5" fmla="*/ 6 h 218"/>
                      <a:gd name="T6" fmla="*/ 52 w 68"/>
                      <a:gd name="T7" fmla="*/ 215 h 218"/>
                      <a:gd name="T8" fmla="*/ 54 w 68"/>
                      <a:gd name="T9" fmla="*/ 217 h 218"/>
                      <a:gd name="T10" fmla="*/ 57 w 68"/>
                      <a:gd name="T11" fmla="*/ 217 h 218"/>
                      <a:gd name="T12" fmla="*/ 65 w 68"/>
                      <a:gd name="T13" fmla="*/ 215 h 218"/>
                      <a:gd name="T14" fmla="*/ 67 w 68"/>
                      <a:gd name="T15" fmla="*/ 213 h 218"/>
                      <a:gd name="T16" fmla="*/ 67 w 68"/>
                      <a:gd name="T17" fmla="*/ 210 h 218"/>
                      <a:gd name="T18" fmla="*/ 11 w 68"/>
                      <a:gd name="T19" fmla="*/ 4 h 218"/>
                      <a:gd name="T20" fmla="*/ 6 w 68"/>
                      <a:gd name="T21" fmla="*/ 1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8" h="218">
                        <a:moveTo>
                          <a:pt x="6" y="1"/>
                        </a:move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2" y="2"/>
                          <a:pt x="0" y="4"/>
                          <a:pt x="1" y="6"/>
                        </a:cubicBezTo>
                        <a:cubicBezTo>
                          <a:pt x="19" y="75"/>
                          <a:pt x="34" y="145"/>
                          <a:pt x="52" y="215"/>
                        </a:cubicBezTo>
                        <a:cubicBezTo>
                          <a:pt x="53" y="216"/>
                          <a:pt x="53" y="216"/>
                          <a:pt x="54" y="217"/>
                        </a:cubicBezTo>
                        <a:cubicBezTo>
                          <a:pt x="55" y="218"/>
                          <a:pt x="56" y="218"/>
                          <a:pt x="57" y="217"/>
                        </a:cubicBezTo>
                        <a:cubicBezTo>
                          <a:pt x="65" y="215"/>
                          <a:pt x="65" y="215"/>
                          <a:pt x="65" y="215"/>
                        </a:cubicBezTo>
                        <a:cubicBezTo>
                          <a:pt x="66" y="215"/>
                          <a:pt x="67" y="214"/>
                          <a:pt x="67" y="213"/>
                        </a:cubicBezTo>
                        <a:cubicBezTo>
                          <a:pt x="68" y="212"/>
                          <a:pt x="68" y="211"/>
                          <a:pt x="67" y="210"/>
                        </a:cubicBezTo>
                        <a:cubicBezTo>
                          <a:pt x="47" y="142"/>
                          <a:pt x="31" y="72"/>
                          <a:pt x="11" y="4"/>
                        </a:cubicBezTo>
                        <a:cubicBezTo>
                          <a:pt x="10" y="1"/>
                          <a:pt x="8" y="0"/>
                          <a:pt x="6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1" name="Freeform 240">
                    <a:extLst>
                      <a:ext uri="{FF2B5EF4-FFF2-40B4-BE49-F238E27FC236}">
                        <a16:creationId xmlns:a16="http://schemas.microsoft.com/office/drawing/2014/main" id="{075A5E43-1496-4426-9859-6841B3EFA3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04139" y="2414588"/>
                    <a:ext cx="179388" cy="312738"/>
                  </a:xfrm>
                  <a:custGeom>
                    <a:avLst/>
                    <a:gdLst>
                      <a:gd name="T0" fmla="*/ 2 w 93"/>
                      <a:gd name="T1" fmla="*/ 1 h 162"/>
                      <a:gd name="T2" fmla="*/ 0 w 93"/>
                      <a:gd name="T3" fmla="*/ 5 h 162"/>
                      <a:gd name="T4" fmla="*/ 84 w 93"/>
                      <a:gd name="T5" fmla="*/ 160 h 162"/>
                      <a:gd name="T6" fmla="*/ 86 w 93"/>
                      <a:gd name="T7" fmla="*/ 162 h 162"/>
                      <a:gd name="T8" fmla="*/ 90 w 93"/>
                      <a:gd name="T9" fmla="*/ 162 h 162"/>
                      <a:gd name="T10" fmla="*/ 91 w 93"/>
                      <a:gd name="T11" fmla="*/ 161 h 162"/>
                      <a:gd name="T12" fmla="*/ 93 w 93"/>
                      <a:gd name="T13" fmla="*/ 158 h 162"/>
                      <a:gd name="T14" fmla="*/ 93 w 93"/>
                      <a:gd name="T15" fmla="*/ 155 h 162"/>
                      <a:gd name="T16" fmla="*/ 5 w 93"/>
                      <a:gd name="T17" fmla="*/ 2 h 162"/>
                      <a:gd name="T18" fmla="*/ 2 w 93"/>
                      <a:gd name="T19" fmla="*/ 1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" h="162">
                        <a:moveTo>
                          <a:pt x="2" y="1"/>
                        </a:moveTo>
                        <a:cubicBezTo>
                          <a:pt x="0" y="2"/>
                          <a:pt x="0" y="3"/>
                          <a:pt x="0" y="5"/>
                        </a:cubicBezTo>
                        <a:cubicBezTo>
                          <a:pt x="84" y="160"/>
                          <a:pt x="84" y="160"/>
                          <a:pt x="84" y="160"/>
                        </a:cubicBezTo>
                        <a:cubicBezTo>
                          <a:pt x="85" y="161"/>
                          <a:pt x="85" y="162"/>
                          <a:pt x="86" y="162"/>
                        </a:cubicBezTo>
                        <a:cubicBezTo>
                          <a:pt x="87" y="162"/>
                          <a:pt x="89" y="162"/>
                          <a:pt x="90" y="162"/>
                        </a:cubicBezTo>
                        <a:cubicBezTo>
                          <a:pt x="91" y="161"/>
                          <a:pt x="91" y="161"/>
                          <a:pt x="91" y="161"/>
                        </a:cubicBezTo>
                        <a:cubicBezTo>
                          <a:pt x="92" y="160"/>
                          <a:pt x="93" y="159"/>
                          <a:pt x="93" y="158"/>
                        </a:cubicBezTo>
                        <a:cubicBezTo>
                          <a:pt x="93" y="157"/>
                          <a:pt x="93" y="156"/>
                          <a:pt x="93" y="155"/>
                        </a:cubicBezTo>
                        <a:cubicBezTo>
                          <a:pt x="5" y="2"/>
                          <a:pt x="5" y="2"/>
                          <a:pt x="5" y="2"/>
                        </a:cubicBezTo>
                        <a:cubicBezTo>
                          <a:pt x="5" y="1"/>
                          <a:pt x="3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2" name="Freeform 241">
                    <a:extLst>
                      <a:ext uri="{FF2B5EF4-FFF2-40B4-BE49-F238E27FC236}">
                        <a16:creationId xmlns:a16="http://schemas.microsoft.com/office/drawing/2014/main" id="{97655AEA-6713-4930-8CEA-C15F976DA5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08926" y="2790826"/>
                    <a:ext cx="195263" cy="325438"/>
                  </a:xfrm>
                  <a:custGeom>
                    <a:avLst/>
                    <a:gdLst>
                      <a:gd name="T0" fmla="*/ 86 w 101"/>
                      <a:gd name="T1" fmla="*/ 166 h 168"/>
                      <a:gd name="T2" fmla="*/ 89 w 101"/>
                      <a:gd name="T3" fmla="*/ 168 h 168"/>
                      <a:gd name="T4" fmla="*/ 92 w 101"/>
                      <a:gd name="T5" fmla="*/ 168 h 168"/>
                      <a:gd name="T6" fmla="*/ 99 w 101"/>
                      <a:gd name="T7" fmla="*/ 165 h 168"/>
                      <a:gd name="T8" fmla="*/ 101 w 101"/>
                      <a:gd name="T9" fmla="*/ 162 h 168"/>
                      <a:gd name="T10" fmla="*/ 101 w 101"/>
                      <a:gd name="T11" fmla="*/ 159 h 168"/>
                      <a:gd name="T12" fmla="*/ 56 w 101"/>
                      <a:gd name="T13" fmla="*/ 80 h 168"/>
                      <a:gd name="T14" fmla="*/ 11 w 101"/>
                      <a:gd name="T15" fmla="*/ 3 h 168"/>
                      <a:gd name="T16" fmla="*/ 5 w 101"/>
                      <a:gd name="T17" fmla="*/ 1 h 168"/>
                      <a:gd name="T18" fmla="*/ 2 w 101"/>
                      <a:gd name="T19" fmla="*/ 2 h 168"/>
                      <a:gd name="T20" fmla="*/ 1 w 101"/>
                      <a:gd name="T21" fmla="*/ 8 h 168"/>
                      <a:gd name="T22" fmla="*/ 86 w 101"/>
                      <a:gd name="T23" fmla="*/ 166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1" h="168">
                        <a:moveTo>
                          <a:pt x="86" y="166"/>
                        </a:moveTo>
                        <a:cubicBezTo>
                          <a:pt x="87" y="167"/>
                          <a:pt x="88" y="168"/>
                          <a:pt x="89" y="168"/>
                        </a:cubicBezTo>
                        <a:cubicBezTo>
                          <a:pt x="90" y="168"/>
                          <a:pt x="91" y="168"/>
                          <a:pt x="92" y="168"/>
                        </a:cubicBezTo>
                        <a:cubicBezTo>
                          <a:pt x="99" y="165"/>
                          <a:pt x="99" y="165"/>
                          <a:pt x="99" y="165"/>
                        </a:cubicBezTo>
                        <a:cubicBezTo>
                          <a:pt x="100" y="164"/>
                          <a:pt x="100" y="163"/>
                          <a:pt x="101" y="162"/>
                        </a:cubicBezTo>
                        <a:cubicBezTo>
                          <a:pt x="101" y="161"/>
                          <a:pt x="101" y="160"/>
                          <a:pt x="101" y="159"/>
                        </a:cubicBezTo>
                        <a:cubicBezTo>
                          <a:pt x="87" y="132"/>
                          <a:pt x="71" y="106"/>
                          <a:pt x="56" y="80"/>
                        </a:cubicBezTo>
                        <a:cubicBezTo>
                          <a:pt x="40" y="55"/>
                          <a:pt x="24" y="29"/>
                          <a:pt x="11" y="3"/>
                        </a:cubicBezTo>
                        <a:cubicBezTo>
                          <a:pt x="10" y="1"/>
                          <a:pt x="7" y="0"/>
                          <a:pt x="5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1" y="3"/>
                          <a:pt x="0" y="6"/>
                          <a:pt x="1" y="8"/>
                        </a:cubicBezTo>
                        <a:cubicBezTo>
                          <a:pt x="27" y="62"/>
                          <a:pt x="61" y="112"/>
                          <a:pt x="86" y="166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3" name="Freeform 242">
                    <a:extLst>
                      <a:ext uri="{FF2B5EF4-FFF2-40B4-BE49-F238E27FC236}">
                        <a16:creationId xmlns:a16="http://schemas.microsoft.com/office/drawing/2014/main" id="{C5897345-97C1-4825-9F69-652250215F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96214" y="2346326"/>
                    <a:ext cx="290513" cy="307975"/>
                  </a:xfrm>
                  <a:custGeom>
                    <a:avLst/>
                    <a:gdLst>
                      <a:gd name="T0" fmla="*/ 2 w 150"/>
                      <a:gd name="T1" fmla="*/ 1 h 159"/>
                      <a:gd name="T2" fmla="*/ 2 w 150"/>
                      <a:gd name="T3" fmla="*/ 6 h 159"/>
                      <a:gd name="T4" fmla="*/ 141 w 150"/>
                      <a:gd name="T5" fmla="*/ 157 h 159"/>
                      <a:gd name="T6" fmla="*/ 144 w 150"/>
                      <a:gd name="T7" fmla="*/ 159 h 159"/>
                      <a:gd name="T8" fmla="*/ 146 w 150"/>
                      <a:gd name="T9" fmla="*/ 157 h 159"/>
                      <a:gd name="T10" fmla="*/ 149 w 150"/>
                      <a:gd name="T11" fmla="*/ 156 h 159"/>
                      <a:gd name="T12" fmla="*/ 150 w 150"/>
                      <a:gd name="T13" fmla="*/ 153 h 159"/>
                      <a:gd name="T14" fmla="*/ 149 w 150"/>
                      <a:gd name="T15" fmla="*/ 150 h 159"/>
                      <a:gd name="T16" fmla="*/ 4 w 150"/>
                      <a:gd name="T17" fmla="*/ 1 h 159"/>
                      <a:gd name="T18" fmla="*/ 2 w 150"/>
                      <a:gd name="T19" fmla="*/ 1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0" h="159">
                        <a:moveTo>
                          <a:pt x="2" y="1"/>
                        </a:moveTo>
                        <a:cubicBezTo>
                          <a:pt x="0" y="2"/>
                          <a:pt x="0" y="5"/>
                          <a:pt x="2" y="6"/>
                        </a:cubicBezTo>
                        <a:cubicBezTo>
                          <a:pt x="49" y="55"/>
                          <a:pt x="94" y="107"/>
                          <a:pt x="141" y="157"/>
                        </a:cubicBezTo>
                        <a:cubicBezTo>
                          <a:pt x="142" y="158"/>
                          <a:pt x="143" y="159"/>
                          <a:pt x="144" y="159"/>
                        </a:cubicBezTo>
                        <a:cubicBezTo>
                          <a:pt x="145" y="159"/>
                          <a:pt x="146" y="158"/>
                          <a:pt x="146" y="157"/>
                        </a:cubicBezTo>
                        <a:cubicBezTo>
                          <a:pt x="149" y="156"/>
                          <a:pt x="149" y="156"/>
                          <a:pt x="149" y="156"/>
                        </a:cubicBezTo>
                        <a:cubicBezTo>
                          <a:pt x="149" y="155"/>
                          <a:pt x="150" y="154"/>
                          <a:pt x="150" y="153"/>
                        </a:cubicBezTo>
                        <a:cubicBezTo>
                          <a:pt x="150" y="152"/>
                          <a:pt x="149" y="151"/>
                          <a:pt x="149" y="150"/>
                        </a:cubicBezTo>
                        <a:cubicBezTo>
                          <a:pt x="100" y="101"/>
                          <a:pt x="54" y="49"/>
                          <a:pt x="4" y="1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4" name="Freeform 243">
                    <a:extLst>
                      <a:ext uri="{FF2B5EF4-FFF2-40B4-BE49-F238E27FC236}">
                        <a16:creationId xmlns:a16="http://schemas.microsoft.com/office/drawing/2014/main" id="{F5BACE7E-5B27-4CAF-B7F2-6C436310DC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08951" y="2679701"/>
                    <a:ext cx="244475" cy="257175"/>
                  </a:xfrm>
                  <a:custGeom>
                    <a:avLst/>
                    <a:gdLst>
                      <a:gd name="T0" fmla="*/ 116 w 126"/>
                      <a:gd name="T1" fmla="*/ 133 h 133"/>
                      <a:gd name="T2" fmla="*/ 119 w 126"/>
                      <a:gd name="T3" fmla="*/ 131 h 133"/>
                      <a:gd name="T4" fmla="*/ 124 w 126"/>
                      <a:gd name="T5" fmla="*/ 126 h 133"/>
                      <a:gd name="T6" fmla="*/ 126 w 126"/>
                      <a:gd name="T7" fmla="*/ 123 h 133"/>
                      <a:gd name="T8" fmla="*/ 124 w 126"/>
                      <a:gd name="T9" fmla="*/ 120 h 133"/>
                      <a:gd name="T10" fmla="*/ 10 w 126"/>
                      <a:gd name="T11" fmla="*/ 2 h 133"/>
                      <a:gd name="T12" fmla="*/ 4 w 126"/>
                      <a:gd name="T13" fmla="*/ 1 h 133"/>
                      <a:gd name="T14" fmla="*/ 1 w 126"/>
                      <a:gd name="T15" fmla="*/ 4 h 133"/>
                      <a:gd name="T16" fmla="*/ 1 w 126"/>
                      <a:gd name="T17" fmla="*/ 10 h 133"/>
                      <a:gd name="T18" fmla="*/ 113 w 126"/>
                      <a:gd name="T19" fmla="*/ 131 h 133"/>
                      <a:gd name="T20" fmla="*/ 116 w 126"/>
                      <a:gd name="T21" fmla="*/ 133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6" h="133">
                        <a:moveTo>
                          <a:pt x="116" y="133"/>
                        </a:moveTo>
                        <a:cubicBezTo>
                          <a:pt x="117" y="133"/>
                          <a:pt x="118" y="132"/>
                          <a:pt x="119" y="131"/>
                        </a:cubicBezTo>
                        <a:cubicBezTo>
                          <a:pt x="124" y="126"/>
                          <a:pt x="124" y="126"/>
                          <a:pt x="124" y="126"/>
                        </a:cubicBezTo>
                        <a:cubicBezTo>
                          <a:pt x="125" y="125"/>
                          <a:pt x="126" y="124"/>
                          <a:pt x="126" y="123"/>
                        </a:cubicBezTo>
                        <a:cubicBezTo>
                          <a:pt x="126" y="122"/>
                          <a:pt x="125" y="121"/>
                          <a:pt x="124" y="120"/>
                        </a:cubicBezTo>
                        <a:cubicBezTo>
                          <a:pt x="85" y="83"/>
                          <a:pt x="49" y="41"/>
                          <a:pt x="10" y="2"/>
                        </a:cubicBezTo>
                        <a:cubicBezTo>
                          <a:pt x="8" y="0"/>
                          <a:pt x="6" y="0"/>
                          <a:pt x="4" y="1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6"/>
                          <a:pt x="0" y="8"/>
                          <a:pt x="1" y="10"/>
                        </a:cubicBezTo>
                        <a:cubicBezTo>
                          <a:pt x="39" y="50"/>
                          <a:pt x="74" y="92"/>
                          <a:pt x="113" y="131"/>
                        </a:cubicBezTo>
                        <a:cubicBezTo>
                          <a:pt x="114" y="132"/>
                          <a:pt x="115" y="133"/>
                          <a:pt x="116" y="13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5" name="Freeform 244">
                    <a:extLst>
                      <a:ext uri="{FF2B5EF4-FFF2-40B4-BE49-F238E27FC236}">
                        <a16:creationId xmlns:a16="http://schemas.microsoft.com/office/drawing/2014/main" id="{3F446BFF-31FE-4489-93E8-DBD3B47BE4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67651" y="2257426"/>
                    <a:ext cx="374650" cy="244475"/>
                  </a:xfrm>
                  <a:custGeom>
                    <a:avLst/>
                    <a:gdLst>
                      <a:gd name="T0" fmla="*/ 2 w 194"/>
                      <a:gd name="T1" fmla="*/ 1 h 126"/>
                      <a:gd name="T2" fmla="*/ 3 w 194"/>
                      <a:gd name="T3" fmla="*/ 7 h 126"/>
                      <a:gd name="T4" fmla="*/ 186 w 194"/>
                      <a:gd name="T5" fmla="*/ 125 h 126"/>
                      <a:gd name="T6" fmla="*/ 189 w 194"/>
                      <a:gd name="T7" fmla="*/ 126 h 126"/>
                      <a:gd name="T8" fmla="*/ 191 w 194"/>
                      <a:gd name="T9" fmla="*/ 124 h 126"/>
                      <a:gd name="T10" fmla="*/ 193 w 194"/>
                      <a:gd name="T11" fmla="*/ 121 h 126"/>
                      <a:gd name="T12" fmla="*/ 194 w 194"/>
                      <a:gd name="T13" fmla="*/ 118 h 126"/>
                      <a:gd name="T14" fmla="*/ 192 w 194"/>
                      <a:gd name="T15" fmla="*/ 116 h 126"/>
                      <a:gd name="T16" fmla="*/ 4 w 194"/>
                      <a:gd name="T17" fmla="*/ 1 h 126"/>
                      <a:gd name="T18" fmla="*/ 2 w 194"/>
                      <a:gd name="T19" fmla="*/ 1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4" h="126">
                        <a:moveTo>
                          <a:pt x="2" y="1"/>
                        </a:moveTo>
                        <a:cubicBezTo>
                          <a:pt x="0" y="3"/>
                          <a:pt x="1" y="5"/>
                          <a:pt x="3" y="7"/>
                        </a:cubicBezTo>
                        <a:cubicBezTo>
                          <a:pt x="65" y="44"/>
                          <a:pt x="124" y="87"/>
                          <a:pt x="186" y="125"/>
                        </a:cubicBezTo>
                        <a:cubicBezTo>
                          <a:pt x="187" y="126"/>
                          <a:pt x="188" y="126"/>
                          <a:pt x="189" y="126"/>
                        </a:cubicBezTo>
                        <a:cubicBezTo>
                          <a:pt x="190" y="126"/>
                          <a:pt x="191" y="125"/>
                          <a:pt x="191" y="124"/>
                        </a:cubicBezTo>
                        <a:cubicBezTo>
                          <a:pt x="193" y="121"/>
                          <a:pt x="193" y="121"/>
                          <a:pt x="193" y="121"/>
                        </a:cubicBezTo>
                        <a:cubicBezTo>
                          <a:pt x="194" y="120"/>
                          <a:pt x="194" y="119"/>
                          <a:pt x="194" y="118"/>
                        </a:cubicBezTo>
                        <a:cubicBezTo>
                          <a:pt x="193" y="117"/>
                          <a:pt x="193" y="116"/>
                          <a:pt x="192" y="116"/>
                        </a:cubicBezTo>
                        <a:cubicBezTo>
                          <a:pt x="128" y="79"/>
                          <a:pt x="68" y="37"/>
                          <a:pt x="4" y="1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6" name="Freeform 245">
                    <a:extLst>
                      <a:ext uri="{FF2B5EF4-FFF2-40B4-BE49-F238E27FC236}">
                        <a16:creationId xmlns:a16="http://schemas.microsoft.com/office/drawing/2014/main" id="{80D99362-3949-4227-B72C-9B4BEC4E0C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04214" y="2532063"/>
                    <a:ext cx="246063" cy="165100"/>
                  </a:xfrm>
                  <a:custGeom>
                    <a:avLst/>
                    <a:gdLst>
                      <a:gd name="T0" fmla="*/ 119 w 127"/>
                      <a:gd name="T1" fmla="*/ 85 h 85"/>
                      <a:gd name="T2" fmla="*/ 121 w 127"/>
                      <a:gd name="T3" fmla="*/ 83 h 85"/>
                      <a:gd name="T4" fmla="*/ 126 w 127"/>
                      <a:gd name="T5" fmla="*/ 76 h 85"/>
                      <a:gd name="T6" fmla="*/ 126 w 127"/>
                      <a:gd name="T7" fmla="*/ 73 h 85"/>
                      <a:gd name="T8" fmla="*/ 125 w 127"/>
                      <a:gd name="T9" fmla="*/ 71 h 85"/>
                      <a:gd name="T10" fmla="*/ 10 w 127"/>
                      <a:gd name="T11" fmla="*/ 1 h 85"/>
                      <a:gd name="T12" fmla="*/ 4 w 127"/>
                      <a:gd name="T13" fmla="*/ 2 h 85"/>
                      <a:gd name="T14" fmla="*/ 2 w 127"/>
                      <a:gd name="T15" fmla="*/ 5 h 85"/>
                      <a:gd name="T16" fmla="*/ 2 w 127"/>
                      <a:gd name="T17" fmla="*/ 11 h 85"/>
                      <a:gd name="T18" fmla="*/ 116 w 127"/>
                      <a:gd name="T19" fmla="*/ 84 h 85"/>
                      <a:gd name="T20" fmla="*/ 119 w 127"/>
                      <a:gd name="T21" fmla="*/ 85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7" h="85">
                        <a:moveTo>
                          <a:pt x="119" y="85"/>
                        </a:moveTo>
                        <a:cubicBezTo>
                          <a:pt x="120" y="84"/>
                          <a:pt x="121" y="84"/>
                          <a:pt x="121" y="83"/>
                        </a:cubicBezTo>
                        <a:cubicBezTo>
                          <a:pt x="126" y="76"/>
                          <a:pt x="126" y="76"/>
                          <a:pt x="126" y="76"/>
                        </a:cubicBezTo>
                        <a:cubicBezTo>
                          <a:pt x="126" y="76"/>
                          <a:pt x="127" y="74"/>
                          <a:pt x="126" y="73"/>
                        </a:cubicBezTo>
                        <a:cubicBezTo>
                          <a:pt x="126" y="72"/>
                          <a:pt x="125" y="71"/>
                          <a:pt x="125" y="71"/>
                        </a:cubicBezTo>
                        <a:cubicBezTo>
                          <a:pt x="86" y="46"/>
                          <a:pt x="46" y="26"/>
                          <a:pt x="10" y="1"/>
                        </a:cubicBezTo>
                        <a:cubicBezTo>
                          <a:pt x="8" y="0"/>
                          <a:pt x="5" y="0"/>
                          <a:pt x="4" y="2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0" y="7"/>
                          <a:pt x="1" y="10"/>
                          <a:pt x="2" y="11"/>
                        </a:cubicBezTo>
                        <a:cubicBezTo>
                          <a:pt x="39" y="38"/>
                          <a:pt x="79" y="59"/>
                          <a:pt x="116" y="84"/>
                        </a:cubicBezTo>
                        <a:cubicBezTo>
                          <a:pt x="117" y="84"/>
                          <a:pt x="118" y="85"/>
                          <a:pt x="119" y="8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7" name="Freeform 246">
                    <a:extLst>
                      <a:ext uri="{FF2B5EF4-FFF2-40B4-BE49-F238E27FC236}">
                        <a16:creationId xmlns:a16="http://schemas.microsoft.com/office/drawing/2014/main" id="{D8D79B11-7DB0-4776-86A6-B2F1E38173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16864" y="2154238"/>
                    <a:ext cx="146050" cy="57150"/>
                  </a:xfrm>
                  <a:custGeom>
                    <a:avLst/>
                    <a:gdLst>
                      <a:gd name="T0" fmla="*/ 73 w 76"/>
                      <a:gd name="T1" fmla="*/ 21 h 29"/>
                      <a:gd name="T2" fmla="*/ 3 w 76"/>
                      <a:gd name="T3" fmla="*/ 0 h 29"/>
                      <a:gd name="T4" fmla="*/ 1 w 76"/>
                      <a:gd name="T5" fmla="*/ 1 h 29"/>
                      <a:gd name="T6" fmla="*/ 4 w 76"/>
                      <a:gd name="T7" fmla="*/ 6 h 29"/>
                      <a:gd name="T8" fmla="*/ 70 w 76"/>
                      <a:gd name="T9" fmla="*/ 28 h 29"/>
                      <a:gd name="T10" fmla="*/ 74 w 76"/>
                      <a:gd name="T11" fmla="*/ 28 h 29"/>
                      <a:gd name="T12" fmla="*/ 76 w 76"/>
                      <a:gd name="T13" fmla="*/ 26 h 29"/>
                      <a:gd name="T14" fmla="*/ 75 w 76"/>
                      <a:gd name="T15" fmla="*/ 23 h 29"/>
                      <a:gd name="T16" fmla="*/ 73 w 76"/>
                      <a:gd name="T17" fmla="*/ 2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6" h="29">
                        <a:moveTo>
                          <a:pt x="73" y="21"/>
                        </a:moveTo>
                        <a:cubicBezTo>
                          <a:pt x="50" y="13"/>
                          <a:pt x="27" y="7"/>
                          <a:pt x="3" y="0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0" y="3"/>
                          <a:pt x="2" y="5"/>
                          <a:pt x="4" y="6"/>
                        </a:cubicBezTo>
                        <a:cubicBezTo>
                          <a:pt x="26" y="13"/>
                          <a:pt x="49" y="20"/>
                          <a:pt x="70" y="28"/>
                        </a:cubicBezTo>
                        <a:cubicBezTo>
                          <a:pt x="71" y="29"/>
                          <a:pt x="73" y="29"/>
                          <a:pt x="74" y="28"/>
                        </a:cubicBezTo>
                        <a:cubicBezTo>
                          <a:pt x="74" y="28"/>
                          <a:pt x="75" y="27"/>
                          <a:pt x="76" y="26"/>
                        </a:cubicBezTo>
                        <a:cubicBezTo>
                          <a:pt x="76" y="25"/>
                          <a:pt x="76" y="24"/>
                          <a:pt x="75" y="23"/>
                        </a:cubicBezTo>
                        <a:cubicBezTo>
                          <a:pt x="75" y="22"/>
                          <a:pt x="74" y="22"/>
                          <a:pt x="73" y="2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8" name="Freeform 247">
                    <a:extLst>
                      <a:ext uri="{FF2B5EF4-FFF2-40B4-BE49-F238E27FC236}">
                        <a16:creationId xmlns:a16="http://schemas.microsoft.com/office/drawing/2014/main" id="{A096C0FE-0D4D-45A8-9813-EFC6B8F115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5939" y="2222501"/>
                    <a:ext cx="415925" cy="149225"/>
                  </a:xfrm>
                  <a:custGeom>
                    <a:avLst/>
                    <a:gdLst>
                      <a:gd name="T0" fmla="*/ 214 w 215"/>
                      <a:gd name="T1" fmla="*/ 65 h 77"/>
                      <a:gd name="T2" fmla="*/ 212 w 215"/>
                      <a:gd name="T3" fmla="*/ 63 h 77"/>
                      <a:gd name="T4" fmla="*/ 6 w 215"/>
                      <a:gd name="T5" fmla="*/ 1 h 77"/>
                      <a:gd name="T6" fmla="*/ 1 w 215"/>
                      <a:gd name="T7" fmla="*/ 3 h 77"/>
                      <a:gd name="T8" fmla="*/ 1 w 215"/>
                      <a:gd name="T9" fmla="*/ 4 h 77"/>
                      <a:gd name="T10" fmla="*/ 3 w 215"/>
                      <a:gd name="T11" fmla="*/ 9 h 77"/>
                      <a:gd name="T12" fmla="*/ 208 w 215"/>
                      <a:gd name="T13" fmla="*/ 77 h 77"/>
                      <a:gd name="T14" fmla="*/ 211 w 215"/>
                      <a:gd name="T15" fmla="*/ 76 h 77"/>
                      <a:gd name="T16" fmla="*/ 213 w 215"/>
                      <a:gd name="T17" fmla="*/ 74 h 77"/>
                      <a:gd name="T18" fmla="*/ 215 w 215"/>
                      <a:gd name="T19" fmla="*/ 68 h 77"/>
                      <a:gd name="T20" fmla="*/ 214 w 215"/>
                      <a:gd name="T21" fmla="*/ 65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77">
                        <a:moveTo>
                          <a:pt x="214" y="65"/>
                        </a:moveTo>
                        <a:cubicBezTo>
                          <a:pt x="214" y="64"/>
                          <a:pt x="213" y="64"/>
                          <a:pt x="212" y="63"/>
                        </a:cubicBezTo>
                        <a:cubicBezTo>
                          <a:pt x="143" y="42"/>
                          <a:pt x="74" y="24"/>
                          <a:pt x="6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0" y="6"/>
                          <a:pt x="1" y="8"/>
                          <a:pt x="3" y="9"/>
                        </a:cubicBezTo>
                        <a:cubicBezTo>
                          <a:pt x="71" y="34"/>
                          <a:pt x="140" y="54"/>
                          <a:pt x="208" y="77"/>
                        </a:cubicBezTo>
                        <a:cubicBezTo>
                          <a:pt x="209" y="77"/>
                          <a:pt x="210" y="77"/>
                          <a:pt x="211" y="76"/>
                        </a:cubicBezTo>
                        <a:cubicBezTo>
                          <a:pt x="212" y="76"/>
                          <a:pt x="212" y="75"/>
                          <a:pt x="213" y="74"/>
                        </a:cubicBezTo>
                        <a:cubicBezTo>
                          <a:pt x="215" y="68"/>
                          <a:pt x="215" y="68"/>
                          <a:pt x="215" y="68"/>
                        </a:cubicBezTo>
                        <a:cubicBezTo>
                          <a:pt x="215" y="67"/>
                          <a:pt x="215" y="66"/>
                          <a:pt x="214" y="6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399" name="Freeform 248">
                    <a:extLst>
                      <a:ext uri="{FF2B5EF4-FFF2-40B4-BE49-F238E27FC236}">
                        <a16:creationId xmlns:a16="http://schemas.microsoft.com/office/drawing/2014/main" id="{8D47063F-6559-4D02-8758-9C96AB1DE8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4889" y="2373313"/>
                    <a:ext cx="55563" cy="41275"/>
                  </a:xfrm>
                  <a:custGeom>
                    <a:avLst/>
                    <a:gdLst>
                      <a:gd name="T0" fmla="*/ 25 w 28"/>
                      <a:gd name="T1" fmla="*/ 6 h 21"/>
                      <a:gd name="T2" fmla="*/ 8 w 28"/>
                      <a:gd name="T3" fmla="*/ 1 h 21"/>
                      <a:gd name="T4" fmla="*/ 3 w 28"/>
                      <a:gd name="T5" fmla="*/ 3 h 21"/>
                      <a:gd name="T6" fmla="*/ 0 w 28"/>
                      <a:gd name="T7" fmla="*/ 10 h 21"/>
                      <a:gd name="T8" fmla="*/ 3 w 28"/>
                      <a:gd name="T9" fmla="*/ 15 h 21"/>
                      <a:gd name="T10" fmla="*/ 20 w 28"/>
                      <a:gd name="T11" fmla="*/ 21 h 21"/>
                      <a:gd name="T12" fmla="*/ 23 w 28"/>
                      <a:gd name="T13" fmla="*/ 21 h 21"/>
                      <a:gd name="T14" fmla="*/ 25 w 28"/>
                      <a:gd name="T15" fmla="*/ 19 h 21"/>
                      <a:gd name="T16" fmla="*/ 27 w 28"/>
                      <a:gd name="T17" fmla="*/ 11 h 21"/>
                      <a:gd name="T18" fmla="*/ 27 w 28"/>
                      <a:gd name="T19" fmla="*/ 8 h 21"/>
                      <a:gd name="T20" fmla="*/ 25 w 28"/>
                      <a:gd name="T21" fmla="*/ 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" h="21">
                        <a:moveTo>
                          <a:pt x="25" y="6"/>
                        </a:move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0"/>
                          <a:pt x="3" y="1"/>
                          <a:pt x="3" y="3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2"/>
                          <a:pt x="1" y="14"/>
                          <a:pt x="3" y="15"/>
                        </a:cubicBezTo>
                        <a:cubicBezTo>
                          <a:pt x="20" y="21"/>
                          <a:pt x="20" y="21"/>
                          <a:pt x="20" y="21"/>
                        </a:cubicBezTo>
                        <a:cubicBezTo>
                          <a:pt x="21" y="21"/>
                          <a:pt x="22" y="21"/>
                          <a:pt x="23" y="21"/>
                        </a:cubicBezTo>
                        <a:cubicBezTo>
                          <a:pt x="24" y="20"/>
                          <a:pt x="24" y="20"/>
                          <a:pt x="25" y="19"/>
                        </a:cubicBezTo>
                        <a:cubicBezTo>
                          <a:pt x="27" y="11"/>
                          <a:pt x="27" y="11"/>
                          <a:pt x="27" y="11"/>
                        </a:cubicBezTo>
                        <a:cubicBezTo>
                          <a:pt x="28" y="10"/>
                          <a:pt x="27" y="9"/>
                          <a:pt x="27" y="8"/>
                        </a:cubicBezTo>
                        <a:cubicBezTo>
                          <a:pt x="27" y="7"/>
                          <a:pt x="26" y="7"/>
                          <a:pt x="25" y="6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0" name="Freeform 249">
                    <a:extLst>
                      <a:ext uri="{FF2B5EF4-FFF2-40B4-BE49-F238E27FC236}">
                        <a16:creationId xmlns:a16="http://schemas.microsoft.com/office/drawing/2014/main" id="{20FEB504-4104-42D0-87D6-2CF9BF39AA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1" y="2043113"/>
                    <a:ext cx="796925" cy="66675"/>
                  </a:xfrm>
                  <a:custGeom>
                    <a:avLst/>
                    <a:gdLst>
                      <a:gd name="T0" fmla="*/ 411 w 412"/>
                      <a:gd name="T1" fmla="*/ 20 h 35"/>
                      <a:gd name="T2" fmla="*/ 408 w 412"/>
                      <a:gd name="T3" fmla="*/ 19 h 35"/>
                      <a:gd name="T4" fmla="*/ 4 w 412"/>
                      <a:gd name="T5" fmla="*/ 0 h 35"/>
                      <a:gd name="T6" fmla="*/ 0 w 412"/>
                      <a:gd name="T7" fmla="*/ 2 h 35"/>
                      <a:gd name="T8" fmla="*/ 3 w 412"/>
                      <a:gd name="T9" fmla="*/ 6 h 35"/>
                      <a:gd name="T10" fmla="*/ 407 w 412"/>
                      <a:gd name="T11" fmla="*/ 35 h 35"/>
                      <a:gd name="T12" fmla="*/ 410 w 412"/>
                      <a:gd name="T13" fmla="*/ 34 h 35"/>
                      <a:gd name="T14" fmla="*/ 411 w 412"/>
                      <a:gd name="T15" fmla="*/ 31 h 35"/>
                      <a:gd name="T16" fmla="*/ 412 w 412"/>
                      <a:gd name="T17" fmla="*/ 23 h 35"/>
                      <a:gd name="T18" fmla="*/ 411 w 412"/>
                      <a:gd name="T19" fmla="*/ 2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12" h="35">
                        <a:moveTo>
                          <a:pt x="411" y="20"/>
                        </a:moveTo>
                        <a:cubicBezTo>
                          <a:pt x="410" y="19"/>
                          <a:pt x="409" y="19"/>
                          <a:pt x="408" y="19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0"/>
                          <a:pt x="1" y="1"/>
                          <a:pt x="0" y="2"/>
                        </a:cubicBezTo>
                        <a:cubicBezTo>
                          <a:pt x="0" y="4"/>
                          <a:pt x="2" y="5"/>
                          <a:pt x="3" y="6"/>
                        </a:cubicBezTo>
                        <a:cubicBezTo>
                          <a:pt x="407" y="35"/>
                          <a:pt x="407" y="35"/>
                          <a:pt x="407" y="35"/>
                        </a:cubicBezTo>
                        <a:cubicBezTo>
                          <a:pt x="408" y="35"/>
                          <a:pt x="409" y="34"/>
                          <a:pt x="410" y="34"/>
                        </a:cubicBezTo>
                        <a:cubicBezTo>
                          <a:pt x="411" y="33"/>
                          <a:pt x="411" y="32"/>
                          <a:pt x="411" y="31"/>
                        </a:cubicBezTo>
                        <a:cubicBezTo>
                          <a:pt x="412" y="23"/>
                          <a:pt x="412" y="23"/>
                          <a:pt x="412" y="23"/>
                        </a:cubicBezTo>
                        <a:cubicBezTo>
                          <a:pt x="412" y="22"/>
                          <a:pt x="412" y="21"/>
                          <a:pt x="411" y="2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1" name="Freeform 250">
                    <a:extLst>
                      <a:ext uri="{FF2B5EF4-FFF2-40B4-BE49-F238E27FC236}">
                        <a16:creationId xmlns:a16="http://schemas.microsoft.com/office/drawing/2014/main" id="{9E5C5FA4-0FF0-4900-BEDC-C4261192AA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29564" y="1854201"/>
                    <a:ext cx="363538" cy="84138"/>
                  </a:xfrm>
                  <a:custGeom>
                    <a:avLst/>
                    <a:gdLst>
                      <a:gd name="T0" fmla="*/ 185 w 188"/>
                      <a:gd name="T1" fmla="*/ 11 h 43"/>
                      <a:gd name="T2" fmla="*/ 188 w 188"/>
                      <a:gd name="T3" fmla="*/ 9 h 43"/>
                      <a:gd name="T4" fmla="*/ 188 w 188"/>
                      <a:gd name="T5" fmla="*/ 6 h 43"/>
                      <a:gd name="T6" fmla="*/ 188 w 188"/>
                      <a:gd name="T7" fmla="*/ 3 h 43"/>
                      <a:gd name="T8" fmla="*/ 186 w 188"/>
                      <a:gd name="T9" fmla="*/ 1 h 43"/>
                      <a:gd name="T10" fmla="*/ 183 w 188"/>
                      <a:gd name="T11" fmla="*/ 1 h 43"/>
                      <a:gd name="T12" fmla="*/ 93 w 188"/>
                      <a:gd name="T13" fmla="*/ 18 h 43"/>
                      <a:gd name="T14" fmla="*/ 2 w 188"/>
                      <a:gd name="T15" fmla="*/ 38 h 43"/>
                      <a:gd name="T16" fmla="*/ 0 w 188"/>
                      <a:gd name="T17" fmla="*/ 40 h 43"/>
                      <a:gd name="T18" fmla="*/ 5 w 188"/>
                      <a:gd name="T19" fmla="*/ 43 h 43"/>
                      <a:gd name="T20" fmla="*/ 185 w 188"/>
                      <a:gd name="T21" fmla="*/ 11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8" h="43">
                        <a:moveTo>
                          <a:pt x="185" y="11"/>
                        </a:moveTo>
                        <a:cubicBezTo>
                          <a:pt x="186" y="10"/>
                          <a:pt x="187" y="10"/>
                          <a:pt x="188" y="9"/>
                        </a:cubicBezTo>
                        <a:cubicBezTo>
                          <a:pt x="188" y="8"/>
                          <a:pt x="188" y="7"/>
                          <a:pt x="188" y="6"/>
                        </a:cubicBezTo>
                        <a:cubicBezTo>
                          <a:pt x="188" y="3"/>
                          <a:pt x="188" y="3"/>
                          <a:pt x="188" y="3"/>
                        </a:cubicBezTo>
                        <a:cubicBezTo>
                          <a:pt x="187" y="2"/>
                          <a:pt x="187" y="2"/>
                          <a:pt x="186" y="1"/>
                        </a:cubicBezTo>
                        <a:cubicBezTo>
                          <a:pt x="185" y="0"/>
                          <a:pt x="184" y="0"/>
                          <a:pt x="183" y="1"/>
                        </a:cubicBezTo>
                        <a:cubicBezTo>
                          <a:pt x="154" y="8"/>
                          <a:pt x="124" y="13"/>
                          <a:pt x="93" y="18"/>
                        </a:cubicBezTo>
                        <a:cubicBezTo>
                          <a:pt x="63" y="23"/>
                          <a:pt x="32" y="29"/>
                          <a:pt x="2" y="38"/>
                        </a:cubicBezTo>
                        <a:cubicBezTo>
                          <a:pt x="1" y="38"/>
                          <a:pt x="0" y="39"/>
                          <a:pt x="0" y="40"/>
                        </a:cubicBezTo>
                        <a:cubicBezTo>
                          <a:pt x="1" y="42"/>
                          <a:pt x="3" y="43"/>
                          <a:pt x="5" y="43"/>
                        </a:cubicBezTo>
                        <a:cubicBezTo>
                          <a:pt x="64" y="28"/>
                          <a:pt x="125" y="24"/>
                          <a:pt x="185" y="11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2" name="Freeform 251">
                    <a:extLst>
                      <a:ext uri="{FF2B5EF4-FFF2-40B4-BE49-F238E27FC236}">
                        <a16:creationId xmlns:a16="http://schemas.microsoft.com/office/drawing/2014/main" id="{4C15E835-B28F-4BC7-BA93-CF04C67C7B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72476" y="1768476"/>
                    <a:ext cx="341313" cy="90488"/>
                  </a:xfrm>
                  <a:custGeom>
                    <a:avLst/>
                    <a:gdLst>
                      <a:gd name="T0" fmla="*/ 1 w 177"/>
                      <a:gd name="T1" fmla="*/ 37 h 47"/>
                      <a:gd name="T2" fmla="*/ 1 w 177"/>
                      <a:gd name="T3" fmla="*/ 40 h 47"/>
                      <a:gd name="T4" fmla="*/ 1 w 177"/>
                      <a:gd name="T5" fmla="*/ 43 h 47"/>
                      <a:gd name="T6" fmla="*/ 6 w 177"/>
                      <a:gd name="T7" fmla="*/ 46 h 47"/>
                      <a:gd name="T8" fmla="*/ 173 w 177"/>
                      <a:gd name="T9" fmla="*/ 16 h 47"/>
                      <a:gd name="T10" fmla="*/ 176 w 177"/>
                      <a:gd name="T11" fmla="*/ 14 h 47"/>
                      <a:gd name="T12" fmla="*/ 177 w 177"/>
                      <a:gd name="T13" fmla="*/ 11 h 47"/>
                      <a:gd name="T14" fmla="*/ 175 w 177"/>
                      <a:gd name="T15" fmla="*/ 4 h 47"/>
                      <a:gd name="T16" fmla="*/ 174 w 177"/>
                      <a:gd name="T17" fmla="*/ 1 h 47"/>
                      <a:gd name="T18" fmla="*/ 171 w 177"/>
                      <a:gd name="T19" fmla="*/ 0 h 47"/>
                      <a:gd name="T20" fmla="*/ 4 w 177"/>
                      <a:gd name="T21" fmla="*/ 35 h 47"/>
                      <a:gd name="T22" fmla="*/ 1 w 177"/>
                      <a:gd name="T23" fmla="*/ 3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7" h="47">
                        <a:moveTo>
                          <a:pt x="1" y="37"/>
                        </a:moveTo>
                        <a:cubicBezTo>
                          <a:pt x="1" y="38"/>
                          <a:pt x="0" y="39"/>
                          <a:pt x="1" y="40"/>
                        </a:cubicBezTo>
                        <a:cubicBezTo>
                          <a:pt x="1" y="43"/>
                          <a:pt x="1" y="43"/>
                          <a:pt x="1" y="43"/>
                        </a:cubicBezTo>
                        <a:cubicBezTo>
                          <a:pt x="2" y="45"/>
                          <a:pt x="4" y="47"/>
                          <a:pt x="6" y="46"/>
                        </a:cubicBezTo>
                        <a:cubicBezTo>
                          <a:pt x="173" y="16"/>
                          <a:pt x="173" y="16"/>
                          <a:pt x="173" y="16"/>
                        </a:cubicBezTo>
                        <a:cubicBezTo>
                          <a:pt x="175" y="16"/>
                          <a:pt x="175" y="15"/>
                          <a:pt x="176" y="14"/>
                        </a:cubicBezTo>
                        <a:cubicBezTo>
                          <a:pt x="177" y="13"/>
                          <a:pt x="177" y="12"/>
                          <a:pt x="177" y="11"/>
                        </a:cubicBezTo>
                        <a:cubicBezTo>
                          <a:pt x="175" y="4"/>
                          <a:pt x="175" y="4"/>
                          <a:pt x="175" y="4"/>
                        </a:cubicBezTo>
                        <a:cubicBezTo>
                          <a:pt x="175" y="3"/>
                          <a:pt x="174" y="2"/>
                          <a:pt x="174" y="1"/>
                        </a:cubicBezTo>
                        <a:cubicBezTo>
                          <a:pt x="173" y="0"/>
                          <a:pt x="172" y="0"/>
                          <a:pt x="171" y="0"/>
                        </a:cubicBezTo>
                        <a:cubicBezTo>
                          <a:pt x="4" y="35"/>
                          <a:pt x="4" y="35"/>
                          <a:pt x="4" y="35"/>
                        </a:cubicBezTo>
                        <a:cubicBezTo>
                          <a:pt x="3" y="35"/>
                          <a:pt x="2" y="36"/>
                          <a:pt x="1" y="3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3" name="Freeform 252">
                    <a:extLst>
                      <a:ext uri="{FF2B5EF4-FFF2-40B4-BE49-F238E27FC236}">
                        <a16:creationId xmlns:a16="http://schemas.microsoft.com/office/drawing/2014/main" id="{50A5E8F0-4F83-48AA-83B0-D1A871F9B5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94639" y="1473201"/>
                    <a:ext cx="725488" cy="357188"/>
                  </a:xfrm>
                  <a:custGeom>
                    <a:avLst/>
                    <a:gdLst>
                      <a:gd name="T0" fmla="*/ 0 w 375"/>
                      <a:gd name="T1" fmla="*/ 182 h 184"/>
                      <a:gd name="T2" fmla="*/ 4 w 375"/>
                      <a:gd name="T3" fmla="*/ 184 h 184"/>
                      <a:gd name="T4" fmla="*/ 372 w 375"/>
                      <a:gd name="T5" fmla="*/ 15 h 184"/>
                      <a:gd name="T6" fmla="*/ 374 w 375"/>
                      <a:gd name="T7" fmla="*/ 12 h 184"/>
                      <a:gd name="T8" fmla="*/ 374 w 375"/>
                      <a:gd name="T9" fmla="*/ 9 h 184"/>
                      <a:gd name="T10" fmla="*/ 371 w 375"/>
                      <a:gd name="T11" fmla="*/ 2 h 184"/>
                      <a:gd name="T12" fmla="*/ 368 w 375"/>
                      <a:gd name="T13" fmla="*/ 0 h 184"/>
                      <a:gd name="T14" fmla="*/ 365 w 375"/>
                      <a:gd name="T15" fmla="*/ 0 h 184"/>
                      <a:gd name="T16" fmla="*/ 2 w 375"/>
                      <a:gd name="T17" fmla="*/ 178 h 184"/>
                      <a:gd name="T18" fmla="*/ 0 w 375"/>
                      <a:gd name="T19" fmla="*/ 182 h 1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75" h="184">
                        <a:moveTo>
                          <a:pt x="0" y="182"/>
                        </a:moveTo>
                        <a:cubicBezTo>
                          <a:pt x="1" y="184"/>
                          <a:pt x="3" y="184"/>
                          <a:pt x="4" y="184"/>
                        </a:cubicBezTo>
                        <a:cubicBezTo>
                          <a:pt x="372" y="15"/>
                          <a:pt x="372" y="15"/>
                          <a:pt x="372" y="15"/>
                        </a:cubicBezTo>
                        <a:cubicBezTo>
                          <a:pt x="373" y="14"/>
                          <a:pt x="374" y="13"/>
                          <a:pt x="374" y="12"/>
                        </a:cubicBezTo>
                        <a:cubicBezTo>
                          <a:pt x="375" y="11"/>
                          <a:pt x="375" y="10"/>
                          <a:pt x="374" y="9"/>
                        </a:cubicBezTo>
                        <a:cubicBezTo>
                          <a:pt x="371" y="2"/>
                          <a:pt x="371" y="2"/>
                          <a:pt x="371" y="2"/>
                        </a:cubicBezTo>
                        <a:cubicBezTo>
                          <a:pt x="370" y="1"/>
                          <a:pt x="369" y="0"/>
                          <a:pt x="368" y="0"/>
                        </a:cubicBezTo>
                        <a:cubicBezTo>
                          <a:pt x="367" y="0"/>
                          <a:pt x="366" y="0"/>
                          <a:pt x="365" y="0"/>
                        </a:cubicBezTo>
                        <a:cubicBezTo>
                          <a:pt x="2" y="178"/>
                          <a:pt x="2" y="178"/>
                          <a:pt x="2" y="178"/>
                        </a:cubicBezTo>
                        <a:cubicBezTo>
                          <a:pt x="0" y="179"/>
                          <a:pt x="0" y="181"/>
                          <a:pt x="0" y="18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4" name="Freeform 253">
                    <a:extLst>
                      <a:ext uri="{FF2B5EF4-FFF2-40B4-BE49-F238E27FC236}">
                        <a16:creationId xmlns:a16="http://schemas.microsoft.com/office/drawing/2014/main" id="{AB416A7C-4E2F-4DB7-92EE-18AEC2DD9F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32726" y="1627188"/>
                    <a:ext cx="122238" cy="106363"/>
                  </a:xfrm>
                  <a:custGeom>
                    <a:avLst/>
                    <a:gdLst>
                      <a:gd name="T0" fmla="*/ 0 w 63"/>
                      <a:gd name="T1" fmla="*/ 52 h 55"/>
                      <a:gd name="T2" fmla="*/ 1 w 63"/>
                      <a:gd name="T3" fmla="*/ 54 h 55"/>
                      <a:gd name="T4" fmla="*/ 5 w 63"/>
                      <a:gd name="T5" fmla="*/ 54 h 55"/>
                      <a:gd name="T6" fmla="*/ 61 w 63"/>
                      <a:gd name="T7" fmla="*/ 7 h 55"/>
                      <a:gd name="T8" fmla="*/ 61 w 63"/>
                      <a:gd name="T9" fmla="*/ 2 h 55"/>
                      <a:gd name="T10" fmla="*/ 59 w 63"/>
                      <a:gd name="T11" fmla="*/ 0 h 55"/>
                      <a:gd name="T12" fmla="*/ 56 w 63"/>
                      <a:gd name="T13" fmla="*/ 1 h 55"/>
                      <a:gd name="T14" fmla="*/ 1 w 63"/>
                      <a:gd name="T15" fmla="*/ 50 h 55"/>
                      <a:gd name="T16" fmla="*/ 0 w 63"/>
                      <a:gd name="T17" fmla="*/ 52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3" h="55">
                        <a:moveTo>
                          <a:pt x="0" y="52"/>
                        </a:moveTo>
                        <a:cubicBezTo>
                          <a:pt x="0" y="53"/>
                          <a:pt x="0" y="54"/>
                          <a:pt x="1" y="54"/>
                        </a:cubicBezTo>
                        <a:cubicBezTo>
                          <a:pt x="2" y="55"/>
                          <a:pt x="4" y="55"/>
                          <a:pt x="5" y="54"/>
                        </a:cubicBezTo>
                        <a:cubicBezTo>
                          <a:pt x="61" y="7"/>
                          <a:pt x="61" y="7"/>
                          <a:pt x="61" y="7"/>
                        </a:cubicBezTo>
                        <a:cubicBezTo>
                          <a:pt x="62" y="6"/>
                          <a:pt x="63" y="3"/>
                          <a:pt x="61" y="2"/>
                        </a:cubicBezTo>
                        <a:cubicBezTo>
                          <a:pt x="61" y="1"/>
                          <a:pt x="60" y="0"/>
                          <a:pt x="59" y="0"/>
                        </a:cubicBezTo>
                        <a:cubicBezTo>
                          <a:pt x="57" y="0"/>
                          <a:pt x="56" y="1"/>
                          <a:pt x="56" y="1"/>
                        </a:cubicBezTo>
                        <a:cubicBezTo>
                          <a:pt x="1" y="50"/>
                          <a:pt x="1" y="50"/>
                          <a:pt x="1" y="50"/>
                        </a:cubicBezTo>
                        <a:cubicBezTo>
                          <a:pt x="0" y="50"/>
                          <a:pt x="0" y="51"/>
                          <a:pt x="0" y="5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5" name="Freeform 254">
                    <a:extLst>
                      <a:ext uri="{FF2B5EF4-FFF2-40B4-BE49-F238E27FC236}">
                        <a16:creationId xmlns:a16="http://schemas.microsoft.com/office/drawing/2014/main" id="{DB455554-1D05-443B-85B8-26C8A080DC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20051" y="1371601"/>
                    <a:ext cx="241300" cy="203200"/>
                  </a:xfrm>
                  <a:custGeom>
                    <a:avLst/>
                    <a:gdLst>
                      <a:gd name="T0" fmla="*/ 121 w 125"/>
                      <a:gd name="T1" fmla="*/ 2 h 105"/>
                      <a:gd name="T2" fmla="*/ 115 w 125"/>
                      <a:gd name="T3" fmla="*/ 1 h 105"/>
                      <a:gd name="T4" fmla="*/ 2 w 125"/>
                      <a:gd name="T5" fmla="*/ 97 h 105"/>
                      <a:gd name="T6" fmla="*/ 1 w 125"/>
                      <a:gd name="T7" fmla="*/ 102 h 105"/>
                      <a:gd name="T8" fmla="*/ 2 w 125"/>
                      <a:gd name="T9" fmla="*/ 103 h 105"/>
                      <a:gd name="T10" fmla="*/ 7 w 125"/>
                      <a:gd name="T11" fmla="*/ 104 h 105"/>
                      <a:gd name="T12" fmla="*/ 124 w 125"/>
                      <a:gd name="T13" fmla="*/ 11 h 105"/>
                      <a:gd name="T14" fmla="*/ 125 w 125"/>
                      <a:gd name="T15" fmla="*/ 8 h 105"/>
                      <a:gd name="T16" fmla="*/ 124 w 125"/>
                      <a:gd name="T17" fmla="*/ 6 h 105"/>
                      <a:gd name="T18" fmla="*/ 121 w 125"/>
                      <a:gd name="T19" fmla="*/ 2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5" h="105">
                        <a:moveTo>
                          <a:pt x="121" y="2"/>
                        </a:moveTo>
                        <a:cubicBezTo>
                          <a:pt x="120" y="0"/>
                          <a:pt x="117" y="0"/>
                          <a:pt x="115" y="1"/>
                        </a:cubicBezTo>
                        <a:cubicBezTo>
                          <a:pt x="2" y="97"/>
                          <a:pt x="2" y="97"/>
                          <a:pt x="2" y="97"/>
                        </a:cubicBezTo>
                        <a:cubicBezTo>
                          <a:pt x="0" y="98"/>
                          <a:pt x="0" y="101"/>
                          <a:pt x="1" y="102"/>
                        </a:cubicBezTo>
                        <a:cubicBezTo>
                          <a:pt x="2" y="103"/>
                          <a:pt x="2" y="103"/>
                          <a:pt x="2" y="103"/>
                        </a:cubicBezTo>
                        <a:cubicBezTo>
                          <a:pt x="3" y="105"/>
                          <a:pt x="6" y="105"/>
                          <a:pt x="7" y="104"/>
                        </a:cubicBezTo>
                        <a:cubicBezTo>
                          <a:pt x="124" y="11"/>
                          <a:pt x="124" y="11"/>
                          <a:pt x="124" y="11"/>
                        </a:cubicBezTo>
                        <a:cubicBezTo>
                          <a:pt x="124" y="11"/>
                          <a:pt x="125" y="10"/>
                          <a:pt x="125" y="8"/>
                        </a:cubicBezTo>
                        <a:cubicBezTo>
                          <a:pt x="125" y="7"/>
                          <a:pt x="125" y="6"/>
                          <a:pt x="124" y="6"/>
                        </a:cubicBezTo>
                        <a:lnTo>
                          <a:pt x="121" y="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6" name="Freeform 255">
                    <a:extLst>
                      <a:ext uri="{FF2B5EF4-FFF2-40B4-BE49-F238E27FC236}">
                        <a16:creationId xmlns:a16="http://schemas.microsoft.com/office/drawing/2014/main" id="{EE1C2B81-943E-4663-86B5-D4FE86DD69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0564" y="1212851"/>
                    <a:ext cx="142875" cy="123825"/>
                  </a:xfrm>
                  <a:custGeom>
                    <a:avLst/>
                    <a:gdLst>
                      <a:gd name="T0" fmla="*/ 5 w 74"/>
                      <a:gd name="T1" fmla="*/ 62 h 64"/>
                      <a:gd name="T2" fmla="*/ 11 w 74"/>
                      <a:gd name="T3" fmla="*/ 63 h 64"/>
                      <a:gd name="T4" fmla="*/ 72 w 74"/>
                      <a:gd name="T5" fmla="*/ 13 h 64"/>
                      <a:gd name="T6" fmla="*/ 74 w 74"/>
                      <a:gd name="T7" fmla="*/ 10 h 64"/>
                      <a:gd name="T8" fmla="*/ 73 w 74"/>
                      <a:gd name="T9" fmla="*/ 7 h 64"/>
                      <a:gd name="T10" fmla="*/ 68 w 74"/>
                      <a:gd name="T11" fmla="*/ 1 h 64"/>
                      <a:gd name="T12" fmla="*/ 65 w 74"/>
                      <a:gd name="T13" fmla="*/ 0 h 64"/>
                      <a:gd name="T14" fmla="*/ 62 w 74"/>
                      <a:gd name="T15" fmla="*/ 1 h 64"/>
                      <a:gd name="T16" fmla="*/ 2 w 74"/>
                      <a:gd name="T17" fmla="*/ 52 h 64"/>
                      <a:gd name="T18" fmla="*/ 2 w 74"/>
                      <a:gd name="T19" fmla="*/ 58 h 64"/>
                      <a:gd name="T20" fmla="*/ 5 w 74"/>
                      <a:gd name="T21" fmla="*/ 62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4" h="64">
                        <a:moveTo>
                          <a:pt x="5" y="62"/>
                        </a:moveTo>
                        <a:cubicBezTo>
                          <a:pt x="7" y="64"/>
                          <a:pt x="9" y="64"/>
                          <a:pt x="11" y="63"/>
                        </a:cubicBezTo>
                        <a:cubicBezTo>
                          <a:pt x="32" y="47"/>
                          <a:pt x="52" y="30"/>
                          <a:pt x="72" y="13"/>
                        </a:cubicBezTo>
                        <a:cubicBezTo>
                          <a:pt x="73" y="12"/>
                          <a:pt x="74" y="11"/>
                          <a:pt x="74" y="10"/>
                        </a:cubicBezTo>
                        <a:cubicBezTo>
                          <a:pt x="74" y="9"/>
                          <a:pt x="74" y="8"/>
                          <a:pt x="73" y="7"/>
                        </a:cubicBez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7" y="1"/>
                          <a:pt x="66" y="0"/>
                          <a:pt x="65" y="0"/>
                        </a:cubicBezTo>
                        <a:cubicBezTo>
                          <a:pt x="64" y="0"/>
                          <a:pt x="63" y="0"/>
                          <a:pt x="62" y="1"/>
                        </a:cubicBezTo>
                        <a:cubicBezTo>
                          <a:pt x="43" y="19"/>
                          <a:pt x="23" y="36"/>
                          <a:pt x="2" y="52"/>
                        </a:cubicBezTo>
                        <a:cubicBezTo>
                          <a:pt x="1" y="53"/>
                          <a:pt x="0" y="56"/>
                          <a:pt x="2" y="58"/>
                        </a:cubicBezTo>
                        <a:lnTo>
                          <a:pt x="5" y="6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7" name="Freeform 256">
                    <a:extLst>
                      <a:ext uri="{FF2B5EF4-FFF2-40B4-BE49-F238E27FC236}">
                        <a16:creationId xmlns:a16="http://schemas.microsoft.com/office/drawing/2014/main" id="{23E442F2-8A96-446C-95F1-A616CCA1B9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48589" y="1001713"/>
                    <a:ext cx="479425" cy="654050"/>
                  </a:xfrm>
                  <a:custGeom>
                    <a:avLst/>
                    <a:gdLst>
                      <a:gd name="T0" fmla="*/ 2 w 248"/>
                      <a:gd name="T1" fmla="*/ 337 h 338"/>
                      <a:gd name="T2" fmla="*/ 6 w 248"/>
                      <a:gd name="T3" fmla="*/ 336 h 338"/>
                      <a:gd name="T4" fmla="*/ 247 w 248"/>
                      <a:gd name="T5" fmla="*/ 11 h 338"/>
                      <a:gd name="T6" fmla="*/ 248 w 248"/>
                      <a:gd name="T7" fmla="*/ 8 h 338"/>
                      <a:gd name="T8" fmla="*/ 246 w 248"/>
                      <a:gd name="T9" fmla="*/ 5 h 338"/>
                      <a:gd name="T10" fmla="*/ 240 w 248"/>
                      <a:gd name="T11" fmla="*/ 1 h 338"/>
                      <a:gd name="T12" fmla="*/ 237 w 248"/>
                      <a:gd name="T13" fmla="*/ 0 h 338"/>
                      <a:gd name="T14" fmla="*/ 234 w 248"/>
                      <a:gd name="T15" fmla="*/ 2 h 338"/>
                      <a:gd name="T16" fmla="*/ 1 w 248"/>
                      <a:gd name="T17" fmla="*/ 333 h 338"/>
                      <a:gd name="T18" fmla="*/ 2 w 248"/>
                      <a:gd name="T19" fmla="*/ 337 h 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8" h="338">
                        <a:moveTo>
                          <a:pt x="2" y="337"/>
                        </a:moveTo>
                        <a:cubicBezTo>
                          <a:pt x="3" y="338"/>
                          <a:pt x="5" y="338"/>
                          <a:pt x="6" y="336"/>
                        </a:cubicBezTo>
                        <a:cubicBezTo>
                          <a:pt x="247" y="11"/>
                          <a:pt x="247" y="11"/>
                          <a:pt x="247" y="11"/>
                        </a:cubicBezTo>
                        <a:cubicBezTo>
                          <a:pt x="248" y="10"/>
                          <a:pt x="248" y="9"/>
                          <a:pt x="248" y="8"/>
                        </a:cubicBezTo>
                        <a:cubicBezTo>
                          <a:pt x="248" y="7"/>
                          <a:pt x="247" y="6"/>
                          <a:pt x="246" y="5"/>
                        </a:cubicBezTo>
                        <a:cubicBezTo>
                          <a:pt x="240" y="1"/>
                          <a:pt x="240" y="1"/>
                          <a:pt x="240" y="1"/>
                        </a:cubicBezTo>
                        <a:cubicBezTo>
                          <a:pt x="239" y="0"/>
                          <a:pt x="238" y="0"/>
                          <a:pt x="237" y="0"/>
                        </a:cubicBezTo>
                        <a:cubicBezTo>
                          <a:pt x="236" y="0"/>
                          <a:pt x="235" y="1"/>
                          <a:pt x="234" y="2"/>
                        </a:cubicBezTo>
                        <a:cubicBezTo>
                          <a:pt x="1" y="333"/>
                          <a:pt x="1" y="333"/>
                          <a:pt x="1" y="333"/>
                        </a:cubicBezTo>
                        <a:cubicBezTo>
                          <a:pt x="0" y="334"/>
                          <a:pt x="1" y="336"/>
                          <a:pt x="2" y="33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408" name="Freeform 257">
                    <a:extLst>
                      <a:ext uri="{FF2B5EF4-FFF2-40B4-BE49-F238E27FC236}">
                        <a16:creationId xmlns:a16="http://schemas.microsoft.com/office/drawing/2014/main" id="{C705E4DE-FCDC-4B61-8ECB-D130484B6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46989" y="854076"/>
                    <a:ext cx="307975" cy="747713"/>
                  </a:xfrm>
                  <a:custGeom>
                    <a:avLst/>
                    <a:gdLst>
                      <a:gd name="T0" fmla="*/ 3 w 159"/>
                      <a:gd name="T1" fmla="*/ 385 h 386"/>
                      <a:gd name="T2" fmla="*/ 6 w 159"/>
                      <a:gd name="T3" fmla="*/ 383 h 386"/>
                      <a:gd name="T4" fmla="*/ 159 w 159"/>
                      <a:gd name="T5" fmla="*/ 8 h 386"/>
                      <a:gd name="T6" fmla="*/ 159 w 159"/>
                      <a:gd name="T7" fmla="*/ 5 h 386"/>
                      <a:gd name="T8" fmla="*/ 156 w 159"/>
                      <a:gd name="T9" fmla="*/ 3 h 386"/>
                      <a:gd name="T10" fmla="*/ 149 w 159"/>
                      <a:gd name="T11" fmla="*/ 0 h 386"/>
                      <a:gd name="T12" fmla="*/ 146 w 159"/>
                      <a:gd name="T13" fmla="*/ 0 h 386"/>
                      <a:gd name="T14" fmla="*/ 144 w 159"/>
                      <a:gd name="T15" fmla="*/ 2 h 386"/>
                      <a:gd name="T16" fmla="*/ 1 w 159"/>
                      <a:gd name="T17" fmla="*/ 381 h 386"/>
                      <a:gd name="T18" fmla="*/ 3 w 159"/>
                      <a:gd name="T19" fmla="*/ 38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9" h="386">
                        <a:moveTo>
                          <a:pt x="3" y="385"/>
                        </a:moveTo>
                        <a:cubicBezTo>
                          <a:pt x="4" y="386"/>
                          <a:pt x="6" y="385"/>
                          <a:pt x="6" y="383"/>
                        </a:cubicBezTo>
                        <a:cubicBezTo>
                          <a:pt x="159" y="8"/>
                          <a:pt x="159" y="8"/>
                          <a:pt x="159" y="8"/>
                        </a:cubicBezTo>
                        <a:cubicBezTo>
                          <a:pt x="159" y="7"/>
                          <a:pt x="159" y="6"/>
                          <a:pt x="159" y="5"/>
                        </a:cubicBezTo>
                        <a:cubicBezTo>
                          <a:pt x="158" y="4"/>
                          <a:pt x="157" y="3"/>
                          <a:pt x="156" y="3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8" y="0"/>
                          <a:pt x="147" y="0"/>
                          <a:pt x="146" y="0"/>
                        </a:cubicBezTo>
                        <a:cubicBezTo>
                          <a:pt x="145" y="1"/>
                          <a:pt x="144" y="1"/>
                          <a:pt x="144" y="2"/>
                        </a:cubicBezTo>
                        <a:cubicBezTo>
                          <a:pt x="1" y="381"/>
                          <a:pt x="1" y="381"/>
                          <a:pt x="1" y="381"/>
                        </a:cubicBezTo>
                        <a:cubicBezTo>
                          <a:pt x="0" y="383"/>
                          <a:pt x="1" y="384"/>
                          <a:pt x="3" y="38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/>
                  </a:p>
                </p:txBody>
              </p:sp>
            </p:grpSp>
          </p:grpSp>
          <p:sp>
            <p:nvSpPr>
              <p:cNvPr id="319" name="Arrow: Chevron 318">
                <a:extLst>
                  <a:ext uri="{FF2B5EF4-FFF2-40B4-BE49-F238E27FC236}">
                    <a16:creationId xmlns:a16="http://schemas.microsoft.com/office/drawing/2014/main" id="{75A7CB76-C451-41C7-8E5D-6EC3A87EDDAB}"/>
                  </a:ext>
                </a:extLst>
              </p:cNvPr>
              <p:cNvSpPr/>
              <p:nvPr/>
            </p:nvSpPr>
            <p:spPr>
              <a:xfrm rot="17910367">
                <a:off x="10442409" y="4208305"/>
                <a:ext cx="317311" cy="317311"/>
              </a:xfrm>
              <a:prstGeom prst="chevron">
                <a:avLst>
                  <a:gd name="adj" fmla="val 7123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Arrow: Chevron 319">
                <a:extLst>
                  <a:ext uri="{FF2B5EF4-FFF2-40B4-BE49-F238E27FC236}">
                    <a16:creationId xmlns:a16="http://schemas.microsoft.com/office/drawing/2014/main" id="{8E646CC9-C163-4B7A-B4BE-C8487EC2F48E}"/>
                  </a:ext>
                </a:extLst>
              </p:cNvPr>
              <p:cNvSpPr/>
              <p:nvPr/>
            </p:nvSpPr>
            <p:spPr>
              <a:xfrm rot="14306545">
                <a:off x="11267531" y="4182422"/>
                <a:ext cx="317311" cy="317311"/>
              </a:xfrm>
              <a:prstGeom prst="chevron">
                <a:avLst>
                  <a:gd name="adj" fmla="val 7123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Arrow: Chevron 320">
                <a:extLst>
                  <a:ext uri="{FF2B5EF4-FFF2-40B4-BE49-F238E27FC236}">
                    <a16:creationId xmlns:a16="http://schemas.microsoft.com/office/drawing/2014/main" id="{BD415EB8-384B-41D8-B5E4-17461E4A8879}"/>
                  </a:ext>
                </a:extLst>
              </p:cNvPr>
              <p:cNvSpPr/>
              <p:nvPr/>
            </p:nvSpPr>
            <p:spPr>
              <a:xfrm rot="7513803">
                <a:off x="11374064" y="2755411"/>
                <a:ext cx="317311" cy="317311"/>
              </a:xfrm>
              <a:prstGeom prst="chevron">
                <a:avLst>
                  <a:gd name="adj" fmla="val 7123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Arrow: Chevron 321">
                <a:extLst>
                  <a:ext uri="{FF2B5EF4-FFF2-40B4-BE49-F238E27FC236}">
                    <a16:creationId xmlns:a16="http://schemas.microsoft.com/office/drawing/2014/main" id="{961ACFB8-793C-4951-973B-0652405E7B6D}"/>
                  </a:ext>
                </a:extLst>
              </p:cNvPr>
              <p:cNvSpPr/>
              <p:nvPr/>
            </p:nvSpPr>
            <p:spPr>
              <a:xfrm rot="2921429">
                <a:off x="10369133" y="2781811"/>
                <a:ext cx="317311" cy="317311"/>
              </a:xfrm>
              <a:prstGeom prst="chevron">
                <a:avLst>
                  <a:gd name="adj" fmla="val 7123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DD66E3A6-4A7E-438C-991E-B295F951B6BF}"/>
                  </a:ext>
                </a:extLst>
              </p:cNvPr>
              <p:cNvGrpSpPr/>
              <p:nvPr/>
            </p:nvGrpSpPr>
            <p:grpSpPr>
              <a:xfrm>
                <a:off x="7278638" y="-104471"/>
                <a:ext cx="7443739" cy="7443738"/>
                <a:chOff x="3094193" y="203496"/>
                <a:chExt cx="5891584" cy="5891584"/>
              </a:xfrm>
            </p:grpSpPr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FBB14BD3-ACB9-4DDE-8D6D-42DD5F7CB4F5}"/>
                    </a:ext>
                  </a:extLst>
                </p:cNvPr>
                <p:cNvGrpSpPr/>
                <p:nvPr/>
              </p:nvGrpSpPr>
              <p:grpSpPr>
                <a:xfrm>
                  <a:off x="3094193" y="203496"/>
                  <a:ext cx="5891584" cy="5891584"/>
                  <a:chOff x="2972536" y="195091"/>
                  <a:chExt cx="5891584" cy="5891584"/>
                </a:xfrm>
              </p:grpSpPr>
              <p:sp>
                <p:nvSpPr>
                  <p:cNvPr id="330" name="Arc 329">
                    <a:extLst>
                      <a:ext uri="{FF2B5EF4-FFF2-40B4-BE49-F238E27FC236}">
                        <a16:creationId xmlns:a16="http://schemas.microsoft.com/office/drawing/2014/main" id="{AC4263B8-B458-41C4-A18E-A876462F4552}"/>
                      </a:ext>
                    </a:extLst>
                  </p:cNvPr>
                  <p:cNvSpPr/>
                  <p:nvPr/>
                </p:nvSpPr>
                <p:spPr>
                  <a:xfrm rot="5599655">
                    <a:off x="2972536" y="195091"/>
                    <a:ext cx="5891584" cy="5891584"/>
                  </a:xfrm>
                  <a:prstGeom prst="arc">
                    <a:avLst>
                      <a:gd name="adj1" fmla="val 12305247"/>
                      <a:gd name="adj2" fmla="val 16215104"/>
                    </a:avLst>
                  </a:prstGeom>
                  <a:noFill/>
                  <a:ln w="38100" cap="rnd" cmpd="sng" algn="ctr">
                    <a:gradFill flip="none" rotWithShape="1">
                      <a:gsLst>
                        <a:gs pos="0">
                          <a:schemeClr val="accent1">
                            <a:alpha val="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  <a:tileRect/>
                    </a:gradFill>
                    <a:prstDash val="solid"/>
                    <a:round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Arc 330">
                    <a:extLst>
                      <a:ext uri="{FF2B5EF4-FFF2-40B4-BE49-F238E27FC236}">
                        <a16:creationId xmlns:a16="http://schemas.microsoft.com/office/drawing/2014/main" id="{EC4D2F51-10F5-4F2F-B18A-8A6510DF1292}"/>
                      </a:ext>
                    </a:extLst>
                  </p:cNvPr>
                  <p:cNvSpPr/>
                  <p:nvPr/>
                </p:nvSpPr>
                <p:spPr>
                  <a:xfrm rot="199655">
                    <a:off x="2972536" y="195091"/>
                    <a:ext cx="5891584" cy="5891584"/>
                  </a:xfrm>
                  <a:prstGeom prst="arc">
                    <a:avLst>
                      <a:gd name="adj1" fmla="val 13650566"/>
                      <a:gd name="adj2" fmla="val 17654100"/>
                    </a:avLst>
                  </a:prstGeom>
                  <a:noFill/>
                  <a:ln w="38100" cap="rnd" cmpd="sng" algn="ctr">
                    <a:gradFill flip="none" rotWithShape="1">
                      <a:gsLst>
                        <a:gs pos="100000">
                          <a:schemeClr val="accent1"/>
                        </a:gs>
                        <a:gs pos="0">
                          <a:schemeClr val="accent1"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  <a:prstDash val="solid"/>
                    <a:round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Arc 331">
                    <a:extLst>
                      <a:ext uri="{FF2B5EF4-FFF2-40B4-BE49-F238E27FC236}">
                        <a16:creationId xmlns:a16="http://schemas.microsoft.com/office/drawing/2014/main" id="{3C156714-BDDD-4470-B7DF-59A0DC03AC2F}"/>
                      </a:ext>
                    </a:extLst>
                  </p:cNvPr>
                  <p:cNvSpPr/>
                  <p:nvPr/>
                </p:nvSpPr>
                <p:spPr>
                  <a:xfrm rot="10999655">
                    <a:off x="2972536" y="195091"/>
                    <a:ext cx="5891584" cy="5891584"/>
                  </a:xfrm>
                  <a:prstGeom prst="arc">
                    <a:avLst>
                      <a:gd name="adj1" fmla="val 10773090"/>
                      <a:gd name="adj2" fmla="val 15708653"/>
                    </a:avLst>
                  </a:prstGeom>
                  <a:noFill/>
                  <a:ln w="38100" cap="rnd" cmpd="sng" algn="ctr">
                    <a:gradFill flip="none" rotWithShape="1">
                      <a:gsLst>
                        <a:gs pos="0">
                          <a:schemeClr val="accent1">
                            <a:alpha val="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  <a:tileRect/>
                    </a:gradFill>
                    <a:prstDash val="solid"/>
                    <a:round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Arc 332">
                    <a:extLst>
                      <a:ext uri="{FF2B5EF4-FFF2-40B4-BE49-F238E27FC236}">
                        <a16:creationId xmlns:a16="http://schemas.microsoft.com/office/drawing/2014/main" id="{E40D595C-F36A-444B-A6E5-B68DCDEB6BB3}"/>
                      </a:ext>
                    </a:extLst>
                  </p:cNvPr>
                  <p:cNvSpPr/>
                  <p:nvPr/>
                </p:nvSpPr>
                <p:spPr>
                  <a:xfrm rot="199655">
                    <a:off x="2972536" y="195091"/>
                    <a:ext cx="5891584" cy="5891584"/>
                  </a:xfrm>
                  <a:prstGeom prst="arc">
                    <a:avLst>
                      <a:gd name="adj1" fmla="val 5172588"/>
                      <a:gd name="adj2" fmla="val 10254718"/>
                    </a:avLst>
                  </a:prstGeom>
                  <a:noFill/>
                  <a:ln w="38100" cap="rnd" cmpd="sng" algn="ctr">
                    <a:gradFill flip="none" rotWithShape="1">
                      <a:gsLst>
                        <a:gs pos="100000">
                          <a:schemeClr val="accent1">
                            <a:alpha val="31000"/>
                          </a:schemeClr>
                        </a:gs>
                        <a:gs pos="0">
                          <a:schemeClr val="accent1">
                            <a:alpha val="0"/>
                          </a:schemeClr>
                        </a:gs>
                      </a:gsLst>
                      <a:lin ang="10800000" scaled="1"/>
                      <a:tileRect/>
                    </a:gradFill>
                    <a:prstDash val="solid"/>
                    <a:round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E8756FEA-FFE0-4AAC-A8DE-2C2CBAFF5314}"/>
                    </a:ext>
                  </a:extLst>
                </p:cNvPr>
                <p:cNvGrpSpPr/>
                <p:nvPr/>
              </p:nvGrpSpPr>
              <p:grpSpPr>
                <a:xfrm>
                  <a:off x="3254014" y="363317"/>
                  <a:ext cx="5571942" cy="5571942"/>
                  <a:chOff x="3254014" y="363317"/>
                  <a:chExt cx="5571942" cy="5571942"/>
                </a:xfrm>
              </p:grpSpPr>
              <p:sp>
                <p:nvSpPr>
                  <p:cNvPr id="326" name="Oval 325">
                    <a:extLst>
                      <a:ext uri="{FF2B5EF4-FFF2-40B4-BE49-F238E27FC236}">
                        <a16:creationId xmlns:a16="http://schemas.microsoft.com/office/drawing/2014/main" id="{9C3F299D-F15F-42D3-ACF4-7C8DE9179270}"/>
                      </a:ext>
                    </a:extLst>
                  </p:cNvPr>
                  <p:cNvSpPr/>
                  <p:nvPr/>
                </p:nvSpPr>
                <p:spPr>
                  <a:xfrm>
                    <a:off x="4055571" y="1164874"/>
                    <a:ext cx="3968828" cy="3968828"/>
                  </a:xfrm>
                  <a:prstGeom prst="ellipse">
                    <a:avLst/>
                  </a:prstGeom>
                  <a:noFill/>
                  <a:ln w="19050" cap="rnd" cmpd="sng" algn="ctr">
                    <a:solidFill>
                      <a:schemeClr val="accent1">
                        <a:alpha val="46000"/>
                      </a:schemeClr>
                    </a:solidFill>
                    <a:prstDash val="dash"/>
                    <a:miter lim="800000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Arc 326">
                    <a:extLst>
                      <a:ext uri="{FF2B5EF4-FFF2-40B4-BE49-F238E27FC236}">
                        <a16:creationId xmlns:a16="http://schemas.microsoft.com/office/drawing/2014/main" id="{BD95E251-A69A-4C6D-B425-D36BCF69E86D}"/>
                      </a:ext>
                    </a:extLst>
                  </p:cNvPr>
                  <p:cNvSpPr/>
                  <p:nvPr/>
                </p:nvSpPr>
                <p:spPr>
                  <a:xfrm rot="7613288">
                    <a:off x="3827667" y="936970"/>
                    <a:ext cx="4424636" cy="4424636"/>
                  </a:xfrm>
                  <a:prstGeom prst="arc">
                    <a:avLst>
                      <a:gd name="adj1" fmla="val 15731824"/>
                      <a:gd name="adj2" fmla="val 12442349"/>
                    </a:avLst>
                  </a:prstGeom>
                  <a:ln w="12700" cap="rnd">
                    <a:solidFill>
                      <a:schemeClr val="accent1">
                        <a:alpha val="50000"/>
                      </a:schemeClr>
                    </a:solidFill>
                    <a:prstDash val="sysDot"/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60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28" name="Arc 327">
                    <a:extLst>
                      <a:ext uri="{FF2B5EF4-FFF2-40B4-BE49-F238E27FC236}">
                        <a16:creationId xmlns:a16="http://schemas.microsoft.com/office/drawing/2014/main" id="{089BCE44-99D6-4DB9-8996-EFFE0B76454C}"/>
                      </a:ext>
                    </a:extLst>
                  </p:cNvPr>
                  <p:cNvSpPr/>
                  <p:nvPr/>
                </p:nvSpPr>
                <p:spPr>
                  <a:xfrm rot="7613288">
                    <a:off x="3500244" y="609547"/>
                    <a:ext cx="5079483" cy="5079483"/>
                  </a:xfrm>
                  <a:prstGeom prst="arc">
                    <a:avLst>
                      <a:gd name="adj1" fmla="val 7034622"/>
                      <a:gd name="adj2" fmla="val 18697636"/>
                    </a:avLst>
                  </a:prstGeom>
                  <a:ln w="12700" cap="rnd">
                    <a:solidFill>
                      <a:schemeClr val="accent1"/>
                    </a:solidFill>
                    <a:prstDash val="sysDot"/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60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29" name="Arc 328">
                    <a:extLst>
                      <a:ext uri="{FF2B5EF4-FFF2-40B4-BE49-F238E27FC236}">
                        <a16:creationId xmlns:a16="http://schemas.microsoft.com/office/drawing/2014/main" id="{2F813A3F-C40F-45B4-9F5A-ACA263C4624D}"/>
                      </a:ext>
                    </a:extLst>
                  </p:cNvPr>
                  <p:cNvSpPr/>
                  <p:nvPr/>
                </p:nvSpPr>
                <p:spPr>
                  <a:xfrm rot="7613288">
                    <a:off x="3254014" y="363317"/>
                    <a:ext cx="5571942" cy="5571942"/>
                  </a:xfrm>
                  <a:prstGeom prst="arc">
                    <a:avLst>
                      <a:gd name="adj1" fmla="val 21038491"/>
                      <a:gd name="adj2" fmla="val 5075162"/>
                    </a:avLst>
                  </a:prstGeom>
                  <a:ln w="12700" cap="rnd">
                    <a:solidFill>
                      <a:schemeClr val="accent1">
                        <a:alpha val="50000"/>
                      </a:schemeClr>
                    </a:solidFill>
                    <a:prstDash val="sysDot"/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60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884AB8-1ED9-41C3-9769-CD5CE29A86A7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lang="en-US" sz="6000" b="0" i="0" kern="1200" cap="none" spc="0" baseline="0" dirty="0">
                <a:ln w="6350">
                  <a:gradFill>
                    <a:gsLst>
                      <a:gs pos="0">
                        <a:srgbClr val="5DE4FF">
                          <a:alpha val="0"/>
                        </a:srgbClr>
                      </a:gs>
                      <a:gs pos="50000">
                        <a:srgbClr val="5DE4FF"/>
                      </a:gs>
                      <a:gs pos="100000">
                        <a:srgbClr val="5DE4FF">
                          <a:alpha val="0"/>
                        </a:srgbClr>
                      </a:gs>
                    </a:gsLst>
                    <a:lin ang="5400000" scaled="0"/>
                  </a:gradFill>
                </a:ln>
                <a:gradFill>
                  <a:gsLst>
                    <a:gs pos="0">
                      <a:schemeClr val="bg1">
                        <a:alpha val="80000"/>
                      </a:schemeClr>
                    </a:gs>
                    <a:gs pos="53000">
                      <a:schemeClr val="bg1"/>
                    </a:gs>
                    <a:gs pos="100000">
                      <a:schemeClr val="bg1">
                        <a:alpha val="80000"/>
                      </a:schemeClr>
                    </a:gs>
                  </a:gsLst>
                  <a:lin ang="2700000" scaled="0"/>
                </a:gra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FEF43-5EE6-45D3-82F5-0A9537AEA33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Intel Internal Only</a:t>
            </a:r>
          </a:p>
        </p:txBody>
      </p:sp>
      <p:pic>
        <p:nvPicPr>
          <p:cNvPr id="12" name="Picture 2" descr="\\.psf\Home\Desktop\Intel.png">
            <a:extLst>
              <a:ext uri="{FF2B5EF4-FFF2-40B4-BE49-F238E27FC236}">
                <a16:creationId xmlns:a16="http://schemas.microsoft.com/office/drawing/2014/main" id="{E6D0FDDE-26A6-40E4-8610-23EB9A16A5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428" y="6404992"/>
            <a:ext cx="485782" cy="32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0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28pt</a:t>
            </a:r>
            <a:r>
              <a:rPr lang="en-US"/>
              <a:t> Intel Clear Light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133"/>
            </a:lvl4pPr>
          </a:lstStyle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404474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88952" y="1793882"/>
            <a:ext cx="11209867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6771" tIns="33387" rIns="66771" bIns="33387" anchorCtr="1"/>
          <a:lstStyle/>
          <a:p>
            <a:pPr algn="r"/>
            <a:endParaRPr lang="en-US" sz="1751">
              <a:effectLst>
                <a:outerShdw blurRad="38100" dist="38100" dir="2700000" algn="tl">
                  <a:srgbClr val="000000"/>
                </a:outerShdw>
              </a:effectLst>
              <a:latin typeface="Neo Sans Intel" pitchFamily="34" charset="0"/>
            </a:endParaRP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10195" y="2411644"/>
            <a:ext cx="8767379" cy="1258424"/>
          </a:xfrm>
        </p:spPr>
        <p:txBody>
          <a:bodyPr anchor="b" anchorCtr="0"/>
          <a:lstStyle>
            <a:lvl1pPr algn="ctr">
              <a:lnSpc>
                <a:spcPct val="70000"/>
              </a:lnSpc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662556" y="3817146"/>
            <a:ext cx="6866888" cy="1178001"/>
          </a:xfrm>
        </p:spPr>
        <p:txBody>
          <a:bodyPr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99572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6170201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1667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1667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791799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222457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8327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57" y="2162919"/>
            <a:ext cx="3840489" cy="25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5642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3136" y="6469009"/>
            <a:ext cx="2844800" cy="3384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+mn-lt"/>
                <a:cs typeface="Intel Clear"/>
              </a:defRPr>
            </a:lvl1pPr>
          </a:lstStyle>
          <a:p>
            <a:pPr defTabSz="609515" fontAlgn="base">
              <a:spcBef>
                <a:spcPct val="0"/>
              </a:spcBef>
              <a:spcAft>
                <a:spcPct val="0"/>
              </a:spcAft>
            </a:pPr>
            <a:fld id="{4096290F-B991-3447-903E-308FB3F30BEF}" type="slidenum">
              <a:rPr lang="en-US" smtClean="0">
                <a:solidFill>
                  <a:prstClr val="white"/>
                </a:solidFill>
              </a:rPr>
              <a:pPr defTabSz="6095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0333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162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lue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6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713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Blu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21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Blu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655120-FF6C-4770-A6DB-DB9BA1DD12FD}"/>
              </a:ext>
            </a:extLst>
          </p:cNvPr>
          <p:cNvGrpSpPr/>
          <p:nvPr userDrawn="1"/>
        </p:nvGrpSpPr>
        <p:grpSpPr>
          <a:xfrm>
            <a:off x="425450" y="599797"/>
            <a:ext cx="5927705" cy="5761248"/>
            <a:chOff x="711050" y="1107615"/>
            <a:chExt cx="5303196" cy="5154276"/>
          </a:xfrm>
        </p:grpSpPr>
        <p:sp>
          <p:nvSpPr>
            <p:cNvPr id="74" name="Rectangle"/>
            <p:cNvSpPr/>
            <p:nvPr/>
          </p:nvSpPr>
          <p:spPr>
            <a:xfrm>
              <a:off x="1604344" y="1107615"/>
              <a:ext cx="4409902" cy="4154917"/>
            </a:xfrm>
            <a:prstGeom prst="rect">
              <a:avLst/>
            </a:prstGeom>
            <a:solidFill>
              <a:srgbClr val="B35533">
                <a:alpha val="8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+mj-lt"/>
              </a:endParaRPr>
            </a:p>
          </p:txBody>
        </p:sp>
        <p:sp>
          <p:nvSpPr>
            <p:cNvPr id="80" name="Square"/>
            <p:cNvSpPr/>
            <p:nvPr/>
          </p:nvSpPr>
          <p:spPr>
            <a:xfrm>
              <a:off x="996090" y="5260267"/>
              <a:ext cx="607299" cy="60729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81" name="Rectangle"/>
            <p:cNvSpPr/>
            <p:nvPr/>
          </p:nvSpPr>
          <p:spPr>
            <a:xfrm>
              <a:off x="711050" y="4978168"/>
              <a:ext cx="286654" cy="282073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82" name="Square"/>
            <p:cNvSpPr/>
            <p:nvPr/>
          </p:nvSpPr>
          <p:spPr>
            <a:xfrm>
              <a:off x="996090" y="4821845"/>
              <a:ext cx="157461" cy="157461"/>
            </a:xfrm>
            <a:prstGeom prst="rect">
              <a:avLst/>
            </a:prstGeom>
            <a:solidFill>
              <a:srgbClr val="D76F7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98DF977-78B3-4C00-9E43-1223CD667932}"/>
                </a:ext>
              </a:extLst>
            </p:cNvPr>
            <p:cNvGrpSpPr/>
            <p:nvPr userDrawn="1"/>
          </p:nvGrpSpPr>
          <p:grpSpPr>
            <a:xfrm>
              <a:off x="1603389" y="5865090"/>
              <a:ext cx="1059754" cy="396801"/>
              <a:chOff x="1314450" y="6391094"/>
              <a:chExt cx="1123377" cy="4206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78F73C8D-05B1-4270-85FA-B1FD37A25A06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6580CA-6E37-4F04-8FAD-D6491FEE8CE6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C614C49-972F-498A-9654-844CECF9AF64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22EBBE0-933B-4A65-BAAC-DC5972E3F9A4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696210" y="861552"/>
            <a:ext cx="4384674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8000"/>
              <a:t>Q3 All Company Meeting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98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2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3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703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2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64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90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63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24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5354F-9694-4D92-AAD0-6CC15249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11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65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98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483010" y="6407451"/>
            <a:ext cx="1125397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03530" y="65371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C6F749-D7D9-4CC3-BDF6-43484690B017}"/>
              </a:ext>
            </a:extLst>
          </p:cNvPr>
          <p:cNvSpPr/>
          <p:nvPr userDrawn="1"/>
        </p:nvSpPr>
        <p:spPr>
          <a:xfrm>
            <a:off x="729195" y="6533219"/>
            <a:ext cx="2007281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Quarterly All Company Meeting</a:t>
            </a: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BC8F2013-22F1-4658-A96B-AED7BDBBC14A}"/>
              </a:ext>
            </a:extLst>
          </p:cNvPr>
          <p:cNvSpPr/>
          <p:nvPr userDrawn="1"/>
        </p:nvSpPr>
        <p:spPr>
          <a:xfrm>
            <a:off x="335141" y="6266414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3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8491C-D0AF-472F-8321-3016FECB9A19}"/>
              </a:ext>
            </a:extLst>
          </p:cNvPr>
          <p:cNvSpPr/>
          <p:nvPr userDrawn="1"/>
        </p:nvSpPr>
        <p:spPr>
          <a:xfrm>
            <a:off x="483010" y="6407451"/>
            <a:ext cx="1125397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Square">
            <a:extLst>
              <a:ext uri="{FF2B5EF4-FFF2-40B4-BE49-F238E27FC236}">
                <a16:creationId xmlns:a16="http://schemas.microsoft.com/office/drawing/2014/main" id="{89451A1B-FE64-431E-A0F9-549A12FD3E0A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2FA5C-4D60-4760-9754-D68A0CCE97D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9259B747-7E0B-44EB-871F-ED616149C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8AA9F2-657F-48A8-AFD0-A7FF4B1F8446}"/>
              </a:ext>
            </a:extLst>
          </p:cNvPr>
          <p:cNvSpPr/>
          <p:nvPr userDrawn="1"/>
        </p:nvSpPr>
        <p:spPr>
          <a:xfrm>
            <a:off x="5503530" y="65371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D39A4A-A624-4512-9E80-FC8585624076}"/>
              </a:ext>
            </a:extLst>
          </p:cNvPr>
          <p:cNvSpPr/>
          <p:nvPr userDrawn="1"/>
        </p:nvSpPr>
        <p:spPr>
          <a:xfrm>
            <a:off x="729195" y="6533219"/>
            <a:ext cx="2007281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Quarterly All Company Meeting</a:t>
            </a:r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91F40920-83AD-4668-9C81-25BFE2B7B588}"/>
              </a:ext>
            </a:extLst>
          </p:cNvPr>
          <p:cNvSpPr/>
          <p:nvPr userDrawn="1"/>
        </p:nvSpPr>
        <p:spPr>
          <a:xfrm>
            <a:off x="335141" y="6266414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78AD71-9650-48A5-9B97-3E6EEF96965A}"/>
              </a:ext>
            </a:extLst>
          </p:cNvPr>
          <p:cNvSpPr/>
          <p:nvPr userDrawn="1"/>
        </p:nvSpPr>
        <p:spPr>
          <a:xfrm>
            <a:off x="483010" y="6407451"/>
            <a:ext cx="11253977" cy="45054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6B62E-F8EE-41B8-AAA2-C3221DB1C057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48EBE821-E33A-41E7-B0C9-02CB21DEA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1FF7C9-396F-45E4-8A87-759763A2ED01}"/>
              </a:ext>
            </a:extLst>
          </p:cNvPr>
          <p:cNvSpPr/>
          <p:nvPr userDrawn="1"/>
        </p:nvSpPr>
        <p:spPr>
          <a:xfrm>
            <a:off x="5503530" y="65371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E8E327-124E-43A2-90C0-28A0C8390BB9}"/>
              </a:ext>
            </a:extLst>
          </p:cNvPr>
          <p:cNvSpPr/>
          <p:nvPr userDrawn="1"/>
        </p:nvSpPr>
        <p:spPr>
          <a:xfrm>
            <a:off x="729195" y="6533219"/>
            <a:ext cx="2007281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Quarterly All Company Meeting</a:t>
            </a:r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15AE0CEA-6FD2-41CF-BDD3-E88F5552C384}"/>
              </a:ext>
            </a:extLst>
          </p:cNvPr>
          <p:cNvSpPr/>
          <p:nvPr userDrawn="1"/>
        </p:nvSpPr>
        <p:spPr>
          <a:xfrm>
            <a:off x="335141" y="6266414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98366733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 userDrawn="1"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 userDrawn="1"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C0587-D249-48E1-8E8C-258FF4AA61A3}"/>
              </a:ext>
            </a:extLst>
          </p:cNvPr>
          <p:cNvSpPr/>
          <p:nvPr userDrawn="1"/>
        </p:nvSpPr>
        <p:spPr>
          <a:xfrm>
            <a:off x="0" y="6398782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44864-20B6-41C1-9438-6FBCC0EA37EB}"/>
              </a:ext>
            </a:extLst>
          </p:cNvPr>
          <p:cNvSpPr/>
          <p:nvPr userDrawn="1"/>
        </p:nvSpPr>
        <p:spPr>
          <a:xfrm rot="5400000">
            <a:off x="8755214" y="2978454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2DA243-E86E-4FE7-8A37-BB059BD5791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2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0" name="Image">
            <a:extLst>
              <a:ext uri="{FF2B5EF4-FFF2-40B4-BE49-F238E27FC236}">
                <a16:creationId xmlns:a16="http://schemas.microsoft.com/office/drawing/2014/main" id="{CEDB16FB-39A8-47A8-99F3-4D22E0C11F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836" y="6543018"/>
            <a:ext cx="480443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C355819-98DA-4569-9D24-7A41F4A31BB6}"/>
              </a:ext>
            </a:extLst>
          </p:cNvPr>
          <p:cNvSpPr/>
          <p:nvPr userDrawn="1"/>
        </p:nvSpPr>
        <p:spPr>
          <a:xfrm>
            <a:off x="5549215" y="6537104"/>
            <a:ext cx="10935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2"/>
                </a:solidFill>
              </a:rPr>
              <a:t>Intel Confidential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8C8C4D-A498-4FD5-A66C-575DCBB103D7}"/>
              </a:ext>
            </a:extLst>
          </p:cNvPr>
          <p:cNvSpPr/>
          <p:nvPr userDrawn="1"/>
        </p:nvSpPr>
        <p:spPr>
          <a:xfrm>
            <a:off x="729195" y="6533219"/>
            <a:ext cx="18934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2"/>
                </a:solidFill>
              </a:rPr>
              <a:t>Quarterly All Company Meeting</a:t>
            </a:r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0302DE52-77EB-427C-9E89-2052231A4585}"/>
              </a:ext>
            </a:extLst>
          </p:cNvPr>
          <p:cNvSpPr/>
          <p:nvPr userDrawn="1"/>
        </p:nvSpPr>
        <p:spPr>
          <a:xfrm>
            <a:off x="335141" y="6407185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20" name="Square">
            <a:extLst>
              <a:ext uri="{FF2B5EF4-FFF2-40B4-BE49-F238E27FC236}">
                <a16:creationId xmlns:a16="http://schemas.microsoft.com/office/drawing/2014/main" id="{8F470FE0-9CA0-4168-94CE-F5DC16824D35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4AEDB8-2088-41AB-AD09-C747C67C567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F1F01B72-373A-4D9F-88E9-B15F050D9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881A1FE-F45A-4268-AC13-8B3AB6F5FAF0}"/>
              </a:ext>
            </a:extLst>
          </p:cNvPr>
          <p:cNvSpPr/>
          <p:nvPr userDrawn="1"/>
        </p:nvSpPr>
        <p:spPr>
          <a:xfrm>
            <a:off x="5503530" y="65371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F10682-473C-4F69-BB66-70BA98F0A13D}"/>
              </a:ext>
            </a:extLst>
          </p:cNvPr>
          <p:cNvSpPr/>
          <p:nvPr userDrawn="1"/>
        </p:nvSpPr>
        <p:spPr>
          <a:xfrm>
            <a:off x="729195" y="6533219"/>
            <a:ext cx="2007281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Quarterly All Company Meeting</a:t>
            </a:r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C27AD519-09D2-4208-887F-93E4EF13F116}"/>
              </a:ext>
            </a:extLst>
          </p:cNvPr>
          <p:cNvSpPr/>
          <p:nvPr userDrawn="1"/>
        </p:nvSpPr>
        <p:spPr>
          <a:xfrm>
            <a:off x="327201" y="6408773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773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1923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57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71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Blu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655120-FF6C-4770-A6DB-DB9BA1DD12FD}"/>
              </a:ext>
            </a:extLst>
          </p:cNvPr>
          <p:cNvGrpSpPr/>
          <p:nvPr userDrawn="1"/>
        </p:nvGrpSpPr>
        <p:grpSpPr>
          <a:xfrm>
            <a:off x="821359" y="885547"/>
            <a:ext cx="5303196" cy="5154276"/>
            <a:chOff x="711050" y="1107615"/>
            <a:chExt cx="5303196" cy="5154276"/>
          </a:xfrm>
        </p:grpSpPr>
        <p:sp>
          <p:nvSpPr>
            <p:cNvPr id="74" name="Rectangle"/>
            <p:cNvSpPr/>
            <p:nvPr/>
          </p:nvSpPr>
          <p:spPr>
            <a:xfrm>
              <a:off x="1604344" y="1107615"/>
              <a:ext cx="4409902" cy="4154917"/>
            </a:xfrm>
            <a:prstGeom prst="rect">
              <a:avLst/>
            </a:prstGeom>
            <a:solidFill>
              <a:schemeClr val="accent1">
                <a:alpha val="79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+mj-lt"/>
              </a:endParaRPr>
            </a:p>
          </p:txBody>
        </p:sp>
        <p:sp>
          <p:nvSpPr>
            <p:cNvPr id="80" name="Square"/>
            <p:cNvSpPr/>
            <p:nvPr/>
          </p:nvSpPr>
          <p:spPr>
            <a:xfrm>
              <a:off x="996090" y="5260267"/>
              <a:ext cx="607299" cy="60729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+mj-lt"/>
              </a:endParaRPr>
            </a:p>
          </p:txBody>
        </p:sp>
        <p:sp>
          <p:nvSpPr>
            <p:cNvPr id="81" name="Rectangle"/>
            <p:cNvSpPr/>
            <p:nvPr/>
          </p:nvSpPr>
          <p:spPr>
            <a:xfrm>
              <a:off x="711050" y="4978168"/>
              <a:ext cx="286654" cy="282073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+mj-lt"/>
              </a:endParaRPr>
            </a:p>
          </p:txBody>
        </p:sp>
        <p:sp>
          <p:nvSpPr>
            <p:cNvPr id="82" name="Square"/>
            <p:cNvSpPr/>
            <p:nvPr/>
          </p:nvSpPr>
          <p:spPr>
            <a:xfrm>
              <a:off x="996090" y="4821845"/>
              <a:ext cx="157461" cy="157461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>
                <a:latin typeface="+mj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98DF977-78B3-4C00-9E43-1223CD667932}"/>
                </a:ext>
              </a:extLst>
            </p:cNvPr>
            <p:cNvGrpSpPr/>
            <p:nvPr userDrawn="1"/>
          </p:nvGrpSpPr>
          <p:grpSpPr>
            <a:xfrm>
              <a:off x="1603389" y="5865090"/>
              <a:ext cx="1059754" cy="396801"/>
              <a:chOff x="1314450" y="6391094"/>
              <a:chExt cx="1123377" cy="4206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78F73C8D-05B1-4270-85FA-B1FD37A25A06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6580CA-6E37-4F04-8FAD-D6491FEE8CE6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C614C49-972F-498A-9654-844CECF9AF64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22EBBE0-933B-4A65-BAAC-DC5972E3F9A4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7226" y="1149749"/>
            <a:ext cx="4197330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8000"/>
              <a:t>Q3 All Company Meeting</a:t>
            </a:r>
            <a:endParaRPr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27225" y="4513949"/>
            <a:ext cx="4409902" cy="326776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Bob Swan</a:t>
            </a:r>
          </a:p>
        </p:txBody>
      </p:sp>
    </p:spTree>
    <p:extLst>
      <p:ext uri="{BB962C8B-B14F-4D97-AF65-F5344CB8AC3E}">
        <p14:creationId xmlns:p14="http://schemas.microsoft.com/office/powerpoint/2010/main" val="379294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98172" y="5388420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00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+mj-lt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+mn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9650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736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2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5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25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7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43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8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 userDrawn="1"/>
        </p:nvSpPr>
        <p:spPr>
          <a:xfrm>
            <a:off x="483010" y="6335208"/>
            <a:ext cx="11253977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Regular" panose="020B05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 userDrawn="1"/>
        </p:nvSpPr>
        <p:spPr>
          <a:xfrm>
            <a:off x="5549215" y="6537104"/>
            <a:ext cx="10935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C6F749-D7D9-4CC3-BDF6-43484690B017}"/>
              </a:ext>
            </a:extLst>
          </p:cNvPr>
          <p:cNvSpPr/>
          <p:nvPr userDrawn="1"/>
        </p:nvSpPr>
        <p:spPr>
          <a:xfrm>
            <a:off x="729195" y="6533219"/>
            <a:ext cx="18934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Quarterly All Company Meeting</a:t>
            </a: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BC8F2013-22F1-4658-A96B-AED7BDBBC14A}"/>
              </a:ext>
            </a:extLst>
          </p:cNvPr>
          <p:cNvSpPr/>
          <p:nvPr userDrawn="1"/>
        </p:nvSpPr>
        <p:spPr>
          <a:xfrm>
            <a:off x="335141" y="6266414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1"/>
              </a:solidFill>
              <a:latin typeface="IntelOne Display Regular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8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8491C-D0AF-472F-8321-3016FECB9A19}"/>
              </a:ext>
            </a:extLst>
          </p:cNvPr>
          <p:cNvSpPr/>
          <p:nvPr userDrawn="1"/>
        </p:nvSpPr>
        <p:spPr>
          <a:xfrm>
            <a:off x="483010" y="6335208"/>
            <a:ext cx="11253977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Regular" panose="020B05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Square">
            <a:extLst>
              <a:ext uri="{FF2B5EF4-FFF2-40B4-BE49-F238E27FC236}">
                <a16:creationId xmlns:a16="http://schemas.microsoft.com/office/drawing/2014/main" id="{89451A1B-FE64-431E-A0F9-549A12FD3E0A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2FA5C-4D60-4760-9754-D68A0CCE97DE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9259B747-7E0B-44EB-871F-ED616149C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8AA9F2-657F-48A8-AFD0-A7FF4B1F8446}"/>
              </a:ext>
            </a:extLst>
          </p:cNvPr>
          <p:cNvSpPr/>
          <p:nvPr userDrawn="1"/>
        </p:nvSpPr>
        <p:spPr>
          <a:xfrm>
            <a:off x="5549215" y="6537104"/>
            <a:ext cx="10935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D39A4A-A624-4512-9E80-FC8585624076}"/>
              </a:ext>
            </a:extLst>
          </p:cNvPr>
          <p:cNvSpPr/>
          <p:nvPr userDrawn="1"/>
        </p:nvSpPr>
        <p:spPr>
          <a:xfrm>
            <a:off x="729195" y="6533219"/>
            <a:ext cx="18934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Quarterly All Company Meeting</a:t>
            </a:r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91F40920-83AD-4668-9C81-25BFE2B7B588}"/>
              </a:ext>
            </a:extLst>
          </p:cNvPr>
          <p:cNvSpPr/>
          <p:nvPr userDrawn="1"/>
        </p:nvSpPr>
        <p:spPr>
          <a:xfrm>
            <a:off x="335141" y="6266414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1"/>
              </a:solidFill>
              <a:latin typeface="IntelOne Display Regular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62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 Light Blu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844F860-03F8-4657-A6E6-4E8919DD4F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ACC9CB-1B2F-42BF-8D9F-62EC595FEA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6442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78AD71-9650-48A5-9B97-3E6EEF96965A}"/>
              </a:ext>
            </a:extLst>
          </p:cNvPr>
          <p:cNvSpPr/>
          <p:nvPr userDrawn="1"/>
        </p:nvSpPr>
        <p:spPr>
          <a:xfrm>
            <a:off x="483010" y="6335208"/>
            <a:ext cx="11253977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Regular" panose="020B05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6B62E-F8EE-41B8-AAA2-C3221DB1C057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48EBE821-E33A-41E7-B0C9-02CB21DEA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1FF7C9-396F-45E4-8A87-759763A2ED01}"/>
              </a:ext>
            </a:extLst>
          </p:cNvPr>
          <p:cNvSpPr/>
          <p:nvPr userDrawn="1"/>
        </p:nvSpPr>
        <p:spPr>
          <a:xfrm>
            <a:off x="5549215" y="6537104"/>
            <a:ext cx="10935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E8E327-124E-43A2-90C0-28A0C8390BB9}"/>
              </a:ext>
            </a:extLst>
          </p:cNvPr>
          <p:cNvSpPr/>
          <p:nvPr userDrawn="1"/>
        </p:nvSpPr>
        <p:spPr>
          <a:xfrm>
            <a:off x="729195" y="6533219"/>
            <a:ext cx="18934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Quarterly All Company Meeting</a:t>
            </a:r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15AE0CEA-6FD2-41CF-BDD3-E88F5552C384}"/>
              </a:ext>
            </a:extLst>
          </p:cNvPr>
          <p:cNvSpPr/>
          <p:nvPr userDrawn="1"/>
        </p:nvSpPr>
        <p:spPr>
          <a:xfrm>
            <a:off x="335141" y="6266414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1"/>
              </a:solidFill>
              <a:latin typeface="IntelOne Display Regular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39968531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 userDrawn="1"/>
        </p:nvSpPr>
        <p:spPr>
          <a:xfrm>
            <a:off x="0" y="-72243"/>
            <a:ext cx="11736987" cy="5950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Regular" panose="020B05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 userDrawn="1"/>
        </p:nvSpPr>
        <p:spPr>
          <a:xfrm rot="5400000">
            <a:off x="-2978450" y="2906210"/>
            <a:ext cx="6407450" cy="5950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Regular" panose="020B05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C0587-D249-48E1-8E8C-258FF4AA61A3}"/>
              </a:ext>
            </a:extLst>
          </p:cNvPr>
          <p:cNvSpPr/>
          <p:nvPr userDrawn="1"/>
        </p:nvSpPr>
        <p:spPr>
          <a:xfrm>
            <a:off x="0" y="6326539"/>
            <a:ext cx="11736987" cy="5950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Regular" panose="020B05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44864-20B6-41C1-9438-6FBCC0EA37EB}"/>
              </a:ext>
            </a:extLst>
          </p:cNvPr>
          <p:cNvSpPr/>
          <p:nvPr userDrawn="1"/>
        </p:nvSpPr>
        <p:spPr>
          <a:xfrm rot="5400000">
            <a:off x="8755214" y="2906211"/>
            <a:ext cx="6407450" cy="5950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Regular" panose="020B05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2DA243-E86E-4FE7-8A37-BB059BD5791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2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0" name="Image">
            <a:extLst>
              <a:ext uri="{FF2B5EF4-FFF2-40B4-BE49-F238E27FC236}">
                <a16:creationId xmlns:a16="http://schemas.microsoft.com/office/drawing/2014/main" id="{CEDB16FB-39A8-47A8-99F3-4D22E0C11F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836" y="6543018"/>
            <a:ext cx="480443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C355819-98DA-4569-9D24-7A41F4A31BB6}"/>
              </a:ext>
            </a:extLst>
          </p:cNvPr>
          <p:cNvSpPr/>
          <p:nvPr userDrawn="1"/>
        </p:nvSpPr>
        <p:spPr>
          <a:xfrm>
            <a:off x="5549215" y="6537104"/>
            <a:ext cx="10935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2"/>
                </a:solidFill>
              </a:rPr>
              <a:t>Intel Confidential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8C8C4D-A498-4FD5-A66C-575DCBB103D7}"/>
              </a:ext>
            </a:extLst>
          </p:cNvPr>
          <p:cNvSpPr/>
          <p:nvPr userDrawn="1"/>
        </p:nvSpPr>
        <p:spPr>
          <a:xfrm>
            <a:off x="729195" y="6533219"/>
            <a:ext cx="18934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2"/>
                </a:solidFill>
              </a:rPr>
              <a:t>Quarterly All Company Meeting</a:t>
            </a:r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0302DE52-77EB-427C-9E89-2052231A4585}"/>
              </a:ext>
            </a:extLst>
          </p:cNvPr>
          <p:cNvSpPr/>
          <p:nvPr userDrawn="1"/>
        </p:nvSpPr>
        <p:spPr>
          <a:xfrm>
            <a:off x="335141" y="6407185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2"/>
              </a:solidFill>
              <a:latin typeface="IntelOne Display Regular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20" name="Square">
            <a:extLst>
              <a:ext uri="{FF2B5EF4-FFF2-40B4-BE49-F238E27FC236}">
                <a16:creationId xmlns:a16="http://schemas.microsoft.com/office/drawing/2014/main" id="{8F470FE0-9CA0-4168-94CE-F5DC16824D35}"/>
              </a:ext>
            </a:extLst>
          </p:cNvPr>
          <p:cNvSpPr/>
          <p:nvPr userDrawn="1"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4AEDB8-2088-41AB-AD09-C747C67C567C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F1F01B72-373A-4D9F-88E9-B15F050D9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881A1FE-F45A-4268-AC13-8B3AB6F5FAF0}"/>
              </a:ext>
            </a:extLst>
          </p:cNvPr>
          <p:cNvSpPr/>
          <p:nvPr userDrawn="1"/>
        </p:nvSpPr>
        <p:spPr>
          <a:xfrm>
            <a:off x="5549215" y="6537104"/>
            <a:ext cx="10935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F10682-473C-4F69-BB66-70BA98F0A13D}"/>
              </a:ext>
            </a:extLst>
          </p:cNvPr>
          <p:cNvSpPr/>
          <p:nvPr userDrawn="1"/>
        </p:nvSpPr>
        <p:spPr>
          <a:xfrm>
            <a:off x="729195" y="6533219"/>
            <a:ext cx="18934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Quarterly All Company Meeting</a:t>
            </a:r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C27AD519-09D2-4208-887F-93E4EF13F116}"/>
              </a:ext>
            </a:extLst>
          </p:cNvPr>
          <p:cNvSpPr/>
          <p:nvPr userDrawn="1"/>
        </p:nvSpPr>
        <p:spPr>
          <a:xfrm>
            <a:off x="335141" y="6407185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1"/>
              </a:solidFill>
              <a:latin typeface="IntelOne Display Regular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 userDrawn="1"/>
        </p:nvSpPr>
        <p:spPr>
          <a:xfrm>
            <a:off x="0" y="6335208"/>
            <a:ext cx="11736987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Regular" panose="020B05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 userDrawn="1"/>
        </p:nvSpPr>
        <p:spPr>
          <a:xfrm rot="5400000">
            <a:off x="8758537" y="2906210"/>
            <a:ext cx="6407450" cy="59503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Regular" panose="020B05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041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l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1D5E138-8800-4F6C-BD71-5E098EFFE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81" y="2626737"/>
            <a:ext cx="4052408" cy="16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25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DE3CA974-0570-4018-82F0-F29161382452}"/>
              </a:ext>
            </a:extLst>
          </p:cNvPr>
          <p:cNvSpPr/>
          <p:nvPr userDrawn="1"/>
        </p:nvSpPr>
        <p:spPr>
          <a:xfrm>
            <a:off x="1469358" y="0"/>
            <a:ext cx="4590783" cy="539316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alpha val="80000"/>
                </a:schemeClr>
              </a:gs>
            </a:gsLst>
            <a:lin ang="540000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31" name="Title Text" hidden="1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 hidden="1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One Display Light" panose="020B0403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IntelOne Display Light" panose="020B0403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C39D41A8-7731-418D-A170-7D431750C9A0}"/>
              </a:ext>
            </a:extLst>
          </p:cNvPr>
          <p:cNvSpPr txBox="1">
            <a:spLocks/>
          </p:cNvSpPr>
          <p:nvPr userDrawn="1"/>
        </p:nvSpPr>
        <p:spPr>
          <a:xfrm>
            <a:off x="1743076" y="3077441"/>
            <a:ext cx="4518238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no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kern="0" cap="none" spc="0" normalizeH="0" baseline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rtl="0" hangingPunct="1">
              <a:buFont typeface="Wingdings" pitchFamily="2" charset="2"/>
              <a:buNone/>
              <a:defRPr/>
            </a:pPr>
            <a:r>
              <a:rPr kumimoji="0" lang="en-US" sz="54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DPG QGS </a:t>
            </a:r>
            <a:r>
              <a:rPr kumimoji="0" lang="en-US" sz="54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>
                  <a:innerShdw blurRad="25400" dist="254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BD56A9-4FD2-423C-BDE0-881C94382749}"/>
              </a:ext>
            </a:extLst>
          </p:cNvPr>
          <p:cNvSpPr/>
          <p:nvPr userDrawn="1"/>
        </p:nvSpPr>
        <p:spPr>
          <a:xfrm>
            <a:off x="860457" y="4951823"/>
            <a:ext cx="158111" cy="15811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Light" panose="020B04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898EBF-7AD5-4857-8485-1B4885B9BC5B}"/>
              </a:ext>
            </a:extLst>
          </p:cNvPr>
          <p:cNvSpPr/>
          <p:nvPr userDrawn="1"/>
        </p:nvSpPr>
        <p:spPr>
          <a:xfrm>
            <a:off x="573803" y="5104242"/>
            <a:ext cx="286654" cy="286654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Light" panose="020B04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D3CDDE-8A18-4C41-807A-E577E698EFEA}"/>
              </a:ext>
            </a:extLst>
          </p:cNvPr>
          <p:cNvSpPr/>
          <p:nvPr userDrawn="1"/>
        </p:nvSpPr>
        <p:spPr>
          <a:xfrm>
            <a:off x="861107" y="5390896"/>
            <a:ext cx="610214" cy="61021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Light" panose="020B0403020203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C883E9-33D8-4B48-AB3B-053BEF489088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F38578-6C25-4A16-82F9-1D570934B824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IntelOne Display Light" panose="020B04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9865D2F-1F4C-46B2-824D-3523CBBB87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IntelOne Display Light" panose="020B04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442C2C-7681-4759-97F5-1E6ED1A424FC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IntelOne Display Light" panose="020B04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DEF4ABC-1959-4622-9BBE-04961941CE13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IntelOne Display Light" panose="020B0403020203020204" pitchFamily="34" charset="0"/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2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One Display Light" panose="020B0403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tx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4758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200040-B841-47B7-8555-E0299CDC24FA}"/>
              </a:ext>
            </a:extLst>
          </p:cNvPr>
          <p:cNvSpPr/>
          <p:nvPr userDrawn="1"/>
        </p:nvSpPr>
        <p:spPr>
          <a:xfrm>
            <a:off x="1468406" y="0"/>
            <a:ext cx="3430768" cy="539087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D8DF60-7E0A-43C5-81B6-9B3522A7A826}"/>
              </a:ext>
            </a:extLst>
          </p:cNvPr>
          <p:cNvGrpSpPr/>
          <p:nvPr userDrawn="1"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AC5EDAF-1FA5-4CEA-99CA-7D0E1F5DDF81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31A324-874D-4D3D-95F1-8AE3303E2272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4E3A93-BFC9-49AD-8CF7-7EDF2A13157E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39DD8F2-C56B-454C-9A84-A663F83DB6CE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ea typeface="Intel Clear" panose="020B06040202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1BCBB2-B699-44A9-B291-3CCD0D0E00F2}"/>
              </a:ext>
            </a:extLst>
          </p:cNvPr>
          <p:cNvSpPr/>
          <p:nvPr userDrawn="1"/>
        </p:nvSpPr>
        <p:spPr>
          <a:xfrm>
            <a:off x="860457" y="4951823"/>
            <a:ext cx="158111" cy="158111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D17A91-F49E-45DE-835E-543E5DCD8458}"/>
              </a:ext>
            </a:extLst>
          </p:cNvPr>
          <p:cNvSpPr/>
          <p:nvPr userDrawn="1"/>
        </p:nvSpPr>
        <p:spPr>
          <a:xfrm>
            <a:off x="573803" y="5104242"/>
            <a:ext cx="286654" cy="286654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E01F40-8D2A-43E6-B578-00B92049883B}"/>
              </a:ext>
            </a:extLst>
          </p:cNvPr>
          <p:cNvSpPr/>
          <p:nvPr userDrawn="1"/>
        </p:nvSpPr>
        <p:spPr>
          <a:xfrm>
            <a:off x="861107" y="5390896"/>
            <a:ext cx="610214" cy="610214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7587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200040-B841-47B7-8555-E0299CDC24FA}"/>
              </a:ext>
            </a:extLst>
          </p:cNvPr>
          <p:cNvSpPr/>
          <p:nvPr userDrawn="1"/>
        </p:nvSpPr>
        <p:spPr>
          <a:xfrm>
            <a:off x="1468406" y="0"/>
            <a:ext cx="3430768" cy="539087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536" y="3156026"/>
            <a:ext cx="6669135" cy="1874852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1BCBB2-B699-44A9-B291-3CCD0D0E00F2}"/>
              </a:ext>
            </a:extLst>
          </p:cNvPr>
          <p:cNvSpPr/>
          <p:nvPr userDrawn="1"/>
        </p:nvSpPr>
        <p:spPr>
          <a:xfrm>
            <a:off x="860457" y="4951823"/>
            <a:ext cx="158111" cy="158111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D17A91-F49E-45DE-835E-543E5DCD8458}"/>
              </a:ext>
            </a:extLst>
          </p:cNvPr>
          <p:cNvSpPr/>
          <p:nvPr userDrawn="1"/>
        </p:nvSpPr>
        <p:spPr>
          <a:xfrm>
            <a:off x="573803" y="5104242"/>
            <a:ext cx="286654" cy="286654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E01F40-8D2A-43E6-B578-00B92049883B}"/>
              </a:ext>
            </a:extLst>
          </p:cNvPr>
          <p:cNvSpPr/>
          <p:nvPr userDrawn="1"/>
        </p:nvSpPr>
        <p:spPr>
          <a:xfrm>
            <a:off x="861107" y="5390896"/>
            <a:ext cx="610214" cy="610214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824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1A47635-6038-4ACE-93DE-ABA02BBCDA3E}"/>
              </a:ext>
            </a:extLst>
          </p:cNvPr>
          <p:cNvSpPr/>
          <p:nvPr userDrawn="1"/>
        </p:nvSpPr>
        <p:spPr>
          <a:xfrm>
            <a:off x="1469358" y="0"/>
            <a:ext cx="5016683" cy="539316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alpha val="80000"/>
                </a:schemeClr>
              </a:gs>
            </a:gsLst>
            <a:lin ang="540000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E7D593C-3DD9-4D5B-A53B-14F7D1A8B7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55948" y="4126846"/>
            <a:ext cx="4404627" cy="326776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IntelOne Display Light" panose="020B0403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4" name="Square">
            <a:extLst>
              <a:ext uri="{FF2B5EF4-FFF2-40B4-BE49-F238E27FC236}">
                <a16:creationId xmlns:a16="http://schemas.microsoft.com/office/drawing/2014/main" id="{E383E11F-9828-4CAB-A236-B9DBBA068AEC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B5D0CCF1-8B84-4E17-9BE3-BE51EA5AC833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6" name="Square">
            <a:extLst>
              <a:ext uri="{FF2B5EF4-FFF2-40B4-BE49-F238E27FC236}">
                <a16:creationId xmlns:a16="http://schemas.microsoft.com/office/drawing/2014/main" id="{B7C7AFBF-A939-4CEB-9802-8130EA484147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CF686B46-C766-4E3F-9527-70C573BC1D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691373" y="2364441"/>
            <a:ext cx="4557027" cy="1762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68452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1A47635-6038-4ACE-93DE-ABA02BBCDA3E}"/>
              </a:ext>
            </a:extLst>
          </p:cNvPr>
          <p:cNvSpPr/>
          <p:nvPr userDrawn="1"/>
        </p:nvSpPr>
        <p:spPr>
          <a:xfrm>
            <a:off x="1469358" y="0"/>
            <a:ext cx="5016683" cy="539316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alpha val="80000"/>
                </a:schemeClr>
              </a:gs>
            </a:gsLst>
            <a:lin ang="540000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412750">
              <a:lnSpc>
                <a:spcPct val="100000"/>
              </a:lnSpc>
              <a:spcBef>
                <a:spcPts val="0"/>
              </a:spcBef>
            </a:pPr>
            <a:endParaRPr sz="1600">
              <a:solidFill>
                <a:srgbClr val="FFFFFF"/>
              </a:solidFill>
              <a:latin typeface="IntelOne Display Regular" panose="020B0503020203020204" pitchFamily="34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E7D593C-3DD9-4D5B-A53B-14F7D1A8B7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55948" y="4126846"/>
            <a:ext cx="4404627" cy="326776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IntelOne Display Light" panose="020B0403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CF686B46-C766-4E3F-9527-70C573BC1D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691373" y="2364441"/>
            <a:ext cx="4557027" cy="1762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A8B07-0FA0-4EBF-ACBC-62C122E01381}"/>
              </a:ext>
            </a:extLst>
          </p:cNvPr>
          <p:cNvSpPr/>
          <p:nvPr userDrawn="1"/>
        </p:nvSpPr>
        <p:spPr>
          <a:xfrm>
            <a:off x="860457" y="4951823"/>
            <a:ext cx="158111" cy="15811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AFBD8B-4FB9-469E-B9D7-C3A8AC7B7D32}"/>
              </a:ext>
            </a:extLst>
          </p:cNvPr>
          <p:cNvSpPr/>
          <p:nvPr userDrawn="1"/>
        </p:nvSpPr>
        <p:spPr>
          <a:xfrm>
            <a:off x="573803" y="5104242"/>
            <a:ext cx="286654" cy="286654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A24A7C-441D-40FE-8471-42FEDD4FAE47}"/>
              </a:ext>
            </a:extLst>
          </p:cNvPr>
          <p:cNvSpPr/>
          <p:nvPr userDrawn="1"/>
        </p:nvSpPr>
        <p:spPr>
          <a:xfrm>
            <a:off x="861107" y="5390896"/>
            <a:ext cx="610214" cy="61021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6483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1A47635-6038-4ACE-93DE-ABA02BBCDA3E}"/>
              </a:ext>
            </a:extLst>
          </p:cNvPr>
          <p:cNvSpPr/>
          <p:nvPr userDrawn="1"/>
        </p:nvSpPr>
        <p:spPr>
          <a:xfrm>
            <a:off x="1469358" y="0"/>
            <a:ext cx="5016683" cy="539316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alpha val="80000"/>
                </a:schemeClr>
              </a:gs>
            </a:gsLst>
            <a:lin ang="540000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412750">
              <a:lnSpc>
                <a:spcPct val="100000"/>
              </a:lnSpc>
              <a:spcBef>
                <a:spcPts val="0"/>
              </a:spcBef>
            </a:pPr>
            <a:endParaRPr sz="1600">
              <a:solidFill>
                <a:srgbClr val="FFFFFF"/>
              </a:solidFill>
              <a:latin typeface="IntelOne Display Regular" panose="020B050302020302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CF686B46-C766-4E3F-9527-70C573BC1D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691373" y="2830891"/>
            <a:ext cx="4557027" cy="1762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A8B07-0FA0-4EBF-ACBC-62C122E01381}"/>
              </a:ext>
            </a:extLst>
          </p:cNvPr>
          <p:cNvSpPr/>
          <p:nvPr userDrawn="1"/>
        </p:nvSpPr>
        <p:spPr>
          <a:xfrm>
            <a:off x="860457" y="4951823"/>
            <a:ext cx="158111" cy="15811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AFBD8B-4FB9-469E-B9D7-C3A8AC7B7D32}"/>
              </a:ext>
            </a:extLst>
          </p:cNvPr>
          <p:cNvSpPr/>
          <p:nvPr userDrawn="1"/>
        </p:nvSpPr>
        <p:spPr>
          <a:xfrm>
            <a:off x="573803" y="5104242"/>
            <a:ext cx="286654" cy="286654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A24A7C-441D-40FE-8471-42FEDD4FAE47}"/>
              </a:ext>
            </a:extLst>
          </p:cNvPr>
          <p:cNvSpPr/>
          <p:nvPr userDrawn="1"/>
        </p:nvSpPr>
        <p:spPr>
          <a:xfrm>
            <a:off x="861107" y="5390896"/>
            <a:ext cx="610214" cy="61021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04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1A47635-6038-4ACE-93DE-ABA02BBCDA3E}"/>
              </a:ext>
            </a:extLst>
          </p:cNvPr>
          <p:cNvSpPr/>
          <p:nvPr userDrawn="1"/>
        </p:nvSpPr>
        <p:spPr>
          <a:xfrm>
            <a:off x="1469359" y="0"/>
            <a:ext cx="4626642" cy="539316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alpha val="80000"/>
                </a:schemeClr>
              </a:gs>
            </a:gsLst>
            <a:lin ang="540000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412750">
              <a:lnSpc>
                <a:spcPct val="100000"/>
              </a:lnSpc>
              <a:spcBef>
                <a:spcPts val="0"/>
              </a:spcBef>
            </a:pPr>
            <a:endParaRPr sz="1600">
              <a:solidFill>
                <a:srgbClr val="FFFFFF"/>
              </a:solidFill>
              <a:latin typeface="IntelOne Display Regular" panose="020B0503020203020204" pitchFamily="34" charset="0"/>
            </a:endParaRPr>
          </a:p>
        </p:txBody>
      </p:sp>
      <p:sp>
        <p:nvSpPr>
          <p:cNvPr id="7" name="Title Text">
            <a:extLst>
              <a:ext uri="{FF2B5EF4-FFF2-40B4-BE49-F238E27FC236}">
                <a16:creationId xmlns:a16="http://schemas.microsoft.com/office/drawing/2014/main" id="{CF686B46-C766-4E3F-9527-70C573BC1D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691374" y="2830891"/>
            <a:ext cx="4269160" cy="1762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b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Square">
            <a:extLst>
              <a:ext uri="{FF2B5EF4-FFF2-40B4-BE49-F238E27FC236}">
                <a16:creationId xmlns:a16="http://schemas.microsoft.com/office/drawing/2014/main" id="{28224F0C-B0CA-4DD4-8A25-72997AE0C820}"/>
              </a:ext>
            </a:extLst>
          </p:cNvPr>
          <p:cNvSpPr/>
          <p:nvPr userDrawn="1"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8392D45F-89A5-4FFF-8B5E-7B05E42F8636}"/>
              </a:ext>
            </a:extLst>
          </p:cNvPr>
          <p:cNvSpPr/>
          <p:nvPr userDrawn="1"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  <p:sp>
        <p:nvSpPr>
          <p:cNvPr id="13" name="Square">
            <a:extLst>
              <a:ext uri="{FF2B5EF4-FFF2-40B4-BE49-F238E27FC236}">
                <a16:creationId xmlns:a16="http://schemas.microsoft.com/office/drawing/2014/main" id="{6167E543-9ADD-4938-BBB8-8428CC693680}"/>
              </a:ext>
            </a:extLst>
          </p:cNvPr>
          <p:cNvSpPr/>
          <p:nvPr userDrawn="1"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IntelOne Display Regular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8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 userDrawn="1"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>
              <a:latin typeface="IntelOne Display Light" panose="020B04030202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 userDrawn="1"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One Display Light" panose="020B04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One Display Light" panose="020B0403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 userDrawn="1"/>
        </p:nvSpPr>
        <p:spPr>
          <a:xfrm>
            <a:off x="5549215" y="6562504"/>
            <a:ext cx="10935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IntelOne Display Light" panose="020B0403020203020204" pitchFamily="34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 userDrawn="1"/>
        </p:nvSpPr>
        <p:spPr>
          <a:xfrm>
            <a:off x="483010" y="6562504"/>
            <a:ext cx="16674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  <a:latin typeface="IntelOne Display Light" panose="020B0403020203020204" pitchFamily="34" charset="0"/>
              </a:rPr>
              <a:t>Department or Event Name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27308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1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A9F2CD6-6D67-4AAD-BC4C-674492E29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938B49-4850-47DD-B408-7361D833E381}"/>
              </a:ext>
            </a:extLst>
          </p:cNvPr>
          <p:cNvSpPr/>
          <p:nvPr userDrawn="1"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90E7F0-ECA8-48C0-A7A5-0E4225FE269F}"/>
              </a:ext>
            </a:extLst>
          </p:cNvPr>
          <p:cNvSpPr/>
          <p:nvPr userDrawn="1"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299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3AEBEC9-9C9E-46FE-AFC7-FB174C2FD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22" y="730172"/>
            <a:ext cx="10572577" cy="5313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11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15AA-229D-4A6C-90C6-57CFD374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629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15AA-229D-4A6C-90C6-57CFD374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11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15AA-229D-4A6C-90C6-57CFD374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2" y="2829089"/>
            <a:ext cx="10778068" cy="119982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10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7056"/>
            <a:ext cx="10972800" cy="46899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41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10067"/>
            <a:ext cx="10972800" cy="40842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4289"/>
            <a:ext cx="10972800" cy="525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93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3935" y="2105680"/>
            <a:ext cx="5429865" cy="40957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10972800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4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732" y="1496292"/>
            <a:ext cx="5235132" cy="46866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3935" y="1496292"/>
            <a:ext cx="5429865" cy="46866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31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5429864" cy="119982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0"/>
            <a:ext cx="5808406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7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image" Target="../media/image5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image" Target="../media/image5.png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70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29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28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slideLayout" Target="../slideLayouts/slideLayout172.xml"/><Relationship Id="rId30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26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26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22.xml"/><Relationship Id="rId34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5" Type="http://schemas.openxmlformats.org/officeDocument/2006/relationships/slideLayout" Target="../slideLayouts/slideLayout226.xml"/><Relationship Id="rId33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221.xml"/><Relationship Id="rId29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24" Type="http://schemas.openxmlformats.org/officeDocument/2006/relationships/slideLayout" Target="../slideLayouts/slideLayout225.xml"/><Relationship Id="rId32" Type="http://schemas.openxmlformats.org/officeDocument/2006/relationships/slideLayout" Target="../slideLayouts/slideLayout233.xml"/><Relationship Id="rId37" Type="http://schemas.openxmlformats.org/officeDocument/2006/relationships/image" Target="../media/image5.png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23" Type="http://schemas.openxmlformats.org/officeDocument/2006/relationships/slideLayout" Target="../slideLayouts/slideLayout224.xml"/><Relationship Id="rId28" Type="http://schemas.openxmlformats.org/officeDocument/2006/relationships/slideLayout" Target="../slideLayouts/slideLayout229.xml"/><Relationship Id="rId36" Type="http://schemas.openxmlformats.org/officeDocument/2006/relationships/theme" Target="../theme/theme8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31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Relationship Id="rId22" Type="http://schemas.openxmlformats.org/officeDocument/2006/relationships/slideLayout" Target="../slideLayouts/slideLayout223.xml"/><Relationship Id="rId27" Type="http://schemas.openxmlformats.org/officeDocument/2006/relationships/slideLayout" Target="../slideLayouts/slideLayout228.xml"/><Relationship Id="rId30" Type="http://schemas.openxmlformats.org/officeDocument/2006/relationships/slideLayout" Target="../slideLayouts/slideLayout231.xml"/><Relationship Id="rId35" Type="http://schemas.openxmlformats.org/officeDocument/2006/relationships/slideLayout" Target="../slideLayouts/slideLayout236.xml"/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2"/>
                </a:solidFill>
              </a:rPr>
              <a:t>Intel Confidential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783382-E8AD-44B8-ADFD-3B0AFFF544E0}"/>
              </a:ext>
            </a:extLst>
          </p:cNvPr>
          <p:cNvSpPr/>
          <p:nvPr userDrawn="1"/>
        </p:nvSpPr>
        <p:spPr>
          <a:xfrm>
            <a:off x="508963" y="6490106"/>
            <a:ext cx="10278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IOG QGS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247143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">
              <a:schemeClr val="accent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486836" y="381003"/>
            <a:ext cx="11214101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235" tIns="33619" rIns="67235" bIns="33619" anchor="ctr" anchorCtr="1"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sz="2333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Neo Sans Intel Medium" pitchFamily="34" charset="0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488952" y="1793882"/>
            <a:ext cx="11209867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6771" tIns="33387" rIns="66771" bIns="33387" anchorCtr="1"/>
          <a:lstStyle/>
          <a:p>
            <a:pPr marL="164722" indent="-164722" algn="l">
              <a:buFont typeface="Wingdings" pitchFamily="2" charset="2"/>
              <a:buChar char=""/>
            </a:pPr>
            <a:endParaRPr lang="en-US" sz="1751">
              <a:effectLst>
                <a:outerShdw blurRad="38100" dist="38100" dir="2700000" algn="tl">
                  <a:srgbClr val="000000"/>
                </a:outerShdw>
              </a:effectLst>
              <a:latin typeface="Neo Sans Intel" pitchFamily="34" charset="0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85" tIns="40092" rIns="80185" bIns="400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85" tIns="40092" rIns="80185" bIns="40092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75888-C6A7-4461-8468-6ED20E892DE7}"/>
              </a:ext>
            </a:extLst>
          </p:cNvPr>
          <p:cNvSpPr/>
          <p:nvPr userDrawn="1"/>
        </p:nvSpPr>
        <p:spPr>
          <a:xfrm>
            <a:off x="508963" y="6490106"/>
            <a:ext cx="110318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200" kern="0">
                <a:solidFill>
                  <a:srgbClr val="FFFFFF"/>
                </a:solidFill>
                <a:latin typeface="IntelOne Display Ligh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IOG QGS </a:t>
            </a:r>
            <a:r>
              <a:rPr lang="en-US" sz="1200" b="1" kern="0">
                <a:solidFill>
                  <a:srgbClr val="00C7FD">
                    <a:lumMod val="60000"/>
                    <a:lumOff val="40000"/>
                  </a:srgbClr>
                </a:solidFill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21058927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transition>
    <p:fade/>
  </p:transition>
  <p:hf sldNum="0" hdr="0" ftr="0" dt="0"/>
  <p:txStyles>
    <p:titleStyle>
      <a:lvl1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Neo Sans Intel Medium" pitchFamily="34" charset="0"/>
          <a:cs typeface="Arial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Neo Sans Intel Medium" pitchFamily="34" charset="0"/>
          <a:cs typeface="Arial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Neo Sans Intel Medium" pitchFamily="34" charset="0"/>
          <a:cs typeface="Arial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Neo Sans Intel Medium" pitchFamily="34" charset="0"/>
          <a:cs typeface="Arial" charset="0"/>
        </a:defRPr>
      </a:lvl5pPr>
      <a:lvl6pPr marL="334082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Neo Sans Intel Medium" pitchFamily="34" charset="0"/>
          <a:cs typeface="Arial" charset="0"/>
        </a:defRPr>
      </a:lvl6pPr>
      <a:lvl7pPr marL="668163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Neo Sans Intel Medium" pitchFamily="34" charset="0"/>
          <a:cs typeface="Arial" charset="0"/>
        </a:defRPr>
      </a:lvl7pPr>
      <a:lvl8pPr marL="1002246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Neo Sans Intel Medium" pitchFamily="34" charset="0"/>
          <a:cs typeface="Arial" charset="0"/>
        </a:defRPr>
      </a:lvl8pPr>
      <a:lvl9pPr marL="1336327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3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Neo Sans Intel Medium" pitchFamily="34" charset="0"/>
          <a:cs typeface="Arial" charset="0"/>
        </a:defRPr>
      </a:lvl9pPr>
    </p:titleStyle>
    <p:bodyStyle>
      <a:lvl1pPr marL="285739" indent="-285739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8947" indent="-438132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800">
          <a:solidFill>
            <a:schemeClr val="tx1"/>
          </a:solidFill>
          <a:effectLst/>
          <a:latin typeface="+mn-lt"/>
          <a:cs typeface="+mn-cs"/>
        </a:defRPr>
      </a:lvl2pPr>
      <a:lvl3pPr marL="846328" indent="-342886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400">
          <a:solidFill>
            <a:schemeClr val="tx1"/>
          </a:solidFill>
          <a:effectLst/>
          <a:latin typeface="+mn-lt"/>
          <a:cs typeface="+mn-cs"/>
        </a:defRPr>
      </a:lvl3pPr>
      <a:lvl4pPr marL="1010366" indent="-175162" algn="l" rtl="0" eaLnBrk="1" fontAlgn="base" hangingPunct="1">
        <a:spcBef>
          <a:spcPct val="20000"/>
        </a:spcBef>
        <a:spcAft>
          <a:spcPct val="0"/>
        </a:spcAft>
        <a:buChar char="–"/>
        <a:defRPr sz="141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4pPr>
      <a:lvl5pPr marL="1262088" indent="-168202" algn="l" rtl="0" eaLnBrk="1" fontAlgn="base" hangingPunct="1">
        <a:spcBef>
          <a:spcPct val="20000"/>
        </a:spcBef>
        <a:spcAft>
          <a:spcPct val="0"/>
        </a:spcAft>
        <a:buChar char="•"/>
        <a:defRPr sz="141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5pPr>
      <a:lvl6pPr marL="1596169" indent="-168202" algn="l" rtl="0" eaLnBrk="1" fontAlgn="base" hangingPunct="1">
        <a:spcBef>
          <a:spcPct val="20000"/>
        </a:spcBef>
        <a:spcAft>
          <a:spcPct val="0"/>
        </a:spcAft>
        <a:buChar char="•"/>
        <a:defRPr sz="141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6pPr>
      <a:lvl7pPr marL="1930252" indent="-168202" algn="l" rtl="0" eaLnBrk="1" fontAlgn="base" hangingPunct="1">
        <a:spcBef>
          <a:spcPct val="20000"/>
        </a:spcBef>
        <a:spcAft>
          <a:spcPct val="0"/>
        </a:spcAft>
        <a:buChar char="•"/>
        <a:defRPr sz="141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7pPr>
      <a:lvl8pPr marL="2264333" indent="-168202" algn="l" rtl="0" eaLnBrk="1" fontAlgn="base" hangingPunct="1">
        <a:spcBef>
          <a:spcPct val="20000"/>
        </a:spcBef>
        <a:spcAft>
          <a:spcPct val="0"/>
        </a:spcAft>
        <a:buChar char="•"/>
        <a:defRPr sz="141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8pPr>
      <a:lvl9pPr marL="2598414" indent="-168202" algn="l" rtl="0" eaLnBrk="1" fontAlgn="base" hangingPunct="1">
        <a:spcBef>
          <a:spcPct val="20000"/>
        </a:spcBef>
        <a:spcAft>
          <a:spcPct val="0"/>
        </a:spcAft>
        <a:buChar char="•"/>
        <a:defRPr sz="141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816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34082" algn="l" defTabSz="66816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668163" algn="l" defTabSz="66816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02246" algn="l" defTabSz="66816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36327" algn="l" defTabSz="66816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0410" algn="l" defTabSz="66816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004491" algn="l" defTabSz="66816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338573" algn="l" defTabSz="66816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672654" algn="l" defTabSz="66816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 userDrawn="1"/>
        </p:nvSpPr>
        <p:spPr>
          <a:xfrm>
            <a:off x="478468" y="6407451"/>
            <a:ext cx="11258519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 userDrawn="1"/>
        </p:nvSpPr>
        <p:spPr>
          <a:xfrm>
            <a:off x="5503530" y="6533219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2005A-EE28-4562-A018-55A90BB1BA11}"/>
              </a:ext>
            </a:extLst>
          </p:cNvPr>
          <p:cNvSpPr/>
          <p:nvPr userDrawn="1"/>
        </p:nvSpPr>
        <p:spPr>
          <a:xfrm>
            <a:off x="729195" y="6533219"/>
            <a:ext cx="2007281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Quarterly All Company Meeting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640ED836-9E0C-4204-844E-E2CE6A738EEE}"/>
              </a:ext>
            </a:extLst>
          </p:cNvPr>
          <p:cNvSpPr/>
          <p:nvPr userDrawn="1"/>
        </p:nvSpPr>
        <p:spPr>
          <a:xfrm>
            <a:off x="335141" y="6266414"/>
            <a:ext cx="143327" cy="141037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990DAE-EBB2-4849-9E2C-165F22D1DB67}"/>
              </a:ext>
            </a:extLst>
          </p:cNvPr>
          <p:cNvGrpSpPr/>
          <p:nvPr userDrawn="1"/>
        </p:nvGrpSpPr>
        <p:grpSpPr>
          <a:xfrm>
            <a:off x="11574310" y="155716"/>
            <a:ext cx="617689" cy="631291"/>
            <a:chOff x="11574310" y="155716"/>
            <a:chExt cx="617689" cy="6312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A66EC6-07D0-405C-831E-0ACD6A917D80}"/>
                </a:ext>
              </a:extLst>
            </p:cNvPr>
            <p:cNvSpPr/>
            <p:nvPr userDrawn="1"/>
          </p:nvSpPr>
          <p:spPr>
            <a:xfrm>
              <a:off x="11574310" y="155716"/>
              <a:ext cx="462562" cy="462562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</a:pPr>
              <a:endParaRPr lang="en-US" sz="1600">
                <a:solidFill>
                  <a:srgbClr val="FFFFFF"/>
                </a:solidFill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EDE626-1C36-4422-9E30-8012124F8C04}"/>
                </a:ext>
              </a:extLst>
            </p:cNvPr>
            <p:cNvSpPr/>
            <p:nvPr userDrawn="1"/>
          </p:nvSpPr>
          <p:spPr>
            <a:xfrm>
              <a:off x="12023270" y="618278"/>
              <a:ext cx="168729" cy="168729"/>
            </a:xfrm>
            <a:prstGeom prst="rect">
              <a:avLst/>
            </a:prstGeom>
            <a:solidFill>
              <a:schemeClr val="accent1">
                <a:alpha val="23000"/>
              </a:scheme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</a:pPr>
              <a:endParaRPr lang="en-US" sz="1600">
                <a:solidFill>
                  <a:srgbClr val="FFFFFF"/>
                </a:solidFill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B23803-0300-45CD-A9DD-2819A4C8C104}"/>
              </a:ext>
            </a:extLst>
          </p:cNvPr>
          <p:cNvGrpSpPr/>
          <p:nvPr userDrawn="1"/>
        </p:nvGrpSpPr>
        <p:grpSpPr>
          <a:xfrm rot="10800000">
            <a:off x="-5601" y="0"/>
            <a:ext cx="617689" cy="631291"/>
            <a:chOff x="11574310" y="155716"/>
            <a:chExt cx="617689" cy="63129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9A16B9-22C1-4F03-BBC8-4271C03E4672}"/>
                </a:ext>
              </a:extLst>
            </p:cNvPr>
            <p:cNvSpPr/>
            <p:nvPr userDrawn="1"/>
          </p:nvSpPr>
          <p:spPr>
            <a:xfrm>
              <a:off x="11574310" y="155716"/>
              <a:ext cx="462562" cy="462562"/>
            </a:xfrm>
            <a:prstGeom prst="rect">
              <a:avLst/>
            </a:prstGeom>
            <a:solidFill>
              <a:schemeClr val="accent4">
                <a:alpha val="10000"/>
              </a:scheme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</a:pPr>
              <a:endParaRPr lang="en-US" sz="1600">
                <a:solidFill>
                  <a:srgbClr val="FFFFFF"/>
                </a:solidFill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0D9B99-625B-4DE7-9292-5AB25DAF4B8C}"/>
                </a:ext>
              </a:extLst>
            </p:cNvPr>
            <p:cNvSpPr/>
            <p:nvPr userDrawn="1"/>
          </p:nvSpPr>
          <p:spPr>
            <a:xfrm>
              <a:off x="12023270" y="618278"/>
              <a:ext cx="168729" cy="168729"/>
            </a:xfrm>
            <a:prstGeom prst="rect">
              <a:avLst/>
            </a:prstGeom>
            <a:solidFill>
              <a:schemeClr val="accent4">
                <a:alpha val="23000"/>
              </a:scheme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algn="ctr" defTabSz="412750">
                <a:lnSpc>
                  <a:spcPct val="100000"/>
                </a:lnSpc>
                <a:spcBef>
                  <a:spcPts val="0"/>
                </a:spcBef>
              </a:pPr>
              <a:endParaRPr lang="en-US" sz="1600">
                <a:solidFill>
                  <a:srgbClr val="FFFFFF"/>
                </a:solidFill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2DFAE57E-D078-4D78-838B-4961C2646598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660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2" r:id="rId22"/>
    <p:sldLayoutId id="2147483743" r:id="rId23"/>
    <p:sldLayoutId id="2147483744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  <p:sldLayoutId id="2147483759" r:id="rId38"/>
    <p:sldLayoutId id="2147483760" r:id="rId39"/>
    <p:sldLayoutId id="2147483761" r:id="rId40"/>
    <p:sldLayoutId id="2147483762" r:id="rId41"/>
    <p:sldLayoutId id="2147483763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+mj-lt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+mn-lt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+mn-lt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+mn-lt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+mn-lt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+mn-lt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A0418-D0B8-4038-AB65-D4C12FC9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2" y="221694"/>
            <a:ext cx="10778068" cy="1199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8DDE-64C9-4F0E-9EE0-F0DA00677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732" y="1491673"/>
            <a:ext cx="10778067" cy="468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F41EA-3085-473A-967C-3157944804D0}"/>
              </a:ext>
            </a:extLst>
          </p:cNvPr>
          <p:cNvSpPr/>
          <p:nvPr userDrawn="1"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2B893-3411-4154-A13D-8DB1F4E167A4}"/>
              </a:ext>
            </a:extLst>
          </p:cNvPr>
          <p:cNvSpPr/>
          <p:nvPr userDrawn="1"/>
        </p:nvSpPr>
        <p:spPr>
          <a:xfrm>
            <a:off x="5537995" y="6510549"/>
            <a:ext cx="11160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B4E28-8FF4-469D-9172-AA2B2441695C}"/>
              </a:ext>
            </a:extLst>
          </p:cNvPr>
          <p:cNvSpPr txBox="1"/>
          <p:nvPr userDrawn="1"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C4174-C58D-4EF7-A490-8F73147A264E}"/>
              </a:ext>
            </a:extLst>
          </p:cNvPr>
          <p:cNvSpPr/>
          <p:nvPr userDrawn="1"/>
        </p:nvSpPr>
        <p:spPr>
          <a:xfrm>
            <a:off x="11734800" y="0"/>
            <a:ext cx="457200" cy="64008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A45D14E-B985-4687-A5BE-C1B01A9E394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D2A5FE-8ED6-4091-8A75-222A43303737}"/>
              </a:ext>
            </a:extLst>
          </p:cNvPr>
          <p:cNvSpPr/>
          <p:nvPr userDrawn="1"/>
        </p:nvSpPr>
        <p:spPr>
          <a:xfrm>
            <a:off x="508963" y="6490106"/>
            <a:ext cx="110318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IOG QGS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249666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IntelOne Display Regular" panose="020B0503020203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6A53413-DBC6-A349-994F-CB2790ACF8D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F99608-40A2-492A-9D8F-C1731D1E5313}"/>
              </a:ext>
            </a:extLst>
          </p:cNvPr>
          <p:cNvSpPr/>
          <p:nvPr userDrawn="1"/>
        </p:nvSpPr>
        <p:spPr>
          <a:xfrm>
            <a:off x="508963" y="6490106"/>
            <a:ext cx="10278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IOG QGS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322413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  <p:sldLayoutId id="2147483844" r:id="rId21"/>
    <p:sldLayoutId id="2147483845" r:id="rId22"/>
    <p:sldLayoutId id="2147483846" r:id="rId23"/>
    <p:sldLayoutId id="2147483847" r:id="rId24"/>
    <p:sldLayoutId id="2147483848" r:id="rId25"/>
    <p:sldLayoutId id="2147483849" r:id="rId26"/>
    <p:sldLayoutId id="2147483850" r:id="rId27"/>
    <p:sldLayoutId id="2147483851" r:id="rId28"/>
    <p:sldLayoutId id="2147483852" r:id="rId29"/>
    <p:sldLayoutId id="2147483853" r:id="rId30"/>
    <p:sldLayoutId id="2147483854" r:id="rId31"/>
    <p:sldLayoutId id="2147483855" r:id="rId32"/>
    <p:sldLayoutId id="2147483856" r:id="rId33"/>
    <p:sldLayoutId id="2147483857" r:id="rId34"/>
    <p:sldLayoutId id="2147483858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>
        <p15:guide id="3" pos="729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2"/>
                </a:solidFill>
              </a:rPr>
              <a:t>Intel Confidential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2005A-EE28-4562-A018-55A90BB1BA11}"/>
              </a:ext>
            </a:extLst>
          </p:cNvPr>
          <p:cNvSpPr/>
          <p:nvPr userDrawn="1"/>
        </p:nvSpPr>
        <p:spPr>
          <a:xfrm>
            <a:off x="483010" y="6562504"/>
            <a:ext cx="2343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2"/>
                </a:solidFill>
              </a:rPr>
              <a:t>Memory and Storage Products Group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8504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 userDrawn="1"/>
        </p:nvSpPr>
        <p:spPr>
          <a:xfrm>
            <a:off x="5051493" y="6562504"/>
            <a:ext cx="20890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2"/>
                </a:solidFill>
              </a:rPr>
              <a:t>Intel Confidential  - Internal Only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2005A-EE28-4562-A018-55A90BB1BA11}"/>
              </a:ext>
            </a:extLst>
          </p:cNvPr>
          <p:cNvSpPr/>
          <p:nvPr userDrawn="1"/>
        </p:nvSpPr>
        <p:spPr>
          <a:xfrm>
            <a:off x="483010" y="6562504"/>
            <a:ext cx="1301959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2"/>
                </a:solidFill>
              </a:rPr>
              <a:t>Intel Optane Group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4928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 userDrawn="1"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 userDrawn="1"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 userDrawn="1"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Intel 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 userDrawn="1"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6A53413-DBC6-A349-994F-CB2790ACF8D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3F8128-BE65-49E3-A7A0-8B9F50E115E9}"/>
              </a:ext>
            </a:extLst>
          </p:cNvPr>
          <p:cNvSpPr/>
          <p:nvPr userDrawn="1"/>
        </p:nvSpPr>
        <p:spPr>
          <a:xfrm>
            <a:off x="508963" y="6490106"/>
            <a:ext cx="10278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IOG QGS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IntelOne Display Medium" panose="020B0703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197720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  <p:sldLayoutId id="2147484064" r:id="rId21"/>
    <p:sldLayoutId id="2147484065" r:id="rId22"/>
    <p:sldLayoutId id="2147484066" r:id="rId23"/>
    <p:sldLayoutId id="2147484067" r:id="rId24"/>
    <p:sldLayoutId id="2147484068" r:id="rId25"/>
    <p:sldLayoutId id="2147484069" r:id="rId26"/>
    <p:sldLayoutId id="2147484070" r:id="rId27"/>
    <p:sldLayoutId id="2147484071" r:id="rId28"/>
    <p:sldLayoutId id="2147484072" r:id="rId29"/>
    <p:sldLayoutId id="2147484073" r:id="rId30"/>
    <p:sldLayoutId id="2147484074" r:id="rId31"/>
    <p:sldLayoutId id="2147484075" r:id="rId32"/>
    <p:sldLayoutId id="2147484076" r:id="rId33"/>
    <p:sldLayoutId id="2147484077" r:id="rId34"/>
    <p:sldLayoutId id="2147484078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tx1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>
        <p15:guide id="3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4.jpeg"/><Relationship Id="rId3" Type="http://schemas.openxmlformats.org/officeDocument/2006/relationships/image" Target="../media/image52.jpeg"/><Relationship Id="rId21" Type="http://schemas.openxmlformats.org/officeDocument/2006/relationships/image" Target="../media/image70.pn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5.pn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24" Type="http://schemas.openxmlformats.org/officeDocument/2006/relationships/image" Target="../media/image72.jpe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1.jpe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png"/><Relationship Id="rId22" Type="http://schemas.microsoft.com/office/2007/relationships/hdphoto" Target="../media/hdphoto8.wdp"/><Relationship Id="rId27" Type="http://schemas.openxmlformats.org/officeDocument/2006/relationships/image" Target="../media/image7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10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1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microsoft.com/office/2007/relationships/hdphoto" Target="../media/hdphoto9.wdp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l.sharepoint.com/sites/NIA/SitePages/BHM2021.asp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17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6.png"/><Relationship Id="rId11" Type="http://schemas.openxmlformats.org/officeDocument/2006/relationships/image" Target="../media/image30.tiff"/><Relationship Id="rId5" Type="http://schemas.openxmlformats.org/officeDocument/2006/relationships/image" Target="../media/image25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4.wdp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15D23E-2F25-469A-973D-9A830D37E13C}"/>
              </a:ext>
            </a:extLst>
          </p:cNvPr>
          <p:cNvSpPr/>
          <p:nvPr/>
        </p:nvSpPr>
        <p:spPr>
          <a:xfrm>
            <a:off x="3724276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876C7F-D71B-4848-A809-EA3476D2BB94}"/>
              </a:ext>
            </a:extLst>
          </p:cNvPr>
          <p:cNvGrpSpPr/>
          <p:nvPr/>
        </p:nvGrpSpPr>
        <p:grpSpPr>
          <a:xfrm>
            <a:off x="116153" y="5310415"/>
            <a:ext cx="1952093" cy="1440043"/>
            <a:chOff x="711050" y="4821845"/>
            <a:chExt cx="1952093" cy="1440043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4E7F1056-44CF-4426-8B7A-7546831C6AC6}"/>
                </a:ext>
              </a:extLst>
            </p:cNvPr>
            <p:cNvSpPr/>
            <p:nvPr/>
          </p:nvSpPr>
          <p:spPr>
            <a:xfrm>
              <a:off x="996090" y="5260267"/>
              <a:ext cx="607299" cy="60729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37F8859-00F1-4BD2-BEA9-0D10197A3ADE}"/>
                </a:ext>
              </a:extLst>
            </p:cNvPr>
            <p:cNvSpPr/>
            <p:nvPr/>
          </p:nvSpPr>
          <p:spPr>
            <a:xfrm>
              <a:off x="711050" y="4978168"/>
              <a:ext cx="286654" cy="282073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AF9CF793-7B96-45C5-A43A-291ACBE1E15D}"/>
                </a:ext>
              </a:extLst>
            </p:cNvPr>
            <p:cNvSpPr/>
            <p:nvPr/>
          </p:nvSpPr>
          <p:spPr>
            <a:xfrm>
              <a:off x="996090" y="4821845"/>
              <a:ext cx="157461" cy="157461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39F72D-AEAC-4E9F-8282-55C245F94A35}"/>
                </a:ext>
              </a:extLst>
            </p:cNvPr>
            <p:cNvGrpSpPr/>
            <p:nvPr userDrawn="1"/>
          </p:nvGrpSpPr>
          <p:grpSpPr>
            <a:xfrm>
              <a:off x="1603389" y="5865087"/>
              <a:ext cx="1059754" cy="396801"/>
              <a:chOff x="1314450" y="6391091"/>
              <a:chExt cx="1123377" cy="420623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15634DF-8CE4-4CA1-990C-C205670445A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8566238-41D3-423A-8852-35C2CB3888BE}"/>
                  </a:ext>
                </a:extLst>
              </p:cNvPr>
              <p:cNvSpPr/>
              <p:nvPr/>
            </p:nvSpPr>
            <p:spPr>
              <a:xfrm>
                <a:off x="1316545" y="6391091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4401E29-2401-4480-96B8-1049EB7ED6DD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BA382A2-84B2-424E-85F1-5CD4AFB27202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</p:grpSp>
      </p:grpSp>
      <p:sp>
        <p:nvSpPr>
          <p:cNvPr id="16" name="Title Text">
            <a:extLst>
              <a:ext uri="{FF2B5EF4-FFF2-40B4-BE49-F238E27FC236}">
                <a16:creationId xmlns:a16="http://schemas.microsoft.com/office/drawing/2014/main" id="{E95EAC63-7888-46E7-BE9D-B526998BF0AD}"/>
              </a:ext>
            </a:extLst>
          </p:cNvPr>
          <p:cNvSpPr txBox="1">
            <a:spLocks/>
          </p:cNvSpPr>
          <p:nvPr/>
        </p:nvSpPr>
        <p:spPr>
          <a:xfrm>
            <a:off x="3298135" y="2940121"/>
            <a:ext cx="5595730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chemeClr val="bg1"/>
                </a:solidFill>
                <a:uFillTx/>
                <a:latin typeface="+mj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lvl="0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IOG QGS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Q1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C5F01C4-865F-46D1-8737-06FE35417089}"/>
              </a:ext>
            </a:extLst>
          </p:cNvPr>
          <p:cNvSpPr txBox="1">
            <a:spLocks/>
          </p:cNvSpPr>
          <p:nvPr/>
        </p:nvSpPr>
        <p:spPr>
          <a:xfrm>
            <a:off x="3771205" y="3963968"/>
            <a:ext cx="3843714" cy="52422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Intel Clear" panose="020B0604020203020204" pitchFamily="34" charset="0"/>
                <a:cs typeface="Intel Clear" panose="020B06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Regular"/>
              </a:rPr>
              <a:t>Alper Ilkbahar</a:t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Regular"/>
              </a:rPr>
            </a:b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Regular"/>
              </a:rPr>
              <a:t>DPG Vice President, IOG General Manager</a:t>
            </a:r>
            <a:br>
              <a:rPr lang="en-US" sz="1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Regular"/>
              </a:rPr>
            </a:br>
            <a:r>
              <a:rPr lang="en-US" sz="1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Regular"/>
              </a:rPr>
              <a:t>02.04.21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Regular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40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2E0DD94-F4DC-4AB4-A291-A0F4690C3F29}"/>
              </a:ext>
            </a:extLst>
          </p:cNvPr>
          <p:cNvCxnSpPr>
            <a:cxnSpLocks/>
          </p:cNvCxnSpPr>
          <p:nvPr/>
        </p:nvCxnSpPr>
        <p:spPr>
          <a:xfrm>
            <a:off x="10434801" y="3623277"/>
            <a:ext cx="0" cy="196985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BC6AB5A-2AC7-488F-8FE9-D63B0085C0B8}"/>
              </a:ext>
            </a:extLst>
          </p:cNvPr>
          <p:cNvCxnSpPr>
            <a:cxnSpLocks/>
          </p:cNvCxnSpPr>
          <p:nvPr/>
        </p:nvCxnSpPr>
        <p:spPr>
          <a:xfrm>
            <a:off x="8937475" y="3609209"/>
            <a:ext cx="0" cy="303227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D4978E-7F47-43B5-8F2B-565767C84891}"/>
              </a:ext>
            </a:extLst>
          </p:cNvPr>
          <p:cNvSpPr txBox="1"/>
          <p:nvPr/>
        </p:nvSpPr>
        <p:spPr>
          <a:xfrm>
            <a:off x="3848183" y="813024"/>
            <a:ext cx="1661485" cy="32758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Alper Ilkbahar</a:t>
            </a:r>
          </a:p>
          <a:p>
            <a:pPr marL="0" marR="0" lvl="0" indent="0" algn="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DPG VP, GM IOG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A07D7-12EC-4290-88CA-6F7947F8000E}"/>
              </a:ext>
            </a:extLst>
          </p:cNvPr>
          <p:cNvSpPr txBox="1"/>
          <p:nvPr/>
        </p:nvSpPr>
        <p:spPr>
          <a:xfrm>
            <a:off x="7650561" y="1129957"/>
            <a:ext cx="1657435" cy="20447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Jon Foley,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TA/COS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21C9D-1328-4E13-A70A-ED1B2006F1B5}"/>
              </a:ext>
            </a:extLst>
          </p:cNvPr>
          <p:cNvSpPr txBox="1"/>
          <p:nvPr/>
        </p:nvSpPr>
        <p:spPr>
          <a:xfrm>
            <a:off x="7675566" y="480404"/>
            <a:ext cx="1657435" cy="20447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>
            <a:defPPr>
              <a:defRPr lang="en-US"/>
            </a:defPPr>
            <a:lvl1pPr defTabSz="609585">
              <a:lnSpc>
                <a:spcPct val="80000"/>
              </a:lnSpc>
              <a:defRPr sz="1200" b="1">
                <a:solidFill>
                  <a:prstClr val="white"/>
                </a:solidFill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Latesha Forte</a:t>
            </a:r>
            <a:r>
              <a:rPr lang="en-US" sz="1000" b="0" kern="0">
                <a:solidFill>
                  <a:srgbClr val="FFFFFF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, 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EA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A168DF-BF7A-49DE-8C96-611A12F4ABAD}"/>
              </a:ext>
            </a:extLst>
          </p:cNvPr>
          <p:cNvSpPr/>
          <p:nvPr/>
        </p:nvSpPr>
        <p:spPr>
          <a:xfrm>
            <a:off x="69574" y="84232"/>
            <a:ext cx="4570797" cy="686338"/>
          </a:xfrm>
          <a:prstGeom prst="rect">
            <a:avLst/>
          </a:prstGeom>
        </p:spPr>
        <p:txBody>
          <a:bodyPr wrap="none" lIns="76197" tIns="38098" rIns="76197" bIns="38098">
            <a:sp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IntelOne Display Bold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Intel Optane Group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73E038-6514-4107-8568-27628FD5241C}"/>
              </a:ext>
            </a:extLst>
          </p:cNvPr>
          <p:cNvCxnSpPr>
            <a:cxnSpLocks/>
          </p:cNvCxnSpPr>
          <p:nvPr/>
        </p:nvCxnSpPr>
        <p:spPr>
          <a:xfrm flipH="1">
            <a:off x="1999040" y="1668959"/>
            <a:ext cx="7681674" cy="0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958532D-BC70-4115-9660-D92ED9743238}"/>
              </a:ext>
            </a:extLst>
          </p:cNvPr>
          <p:cNvSpPr txBox="1"/>
          <p:nvPr/>
        </p:nvSpPr>
        <p:spPr>
          <a:xfrm>
            <a:off x="8701779" y="5921471"/>
            <a:ext cx="981445" cy="327586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Philip Pedigo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Legal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7BACAA-DB01-4C45-863F-03FDDE4615B2}"/>
              </a:ext>
            </a:extLst>
          </p:cNvPr>
          <p:cNvSpPr txBox="1"/>
          <p:nvPr/>
        </p:nvSpPr>
        <p:spPr>
          <a:xfrm>
            <a:off x="6913579" y="5921225"/>
            <a:ext cx="1014962" cy="340346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Josh Philpot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/>
              </a:rPr>
              <a:t>Finance</a:t>
            </a: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FD22AB4D-18E7-4A72-91AD-F15A90D6ED6C}"/>
              </a:ext>
            </a:extLst>
          </p:cNvPr>
          <p:cNvSpPr txBox="1"/>
          <p:nvPr/>
        </p:nvSpPr>
        <p:spPr>
          <a:xfrm>
            <a:off x="7753328" y="5914926"/>
            <a:ext cx="1115228" cy="450697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Genevieve Long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HR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C48026-F2FF-4A95-B567-778662F8F324}"/>
              </a:ext>
            </a:extLst>
          </p:cNvPr>
          <p:cNvSpPr txBox="1"/>
          <p:nvPr/>
        </p:nvSpPr>
        <p:spPr>
          <a:xfrm>
            <a:off x="5935830" y="5927203"/>
            <a:ext cx="1306727" cy="338871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Jason Fedder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Sales 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71F6BA-3E71-47FB-9033-895287D9E47D}"/>
              </a:ext>
            </a:extLst>
          </p:cNvPr>
          <p:cNvSpPr txBox="1"/>
          <p:nvPr/>
        </p:nvSpPr>
        <p:spPr>
          <a:xfrm>
            <a:off x="1389052" y="2568378"/>
            <a:ext cx="1376003" cy="327586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David Tuhy, VP/GM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Software &amp; Solutions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E342C-1F26-4899-B164-D21E310B2BE4}"/>
              </a:ext>
            </a:extLst>
          </p:cNvPr>
          <p:cNvSpPr txBox="1"/>
          <p:nvPr/>
        </p:nvSpPr>
        <p:spPr>
          <a:xfrm>
            <a:off x="4221432" y="2579076"/>
            <a:ext cx="1322618" cy="46345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David Lundell, GM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Client Hybrid SSD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pic>
        <p:nvPicPr>
          <p:cNvPr id="33" name="Picture 4" descr="image003">
            <a:extLst>
              <a:ext uri="{FF2B5EF4-FFF2-40B4-BE49-F238E27FC236}">
                <a16:creationId xmlns:a16="http://schemas.microsoft.com/office/drawing/2014/main" id="{1CBAB61A-B8CA-43D8-8F5A-54319A8DC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11815" b="48316"/>
          <a:stretch/>
        </p:blipFill>
        <p:spPr bwMode="auto">
          <a:xfrm>
            <a:off x="1690062" y="1958388"/>
            <a:ext cx="623739" cy="575634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72CF53-8792-4DD5-BE2E-831C82839412}"/>
              </a:ext>
            </a:extLst>
          </p:cNvPr>
          <p:cNvCxnSpPr>
            <a:cxnSpLocks/>
          </p:cNvCxnSpPr>
          <p:nvPr/>
        </p:nvCxnSpPr>
        <p:spPr>
          <a:xfrm flipH="1">
            <a:off x="1085088" y="3615117"/>
            <a:ext cx="9363456" cy="0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7860366-6420-4CF4-BD21-F4DA9B3C055F}"/>
              </a:ext>
            </a:extLst>
          </p:cNvPr>
          <p:cNvSpPr txBox="1"/>
          <p:nvPr/>
        </p:nvSpPr>
        <p:spPr>
          <a:xfrm>
            <a:off x="3217739" y="4487453"/>
            <a:ext cx="1396918" cy="450697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Tom Macdonald, VP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Controller &amp; HW Engineering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AE485F-F7EF-4D41-8899-6200A96D0AD3}"/>
              </a:ext>
            </a:extLst>
          </p:cNvPr>
          <p:cNvSpPr txBox="1"/>
          <p:nvPr/>
        </p:nvSpPr>
        <p:spPr>
          <a:xfrm>
            <a:off x="1258140" y="4489548"/>
            <a:ext cx="1388270" cy="450697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Daniel Elmhurst, VP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C7FD"/>
                </a:solidFill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Architecture &amp; FW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Engineering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BE89971-9732-4E88-B29D-C8D79718896D}"/>
              </a:ext>
            </a:extLst>
          </p:cNvPr>
          <p:cNvCxnSpPr>
            <a:cxnSpLocks/>
            <a:endCxn id="1055" idx="3"/>
          </p:cNvCxnSpPr>
          <p:nvPr/>
        </p:nvCxnSpPr>
        <p:spPr>
          <a:xfrm flipH="1" flipV="1">
            <a:off x="3047297" y="5237032"/>
            <a:ext cx="120602" cy="1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6681DC-7A60-4889-A000-9FDDD6DD927F}"/>
              </a:ext>
            </a:extLst>
          </p:cNvPr>
          <p:cNvCxnSpPr>
            <a:cxnSpLocks/>
          </p:cNvCxnSpPr>
          <p:nvPr/>
        </p:nvCxnSpPr>
        <p:spPr>
          <a:xfrm>
            <a:off x="7709605" y="3615567"/>
            <a:ext cx="0" cy="296869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16D15D0-38DD-412E-8F96-8870C5E8C1C5}"/>
              </a:ext>
            </a:extLst>
          </p:cNvPr>
          <p:cNvSpPr txBox="1"/>
          <p:nvPr/>
        </p:nvSpPr>
        <p:spPr>
          <a:xfrm>
            <a:off x="8141407" y="4522452"/>
            <a:ext cx="1527087" cy="326239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Al Fazio, Sr. Fellow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Advanced Pathfinding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D4392C-CB11-407A-849C-F0144589F7E2}"/>
              </a:ext>
            </a:extLst>
          </p:cNvPr>
          <p:cNvSpPr txBox="1"/>
          <p:nvPr/>
        </p:nvSpPr>
        <p:spPr>
          <a:xfrm>
            <a:off x="7118467" y="4532673"/>
            <a:ext cx="1167079" cy="327586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Ted Taylor, VP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" panose="020B0604020203020204" pitchFamily="34" charset="0"/>
              <a:cs typeface="Intel Clear" panose="020B0604020203020204" pitchFamily="34" charset="0"/>
            </a:endParaRP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Optane TD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14F9D75-AFCF-4F9A-A9F3-CF1ED5758686}"/>
              </a:ext>
            </a:extLst>
          </p:cNvPr>
          <p:cNvCxnSpPr>
            <a:cxnSpLocks/>
            <a:stCxn id="206" idx="3"/>
          </p:cNvCxnSpPr>
          <p:nvPr/>
        </p:nvCxnSpPr>
        <p:spPr>
          <a:xfrm>
            <a:off x="10403041" y="4171292"/>
            <a:ext cx="67511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728DC23-DFA8-44AE-9921-F415879AD4DC}"/>
              </a:ext>
            </a:extLst>
          </p:cNvPr>
          <p:cNvCxnSpPr>
            <a:cxnSpLocks/>
          </p:cNvCxnSpPr>
          <p:nvPr/>
        </p:nvCxnSpPr>
        <p:spPr>
          <a:xfrm>
            <a:off x="6400861" y="3615635"/>
            <a:ext cx="0" cy="313217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05D895DC-2E30-48B0-8AE1-F212ED6C5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778" y="3888823"/>
            <a:ext cx="621792" cy="576072"/>
          </a:xfrm>
          <a:prstGeom prst="rect">
            <a:avLst/>
          </a:prstGeom>
          <a:ln w="9525">
            <a:solidFill>
              <a:srgbClr val="F6CB4B"/>
            </a:solidFill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9A55257-E045-4B23-A7B6-633AA5959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966" y="3888823"/>
            <a:ext cx="621792" cy="576072"/>
          </a:xfrm>
          <a:prstGeom prst="rect">
            <a:avLst/>
          </a:prstGeom>
          <a:ln w="9525">
            <a:solidFill>
              <a:srgbClr val="F6CB4B"/>
            </a:solidFill>
          </a:ln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754816A-2E3E-4DA7-A8A6-59C9B91173BA}"/>
              </a:ext>
            </a:extLst>
          </p:cNvPr>
          <p:cNvCxnSpPr>
            <a:cxnSpLocks/>
            <a:endCxn id="106" idx="0"/>
          </p:cNvCxnSpPr>
          <p:nvPr/>
        </p:nvCxnSpPr>
        <p:spPr>
          <a:xfrm>
            <a:off x="6880285" y="1668959"/>
            <a:ext cx="0" cy="308502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pic>
        <p:nvPicPr>
          <p:cNvPr id="82" name="Picture 8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6D2AEBF-51FA-4CEF-AEDB-97D0122DF8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t="10511" r="7905" b="23645"/>
          <a:stretch/>
        </p:blipFill>
        <p:spPr>
          <a:xfrm>
            <a:off x="6293322" y="5321295"/>
            <a:ext cx="621792" cy="576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8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A95BD5F-49FD-475A-88DA-6CD347F4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53274" y="5319177"/>
            <a:ext cx="621792" cy="576072"/>
          </a:xfrm>
          <a:prstGeom prst="rect">
            <a:avLst/>
          </a:prstGeom>
          <a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  <a:ln w="12700">
            <a:solidFill>
              <a:schemeClr val="tx1"/>
            </a:solidFill>
          </a:ln>
        </p:spPr>
      </p:pic>
      <p:pic>
        <p:nvPicPr>
          <p:cNvPr id="88" name="Picture 8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19B0764-5177-4EF9-A19E-564885323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6818" y="5319177"/>
            <a:ext cx="621792" cy="576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4DAC6E4-F9FB-4B82-B547-32BBC0236F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01" y="1954838"/>
            <a:ext cx="621792" cy="579184"/>
          </a:xfrm>
          <a:prstGeom prst="rect">
            <a:avLst/>
          </a:prstGeom>
          <a:ln w="9525">
            <a:solidFill>
              <a:srgbClr val="F6CB4B"/>
            </a:solidFill>
          </a:ln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49570C4-F585-40BF-A9F7-296C3A892105}"/>
              </a:ext>
            </a:extLst>
          </p:cNvPr>
          <p:cNvSpPr txBox="1"/>
          <p:nvPr/>
        </p:nvSpPr>
        <p:spPr>
          <a:xfrm>
            <a:off x="7662878" y="2562698"/>
            <a:ext cx="1228237" cy="573807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Deb Stromberg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Sr. Director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Data Center SSD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Engineering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24217A6-9E50-4C42-884F-52B6D1CC627E}"/>
              </a:ext>
            </a:extLst>
          </p:cNvPr>
          <p:cNvSpPr txBox="1"/>
          <p:nvPr/>
        </p:nvSpPr>
        <p:spPr>
          <a:xfrm>
            <a:off x="5929172" y="4528545"/>
            <a:ext cx="937631" cy="573807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Ed Fozo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Sr. Director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Media Engineering </a:t>
            </a:r>
            <a:endParaRPr lang="en-US" sz="1000" b="0" i="0" u="none" strike="noStrike" kern="1200" cap="none" spc="0" normalizeH="0" baseline="0" noProof="0" dirty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5EDC789-7C87-43D4-9D02-E6848DCAD57F}"/>
              </a:ext>
            </a:extLst>
          </p:cNvPr>
          <p:cNvSpPr txBox="1"/>
          <p:nvPr/>
        </p:nvSpPr>
        <p:spPr>
          <a:xfrm>
            <a:off x="4634977" y="4512066"/>
            <a:ext cx="1167079" cy="327586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Bert Blaha, VP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Manufacturing</a:t>
            </a:r>
          </a:p>
        </p:txBody>
      </p:sp>
      <p:pic>
        <p:nvPicPr>
          <p:cNvPr id="97" name="Picture 2">
            <a:extLst>
              <a:ext uri="{FF2B5EF4-FFF2-40B4-BE49-F238E27FC236}">
                <a16:creationId xmlns:a16="http://schemas.microsoft.com/office/drawing/2014/main" id="{5FD048B4-D85A-4C71-A630-ABD39D44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376" y="3918913"/>
            <a:ext cx="621792" cy="576072"/>
          </a:xfrm>
          <a:prstGeom prst="rect">
            <a:avLst/>
          </a:prstGeom>
          <a:ln w="9525">
            <a:solidFill>
              <a:srgbClr val="F6CB4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 descr="Ted Taylor - VP, NVM Process Development - Intel Corporation | LinkedIn">
            <a:extLst>
              <a:ext uri="{FF2B5EF4-FFF2-40B4-BE49-F238E27FC236}">
                <a16:creationId xmlns:a16="http://schemas.microsoft.com/office/drawing/2014/main" id="{26FB85EA-B85D-447B-9567-3CD1882D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49" y="3926191"/>
            <a:ext cx="621792" cy="576072"/>
          </a:xfrm>
          <a:prstGeom prst="rect">
            <a:avLst/>
          </a:prstGeom>
          <a:ln w="9525">
            <a:solidFill>
              <a:srgbClr val="F6CB4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080B409-0AE9-4F20-AD96-7DF6328DB46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6580" y="3920519"/>
            <a:ext cx="621792" cy="576072"/>
          </a:xfrm>
          <a:prstGeom prst="rect">
            <a:avLst/>
          </a:prstGeom>
          <a:ln w="9525">
            <a:solidFill>
              <a:srgbClr val="F6CB4B"/>
            </a:solidFill>
          </a:ln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9C481261-CF2D-409A-A844-15110CA0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580" y="329665"/>
            <a:ext cx="999172" cy="4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C43E5-8F7B-4097-852A-A7AF46E5DC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06502" y="5311326"/>
            <a:ext cx="621792" cy="576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3737FEF1-0107-42BE-A885-14F2CF28A55A}"/>
              </a:ext>
            </a:extLst>
          </p:cNvPr>
          <p:cNvSpPr txBox="1"/>
          <p:nvPr/>
        </p:nvSpPr>
        <p:spPr>
          <a:xfrm>
            <a:off x="9417674" y="5921471"/>
            <a:ext cx="1474984" cy="327586"/>
          </a:xfrm>
          <a:prstGeom prst="rect">
            <a:avLst/>
          </a:prstGeom>
          <a:noFill/>
        </p:spPr>
        <p:txBody>
          <a:bodyPr wrap="square" lIns="76197" tIns="38098" rIns="76197" bIns="38098" rtlCol="0" anchor="t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Venkat Vasudevan</a:t>
            </a:r>
          </a:p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Quality &amp; Reliability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79E32-A245-427C-907D-3D25A1452C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26579" y="3914927"/>
            <a:ext cx="621792" cy="576072"/>
          </a:xfrm>
          <a:prstGeom prst="rect">
            <a:avLst/>
          </a:prstGeom>
          <a:ln w="9525">
            <a:solidFill>
              <a:srgbClr val="F6CB4B"/>
            </a:solidFill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88054F8-FA90-4C48-A380-4E605DEF006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29" y="5041525"/>
            <a:ext cx="627101" cy="576072"/>
          </a:xfrm>
          <a:prstGeom prst="rect">
            <a:avLst/>
          </a:prstGeom>
          <a:ln w="9525">
            <a:solidFill>
              <a:srgbClr val="F6CB4B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608F6F-CF06-411A-85D2-2EA4D65B88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0046" y="5319177"/>
            <a:ext cx="621792" cy="576072"/>
          </a:xfrm>
          <a:prstGeom prst="rect">
            <a:avLst/>
          </a:prstGeom>
          <a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  <a:ln w="12700">
            <a:solidFill>
              <a:schemeClr val="tx1"/>
            </a:solidFill>
          </a:ln>
        </p:spPr>
      </p:pic>
      <p:pic>
        <p:nvPicPr>
          <p:cNvPr id="94" name="Picture 9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039BDB9-3503-4715-9D5E-1023DF486F1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" t="7730" b="30650"/>
          <a:stretch/>
        </p:blipFill>
        <p:spPr>
          <a:xfrm>
            <a:off x="7116419" y="309787"/>
            <a:ext cx="559147" cy="53585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6" name="Picture 95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70D583BF-4509-4748-B051-52164D50921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11162" r="44229" b="51619"/>
          <a:stretch/>
        </p:blipFill>
        <p:spPr>
          <a:xfrm>
            <a:off x="7116123" y="971837"/>
            <a:ext cx="561597" cy="539496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" name="Picture 100" descr="C:\Users\Dave\Pictures\2015-05-11 2015-5-11\2015-5-11 067.JPG">
            <a:extLst>
              <a:ext uri="{FF2B5EF4-FFF2-40B4-BE49-F238E27FC236}">
                <a16:creationId xmlns:a16="http://schemas.microsoft.com/office/drawing/2014/main" id="{C20787C8-6A68-4066-9822-A51503C1B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3889" t="27830" r="23308" b="30411"/>
          <a:stretch/>
        </p:blipFill>
        <p:spPr bwMode="auto">
          <a:xfrm>
            <a:off x="4566426" y="1978004"/>
            <a:ext cx="621792" cy="576072"/>
          </a:xfrm>
          <a:prstGeom prst="rect">
            <a:avLst/>
          </a:prstGeom>
          <a:solidFill>
            <a:srgbClr val="DCDAE0"/>
          </a:solidFill>
          <a:ln w="9525" cmpd="sng">
            <a:solidFill>
              <a:schemeClr val="accent3"/>
            </a:solidFill>
            <a:miter lim="800000"/>
          </a:ln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E14B627-1CCC-4945-B953-3DA6E1E2240E}"/>
              </a:ext>
            </a:extLst>
          </p:cNvPr>
          <p:cNvCxnSpPr>
            <a:cxnSpLocks/>
          </p:cNvCxnSpPr>
          <p:nvPr/>
        </p:nvCxnSpPr>
        <p:spPr>
          <a:xfrm>
            <a:off x="2008979" y="1661452"/>
            <a:ext cx="1" cy="296168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pic>
        <p:nvPicPr>
          <p:cNvPr id="103" name="Picture 10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963B767-D088-4747-84ED-2F718B610B3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" b="8115"/>
          <a:stretch/>
        </p:blipFill>
        <p:spPr>
          <a:xfrm>
            <a:off x="3107787" y="1952709"/>
            <a:ext cx="621792" cy="576072"/>
          </a:xfrm>
          <a:prstGeom prst="rect">
            <a:avLst/>
          </a:prstGeom>
          <a:solidFill>
            <a:srgbClr val="DCDAE0"/>
          </a:solidFill>
          <a:ln>
            <a:solidFill>
              <a:schemeClr val="accent3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DD31575-A116-4085-B448-8E520E635500}"/>
              </a:ext>
            </a:extLst>
          </p:cNvPr>
          <p:cNvCxnSpPr>
            <a:cxnSpLocks/>
          </p:cNvCxnSpPr>
          <p:nvPr/>
        </p:nvCxnSpPr>
        <p:spPr>
          <a:xfrm>
            <a:off x="3425249" y="1668959"/>
            <a:ext cx="0" cy="272329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913D45F-72F4-46CB-AEFB-0830055A4C83}"/>
              </a:ext>
            </a:extLst>
          </p:cNvPr>
          <p:cNvCxnSpPr>
            <a:cxnSpLocks/>
          </p:cNvCxnSpPr>
          <p:nvPr/>
        </p:nvCxnSpPr>
        <p:spPr>
          <a:xfrm>
            <a:off x="4898394" y="1668959"/>
            <a:ext cx="0" cy="283476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DEFE5C9-34C1-4CD2-B717-37BC3153BAF7}"/>
              </a:ext>
            </a:extLst>
          </p:cNvPr>
          <p:cNvSpPr txBox="1"/>
          <p:nvPr/>
        </p:nvSpPr>
        <p:spPr>
          <a:xfrm>
            <a:off x="2828750" y="2565486"/>
            <a:ext cx="1236354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Kristie Mann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t>Sr. Director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Mktg &amp; Business Ops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pic>
        <p:nvPicPr>
          <p:cNvPr id="106" name="Picture 10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5D29B4A-9D6F-44E0-A43A-B3FB33A5553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" b="11461"/>
          <a:stretch/>
        </p:blipFill>
        <p:spPr>
          <a:xfrm>
            <a:off x="6569944" y="1977461"/>
            <a:ext cx="620682" cy="572407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EAFE625A-3D1F-44ED-8529-47FA51CA2CF6}"/>
              </a:ext>
            </a:extLst>
          </p:cNvPr>
          <p:cNvSpPr/>
          <p:nvPr/>
        </p:nvSpPr>
        <p:spPr>
          <a:xfrm>
            <a:off x="6217269" y="2561502"/>
            <a:ext cx="1417683" cy="618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Narendra Khandekar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Sr. Director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Data Center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PMem Engineering</a:t>
            </a:r>
          </a:p>
        </p:txBody>
      </p:sp>
      <p:pic>
        <p:nvPicPr>
          <p:cNvPr id="114" name="Picture 11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3D8BE84-BE09-4661-8285-F840FD5C676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r="501" b="28083"/>
          <a:stretch/>
        </p:blipFill>
        <p:spPr>
          <a:xfrm>
            <a:off x="9344889" y="1951497"/>
            <a:ext cx="621792" cy="576072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2B8BF56A-3515-47CA-ACE6-0D95DBDDD972}"/>
              </a:ext>
            </a:extLst>
          </p:cNvPr>
          <p:cNvSpPr txBox="1"/>
          <p:nvPr/>
        </p:nvSpPr>
        <p:spPr>
          <a:xfrm>
            <a:off x="9156199" y="2568088"/>
            <a:ext cx="999171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Yi Ding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Sr. Director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sym typeface="Helvetica Neue"/>
              </a:rPr>
              <a:t>Program Mgt Office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0C223DE3-59C4-42D5-8359-D5A5576B9E6A}"/>
              </a:ext>
            </a:extLst>
          </p:cNvPr>
          <p:cNvCxnSpPr>
            <a:cxnSpLocks/>
          </p:cNvCxnSpPr>
          <p:nvPr/>
        </p:nvCxnSpPr>
        <p:spPr>
          <a:xfrm>
            <a:off x="9678863" y="1655329"/>
            <a:ext cx="1" cy="296168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015CB9B4-48D1-430B-9662-75355EF51EC1}"/>
              </a:ext>
            </a:extLst>
          </p:cNvPr>
          <p:cNvCxnSpPr>
            <a:cxnSpLocks/>
            <a:endCxn id="90" idx="0"/>
          </p:cNvCxnSpPr>
          <p:nvPr/>
        </p:nvCxnSpPr>
        <p:spPr>
          <a:xfrm>
            <a:off x="8276997" y="1675788"/>
            <a:ext cx="0" cy="279050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AD1D91A-5BF6-46A3-A50E-4215A6BFE98E}"/>
              </a:ext>
            </a:extLst>
          </p:cNvPr>
          <p:cNvCxnSpPr>
            <a:cxnSpLocks/>
          </p:cNvCxnSpPr>
          <p:nvPr/>
        </p:nvCxnSpPr>
        <p:spPr>
          <a:xfrm flipH="1">
            <a:off x="5877284" y="1257741"/>
            <a:ext cx="8458" cy="2349201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10880AF5-F11F-4685-AE11-EDBFA50E1D72}"/>
              </a:ext>
            </a:extLst>
          </p:cNvPr>
          <p:cNvSpPr/>
          <p:nvPr/>
        </p:nvSpPr>
        <p:spPr>
          <a:xfrm>
            <a:off x="168966" y="5601750"/>
            <a:ext cx="1087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</a:rPr>
              <a:t>Rick Coulson,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</a:rPr>
              <a:t>Sr Fellow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</a:endParaRP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54D8ED97-1A5B-4DF3-85D0-AC5FD8010666}"/>
              </a:ext>
            </a:extLst>
          </p:cNvPr>
          <p:cNvSpPr>
            <a:spLocks/>
          </p:cNvSpPr>
          <p:nvPr/>
        </p:nvSpPr>
        <p:spPr>
          <a:xfrm>
            <a:off x="894125" y="5600526"/>
            <a:ext cx="1218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 Medium"/>
              </a:rPr>
              <a:t>Frank Hady,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 Medium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sym typeface="Helvetica Neue Medium"/>
              </a:rPr>
              <a:t>Fellow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4FC02ACF-869F-4EB9-A422-5B6CD564F220}"/>
              </a:ext>
            </a:extLst>
          </p:cNvPr>
          <p:cNvCxnSpPr>
            <a:cxnSpLocks/>
          </p:cNvCxnSpPr>
          <p:nvPr/>
        </p:nvCxnSpPr>
        <p:spPr>
          <a:xfrm>
            <a:off x="5218035" y="3619247"/>
            <a:ext cx="0" cy="299666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236DE53B-CF84-4567-8C82-73F68C176F7F}"/>
              </a:ext>
            </a:extLst>
          </p:cNvPr>
          <p:cNvSpPr/>
          <p:nvPr/>
        </p:nvSpPr>
        <p:spPr>
          <a:xfrm>
            <a:off x="2191400" y="5052366"/>
            <a:ext cx="855897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  <a:sym typeface="Helvetica Neue Medium"/>
              </a:rPr>
              <a:t>Architecture</a:t>
            </a:r>
            <a:b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  <a:sym typeface="Helvetica Neue Medium"/>
              </a:rPr>
            </a:b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</a:rPr>
              <a:t>Team </a:t>
            </a: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A4C9A938-CC9D-4EB3-934E-14DDC3D4A064}"/>
              </a:ext>
            </a:extLst>
          </p:cNvPr>
          <p:cNvCxnSpPr>
            <a:cxnSpLocks/>
          </p:cNvCxnSpPr>
          <p:nvPr/>
        </p:nvCxnSpPr>
        <p:spPr>
          <a:xfrm flipV="1">
            <a:off x="2215731" y="4365195"/>
            <a:ext cx="941176" cy="1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DA1E7CDE-9F32-4506-94F1-25764FBC479E}"/>
              </a:ext>
            </a:extLst>
          </p:cNvPr>
          <p:cNvCxnSpPr>
            <a:cxnSpLocks/>
          </p:cNvCxnSpPr>
          <p:nvPr/>
        </p:nvCxnSpPr>
        <p:spPr>
          <a:xfrm>
            <a:off x="3157334" y="4365196"/>
            <a:ext cx="25118" cy="1469848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379707B-234B-42AB-A0BB-7492E0EE8E6E}"/>
              </a:ext>
            </a:extLst>
          </p:cNvPr>
          <p:cNvSpPr/>
          <p:nvPr/>
        </p:nvSpPr>
        <p:spPr>
          <a:xfrm>
            <a:off x="2186048" y="5581128"/>
            <a:ext cx="855896" cy="5078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  <a:sym typeface="Helvetica Neue Medium"/>
              </a:rPr>
              <a:t>Firmware Design</a:t>
            </a:r>
            <a:b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  <a:sym typeface="Helvetica Neue Medium"/>
              </a:rPr>
            </a:b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</a:rPr>
              <a:t>Team 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79484EE5-4FE8-44F5-BEFB-B506A6F501DC}"/>
              </a:ext>
            </a:extLst>
          </p:cNvPr>
          <p:cNvCxnSpPr>
            <a:cxnSpLocks/>
            <a:endCxn id="137" idx="3"/>
          </p:cNvCxnSpPr>
          <p:nvPr/>
        </p:nvCxnSpPr>
        <p:spPr>
          <a:xfrm flipH="1">
            <a:off x="3041944" y="5835044"/>
            <a:ext cx="134168" cy="0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486B60D3-F886-4712-B5DF-9B60783D99B2}"/>
              </a:ext>
            </a:extLst>
          </p:cNvPr>
          <p:cNvCxnSpPr>
            <a:cxnSpLocks/>
          </p:cNvCxnSpPr>
          <p:nvPr/>
        </p:nvCxnSpPr>
        <p:spPr>
          <a:xfrm>
            <a:off x="1706880" y="5245026"/>
            <a:ext cx="498704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</a:ln>
          <a:effectLst/>
        </p:spPr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EDBBFCF7-5751-4E43-8375-22F01008A666}"/>
              </a:ext>
            </a:extLst>
          </p:cNvPr>
          <p:cNvCxnSpPr>
            <a:cxnSpLocks/>
            <a:endCxn id="70" idx="0"/>
          </p:cNvCxnSpPr>
          <p:nvPr/>
        </p:nvCxnSpPr>
        <p:spPr>
          <a:xfrm>
            <a:off x="3882674" y="3634139"/>
            <a:ext cx="0" cy="254684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pic>
        <p:nvPicPr>
          <p:cNvPr id="206" name="Picture 4" descr="image003">
            <a:extLst>
              <a:ext uri="{FF2B5EF4-FFF2-40B4-BE49-F238E27FC236}">
                <a16:creationId xmlns:a16="http://schemas.microsoft.com/office/drawing/2014/main" id="{EC3F0EA8-8E2D-4F41-8D31-4E3E09B7D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11815" b="48316"/>
          <a:stretch/>
        </p:blipFill>
        <p:spPr bwMode="auto">
          <a:xfrm>
            <a:off x="9779302" y="3883475"/>
            <a:ext cx="623739" cy="575634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7F94A486-7145-4D0B-8A8D-11083B34C2A8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1903862" y="3634139"/>
            <a:ext cx="0" cy="254684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B2D851E9-6B1A-4301-9C29-A4A45DF20E8F}"/>
              </a:ext>
            </a:extLst>
          </p:cNvPr>
          <p:cNvCxnSpPr>
            <a:cxnSpLocks/>
          </p:cNvCxnSpPr>
          <p:nvPr/>
        </p:nvCxnSpPr>
        <p:spPr>
          <a:xfrm>
            <a:off x="4203910" y="4383684"/>
            <a:ext cx="490757" cy="0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9BD5C5DE-7E62-4AF7-A74D-EC37765BAB90}"/>
              </a:ext>
            </a:extLst>
          </p:cNvPr>
          <p:cNvCxnSpPr>
            <a:cxnSpLocks/>
          </p:cNvCxnSpPr>
          <p:nvPr/>
        </p:nvCxnSpPr>
        <p:spPr>
          <a:xfrm>
            <a:off x="4694667" y="4383684"/>
            <a:ext cx="15538" cy="1485685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66BE200-8EBA-483D-A789-8227D33DB13B}"/>
              </a:ext>
            </a:extLst>
          </p:cNvPr>
          <p:cNvSpPr>
            <a:spLocks noChangeAspect="1"/>
          </p:cNvSpPr>
          <p:nvPr/>
        </p:nvSpPr>
        <p:spPr>
          <a:xfrm>
            <a:off x="3720643" y="4975275"/>
            <a:ext cx="859536" cy="5078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  <a:sym typeface="Helvetica Neue Medium"/>
              </a:rPr>
              <a:t>Hardware Design</a:t>
            </a:r>
            <a:b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  <a:sym typeface="Helvetica Neue Medium"/>
              </a:rPr>
            </a:b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</a:rPr>
              <a:t>Team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6272C654-1392-4FE3-B1F8-1D47F88C11CF}"/>
              </a:ext>
            </a:extLst>
          </p:cNvPr>
          <p:cNvCxnSpPr>
            <a:cxnSpLocks/>
            <a:stCxn id="195" idx="3"/>
          </p:cNvCxnSpPr>
          <p:nvPr/>
        </p:nvCxnSpPr>
        <p:spPr>
          <a:xfrm>
            <a:off x="4580179" y="5229191"/>
            <a:ext cx="114488" cy="0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37A559FF-0651-4EB0-A674-4E375CC9CAFC}"/>
              </a:ext>
            </a:extLst>
          </p:cNvPr>
          <p:cNvCxnSpPr>
            <a:cxnSpLocks/>
            <a:endCxn id="137" idx="3"/>
          </p:cNvCxnSpPr>
          <p:nvPr/>
        </p:nvCxnSpPr>
        <p:spPr>
          <a:xfrm flipV="1">
            <a:off x="3035604" y="5835044"/>
            <a:ext cx="6340" cy="2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219" name="Rectangle 218">
            <a:extLst>
              <a:ext uri="{FF2B5EF4-FFF2-40B4-BE49-F238E27FC236}">
                <a16:creationId xmlns:a16="http://schemas.microsoft.com/office/drawing/2014/main" id="{098B5C6B-946D-47A0-97AE-B09A4640CA59}"/>
              </a:ext>
            </a:extLst>
          </p:cNvPr>
          <p:cNvSpPr/>
          <p:nvPr/>
        </p:nvSpPr>
        <p:spPr>
          <a:xfrm>
            <a:off x="9344802" y="4468316"/>
            <a:ext cx="1538340" cy="34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David Tuhy</a:t>
            </a:r>
            <a:r>
              <a:rPr lang="en-US" sz="1000">
                <a:solidFill>
                  <a:srgbClr val="FFFFFF"/>
                </a:solidFill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,</a:t>
            </a:r>
            <a:br>
              <a:rPr lang="en-US" sz="1000">
                <a:solidFill>
                  <a:srgbClr val="FFFFFF"/>
                </a:solidFill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Intel Clear" panose="020B0604020203020204" pitchFamily="34" charset="0"/>
                <a:cs typeface="Intel Clear" panose="020B0604020203020204" pitchFamily="34" charset="0"/>
              </a:rPr>
              <a:t>VP/GM </a:t>
            </a:r>
          </a:p>
        </p:txBody>
      </p:sp>
      <p:pic>
        <p:nvPicPr>
          <p:cNvPr id="258" name="Picture 2">
            <a:extLst>
              <a:ext uri="{FF2B5EF4-FFF2-40B4-BE49-F238E27FC236}">
                <a16:creationId xmlns:a16="http://schemas.microsoft.com/office/drawing/2014/main" id="{95D5D260-AF21-4773-93AF-FF4771733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005" y="3878283"/>
            <a:ext cx="621792" cy="576072"/>
          </a:xfrm>
          <a:prstGeom prst="rect">
            <a:avLst/>
          </a:prstGeom>
          <a:ln w="9525">
            <a:solidFill>
              <a:srgbClr val="F6CB4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6" name="Rectangle 225">
            <a:extLst>
              <a:ext uri="{FF2B5EF4-FFF2-40B4-BE49-F238E27FC236}">
                <a16:creationId xmlns:a16="http://schemas.microsoft.com/office/drawing/2014/main" id="{F6DB2727-3F2C-45D4-AA97-B2FA5983AAF6}"/>
              </a:ext>
            </a:extLst>
          </p:cNvPr>
          <p:cNvSpPr/>
          <p:nvPr/>
        </p:nvSpPr>
        <p:spPr>
          <a:xfrm>
            <a:off x="10297011" y="4470542"/>
            <a:ext cx="1018467" cy="34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Bert Blaha,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VP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F24803AE-569C-4EA1-B166-660926971094}"/>
              </a:ext>
            </a:extLst>
          </p:cNvPr>
          <p:cNvSpPr/>
          <p:nvPr/>
        </p:nvSpPr>
        <p:spPr>
          <a:xfrm>
            <a:off x="3707884" y="5597368"/>
            <a:ext cx="86752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  <a:sym typeface="Helvetica Neue Medium"/>
              </a:rPr>
              <a:t>ASIC Design</a:t>
            </a:r>
            <a:b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  <a:sym typeface="Helvetica Neue Medium"/>
              </a:rPr>
            </a:b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(Body)"/>
                <a:sym typeface="Helvetica Neue Medium"/>
              </a:rPr>
              <a:t>Team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0F4A4534-5E7C-49EF-A401-DA35EE770A20}"/>
              </a:ext>
            </a:extLst>
          </p:cNvPr>
          <p:cNvCxnSpPr>
            <a:cxnSpLocks/>
          </p:cNvCxnSpPr>
          <p:nvPr/>
        </p:nvCxnSpPr>
        <p:spPr>
          <a:xfrm>
            <a:off x="4584307" y="5869369"/>
            <a:ext cx="121904" cy="3133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BBE4678B-0C68-4BB8-8ED8-1CC3AC5BD6B1}"/>
              </a:ext>
            </a:extLst>
          </p:cNvPr>
          <p:cNvSpPr txBox="1"/>
          <p:nvPr/>
        </p:nvSpPr>
        <p:spPr>
          <a:xfrm>
            <a:off x="6131815" y="5178288"/>
            <a:ext cx="4631635" cy="107342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pic>
        <p:nvPicPr>
          <p:cNvPr id="87" name="Picture 6" descr="Alper Ilkbahar - Vice President &amp; General Manager, Data Center Memory and  Storage Solutions - Intel Corporation | LinkedIn">
            <a:extLst>
              <a:ext uri="{FF2B5EF4-FFF2-40B4-BE49-F238E27FC236}">
                <a16:creationId xmlns:a16="http://schemas.microsoft.com/office/drawing/2014/main" id="{CB981973-FE8E-49E4-8446-DCFF6AF8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04" y="639319"/>
            <a:ext cx="662032" cy="662032"/>
          </a:xfrm>
          <a:prstGeom prst="rect">
            <a:avLst/>
          </a:prstGeom>
          <a:noFill/>
          <a:ln w="127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7D68AD-B206-403F-96A0-88C986FBADF7}"/>
              </a:ext>
            </a:extLst>
          </p:cNvPr>
          <p:cNvSpPr/>
          <p:nvPr/>
        </p:nvSpPr>
        <p:spPr>
          <a:xfrm>
            <a:off x="9729216" y="3828288"/>
            <a:ext cx="1402080" cy="124358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C96A31-547B-41A5-868C-33FA55B51870}"/>
              </a:ext>
            </a:extLst>
          </p:cNvPr>
          <p:cNvSpPr/>
          <p:nvPr/>
        </p:nvSpPr>
        <p:spPr>
          <a:xfrm>
            <a:off x="9643872" y="4746581"/>
            <a:ext cx="1670304" cy="34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78">
              <a:lnSpc>
                <a:spcPct val="80000"/>
              </a:lnSpc>
              <a:defRPr/>
            </a:pPr>
            <a:r>
              <a:rPr lang="en-US" sz="1000">
                <a:solidFill>
                  <a:srgbClr val="00C7FD"/>
                </a:solidFill>
                <a:ea typeface="Intel Clear" panose="020B0604020203020204" pitchFamily="34" charset="0"/>
                <a:cs typeface="Intel Clear" panose="020B0604020203020204" pitchFamily="34" charset="0"/>
              </a:rPr>
              <a:t>Strategic Business Development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FD9784F-3634-4B7B-8E7C-8AC742560C42}"/>
              </a:ext>
            </a:extLst>
          </p:cNvPr>
          <p:cNvCxnSpPr>
            <a:cxnSpLocks/>
          </p:cNvCxnSpPr>
          <p:nvPr/>
        </p:nvCxnSpPr>
        <p:spPr>
          <a:xfrm>
            <a:off x="1073216" y="3608832"/>
            <a:ext cx="0" cy="1243584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255D2F3-C01C-408D-8FCC-D8F6F4320181}"/>
              </a:ext>
            </a:extLst>
          </p:cNvPr>
          <p:cNvCxnSpPr>
            <a:cxnSpLocks/>
          </p:cNvCxnSpPr>
          <p:nvPr/>
        </p:nvCxnSpPr>
        <p:spPr>
          <a:xfrm>
            <a:off x="1420838" y="4852416"/>
            <a:ext cx="0" cy="217784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50842F42-706E-451A-A557-5470F03567EC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b="28027"/>
          <a:stretch/>
        </p:blipFill>
        <p:spPr>
          <a:xfrm>
            <a:off x="1157100" y="5051426"/>
            <a:ext cx="621792" cy="576072"/>
          </a:xfrm>
          <a:prstGeom prst="rect">
            <a:avLst/>
          </a:prstGeom>
          <a:ln w="9525">
            <a:solidFill>
              <a:srgbClr val="F6CB4B"/>
            </a:solidFill>
          </a:ln>
        </p:spPr>
      </p:pic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6081B14-B6E6-4035-9688-C615A98C3BE1}"/>
              </a:ext>
            </a:extLst>
          </p:cNvPr>
          <p:cNvCxnSpPr>
            <a:cxnSpLocks/>
          </p:cNvCxnSpPr>
          <p:nvPr/>
        </p:nvCxnSpPr>
        <p:spPr>
          <a:xfrm flipV="1">
            <a:off x="719798" y="4852416"/>
            <a:ext cx="0" cy="188976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CAB9A73-D2E5-4EFB-BC10-6B214E96A34A}"/>
              </a:ext>
            </a:extLst>
          </p:cNvPr>
          <p:cNvCxnSpPr>
            <a:cxnSpLocks/>
          </p:cNvCxnSpPr>
          <p:nvPr/>
        </p:nvCxnSpPr>
        <p:spPr>
          <a:xfrm>
            <a:off x="719328" y="4846779"/>
            <a:ext cx="707136" cy="0"/>
          </a:xfrm>
          <a:prstGeom prst="line">
            <a:avLst/>
          </a:prstGeom>
          <a:noFill/>
          <a:ln w="19050" cap="flat" cmpd="sng" algn="ctr">
            <a:solidFill>
              <a:srgbClr val="F6CB4B"/>
            </a:solidFill>
            <a:prstDash val="soli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3ED0AAA-A607-44A3-AB48-23E21DF83FFD}"/>
              </a:ext>
            </a:extLst>
          </p:cNvPr>
          <p:cNvSpPr/>
          <p:nvPr/>
        </p:nvSpPr>
        <p:spPr>
          <a:xfrm>
            <a:off x="269660" y="5898082"/>
            <a:ext cx="16738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C7FD"/>
                </a:solidFill>
                <a:latin typeface="Intel Clear"/>
                <a:ea typeface="Intel Clear" panose="020B0604020203020204" pitchFamily="34" charset="0"/>
                <a:cs typeface="Intel Clear" panose="020B0604020203020204" pitchFamily="34" charset="0"/>
                <a:sym typeface="Helvetica Neue Medium"/>
              </a:rPr>
              <a:t>Tech Leadership Advisors</a:t>
            </a:r>
            <a:endParaRPr lang="en-US" sz="1000">
              <a:solidFill>
                <a:srgbClr val="00C7FD"/>
              </a:solidFill>
              <a:latin typeface="Intel Clear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A50C51-1412-480A-BF7B-0F579A732D89}"/>
              </a:ext>
            </a:extLst>
          </p:cNvPr>
          <p:cNvSpPr txBox="1"/>
          <p:nvPr/>
        </p:nvSpPr>
        <p:spPr>
          <a:xfrm>
            <a:off x="156410" y="676906"/>
            <a:ext cx="397865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New Level One Org Structure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669FF6A-48B4-4C59-97D2-CAE3EF2767AC}"/>
              </a:ext>
            </a:extLst>
          </p:cNvPr>
          <p:cNvCxnSpPr>
            <a:endCxn id="238" idx="1"/>
          </p:cNvCxnSpPr>
          <p:nvPr/>
        </p:nvCxnSpPr>
        <p:spPr>
          <a:xfrm rot="16200000" flipH="1">
            <a:off x="4962176" y="4545362"/>
            <a:ext cx="2080862" cy="258416"/>
          </a:xfrm>
          <a:prstGeom prst="bentConnector2">
            <a:avLst/>
          </a:prstGeom>
          <a:noFill/>
          <a:ln w="9525" cap="flat">
            <a:solidFill>
              <a:schemeClr val="tx1"/>
            </a:solidFill>
            <a:prstDash val="lg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384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E0332D-A43F-4B33-8AAC-0BB9A3E3B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b="12432"/>
          <a:stretch/>
        </p:blipFill>
        <p:spPr>
          <a:xfrm>
            <a:off x="308769" y="761610"/>
            <a:ext cx="11364911" cy="4888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913E4C-D8CD-4C95-A1C8-5DD26D743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987"/>
          <a:stretch/>
        </p:blipFill>
        <p:spPr>
          <a:xfrm>
            <a:off x="308769" y="761611"/>
            <a:ext cx="11364911" cy="1619640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57AFEA4C-B830-4358-91F9-F8A22C61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14" y="141392"/>
            <a:ext cx="11010816" cy="952499"/>
          </a:xfrm>
        </p:spPr>
        <p:txBody>
          <a:bodyPr/>
          <a:lstStyle/>
          <a:p>
            <a:r>
              <a:rPr lang="en-US"/>
              <a:t>IOG 5 Year NDA Internal 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3787E-0FB8-48C5-AC53-9BC3369A8632}"/>
              </a:ext>
            </a:extLst>
          </p:cNvPr>
          <p:cNvSpPr txBox="1"/>
          <p:nvPr/>
        </p:nvSpPr>
        <p:spPr>
          <a:xfrm>
            <a:off x="8144669" y="257123"/>
            <a:ext cx="3974756" cy="307777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For IOG BU Communication Only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619541-D038-46E7-AF10-C9FBC109A5BD}"/>
              </a:ext>
            </a:extLst>
          </p:cNvPr>
          <p:cNvGrpSpPr/>
          <p:nvPr/>
        </p:nvGrpSpPr>
        <p:grpSpPr>
          <a:xfrm>
            <a:off x="11106710" y="2513410"/>
            <a:ext cx="892771" cy="1865227"/>
            <a:chOff x="11773460" y="2513410"/>
            <a:chExt cx="892771" cy="1865227"/>
          </a:xfrm>
        </p:grpSpPr>
        <p:sp>
          <p:nvSpPr>
            <p:cNvPr id="10" name="Rounded Rectangle 98">
              <a:extLst>
                <a:ext uri="{FF2B5EF4-FFF2-40B4-BE49-F238E27FC236}">
                  <a16:creationId xmlns:a16="http://schemas.microsoft.com/office/drawing/2014/main" id="{7BAF2D81-67CA-45BB-ACD0-57A2CE7E1335}"/>
                </a:ext>
              </a:extLst>
            </p:cNvPr>
            <p:cNvSpPr/>
            <p:nvPr/>
          </p:nvSpPr>
          <p:spPr>
            <a:xfrm>
              <a:off x="11773467" y="2573328"/>
              <a:ext cx="892764" cy="180530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12700" cmpd="sng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sym typeface="Helvetica Neue"/>
              </a:endParaRP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FF4F318E-CE0C-4096-BB7A-A3621D0EA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9353" y="3022516"/>
              <a:ext cx="800992" cy="142541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20s</a:t>
              </a: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4216B816-DCF1-4AB6-B082-F490C5FC7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7959" y="3201609"/>
              <a:ext cx="803780" cy="141796"/>
            </a:xfrm>
            <a:prstGeom prst="rect">
              <a:avLst/>
            </a:prstGeom>
            <a:solidFill>
              <a:srgbClr val="C000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ATF</a:t>
              </a: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3EE09531-4634-4D8D-976F-0CD99B148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380318"/>
              <a:ext cx="802497" cy="1417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BWF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69D52-CD7E-4455-9E1C-12888A7627E2}"/>
                </a:ext>
              </a:extLst>
            </p:cNvPr>
            <p:cNvSpPr txBox="1"/>
            <p:nvPr/>
          </p:nvSpPr>
          <p:spPr>
            <a:xfrm>
              <a:off x="11773460" y="3769241"/>
              <a:ext cx="892764" cy="56547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Left Edge of Box = </a:t>
              </a:r>
              <a:b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</a:b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Lead product PRQ</a:t>
              </a:r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6C0AFE94-2683-4D65-90E9-DB14C2C3A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240" y="2829841"/>
              <a:ext cx="803218" cy="140749"/>
            </a:xfrm>
            <a:prstGeom prst="rect">
              <a:avLst/>
            </a:prstGeom>
            <a:solidFill>
              <a:srgbClr val="FFC000"/>
            </a:solidFill>
            <a:ln w="6350" algn="ctr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10s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0C9B3D-07F3-4D09-995F-D1882520D8CD}"/>
                </a:ext>
              </a:extLst>
            </p:cNvPr>
            <p:cNvSpPr txBox="1"/>
            <p:nvPr/>
          </p:nvSpPr>
          <p:spPr>
            <a:xfrm>
              <a:off x="11773467" y="2513410"/>
              <a:ext cx="740452" cy="2334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Key:</a:t>
              </a: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0EC7267A-1665-4605-9DC4-13F8EF286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568825"/>
              <a:ext cx="802497" cy="141796"/>
            </a:xfrm>
            <a:prstGeom prst="rect">
              <a:avLst/>
            </a:prstGeom>
            <a:solidFill>
              <a:schemeClr val="bg1"/>
            </a:solidFill>
            <a:ln w="6350" cmpd="sng" algn="ctr">
              <a:solidFill>
                <a:srgbClr val="595959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Evaluating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63AF46-101B-474F-8F9F-9E0B73697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9" y="5650029"/>
            <a:ext cx="11363929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CD0DA3-E8CE-4314-ADA1-9476BDDAE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768" y="761611"/>
            <a:ext cx="11364911" cy="5582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913E4C-D8CD-4C95-A1C8-5DD26D743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45565"/>
          <a:stretch/>
        </p:blipFill>
        <p:spPr>
          <a:xfrm>
            <a:off x="308769" y="761611"/>
            <a:ext cx="11364911" cy="3038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E0332D-A43F-4B33-8AAC-0BB9A3E3B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9476" b="71328"/>
          <a:stretch/>
        </p:blipFill>
        <p:spPr>
          <a:xfrm>
            <a:off x="308769" y="1290601"/>
            <a:ext cx="11364911" cy="1071599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57AFEA4C-B830-4358-91F9-F8A22C61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14" y="141392"/>
            <a:ext cx="11010816" cy="952499"/>
          </a:xfrm>
        </p:spPr>
        <p:txBody>
          <a:bodyPr/>
          <a:lstStyle/>
          <a:p>
            <a:r>
              <a:rPr lang="en-US"/>
              <a:t>IOG 5 Year NDA Internal 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3787E-0FB8-48C5-AC53-9BC3369A8632}"/>
              </a:ext>
            </a:extLst>
          </p:cNvPr>
          <p:cNvSpPr txBox="1"/>
          <p:nvPr/>
        </p:nvSpPr>
        <p:spPr>
          <a:xfrm>
            <a:off x="8144669" y="257123"/>
            <a:ext cx="3974756" cy="307777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For IOG BU Communication Only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6ADBCB-FDA1-41DF-B319-E5917CB190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45565"/>
          <a:stretch/>
        </p:blipFill>
        <p:spPr>
          <a:xfrm>
            <a:off x="308769" y="761611"/>
            <a:ext cx="11364911" cy="30388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9F86922-7C4C-486B-BF19-52A7697C3570}"/>
              </a:ext>
            </a:extLst>
          </p:cNvPr>
          <p:cNvSpPr/>
          <p:nvPr/>
        </p:nvSpPr>
        <p:spPr>
          <a:xfrm>
            <a:off x="5172073" y="3321737"/>
            <a:ext cx="1581149" cy="129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S26A/S25D, CXL 1.1 buffer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DD68C4-05DC-4E63-A77E-2B3133091553}"/>
              </a:ext>
            </a:extLst>
          </p:cNvPr>
          <p:cNvSpPr/>
          <p:nvPr/>
        </p:nvSpPr>
        <p:spPr>
          <a:xfrm>
            <a:off x="4010023" y="2797020"/>
            <a:ext cx="1581149" cy="129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S26A/S25D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353D67-C397-4883-8AF1-97A77127D820}"/>
              </a:ext>
            </a:extLst>
          </p:cNvPr>
          <p:cNvGrpSpPr/>
          <p:nvPr/>
        </p:nvGrpSpPr>
        <p:grpSpPr>
          <a:xfrm>
            <a:off x="11106710" y="2513410"/>
            <a:ext cx="892771" cy="1865227"/>
            <a:chOff x="11773460" y="2513410"/>
            <a:chExt cx="892771" cy="1865227"/>
          </a:xfrm>
        </p:grpSpPr>
        <p:sp>
          <p:nvSpPr>
            <p:cNvPr id="10" name="Rounded Rectangle 98">
              <a:extLst>
                <a:ext uri="{FF2B5EF4-FFF2-40B4-BE49-F238E27FC236}">
                  <a16:creationId xmlns:a16="http://schemas.microsoft.com/office/drawing/2014/main" id="{475ECF71-D464-44CC-90A0-06B175046F97}"/>
                </a:ext>
              </a:extLst>
            </p:cNvPr>
            <p:cNvSpPr/>
            <p:nvPr/>
          </p:nvSpPr>
          <p:spPr>
            <a:xfrm>
              <a:off x="11773467" y="2573328"/>
              <a:ext cx="892764" cy="180530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12700" cmpd="sng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sym typeface="Helvetica Neue"/>
              </a:endParaRP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B0645B19-ECCE-43B8-BC72-FF6FFFBC9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9353" y="3022516"/>
              <a:ext cx="800992" cy="142541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20s</a:t>
              </a: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4AC9C1BC-6D08-4033-A255-C0DF672A5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7959" y="3201609"/>
              <a:ext cx="803780" cy="141796"/>
            </a:xfrm>
            <a:prstGeom prst="rect">
              <a:avLst/>
            </a:prstGeom>
            <a:solidFill>
              <a:srgbClr val="C000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ATF</a:t>
              </a: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E4FABDC8-1F72-4775-B855-1A8CDAF2A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380318"/>
              <a:ext cx="802497" cy="1417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BWF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774CB1-3102-42DF-8D02-5A52C02FB1AB}"/>
                </a:ext>
              </a:extLst>
            </p:cNvPr>
            <p:cNvSpPr txBox="1"/>
            <p:nvPr/>
          </p:nvSpPr>
          <p:spPr>
            <a:xfrm>
              <a:off x="11773460" y="3769241"/>
              <a:ext cx="892764" cy="56547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Left Edge of Box = </a:t>
              </a:r>
              <a:b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</a:b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Lead product PRQ</a:t>
              </a:r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86160B35-E078-4CE6-A29A-BE25D2E7E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240" y="2829841"/>
              <a:ext cx="803218" cy="140749"/>
            </a:xfrm>
            <a:prstGeom prst="rect">
              <a:avLst/>
            </a:prstGeom>
            <a:solidFill>
              <a:srgbClr val="FFC000"/>
            </a:solidFill>
            <a:ln w="6350" algn="ctr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10s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4E97C8-BB21-405E-A3F7-E282CFDA4ED2}"/>
                </a:ext>
              </a:extLst>
            </p:cNvPr>
            <p:cNvSpPr txBox="1"/>
            <p:nvPr/>
          </p:nvSpPr>
          <p:spPr>
            <a:xfrm>
              <a:off x="11773467" y="2513410"/>
              <a:ext cx="740452" cy="2334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Key:</a:t>
              </a: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6430A561-B83C-4AC9-B143-5C9D7B2B9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568825"/>
              <a:ext cx="802497" cy="141796"/>
            </a:xfrm>
            <a:prstGeom prst="rect">
              <a:avLst/>
            </a:prstGeom>
            <a:solidFill>
              <a:schemeClr val="bg1"/>
            </a:solidFill>
            <a:ln w="6350" cmpd="sng" algn="ctr">
              <a:solidFill>
                <a:srgbClr val="595959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Evaluating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E7812E1-1BD0-45A3-923A-C7B896255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9476" b="71328"/>
          <a:stretch/>
        </p:blipFill>
        <p:spPr>
          <a:xfrm>
            <a:off x="308768" y="1280235"/>
            <a:ext cx="11364911" cy="10715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30ABAE-5998-4084-B569-6E7E90799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9" y="5650029"/>
            <a:ext cx="11363929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913E4C-D8CD-4C95-A1C8-5DD26D743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45565"/>
          <a:stretch/>
        </p:blipFill>
        <p:spPr>
          <a:xfrm>
            <a:off x="308769" y="761611"/>
            <a:ext cx="11364911" cy="3038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E0332D-A43F-4B33-8AAC-0BB9A3E3B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t="9475" b="9"/>
          <a:stretch/>
        </p:blipFill>
        <p:spPr>
          <a:xfrm>
            <a:off x="308769" y="1290600"/>
            <a:ext cx="11364911" cy="5053049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57AFEA4C-B830-4358-91F9-F8A22C61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14" y="141392"/>
            <a:ext cx="11010816" cy="952499"/>
          </a:xfrm>
        </p:spPr>
        <p:txBody>
          <a:bodyPr/>
          <a:lstStyle/>
          <a:p>
            <a:r>
              <a:rPr lang="en-US"/>
              <a:t>IOG 5 Year NDA Internal 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3787E-0FB8-48C5-AC53-9BC3369A8632}"/>
              </a:ext>
            </a:extLst>
          </p:cNvPr>
          <p:cNvSpPr txBox="1"/>
          <p:nvPr/>
        </p:nvSpPr>
        <p:spPr>
          <a:xfrm>
            <a:off x="8144669" y="257123"/>
            <a:ext cx="3974756" cy="307777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For IOG BU Communication 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CD0DA3-E8CE-4314-ADA1-9476BDDAED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436" b="12463"/>
          <a:stretch/>
        </p:blipFill>
        <p:spPr>
          <a:xfrm>
            <a:off x="308768" y="3800476"/>
            <a:ext cx="11364911" cy="18478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6147D8-09CE-407B-B1F4-224229E68E07}"/>
              </a:ext>
            </a:extLst>
          </p:cNvPr>
          <p:cNvGrpSpPr/>
          <p:nvPr/>
        </p:nvGrpSpPr>
        <p:grpSpPr>
          <a:xfrm>
            <a:off x="11106710" y="2513410"/>
            <a:ext cx="892771" cy="1865227"/>
            <a:chOff x="11773460" y="2513410"/>
            <a:chExt cx="892771" cy="1865227"/>
          </a:xfrm>
        </p:grpSpPr>
        <p:sp>
          <p:nvSpPr>
            <p:cNvPr id="10" name="Rounded Rectangle 98">
              <a:extLst>
                <a:ext uri="{FF2B5EF4-FFF2-40B4-BE49-F238E27FC236}">
                  <a16:creationId xmlns:a16="http://schemas.microsoft.com/office/drawing/2014/main" id="{74C7BF21-5759-4920-9544-9A00431E9058}"/>
                </a:ext>
              </a:extLst>
            </p:cNvPr>
            <p:cNvSpPr/>
            <p:nvPr/>
          </p:nvSpPr>
          <p:spPr>
            <a:xfrm>
              <a:off x="11773467" y="2573328"/>
              <a:ext cx="892764" cy="180530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12700" cmpd="sng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sym typeface="Helvetica Neue"/>
              </a:endParaRP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4EE3ABD3-8B77-4BF1-8696-269C0193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9353" y="3022516"/>
              <a:ext cx="800992" cy="142541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20s</a:t>
              </a: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069F38F6-F351-41CA-8416-CA9E29C18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7959" y="3201609"/>
              <a:ext cx="803780" cy="141796"/>
            </a:xfrm>
            <a:prstGeom prst="rect">
              <a:avLst/>
            </a:prstGeom>
            <a:solidFill>
              <a:srgbClr val="C000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ATF</a:t>
              </a: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D7F6A281-7684-4080-84ED-2BEB6DFE2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380318"/>
              <a:ext cx="802497" cy="1417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BWF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EDA3B7-15B2-4BEA-91F1-7FE4503061D6}"/>
                </a:ext>
              </a:extLst>
            </p:cNvPr>
            <p:cNvSpPr txBox="1"/>
            <p:nvPr/>
          </p:nvSpPr>
          <p:spPr>
            <a:xfrm>
              <a:off x="11773460" y="3769241"/>
              <a:ext cx="892764" cy="56547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Left Edge of Box = </a:t>
              </a:r>
              <a:b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</a:b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Lead product PRQ</a:t>
              </a:r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06AA7C24-B460-4F69-B0EA-DC375BAFD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240" y="2829841"/>
              <a:ext cx="803218" cy="140749"/>
            </a:xfrm>
            <a:prstGeom prst="rect">
              <a:avLst/>
            </a:prstGeom>
            <a:solidFill>
              <a:srgbClr val="FFC000"/>
            </a:solidFill>
            <a:ln w="6350" algn="ctr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10s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41907B-7A05-4598-A2C9-4E0D8C4DF5BA}"/>
                </a:ext>
              </a:extLst>
            </p:cNvPr>
            <p:cNvSpPr txBox="1"/>
            <p:nvPr/>
          </p:nvSpPr>
          <p:spPr>
            <a:xfrm>
              <a:off x="11773467" y="2513410"/>
              <a:ext cx="740452" cy="2334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Key:</a:t>
              </a: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42C53329-AA6A-403A-82A1-150363557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568825"/>
              <a:ext cx="802497" cy="141796"/>
            </a:xfrm>
            <a:prstGeom prst="rect">
              <a:avLst/>
            </a:prstGeom>
            <a:solidFill>
              <a:schemeClr val="bg1"/>
            </a:solidFill>
            <a:ln w="6350" cmpd="sng" algn="ctr">
              <a:solidFill>
                <a:srgbClr val="595959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Evaluating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6391A54-74E2-4B8A-B7DD-7A22A38DF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9" y="5650029"/>
            <a:ext cx="11363929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913E4C-D8CD-4C95-A1C8-5DD26D743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5565"/>
          <a:stretch/>
        </p:blipFill>
        <p:spPr>
          <a:xfrm>
            <a:off x="308769" y="761611"/>
            <a:ext cx="11364911" cy="3038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E0332D-A43F-4B33-8AAC-0BB9A3E3B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9475" b="9"/>
          <a:stretch/>
        </p:blipFill>
        <p:spPr>
          <a:xfrm>
            <a:off x="308769" y="1290600"/>
            <a:ext cx="11364911" cy="5053049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57AFEA4C-B830-4358-91F9-F8A22C61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14" y="141392"/>
            <a:ext cx="11010816" cy="952499"/>
          </a:xfrm>
        </p:spPr>
        <p:txBody>
          <a:bodyPr/>
          <a:lstStyle/>
          <a:p>
            <a:r>
              <a:rPr lang="en-US"/>
              <a:t>IOG 5 Year NDA Internal 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3787E-0FB8-48C5-AC53-9BC3369A8632}"/>
              </a:ext>
            </a:extLst>
          </p:cNvPr>
          <p:cNvSpPr txBox="1"/>
          <p:nvPr/>
        </p:nvSpPr>
        <p:spPr>
          <a:xfrm>
            <a:off x="8144669" y="257123"/>
            <a:ext cx="3974756" cy="307777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For IOG BU Communication Only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776D25-D759-4DC9-83B3-6B78B4C97F54}"/>
              </a:ext>
            </a:extLst>
          </p:cNvPr>
          <p:cNvGrpSpPr/>
          <p:nvPr/>
        </p:nvGrpSpPr>
        <p:grpSpPr>
          <a:xfrm>
            <a:off x="11106710" y="2513410"/>
            <a:ext cx="892771" cy="1865227"/>
            <a:chOff x="11773460" y="2513410"/>
            <a:chExt cx="892771" cy="1865227"/>
          </a:xfrm>
        </p:grpSpPr>
        <p:sp>
          <p:nvSpPr>
            <p:cNvPr id="10" name="Rounded Rectangle 98">
              <a:extLst>
                <a:ext uri="{FF2B5EF4-FFF2-40B4-BE49-F238E27FC236}">
                  <a16:creationId xmlns:a16="http://schemas.microsoft.com/office/drawing/2014/main" id="{153F9DA4-91E0-4C85-BA77-F532B9BE6EAA}"/>
                </a:ext>
              </a:extLst>
            </p:cNvPr>
            <p:cNvSpPr/>
            <p:nvPr/>
          </p:nvSpPr>
          <p:spPr>
            <a:xfrm>
              <a:off x="11773467" y="2573328"/>
              <a:ext cx="892764" cy="180530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12700" cmpd="sng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sym typeface="Helvetica Neue"/>
              </a:endParaRP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274CDDB4-B8D7-4082-8CDE-14CC37114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9353" y="3022516"/>
              <a:ext cx="800992" cy="142541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20s</a:t>
              </a: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7041AEC8-6807-4BB4-A676-0EF6EFF42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7959" y="3201609"/>
              <a:ext cx="803780" cy="141796"/>
            </a:xfrm>
            <a:prstGeom prst="rect">
              <a:avLst/>
            </a:prstGeom>
            <a:solidFill>
              <a:srgbClr val="C000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ATF</a:t>
              </a: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7DB9E0A3-03BA-4572-A9B3-C7DE01C49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380318"/>
              <a:ext cx="802497" cy="1417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BWF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52E193-50BE-45F7-9473-5E521D2D590D}"/>
                </a:ext>
              </a:extLst>
            </p:cNvPr>
            <p:cNvSpPr txBox="1"/>
            <p:nvPr/>
          </p:nvSpPr>
          <p:spPr>
            <a:xfrm>
              <a:off x="11773460" y="3769241"/>
              <a:ext cx="892764" cy="56547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Left Edge of Box = </a:t>
              </a:r>
              <a:b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</a:b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Lead product PRQ</a:t>
              </a:r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FCE8B913-596F-46EB-89A7-C4CB8271C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240" y="2829841"/>
              <a:ext cx="803218" cy="140749"/>
            </a:xfrm>
            <a:prstGeom prst="rect">
              <a:avLst/>
            </a:prstGeom>
            <a:solidFill>
              <a:srgbClr val="FFC000"/>
            </a:solidFill>
            <a:ln w="6350" algn="ctr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10s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84BC7A-F51F-487F-B1EA-7C69E8CA3414}"/>
                </a:ext>
              </a:extLst>
            </p:cNvPr>
            <p:cNvSpPr txBox="1"/>
            <p:nvPr/>
          </p:nvSpPr>
          <p:spPr>
            <a:xfrm>
              <a:off x="11773467" y="2513410"/>
              <a:ext cx="740452" cy="2334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Key:</a:t>
              </a: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8FB5C601-1843-4063-BF51-3E98A74F1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568825"/>
              <a:ext cx="802497" cy="141796"/>
            </a:xfrm>
            <a:prstGeom prst="rect">
              <a:avLst/>
            </a:prstGeom>
            <a:solidFill>
              <a:schemeClr val="bg1"/>
            </a:solidFill>
            <a:ln w="6350" cmpd="sng" algn="ctr">
              <a:solidFill>
                <a:srgbClr val="595959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Evaluating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6FEFA3-B7E3-496D-BE9B-FB312C92FE02}"/>
              </a:ext>
            </a:extLst>
          </p:cNvPr>
          <p:cNvGrpSpPr/>
          <p:nvPr/>
        </p:nvGrpSpPr>
        <p:grpSpPr>
          <a:xfrm>
            <a:off x="308768" y="5638800"/>
            <a:ext cx="11364911" cy="704848"/>
            <a:chOff x="308768" y="5638800"/>
            <a:chExt cx="11364911" cy="70484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CD0DA3-E8CE-4314-ADA1-9476BDDAE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7366" b="8"/>
            <a:stretch/>
          </p:blipFill>
          <p:spPr>
            <a:xfrm>
              <a:off x="308768" y="5638800"/>
              <a:ext cx="11364911" cy="70484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81D5D0-5EE9-4A67-BB8E-82762581CC09}"/>
                </a:ext>
              </a:extLst>
            </p:cNvPr>
            <p:cNvSpPr/>
            <p:nvPr/>
          </p:nvSpPr>
          <p:spPr>
            <a:xfrm>
              <a:off x="7387630" y="5812325"/>
              <a:ext cx="1955548" cy="353085"/>
            </a:xfrm>
            <a:prstGeom prst="rect">
              <a:avLst/>
            </a:prstGeom>
            <a:solidFill>
              <a:srgbClr val="CC0505"/>
            </a:solidFill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spc="0" normalizeH="0" baseline="0">
                  <a:ln w="19050">
                    <a:noFill/>
                  </a:ln>
                  <a:solidFill>
                    <a:srgbClr val="FFFFFF"/>
                  </a:solidFill>
                  <a:effectLst/>
                  <a:uFillTx/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 Medium"/>
                </a:rPr>
                <a:t>MAMMOTH GLACIER 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7BA95A-444E-4D11-8273-ED9A0D2F0F06}"/>
                </a:ext>
              </a:extLst>
            </p:cNvPr>
            <p:cNvSpPr/>
            <p:nvPr/>
          </p:nvSpPr>
          <p:spPr>
            <a:xfrm>
              <a:off x="9377880" y="5810816"/>
              <a:ext cx="2129074" cy="353085"/>
            </a:xfrm>
            <a:prstGeom prst="rect">
              <a:avLst/>
            </a:prstGeom>
            <a:solidFill>
              <a:srgbClr val="CC0505"/>
            </a:solidFill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spc="0" normalizeH="0" baseline="0">
                  <a:ln w="19050">
                    <a:noFill/>
                  </a:ln>
                  <a:solidFill>
                    <a:srgbClr val="FFFFFF"/>
                  </a:solidFill>
                  <a:effectLst/>
                  <a:uFillTx/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 Medium"/>
                </a:rPr>
                <a:t>GRANITE GLACIER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462E51-1942-4C1A-8A12-FACB12EE07FC}"/>
                </a:ext>
              </a:extLst>
            </p:cNvPr>
            <p:cNvSpPr/>
            <p:nvPr/>
          </p:nvSpPr>
          <p:spPr>
            <a:xfrm>
              <a:off x="5045095" y="5810816"/>
              <a:ext cx="1764781" cy="353085"/>
            </a:xfrm>
            <a:prstGeom prst="rect">
              <a:avLst/>
            </a:prstGeom>
            <a:solidFill>
              <a:srgbClr val="FFFF00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  <a:sym typeface="Helvetica Neue Medium"/>
                </a:rPr>
                <a:t>MAMMOTH GLACIER</a:t>
              </a:r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3E64B085-9CB9-44EC-AB09-CC2C9C96CA32}"/>
                </a:ext>
              </a:extLst>
            </p:cNvPr>
            <p:cNvSpPr/>
            <p:nvPr/>
          </p:nvSpPr>
          <p:spPr>
            <a:xfrm>
              <a:off x="6705178" y="5882185"/>
              <a:ext cx="582727" cy="214204"/>
            </a:xfrm>
            <a:prstGeom prst="wedgeRoundRectCallout">
              <a:avLst>
                <a:gd name="adj1" fmla="val 73583"/>
                <a:gd name="adj2" fmla="val 9559"/>
                <a:gd name="adj3" fmla="val 16667"/>
              </a:avLst>
            </a:prstGeom>
            <a:solidFill>
              <a:schemeClr val="accent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  <a:sym typeface="Helvetica Neue Medium"/>
                </a:rPr>
                <a:t>2Q push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8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913E4C-D8CD-4C95-A1C8-5DD26D743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5565"/>
          <a:stretch/>
        </p:blipFill>
        <p:spPr>
          <a:xfrm>
            <a:off x="308769" y="761611"/>
            <a:ext cx="11364911" cy="3038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E0332D-A43F-4B33-8AAC-0BB9A3E3B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75" b="9"/>
          <a:stretch/>
        </p:blipFill>
        <p:spPr>
          <a:xfrm>
            <a:off x="308769" y="1290600"/>
            <a:ext cx="11364911" cy="5053049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57AFEA4C-B830-4358-91F9-F8A22C61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14" y="141392"/>
            <a:ext cx="11010816" cy="952499"/>
          </a:xfrm>
        </p:spPr>
        <p:txBody>
          <a:bodyPr/>
          <a:lstStyle/>
          <a:p>
            <a:r>
              <a:rPr lang="en-US"/>
              <a:t>IOG 5 Year NDA Internal 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3787E-0FB8-48C5-AC53-9BC3369A8632}"/>
              </a:ext>
            </a:extLst>
          </p:cNvPr>
          <p:cNvSpPr txBox="1"/>
          <p:nvPr/>
        </p:nvSpPr>
        <p:spPr>
          <a:xfrm>
            <a:off x="8144669" y="257123"/>
            <a:ext cx="3974756" cy="307777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For IOG BU Communication Only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776D25-D759-4DC9-83B3-6B78B4C97F54}"/>
              </a:ext>
            </a:extLst>
          </p:cNvPr>
          <p:cNvGrpSpPr/>
          <p:nvPr/>
        </p:nvGrpSpPr>
        <p:grpSpPr>
          <a:xfrm>
            <a:off x="11106710" y="2513410"/>
            <a:ext cx="892771" cy="1865227"/>
            <a:chOff x="11773460" y="2513410"/>
            <a:chExt cx="892771" cy="1865227"/>
          </a:xfrm>
        </p:grpSpPr>
        <p:sp>
          <p:nvSpPr>
            <p:cNvPr id="10" name="Rounded Rectangle 98">
              <a:extLst>
                <a:ext uri="{FF2B5EF4-FFF2-40B4-BE49-F238E27FC236}">
                  <a16:creationId xmlns:a16="http://schemas.microsoft.com/office/drawing/2014/main" id="{153F9DA4-91E0-4C85-BA77-F532B9BE6EAA}"/>
                </a:ext>
              </a:extLst>
            </p:cNvPr>
            <p:cNvSpPr/>
            <p:nvPr/>
          </p:nvSpPr>
          <p:spPr>
            <a:xfrm>
              <a:off x="11773467" y="2573328"/>
              <a:ext cx="892764" cy="180530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12700" cmpd="sng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  <a:sym typeface="Helvetica Neue"/>
              </a:endParaRP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274CDDB4-B8D7-4082-8CDE-14CC37114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9353" y="3022516"/>
              <a:ext cx="800992" cy="142541"/>
            </a:xfrm>
            <a:prstGeom prst="rect">
              <a:avLst/>
            </a:prstGeom>
            <a:solidFill>
              <a:srgbClr val="FFFF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20s</a:t>
              </a: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7041AEC8-6807-4BB4-A676-0EF6EFF42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7959" y="3201609"/>
              <a:ext cx="803780" cy="141796"/>
            </a:xfrm>
            <a:prstGeom prst="rect">
              <a:avLst/>
            </a:prstGeom>
            <a:solidFill>
              <a:srgbClr val="C00000"/>
            </a:solidFill>
            <a:ln w="6350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ATF</a:t>
              </a: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7DB9E0A3-03BA-4572-A9B3-C7DE01C49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380318"/>
              <a:ext cx="802497" cy="1417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 algn="ctr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BWF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52E193-50BE-45F7-9473-5E521D2D590D}"/>
                </a:ext>
              </a:extLst>
            </p:cNvPr>
            <p:cNvSpPr txBox="1"/>
            <p:nvPr/>
          </p:nvSpPr>
          <p:spPr>
            <a:xfrm>
              <a:off x="11773460" y="3769241"/>
              <a:ext cx="892764" cy="56547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Left Edge of Box = </a:t>
              </a:r>
              <a:b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</a:br>
              <a:r>
                <a:rPr kumimoji="0" lang="en-US" sz="900" b="0" i="0" u="none" strike="noStrike" kern="1200" cap="none" spc="-3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Lead product PRQ</a:t>
              </a:r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FCE8B913-596F-46EB-89A7-C4CB8271C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240" y="2829841"/>
              <a:ext cx="803218" cy="140749"/>
            </a:xfrm>
            <a:prstGeom prst="rect">
              <a:avLst/>
            </a:prstGeom>
            <a:solidFill>
              <a:srgbClr val="FFC000"/>
            </a:solidFill>
            <a:ln w="6350" algn="ctr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10s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84BC7A-F51F-487F-B1EA-7C69E8CA3414}"/>
                </a:ext>
              </a:extLst>
            </p:cNvPr>
            <p:cNvSpPr txBox="1"/>
            <p:nvPr/>
          </p:nvSpPr>
          <p:spPr>
            <a:xfrm>
              <a:off x="11773467" y="2513410"/>
              <a:ext cx="740452" cy="2334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Key:</a:t>
              </a: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8FB5C601-1843-4063-BF51-3E98A74F1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8601" y="3568825"/>
              <a:ext cx="802497" cy="141796"/>
            </a:xfrm>
            <a:prstGeom prst="rect">
              <a:avLst/>
            </a:prstGeom>
            <a:solidFill>
              <a:schemeClr val="bg1"/>
            </a:solidFill>
            <a:ln w="6350" cmpd="sng" algn="ctr">
              <a:solidFill>
                <a:srgbClr val="595959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 Clear"/>
                  <a:cs typeface="Neo Sans Intel"/>
                  <a:sym typeface="Helvetica Neue"/>
                </a:rPr>
                <a:t>Evaluating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7EF080D-8F18-44F2-A1BB-A719C7E5954E}"/>
              </a:ext>
            </a:extLst>
          </p:cNvPr>
          <p:cNvSpPr/>
          <p:nvPr/>
        </p:nvSpPr>
        <p:spPr>
          <a:xfrm>
            <a:off x="5172073" y="3321737"/>
            <a:ext cx="1581149" cy="129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S26A/S25D, CXL 1.1 buffer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78B75D-6C70-4599-AE34-A704B194165C}"/>
              </a:ext>
            </a:extLst>
          </p:cNvPr>
          <p:cNvSpPr/>
          <p:nvPr/>
        </p:nvSpPr>
        <p:spPr>
          <a:xfrm>
            <a:off x="4010023" y="2797020"/>
            <a:ext cx="1581149" cy="129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S26A/S25D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ECA409-33BC-47FB-805C-E8DF3DCF03FA}"/>
              </a:ext>
            </a:extLst>
          </p:cNvPr>
          <p:cNvGrpSpPr/>
          <p:nvPr/>
        </p:nvGrpSpPr>
        <p:grpSpPr>
          <a:xfrm>
            <a:off x="308768" y="5638800"/>
            <a:ext cx="11364911" cy="704848"/>
            <a:chOff x="308768" y="5638800"/>
            <a:chExt cx="11364911" cy="70484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CD0DA3-E8CE-4314-ADA1-9476BDDAE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7366" b="8"/>
            <a:stretch/>
          </p:blipFill>
          <p:spPr>
            <a:xfrm>
              <a:off x="308768" y="5638800"/>
              <a:ext cx="11364911" cy="70484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81D5D0-5EE9-4A67-BB8E-82762581CC09}"/>
                </a:ext>
              </a:extLst>
            </p:cNvPr>
            <p:cNvSpPr/>
            <p:nvPr/>
          </p:nvSpPr>
          <p:spPr>
            <a:xfrm>
              <a:off x="7396680" y="5812325"/>
              <a:ext cx="1946495" cy="353085"/>
            </a:xfrm>
            <a:prstGeom prst="rect">
              <a:avLst/>
            </a:prstGeom>
            <a:solidFill>
              <a:srgbClr val="CC0505"/>
            </a:solidFill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spc="0" normalizeH="0" baseline="0">
                  <a:ln w="19050">
                    <a:noFill/>
                  </a:ln>
                  <a:solidFill>
                    <a:srgbClr val="FFFFFF"/>
                  </a:solidFill>
                  <a:effectLst/>
                  <a:uFillTx/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 Medium"/>
                </a:rPr>
                <a:t>MAMMOTH GLACIER 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7BA95A-444E-4D11-8273-ED9A0D2F0F06}"/>
                </a:ext>
              </a:extLst>
            </p:cNvPr>
            <p:cNvSpPr/>
            <p:nvPr/>
          </p:nvSpPr>
          <p:spPr>
            <a:xfrm>
              <a:off x="9377880" y="5810816"/>
              <a:ext cx="2129074" cy="353085"/>
            </a:xfrm>
            <a:prstGeom prst="rect">
              <a:avLst/>
            </a:prstGeom>
            <a:solidFill>
              <a:srgbClr val="CC0505"/>
            </a:solidFill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spc="0" normalizeH="0" baseline="0">
                  <a:ln w="19050">
                    <a:noFill/>
                  </a:ln>
                  <a:solidFill>
                    <a:srgbClr val="FFFFFF"/>
                  </a:solidFill>
                  <a:effectLst/>
                  <a:uFillTx/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 Medium"/>
                </a:rPr>
                <a:t>GRANITE GLACIER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BFE3BC-9C1C-4C87-B604-B0E6633184A1}"/>
                </a:ext>
              </a:extLst>
            </p:cNvPr>
            <p:cNvSpPr/>
            <p:nvPr/>
          </p:nvSpPr>
          <p:spPr>
            <a:xfrm>
              <a:off x="7387630" y="5812325"/>
              <a:ext cx="1955548" cy="353085"/>
            </a:xfrm>
            <a:prstGeom prst="rect">
              <a:avLst/>
            </a:prstGeom>
            <a:solidFill>
              <a:srgbClr val="CC0505"/>
            </a:solidFill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spc="0" normalizeH="0" baseline="0">
                  <a:ln w="19050">
                    <a:noFill/>
                  </a:ln>
                  <a:solidFill>
                    <a:srgbClr val="FFFFFF"/>
                  </a:solidFill>
                  <a:effectLst/>
                  <a:uFillTx/>
                  <a:latin typeface="Intel Clear Light" panose="020B0404020203020204" pitchFamily="34" charset="0"/>
                  <a:ea typeface="Intel Clear Light" panose="020B0404020203020204" pitchFamily="34" charset="0"/>
                  <a:cs typeface="Intel Clear Light" panose="020B0404020203020204" pitchFamily="34" charset="0"/>
                  <a:sym typeface="Helvetica Neue Medium"/>
                </a:rPr>
                <a:t>MAMMOTH GLACIER 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E32B63-D46A-4563-A239-E10349486581}"/>
                </a:ext>
              </a:extLst>
            </p:cNvPr>
            <p:cNvSpPr/>
            <p:nvPr/>
          </p:nvSpPr>
          <p:spPr>
            <a:xfrm>
              <a:off x="5045095" y="5810816"/>
              <a:ext cx="1764781" cy="353085"/>
            </a:xfrm>
            <a:prstGeom prst="rect">
              <a:avLst/>
            </a:prstGeom>
            <a:solidFill>
              <a:srgbClr val="FFFF00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spc="0" normalizeH="0" baseline="0" dirty="0">
                  <a:ln>
                    <a:noFill/>
                  </a:ln>
                  <a:effectLst/>
                  <a:uFillTx/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  <a:sym typeface="Helvetica Neue Medium"/>
                </a:rPr>
                <a:t>MAMMOTH GLACIER</a:t>
              </a:r>
            </a:p>
          </p:txBody>
        </p:sp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B13C9751-7C5A-4742-BEC5-5E960C714964}"/>
                </a:ext>
              </a:extLst>
            </p:cNvPr>
            <p:cNvSpPr/>
            <p:nvPr/>
          </p:nvSpPr>
          <p:spPr>
            <a:xfrm>
              <a:off x="6705178" y="5882185"/>
              <a:ext cx="582727" cy="214204"/>
            </a:xfrm>
            <a:prstGeom prst="wedgeRoundRectCallout">
              <a:avLst>
                <a:gd name="adj1" fmla="val 73583"/>
                <a:gd name="adj2" fmla="val 9559"/>
                <a:gd name="adj3" fmla="val 16667"/>
              </a:avLst>
            </a:prstGeom>
            <a:solidFill>
              <a:schemeClr val="accent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Intel Clear" panose="020B0604020203020204" pitchFamily="34" charset="0"/>
                  <a:ea typeface="Intel Clear" panose="020B0604020203020204" pitchFamily="34" charset="0"/>
                  <a:cs typeface="Intel Clear" panose="020B0604020203020204" pitchFamily="34" charset="0"/>
                  <a:sym typeface="Helvetica Neue Medium"/>
                </a:rPr>
                <a:t>2Q push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29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0216E-758D-4F6C-9ACD-DAE8D906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FFFF"/>
                </a:solidFill>
                <a:latin typeface="IntelOne Display Bold"/>
                <a:ea typeface="Intel Clear Light" panose="020B0404020203020204" pitchFamily="34" charset="0"/>
                <a:cs typeface="Intel Clear Light" panose="020B0404020203020204" pitchFamily="34" charset="0"/>
              </a:rPr>
              <a:t>Alder Stream Dual Port SSD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F3004-7ACC-4173-A027-3D7F191AC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98803"/>
            <a:ext cx="10972800" cy="31746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lvl="1" indent="0">
              <a:buNone/>
            </a:pPr>
            <a:r>
              <a:rPr lang="en-US" b="1" u="sng" dirty="0">
                <a:solidFill>
                  <a:srgbClr val="FFC000"/>
                </a:solidFill>
                <a:latin typeface="Intel Clear Light"/>
              </a:rPr>
              <a:t>Decision:</a:t>
            </a:r>
            <a:r>
              <a:rPr lang="en-US" b="1" dirty="0">
                <a:solidFill>
                  <a:srgbClr val="FFC000"/>
                </a:solidFill>
                <a:latin typeface="Intel Clear Light"/>
              </a:rPr>
              <a:t> </a:t>
            </a:r>
            <a:r>
              <a:rPr lang="en-US" dirty="0">
                <a:latin typeface="Intel Clear Light"/>
              </a:rPr>
              <a:t>IOG to slow ADS DP investment as we monitor market demand, </a:t>
            </a:r>
            <a:br>
              <a:rPr lang="en-US" dirty="0">
                <a:latin typeface="Intel Clear Light"/>
              </a:rPr>
            </a:br>
            <a:r>
              <a:rPr lang="en-US" dirty="0">
                <a:latin typeface="Intel Clear Light"/>
              </a:rPr>
              <a:t>we will stop work on ADS DP after Code Complete milestone in WW08, </a:t>
            </a:r>
            <a:br>
              <a:rPr lang="en-US" dirty="0">
                <a:latin typeface="Intel Clear Light"/>
              </a:rPr>
            </a:br>
            <a:r>
              <a:rPr lang="en-US" dirty="0">
                <a:latin typeface="Intel Clear Light"/>
              </a:rPr>
              <a:t>until we build confidence in market demand for Optane DP products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Intel Clear Light"/>
              </a:rPr>
              <a:t>WW05 Dell EMC decision to not qualify Alder Stream DP or Cold Stream DP in next gen PowerMax V4 system architecture platforms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Intel Clear Light"/>
              </a:rPr>
              <a:t>Dell &amp; Dell EMC continue to be strong partners &amp; are evaluating Optane technologies across their server &amp; storage portfolios including Coldstream DP in Powerstore products </a:t>
            </a:r>
            <a:br>
              <a:rPr lang="en-US" sz="2000" dirty="0">
                <a:latin typeface="Intel Clear Light"/>
              </a:rPr>
            </a:br>
            <a:r>
              <a:rPr lang="en-US" sz="2000" dirty="0">
                <a:latin typeface="Intel Clear Light"/>
              </a:rPr>
              <a:t>&amp; PMem in PowerMax V4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5A2B11E-078C-4C2B-AD04-66F6D27AB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345" y="4876537"/>
            <a:ext cx="10972800" cy="767648"/>
          </a:xfrm>
        </p:spPr>
        <p:txBody>
          <a:bodyPr/>
          <a:lstStyle/>
          <a:p>
            <a:pPr algn="ctr"/>
            <a:r>
              <a:rPr lang="en-US" sz="2400" b="1" i="1">
                <a:solidFill>
                  <a:srgbClr val="FFC000"/>
                </a:solidFill>
                <a:latin typeface="Intel Clear Light"/>
              </a:rPr>
              <a:t>My sincere thanks to IOG employees who consistently delivered </a:t>
            </a:r>
            <a:br>
              <a:rPr lang="en-US" sz="2400" b="1" i="1">
                <a:solidFill>
                  <a:srgbClr val="FFC000"/>
                </a:solidFill>
                <a:latin typeface="Intel Clear Light"/>
              </a:rPr>
            </a:br>
            <a:r>
              <a:rPr lang="en-US" sz="2400" b="1" i="1">
                <a:solidFill>
                  <a:srgbClr val="FFC000"/>
                </a:solidFill>
                <a:latin typeface="Intel Clear Light"/>
              </a:rPr>
              <a:t>milestone-after-milestone of Optane Dual Port technology!</a:t>
            </a:r>
            <a:br>
              <a:rPr lang="en-US" sz="2400" b="1" i="1">
                <a:solidFill>
                  <a:srgbClr val="FFC000"/>
                </a:solidFill>
                <a:latin typeface="Intel Clear Light"/>
              </a:rPr>
            </a:br>
            <a:r>
              <a:rPr lang="en-US" sz="2400" b="1" i="1">
                <a:solidFill>
                  <a:srgbClr val="FFC000"/>
                </a:solidFill>
                <a:latin typeface="Intel Clear Light"/>
              </a:rPr>
              <a:t>Their work will be greatly leveraged in Lakestream program.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207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20734-3058-4447-9173-291FFA006B4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2902" y="5787676"/>
            <a:ext cx="10500528" cy="438150"/>
          </a:xfrm>
        </p:spPr>
        <p:txBody>
          <a:bodyPr>
            <a:normAutofit/>
          </a:bodyPr>
          <a:lstStyle/>
          <a:p>
            <a:pPr algn="ctr"/>
            <a:r>
              <a:rPr lang="en-US" sz="2300" b="1" i="1">
                <a:solidFill>
                  <a:schemeClr val="accent3"/>
                </a:solidFill>
                <a:ea typeface="+mn-ea"/>
                <a:cs typeface="+mn-cs"/>
                <a:sym typeface="Intel Clear"/>
              </a:rPr>
              <a:t>Need sharp focus on executing to all product milestone dates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38FB43-3E6D-4BDB-BA00-1FA7E2EB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62" y="328097"/>
            <a:ext cx="10487267" cy="673535"/>
          </a:xfrm>
        </p:spPr>
        <p:txBody>
          <a:bodyPr>
            <a:normAutofit/>
          </a:bodyPr>
          <a:lstStyle/>
          <a:p>
            <a:r>
              <a:rPr lang="en-US">
                <a:latin typeface="IntelOne Display Bold"/>
              </a:rPr>
              <a:t>2021 IOG PRQ Dates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F75D46F-12B7-400B-A155-57AEFF7706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756651"/>
              </p:ext>
            </p:extLst>
          </p:nvPr>
        </p:nvGraphicFramePr>
        <p:xfrm>
          <a:off x="657491" y="1030351"/>
          <a:ext cx="10623423" cy="4841753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512942">
                  <a:extLst>
                    <a:ext uri="{9D8B030D-6E8A-4147-A177-3AD203B41FA5}">
                      <a16:colId xmlns:a16="http://schemas.microsoft.com/office/drawing/2014/main" val="884227585"/>
                    </a:ext>
                  </a:extLst>
                </a:gridCol>
                <a:gridCol w="1494547">
                  <a:extLst>
                    <a:ext uri="{9D8B030D-6E8A-4147-A177-3AD203B41FA5}">
                      <a16:colId xmlns:a16="http://schemas.microsoft.com/office/drawing/2014/main" val="3101609921"/>
                    </a:ext>
                  </a:extLst>
                </a:gridCol>
                <a:gridCol w="6615934">
                  <a:extLst>
                    <a:ext uri="{9D8B030D-6E8A-4147-A177-3AD203B41FA5}">
                      <a16:colId xmlns:a16="http://schemas.microsoft.com/office/drawing/2014/main" val="1495168361"/>
                    </a:ext>
                  </a:extLst>
                </a:gridCol>
              </a:tblGrid>
              <a:tr h="4845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accent3"/>
                          </a:solidFill>
                          <a:effectLst/>
                        </a:rPr>
                        <a:t>Product </a:t>
                      </a:r>
                      <a:endParaRPr lang="en-US" sz="24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Key Dates</a:t>
                      </a: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cap="none" spc="0" baseline="0">
                          <a:solidFill>
                            <a:schemeClr val="accent3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Intel Clear"/>
                        </a:rPr>
                        <a:t>WW06 Update</a:t>
                      </a:r>
                    </a:p>
                  </a:txBody>
                  <a:tcPr marL="87132" marR="87132" marT="0" marB="0" anchor="ctr"/>
                </a:tc>
                <a:extLst>
                  <a:ext uri="{0D108BD9-81ED-4DB2-BD59-A6C34878D82A}">
                    <a16:rowId xmlns:a16="http://schemas.microsoft.com/office/drawing/2014/main" val="3462825060"/>
                  </a:ext>
                </a:extLst>
              </a:tr>
              <a:tr h="5695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IntelOne Display Regular"/>
                        </a:rPr>
                        <a:t>Alder Stream Dual Port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IntelOne Display Regular"/>
                        <a:ea typeface="Calibri" panose="020F0502020204030204" pitchFamily="34" charset="0"/>
                      </a:endParaRP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IntelOne Display Regular"/>
                          <a:ea typeface="Calibri" panose="020F0502020204030204" pitchFamily="34" charset="0"/>
                        </a:rPr>
                        <a:t>Q1 FW CC</a:t>
                      </a: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IntelOne Display Regular"/>
                        </a:rPr>
                        <a:t>FW M8 milestone complete WW51’20</a:t>
                      </a:r>
                    </a:p>
                    <a:p>
                      <a:pPr marL="285750" marR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Code Complete target WW08</a:t>
                      </a:r>
                    </a:p>
                  </a:txBody>
                  <a:tcPr marL="87132" marR="87132" marT="0" marB="0" anchor="ctr"/>
                </a:tc>
                <a:extLst>
                  <a:ext uri="{0D108BD9-81ED-4DB2-BD59-A6C34878D82A}">
                    <a16:rowId xmlns:a16="http://schemas.microsoft.com/office/drawing/2014/main" val="1443982567"/>
                  </a:ext>
                </a:extLst>
              </a:tr>
              <a:tr h="31115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IntelOne Display Regular"/>
                        </a:rPr>
                        <a:t>Pyramid Glacier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IntelOne Display Regular"/>
                        <a:ea typeface="Calibri" panose="020F0502020204030204" pitchFamily="34" charset="0"/>
                      </a:endParaRP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IntelOne Display Regular"/>
                          <a:ea typeface="Calibri" panose="020F0502020204030204" pitchFamily="34" charset="0"/>
                        </a:rPr>
                        <a:t>Q1 PRQ</a:t>
                      </a: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IntelOne Display Regular"/>
                        </a:rPr>
                        <a:t>Driving toward PRQ/OEM QS in WW08</a:t>
                      </a:r>
                    </a:p>
                  </a:txBody>
                  <a:tcPr marL="87132" marR="87132" marT="0" marB="0" anchor="ctr"/>
                </a:tc>
                <a:extLst>
                  <a:ext uri="{0D108BD9-81ED-4DB2-BD59-A6C34878D82A}">
                    <a16:rowId xmlns:a16="http://schemas.microsoft.com/office/drawing/2014/main" val="3637620617"/>
                  </a:ext>
                </a:extLst>
              </a:tr>
              <a:tr h="5695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IntelOne Display Regular"/>
                        </a:rPr>
                        <a:t>Alder Stream Single Port (OEM release)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IntelOne Display Regular"/>
                        <a:ea typeface="Calibri" panose="020F0502020204030204" pitchFamily="34" charset="0"/>
                      </a:endParaRP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IntelOne Display Regular"/>
                          <a:ea typeface="Calibri" panose="020F0502020204030204" pitchFamily="34" charset="0"/>
                        </a:rPr>
                        <a:t>Q2 PRQ</a:t>
                      </a: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effectLst/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PRQ2 FW Alpha achieved WW05, trending ES1 WW06</a:t>
                      </a:r>
                    </a:p>
                    <a:p>
                      <a:pPr marL="285750" marR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effectLst/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Alibaba &amp; Dell-PE quals moving forward at accelerated pace </a:t>
                      </a:r>
                    </a:p>
                  </a:txBody>
                  <a:tcPr marL="87132" marR="87132" marT="0" marB="0" anchor="ctr"/>
                </a:tc>
                <a:extLst>
                  <a:ext uri="{0D108BD9-81ED-4DB2-BD59-A6C34878D82A}">
                    <a16:rowId xmlns:a16="http://schemas.microsoft.com/office/drawing/2014/main" val="1625832465"/>
                  </a:ext>
                </a:extLst>
              </a:tr>
              <a:tr h="3519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IntelOne Display Regular"/>
                        </a:rPr>
                        <a:t>Ox Creek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IntelOne Display Regular"/>
                        <a:ea typeface="Calibri" panose="020F0502020204030204" pitchFamily="34" charset="0"/>
                      </a:endParaRP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IntelOne Display Regular"/>
                          <a:ea typeface="Calibri" panose="020F0502020204030204" pitchFamily="34" charset="0"/>
                        </a:rPr>
                        <a:t>Q2 PRQ</a:t>
                      </a: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IntelOne Display Regular"/>
                        </a:rPr>
                        <a:t>Driving to ES2 &amp; RDT start in Q1, PRQ in Q2</a:t>
                      </a:r>
                    </a:p>
                  </a:txBody>
                  <a:tcPr marL="87132" marR="87132" marT="0" marB="0" anchor="ctr"/>
                </a:tc>
                <a:extLst>
                  <a:ext uri="{0D108BD9-81ED-4DB2-BD59-A6C34878D82A}">
                    <a16:rowId xmlns:a16="http://schemas.microsoft.com/office/drawing/2014/main" val="3627878766"/>
                  </a:ext>
                </a:extLst>
              </a:tr>
              <a:tr h="5917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IntelOne Display Regular"/>
                        </a:rPr>
                        <a:t>PMem Barlow Pass </a:t>
                      </a:r>
                      <a:br>
                        <a:rPr lang="en-US" sz="1800">
                          <a:solidFill>
                            <a:schemeClr val="bg1"/>
                          </a:solidFill>
                          <a:latin typeface="IntelOne Display Regular"/>
                        </a:rPr>
                      </a:br>
                      <a:r>
                        <a:rPr lang="en-US" sz="1800">
                          <a:solidFill>
                            <a:schemeClr val="bg1"/>
                          </a:solidFill>
                          <a:latin typeface="IntelOne Display Regular"/>
                        </a:rPr>
                        <a:t>w/ S25D Media 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IntelOne Display Regular"/>
                        <a:ea typeface="Calibri" panose="020F0502020204030204" pitchFamily="34" charset="0"/>
                      </a:endParaRP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IntelOne Display Regular"/>
                          <a:ea typeface="Calibri" panose="020F0502020204030204" pitchFamily="34" charset="0"/>
                        </a:rPr>
                        <a:t>Q2 PRQ</a:t>
                      </a: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BPS w/ S15 Media: On track for Whitley/ICX PV WW11  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BPS w/ S25D: 1st FW in place w/ 100 DIMMs available</a:t>
                      </a:r>
                    </a:p>
                  </a:txBody>
                  <a:tcPr marL="87132" marR="87132" marT="0" marB="0" anchor="ctr"/>
                </a:tc>
                <a:extLst>
                  <a:ext uri="{0D108BD9-81ED-4DB2-BD59-A6C34878D82A}">
                    <a16:rowId xmlns:a16="http://schemas.microsoft.com/office/drawing/2014/main" val="4036324872"/>
                  </a:ext>
                </a:extLst>
              </a:tr>
              <a:tr h="5917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IntelOne Display Regular"/>
                        </a:rPr>
                        <a:t>PMem Somo Lake 1.0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IntelOne Display Regular"/>
                        <a:ea typeface="Calibri" panose="020F0502020204030204" pitchFamily="34" charset="0"/>
                      </a:endParaRP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IntelOne Display Regular"/>
                          <a:ea typeface="Calibri" panose="020F0502020204030204" pitchFamily="34" charset="0"/>
                        </a:rPr>
                        <a:t>Q3 PRQ</a:t>
                      </a: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SML 0.5/POC: All final boards shipped to AWS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SML 1.0/Production: Feb POP driving Q3 PRQ </a:t>
                      </a:r>
                    </a:p>
                  </a:txBody>
                  <a:tcPr marL="87132" marR="87132" marT="0" marB="0" anchor="ctr"/>
                </a:tc>
                <a:extLst>
                  <a:ext uri="{0D108BD9-81ED-4DB2-BD59-A6C34878D82A}">
                    <a16:rowId xmlns:a16="http://schemas.microsoft.com/office/drawing/2014/main" val="3251488141"/>
                  </a:ext>
                </a:extLst>
              </a:tr>
              <a:tr h="8249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IntelOne Display Regular"/>
                        </a:rPr>
                        <a:t>PMem Crow Pass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IntelOne Display Regular"/>
                        <a:ea typeface="Calibri" panose="020F0502020204030204" pitchFamily="34" charset="0"/>
                      </a:endParaRP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IntelOne Display Regular"/>
                          <a:ea typeface="Calibri" panose="020F0502020204030204" pitchFamily="34" charset="0"/>
                        </a:rPr>
                        <a:t>Q4 PRQ</a:t>
                      </a:r>
                    </a:p>
                  </a:txBody>
                  <a:tcPr marL="87132" marR="87132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ES0/Pre-Alpha FW/SW shipped to lead customers: Dell/HPE/AMI powered on; ES1/Alpha in Feb  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S25D Media PRQ’d WW05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cap="none" spc="0" baseline="0">
                          <a:solidFill>
                            <a:schemeClr val="bg1"/>
                          </a:solidFill>
                          <a:uFillTx/>
                          <a:latin typeface="IntelOne Display Regular"/>
                          <a:ea typeface="+mn-ea"/>
                          <a:cs typeface="+mn-cs"/>
                          <a:sym typeface="Intel Clear"/>
                        </a:rPr>
                        <a:t>DDRT2 VV starting WW06: Critical path to SPR E0/PRQ-stepping TI</a:t>
                      </a:r>
                    </a:p>
                  </a:txBody>
                  <a:tcPr marL="87132" marR="87132" marT="0" marB="0" anchor="ctr"/>
                </a:tc>
                <a:extLst>
                  <a:ext uri="{0D108BD9-81ED-4DB2-BD59-A6C34878D82A}">
                    <a16:rowId xmlns:a16="http://schemas.microsoft.com/office/drawing/2014/main" val="2363072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0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D13DE-53A9-4522-9398-C329B6046B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958" y="2822755"/>
            <a:ext cx="5207508" cy="3377077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>
                <a:solidFill>
                  <a:srgbClr val="3E7DA6"/>
                </a:solidFill>
                <a:cs typeface="Calibri" panose="020F0502020204030204"/>
              </a:rPr>
              <a:t>Past 60 Days – Business Restructuring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3E7DA6"/>
                </a:solidFill>
                <a:cs typeface="Calibri" panose="020F0502020204030204"/>
              </a:rPr>
              <a:t>Roadmap: </a:t>
            </a:r>
            <a:r>
              <a:rPr lang="en-US" sz="5600">
                <a:solidFill>
                  <a:srgbClr val="3E7DA6"/>
                </a:solidFill>
                <a:cs typeface="Calibri" panose="020F0502020204030204"/>
              </a:rPr>
              <a:t>Newly aligned media &amp; product roadmap (</a:t>
            </a:r>
            <a:r>
              <a:rPr lang="en-US" sz="5600">
                <a:solidFill>
                  <a:srgbClr val="3E7DA6"/>
                </a:solidFill>
              </a:rPr>
              <a:t>driven by alignment of spending &amp; investments to market opportunity)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3E7DA6"/>
                </a:solidFill>
                <a:cs typeface="Calibri" panose="020F0502020204030204"/>
              </a:rPr>
              <a:t>Demand &amp; LRP: </a:t>
            </a:r>
            <a:r>
              <a:rPr lang="en-US" sz="5600">
                <a:solidFill>
                  <a:srgbClr val="3E7DA6"/>
                </a:solidFill>
                <a:cs typeface="Calibri" panose="020F0502020204030204"/>
              </a:rPr>
              <a:t>Balanced investments to focus on core priorities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3E7DA6"/>
                </a:solidFill>
                <a:cs typeface="Calibri" panose="020F0502020204030204"/>
              </a:rPr>
              <a:t>Efficiencies: </a:t>
            </a:r>
            <a:r>
              <a:rPr lang="en-US" sz="5600">
                <a:solidFill>
                  <a:srgbClr val="3E7DA6"/>
                </a:solidFill>
                <a:cs typeface="Calibri" panose="020F0502020204030204"/>
              </a:rPr>
              <a:t>Drove efficiencies in every part of org, including priority hiring only in order to save costs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3E7DA6"/>
                </a:solidFill>
                <a:cs typeface="Calibri" panose="020F0502020204030204"/>
              </a:rPr>
              <a:t>Financials: </a:t>
            </a:r>
            <a:r>
              <a:rPr lang="en-US" sz="5600">
                <a:solidFill>
                  <a:srgbClr val="3E7DA6"/>
                </a:solidFill>
                <a:cs typeface="Calibri" panose="020F0502020204030204"/>
              </a:rPr>
              <a:t>Restructured Optane business to meet financial targets, saved n</a:t>
            </a:r>
            <a:r>
              <a:rPr lang="en-US" sz="5600">
                <a:solidFill>
                  <a:srgbClr val="3E7DA6"/>
                </a:solidFill>
                <a:sym typeface="Wingdings" panose="05000000000000000000" pitchFamily="2" charset="2"/>
              </a:rPr>
              <a:t>early $100M over ‘20 run-rate, met corp spending &amp; OM targets </a:t>
            </a:r>
            <a:endParaRPr lang="en-US" sz="5600">
              <a:solidFill>
                <a:srgbClr val="3E7DA6"/>
              </a:solidFill>
              <a:cs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3E7DA6"/>
                </a:solidFill>
              </a:rPr>
              <a:t>TD &amp; Mfg Cost Improvements: </a:t>
            </a:r>
            <a:r>
              <a:rPr lang="en-US" sz="5600">
                <a:solidFill>
                  <a:srgbClr val="3E7DA6"/>
                </a:solidFill>
              </a:rPr>
              <a:t>14nm tools re-use, sharing F11X with other projects, gov’t funding, &amp; </a:t>
            </a:r>
            <a:r>
              <a:rPr lang="en-US" sz="5600">
                <a:solidFill>
                  <a:srgbClr val="3E7DA6"/>
                </a:solidFill>
                <a:cs typeface="Calibri" panose="020F0502020204030204"/>
              </a:rPr>
              <a:t>capital cost reduction for ATF ramp</a:t>
            </a:r>
            <a:r>
              <a:rPr lang="en-US" sz="6400">
                <a:solidFill>
                  <a:srgbClr val="3E7DA6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3E7DA6"/>
                </a:solidFill>
                <a:cs typeface="Calibri" panose="020F0502020204030204"/>
              </a:rPr>
              <a:t>Org Structure: </a:t>
            </a:r>
            <a:r>
              <a:rPr lang="en-US" sz="5600">
                <a:solidFill>
                  <a:srgbClr val="3E7DA6"/>
                </a:solidFill>
              </a:rPr>
              <a:t>Defined Level 1 org structure</a:t>
            </a:r>
            <a:endParaRPr lang="en-US" sz="5600">
              <a:solidFill>
                <a:srgbClr val="3E7DA6"/>
              </a:solidFill>
              <a:cs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>
              <a:cs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>
              <a:cs typeface="Calibri" panose="020F0502020204030204"/>
            </a:endParaRPr>
          </a:p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5802A-2195-4D09-86DE-FDBDD7852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714" y="260995"/>
            <a:ext cx="5291328" cy="2503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F0906-6240-4782-A3CE-3AAA4FDF5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265" y="2234577"/>
            <a:ext cx="3205465" cy="57454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Bold"/>
              </a:rPr>
              <a:t>Looking Back…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25BB9820-29B4-4C1A-B6E6-140B6C7AA674}"/>
              </a:ext>
            </a:extLst>
          </p:cNvPr>
          <p:cNvSpPr/>
          <p:nvPr/>
        </p:nvSpPr>
        <p:spPr>
          <a:xfrm rot="5400000">
            <a:off x="-65230" y="540207"/>
            <a:ext cx="6120870" cy="5417594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2CDDF9-25AC-4D5C-A365-DF9D1E8448D3}"/>
              </a:ext>
            </a:extLst>
          </p:cNvPr>
          <p:cNvSpPr txBox="1">
            <a:spLocks/>
          </p:cNvSpPr>
          <p:nvPr/>
        </p:nvSpPr>
        <p:spPr>
          <a:xfrm>
            <a:off x="6167892" y="2804468"/>
            <a:ext cx="5207508" cy="3307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b="1">
                <a:cs typeface="Calibri" panose="020F0502020204030204"/>
              </a:rPr>
              <a:t>Next 30 Days – Organizational Clarity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rgbClr val="FFC000"/>
                </a:solidFill>
                <a:cs typeface="Calibri" panose="020F0502020204030204"/>
              </a:rPr>
              <a:t>Org Structure: </a:t>
            </a:r>
            <a:r>
              <a:rPr lang="en-US" sz="1400">
                <a:cs typeface="Calibri" panose="020F0502020204030204"/>
              </a:rPr>
              <a:t>Define Level 2 &amp; 3 org structure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rgbClr val="FFC000"/>
                </a:solidFill>
                <a:cs typeface="Calibri" panose="020F0502020204030204"/>
              </a:rPr>
              <a:t>Business Growth: </a:t>
            </a:r>
            <a:r>
              <a:rPr lang="en-US" sz="1400">
                <a:cs typeface="Calibri" panose="020F0502020204030204"/>
              </a:rPr>
              <a:t>Finalize ‘21 revenue targets, priorities, </a:t>
            </a:r>
            <a:br>
              <a:rPr lang="en-US" sz="1400">
                <a:cs typeface="Calibri" panose="020F0502020204030204"/>
              </a:rPr>
            </a:br>
            <a:r>
              <a:rPr lang="en-US" sz="1400">
                <a:cs typeface="Calibri" panose="020F0502020204030204"/>
              </a:rPr>
              <a:t>&amp; programs to achieve our stretch target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rgbClr val="FFC000"/>
                </a:solidFill>
                <a:cs typeface="Calibri" panose="020F0502020204030204"/>
              </a:rPr>
              <a:t>Priorities: </a:t>
            </a:r>
            <a:r>
              <a:rPr lang="en-US" sz="1400">
                <a:cs typeface="Calibri" panose="020F0502020204030204"/>
              </a:rPr>
              <a:t>Identify key business imperatives &amp; ensure alignment of resources to top priorities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rgbClr val="FFC000"/>
                </a:solidFill>
                <a:cs typeface="Calibri" panose="020F0502020204030204"/>
              </a:rPr>
              <a:t>Product Execution: </a:t>
            </a:r>
            <a:r>
              <a:rPr lang="en-US" sz="1400">
                <a:cs typeface="Calibri" panose="020F0502020204030204"/>
              </a:rPr>
              <a:t>Drive to product milestones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kern="0">
              <a:cs typeface="Calibri" panose="020F0502020204030204"/>
            </a:endParaRPr>
          </a:p>
          <a:p>
            <a:endParaRPr lang="en-US" sz="1800" kern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4702D0F0-51D3-4E56-81E8-C9487B8B23A2}"/>
              </a:ext>
            </a:extLst>
          </p:cNvPr>
          <p:cNvSpPr/>
          <p:nvPr/>
        </p:nvSpPr>
        <p:spPr>
          <a:xfrm rot="5400000">
            <a:off x="5727484" y="571291"/>
            <a:ext cx="6048925" cy="5417594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0F65E-BC83-4B4B-91F9-665655630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52" y="305088"/>
            <a:ext cx="5266944" cy="24552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46AC283-2E03-457C-BF50-E52BB77E05E8}"/>
              </a:ext>
            </a:extLst>
          </p:cNvPr>
          <p:cNvSpPr txBox="1">
            <a:spLocks/>
          </p:cNvSpPr>
          <p:nvPr/>
        </p:nvSpPr>
        <p:spPr>
          <a:xfrm>
            <a:off x="6762750" y="458688"/>
            <a:ext cx="3730881" cy="574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Bold"/>
              </a:rPr>
              <a:t>Looking Ahead…</a:t>
            </a:r>
          </a:p>
        </p:txBody>
      </p:sp>
    </p:spTree>
    <p:extLst>
      <p:ext uri="{BB962C8B-B14F-4D97-AF65-F5344CB8AC3E}">
        <p14:creationId xmlns:p14="http://schemas.microsoft.com/office/powerpoint/2010/main" val="1392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E57358F-07FD-48FD-B210-D0A9826FD5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 l="-14213" t="-1729" r="-15822" b="-24197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Ligh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D1726A-6BE5-4578-B613-5F7777A3734B}"/>
              </a:ext>
            </a:extLst>
          </p:cNvPr>
          <p:cNvSpPr/>
          <p:nvPr/>
        </p:nvSpPr>
        <p:spPr>
          <a:xfrm>
            <a:off x="1741693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5D23E-2F25-469A-973D-9A830D37E13C}"/>
              </a:ext>
            </a:extLst>
          </p:cNvPr>
          <p:cNvSpPr/>
          <p:nvPr/>
        </p:nvSpPr>
        <p:spPr>
          <a:xfrm>
            <a:off x="3724276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876C7F-D71B-4848-A809-EA3476D2BB94}"/>
              </a:ext>
            </a:extLst>
          </p:cNvPr>
          <p:cNvGrpSpPr/>
          <p:nvPr/>
        </p:nvGrpSpPr>
        <p:grpSpPr>
          <a:xfrm>
            <a:off x="77977" y="5289881"/>
            <a:ext cx="1952093" cy="1440043"/>
            <a:chOff x="711050" y="4821845"/>
            <a:chExt cx="1952093" cy="1440043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4E7F1056-44CF-4426-8B7A-7546831C6AC6}"/>
                </a:ext>
              </a:extLst>
            </p:cNvPr>
            <p:cNvSpPr/>
            <p:nvPr/>
          </p:nvSpPr>
          <p:spPr>
            <a:xfrm>
              <a:off x="996090" y="5260267"/>
              <a:ext cx="607299" cy="60729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37F8859-00F1-4BD2-BEA9-0D10197A3ADE}"/>
                </a:ext>
              </a:extLst>
            </p:cNvPr>
            <p:cNvSpPr/>
            <p:nvPr/>
          </p:nvSpPr>
          <p:spPr>
            <a:xfrm>
              <a:off x="711050" y="4978168"/>
              <a:ext cx="286654" cy="282073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AF9CF793-7B96-45C5-A43A-291ACBE1E15D}"/>
                </a:ext>
              </a:extLst>
            </p:cNvPr>
            <p:cNvSpPr/>
            <p:nvPr/>
          </p:nvSpPr>
          <p:spPr>
            <a:xfrm>
              <a:off x="996090" y="4821845"/>
              <a:ext cx="157461" cy="157461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39F72D-AEAC-4E9F-8282-55C245F94A35}"/>
                </a:ext>
              </a:extLst>
            </p:cNvPr>
            <p:cNvGrpSpPr/>
            <p:nvPr userDrawn="1"/>
          </p:nvGrpSpPr>
          <p:grpSpPr>
            <a:xfrm>
              <a:off x="1603389" y="5865087"/>
              <a:ext cx="1059754" cy="396801"/>
              <a:chOff x="1314450" y="6391091"/>
              <a:chExt cx="1123377" cy="420623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15634DF-8CE4-4CA1-990C-C205670445A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8566238-41D3-423A-8852-35C2CB3888BE}"/>
                  </a:ext>
                </a:extLst>
              </p:cNvPr>
              <p:cNvSpPr/>
              <p:nvPr/>
            </p:nvSpPr>
            <p:spPr>
              <a:xfrm>
                <a:off x="1316545" y="6391091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4401E29-2401-4480-96B8-1049EB7ED6DD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BA382A2-84B2-424E-85F1-5CD4AFB27202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</p:grpSp>
      </p:grpSp>
      <p:sp>
        <p:nvSpPr>
          <p:cNvPr id="16" name="Title Text">
            <a:extLst>
              <a:ext uri="{FF2B5EF4-FFF2-40B4-BE49-F238E27FC236}">
                <a16:creationId xmlns:a16="http://schemas.microsoft.com/office/drawing/2014/main" id="{E95EAC63-7888-46E7-BE9D-B526998BF0AD}"/>
              </a:ext>
            </a:extLst>
          </p:cNvPr>
          <p:cNvSpPr txBox="1">
            <a:spLocks/>
          </p:cNvSpPr>
          <p:nvPr/>
        </p:nvSpPr>
        <p:spPr>
          <a:xfrm>
            <a:off x="920442" y="2839552"/>
            <a:ext cx="10363199" cy="1213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chemeClr val="bg1"/>
                </a:solidFill>
                <a:uFillTx/>
                <a:latin typeface="+mj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lvl="0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Recognitions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Regular"/>
              <a:sym typeface="Helvetica"/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B9C150AD-AF92-4827-A0F7-4B39AB12DE59}"/>
              </a:ext>
            </a:extLst>
          </p:cNvPr>
          <p:cNvSpPr/>
          <p:nvPr/>
        </p:nvSpPr>
        <p:spPr>
          <a:xfrm>
            <a:off x="0" y="2827991"/>
            <a:ext cx="11738112" cy="1046480"/>
          </a:xfrm>
          <a:prstGeom prst="rect">
            <a:avLst/>
          </a:prstGeom>
          <a:gradFill>
            <a:gsLst>
              <a:gs pos="0">
                <a:srgbClr val="5DE0FF">
                  <a:alpha val="0"/>
                </a:srgbClr>
              </a:gs>
              <a:gs pos="100000">
                <a:schemeClr val="accent2"/>
              </a:gs>
            </a:gsLst>
            <a:lin ang="10800000" scaled="0"/>
          </a:gradFill>
          <a:ln w="9525">
            <a:gradFill>
              <a:gsLst>
                <a:gs pos="0">
                  <a:srgbClr val="62CFFF">
                    <a:alpha val="0"/>
                  </a:srgbClr>
                </a:gs>
                <a:gs pos="46000">
                  <a:srgbClr val="62CFFF"/>
                </a:gs>
                <a:gs pos="100000">
                  <a:srgbClr val="62CFFF">
                    <a:alpha val="0"/>
                  </a:srgbClr>
                </a:gs>
              </a:gsLst>
              <a:lin ang="0" scaled="0"/>
            </a:gradFill>
            <a:round/>
            <a:headEnd/>
            <a:tailEnd/>
          </a:ln>
        </p:spPr>
        <p:txBody>
          <a:bodyPr vert="horz" wrap="square" lIns="5925312" tIns="19507" rIns="1365533" bIns="19507" numCol="1" anchor="ctr" anchorCtr="0" compatLnSpc="1">
            <a:prstTxWarp prst="textNoShape">
              <a:avLst/>
            </a:prstTxWarp>
          </a:bodyPr>
          <a:lstStyle/>
          <a:p>
            <a:pPr defTabSz="39009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20" kern="0">
              <a:solidFill>
                <a:prstClr val="white"/>
              </a:solidFill>
              <a:latin typeface="Intel Clear Pro"/>
            </a:endParaRPr>
          </a:p>
        </p:txBody>
      </p:sp>
    </p:spTree>
    <p:extLst>
      <p:ext uri="{BB962C8B-B14F-4D97-AF65-F5344CB8AC3E}">
        <p14:creationId xmlns:p14="http://schemas.microsoft.com/office/powerpoint/2010/main" val="4204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E57358F-07FD-48FD-B210-D0A9826FD5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 l="-14213" t="-1729" r="-15822" b="-24197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D1726A-6BE5-4578-B613-5F7777A3734B}"/>
              </a:ext>
            </a:extLst>
          </p:cNvPr>
          <p:cNvSpPr/>
          <p:nvPr/>
        </p:nvSpPr>
        <p:spPr>
          <a:xfrm>
            <a:off x="1741693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5D23E-2F25-469A-973D-9A830D37E13C}"/>
              </a:ext>
            </a:extLst>
          </p:cNvPr>
          <p:cNvSpPr/>
          <p:nvPr/>
        </p:nvSpPr>
        <p:spPr>
          <a:xfrm>
            <a:off x="3724276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876C7F-D71B-4848-A809-EA3476D2BB94}"/>
              </a:ext>
            </a:extLst>
          </p:cNvPr>
          <p:cNvGrpSpPr/>
          <p:nvPr/>
        </p:nvGrpSpPr>
        <p:grpSpPr>
          <a:xfrm>
            <a:off x="107794" y="5240186"/>
            <a:ext cx="1952093" cy="1440043"/>
            <a:chOff x="711050" y="4821845"/>
            <a:chExt cx="1952093" cy="1440043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4E7F1056-44CF-4426-8B7A-7546831C6AC6}"/>
                </a:ext>
              </a:extLst>
            </p:cNvPr>
            <p:cNvSpPr/>
            <p:nvPr/>
          </p:nvSpPr>
          <p:spPr>
            <a:xfrm>
              <a:off x="996090" y="5260267"/>
              <a:ext cx="607299" cy="60729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37F8859-00F1-4BD2-BEA9-0D10197A3ADE}"/>
                </a:ext>
              </a:extLst>
            </p:cNvPr>
            <p:cNvSpPr/>
            <p:nvPr/>
          </p:nvSpPr>
          <p:spPr>
            <a:xfrm>
              <a:off x="711050" y="4978168"/>
              <a:ext cx="286654" cy="282073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AF9CF793-7B96-45C5-A43A-291ACBE1E15D}"/>
                </a:ext>
              </a:extLst>
            </p:cNvPr>
            <p:cNvSpPr/>
            <p:nvPr/>
          </p:nvSpPr>
          <p:spPr>
            <a:xfrm>
              <a:off x="996090" y="4821845"/>
              <a:ext cx="157461" cy="157461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39F72D-AEAC-4E9F-8282-55C245F94A35}"/>
                </a:ext>
              </a:extLst>
            </p:cNvPr>
            <p:cNvGrpSpPr/>
            <p:nvPr userDrawn="1"/>
          </p:nvGrpSpPr>
          <p:grpSpPr>
            <a:xfrm>
              <a:off x="1603389" y="5865087"/>
              <a:ext cx="1059754" cy="396801"/>
              <a:chOff x="1314450" y="6391091"/>
              <a:chExt cx="1123377" cy="420623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15634DF-8CE4-4CA1-990C-C205670445A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8566238-41D3-423A-8852-35C2CB3888BE}"/>
                  </a:ext>
                </a:extLst>
              </p:cNvPr>
              <p:cNvSpPr/>
              <p:nvPr/>
            </p:nvSpPr>
            <p:spPr>
              <a:xfrm>
                <a:off x="1316545" y="6391091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4401E29-2401-4480-96B8-1049EB7ED6DD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BA382A2-84B2-424E-85F1-5CD4AFB27202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</p:grp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EEF6310-ED30-458F-855C-810C5EAE1AB5}"/>
              </a:ext>
            </a:extLst>
          </p:cNvPr>
          <p:cNvSpPr txBox="1">
            <a:spLocks/>
          </p:cNvSpPr>
          <p:nvPr/>
        </p:nvSpPr>
        <p:spPr>
          <a:xfrm>
            <a:off x="4088577" y="1611768"/>
            <a:ext cx="5885034" cy="41247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28600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tel Clear Light" panose="020B0404020203020204" pitchFamily="34" charset="0"/>
                <a:cs typeface="Arial" panose="020B0604020202020204" pitchFamily="34" charset="0"/>
                <a:sym typeface="Helvetica"/>
              </a:rPr>
              <a:t>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Agenda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Regul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914400" marR="0" lvl="1" indent="-4572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Business Updates </a:t>
            </a:r>
          </a:p>
          <a:p>
            <a:pPr marL="914400" marR="0" lvl="1" indent="-4572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Organizational Progress</a:t>
            </a:r>
          </a:p>
          <a:p>
            <a:pPr marL="914400" marR="0" lvl="1" indent="-4572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Recognitions</a:t>
            </a:r>
          </a:p>
          <a:p>
            <a:pPr marL="914400" marR="0" lvl="1" indent="-4572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Q&amp;A</a:t>
            </a:r>
          </a:p>
          <a:p>
            <a:pPr marL="914400" marR="0" lvl="1" indent="-4572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One Display Regul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Call to Action</a:t>
            </a:r>
          </a:p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br>
              <a: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 Clear Ligh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</a:br>
            <a:endParaRPr kumimoji="0" lang="en-US" sz="300" b="0" i="0" u="none" strike="noStrike" kern="0" cap="none" spc="0" normalizeH="0" baseline="0" noProof="0" dirty="0">
              <a:ln>
                <a:noFill/>
              </a:ln>
              <a:solidFill>
                <a:srgbClr val="5252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Light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5252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Light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00" b="1" i="0" u="none" strike="noStrike" kern="0" cap="none" spc="0" normalizeH="0" baseline="0" noProof="0" dirty="0">
              <a:ln>
                <a:noFill/>
              </a:ln>
              <a:solidFill>
                <a:srgbClr val="5252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Light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 Clear Ligh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.</a:t>
            </a:r>
          </a:p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5252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Light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00" b="0" i="0" u="none" strike="noStrike" kern="0" cap="none" spc="0" normalizeH="0" baseline="0" noProof="0" dirty="0">
              <a:ln>
                <a:noFill/>
              </a:ln>
              <a:solidFill>
                <a:srgbClr val="5252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Light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" b="0" i="0" u="none" strike="noStrike" kern="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 Clear Ligh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l Clear Ligh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890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C061F-2031-4A24-A11E-6E28BCC4ADB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11" y="5476099"/>
            <a:ext cx="11022013" cy="438150"/>
          </a:xfrm>
        </p:spPr>
        <p:txBody>
          <a:bodyPr/>
          <a:lstStyle/>
          <a:p>
            <a:r>
              <a:rPr lang="en-US" b="1">
                <a:latin typeface="IntelOne Display Bold"/>
              </a:rPr>
              <a:t>HISTORY MONTH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204B4-4317-4C0E-8B27-98E7698CF4A2}"/>
              </a:ext>
            </a:extLst>
          </p:cNvPr>
          <p:cNvSpPr/>
          <p:nvPr/>
        </p:nvSpPr>
        <p:spPr>
          <a:xfrm>
            <a:off x="0" y="-71645"/>
            <a:ext cx="11748052" cy="6504345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en-US" sz="3200" b="1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2F5CE0-30EA-4389-A81F-4190EDD1C329}"/>
              </a:ext>
            </a:extLst>
          </p:cNvPr>
          <p:cNvSpPr/>
          <p:nvPr/>
        </p:nvSpPr>
        <p:spPr>
          <a:xfrm>
            <a:off x="3072384" y="0"/>
            <a:ext cx="1986633" cy="5287617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AADBA-3066-486C-9C78-BF1CD034F379}"/>
              </a:ext>
            </a:extLst>
          </p:cNvPr>
          <p:cNvSpPr/>
          <p:nvPr/>
        </p:nvSpPr>
        <p:spPr>
          <a:xfrm>
            <a:off x="5078895" y="0"/>
            <a:ext cx="2196548" cy="528761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8F26EC-156E-46FA-96C9-312B37979651}"/>
              </a:ext>
            </a:extLst>
          </p:cNvPr>
          <p:cNvSpPr/>
          <p:nvPr/>
        </p:nvSpPr>
        <p:spPr>
          <a:xfrm>
            <a:off x="7205870" y="0"/>
            <a:ext cx="2035666" cy="5287617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9D6FCB0-FAB3-4F0B-81D5-ABEB744B8B6D}"/>
              </a:ext>
            </a:extLst>
          </p:cNvPr>
          <p:cNvSpPr txBox="1">
            <a:spLocks/>
          </p:cNvSpPr>
          <p:nvPr/>
        </p:nvSpPr>
        <p:spPr>
          <a:xfrm>
            <a:off x="2792902" y="1354630"/>
            <a:ext cx="6559827" cy="1898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sz="18000" b="1" kern="0">
                <a:latin typeface="IntelOne Display Bold"/>
              </a:rPr>
              <a:t>BLACK</a:t>
            </a:r>
            <a:r>
              <a:rPr lang="en-US" sz="15000" b="1" kern="0">
                <a:latin typeface="IntelOne Display Bold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D9F683-2C2D-4425-BF83-DE03B4686B37}"/>
              </a:ext>
            </a:extLst>
          </p:cNvPr>
          <p:cNvSpPr txBox="1"/>
          <p:nvPr/>
        </p:nvSpPr>
        <p:spPr>
          <a:xfrm rot="21184990" flipH="1">
            <a:off x="4103011" y="178379"/>
            <a:ext cx="465549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arlow Solid Italic" panose="04030604020F02020D02" pitchFamily="82" charset="0"/>
                <a:sym typeface="Helvetica Neue"/>
              </a:rPr>
              <a:t>Celebrate</a:t>
            </a: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B52F09-9BA3-4037-BFC4-312362328B0D}"/>
              </a:ext>
            </a:extLst>
          </p:cNvPr>
          <p:cNvSpPr txBox="1"/>
          <p:nvPr/>
        </p:nvSpPr>
        <p:spPr>
          <a:xfrm rot="21248740" flipH="1">
            <a:off x="4119842" y="169497"/>
            <a:ext cx="465549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>
                <a:ln>
                  <a:noFill/>
                </a:ln>
                <a:effectLst/>
                <a:uFillTx/>
                <a:latin typeface="Harlow Solid Italic" panose="04030604020F02020D02" pitchFamily="82" charset="0"/>
                <a:sym typeface="Helvetica Neue"/>
              </a:rPr>
              <a:t>Celebrate</a:t>
            </a:r>
            <a:r>
              <a:rPr kumimoji="0" lang="en-US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07D020-5038-4FBF-A3DD-BB60A67E8560}"/>
              </a:ext>
            </a:extLst>
          </p:cNvPr>
          <p:cNvCxnSpPr/>
          <p:nvPr/>
        </p:nvCxnSpPr>
        <p:spPr>
          <a:xfrm>
            <a:off x="7205870" y="0"/>
            <a:ext cx="0" cy="528761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F82AB9-8490-4623-B6E4-9D7C496CB34C}"/>
              </a:ext>
            </a:extLst>
          </p:cNvPr>
          <p:cNvSpPr txBox="1">
            <a:spLocks/>
          </p:cNvSpPr>
          <p:nvPr/>
        </p:nvSpPr>
        <p:spPr>
          <a:xfrm>
            <a:off x="2974848" y="3664525"/>
            <a:ext cx="6364224" cy="891571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22860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sz="6600" b="1" kern="0">
                <a:highlight>
                  <a:srgbClr val="000000"/>
                </a:highlight>
                <a:latin typeface="IntelOne Display Bold"/>
              </a:rPr>
              <a:t>HISTORY MONTH </a:t>
            </a:r>
            <a:endParaRPr lang="en-US" sz="6600" kern="0">
              <a:highlight>
                <a:srgbClr val="0000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11CB3-6926-4AAC-9F8B-7E9BC70603A4}"/>
              </a:ext>
            </a:extLst>
          </p:cNvPr>
          <p:cNvSpPr txBox="1"/>
          <p:nvPr/>
        </p:nvSpPr>
        <p:spPr>
          <a:xfrm>
            <a:off x="5352288" y="5998464"/>
            <a:ext cx="1586332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defTabSz="2438338" hangingPunct="0"/>
            <a:r>
              <a:rPr lang="en-US" sz="2800" b="1" i="1">
                <a:solidFill>
                  <a:schemeClr val="tx2">
                    <a:lumMod val="60000"/>
                    <a:lumOff val="40000"/>
                  </a:schemeClr>
                </a:solidFill>
                <a:latin typeface="IntelOne Display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goto/BHM</a:t>
            </a:r>
            <a:endParaRPr lang="en-US" sz="2800" b="1" i="1">
              <a:solidFill>
                <a:schemeClr val="tx2">
                  <a:lumMod val="60000"/>
                  <a:lumOff val="40000"/>
                </a:schemeClr>
              </a:solidFill>
              <a:latin typeface="IntelOne Display Medium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A295D75-CF55-4466-BC57-624C143A17D2}"/>
              </a:ext>
            </a:extLst>
          </p:cNvPr>
          <p:cNvSpPr txBox="1">
            <a:spLocks/>
          </p:cNvSpPr>
          <p:nvPr/>
        </p:nvSpPr>
        <p:spPr>
          <a:xfrm>
            <a:off x="590052" y="5301665"/>
            <a:ext cx="11022013" cy="75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22860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sz="2400" i="1" kern="0">
                <a:latin typeface="IntelOne Display Medium"/>
              </a:rPr>
              <a:t>February celebrates the history, accomplishments &amp; heritage </a:t>
            </a:r>
            <a:br>
              <a:rPr lang="en-US" sz="2400" i="1" kern="0">
                <a:latin typeface="IntelOne Display Medium"/>
              </a:rPr>
            </a:br>
            <a:r>
              <a:rPr lang="en-US" sz="2400" i="1" kern="0">
                <a:latin typeface="IntelOne Display Medium"/>
              </a:rPr>
              <a:t>of our Black &amp; African American colleagues &amp; friends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6D84F2-3290-4507-A931-A27634A632B2}"/>
              </a:ext>
            </a:extLst>
          </p:cNvPr>
          <p:cNvSpPr/>
          <p:nvPr/>
        </p:nvSpPr>
        <p:spPr>
          <a:xfrm>
            <a:off x="9131808" y="3584448"/>
            <a:ext cx="402336" cy="109728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3DEEC2-9764-432C-8214-ED2445B6850D}"/>
              </a:ext>
            </a:extLst>
          </p:cNvPr>
          <p:cNvSpPr/>
          <p:nvPr/>
        </p:nvSpPr>
        <p:spPr>
          <a:xfrm>
            <a:off x="2773680" y="3578352"/>
            <a:ext cx="402336" cy="109728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A20D509-4A57-4479-A2D5-9A32614CF740}"/>
              </a:ext>
            </a:extLst>
          </p:cNvPr>
          <p:cNvSpPr txBox="1">
            <a:spLocks/>
          </p:cNvSpPr>
          <p:nvPr/>
        </p:nvSpPr>
        <p:spPr>
          <a:xfrm>
            <a:off x="2835973" y="1308247"/>
            <a:ext cx="6559827" cy="1898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sz="18000" b="1" kern="0">
                <a:solidFill>
                  <a:schemeClr val="tx1"/>
                </a:solidFill>
                <a:latin typeface="IntelOne Display Bold"/>
              </a:rPr>
              <a:t>BLACK</a:t>
            </a:r>
            <a:r>
              <a:rPr lang="en-US" sz="15000" b="1" kern="0">
                <a:solidFill>
                  <a:schemeClr val="tx1"/>
                </a:solidFill>
                <a:latin typeface="IntelOne Display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29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3EB34-C25A-4C4A-AB81-6A51A848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815341"/>
            <a:ext cx="11022060" cy="873744"/>
          </a:xfrm>
        </p:spPr>
        <p:txBody>
          <a:bodyPr>
            <a:no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Optane SSD &amp; Client Hybrid SSD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BCDF-45CE-4613-924A-2B1449D307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8035" y="2005553"/>
            <a:ext cx="8939806" cy="2872793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kern="1200"/>
              <a:t>Re-org of 1500 people into DPG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kern="1200"/>
              <a:t>Helped ensure completion of SK Hynix sale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kern="1200"/>
              <a:t>Didn’t miss a beat continuing the march to products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2800" kern="1200"/>
              <a:t>Finished Rewards process 1 quarter early 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2800" kern="1200"/>
              <a:t>Faced new leadership &amp; roadmap changes</a:t>
            </a:r>
          </a:p>
          <a:p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ED43A-0DC3-4655-B7F6-D1E4E3AF519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1584" y="5346449"/>
            <a:ext cx="11022013" cy="438150"/>
          </a:xfrm>
        </p:spPr>
        <p:txBody>
          <a:bodyPr/>
          <a:lstStyle/>
          <a:p>
            <a:pPr algn="ctr"/>
            <a:r>
              <a:rPr lang="en-US" b="1" i="1" kern="1200">
                <a:solidFill>
                  <a:schemeClr val="accent3"/>
                </a:solidFill>
              </a:rPr>
              <a:t>Took it all in stride.  Thank you!</a:t>
            </a:r>
          </a:p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C91F6-BFF3-45A2-91FB-AC3236D69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845" y="280730"/>
            <a:ext cx="5371042" cy="352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62F0C-42E7-4E95-A9E5-6F4776C0D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02960" y="205792"/>
            <a:ext cx="5364945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934255-7E32-4878-B0BD-7990ACE3489A}"/>
              </a:ext>
            </a:extLst>
          </p:cNvPr>
          <p:cNvSpPr/>
          <p:nvPr/>
        </p:nvSpPr>
        <p:spPr>
          <a:xfrm>
            <a:off x="5297124" y="2392655"/>
            <a:ext cx="1597752" cy="207269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164" t="-19112" r="-39306" b="-14784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FB145D-9C22-46D2-B840-504CD4CA19DE}"/>
              </a:ext>
            </a:extLst>
          </p:cNvPr>
          <p:cNvSpPr txBox="1">
            <a:spLocks/>
          </p:cNvSpPr>
          <p:nvPr/>
        </p:nvSpPr>
        <p:spPr>
          <a:xfrm>
            <a:off x="2351260" y="4710942"/>
            <a:ext cx="7557314" cy="726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0" rIns="45720" bIns="0">
            <a:noAutofit/>
          </a:bodyPr>
          <a:lstStyle>
            <a:lvl1pPr marL="228600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indent="0" algn="ctr" hangingPunct="1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Medium" panose="020B0703020203020204" pitchFamily="34" charset="0"/>
              </a:rPr>
              <a:t>Kiran Pangal</a:t>
            </a:r>
          </a:p>
          <a:p>
            <a:pPr marL="0" indent="0" algn="ctr" hangingPunct="1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 panose="020B0403020203020204" pitchFamily="34" charset="0"/>
              </a:rPr>
              <a:t>Optane Fab &amp; Process Technology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73C455-70D0-42E5-9E74-3DAB59595A2C}"/>
              </a:ext>
            </a:extLst>
          </p:cNvPr>
          <p:cNvSpPr txBox="1">
            <a:spLocks/>
          </p:cNvSpPr>
          <p:nvPr/>
        </p:nvSpPr>
        <p:spPr>
          <a:xfrm>
            <a:off x="584970" y="418300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sz="5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Congratulations on </a:t>
            </a:r>
          </a:p>
          <a:p>
            <a:pPr algn="ctr"/>
            <a:r>
              <a:rPr lang="en-US" sz="5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intel fellow designation!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8676D-9EF2-4A23-ACBB-31ACA6247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40" y="449172"/>
            <a:ext cx="5371042" cy="3523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880963-7762-4259-8B3C-35626FCE9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0591" y="458455"/>
            <a:ext cx="5364945" cy="3523793"/>
          </a:xfrm>
          <a:prstGeom prst="rect">
            <a:avLst/>
          </a:prstGeom>
        </p:spPr>
      </p:pic>
      <p:sp>
        <p:nvSpPr>
          <p:cNvPr id="14" name="Frame 13">
            <a:extLst>
              <a:ext uri="{FF2B5EF4-FFF2-40B4-BE49-F238E27FC236}">
                <a16:creationId xmlns:a16="http://schemas.microsoft.com/office/drawing/2014/main" id="{B2053C2C-95DE-406A-8BEE-26196AC046B9}"/>
              </a:ext>
            </a:extLst>
          </p:cNvPr>
          <p:cNvSpPr/>
          <p:nvPr/>
        </p:nvSpPr>
        <p:spPr>
          <a:xfrm rot="5400000">
            <a:off x="4884965" y="2450555"/>
            <a:ext cx="2418080" cy="1967050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73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FBC27-F45D-441D-8268-72DBA9648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3" t="17087" r="62500" b="16386"/>
          <a:stretch/>
        </p:blipFill>
        <p:spPr>
          <a:xfrm>
            <a:off x="137077" y="1619339"/>
            <a:ext cx="5727847" cy="3224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A8B10-48EC-4B36-917C-605D579FB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" t="17262" r="62793" b="16948"/>
          <a:stretch/>
        </p:blipFill>
        <p:spPr>
          <a:xfrm>
            <a:off x="5947404" y="1619340"/>
            <a:ext cx="5727033" cy="3224464"/>
          </a:xfrm>
          <a:prstGeom prst="rect">
            <a:avLst/>
          </a:prstGeom>
        </p:spPr>
      </p:pic>
      <p:pic>
        <p:nvPicPr>
          <p:cNvPr id="7" name="Picture 6" descr="A person standing next to a forest&#10;&#10;Description automatically generated">
            <a:extLst>
              <a:ext uri="{FF2B5EF4-FFF2-40B4-BE49-F238E27FC236}">
                <a16:creationId xmlns:a16="http://schemas.microsoft.com/office/drawing/2014/main" id="{39DF41C9-A969-4A05-B104-063BAF399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72" y="4300386"/>
            <a:ext cx="2636252" cy="17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1E7F5-1738-4222-9C52-CB4C62EC7D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4042" r="8554" b="3027"/>
          <a:stretch/>
        </p:blipFill>
        <p:spPr>
          <a:xfrm>
            <a:off x="8633181" y="4324267"/>
            <a:ext cx="2272254" cy="189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C7FBD71-0D5E-4EA9-B0AB-F2A3CC2EE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70" y="453834"/>
            <a:ext cx="11022060" cy="873744"/>
          </a:xfrm>
        </p:spPr>
        <p:txBody>
          <a:bodyPr>
            <a:no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CONGRATULATIONS TO DPG Culture Heroes!</a:t>
            </a:r>
          </a:p>
        </p:txBody>
      </p:sp>
    </p:spTree>
    <p:extLst>
      <p:ext uri="{BB962C8B-B14F-4D97-AF65-F5344CB8AC3E}">
        <p14:creationId xmlns:p14="http://schemas.microsoft.com/office/powerpoint/2010/main" val="5848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AAADED6-7271-4CAF-BA5E-1AFB7E800A06}"/>
              </a:ext>
            </a:extLst>
          </p:cNvPr>
          <p:cNvSpPr txBox="1">
            <a:spLocks/>
          </p:cNvSpPr>
          <p:nvPr/>
        </p:nvSpPr>
        <p:spPr>
          <a:xfrm>
            <a:off x="536448" y="2171098"/>
            <a:ext cx="3116912" cy="304928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>
            <a:normAutofit fontScale="92500"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Priya Sekar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David Ungar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Lady Nataly Pinilla Pico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Hubert Soltysiak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Sudheshna Pindiprolu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Sujay Deshmukh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Light"/>
              <a:sym typeface="Helvetica"/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7D9F891E-50D9-4A0D-B8D8-25CDE99922BA}"/>
              </a:ext>
            </a:extLst>
          </p:cNvPr>
          <p:cNvSpPr/>
          <p:nvPr/>
        </p:nvSpPr>
        <p:spPr>
          <a:xfrm>
            <a:off x="0" y="557652"/>
            <a:ext cx="11738112" cy="1046480"/>
          </a:xfrm>
          <a:prstGeom prst="rect">
            <a:avLst/>
          </a:prstGeom>
          <a:gradFill>
            <a:gsLst>
              <a:gs pos="10000">
                <a:srgbClr val="5DE0FF">
                  <a:alpha val="0"/>
                </a:srgbClr>
              </a:gs>
              <a:gs pos="100000">
                <a:schemeClr val="accent2"/>
              </a:gs>
            </a:gsLst>
            <a:lin ang="10800000" scaled="0"/>
          </a:gradFill>
          <a:ln w="9525">
            <a:gradFill>
              <a:gsLst>
                <a:gs pos="0">
                  <a:srgbClr val="62CFFF">
                    <a:alpha val="0"/>
                  </a:srgbClr>
                </a:gs>
                <a:gs pos="46000">
                  <a:srgbClr val="62CFFF"/>
                </a:gs>
                <a:gs pos="100000">
                  <a:srgbClr val="62CFFF">
                    <a:alpha val="0"/>
                  </a:srgbClr>
                </a:gs>
              </a:gsLst>
              <a:lin ang="0" scaled="0"/>
            </a:gradFill>
            <a:round/>
            <a:headEnd/>
            <a:tailEnd/>
          </a:ln>
        </p:spPr>
        <p:txBody>
          <a:bodyPr vert="horz" wrap="square" lIns="5925312" tIns="19507" rIns="1365533" bIns="19507" numCol="1" anchor="ctr" anchorCtr="0" compatLnSpc="1">
            <a:prstTxWarp prst="textNoShape">
              <a:avLst/>
            </a:prstTxWarp>
          </a:bodyPr>
          <a:lstStyle/>
          <a:p>
            <a:pPr defTabSz="39009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20" kern="0">
              <a:solidFill>
                <a:prstClr val="white"/>
              </a:solidFill>
              <a:latin typeface="Intel Clear Pro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EB15905-D31B-4BC2-BC29-B51609446511}"/>
              </a:ext>
            </a:extLst>
          </p:cNvPr>
          <p:cNvSpPr txBox="1">
            <a:spLocks/>
          </p:cNvSpPr>
          <p:nvPr/>
        </p:nvSpPr>
        <p:spPr>
          <a:xfrm>
            <a:off x="8348649" y="2228833"/>
            <a:ext cx="2782647" cy="310561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Aaron Kaiway</a:t>
            </a: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Lili Zhou</a:t>
            </a: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Mark Brown</a:t>
            </a: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Andy Sainz</a:t>
            </a: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Aravind Sivakumar</a:t>
            </a: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Tom Chen</a:t>
            </a: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Light"/>
              <a:sym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964BB0-3398-48EE-8D16-6354F344D5D7}"/>
              </a:ext>
            </a:extLst>
          </p:cNvPr>
          <p:cNvSpPr txBox="1"/>
          <p:nvPr/>
        </p:nvSpPr>
        <p:spPr>
          <a:xfrm>
            <a:off x="2733261" y="496690"/>
            <a:ext cx="6989093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defTabSz="2438338" hangingPunct="0"/>
            <a:r>
              <a:rPr lang="en-US" sz="6600" kern="0">
                <a:solidFill>
                  <a:prstClr val="white"/>
                </a:solidFill>
                <a:latin typeface="Intel Clear Pro"/>
              </a:rPr>
              <a:t>Congratulations on 10 years!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6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02445-B02C-41AD-A1F5-30CCAC0368C9}"/>
              </a:ext>
            </a:extLst>
          </p:cNvPr>
          <p:cNvSpPr txBox="1"/>
          <p:nvPr/>
        </p:nvSpPr>
        <p:spPr>
          <a:xfrm>
            <a:off x="4750021" y="2594555"/>
            <a:ext cx="2213939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roadway" panose="04040905080B02020502" pitchFamily="82" charset="0"/>
                <a:sym typeface="Helvetica Neue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B3595F-03A3-44D7-A7E4-578C2C81C9CA}"/>
              </a:ext>
            </a:extLst>
          </p:cNvPr>
          <p:cNvSpPr txBox="1"/>
          <p:nvPr/>
        </p:nvSpPr>
        <p:spPr>
          <a:xfrm>
            <a:off x="4820699" y="2594554"/>
            <a:ext cx="2213939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8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Broadway" panose="04040905080B02020502" pitchFamily="82" charset="0"/>
                <a:sym typeface="Helvetica Neue"/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4500D-0B10-4EEE-AABF-8A142611C40F}"/>
              </a:ext>
            </a:extLst>
          </p:cNvPr>
          <p:cNvSpPr txBox="1"/>
          <p:nvPr/>
        </p:nvSpPr>
        <p:spPr>
          <a:xfrm>
            <a:off x="3655645" y="5653378"/>
            <a:ext cx="449963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2011 Top Movie: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Harry Potter </a:t>
            </a: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Neue"/>
              </a:rPr>
              <a:t>&amp; </a:t>
            </a:r>
            <a:r>
              <a:rPr kumimoji="0" lang="en-US" b="1" i="1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the Deathly Hallows: Part 2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475725CB-6978-49D7-A054-FC2BA851AEEE}"/>
              </a:ext>
            </a:extLst>
          </p:cNvPr>
          <p:cNvSpPr/>
          <p:nvPr/>
        </p:nvSpPr>
        <p:spPr>
          <a:xfrm rot="5400000">
            <a:off x="5609440" y="3444310"/>
            <a:ext cx="630620" cy="4988072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62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554D362-4BF0-4ABB-9391-A65C6CA7B5DC}"/>
              </a:ext>
            </a:extLst>
          </p:cNvPr>
          <p:cNvSpPr txBox="1">
            <a:spLocks/>
          </p:cNvSpPr>
          <p:nvPr/>
        </p:nvSpPr>
        <p:spPr>
          <a:xfrm>
            <a:off x="1471756" y="2379643"/>
            <a:ext cx="2592372" cy="267597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Joann Cai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J.J Sanchez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Tiffanie Kong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Wilson Fang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Lucy Kuria Naim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D13B0-0FE9-4A3F-B4AC-3D47531891A6}"/>
              </a:ext>
            </a:extLst>
          </p:cNvPr>
          <p:cNvSpPr/>
          <p:nvPr/>
        </p:nvSpPr>
        <p:spPr>
          <a:xfrm>
            <a:off x="4658801" y="2487088"/>
            <a:ext cx="2473754" cy="2256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800" kern="0" dirty="0">
                <a:solidFill>
                  <a:schemeClr val="bg1"/>
                </a:solidFill>
                <a:latin typeface="Broadway" panose="04040905080B02020502" pitchFamily="82" charset="0"/>
              </a:rPr>
              <a:t>15</a:t>
            </a: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F44CF66B-1F61-4088-942A-D8ECA1FF99B3}"/>
              </a:ext>
            </a:extLst>
          </p:cNvPr>
          <p:cNvSpPr/>
          <p:nvPr/>
        </p:nvSpPr>
        <p:spPr>
          <a:xfrm>
            <a:off x="0" y="521076"/>
            <a:ext cx="11738112" cy="1046480"/>
          </a:xfrm>
          <a:prstGeom prst="rect">
            <a:avLst/>
          </a:prstGeom>
          <a:gradFill>
            <a:gsLst>
              <a:gs pos="0">
                <a:srgbClr val="5DE0FF">
                  <a:alpha val="0"/>
                </a:srgbClr>
              </a:gs>
              <a:gs pos="100000">
                <a:schemeClr val="accent2"/>
              </a:gs>
            </a:gsLst>
            <a:lin ang="10800000" scaled="0"/>
          </a:gradFill>
          <a:ln w="9525">
            <a:gradFill>
              <a:gsLst>
                <a:gs pos="0">
                  <a:srgbClr val="62CFFF">
                    <a:alpha val="0"/>
                  </a:srgbClr>
                </a:gs>
                <a:gs pos="46000">
                  <a:srgbClr val="62CFFF"/>
                </a:gs>
                <a:gs pos="100000">
                  <a:srgbClr val="62CFFF">
                    <a:alpha val="0"/>
                  </a:srgbClr>
                </a:gs>
              </a:gsLst>
              <a:lin ang="0" scaled="0"/>
            </a:gradFill>
            <a:round/>
            <a:headEnd/>
            <a:tailEnd/>
          </a:ln>
        </p:spPr>
        <p:txBody>
          <a:bodyPr vert="horz" wrap="square" lIns="5925312" tIns="19507" rIns="1365533" bIns="19507" numCol="1" anchor="ctr" anchorCtr="0" compatLnSpc="1">
            <a:prstTxWarp prst="textNoShape">
              <a:avLst/>
            </a:prstTxWarp>
          </a:bodyPr>
          <a:lstStyle/>
          <a:p>
            <a:pPr defTabSz="39009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20" kern="0">
              <a:solidFill>
                <a:prstClr val="white"/>
              </a:solidFill>
              <a:latin typeface="Intel Clear Pr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41F53-7D97-409A-8ED9-E8A39AB62339}"/>
              </a:ext>
            </a:extLst>
          </p:cNvPr>
          <p:cNvSpPr txBox="1"/>
          <p:nvPr/>
        </p:nvSpPr>
        <p:spPr>
          <a:xfrm>
            <a:off x="2733261" y="460114"/>
            <a:ext cx="6957033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defTabSz="2438338" hangingPunct="0"/>
            <a:r>
              <a:rPr lang="en-US" sz="6600" kern="0" dirty="0">
                <a:solidFill>
                  <a:prstClr val="white"/>
                </a:solidFill>
                <a:latin typeface="Intel Clear Pro"/>
              </a:rPr>
              <a:t>Congratulations on 15 years!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53D49D7-ED76-4AE0-BA5A-7CFB5B53F630}"/>
              </a:ext>
            </a:extLst>
          </p:cNvPr>
          <p:cNvSpPr txBox="1">
            <a:spLocks/>
          </p:cNvSpPr>
          <p:nvPr/>
        </p:nvSpPr>
        <p:spPr>
          <a:xfrm>
            <a:off x="7821756" y="2389803"/>
            <a:ext cx="2592372" cy="297061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Adena Banas</a:t>
            </a:r>
          </a:p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Mariano Aguirre Hernandez</a:t>
            </a:r>
          </a:p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Mariusz Krzywienski</a:t>
            </a:r>
          </a:p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Carl Martineau</a:t>
            </a:r>
          </a:p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Darren DeNardis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1223A7-1631-4418-AAA2-4B3D57F4F13E}"/>
              </a:ext>
            </a:extLst>
          </p:cNvPr>
          <p:cNvSpPr/>
          <p:nvPr/>
        </p:nvSpPr>
        <p:spPr>
          <a:xfrm>
            <a:off x="4685217" y="2531792"/>
            <a:ext cx="2473754" cy="2256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800" kern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EED52-5F97-4AE7-BD5E-DAC0B967BE03}"/>
              </a:ext>
            </a:extLst>
          </p:cNvPr>
          <p:cNvSpPr txBox="1"/>
          <p:nvPr/>
        </p:nvSpPr>
        <p:spPr>
          <a:xfrm>
            <a:off x="4850008" y="5820650"/>
            <a:ext cx="230031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defTabSz="2438338" hangingPunct="0"/>
            <a:r>
              <a:rPr lang="en-US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Neue"/>
              </a:rPr>
              <a:t>2006 Top Movie: </a:t>
            </a:r>
            <a:r>
              <a:rPr kumimoji="0" lang="en-US" b="1" i="1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Cars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D95069CD-EA6A-42BD-8A2D-0AB72FFD7617}"/>
              </a:ext>
            </a:extLst>
          </p:cNvPr>
          <p:cNvSpPr/>
          <p:nvPr/>
        </p:nvSpPr>
        <p:spPr>
          <a:xfrm rot="5400000">
            <a:off x="5752811" y="4565606"/>
            <a:ext cx="487017" cy="2804161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80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414A76-0932-4606-8FD5-127D762E5F67}"/>
              </a:ext>
            </a:extLst>
          </p:cNvPr>
          <p:cNvSpPr txBox="1">
            <a:spLocks/>
          </p:cNvSpPr>
          <p:nvPr/>
        </p:nvSpPr>
        <p:spPr>
          <a:xfrm>
            <a:off x="8038106" y="2519851"/>
            <a:ext cx="2592372" cy="262517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Naveen Narayan</a:t>
            </a:r>
          </a:p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Adnan Yassin</a:t>
            </a:r>
          </a:p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Rajesh Sharma</a:t>
            </a:r>
          </a:p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Sanjay Rangan</a:t>
            </a: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A20612C-8BE1-4E95-9345-702764A098AF}"/>
              </a:ext>
            </a:extLst>
          </p:cNvPr>
          <p:cNvSpPr txBox="1">
            <a:spLocks/>
          </p:cNvSpPr>
          <p:nvPr/>
        </p:nvSpPr>
        <p:spPr>
          <a:xfrm>
            <a:off x="1285770" y="2367451"/>
            <a:ext cx="2592372" cy="262517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Monish Shah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Shachi Thakkar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Alan Won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Chet Douglas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Scott Kinoshita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58090D61-3859-4F5A-AE9E-94FD18030C94}"/>
              </a:ext>
            </a:extLst>
          </p:cNvPr>
          <p:cNvSpPr/>
          <p:nvPr/>
        </p:nvSpPr>
        <p:spPr>
          <a:xfrm>
            <a:off x="0" y="472308"/>
            <a:ext cx="11738112" cy="1046480"/>
          </a:xfrm>
          <a:prstGeom prst="rect">
            <a:avLst/>
          </a:prstGeom>
          <a:gradFill>
            <a:gsLst>
              <a:gs pos="0">
                <a:srgbClr val="5DE0FF">
                  <a:alpha val="0"/>
                </a:srgbClr>
              </a:gs>
              <a:gs pos="100000">
                <a:schemeClr val="accent2"/>
              </a:gs>
            </a:gsLst>
            <a:lin ang="10800000" scaled="0"/>
          </a:gradFill>
          <a:ln w="9525">
            <a:gradFill>
              <a:gsLst>
                <a:gs pos="0">
                  <a:srgbClr val="62CFFF">
                    <a:alpha val="0"/>
                  </a:srgbClr>
                </a:gs>
                <a:gs pos="46000">
                  <a:srgbClr val="62CFFF"/>
                </a:gs>
                <a:gs pos="100000">
                  <a:srgbClr val="62CFFF">
                    <a:alpha val="0"/>
                  </a:srgbClr>
                </a:gs>
              </a:gsLst>
              <a:lin ang="0" scaled="0"/>
            </a:gradFill>
            <a:round/>
            <a:headEnd/>
            <a:tailEnd/>
          </a:ln>
        </p:spPr>
        <p:txBody>
          <a:bodyPr vert="horz" wrap="square" lIns="5925312" tIns="19507" rIns="1365533" bIns="19507" numCol="1" anchor="ctr" anchorCtr="0" compatLnSpc="1">
            <a:prstTxWarp prst="textNoShape">
              <a:avLst/>
            </a:prstTxWarp>
          </a:bodyPr>
          <a:lstStyle/>
          <a:p>
            <a:pPr defTabSz="39009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20" kern="0">
              <a:solidFill>
                <a:prstClr val="white"/>
              </a:solidFill>
              <a:latin typeface="Intel Clear Pr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6AD025-0FF3-49C5-AFE3-9BC277D0AAD2}"/>
              </a:ext>
            </a:extLst>
          </p:cNvPr>
          <p:cNvSpPr txBox="1"/>
          <p:nvPr/>
        </p:nvSpPr>
        <p:spPr>
          <a:xfrm>
            <a:off x="2733261" y="411346"/>
            <a:ext cx="7048404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defTabSz="2438338" hangingPunct="0"/>
            <a:r>
              <a:rPr lang="en-US" sz="6600" kern="0" dirty="0">
                <a:solidFill>
                  <a:prstClr val="white"/>
                </a:solidFill>
                <a:latin typeface="Intel Clear Pro"/>
              </a:rPr>
              <a:t>Congratulations on 20 years!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1E877F-D5D7-406C-BC3E-782F039BD4DC}"/>
              </a:ext>
            </a:extLst>
          </p:cNvPr>
          <p:cNvSpPr txBox="1"/>
          <p:nvPr/>
        </p:nvSpPr>
        <p:spPr>
          <a:xfrm>
            <a:off x="4538406" y="2403015"/>
            <a:ext cx="2731517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800" dirty="0">
                <a:solidFill>
                  <a:schemeClr val="bg1"/>
                </a:solidFill>
                <a:latin typeface="Ravie" panose="04040805050809020602" pitchFamily="82" charset="0"/>
                <a:sym typeface="Helvetica Neue"/>
              </a:rPr>
              <a:t>2</a:t>
            </a:r>
            <a:r>
              <a:rPr kumimoji="0" lang="en-US" sz="13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avie" panose="04040805050809020602" pitchFamily="82" charset="0"/>
                <a:sym typeface="Helvetica Neue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746B0F-097C-40A2-8E6B-E38873EE9D73}"/>
              </a:ext>
            </a:extLst>
          </p:cNvPr>
          <p:cNvSpPr txBox="1"/>
          <p:nvPr/>
        </p:nvSpPr>
        <p:spPr>
          <a:xfrm>
            <a:off x="4591238" y="2465895"/>
            <a:ext cx="2731517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8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sym typeface="Helvetica Neue"/>
              </a:rPr>
              <a:t>2</a:t>
            </a:r>
            <a:r>
              <a:rPr kumimoji="0" lang="en-US" sz="13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Ravie" panose="04040805050809020602" pitchFamily="82" charset="0"/>
                <a:sym typeface="Helvetica Neue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ED09DC-D073-448E-9EFD-D319E10DCCDE}"/>
              </a:ext>
            </a:extLst>
          </p:cNvPr>
          <p:cNvSpPr txBox="1"/>
          <p:nvPr/>
        </p:nvSpPr>
        <p:spPr>
          <a:xfrm>
            <a:off x="4066284" y="5868648"/>
            <a:ext cx="365805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b="1" i="1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2001 Top Movie: A Beautiful Mind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94AF14DE-8E3C-4836-B86B-C9CA92DE0693}"/>
              </a:ext>
            </a:extLst>
          </p:cNvPr>
          <p:cNvSpPr/>
          <p:nvPr/>
        </p:nvSpPr>
        <p:spPr>
          <a:xfrm rot="5400000">
            <a:off x="5714433" y="3818469"/>
            <a:ext cx="427383" cy="4340353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71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8105258-9191-4B67-A63C-9D318014B234}"/>
              </a:ext>
            </a:extLst>
          </p:cNvPr>
          <p:cNvSpPr txBox="1">
            <a:spLocks/>
          </p:cNvSpPr>
          <p:nvPr/>
        </p:nvSpPr>
        <p:spPr>
          <a:xfrm>
            <a:off x="8098048" y="2712758"/>
            <a:ext cx="2592372" cy="216713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rm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Dave Kaplan</a:t>
            </a:r>
          </a:p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Ioan Scumpu</a:t>
            </a:r>
          </a:p>
          <a:p>
            <a:r>
              <a:rPr lang="en-US" sz="24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Khaled Hasnat</a:t>
            </a: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01DFCDF-EDAA-45BE-8A9F-62B8FE569C91}"/>
              </a:ext>
            </a:extLst>
          </p:cNvPr>
          <p:cNvSpPr txBox="1">
            <a:spLocks/>
          </p:cNvSpPr>
          <p:nvPr/>
        </p:nvSpPr>
        <p:spPr>
          <a:xfrm>
            <a:off x="1222820" y="2513312"/>
            <a:ext cx="2592372" cy="247193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6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Mike Deen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Raymond Zeng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Dave Leion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Light"/>
              </a:rPr>
              <a:t>Kelly Caleb</a:t>
            </a: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7124E034-71A2-40CF-AC0A-CAFCE8BA8F7F}"/>
              </a:ext>
            </a:extLst>
          </p:cNvPr>
          <p:cNvSpPr/>
          <p:nvPr/>
        </p:nvSpPr>
        <p:spPr>
          <a:xfrm>
            <a:off x="0" y="453004"/>
            <a:ext cx="11738112" cy="1046480"/>
          </a:xfrm>
          <a:prstGeom prst="rect">
            <a:avLst/>
          </a:prstGeom>
          <a:gradFill>
            <a:gsLst>
              <a:gs pos="0">
                <a:srgbClr val="5DE0FF">
                  <a:alpha val="0"/>
                </a:srgbClr>
              </a:gs>
              <a:gs pos="100000">
                <a:schemeClr val="accent2"/>
              </a:gs>
            </a:gsLst>
            <a:lin ang="10800000" scaled="0"/>
          </a:gradFill>
          <a:ln w="9525">
            <a:gradFill>
              <a:gsLst>
                <a:gs pos="0">
                  <a:srgbClr val="62CFFF">
                    <a:alpha val="0"/>
                  </a:srgbClr>
                </a:gs>
                <a:gs pos="46000">
                  <a:srgbClr val="62CFFF"/>
                </a:gs>
                <a:gs pos="100000">
                  <a:srgbClr val="62CFFF">
                    <a:alpha val="0"/>
                  </a:srgbClr>
                </a:gs>
              </a:gsLst>
              <a:lin ang="0" scaled="0"/>
            </a:gradFill>
            <a:round/>
            <a:headEnd/>
            <a:tailEnd/>
          </a:ln>
        </p:spPr>
        <p:txBody>
          <a:bodyPr vert="horz" wrap="square" lIns="5925312" tIns="19507" rIns="1365533" bIns="19507" numCol="1" anchor="ctr" anchorCtr="0" compatLnSpc="1">
            <a:prstTxWarp prst="textNoShape">
              <a:avLst/>
            </a:prstTxWarp>
          </a:bodyPr>
          <a:lstStyle/>
          <a:p>
            <a:pPr defTabSz="39009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20" kern="0">
              <a:solidFill>
                <a:prstClr val="white"/>
              </a:solidFill>
              <a:latin typeface="Intel Clear Pr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AFD18-5EA8-4619-8BE7-FA6263DEF56C}"/>
              </a:ext>
            </a:extLst>
          </p:cNvPr>
          <p:cNvSpPr txBox="1"/>
          <p:nvPr/>
        </p:nvSpPr>
        <p:spPr>
          <a:xfrm>
            <a:off x="2733261" y="392042"/>
            <a:ext cx="7016344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defTabSz="2438338" hangingPunct="0"/>
            <a:r>
              <a:rPr lang="en-US" sz="6600" kern="0" dirty="0">
                <a:solidFill>
                  <a:prstClr val="white"/>
                </a:solidFill>
                <a:latin typeface="Intel Clear Pro"/>
              </a:rPr>
              <a:t>Congratulations on 25 years!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A57CDB-AA68-4F41-B8F1-89179073397B}"/>
              </a:ext>
            </a:extLst>
          </p:cNvPr>
          <p:cNvSpPr txBox="1"/>
          <p:nvPr/>
        </p:nvSpPr>
        <p:spPr>
          <a:xfrm>
            <a:off x="4616638" y="2540353"/>
            <a:ext cx="2792431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800" dirty="0">
                <a:solidFill>
                  <a:schemeClr val="bg1"/>
                </a:solidFill>
                <a:latin typeface="Snap ITC" panose="04040A07060A02020202" pitchFamily="82" charset="0"/>
                <a:sym typeface="Helvetica Neue"/>
              </a:rPr>
              <a:t>25</a:t>
            </a:r>
            <a:endParaRPr kumimoji="0" lang="en-US" sz="13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nap ITC" panose="04040A07060A02020202" pitchFamily="82" charset="0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0B2169-C7F0-4BD2-BF3E-90552A37B114}"/>
              </a:ext>
            </a:extLst>
          </p:cNvPr>
          <p:cNvSpPr txBox="1"/>
          <p:nvPr/>
        </p:nvSpPr>
        <p:spPr>
          <a:xfrm>
            <a:off x="4603669" y="2586192"/>
            <a:ext cx="2792431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  <a:sym typeface="Helvetica Neue"/>
              </a:rPr>
              <a:t>25</a:t>
            </a:r>
            <a:endParaRPr kumimoji="0" lang="en-US" sz="13800" b="0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Snap ITC" panose="04040A07060A02020202" pitchFamily="82" charset="0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C2AD6-146F-4B0A-88B5-2F86C661393E}"/>
              </a:ext>
            </a:extLst>
          </p:cNvPr>
          <p:cNvSpPr txBox="1"/>
          <p:nvPr/>
        </p:nvSpPr>
        <p:spPr>
          <a:xfrm>
            <a:off x="4461433" y="5820244"/>
            <a:ext cx="336630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b="1" i="1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1996 Top Movie: Jerry Maguire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1E28DDBB-BD6C-43CF-AEFB-A03B654A1CEF}"/>
              </a:ext>
            </a:extLst>
          </p:cNvPr>
          <p:cNvSpPr/>
          <p:nvPr/>
        </p:nvSpPr>
        <p:spPr>
          <a:xfrm rot="5400000">
            <a:off x="5961554" y="4219427"/>
            <a:ext cx="427383" cy="3499106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8987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D63E23-31E3-4B05-BA4C-5C543A43C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73" y="0"/>
            <a:ext cx="7269131" cy="640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ACB26E-8155-434C-8843-CC3E40D61810}"/>
              </a:ext>
            </a:extLst>
          </p:cNvPr>
          <p:cNvSpPr txBox="1"/>
          <p:nvPr/>
        </p:nvSpPr>
        <p:spPr>
          <a:xfrm>
            <a:off x="4453873" y="0"/>
            <a:ext cx="2706052" cy="640486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 Clear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 Clear"/>
              <a:ea typeface="+mn-ea"/>
              <a:cs typeface="+mn-cs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FDF85-1FD9-4D39-B2B7-441A3D33E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75" y="2208972"/>
            <a:ext cx="11010901" cy="952500"/>
          </a:xfrm>
        </p:spPr>
        <p:txBody>
          <a:bodyPr/>
          <a:lstStyle/>
          <a:p>
            <a:r>
              <a:rPr lang="en-US" sz="6500"/>
              <a:t>Alder Stream </a:t>
            </a:r>
            <a:br>
              <a:rPr lang="en-US" sz="6500"/>
            </a:br>
            <a:r>
              <a:rPr lang="en-US" sz="6500"/>
              <a:t>product </a:t>
            </a:r>
            <a:r>
              <a:rPr lang="pl-PL" sz="6500"/>
              <a:t>launch</a:t>
            </a:r>
            <a:r>
              <a:rPr lang="en-US" sz="6500"/>
              <a:t>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273E19-7575-4ACA-96C3-76AAFCCA5ED9}"/>
              </a:ext>
            </a:extLst>
          </p:cNvPr>
          <p:cNvSpPr txBox="1">
            <a:spLocks/>
          </p:cNvSpPr>
          <p:nvPr/>
        </p:nvSpPr>
        <p:spPr>
          <a:xfrm>
            <a:off x="468996" y="4521028"/>
            <a:ext cx="657225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Thank you!!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41D26-D5B4-4B48-A15D-7783487F3EF6}"/>
              </a:ext>
            </a:extLst>
          </p:cNvPr>
          <p:cNvSpPr/>
          <p:nvPr/>
        </p:nvSpPr>
        <p:spPr>
          <a:xfrm>
            <a:off x="610091" y="6677378"/>
            <a:ext cx="936978" cy="1806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DFE303-D245-4EE0-8276-1DBBC6F54A95}"/>
              </a:ext>
            </a:extLst>
          </p:cNvPr>
          <p:cNvSpPr/>
          <p:nvPr/>
        </p:nvSpPr>
        <p:spPr>
          <a:xfrm>
            <a:off x="560430" y="6473530"/>
            <a:ext cx="1390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/>
              <a:t>INTEL OPTAN</a:t>
            </a:r>
            <a:r>
              <a:rPr lang="en-US" sz="1400"/>
              <a:t>e </a:t>
            </a:r>
            <a:r>
              <a:rPr lang="en-US" sz="1000"/>
              <a:t>GROUP</a:t>
            </a:r>
          </a:p>
        </p:txBody>
      </p:sp>
    </p:spTree>
    <p:extLst>
      <p:ext uri="{BB962C8B-B14F-4D97-AF65-F5344CB8AC3E}">
        <p14:creationId xmlns:p14="http://schemas.microsoft.com/office/powerpoint/2010/main" val="16920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E5ECC1-073F-451D-AEAF-524131E5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685" y="229930"/>
            <a:ext cx="5371042" cy="352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F7DEF-8531-49C6-B381-E31C148C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000" y="256592"/>
            <a:ext cx="5364945" cy="35237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FA4259-D392-4C10-85AD-664144D9FEB4}"/>
              </a:ext>
            </a:extLst>
          </p:cNvPr>
          <p:cNvSpPr/>
          <p:nvPr/>
        </p:nvSpPr>
        <p:spPr>
          <a:xfrm>
            <a:off x="671383" y="2992583"/>
            <a:ext cx="5083830" cy="3118505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785318-7033-4294-ADFD-CE4005012518}"/>
              </a:ext>
            </a:extLst>
          </p:cNvPr>
          <p:cNvSpPr/>
          <p:nvPr/>
        </p:nvSpPr>
        <p:spPr>
          <a:xfrm>
            <a:off x="6213435" y="3007823"/>
            <a:ext cx="5083830" cy="3118505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A0CB8A5C-F836-4569-8036-C5CDFCAD76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500380"/>
            <a:ext cx="1101090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914400" rtl="0">
              <a:spcBef>
                <a:spcPts val="1000"/>
              </a:spcBef>
              <a:defRPr/>
            </a:pPr>
            <a:r>
              <a:rPr lang="en-US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Shift-left FPGA &amp; emulation platform </a:t>
            </a:r>
            <a:br>
              <a:rPr lang="en-US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</a:br>
            <a:r>
              <a:rPr lang="en-US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to support early FW &amp; ROM validation by 6 months</a:t>
            </a:r>
            <a:endParaRPr lang="en-US" kern="0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72DA06FC-5274-47B7-9930-1AD5D187E8E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58144" y="1751615"/>
            <a:ext cx="11010900" cy="1399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xmlns="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indent="0" algn="ctr">
              <a:buNone/>
            </a:pPr>
            <a:r>
              <a:rPr lang="en-US" sz="2400"/>
              <a:t>Thank you for pulling in FPGA &amp; Emulation development to support DHV HW/FW/ROM validation 2 quarters ahead of predecessor CWV, resulting in </a:t>
            </a:r>
            <a:br>
              <a:rPr lang="en-US" sz="2400"/>
            </a:br>
            <a:r>
              <a:rPr lang="en-US" sz="2400"/>
              <a:t>29 RTL/FW bug fixes &amp; enabling FW/ROM validation in RTL0.3</a:t>
            </a:r>
            <a:r>
              <a:rPr lang="pl-PL" sz="2400"/>
              <a:t>!</a:t>
            </a:r>
            <a:endParaRPr lang="en-US" sz="240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3F9129A-B013-490F-A072-16443F8A5912}"/>
              </a:ext>
            </a:extLst>
          </p:cNvPr>
          <p:cNvSpPr txBox="1">
            <a:spLocks/>
          </p:cNvSpPr>
          <p:nvPr/>
        </p:nvSpPr>
        <p:spPr>
          <a:xfrm>
            <a:off x="1080655" y="3111335"/>
            <a:ext cx="4541669" cy="2999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 fontScale="55000" lnSpcReduction="20000"/>
          </a:bodyPr>
          <a:lstStyle>
            <a:lvl1pPr marL="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22860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Chris Kun K Cheung		PSV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Caleb Molitoris	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PSV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Melanie G Villegas	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PSV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Luis Flores Gomez	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PSV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Michal Beringer 		PSV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Satish Natla	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Design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Luis E Valdez	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Design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Min Fu	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Design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Steven Choi	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Design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AC8F08D5-FFC0-40EC-ACCD-ED0ACAE918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8851" y="3294215"/>
            <a:ext cx="4950941" cy="2765209"/>
          </a:xfrm>
        </p:spPr>
        <p:txBody>
          <a:bodyPr>
            <a:normAutofit/>
          </a:bodyPr>
          <a:lstStyle/>
          <a:p>
            <a:pPr marL="461963"/>
            <a:r>
              <a:rPr lang="en-US" sz="1500" dirty="0"/>
              <a:t>Krzysztof Treder	 </a:t>
            </a:r>
            <a:r>
              <a:rPr lang="pl-PL" sz="1500" dirty="0"/>
              <a:t>	</a:t>
            </a:r>
            <a:r>
              <a:rPr lang="en-US" sz="1500" dirty="0"/>
              <a:t>FW VAL</a:t>
            </a:r>
          </a:p>
          <a:p>
            <a:pPr marL="461963"/>
            <a:r>
              <a:rPr lang="en-US" sz="1500" dirty="0"/>
              <a:t>Piotr Gonska	 </a:t>
            </a:r>
            <a:r>
              <a:rPr lang="pl-PL" sz="1500" dirty="0"/>
              <a:t>		</a:t>
            </a:r>
            <a:r>
              <a:rPr lang="en-US" sz="1500" dirty="0"/>
              <a:t>FW VAL</a:t>
            </a:r>
          </a:p>
          <a:p>
            <a:pPr marL="461963"/>
            <a:r>
              <a:rPr lang="en-US" sz="1500" dirty="0"/>
              <a:t>Stanislaw Mosiolek	 </a:t>
            </a:r>
            <a:r>
              <a:rPr lang="pl-PL" sz="1500" dirty="0"/>
              <a:t>	</a:t>
            </a:r>
            <a:r>
              <a:rPr lang="en-US" sz="1500" dirty="0"/>
              <a:t>FW</a:t>
            </a:r>
          </a:p>
          <a:p>
            <a:pPr marL="461963"/>
            <a:r>
              <a:rPr lang="en-US" sz="1500" dirty="0"/>
              <a:t>Pawel Charkiewicz	 </a:t>
            </a:r>
            <a:r>
              <a:rPr lang="pl-PL" sz="1500" dirty="0"/>
              <a:t>	</a:t>
            </a:r>
            <a:r>
              <a:rPr lang="en-US" sz="1500" dirty="0"/>
              <a:t>FW</a:t>
            </a:r>
          </a:p>
          <a:p>
            <a:pPr marL="461963"/>
            <a:r>
              <a:rPr lang="en-US" sz="1500" dirty="0"/>
              <a:t>Pawel Skrzypkowski	FW</a:t>
            </a:r>
          </a:p>
          <a:p>
            <a:pPr marL="461963"/>
            <a:r>
              <a:rPr lang="en-US" sz="1500" dirty="0"/>
              <a:t>Kirk Davis	 </a:t>
            </a:r>
            <a:r>
              <a:rPr lang="pl-PL" sz="1500" dirty="0"/>
              <a:t>		</a:t>
            </a:r>
            <a:r>
              <a:rPr lang="en-US" sz="1500" dirty="0"/>
              <a:t>FW</a:t>
            </a:r>
          </a:p>
          <a:p>
            <a:pPr marL="461963"/>
            <a:r>
              <a:rPr lang="en-US" sz="1500" dirty="0"/>
              <a:t>Don Wright	 </a:t>
            </a:r>
            <a:r>
              <a:rPr lang="pl-PL" sz="1500" dirty="0"/>
              <a:t>		</a:t>
            </a:r>
            <a:r>
              <a:rPr lang="en-US" sz="1500" dirty="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22706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E57358F-07FD-48FD-B210-D0A9826FD5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 l="-14213" t="-1729" r="-15822" b="-24197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D1726A-6BE5-4578-B613-5F7777A3734B}"/>
              </a:ext>
            </a:extLst>
          </p:cNvPr>
          <p:cNvSpPr/>
          <p:nvPr/>
        </p:nvSpPr>
        <p:spPr>
          <a:xfrm>
            <a:off x="1741693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5D23E-2F25-469A-973D-9A830D37E13C}"/>
              </a:ext>
            </a:extLst>
          </p:cNvPr>
          <p:cNvSpPr/>
          <p:nvPr/>
        </p:nvSpPr>
        <p:spPr>
          <a:xfrm>
            <a:off x="3724276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876C7F-D71B-4848-A809-EA3476D2BB94}"/>
              </a:ext>
            </a:extLst>
          </p:cNvPr>
          <p:cNvGrpSpPr/>
          <p:nvPr/>
        </p:nvGrpSpPr>
        <p:grpSpPr>
          <a:xfrm>
            <a:off x="87916" y="5299820"/>
            <a:ext cx="1952093" cy="1440043"/>
            <a:chOff x="711050" y="4821845"/>
            <a:chExt cx="1952093" cy="1440043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4E7F1056-44CF-4426-8B7A-7546831C6AC6}"/>
                </a:ext>
              </a:extLst>
            </p:cNvPr>
            <p:cNvSpPr/>
            <p:nvPr/>
          </p:nvSpPr>
          <p:spPr>
            <a:xfrm>
              <a:off x="996090" y="5260267"/>
              <a:ext cx="607299" cy="60729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37F8859-00F1-4BD2-BEA9-0D10197A3ADE}"/>
                </a:ext>
              </a:extLst>
            </p:cNvPr>
            <p:cNvSpPr/>
            <p:nvPr/>
          </p:nvSpPr>
          <p:spPr>
            <a:xfrm>
              <a:off x="711050" y="4978168"/>
              <a:ext cx="286654" cy="282073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AF9CF793-7B96-45C5-A43A-291ACBE1E15D}"/>
                </a:ext>
              </a:extLst>
            </p:cNvPr>
            <p:cNvSpPr/>
            <p:nvPr/>
          </p:nvSpPr>
          <p:spPr>
            <a:xfrm>
              <a:off x="996090" y="4821845"/>
              <a:ext cx="157461" cy="157461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39F72D-AEAC-4E9F-8282-55C245F94A35}"/>
                </a:ext>
              </a:extLst>
            </p:cNvPr>
            <p:cNvGrpSpPr/>
            <p:nvPr userDrawn="1"/>
          </p:nvGrpSpPr>
          <p:grpSpPr>
            <a:xfrm>
              <a:off x="1603389" y="5865087"/>
              <a:ext cx="1059754" cy="396801"/>
              <a:chOff x="1314450" y="6391091"/>
              <a:chExt cx="1123377" cy="420623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15634DF-8CE4-4CA1-990C-C205670445A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8566238-41D3-423A-8852-35C2CB3888BE}"/>
                  </a:ext>
                </a:extLst>
              </p:cNvPr>
              <p:cNvSpPr/>
              <p:nvPr/>
            </p:nvSpPr>
            <p:spPr>
              <a:xfrm>
                <a:off x="1316545" y="6391091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4401E29-2401-4480-96B8-1049EB7ED6DD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BA382A2-84B2-424E-85F1-5CD4AFB27202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</p:grpSp>
      </p:grpSp>
      <p:sp>
        <p:nvSpPr>
          <p:cNvPr id="16" name="Title Text">
            <a:extLst>
              <a:ext uri="{FF2B5EF4-FFF2-40B4-BE49-F238E27FC236}">
                <a16:creationId xmlns:a16="http://schemas.microsoft.com/office/drawing/2014/main" id="{E95EAC63-7888-46E7-BE9D-B526998BF0AD}"/>
              </a:ext>
            </a:extLst>
          </p:cNvPr>
          <p:cNvSpPr txBox="1">
            <a:spLocks/>
          </p:cNvSpPr>
          <p:nvPr/>
        </p:nvSpPr>
        <p:spPr>
          <a:xfrm>
            <a:off x="2452450" y="2741192"/>
            <a:ext cx="7662473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chemeClr val="bg1"/>
                </a:solidFill>
                <a:uFillTx/>
                <a:latin typeface="+mj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lvl="0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Updates 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Regular"/>
              <a:sym typeface="Helvetica"/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67A542CA-E1FE-4145-93A1-0E281A0DA383}"/>
              </a:ext>
            </a:extLst>
          </p:cNvPr>
          <p:cNvSpPr/>
          <p:nvPr/>
        </p:nvSpPr>
        <p:spPr>
          <a:xfrm>
            <a:off x="0" y="2708614"/>
            <a:ext cx="11738112" cy="1046480"/>
          </a:xfrm>
          <a:prstGeom prst="rect">
            <a:avLst/>
          </a:prstGeom>
          <a:gradFill>
            <a:gsLst>
              <a:gs pos="0">
                <a:srgbClr val="5DE0FF">
                  <a:alpha val="0"/>
                </a:srgbClr>
              </a:gs>
              <a:gs pos="100000">
                <a:schemeClr val="accent2"/>
              </a:gs>
            </a:gsLst>
            <a:lin ang="10800000" scaled="0"/>
          </a:gradFill>
          <a:ln w="9525">
            <a:gradFill>
              <a:gsLst>
                <a:gs pos="0">
                  <a:srgbClr val="62CFFF">
                    <a:alpha val="0"/>
                  </a:srgbClr>
                </a:gs>
                <a:gs pos="46000">
                  <a:srgbClr val="62CFFF"/>
                </a:gs>
                <a:gs pos="100000">
                  <a:srgbClr val="62CFFF">
                    <a:alpha val="0"/>
                  </a:srgbClr>
                </a:gs>
              </a:gsLst>
              <a:lin ang="0" scaled="0"/>
            </a:gradFill>
            <a:round/>
            <a:headEnd/>
            <a:tailEnd/>
          </a:ln>
        </p:spPr>
        <p:txBody>
          <a:bodyPr vert="horz" wrap="square" lIns="5925312" tIns="19507" rIns="1365533" bIns="19507" numCol="1" anchor="ctr" anchorCtr="0" compatLnSpc="1">
            <a:prstTxWarp prst="textNoShape">
              <a:avLst/>
            </a:prstTxWarp>
          </a:bodyPr>
          <a:lstStyle/>
          <a:p>
            <a:pPr defTabSz="39009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20" kern="0">
              <a:solidFill>
                <a:prstClr val="white"/>
              </a:solidFill>
              <a:latin typeface="Intel Clear Pro"/>
            </a:endParaRPr>
          </a:p>
        </p:txBody>
      </p:sp>
    </p:spTree>
    <p:extLst>
      <p:ext uri="{BB962C8B-B14F-4D97-AF65-F5344CB8AC3E}">
        <p14:creationId xmlns:p14="http://schemas.microsoft.com/office/powerpoint/2010/main" val="434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E5ECC1-073F-451D-AEAF-524131E5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685" y="229930"/>
            <a:ext cx="5371042" cy="352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F7DEF-8531-49C6-B381-E31C148C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000" y="256592"/>
            <a:ext cx="5364945" cy="352379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DA06FC-5274-47B7-9930-1AD5D187E8E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80108" y="1794263"/>
            <a:ext cx="11010900" cy="1188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/>
              <a:t>Thank you for working as one Intel, focus</a:t>
            </a:r>
            <a:r>
              <a:rPr lang="pl-PL" sz="2400"/>
              <a:t>ing</a:t>
            </a:r>
            <a:r>
              <a:rPr lang="en-US" sz="2400"/>
              <a:t> on delivering robust </a:t>
            </a:r>
            <a:br>
              <a:rPr lang="en-US" sz="2400"/>
            </a:br>
            <a:r>
              <a:rPr lang="en-US" sz="2400"/>
              <a:t>end-to-end solutions for ADR feature for PMem on ICX platforms </a:t>
            </a:r>
            <a:br>
              <a:rPr lang="en-US" sz="2400"/>
            </a:br>
            <a:r>
              <a:rPr lang="en-US" sz="2400"/>
              <a:t>by removing critical roadblocks for ICX PC release</a:t>
            </a:r>
            <a:r>
              <a:rPr lang="pl-PL" sz="2400"/>
              <a:t>!</a:t>
            </a:r>
            <a:endParaRPr lang="en-US" sz="24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EB35D-8D5D-41ED-B306-F7CAF3A129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32069" y="3174395"/>
            <a:ext cx="4950941" cy="3277590"/>
          </a:xfrm>
        </p:spPr>
        <p:txBody>
          <a:bodyPr>
            <a:normAutofit fontScale="62500" lnSpcReduction="20000"/>
          </a:bodyPr>
          <a:lstStyle/>
          <a:p>
            <a:pPr marL="461963"/>
            <a:r>
              <a:rPr lang="en-US" sz="2900"/>
              <a:t>Mariusz </a:t>
            </a:r>
            <a:r>
              <a:rPr lang="en-US" sz="2900" err="1"/>
              <a:t>Krzywienski</a:t>
            </a:r>
            <a:r>
              <a:rPr lang="en-US" sz="2600"/>
              <a:t>	MSPG</a:t>
            </a:r>
          </a:p>
          <a:p>
            <a:pPr marL="461963"/>
            <a:r>
              <a:rPr lang="en-US" sz="2900"/>
              <a:t>Mariusz Osinski	</a:t>
            </a:r>
            <a:r>
              <a:rPr lang="pl-PL" sz="2900"/>
              <a:t>	</a:t>
            </a:r>
            <a:r>
              <a:rPr lang="en-US" sz="2900"/>
              <a:t>DPEA</a:t>
            </a:r>
          </a:p>
          <a:p>
            <a:pPr marL="461963"/>
            <a:r>
              <a:rPr lang="en-US" sz="2900"/>
              <a:t>Przemyslaw Rokita	</a:t>
            </a:r>
            <a:r>
              <a:rPr lang="pl-PL" sz="2900"/>
              <a:t>	</a:t>
            </a:r>
            <a:r>
              <a:rPr lang="en-US" sz="2900"/>
              <a:t>MSPG</a:t>
            </a:r>
          </a:p>
          <a:p>
            <a:pPr marL="461963"/>
            <a:r>
              <a:rPr lang="en-US" sz="2900"/>
              <a:t>Srivatsan C R	</a:t>
            </a:r>
            <a:r>
              <a:rPr lang="pl-PL" sz="2900"/>
              <a:t>		</a:t>
            </a:r>
            <a:r>
              <a:rPr lang="en-US" sz="2900"/>
              <a:t>CRSE</a:t>
            </a:r>
          </a:p>
          <a:p>
            <a:pPr marL="461963"/>
            <a:r>
              <a:rPr lang="en-US" sz="2900"/>
              <a:t>Nirmala Sanikere	</a:t>
            </a:r>
            <a:r>
              <a:rPr lang="pl-PL" sz="2900"/>
              <a:t>	</a:t>
            </a:r>
            <a:r>
              <a:rPr lang="en-US" sz="2900"/>
              <a:t>MSPG</a:t>
            </a:r>
          </a:p>
          <a:p>
            <a:pPr marL="461963"/>
            <a:r>
              <a:rPr lang="en-US" sz="2900" err="1"/>
              <a:t>Praveena</a:t>
            </a:r>
            <a:r>
              <a:rPr lang="en-US" sz="2900"/>
              <a:t> </a:t>
            </a:r>
            <a:r>
              <a:rPr lang="en-US" sz="2900" err="1"/>
              <a:t>Kunaparaju</a:t>
            </a:r>
            <a:r>
              <a:rPr lang="pl-PL" sz="2600"/>
              <a:t>	</a:t>
            </a:r>
            <a:r>
              <a:rPr lang="en-US" sz="2200"/>
              <a:t>IPG Memory</a:t>
            </a:r>
            <a:r>
              <a:rPr lang="pl-PL" sz="2200"/>
              <a:t> </a:t>
            </a:r>
            <a:r>
              <a:rPr lang="en-US" sz="2200"/>
              <a:t>Controller</a:t>
            </a:r>
          </a:p>
          <a:p>
            <a:pPr marL="461963"/>
            <a:r>
              <a:rPr lang="en-US" sz="2900" err="1"/>
              <a:t>Hosein</a:t>
            </a:r>
            <a:r>
              <a:rPr lang="en-US" sz="2900"/>
              <a:t> </a:t>
            </a:r>
            <a:r>
              <a:rPr lang="en-US" sz="2900" err="1"/>
              <a:t>Naaseh</a:t>
            </a:r>
            <a:r>
              <a:rPr lang="en-US" sz="2900"/>
              <a:t>	</a:t>
            </a:r>
            <a:r>
              <a:rPr lang="pl-PL" sz="2600"/>
              <a:t>	</a:t>
            </a:r>
            <a:r>
              <a:rPr lang="en-US" sz="2200"/>
              <a:t>IPG Memory Controller</a:t>
            </a:r>
          </a:p>
          <a:p>
            <a:pPr marL="461963"/>
            <a:r>
              <a:rPr lang="en-US" sz="2900"/>
              <a:t>Joshua K Stahl</a:t>
            </a:r>
            <a:r>
              <a:rPr lang="en-US" sz="2600"/>
              <a:t>	</a:t>
            </a:r>
            <a:r>
              <a:rPr lang="pl-PL" sz="2600"/>
              <a:t>	</a:t>
            </a:r>
            <a:r>
              <a:rPr lang="en-US" sz="2200"/>
              <a:t>PAG PFW Server FW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D23A5E-4B92-46BF-833D-7A6AED1D0A8A}"/>
              </a:ext>
            </a:extLst>
          </p:cNvPr>
          <p:cNvSpPr txBox="1">
            <a:spLocks/>
          </p:cNvSpPr>
          <p:nvPr/>
        </p:nvSpPr>
        <p:spPr>
          <a:xfrm>
            <a:off x="986065" y="3174395"/>
            <a:ext cx="4541669" cy="2999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62500" lnSpcReduction="20000"/>
          </a:bodyPr>
          <a:lstStyle>
            <a:lvl1pPr marL="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22860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Kai Cheng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Lukasz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Redynk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Kevin M Nguyen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Andrzej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Nalborski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Wojciech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Kolbusz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Kornel Ostrowski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Lukasz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Paczynski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Jacek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Zloch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FA4259-D392-4C10-85AD-664144D9FEB4}"/>
              </a:ext>
            </a:extLst>
          </p:cNvPr>
          <p:cNvSpPr/>
          <p:nvPr/>
        </p:nvSpPr>
        <p:spPr>
          <a:xfrm>
            <a:off x="576793" y="3055643"/>
            <a:ext cx="5083830" cy="3118505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785318-7033-4294-ADFD-CE4005012518}"/>
              </a:ext>
            </a:extLst>
          </p:cNvPr>
          <p:cNvSpPr/>
          <p:nvPr/>
        </p:nvSpPr>
        <p:spPr>
          <a:xfrm>
            <a:off x="6118845" y="3070883"/>
            <a:ext cx="5083830" cy="3118505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2E7E52A6-6E96-48E4-B7CC-478EE4A6E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11010900" cy="952500"/>
          </a:xfrm>
        </p:spPr>
        <p:txBody>
          <a:bodyPr/>
          <a:lstStyle/>
          <a:p>
            <a:pPr lvl="0" algn="ctr" defTabSz="914400" rtl="0">
              <a:spcBef>
                <a:spcPts val="1000"/>
              </a:spcBef>
              <a:defRPr/>
            </a:pPr>
            <a: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Delivering robust final ICX Asynchronous </a:t>
            </a:r>
            <a:b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</a:br>
            <a: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DRAM Refresh solution for </a:t>
            </a:r>
            <a:r>
              <a:rPr lang="en-US" sz="4400" kern="120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Pmem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31554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E5ECC1-073F-451D-AEAF-524131E5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685" y="229930"/>
            <a:ext cx="5371042" cy="352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F7DEF-8531-49C6-B381-E31C148C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000" y="256592"/>
            <a:ext cx="5364945" cy="352379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8A17DFB-77B8-4E63-8E11-8BD5F121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253" y="896621"/>
            <a:ext cx="7777821" cy="607060"/>
          </a:xfrm>
        </p:spPr>
        <p:txBody>
          <a:bodyPr/>
          <a:lstStyle/>
          <a:p>
            <a:pPr lvl="0" algn="ctr" defTabSz="914400" rtl="0">
              <a:spcBef>
                <a:spcPts val="1000"/>
              </a:spcBef>
              <a:defRPr/>
            </a:pPr>
            <a: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Optane PMem Customer Debug Tool</a:t>
            </a:r>
            <a:endParaRPr lang="en-US" sz="44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DA06FC-5274-47B7-9930-1AD5D187E8E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90268" y="1723142"/>
            <a:ext cx="11010900" cy="15792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/>
              <a:t>Thank you for </a:t>
            </a:r>
            <a:r>
              <a:rPr lang="pl-PL" sz="3000"/>
              <a:t>overcoming</a:t>
            </a:r>
            <a:r>
              <a:rPr lang="en-US" sz="3000"/>
              <a:t> 3 quarter late start &amp; resource gaps </a:t>
            </a:r>
            <a:br>
              <a:rPr lang="en-US" sz="3000"/>
            </a:br>
            <a:r>
              <a:rPr lang="en-US" sz="3000"/>
              <a:t>to develop &amp; release Optane PMem Debug tool </a:t>
            </a:r>
            <a:br>
              <a:rPr lang="en-US" sz="3000"/>
            </a:br>
            <a:r>
              <a:rPr lang="en-US" sz="3000"/>
              <a:t>for CPS in time for customer power on!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EB35D-8D5D-41ED-B306-F7CAF3A129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26659" y="3753723"/>
            <a:ext cx="4950941" cy="2366991"/>
          </a:xfrm>
        </p:spPr>
        <p:txBody>
          <a:bodyPr>
            <a:normAutofit fontScale="92500" lnSpcReduction="10000"/>
          </a:bodyPr>
          <a:lstStyle/>
          <a:p>
            <a:pPr marL="285750"/>
            <a:r>
              <a:rPr lang="en-US" sz="2600"/>
              <a:t>Erich Cordoba </a:t>
            </a:r>
            <a:r>
              <a:rPr lang="en-US" sz="2600" err="1"/>
              <a:t>Malibran</a:t>
            </a:r>
            <a:r>
              <a:rPr lang="en-US" sz="2600"/>
              <a:t>	DPEA</a:t>
            </a:r>
          </a:p>
          <a:p>
            <a:pPr marL="285750"/>
            <a:r>
              <a:rPr lang="en-US" sz="2600"/>
              <a:t>Daniel Delgado Vargas	DPEA</a:t>
            </a:r>
          </a:p>
          <a:p>
            <a:pPr marL="285750"/>
            <a:r>
              <a:rPr lang="en-US" sz="2600"/>
              <a:t>Luis Alvarez Fernandez	DPEA</a:t>
            </a:r>
          </a:p>
          <a:p>
            <a:pPr marL="285750"/>
            <a:r>
              <a:rPr lang="en-US" sz="2600"/>
              <a:t>Tom </a:t>
            </a:r>
            <a:r>
              <a:rPr lang="en-US" sz="2600" err="1"/>
              <a:t>Knezevich</a:t>
            </a:r>
            <a:r>
              <a:rPr lang="en-US" sz="2600"/>
              <a:t>	</a:t>
            </a:r>
            <a:r>
              <a:rPr lang="pl-PL" sz="2600"/>
              <a:t>		</a:t>
            </a:r>
            <a:r>
              <a:rPr lang="en-US" sz="2600"/>
              <a:t>DPEA</a:t>
            </a:r>
          </a:p>
          <a:p>
            <a:pPr marL="285750"/>
            <a:r>
              <a:rPr lang="en-US" sz="2600"/>
              <a:t>Sakthivel </a:t>
            </a:r>
            <a:r>
              <a:rPr lang="en-US" sz="2600" err="1"/>
              <a:t>Sakthivel</a:t>
            </a:r>
            <a:r>
              <a:rPr lang="en-US" sz="2600"/>
              <a:t>	</a:t>
            </a:r>
            <a:r>
              <a:rPr lang="pl-PL" sz="2600"/>
              <a:t>	</a:t>
            </a:r>
            <a:r>
              <a:rPr lang="en-US" sz="2600"/>
              <a:t>DPEA</a:t>
            </a:r>
          </a:p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C1AFD7-0FD5-42F2-95D1-8CA0806E4D31}"/>
              </a:ext>
            </a:extLst>
          </p:cNvPr>
          <p:cNvSpPr/>
          <p:nvPr/>
        </p:nvSpPr>
        <p:spPr>
          <a:xfrm>
            <a:off x="6219568" y="3591697"/>
            <a:ext cx="5181600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D23A5E-4B92-46BF-833D-7A6AED1D0A8A}"/>
              </a:ext>
            </a:extLst>
          </p:cNvPr>
          <p:cNvSpPr txBox="1">
            <a:spLocks/>
          </p:cNvSpPr>
          <p:nvPr/>
        </p:nvSpPr>
        <p:spPr>
          <a:xfrm>
            <a:off x="671383" y="3744097"/>
            <a:ext cx="4950941" cy="236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marL="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22860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Jerry Chen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Christopher Yong	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Jesse Wagner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Patty Lopez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MSPG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Scott Petersen	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DPEA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804A2B-CEE6-46CB-8F29-72E1D9D1259F}"/>
              </a:ext>
            </a:extLst>
          </p:cNvPr>
          <p:cNvSpPr/>
          <p:nvPr/>
        </p:nvSpPr>
        <p:spPr>
          <a:xfrm>
            <a:off x="564292" y="3582071"/>
            <a:ext cx="5181600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825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E5ECC1-073F-451D-AEAF-524131E5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685" y="229930"/>
            <a:ext cx="5371042" cy="352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F7DEF-8531-49C6-B381-E31C148C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000" y="256592"/>
            <a:ext cx="5364945" cy="352379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8A17DFB-77B8-4E63-8E11-8BD5F121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453" y="835661"/>
            <a:ext cx="7777821" cy="678180"/>
          </a:xfrm>
        </p:spPr>
        <p:txBody>
          <a:bodyPr/>
          <a:lstStyle/>
          <a:p>
            <a:pPr lvl="0" algn="ctr" defTabSz="914400" rtl="0">
              <a:spcBef>
                <a:spcPts val="1000"/>
              </a:spcBef>
              <a:defRPr/>
            </a:pPr>
            <a: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Guide Rock SMI Support</a:t>
            </a:r>
            <a:endParaRPr lang="en-US" sz="44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DA06FC-5274-47B7-9930-1AD5D187E8E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90268" y="1804422"/>
            <a:ext cx="11010900" cy="15792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/>
              <a:t>Thank you for your extraordinary support &amp; </a:t>
            </a:r>
            <a:br>
              <a:rPr lang="pl-PL" sz="3000"/>
            </a:br>
            <a:r>
              <a:rPr lang="en-US" sz="3000"/>
              <a:t>above-and-beyond collaboration with SMI to achieve </a:t>
            </a:r>
            <a:br>
              <a:rPr lang="pl-PL" sz="3000"/>
            </a:br>
            <a:r>
              <a:rPr lang="en-US" sz="3000"/>
              <a:t>the Guide Rock OPC 1.0 milestone!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EB35D-8D5D-41ED-B306-F7CAF3A129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26659" y="3753723"/>
            <a:ext cx="4950941" cy="2366991"/>
          </a:xfrm>
        </p:spPr>
        <p:txBody>
          <a:bodyPr>
            <a:normAutofit/>
          </a:bodyPr>
          <a:lstStyle/>
          <a:p>
            <a:pPr marL="461963"/>
            <a:r>
              <a:rPr lang="en-US" sz="2600"/>
              <a:t>Jason Yu			SCE-VC</a:t>
            </a:r>
          </a:p>
          <a:p>
            <a:pPr marL="461963"/>
            <a:r>
              <a:rPr lang="en-US" sz="2600"/>
              <a:t>Jonathan Gay	SCE-VC</a:t>
            </a:r>
          </a:p>
          <a:p>
            <a:pPr marL="461963"/>
            <a:r>
              <a:rPr lang="en-US" sz="2600"/>
              <a:t>Scott </a:t>
            </a:r>
            <a:r>
              <a:rPr lang="en-US" sz="2600" err="1"/>
              <a:t>Crippin</a:t>
            </a:r>
            <a:r>
              <a:rPr lang="en-US" sz="2600"/>
              <a:t>		SCE-FM</a:t>
            </a:r>
          </a:p>
          <a:p>
            <a:pPr marL="461963"/>
            <a:r>
              <a:rPr lang="en-US" sz="2600"/>
              <a:t>Curtis Gittens	SCE-VC</a:t>
            </a:r>
          </a:p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C1AFD7-0FD5-42F2-95D1-8CA0806E4D31}"/>
              </a:ext>
            </a:extLst>
          </p:cNvPr>
          <p:cNvSpPr/>
          <p:nvPr/>
        </p:nvSpPr>
        <p:spPr>
          <a:xfrm>
            <a:off x="6219568" y="3591697"/>
            <a:ext cx="5181600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D23A5E-4B92-46BF-833D-7A6AED1D0A8A}"/>
              </a:ext>
            </a:extLst>
          </p:cNvPr>
          <p:cNvSpPr txBox="1">
            <a:spLocks/>
          </p:cNvSpPr>
          <p:nvPr/>
        </p:nvSpPr>
        <p:spPr>
          <a:xfrm>
            <a:off x="671383" y="3744097"/>
            <a:ext cx="4950941" cy="236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marL="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22860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Howard Yang	SCE-VC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Florin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Jelea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SCE-VC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Steffen Kosinski	SCE-VC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Dimpesh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 Patel	SCE-VC</a:t>
            </a:r>
          </a:p>
          <a:p>
            <a:pPr marL="461963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Sahar Khalili		SCE-VC</a:t>
            </a:r>
            <a:endParaRPr kumimoji="0" lang="pl-PL" sz="28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804A2B-CEE6-46CB-8F29-72E1D9D1259F}"/>
              </a:ext>
            </a:extLst>
          </p:cNvPr>
          <p:cNvSpPr/>
          <p:nvPr/>
        </p:nvSpPr>
        <p:spPr>
          <a:xfrm>
            <a:off x="564292" y="3582071"/>
            <a:ext cx="5181600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362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E5ECC1-073F-451D-AEAF-524131E5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685" y="229930"/>
            <a:ext cx="5371042" cy="352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F7DEF-8531-49C6-B381-E31C148C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000" y="256592"/>
            <a:ext cx="5364945" cy="352379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8A17DFB-77B8-4E63-8E11-8BD5F121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133" y="784861"/>
            <a:ext cx="7777821" cy="637540"/>
          </a:xfrm>
        </p:spPr>
        <p:txBody>
          <a:bodyPr/>
          <a:lstStyle/>
          <a:p>
            <a:pPr lvl="0" algn="ctr" defTabSz="914400" rtl="0">
              <a:spcBef>
                <a:spcPts val="1000"/>
              </a:spcBef>
              <a:defRPr/>
            </a:pPr>
            <a: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High Rock ASIC Design Kick-off</a:t>
            </a:r>
            <a:endParaRPr lang="en-US" sz="44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DA06FC-5274-47B7-9930-1AD5D187E8E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90268" y="1804422"/>
            <a:ext cx="11010900" cy="15792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/>
              <a:t>Thank you </a:t>
            </a:r>
            <a:r>
              <a:rPr lang="pl-PL" sz="3000"/>
              <a:t>for </a:t>
            </a:r>
            <a:r>
              <a:rPr lang="en-US" sz="3000"/>
              <a:t>relentlessly driving towards vendor selection </a:t>
            </a:r>
            <a:br>
              <a:rPr lang="en-US" sz="3000"/>
            </a:br>
            <a:r>
              <a:rPr lang="en-US" sz="3000"/>
              <a:t>with quality &amp; procure all IPs under a very short timeline </a:t>
            </a:r>
            <a:br>
              <a:rPr lang="en-US" sz="3000"/>
            </a:br>
            <a:r>
              <a:rPr lang="en-US" sz="3000"/>
              <a:t>&amp; budget constraints!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EB35D-8D5D-41ED-B306-F7CAF3A129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26659" y="3753723"/>
            <a:ext cx="4950941" cy="2366991"/>
          </a:xfrm>
        </p:spPr>
        <p:txBody>
          <a:bodyPr>
            <a:normAutofit fontScale="92500" lnSpcReduction="10000"/>
          </a:bodyPr>
          <a:lstStyle/>
          <a:p>
            <a:pPr marL="169863"/>
            <a:r>
              <a:rPr lang="pl-PL" sz="2600"/>
              <a:t>Kevin Campbell 			SCE-FC</a:t>
            </a:r>
          </a:p>
          <a:p>
            <a:pPr marL="169863"/>
            <a:r>
              <a:rPr lang="pl-PL" sz="2600"/>
              <a:t>Jason Yu				SCE-VC</a:t>
            </a:r>
          </a:p>
          <a:p>
            <a:pPr marL="169863"/>
            <a:r>
              <a:rPr lang="pl-PL" sz="2600"/>
              <a:t>William Low			SCE-VC</a:t>
            </a:r>
          </a:p>
          <a:p>
            <a:pPr marL="169863"/>
            <a:r>
              <a:rPr lang="pl-PL" sz="2600"/>
              <a:t>Andrew Morning-Smith	SE-VC</a:t>
            </a:r>
          </a:p>
          <a:p>
            <a:pPr marL="169863"/>
            <a:r>
              <a:rPr lang="pl-PL" sz="2600"/>
              <a:t>Henry Lin				SCE-VC</a:t>
            </a:r>
            <a:endParaRPr lang="en-US" sz="2600"/>
          </a:p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C1AFD7-0FD5-42F2-95D1-8CA0806E4D31}"/>
              </a:ext>
            </a:extLst>
          </p:cNvPr>
          <p:cNvSpPr/>
          <p:nvPr/>
        </p:nvSpPr>
        <p:spPr>
          <a:xfrm>
            <a:off x="6219568" y="3591697"/>
            <a:ext cx="5181600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D23A5E-4B92-46BF-833D-7A6AED1D0A8A}"/>
              </a:ext>
            </a:extLst>
          </p:cNvPr>
          <p:cNvSpPr txBox="1">
            <a:spLocks/>
          </p:cNvSpPr>
          <p:nvPr/>
        </p:nvSpPr>
        <p:spPr>
          <a:xfrm>
            <a:off x="671383" y="3744097"/>
            <a:ext cx="4950941" cy="236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>
            <a:normAutofit fontScale="92500" lnSpcReduction="20000"/>
          </a:bodyPr>
          <a:lstStyle>
            <a:lvl1pPr marL="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22860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61645">
              <a:defRPr/>
            </a:pPr>
            <a:r>
              <a:rPr lang="en-US" kern="0">
                <a:solidFill>
                  <a:srgbClr val="00C7FD"/>
                </a:solidFill>
                <a:latin typeface="Intel Clear"/>
              </a:rPr>
              <a:t>Dave Mulvenna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sym typeface="Helvetica"/>
              </a:rPr>
              <a:t> 		SCE-VC</a:t>
            </a:r>
            <a:endParaRPr lang="pl-PL" sz="28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</a:endParaRPr>
          </a:p>
          <a:p>
            <a:pPr marL="461645">
              <a:defRPr/>
            </a:pP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sym typeface="Helvetica"/>
              </a:rPr>
              <a:t>Bart Yong 			SCE-VC</a:t>
            </a:r>
            <a:r>
              <a:rPr lang="pl-PL" kern="0">
                <a:solidFill>
                  <a:srgbClr val="00C7FD"/>
                </a:solidFill>
                <a:latin typeface="Intel Clear"/>
              </a:rPr>
              <a:t> </a:t>
            </a:r>
            <a:endParaRPr lang="pl-PL" sz="28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 Light" panose="020B0404020203020204" pitchFamily="34" charset="0"/>
              <a:cs typeface="Intel Clear Light" panose="020B0404020203020204" pitchFamily="34" charset="0"/>
            </a:endParaRPr>
          </a:p>
          <a:p>
            <a:pPr marL="461645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sym typeface="Helvetica"/>
              </a:rPr>
              <a:t>Dave Vogel 			SCE-FM</a:t>
            </a:r>
            <a:endParaRPr lang="pl-PL" sz="28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</a:endParaRPr>
          </a:p>
          <a:p>
            <a:pPr marL="461645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sym typeface="Helvetica"/>
              </a:rPr>
              <a:t>Tein Yu				SCE-FM</a:t>
            </a:r>
            <a:endParaRPr lang="pl-PL" sz="28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</a:endParaRPr>
          </a:p>
          <a:p>
            <a:pPr marL="461645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sym typeface="Helvetica"/>
              </a:rPr>
              <a:t>Jason K Tan		 	SCE-VC</a:t>
            </a:r>
            <a:endParaRPr lang="pl-PL" sz="28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804A2B-CEE6-46CB-8F29-72E1D9D1259F}"/>
              </a:ext>
            </a:extLst>
          </p:cNvPr>
          <p:cNvSpPr/>
          <p:nvPr/>
        </p:nvSpPr>
        <p:spPr>
          <a:xfrm>
            <a:off x="564292" y="3582071"/>
            <a:ext cx="5181600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203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E5ECC1-073F-451D-AEAF-524131E5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685" y="229930"/>
            <a:ext cx="5371042" cy="352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F7DEF-8531-49C6-B381-E31C148C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000" y="256592"/>
            <a:ext cx="5364945" cy="352379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8A17DFB-77B8-4E63-8E11-8BD5F121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048" y="612373"/>
            <a:ext cx="7777821" cy="1145307"/>
          </a:xfrm>
        </p:spPr>
        <p:txBody>
          <a:bodyPr/>
          <a:lstStyle/>
          <a:p>
            <a:pPr lvl="0" algn="ctr" defTabSz="914400" rtl="0">
              <a:spcBef>
                <a:spcPts val="1000"/>
              </a:spcBef>
              <a:defRPr/>
            </a:pPr>
            <a:r>
              <a:rPr lang="en-US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F68-F11X CMOS Tariff in-bound  </a:t>
            </a:r>
            <a:br>
              <a:rPr lang="pl-PL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</a:br>
            <a:r>
              <a:rPr lang="en-US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Improvement project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DA06FC-5274-47B7-9930-1AD5D187E8E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44881" y="1880281"/>
            <a:ext cx="10139678" cy="11778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>
                <a:latin typeface="+mj-lt"/>
                <a:sym typeface="Helvetica Neue"/>
              </a:rPr>
              <a:t>Team saved $1.9M on tariff cost in 2020 &amp; is on track to save an estimated $15M in 2021.  They exemplified “One Intel” by working across boundaries, countries &amp; governments; leading the development of a comprehensive tracking  &amp; cost savings process.  </a:t>
            </a:r>
            <a:endParaRPr lang="en-US" sz="2400">
              <a:latin typeface="+mj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EB35D-8D5D-41ED-B306-F7CAF3A129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19806" y="3885230"/>
            <a:ext cx="5471931" cy="2366991"/>
          </a:xfrm>
        </p:spPr>
        <p:txBody>
          <a:bodyPr>
            <a:normAutofit/>
          </a:bodyPr>
          <a:lstStyle/>
          <a:p>
            <a:pPr marL="119063"/>
            <a:r>
              <a:rPr lang="en-US" sz="2000"/>
              <a:t>Melvin Garcia			F11X</a:t>
            </a:r>
            <a:endParaRPr lang="pl-PL" sz="2000"/>
          </a:p>
          <a:p>
            <a:pPr marL="119063"/>
            <a:r>
              <a:rPr lang="en-US" sz="2000"/>
              <a:t>Selene Dominquez		F11X</a:t>
            </a:r>
            <a:endParaRPr lang="pl-PL" sz="2000"/>
          </a:p>
          <a:p>
            <a:pPr marL="119063"/>
            <a:r>
              <a:rPr lang="en-US" sz="2000"/>
              <a:t>Young Spaulding		RTD IE</a:t>
            </a:r>
            <a:endParaRPr lang="pl-PL" sz="2000"/>
          </a:p>
          <a:p>
            <a:pPr marL="119063"/>
            <a:r>
              <a:rPr lang="en-US" sz="2000"/>
              <a:t>Frank Kidder			F11X Planning</a:t>
            </a:r>
          </a:p>
          <a:p>
            <a:pPr marL="119063"/>
            <a:r>
              <a:rPr lang="en-US" sz="2000"/>
              <a:t>Jorge Murillo Chinchilla	Global Trade</a:t>
            </a:r>
          </a:p>
          <a:p>
            <a:pPr algn="ctr"/>
            <a:endParaRPr lang="en-US" sz="2000" b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C1AFD7-0FD5-42F2-95D1-8CA0806E4D31}"/>
              </a:ext>
            </a:extLst>
          </p:cNvPr>
          <p:cNvSpPr/>
          <p:nvPr/>
        </p:nvSpPr>
        <p:spPr>
          <a:xfrm>
            <a:off x="5929237" y="3591697"/>
            <a:ext cx="5471931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D23A5E-4B92-46BF-833D-7A6AED1D0A8A}"/>
              </a:ext>
            </a:extLst>
          </p:cNvPr>
          <p:cNvSpPr txBox="1">
            <a:spLocks/>
          </p:cNvSpPr>
          <p:nvPr/>
        </p:nvSpPr>
        <p:spPr>
          <a:xfrm>
            <a:off x="790833" y="3825377"/>
            <a:ext cx="4831492" cy="236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22860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Duane Symes		Construction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Rod Spaulding	</a:t>
            </a: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TD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Roy Jacques		TD	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Chris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Debrand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		TD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Mario Reyes		Global Trade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804A2B-CEE6-46CB-8F29-72E1D9D1259F}"/>
              </a:ext>
            </a:extLst>
          </p:cNvPr>
          <p:cNvSpPr/>
          <p:nvPr/>
        </p:nvSpPr>
        <p:spPr>
          <a:xfrm>
            <a:off x="564292" y="3582071"/>
            <a:ext cx="5058032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993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E5ECC1-073F-451D-AEAF-524131E5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685" y="229930"/>
            <a:ext cx="5371042" cy="352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F7DEF-8531-49C6-B381-E31C148C8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000" y="256592"/>
            <a:ext cx="5364945" cy="352379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8A17DFB-77B8-4E63-8E11-8BD5F121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133" y="937260"/>
            <a:ext cx="7777821" cy="1579231"/>
          </a:xfrm>
        </p:spPr>
        <p:txBody>
          <a:bodyPr/>
          <a:lstStyle/>
          <a:p>
            <a:pPr lvl="0" algn="ctr" defTabSz="914400" rtl="0">
              <a:spcBef>
                <a:spcPts val="1000"/>
              </a:spcBef>
              <a:defRPr/>
            </a:pPr>
            <a: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enabling </a:t>
            </a:r>
            <a:r>
              <a:rPr lang="en-US" sz="4400" kern="120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atf</a:t>
            </a:r>
            <a: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 CMOS  Yield, Reliability </a:t>
            </a:r>
            <a:b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</a:br>
            <a:r>
              <a:rPr lang="en-US" sz="4400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&amp; Spec Compliance </a:t>
            </a:r>
            <a:endParaRPr lang="en-US" sz="44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DA06FC-5274-47B7-9930-1AD5D187E8E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218361" y="2336800"/>
            <a:ext cx="9775597" cy="10239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100">
                <a:latin typeface="+mj-lt"/>
                <a:sym typeface="Helvetica Neue"/>
              </a:rPr>
              <a:t>Through rigorous methodologies the team tackled structural, inline detection &amp; defect issues to improve yield, reliability and transistor performance.</a:t>
            </a:r>
            <a:endParaRPr lang="en-US" sz="2100">
              <a:latin typeface="+mj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EB35D-8D5D-41ED-B306-F7CAF3A129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48301" y="3712510"/>
            <a:ext cx="5072316" cy="2366991"/>
          </a:xfrm>
        </p:spPr>
        <p:txBody>
          <a:bodyPr>
            <a:normAutofit lnSpcReduction="10000"/>
          </a:bodyPr>
          <a:lstStyle/>
          <a:p>
            <a:pPr marL="115888"/>
            <a:r>
              <a:rPr lang="en-US" sz="2400"/>
              <a:t>Md Golam Faruk</a:t>
            </a:r>
          </a:p>
          <a:p>
            <a:pPr marL="115888"/>
            <a:r>
              <a:rPr lang="en-US" sz="2400"/>
              <a:t>Evan Sperling</a:t>
            </a:r>
          </a:p>
          <a:p>
            <a:pPr marL="115888"/>
            <a:r>
              <a:rPr lang="en-US" sz="2400"/>
              <a:t>Scott Alder</a:t>
            </a:r>
          </a:p>
          <a:p>
            <a:pPr marL="115888"/>
            <a:r>
              <a:rPr lang="en-US" sz="2400"/>
              <a:t>Tekle Yohannes</a:t>
            </a:r>
          </a:p>
          <a:p>
            <a:pPr marL="115888"/>
            <a:r>
              <a:rPr lang="en-US" sz="2400"/>
              <a:t>Abhinav Jain</a:t>
            </a:r>
          </a:p>
          <a:p>
            <a:pPr algn="ctr"/>
            <a:endParaRPr lang="en-US" sz="2400" b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C1AFD7-0FD5-42F2-95D1-8CA0806E4D31}"/>
              </a:ext>
            </a:extLst>
          </p:cNvPr>
          <p:cNvSpPr/>
          <p:nvPr/>
        </p:nvSpPr>
        <p:spPr>
          <a:xfrm>
            <a:off x="5929237" y="3591697"/>
            <a:ext cx="5471931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D23A5E-4B92-46BF-833D-7A6AED1D0A8A}"/>
              </a:ext>
            </a:extLst>
          </p:cNvPr>
          <p:cNvSpPr txBox="1">
            <a:spLocks/>
          </p:cNvSpPr>
          <p:nvPr/>
        </p:nvSpPr>
        <p:spPr>
          <a:xfrm>
            <a:off x="1009403" y="3744097"/>
            <a:ext cx="4612921" cy="236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lnSpcReduction="10000"/>
          </a:bodyPr>
          <a:lstStyle>
            <a:lvl1pPr marL="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228600" marR="0" indent="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tx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Srikumar Raman</a:t>
            </a:r>
          </a:p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Aloka Khanna</a:t>
            </a:r>
          </a:p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Hari Chandresekaran</a:t>
            </a:r>
          </a:p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Anna Alvarado</a:t>
            </a:r>
          </a:p>
          <a:p>
            <a:pPr marL="115888" marR="0" lvl="0" indent="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Jay Kill</a:t>
            </a: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804A2B-CEE6-46CB-8F29-72E1D9D1259F}"/>
              </a:ext>
            </a:extLst>
          </p:cNvPr>
          <p:cNvSpPr/>
          <p:nvPr/>
        </p:nvSpPr>
        <p:spPr>
          <a:xfrm>
            <a:off x="564292" y="3582071"/>
            <a:ext cx="5058032" cy="2627871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1051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E57358F-07FD-48FD-B210-D0A9826FD5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 l="-14213" t="-1729" r="-15822" b="-24197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Ligh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D1726A-6BE5-4578-B613-5F7777A3734B}"/>
              </a:ext>
            </a:extLst>
          </p:cNvPr>
          <p:cNvSpPr/>
          <p:nvPr/>
        </p:nvSpPr>
        <p:spPr>
          <a:xfrm>
            <a:off x="1741693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5D23E-2F25-469A-973D-9A830D37E13C}"/>
              </a:ext>
            </a:extLst>
          </p:cNvPr>
          <p:cNvSpPr/>
          <p:nvPr/>
        </p:nvSpPr>
        <p:spPr>
          <a:xfrm>
            <a:off x="3724276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876C7F-D71B-4848-A809-EA3476D2BB94}"/>
              </a:ext>
            </a:extLst>
          </p:cNvPr>
          <p:cNvGrpSpPr/>
          <p:nvPr/>
        </p:nvGrpSpPr>
        <p:grpSpPr>
          <a:xfrm>
            <a:off x="87916" y="5289880"/>
            <a:ext cx="1952093" cy="1440043"/>
            <a:chOff x="711050" y="4821845"/>
            <a:chExt cx="1952093" cy="1440043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4E7F1056-44CF-4426-8B7A-7546831C6AC6}"/>
                </a:ext>
              </a:extLst>
            </p:cNvPr>
            <p:cNvSpPr/>
            <p:nvPr/>
          </p:nvSpPr>
          <p:spPr>
            <a:xfrm>
              <a:off x="996090" y="5260267"/>
              <a:ext cx="607299" cy="60729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37F8859-00F1-4BD2-BEA9-0D10197A3ADE}"/>
                </a:ext>
              </a:extLst>
            </p:cNvPr>
            <p:cNvSpPr/>
            <p:nvPr/>
          </p:nvSpPr>
          <p:spPr>
            <a:xfrm>
              <a:off x="711050" y="4978168"/>
              <a:ext cx="286654" cy="282073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AF9CF793-7B96-45C5-A43A-291ACBE1E15D}"/>
                </a:ext>
              </a:extLst>
            </p:cNvPr>
            <p:cNvSpPr/>
            <p:nvPr/>
          </p:nvSpPr>
          <p:spPr>
            <a:xfrm>
              <a:off x="996090" y="4821845"/>
              <a:ext cx="157461" cy="157461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39F72D-AEAC-4E9F-8282-55C245F94A35}"/>
                </a:ext>
              </a:extLst>
            </p:cNvPr>
            <p:cNvGrpSpPr/>
            <p:nvPr userDrawn="1"/>
          </p:nvGrpSpPr>
          <p:grpSpPr>
            <a:xfrm>
              <a:off x="1603389" y="5865087"/>
              <a:ext cx="1059754" cy="396801"/>
              <a:chOff x="1314450" y="6391091"/>
              <a:chExt cx="1123377" cy="420623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15634DF-8CE4-4CA1-990C-C205670445A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8566238-41D3-423A-8852-35C2CB3888BE}"/>
                  </a:ext>
                </a:extLst>
              </p:cNvPr>
              <p:cNvSpPr/>
              <p:nvPr/>
            </p:nvSpPr>
            <p:spPr>
              <a:xfrm>
                <a:off x="1316545" y="6391091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4401E29-2401-4480-96B8-1049EB7ED6DD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BA382A2-84B2-424E-85F1-5CD4AFB27202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2B122B2-5CCC-4C94-B5A0-294CC84B13C0}"/>
              </a:ext>
            </a:extLst>
          </p:cNvPr>
          <p:cNvSpPr txBox="1"/>
          <p:nvPr/>
        </p:nvSpPr>
        <p:spPr>
          <a:xfrm>
            <a:off x="4854618" y="2422286"/>
            <a:ext cx="1011495" cy="17697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defTabSz="2438338" hangingPunct="0"/>
            <a:r>
              <a:rPr lang="en-US" sz="1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Bold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Q</a:t>
            </a:r>
            <a:endParaRPr lang="en-US" sz="1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lOne Display Bold"/>
              <a:ea typeface="Intel Clear Light" panose="020B0404020203020204" pitchFamily="34" charset="0"/>
              <a:cs typeface="Intel Clear Light" panose="020B0404020203020204" pitchFamily="34" charset="0"/>
              <a:sym typeface="Helvetica Neue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483172-DDD0-4CA0-BCB3-9E0CED59005F}"/>
              </a:ext>
            </a:extLst>
          </p:cNvPr>
          <p:cNvSpPr/>
          <p:nvPr/>
        </p:nvSpPr>
        <p:spPr>
          <a:xfrm>
            <a:off x="6285592" y="2396143"/>
            <a:ext cx="107753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Bold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E38CF0-E1C9-48E7-955F-05880E87A4A8}"/>
              </a:ext>
            </a:extLst>
          </p:cNvPr>
          <p:cNvSpPr/>
          <p:nvPr/>
        </p:nvSpPr>
        <p:spPr>
          <a:xfrm>
            <a:off x="5648745" y="2730442"/>
            <a:ext cx="97975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Bold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&amp;</a:t>
            </a:r>
          </a:p>
        </p:txBody>
      </p:sp>
      <p:sp>
        <p:nvSpPr>
          <p:cNvPr id="25" name="Rounded Rectangle 8">
            <a:extLst>
              <a:ext uri="{FF2B5EF4-FFF2-40B4-BE49-F238E27FC236}">
                <a16:creationId xmlns:a16="http://schemas.microsoft.com/office/drawing/2014/main" id="{93698B1D-3187-4E4F-8654-AC3A247D8E7F}"/>
              </a:ext>
            </a:extLst>
          </p:cNvPr>
          <p:cNvSpPr/>
          <p:nvPr/>
        </p:nvSpPr>
        <p:spPr>
          <a:xfrm>
            <a:off x="0" y="2711895"/>
            <a:ext cx="12192000" cy="1347655"/>
          </a:xfrm>
          <a:prstGeom prst="rect">
            <a:avLst/>
          </a:prstGeom>
          <a:gradFill>
            <a:gsLst>
              <a:gs pos="0">
                <a:srgbClr val="5DE0FF">
                  <a:alpha val="0"/>
                </a:srgbClr>
              </a:gs>
              <a:gs pos="100000">
                <a:schemeClr val="accent2"/>
              </a:gs>
            </a:gsLst>
            <a:lin ang="10800000" scaled="0"/>
          </a:gradFill>
          <a:ln w="9525">
            <a:gradFill>
              <a:gsLst>
                <a:gs pos="0">
                  <a:srgbClr val="62CFFF">
                    <a:alpha val="0"/>
                  </a:srgbClr>
                </a:gs>
                <a:gs pos="46000">
                  <a:srgbClr val="62CFFF"/>
                </a:gs>
                <a:gs pos="100000">
                  <a:srgbClr val="62CFFF">
                    <a:alpha val="0"/>
                  </a:srgbClr>
                </a:gs>
              </a:gsLst>
              <a:lin ang="0" scaled="0"/>
            </a:gradFill>
            <a:round/>
            <a:headEnd/>
            <a:tailEnd/>
          </a:ln>
        </p:spPr>
        <p:txBody>
          <a:bodyPr vert="horz" wrap="square" lIns="5925312" tIns="19507" rIns="1365533" bIns="19507" numCol="1" anchor="ctr" anchorCtr="0" compatLnSpc="1">
            <a:prstTxWarp prst="textNoShape">
              <a:avLst/>
            </a:prstTxWarp>
          </a:bodyPr>
          <a:lstStyle/>
          <a:p>
            <a:pPr defTabSz="39009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20" kern="0">
              <a:solidFill>
                <a:prstClr val="white"/>
              </a:solidFill>
              <a:latin typeface="Intel Clear Pro"/>
            </a:endParaRPr>
          </a:p>
        </p:txBody>
      </p:sp>
    </p:spTree>
    <p:extLst>
      <p:ext uri="{BB962C8B-B14F-4D97-AF65-F5344CB8AC3E}">
        <p14:creationId xmlns:p14="http://schemas.microsoft.com/office/powerpoint/2010/main" val="107022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9AA56-1639-4109-8F1F-47759C39B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34800" cy="6422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092F22-6C90-48ED-8522-92AD3E6E5F32}"/>
              </a:ext>
            </a:extLst>
          </p:cNvPr>
          <p:cNvGrpSpPr/>
          <p:nvPr/>
        </p:nvGrpSpPr>
        <p:grpSpPr>
          <a:xfrm>
            <a:off x="9211891" y="195092"/>
            <a:ext cx="2672332" cy="2672334"/>
            <a:chOff x="9211891" y="195092"/>
            <a:chExt cx="2672332" cy="26723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003629-9A1A-410C-924B-A19655CD8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9" t="11790" r="45061" b="12901"/>
            <a:stretch/>
          </p:blipFill>
          <p:spPr>
            <a:xfrm>
              <a:off x="9211891" y="195092"/>
              <a:ext cx="2672332" cy="2672334"/>
            </a:xfrm>
            <a:prstGeom prst="ellipse">
              <a:avLst/>
            </a:prstGeom>
            <a:effectLst>
              <a:softEdge rad="317500"/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9B3C26-012F-44D9-994D-73E7E633B471}"/>
                </a:ext>
              </a:extLst>
            </p:cNvPr>
            <p:cNvSpPr/>
            <p:nvPr/>
          </p:nvSpPr>
          <p:spPr bwMode="auto">
            <a:xfrm>
              <a:off x="9340146" y="323348"/>
              <a:ext cx="2415822" cy="2415822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0"/>
            </a:effectLst>
          </p:spPr>
          <p:txBody>
            <a:bodyPr vert="horz" wrap="square" lIns="91372" tIns="45688" rIns="91372" bIns="45688" numCol="1" rtlCol="0" anchor="t" anchorCtr="1" compatLnSpc="1">
              <a:prstTxWarp prst="textNoShape">
                <a:avLst/>
              </a:prstTxWarp>
              <a:noAutofit/>
            </a:bodyPr>
            <a:lstStyle/>
            <a:p>
              <a:pPr algn="ctr" defTabSz="914363" fontAlgn="base">
                <a:lnSpc>
                  <a:spcPct val="70000"/>
                </a:lnSpc>
                <a:spcBef>
                  <a:spcPct val="30000"/>
                </a:spcBef>
                <a:spcAft>
                  <a:spcPct val="0"/>
                </a:spcAft>
                <a:buClr>
                  <a:prstClr val="white"/>
                </a:buClr>
              </a:pP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Intel Clear" panose="020B0604020203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AD00BC-F850-4B75-80F5-C3473A5DB565}"/>
                </a:ext>
              </a:extLst>
            </p:cNvPr>
            <p:cNvSpPr/>
            <p:nvPr/>
          </p:nvSpPr>
          <p:spPr>
            <a:xfrm>
              <a:off x="9763904" y="1121688"/>
              <a:ext cx="1617752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63">
                <a:lnSpc>
                  <a:spcPct val="70000"/>
                </a:lnSpc>
                <a:defRPr/>
              </a:pPr>
              <a:r>
                <a:rPr lang="en-US" sz="40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tel Clear Pro"/>
                </a:rPr>
                <a:t>WIN in </a:t>
              </a:r>
              <a:br>
                <a:rPr lang="en-US" sz="40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tel Clear Pro"/>
                </a:rPr>
              </a:br>
              <a:r>
                <a:rPr lang="en-US" sz="40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tel Clear Pro"/>
                </a:rPr>
                <a:t>the Cloud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5964FB-C8E8-422F-B31B-14BE4B4B3F88}"/>
              </a:ext>
            </a:extLst>
          </p:cNvPr>
          <p:cNvGrpSpPr/>
          <p:nvPr/>
        </p:nvGrpSpPr>
        <p:grpSpPr>
          <a:xfrm>
            <a:off x="7245037" y="2012954"/>
            <a:ext cx="2672332" cy="2672334"/>
            <a:chOff x="7287946" y="1976287"/>
            <a:chExt cx="2672332" cy="26723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9FEDCC-5EEE-4D9A-A905-9E70A5CA5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9" t="11790" r="45061" b="12901"/>
            <a:stretch/>
          </p:blipFill>
          <p:spPr>
            <a:xfrm>
              <a:off x="7287946" y="1976287"/>
              <a:ext cx="2672332" cy="2672334"/>
            </a:xfrm>
            <a:prstGeom prst="ellipse">
              <a:avLst/>
            </a:prstGeom>
            <a:effectLst>
              <a:softEdge rad="317500"/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65ABD9C-18AA-4CC5-BBE1-30891EC22DDD}"/>
                </a:ext>
              </a:extLst>
            </p:cNvPr>
            <p:cNvSpPr/>
            <p:nvPr/>
          </p:nvSpPr>
          <p:spPr bwMode="auto">
            <a:xfrm>
              <a:off x="7504094" y="1976287"/>
              <a:ext cx="2415822" cy="2415822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0"/>
            </a:effectLst>
          </p:spPr>
          <p:txBody>
            <a:bodyPr vert="horz" wrap="square" lIns="91372" tIns="45688" rIns="91372" bIns="45688" numCol="1" rtlCol="0" anchor="t" anchorCtr="1" compatLnSpc="1">
              <a:prstTxWarp prst="textNoShape">
                <a:avLst/>
              </a:prstTxWarp>
              <a:noAutofit/>
            </a:bodyPr>
            <a:lstStyle/>
            <a:p>
              <a:pPr algn="ctr" defTabSz="914363" fontAlgn="base">
                <a:lnSpc>
                  <a:spcPct val="70000"/>
                </a:lnSpc>
                <a:spcBef>
                  <a:spcPct val="30000"/>
                </a:spcBef>
                <a:spcAft>
                  <a:spcPct val="0"/>
                </a:spcAft>
                <a:buClr>
                  <a:prstClr val="white"/>
                </a:buClr>
              </a:pP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Intel Clear" panose="020B0604020203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1270E4-74A5-4DD5-9F2F-38240904D4E6}"/>
                </a:ext>
              </a:extLst>
            </p:cNvPr>
            <p:cNvSpPr/>
            <p:nvPr/>
          </p:nvSpPr>
          <p:spPr>
            <a:xfrm>
              <a:off x="7529365" y="2916994"/>
              <a:ext cx="218200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63">
                <a:lnSpc>
                  <a:spcPct val="70000"/>
                </a:lnSpc>
                <a:defRPr/>
              </a:pPr>
              <a:r>
                <a:rPr lang="en-US" sz="40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tel Clear Pro"/>
                </a:rPr>
                <a:t> Drive revenue</a:t>
              </a:r>
              <a:br>
                <a:rPr lang="en-US" sz="40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tel Clear Pro"/>
                </a:rPr>
              </a:br>
              <a:r>
                <a:rPr lang="en-US" sz="40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tel Clear Pro"/>
                </a:rPr>
                <a:t>GROWTH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8891E5-8077-4173-A00C-852F76C0BA5F}"/>
              </a:ext>
            </a:extLst>
          </p:cNvPr>
          <p:cNvGrpSpPr/>
          <p:nvPr/>
        </p:nvGrpSpPr>
        <p:grpSpPr>
          <a:xfrm>
            <a:off x="5278183" y="3830815"/>
            <a:ext cx="2672332" cy="2672334"/>
            <a:chOff x="5278184" y="3830813"/>
            <a:chExt cx="2672332" cy="267233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B3FED92-1198-44E4-B367-78810A002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9" t="11790" r="45061" b="12901"/>
            <a:stretch/>
          </p:blipFill>
          <p:spPr>
            <a:xfrm>
              <a:off x="5278184" y="3830813"/>
              <a:ext cx="2672332" cy="2672334"/>
            </a:xfrm>
            <a:prstGeom prst="ellipse">
              <a:avLst/>
            </a:prstGeom>
            <a:effectLst>
              <a:softEdge rad="317500"/>
            </a:effec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5775DA-96F5-4E32-8D43-197B613A4B4F}"/>
                </a:ext>
              </a:extLst>
            </p:cNvPr>
            <p:cNvSpPr/>
            <p:nvPr/>
          </p:nvSpPr>
          <p:spPr bwMode="auto">
            <a:xfrm>
              <a:off x="5406439" y="3959069"/>
              <a:ext cx="2415822" cy="2415822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0"/>
            </a:effectLst>
          </p:spPr>
          <p:txBody>
            <a:bodyPr vert="horz" wrap="square" lIns="91372" tIns="45688" rIns="91372" bIns="45688" numCol="1" rtlCol="0" anchor="t" anchorCtr="1" compatLnSpc="1">
              <a:prstTxWarp prst="textNoShape">
                <a:avLst/>
              </a:prstTxWarp>
              <a:noAutofit/>
            </a:bodyPr>
            <a:lstStyle/>
            <a:p>
              <a:pPr algn="ctr" defTabSz="914363" fontAlgn="base">
                <a:lnSpc>
                  <a:spcPct val="70000"/>
                </a:lnSpc>
                <a:spcBef>
                  <a:spcPct val="30000"/>
                </a:spcBef>
                <a:spcAft>
                  <a:spcPct val="0"/>
                </a:spcAft>
                <a:buClr>
                  <a:prstClr val="white"/>
                </a:buClr>
                <a:defRPr/>
              </a:pP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Intel Clear" panose="020B0604020203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D33AF36-CA5C-4E1A-B6C2-0855585499F7}"/>
                </a:ext>
              </a:extLst>
            </p:cNvPr>
            <p:cNvSpPr/>
            <p:nvPr/>
          </p:nvSpPr>
          <p:spPr>
            <a:xfrm>
              <a:off x="5552388" y="4750601"/>
              <a:ext cx="21674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63">
                <a:lnSpc>
                  <a:spcPct val="70000"/>
                </a:lnSpc>
                <a:defRPr/>
              </a:pPr>
              <a:r>
                <a:rPr lang="en-US" sz="40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tel Clear Pro"/>
                </a:rPr>
                <a:t>Execute </a:t>
              </a:r>
            </a:p>
            <a:p>
              <a:pPr algn="ctr" defTabSz="914363">
                <a:lnSpc>
                  <a:spcPct val="70000"/>
                </a:lnSpc>
                <a:defRPr/>
              </a:pPr>
              <a:r>
                <a:rPr lang="en-US" sz="40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tel Clear Pro"/>
                </a:rPr>
                <a:t>Roadmap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9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E57358F-07FD-48FD-B210-D0A9826FD5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 l="-14213" t="-1729" r="-15822" b="-24197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Ligh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D1726A-6BE5-4578-B613-5F7777A3734B}"/>
              </a:ext>
            </a:extLst>
          </p:cNvPr>
          <p:cNvSpPr/>
          <p:nvPr/>
        </p:nvSpPr>
        <p:spPr>
          <a:xfrm>
            <a:off x="1741693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5D23E-2F25-469A-973D-9A830D37E13C}"/>
              </a:ext>
            </a:extLst>
          </p:cNvPr>
          <p:cNvSpPr/>
          <p:nvPr/>
        </p:nvSpPr>
        <p:spPr>
          <a:xfrm>
            <a:off x="3724276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876C7F-D71B-4848-A809-EA3476D2BB94}"/>
              </a:ext>
            </a:extLst>
          </p:cNvPr>
          <p:cNvGrpSpPr/>
          <p:nvPr/>
        </p:nvGrpSpPr>
        <p:grpSpPr>
          <a:xfrm>
            <a:off x="107794" y="5270003"/>
            <a:ext cx="1952093" cy="1440043"/>
            <a:chOff x="711050" y="4821845"/>
            <a:chExt cx="1952093" cy="1440043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4E7F1056-44CF-4426-8B7A-7546831C6AC6}"/>
                </a:ext>
              </a:extLst>
            </p:cNvPr>
            <p:cNvSpPr/>
            <p:nvPr/>
          </p:nvSpPr>
          <p:spPr>
            <a:xfrm>
              <a:off x="996090" y="5260267"/>
              <a:ext cx="607299" cy="60729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37F8859-00F1-4BD2-BEA9-0D10197A3ADE}"/>
                </a:ext>
              </a:extLst>
            </p:cNvPr>
            <p:cNvSpPr/>
            <p:nvPr/>
          </p:nvSpPr>
          <p:spPr>
            <a:xfrm>
              <a:off x="711050" y="4978168"/>
              <a:ext cx="286654" cy="282073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AF9CF793-7B96-45C5-A43A-291ACBE1E15D}"/>
                </a:ext>
              </a:extLst>
            </p:cNvPr>
            <p:cNvSpPr/>
            <p:nvPr/>
          </p:nvSpPr>
          <p:spPr>
            <a:xfrm>
              <a:off x="996090" y="4821845"/>
              <a:ext cx="157461" cy="157461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39F72D-AEAC-4E9F-8282-55C245F94A35}"/>
                </a:ext>
              </a:extLst>
            </p:cNvPr>
            <p:cNvGrpSpPr/>
            <p:nvPr userDrawn="1"/>
          </p:nvGrpSpPr>
          <p:grpSpPr>
            <a:xfrm>
              <a:off x="1603389" y="5865087"/>
              <a:ext cx="1059754" cy="396801"/>
              <a:chOff x="1314450" y="6391091"/>
              <a:chExt cx="1123377" cy="420623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15634DF-8CE4-4CA1-990C-C205670445A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8566238-41D3-423A-8852-35C2CB3888BE}"/>
                  </a:ext>
                </a:extLst>
              </p:cNvPr>
              <p:cNvSpPr/>
              <p:nvPr/>
            </p:nvSpPr>
            <p:spPr>
              <a:xfrm>
                <a:off x="1316545" y="6391091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4401E29-2401-4480-96B8-1049EB7ED6DD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BA382A2-84B2-424E-85F1-5CD4AFB27202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2B122B2-5CCC-4C94-B5A0-294CC84B13C0}"/>
              </a:ext>
            </a:extLst>
          </p:cNvPr>
          <p:cNvSpPr txBox="1"/>
          <p:nvPr/>
        </p:nvSpPr>
        <p:spPr>
          <a:xfrm>
            <a:off x="3958556" y="2800645"/>
            <a:ext cx="4274888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defTabSz="2438338" hangingPunct="0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Thank you!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Intel Clear Light" panose="020B0404020203020204" pitchFamily="34" charset="0"/>
              <a:cs typeface="Intel Clear Light" panose="020B0404020203020204" pitchFamily="34" charset="0"/>
              <a:sym typeface="Helvetica Neue"/>
            </a:endParaRP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4C657E42-BFE7-4BA1-8035-F4AEE5890C83}"/>
              </a:ext>
            </a:extLst>
          </p:cNvPr>
          <p:cNvSpPr/>
          <p:nvPr/>
        </p:nvSpPr>
        <p:spPr>
          <a:xfrm>
            <a:off x="0" y="2886196"/>
            <a:ext cx="12192000" cy="1003852"/>
          </a:xfrm>
          <a:prstGeom prst="rect">
            <a:avLst/>
          </a:prstGeom>
          <a:gradFill>
            <a:gsLst>
              <a:gs pos="0">
                <a:srgbClr val="5DE0FF">
                  <a:alpha val="0"/>
                </a:srgbClr>
              </a:gs>
              <a:gs pos="100000">
                <a:schemeClr val="accent2"/>
              </a:gs>
            </a:gsLst>
            <a:lin ang="10800000" scaled="0"/>
          </a:gradFill>
          <a:ln w="9525">
            <a:gradFill>
              <a:gsLst>
                <a:gs pos="0">
                  <a:srgbClr val="62CFFF">
                    <a:alpha val="0"/>
                  </a:srgbClr>
                </a:gs>
                <a:gs pos="46000">
                  <a:srgbClr val="62CFFF"/>
                </a:gs>
                <a:gs pos="100000">
                  <a:srgbClr val="62CFFF">
                    <a:alpha val="0"/>
                  </a:srgbClr>
                </a:gs>
              </a:gsLst>
              <a:lin ang="0" scaled="0"/>
            </a:gradFill>
            <a:round/>
            <a:headEnd/>
            <a:tailEnd/>
          </a:ln>
        </p:spPr>
        <p:txBody>
          <a:bodyPr vert="horz" wrap="square" lIns="5925312" tIns="19507" rIns="1365533" bIns="19507" numCol="1" anchor="ctr" anchorCtr="0" compatLnSpc="1">
            <a:prstTxWarp prst="textNoShape">
              <a:avLst/>
            </a:prstTxWarp>
          </a:bodyPr>
          <a:lstStyle/>
          <a:p>
            <a:pPr defTabSz="39009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20" kern="0">
              <a:solidFill>
                <a:prstClr val="white"/>
              </a:solidFill>
              <a:latin typeface="Intel Clear Pro"/>
            </a:endParaRPr>
          </a:p>
        </p:txBody>
      </p:sp>
    </p:spTree>
    <p:extLst>
      <p:ext uri="{BB962C8B-B14F-4D97-AF65-F5344CB8AC3E}">
        <p14:creationId xmlns:p14="http://schemas.microsoft.com/office/powerpoint/2010/main" val="13246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F34407F4-F0FB-4288-B8F8-61F5C42F0EC0}"/>
              </a:ext>
            </a:extLst>
          </p:cNvPr>
          <p:cNvGrpSpPr/>
          <p:nvPr/>
        </p:nvGrpSpPr>
        <p:grpSpPr>
          <a:xfrm>
            <a:off x="7984704" y="1133403"/>
            <a:ext cx="3533248" cy="4892079"/>
            <a:chOff x="237873" y="2688452"/>
            <a:chExt cx="3777103" cy="3777344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5116999-028A-48BD-8758-7761613BF496}"/>
                </a:ext>
              </a:extLst>
            </p:cNvPr>
            <p:cNvSpPr/>
            <p:nvPr/>
          </p:nvSpPr>
          <p:spPr>
            <a:xfrm>
              <a:off x="305480" y="2738068"/>
              <a:ext cx="3701706" cy="3727727"/>
            </a:xfrm>
            <a:prstGeom prst="rect">
              <a:avLst/>
            </a:prstGeom>
            <a:gradFill flip="none" rotWithShape="1">
              <a:gsLst>
                <a:gs pos="98876">
                  <a:srgbClr val="065390">
                    <a:alpha val="85000"/>
                  </a:srgbClr>
                </a:gs>
                <a:gs pos="0">
                  <a:srgbClr val="83A7C3">
                    <a:alpha val="58000"/>
                  </a:srgbClr>
                </a:gs>
                <a:gs pos="71000">
                  <a:srgbClr val="065390">
                    <a:alpha val="51000"/>
                    <a:lumMod val="53000"/>
                  </a:srgbClr>
                </a:gs>
                <a:gs pos="37000">
                  <a:schemeClr val="bg2">
                    <a:alpha val="46000"/>
                    <a:lumMod val="47000"/>
                  </a:schemeClr>
                </a:gs>
              </a:gsLst>
              <a:lin ang="3600000" scaled="0"/>
              <a:tileRect/>
            </a:gradFill>
            <a:ln w="22225" cap="flat" cmpd="sng" algn="ctr">
              <a:noFill/>
              <a:prstDash val="solid"/>
            </a:ln>
            <a:effectLst/>
          </p:spPr>
          <p:txBody>
            <a:bodyPr lIns="0" tIns="91440" rIns="0" rtlCol="0" anchor="t" anchorCtr="0"/>
            <a:lstStyle/>
            <a:p>
              <a:pPr marL="0" marR="0" lvl="0" indent="0" algn="ctr" defTabSz="95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all" spc="100" normalizeH="0" baseline="0" noProof="0">
                <a:ln w="6350">
                  <a:noFill/>
                </a:ln>
                <a:solidFill>
                  <a:srgbClr val="00C7FD"/>
                </a:solidFill>
                <a:effectLst>
                  <a:outerShdw blurRad="101600" dir="6420000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IntelOne Display Regular"/>
                <a:ea typeface="Intel Clear" panose="020B0604020203020204" pitchFamily="34" charset="0"/>
                <a:cs typeface="Intel Clear" panose="020B0604020203020204" pitchFamily="34" charset="0"/>
              </a:endParaRPr>
            </a:p>
          </p:txBody>
        </p:sp>
        <p:sp>
          <p:nvSpPr>
            <p:cNvPr id="76" name="Frame 75">
              <a:extLst>
                <a:ext uri="{FF2B5EF4-FFF2-40B4-BE49-F238E27FC236}">
                  <a16:creationId xmlns:a16="http://schemas.microsoft.com/office/drawing/2014/main" id="{5DD06A8F-D1F6-4179-AEB0-80BD0BCDE219}"/>
                </a:ext>
              </a:extLst>
            </p:cNvPr>
            <p:cNvSpPr/>
            <p:nvPr/>
          </p:nvSpPr>
          <p:spPr>
            <a:xfrm rot="5400000">
              <a:off x="237753" y="2688572"/>
              <a:ext cx="3777344" cy="3777103"/>
            </a:xfrm>
            <a:prstGeom prst="frame">
              <a:avLst>
                <a:gd name="adj1" fmla="val 1260"/>
              </a:avLst>
            </a:prstGeom>
            <a:gradFill flip="none" rotWithShape="1">
              <a:gsLst>
                <a:gs pos="42135">
                  <a:schemeClr val="accent2">
                    <a:lumMod val="0"/>
                    <a:lumOff val="100000"/>
                  </a:schemeClr>
                </a:gs>
                <a:gs pos="53000">
                  <a:schemeClr val="accent2">
                    <a:lumMod val="0"/>
                    <a:lumOff val="100000"/>
                    <a:alpha val="80000"/>
                  </a:schemeClr>
                </a:gs>
                <a:gs pos="0">
                  <a:srgbClr val="9D7335">
                    <a:alpha val="0"/>
                  </a:srgbClr>
                </a:gs>
                <a:gs pos="100000">
                  <a:srgbClr val="9D7335">
                    <a:alpha val="0"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lOne Display Light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451411D3-F472-46C7-AC94-1F962CBFCC1A}"/>
              </a:ext>
            </a:extLst>
          </p:cNvPr>
          <p:cNvSpPr/>
          <p:nvPr/>
        </p:nvSpPr>
        <p:spPr>
          <a:xfrm>
            <a:off x="4272461" y="1211031"/>
            <a:ext cx="3462719" cy="4827819"/>
          </a:xfrm>
          <a:prstGeom prst="rect">
            <a:avLst/>
          </a:prstGeom>
          <a:gradFill flip="none" rotWithShape="1">
            <a:gsLst>
              <a:gs pos="98876">
                <a:srgbClr val="065390">
                  <a:alpha val="85000"/>
                </a:srgbClr>
              </a:gs>
              <a:gs pos="0">
                <a:srgbClr val="83A7C3">
                  <a:alpha val="58000"/>
                </a:srgbClr>
              </a:gs>
              <a:gs pos="71000">
                <a:srgbClr val="065390">
                  <a:alpha val="51000"/>
                  <a:lumMod val="53000"/>
                </a:srgbClr>
              </a:gs>
              <a:gs pos="37000">
                <a:schemeClr val="bg2">
                  <a:alpha val="46000"/>
                  <a:lumMod val="47000"/>
                </a:schemeClr>
              </a:gs>
            </a:gsLst>
            <a:lin ang="3600000" scaled="0"/>
            <a:tileRect/>
          </a:gradFill>
          <a:ln w="22225" cap="flat" cmpd="sng" algn="ctr">
            <a:noFill/>
            <a:prstDash val="solid"/>
          </a:ln>
          <a:effectLst/>
        </p:spPr>
        <p:txBody>
          <a:bodyPr lIns="0" tIns="91440" rIns="0" rtlCol="0" anchor="t" anchorCtr="0"/>
          <a:lstStyle/>
          <a:p>
            <a:pPr marL="0" marR="0" lvl="0" indent="0" algn="ctr" defTabSz="95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all" spc="100" normalizeH="0" baseline="0" noProof="0">
              <a:ln w="6350">
                <a:noFill/>
              </a:ln>
              <a:solidFill>
                <a:srgbClr val="00C7FD"/>
              </a:solidFill>
              <a:effectLst>
                <a:outerShdw blurRad="101600" dir="6420000" algn="ctr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IntelOne Display Regular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73" name="Frame 72">
            <a:extLst>
              <a:ext uri="{FF2B5EF4-FFF2-40B4-BE49-F238E27FC236}">
                <a16:creationId xmlns:a16="http://schemas.microsoft.com/office/drawing/2014/main" id="{6B0A114B-44BF-4383-8BAD-40126D028F6D}"/>
              </a:ext>
            </a:extLst>
          </p:cNvPr>
          <p:cNvSpPr/>
          <p:nvPr/>
        </p:nvSpPr>
        <p:spPr>
          <a:xfrm rot="5400000">
            <a:off x="3529804" y="1826188"/>
            <a:ext cx="4892079" cy="3533248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014DDC9-D594-4359-AB4A-517717CB6A9F}"/>
              </a:ext>
            </a:extLst>
          </p:cNvPr>
          <p:cNvSpPr/>
          <p:nvPr/>
        </p:nvSpPr>
        <p:spPr>
          <a:xfrm>
            <a:off x="497807" y="1209601"/>
            <a:ext cx="3462719" cy="4829249"/>
          </a:xfrm>
          <a:prstGeom prst="rect">
            <a:avLst/>
          </a:prstGeom>
          <a:gradFill flip="none" rotWithShape="1">
            <a:gsLst>
              <a:gs pos="98876">
                <a:srgbClr val="065390">
                  <a:alpha val="85000"/>
                </a:srgbClr>
              </a:gs>
              <a:gs pos="0">
                <a:srgbClr val="83A7C3">
                  <a:alpha val="58000"/>
                </a:srgbClr>
              </a:gs>
              <a:gs pos="71000">
                <a:srgbClr val="065390">
                  <a:alpha val="51000"/>
                  <a:lumMod val="53000"/>
                </a:srgbClr>
              </a:gs>
              <a:gs pos="37000">
                <a:schemeClr val="bg2">
                  <a:alpha val="46000"/>
                  <a:lumMod val="47000"/>
                </a:schemeClr>
              </a:gs>
            </a:gsLst>
            <a:lin ang="3600000" scaled="0"/>
            <a:tileRect/>
          </a:gradFill>
          <a:ln w="22225" cap="flat" cmpd="sng" algn="ctr">
            <a:noFill/>
            <a:prstDash val="solid"/>
          </a:ln>
          <a:effectLst/>
        </p:spPr>
        <p:txBody>
          <a:bodyPr lIns="0" tIns="91440" rIns="0" rtlCol="0" anchor="t" anchorCtr="0"/>
          <a:lstStyle/>
          <a:p>
            <a:pPr marL="0" marR="0" lvl="0" indent="0" algn="ctr" defTabSz="95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all" spc="100" normalizeH="0" baseline="0" noProof="0">
              <a:ln w="6350">
                <a:noFill/>
              </a:ln>
              <a:solidFill>
                <a:srgbClr val="00C7FD"/>
              </a:solidFill>
              <a:effectLst>
                <a:outerShdw blurRad="101600" dir="6420000" algn="ctr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IntelOne Display Regular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70" name="Frame 69">
            <a:extLst>
              <a:ext uri="{FF2B5EF4-FFF2-40B4-BE49-F238E27FC236}">
                <a16:creationId xmlns:a16="http://schemas.microsoft.com/office/drawing/2014/main" id="{9AE7FE69-985A-4A1B-BE72-46BFB6057A96}"/>
              </a:ext>
            </a:extLst>
          </p:cNvPr>
          <p:cNvSpPr/>
          <p:nvPr/>
        </p:nvSpPr>
        <p:spPr>
          <a:xfrm rot="5400000">
            <a:off x="-244850" y="1826189"/>
            <a:ext cx="4892080" cy="3533248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5650139-BC81-4C9F-A362-A96D8BC6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98" y="6724"/>
            <a:ext cx="10568999" cy="119982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IntelOne Display Bold"/>
                <a:ea typeface="Intel Clear Light" panose="020B0404020203020204" pitchFamily="34" charset="0"/>
                <a:cs typeface="Intel Clear Light" panose="020B0404020203020204" pitchFamily="34" charset="0"/>
              </a:rPr>
              <a:t>Intel Optane Group is Delivering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E6D4A2-4C9F-4709-953F-45C1944A9454}"/>
              </a:ext>
            </a:extLst>
          </p:cNvPr>
          <p:cNvSpPr/>
          <p:nvPr/>
        </p:nvSpPr>
        <p:spPr>
          <a:xfrm>
            <a:off x="4209220" y="1282377"/>
            <a:ext cx="3525960" cy="7365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Customer WIN </a:t>
            </a:r>
            <a: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momentum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29D4BE-550C-4526-B66C-3076C99406A9}"/>
              </a:ext>
            </a:extLst>
          </p:cNvPr>
          <p:cNvSpPr/>
          <p:nvPr/>
        </p:nvSpPr>
        <p:spPr>
          <a:xfrm>
            <a:off x="434565" y="1282376"/>
            <a:ext cx="3525961" cy="7365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27% Growth </a:t>
            </a:r>
            <a:b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</a:br>
            <a: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record Revenue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12CF4F-46E2-4EAF-9498-BA3E2F5A7929}"/>
              </a:ext>
            </a:extLst>
          </p:cNvPr>
          <p:cNvSpPr txBox="1"/>
          <p:nvPr/>
        </p:nvSpPr>
        <p:spPr>
          <a:xfrm>
            <a:off x="814016" y="2154181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2018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16D0C5-1D66-4165-8F89-001187C3F233}"/>
              </a:ext>
            </a:extLst>
          </p:cNvPr>
          <p:cNvSpPr txBox="1"/>
          <p:nvPr/>
        </p:nvSpPr>
        <p:spPr>
          <a:xfrm>
            <a:off x="1784629" y="2154181"/>
            <a:ext cx="524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E77C90-A007-4E42-A8B7-8F4D17A72397}"/>
              </a:ext>
            </a:extLst>
          </p:cNvPr>
          <p:cNvSpPr txBox="1"/>
          <p:nvPr/>
        </p:nvSpPr>
        <p:spPr>
          <a:xfrm>
            <a:off x="2909219" y="2154180"/>
            <a:ext cx="524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2020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831000-597B-431D-BA6F-AB100FE1265E}"/>
              </a:ext>
            </a:extLst>
          </p:cNvPr>
          <p:cNvGrpSpPr/>
          <p:nvPr/>
        </p:nvGrpSpPr>
        <p:grpSpPr>
          <a:xfrm>
            <a:off x="768755" y="2553646"/>
            <a:ext cx="2886985" cy="1778880"/>
            <a:chOff x="919358" y="2184426"/>
            <a:chExt cx="2886985" cy="177888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2E5C479-08C8-4DA6-BCBB-56C081D75C62}"/>
                </a:ext>
              </a:extLst>
            </p:cNvPr>
            <p:cNvGrpSpPr/>
            <p:nvPr/>
          </p:nvGrpSpPr>
          <p:grpSpPr>
            <a:xfrm>
              <a:off x="1066851" y="2561132"/>
              <a:ext cx="2572147" cy="1402174"/>
              <a:chOff x="1182566" y="2324982"/>
              <a:chExt cx="2572147" cy="1402174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4147AF4-5380-41EC-9CCD-8D8E822F2E35}"/>
                  </a:ext>
                </a:extLst>
              </p:cNvPr>
              <p:cNvCxnSpPr/>
              <p:nvPr/>
            </p:nvCxnSpPr>
            <p:spPr>
              <a:xfrm flipV="1">
                <a:off x="1343025" y="2955900"/>
                <a:ext cx="990600" cy="6064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1A3F751-366F-463B-8CBA-14BD872D25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8168" y="2634424"/>
                <a:ext cx="1161086" cy="339649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917FB4B-0535-49A5-B76F-F0A634EB7866}"/>
                  </a:ext>
                </a:extLst>
              </p:cNvPr>
              <p:cNvSpPr/>
              <p:nvPr/>
            </p:nvSpPr>
            <p:spPr>
              <a:xfrm>
                <a:off x="1182566" y="3407116"/>
                <a:ext cx="320040" cy="320040"/>
              </a:xfrm>
              <a:prstGeom prst="ellipse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619F5C4-6F59-4917-9C0E-642C0C2A9E04}"/>
                  </a:ext>
                </a:extLst>
              </p:cNvPr>
              <p:cNvSpPr/>
              <p:nvPr/>
            </p:nvSpPr>
            <p:spPr>
              <a:xfrm>
                <a:off x="2087528" y="2755679"/>
                <a:ext cx="451345" cy="436787"/>
              </a:xfrm>
              <a:prstGeom prst="ellipse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0D791DD-6E5B-49B3-A19F-9D693118C355}"/>
                  </a:ext>
                </a:extLst>
              </p:cNvPr>
              <p:cNvSpPr/>
              <p:nvPr/>
            </p:nvSpPr>
            <p:spPr>
              <a:xfrm>
                <a:off x="3123795" y="2324982"/>
                <a:ext cx="630918" cy="63091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glow rad="190500">
                  <a:schemeClr val="accent2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314BF99-0FA2-4E08-A79E-ED40C4AC104A}"/>
                </a:ext>
              </a:extLst>
            </p:cNvPr>
            <p:cNvSpPr txBox="1"/>
            <p:nvPr/>
          </p:nvSpPr>
          <p:spPr>
            <a:xfrm>
              <a:off x="919358" y="3366267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</a:rPr>
                <a:t>$234M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1685FB-6F61-447F-B1EA-43402749DF6E}"/>
                </a:ext>
              </a:extLst>
            </p:cNvPr>
            <p:cNvSpPr txBox="1"/>
            <p:nvPr/>
          </p:nvSpPr>
          <p:spPr>
            <a:xfrm>
              <a:off x="1791765" y="2673289"/>
              <a:ext cx="811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</a:rPr>
                <a:t>$385M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F808AEB-B1C5-43A4-86C8-1917B18250E8}"/>
                </a:ext>
              </a:extLst>
            </p:cNvPr>
            <p:cNvSpPr txBox="1"/>
            <p:nvPr/>
          </p:nvSpPr>
          <p:spPr>
            <a:xfrm>
              <a:off x="2837808" y="2184426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</a:rPr>
                <a:t>$488M</a:t>
              </a:r>
            </a:p>
          </p:txBody>
        </p:sp>
      </p:grpSp>
      <p:pic>
        <p:nvPicPr>
          <p:cNvPr id="43" name="Picture 42" descr="A picture containing logo&#10;&#10;Description automatically generated">
            <a:extLst>
              <a:ext uri="{FF2B5EF4-FFF2-40B4-BE49-F238E27FC236}">
                <a16:creationId xmlns:a16="http://schemas.microsoft.com/office/drawing/2014/main" id="{1980B581-673D-4A2A-8B23-F76F878EA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98" y="2247023"/>
            <a:ext cx="1005256" cy="609914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0ECC68EE-4FDC-42C4-9DC4-F3A889D7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98" y="2924327"/>
            <a:ext cx="867375" cy="3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720DC35-BAE1-4C0E-8CDE-24A2BE778C36}"/>
              </a:ext>
            </a:extLst>
          </p:cNvPr>
          <p:cNvGrpSpPr/>
          <p:nvPr/>
        </p:nvGrpSpPr>
        <p:grpSpPr>
          <a:xfrm>
            <a:off x="6344310" y="2320996"/>
            <a:ext cx="1041572" cy="926061"/>
            <a:chOff x="6253780" y="2366261"/>
            <a:chExt cx="1041572" cy="926061"/>
          </a:xfrm>
        </p:grpSpPr>
        <p:pic>
          <p:nvPicPr>
            <p:cNvPr id="1034" name="Picture 10" descr="Importance of a Distribution Management System (DMS) in Grid Modernization">
              <a:extLst>
                <a:ext uri="{FF2B5EF4-FFF2-40B4-BE49-F238E27FC236}">
                  <a16:creationId xmlns:a16="http://schemas.microsoft.com/office/drawing/2014/main" id="{6FB80D6B-76A3-4C5E-8BBC-0F01BA4D50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15"/>
            <a:stretch/>
          </p:blipFill>
          <p:spPr bwMode="auto">
            <a:xfrm>
              <a:off x="6253780" y="2366261"/>
              <a:ext cx="1041572" cy="4724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" descr="Importance of a Distribution Management System (DMS) in Grid Modernization">
              <a:extLst>
                <a:ext uri="{FF2B5EF4-FFF2-40B4-BE49-F238E27FC236}">
                  <a16:creationId xmlns:a16="http://schemas.microsoft.com/office/drawing/2014/main" id="{E65203AD-CBA3-403E-A759-1D7184FB7B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68"/>
            <a:stretch/>
          </p:blipFill>
          <p:spPr bwMode="auto">
            <a:xfrm>
              <a:off x="6253780" y="2839878"/>
              <a:ext cx="1041572" cy="45244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Half Frame 44">
            <a:extLst>
              <a:ext uri="{FF2B5EF4-FFF2-40B4-BE49-F238E27FC236}">
                <a16:creationId xmlns:a16="http://schemas.microsoft.com/office/drawing/2014/main" id="{8CE0AC1C-3D18-41FD-ABE3-2BA5D39BBC88}"/>
              </a:ext>
            </a:extLst>
          </p:cNvPr>
          <p:cNvSpPr/>
          <p:nvPr/>
        </p:nvSpPr>
        <p:spPr>
          <a:xfrm rot="8146818">
            <a:off x="5531276" y="2529932"/>
            <a:ext cx="505261" cy="505261"/>
          </a:xfrm>
          <a:prstGeom prst="halfFrame">
            <a:avLst>
              <a:gd name="adj1" fmla="val 7184"/>
              <a:gd name="adj2" fmla="val 7184"/>
            </a:avLst>
          </a:prstGeom>
          <a:gradFill>
            <a:gsLst>
              <a:gs pos="98876">
                <a:srgbClr val="065390">
                  <a:alpha val="85000"/>
                </a:srgbClr>
              </a:gs>
              <a:gs pos="9000">
                <a:srgbClr val="83A7C3">
                  <a:alpha val="58000"/>
                </a:srgbClr>
              </a:gs>
              <a:gs pos="71000">
                <a:schemeClr val="tx1">
                  <a:lumMod val="95000"/>
                </a:schemeClr>
              </a:gs>
              <a:gs pos="37000">
                <a:schemeClr val="bg1">
                  <a:lumMod val="20000"/>
                  <a:lumOff val="8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</a:endParaRPr>
          </a:p>
        </p:txBody>
      </p:sp>
      <p:pic>
        <p:nvPicPr>
          <p:cNvPr id="58" name="Picture 6">
            <a:extLst>
              <a:ext uri="{FF2B5EF4-FFF2-40B4-BE49-F238E27FC236}">
                <a16:creationId xmlns:a16="http://schemas.microsoft.com/office/drawing/2014/main" id="{16391710-351B-430A-B17E-37D4D18A0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97" y="3671127"/>
            <a:ext cx="744558" cy="30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FE54649-847A-4A05-8F73-8567D854754B}"/>
              </a:ext>
            </a:extLst>
          </p:cNvPr>
          <p:cNvSpPr txBox="1"/>
          <p:nvPr/>
        </p:nvSpPr>
        <p:spPr>
          <a:xfrm>
            <a:off x="5262323" y="3692738"/>
            <a:ext cx="752770" cy="27699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vSphere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2D6DD6-75F0-46F9-B228-63E4C5634851}"/>
              </a:ext>
            </a:extLst>
          </p:cNvPr>
          <p:cNvSpPr txBox="1"/>
          <p:nvPr/>
        </p:nvSpPr>
        <p:spPr>
          <a:xfrm>
            <a:off x="5357573" y="4107415"/>
            <a:ext cx="562270" cy="27699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vSAN</a:t>
            </a:r>
          </a:p>
        </p:txBody>
      </p:sp>
      <p:pic>
        <p:nvPicPr>
          <p:cNvPr id="61" name="Picture 14">
            <a:extLst>
              <a:ext uri="{FF2B5EF4-FFF2-40B4-BE49-F238E27FC236}">
                <a16:creationId xmlns:a16="http://schemas.microsoft.com/office/drawing/2014/main" id="{FBF57C2C-DE6D-4F41-A03E-1CB4C9A4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97" y="4093946"/>
            <a:ext cx="735980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Half Frame 61">
            <a:extLst>
              <a:ext uri="{FF2B5EF4-FFF2-40B4-BE49-F238E27FC236}">
                <a16:creationId xmlns:a16="http://schemas.microsoft.com/office/drawing/2014/main" id="{B525A53F-FFA0-4053-B614-B05C48621146}"/>
              </a:ext>
            </a:extLst>
          </p:cNvPr>
          <p:cNvSpPr/>
          <p:nvPr/>
        </p:nvSpPr>
        <p:spPr>
          <a:xfrm rot="8146818">
            <a:off x="5907459" y="3868102"/>
            <a:ext cx="352960" cy="352960"/>
          </a:xfrm>
          <a:prstGeom prst="halfFrame">
            <a:avLst>
              <a:gd name="adj1" fmla="val 7184"/>
              <a:gd name="adj2" fmla="val 7184"/>
            </a:avLst>
          </a:prstGeom>
          <a:gradFill>
            <a:gsLst>
              <a:gs pos="98876">
                <a:srgbClr val="065390">
                  <a:alpha val="85000"/>
                </a:srgbClr>
              </a:gs>
              <a:gs pos="9000">
                <a:srgbClr val="83A7C3">
                  <a:alpha val="58000"/>
                </a:srgbClr>
              </a:gs>
              <a:gs pos="71000">
                <a:schemeClr val="tx1">
                  <a:lumMod val="95000"/>
                </a:schemeClr>
              </a:gs>
              <a:gs pos="37000">
                <a:schemeClr val="bg1">
                  <a:lumMod val="20000"/>
                  <a:lumOff val="8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</a:endParaRPr>
          </a:p>
        </p:txBody>
      </p:sp>
      <p:pic>
        <p:nvPicPr>
          <p:cNvPr id="63" name="Picture 2" descr="Cerner Corporation - Healthcare IT - CHIME">
            <a:extLst>
              <a:ext uri="{FF2B5EF4-FFF2-40B4-BE49-F238E27FC236}">
                <a16:creationId xmlns:a16="http://schemas.microsoft.com/office/drawing/2014/main" id="{11C2967F-85D8-4605-B936-B2A79E250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64" y="3703357"/>
            <a:ext cx="989542" cy="649570"/>
          </a:xfrm>
          <a:prstGeom prst="rect">
            <a:avLst/>
          </a:prstGeom>
          <a:noFill/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B13F83E-9D76-49FF-BB2D-7CD82E95AC53}"/>
              </a:ext>
            </a:extLst>
          </p:cNvPr>
          <p:cNvCxnSpPr>
            <a:cxnSpLocks/>
          </p:cNvCxnSpPr>
          <p:nvPr/>
        </p:nvCxnSpPr>
        <p:spPr>
          <a:xfrm>
            <a:off x="4695683" y="3470394"/>
            <a:ext cx="2560320" cy="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E75431-86E5-4BFE-B1F6-AA525AD61677}"/>
              </a:ext>
            </a:extLst>
          </p:cNvPr>
          <p:cNvCxnSpPr>
            <a:cxnSpLocks/>
          </p:cNvCxnSpPr>
          <p:nvPr/>
        </p:nvCxnSpPr>
        <p:spPr>
          <a:xfrm>
            <a:off x="4653350" y="4728055"/>
            <a:ext cx="2560320" cy="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A picture containing sitting, circuit, computer&#10;&#10;Description automatically generated">
            <a:extLst>
              <a:ext uri="{FF2B5EF4-FFF2-40B4-BE49-F238E27FC236}">
                <a16:creationId xmlns:a16="http://schemas.microsoft.com/office/drawing/2014/main" id="{7AF4AB73-A4D0-4E46-9B31-24548B9ED7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45" y="5007279"/>
            <a:ext cx="848778" cy="893763"/>
          </a:xfrm>
          <a:prstGeom prst="rect">
            <a:avLst/>
          </a:prstGeom>
          <a:effectLst>
            <a:glow rad="190500">
              <a:schemeClr val="accent2">
                <a:alpha val="40000"/>
              </a:schemeClr>
            </a:glo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7578556-1BCA-471F-B08A-3D7F607B87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3977" y="3784302"/>
            <a:ext cx="998049" cy="260579"/>
          </a:xfrm>
          <a:prstGeom prst="rect">
            <a:avLst/>
          </a:prstGeom>
          <a:effectLst>
            <a:glow rad="190500">
              <a:schemeClr val="accent2">
                <a:alpha val="40000"/>
              </a:schemeClr>
            </a:glo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116F0EE-1373-4C12-A32C-E1F2561BACBC}"/>
              </a:ext>
            </a:extLst>
          </p:cNvPr>
          <p:cNvSpPr txBox="1"/>
          <p:nvPr/>
        </p:nvSpPr>
        <p:spPr>
          <a:xfrm>
            <a:off x="2565384" y="3988685"/>
            <a:ext cx="1217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200 SERIES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606C7CC-B7DE-4401-8B58-8F3E1FA53099}"/>
              </a:ext>
            </a:extLst>
          </p:cNvPr>
          <p:cNvSpPr txBox="1"/>
          <p:nvPr/>
        </p:nvSpPr>
        <p:spPr>
          <a:xfrm>
            <a:off x="3261287" y="5263756"/>
            <a:ext cx="8258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P5800X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243BB45-FBAD-4E39-9570-FD5C86ADB3E3}"/>
              </a:ext>
            </a:extLst>
          </p:cNvPr>
          <p:cNvSpPr/>
          <p:nvPr/>
        </p:nvSpPr>
        <p:spPr>
          <a:xfrm>
            <a:off x="7983873" y="1282376"/>
            <a:ext cx="3535615" cy="7365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Scaling</a:t>
            </a:r>
            <a:br>
              <a:rPr kumimoji="0" lang="en-US" sz="28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</a:br>
            <a: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the business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A2673B1-61AD-4524-957A-395460A7FD67}"/>
              </a:ext>
            </a:extLst>
          </p:cNvPr>
          <p:cNvGrpSpPr/>
          <p:nvPr/>
        </p:nvGrpSpPr>
        <p:grpSpPr>
          <a:xfrm>
            <a:off x="8336117" y="3045127"/>
            <a:ext cx="399268" cy="516693"/>
            <a:chOff x="8256760" y="2820586"/>
            <a:chExt cx="525101" cy="679533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5B4F993-AA39-493D-8404-8452A9E6C3D0}"/>
                </a:ext>
              </a:extLst>
            </p:cNvPr>
            <p:cNvCxnSpPr/>
            <p:nvPr/>
          </p:nvCxnSpPr>
          <p:spPr>
            <a:xfrm>
              <a:off x="8256760" y="3160352"/>
              <a:ext cx="5251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DD99258-A18D-44AC-8EBB-D25AEBC24E58}"/>
                </a:ext>
              </a:extLst>
            </p:cNvPr>
            <p:cNvCxnSpPr/>
            <p:nvPr/>
          </p:nvCxnSpPr>
          <p:spPr>
            <a:xfrm>
              <a:off x="8519310" y="2820586"/>
              <a:ext cx="0" cy="274917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04E035C-8B7A-45D3-88EF-10B2216527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9310" y="3225202"/>
              <a:ext cx="0" cy="274917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59FDE23-DBED-4B7E-BCD9-DE8135773189}"/>
              </a:ext>
            </a:extLst>
          </p:cNvPr>
          <p:cNvCxnSpPr>
            <a:cxnSpLocks/>
          </p:cNvCxnSpPr>
          <p:nvPr/>
        </p:nvCxnSpPr>
        <p:spPr>
          <a:xfrm>
            <a:off x="9403985" y="2914146"/>
            <a:ext cx="1188720" cy="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72CB64F-E284-4F6C-90B0-49A4BD5DEE0F}"/>
              </a:ext>
            </a:extLst>
          </p:cNvPr>
          <p:cNvSpPr txBox="1"/>
          <p:nvPr/>
        </p:nvSpPr>
        <p:spPr>
          <a:xfrm>
            <a:off x="8961353" y="3099628"/>
            <a:ext cx="2055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Team Alignment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2E1DB6B-5E5F-40D0-936B-B83502D1F689}"/>
              </a:ext>
            </a:extLst>
          </p:cNvPr>
          <p:cNvCxnSpPr>
            <a:cxnSpLocks/>
          </p:cNvCxnSpPr>
          <p:nvPr/>
        </p:nvCxnSpPr>
        <p:spPr>
          <a:xfrm>
            <a:off x="9403985" y="4456294"/>
            <a:ext cx="1188720" cy="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C9C8B0D-F1B3-4A29-86ED-704FE933D87C}"/>
              </a:ext>
            </a:extLst>
          </p:cNvPr>
          <p:cNvCxnSpPr>
            <a:cxnSpLocks/>
          </p:cNvCxnSpPr>
          <p:nvPr/>
        </p:nvCxnSpPr>
        <p:spPr>
          <a:xfrm>
            <a:off x="9403985" y="3685220"/>
            <a:ext cx="1188720" cy="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1AEA925-1D30-474C-97AD-D25720B33145}"/>
              </a:ext>
            </a:extLst>
          </p:cNvPr>
          <p:cNvCxnSpPr>
            <a:cxnSpLocks/>
          </p:cNvCxnSpPr>
          <p:nvPr/>
        </p:nvCxnSpPr>
        <p:spPr>
          <a:xfrm>
            <a:off x="9403985" y="5227368"/>
            <a:ext cx="1188720" cy="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04D64A1A-5CBD-4714-92AB-764CB3F95BCA}"/>
              </a:ext>
            </a:extLst>
          </p:cNvPr>
          <p:cNvSpPr txBox="1"/>
          <p:nvPr/>
        </p:nvSpPr>
        <p:spPr>
          <a:xfrm>
            <a:off x="8961353" y="2328554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Business Planning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1B6CC49-7903-4C39-985E-BF79D7C87956}"/>
              </a:ext>
            </a:extLst>
          </p:cNvPr>
          <p:cNvSpPr txBox="1"/>
          <p:nvPr/>
        </p:nvSpPr>
        <p:spPr>
          <a:xfrm>
            <a:off x="8961353" y="4641776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Market Acceptance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C558C34-6C2E-4DCB-A68A-3B7C55D7B08A}"/>
              </a:ext>
            </a:extLst>
          </p:cNvPr>
          <p:cNvSpPr txBox="1"/>
          <p:nvPr/>
        </p:nvSpPr>
        <p:spPr>
          <a:xfrm>
            <a:off x="8961353" y="3870702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Ecosystem Buildout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CF68C6C-AF64-4C90-AE2E-017E2CB0D9AC}"/>
              </a:ext>
            </a:extLst>
          </p:cNvPr>
          <p:cNvSpPr txBox="1"/>
          <p:nvPr/>
        </p:nvSpPr>
        <p:spPr>
          <a:xfrm>
            <a:off x="8961353" y="5412850"/>
            <a:ext cx="2417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rPr>
              <a:t>Scale for Disruption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BF4C679-C9A6-4C49-9F5A-C442461B0E0E}"/>
              </a:ext>
            </a:extLst>
          </p:cNvPr>
          <p:cNvGrpSpPr/>
          <p:nvPr/>
        </p:nvGrpSpPr>
        <p:grpSpPr>
          <a:xfrm>
            <a:off x="8305204" y="2374898"/>
            <a:ext cx="459058" cy="342607"/>
            <a:chOff x="8351193" y="2374898"/>
            <a:chExt cx="383833" cy="286465"/>
          </a:xfrm>
        </p:grpSpPr>
        <p:grpSp>
          <p:nvGrpSpPr>
            <p:cNvPr id="79" name="Group 21">
              <a:extLst>
                <a:ext uri="{FF2B5EF4-FFF2-40B4-BE49-F238E27FC236}">
                  <a16:creationId xmlns:a16="http://schemas.microsoft.com/office/drawing/2014/main" id="{ADC0051F-7193-4251-A13C-6375DD5ADFF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355614" y="2374900"/>
              <a:ext cx="379412" cy="284163"/>
              <a:chOff x="5309" y="1418"/>
              <a:chExt cx="239" cy="179"/>
            </a:xfrm>
          </p:grpSpPr>
          <p:sp>
            <p:nvSpPr>
              <p:cNvPr id="84" name="AutoShape 20">
                <a:extLst>
                  <a:ext uri="{FF2B5EF4-FFF2-40B4-BE49-F238E27FC236}">
                    <a16:creationId xmlns:a16="http://schemas.microsoft.com/office/drawing/2014/main" id="{AED1ABA8-F81F-426D-A7AC-8912B222CAC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309" y="1418"/>
                <a:ext cx="239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</a:endParaRPr>
              </a:p>
            </p:txBody>
          </p:sp>
          <p:sp>
            <p:nvSpPr>
              <p:cNvPr id="87" name="Freeform 22">
                <a:extLst>
                  <a:ext uri="{FF2B5EF4-FFF2-40B4-BE49-F238E27FC236}">
                    <a16:creationId xmlns:a16="http://schemas.microsoft.com/office/drawing/2014/main" id="{FF7D55AF-2761-4FE5-80BE-2215BC364E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9" y="1418"/>
                <a:ext cx="239" cy="179"/>
              </a:xfrm>
              <a:custGeom>
                <a:avLst/>
                <a:gdLst>
                  <a:gd name="T0" fmla="*/ 8192 w 8192"/>
                  <a:gd name="T1" fmla="*/ 5632 h 6144"/>
                  <a:gd name="T2" fmla="*/ 8192 w 8192"/>
                  <a:gd name="T3" fmla="*/ 6144 h 6144"/>
                  <a:gd name="T4" fmla="*/ 0 w 8192"/>
                  <a:gd name="T5" fmla="*/ 6144 h 6144"/>
                  <a:gd name="T6" fmla="*/ 0 w 8192"/>
                  <a:gd name="T7" fmla="*/ 0 h 6144"/>
                  <a:gd name="T8" fmla="*/ 512 w 8192"/>
                  <a:gd name="T9" fmla="*/ 0 h 6144"/>
                  <a:gd name="T10" fmla="*/ 512 w 8192"/>
                  <a:gd name="T11" fmla="*/ 5632 h 6144"/>
                  <a:gd name="T12" fmla="*/ 8192 w 8192"/>
                  <a:gd name="T13" fmla="*/ 5632 h 6144"/>
                  <a:gd name="T14" fmla="*/ 7680 w 8192"/>
                  <a:gd name="T15" fmla="*/ 640 h 6144"/>
                  <a:gd name="T16" fmla="*/ 7680 w 8192"/>
                  <a:gd name="T17" fmla="*/ 2380 h 6144"/>
                  <a:gd name="T18" fmla="*/ 7602 w 8192"/>
                  <a:gd name="T19" fmla="*/ 2498 h 6144"/>
                  <a:gd name="T20" fmla="*/ 7460 w 8192"/>
                  <a:gd name="T21" fmla="*/ 2468 h 6144"/>
                  <a:gd name="T22" fmla="*/ 6976 w 8192"/>
                  <a:gd name="T23" fmla="*/ 1984 h 6144"/>
                  <a:gd name="T24" fmla="*/ 4444 w 8192"/>
                  <a:gd name="T25" fmla="*/ 4516 h 6144"/>
                  <a:gd name="T26" fmla="*/ 4352 w 8192"/>
                  <a:gd name="T27" fmla="*/ 4556 h 6144"/>
                  <a:gd name="T28" fmla="*/ 4260 w 8192"/>
                  <a:gd name="T29" fmla="*/ 4516 h 6144"/>
                  <a:gd name="T30" fmla="*/ 3328 w 8192"/>
                  <a:gd name="T31" fmla="*/ 3584 h 6144"/>
                  <a:gd name="T32" fmla="*/ 1664 w 8192"/>
                  <a:gd name="T33" fmla="*/ 5248 h 6144"/>
                  <a:gd name="T34" fmla="*/ 896 w 8192"/>
                  <a:gd name="T35" fmla="*/ 4480 h 6144"/>
                  <a:gd name="T36" fmla="*/ 3236 w 8192"/>
                  <a:gd name="T37" fmla="*/ 2140 h 6144"/>
                  <a:gd name="T38" fmla="*/ 3328 w 8192"/>
                  <a:gd name="T39" fmla="*/ 2100 h 6144"/>
                  <a:gd name="T40" fmla="*/ 3420 w 8192"/>
                  <a:gd name="T41" fmla="*/ 2140 h 6144"/>
                  <a:gd name="T42" fmla="*/ 4352 w 8192"/>
                  <a:gd name="T43" fmla="*/ 3072 h 6144"/>
                  <a:gd name="T44" fmla="*/ 6208 w 8192"/>
                  <a:gd name="T45" fmla="*/ 1216 h 6144"/>
                  <a:gd name="T46" fmla="*/ 5724 w 8192"/>
                  <a:gd name="T47" fmla="*/ 732 h 6144"/>
                  <a:gd name="T48" fmla="*/ 5694 w 8192"/>
                  <a:gd name="T49" fmla="*/ 590 h 6144"/>
                  <a:gd name="T50" fmla="*/ 5812 w 8192"/>
                  <a:gd name="T51" fmla="*/ 512 h 6144"/>
                  <a:gd name="T52" fmla="*/ 7552 w 8192"/>
                  <a:gd name="T53" fmla="*/ 512 h 6144"/>
                  <a:gd name="T54" fmla="*/ 7644 w 8192"/>
                  <a:gd name="T55" fmla="*/ 548 h 6144"/>
                  <a:gd name="T56" fmla="*/ 7680 w 8192"/>
                  <a:gd name="T57" fmla="*/ 640 h 6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192" h="6144">
                    <a:moveTo>
                      <a:pt x="8192" y="5632"/>
                    </a:moveTo>
                    <a:cubicBezTo>
                      <a:pt x="8192" y="6144"/>
                      <a:pt x="8192" y="6144"/>
                      <a:pt x="8192" y="6144"/>
                    </a:cubicBezTo>
                    <a:cubicBezTo>
                      <a:pt x="0" y="6144"/>
                      <a:pt x="0" y="6144"/>
                      <a:pt x="0" y="61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12" y="0"/>
                      <a:pt x="512" y="0"/>
                      <a:pt x="512" y="0"/>
                    </a:cubicBezTo>
                    <a:cubicBezTo>
                      <a:pt x="512" y="5632"/>
                      <a:pt x="512" y="5632"/>
                      <a:pt x="512" y="5632"/>
                    </a:cubicBezTo>
                    <a:lnTo>
                      <a:pt x="8192" y="5632"/>
                    </a:lnTo>
                    <a:close/>
                    <a:moveTo>
                      <a:pt x="7680" y="640"/>
                    </a:moveTo>
                    <a:cubicBezTo>
                      <a:pt x="7680" y="2380"/>
                      <a:pt x="7680" y="2380"/>
                      <a:pt x="7680" y="2380"/>
                    </a:cubicBezTo>
                    <a:cubicBezTo>
                      <a:pt x="7680" y="2436"/>
                      <a:pt x="7654" y="2475"/>
                      <a:pt x="7602" y="2498"/>
                    </a:cubicBezTo>
                    <a:cubicBezTo>
                      <a:pt x="7550" y="2521"/>
                      <a:pt x="7503" y="2511"/>
                      <a:pt x="7460" y="2468"/>
                    </a:cubicBezTo>
                    <a:cubicBezTo>
                      <a:pt x="6976" y="1984"/>
                      <a:pt x="6976" y="1984"/>
                      <a:pt x="6976" y="1984"/>
                    </a:cubicBezTo>
                    <a:cubicBezTo>
                      <a:pt x="4444" y="4516"/>
                      <a:pt x="4444" y="4516"/>
                      <a:pt x="4444" y="4516"/>
                    </a:cubicBezTo>
                    <a:cubicBezTo>
                      <a:pt x="4417" y="4543"/>
                      <a:pt x="4387" y="4556"/>
                      <a:pt x="4352" y="4556"/>
                    </a:cubicBezTo>
                    <a:cubicBezTo>
                      <a:pt x="4317" y="4556"/>
                      <a:pt x="4287" y="4543"/>
                      <a:pt x="4260" y="4516"/>
                    </a:cubicBezTo>
                    <a:cubicBezTo>
                      <a:pt x="3328" y="3584"/>
                      <a:pt x="3328" y="3584"/>
                      <a:pt x="3328" y="3584"/>
                    </a:cubicBezTo>
                    <a:cubicBezTo>
                      <a:pt x="1664" y="5248"/>
                      <a:pt x="1664" y="5248"/>
                      <a:pt x="1664" y="5248"/>
                    </a:cubicBezTo>
                    <a:cubicBezTo>
                      <a:pt x="896" y="4480"/>
                      <a:pt x="896" y="4480"/>
                      <a:pt x="896" y="4480"/>
                    </a:cubicBezTo>
                    <a:cubicBezTo>
                      <a:pt x="3236" y="2140"/>
                      <a:pt x="3236" y="2140"/>
                      <a:pt x="3236" y="2140"/>
                    </a:cubicBezTo>
                    <a:cubicBezTo>
                      <a:pt x="3263" y="2113"/>
                      <a:pt x="3293" y="2100"/>
                      <a:pt x="3328" y="2100"/>
                    </a:cubicBezTo>
                    <a:cubicBezTo>
                      <a:pt x="3363" y="2100"/>
                      <a:pt x="3393" y="2113"/>
                      <a:pt x="3420" y="2140"/>
                    </a:cubicBezTo>
                    <a:cubicBezTo>
                      <a:pt x="4352" y="3072"/>
                      <a:pt x="4352" y="3072"/>
                      <a:pt x="4352" y="3072"/>
                    </a:cubicBezTo>
                    <a:cubicBezTo>
                      <a:pt x="6208" y="1216"/>
                      <a:pt x="6208" y="1216"/>
                      <a:pt x="6208" y="1216"/>
                    </a:cubicBezTo>
                    <a:cubicBezTo>
                      <a:pt x="5724" y="732"/>
                      <a:pt x="5724" y="732"/>
                      <a:pt x="5724" y="732"/>
                    </a:cubicBezTo>
                    <a:cubicBezTo>
                      <a:pt x="5681" y="689"/>
                      <a:pt x="5671" y="642"/>
                      <a:pt x="5694" y="590"/>
                    </a:cubicBezTo>
                    <a:cubicBezTo>
                      <a:pt x="5717" y="538"/>
                      <a:pt x="5756" y="512"/>
                      <a:pt x="5812" y="512"/>
                    </a:cubicBezTo>
                    <a:cubicBezTo>
                      <a:pt x="7552" y="512"/>
                      <a:pt x="7552" y="512"/>
                      <a:pt x="7552" y="512"/>
                    </a:cubicBezTo>
                    <a:cubicBezTo>
                      <a:pt x="7589" y="512"/>
                      <a:pt x="7620" y="524"/>
                      <a:pt x="7644" y="548"/>
                    </a:cubicBezTo>
                    <a:cubicBezTo>
                      <a:pt x="7668" y="572"/>
                      <a:pt x="7680" y="603"/>
                      <a:pt x="7680" y="64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lOne Display Regular"/>
                </a:endParaRPr>
              </a:p>
            </p:txBody>
          </p: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4DDEAC3-DA3C-4455-8701-7B9AD8B0A94E}"/>
                </a:ext>
              </a:extLst>
            </p:cNvPr>
            <p:cNvSpPr/>
            <p:nvPr/>
          </p:nvSpPr>
          <p:spPr>
            <a:xfrm>
              <a:off x="8352906" y="2374898"/>
              <a:ext cx="27432" cy="2841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D947999-3C90-4065-8606-2F4B43261550}"/>
                </a:ext>
              </a:extLst>
            </p:cNvPr>
            <p:cNvSpPr/>
            <p:nvPr/>
          </p:nvSpPr>
          <p:spPr>
            <a:xfrm rot="5400000">
              <a:off x="8528617" y="2456507"/>
              <a:ext cx="27432" cy="3822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endParaRPr>
            </a:p>
          </p:txBody>
        </p:sp>
      </p:grpSp>
      <p:pic>
        <p:nvPicPr>
          <p:cNvPr id="105" name="Picture 104" descr="Icon&#10;&#10;Description automatically generated">
            <a:extLst>
              <a:ext uri="{FF2B5EF4-FFF2-40B4-BE49-F238E27FC236}">
                <a16:creationId xmlns:a16="http://schemas.microsoft.com/office/drawing/2014/main" id="{41BE8A00-8F6A-4B34-B82F-42E435939B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33" y="3858339"/>
            <a:ext cx="593036" cy="372485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34F77B8-DC52-4A8F-94B3-C05BEF22416D}"/>
              </a:ext>
            </a:extLst>
          </p:cNvPr>
          <p:cNvGrpSpPr/>
          <p:nvPr/>
        </p:nvGrpSpPr>
        <p:grpSpPr>
          <a:xfrm>
            <a:off x="8334593" y="4634283"/>
            <a:ext cx="402317" cy="407585"/>
            <a:chOff x="8305232" y="4634283"/>
            <a:chExt cx="402317" cy="407585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54B491F-6A85-4C12-9151-12B3B6EF3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232" y="4634283"/>
              <a:ext cx="383167" cy="407585"/>
            </a:xfrm>
            <a:custGeom>
              <a:avLst/>
              <a:gdLst>
                <a:gd name="connsiteX0" fmla="*/ 69577 w 383167"/>
                <a:gd name="connsiteY0" fmla="*/ 0 h 407585"/>
                <a:gd name="connsiteX1" fmla="*/ 313300 w 383167"/>
                <a:gd name="connsiteY1" fmla="*/ 0 h 407585"/>
                <a:gd name="connsiteX2" fmla="*/ 325106 w 383167"/>
                <a:gd name="connsiteY2" fmla="*/ 1548 h 407585"/>
                <a:gd name="connsiteX3" fmla="*/ 282721 w 383167"/>
                <a:gd name="connsiteY3" fmla="*/ 51215 h 407585"/>
                <a:gd name="connsiteX4" fmla="*/ 69577 w 383167"/>
                <a:gd name="connsiteY4" fmla="*/ 51215 h 407585"/>
                <a:gd name="connsiteX5" fmla="*/ 51327 w 383167"/>
                <a:gd name="connsiteY5" fmla="*/ 60084 h 407585"/>
                <a:gd name="connsiteX6" fmla="*/ 43759 w 383167"/>
                <a:gd name="connsiteY6" fmla="*/ 81427 h 407585"/>
                <a:gd name="connsiteX7" fmla="*/ 43759 w 383167"/>
                <a:gd name="connsiteY7" fmla="*/ 326159 h 407585"/>
                <a:gd name="connsiteX8" fmla="*/ 51327 w 383167"/>
                <a:gd name="connsiteY8" fmla="*/ 347445 h 407585"/>
                <a:gd name="connsiteX9" fmla="*/ 69577 w 383167"/>
                <a:gd name="connsiteY9" fmla="*/ 356427 h 407585"/>
                <a:gd name="connsiteX10" fmla="*/ 313300 w 383167"/>
                <a:gd name="connsiteY10" fmla="*/ 356427 h 407585"/>
                <a:gd name="connsiteX11" fmla="*/ 331686 w 383167"/>
                <a:gd name="connsiteY11" fmla="*/ 347445 h 407585"/>
                <a:gd name="connsiteX12" fmla="*/ 339408 w 383167"/>
                <a:gd name="connsiteY12" fmla="*/ 326159 h 407585"/>
                <a:gd name="connsiteX13" fmla="*/ 339408 w 383167"/>
                <a:gd name="connsiteY13" fmla="*/ 239600 h 407585"/>
                <a:gd name="connsiteX14" fmla="*/ 383167 w 383167"/>
                <a:gd name="connsiteY14" fmla="*/ 188649 h 407585"/>
                <a:gd name="connsiteX15" fmla="*/ 383167 w 383167"/>
                <a:gd name="connsiteY15" fmla="*/ 326159 h 407585"/>
                <a:gd name="connsiteX16" fmla="*/ 377496 w 383167"/>
                <a:gd name="connsiteY16" fmla="*/ 357578 h 407585"/>
                <a:gd name="connsiteX17" fmla="*/ 362323 w 383167"/>
                <a:gd name="connsiteY17" fmla="*/ 383469 h 407585"/>
                <a:gd name="connsiteX18" fmla="*/ 340298 w 383167"/>
                <a:gd name="connsiteY18" fmla="*/ 401113 h 407585"/>
                <a:gd name="connsiteX19" fmla="*/ 313300 w 383167"/>
                <a:gd name="connsiteY19" fmla="*/ 407585 h 407585"/>
                <a:gd name="connsiteX20" fmla="*/ 69577 w 383167"/>
                <a:gd name="connsiteY20" fmla="*/ 407585 h 407585"/>
                <a:gd name="connsiteX21" fmla="*/ 42482 w 383167"/>
                <a:gd name="connsiteY21" fmla="*/ 401113 h 407585"/>
                <a:gd name="connsiteX22" fmla="*/ 20360 w 383167"/>
                <a:gd name="connsiteY22" fmla="*/ 383469 h 407585"/>
                <a:gd name="connsiteX23" fmla="*/ 5535 w 383167"/>
                <a:gd name="connsiteY23" fmla="*/ 357578 h 407585"/>
                <a:gd name="connsiteX24" fmla="*/ 0 w 383167"/>
                <a:gd name="connsiteY24" fmla="*/ 326159 h 407585"/>
                <a:gd name="connsiteX25" fmla="*/ 0 w 383167"/>
                <a:gd name="connsiteY25" fmla="*/ 81427 h 407585"/>
                <a:gd name="connsiteX26" fmla="*/ 5535 w 383167"/>
                <a:gd name="connsiteY26" fmla="*/ 49668 h 407585"/>
                <a:gd name="connsiteX27" fmla="*/ 20360 w 383167"/>
                <a:gd name="connsiteY27" fmla="*/ 23834 h 407585"/>
                <a:gd name="connsiteX28" fmla="*/ 42482 w 383167"/>
                <a:gd name="connsiteY28" fmla="*/ 6473 h 407585"/>
                <a:gd name="connsiteX29" fmla="*/ 69577 w 383167"/>
                <a:gd name="connsiteY29" fmla="*/ 0 h 40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3167" h="407585">
                  <a:moveTo>
                    <a:pt x="69577" y="0"/>
                  </a:moveTo>
                  <a:lnTo>
                    <a:pt x="313300" y="0"/>
                  </a:lnTo>
                  <a:cubicBezTo>
                    <a:pt x="317422" y="0"/>
                    <a:pt x="321370" y="491"/>
                    <a:pt x="325106" y="1548"/>
                  </a:cubicBezTo>
                  <a:lnTo>
                    <a:pt x="282721" y="51215"/>
                  </a:lnTo>
                  <a:lnTo>
                    <a:pt x="69577" y="51215"/>
                  </a:lnTo>
                  <a:cubicBezTo>
                    <a:pt x="62474" y="51215"/>
                    <a:pt x="56397" y="54102"/>
                    <a:pt x="51327" y="60084"/>
                  </a:cubicBezTo>
                  <a:cubicBezTo>
                    <a:pt x="46275" y="65972"/>
                    <a:pt x="43759" y="73124"/>
                    <a:pt x="43759" y="81427"/>
                  </a:cubicBezTo>
                  <a:lnTo>
                    <a:pt x="43759" y="326159"/>
                  </a:lnTo>
                  <a:cubicBezTo>
                    <a:pt x="43759" y="334462"/>
                    <a:pt x="46275" y="341576"/>
                    <a:pt x="51327" y="347445"/>
                  </a:cubicBezTo>
                  <a:cubicBezTo>
                    <a:pt x="56397" y="353427"/>
                    <a:pt x="62474" y="356427"/>
                    <a:pt x="69577" y="356427"/>
                  </a:cubicBezTo>
                  <a:lnTo>
                    <a:pt x="313300" y="356427"/>
                  </a:lnTo>
                  <a:cubicBezTo>
                    <a:pt x="320422" y="356427"/>
                    <a:pt x="326577" y="353427"/>
                    <a:pt x="331686" y="347445"/>
                  </a:cubicBezTo>
                  <a:cubicBezTo>
                    <a:pt x="336853" y="341576"/>
                    <a:pt x="339408" y="334462"/>
                    <a:pt x="339408" y="326159"/>
                  </a:cubicBezTo>
                  <a:lnTo>
                    <a:pt x="339408" y="239600"/>
                  </a:lnTo>
                  <a:lnTo>
                    <a:pt x="383167" y="188649"/>
                  </a:lnTo>
                  <a:lnTo>
                    <a:pt x="383167" y="326159"/>
                  </a:lnTo>
                  <a:cubicBezTo>
                    <a:pt x="383167" y="337293"/>
                    <a:pt x="381270" y="347766"/>
                    <a:pt x="377496" y="357578"/>
                  </a:cubicBezTo>
                  <a:cubicBezTo>
                    <a:pt x="373703" y="367391"/>
                    <a:pt x="368671" y="376053"/>
                    <a:pt x="362323" y="383469"/>
                  </a:cubicBezTo>
                  <a:cubicBezTo>
                    <a:pt x="355994" y="390904"/>
                    <a:pt x="348640" y="396791"/>
                    <a:pt x="340298" y="401113"/>
                  </a:cubicBezTo>
                  <a:cubicBezTo>
                    <a:pt x="331976" y="405434"/>
                    <a:pt x="323015" y="407585"/>
                    <a:pt x="313300" y="407585"/>
                  </a:cubicBezTo>
                  <a:lnTo>
                    <a:pt x="69577" y="407585"/>
                  </a:lnTo>
                  <a:cubicBezTo>
                    <a:pt x="60055" y="407585"/>
                    <a:pt x="50998" y="405434"/>
                    <a:pt x="42482" y="401113"/>
                  </a:cubicBezTo>
                  <a:cubicBezTo>
                    <a:pt x="33947" y="396791"/>
                    <a:pt x="26554" y="390904"/>
                    <a:pt x="20360" y="383469"/>
                  </a:cubicBezTo>
                  <a:cubicBezTo>
                    <a:pt x="14206" y="376053"/>
                    <a:pt x="9232" y="367391"/>
                    <a:pt x="5535" y="357578"/>
                  </a:cubicBezTo>
                  <a:cubicBezTo>
                    <a:pt x="1839" y="347766"/>
                    <a:pt x="0" y="337293"/>
                    <a:pt x="0" y="326159"/>
                  </a:cubicBezTo>
                  <a:lnTo>
                    <a:pt x="0" y="81427"/>
                  </a:lnTo>
                  <a:cubicBezTo>
                    <a:pt x="0" y="70236"/>
                    <a:pt x="1839" y="59707"/>
                    <a:pt x="5535" y="49668"/>
                  </a:cubicBezTo>
                  <a:cubicBezTo>
                    <a:pt x="9232" y="39742"/>
                    <a:pt x="14206" y="31042"/>
                    <a:pt x="20360" y="23834"/>
                  </a:cubicBezTo>
                  <a:cubicBezTo>
                    <a:pt x="26554" y="16569"/>
                    <a:pt x="33947" y="10794"/>
                    <a:pt x="42482" y="6473"/>
                  </a:cubicBezTo>
                  <a:cubicBezTo>
                    <a:pt x="50998" y="2151"/>
                    <a:pt x="60055" y="0"/>
                    <a:pt x="69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lIns="14286" tIns="14286" rIns="14286" bIns="14286" anchor="ctr">
              <a:noAutofit/>
            </a:bodyPr>
            <a:lstStyle/>
            <a:p>
              <a:pPr marL="0" marR="0" lvl="0" indent="0" algn="l" defTabSz="128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788" b="0" i="0" u="none" strike="noStrike" kern="1200" cap="none" spc="0" normalizeH="0" baseline="0" noProof="0">
                <a:ln>
                  <a:noFill/>
                </a:ln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128" name="AutoShape 39">
              <a:extLst>
                <a:ext uri="{FF2B5EF4-FFF2-40B4-BE49-F238E27FC236}">
                  <a16:creationId xmlns:a16="http://schemas.microsoft.com/office/drawing/2014/main" id="{847F8475-92AA-4DD7-8A1E-9DF508898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659" y="4654475"/>
              <a:ext cx="301890" cy="294379"/>
            </a:xfrm>
            <a:custGeom>
              <a:avLst/>
              <a:gdLst>
                <a:gd name="T0" fmla="*/ 10797 w 21595"/>
                <a:gd name="T1" fmla="*/ 10800 h 21600"/>
                <a:gd name="T2" fmla="*/ 10797 w 21595"/>
                <a:gd name="T3" fmla="*/ 10800 h 21600"/>
                <a:gd name="T4" fmla="*/ 10797 w 21595"/>
                <a:gd name="T5" fmla="*/ 10800 h 21600"/>
                <a:gd name="T6" fmla="*/ 10797 w 21595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5" h="21600">
                  <a:moveTo>
                    <a:pt x="8043" y="21599"/>
                  </a:moveTo>
                  <a:cubicBezTo>
                    <a:pt x="7769" y="21599"/>
                    <a:pt x="7477" y="21507"/>
                    <a:pt x="7164" y="21320"/>
                  </a:cubicBezTo>
                  <a:cubicBezTo>
                    <a:pt x="6850" y="21132"/>
                    <a:pt x="6608" y="20916"/>
                    <a:pt x="6436" y="20665"/>
                  </a:cubicBezTo>
                  <a:lnTo>
                    <a:pt x="266" y="11697"/>
                  </a:lnTo>
                  <a:cubicBezTo>
                    <a:pt x="88" y="11439"/>
                    <a:pt x="0" y="11120"/>
                    <a:pt x="0" y="10741"/>
                  </a:cubicBezTo>
                  <a:cubicBezTo>
                    <a:pt x="0" y="10362"/>
                    <a:pt x="88" y="10047"/>
                    <a:pt x="266" y="9799"/>
                  </a:cubicBezTo>
                  <a:lnTo>
                    <a:pt x="2307" y="6831"/>
                  </a:lnTo>
                  <a:cubicBezTo>
                    <a:pt x="2488" y="6573"/>
                    <a:pt x="2708" y="6445"/>
                    <a:pt x="2970" y="6452"/>
                  </a:cubicBezTo>
                  <a:cubicBezTo>
                    <a:pt x="3233" y="6459"/>
                    <a:pt x="3448" y="6583"/>
                    <a:pt x="3622" y="6831"/>
                  </a:cubicBezTo>
                  <a:lnTo>
                    <a:pt x="7903" y="13022"/>
                  </a:lnTo>
                  <a:cubicBezTo>
                    <a:pt x="8082" y="13280"/>
                    <a:pt x="8302" y="13408"/>
                    <a:pt x="8567" y="13408"/>
                  </a:cubicBezTo>
                  <a:cubicBezTo>
                    <a:pt x="8827" y="13408"/>
                    <a:pt x="9045" y="13280"/>
                    <a:pt x="9221" y="13022"/>
                  </a:cubicBezTo>
                  <a:lnTo>
                    <a:pt x="17965" y="393"/>
                  </a:lnTo>
                  <a:cubicBezTo>
                    <a:pt x="18144" y="127"/>
                    <a:pt x="18364" y="0"/>
                    <a:pt x="18629" y="0"/>
                  </a:cubicBezTo>
                  <a:cubicBezTo>
                    <a:pt x="18888" y="0"/>
                    <a:pt x="19109" y="127"/>
                    <a:pt x="19292" y="393"/>
                  </a:cubicBezTo>
                  <a:lnTo>
                    <a:pt x="21333" y="3339"/>
                  </a:lnTo>
                  <a:cubicBezTo>
                    <a:pt x="21511" y="3601"/>
                    <a:pt x="21600" y="3920"/>
                    <a:pt x="21595" y="4299"/>
                  </a:cubicBezTo>
                  <a:cubicBezTo>
                    <a:pt x="21590" y="4678"/>
                    <a:pt x="21502" y="4993"/>
                    <a:pt x="21333" y="5241"/>
                  </a:cubicBezTo>
                  <a:lnTo>
                    <a:pt x="10664" y="20665"/>
                  </a:lnTo>
                  <a:cubicBezTo>
                    <a:pt x="10482" y="20930"/>
                    <a:pt x="10237" y="21146"/>
                    <a:pt x="9929" y="21330"/>
                  </a:cubicBezTo>
                  <a:cubicBezTo>
                    <a:pt x="9620" y="21511"/>
                    <a:pt x="9339" y="21599"/>
                    <a:pt x="9079" y="21599"/>
                  </a:cubicBezTo>
                  <a:lnTo>
                    <a:pt x="8043" y="2159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lIns="14286" tIns="14286" rIns="14286" bIns="14286" anchor="ctr"/>
            <a:lstStyle/>
            <a:p>
              <a:pPr marL="0" marR="0" lvl="0" indent="0" algn="l" defTabSz="128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788" b="0" i="0" u="none" strike="noStrike" kern="1200" cap="none" spc="0" normalizeH="0" baseline="0" noProof="0">
                <a:ln>
                  <a:noFill/>
                </a:ln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CA9C1E83-7A18-477C-94EA-1E184C15F5F0}"/>
              </a:ext>
            </a:extLst>
          </p:cNvPr>
          <p:cNvGrpSpPr/>
          <p:nvPr/>
        </p:nvGrpSpPr>
        <p:grpSpPr>
          <a:xfrm>
            <a:off x="8319534" y="5343309"/>
            <a:ext cx="432435" cy="427948"/>
            <a:chOff x="8271601" y="5343309"/>
            <a:chExt cx="432435" cy="427948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3CFCEDB-8FE1-4062-BE38-5781F4EEC951}"/>
                </a:ext>
              </a:extLst>
            </p:cNvPr>
            <p:cNvSpPr/>
            <p:nvPr/>
          </p:nvSpPr>
          <p:spPr>
            <a:xfrm>
              <a:off x="8336117" y="5343309"/>
              <a:ext cx="367919" cy="367919"/>
            </a:xfrm>
            <a:custGeom>
              <a:avLst/>
              <a:gdLst>
                <a:gd name="connsiteX0" fmla="*/ 61321 w 367919"/>
                <a:gd name="connsiteY0" fmla="*/ 0 h 367919"/>
                <a:gd name="connsiteX1" fmla="*/ 306598 w 367919"/>
                <a:gd name="connsiteY1" fmla="*/ 0 h 367919"/>
                <a:gd name="connsiteX2" fmla="*/ 367919 w 367919"/>
                <a:gd name="connsiteY2" fmla="*/ 61321 h 367919"/>
                <a:gd name="connsiteX3" fmla="*/ 367919 w 367919"/>
                <a:gd name="connsiteY3" fmla="*/ 306598 h 367919"/>
                <a:gd name="connsiteX4" fmla="*/ 306598 w 367919"/>
                <a:gd name="connsiteY4" fmla="*/ 367919 h 367919"/>
                <a:gd name="connsiteX5" fmla="*/ 199634 w 367919"/>
                <a:gd name="connsiteY5" fmla="*/ 367919 h 367919"/>
                <a:gd name="connsiteX6" fmla="*/ 199634 w 367919"/>
                <a:gd name="connsiteY6" fmla="*/ 160540 h 367919"/>
                <a:gd name="connsiteX7" fmla="*/ 0 w 367919"/>
                <a:gd name="connsiteY7" fmla="*/ 160540 h 367919"/>
                <a:gd name="connsiteX8" fmla="*/ 0 w 367919"/>
                <a:gd name="connsiteY8" fmla="*/ 61321 h 367919"/>
                <a:gd name="connsiteX9" fmla="*/ 61321 w 367919"/>
                <a:gd name="connsiteY9" fmla="*/ 0 h 3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7919" h="367919">
                  <a:moveTo>
                    <a:pt x="61321" y="0"/>
                  </a:moveTo>
                  <a:lnTo>
                    <a:pt x="306598" y="0"/>
                  </a:lnTo>
                  <a:cubicBezTo>
                    <a:pt x="340465" y="0"/>
                    <a:pt x="367919" y="27454"/>
                    <a:pt x="367919" y="61321"/>
                  </a:cubicBezTo>
                  <a:lnTo>
                    <a:pt x="367919" y="306598"/>
                  </a:lnTo>
                  <a:cubicBezTo>
                    <a:pt x="367919" y="340465"/>
                    <a:pt x="340465" y="367919"/>
                    <a:pt x="306598" y="367919"/>
                  </a:cubicBezTo>
                  <a:lnTo>
                    <a:pt x="199634" y="367919"/>
                  </a:lnTo>
                  <a:lnTo>
                    <a:pt x="199634" y="160540"/>
                  </a:lnTo>
                  <a:lnTo>
                    <a:pt x="0" y="160540"/>
                  </a:lnTo>
                  <a:lnTo>
                    <a:pt x="0" y="61321"/>
                  </a:lnTo>
                  <a:cubicBezTo>
                    <a:pt x="0" y="27454"/>
                    <a:pt x="27454" y="0"/>
                    <a:pt x="61321" y="0"/>
                  </a:cubicBezTo>
                  <a:close/>
                </a:path>
              </a:pathLst>
            </a:custGeom>
            <a:solidFill>
              <a:srgbClr val="013A6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 w="38100"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BF0BEF57-9764-4175-BFC4-3B47BF6C93E8}"/>
                </a:ext>
              </a:extLst>
            </p:cNvPr>
            <p:cNvSpPr/>
            <p:nvPr/>
          </p:nvSpPr>
          <p:spPr>
            <a:xfrm>
              <a:off x="8355371" y="5439520"/>
              <a:ext cx="251499" cy="251501"/>
            </a:xfrm>
            <a:prstGeom prst="rect">
              <a:avLst/>
            </a:prstGeom>
            <a:solidFill>
              <a:srgbClr val="013A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endParaRP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D4E3245F-D016-42D3-8B1E-E4E35D7BC8F1}"/>
                </a:ext>
              </a:extLst>
            </p:cNvPr>
            <p:cNvSpPr/>
            <p:nvPr/>
          </p:nvSpPr>
          <p:spPr>
            <a:xfrm>
              <a:off x="8353562" y="5362676"/>
              <a:ext cx="333028" cy="329184"/>
            </a:xfrm>
            <a:prstGeom prst="roundRect">
              <a:avLst>
                <a:gd name="adj" fmla="val 13370"/>
              </a:avLst>
            </a:prstGeom>
            <a:solidFill>
              <a:srgbClr val="013A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endParaRPr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D38B06C3-9D45-408B-9C03-E2966C1A4543}"/>
                </a:ext>
              </a:extLst>
            </p:cNvPr>
            <p:cNvSpPr/>
            <p:nvPr/>
          </p:nvSpPr>
          <p:spPr>
            <a:xfrm>
              <a:off x="8271601" y="5554598"/>
              <a:ext cx="216659" cy="216659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 w="38100"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endParaRPr>
            </a:p>
          </p:txBody>
        </p:sp>
        <p:sp>
          <p:nvSpPr>
            <p:cNvPr id="126" name="Arrow: Right 125">
              <a:extLst>
                <a:ext uri="{FF2B5EF4-FFF2-40B4-BE49-F238E27FC236}">
                  <a16:creationId xmlns:a16="http://schemas.microsoft.com/office/drawing/2014/main" id="{640F7690-D5B8-4FA6-BB31-44177F2940A5}"/>
                </a:ext>
              </a:extLst>
            </p:cNvPr>
            <p:cNvSpPr/>
            <p:nvPr/>
          </p:nvSpPr>
          <p:spPr>
            <a:xfrm rot="19027228">
              <a:off x="8496409" y="5409455"/>
              <a:ext cx="168862" cy="119772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00B3000-4031-48D8-9630-B2500898DBE1}"/>
              </a:ext>
            </a:extLst>
          </p:cNvPr>
          <p:cNvSpPr txBox="1"/>
          <p:nvPr/>
        </p:nvSpPr>
        <p:spPr>
          <a:xfrm>
            <a:off x="528818" y="4819737"/>
            <a:ext cx="176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APB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7FD"/>
                </a:solidFill>
                <a:effectLst/>
                <a:uLnTx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rPr>
              <a:t>1.0!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C7FD"/>
              </a:solidFill>
              <a:effectLst/>
              <a:uLnTx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pic>
        <p:nvPicPr>
          <p:cNvPr id="89" name="Picture 88" descr="A circuit board&#10;&#10;Description automatically generated">
            <a:extLst>
              <a:ext uri="{FF2B5EF4-FFF2-40B4-BE49-F238E27FC236}">
                <a16:creationId xmlns:a16="http://schemas.microsoft.com/office/drawing/2014/main" id="{B07F90DD-872A-4104-B94D-9DC87A9B93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01150">
            <a:off x="2547742" y="4297101"/>
            <a:ext cx="1003498" cy="664660"/>
          </a:xfrm>
          <a:prstGeom prst="rect">
            <a:avLst/>
          </a:prstGeom>
          <a:effectLst>
            <a:glow rad="190500">
              <a:schemeClr val="accent2"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0DA6DE-4ED3-4571-AEBD-C5EAC06F209B}"/>
              </a:ext>
            </a:extLst>
          </p:cNvPr>
          <p:cNvSpPr txBox="1"/>
          <p:nvPr/>
        </p:nvSpPr>
        <p:spPr>
          <a:xfrm rot="20822325">
            <a:off x="2589647" y="4748121"/>
            <a:ext cx="1111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300"/>
              <a:t>Client H20</a:t>
            </a:r>
          </a:p>
        </p:txBody>
      </p:sp>
      <p:pic>
        <p:nvPicPr>
          <p:cNvPr id="1028" name="Picture 4" descr="HP-Printer-Logo - SiteProNews">
            <a:extLst>
              <a:ext uri="{FF2B5EF4-FFF2-40B4-BE49-F238E27FC236}">
                <a16:creationId xmlns:a16="http://schemas.microsoft.com/office/drawing/2014/main" id="{4CCAA1AE-2BD0-4040-AB81-1C049DF8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55" b="98870" l="702" r="98246">
                        <a14:foregroundMark x1="18246" y1="11299" x2="6316" y2="36723"/>
                        <a14:foregroundMark x1="6316" y1="36723" x2="6316" y2="55367"/>
                        <a14:foregroundMark x1="68421" y1="6780" x2="87018" y2="7910"/>
                        <a14:foregroundMark x1="87018" y1="7910" x2="92632" y2="34463"/>
                        <a14:foregroundMark x1="92632" y1="34463" x2="92281" y2="68362"/>
                        <a14:foregroundMark x1="92281" y1="68362" x2="81754" y2="92090"/>
                        <a14:foregroundMark x1="81754" y1="92090" x2="58246" y2="47458"/>
                        <a14:foregroundMark x1="58246" y1="47458" x2="41053" y2="60452"/>
                        <a14:foregroundMark x1="41053" y1="60452" x2="47018" y2="88136"/>
                        <a14:foregroundMark x1="47018" y1="88136" x2="11228" y2="90960"/>
                        <a14:foregroundMark x1="11228" y1="90960" x2="2807" y2="65537"/>
                        <a14:foregroundMark x1="2807" y1="65537" x2="6316" y2="9040"/>
                        <a14:foregroundMark x1="6316" y1="9040" x2="24912" y2="5650"/>
                        <a14:foregroundMark x1="24912" y1="5650" x2="43860" y2="9040"/>
                        <a14:foregroundMark x1="43860" y1="9040" x2="61053" y2="5650"/>
                        <a14:foregroundMark x1="61053" y1="5650" x2="70175" y2="7345"/>
                        <a14:foregroundMark x1="14035" y1="21469" x2="17895" y2="86441"/>
                        <a14:foregroundMark x1="42105" y1="19774" x2="42105" y2="50282"/>
                        <a14:foregroundMark x1="42105" y1="50282" x2="37895" y2="72881"/>
                        <a14:foregroundMark x1="30526" y1="57062" x2="40351" y2="51412"/>
                        <a14:foregroundMark x1="49474" y1="84181" x2="52281" y2="55367"/>
                        <a14:foregroundMark x1="52281" y1="55367" x2="52632" y2="54802"/>
                        <a14:foregroundMark x1="7368" y1="3390" x2="3158" y2="89266"/>
                        <a14:foregroundMark x1="3158" y1="89266" x2="20702" y2="94350"/>
                        <a14:foregroundMark x1="20702" y1="94350" x2="38596" y2="92655"/>
                        <a14:foregroundMark x1="38596" y1="92655" x2="56491" y2="94350"/>
                        <a14:foregroundMark x1="56491" y1="94350" x2="95088" y2="90960"/>
                        <a14:foregroundMark x1="95088" y1="90960" x2="97895" y2="33333"/>
                        <a14:foregroundMark x1="97895" y1="33333" x2="94386" y2="5085"/>
                        <a14:foregroundMark x1="94386" y1="5085" x2="86667" y2="3955"/>
                        <a14:foregroundMark x1="3509" y1="5650" x2="3158" y2="24294"/>
                        <a14:foregroundMark x1="5263" y1="95480" x2="11930" y2="95480"/>
                        <a14:foregroundMark x1="1404" y1="93220" x2="702" y2="87571"/>
                        <a14:foregroundMark x1="98246" y1="9605" x2="97895" y2="21469"/>
                        <a14:foregroundMark x1="99298" y1="52542" x2="98596" y2="85876"/>
                        <a14:foregroundMark x1="98596" y1="85876" x2="93684" y2="93220"/>
                        <a14:foregroundMark x1="57193" y1="42938" x2="67018" y2="40113"/>
                        <a14:foregroundMark x1="98947" y1="50282" x2="98596" y2="32203"/>
                        <a14:foregroundMark x1="38596" y1="97740" x2="52632" y2="97175"/>
                        <a14:foregroundMark x1="77193" y1="98870" x2="11579" y2="98870"/>
                        <a14:backgroundMark x1="702" y1="1130" x2="702" y2="1130"/>
                        <a14:backgroundMark x1="98596" y1="1695" x2="98596" y2="1695"/>
                        <a14:backgroundMark x1="351" y1="97175" x2="351" y2="97175"/>
                        <a14:backgroundMark x1="99298" y1="97175" x2="99298" y2="97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14" y="4904133"/>
            <a:ext cx="675687" cy="4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st Buy (BBY)">
            <a:extLst>
              <a:ext uri="{FF2B5EF4-FFF2-40B4-BE49-F238E27FC236}">
                <a16:creationId xmlns:a16="http://schemas.microsoft.com/office/drawing/2014/main" id="{6FBD2DD9-1C00-4296-8D47-0D60D2DB9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56" b="89904" l="2404" r="95913">
                        <a14:foregroundMark x1="9615" y1="36538" x2="6490" y2="37019"/>
                        <a14:foregroundMark x1="2644" y1="49519" x2="2404" y2="52644"/>
                        <a14:foregroundMark x1="95913" y1="27404" x2="95913" y2="3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32" y="5305426"/>
            <a:ext cx="727171" cy="7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Half Frame 87">
            <a:extLst>
              <a:ext uri="{FF2B5EF4-FFF2-40B4-BE49-F238E27FC236}">
                <a16:creationId xmlns:a16="http://schemas.microsoft.com/office/drawing/2014/main" id="{65740F0F-5659-4959-AEDB-8C218C2769A0}"/>
              </a:ext>
            </a:extLst>
          </p:cNvPr>
          <p:cNvSpPr/>
          <p:nvPr/>
        </p:nvSpPr>
        <p:spPr>
          <a:xfrm rot="8146818">
            <a:off x="5673257" y="5081151"/>
            <a:ext cx="505261" cy="505261"/>
          </a:xfrm>
          <a:prstGeom prst="halfFrame">
            <a:avLst>
              <a:gd name="adj1" fmla="val 7184"/>
              <a:gd name="adj2" fmla="val 7184"/>
            </a:avLst>
          </a:prstGeom>
          <a:gradFill>
            <a:gsLst>
              <a:gs pos="98876">
                <a:srgbClr val="065390">
                  <a:alpha val="85000"/>
                </a:srgbClr>
              </a:gs>
              <a:gs pos="9000">
                <a:srgbClr val="83A7C3">
                  <a:alpha val="58000"/>
                </a:srgbClr>
              </a:gs>
              <a:gs pos="71000">
                <a:schemeClr val="tx1">
                  <a:lumMod val="95000"/>
                </a:schemeClr>
              </a:gs>
              <a:gs pos="37000">
                <a:schemeClr val="bg1">
                  <a:lumMod val="20000"/>
                  <a:lumOff val="8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</a:endParaRPr>
          </a:p>
        </p:txBody>
      </p:sp>
      <p:pic>
        <p:nvPicPr>
          <p:cNvPr id="90" name="Picture 6">
            <a:extLst>
              <a:ext uri="{FF2B5EF4-FFF2-40B4-BE49-F238E27FC236}">
                <a16:creationId xmlns:a16="http://schemas.microsoft.com/office/drawing/2014/main" id="{6D331CF0-7A9F-481F-B550-19B2BAA7C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5"/>
          <a:stretch/>
        </p:blipFill>
        <p:spPr bwMode="auto">
          <a:xfrm>
            <a:off x="4498397" y="5168840"/>
            <a:ext cx="867375" cy="27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>
            <a:extLst>
              <a:ext uri="{FF2B5EF4-FFF2-40B4-BE49-F238E27FC236}">
                <a16:creationId xmlns:a16="http://schemas.microsoft.com/office/drawing/2014/main" id="{8F2BF05A-A487-46BD-A024-354D13407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5" t="74911" b="-1"/>
          <a:stretch/>
        </p:blipFill>
        <p:spPr bwMode="auto">
          <a:xfrm>
            <a:off x="4502436" y="5433540"/>
            <a:ext cx="417681" cy="8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EB89D37-95E4-40D7-944C-1FF790054BB9}"/>
              </a:ext>
            </a:extLst>
          </p:cNvPr>
          <p:cNvSpPr txBox="1"/>
          <p:nvPr/>
        </p:nvSpPr>
        <p:spPr>
          <a:xfrm>
            <a:off x="1033782" y="463052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lOne Display Regular"/>
              </a:rPr>
              <a:t>2 0 2 0</a:t>
            </a:r>
          </a:p>
        </p:txBody>
      </p:sp>
    </p:spTree>
    <p:extLst>
      <p:ext uri="{BB962C8B-B14F-4D97-AF65-F5344CB8AC3E}">
        <p14:creationId xmlns:p14="http://schemas.microsoft.com/office/powerpoint/2010/main" val="12578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C46F-30E6-480D-92FF-B31A55F5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27" y="295297"/>
            <a:ext cx="11022060" cy="873744"/>
          </a:xfrm>
        </p:spPr>
        <p:txBody>
          <a:bodyPr lIns="0" tIns="0" rIns="0" bIns="0" anchor="t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IntelOne Display Bold"/>
              </a:rPr>
              <a:t>IOG Revenue Update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54562E-B276-407B-B9C4-A8251025D584}"/>
              </a:ext>
            </a:extLst>
          </p:cNvPr>
          <p:cNvSpPr txBox="1"/>
          <p:nvPr/>
        </p:nvSpPr>
        <p:spPr>
          <a:xfrm>
            <a:off x="2598247" y="3244334"/>
            <a:ext cx="699550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Detailed financials removed for broad distribution </a:t>
            </a:r>
          </a:p>
        </p:txBody>
      </p:sp>
    </p:spTree>
    <p:extLst>
      <p:ext uri="{BB962C8B-B14F-4D97-AF65-F5344CB8AC3E}">
        <p14:creationId xmlns:p14="http://schemas.microsoft.com/office/powerpoint/2010/main" val="34855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BA5D80-7B00-4244-BAA4-EB51342F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89" y="250659"/>
            <a:ext cx="11022060" cy="873744"/>
          </a:xfrm>
        </p:spPr>
        <p:txBody>
          <a:bodyPr lIns="0" tIns="0" rIns="0" bIns="0" anchor="t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IntelOne Display Bold"/>
              </a:rPr>
              <a:t>IOG Revenue and Margin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0FEBC-8414-42D8-9880-19A2B4DF17E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4993" y="3209925"/>
            <a:ext cx="11022013" cy="438150"/>
          </a:xfrm>
        </p:spPr>
        <p:txBody>
          <a:bodyPr>
            <a:normAutofit/>
          </a:bodyPr>
          <a:lstStyle/>
          <a:p>
            <a:pPr algn="ctr" rtl="0"/>
            <a:r>
              <a:rPr lang="en-US" sz="2400" dirty="0">
                <a:solidFill>
                  <a:schemeClr val="tx2"/>
                </a:solidFill>
                <a:sym typeface="Helvetica Neue"/>
              </a:rPr>
              <a:t>Detailed financials removed for broad distribution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1AF81A4-03AD-48BD-BA2E-EC6D0D75993C}"/>
              </a:ext>
            </a:extLst>
          </p:cNvPr>
          <p:cNvSpPr/>
          <p:nvPr/>
        </p:nvSpPr>
        <p:spPr>
          <a:xfrm>
            <a:off x="497807" y="1952190"/>
            <a:ext cx="5392770" cy="4321758"/>
          </a:xfrm>
          <a:prstGeom prst="rect">
            <a:avLst/>
          </a:prstGeom>
          <a:gradFill flip="none" rotWithShape="1">
            <a:gsLst>
              <a:gs pos="98876">
                <a:srgbClr val="065390">
                  <a:alpha val="85000"/>
                </a:srgbClr>
              </a:gs>
              <a:gs pos="0">
                <a:srgbClr val="83A7C3">
                  <a:alpha val="58000"/>
                </a:srgbClr>
              </a:gs>
              <a:gs pos="71000">
                <a:srgbClr val="065390">
                  <a:alpha val="51000"/>
                  <a:lumMod val="53000"/>
                </a:srgbClr>
              </a:gs>
              <a:gs pos="37000">
                <a:schemeClr val="bg2">
                  <a:alpha val="46000"/>
                  <a:lumMod val="47000"/>
                </a:schemeClr>
              </a:gs>
            </a:gsLst>
            <a:lin ang="3600000" scaled="0"/>
            <a:tileRect/>
          </a:gradFill>
          <a:ln w="22225" cap="flat" cmpd="sng" algn="ctr">
            <a:noFill/>
            <a:prstDash val="solid"/>
          </a:ln>
          <a:effectLst/>
        </p:spPr>
        <p:txBody>
          <a:bodyPr lIns="0" tIns="91440" rIns="0" rtlCol="0" anchor="t" anchorCtr="0"/>
          <a:lstStyle/>
          <a:p>
            <a:pPr marL="0" marR="0" lvl="0" indent="0" algn="ctr" defTabSz="95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all" spc="100" normalizeH="0" baseline="0" noProof="0">
              <a:ln w="6350">
                <a:noFill/>
              </a:ln>
              <a:solidFill>
                <a:srgbClr val="00C7FD"/>
              </a:solidFill>
              <a:effectLst>
                <a:outerShdw blurRad="101600" dir="6420000" algn="ctr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IntelOne Display Regular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3012A2-FCAC-45CC-8527-1377C33CD05C}"/>
              </a:ext>
            </a:extLst>
          </p:cNvPr>
          <p:cNvSpPr/>
          <p:nvPr/>
        </p:nvSpPr>
        <p:spPr>
          <a:xfrm>
            <a:off x="497807" y="959668"/>
            <a:ext cx="10963079" cy="862422"/>
          </a:xfrm>
          <a:prstGeom prst="rect">
            <a:avLst/>
          </a:prstGeom>
          <a:gradFill flip="none" rotWithShape="1">
            <a:gsLst>
              <a:gs pos="98876">
                <a:srgbClr val="065390">
                  <a:alpha val="85000"/>
                </a:srgbClr>
              </a:gs>
              <a:gs pos="0">
                <a:srgbClr val="83A7C3">
                  <a:alpha val="58000"/>
                </a:srgbClr>
              </a:gs>
              <a:gs pos="71000">
                <a:srgbClr val="065390">
                  <a:alpha val="51000"/>
                  <a:lumMod val="53000"/>
                </a:srgbClr>
              </a:gs>
              <a:gs pos="37000">
                <a:schemeClr val="bg2">
                  <a:alpha val="46000"/>
                  <a:lumMod val="47000"/>
                </a:schemeClr>
              </a:gs>
            </a:gsLst>
            <a:lin ang="3600000" scaled="0"/>
            <a:tileRect/>
          </a:gradFill>
          <a:ln w="22225" cap="flat" cmpd="sng" algn="ctr">
            <a:noFill/>
            <a:prstDash val="solid"/>
          </a:ln>
          <a:effectLst/>
        </p:spPr>
        <p:txBody>
          <a:bodyPr lIns="0" tIns="91440" rIns="0" rtlCol="0" anchor="t" anchorCtr="0"/>
          <a:lstStyle/>
          <a:p>
            <a:pPr marL="0" marR="0" lvl="0" indent="0" algn="ctr" defTabSz="95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all" spc="100" normalizeH="0" baseline="0" noProof="0">
              <a:ln w="6350">
                <a:noFill/>
              </a:ln>
              <a:solidFill>
                <a:srgbClr val="00C7FD"/>
              </a:solidFill>
              <a:effectLst>
                <a:outerShdw blurRad="101600" dir="6420000" algn="ctr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IntelOne Display Regular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C0879A-2DE4-4F56-B646-2D39DAA2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83" y="-90530"/>
            <a:ext cx="11048804" cy="119982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IntelOne Display Bold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Optane Technology Success in the Cloud</a:t>
            </a:r>
          </a:p>
        </p:txBody>
      </p:sp>
      <p:pic>
        <p:nvPicPr>
          <p:cNvPr id="1032" name="Picture 8" descr="Google Logo transparent PNG - StickPNG">
            <a:extLst>
              <a:ext uri="{FF2B5EF4-FFF2-40B4-BE49-F238E27FC236}">
                <a16:creationId xmlns:a16="http://schemas.microsoft.com/office/drawing/2014/main" id="{967195B6-2EFD-45C2-A7E1-BC08417AD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2" y="2207898"/>
            <a:ext cx="1112646" cy="3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tail media | Mabaya">
            <a:extLst>
              <a:ext uri="{FF2B5EF4-FFF2-40B4-BE49-F238E27FC236}">
                <a16:creationId xmlns:a16="http://schemas.microsoft.com/office/drawing/2014/main" id="{F64F8CB3-7F35-4FFF-A3A8-AA2E2226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0" y="1176583"/>
            <a:ext cx="1123410" cy="4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Logo PNG Transparent | PNG Mart">
            <a:extLst>
              <a:ext uri="{FF2B5EF4-FFF2-40B4-BE49-F238E27FC236}">
                <a16:creationId xmlns:a16="http://schemas.microsoft.com/office/drawing/2014/main" id="{1C15429C-F353-44F5-B3CE-F5337906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9" y="3006626"/>
            <a:ext cx="1373533" cy="50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acebook Logo - PNG and Vector - Logo Download">
            <a:extLst>
              <a:ext uri="{FF2B5EF4-FFF2-40B4-BE49-F238E27FC236}">
                <a16:creationId xmlns:a16="http://schemas.microsoft.com/office/drawing/2014/main" id="{C3BD849F-6A9F-4539-A696-8BCBF769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0" y="3902207"/>
            <a:ext cx="1123410" cy="4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racle Logo transparent PNG - StickPNG">
            <a:extLst>
              <a:ext uri="{FF2B5EF4-FFF2-40B4-BE49-F238E27FC236}">
                <a16:creationId xmlns:a16="http://schemas.microsoft.com/office/drawing/2014/main" id="{E90C4F22-B4CA-4E94-B13C-087AA628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6" y="5317837"/>
            <a:ext cx="1089379" cy="10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6F5115-A21A-4093-90B5-36B559DD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82" y="4812410"/>
            <a:ext cx="763426" cy="30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F0F35-C4C4-44CB-AD3B-7FC9B89F9C9E}"/>
              </a:ext>
            </a:extLst>
          </p:cNvPr>
          <p:cNvSpPr/>
          <p:nvPr/>
        </p:nvSpPr>
        <p:spPr>
          <a:xfrm>
            <a:off x="1500742" y="1178513"/>
            <a:ext cx="262696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defTabSz="914400" fontAlgn="base" hangingPunct="1">
              <a:spcBef>
                <a:spcPts val="500"/>
              </a:spcBef>
              <a:defRPr/>
            </a:pPr>
            <a:r>
              <a:rPr lang="en-US" sz="1200" kern="1200">
                <a:solidFill>
                  <a:srgbClr val="FFFFFF"/>
                </a:solidFill>
                <a:latin typeface="IntelOne Display Light"/>
              </a:rPr>
              <a:t>SOMO LAKE FPGA PILOT </a:t>
            </a:r>
            <a:br>
              <a:rPr lang="en-US" sz="1200" kern="1200">
                <a:solidFill>
                  <a:srgbClr val="FFFFFF"/>
                </a:solidFill>
                <a:latin typeface="IntelOne Display Light"/>
              </a:rPr>
            </a:br>
            <a:r>
              <a:rPr lang="en-US" sz="1200" kern="1200">
                <a:solidFill>
                  <a:schemeClr val="accent3"/>
                </a:solidFill>
                <a:latin typeface="IntelOne Display Light"/>
              </a:rPr>
              <a:t>$1.6M revenue​ in 2020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E1144D-F817-4BC3-AF56-826221F0CD1E}"/>
              </a:ext>
            </a:extLst>
          </p:cNvPr>
          <p:cNvCxnSpPr/>
          <p:nvPr/>
        </p:nvCxnSpPr>
        <p:spPr>
          <a:xfrm>
            <a:off x="4092172" y="1227322"/>
            <a:ext cx="0" cy="3271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2F05CB7-9843-4241-B1C1-68653866F7CB}"/>
              </a:ext>
            </a:extLst>
          </p:cNvPr>
          <p:cNvSpPr/>
          <p:nvPr/>
        </p:nvSpPr>
        <p:spPr>
          <a:xfrm>
            <a:off x="3739393" y="1178513"/>
            <a:ext cx="262696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defTabSz="914400" fontAlgn="base" hangingPunct="1">
              <a:spcBef>
                <a:spcPts val="500"/>
              </a:spcBef>
              <a:defRPr/>
            </a:pPr>
            <a:r>
              <a:rPr lang="en-US" sz="1200" kern="1200">
                <a:solidFill>
                  <a:srgbClr val="FFFFFF"/>
                </a:solidFill>
                <a:latin typeface="IntelOne Display Light"/>
              </a:rPr>
              <a:t>SOMO LAKE NRE</a:t>
            </a:r>
            <a:br>
              <a:rPr lang="en-US" sz="1200" kern="1200">
                <a:solidFill>
                  <a:srgbClr val="FFFFFF"/>
                </a:solidFill>
                <a:latin typeface="IntelOne Display Light"/>
              </a:rPr>
            </a:br>
            <a:r>
              <a:rPr lang="en-US" sz="1200" kern="1200">
                <a:solidFill>
                  <a:schemeClr val="accent3"/>
                </a:solidFill>
                <a:latin typeface="IntelOne Display Light"/>
              </a:rPr>
              <a:t>Paid $6.5M to productize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C199B6-76FD-419D-8F8F-F78C00A60E2B}"/>
              </a:ext>
            </a:extLst>
          </p:cNvPr>
          <p:cNvCxnSpPr/>
          <p:nvPr/>
        </p:nvCxnSpPr>
        <p:spPr>
          <a:xfrm>
            <a:off x="6180755" y="1227322"/>
            <a:ext cx="0" cy="3271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ABACEFC-84DE-4CC9-9DAA-0FD690A479A9}"/>
              </a:ext>
            </a:extLst>
          </p:cNvPr>
          <p:cNvSpPr/>
          <p:nvPr/>
        </p:nvSpPr>
        <p:spPr>
          <a:xfrm>
            <a:off x="5887514" y="1178513"/>
            <a:ext cx="262696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defTabSz="914400" fontAlgn="base" hangingPunct="1">
              <a:spcBef>
                <a:spcPts val="500"/>
              </a:spcBef>
              <a:defRPr/>
            </a:pPr>
            <a:r>
              <a:rPr lang="en-US" sz="1200" kern="1200">
                <a:solidFill>
                  <a:srgbClr val="FFFFFF"/>
                </a:solidFill>
                <a:latin typeface="IntelOne Display Light"/>
              </a:rPr>
              <a:t>RUN RATE TARGET</a:t>
            </a:r>
            <a:br>
              <a:rPr lang="en-US" sz="1200" kern="1200">
                <a:solidFill>
                  <a:srgbClr val="FFFFFF"/>
                </a:solidFill>
                <a:latin typeface="IntelOne Display Light"/>
              </a:rPr>
            </a:br>
            <a:r>
              <a:rPr lang="en-US" sz="1200" kern="1200">
                <a:solidFill>
                  <a:schemeClr val="accent3"/>
                </a:solidFill>
                <a:latin typeface="IntelOne Display Light"/>
              </a:rPr>
              <a:t>$25M /quarter in Q4’21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2153F3-CAC7-4D49-BD41-2475E19189A5}"/>
              </a:ext>
            </a:extLst>
          </p:cNvPr>
          <p:cNvCxnSpPr/>
          <p:nvPr/>
        </p:nvCxnSpPr>
        <p:spPr>
          <a:xfrm>
            <a:off x="8200945" y="1227322"/>
            <a:ext cx="0" cy="3271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3DE691E-6846-48D8-A028-35BF76AA45FE}"/>
              </a:ext>
            </a:extLst>
          </p:cNvPr>
          <p:cNvSpPr/>
          <p:nvPr/>
        </p:nvSpPr>
        <p:spPr>
          <a:xfrm>
            <a:off x="7899834" y="1178513"/>
            <a:ext cx="351659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defTabSz="914400" fontAlgn="base" hangingPunct="1">
              <a:spcBef>
                <a:spcPts val="500"/>
              </a:spcBef>
              <a:defRPr/>
            </a:pPr>
            <a:r>
              <a:rPr lang="en-US" sz="1200" kern="1200">
                <a:solidFill>
                  <a:srgbClr val="FFFFFF"/>
                </a:solidFill>
                <a:latin typeface="IntelOne Display Light"/>
              </a:rPr>
              <a:t>2</a:t>
            </a:r>
            <a:r>
              <a:rPr lang="en-US" sz="1200" kern="1200" baseline="30000">
                <a:solidFill>
                  <a:srgbClr val="FFFFFF"/>
                </a:solidFill>
                <a:latin typeface="IntelOne Display Light"/>
              </a:rPr>
              <a:t>nd</a:t>
            </a:r>
            <a:r>
              <a:rPr lang="en-US" sz="1200" kern="1200">
                <a:solidFill>
                  <a:srgbClr val="FFFFFF"/>
                </a:solidFill>
                <a:latin typeface="IntelOne Display Light"/>
              </a:rPr>
              <a:t> GEN SOMO LAKE w/ CXL</a:t>
            </a:r>
            <a:br>
              <a:rPr lang="en-US" sz="1200" kern="1200">
                <a:solidFill>
                  <a:srgbClr val="FFFFFF"/>
                </a:solidFill>
                <a:latin typeface="IntelOne Display Light"/>
              </a:rPr>
            </a:br>
            <a:r>
              <a:rPr lang="en-US" sz="1200" kern="1200">
                <a:solidFill>
                  <a:schemeClr val="accent3"/>
                </a:solidFill>
                <a:latin typeface="IntelOne Display Light"/>
              </a:rPr>
              <a:t>WIP MOU for 50PB (~$100M) Crow Pass </a:t>
            </a:r>
            <a:r>
              <a:rPr lang="en-US" sz="1200" kern="1200">
                <a:solidFill>
                  <a:srgbClr val="FFFFFF"/>
                </a:solidFill>
                <a:latin typeface="IntelOne Display Light"/>
              </a:rPr>
              <a:t>​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36415B-AE3C-479C-88C7-269262D1644A}"/>
              </a:ext>
            </a:extLst>
          </p:cNvPr>
          <p:cNvSpPr/>
          <p:nvPr/>
        </p:nvSpPr>
        <p:spPr>
          <a:xfrm>
            <a:off x="6068116" y="1946751"/>
            <a:ext cx="5392770" cy="4321758"/>
          </a:xfrm>
          <a:prstGeom prst="rect">
            <a:avLst/>
          </a:prstGeom>
          <a:gradFill flip="none" rotWithShape="1">
            <a:gsLst>
              <a:gs pos="98876">
                <a:srgbClr val="065390">
                  <a:alpha val="85000"/>
                </a:srgbClr>
              </a:gs>
              <a:gs pos="0">
                <a:srgbClr val="83A7C3">
                  <a:alpha val="58000"/>
                </a:srgbClr>
              </a:gs>
              <a:gs pos="71000">
                <a:srgbClr val="065390">
                  <a:alpha val="51000"/>
                  <a:lumMod val="53000"/>
                </a:srgbClr>
              </a:gs>
              <a:gs pos="37000">
                <a:schemeClr val="bg2">
                  <a:alpha val="46000"/>
                  <a:lumMod val="47000"/>
                </a:schemeClr>
              </a:gs>
            </a:gsLst>
            <a:lin ang="3600000" scaled="0"/>
            <a:tileRect/>
          </a:gradFill>
          <a:ln w="22225" cap="flat" cmpd="sng" algn="ctr">
            <a:noFill/>
            <a:prstDash val="solid"/>
          </a:ln>
          <a:effectLst/>
        </p:spPr>
        <p:txBody>
          <a:bodyPr lIns="0" tIns="91440" rIns="0" rtlCol="0" anchor="t" anchorCtr="0"/>
          <a:lstStyle/>
          <a:p>
            <a:pPr marL="0" marR="0" lvl="0" indent="0" algn="ctr" defTabSz="95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all" spc="100" normalizeH="0" baseline="0" noProof="0">
              <a:ln w="6350">
                <a:noFill/>
              </a:ln>
              <a:solidFill>
                <a:srgbClr val="00C7FD"/>
              </a:solidFill>
              <a:effectLst>
                <a:outerShdw blurRad="101600" dir="6420000" algn="ctr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IntelOne Display Regular"/>
              <a:ea typeface="Intel Clear" panose="020B0604020203020204" pitchFamily="34" charset="0"/>
              <a:cs typeface="Intel Clear" panose="020B0604020203020204" pitchFamily="34" charset="0"/>
            </a:endParaRPr>
          </a:p>
        </p:txBody>
      </p:sp>
      <p:pic>
        <p:nvPicPr>
          <p:cNvPr id="1044" name="Picture 20" descr="Twitter Logo - PNG and Vector - Logo Download">
            <a:extLst>
              <a:ext uri="{FF2B5EF4-FFF2-40B4-BE49-F238E27FC236}">
                <a16:creationId xmlns:a16="http://schemas.microsoft.com/office/drawing/2014/main" id="{6F27F243-1FA6-41FA-8C7D-FAD404B0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74" y="2051024"/>
            <a:ext cx="689846" cy="68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135DC0-357C-4B05-8C68-70C271A2EC9F}"/>
              </a:ext>
            </a:extLst>
          </p:cNvPr>
          <p:cNvGrpSpPr/>
          <p:nvPr/>
        </p:nvGrpSpPr>
        <p:grpSpPr>
          <a:xfrm>
            <a:off x="6267917" y="3160382"/>
            <a:ext cx="1063961" cy="196833"/>
            <a:chOff x="9833291" y="85230"/>
            <a:chExt cx="1249001" cy="231065"/>
          </a:xfrm>
        </p:grpSpPr>
        <p:pic>
          <p:nvPicPr>
            <p:cNvPr id="1048" name="Picture 24" descr="Bytedance — Mind Fund">
              <a:extLst>
                <a:ext uri="{FF2B5EF4-FFF2-40B4-BE49-F238E27FC236}">
                  <a16:creationId xmlns:a16="http://schemas.microsoft.com/office/drawing/2014/main" id="{57FBF132-D896-43CF-BB44-35C95927DB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7"/>
            <a:stretch/>
          </p:blipFill>
          <p:spPr bwMode="auto">
            <a:xfrm>
              <a:off x="10087543" y="85230"/>
              <a:ext cx="994749" cy="231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Bytedance — Mind Fund">
              <a:extLst>
                <a:ext uri="{FF2B5EF4-FFF2-40B4-BE49-F238E27FC236}">
                  <a16:creationId xmlns:a16="http://schemas.microsoft.com/office/drawing/2014/main" id="{8121049D-8171-4895-BA7D-36BD97F137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644"/>
            <a:stretch/>
          </p:blipFill>
          <p:spPr bwMode="auto">
            <a:xfrm>
              <a:off x="9833291" y="85230"/>
              <a:ext cx="254253" cy="231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6" name="Picture 32" descr="Tencent Logo - LogoDix">
            <a:extLst>
              <a:ext uri="{FF2B5EF4-FFF2-40B4-BE49-F238E27FC236}">
                <a16:creationId xmlns:a16="http://schemas.microsoft.com/office/drawing/2014/main" id="{51A33D82-F08A-41A6-9FD9-129D7E20A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74" y="4002273"/>
            <a:ext cx="1112646" cy="22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Download Alibaba Com Logo Png Transparent - Alibaba Group Holding Ltd Logo  - Full Size PNG Image - PNGkit">
            <a:extLst>
              <a:ext uri="{FF2B5EF4-FFF2-40B4-BE49-F238E27FC236}">
                <a16:creationId xmlns:a16="http://schemas.microsoft.com/office/drawing/2014/main" id="{4D63F62C-54EA-4B72-939A-0F3008B2B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46" y="4726887"/>
            <a:ext cx="1088303" cy="4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C72BD9D-E023-43B4-A367-37ACB4E1CA5E}"/>
              </a:ext>
            </a:extLst>
          </p:cNvPr>
          <p:cNvGrpSpPr/>
          <p:nvPr/>
        </p:nvGrpSpPr>
        <p:grpSpPr>
          <a:xfrm>
            <a:off x="6191971" y="5252343"/>
            <a:ext cx="1215852" cy="1220367"/>
            <a:chOff x="7055994" y="-1605824"/>
            <a:chExt cx="3795904" cy="3810000"/>
          </a:xfrm>
        </p:grpSpPr>
        <p:pic>
          <p:nvPicPr>
            <p:cNvPr id="31" name="Picture 30" descr="Verizon Logo transparent PNG - StickPNG">
              <a:extLst>
                <a:ext uri="{FF2B5EF4-FFF2-40B4-BE49-F238E27FC236}">
                  <a16:creationId xmlns:a16="http://schemas.microsoft.com/office/drawing/2014/main" id="{9A03F2C5-652F-46F8-8D88-79085AC5BE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04"/>
            <a:stretch/>
          </p:blipFill>
          <p:spPr bwMode="auto">
            <a:xfrm>
              <a:off x="7055994" y="-1605824"/>
              <a:ext cx="3242161" cy="3810000"/>
            </a:xfrm>
            <a:custGeom>
              <a:avLst/>
              <a:gdLst>
                <a:gd name="connsiteX0" fmla="*/ 0 w 3242161"/>
                <a:gd name="connsiteY0" fmla="*/ 0 h 3810000"/>
                <a:gd name="connsiteX1" fmla="*/ 3242161 w 3242161"/>
                <a:gd name="connsiteY1" fmla="*/ 0 h 3810000"/>
                <a:gd name="connsiteX2" fmla="*/ 3242161 w 3242161"/>
                <a:gd name="connsiteY2" fmla="*/ 1528355 h 3810000"/>
                <a:gd name="connsiteX3" fmla="*/ 3215897 w 3242161"/>
                <a:gd name="connsiteY3" fmla="*/ 1537549 h 3810000"/>
                <a:gd name="connsiteX4" fmla="*/ 3157067 w 3242161"/>
                <a:gd name="connsiteY4" fmla="*/ 1691457 h 3810000"/>
                <a:gd name="connsiteX5" fmla="*/ 3215897 w 3242161"/>
                <a:gd name="connsiteY5" fmla="*/ 1845365 h 3810000"/>
                <a:gd name="connsiteX6" fmla="*/ 3242161 w 3242161"/>
                <a:gd name="connsiteY6" fmla="*/ 1854559 h 3810000"/>
                <a:gd name="connsiteX7" fmla="*/ 3242161 w 3242161"/>
                <a:gd name="connsiteY7" fmla="*/ 3810000 h 3810000"/>
                <a:gd name="connsiteX8" fmla="*/ 0 w 3242161"/>
                <a:gd name="connsiteY8" fmla="*/ 3810000 h 3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2161" h="3810000">
                  <a:moveTo>
                    <a:pt x="0" y="0"/>
                  </a:moveTo>
                  <a:lnTo>
                    <a:pt x="3242161" y="0"/>
                  </a:lnTo>
                  <a:lnTo>
                    <a:pt x="3242161" y="1528355"/>
                  </a:lnTo>
                  <a:lnTo>
                    <a:pt x="3215897" y="1537549"/>
                  </a:lnTo>
                  <a:cubicBezTo>
                    <a:pt x="3181325" y="1562907"/>
                    <a:pt x="3157067" y="1622270"/>
                    <a:pt x="3157067" y="1691457"/>
                  </a:cubicBezTo>
                  <a:cubicBezTo>
                    <a:pt x="3157067" y="1760645"/>
                    <a:pt x="3181325" y="1820007"/>
                    <a:pt x="3215897" y="1845365"/>
                  </a:cubicBezTo>
                  <a:lnTo>
                    <a:pt x="3242161" y="1854559"/>
                  </a:lnTo>
                  <a:lnTo>
                    <a:pt x="3242161" y="3810000"/>
                  </a:lnTo>
                  <a:lnTo>
                    <a:pt x="0" y="3810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Verizon Logo transparent PNG - StickPNG">
              <a:extLst>
                <a:ext uri="{FF2B5EF4-FFF2-40B4-BE49-F238E27FC236}">
                  <a16:creationId xmlns:a16="http://schemas.microsoft.com/office/drawing/2014/main" id="{1682CE7D-FDB2-4C17-8DD8-ADFFEB9230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99"/>
            <a:stretch/>
          </p:blipFill>
          <p:spPr bwMode="auto">
            <a:xfrm>
              <a:off x="10246073" y="-1605824"/>
              <a:ext cx="605825" cy="3810000"/>
            </a:xfrm>
            <a:custGeom>
              <a:avLst/>
              <a:gdLst>
                <a:gd name="connsiteX0" fmla="*/ 0 w 605825"/>
                <a:gd name="connsiteY0" fmla="*/ 0 h 3810000"/>
                <a:gd name="connsiteX1" fmla="*/ 605825 w 605825"/>
                <a:gd name="connsiteY1" fmla="*/ 0 h 3810000"/>
                <a:gd name="connsiteX2" fmla="*/ 605825 w 605825"/>
                <a:gd name="connsiteY2" fmla="*/ 3810000 h 3810000"/>
                <a:gd name="connsiteX3" fmla="*/ 0 w 605825"/>
                <a:gd name="connsiteY3" fmla="*/ 3810000 h 3810000"/>
                <a:gd name="connsiteX4" fmla="*/ 0 w 605825"/>
                <a:gd name="connsiteY4" fmla="*/ 2472519 h 3810000"/>
                <a:gd name="connsiteX5" fmla="*/ 36589 w 605825"/>
                <a:gd name="connsiteY5" fmla="*/ 2472519 h 3810000"/>
                <a:gd name="connsiteX6" fmla="*/ 36589 w 605825"/>
                <a:gd name="connsiteY6" fmla="*/ 1846035 h 3810000"/>
                <a:gd name="connsiteX7" fmla="*/ 0 w 605825"/>
                <a:gd name="connsiteY7" fmla="*/ 1846035 h 3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825" h="3810000">
                  <a:moveTo>
                    <a:pt x="0" y="0"/>
                  </a:moveTo>
                  <a:lnTo>
                    <a:pt x="605825" y="0"/>
                  </a:lnTo>
                  <a:lnTo>
                    <a:pt x="605825" y="3810000"/>
                  </a:lnTo>
                  <a:lnTo>
                    <a:pt x="0" y="3810000"/>
                  </a:lnTo>
                  <a:lnTo>
                    <a:pt x="0" y="2472519"/>
                  </a:lnTo>
                  <a:lnTo>
                    <a:pt x="36589" y="2472519"/>
                  </a:lnTo>
                  <a:lnTo>
                    <a:pt x="36589" y="1846035"/>
                  </a:lnTo>
                  <a:lnTo>
                    <a:pt x="0" y="1846035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E2A6E7-6E7C-457B-8B8A-64ABD4922A83}"/>
              </a:ext>
            </a:extLst>
          </p:cNvPr>
          <p:cNvCxnSpPr>
            <a:cxnSpLocks/>
          </p:cNvCxnSpPr>
          <p:nvPr/>
        </p:nvCxnSpPr>
        <p:spPr>
          <a:xfrm>
            <a:off x="7587575" y="4562484"/>
            <a:ext cx="377184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28716A95-DC93-4D63-8D34-FE1BEE58B4E4}"/>
              </a:ext>
            </a:extLst>
          </p:cNvPr>
          <p:cNvSpPr/>
          <p:nvPr/>
        </p:nvSpPr>
        <p:spPr>
          <a:xfrm>
            <a:off x="2051307" y="2072782"/>
            <a:ext cx="1112647" cy="66380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100-200K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UNITS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SPR + CPS </a:t>
            </a:r>
            <a:endParaRPr lang="en-US" sz="1100" kern="1200" spc="-40" dirty="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F6F4401-C234-4553-8ACF-D870ED458415}"/>
              </a:ext>
            </a:extLst>
          </p:cNvPr>
          <p:cNvSpPr/>
          <p:nvPr/>
        </p:nvSpPr>
        <p:spPr>
          <a:xfrm>
            <a:off x="3268177" y="2072781"/>
            <a:ext cx="1142031" cy="66380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AEP MEMORY TIERING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PILOT</a:t>
            </a:r>
            <a:endParaRPr lang="en-US" sz="1100" kern="1200" spc="-40" dirty="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604B62B-9E28-4F0E-8A0A-DFCBB90D3735}"/>
              </a:ext>
            </a:extLst>
          </p:cNvPr>
          <p:cNvSpPr/>
          <p:nvPr/>
        </p:nvSpPr>
        <p:spPr>
          <a:xfrm>
            <a:off x="4511876" y="2072781"/>
            <a:ext cx="1286255" cy="64462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PMEM DAOS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ENGAGEMENT for HPC</a:t>
            </a:r>
            <a:endParaRPr lang="en-US" sz="1100" kern="1200" spc="-40" dirty="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6D2CB9-B3BB-429B-A7C9-8DEF37DAD63D}"/>
              </a:ext>
            </a:extLst>
          </p:cNvPr>
          <p:cNvSpPr/>
          <p:nvPr/>
        </p:nvSpPr>
        <p:spPr>
          <a:xfrm>
            <a:off x="2042254" y="2942403"/>
            <a:ext cx="897049" cy="64588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0" rIns="0" anchor="ctr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000" kern="1200" spc="-60" dirty="0">
                <a:solidFill>
                  <a:srgbClr val="FFFFFF"/>
                </a:solidFill>
                <a:latin typeface="IntelOne Display Light"/>
              </a:rPr>
              <a:t>COLLAB ON CXL ATTACH OPTANE TECH</a:t>
            </a:r>
            <a:endParaRPr lang="en-US" sz="1000" kern="1200" spc="-60" dirty="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BC6AA83-4D41-4D98-BA59-B3DF85D8BA27}"/>
              </a:ext>
            </a:extLst>
          </p:cNvPr>
          <p:cNvSpPr/>
          <p:nvPr/>
        </p:nvSpPr>
        <p:spPr>
          <a:xfrm>
            <a:off x="3031750" y="2939406"/>
            <a:ext cx="840182" cy="64888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 lIns="0" rIns="0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50" dirty="0">
                <a:solidFill>
                  <a:srgbClr val="FFFFFF"/>
                </a:solidFill>
                <a:latin typeface="IntelOne Display Light"/>
              </a:rPr>
              <a:t>P4800X WIN</a:t>
            </a:r>
            <a:br>
              <a:rPr lang="en-US" sz="1100" kern="1200" spc="-5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50" dirty="0">
                <a:solidFill>
                  <a:srgbClr val="FFFFFF"/>
                </a:solidFill>
                <a:latin typeface="IntelOne Display Light"/>
              </a:rPr>
              <a:t>IN AZURE vSANaaS</a:t>
            </a:r>
            <a:endParaRPr lang="en-US" sz="1100" kern="1200" spc="-50" dirty="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3A45EB9-4FFD-4E08-8EEC-E80C4C92F722}"/>
              </a:ext>
            </a:extLst>
          </p:cNvPr>
          <p:cNvSpPr/>
          <p:nvPr/>
        </p:nvSpPr>
        <p:spPr>
          <a:xfrm>
            <a:off x="4940226" y="2942403"/>
            <a:ext cx="857905" cy="64588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0" rIns="0" anchor="ctr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50">
                <a:solidFill>
                  <a:srgbClr val="FFFFFF"/>
                </a:solidFill>
                <a:latin typeface="IntelOne Display Light"/>
              </a:rPr>
              <a:t>RELEASED</a:t>
            </a:r>
            <a:br>
              <a:rPr lang="en-US" sz="1100" kern="1200" spc="-5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50">
                <a:solidFill>
                  <a:srgbClr val="FFFFFF"/>
                </a:solidFill>
                <a:latin typeface="IntelOne Display Light"/>
              </a:rPr>
              <a:t>HANA INSTANCES</a:t>
            </a:r>
            <a:endParaRPr lang="en-US" sz="1100" kern="1200" spc="-5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D70B561-9449-4CC5-9335-F94FB503BE97}"/>
              </a:ext>
            </a:extLst>
          </p:cNvPr>
          <p:cNvSpPr/>
          <p:nvPr/>
        </p:nvSpPr>
        <p:spPr>
          <a:xfrm>
            <a:off x="2042255" y="3806074"/>
            <a:ext cx="1767746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CDS/BPS TEST-BED POSSIBLY LEADING TO SPR/CPS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F8E3965-ED1C-45A7-90A7-94C70CBB2141}"/>
              </a:ext>
            </a:extLst>
          </p:cNvPr>
          <p:cNvSpPr/>
          <p:nvPr/>
        </p:nvSpPr>
        <p:spPr>
          <a:xfrm>
            <a:off x="3900791" y="3806074"/>
            <a:ext cx="1894128" cy="6463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 anchor="ctr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P5800X ON INFERENCE PLATFORM</a:t>
            </a:r>
            <a:endParaRPr lang="en-US" sz="1100" kern="1200" spc="-4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D536AE-0CE0-495F-B84B-C14930947B52}"/>
              </a:ext>
            </a:extLst>
          </p:cNvPr>
          <p:cNvSpPr/>
          <p:nvPr/>
        </p:nvSpPr>
        <p:spPr>
          <a:xfrm>
            <a:off x="2051307" y="4672720"/>
            <a:ext cx="3746824" cy="646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anchor="ctr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>
                <a:solidFill>
                  <a:srgbClr val="FFFFFF"/>
                </a:solidFill>
                <a:latin typeface="IntelOne Display Light"/>
              </a:rPr>
              <a:t>WORKING TOWARDS SAP CERT IN Q1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44D64B9-5973-4EF2-8E3B-4EF881250F58}"/>
              </a:ext>
            </a:extLst>
          </p:cNvPr>
          <p:cNvSpPr/>
          <p:nvPr/>
        </p:nvSpPr>
        <p:spPr>
          <a:xfrm>
            <a:off x="2042254" y="5539361"/>
            <a:ext cx="1168387" cy="64632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anchor="ctr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EXADATA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SUCCESS</a:t>
            </a:r>
            <a:endParaRPr lang="en-US" sz="1100" kern="1200" spc="-40" dirty="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B8B3665-E5FD-47AC-80FC-47DFA4DF0951}"/>
              </a:ext>
            </a:extLst>
          </p:cNvPr>
          <p:cNvSpPr/>
          <p:nvPr/>
        </p:nvSpPr>
        <p:spPr>
          <a:xfrm>
            <a:off x="3286118" y="5539361"/>
            <a:ext cx="1202601" cy="6449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RAMPING 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ORACLE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CLOUD</a:t>
            </a:r>
            <a:endParaRPr lang="en-US" sz="1100" kern="1200" spc="-40" dirty="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99F1AF-C862-4505-AE51-F4446F363882}"/>
              </a:ext>
            </a:extLst>
          </p:cNvPr>
          <p:cNvSpPr/>
          <p:nvPr/>
        </p:nvSpPr>
        <p:spPr>
          <a:xfrm>
            <a:off x="4564196" y="5539361"/>
            <a:ext cx="1233935" cy="6449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100% PMEM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COMMITTED FOR NEXT-GEN</a:t>
            </a:r>
            <a:endParaRPr lang="en-US" sz="1100" kern="1200" spc="-40" dirty="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DD8B8B8-005E-4B4B-A5A5-685B2B0B1B7D}"/>
              </a:ext>
            </a:extLst>
          </p:cNvPr>
          <p:cNvSpPr/>
          <p:nvPr/>
        </p:nvSpPr>
        <p:spPr>
          <a:xfrm>
            <a:off x="7587576" y="2072781"/>
            <a:ext cx="2065044" cy="64495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IMPROVED EFFICIENCY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050" kern="1200" spc="-40" dirty="0">
                <a:solidFill>
                  <a:srgbClr val="FFFFFF"/>
                </a:solidFill>
                <a:latin typeface="IntelOne Display Light"/>
              </a:rPr>
              <a:t>W</a:t>
            </a: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/ PMEM WHILE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HITTING SLAs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177C354-D6E3-4D10-A3B0-0814346DF9A7}"/>
              </a:ext>
            </a:extLst>
          </p:cNvPr>
          <p:cNvSpPr/>
          <p:nvPr/>
        </p:nvSpPr>
        <p:spPr>
          <a:xfrm>
            <a:off x="9756843" y="2072782"/>
            <a:ext cx="1620902" cy="646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anchor="ctr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WIN FOR</a:t>
            </a:r>
            <a:br>
              <a:rPr lang="en-US" sz="1100" kern="1200" spc="-4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ICX + BARLOW PASS</a:t>
            </a:r>
            <a:endParaRPr lang="en-US" sz="1100" kern="1200" spc="-4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B14B5B-78F1-4BE3-A854-CC72D3D4990C}"/>
              </a:ext>
            </a:extLst>
          </p:cNvPr>
          <p:cNvSpPr/>
          <p:nvPr/>
        </p:nvSpPr>
        <p:spPr>
          <a:xfrm>
            <a:off x="7587576" y="2942404"/>
            <a:ext cx="1700686" cy="64588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 kern="1200" spc="-30">
                <a:solidFill>
                  <a:srgbClr val="FFFFFF"/>
                </a:solidFill>
                <a:latin typeface="IntelOne Display Light"/>
              </a:rPr>
              <a:t>LARGEST PMEM  DEAL</a:t>
            </a:r>
            <a:r>
              <a:rPr lang="en-US" sz="1100" spc="-30">
                <a:solidFill>
                  <a:srgbClr val="FFFFFF"/>
                </a:solidFill>
                <a:latin typeface="IntelOne Display Light"/>
              </a:rPr>
              <a:t> </a:t>
            </a:r>
            <a:br>
              <a:rPr lang="en-US" sz="1100" spc="-30">
                <a:solidFill>
                  <a:srgbClr val="FFFFFF"/>
                </a:solidFill>
                <a:latin typeface="IntelOne Display Light"/>
              </a:rPr>
            </a:br>
            <a:r>
              <a:rPr lang="en-US" sz="1100" spc="-30">
                <a:solidFill>
                  <a:srgbClr val="FFFFFF"/>
                </a:solidFill>
                <a:latin typeface="IntelOne Display Light"/>
              </a:rPr>
              <a:t>OF </a:t>
            </a:r>
            <a:r>
              <a:rPr lang="en-US" sz="1100" kern="1200" spc="-30">
                <a:solidFill>
                  <a:srgbClr val="FFFFFF"/>
                </a:solidFill>
                <a:latin typeface="IntelOne Display Light"/>
              </a:rPr>
              <a:t>34KU IN 2020</a:t>
            </a:r>
            <a:endParaRPr lang="en-US" spc="-3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C5D2F26-7E29-42BB-B83C-658539336ECD}"/>
              </a:ext>
            </a:extLst>
          </p:cNvPr>
          <p:cNvSpPr/>
          <p:nvPr/>
        </p:nvSpPr>
        <p:spPr>
          <a:xfrm>
            <a:off x="9378758" y="2940400"/>
            <a:ext cx="1998987" cy="64789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US" sz="1050" kern="1200" spc="-30" dirty="0">
                <a:solidFill>
                  <a:srgbClr val="FFFFFF"/>
                </a:solidFill>
                <a:latin typeface="IntelOne Display Light"/>
              </a:rPr>
              <a:t>RUN RATE WLs; BIG DATA BREAKTHROUGHS;</a:t>
            </a:r>
            <a:br>
              <a:rPr lang="en-US" sz="1050" kern="1200" spc="-3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050" kern="1200" spc="-30" dirty="0">
                <a:solidFill>
                  <a:srgbClr val="FFFFFF"/>
                </a:solidFill>
                <a:latin typeface="IntelOne Display Light"/>
              </a:rPr>
              <a:t>PRIVATE COUD STRATEGY</a:t>
            </a:r>
            <a:endParaRPr lang="en-US" sz="1600" spc="-3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6D6B1A-78D4-4432-A309-3508599229A5}"/>
              </a:ext>
            </a:extLst>
          </p:cNvPr>
          <p:cNvSpPr/>
          <p:nvPr/>
        </p:nvSpPr>
        <p:spPr>
          <a:xfrm>
            <a:off x="7587575" y="3808464"/>
            <a:ext cx="3790169" cy="641101"/>
          </a:xfrm>
          <a:prstGeom prst="rect">
            <a:avLst/>
          </a:prstGeom>
          <a:ln>
            <a:gradFill flip="none" rotWithShape="1">
              <a:gsLst>
                <a:gs pos="0">
                  <a:srgbClr val="00B050"/>
                </a:gs>
                <a:gs pos="100000">
                  <a:srgbClr val="FFFF00"/>
                </a:gs>
              </a:gsLst>
              <a:lin ang="5400000" scaled="1"/>
              <a:tileRect/>
            </a:gradFill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 kern="1200">
                <a:solidFill>
                  <a:srgbClr val="FFFFFF"/>
                </a:solidFill>
                <a:latin typeface="IntelOne Display Light"/>
              </a:rPr>
              <a:t>BUSINESS DRIVERS INCLUDE </a:t>
            </a:r>
            <a:r>
              <a:rPr lang="en-US" sz="1100" kern="1200" err="1">
                <a:solidFill>
                  <a:srgbClr val="FFFFFF"/>
                </a:solidFill>
                <a:latin typeface="IntelOne Display Light"/>
              </a:rPr>
              <a:t>iMDB</a:t>
            </a:r>
            <a:r>
              <a:rPr lang="en-US" sz="1100" kern="1200">
                <a:solidFill>
                  <a:srgbClr val="FFFFFF"/>
                </a:solidFill>
                <a:latin typeface="IntelOne Display Light"/>
              </a:rPr>
              <a:t>, STORAGE, RECOMMENDATION &amp; SEARCH SYSTEM</a:t>
            </a:r>
            <a:endParaRPr lang="en-US" sz="11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B78CABA-D4A2-44B9-8846-D6C0CF599066}"/>
              </a:ext>
            </a:extLst>
          </p:cNvPr>
          <p:cNvSpPr/>
          <p:nvPr/>
        </p:nvSpPr>
        <p:spPr>
          <a:xfrm>
            <a:off x="7587576" y="4671297"/>
            <a:ext cx="881348" cy="60016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0" rIns="0">
            <a:sp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GA PMEM</a:t>
            </a:r>
            <a:br>
              <a:rPr lang="en-US" sz="1100" kern="1200" spc="-4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INSTANCES +</a:t>
            </a:r>
            <a:br>
              <a:rPr lang="en-US" sz="1100" kern="1200" spc="-4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err="1">
                <a:solidFill>
                  <a:srgbClr val="FFFFFF"/>
                </a:solidFill>
                <a:latin typeface="IntelOne Display Light"/>
              </a:rPr>
              <a:t>Tair</a:t>
            </a: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 on SCM</a:t>
            </a:r>
            <a:endParaRPr lang="en-US" sz="1100" kern="1200" spc="-4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093E4DA-AEA6-4F80-938F-3B997854F584}"/>
              </a:ext>
            </a:extLst>
          </p:cNvPr>
          <p:cNvSpPr/>
          <p:nvPr/>
        </p:nvSpPr>
        <p:spPr>
          <a:xfrm>
            <a:off x="8580680" y="4671297"/>
            <a:ext cx="908983" cy="60016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0" rIns="0">
            <a:sp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COMMITS TO </a:t>
            </a:r>
            <a:br>
              <a:rPr lang="en-US" sz="1100" kern="1200" spc="-4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BPS FOR R.2 CLUSTER </a:t>
            </a:r>
            <a:endParaRPr lang="en-US" sz="1100" kern="1200" spc="-4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08995C2-0C67-40E3-8890-9D058A1BE854}"/>
              </a:ext>
            </a:extLst>
          </p:cNvPr>
          <p:cNvSpPr/>
          <p:nvPr/>
        </p:nvSpPr>
        <p:spPr>
          <a:xfrm>
            <a:off x="10613903" y="4671297"/>
            <a:ext cx="763842" cy="60016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0" rIns="0">
            <a:sp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&gt;10 PMEM</a:t>
            </a:r>
            <a:br>
              <a:rPr lang="en-US" sz="1100" kern="1200" spc="-4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WL’s in </a:t>
            </a:r>
            <a:br>
              <a:rPr lang="en-US" sz="1100" kern="1200" spc="-4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>
                <a:solidFill>
                  <a:srgbClr val="FFFFFF"/>
                </a:solidFill>
                <a:latin typeface="IntelOne Display Light"/>
              </a:rPr>
              <a:t>EVAL</a:t>
            </a:r>
            <a:endParaRPr lang="en-US" sz="1100" kern="1200" spc="-4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22F0AC-FEC9-4F13-A49E-E45633E04D7B}"/>
              </a:ext>
            </a:extLst>
          </p:cNvPr>
          <p:cNvSpPr/>
          <p:nvPr/>
        </p:nvSpPr>
        <p:spPr>
          <a:xfrm>
            <a:off x="7587576" y="5539361"/>
            <a:ext cx="1902087" cy="6449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6 WLs UNDER EVAL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(hackathons /</a:t>
            </a:r>
            <a:b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40" dirty="0">
                <a:solidFill>
                  <a:srgbClr val="FFFFFF"/>
                </a:solidFill>
                <a:latin typeface="IntelOne Display Light"/>
              </a:rPr>
              <a:t>engineering support)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0FCE753-A544-4B16-AADD-B88F3D51E18F}"/>
              </a:ext>
            </a:extLst>
          </p:cNvPr>
          <p:cNvSpPr/>
          <p:nvPr/>
        </p:nvSpPr>
        <p:spPr>
          <a:xfrm>
            <a:off x="9601419" y="5539361"/>
            <a:ext cx="1776326" cy="6449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anchor="ctr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>
                <a:solidFill>
                  <a:srgbClr val="FFFFFF"/>
                </a:solidFill>
                <a:latin typeface="IntelOne Display Light"/>
              </a:rPr>
              <a:t>50-100KU BPS IN ’21</a:t>
            </a:r>
            <a:br>
              <a:rPr lang="en-US" sz="1100" kern="120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>
                <a:solidFill>
                  <a:srgbClr val="FFFFFF"/>
                </a:solidFill>
                <a:latin typeface="IntelOne Display Light"/>
              </a:rPr>
              <a:t>(pending budget)</a:t>
            </a:r>
            <a:endParaRPr lang="en-US" sz="1100" kern="1200" spc="-40">
              <a:solidFill>
                <a:schemeClr val="accent3"/>
              </a:solidFill>
              <a:latin typeface="IntelOne Display Light"/>
            </a:endParaRPr>
          </a:p>
        </p:txBody>
      </p:sp>
      <p:pic>
        <p:nvPicPr>
          <p:cNvPr id="70" name="Picture 4">
            <a:extLst>
              <a:ext uri="{FF2B5EF4-FFF2-40B4-BE49-F238E27FC236}">
                <a16:creationId xmlns:a16="http://schemas.microsoft.com/office/drawing/2014/main" id="{577A77EF-1203-4A24-B4F6-EE4E7177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118" y="518015"/>
            <a:ext cx="807918" cy="331246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263DC68D-7349-45CF-860A-F6A8784A0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118" y="114506"/>
            <a:ext cx="807918" cy="331246"/>
          </a:xfrm>
          <a:prstGeom prst="rect">
            <a:avLst/>
          </a:prstGeom>
          <a:solidFill>
            <a:schemeClr val="tx1"/>
          </a:solidFill>
          <a:ln w="28575">
            <a:solidFill>
              <a:srgbClr val="00B050"/>
            </a:solidFill>
          </a:ln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6DCB0E5-A40C-4239-9EE3-B5C2B897FF29}"/>
              </a:ext>
            </a:extLst>
          </p:cNvPr>
          <p:cNvSpPr/>
          <p:nvPr/>
        </p:nvSpPr>
        <p:spPr>
          <a:xfrm>
            <a:off x="3985988" y="2941960"/>
            <a:ext cx="840182" cy="6463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 lIns="0" rIns="0">
            <a:no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kern="1200" spc="-50" dirty="0">
                <a:solidFill>
                  <a:srgbClr val="FFFFFF"/>
                </a:solidFill>
                <a:latin typeface="IntelOne Display Light"/>
              </a:rPr>
              <a:t>P4801X WIN</a:t>
            </a:r>
            <a:br>
              <a:rPr lang="en-US" sz="1100" kern="1200" spc="-50" dirty="0">
                <a:solidFill>
                  <a:srgbClr val="FFFFFF"/>
                </a:solidFill>
                <a:latin typeface="IntelOne Display Light"/>
              </a:rPr>
            </a:br>
            <a:r>
              <a:rPr lang="en-US" sz="1100" kern="1200" spc="-50" dirty="0">
                <a:solidFill>
                  <a:srgbClr val="FFFFFF"/>
                </a:solidFill>
                <a:latin typeface="IntelOne Display Light"/>
              </a:rPr>
              <a:t>FOR XIO STORAGE</a:t>
            </a:r>
            <a:endParaRPr lang="en-US" sz="1100" kern="1200" spc="-50" dirty="0">
              <a:solidFill>
                <a:schemeClr val="accent3"/>
              </a:solidFill>
              <a:latin typeface="IntelOne Display Light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CD139EF-32D0-4E5F-9C0D-FD6D8F69BA03}"/>
              </a:ext>
            </a:extLst>
          </p:cNvPr>
          <p:cNvSpPr/>
          <p:nvPr/>
        </p:nvSpPr>
        <p:spPr>
          <a:xfrm>
            <a:off x="9601419" y="4671297"/>
            <a:ext cx="900729" cy="60016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 lIns="0" rIns="0">
            <a:spAutoFit/>
          </a:bodyPr>
          <a:lstStyle/>
          <a:p>
            <a:pPr marL="0" lvl="1" algn="ctr" defTabSz="914400" fontAlgn="base" hangingPunct="1">
              <a:spcBef>
                <a:spcPts val="500"/>
              </a:spcBef>
              <a:defRPr/>
            </a:pPr>
            <a:r>
              <a:rPr lang="en-US" sz="1100" spc="-40">
                <a:solidFill>
                  <a:srgbClr val="FFFFFF"/>
                </a:solidFill>
                <a:latin typeface="IntelOne Display Light"/>
              </a:rPr>
              <a:t>P5800X GREY TESTING FOR EBS WIN</a:t>
            </a:r>
            <a:endParaRPr lang="en-US" sz="1100" kern="1200" spc="-40">
              <a:solidFill>
                <a:schemeClr val="accent3"/>
              </a:solidFill>
              <a:latin typeface="IntelOne Display Light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7411CF6-F371-4899-8F97-6D2D2F537A4A}"/>
              </a:ext>
            </a:extLst>
          </p:cNvPr>
          <p:cNvCxnSpPr>
            <a:cxnSpLocks/>
          </p:cNvCxnSpPr>
          <p:nvPr/>
        </p:nvCxnSpPr>
        <p:spPr>
          <a:xfrm>
            <a:off x="7587575" y="5429153"/>
            <a:ext cx="377184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954844E-7056-4C32-9CFC-18E293CECCD4}"/>
              </a:ext>
            </a:extLst>
          </p:cNvPr>
          <p:cNvCxnSpPr>
            <a:cxnSpLocks/>
          </p:cNvCxnSpPr>
          <p:nvPr/>
        </p:nvCxnSpPr>
        <p:spPr>
          <a:xfrm>
            <a:off x="7587575" y="3697104"/>
            <a:ext cx="377184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B0B5C9B-56EC-4669-94D4-72B5A9045BFC}"/>
              </a:ext>
            </a:extLst>
          </p:cNvPr>
          <p:cNvCxnSpPr>
            <a:cxnSpLocks/>
          </p:cNvCxnSpPr>
          <p:nvPr/>
        </p:nvCxnSpPr>
        <p:spPr>
          <a:xfrm>
            <a:off x="7587575" y="2830656"/>
            <a:ext cx="377184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265302D-69EC-4982-8BDE-178E9C59A98C}"/>
              </a:ext>
            </a:extLst>
          </p:cNvPr>
          <p:cNvCxnSpPr>
            <a:cxnSpLocks/>
          </p:cNvCxnSpPr>
          <p:nvPr/>
        </p:nvCxnSpPr>
        <p:spPr>
          <a:xfrm>
            <a:off x="2051307" y="4562484"/>
            <a:ext cx="377184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04225CB-F276-4884-948A-F948B26C5A05}"/>
              </a:ext>
            </a:extLst>
          </p:cNvPr>
          <p:cNvCxnSpPr>
            <a:cxnSpLocks/>
          </p:cNvCxnSpPr>
          <p:nvPr/>
        </p:nvCxnSpPr>
        <p:spPr>
          <a:xfrm>
            <a:off x="2051307" y="5429153"/>
            <a:ext cx="377184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B5B42A4-0B23-4CA6-9A5D-228A0EEA086F}"/>
              </a:ext>
            </a:extLst>
          </p:cNvPr>
          <p:cNvCxnSpPr>
            <a:cxnSpLocks/>
          </p:cNvCxnSpPr>
          <p:nvPr/>
        </p:nvCxnSpPr>
        <p:spPr>
          <a:xfrm>
            <a:off x="2051307" y="2830656"/>
            <a:ext cx="377184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A7A560B-91A6-4062-907D-2ABFB10BEF88}"/>
              </a:ext>
            </a:extLst>
          </p:cNvPr>
          <p:cNvCxnSpPr>
            <a:cxnSpLocks/>
          </p:cNvCxnSpPr>
          <p:nvPr/>
        </p:nvCxnSpPr>
        <p:spPr>
          <a:xfrm>
            <a:off x="2051307" y="3697104"/>
            <a:ext cx="377184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3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E57358F-07FD-48FD-B210-D0A9826FD5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 l="-14213" t="-1729" r="-15822" b="-24197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D1726A-6BE5-4578-B613-5F7777A3734B}"/>
              </a:ext>
            </a:extLst>
          </p:cNvPr>
          <p:cNvSpPr/>
          <p:nvPr/>
        </p:nvSpPr>
        <p:spPr>
          <a:xfrm>
            <a:off x="1741693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5D23E-2F25-469A-973D-9A830D37E13C}"/>
              </a:ext>
            </a:extLst>
          </p:cNvPr>
          <p:cNvSpPr/>
          <p:nvPr/>
        </p:nvSpPr>
        <p:spPr>
          <a:xfrm>
            <a:off x="3724276" y="5223369"/>
            <a:ext cx="1880657" cy="1634632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lOne Display Regular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876C7F-D71B-4848-A809-EA3476D2BB94}"/>
              </a:ext>
            </a:extLst>
          </p:cNvPr>
          <p:cNvGrpSpPr/>
          <p:nvPr/>
        </p:nvGrpSpPr>
        <p:grpSpPr>
          <a:xfrm>
            <a:off x="77977" y="5309759"/>
            <a:ext cx="1952093" cy="1440043"/>
            <a:chOff x="711050" y="4821845"/>
            <a:chExt cx="1952093" cy="1440043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4E7F1056-44CF-4426-8B7A-7546831C6AC6}"/>
                </a:ext>
              </a:extLst>
            </p:cNvPr>
            <p:cNvSpPr/>
            <p:nvPr/>
          </p:nvSpPr>
          <p:spPr>
            <a:xfrm>
              <a:off x="996090" y="5260267"/>
              <a:ext cx="607299" cy="60729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37F8859-00F1-4BD2-BEA9-0D10197A3ADE}"/>
                </a:ext>
              </a:extLst>
            </p:cNvPr>
            <p:cNvSpPr/>
            <p:nvPr/>
          </p:nvSpPr>
          <p:spPr>
            <a:xfrm>
              <a:off x="711050" y="4978168"/>
              <a:ext cx="286654" cy="282073"/>
            </a:xfrm>
            <a:prstGeom prst="rect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AF9CF793-7B96-45C5-A43A-291ACBE1E15D}"/>
                </a:ext>
              </a:extLst>
            </p:cNvPr>
            <p:cNvSpPr/>
            <p:nvPr/>
          </p:nvSpPr>
          <p:spPr>
            <a:xfrm>
              <a:off x="996090" y="4821845"/>
              <a:ext cx="157461" cy="157461"/>
            </a:xfrm>
            <a:prstGeom prst="rect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026FC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26FC5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39F72D-AEAC-4E9F-8282-55C245F94A35}"/>
                </a:ext>
              </a:extLst>
            </p:cNvPr>
            <p:cNvGrpSpPr/>
            <p:nvPr userDrawn="1"/>
          </p:nvGrpSpPr>
          <p:grpSpPr>
            <a:xfrm>
              <a:off x="1603389" y="5865087"/>
              <a:ext cx="1059754" cy="396801"/>
              <a:chOff x="1314450" y="6391091"/>
              <a:chExt cx="1123377" cy="420623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15634DF-8CE4-4CA1-990C-C205670445A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8566238-41D3-423A-8852-35C2CB3888BE}"/>
                  </a:ext>
                </a:extLst>
              </p:cNvPr>
              <p:cNvSpPr/>
              <p:nvPr/>
            </p:nvSpPr>
            <p:spPr>
              <a:xfrm>
                <a:off x="1316545" y="6391091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4401E29-2401-4480-96B8-1049EB7ED6DD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BA382A2-84B2-424E-85F1-5CD4AFB27202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69" rtl="0" eaLnBrk="1" fontAlgn="auto" latinLnBrk="0" hangingPunct="0">
                  <a:lnSpc>
                    <a:spcPct val="90000"/>
                  </a:lnSpc>
                  <a:spcBef>
                    <a:spcPts val="22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lOne Display Light"/>
                  <a:sym typeface="Helvetica Neue"/>
                </a:endParaRPr>
              </a:p>
            </p:txBody>
          </p:sp>
        </p:grpSp>
      </p:grpSp>
      <p:sp>
        <p:nvSpPr>
          <p:cNvPr id="16" name="Title Text">
            <a:extLst>
              <a:ext uri="{FF2B5EF4-FFF2-40B4-BE49-F238E27FC236}">
                <a16:creationId xmlns:a16="http://schemas.microsoft.com/office/drawing/2014/main" id="{E95EAC63-7888-46E7-BE9D-B526998BF0AD}"/>
              </a:ext>
            </a:extLst>
          </p:cNvPr>
          <p:cNvSpPr txBox="1">
            <a:spLocks/>
          </p:cNvSpPr>
          <p:nvPr/>
        </p:nvSpPr>
        <p:spPr>
          <a:xfrm>
            <a:off x="1371601" y="2754654"/>
            <a:ext cx="9543646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chemeClr val="bg1"/>
                </a:solidFill>
                <a:uFillTx/>
                <a:latin typeface="+mj-lt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lvl="0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 Progress 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telOne Display Regular"/>
              <a:sym typeface="Helvetica"/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A00E4BB1-852D-4209-9F89-6A02981FD5C0}"/>
              </a:ext>
            </a:extLst>
          </p:cNvPr>
          <p:cNvSpPr/>
          <p:nvPr/>
        </p:nvSpPr>
        <p:spPr>
          <a:xfrm>
            <a:off x="0" y="2738758"/>
            <a:ext cx="11738112" cy="1046480"/>
          </a:xfrm>
          <a:prstGeom prst="rect">
            <a:avLst/>
          </a:prstGeom>
          <a:gradFill>
            <a:gsLst>
              <a:gs pos="0">
                <a:srgbClr val="5DE0FF">
                  <a:alpha val="0"/>
                </a:srgbClr>
              </a:gs>
              <a:gs pos="100000">
                <a:schemeClr val="accent2"/>
              </a:gs>
            </a:gsLst>
            <a:lin ang="10800000" scaled="0"/>
          </a:gradFill>
          <a:ln w="9525">
            <a:gradFill>
              <a:gsLst>
                <a:gs pos="0">
                  <a:srgbClr val="62CFFF">
                    <a:alpha val="0"/>
                  </a:srgbClr>
                </a:gs>
                <a:gs pos="46000">
                  <a:srgbClr val="62CFFF"/>
                </a:gs>
                <a:gs pos="100000">
                  <a:srgbClr val="62CFFF">
                    <a:alpha val="0"/>
                  </a:srgbClr>
                </a:gs>
              </a:gsLst>
              <a:lin ang="0" scaled="0"/>
            </a:gradFill>
            <a:round/>
            <a:headEnd/>
            <a:tailEnd/>
          </a:ln>
        </p:spPr>
        <p:txBody>
          <a:bodyPr vert="horz" wrap="square" lIns="5925312" tIns="19507" rIns="1365533" bIns="19507" numCol="1" anchor="ctr" anchorCtr="0" compatLnSpc="1">
            <a:prstTxWarp prst="textNoShape">
              <a:avLst/>
            </a:prstTxWarp>
          </a:bodyPr>
          <a:lstStyle/>
          <a:p>
            <a:pPr defTabSz="39009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20" kern="0">
              <a:solidFill>
                <a:prstClr val="white"/>
              </a:solidFill>
              <a:latin typeface="Intel Clear Pro"/>
            </a:endParaRPr>
          </a:p>
        </p:txBody>
      </p:sp>
    </p:spTree>
    <p:extLst>
      <p:ext uri="{BB962C8B-B14F-4D97-AF65-F5344CB8AC3E}">
        <p14:creationId xmlns:p14="http://schemas.microsoft.com/office/powerpoint/2010/main" val="22390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70F65E-BC83-4B4B-91F9-665655630B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05088"/>
            <a:ext cx="5314950" cy="24552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D13DE-53A9-4522-9398-C329B6046B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958" y="2847469"/>
            <a:ext cx="5207508" cy="3301314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>
                <a:cs typeface="Calibri" panose="020F0502020204030204"/>
              </a:rPr>
              <a:t>Past 60 Days – IOG Business Restructuring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FFC000"/>
                </a:solidFill>
                <a:cs typeface="Calibri" panose="020F0502020204030204"/>
              </a:rPr>
              <a:t>Roadmap: </a:t>
            </a:r>
            <a:r>
              <a:rPr lang="en-US" sz="5600">
                <a:cs typeface="Calibri" panose="020F0502020204030204"/>
              </a:rPr>
              <a:t>Newly aligned media &amp; product roadmap (</a:t>
            </a:r>
            <a:r>
              <a:rPr lang="en-US" sz="5600"/>
              <a:t>driven by alignment of spending &amp; investments to CPU roadmap &amp; market opportunity)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FFC000"/>
                </a:solidFill>
                <a:cs typeface="Calibri" panose="020F0502020204030204"/>
              </a:rPr>
              <a:t>Business Plan: </a:t>
            </a:r>
            <a:r>
              <a:rPr lang="en-US" sz="5600">
                <a:cs typeface="Calibri" panose="020F0502020204030204"/>
              </a:rPr>
              <a:t>Improved our long-term business plan, NPV &amp; Terminal value by $1.5B each, while reducing CAPEX by $500M over LRP horizon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FFC000"/>
                </a:solidFill>
                <a:cs typeface="Calibri" panose="020F0502020204030204"/>
              </a:rPr>
              <a:t>Financials: </a:t>
            </a:r>
            <a:r>
              <a:rPr lang="en-US" sz="5600">
                <a:cs typeface="Calibri" panose="020F0502020204030204"/>
              </a:rPr>
              <a:t>Restructured Optane business to meet ‘21 financial targets, saved n</a:t>
            </a:r>
            <a:r>
              <a:rPr lang="en-US" sz="5600">
                <a:sym typeface="Wingdings" panose="05000000000000000000" pitchFamily="2" charset="2"/>
              </a:rPr>
              <a:t>early $100M over ‘20 run-rate, met corp spending &amp; OM targets </a:t>
            </a:r>
            <a:endParaRPr lang="en-US" sz="5600">
              <a:cs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FFC000"/>
                </a:solidFill>
              </a:rPr>
              <a:t>TD &amp; Mfg Cost Improvements: </a:t>
            </a:r>
            <a:r>
              <a:rPr lang="en-US" sz="5600"/>
              <a:t>14nm tools re-use, sharing F11X with other projects, gov’t funding, &amp; </a:t>
            </a:r>
            <a:r>
              <a:rPr lang="en-US" sz="5600">
                <a:cs typeface="Calibri" panose="020F0502020204030204"/>
              </a:rPr>
              <a:t>capital cost reduction for ATF ramp</a:t>
            </a:r>
            <a:r>
              <a:rPr lang="en-US" sz="640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5600" b="1">
                <a:solidFill>
                  <a:srgbClr val="FFC000"/>
                </a:solidFill>
                <a:cs typeface="Calibri" panose="020F0502020204030204"/>
              </a:rPr>
              <a:t>Org Structure: </a:t>
            </a:r>
            <a:r>
              <a:rPr lang="en-US" sz="5600"/>
              <a:t>Defined Level 1 org structure</a:t>
            </a:r>
            <a:endParaRPr lang="en-US" sz="5600">
              <a:cs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>
              <a:cs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>
              <a:cs typeface="Calibri" panose="020F0502020204030204"/>
            </a:endParaRPr>
          </a:p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5802A-2195-4D09-86DE-FDBDD7852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14" y="260995"/>
            <a:ext cx="5291328" cy="2503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F0906-6240-4782-A3CE-3AAA4FDF5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265" y="2234577"/>
            <a:ext cx="3205465" cy="5745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Bold"/>
              </a:rPr>
              <a:t>Looking Back…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25BB9820-29B4-4C1A-B6E6-140B6C7AA674}"/>
              </a:ext>
            </a:extLst>
          </p:cNvPr>
          <p:cNvSpPr/>
          <p:nvPr/>
        </p:nvSpPr>
        <p:spPr>
          <a:xfrm rot="5400000">
            <a:off x="-65230" y="540207"/>
            <a:ext cx="6120870" cy="5417594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4702D0F0-51D3-4E56-81E8-C9487B8B23A2}"/>
              </a:ext>
            </a:extLst>
          </p:cNvPr>
          <p:cNvSpPr/>
          <p:nvPr/>
        </p:nvSpPr>
        <p:spPr>
          <a:xfrm rot="5400000">
            <a:off x="5727484" y="571291"/>
            <a:ext cx="6048925" cy="5417594"/>
          </a:xfrm>
          <a:prstGeom prst="frame">
            <a:avLst>
              <a:gd name="adj1" fmla="val 1260"/>
            </a:avLst>
          </a:prstGeom>
          <a:gradFill flip="none" rotWithShape="1">
            <a:gsLst>
              <a:gs pos="42135">
                <a:schemeClr val="accent2">
                  <a:lumMod val="0"/>
                  <a:lumOff val="100000"/>
                </a:schemeClr>
              </a:gs>
              <a:gs pos="53000">
                <a:schemeClr val="accent2">
                  <a:lumMod val="0"/>
                  <a:lumOff val="100000"/>
                  <a:alpha val="80000"/>
                </a:schemeClr>
              </a:gs>
              <a:gs pos="0">
                <a:srgbClr val="9D7335">
                  <a:alpha val="0"/>
                </a:srgbClr>
              </a:gs>
              <a:gs pos="100000">
                <a:srgbClr val="9D7335">
                  <a:alpha val="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lOne Display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6AC283-2E03-457C-BF50-E52BB77E05E8}"/>
              </a:ext>
            </a:extLst>
          </p:cNvPr>
          <p:cNvSpPr txBox="1">
            <a:spLocks/>
          </p:cNvSpPr>
          <p:nvPr/>
        </p:nvSpPr>
        <p:spPr>
          <a:xfrm>
            <a:off x="7149213" y="568701"/>
            <a:ext cx="3205465" cy="574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77500" lnSpcReduction="20000"/>
          </a:bodyPr>
          <a:lstStyle>
            <a:lvl1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kern="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lOne Display Bold"/>
              </a:rPr>
              <a:t>Looking Ahead…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91095E6B-646C-492F-8459-623E96D16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22" y="2777403"/>
            <a:ext cx="5346655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tel2019">
  <a:themeElements>
    <a:clrScheme name="Intel2019">
      <a:dk1>
        <a:srgbClr val="003C71"/>
      </a:dk1>
      <a:lt1>
        <a:srgbClr val="FFFFFF"/>
      </a:lt1>
      <a:dk2>
        <a:srgbClr val="000000"/>
      </a:dk2>
      <a:lt2>
        <a:srgbClr val="B1BABF"/>
      </a:lt2>
      <a:accent1>
        <a:srgbClr val="0071C5"/>
      </a:accent1>
      <a:accent2>
        <a:srgbClr val="00AEEF"/>
      </a:accent2>
      <a:accent3>
        <a:srgbClr val="F3D54E"/>
      </a:accent3>
      <a:accent4>
        <a:srgbClr val="FFA300"/>
      </a:accent4>
      <a:accent5>
        <a:srgbClr val="FC4C02"/>
      </a:accent5>
      <a:accent6>
        <a:srgbClr val="C4D600"/>
      </a:accent6>
      <a:hlink>
        <a:srgbClr val="0071C5"/>
      </a:hlink>
      <a:folHlink>
        <a:srgbClr val="0071C5"/>
      </a:folHlink>
    </a:clrScheme>
    <a:fontScheme name="intel2015">
      <a:majorFont>
        <a:latin typeface="Intel Clear Pro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372" tIns="91440" rIns="91372" bIns="45688" numCol="1" spcCol="0" rtlCol="0" fromWordArt="0" anchor="t" anchorCtr="1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95000"/>
          </a:lnSpc>
          <a:spcBef>
            <a:spcPct val="3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None/>
          <a:tabLst/>
          <a:defRPr kumimoji="0" sz="24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372" tIns="45688" rIns="91372" bIns="45688" numCol="1" anchor="t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5000"/>
          </a:lnSpc>
          <a:spcBef>
            <a:spcPct val="3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3200" dirty="0" err="1" smtClean="0"/>
        </a:defPPr>
      </a:lstStyle>
    </a:txDef>
  </a:objectDefaults>
  <a:extraClrSchemeLst>
    <a:extraClrScheme>
      <a:clrScheme name="2_Architectur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rchit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rchitectur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rchitectur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rchitectur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rchitectur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rchitectur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rchitecture 8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5BB3B9"/>
        </a:hlink>
        <a:folHlink>
          <a:srgbClr val="CC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rchitecture 9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FFCC00"/>
        </a:hlink>
        <a:folHlink>
          <a:srgbClr val="CC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rchitecture 10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009999"/>
        </a:hlink>
        <a:folHlink>
          <a:srgbClr val="CC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rchitecture 11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009999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rchitecture 12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009999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rchitecture 13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66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C00"/>
        </a:accent6>
        <a:hlink>
          <a:srgbClr val="00C5C0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rchitecture 14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5C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300"/>
        </a:accent6>
        <a:hlink>
          <a:srgbClr val="00C5C0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rchitecture 15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5C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300"/>
        </a:accent6>
        <a:hlink>
          <a:srgbClr val="10C8E1"/>
        </a:hlink>
        <a:folHlink>
          <a:srgbClr val="AA014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rchitecture 16">
        <a:dk1>
          <a:srgbClr val="000000"/>
        </a:dk1>
        <a:lt1>
          <a:srgbClr val="FFFFFF"/>
        </a:lt1>
        <a:dk2>
          <a:srgbClr val="0034FF"/>
        </a:dk2>
        <a:lt2>
          <a:srgbClr val="FDB605"/>
        </a:lt2>
        <a:accent1>
          <a:srgbClr val="66CC33"/>
        </a:accent1>
        <a:accent2>
          <a:srgbClr val="FF5C00"/>
        </a:accent2>
        <a:accent3>
          <a:srgbClr val="AAAEFF"/>
        </a:accent3>
        <a:accent4>
          <a:srgbClr val="DADADA"/>
        </a:accent4>
        <a:accent5>
          <a:srgbClr val="B8E2AD"/>
        </a:accent5>
        <a:accent6>
          <a:srgbClr val="E75300"/>
        </a:accent6>
        <a:hlink>
          <a:srgbClr val="10C8E1"/>
        </a:hlink>
        <a:folHlink>
          <a:srgbClr val="F3016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tel2019" id="{F192AA18-B242-4034-BA74-5EA8B7334DC8}" vid="{06AA8818-7DD6-4DE6-B222-69D763B68271}"/>
    </a:ext>
  </a:extLst>
</a:theme>
</file>

<file path=ppt/theme/theme3.xml><?xml version="1.0" encoding="utf-8"?>
<a:theme xmlns:a="http://schemas.openxmlformats.org/drawingml/2006/main" name="22_BasicWhite">
  <a:themeElements>
    <a:clrScheme name="Intel 2020 Colors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Intel 2020">
      <a:majorFont>
        <a:latin typeface="IntelOne Display Regular"/>
        <a:ea typeface="Helvetica Neue"/>
        <a:cs typeface="Helvetica Neue"/>
      </a:majorFont>
      <a:minorFont>
        <a:latin typeface="IntelOne Display Light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miter lim="400000"/>
        </a:ln>
      </a:spPr>
      <a:bodyPr lIns="0" tIns="0" rIns="0" bIns="0" anchor="ctr"/>
      <a:lstStyle>
        <a:defPPr algn="ctr" defTabSz="412750">
          <a:lnSpc>
            <a:spcPct val="100000"/>
          </a:lnSpc>
          <a:spcBef>
            <a:spcPts val="0"/>
          </a:spcBef>
          <a:defRPr sz="1600" dirty="0">
            <a:solidFill>
              <a:srgbClr val="FFFFFF"/>
            </a:solidFill>
            <a:latin typeface="+mj-lt"/>
            <a:ea typeface="Helvetica Neue Medium"/>
            <a:cs typeface="Helvetica Neue Medium"/>
            <a:sym typeface="Helvetica Neue Medium"/>
          </a:defRPr>
        </a:defPPr>
      </a:lst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smtClean="0">
            <a:ln>
              <a:noFill/>
            </a:ln>
            <a:solidFill>
              <a:schemeClr val="bg2"/>
            </a:solidFill>
            <a:effectLst/>
            <a:uFillTx/>
            <a:latin typeface="+mj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DPG QGS G1">
  <a:themeElements>
    <a:clrScheme name="intel2020-blue">
      <a:dk1>
        <a:srgbClr val="FFFFFF"/>
      </a:dk1>
      <a:lt1>
        <a:srgbClr val="525252"/>
      </a:lt1>
      <a:dk2>
        <a:srgbClr val="FFFFFF"/>
      </a:dk2>
      <a:lt2>
        <a:srgbClr val="004A86"/>
      </a:lt2>
      <a:accent1>
        <a:srgbClr val="0068B5"/>
      </a:accent1>
      <a:accent2>
        <a:srgbClr val="00C7FD"/>
      </a:accent2>
      <a:accent3>
        <a:srgbClr val="FEC91B"/>
      </a:accent3>
      <a:accent4>
        <a:srgbClr val="E96115"/>
      </a:accent4>
      <a:accent5>
        <a:srgbClr val="8F5DA2"/>
      </a:accent5>
      <a:accent6>
        <a:srgbClr val="8BAE46"/>
      </a:accent6>
      <a:hlink>
        <a:srgbClr val="00C7FD"/>
      </a:hlink>
      <a:folHlink>
        <a:srgbClr val="0068B5"/>
      </a:folHlink>
    </a:clrScheme>
    <a:fontScheme name="IntelOne">
      <a:majorFont>
        <a:latin typeface="IntelOne Display Light"/>
        <a:ea typeface="Helvetica Neue"/>
        <a:cs typeface="Helvetica Neue"/>
      </a:majorFont>
      <a:minorFont>
        <a:latin typeface="IntelOne Display Regular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3_BasicWhite">
  <a:themeElements>
    <a:clrScheme name="Custom 1">
      <a:dk1>
        <a:srgbClr val="FFFFFF"/>
      </a:dk1>
      <a:lt1>
        <a:srgbClr val="000000"/>
      </a:lt1>
      <a:dk2>
        <a:srgbClr val="525252"/>
      </a:dk2>
      <a:lt2>
        <a:srgbClr val="004A86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7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9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Intel_Internal_PPT_Template_White_Intel_Internal _PPT_Template_Final" id="{C3456016-2AA3-D34E-86BF-A1D609CAAC0C}" vid="{9A918FA0-80F6-F84A-9634-3248CA2F271A}"/>
    </a:ext>
  </a:extLst>
</a:theme>
</file>

<file path=ppt/theme/theme8.xml><?xml version="1.0" encoding="utf-8"?>
<a:theme xmlns:a="http://schemas.openxmlformats.org/drawingml/2006/main" name="30_BasicWhite">
  <a:themeElements>
    <a:clrScheme name="Custom 1">
      <a:dk1>
        <a:srgbClr val="FFFFFF"/>
      </a:dk1>
      <a:lt1>
        <a:srgbClr val="000000"/>
      </a:lt1>
      <a:dk2>
        <a:srgbClr val="525252"/>
      </a:dk2>
      <a:lt2>
        <a:srgbClr val="004A86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Intel_Internal _PPT_Template_Final_Blue.pptx" id="{8750B7C5-7717-4CC8-AC27-783A0E1BA29E}" vid="{6C183B76-2606-423B-9002-A64FA49A090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a623191-729b-438b-b29b-0cf020fc3ec8">
      <UserInfo>
        <DisplayName>Elert, Gabe</DisplayName>
        <AccountId>87</AccountId>
        <AccountType/>
      </UserInfo>
      <UserInfo>
        <DisplayName>Stratton, Steve</DisplayName>
        <AccountId>88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9C8FD6217CE478A85F4C71081CEDD" ma:contentTypeVersion="7" ma:contentTypeDescription="Create a new document." ma:contentTypeScope="" ma:versionID="9278d98185bc26eb72ac4c486eb630c1">
  <xsd:schema xmlns:xsd="http://www.w3.org/2001/XMLSchema" xmlns:xs="http://www.w3.org/2001/XMLSchema" xmlns:p="http://schemas.microsoft.com/office/2006/metadata/properties" xmlns:ns2="73f2516b-97d8-4258-bee1-a9bd9be64ca0" xmlns:ns3="ca623191-729b-438b-b29b-0cf020fc3ec8" targetNamespace="http://schemas.microsoft.com/office/2006/metadata/properties" ma:root="true" ma:fieldsID="cf59d0e9947ac5c96ecae9896d79abc5" ns2:_="" ns3:_="">
    <xsd:import namespace="73f2516b-97d8-4258-bee1-a9bd9be64ca0"/>
    <xsd:import namespace="ca623191-729b-438b-b29b-0cf020fc3e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2516b-97d8-4258-bee1-a9bd9be64c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23191-729b-438b-b29b-0cf020fc3ec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E350C3-CFD8-473D-9262-6BB3295284AA}">
  <ds:schemaRefs>
    <ds:schemaRef ds:uri="73f2516b-97d8-4258-bee1-a9bd9be64ca0"/>
    <ds:schemaRef ds:uri="ca623191-729b-438b-b29b-0cf020fc3e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2AFB1D4-A28B-488E-A051-D5E86E42BB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1E83BC-BF89-4658-A48A-FA81B8627650}">
  <ds:schemaRefs>
    <ds:schemaRef ds:uri="73f2516b-97d8-4258-bee1-a9bd9be64ca0"/>
    <ds:schemaRef ds:uri="ca623191-729b-438b-b29b-0cf020fc3e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2398</Words>
  <Application>Microsoft Macintosh PowerPoint</Application>
  <PresentationFormat>Widescreen</PresentationFormat>
  <Paragraphs>465</Paragraphs>
  <Slides>38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67" baseType="lpstr">
      <vt:lpstr>Harlow Solid Italic</vt:lpstr>
      <vt:lpstr>IntelOne Display Bold</vt:lpstr>
      <vt:lpstr>IntelOne Display Light</vt:lpstr>
      <vt:lpstr>IntelOne Display Medium</vt:lpstr>
      <vt:lpstr>IntelOne Display Regular</vt:lpstr>
      <vt:lpstr>Neo Sans Intel</vt:lpstr>
      <vt:lpstr>Neo Sans Intel Medium</vt:lpstr>
      <vt:lpstr>Arial</vt:lpstr>
      <vt:lpstr>Arial Narrow</vt:lpstr>
      <vt:lpstr>Broadway</vt:lpstr>
      <vt:lpstr>Calibri</vt:lpstr>
      <vt:lpstr>Gill Sans</vt:lpstr>
      <vt:lpstr>Helvetica</vt:lpstr>
      <vt:lpstr>Helvetica Neue Medium</vt:lpstr>
      <vt:lpstr>Intel Clear</vt:lpstr>
      <vt:lpstr>Intel Clear (Body)</vt:lpstr>
      <vt:lpstr>Intel Clear Light</vt:lpstr>
      <vt:lpstr>Intel Clear Pro</vt:lpstr>
      <vt:lpstr>Ravie</vt:lpstr>
      <vt:lpstr>Snap ITC</vt:lpstr>
      <vt:lpstr>Wingdings</vt:lpstr>
      <vt:lpstr>21_BasicWhite</vt:lpstr>
      <vt:lpstr>Intel2019</vt:lpstr>
      <vt:lpstr>22_BasicWhite</vt:lpstr>
      <vt:lpstr>DPG QGS G1</vt:lpstr>
      <vt:lpstr>23_BasicWhite</vt:lpstr>
      <vt:lpstr>27_BasicWhite</vt:lpstr>
      <vt:lpstr>29_BasicWhite</vt:lpstr>
      <vt:lpstr>30_BasicWhite</vt:lpstr>
      <vt:lpstr>PowerPoint Presentation</vt:lpstr>
      <vt:lpstr>PowerPoint Presentation</vt:lpstr>
      <vt:lpstr>PowerPoint Presentation</vt:lpstr>
      <vt:lpstr>Intel Optane Group is Delivering</vt:lpstr>
      <vt:lpstr>IOG Revenue Update</vt:lpstr>
      <vt:lpstr>IOG Revenue and Margin</vt:lpstr>
      <vt:lpstr>Optane Technology Success in the Cloud</vt:lpstr>
      <vt:lpstr>PowerPoint Presentation</vt:lpstr>
      <vt:lpstr>Looking Back…</vt:lpstr>
      <vt:lpstr>PowerPoint Presentation</vt:lpstr>
      <vt:lpstr>IOG 5 Year NDA Internal Roadmap</vt:lpstr>
      <vt:lpstr>IOG 5 Year NDA Internal Roadmap</vt:lpstr>
      <vt:lpstr>IOG 5 Year NDA Internal Roadmap</vt:lpstr>
      <vt:lpstr>IOG 5 Year NDA Internal Roadmap</vt:lpstr>
      <vt:lpstr>IOG 5 Year NDA Internal Roadmap</vt:lpstr>
      <vt:lpstr>Alder Stream Dual Port SSD</vt:lpstr>
      <vt:lpstr>2021 IOG PRQ Dates</vt:lpstr>
      <vt:lpstr>Looking Back…</vt:lpstr>
      <vt:lpstr>PowerPoint Presentation</vt:lpstr>
      <vt:lpstr>PowerPoint Presentation</vt:lpstr>
      <vt:lpstr>Optane SSD &amp; Client Hybrid SSD Teams</vt:lpstr>
      <vt:lpstr>PowerPoint Presentation</vt:lpstr>
      <vt:lpstr>CONGRATULATIONS TO DPG Culture Heroes!</vt:lpstr>
      <vt:lpstr>PowerPoint Presentation</vt:lpstr>
      <vt:lpstr>PowerPoint Presentation</vt:lpstr>
      <vt:lpstr>PowerPoint Presentation</vt:lpstr>
      <vt:lpstr>PowerPoint Presentation</vt:lpstr>
      <vt:lpstr>Alder Stream  product launch!</vt:lpstr>
      <vt:lpstr>Shift-left FPGA &amp; emulation platform  to support early FW &amp; ROM validation by 6 months</vt:lpstr>
      <vt:lpstr>Delivering robust final ICX Asynchronous  DRAM Refresh solution for Pmem</vt:lpstr>
      <vt:lpstr>Optane PMem Customer Debug Tool</vt:lpstr>
      <vt:lpstr>Guide Rock SMI Support</vt:lpstr>
      <vt:lpstr>High Rock ASIC Design Kick-off</vt:lpstr>
      <vt:lpstr>F68-F11X CMOS Tariff in-bound   Improvement project</vt:lpstr>
      <vt:lpstr>enabling atf CMOS  Yield, Reliability  &amp; Spec Compliance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Foley, Jon J</dc:creator>
  <cp:lastModifiedBy>Kau, Derchang</cp:lastModifiedBy>
  <cp:revision>12</cp:revision>
  <dcterms:created xsi:type="dcterms:W3CDTF">2020-09-21T20:53:10Z</dcterms:created>
  <dcterms:modified xsi:type="dcterms:W3CDTF">2021-03-01T22:41:58Z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0x010100F599C8FD6217CE478A85F4C71081CEDD</vt:lpwstr>
  </property>
</Properties>
</file>