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73" r:id="rId5"/>
    <p:sldId id="274" r:id="rId6"/>
    <p:sldId id="268" r:id="rId7"/>
    <p:sldId id="272" r:id="rId8"/>
    <p:sldId id="275" r:id="rId9"/>
    <p:sldId id="266" r:id="rId10"/>
    <p:sldId id="276" r:id="rId11"/>
    <p:sldId id="279" r:id="rId12"/>
    <p:sldId id="278" r:id="rId13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D6FF"/>
    <a:srgbClr val="EBEBEB"/>
    <a:srgbClr val="0064D2"/>
    <a:srgbClr val="86BE47"/>
    <a:srgbClr val="8AC349"/>
    <a:srgbClr val="0066FF"/>
    <a:srgbClr val="4985DF"/>
    <a:srgbClr val="0054B0"/>
    <a:srgbClr val="006FEA"/>
    <a:srgbClr val="0071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41" autoAdjust="0"/>
    <p:restoredTop sz="97376"/>
  </p:normalViewPr>
  <p:slideViewPr>
    <p:cSldViewPr>
      <p:cViewPr varScale="1">
        <p:scale>
          <a:sx n="101" d="100"/>
          <a:sy n="101" d="100"/>
        </p:scale>
        <p:origin x="664" y="18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C1F9FD40-FB53-3D4B-A40D-0D9EE1F111F4}"/>
    <pc:docChg chg="undo redo custSel addSld delSld modSld">
      <pc:chgData name="Kau, Derchang" userId="b9148588-e694-4445-9765-2c9aad6149ce" providerId="ADAL" clId="{C1F9FD40-FB53-3D4B-A40D-0D9EE1F111F4}" dt="2021-06-07T21:06:20.422" v="4913" actId="403"/>
      <pc:docMkLst>
        <pc:docMk/>
      </pc:docMkLst>
      <pc:sldChg chg="addSp modSp mod">
        <pc:chgData name="Kau, Derchang" userId="b9148588-e694-4445-9765-2c9aad6149ce" providerId="ADAL" clId="{C1F9FD40-FB53-3D4B-A40D-0D9EE1F111F4}" dt="2021-06-07T21:02:20.209" v="4812" actId="20577"/>
        <pc:sldMkLst>
          <pc:docMk/>
          <pc:sldMk cId="374151734" sldId="266"/>
        </pc:sldMkLst>
        <pc:spChg chg="mod">
          <ac:chgData name="Kau, Derchang" userId="b9148588-e694-4445-9765-2c9aad6149ce" providerId="ADAL" clId="{C1F9FD40-FB53-3D4B-A40D-0D9EE1F111F4}" dt="2021-06-07T21:02:20.209" v="4812" actId="20577"/>
          <ac:spMkLst>
            <pc:docMk/>
            <pc:sldMk cId="374151734" sldId="266"/>
            <ac:spMk id="3" creationId="{B8D3EBED-A4E8-7246-AE9C-742172EA4E17}"/>
          </ac:spMkLst>
        </pc:spChg>
        <pc:graphicFrameChg chg="add mod">
          <ac:chgData name="Kau, Derchang" userId="b9148588-e694-4445-9765-2c9aad6149ce" providerId="ADAL" clId="{C1F9FD40-FB53-3D4B-A40D-0D9EE1F111F4}" dt="2021-06-04T09:04:20.035" v="4162" actId="1076"/>
          <ac:graphicFrameMkLst>
            <pc:docMk/>
            <pc:sldMk cId="374151734" sldId="266"/>
            <ac:graphicFrameMk id="4" creationId="{B12A6D2A-8D16-7842-AD16-B07A9249D739}"/>
          </ac:graphicFrameMkLst>
        </pc:graphicFrameChg>
      </pc:sldChg>
      <pc:sldChg chg="modSp mod">
        <pc:chgData name="Kau, Derchang" userId="b9148588-e694-4445-9765-2c9aad6149ce" providerId="ADAL" clId="{C1F9FD40-FB53-3D4B-A40D-0D9EE1F111F4}" dt="2021-06-03T21:21:34.859" v="1352" actId="20577"/>
        <pc:sldMkLst>
          <pc:docMk/>
          <pc:sldMk cId="720059293" sldId="268"/>
        </pc:sldMkLst>
        <pc:spChg chg="mod">
          <ac:chgData name="Kau, Derchang" userId="b9148588-e694-4445-9765-2c9aad6149ce" providerId="ADAL" clId="{C1F9FD40-FB53-3D4B-A40D-0D9EE1F111F4}" dt="2021-06-03T21:21:34.859" v="1352" actId="20577"/>
          <ac:spMkLst>
            <pc:docMk/>
            <pc:sldMk cId="720059293" sldId="268"/>
            <ac:spMk id="5" creationId="{AB95C90A-0F84-D244-A525-8A2FC5EF1D30}"/>
          </ac:spMkLst>
        </pc:spChg>
        <pc:spChg chg="mod">
          <ac:chgData name="Kau, Derchang" userId="b9148588-e694-4445-9765-2c9aad6149ce" providerId="ADAL" clId="{C1F9FD40-FB53-3D4B-A40D-0D9EE1F111F4}" dt="2021-06-03T21:11:44.979" v="1111" actId="20577"/>
          <ac:spMkLst>
            <pc:docMk/>
            <pc:sldMk cId="720059293" sldId="268"/>
            <ac:spMk id="8" creationId="{AFF96A49-233B-454C-8B5C-37291FFC984F}"/>
          </ac:spMkLst>
        </pc:spChg>
      </pc:sldChg>
      <pc:sldChg chg="addSp modSp mod">
        <pc:chgData name="Kau, Derchang" userId="b9148588-e694-4445-9765-2c9aad6149ce" providerId="ADAL" clId="{C1F9FD40-FB53-3D4B-A40D-0D9EE1F111F4}" dt="2021-06-03T21:33:47.360" v="1490" actId="1076"/>
        <pc:sldMkLst>
          <pc:docMk/>
          <pc:sldMk cId="3479891895" sldId="272"/>
        </pc:sldMkLst>
        <pc:spChg chg="mod">
          <ac:chgData name="Kau, Derchang" userId="b9148588-e694-4445-9765-2c9aad6149ce" providerId="ADAL" clId="{C1F9FD40-FB53-3D4B-A40D-0D9EE1F111F4}" dt="2021-06-03T21:33:47.360" v="1490" actId="1076"/>
          <ac:spMkLst>
            <pc:docMk/>
            <pc:sldMk cId="3479891895" sldId="272"/>
            <ac:spMk id="2" creationId="{62B88304-B705-244F-BB0B-533E40DA144D}"/>
          </ac:spMkLst>
        </pc:spChg>
        <pc:spChg chg="mod">
          <ac:chgData name="Kau, Derchang" userId="b9148588-e694-4445-9765-2c9aad6149ce" providerId="ADAL" clId="{C1F9FD40-FB53-3D4B-A40D-0D9EE1F111F4}" dt="2021-06-03T21:32:52.228" v="1484" actId="113"/>
          <ac:spMkLst>
            <pc:docMk/>
            <pc:sldMk cId="3479891895" sldId="272"/>
            <ac:spMk id="11" creationId="{B8E8754B-CFB3-674B-B448-11058F639ED2}"/>
          </ac:spMkLst>
        </pc:spChg>
        <pc:spChg chg="add mod">
          <ac:chgData name="Kau, Derchang" userId="b9148588-e694-4445-9765-2c9aad6149ce" providerId="ADAL" clId="{C1F9FD40-FB53-3D4B-A40D-0D9EE1F111F4}" dt="2021-06-03T21:32:44.875" v="1482" actId="113"/>
          <ac:spMkLst>
            <pc:docMk/>
            <pc:sldMk cId="3479891895" sldId="272"/>
            <ac:spMk id="12" creationId="{ADA2E693-0130-8C4C-AC13-8460DB2647FE}"/>
          </ac:spMkLst>
        </pc:spChg>
        <pc:spChg chg="mod">
          <ac:chgData name="Kau, Derchang" userId="b9148588-e694-4445-9765-2c9aad6149ce" providerId="ADAL" clId="{C1F9FD40-FB53-3D4B-A40D-0D9EE1F111F4}" dt="2021-06-03T21:32:49.220" v="1483" actId="113"/>
          <ac:spMkLst>
            <pc:docMk/>
            <pc:sldMk cId="3479891895" sldId="272"/>
            <ac:spMk id="13" creationId="{70F6CF8B-E1A3-F14A-9C10-F7EE4AF57D0A}"/>
          </ac:spMkLst>
        </pc:spChg>
        <pc:spChg chg="mod">
          <ac:chgData name="Kau, Derchang" userId="b9148588-e694-4445-9765-2c9aad6149ce" providerId="ADAL" clId="{C1F9FD40-FB53-3D4B-A40D-0D9EE1F111F4}" dt="2021-06-03T21:27:26.306" v="1363" actId="1035"/>
          <ac:spMkLst>
            <pc:docMk/>
            <pc:sldMk cId="3479891895" sldId="272"/>
            <ac:spMk id="17" creationId="{10A85865-4353-7D4A-8B79-915257CF51E0}"/>
          </ac:spMkLst>
        </pc:spChg>
        <pc:spChg chg="mod">
          <ac:chgData name="Kau, Derchang" userId="b9148588-e694-4445-9765-2c9aad6149ce" providerId="ADAL" clId="{C1F9FD40-FB53-3D4B-A40D-0D9EE1F111F4}" dt="2021-06-03T21:27:26.306" v="1363" actId="1035"/>
          <ac:spMkLst>
            <pc:docMk/>
            <pc:sldMk cId="3479891895" sldId="272"/>
            <ac:spMk id="21" creationId="{08446CA1-77C9-CD4B-8A12-3833A978010A}"/>
          </ac:spMkLst>
        </pc:spChg>
        <pc:spChg chg="add mod">
          <ac:chgData name="Kau, Derchang" userId="b9148588-e694-4445-9765-2c9aad6149ce" providerId="ADAL" clId="{C1F9FD40-FB53-3D4B-A40D-0D9EE1F111F4}" dt="2021-06-03T21:32:44.875" v="1482" actId="113"/>
          <ac:spMkLst>
            <pc:docMk/>
            <pc:sldMk cId="3479891895" sldId="272"/>
            <ac:spMk id="22" creationId="{A20F8459-B491-9D4A-8B44-EA3BE2986AFC}"/>
          </ac:spMkLst>
        </pc:spChg>
        <pc:grpChg chg="mod">
          <ac:chgData name="Kau, Derchang" userId="b9148588-e694-4445-9765-2c9aad6149ce" providerId="ADAL" clId="{C1F9FD40-FB53-3D4B-A40D-0D9EE1F111F4}" dt="2021-06-03T21:27:26.306" v="1363" actId="1035"/>
          <ac:grpSpMkLst>
            <pc:docMk/>
            <pc:sldMk cId="3479891895" sldId="272"/>
            <ac:grpSpMk id="3" creationId="{C668ECFA-C52E-6744-A5AB-D42497AFBDE0}"/>
          </ac:grpSpMkLst>
        </pc:grpChg>
        <pc:grpChg chg="mod">
          <ac:chgData name="Kau, Derchang" userId="b9148588-e694-4445-9765-2c9aad6149ce" providerId="ADAL" clId="{C1F9FD40-FB53-3D4B-A40D-0D9EE1F111F4}" dt="2021-06-03T21:27:26.306" v="1363" actId="1035"/>
          <ac:grpSpMkLst>
            <pc:docMk/>
            <pc:sldMk cId="3479891895" sldId="272"/>
            <ac:grpSpMk id="7" creationId="{993B31E6-68B3-5847-B270-FD5E986256AD}"/>
          </ac:grpSpMkLst>
        </pc:grpChg>
        <pc:grpChg chg="mod">
          <ac:chgData name="Kau, Derchang" userId="b9148588-e694-4445-9765-2c9aad6149ce" providerId="ADAL" clId="{C1F9FD40-FB53-3D4B-A40D-0D9EE1F111F4}" dt="2021-06-03T21:27:26.306" v="1363" actId="1035"/>
          <ac:grpSpMkLst>
            <pc:docMk/>
            <pc:sldMk cId="3479891895" sldId="272"/>
            <ac:grpSpMk id="16" creationId="{CDD4CA72-0806-7A47-82BA-5F6CC7D335F5}"/>
          </ac:grpSpMkLst>
        </pc:grpChg>
        <pc:grpChg chg="mod">
          <ac:chgData name="Kau, Derchang" userId="b9148588-e694-4445-9765-2c9aad6149ce" providerId="ADAL" clId="{C1F9FD40-FB53-3D4B-A40D-0D9EE1F111F4}" dt="2021-06-03T21:27:26.306" v="1363" actId="1035"/>
          <ac:grpSpMkLst>
            <pc:docMk/>
            <pc:sldMk cId="3479891895" sldId="272"/>
            <ac:grpSpMk id="18" creationId="{86E6983E-B435-1A4B-9232-5F3DFC234ABC}"/>
          </ac:grpSpMkLst>
        </pc:grpChg>
      </pc:sldChg>
      <pc:sldChg chg="modSp mod modClrScheme chgLayout">
        <pc:chgData name="Kau, Derchang" userId="b9148588-e694-4445-9765-2c9aad6149ce" providerId="ADAL" clId="{C1F9FD40-FB53-3D4B-A40D-0D9EE1F111F4}" dt="2021-06-03T23:16:47.395" v="3055" actId="404"/>
        <pc:sldMkLst>
          <pc:docMk/>
          <pc:sldMk cId="1405898255" sldId="273"/>
        </pc:sldMkLst>
        <pc:spChg chg="mod ord">
          <ac:chgData name="Kau, Derchang" userId="b9148588-e694-4445-9765-2c9aad6149ce" providerId="ADAL" clId="{C1F9FD40-FB53-3D4B-A40D-0D9EE1F111F4}" dt="2021-06-03T21:17:01.570" v="1245" actId="700"/>
          <ac:spMkLst>
            <pc:docMk/>
            <pc:sldMk cId="1405898255" sldId="273"/>
            <ac:spMk id="2" creationId="{E555D7CA-42E5-DC47-B806-98D0C9C7EB1A}"/>
          </ac:spMkLst>
        </pc:spChg>
        <pc:spChg chg="mod ord">
          <ac:chgData name="Kau, Derchang" userId="b9148588-e694-4445-9765-2c9aad6149ce" providerId="ADAL" clId="{C1F9FD40-FB53-3D4B-A40D-0D9EE1F111F4}" dt="2021-06-03T23:16:47.395" v="3055" actId="404"/>
          <ac:spMkLst>
            <pc:docMk/>
            <pc:sldMk cId="1405898255" sldId="273"/>
            <ac:spMk id="3" creationId="{0375E78D-8B91-2648-BC37-5C9FD24A0121}"/>
          </ac:spMkLst>
        </pc:spChg>
        <pc:spChg chg="mod ord">
          <ac:chgData name="Kau, Derchang" userId="b9148588-e694-4445-9765-2c9aad6149ce" providerId="ADAL" clId="{C1F9FD40-FB53-3D4B-A40D-0D9EE1F111F4}" dt="2021-06-03T21:34:37.336" v="1506" actId="20577"/>
          <ac:spMkLst>
            <pc:docMk/>
            <pc:sldMk cId="1405898255" sldId="273"/>
            <ac:spMk id="4" creationId="{29EEA8C0-D0A9-9743-83B1-54CE9E0F0E51}"/>
          </ac:spMkLst>
        </pc:spChg>
      </pc:sldChg>
      <pc:sldChg chg="modSp new mod">
        <pc:chgData name="Kau, Derchang" userId="b9148588-e694-4445-9765-2c9aad6149ce" providerId="ADAL" clId="{C1F9FD40-FB53-3D4B-A40D-0D9EE1F111F4}" dt="2021-06-07T21:06:20.422" v="4913" actId="403"/>
        <pc:sldMkLst>
          <pc:docMk/>
          <pc:sldMk cId="2307697726" sldId="274"/>
        </pc:sldMkLst>
        <pc:spChg chg="mod">
          <ac:chgData name="Kau, Derchang" userId="b9148588-e694-4445-9765-2c9aad6149ce" providerId="ADAL" clId="{C1F9FD40-FB53-3D4B-A40D-0D9EE1F111F4}" dt="2021-06-03T21:02:35.057" v="1005" actId="20577"/>
          <ac:spMkLst>
            <pc:docMk/>
            <pc:sldMk cId="2307697726" sldId="274"/>
            <ac:spMk id="2" creationId="{4CD9A180-7180-2A46-A5FC-D15D59941724}"/>
          </ac:spMkLst>
        </pc:spChg>
        <pc:spChg chg="mod">
          <ac:chgData name="Kau, Derchang" userId="b9148588-e694-4445-9765-2c9aad6149ce" providerId="ADAL" clId="{C1F9FD40-FB53-3D4B-A40D-0D9EE1F111F4}" dt="2021-06-07T21:06:20.422" v="4913" actId="403"/>
          <ac:spMkLst>
            <pc:docMk/>
            <pc:sldMk cId="2307697726" sldId="274"/>
            <ac:spMk id="3" creationId="{C15F3B90-1E37-1945-AF30-52383528C151}"/>
          </ac:spMkLst>
        </pc:spChg>
      </pc:sldChg>
      <pc:sldChg chg="addSp modSp new mod modClrScheme chgLayout">
        <pc:chgData name="Kau, Derchang" userId="b9148588-e694-4445-9765-2c9aad6149ce" providerId="ADAL" clId="{C1F9FD40-FB53-3D4B-A40D-0D9EE1F111F4}" dt="2021-06-07T20:59:58.162" v="4774" actId="20577"/>
        <pc:sldMkLst>
          <pc:docMk/>
          <pc:sldMk cId="735947577" sldId="275"/>
        </pc:sldMkLst>
        <pc:spChg chg="mod ord">
          <ac:chgData name="Kau, Derchang" userId="b9148588-e694-4445-9765-2c9aad6149ce" providerId="ADAL" clId="{C1F9FD40-FB53-3D4B-A40D-0D9EE1F111F4}" dt="2021-06-03T23:31:51.942" v="3150" actId="20577"/>
          <ac:spMkLst>
            <pc:docMk/>
            <pc:sldMk cId="735947577" sldId="275"/>
            <ac:spMk id="2" creationId="{EE8B0D20-40D6-A84B-A188-6A096931AC67}"/>
          </ac:spMkLst>
        </pc:spChg>
        <pc:spChg chg="add mod ord">
          <ac:chgData name="Kau, Derchang" userId="b9148588-e694-4445-9765-2c9aad6149ce" providerId="ADAL" clId="{C1F9FD40-FB53-3D4B-A40D-0D9EE1F111F4}" dt="2021-06-07T20:59:58.162" v="4774" actId="20577"/>
          <ac:spMkLst>
            <pc:docMk/>
            <pc:sldMk cId="735947577" sldId="275"/>
            <ac:spMk id="3" creationId="{BE54DCEE-7214-7F41-967A-25C88FC1B2EB}"/>
          </ac:spMkLst>
        </pc:spChg>
      </pc:sldChg>
      <pc:sldChg chg="addSp delSp modSp new mod modClrScheme chgLayout">
        <pc:chgData name="Kau, Derchang" userId="b9148588-e694-4445-9765-2c9aad6149ce" providerId="ADAL" clId="{C1F9FD40-FB53-3D4B-A40D-0D9EE1F111F4}" dt="2021-06-04T08:52:08.896" v="3933" actId="20577"/>
        <pc:sldMkLst>
          <pc:docMk/>
          <pc:sldMk cId="871814363" sldId="276"/>
        </pc:sldMkLst>
        <pc:spChg chg="del mod ord">
          <ac:chgData name="Kau, Derchang" userId="b9148588-e694-4445-9765-2c9aad6149ce" providerId="ADAL" clId="{C1F9FD40-FB53-3D4B-A40D-0D9EE1F111F4}" dt="2021-06-03T23:24:37.501" v="3081" actId="700"/>
          <ac:spMkLst>
            <pc:docMk/>
            <pc:sldMk cId="871814363" sldId="276"/>
            <ac:spMk id="2" creationId="{5B2F8185-72F4-2B4A-A68A-9CB9620C62BC}"/>
          </ac:spMkLst>
        </pc:spChg>
        <pc:spChg chg="del mod ord">
          <ac:chgData name="Kau, Derchang" userId="b9148588-e694-4445-9765-2c9aad6149ce" providerId="ADAL" clId="{C1F9FD40-FB53-3D4B-A40D-0D9EE1F111F4}" dt="2021-06-03T23:24:37.501" v="3081" actId="700"/>
          <ac:spMkLst>
            <pc:docMk/>
            <pc:sldMk cId="871814363" sldId="276"/>
            <ac:spMk id="3" creationId="{14A021B5-FA26-7A49-8101-1486CB57D4EF}"/>
          </ac:spMkLst>
        </pc:spChg>
        <pc:spChg chg="add mod ord">
          <ac:chgData name="Kau, Derchang" userId="b9148588-e694-4445-9765-2c9aad6149ce" providerId="ADAL" clId="{C1F9FD40-FB53-3D4B-A40D-0D9EE1F111F4}" dt="2021-06-04T08:52:08.896" v="3933" actId="20577"/>
          <ac:spMkLst>
            <pc:docMk/>
            <pc:sldMk cId="871814363" sldId="276"/>
            <ac:spMk id="4" creationId="{CDDE0D06-DE96-1A41-9644-C1316069DB11}"/>
          </ac:spMkLst>
        </pc:spChg>
        <pc:spChg chg="add mod ord">
          <ac:chgData name="Kau, Derchang" userId="b9148588-e694-4445-9765-2c9aad6149ce" providerId="ADAL" clId="{C1F9FD40-FB53-3D4B-A40D-0D9EE1F111F4}" dt="2021-06-03T23:24:37.501" v="3081" actId="700"/>
          <ac:spMkLst>
            <pc:docMk/>
            <pc:sldMk cId="871814363" sldId="276"/>
            <ac:spMk id="5" creationId="{C5908C4C-C7EF-9D47-A7B9-27B9EE6D9A1C}"/>
          </ac:spMkLst>
        </pc:spChg>
      </pc:sldChg>
      <pc:sldChg chg="addSp delSp modSp new del mod">
        <pc:chgData name="Kau, Derchang" userId="b9148588-e694-4445-9765-2c9aad6149ce" providerId="ADAL" clId="{C1F9FD40-FB53-3D4B-A40D-0D9EE1F111F4}" dt="2021-06-04T08:56:49.119" v="3975" actId="2696"/>
        <pc:sldMkLst>
          <pc:docMk/>
          <pc:sldMk cId="3415868175" sldId="277"/>
        </pc:sldMkLst>
        <pc:spChg chg="add del mod">
          <ac:chgData name="Kau, Derchang" userId="b9148588-e694-4445-9765-2c9aad6149ce" providerId="ADAL" clId="{C1F9FD40-FB53-3D4B-A40D-0D9EE1F111F4}" dt="2021-06-04T08:50:59.655" v="3919" actId="5793"/>
          <ac:spMkLst>
            <pc:docMk/>
            <pc:sldMk cId="3415868175" sldId="277"/>
            <ac:spMk id="3" creationId="{06E0807B-8EA5-9C47-BCA0-2D131226D952}"/>
          </ac:spMkLst>
        </pc:spChg>
        <pc:spChg chg="add del mod">
          <ac:chgData name="Kau, Derchang" userId="b9148588-e694-4445-9765-2c9aad6149ce" providerId="ADAL" clId="{C1F9FD40-FB53-3D4B-A40D-0D9EE1F111F4}" dt="2021-06-03T23:25:39.815" v="3123"/>
          <ac:spMkLst>
            <pc:docMk/>
            <pc:sldMk cId="3415868175" sldId="277"/>
            <ac:spMk id="4" creationId="{5A6C81D5-B9E7-3E4F-8A15-B8AC2177ABDC}"/>
          </ac:spMkLst>
        </pc:spChg>
        <pc:spChg chg="add del mod">
          <ac:chgData name="Kau, Derchang" userId="b9148588-e694-4445-9765-2c9aad6149ce" providerId="ADAL" clId="{C1F9FD40-FB53-3D4B-A40D-0D9EE1F111F4}" dt="2021-06-03T23:26:08.450" v="3126"/>
          <ac:spMkLst>
            <pc:docMk/>
            <pc:sldMk cId="3415868175" sldId="277"/>
            <ac:spMk id="5" creationId="{CF235A92-89C2-D44D-BEC9-4D0E64BA532A}"/>
          </ac:spMkLst>
        </pc:spChg>
        <pc:spChg chg="add del mod">
          <ac:chgData name="Kau, Derchang" userId="b9148588-e694-4445-9765-2c9aad6149ce" providerId="ADAL" clId="{C1F9FD40-FB53-3D4B-A40D-0D9EE1F111F4}" dt="2021-06-03T23:26:19.169" v="3128"/>
          <ac:spMkLst>
            <pc:docMk/>
            <pc:sldMk cId="3415868175" sldId="277"/>
            <ac:spMk id="6" creationId="{8A76159C-44A6-1B49-9336-F67DC26E4B40}"/>
          </ac:spMkLst>
        </pc:spChg>
        <pc:spChg chg="add del">
          <ac:chgData name="Kau, Derchang" userId="b9148588-e694-4445-9765-2c9aad6149ce" providerId="ADAL" clId="{C1F9FD40-FB53-3D4B-A40D-0D9EE1F111F4}" dt="2021-06-04T08:50:47.964" v="3912"/>
          <ac:spMkLst>
            <pc:docMk/>
            <pc:sldMk cId="3415868175" sldId="277"/>
            <ac:spMk id="7" creationId="{01B4CB9C-F6F5-934B-8FD7-23DABB751055}"/>
          </ac:spMkLst>
        </pc:spChg>
      </pc:sldChg>
      <pc:sldChg chg="addSp delSp modSp new mod modClrScheme chgLayout">
        <pc:chgData name="Kau, Derchang" userId="b9148588-e694-4445-9765-2c9aad6149ce" providerId="ADAL" clId="{C1F9FD40-FB53-3D4B-A40D-0D9EE1F111F4}" dt="2021-06-04T08:59:13.900" v="4002" actId="20577"/>
        <pc:sldMkLst>
          <pc:docMk/>
          <pc:sldMk cId="413636516" sldId="278"/>
        </pc:sldMkLst>
        <pc:spChg chg="mod ord">
          <ac:chgData name="Kau, Derchang" userId="b9148588-e694-4445-9765-2c9aad6149ce" providerId="ADAL" clId="{C1F9FD40-FB53-3D4B-A40D-0D9EE1F111F4}" dt="2021-06-04T08:58:38.068" v="3989" actId="700"/>
          <ac:spMkLst>
            <pc:docMk/>
            <pc:sldMk cId="413636516" sldId="278"/>
            <ac:spMk id="2" creationId="{E0F0BF60-8120-B04C-BEE2-A223DD9983E5}"/>
          </ac:spMkLst>
        </pc:spChg>
        <pc:spChg chg="del">
          <ac:chgData name="Kau, Derchang" userId="b9148588-e694-4445-9765-2c9aad6149ce" providerId="ADAL" clId="{C1F9FD40-FB53-3D4B-A40D-0D9EE1F111F4}" dt="2021-06-04T08:51:43.580" v="3922"/>
          <ac:spMkLst>
            <pc:docMk/>
            <pc:sldMk cId="413636516" sldId="278"/>
            <ac:spMk id="3" creationId="{5AAF840E-D177-E945-890C-A04605A9418B}"/>
          </ac:spMkLst>
        </pc:spChg>
        <pc:spChg chg="add del mod ord">
          <ac:chgData name="Kau, Derchang" userId="b9148588-e694-4445-9765-2c9aad6149ce" providerId="ADAL" clId="{C1F9FD40-FB53-3D4B-A40D-0D9EE1F111F4}" dt="2021-06-04T08:58:30.322" v="3987" actId="478"/>
          <ac:spMkLst>
            <pc:docMk/>
            <pc:sldMk cId="413636516" sldId="278"/>
            <ac:spMk id="4" creationId="{A6B272DE-95D4-2F45-A36E-01C0BA78A1C8}"/>
          </ac:spMkLst>
        </pc:spChg>
        <pc:spChg chg="add del mod ord">
          <ac:chgData name="Kau, Derchang" userId="b9148588-e694-4445-9765-2c9aad6149ce" providerId="ADAL" clId="{C1F9FD40-FB53-3D4B-A40D-0D9EE1F111F4}" dt="2021-06-04T08:58:14.708" v="3984" actId="700"/>
          <ac:spMkLst>
            <pc:docMk/>
            <pc:sldMk cId="413636516" sldId="278"/>
            <ac:spMk id="5" creationId="{AF891B29-881E-7640-8543-ECBEF2DBD79A}"/>
          </ac:spMkLst>
        </pc:spChg>
        <pc:spChg chg="add del mod ord">
          <ac:chgData name="Kau, Derchang" userId="b9148588-e694-4445-9765-2c9aad6149ce" providerId="ADAL" clId="{C1F9FD40-FB53-3D4B-A40D-0D9EE1F111F4}" dt="2021-06-04T08:58:38.068" v="3989" actId="700"/>
          <ac:spMkLst>
            <pc:docMk/>
            <pc:sldMk cId="413636516" sldId="278"/>
            <ac:spMk id="6" creationId="{87B1AA13-641C-8243-8F17-0384107736AF}"/>
          </ac:spMkLst>
        </pc:spChg>
        <pc:spChg chg="add mod ord">
          <ac:chgData name="Kau, Derchang" userId="b9148588-e694-4445-9765-2c9aad6149ce" providerId="ADAL" clId="{C1F9FD40-FB53-3D4B-A40D-0D9EE1F111F4}" dt="2021-06-04T08:59:13.900" v="4002" actId="20577"/>
          <ac:spMkLst>
            <pc:docMk/>
            <pc:sldMk cId="413636516" sldId="278"/>
            <ac:spMk id="7" creationId="{B00419B3-2E82-B840-A9E8-036E4E699F44}"/>
          </ac:spMkLst>
        </pc:spChg>
      </pc:sldChg>
      <pc:sldChg chg="addSp modSp new del mod">
        <pc:chgData name="Kau, Derchang" userId="b9148588-e694-4445-9765-2c9aad6149ce" providerId="ADAL" clId="{C1F9FD40-FB53-3D4B-A40D-0D9EE1F111F4}" dt="2021-06-04T08:48:45.487" v="3812" actId="2696"/>
        <pc:sldMkLst>
          <pc:docMk/>
          <pc:sldMk cId="1802334937" sldId="278"/>
        </pc:sldMkLst>
        <pc:spChg chg="mod">
          <ac:chgData name="Kau, Derchang" userId="b9148588-e694-4445-9765-2c9aad6149ce" providerId="ADAL" clId="{C1F9FD40-FB53-3D4B-A40D-0D9EE1F111F4}" dt="2021-06-04T00:16:35.370" v="3393" actId="20577"/>
          <ac:spMkLst>
            <pc:docMk/>
            <pc:sldMk cId="1802334937" sldId="278"/>
            <ac:spMk id="3" creationId="{AE1225D3-1F0C-C64F-BCDE-20E12F87E854}"/>
          </ac:spMkLst>
        </pc:spChg>
        <pc:picChg chg="add mod">
          <ac:chgData name="Kau, Derchang" userId="b9148588-e694-4445-9765-2c9aad6149ce" providerId="ADAL" clId="{C1F9FD40-FB53-3D4B-A40D-0D9EE1F111F4}" dt="2021-06-04T00:55:55.798" v="3528" actId="1076"/>
          <ac:picMkLst>
            <pc:docMk/>
            <pc:sldMk cId="1802334937" sldId="278"/>
            <ac:picMk id="4" creationId="{94F443D2-9916-564F-9014-C1FAFC506E04}"/>
          </ac:picMkLst>
        </pc:picChg>
      </pc:sldChg>
      <pc:sldChg chg="addSp delSp modSp new mod modClrScheme chgLayout">
        <pc:chgData name="Kau, Derchang" userId="b9148588-e694-4445-9765-2c9aad6149ce" providerId="ADAL" clId="{C1F9FD40-FB53-3D4B-A40D-0D9EE1F111F4}" dt="2021-06-04T08:57:34.599" v="3979" actId="255"/>
        <pc:sldMkLst>
          <pc:docMk/>
          <pc:sldMk cId="1670602826" sldId="279"/>
        </pc:sldMkLst>
        <pc:spChg chg="mod ord">
          <ac:chgData name="Kau, Derchang" userId="b9148588-e694-4445-9765-2c9aad6149ce" providerId="ADAL" clId="{C1F9FD40-FB53-3D4B-A40D-0D9EE1F111F4}" dt="2021-06-04T08:55:08.430" v="3971" actId="700"/>
          <ac:spMkLst>
            <pc:docMk/>
            <pc:sldMk cId="1670602826" sldId="279"/>
            <ac:spMk id="2" creationId="{3CC11EDC-8518-9E4E-A3FD-D4633DAB3809}"/>
          </ac:spMkLst>
        </pc:spChg>
        <pc:spChg chg="add del">
          <ac:chgData name="Kau, Derchang" userId="b9148588-e694-4445-9765-2c9aad6149ce" providerId="ADAL" clId="{C1F9FD40-FB53-3D4B-A40D-0D9EE1F111F4}" dt="2021-06-04T08:53:40.469" v="3939"/>
          <ac:spMkLst>
            <pc:docMk/>
            <pc:sldMk cId="1670602826" sldId="279"/>
            <ac:spMk id="3" creationId="{250D3ADE-B451-9B4A-827C-DF40FBEEE581}"/>
          </ac:spMkLst>
        </pc:spChg>
        <pc:spChg chg="add del mod">
          <ac:chgData name="Kau, Derchang" userId="b9148588-e694-4445-9765-2c9aad6149ce" providerId="ADAL" clId="{C1F9FD40-FB53-3D4B-A40D-0D9EE1F111F4}" dt="2021-06-04T08:53:28.445" v="3938"/>
          <ac:spMkLst>
            <pc:docMk/>
            <pc:sldMk cId="1670602826" sldId="279"/>
            <ac:spMk id="4" creationId="{60CCC1BD-8195-7A4F-AE6F-826289D528CD}"/>
          </ac:spMkLst>
        </pc:spChg>
        <pc:spChg chg="add del mod ord">
          <ac:chgData name="Kau, Derchang" userId="b9148588-e694-4445-9765-2c9aad6149ce" providerId="ADAL" clId="{C1F9FD40-FB53-3D4B-A40D-0D9EE1F111F4}" dt="2021-06-04T08:55:06.657" v="3970" actId="700"/>
          <ac:spMkLst>
            <pc:docMk/>
            <pc:sldMk cId="1670602826" sldId="279"/>
            <ac:spMk id="5" creationId="{D838ECA2-D16F-EA4A-8B8F-3D8811017241}"/>
          </ac:spMkLst>
        </pc:spChg>
        <pc:spChg chg="add del mod ord">
          <ac:chgData name="Kau, Derchang" userId="b9148588-e694-4445-9765-2c9aad6149ce" providerId="ADAL" clId="{C1F9FD40-FB53-3D4B-A40D-0D9EE1F111F4}" dt="2021-06-04T08:54:49.436" v="3967" actId="478"/>
          <ac:spMkLst>
            <pc:docMk/>
            <pc:sldMk cId="1670602826" sldId="279"/>
            <ac:spMk id="6" creationId="{4E4D7D0B-C4CA-BE45-9FBD-16F80FAA61BF}"/>
          </ac:spMkLst>
        </pc:spChg>
        <pc:spChg chg="add del mod ord">
          <ac:chgData name="Kau, Derchang" userId="b9148588-e694-4445-9765-2c9aad6149ce" providerId="ADAL" clId="{C1F9FD40-FB53-3D4B-A40D-0D9EE1F111F4}" dt="2021-06-04T08:55:08.430" v="3971" actId="700"/>
          <ac:spMkLst>
            <pc:docMk/>
            <pc:sldMk cId="1670602826" sldId="279"/>
            <ac:spMk id="7" creationId="{A81E4DBD-DDCF-F448-A472-FA274A94D9F1}"/>
          </ac:spMkLst>
        </pc:spChg>
        <pc:spChg chg="add del mod ord">
          <ac:chgData name="Kau, Derchang" userId="b9148588-e694-4445-9765-2c9aad6149ce" providerId="ADAL" clId="{C1F9FD40-FB53-3D4B-A40D-0D9EE1F111F4}" dt="2021-06-04T08:55:08.430" v="3971" actId="700"/>
          <ac:spMkLst>
            <pc:docMk/>
            <pc:sldMk cId="1670602826" sldId="279"/>
            <ac:spMk id="8" creationId="{FCD495EA-C7E4-404C-BC67-9CDDF928CFFD}"/>
          </ac:spMkLst>
        </pc:spChg>
        <pc:spChg chg="add mod ord">
          <ac:chgData name="Kau, Derchang" userId="b9148588-e694-4445-9765-2c9aad6149ce" providerId="ADAL" clId="{C1F9FD40-FB53-3D4B-A40D-0D9EE1F111F4}" dt="2021-06-04T08:57:34.599" v="3979" actId="255"/>
          <ac:spMkLst>
            <pc:docMk/>
            <pc:sldMk cId="1670602826" sldId="279"/>
            <ac:spMk id="9" creationId="{81DBC8F3-9412-F14A-8BEA-E2B0E6C9E14D}"/>
          </ac:spMkLst>
        </pc:spChg>
      </pc:sldChg>
      <pc:sldChg chg="addSp modSp new del mod">
        <pc:chgData name="Kau, Derchang" userId="b9148588-e694-4445-9765-2c9aad6149ce" providerId="ADAL" clId="{C1F9FD40-FB53-3D4B-A40D-0D9EE1F111F4}" dt="2021-06-04T08:48:47.018" v="3813" actId="2696"/>
        <pc:sldMkLst>
          <pc:docMk/>
          <pc:sldMk cId="3360631228" sldId="279"/>
        </pc:sldMkLst>
        <pc:spChg chg="add mod">
          <ac:chgData name="Kau, Derchang" userId="b9148588-e694-4445-9765-2c9aad6149ce" providerId="ADAL" clId="{C1F9FD40-FB53-3D4B-A40D-0D9EE1F111F4}" dt="2021-06-04T01:01:07.060" v="3657" actId="207"/>
          <ac:spMkLst>
            <pc:docMk/>
            <pc:sldMk cId="3360631228" sldId="279"/>
            <ac:spMk id="6" creationId="{51AC43CD-6E8A-DB44-8889-0C1DFAE812C5}"/>
          </ac:spMkLst>
        </pc:spChg>
        <pc:spChg chg="add mod">
          <ac:chgData name="Kau, Derchang" userId="b9148588-e694-4445-9765-2c9aad6149ce" providerId="ADAL" clId="{C1F9FD40-FB53-3D4B-A40D-0D9EE1F111F4}" dt="2021-06-04T00:59:03.054" v="3583" actId="1076"/>
          <ac:spMkLst>
            <pc:docMk/>
            <pc:sldMk cId="3360631228" sldId="279"/>
            <ac:spMk id="7" creationId="{88E69CC4-0F39-4840-BDB4-E67F56A8DFA4}"/>
          </ac:spMkLst>
        </pc:spChg>
        <pc:spChg chg="add mod">
          <ac:chgData name="Kau, Derchang" userId="b9148588-e694-4445-9765-2c9aad6149ce" providerId="ADAL" clId="{C1F9FD40-FB53-3D4B-A40D-0D9EE1F111F4}" dt="2021-06-04T03:04:52.643" v="3811" actId="20577"/>
          <ac:spMkLst>
            <pc:docMk/>
            <pc:sldMk cId="3360631228" sldId="279"/>
            <ac:spMk id="8" creationId="{4FDC489D-CA2C-0741-B2D8-566D65B21712}"/>
          </ac:spMkLst>
        </pc:spChg>
        <pc:spChg chg="add mod">
          <ac:chgData name="Kau, Derchang" userId="b9148588-e694-4445-9765-2c9aad6149ce" providerId="ADAL" clId="{C1F9FD40-FB53-3D4B-A40D-0D9EE1F111F4}" dt="2021-06-04T01:02:54.907" v="3675" actId="1076"/>
          <ac:spMkLst>
            <pc:docMk/>
            <pc:sldMk cId="3360631228" sldId="279"/>
            <ac:spMk id="9" creationId="{9BB31B51-99D2-164A-9117-8444017DA8F9}"/>
          </ac:spMkLst>
        </pc:spChg>
        <pc:spChg chg="add mod">
          <ac:chgData name="Kau, Derchang" userId="b9148588-e694-4445-9765-2c9aad6149ce" providerId="ADAL" clId="{C1F9FD40-FB53-3D4B-A40D-0D9EE1F111F4}" dt="2021-06-04T01:05:41.099" v="3727" actId="207"/>
          <ac:spMkLst>
            <pc:docMk/>
            <pc:sldMk cId="3360631228" sldId="279"/>
            <ac:spMk id="10" creationId="{74882A4E-F3B5-A84F-9522-14C7A323F780}"/>
          </ac:spMkLst>
        </pc:spChg>
        <pc:spChg chg="add mod">
          <ac:chgData name="Kau, Derchang" userId="b9148588-e694-4445-9765-2c9aad6149ce" providerId="ADAL" clId="{C1F9FD40-FB53-3D4B-A40D-0D9EE1F111F4}" dt="2021-06-04T01:07:18.967" v="3763" actId="1076"/>
          <ac:spMkLst>
            <pc:docMk/>
            <pc:sldMk cId="3360631228" sldId="279"/>
            <ac:spMk id="11" creationId="{62763F39-4007-4A4C-BB0B-30507C5DFDFB}"/>
          </ac:spMkLst>
        </pc:spChg>
        <pc:spChg chg="add mod">
          <ac:chgData name="Kau, Derchang" userId="b9148588-e694-4445-9765-2c9aad6149ce" providerId="ADAL" clId="{C1F9FD40-FB53-3D4B-A40D-0D9EE1F111F4}" dt="2021-06-04T03:04:44.003" v="3802" actId="57"/>
          <ac:spMkLst>
            <pc:docMk/>
            <pc:sldMk cId="3360631228" sldId="279"/>
            <ac:spMk id="12" creationId="{B1D1E8E9-952A-CD4F-82CD-A6E84BE2374D}"/>
          </ac:spMkLst>
        </pc:spChg>
        <pc:picChg chg="add mod">
          <ac:chgData name="Kau, Derchang" userId="b9148588-e694-4445-9765-2c9aad6149ce" providerId="ADAL" clId="{C1F9FD40-FB53-3D4B-A40D-0D9EE1F111F4}" dt="2021-06-04T00:59:18.241" v="3587" actId="1076"/>
          <ac:picMkLst>
            <pc:docMk/>
            <pc:sldMk cId="3360631228" sldId="279"/>
            <ac:picMk id="4" creationId="{F83AC2EF-B8BF-8B40-B091-AB7C0FC23CEB}"/>
          </ac:picMkLst>
        </pc:picChg>
        <pc:picChg chg="add mod">
          <ac:chgData name="Kau, Derchang" userId="b9148588-e694-4445-9765-2c9aad6149ce" providerId="ADAL" clId="{C1F9FD40-FB53-3D4B-A40D-0D9EE1F111F4}" dt="2021-06-04T00:52:38.147" v="3491" actId="1076"/>
          <ac:picMkLst>
            <pc:docMk/>
            <pc:sldMk cId="3360631228" sldId="279"/>
            <ac:picMk id="5" creationId="{2A0903E8-CFC8-9149-86CD-136B3A64BE6A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definition for Ideation (paper, external research)</a:t>
            </a:r>
          </a:p>
          <a:p>
            <a:r>
              <a:rPr lang="en-US" dirty="0" err="1"/>
              <a:t>PoC</a:t>
            </a:r>
            <a:r>
              <a:rPr lang="en-US" dirty="0"/>
              <a:t> (some level of internal results</a:t>
            </a:r>
          </a:p>
          <a:p>
            <a:r>
              <a:rPr lang="en-US" dirty="0"/>
              <a:t>Transfer: for stepping 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9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23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4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.docx"/><Relationship Id="rId3" Type="http://schemas.openxmlformats.org/officeDocument/2006/relationships/notesSlide" Target="../notesSlides/notesSlide3.xml"/><Relationship Id="rId7" Type="http://schemas.openxmlformats.org/officeDocument/2006/relationships/hyperlink" Target="https://intel.sharepoint.com/sites/Gladius/SitePages/Overview-&amp;-Whitepaper.aspx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s://intel.sharepoint.com/sites/CorporateResearchCouncil/" TargetMode="External"/><Relationship Id="rId5" Type="http://schemas.openxmlformats.org/officeDocument/2006/relationships/hyperlink" Target="https://intel.sharepoint.com/sites/IntelLabsWorkstream2.0/SitePages/Intel-Labs-Workstream-2.0-Documentation.aspx" TargetMode="External"/><Relationship Id="rId4" Type="http://schemas.openxmlformats.org/officeDocument/2006/relationships/hyperlink" Target="https://ilworkstream.intel.com/" TargetMode="External"/><Relationship Id="rId9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5D7CA-42E5-DC47-B806-98D0C9C7EB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Transform NVM Pathfinding World Class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E78D-8B91-2648-BC37-5C9FD24A01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/>
              <a:t>DerChang Kau, Max </a:t>
            </a:r>
            <a:r>
              <a:rPr lang="en-US" sz="2000" dirty="0" err="1"/>
              <a:t>Hineman</a:t>
            </a:r>
            <a:r>
              <a:rPr lang="en-US" sz="2000" dirty="0"/>
              <a:t> &amp; Cathy Labelle, WW24/2021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EA8C0-D0A9-9743-83B1-54CE9E0F0E5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800" dirty="0"/>
              <a:t>Phases of Ideation</a:t>
            </a:r>
          </a:p>
          <a:p>
            <a:r>
              <a:rPr lang="en-US" sz="2800" dirty="0"/>
              <a:t>TCAD and Modeling are part of “Team NVM Pathfinding”</a:t>
            </a:r>
          </a:p>
          <a:p>
            <a:r>
              <a:rPr lang="en-US" sz="2800" dirty="0"/>
              <a:t>Necessity for an impactful Optane pathfinding</a:t>
            </a:r>
          </a:p>
          <a:p>
            <a:r>
              <a:rPr lang="en-US" sz="2800" dirty="0"/>
              <a:t>Institute a business process proactively managing pathfinding</a:t>
            </a:r>
          </a:p>
        </p:txBody>
      </p:sp>
    </p:spTree>
    <p:extLst>
      <p:ext uri="{BB962C8B-B14F-4D97-AF65-F5344CB8AC3E}">
        <p14:creationId xmlns:p14="http://schemas.microsoft.com/office/powerpoint/2010/main" val="140589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9A180-7180-2A46-A5FC-D15D59941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Phases of Ideation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F3B90-1E37-1945-AF30-52383528C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14400"/>
            <a:ext cx="10363200" cy="54102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Concept –</a:t>
            </a:r>
          </a:p>
          <a:p>
            <a:pPr marL="458788" indent="0">
              <a:spcBef>
                <a:spcPts val="300"/>
              </a:spcBef>
              <a:buNone/>
            </a:pPr>
            <a:r>
              <a:rPr lang="en-US" sz="2000" dirty="0"/>
              <a:t>Success: Backed by first principle or trust-worthy empirical</a:t>
            </a:r>
          </a:p>
          <a:p>
            <a:pPr marL="458788" indent="0">
              <a:spcBef>
                <a:spcPts val="300"/>
              </a:spcBef>
              <a:buNone/>
            </a:pPr>
            <a:r>
              <a:rPr lang="en-US" sz="2000" dirty="0"/>
              <a:t>Leverage external research institutes or consortia, </a:t>
            </a:r>
            <a:r>
              <a:rPr lang="en-US" sz="2000" dirty="0" err="1"/>
              <a:t>eg.</a:t>
            </a:r>
            <a:r>
              <a:rPr lang="en-US" sz="2000" dirty="0"/>
              <a:t> SRC, SRS, IMEC and </a:t>
            </a:r>
            <a:r>
              <a:rPr lang="en-US" sz="2000" dirty="0" err="1"/>
              <a:t>etc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Early Research – </a:t>
            </a:r>
          </a:p>
          <a:p>
            <a:pPr marL="458788" indent="0">
              <a:spcBef>
                <a:spcPts val="300"/>
              </a:spcBef>
              <a:buNone/>
            </a:pPr>
            <a:r>
              <a:rPr lang="en-US" sz="2000" dirty="0"/>
              <a:t>Success: Competitive advantage for landing zone demonstrated at first principle</a:t>
            </a:r>
          </a:p>
          <a:p>
            <a:pPr marL="458788" indent="0">
              <a:spcBef>
                <a:spcPts val="300"/>
              </a:spcBef>
              <a:buNone/>
            </a:pPr>
            <a:r>
              <a:rPr lang="en-US" sz="2000" dirty="0"/>
              <a:t>Leverage other Intel organizations , </a:t>
            </a:r>
            <a:r>
              <a:rPr lang="en-US" sz="2000" dirty="0" err="1"/>
              <a:t>eg.</a:t>
            </a:r>
            <a:r>
              <a:rPr lang="en-US" sz="2000" dirty="0"/>
              <a:t> CR, </a:t>
            </a:r>
            <a:r>
              <a:rPr lang="en-US" sz="2000" dirty="0" err="1"/>
              <a:t>SiP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Proof of Concept – </a:t>
            </a:r>
          </a:p>
          <a:p>
            <a:pPr marL="458788" indent="0">
              <a:spcBef>
                <a:spcPts val="300"/>
              </a:spcBef>
              <a:buNone/>
            </a:pPr>
            <a:r>
              <a:rPr lang="en-US" sz="2000" dirty="0"/>
              <a:t>Success: Integrated scope validated by segment</a:t>
            </a:r>
          </a:p>
          <a:p>
            <a:pPr marL="458788" indent="0">
              <a:spcBef>
                <a:spcPts val="300"/>
              </a:spcBef>
              <a:buNone/>
            </a:pPr>
            <a:r>
              <a:rPr lang="en-US" sz="2000" dirty="0"/>
              <a:t>Leverage RTD/MCD</a:t>
            </a:r>
          </a:p>
          <a:p>
            <a:pPr marL="0" indent="0">
              <a:buNone/>
            </a:pPr>
            <a:r>
              <a:rPr lang="en-US" sz="2000" dirty="0"/>
              <a:t>Module Definition –</a:t>
            </a:r>
          </a:p>
          <a:p>
            <a:pPr marL="458788" indent="0">
              <a:spcBef>
                <a:spcPts val="300"/>
              </a:spcBef>
              <a:buNone/>
            </a:pPr>
            <a:r>
              <a:rPr lang="en-US" sz="2000" dirty="0"/>
              <a:t>Success: Critical logistics and infrastructures tested for intercept</a:t>
            </a:r>
          </a:p>
          <a:p>
            <a:pPr marL="0" indent="0">
              <a:buNone/>
            </a:pPr>
            <a:r>
              <a:rPr lang="en-US" sz="2000" dirty="0"/>
              <a:t>Exit Pathfinding – </a:t>
            </a:r>
          </a:p>
          <a:p>
            <a:pPr marL="458788" indent="0">
              <a:spcBef>
                <a:spcPts val="300"/>
              </a:spcBef>
              <a:buNone/>
            </a:pPr>
            <a:r>
              <a:rPr lang="en-US" sz="2000" dirty="0"/>
              <a:t>Success: Specification defined with risks mitigated or mitigation plan deemed feasible</a:t>
            </a:r>
          </a:p>
          <a:p>
            <a:pPr marL="458788" indent="0">
              <a:spcBef>
                <a:spcPts val="300"/>
              </a:spcBef>
              <a:buNone/>
            </a:pPr>
            <a:r>
              <a:rPr lang="en-US" sz="2000" dirty="0"/>
              <a:t>Ready to transfer to main TD.</a:t>
            </a:r>
          </a:p>
        </p:txBody>
      </p:sp>
    </p:spTree>
    <p:extLst>
      <p:ext uri="{BB962C8B-B14F-4D97-AF65-F5344CB8AC3E}">
        <p14:creationId xmlns:p14="http://schemas.microsoft.com/office/powerpoint/2010/main" val="2307697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38D0B-C9FC-094D-AF07-3E3388BFD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Optane Pathfinding Projects at a Glance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B0D8401-F17C-734E-9448-4FD96B3E50E9}"/>
              </a:ext>
            </a:extLst>
          </p:cNvPr>
          <p:cNvGrpSpPr/>
          <p:nvPr/>
        </p:nvGrpSpPr>
        <p:grpSpPr>
          <a:xfrm>
            <a:off x="1143000" y="1070065"/>
            <a:ext cx="9906000" cy="4724400"/>
            <a:chOff x="1066800" y="1070065"/>
            <a:chExt cx="9906000" cy="4724400"/>
          </a:xfrm>
        </p:grpSpPr>
        <p:sp>
          <p:nvSpPr>
            <p:cNvPr id="11" name="Trapezoid 10">
              <a:extLst>
                <a:ext uri="{FF2B5EF4-FFF2-40B4-BE49-F238E27FC236}">
                  <a16:creationId xmlns:a16="http://schemas.microsoft.com/office/drawing/2014/main" id="{4D12792C-AC58-A84E-A17A-049972A218A3}"/>
                </a:ext>
              </a:extLst>
            </p:cNvPr>
            <p:cNvSpPr/>
            <p:nvPr/>
          </p:nvSpPr>
          <p:spPr>
            <a:xfrm rot="5400000">
              <a:off x="3657600" y="-1520735"/>
              <a:ext cx="4724400" cy="9906000"/>
            </a:xfrm>
            <a:prstGeom prst="trapezoid">
              <a:avLst>
                <a:gd name="adj" fmla="val 31849"/>
              </a:avLst>
            </a:prstGeom>
            <a:gradFill>
              <a:gsLst>
                <a:gs pos="1000">
                  <a:schemeClr val="bg1">
                    <a:lumMod val="85000"/>
                  </a:schemeClr>
                </a:gs>
                <a:gs pos="80000">
                  <a:schemeClr val="accent6">
                    <a:lumMod val="75000"/>
                  </a:schemeClr>
                </a:gs>
                <a:gs pos="56000">
                  <a:schemeClr val="accent6">
                    <a:lumMod val="60000"/>
                    <a:lumOff val="40000"/>
                  </a:schemeClr>
                </a:gs>
                <a:gs pos="38000">
                  <a:schemeClr val="accent6">
                    <a:lumMod val="40000"/>
                    <a:lumOff val="60000"/>
                  </a:schemeClr>
                </a:gs>
                <a:gs pos="20000">
                  <a:srgbClr val="C7DDFF"/>
                </a:gs>
                <a:gs pos="100000">
                  <a:schemeClr val="accent6">
                    <a:lumMod val="5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3D NAND Like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Deck Select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Pillar Select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WideBG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Channel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WideBG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Diode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“No Seasoning”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Low Drift </a:t>
              </a:r>
              <a:r>
                <a:rPr lang="el-GR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α-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Chal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iPCM</a:t>
              </a:r>
              <a:endPara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+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CUR/SRC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CRC/SRS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NMTRI, IMEC &amp; etc.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TSLRP</a:t>
              </a:r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AB95C90A-0F84-D244-A525-8A2FC5EF1D30}"/>
                </a:ext>
              </a:extLst>
            </p:cNvPr>
            <p:cNvSpPr/>
            <p:nvPr/>
          </p:nvSpPr>
          <p:spPr>
            <a:xfrm rot="5400000">
              <a:off x="8839200" y="2438400"/>
              <a:ext cx="22860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P1241/ATF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Electrode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Set Speed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Bantu DV and Test</a:t>
              </a:r>
            </a:p>
          </p:txBody>
        </p:sp>
        <p:sp>
          <p:nvSpPr>
            <p:cNvPr id="8" name="Trapezoid 7">
              <a:extLst>
                <a:ext uri="{FF2B5EF4-FFF2-40B4-BE49-F238E27FC236}">
                  <a16:creationId xmlns:a16="http://schemas.microsoft.com/office/drawing/2014/main" id="{AFF96A49-233B-454C-8B5C-37291FFC984F}"/>
                </a:ext>
              </a:extLst>
            </p:cNvPr>
            <p:cNvSpPr/>
            <p:nvPr/>
          </p:nvSpPr>
          <p:spPr>
            <a:xfrm rot="5400000">
              <a:off x="6553200" y="2438400"/>
              <a:ext cx="28956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P1250/BWF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2Kx4Kx4D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Space Scaling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Cell Scaling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CMOS Scaling</a:t>
              </a:r>
              <a:endParaRPr lang="en-US" sz="1600" b="1" u="sng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 scheme</a:t>
              </a:r>
            </a:p>
          </p:txBody>
        </p:sp>
        <p:sp>
          <p:nvSpPr>
            <p:cNvPr id="9" name="Trapezoid 8">
              <a:extLst>
                <a:ext uri="{FF2B5EF4-FFF2-40B4-BE49-F238E27FC236}">
                  <a16:creationId xmlns:a16="http://schemas.microsoft.com/office/drawing/2014/main" id="{3E231D2D-9E16-2D47-89D2-704A44724C1B}"/>
                </a:ext>
              </a:extLst>
            </p:cNvPr>
            <p:cNvSpPr/>
            <p:nvPr/>
          </p:nvSpPr>
          <p:spPr>
            <a:xfrm rot="5400000">
              <a:off x="4267200" y="2438400"/>
              <a:ext cx="35052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Bipolar Decoder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HVT Augmentation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(FINFET, RCT)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 + Memory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MLC (inc. BiSM)</a:t>
              </a:r>
            </a:p>
          </p:txBody>
        </p:sp>
        <p:sp>
          <p:nvSpPr>
            <p:cNvPr id="10" name="Trapezoid 9">
              <a:extLst>
                <a:ext uri="{FF2B5EF4-FFF2-40B4-BE49-F238E27FC236}">
                  <a16:creationId xmlns:a16="http://schemas.microsoft.com/office/drawing/2014/main" id="{E546B068-8607-D141-8D28-078EB27D9140}"/>
                </a:ext>
              </a:extLst>
            </p:cNvPr>
            <p:cNvSpPr/>
            <p:nvPr/>
          </p:nvSpPr>
          <p:spPr>
            <a:xfrm rot="5400000">
              <a:off x="1981200" y="2438400"/>
              <a:ext cx="41148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0" rIns="91440" bIns="0" rtlCol="0" anchor="ctr" anchorCtr="0"/>
            <a:lstStyle/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Float deselect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3DIC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Tile Scaling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MBA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Low </a:t>
              </a:r>
              <a:r>
                <a:rPr lang="el-GR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ρ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BL/WL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DSA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Oxide Selector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PM Speed &amp; TD</a:t>
              </a:r>
            </a:p>
            <a:p>
              <a:pPr marL="12700"/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     +</a:t>
              </a:r>
            </a:p>
            <a:p>
              <a:pPr marL="12700"/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CR, </a:t>
              </a:r>
              <a:r>
                <a:rPr lang="en-US" sz="1600" b="1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SiP</a:t>
              </a:r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collaboration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A95ED48B-98D3-BC44-A458-DB326B6C410C}"/>
              </a:ext>
            </a:extLst>
          </p:cNvPr>
          <p:cNvSpPr/>
          <p:nvPr/>
        </p:nvSpPr>
        <p:spPr>
          <a:xfrm>
            <a:off x="1406891" y="5715000"/>
            <a:ext cx="1344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Ideation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E1FAE6-CDB6-6643-B090-D2B51E03D7E9}"/>
              </a:ext>
            </a:extLst>
          </p:cNvPr>
          <p:cNvSpPr/>
          <p:nvPr/>
        </p:nvSpPr>
        <p:spPr>
          <a:xfrm>
            <a:off x="8072427" y="5715000"/>
            <a:ext cx="32051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Transfer to Main TD</a:t>
            </a:r>
            <a:endParaRPr lang="en-US" dirty="0"/>
          </a:p>
        </p:txBody>
      </p:sp>
      <p:sp>
        <p:nvSpPr>
          <p:cNvPr id="3" name="Notched Right Arrow 2">
            <a:extLst>
              <a:ext uri="{FF2B5EF4-FFF2-40B4-BE49-F238E27FC236}">
                <a16:creationId xmlns:a16="http://schemas.microsoft.com/office/drawing/2014/main" id="{36D8060A-3F71-FD4B-9193-5953E2074A60}"/>
              </a:ext>
            </a:extLst>
          </p:cNvPr>
          <p:cNvSpPr/>
          <p:nvPr/>
        </p:nvSpPr>
        <p:spPr>
          <a:xfrm>
            <a:off x="3028378" y="5787935"/>
            <a:ext cx="874055" cy="315796"/>
          </a:xfrm>
          <a:prstGeom prst="notched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C59E93-9EA9-5544-99B7-0B936388D57A}"/>
              </a:ext>
            </a:extLst>
          </p:cNvPr>
          <p:cNvSpPr/>
          <p:nvPr/>
        </p:nvSpPr>
        <p:spPr>
          <a:xfrm>
            <a:off x="4143554" y="5715000"/>
            <a:ext cx="28584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Proof of Concept</a:t>
            </a:r>
            <a:endParaRPr lang="en-US" dirty="0"/>
          </a:p>
        </p:txBody>
      </p:sp>
      <p:sp>
        <p:nvSpPr>
          <p:cNvPr id="19" name="Notched Right Arrow 18">
            <a:extLst>
              <a:ext uri="{FF2B5EF4-FFF2-40B4-BE49-F238E27FC236}">
                <a16:creationId xmlns:a16="http://schemas.microsoft.com/office/drawing/2014/main" id="{785674A6-E861-594E-9E92-4A1CF9B874AB}"/>
              </a:ext>
            </a:extLst>
          </p:cNvPr>
          <p:cNvSpPr/>
          <p:nvPr/>
        </p:nvSpPr>
        <p:spPr>
          <a:xfrm>
            <a:off x="7243151" y="5769350"/>
            <a:ext cx="757849" cy="315796"/>
          </a:xfrm>
          <a:prstGeom prst="notched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5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88304-B705-244F-BB0B-533E40DA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48676"/>
            <a:ext cx="8229600" cy="741924"/>
          </a:xfrm>
        </p:spPr>
        <p:txBody>
          <a:bodyPr/>
          <a:lstStyle/>
          <a:p>
            <a:r>
              <a:rPr lang="en-US" sz="3200" dirty="0"/>
              <a:t>TCAD/Modeling Dual Roles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668ECFA-C52E-6744-A5AB-D42497AFBDE0}"/>
              </a:ext>
            </a:extLst>
          </p:cNvPr>
          <p:cNvGrpSpPr>
            <a:grpSpLocks noChangeAspect="1"/>
          </p:cNvGrpSpPr>
          <p:nvPr/>
        </p:nvGrpSpPr>
        <p:grpSpPr>
          <a:xfrm>
            <a:off x="685800" y="1981200"/>
            <a:ext cx="5316205" cy="4492212"/>
            <a:chOff x="2548239" y="451244"/>
            <a:chExt cx="9326527" cy="788094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30A239F-C6A1-F14F-96FC-16DA635FEC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48239" y="1915451"/>
              <a:ext cx="6416736" cy="6416734"/>
            </a:xfrm>
            <a:prstGeom prst="ellipse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Technology Capability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C7F66C8-5C20-944C-9A12-BCA32B0EF8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458026" y="1915451"/>
              <a:ext cx="6416740" cy="6416734"/>
            </a:xfrm>
            <a:prstGeom prst="ellipse">
              <a:avLst/>
            </a:prstGeom>
            <a:solidFill>
              <a:schemeClr val="accent2">
                <a:alpha val="3294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pPr algn="r"/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Design Latitude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3BA4DD2-36A7-F94D-9F68-9279861084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03133" y="451244"/>
              <a:ext cx="6416740" cy="6416734"/>
            </a:xfrm>
            <a:prstGeom prst="ellipse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TCAD &amp; Modeling</a:t>
              </a: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DTCO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Scaling assessment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&amp;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Window exploration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93B31E6-68B3-5847-B270-FD5E986256AD}"/>
              </a:ext>
            </a:extLst>
          </p:cNvPr>
          <p:cNvGrpSpPr>
            <a:grpSpLocks noChangeAspect="1"/>
          </p:cNvGrpSpPr>
          <p:nvPr/>
        </p:nvGrpSpPr>
        <p:grpSpPr>
          <a:xfrm>
            <a:off x="7391063" y="3035859"/>
            <a:ext cx="3729567" cy="3217506"/>
            <a:chOff x="4012763" y="1970015"/>
            <a:chExt cx="6542994" cy="564465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6E99E02-4D6C-EC49-9AAD-A20BBE9777DC}"/>
                </a:ext>
              </a:extLst>
            </p:cNvPr>
            <p:cNvSpPr/>
            <p:nvPr/>
          </p:nvSpPr>
          <p:spPr>
            <a:xfrm>
              <a:off x="4012763" y="2000025"/>
              <a:ext cx="5614646" cy="5614642"/>
            </a:xfrm>
            <a:prstGeom prst="ellipse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Technology</a:t>
              </a:r>
              <a:b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Development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3E75431-CC68-5B42-A8FB-F2490E33A6F6}"/>
                </a:ext>
              </a:extLst>
            </p:cNvPr>
            <p:cNvSpPr/>
            <p:nvPr/>
          </p:nvSpPr>
          <p:spPr>
            <a:xfrm>
              <a:off x="4941111" y="1970015"/>
              <a:ext cx="5614646" cy="5614642"/>
            </a:xfrm>
            <a:prstGeom prst="ellipse">
              <a:avLst/>
            </a:prstGeom>
            <a:solidFill>
              <a:schemeClr val="accent2">
                <a:alpha val="3294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pPr algn="r"/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Product</a:t>
              </a:r>
              <a:b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Development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B3C96FA-A4A9-1E49-B1D7-6C0BCA8F8070}"/>
                </a:ext>
              </a:extLst>
            </p:cNvPr>
            <p:cNvSpPr/>
            <p:nvPr/>
          </p:nvSpPr>
          <p:spPr>
            <a:xfrm>
              <a:off x="4941109" y="2189111"/>
              <a:ext cx="4686298" cy="5261864"/>
            </a:xfrm>
            <a:prstGeom prst="ellipse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TCAD &amp; Modeling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Si-2-Sim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Yield Segmentation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&amp;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Corner Validation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B8E8754B-CFB3-674B-B448-11058F639ED2}"/>
              </a:ext>
            </a:extLst>
          </p:cNvPr>
          <p:cNvSpPr/>
          <p:nvPr/>
        </p:nvSpPr>
        <p:spPr>
          <a:xfrm>
            <a:off x="2559656" y="992772"/>
            <a:ext cx="16520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>
                <a:ln w="9525">
                  <a:solidFill>
                    <a:schemeClr val="accent2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Pathfinding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F6CF8B-E1A3-F14A-9C10-F7EE4AF57D0A}"/>
              </a:ext>
            </a:extLst>
          </p:cNvPr>
          <p:cNvSpPr/>
          <p:nvPr/>
        </p:nvSpPr>
        <p:spPr>
          <a:xfrm>
            <a:off x="7904708" y="990600"/>
            <a:ext cx="2642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>
                <a:ln w="9525">
                  <a:solidFill>
                    <a:schemeClr val="accent2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Main Development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DD4CA72-0806-7A47-82BA-5F6CC7D335F5}"/>
              </a:ext>
            </a:extLst>
          </p:cNvPr>
          <p:cNvGrpSpPr/>
          <p:nvPr/>
        </p:nvGrpSpPr>
        <p:grpSpPr>
          <a:xfrm rot="5400000">
            <a:off x="6279221" y="2129504"/>
            <a:ext cx="1155015" cy="2018877"/>
            <a:chOff x="6497145" y="1532976"/>
            <a:chExt cx="935118" cy="2018877"/>
          </a:xfrm>
          <a:solidFill>
            <a:srgbClr val="4985DF"/>
          </a:solidFill>
        </p:grpSpPr>
        <p:sp>
          <p:nvSpPr>
            <p:cNvPr id="14" name="Moon 13">
              <a:extLst>
                <a:ext uri="{FF2B5EF4-FFF2-40B4-BE49-F238E27FC236}">
                  <a16:creationId xmlns:a16="http://schemas.microsoft.com/office/drawing/2014/main" id="{959D15FD-9D80-2C4E-84C9-52C71DB0713D}"/>
                </a:ext>
              </a:extLst>
            </p:cNvPr>
            <p:cNvSpPr/>
            <p:nvPr/>
          </p:nvSpPr>
          <p:spPr>
            <a:xfrm>
              <a:off x="6497145" y="1799253"/>
              <a:ext cx="800138" cy="1752600"/>
            </a:xfrm>
            <a:prstGeom prst="mo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EF0A20C1-929F-6341-995D-6D51591D2466}"/>
                </a:ext>
              </a:extLst>
            </p:cNvPr>
            <p:cNvSpPr/>
            <p:nvPr/>
          </p:nvSpPr>
          <p:spPr>
            <a:xfrm rot="3407028">
              <a:off x="6934746" y="1568013"/>
              <a:ext cx="532553" cy="4624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0A85865-4353-7D4A-8B79-915257CF51E0}"/>
              </a:ext>
            </a:extLst>
          </p:cNvPr>
          <p:cNvSpPr txBox="1"/>
          <p:nvPr/>
        </p:nvSpPr>
        <p:spPr>
          <a:xfrm>
            <a:off x="6023343" y="2526563"/>
            <a:ext cx="1407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Based</a:t>
            </a:r>
          </a:p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Collateral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6E6983E-B435-1A4B-9232-5F3DFC234ABC}"/>
              </a:ext>
            </a:extLst>
          </p:cNvPr>
          <p:cNvGrpSpPr/>
          <p:nvPr/>
        </p:nvGrpSpPr>
        <p:grpSpPr>
          <a:xfrm rot="16200000">
            <a:off x="6230972" y="5044083"/>
            <a:ext cx="1016942" cy="1975572"/>
            <a:chOff x="6626966" y="1576280"/>
            <a:chExt cx="823332" cy="1975572"/>
          </a:xfrm>
          <a:solidFill>
            <a:srgbClr val="4985DF"/>
          </a:solidFill>
        </p:grpSpPr>
        <p:sp>
          <p:nvSpPr>
            <p:cNvPr id="19" name="Moon 18">
              <a:extLst>
                <a:ext uri="{FF2B5EF4-FFF2-40B4-BE49-F238E27FC236}">
                  <a16:creationId xmlns:a16="http://schemas.microsoft.com/office/drawing/2014/main" id="{07B14A23-25D8-D243-93CC-A10E0ACA7CC2}"/>
                </a:ext>
              </a:extLst>
            </p:cNvPr>
            <p:cNvSpPr/>
            <p:nvPr/>
          </p:nvSpPr>
          <p:spPr>
            <a:xfrm>
              <a:off x="6626966" y="1799253"/>
              <a:ext cx="670318" cy="1752600"/>
            </a:xfrm>
            <a:prstGeom prst="moon">
              <a:avLst>
                <a:gd name="adj" fmla="val 526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riangle 19">
              <a:extLst>
                <a:ext uri="{FF2B5EF4-FFF2-40B4-BE49-F238E27FC236}">
                  <a16:creationId xmlns:a16="http://schemas.microsoft.com/office/drawing/2014/main" id="{CB31E403-EEAB-DB4A-9F08-91262D4630B7}"/>
                </a:ext>
              </a:extLst>
            </p:cNvPr>
            <p:cNvSpPr/>
            <p:nvPr/>
          </p:nvSpPr>
          <p:spPr>
            <a:xfrm rot="3407028">
              <a:off x="6969411" y="1589914"/>
              <a:ext cx="494521" cy="467253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08446CA1-77C9-CD4B-8A12-3833A978010A}"/>
              </a:ext>
            </a:extLst>
          </p:cNvPr>
          <p:cNvSpPr txBox="1"/>
          <p:nvPr/>
        </p:nvSpPr>
        <p:spPr>
          <a:xfrm>
            <a:off x="6195916" y="6006938"/>
            <a:ext cx="1407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Si-2-Sim</a:t>
            </a:r>
          </a:p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DA2E693-0130-8C4C-AC13-8460DB2647FE}"/>
              </a:ext>
            </a:extLst>
          </p:cNvPr>
          <p:cNvSpPr/>
          <p:nvPr/>
        </p:nvSpPr>
        <p:spPr>
          <a:xfrm>
            <a:off x="990600" y="1548541"/>
            <a:ext cx="46433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Design-Technology Co-Optimization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0F8459-B491-9D4A-8B44-EA3BE2986AFC}"/>
              </a:ext>
            </a:extLst>
          </p:cNvPr>
          <p:cNvSpPr/>
          <p:nvPr/>
        </p:nvSpPr>
        <p:spPr>
          <a:xfrm>
            <a:off x="6781800" y="1548541"/>
            <a:ext cx="495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Segmentation for root cause elimination</a:t>
            </a:r>
          </a:p>
        </p:txBody>
      </p:sp>
    </p:spTree>
    <p:extLst>
      <p:ext uri="{BB962C8B-B14F-4D97-AF65-F5344CB8AC3E}">
        <p14:creationId xmlns:p14="http://schemas.microsoft.com/office/powerpoint/2010/main" val="3479891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B0D20-40D6-A84B-A188-6A096931A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The Essentials for an Impactful Optane Pathfinding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4DCEE-7214-7F41-967A-25C88FC1B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Happening now – ATF electrode, set speed (PM) and scribe mini-array are not ready for prime-time TD (yield ramp)</a:t>
            </a:r>
          </a:p>
          <a:p>
            <a:r>
              <a:rPr lang="en-US" sz="2000" dirty="0"/>
              <a:t>Critical capability to facilitate the basic needs for Optane Pathfinding </a:t>
            </a:r>
            <a:br>
              <a:rPr lang="en-US" sz="2000" dirty="0"/>
            </a:br>
            <a:r>
              <a:rPr lang="en-US" sz="2000" b="0" dirty="0">
                <a:solidFill>
                  <a:srgbClr val="C00000"/>
                </a:solidFill>
              </a:rPr>
              <a:t>RED</a:t>
            </a:r>
            <a:r>
              <a:rPr lang="en-US" sz="2000" b="0" dirty="0"/>
              <a:t> for ATF, </a:t>
            </a:r>
            <a:r>
              <a:rPr lang="en-US" sz="2000" b="0" dirty="0">
                <a:solidFill>
                  <a:schemeClr val="accent2"/>
                </a:solidFill>
              </a:rPr>
              <a:t>BLUE</a:t>
            </a:r>
            <a:r>
              <a:rPr lang="en-US" sz="2000" b="0" dirty="0"/>
              <a:t> for P1250/BWF, </a:t>
            </a:r>
            <a:r>
              <a:rPr lang="en-US" sz="2000" dirty="0"/>
              <a:t>Boldface-italic</a:t>
            </a:r>
            <a:r>
              <a:rPr lang="en-US" sz="2000" b="0" dirty="0"/>
              <a:t> for “yet to happen”</a:t>
            </a:r>
          </a:p>
          <a:p>
            <a:pPr lvl="1"/>
            <a:r>
              <a:rPr lang="en-US" sz="2000" dirty="0"/>
              <a:t>Process Modules: </a:t>
            </a:r>
            <a:r>
              <a:rPr lang="en-US" sz="2000" dirty="0">
                <a:solidFill>
                  <a:srgbClr val="C00000"/>
                </a:solidFill>
              </a:rPr>
              <a:t>Cosputter</a:t>
            </a:r>
            <a:r>
              <a:rPr lang="en-US" sz="2000" dirty="0"/>
              <a:t> (cell stack), </a:t>
            </a:r>
            <a:r>
              <a:rPr lang="en-US" sz="2000" dirty="0">
                <a:solidFill>
                  <a:srgbClr val="0066FF"/>
                </a:solidFill>
              </a:rPr>
              <a:t>ALD </a:t>
            </a:r>
            <a:r>
              <a:rPr lang="en-US" sz="2000" dirty="0"/>
              <a:t>(liner/seal)</a:t>
            </a:r>
          </a:p>
          <a:p>
            <a:pPr lvl="1"/>
            <a:r>
              <a:rPr lang="en-US" sz="2000" dirty="0"/>
              <a:t>L1E: </a:t>
            </a:r>
            <a:r>
              <a:rPr lang="en-US" sz="2000" b="1" i="1" dirty="0">
                <a:solidFill>
                  <a:srgbClr val="C00000"/>
                </a:solidFill>
              </a:rPr>
              <a:t>MID flow </a:t>
            </a:r>
            <a:r>
              <a:rPr lang="en-US" sz="2000" dirty="0"/>
              <a:t>(Moat Isolated Device, MID, for SD, PM, Electrode and other thin films)</a:t>
            </a:r>
          </a:p>
          <a:p>
            <a:pPr lvl="1"/>
            <a:r>
              <a:rPr lang="en-US" sz="2000" dirty="0"/>
              <a:t>L2: </a:t>
            </a:r>
            <a:r>
              <a:rPr lang="en-US" sz="2000" b="1" i="1" dirty="0">
                <a:solidFill>
                  <a:srgbClr val="C00000"/>
                </a:solidFill>
              </a:rPr>
              <a:t>SC flow</a:t>
            </a:r>
            <a:endParaRPr lang="en-US" sz="2000" i="1" dirty="0"/>
          </a:p>
          <a:p>
            <a:pPr marL="1108070" lvl="2" indent="0">
              <a:buNone/>
            </a:pPr>
            <a:r>
              <a:rPr lang="en-US" sz="2000" b="1" i="1" dirty="0">
                <a:solidFill>
                  <a:srgbClr val="C00000"/>
                </a:solidFill>
              </a:rPr>
              <a:t>SD only</a:t>
            </a:r>
            <a:r>
              <a:rPr lang="en-US" sz="2000" dirty="0"/>
              <a:t>, including  SD/Electrode-interface (to segment SD in the self-aligned cell stack)</a:t>
            </a:r>
          </a:p>
          <a:p>
            <a:pPr marL="1108070" lvl="2" indent="0">
              <a:buNone/>
            </a:pPr>
            <a:r>
              <a:rPr lang="en-US" sz="2000" dirty="0"/>
              <a:t>Need to revisiting </a:t>
            </a:r>
            <a:r>
              <a:rPr lang="en-US" sz="2000" dirty="0" err="1"/>
              <a:t>x’tor</a:t>
            </a:r>
            <a:r>
              <a:rPr lang="en-US" sz="2000" dirty="0"/>
              <a:t> isolated memory cell for </a:t>
            </a:r>
            <a:r>
              <a:rPr lang="en-US" sz="2000" b="1" i="1" dirty="0">
                <a:solidFill>
                  <a:srgbClr val="C00000"/>
                </a:solidFill>
              </a:rPr>
              <a:t>PM, Electrode only </a:t>
            </a:r>
            <a:r>
              <a:rPr lang="en-US" sz="2000" dirty="0"/>
              <a:t>(</a:t>
            </a:r>
            <a:r>
              <a:rPr lang="en-US" sz="2000" dirty="0" err="1"/>
              <a:t>eg.</a:t>
            </a:r>
            <a:r>
              <a:rPr lang="en-US" sz="2000" dirty="0"/>
              <a:t> IG88, C3P0)</a:t>
            </a:r>
          </a:p>
          <a:p>
            <a:r>
              <a:rPr lang="en-US" sz="2000" dirty="0"/>
              <a:t>We also need a sustained lab capability and thruput</a:t>
            </a:r>
          </a:p>
          <a:p>
            <a:pPr lvl="1"/>
            <a:r>
              <a:rPr lang="en-US" sz="2000" dirty="0">
                <a:solidFill>
                  <a:srgbClr val="C00000"/>
                </a:solidFill>
              </a:rPr>
              <a:t>Electrical</a:t>
            </a:r>
            <a:r>
              <a:rPr lang="en-US" sz="2000" dirty="0"/>
              <a:t>: WLC automation (inconsistent, need clear ownership)</a:t>
            </a:r>
          </a:p>
          <a:p>
            <a:pPr lvl="1"/>
            <a:r>
              <a:rPr lang="en-US" sz="2000" dirty="0">
                <a:solidFill>
                  <a:srgbClr val="C00000"/>
                </a:solidFill>
              </a:rPr>
              <a:t>Physical</a:t>
            </a:r>
            <a:r>
              <a:rPr lang="en-US" sz="2000" dirty="0"/>
              <a:t>: Most of L0 char (inconsistent thruput @ RTD; some missing capabilities)</a:t>
            </a:r>
          </a:p>
        </p:txBody>
      </p:sp>
    </p:spTree>
    <p:extLst>
      <p:ext uri="{BB962C8B-B14F-4D97-AF65-F5344CB8AC3E}">
        <p14:creationId xmlns:p14="http://schemas.microsoft.com/office/powerpoint/2010/main" val="73594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3EBED-A4E8-7246-AE9C-742172EA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685800"/>
            <a:ext cx="111252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chemeClr val="accent6"/>
                </a:solidFill>
              </a:rPr>
              <a:t>Ideas are a dime a dozen; execution is everything </a:t>
            </a:r>
          </a:p>
          <a:p>
            <a:r>
              <a:rPr lang="en-US" sz="1800" dirty="0">
                <a:sym typeface="Wingdings" pitchFamily="2" charset="2"/>
              </a:rPr>
              <a:t>Reference and learnings –</a:t>
            </a:r>
          </a:p>
          <a:p>
            <a:pPr lvl="1"/>
            <a:r>
              <a:rPr lang="en-US" sz="1800" dirty="0">
                <a:sym typeface="Wingdings" pitchFamily="2" charset="2"/>
                <a:hlinkClick r:id="rId4"/>
              </a:rPr>
              <a:t>Intel Lab Projects Approval and Gates</a:t>
            </a:r>
            <a:r>
              <a:rPr lang="en-US" sz="1800" dirty="0">
                <a:sym typeface="Wingdings" pitchFamily="2" charset="2"/>
              </a:rPr>
              <a:t>: </a:t>
            </a:r>
            <a:r>
              <a:rPr lang="en-US" sz="1800" dirty="0">
                <a:sym typeface="Wingdings" pitchFamily="2" charset="2"/>
                <a:hlinkClick r:id="rId5"/>
              </a:rPr>
              <a:t>IL Workstream 2.0</a:t>
            </a:r>
            <a:r>
              <a:rPr lang="en-US" sz="1800" dirty="0">
                <a:sym typeface="Wingdings" pitchFamily="2" charset="2"/>
              </a:rPr>
              <a:t>   </a:t>
            </a:r>
          </a:p>
          <a:p>
            <a:pPr lvl="1"/>
            <a:r>
              <a:rPr lang="en-US" sz="1800" dirty="0">
                <a:sym typeface="Wingdings" pitchFamily="2" charset="2"/>
              </a:rPr>
              <a:t>Project WP and </a:t>
            </a:r>
            <a:r>
              <a:rPr lang="en-US" sz="1800" dirty="0" err="1">
                <a:sym typeface="Wingdings" pitchFamily="2" charset="2"/>
              </a:rPr>
              <a:t>PoP</a:t>
            </a:r>
            <a:r>
              <a:rPr lang="en-US" sz="1800" dirty="0">
                <a:sym typeface="Wingdings" pitchFamily="2" charset="2"/>
              </a:rPr>
              <a:t> metric of </a:t>
            </a:r>
            <a:r>
              <a:rPr lang="en-US" sz="1800" dirty="0">
                <a:sym typeface="Wingdings" pitchFamily="2" charset="2"/>
                <a:hlinkClick r:id="rId6"/>
              </a:rPr>
              <a:t>SRS</a:t>
            </a:r>
            <a:endParaRPr lang="en-US" sz="1800" dirty="0">
              <a:sym typeface="Wingdings" pitchFamily="2" charset="2"/>
            </a:endParaRPr>
          </a:p>
          <a:p>
            <a:pPr lvl="1"/>
            <a:r>
              <a:rPr lang="en-US" sz="1800" dirty="0">
                <a:hlinkClick r:id="rId7"/>
              </a:rPr>
              <a:t>Gladius</a:t>
            </a:r>
            <a:r>
              <a:rPr lang="en-US" sz="1800" dirty="0"/>
              <a:t>: An initiative transforming PLC with sustainable and disciplined innovation and execution at high velocity &amp; uncompromised quality</a:t>
            </a:r>
          </a:p>
          <a:p>
            <a:pPr lvl="1"/>
            <a:r>
              <a:rPr lang="en-US" sz="1800" dirty="0"/>
              <a:t>Intel LTD/CR workflow and  external JDP SOW experiences (IM, EMD/</a:t>
            </a:r>
            <a:r>
              <a:rPr lang="en-US" sz="1800" dirty="0" err="1"/>
              <a:t>Intermolecule</a:t>
            </a:r>
            <a:r>
              <a:rPr lang="en-US" sz="1800" dirty="0"/>
              <a:t>)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6"/>
                </a:solidFill>
                <a:sym typeface="Wingdings" pitchFamily="2" charset="2"/>
              </a:rPr>
              <a:t>Institute a business process (independent from the size of the projects);  see embedded doc  </a:t>
            </a:r>
            <a:endParaRPr lang="en-US" sz="1800" dirty="0">
              <a:solidFill>
                <a:schemeClr val="accent6"/>
              </a:solidFill>
            </a:endParaRPr>
          </a:p>
          <a:p>
            <a:r>
              <a:rPr lang="en-US" sz="1800" dirty="0"/>
              <a:t>One Page Project Cover Sheet for succinct communication, including</a:t>
            </a:r>
          </a:p>
          <a:p>
            <a:pPr lvl="1"/>
            <a:r>
              <a:rPr lang="en-US" sz="1800" dirty="0"/>
              <a:t>Problem statement, Objective, Key Results, Strategy, Duration and Competitive Analysis</a:t>
            </a:r>
          </a:p>
          <a:p>
            <a:pPr lvl="1"/>
            <a:r>
              <a:rPr lang="en-US" sz="1800" dirty="0"/>
              <a:t>Chartering Group, Sponsorship, stakeholders and feedback plans for gate and ratification </a:t>
            </a:r>
            <a:br>
              <a:rPr lang="en-US" sz="1800" dirty="0"/>
            </a:br>
            <a:r>
              <a:rPr lang="en-US" sz="1800" dirty="0">
                <a:sym typeface="Wingdings" pitchFamily="2" charset="2"/>
              </a:rPr>
              <a:t> Step up or down or Change </a:t>
            </a:r>
          </a:p>
          <a:p>
            <a:pPr lvl="1"/>
            <a:r>
              <a:rPr lang="en-US" sz="1800" dirty="0"/>
              <a:t>Guardrail, Scope and Resource and Silicon plan for “effort assessment”</a:t>
            </a:r>
          </a:p>
          <a:p>
            <a:pPr lvl="1"/>
            <a:r>
              <a:rPr lang="en-US" sz="1800" dirty="0">
                <a:sym typeface="Wingdings" pitchFamily="2" charset="2"/>
              </a:rPr>
              <a:t>Customers</a:t>
            </a:r>
            <a:r>
              <a:rPr lang="en-US" sz="1800" dirty="0"/>
              <a:t> and Sunset Plan </a:t>
            </a:r>
            <a:r>
              <a:rPr lang="en-US" sz="1800" dirty="0">
                <a:sym typeface="Wingdings" pitchFamily="2" charset="2"/>
              </a:rPr>
              <a:t> </a:t>
            </a:r>
            <a:r>
              <a:rPr lang="en-US" sz="1800" dirty="0"/>
              <a:t>Successful transfer is a pulling process but not pushing process</a:t>
            </a:r>
            <a:endParaRPr lang="en-US" sz="1800" dirty="0">
              <a:sym typeface="Wingdings" pitchFamily="2" charset="2"/>
            </a:endParaRPr>
          </a:p>
          <a:p>
            <a:r>
              <a:rPr lang="en-US" sz="1800" dirty="0">
                <a:sym typeface="Wingdings" pitchFamily="2" charset="2"/>
              </a:rPr>
              <a:t>One section of Study Plan or Work Package to highlight critical tasks, paths and deliverables</a:t>
            </a:r>
          </a:p>
          <a:p>
            <a:r>
              <a:rPr lang="en-US" sz="1800" dirty="0">
                <a:sym typeface="Wingdings" pitchFamily="2" charset="2"/>
              </a:rPr>
              <a:t>One section of Gantt Chart and </a:t>
            </a:r>
            <a:r>
              <a:rPr lang="en-US" sz="1800" dirty="0" err="1">
                <a:sym typeface="Wingdings" pitchFamily="2" charset="2"/>
              </a:rPr>
              <a:t>iMBO</a:t>
            </a:r>
            <a:r>
              <a:rPr lang="en-US" sz="1800" dirty="0">
                <a:sym typeface="Wingdings" pitchFamily="2" charset="2"/>
              </a:rPr>
              <a:t> for project tracking and management</a:t>
            </a:r>
          </a:p>
          <a:p>
            <a:endParaRPr lang="en-US" sz="1800" dirty="0">
              <a:sym typeface="Wingdings" pitchFamily="2" charset="2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12A6D2A-8D16-7842-AD16-B07A9249D7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99397"/>
              </p:ext>
            </p:extLst>
          </p:nvPr>
        </p:nvGraphicFramePr>
        <p:xfrm>
          <a:off x="9753600" y="2514600"/>
          <a:ext cx="18097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Document" showAsIcon="1" r:id="rId8" imgW="965200" imgH="609600" progId="Word.Document.12">
                  <p:embed/>
                </p:oleObj>
              </mc:Choice>
              <mc:Fallback>
                <p:oleObj name="Document" showAsIcon="1" r:id="rId8" imgW="965200" imgH="609600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12A6D2A-8D16-7842-AD16-B07A9249D7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53600" y="2514600"/>
                        <a:ext cx="1809750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98D6DF8-BD28-3948-BF92-96399A43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3200" dirty="0"/>
              <a:t>Proactively Managing </a:t>
            </a:r>
            <a:r>
              <a:rPr lang="en-US" sz="3200" dirty="0">
                <a:solidFill>
                  <a:srgbClr val="0066FF"/>
                </a:solidFill>
              </a:rPr>
              <a:t>Pathfinding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4151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DE0D06-DE96-1A41-9644-C1316069D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Pathfinding Scope Discussion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908C4C-C7EF-9D47-A7B9-27B9EE6D9A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14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11EDC-8518-9E4E-A3FD-D4633DAB3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What are the key questions in that scope?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1DBC8F3-9412-F14A-8BEA-E2B0E6C9E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400" b="0" dirty="0">
                <a:ea typeface="Times New Roman" panose="02020603050405020304" pitchFamily="18" charset="0"/>
              </a:rPr>
              <a:t>How able to establish the pathfinding activities to match the Optane 7-quarter PRQ cadence?</a:t>
            </a:r>
            <a:endParaRPr lang="en-US" altLang="en-US" sz="1400" b="0" dirty="0">
              <a:ea typeface="Calibri" panose="020F050202020403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400" b="0" dirty="0">
                <a:ea typeface="Times New Roman" panose="02020603050405020304" pitchFamily="18" charset="0"/>
              </a:rPr>
              <a:t>Key questions:</a:t>
            </a:r>
            <a:endParaRPr lang="en-US" altLang="en-US" sz="1400" b="0" dirty="0">
              <a:ea typeface="Calibri" panose="020F0502020204030204" pitchFamily="34" charset="0"/>
            </a:endParaRPr>
          </a:p>
          <a:p>
            <a:pPr marL="484781" lvl="1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400" b="0" dirty="0">
                <a:ea typeface="Times New Roman" panose="02020603050405020304" pitchFamily="18" charset="0"/>
              </a:rPr>
              <a:t>What is the scalability capability of current Optane cell?</a:t>
            </a:r>
            <a:endParaRPr lang="en-US" altLang="en-US" sz="1400" b="0" dirty="0">
              <a:ea typeface="Calibri" panose="020F0502020204030204" pitchFamily="34" charset="0"/>
            </a:endParaRPr>
          </a:p>
          <a:p>
            <a:pPr marL="484781" lvl="1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400" b="0" dirty="0">
                <a:ea typeface="Times New Roman" panose="02020603050405020304" pitchFamily="18" charset="0"/>
              </a:rPr>
              <a:t>Can we double the bandwidth/GB at the desired cadence?  What is the desired performance requirement cadence? (2x per 7Q, 2x per 10Q, etc.)</a:t>
            </a:r>
            <a:endParaRPr lang="en-US" altLang="en-US" sz="1400" b="0" dirty="0">
              <a:ea typeface="Calibri" panose="020F0502020204030204" pitchFamily="34" charset="0"/>
            </a:endParaRPr>
          </a:p>
          <a:p>
            <a:pPr marL="484781" lvl="1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400" b="0" dirty="0">
                <a:ea typeface="Times New Roman" panose="02020603050405020304" pitchFamily="18" charset="0"/>
              </a:rPr>
              <a:t>How would the tick-tock strategy apply to Optane? Does it?</a:t>
            </a:r>
            <a:endParaRPr lang="en-US" altLang="en-US" sz="1400" b="0" dirty="0"/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What are the tick(s) and the tock(s)?</a:t>
            </a:r>
            <a:endParaRPr lang="en-US" altLang="en-US" sz="1400" dirty="0"/>
          </a:p>
          <a:p>
            <a:pPr marL="484781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b="0" dirty="0">
                <a:ea typeface="Times New Roman" panose="02020603050405020304" pitchFamily="18" charset="0"/>
              </a:rPr>
              <a:t>Let’s write down as many generations as we think we can with certain boundary conditions (cost, performance?)</a:t>
            </a:r>
            <a:endParaRPr lang="en-US" altLang="en-US" sz="1400" b="0" dirty="0"/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Pitch, cell, array, partition, product; cost</a:t>
            </a:r>
            <a:endParaRPr lang="en-US" altLang="en-US" sz="1400" dirty="0"/>
          </a:p>
          <a:p>
            <a:pPr marL="484781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b="0" dirty="0">
                <a:ea typeface="Times New Roman" panose="02020603050405020304" pitchFamily="18" charset="0"/>
              </a:rPr>
              <a:t>What triggers a change in architecture?</a:t>
            </a:r>
            <a:endParaRPr lang="en-US" altLang="en-US" sz="1400" b="0" dirty="0">
              <a:ea typeface="Calibri" panose="020F0502020204030204" pitchFamily="34" charset="0"/>
            </a:endParaRPr>
          </a:p>
          <a:p>
            <a:pPr marL="484781" lvl="1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400" b="0" dirty="0">
                <a:ea typeface="Times New Roman" panose="02020603050405020304" pitchFamily="18" charset="0"/>
              </a:rPr>
              <a:t>What are the key physics questions we need to answer?</a:t>
            </a:r>
            <a:endParaRPr lang="en-US" altLang="en-US" sz="1400" b="0" dirty="0"/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Phase change observed down to ~3-8nm; no phase change occurs &lt;3nm</a:t>
            </a:r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Threshold switching/selector </a:t>
            </a:r>
            <a:r>
              <a:rPr lang="en-US" altLang="en-US" sz="1400" dirty="0" err="1">
                <a:latin typeface="Wingdings" pitchFamily="2" charset="2"/>
                <a:ea typeface="Wingdings" pitchFamily="2" charset="2"/>
              </a:rPr>
              <a:t>à</a:t>
            </a:r>
            <a:r>
              <a:rPr lang="en-US" altLang="en-US" sz="1400" dirty="0">
                <a:ea typeface="Calibri" panose="020F0502020204030204" pitchFamily="34" charset="0"/>
              </a:rPr>
              <a:t> smaller actually works better, but not sure what limit is, what the variation is</a:t>
            </a:r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Challenge we don’t understand much is how to activate the PM/SD as device shrinks</a:t>
            </a:r>
            <a:endParaRPr lang="en-US" altLang="en-US" sz="1400" dirty="0"/>
          </a:p>
          <a:p>
            <a:pPr marL="484781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b="0" dirty="0">
                <a:ea typeface="Times New Roman" panose="02020603050405020304" pitchFamily="18" charset="0"/>
              </a:rPr>
              <a:t>What are the criteria that define a fork in the scaling/architecture path?</a:t>
            </a:r>
            <a:endParaRPr lang="en-US" altLang="en-US" sz="1400" b="0" dirty="0"/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How far ahead do we need to plan to have key understanding of the different paths?</a:t>
            </a:r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Need to assess extendibility of the new path</a:t>
            </a:r>
            <a:endParaRPr lang="en-US" altLang="en-US" sz="1400" dirty="0"/>
          </a:p>
          <a:p>
            <a:pPr marL="484781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b="0" dirty="0">
                <a:ea typeface="Times New Roman" panose="02020603050405020304" pitchFamily="18" charset="0"/>
              </a:rPr>
              <a:t>What is the scaling strategy for Optane?</a:t>
            </a:r>
            <a:endParaRPr lang="en-US" altLang="en-US" sz="1400" b="0" dirty="0"/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# of decks</a:t>
            </a:r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Array pitch scaling</a:t>
            </a:r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CMOS scaling</a:t>
            </a:r>
          </a:p>
          <a:p>
            <a:pPr marL="941980" lvl="2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400" dirty="0">
                <a:ea typeface="Calibri" panose="020F0502020204030204" pitchFamily="34" charset="0"/>
              </a:rPr>
              <a:t>Dis-aggregation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670602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0BF60-8120-B04C-BEE2-A223DD998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deliver Pathfinding scope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0419B3-2E82-B840-A9E8-036E4E699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90600"/>
            <a:ext cx="10363200" cy="5410200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200" b="0" dirty="0">
                <a:ea typeface="Times New Roman" panose="02020603050405020304" pitchFamily="18" charset="0"/>
              </a:rPr>
              <a:t>Core team:  Max, </a:t>
            </a:r>
            <a:r>
              <a:rPr lang="en-US" altLang="en-US" sz="1200" b="0" dirty="0" err="1">
                <a:ea typeface="Times New Roman" panose="02020603050405020304" pitchFamily="18" charset="0"/>
              </a:rPr>
              <a:t>Derchang</a:t>
            </a:r>
            <a:r>
              <a:rPr lang="en-US" altLang="en-US" sz="1200" b="0" dirty="0">
                <a:ea typeface="Times New Roman" panose="02020603050405020304" pitchFamily="18" charset="0"/>
              </a:rPr>
              <a:t>, Cathy, </a:t>
            </a:r>
            <a:r>
              <a:rPr lang="en-US" altLang="en-US" sz="1200" b="0" dirty="0" err="1">
                <a:ea typeface="Times New Roman" panose="02020603050405020304" pitchFamily="18" charset="0"/>
              </a:rPr>
              <a:t>Derran</a:t>
            </a:r>
            <a:endParaRPr lang="en-US" altLang="en-US" sz="1200" b="0" dirty="0"/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Own and drive analysis &amp; recommendations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Own communication to stakeholders</a:t>
            </a:r>
            <a:endParaRPr lang="en-US" altLang="en-US" sz="1200" dirty="0"/>
          </a:p>
          <a:p>
            <a:pPr marL="0" lvl="0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200" b="0" dirty="0">
                <a:ea typeface="Times New Roman" panose="02020603050405020304" pitchFamily="18" charset="0"/>
              </a:rPr>
              <a:t>Extended team:</a:t>
            </a:r>
            <a:endParaRPr lang="en-US" altLang="en-US" sz="1200" b="0" dirty="0"/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CMOS:  </a:t>
            </a:r>
            <a:r>
              <a:rPr lang="en-US" altLang="en-US" sz="1200" dirty="0" err="1">
                <a:ea typeface="Times New Roman" panose="02020603050405020304" pitchFamily="18" charset="0"/>
              </a:rPr>
              <a:t>Erv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Leverage TD team, example:  SORT/e-test methodologies:  ??</a:t>
            </a:r>
            <a:endParaRPr lang="en-US" altLang="en-US" sz="1200" dirty="0"/>
          </a:p>
          <a:p>
            <a:pPr marL="914400" lvl="2" indent="0" eaLnBrk="0" hangingPunct="0">
              <a:spcBef>
                <a:spcPct val="0"/>
              </a:spcBef>
              <a:buClrTx/>
              <a:buFontTx/>
              <a:buAutoNum type="alphaLcPeriod"/>
            </a:pPr>
            <a:r>
              <a:rPr lang="en-US" altLang="en-US" sz="1200" dirty="0">
                <a:ea typeface="Calibri" panose="020F0502020204030204" pitchFamily="34" charset="0"/>
              </a:rPr>
              <a:t>Ad-hoc pull of individuals in certain areas</a:t>
            </a:r>
            <a:endParaRPr lang="en-US" altLang="en-US" sz="1200" dirty="0"/>
          </a:p>
          <a:p>
            <a:pPr marL="0" lvl="0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200" b="0" dirty="0">
                <a:ea typeface="Times New Roman" panose="02020603050405020304" pitchFamily="18" charset="0"/>
              </a:rPr>
              <a:t>Learning vehicles</a:t>
            </a:r>
            <a:endParaRPr lang="en-US" altLang="en-US" sz="1200" b="0" dirty="0"/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Class #1:  L0D, blankets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Class #2:  minimally integrated, single-level mask structural work unique to PF (example:  pre-BWFs L/S grating mask)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Class #3:  experiments on N-1 vehicle, low/med deviation from N-1 POR (example:  ATF41 </a:t>
            </a:r>
            <a:r>
              <a:rPr lang="en-US" altLang="en-US" sz="1200" dirty="0" err="1">
                <a:ea typeface="Wingdings" pitchFamily="2" charset="2"/>
              </a:rPr>
              <a:t>à</a:t>
            </a:r>
            <a:r>
              <a:rPr lang="en-US" altLang="en-US" sz="1200" dirty="0">
                <a:ea typeface="Times New Roman" panose="02020603050405020304" pitchFamily="18" charset="0"/>
              </a:rPr>
              <a:t> BWF33.5)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Class #4:  experiments on N-1 vehicle, high deviation from N-1 POR (example:  single </a:t>
            </a:r>
            <a:r>
              <a:rPr lang="en-US" altLang="en-US" sz="1200" dirty="0" err="1">
                <a:ea typeface="Times New Roman" panose="02020603050405020304" pitchFamily="18" charset="0"/>
              </a:rPr>
              <a:t>chal</a:t>
            </a:r>
            <a:r>
              <a:rPr lang="en-US" altLang="en-US" sz="1200" dirty="0">
                <a:ea typeface="Times New Roman" panose="02020603050405020304" pitchFamily="18" charset="0"/>
              </a:rPr>
              <a:t> ATF)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Class #5:  integrated test site specifically for PF (example:  MID)</a:t>
            </a:r>
            <a:endParaRPr lang="en-US" altLang="en-US" sz="1200" dirty="0"/>
          </a:p>
          <a:p>
            <a:pPr marL="0" lvl="0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200" b="0" dirty="0">
                <a:ea typeface="Times New Roman" panose="02020603050405020304" pitchFamily="18" charset="0"/>
              </a:rPr>
              <a:t>Simulation/modeling capability &amp; development</a:t>
            </a:r>
            <a:endParaRPr lang="en-US" altLang="en-US" sz="1200" b="0" dirty="0"/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Device (Synopsis TCAD, Ansys, Finite Element)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Integration (3D diagrams (</a:t>
            </a:r>
            <a:r>
              <a:rPr lang="en-US" altLang="en-US" sz="1200" dirty="0" err="1">
                <a:ea typeface="Times New Roman" panose="02020603050405020304" pitchFamily="18" charset="0"/>
              </a:rPr>
              <a:t>Coventor</a:t>
            </a:r>
            <a:r>
              <a:rPr lang="en-US" altLang="en-US" sz="1200" dirty="0">
                <a:ea typeface="Times New Roman" panose="02020603050405020304" pitchFamily="18" charset="0"/>
              </a:rPr>
              <a:t>), Ansys)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Process (Synopsis, etc.)</a:t>
            </a:r>
            <a:endParaRPr lang="en-US" altLang="en-US" sz="1200" dirty="0"/>
          </a:p>
          <a:p>
            <a:pPr marL="0" lvl="0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200" b="0" dirty="0">
                <a:ea typeface="Times New Roman" panose="02020603050405020304" pitchFamily="18" charset="0"/>
              </a:rPr>
              <a:t>Trajectory definition</a:t>
            </a:r>
            <a:endParaRPr lang="en-US" altLang="en-US" sz="1200" b="0" dirty="0"/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T-SLRP (5-10 </a:t>
            </a:r>
            <a:r>
              <a:rPr lang="en-US" altLang="en-US" sz="1200" dirty="0" err="1">
                <a:ea typeface="Times New Roman" panose="02020603050405020304" pitchFamily="18" charset="0"/>
              </a:rPr>
              <a:t>yrs</a:t>
            </a:r>
            <a:r>
              <a:rPr lang="en-US" altLang="en-US" sz="1200" dirty="0">
                <a:ea typeface="Times New Roman" panose="02020603050405020304" pitchFamily="18" charset="0"/>
              </a:rPr>
              <a:t>, refresh 1/</a:t>
            </a:r>
            <a:r>
              <a:rPr lang="en-US" altLang="en-US" sz="1200" dirty="0" err="1">
                <a:ea typeface="Times New Roman" panose="02020603050405020304" pitchFamily="18" charset="0"/>
              </a:rPr>
              <a:t>yr</a:t>
            </a:r>
            <a:r>
              <a:rPr lang="en-US" altLang="en-US" sz="1200" dirty="0">
                <a:ea typeface="Times New Roman" panose="02020603050405020304" pitchFamily="18" charset="0"/>
              </a:rPr>
              <a:t>)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5Gen (5-8 </a:t>
            </a:r>
            <a:r>
              <a:rPr lang="en-US" altLang="en-US" sz="1200" dirty="0" err="1">
                <a:ea typeface="Times New Roman" panose="02020603050405020304" pitchFamily="18" charset="0"/>
              </a:rPr>
              <a:t>yrs</a:t>
            </a:r>
            <a:r>
              <a:rPr lang="en-US" altLang="en-US" sz="1200" dirty="0">
                <a:ea typeface="Times New Roman" panose="02020603050405020304" pitchFamily="18" charset="0"/>
              </a:rPr>
              <a:t>, refresh 2/</a:t>
            </a:r>
            <a:r>
              <a:rPr lang="en-US" altLang="en-US" sz="1200" dirty="0" err="1">
                <a:ea typeface="Times New Roman" panose="02020603050405020304" pitchFamily="18" charset="0"/>
              </a:rPr>
              <a:t>yr</a:t>
            </a:r>
            <a:r>
              <a:rPr lang="en-US" altLang="en-US" sz="1200" dirty="0">
                <a:ea typeface="Times New Roman" panose="02020603050405020304" pitchFamily="18" charset="0"/>
              </a:rPr>
              <a:t>)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LRP (3-5 </a:t>
            </a:r>
            <a:r>
              <a:rPr lang="en-US" altLang="en-US" sz="1200" dirty="0" err="1">
                <a:ea typeface="Times New Roman" panose="02020603050405020304" pitchFamily="18" charset="0"/>
              </a:rPr>
              <a:t>yrs</a:t>
            </a:r>
            <a:r>
              <a:rPr lang="en-US" altLang="en-US" sz="1200" dirty="0">
                <a:ea typeface="Times New Roman" panose="02020603050405020304" pitchFamily="18" charset="0"/>
              </a:rPr>
              <a:t>, refresh 2/</a:t>
            </a:r>
            <a:r>
              <a:rPr lang="en-US" altLang="en-US" sz="1200" dirty="0" err="1">
                <a:ea typeface="Times New Roman" panose="02020603050405020304" pitchFamily="18" charset="0"/>
              </a:rPr>
              <a:t>yr</a:t>
            </a:r>
            <a:r>
              <a:rPr lang="en-US" altLang="en-US" sz="1200" dirty="0">
                <a:ea typeface="Times New Roman" panose="02020603050405020304" pitchFamily="18" charset="0"/>
              </a:rPr>
              <a:t>)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IMBOs (1 year, quarterly)</a:t>
            </a:r>
            <a:endParaRPr lang="en-US" altLang="en-US" sz="1200" dirty="0"/>
          </a:p>
          <a:p>
            <a:pPr marL="0" lvl="0" indent="0" eaLnBrk="0" hangingPunct="0">
              <a:spcBef>
                <a:spcPct val="0"/>
              </a:spcBef>
              <a:buClrTx/>
              <a:buFontTx/>
              <a:buAutoNum type="arabicPeriod"/>
            </a:pPr>
            <a:r>
              <a:rPr lang="en-US" altLang="en-US" sz="1200" b="0" dirty="0">
                <a:ea typeface="Times New Roman" panose="02020603050405020304" pitchFamily="18" charset="0"/>
              </a:rPr>
              <a:t>Resources</a:t>
            </a:r>
            <a:endParaRPr lang="en-US" altLang="en-US" sz="1200" b="0" dirty="0"/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Internal vs. external project allocation</a:t>
            </a:r>
            <a:endParaRPr lang="en-US" altLang="en-US" sz="1200" dirty="0"/>
          </a:p>
          <a:p>
            <a:pPr marL="914400" lvl="2" indent="0" eaLnBrk="0" hangingPunct="0">
              <a:spcBef>
                <a:spcPct val="0"/>
              </a:spcBef>
              <a:buClrTx/>
              <a:buFontTx/>
              <a:buAutoNum type="alphaLcPeriod"/>
            </a:pPr>
            <a:r>
              <a:rPr lang="en-US" altLang="en-US" sz="1200" dirty="0">
                <a:ea typeface="Calibri" panose="020F0502020204030204" pitchFamily="34" charset="0"/>
              </a:rPr>
              <a:t>IMEC, universities, etc.</a:t>
            </a:r>
            <a:endParaRPr lang="en-US" altLang="en-US" sz="1200" dirty="0"/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Si allocation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People fraction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Lab allocation</a:t>
            </a:r>
            <a:endParaRPr lang="en-US" altLang="en-US" sz="1200" dirty="0">
              <a:ea typeface="Calibri" panose="020F0502020204030204" pitchFamily="34" charset="0"/>
            </a:endParaRPr>
          </a:p>
          <a:p>
            <a:pPr marL="457200" lvl="1" indent="0" eaLnBrk="0" hangingPunct="0">
              <a:spcBef>
                <a:spcPct val="0"/>
              </a:spcBef>
              <a:buClrTx/>
              <a:buFontTx/>
              <a:buAutoNum type="arabicParenBoth"/>
            </a:pPr>
            <a:r>
              <a:rPr lang="en-US" altLang="en-US" sz="1200" dirty="0">
                <a:ea typeface="Times New Roman" panose="02020603050405020304" pitchFamily="18" charset="0"/>
              </a:rPr>
              <a:t>Tools available for PF Si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1363651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0b7a245-a7c3-4504-88b2-cf85318e6b78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11458</TotalTime>
  <Words>1191</Words>
  <Application>Microsoft Macintosh PowerPoint</Application>
  <PresentationFormat>Widescreen</PresentationFormat>
  <Paragraphs>188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Neo Sans Intel</vt:lpstr>
      <vt:lpstr>Neo Sans Intel Medium</vt:lpstr>
      <vt:lpstr>Arial</vt:lpstr>
      <vt:lpstr>Calibri</vt:lpstr>
      <vt:lpstr>Wingdings</vt:lpstr>
      <vt:lpstr>blank</vt:lpstr>
      <vt:lpstr>Document</vt:lpstr>
      <vt:lpstr>Transform NVM Pathfinding World Class</vt:lpstr>
      <vt:lpstr>Phases of Ideation</vt:lpstr>
      <vt:lpstr>Optane Pathfinding Projects at a Glance</vt:lpstr>
      <vt:lpstr>TCAD/Modeling Dual Roles</vt:lpstr>
      <vt:lpstr>The Essentials for an Impactful Optane Pathfinding</vt:lpstr>
      <vt:lpstr>Proactively Managing Pathfinding</vt:lpstr>
      <vt:lpstr>Notes on Pathfinding Scope Discussion</vt:lpstr>
      <vt:lpstr>What are the key questions in that scope?</vt:lpstr>
      <vt:lpstr>How to deliver Pathfinding scope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Kau, Derchang</dc:creator>
  <cp:keywords>CTPClassification=CTP_NT</cp:keywords>
  <dc:description/>
  <cp:lastModifiedBy>Kau, Derchang</cp:lastModifiedBy>
  <cp:revision>47</cp:revision>
  <dcterms:created xsi:type="dcterms:W3CDTF">2021-05-17T20:59:06Z</dcterms:created>
  <dcterms:modified xsi:type="dcterms:W3CDTF">2021-06-07T21:06:25Z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