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73" r:id="rId5"/>
    <p:sldId id="268" r:id="rId6"/>
    <p:sldId id="272" r:id="rId7"/>
    <p:sldId id="266" r:id="rId8"/>
    <p:sldId id="271" r:id="rId9"/>
    <p:sldId id="269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4985DF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C73E1-5F0C-6949-907B-9DDBB6411B3A}" v="1" dt="2021-05-26T04:21:07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7376"/>
  </p:normalViewPr>
  <p:slideViewPr>
    <p:cSldViewPr>
      <p:cViewPr varScale="1">
        <p:scale>
          <a:sx n="174" d="100"/>
          <a:sy n="174" d="100"/>
        </p:scale>
        <p:origin x="192" y="26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definition for Ideation (paper, external research)</a:t>
            </a:r>
          </a:p>
          <a:p>
            <a:r>
              <a:rPr lang="en-US" dirty="0" err="1"/>
              <a:t>PoC</a:t>
            </a:r>
            <a:r>
              <a:rPr lang="en-US" dirty="0"/>
              <a:t> (some level of internal results</a:t>
            </a:r>
          </a:p>
          <a:p>
            <a:r>
              <a:rPr lang="en-US" dirty="0"/>
              <a:t>Transfer: for stepping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3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lworkstream.intel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tel.sharepoint.com/sites/Gladius/SitePages/Overview-&amp;-Whitepaper.aspx" TargetMode="External"/><Relationship Id="rId5" Type="http://schemas.openxmlformats.org/officeDocument/2006/relationships/hyperlink" Target="https://intel.sharepoint.com/sites/CorporateResearchCouncil/" TargetMode="External"/><Relationship Id="rId4" Type="http://schemas.openxmlformats.org/officeDocument/2006/relationships/hyperlink" Target="https://intel.sharepoint.com/sites/IntelLabsWorkstream2.0/SitePages/Intel-Labs-Workstream-2.0-Documentation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5D7CA-42E5-DC47-B806-98D0C9C7E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Transform NVM Pathfinding World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E78D-8B91-2648-BC37-5C9FD24A01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WW22/2021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EA8C0-D0A9-9743-83B1-54CE9E0F0E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5800" y="2514600"/>
            <a:ext cx="10820400" cy="3777340"/>
          </a:xfrm>
        </p:spPr>
        <p:txBody>
          <a:bodyPr/>
          <a:lstStyle/>
          <a:p>
            <a:r>
              <a:rPr lang="en-US" sz="2000" dirty="0"/>
              <a:t>Pathfinding projects by maturity</a:t>
            </a:r>
          </a:p>
          <a:p>
            <a:pPr lvl="1"/>
            <a:r>
              <a:rPr lang="en-US" sz="2000" dirty="0"/>
              <a:t>Concept – backed by first principle or trust-worthy empirical; leverage SRC, SRS, IMEC</a:t>
            </a:r>
          </a:p>
          <a:p>
            <a:pPr lvl="1"/>
            <a:r>
              <a:rPr lang="en-US" sz="2000" dirty="0"/>
              <a:t>Early Research – Ideation funded inside Intel; cross organization collaboration, </a:t>
            </a:r>
            <a:r>
              <a:rPr lang="en-US" sz="2000" dirty="0" err="1"/>
              <a:t>eg.</a:t>
            </a:r>
            <a:r>
              <a:rPr lang="en-US" sz="2000" dirty="0"/>
              <a:t> CR, </a:t>
            </a:r>
            <a:r>
              <a:rPr lang="en-US" sz="2000" dirty="0" err="1"/>
              <a:t>SiP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Proof of Concept –  Integrated scope validated by segment; seeking RTD/MCD alignment.</a:t>
            </a:r>
          </a:p>
          <a:p>
            <a:pPr lvl="1"/>
            <a:r>
              <a:rPr lang="en-US" sz="2000" dirty="0"/>
              <a:t>Module Definition – Critical logistics and infrastructures tested for intercept.</a:t>
            </a:r>
          </a:p>
          <a:p>
            <a:pPr lvl="1"/>
            <a:r>
              <a:rPr lang="en-US" sz="2000" dirty="0"/>
              <a:t>Exit Pathfinding – 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Specification defined and risks mitigated; Ready to transfer to main TD.</a:t>
            </a:r>
          </a:p>
          <a:p>
            <a:r>
              <a:rPr lang="en-US" sz="2000" dirty="0"/>
              <a:t>TCAD and Modeling are part of “Team NVM Pathfinding” with dual roles</a:t>
            </a:r>
          </a:p>
          <a:p>
            <a:pPr lvl="1"/>
            <a:r>
              <a:rPr lang="en-US" sz="2000" dirty="0"/>
              <a:t>Pathfinding – Technology exploration and Design-Technology Co-Optimization</a:t>
            </a:r>
          </a:p>
          <a:p>
            <a:pPr lvl="1"/>
            <a:r>
              <a:rPr lang="en-US" sz="2000" dirty="0"/>
              <a:t>Development – Problem segmentation and elimination for product development.</a:t>
            </a:r>
          </a:p>
          <a:p>
            <a:r>
              <a:rPr lang="en-US" sz="2000" dirty="0"/>
              <a:t>Institute a business process  proactively managing pathfinding</a:t>
            </a:r>
          </a:p>
        </p:txBody>
      </p:sp>
    </p:spTree>
    <p:extLst>
      <p:ext uri="{BB962C8B-B14F-4D97-AF65-F5344CB8AC3E}">
        <p14:creationId xmlns:p14="http://schemas.microsoft.com/office/powerpoint/2010/main" val="140589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8D0B-C9FC-094D-AF07-3E3388BF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Optane Pathfinding Projects at a Glance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B0D8401-F17C-734E-9448-4FD96B3E50E9}"/>
              </a:ext>
            </a:extLst>
          </p:cNvPr>
          <p:cNvGrpSpPr/>
          <p:nvPr/>
        </p:nvGrpSpPr>
        <p:grpSpPr>
          <a:xfrm>
            <a:off x="1143000" y="1070065"/>
            <a:ext cx="9906000" cy="4724400"/>
            <a:chOff x="1066800" y="1070065"/>
            <a:chExt cx="9906000" cy="4724400"/>
          </a:xfrm>
        </p:grpSpPr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4D12792C-AC58-A84E-A17A-049972A218A3}"/>
                </a:ext>
              </a:extLst>
            </p:cNvPr>
            <p:cNvSpPr/>
            <p:nvPr/>
          </p:nvSpPr>
          <p:spPr>
            <a:xfrm rot="5400000">
              <a:off x="3657600" y="-1520735"/>
              <a:ext cx="4724400" cy="9906000"/>
            </a:xfrm>
            <a:prstGeom prst="trapezoid">
              <a:avLst>
                <a:gd name="adj" fmla="val 31849"/>
              </a:avLst>
            </a:prstGeom>
            <a:gradFill>
              <a:gsLst>
                <a:gs pos="1000">
                  <a:schemeClr val="bg1">
                    <a:lumMod val="85000"/>
                  </a:schemeClr>
                </a:gs>
                <a:gs pos="80000">
                  <a:schemeClr val="accent6">
                    <a:lumMod val="75000"/>
                  </a:schemeClr>
                </a:gs>
                <a:gs pos="56000">
                  <a:schemeClr val="accent6">
                    <a:lumMod val="60000"/>
                    <a:lumOff val="40000"/>
                  </a:schemeClr>
                </a:gs>
                <a:gs pos="38000">
                  <a:schemeClr val="accent6">
                    <a:lumMod val="40000"/>
                    <a:lumOff val="60000"/>
                  </a:schemeClr>
                </a:gs>
                <a:gs pos="20000">
                  <a:srgbClr val="C7DDFF"/>
                </a:gs>
                <a:gs pos="100000">
                  <a:schemeClr val="accent6">
                    <a:lumMod val="5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 NAND Like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Deck 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Pillar Select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Channel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Diode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“No Seasoning”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Drift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α-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iPCM</a:t>
              </a:r>
              <a:endPara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+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CUR/SRC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CRC/SRS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NMTRI, IMEC &amp; etc.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TSLRP</a:t>
              </a:r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B95C90A-0F84-D244-A525-8A2FC5EF1D30}"/>
                </a:ext>
              </a:extLst>
            </p:cNvPr>
            <p:cNvSpPr/>
            <p:nvPr/>
          </p:nvSpPr>
          <p:spPr>
            <a:xfrm rot="5400000">
              <a:off x="8839200" y="2438400"/>
              <a:ext cx="22860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ATF Electrode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 Speed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Bantu DV and Test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IC scheme</a:t>
              </a:r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AFF96A49-233B-454C-8B5C-37291FFC984F}"/>
                </a:ext>
              </a:extLst>
            </p:cNvPr>
            <p:cNvSpPr/>
            <p:nvPr/>
          </p:nvSpPr>
          <p:spPr>
            <a:xfrm rot="5400000">
              <a:off x="6553200" y="2438400"/>
              <a:ext cx="28956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2Kx4Kx4D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Space Scaling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Cell Scaling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CMOS Scaling</a:t>
              </a:r>
            </a:p>
          </p:txBody>
        </p:sp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3E231D2D-9E16-2D47-89D2-704A44724C1B}"/>
                </a:ext>
              </a:extLst>
            </p:cNvPr>
            <p:cNvSpPr/>
            <p:nvPr/>
          </p:nvSpPr>
          <p:spPr>
            <a:xfrm rot="5400000">
              <a:off x="4267200" y="2438400"/>
              <a:ext cx="35052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Bipolar Decoder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HVT Augmentation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(FINFET, RCT)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 + Memory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 (inc. BiSM)</a:t>
              </a:r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E546B068-8607-D141-8D28-078EB27D9140}"/>
                </a:ext>
              </a:extLst>
            </p:cNvPr>
            <p:cNvSpPr/>
            <p:nvPr/>
          </p:nvSpPr>
          <p:spPr>
            <a:xfrm rot="5400000">
              <a:off x="1981200" y="2438400"/>
              <a:ext cx="41148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0" rIns="91440" bIns="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Float deselect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3DIC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Tile Scaling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MBA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ρ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BL/WL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DSA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Oxide Selector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PM Speed &amp; TD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    +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CR, </a:t>
              </a:r>
              <a:r>
                <a:rPr lang="en-US" sz="1600" b="1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SiP</a:t>
              </a:r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collaboration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95ED48B-98D3-BC44-A458-DB326B6C410C}"/>
              </a:ext>
            </a:extLst>
          </p:cNvPr>
          <p:cNvSpPr/>
          <p:nvPr/>
        </p:nvSpPr>
        <p:spPr>
          <a:xfrm>
            <a:off x="1406891" y="5715000"/>
            <a:ext cx="1344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Ideation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E1FAE6-CDB6-6643-B090-D2B51E03D7E9}"/>
              </a:ext>
            </a:extLst>
          </p:cNvPr>
          <p:cNvSpPr/>
          <p:nvPr/>
        </p:nvSpPr>
        <p:spPr>
          <a:xfrm>
            <a:off x="8072427" y="5715000"/>
            <a:ext cx="3205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Transfer to Main TD</a:t>
            </a:r>
            <a:endParaRPr lang="en-US" dirty="0"/>
          </a:p>
        </p:txBody>
      </p:sp>
      <p:sp>
        <p:nvSpPr>
          <p:cNvPr id="3" name="Notched Right Arrow 2">
            <a:extLst>
              <a:ext uri="{FF2B5EF4-FFF2-40B4-BE49-F238E27FC236}">
                <a16:creationId xmlns:a16="http://schemas.microsoft.com/office/drawing/2014/main" id="{36D8060A-3F71-FD4B-9193-5953E2074A60}"/>
              </a:ext>
            </a:extLst>
          </p:cNvPr>
          <p:cNvSpPr/>
          <p:nvPr/>
        </p:nvSpPr>
        <p:spPr>
          <a:xfrm>
            <a:off x="3028378" y="5787935"/>
            <a:ext cx="874055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C59E93-9EA9-5544-99B7-0B936388D57A}"/>
              </a:ext>
            </a:extLst>
          </p:cNvPr>
          <p:cNvSpPr/>
          <p:nvPr/>
        </p:nvSpPr>
        <p:spPr>
          <a:xfrm>
            <a:off x="4143554" y="5715000"/>
            <a:ext cx="2858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Proof of Concept</a:t>
            </a:r>
            <a:endParaRPr lang="en-US" dirty="0"/>
          </a:p>
        </p:txBody>
      </p:sp>
      <p:sp>
        <p:nvSpPr>
          <p:cNvPr id="19" name="Notched Right Arrow 18">
            <a:extLst>
              <a:ext uri="{FF2B5EF4-FFF2-40B4-BE49-F238E27FC236}">
                <a16:creationId xmlns:a16="http://schemas.microsoft.com/office/drawing/2014/main" id="{785674A6-E861-594E-9E92-4A1CF9B874AB}"/>
              </a:ext>
            </a:extLst>
          </p:cNvPr>
          <p:cNvSpPr/>
          <p:nvPr/>
        </p:nvSpPr>
        <p:spPr>
          <a:xfrm>
            <a:off x="7243151" y="5769350"/>
            <a:ext cx="757849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8304-B705-244F-BB0B-533E40DA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9296400" cy="838200"/>
          </a:xfrm>
        </p:spPr>
        <p:txBody>
          <a:bodyPr/>
          <a:lstStyle/>
          <a:p>
            <a:r>
              <a:rPr lang="en-US" sz="3200" dirty="0"/>
              <a:t>TCAD/Modeling Dual Roles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668ECFA-C52E-6744-A5AB-D42497AFBDE0}"/>
              </a:ext>
            </a:extLst>
          </p:cNvPr>
          <p:cNvGrpSpPr>
            <a:grpSpLocks noChangeAspect="1"/>
          </p:cNvGrpSpPr>
          <p:nvPr/>
        </p:nvGrpSpPr>
        <p:grpSpPr>
          <a:xfrm>
            <a:off x="685800" y="1460662"/>
            <a:ext cx="5316205" cy="4492212"/>
            <a:chOff x="2548239" y="451244"/>
            <a:chExt cx="9326527" cy="788094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30A239F-C6A1-F14F-96FC-16DA635FEC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8239" y="1915451"/>
              <a:ext cx="6416736" cy="6416734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 Capability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C7F66C8-5C20-944C-9A12-BCA32B0EF8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58026" y="1915451"/>
              <a:ext cx="6416740" cy="6416734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 Latitude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3BA4DD2-36A7-F94D-9F68-9279861084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03133" y="451244"/>
              <a:ext cx="6416740" cy="641673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600" dirty="0">
                <a:ln w="9525">
                  <a:solidFill>
                    <a:srgbClr val="C00000"/>
                  </a:solidFill>
                </a:ln>
                <a:noFill/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DTCO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Scaling assessment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Window exploration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93B31E6-68B3-5847-B270-FD5E986256AD}"/>
              </a:ext>
            </a:extLst>
          </p:cNvPr>
          <p:cNvGrpSpPr>
            <a:grpSpLocks noChangeAspect="1"/>
          </p:cNvGrpSpPr>
          <p:nvPr/>
        </p:nvGrpSpPr>
        <p:grpSpPr>
          <a:xfrm>
            <a:off x="7391063" y="2515321"/>
            <a:ext cx="3729567" cy="3217506"/>
            <a:chOff x="4012763" y="1970015"/>
            <a:chExt cx="6542994" cy="564465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6E99E02-4D6C-EC49-9AAD-A20BBE9777DC}"/>
                </a:ext>
              </a:extLst>
            </p:cNvPr>
            <p:cNvSpPr/>
            <p:nvPr/>
          </p:nvSpPr>
          <p:spPr>
            <a:xfrm>
              <a:off x="4012763" y="2000025"/>
              <a:ext cx="5614646" cy="5614642"/>
            </a:xfrm>
            <a:prstGeom prst="ellipse">
              <a:avLst/>
            </a:prstGeom>
            <a:solidFill>
              <a:srgbClr val="00B05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Technology</a:t>
              </a:r>
              <a:b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rgbClr val="00B050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3E75431-CC68-5B42-A8FB-F2490E33A6F6}"/>
                </a:ext>
              </a:extLst>
            </p:cNvPr>
            <p:cNvSpPr/>
            <p:nvPr/>
          </p:nvSpPr>
          <p:spPr>
            <a:xfrm>
              <a:off x="4941111" y="1970015"/>
              <a:ext cx="5614646" cy="5614642"/>
            </a:xfrm>
            <a:prstGeom prst="ellipse">
              <a:avLst/>
            </a:prstGeom>
            <a:solidFill>
              <a:schemeClr val="accent2">
                <a:alpha val="3294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b" anchorCtr="0"/>
            <a:lstStyle/>
            <a:p>
              <a:pPr algn="r"/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Product</a:t>
              </a:r>
              <a:b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600" dirty="0">
                  <a:ln w="9525">
                    <a:solidFill>
                      <a:schemeClr val="accent2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Development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B3C96FA-A4A9-1E49-B1D7-6C0BCA8F8070}"/>
                </a:ext>
              </a:extLst>
            </p:cNvPr>
            <p:cNvSpPr/>
            <p:nvPr/>
          </p:nvSpPr>
          <p:spPr>
            <a:xfrm>
              <a:off x="4941109" y="2189111"/>
              <a:ext cx="4686298" cy="5261864"/>
            </a:xfrm>
            <a:prstGeom prst="ellipse">
              <a:avLst/>
            </a:prstGeom>
            <a:solidFill>
              <a:srgbClr val="C0000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TCAD &amp; Modeling</a:t>
              </a:r>
            </a:p>
            <a:p>
              <a:pPr algn="ctr"/>
              <a:endParaRPr lang="en-US" sz="1600" dirty="0">
                <a:ln w="9525"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Validation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&amp;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Segmentation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for </a:t>
              </a:r>
            </a:p>
            <a:p>
              <a:pPr algn="ctr"/>
              <a:r>
                <a:rPr lang="en-US" sz="1600" dirty="0">
                  <a:ln w="952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Yield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B8E8754B-CFB3-674B-B448-11058F639ED2}"/>
              </a:ext>
            </a:extLst>
          </p:cNvPr>
          <p:cNvSpPr/>
          <p:nvPr/>
        </p:nvSpPr>
        <p:spPr>
          <a:xfrm>
            <a:off x="2602039" y="992772"/>
            <a:ext cx="1609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Pathfinding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F6CF8B-E1A3-F14A-9C10-F7EE4AF57D0A}"/>
              </a:ext>
            </a:extLst>
          </p:cNvPr>
          <p:cNvSpPr/>
          <p:nvPr/>
        </p:nvSpPr>
        <p:spPr>
          <a:xfrm>
            <a:off x="7964147" y="990600"/>
            <a:ext cx="25834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ln w="9525">
                  <a:solidFill>
                    <a:schemeClr val="accent2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Main Development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D4CA72-0806-7A47-82BA-5F6CC7D335F5}"/>
              </a:ext>
            </a:extLst>
          </p:cNvPr>
          <p:cNvGrpSpPr/>
          <p:nvPr/>
        </p:nvGrpSpPr>
        <p:grpSpPr>
          <a:xfrm rot="5400000">
            <a:off x="6279221" y="1608966"/>
            <a:ext cx="1155015" cy="2018877"/>
            <a:chOff x="6497145" y="1532976"/>
            <a:chExt cx="935118" cy="2018877"/>
          </a:xfrm>
          <a:solidFill>
            <a:srgbClr val="4985DF"/>
          </a:solidFill>
        </p:grpSpPr>
        <p:sp>
          <p:nvSpPr>
            <p:cNvPr id="14" name="Moon 13">
              <a:extLst>
                <a:ext uri="{FF2B5EF4-FFF2-40B4-BE49-F238E27FC236}">
                  <a16:creationId xmlns:a16="http://schemas.microsoft.com/office/drawing/2014/main" id="{959D15FD-9D80-2C4E-84C9-52C71DB0713D}"/>
                </a:ext>
              </a:extLst>
            </p:cNvPr>
            <p:cNvSpPr/>
            <p:nvPr/>
          </p:nvSpPr>
          <p:spPr>
            <a:xfrm>
              <a:off x="6497145" y="1799253"/>
              <a:ext cx="800138" cy="1752600"/>
            </a:xfrm>
            <a:prstGeom prst="mo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EF0A20C1-929F-6341-995D-6D51591D2466}"/>
                </a:ext>
              </a:extLst>
            </p:cNvPr>
            <p:cNvSpPr/>
            <p:nvPr/>
          </p:nvSpPr>
          <p:spPr>
            <a:xfrm rot="3407028">
              <a:off x="6934746" y="1568013"/>
              <a:ext cx="532553" cy="4624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0A85865-4353-7D4A-8B79-915257CF51E0}"/>
              </a:ext>
            </a:extLst>
          </p:cNvPr>
          <p:cNvSpPr txBox="1"/>
          <p:nvPr/>
        </p:nvSpPr>
        <p:spPr>
          <a:xfrm>
            <a:off x="6023343" y="2006025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Based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Collateral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6E6983E-B435-1A4B-9232-5F3DFC234ABC}"/>
              </a:ext>
            </a:extLst>
          </p:cNvPr>
          <p:cNvGrpSpPr/>
          <p:nvPr/>
        </p:nvGrpSpPr>
        <p:grpSpPr>
          <a:xfrm rot="16200000">
            <a:off x="6165943" y="4534712"/>
            <a:ext cx="1109538" cy="2013033"/>
            <a:chOff x="6565275" y="1538820"/>
            <a:chExt cx="898299" cy="2013033"/>
          </a:xfrm>
          <a:solidFill>
            <a:srgbClr val="4985DF"/>
          </a:solidFill>
        </p:grpSpPr>
        <p:sp>
          <p:nvSpPr>
            <p:cNvPr id="19" name="Moon 18">
              <a:extLst>
                <a:ext uri="{FF2B5EF4-FFF2-40B4-BE49-F238E27FC236}">
                  <a16:creationId xmlns:a16="http://schemas.microsoft.com/office/drawing/2014/main" id="{07B14A23-25D8-D243-93CC-A10E0ACA7CC2}"/>
                </a:ext>
              </a:extLst>
            </p:cNvPr>
            <p:cNvSpPr/>
            <p:nvPr/>
          </p:nvSpPr>
          <p:spPr>
            <a:xfrm>
              <a:off x="6565275" y="1799253"/>
              <a:ext cx="732009" cy="1752600"/>
            </a:xfrm>
            <a:prstGeom prst="mo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CB31E403-EEAB-DB4A-9F08-91262D4630B7}"/>
                </a:ext>
              </a:extLst>
            </p:cNvPr>
            <p:cNvSpPr/>
            <p:nvPr/>
          </p:nvSpPr>
          <p:spPr>
            <a:xfrm rot="3407028">
              <a:off x="6874686" y="1593957"/>
              <a:ext cx="644026" cy="5337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8446CA1-77C9-CD4B-8A12-3833A978010A}"/>
              </a:ext>
            </a:extLst>
          </p:cNvPr>
          <p:cNvSpPr txBox="1"/>
          <p:nvPr/>
        </p:nvSpPr>
        <p:spPr>
          <a:xfrm>
            <a:off x="6195916" y="5511225"/>
            <a:ext cx="1407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Si-Sim</a:t>
            </a:r>
          </a:p>
          <a:p>
            <a:pPr algn="ctr"/>
            <a:r>
              <a:rPr lang="en-US" sz="1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Calibration</a:t>
            </a:r>
          </a:p>
        </p:txBody>
      </p:sp>
    </p:spTree>
    <p:extLst>
      <p:ext uri="{BB962C8B-B14F-4D97-AF65-F5344CB8AC3E}">
        <p14:creationId xmlns:p14="http://schemas.microsoft.com/office/powerpoint/2010/main" val="347989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D6DF8-BD28-3948-BF92-96399A43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 dirty="0"/>
              <a:t>Managing </a:t>
            </a:r>
            <a:r>
              <a:rPr lang="en-US" sz="3200" dirty="0">
                <a:solidFill>
                  <a:srgbClr val="0066FF"/>
                </a:solidFill>
              </a:rPr>
              <a:t>Pathfinding</a:t>
            </a:r>
            <a:r>
              <a:rPr lang="en-US" sz="3200" dirty="0"/>
              <a:t> Actively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EBED-A4E8-7246-AE9C-742172EA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85800"/>
            <a:ext cx="11125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</a:rPr>
              <a:t>Ideas are a dime a dozen; execution is everything </a:t>
            </a:r>
          </a:p>
          <a:p>
            <a:r>
              <a:rPr lang="en-US" sz="2000" dirty="0">
                <a:sym typeface="Wingdings" pitchFamily="2" charset="2"/>
              </a:rPr>
              <a:t>Reference and learnings –</a:t>
            </a:r>
          </a:p>
          <a:p>
            <a:pPr lvl="1"/>
            <a:r>
              <a:rPr lang="en-US" sz="2000" dirty="0">
                <a:sym typeface="Wingdings" pitchFamily="2" charset="2"/>
                <a:hlinkClick r:id="rId3"/>
              </a:rPr>
              <a:t>Intel Lab Projects Approval and Gates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>
                <a:sym typeface="Wingdings" pitchFamily="2" charset="2"/>
                <a:hlinkClick r:id="rId4"/>
              </a:rPr>
              <a:t>IL Workstream 2.0</a:t>
            </a:r>
            <a:r>
              <a:rPr lang="en-US" sz="2000" dirty="0">
                <a:sym typeface="Wingdings" pitchFamily="2" charset="2"/>
              </a:rPr>
              <a:t>   </a:t>
            </a:r>
          </a:p>
          <a:p>
            <a:pPr lvl="1"/>
            <a:r>
              <a:rPr lang="en-US" sz="2000" dirty="0">
                <a:sym typeface="Wingdings" pitchFamily="2" charset="2"/>
              </a:rPr>
              <a:t>Project WP and </a:t>
            </a:r>
            <a:r>
              <a:rPr lang="en-US" sz="2000" dirty="0" err="1">
                <a:sym typeface="Wingdings" pitchFamily="2" charset="2"/>
              </a:rPr>
              <a:t>PoP</a:t>
            </a:r>
            <a:r>
              <a:rPr lang="en-US" sz="2000" dirty="0">
                <a:sym typeface="Wingdings" pitchFamily="2" charset="2"/>
              </a:rPr>
              <a:t> metric of </a:t>
            </a:r>
            <a:r>
              <a:rPr lang="en-US" sz="2000" dirty="0">
                <a:sym typeface="Wingdings" pitchFamily="2" charset="2"/>
                <a:hlinkClick r:id="rId5"/>
              </a:rPr>
              <a:t>SRS</a:t>
            </a:r>
            <a:endParaRPr lang="en-US" sz="2000" dirty="0">
              <a:sym typeface="Wingdings" pitchFamily="2" charset="2"/>
            </a:endParaRPr>
          </a:p>
          <a:p>
            <a:pPr lvl="1"/>
            <a:r>
              <a:rPr lang="en-US" sz="2000" dirty="0">
                <a:hlinkClick r:id="rId6"/>
              </a:rPr>
              <a:t>Gladius</a:t>
            </a:r>
            <a:r>
              <a:rPr lang="en-US" sz="2000" dirty="0"/>
              <a:t>: An initiative transforming PLC with sustainable and disciplined innovation and execution at high velocity &amp; uncompromised quality</a:t>
            </a:r>
          </a:p>
          <a:p>
            <a:pPr lvl="1"/>
            <a:r>
              <a:rPr lang="en-US" sz="2000" dirty="0"/>
              <a:t>Intel LTD/CR workflow and  external JDP SOW experiences (IM, EMD/</a:t>
            </a:r>
            <a:r>
              <a:rPr lang="en-US" sz="2000" dirty="0" err="1"/>
              <a:t>Intermolecule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sym typeface="Wingdings" pitchFamily="2" charset="2"/>
              </a:rPr>
              <a:t>Institute a business process (independent from the size of the projects)  PF Project White Paper</a:t>
            </a:r>
            <a:endParaRPr lang="en-US" sz="2000" dirty="0">
              <a:solidFill>
                <a:schemeClr val="accent6"/>
              </a:solidFill>
            </a:endParaRPr>
          </a:p>
          <a:p>
            <a:r>
              <a:rPr lang="en-US" sz="2000" dirty="0"/>
              <a:t>One Page Project Cover Sheet for succinct communication, including</a:t>
            </a:r>
          </a:p>
          <a:p>
            <a:pPr lvl="1"/>
            <a:r>
              <a:rPr lang="en-US" sz="2000" dirty="0"/>
              <a:t>Problem statement, Objective, Strategy, Key Results and Duration</a:t>
            </a:r>
          </a:p>
          <a:p>
            <a:pPr lvl="1"/>
            <a:r>
              <a:rPr lang="en-US" sz="2000" dirty="0"/>
              <a:t>Sponsorship, stakeholders and feedback plans and gates for ratification </a:t>
            </a:r>
            <a:br>
              <a:rPr lang="en-US" sz="2000" dirty="0"/>
            </a:br>
            <a:r>
              <a:rPr lang="en-US" sz="2000" dirty="0">
                <a:sym typeface="Wingdings" pitchFamily="2" charset="2"/>
              </a:rPr>
              <a:t> Step up or down or Change </a:t>
            </a:r>
          </a:p>
          <a:p>
            <a:pPr lvl="1"/>
            <a:r>
              <a:rPr lang="en-US" sz="2000" dirty="0"/>
              <a:t>Guardrail, Scope and Resource and Silicon plan for “effort assessment”</a:t>
            </a:r>
          </a:p>
          <a:p>
            <a:pPr lvl="1"/>
            <a:r>
              <a:rPr lang="en-US" sz="2000" dirty="0">
                <a:sym typeface="Wingdings" pitchFamily="2" charset="2"/>
              </a:rPr>
              <a:t>Customers</a:t>
            </a:r>
            <a:r>
              <a:rPr lang="en-US" sz="2000" dirty="0"/>
              <a:t> and Sunset Plan </a:t>
            </a: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Successful transfer is a pulling process but not pushing process</a:t>
            </a:r>
            <a:endParaRPr lang="en-US" sz="2000" dirty="0">
              <a:sym typeface="Wingdings" pitchFamily="2" charset="2"/>
            </a:endParaRPr>
          </a:p>
          <a:p>
            <a:r>
              <a:rPr lang="en-US" sz="2000" dirty="0">
                <a:sym typeface="Wingdings" pitchFamily="2" charset="2"/>
              </a:rPr>
              <a:t>One section of Study Plan or Work Package to highlight critical tasks, paths and deliverables</a:t>
            </a:r>
          </a:p>
          <a:p>
            <a:r>
              <a:rPr lang="en-US" sz="2000" dirty="0">
                <a:sym typeface="Wingdings" pitchFamily="2" charset="2"/>
              </a:rPr>
              <a:t>One section of Gantt Chart and </a:t>
            </a:r>
            <a:r>
              <a:rPr lang="en-US" sz="2000" dirty="0" err="1">
                <a:sym typeface="Wingdings" pitchFamily="2" charset="2"/>
              </a:rPr>
              <a:t>iMBO</a:t>
            </a:r>
            <a:r>
              <a:rPr lang="en-US" sz="2000" dirty="0">
                <a:sym typeface="Wingdings" pitchFamily="2" charset="2"/>
              </a:rPr>
              <a:t> for Project Tracking and Management</a:t>
            </a:r>
          </a:p>
          <a:p>
            <a:endParaRPr lang="en-US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415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3B46C-6ABD-E54C-8BB1-BB5897CF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8481"/>
          </a:xfrm>
        </p:spPr>
        <p:txBody>
          <a:bodyPr/>
          <a:lstStyle/>
          <a:p>
            <a:r>
              <a:rPr lang="en-US" sz="2800" dirty="0"/>
              <a:t>Optane Pathfinding Project Template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3665DDF-B46C-0D49-A7DE-2C0DE0A51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16367"/>
              </p:ext>
            </p:extLst>
          </p:nvPr>
        </p:nvGraphicFramePr>
        <p:xfrm>
          <a:off x="2397124" y="1262739"/>
          <a:ext cx="7143751" cy="1237425"/>
        </p:xfrm>
        <a:graphic>
          <a:graphicData uri="http://schemas.openxmlformats.org/drawingml/2006/table">
            <a:tbl>
              <a:tblPr/>
              <a:tblGrid>
                <a:gridCol w="1325644">
                  <a:extLst>
                    <a:ext uri="{9D8B030D-6E8A-4147-A177-3AD203B41FA5}">
                      <a16:colId xmlns:a16="http://schemas.microsoft.com/office/drawing/2014/main" val="1413744301"/>
                    </a:ext>
                  </a:extLst>
                </a:gridCol>
                <a:gridCol w="1155495">
                  <a:extLst>
                    <a:ext uri="{9D8B030D-6E8A-4147-A177-3AD203B41FA5}">
                      <a16:colId xmlns:a16="http://schemas.microsoft.com/office/drawing/2014/main" val="2853059657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507970792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871185431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018963178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4365732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Sponsor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Coach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Kick Off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109947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 from which the team was started and to whom they will be accountable to for results.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individual who is typically the leader of the chartering group.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driving the team activities.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who will support the team leader and team with process guidance and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starts its activities.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is either disbanded or re-chartered.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1328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062F0D-0A72-6A4B-9262-FB1D85B7E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282769"/>
              </p:ext>
            </p:extLst>
          </p:nvPr>
        </p:nvGraphicFramePr>
        <p:xfrm>
          <a:off x="2415381" y="2620524"/>
          <a:ext cx="7109619" cy="3321819"/>
        </p:xfrm>
        <a:graphic>
          <a:graphicData uri="http://schemas.openxmlformats.org/drawingml/2006/table">
            <a:tbl>
              <a:tblPr/>
              <a:tblGrid>
                <a:gridCol w="1782598">
                  <a:extLst>
                    <a:ext uri="{9D8B030D-6E8A-4147-A177-3AD203B41FA5}">
                      <a16:colId xmlns:a16="http://schemas.microsoft.com/office/drawing/2014/main" val="2113923171"/>
                    </a:ext>
                  </a:extLst>
                </a:gridCol>
                <a:gridCol w="5327021">
                  <a:extLst>
                    <a:ext uri="{9D8B030D-6E8A-4147-A177-3AD203B41FA5}">
                      <a16:colId xmlns:a16="http://schemas.microsoft.com/office/drawing/2014/main" val="42221357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Mission Statement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This answers the question:  “Why are we here?”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8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 Statement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specifically defines the problem (or opportunity) the team is addressing.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985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are the overall outcomes and/or impact that is expected from this team.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103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Key Results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 what matters, indicators showing how the team. Clear metric is required.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75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Customers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Defines who the major recipients are, or who is primarily impacted by the focus area of this team.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865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Strategies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level Planning to achieve goals and objectives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612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Competitive Analysis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Besides identifying competitors, State how others solve the problem, including why-me &amp; so-what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119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Guardrail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These are constraints or expected conditions that should be met in project execution. Calling out assumptions and boundary conditions explicitly to prevent scope creeping.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07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Describes the bounds of the team’s effort and activities, such as technical functions, location, people, processes and etc.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310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Feedback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processes or mechanisms used to provide feedback to the Charter Group or other key stakeholders with the team’s activities to ensure continual buy-in and appropriate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98944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Team Members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People for function coverage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233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Silicon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L0~L3, vehicles, dedicated or shared tools, Labs (EFA/PFA) and additional $ for expense and outside labs.  How to leverage internal capability, university research, IMEC, suppliers and etc.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456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Resources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21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Upon the completion and objectives met, describes who, what, when, where, why, and how the process step up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44384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D98B0021-1ACC-544F-8826-23745EA9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0512" y="2513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056" tIns="399924" rIns="399924" bIns="2285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7B52EF6-C46E-1B47-94F9-87697865C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00" y="6908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9C63902E-70E9-9546-A110-A76901F18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806644"/>
              </p:ext>
            </p:extLst>
          </p:nvPr>
        </p:nvGraphicFramePr>
        <p:xfrm>
          <a:off x="2397124" y="762000"/>
          <a:ext cx="7143751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3778703">
                  <a:extLst>
                    <a:ext uri="{9D8B030D-6E8A-4147-A177-3AD203B41FA5}">
                      <a16:colId xmlns:a16="http://schemas.microsoft.com/office/drawing/2014/main" val="3169802897"/>
                    </a:ext>
                  </a:extLst>
                </a:gridCol>
                <a:gridCol w="3365048">
                  <a:extLst>
                    <a:ext uri="{9D8B030D-6E8A-4147-A177-3AD203B41FA5}">
                      <a16:colId xmlns:a16="http://schemas.microsoft.com/office/drawing/2014/main" val="18842495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 of Team: </a:t>
                      </a: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Designated by team or 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Rev: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Revision number of the document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54673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Gate Level:</a:t>
                      </a: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Maturity in Pathfinding Stage with respect to Transfer gate to TD.   Detailed Gate level to be determined.    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83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42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3A00-5F3E-2748-86A1-CBE09D14C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Business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5428C-5A32-4F44-A6EB-5FA4A6EC0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638800"/>
          </a:xfrm>
        </p:spPr>
        <p:txBody>
          <a:bodyPr/>
          <a:lstStyle/>
          <a:p>
            <a:r>
              <a:rPr lang="en-US" sz="2000" dirty="0">
                <a:sym typeface="Wingdings" pitchFamily="2" charset="2"/>
              </a:rPr>
              <a:t>A written Project Plan as a live document through out the project execution.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Similar to intel White Paper Process, including</a:t>
            </a:r>
          </a:p>
          <a:p>
            <a:pPr lvl="1"/>
            <a:r>
              <a:rPr lang="en-US" sz="2000" dirty="0">
                <a:sym typeface="Wingdings" pitchFamily="2" charset="2"/>
              </a:rPr>
              <a:t>Succinct problem statement 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 project objectives and key results with success indicators (quantifiable scorecard)</a:t>
            </a:r>
          </a:p>
          <a:p>
            <a:pPr lvl="1"/>
            <a:r>
              <a:rPr lang="en-US" sz="2000" dirty="0">
                <a:sym typeface="Wingdings" pitchFamily="2" charset="2"/>
              </a:rPr>
              <a:t>Besides value proposition, also need to state why-me, so-what and competitive analysis.</a:t>
            </a:r>
          </a:p>
          <a:p>
            <a:pPr lvl="1"/>
            <a:r>
              <a:rPr lang="en-US" sz="2000" dirty="0">
                <a:sym typeface="Wingdings" pitchFamily="2" charset="2"/>
              </a:rPr>
              <a:t>State scope and strategy for problem solving: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calling out assumptions and boundary conditions explicitly  Guardrail to prevent scope creeping (does it change/revise problem statement because we see boundary conditions being challenged)</a:t>
            </a:r>
          </a:p>
          <a:p>
            <a:pPr lvl="1"/>
            <a:r>
              <a:rPr lang="en-US" sz="2000" dirty="0">
                <a:sym typeface="Wingdings" pitchFamily="2" charset="2"/>
              </a:rPr>
              <a:t>Milestones and gates for project tracking and decision to step up or down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Clearly identify the dedicated and the shared resources, and logistics: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including people, silicon plan (L0~L3, vehicles), tools (dedicated or MES),  Labs (EFA/PFA) and additional $ (expense, outside labs) + external collaborators such as university research, IMEC, suppliers and etc.</a:t>
            </a:r>
          </a:p>
          <a:p>
            <a:pPr lvl="1"/>
            <a:r>
              <a:rPr lang="en-US" sz="2000" dirty="0">
                <a:sym typeface="Wingdings" pitchFamily="2" charset="2"/>
              </a:rPr>
              <a:t>Aligning with sponsors, stakeholder and customers for review and ratification</a:t>
            </a:r>
          </a:p>
          <a:p>
            <a:r>
              <a:rPr lang="en-US" sz="2000" dirty="0"/>
              <a:t>Project advances is gated by the success criteria at corresponding milestone (same as </a:t>
            </a:r>
            <a:r>
              <a:rPr lang="en-US" sz="2000" dirty="0" err="1"/>
              <a:t>iMBO</a:t>
            </a:r>
            <a:r>
              <a:rPr lang="en-US" sz="2000" dirty="0"/>
              <a:t>)</a:t>
            </a:r>
          </a:p>
          <a:p>
            <a:r>
              <a:rPr lang="en-US" sz="2000" dirty="0"/>
              <a:t>Successful transfer is a pulling process but not pushing process</a:t>
            </a:r>
          </a:p>
        </p:txBody>
      </p:sp>
    </p:spTree>
    <p:extLst>
      <p:ext uri="{BB962C8B-B14F-4D97-AF65-F5344CB8AC3E}">
        <p14:creationId xmlns:p14="http://schemas.microsoft.com/office/powerpoint/2010/main" val="84885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0A21E-1862-0748-9ECA-859AE3105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Process enabling for Material/device exploration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9EAA-F480-BB4F-A9EF-E95EA219B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Focus on L0, L1D</a:t>
            </a:r>
          </a:p>
          <a:p>
            <a:r>
              <a:rPr lang="en-US" sz="2800" dirty="0"/>
              <a:t>L2 or L3 </a:t>
            </a:r>
            <a:r>
              <a:rPr lang="en-US" sz="2800" dirty="0">
                <a:sym typeface="Wingdings" pitchFamily="2" charset="2"/>
              </a:rPr>
              <a:t> scale down to MES</a:t>
            </a:r>
          </a:p>
          <a:p>
            <a:r>
              <a:rPr lang="en-US" sz="2800" dirty="0">
                <a:sym typeface="Wingdings" pitchFamily="2" charset="2"/>
              </a:rPr>
              <a:t>TD vs. Pathfinding protocol and business processes (RIHV)</a:t>
            </a:r>
          </a:p>
          <a:p>
            <a:pPr lvl="1"/>
            <a:r>
              <a:rPr lang="en-US" sz="2800" dirty="0">
                <a:sym typeface="Wingdings" pitchFamily="2" charset="2"/>
              </a:rPr>
              <a:t>Capacity constraint</a:t>
            </a:r>
          </a:p>
          <a:p>
            <a:pPr lvl="1"/>
            <a:r>
              <a:rPr lang="en-US" sz="2800" dirty="0">
                <a:sym typeface="Wingdings" pitchFamily="2" charset="2"/>
              </a:rPr>
              <a:t>Vehicle Constraint</a:t>
            </a:r>
          </a:p>
          <a:p>
            <a:pPr lvl="1"/>
            <a:r>
              <a:rPr lang="en-US" sz="2800" dirty="0"/>
              <a:t>Flow Constraint</a:t>
            </a:r>
          </a:p>
          <a:p>
            <a:pPr lvl="1"/>
            <a:r>
              <a:rPr lang="en-US" sz="2800" dirty="0"/>
              <a:t>Tool sharing vs. resources dedication</a:t>
            </a:r>
          </a:p>
          <a:p>
            <a:pPr lvl="1"/>
            <a:r>
              <a:rPr lang="en-US" sz="2800" dirty="0"/>
              <a:t>Head Count allocation – leapfrogging vs. baton passing </a:t>
            </a:r>
          </a:p>
          <a:p>
            <a:r>
              <a:rPr lang="en-US" sz="2800" dirty="0"/>
              <a:t>Pathfinding to TD “Transfer” definition</a:t>
            </a:r>
          </a:p>
          <a:p>
            <a:pPr lvl="1"/>
            <a:r>
              <a:rPr lang="en-US" sz="2800" dirty="0"/>
              <a:t>“Value prop” validation process with Transferer’s “success criteria” and transferee “acceptance” are aligned</a:t>
            </a:r>
          </a:p>
          <a:p>
            <a:pPr lvl="1"/>
            <a:endParaRPr lang="en-US" sz="2800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DF06823B-9D63-0141-9FC8-B8F0D0BE065B}"/>
              </a:ext>
            </a:extLst>
          </p:cNvPr>
          <p:cNvSpPr/>
          <p:nvPr/>
        </p:nvSpPr>
        <p:spPr>
          <a:xfrm>
            <a:off x="4876800" y="3048000"/>
            <a:ext cx="609600" cy="1066800"/>
          </a:xfrm>
          <a:prstGeom prst="rightBrace">
            <a:avLst>
              <a:gd name="adj1" fmla="val 3656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1F2C2-043E-1948-952F-78D9ECBEE258}"/>
              </a:ext>
            </a:extLst>
          </p:cNvPr>
          <p:cNvSpPr txBox="1"/>
          <p:nvPr/>
        </p:nvSpPr>
        <p:spPr>
          <a:xfrm>
            <a:off x="5504329" y="3199629"/>
            <a:ext cx="5537497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No  NTI; take exist vehicle; create attribute-based engineering receipt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8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3DBC-D6EC-F54C-A886-5A557C7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3D </a:t>
            </a:r>
            <a:r>
              <a:rPr lang="en-US" sz="3600" dirty="0" err="1"/>
              <a:t>XPoint</a:t>
            </a:r>
            <a:r>
              <a:rPr lang="en-US" sz="3600" dirty="0"/>
              <a:t> Path Finding</a:t>
            </a:r>
            <a:br>
              <a:rPr lang="en-US" sz="3600" dirty="0"/>
            </a:br>
            <a:r>
              <a:rPr lang="en-US" sz="2000" dirty="0"/>
              <a:t>LRP &amp; beyond (analog to TSLRP)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13282-36A7-1942-A98E-EEF9B7518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11125200" cy="428302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Path Finding Stage/Maturity Definitions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Concept</a:t>
            </a:r>
            <a:r>
              <a:rPr lang="en-US" sz="2000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Ideas with first principle / trust-worthy empirical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Technology strategic long range plan or simple napkin cartoon illustrations, passing first principle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Early Research</a:t>
            </a:r>
            <a:r>
              <a:rPr lang="en-US" sz="2000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Incumbent identified, competition surveyed, papers studied, landing zone emerging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Brainstorming connecting the ideas to landing and id the value and critical gaps 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Path Validation</a:t>
            </a:r>
            <a:r>
              <a:rPr lang="en-US" sz="2000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to validate, quantify, justify for the value proposition and identify execution paths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Integrated scope validated by segment and value proposition justified.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Module Definition</a:t>
            </a:r>
            <a:r>
              <a:rPr lang="en-US" sz="2000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Critical logistics and infrastructures identified for intercept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technically integrated scope validate with acceptable cost assessment for LRP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Exiting Path-finding</a:t>
            </a:r>
            <a:r>
              <a:rPr lang="en-US" sz="2000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Spec definitions and risk assessment.  One step prior to NTI/NPI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Silicon based scalability assessed, cross t dot </a:t>
            </a:r>
            <a:r>
              <a:rPr lang="en-US" sz="2000" b="0" dirty="0" err="1"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, final scrub before roadmap commitment</a:t>
            </a:r>
          </a:p>
          <a:p>
            <a:pPr marL="400050" marR="0" lvl="0" indent="-40005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b="0" dirty="0"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A40AF-BBAA-FF49-8552-B60CE92E7D38}"/>
              </a:ext>
            </a:extLst>
          </p:cNvPr>
          <p:cNvSpPr/>
          <p:nvPr/>
        </p:nvSpPr>
        <p:spPr>
          <a:xfrm>
            <a:off x="533400" y="5638800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lanning (LRP)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BU level quarterly assessment; aligns NSG staff to 5-year demand and capacity POR that supports corporate strategic and financial goals.</a:t>
            </a: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 corporate level annual assessment of business over next 5 years. The result of the SLRP revised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orporate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bjectives (CSOs). </a:t>
            </a:r>
            <a:endParaRPr lang="en-US" sz="12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echnology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(TSLRP)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an annual process that provides a unique path for disruptive, off-roadmap, fast-breaking, or breakthrough technology concepts, including technology ideas, technology integration or methodologies.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C9B17-9472-1A46-9598-614E5991BFF9}"/>
              </a:ext>
            </a:extLst>
          </p:cNvPr>
          <p:cNvSpPr txBox="1"/>
          <p:nvPr/>
        </p:nvSpPr>
        <p:spPr>
          <a:xfrm>
            <a:off x="-1069675" y="-1699404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987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90b7a245-a7c3-4504-88b2-cf85318e6b78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8932</TotalTime>
  <Words>1446</Words>
  <Application>Microsoft Macintosh PowerPoint</Application>
  <PresentationFormat>Widescreen</PresentationFormat>
  <Paragraphs>194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Neo Sans Intel</vt:lpstr>
      <vt:lpstr>Neo Sans Intel Medium</vt:lpstr>
      <vt:lpstr>Arial</vt:lpstr>
      <vt:lpstr>Calibri</vt:lpstr>
      <vt:lpstr>Times New Roman</vt:lpstr>
      <vt:lpstr>blank</vt:lpstr>
      <vt:lpstr>Transform NVM Pathfinding World Class</vt:lpstr>
      <vt:lpstr>Optane Pathfinding Projects at a Glance</vt:lpstr>
      <vt:lpstr>TCAD/Modeling Dual Roles</vt:lpstr>
      <vt:lpstr>Managing Pathfinding Actively</vt:lpstr>
      <vt:lpstr>Optane Pathfinding Project Template</vt:lpstr>
      <vt:lpstr>Business Process</vt:lpstr>
      <vt:lpstr>Process enabling for Material/device exploration </vt:lpstr>
      <vt:lpstr>3D XPoint Path Finding LRP &amp; beyond (analog to TSLRP)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Kau, Derchang</dc:creator>
  <cp:keywords>CTPClassification=CTP_NT</cp:keywords>
  <dc:description/>
  <cp:lastModifiedBy>Kau, Derchang</cp:lastModifiedBy>
  <cp:revision>24</cp:revision>
  <dcterms:created xsi:type="dcterms:W3CDTF">2021-05-17T20:59:06Z</dcterms:created>
  <dcterms:modified xsi:type="dcterms:W3CDTF">2021-05-26T04:22:40Z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