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94" r:id="rId6"/>
    <p:sldId id="332" r:id="rId7"/>
    <p:sldId id="261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0" autoAdjust="0"/>
    <p:restoredTop sz="97030"/>
  </p:normalViewPr>
  <p:slideViewPr>
    <p:cSldViewPr>
      <p:cViewPr varScale="1">
        <p:scale>
          <a:sx n="131" d="100"/>
          <a:sy n="131" d="100"/>
        </p:scale>
        <p:origin x="144" y="9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3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CE6077-1A62-414B-91D4-45C8DDCBFF1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19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fidential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7133" y="1225551"/>
            <a:ext cx="11256433" cy="4830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6251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5-cert.ç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Model-Based Problem Solving (MBPS)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DerChang </a:t>
            </a:r>
            <a:r>
              <a:rPr lang="en-US" dirty="0"/>
              <a:t>Kau, WW43, 2019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000" dirty="0"/>
              <a:t>Problem solving process vs tools: Having the right tools is necessary but insufficient to solve problems.  Don’t mistake a tool as a substitute for the process of problem solving!</a:t>
            </a:r>
          </a:p>
          <a:p>
            <a:r>
              <a:rPr lang="en-US" sz="2000" dirty="0"/>
              <a:t>MBPS methodology with single page RA/RM dashboard – What each step is, how to do it</a:t>
            </a:r>
          </a:p>
          <a:p>
            <a:pPr lvl="2"/>
            <a:r>
              <a:rPr lang="en-US" sz="2000" dirty="0"/>
              <a:t>Develop Problem Statement</a:t>
            </a:r>
          </a:p>
          <a:p>
            <a:pPr lvl="2"/>
            <a:r>
              <a:rPr lang="en-US" sz="2000" dirty="0"/>
              <a:t>Problem Characterization &amp; Segmentation</a:t>
            </a:r>
          </a:p>
          <a:p>
            <a:pPr lvl="2"/>
            <a:r>
              <a:rPr lang="en-US" sz="2000" dirty="0"/>
              <a:t>Develop Models</a:t>
            </a:r>
          </a:p>
          <a:p>
            <a:pPr lvl="2"/>
            <a:r>
              <a:rPr lang="en-US" sz="2000" dirty="0"/>
              <a:t>Validate Models</a:t>
            </a:r>
          </a:p>
          <a:p>
            <a:pPr lvl="2"/>
            <a:r>
              <a:rPr lang="en-US" sz="2000" dirty="0"/>
              <a:t>Identify Solutions</a:t>
            </a:r>
          </a:p>
          <a:p>
            <a:pPr lvl="2"/>
            <a:r>
              <a:rPr lang="en-US" sz="2000" dirty="0"/>
              <a:t>Implement/Standardize Solutions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/>
              <a:t>Review Helpful Templates and Tips</a:t>
            </a:r>
          </a:p>
          <a:p>
            <a:pPr lvl="2"/>
            <a:endParaRPr lang="en-US" sz="1939" dirty="0"/>
          </a:p>
        </p:txBody>
      </p:sp>
    </p:spTree>
    <p:extLst>
      <p:ext uri="{BB962C8B-B14F-4D97-AF65-F5344CB8AC3E}">
        <p14:creationId xmlns:p14="http://schemas.microsoft.com/office/powerpoint/2010/main" val="162843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4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228600"/>
          </a:xfrm>
        </p:spPr>
        <p:txBody>
          <a:bodyPr/>
          <a:lstStyle/>
          <a:p>
            <a:r>
              <a:rPr lang="en-US" sz="3200" dirty="0"/>
              <a:t>RA/RM Template</a:t>
            </a:r>
          </a:p>
        </p:txBody>
      </p:sp>
      <p:graphicFrame>
        <p:nvGraphicFramePr>
          <p:cNvPr id="4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685493"/>
              </p:ext>
            </p:extLst>
          </p:nvPr>
        </p:nvGraphicFramePr>
        <p:xfrm>
          <a:off x="103517" y="533400"/>
          <a:ext cx="12016597" cy="5861163"/>
        </p:xfrm>
        <a:graphic>
          <a:graphicData uri="http://schemas.openxmlformats.org/drawingml/2006/table">
            <a:tbl>
              <a:tblPr/>
              <a:tblGrid>
                <a:gridCol w="3782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8714">
                  <a:extLst>
                    <a:ext uri="{9D8B030D-6E8A-4147-A177-3AD203B41FA5}">
                      <a16:colId xmlns:a16="http://schemas.microsoft.com/office/drawing/2014/main" val="4163854820"/>
                    </a:ext>
                  </a:extLst>
                </a:gridCol>
              </a:tblGrid>
              <a:tr h="2612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Issue/Owner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Models/Strategy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Results/Next Steps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346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Quantified gap to goal &amp; underline mechanism(s) if known.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 is a clear &amp; concise statement on the specific observations of an undesired result.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clear problem statement includes proven facts only and is supported by a concise exhibit that justifies the accuracy of the statement.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Characterization:</a:t>
                      </a: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Concise articulation to reflect the current status of problem solving (knowns and unknowns)</a:t>
                      </a: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characterization is where we identify and organize key information to detail problem.  </a:t>
                      </a: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Types of information includes impact, metrics for detection, success criteria, on known/unknown.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Success Criteria: Determine what criteria must be met to release the line, release the containment restrictions and/or close the problem solving effort.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Owners: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Sponsors/Stakeholders:</a:t>
                      </a:r>
                      <a:endParaRPr kumimoji="0" lang="en-US" sz="12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Phase: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Maturity of the problem solving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1-Assumption 2-Symptom, Data Collection 3-Speculation</a:t>
                      </a:r>
                      <a:r>
                        <a:rPr lang="en-US" sz="1200" i="1" baseline="0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 with limited data 4-Segmentation 5-ID’d 6-Containment deployed 7-Root cause validated</a:t>
                      </a:r>
                      <a:endParaRPr kumimoji="0" 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Risk: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1-Showstopper 1.5-High Risk/No Data 2-High Risk</a:t>
                      </a:r>
                      <a:r>
                        <a:rPr lang="en-US" sz="1200" i="1" baseline="0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2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2.5-No Data 3-Med Risk 4-Low</a:t>
                      </a:r>
                      <a:r>
                        <a:rPr lang="en-US" sz="1200" i="1" baseline="0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 risk 5-cert.</a:t>
                      </a:r>
                      <a:endParaRPr lang="en-US" sz="1400" dirty="0">
                        <a:solidFill>
                          <a:schemeClr val="accent6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Models of Gaps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Problem Segmentation?</a:t>
                      </a:r>
                      <a:b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segmentation is the process of narrowing down a problem into more manageable pieces in space and time to help determine where the problem is occurring.</a:t>
                      </a:r>
                      <a:b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Segmentation is achieved by figuring out where the problem is NOT coming from to help the team focus all their efforts where the problem is more likely to originate.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a Model?</a:t>
                      </a:r>
                      <a:b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model is a description of the contributing factors or conditions that must be met to create the observed symptoms of a problem statement. 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Frame each model in the form of: Model description, Supporting evidence, Conflicting evidence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 Validation is the process of designing and executing experiments or analyses to prove/disprove a model. 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Validated Model: has strong supporting evidence, little or no conflicting evidence, and is logically sound.  This is likely at least one the root causes or contributing factors of your problem.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Invalidated Model: has little or no supporting evidence and has strong conflicting evidence.  Cannot be the root cause for your problem.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 for gap-to-goal assessment: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lang="en-US" sz="12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Integrated strategy to segment model, validate the solution for root cause elimination and/or containment patches</a:t>
                      </a:r>
                      <a:endParaRPr kumimoji="0" 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 @ Quad 1 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sz="12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steps @ Quad 2 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endParaRPr lang="en-US" sz="1200" i="1" dirty="0">
                        <a:solidFill>
                          <a:srgbClr val="00B05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endParaRPr lang="en-US" sz="1200" i="1" dirty="0">
                        <a:solidFill>
                          <a:srgbClr val="00B05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lang="en-US" sz="12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Critical Path and planning for milestone, use expected completion date to support the schedule and schedule logic </a:t>
                      </a:r>
                      <a:endParaRPr kumimoji="0" 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12640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4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228600"/>
          </a:xfrm>
        </p:spPr>
        <p:txBody>
          <a:bodyPr/>
          <a:lstStyle/>
          <a:p>
            <a:r>
              <a:rPr lang="en-US" sz="3200" dirty="0"/>
              <a:t>Pitch Cell Scaling (50% of Die Size)</a:t>
            </a:r>
          </a:p>
        </p:txBody>
      </p:sp>
      <p:graphicFrame>
        <p:nvGraphicFramePr>
          <p:cNvPr id="4" name="Group 22"/>
          <p:cNvGraphicFramePr>
            <a:graphicFrameLocks noGrp="1"/>
          </p:cNvGraphicFramePr>
          <p:nvPr/>
        </p:nvGraphicFramePr>
        <p:xfrm>
          <a:off x="103517" y="533400"/>
          <a:ext cx="12016597" cy="6134100"/>
        </p:xfrm>
        <a:graphic>
          <a:graphicData uri="http://schemas.openxmlformats.org/drawingml/2006/table">
            <a:tbl>
              <a:tblPr/>
              <a:tblGrid>
                <a:gridCol w="3782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114">
                  <a:extLst>
                    <a:ext uri="{9D8B030D-6E8A-4147-A177-3AD203B41FA5}">
                      <a16:colId xmlns:a16="http://schemas.microsoft.com/office/drawing/2014/main" val="4163854820"/>
                    </a:ext>
                  </a:extLst>
                </a:gridCol>
              </a:tblGrid>
              <a:tr h="2612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Issue/Owner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Models/Strategy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Results/Next Steps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654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Statement: Scaling goal is 62.5% vs. 64% (1.5% gap)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cell scaling requires both WL and BL decoders layout shrink in both dimensions at 79% (26.5/33.5) or 37.5% footprint reduction.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Aggressive decoder L</a:t>
                      </a:r>
                      <a:r>
                        <a:rPr kumimoji="0" lang="en-US" sz="1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scaling (from 7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5.5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needed in order to meet cell operating current without cell CD scaling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Deign Rule including d2d, d2w, c2g, poly2poly, poly end cap, contact size, contact enclosure (see Problem Characterization) will require doping profile and alignment integrity and process modules / integration assessment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</a:t>
                      </a:r>
                      <a:b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Characterization: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65088" marR="0" lvl="0" indent="-57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</a:t>
                      </a:r>
                      <a:b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 change</a:t>
                      </a:r>
                      <a:b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proposal enables</a:t>
                      </a:r>
                      <a:b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36% footprint </a:t>
                      </a:r>
                      <a:b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reduction vs. </a:t>
                      </a:r>
                      <a:b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37.5% required </a:t>
                      </a: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lvl="0" defTabSz="914400" eaLnBrk="0" fontAlgn="base" hangingPunct="0"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</a:pPr>
                      <a:endParaRPr lang="en-US" sz="1000" b="1" u="sng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defTabSz="914400" eaLnBrk="0" fontAlgn="base" hangingPunct="0"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</a:pPr>
                      <a:endParaRPr lang="en-US" sz="1000" b="1" u="sng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defTabSz="914400" eaLnBrk="0" fontAlgn="base" hangingPunct="0"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</a:pPr>
                      <a:r>
                        <a:rPr lang="en-US" sz="1000" b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Owners: </a:t>
                      </a:r>
                      <a:r>
                        <a:rPr lang="en-US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Luo, Prashant, Baofu, Khaled</a:t>
                      </a:r>
                    </a:p>
                    <a:p>
                      <a:pPr lvl="0" defTabSz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sz="1000" b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Sponsors/Stakeholders: </a:t>
                      </a:r>
                      <a:r>
                        <a:rPr lang="en-US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Sandeep, Eddie, Balaji, DerChang</a:t>
                      </a:r>
                      <a:endParaRPr lang="en-US" sz="1000" b="1" u="sng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defTabSz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sz="1000" b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Phase </a:t>
                      </a:r>
                      <a:r>
                        <a:rPr lang="en-US" sz="1000" i="1" dirty="0">
                          <a:latin typeface="Calibri" pitchFamily="34" charset="0"/>
                          <a:cs typeface="Calibri" pitchFamily="34" charset="0"/>
                        </a:rPr>
                        <a:t>2-Data Collection or 3-Speculation with limited data</a:t>
                      </a:r>
                    </a:p>
                    <a:p>
                      <a:pPr lvl="0" defTabSz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</a:pPr>
                      <a:r>
                        <a:rPr lang="en-US" sz="1000" b="1" u="sng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Risk:</a:t>
                      </a:r>
                      <a:r>
                        <a:rPr lang="en-US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1.5  to 2.5</a:t>
                      </a:r>
                      <a:endParaRPr kumimoji="0" lang="en-US" sz="10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Models of Gaps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 linear shrink required aggressive L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scaling by both channel and Tip doping engineering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Diffusion spacing design rule scaling uses STI depth, S/D and well doping engineering</a:t>
                      </a:r>
                    </a:p>
                    <a:p>
                      <a:pPr marL="234950" marR="0" lvl="0" indent="-2349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poly and contact design rule rely on patterning true spec characterization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Design Rule change proposal enables </a:t>
                      </a:r>
                    </a:p>
                    <a:p>
                      <a:pPr marL="725485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~36% pitch decoder area scaling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learning from TCAD simulation</a:t>
                      </a:r>
                    </a:p>
                    <a:p>
                      <a:pPr marL="725485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Ion/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Ioff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/BV/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Isub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DTS met at scaled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down to 218nm for decoder select devices</a:t>
                      </a:r>
                    </a:p>
                    <a:p>
                      <a:pPr marL="725485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trade-off is higher VT and degraded Rout due to channel length modulation</a:t>
                      </a:r>
                    </a:p>
                    <a:p>
                      <a:pPr marL="725485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Started to see BVD degradation at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218nm [segmenting breakdown, punch through or reach through]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 for gap-to-goal assessment: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TCAD assessment of planar transistor design: 110Å oxide CMOS channel and tip doping for LG scaling.  Metric validation on in Vt, Id-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, Id-Vg,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Isub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, GIDL meeting pitch cell electrical requirement.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diffusion spacing design rule capability assessment using TC03 for initial risk assessment and segmentation for additional STI depth and well doping engineering.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Contact and poly patterning and alignment true spec characterization using TC03.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 @ Quad 1 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 Scaling of on Pitch transistors [N/P] to ≤ 5.5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2" charset="2"/>
                          <a:cs typeface="Calibri" panose="020F0502020204030204" pitchFamily="34" charset="0"/>
                        </a:rPr>
                        <a:t>l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 calibration to Si data [Process &amp; e-test]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Assess FEOL DR change proposals based on available Si process modules data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steps @ Quad 2 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 Scaling/DR of outside-Pitch under tile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CuA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[including LVT]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Apply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CuA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learning to partition circuit scaling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-"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 for Si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expts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test scaling limits and DR change proposals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4C92E6-E59B-AA44-9925-A29CC10B4E26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400300"/>
          <a:ext cx="2667000" cy="3238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7585592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145719164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1829555309"/>
                    </a:ext>
                  </a:extLst>
                </a:gridCol>
                <a:gridCol w="450588">
                  <a:extLst>
                    <a:ext uri="{9D8B030D-6E8A-4147-A177-3AD203B41FA5}">
                      <a16:colId xmlns:a16="http://schemas.microsoft.com/office/drawing/2014/main" val="2049050987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cell DR proposal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ratio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703190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Cell Pitch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1562410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N-active to Well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251140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P-active to Well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0322195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 Spacing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5252677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 select L NHV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5.5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9238090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 </a:t>
                      </a:r>
                      <a:r>
                        <a:rPr lang="en-US" sz="100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desel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 PHV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530112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 select L PHV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5.5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7093368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 </a:t>
                      </a:r>
                      <a:r>
                        <a:rPr lang="en-US" sz="100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desel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 NHV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9530562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 select W NHV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6.68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9609052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 </a:t>
                      </a:r>
                      <a:r>
                        <a:rPr lang="en-US" sz="100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desel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 PHV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4598021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 select W PHV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6.68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1959523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 </a:t>
                      </a:r>
                      <a:r>
                        <a:rPr lang="en-US" sz="100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desel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 NHV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4859832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Inverter Width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6933383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HV Endcap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2914137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Poly Spacing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8623172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Contact-to-Gate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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2868177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 Size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0123054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Diff </a:t>
                      </a:r>
                      <a:r>
                        <a:rPr lang="en-US" sz="100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ovlp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contact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3470834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 Space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643641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988073" y="0"/>
            <a:ext cx="113204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ww19.5</a:t>
            </a:r>
          </a:p>
        </p:txBody>
      </p:sp>
    </p:spTree>
    <p:extLst>
      <p:ext uri="{BB962C8B-B14F-4D97-AF65-F5344CB8AC3E}">
        <p14:creationId xmlns:p14="http://schemas.microsoft.com/office/powerpoint/2010/main" val="23716094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3" descr="MatrixBackgroundWithPip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655" y="464095"/>
            <a:ext cx="7366210" cy="522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" descr="BoxTextYellow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86444" y="1136081"/>
            <a:ext cx="5311134" cy="241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r="3000000" sx="102000" sy="102000" algn="ctr" rotWithShape="0">
              <a:schemeClr val="tx1"/>
            </a:outerShdw>
          </a:effectLst>
        </p:spPr>
      </p:pic>
      <p:sp>
        <p:nvSpPr>
          <p:cNvPr id="85" name="Rounded Rectangle 84"/>
          <p:cNvSpPr/>
          <p:nvPr/>
        </p:nvSpPr>
        <p:spPr>
          <a:xfrm>
            <a:off x="1246531" y="1172405"/>
            <a:ext cx="5166934" cy="2342866"/>
          </a:xfrm>
          <a:prstGeom prst="roundRect">
            <a:avLst>
              <a:gd name="adj" fmla="val 3101"/>
            </a:avLst>
          </a:prstGeom>
          <a:noFill/>
          <a:ln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 dirty="0"/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1318627" y="1690839"/>
            <a:ext cx="5010725" cy="90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43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 Characterization &amp; Segmentation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450681" y="4954252"/>
            <a:ext cx="3368668" cy="853591"/>
            <a:chOff x="3126" y="3174"/>
            <a:chExt cx="1875" cy="624"/>
          </a:xfrm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42" name="Picture 21" descr="BoxTextBlueM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35" y="3174"/>
              <a:ext cx="186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3126" y="3216"/>
              <a:ext cx="1771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97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Implement/ </a:t>
              </a:r>
              <a:br>
                <a:rPr lang="en-US" sz="1697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697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Standardize</a:t>
              </a:r>
              <a:r>
                <a:rPr lang="en-US" sz="1454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1697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Solutions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31164" y="795557"/>
            <a:ext cx="1139992" cy="4963977"/>
            <a:chOff x="1359" y="528"/>
            <a:chExt cx="566" cy="2742"/>
          </a:xfrm>
        </p:grpSpPr>
        <p:pic>
          <p:nvPicPr>
            <p:cNvPr id="49" name="Picture 30" descr="ArrowDownLo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359" y="528"/>
              <a:ext cx="566" cy="2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" name="Text Box 27"/>
            <p:cNvSpPr txBox="1">
              <a:spLocks noChangeArrowheads="1"/>
            </p:cNvSpPr>
            <p:nvPr/>
          </p:nvSpPr>
          <p:spPr bwMode="auto">
            <a:xfrm rot="5400000">
              <a:off x="626" y="1431"/>
              <a:ext cx="2044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643" b="1" dirty="0">
                  <a:solidFill>
                    <a:schemeClr val="bg2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Detection/Containment Strategy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4454835" y="4091569"/>
            <a:ext cx="3352499" cy="853591"/>
            <a:chOff x="3135" y="3174"/>
            <a:chExt cx="1866" cy="624"/>
          </a:xfrm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54" name="Picture 21" descr="BoxTextBlueM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35" y="3174"/>
              <a:ext cx="186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22"/>
            <p:cNvSpPr txBox="1">
              <a:spLocks noChangeArrowheads="1"/>
            </p:cNvSpPr>
            <p:nvPr/>
          </p:nvSpPr>
          <p:spPr bwMode="auto">
            <a:xfrm>
              <a:off x="3209" y="3288"/>
              <a:ext cx="1596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6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Identify Solutions</a:t>
              </a:r>
            </a:p>
          </p:txBody>
        </p:sp>
      </p:grpSp>
      <p:pic>
        <p:nvPicPr>
          <p:cNvPr id="45" name="Picture 24" descr="ArrowDow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8219" y="4629391"/>
            <a:ext cx="1081457" cy="50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pic>
        <p:nvPicPr>
          <p:cNvPr id="44" name="Picture 23" descr="ArrowDownLeft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05558" y="3828212"/>
            <a:ext cx="1261698" cy="1052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2267900" y="3346937"/>
            <a:ext cx="3352499" cy="853591"/>
            <a:chOff x="3135" y="3174"/>
            <a:chExt cx="1866" cy="624"/>
          </a:xfrm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63" name="Picture 21" descr="BoxTextBlueM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35" y="3174"/>
              <a:ext cx="186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Text Box 22"/>
            <p:cNvSpPr txBox="1">
              <a:spLocks noChangeArrowheads="1"/>
            </p:cNvSpPr>
            <p:nvPr/>
          </p:nvSpPr>
          <p:spPr bwMode="auto">
            <a:xfrm>
              <a:off x="3209" y="3297"/>
              <a:ext cx="1596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6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Validate Models</a:t>
              </a:r>
            </a:p>
          </p:txBody>
        </p:sp>
      </p:grpSp>
      <p:pic>
        <p:nvPicPr>
          <p:cNvPr id="70" name="Picture 28" descr="ArrowCycleUp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0800000">
            <a:off x="1510880" y="2702184"/>
            <a:ext cx="1333797" cy="1398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2219836" y="710347"/>
            <a:ext cx="3352499" cy="853591"/>
            <a:chOff x="3135" y="3174"/>
            <a:chExt cx="1866" cy="624"/>
          </a:xfrm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72" name="Picture 21" descr="BoxTextBlueM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35" y="3174"/>
              <a:ext cx="186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" name="Text Box 22"/>
            <p:cNvSpPr txBox="1">
              <a:spLocks noChangeArrowheads="1"/>
            </p:cNvSpPr>
            <p:nvPr/>
          </p:nvSpPr>
          <p:spPr bwMode="auto">
            <a:xfrm>
              <a:off x="3202" y="3194"/>
              <a:ext cx="1596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97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Develop Problem Statement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2255882" y="2602305"/>
            <a:ext cx="3352499" cy="853591"/>
            <a:chOff x="3135" y="3174"/>
            <a:chExt cx="1866" cy="624"/>
          </a:xfrm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67" name="Picture 21" descr="BoxTextBlueM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35" y="3174"/>
              <a:ext cx="186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" name="Text Box 22"/>
            <p:cNvSpPr txBox="1">
              <a:spLocks noChangeArrowheads="1"/>
            </p:cNvSpPr>
            <p:nvPr/>
          </p:nvSpPr>
          <p:spPr bwMode="auto">
            <a:xfrm>
              <a:off x="3209" y="3297"/>
              <a:ext cx="1596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6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Develop Models</a:t>
              </a:r>
            </a:p>
          </p:txBody>
        </p:sp>
      </p:grpSp>
      <p:pic>
        <p:nvPicPr>
          <p:cNvPr id="46" name="Picture 28" descr="ArrowCycleUp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31606" y="2556045"/>
            <a:ext cx="1333797" cy="142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pic>
        <p:nvPicPr>
          <p:cNvPr id="51" name="Picture 24" descr="ArrowDow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25315" y="2343837"/>
            <a:ext cx="1081457" cy="54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pic>
        <p:nvPicPr>
          <p:cNvPr id="84" name="Picture 24" descr="ArrowDow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01285" y="1371059"/>
            <a:ext cx="1081457" cy="5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sx="91000" sy="91000" algn="ctr" rotWithShape="0">
              <a:schemeClr val="tx1"/>
            </a:outerShdw>
          </a:effectLst>
        </p:spPr>
      </p:pic>
      <p:sp>
        <p:nvSpPr>
          <p:cNvPr id="92" name="Rectangle 91"/>
          <p:cNvSpPr/>
          <p:nvPr/>
        </p:nvSpPr>
        <p:spPr>
          <a:xfrm>
            <a:off x="1754798" y="12504"/>
            <a:ext cx="4173573" cy="783162"/>
          </a:xfrm>
          <a:prstGeom prst="rect">
            <a:avLst/>
          </a:prstGeom>
          <a:noFill/>
        </p:spPr>
        <p:txBody>
          <a:bodyPr wrap="none" lIns="110805" tIns="55403" rIns="110805" bIns="55403">
            <a:spAutoFit/>
          </a:bodyPr>
          <a:lstStyle/>
          <a:p>
            <a:pPr algn="ctr"/>
            <a:r>
              <a:rPr lang="en-US" sz="4362" b="1" dirty="0">
                <a:ln w="10541" cap="rnd" cmpd="sng">
                  <a:solidFill>
                    <a:schemeClr val="bg2">
                      <a:lumMod val="75000"/>
                      <a:lumOff val="25000"/>
                    </a:schemeClr>
                  </a:solidFill>
                  <a:prstDash val="solid"/>
                </a:ln>
                <a:gradFill>
                  <a:gsLst>
                    <a:gs pos="58000">
                      <a:srgbClr val="FFFFFF">
                        <a:tint val="40000"/>
                        <a:satMod val="250000"/>
                      </a:srgbClr>
                    </a:gs>
                    <a:gs pos="0">
                      <a:schemeClr val="bg1">
                        <a:lumMod val="60000"/>
                        <a:lumOff val="40000"/>
                      </a:schemeClr>
                    </a:gs>
                    <a:gs pos="75000">
                      <a:schemeClr val="tx1">
                        <a:alpha val="84000"/>
                      </a:schemeClr>
                    </a:gs>
                  </a:gsLst>
                  <a:lin ang="5400000"/>
                </a:gradFill>
                <a:effectLst>
                  <a:outerShdw blurRad="50800" dist="50800" dir="5400000" algn="ctr" rotWithShape="0">
                    <a:schemeClr val="bg2">
                      <a:lumMod val="75000"/>
                      <a:lumOff val="25000"/>
                    </a:schemeClr>
                  </a:outerShdw>
                </a:effectLst>
              </a:rPr>
              <a:t>MBPS Process</a:t>
            </a:r>
          </a:p>
        </p:txBody>
      </p:sp>
      <p:sp>
        <p:nvSpPr>
          <p:cNvPr id="48" name="Double Wave 47"/>
          <p:cNvSpPr/>
          <p:nvPr/>
        </p:nvSpPr>
        <p:spPr>
          <a:xfrm>
            <a:off x="8058836" y="634279"/>
            <a:ext cx="3735723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Structure the problem space: define right problem &amp; define problem right</a:t>
            </a:r>
          </a:p>
        </p:txBody>
      </p:sp>
      <p:sp>
        <p:nvSpPr>
          <p:cNvPr id="52" name="Double Wave 51"/>
          <p:cNvSpPr/>
          <p:nvPr/>
        </p:nvSpPr>
        <p:spPr>
          <a:xfrm>
            <a:off x="8038770" y="2527350"/>
            <a:ext cx="4052307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Identify key characteristics of the problem.  Eliminate segments where the problem </a:t>
            </a:r>
            <a:r>
              <a:rPr lang="en-US" sz="2400" u="sng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 not</a:t>
            </a:r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narrow down the possible culprits</a:t>
            </a:r>
          </a:p>
          <a:p>
            <a:pPr algn="ctr" defTabSz="323187"/>
            <a:endParaRPr lang="en-US" sz="2400" dirty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Note how Problem Characterization &amp; Segmentation overlaps with Problem Statement, Develop Models and Validate Models</a:t>
            </a:r>
          </a:p>
          <a:p>
            <a:pPr algn="ctr" defTabSz="323187"/>
            <a:endParaRPr lang="en-US" sz="2400" dirty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flow thru the first four steps is not linear!</a:t>
            </a:r>
          </a:p>
        </p:txBody>
      </p:sp>
      <p:sp>
        <p:nvSpPr>
          <p:cNvPr id="53" name="Double Wave 52"/>
          <p:cNvSpPr/>
          <p:nvPr/>
        </p:nvSpPr>
        <p:spPr>
          <a:xfrm>
            <a:off x="7864603" y="2510566"/>
            <a:ext cx="4242259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Develop hypotheses that describe the conditions that must be met to create the observed symptoms of a problem statement. </a:t>
            </a:r>
          </a:p>
        </p:txBody>
      </p:sp>
      <p:sp>
        <p:nvSpPr>
          <p:cNvPr id="56" name="Double Wave 55"/>
          <p:cNvSpPr/>
          <p:nvPr/>
        </p:nvSpPr>
        <p:spPr>
          <a:xfrm>
            <a:off x="8017756" y="3240320"/>
            <a:ext cx="3907206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Experimentally test models in order to identify supporting and conflicting evidence until one or more models are validated. </a:t>
            </a:r>
          </a:p>
        </p:txBody>
      </p:sp>
      <p:sp>
        <p:nvSpPr>
          <p:cNvPr id="57" name="Double Wave 56"/>
          <p:cNvSpPr/>
          <p:nvPr/>
        </p:nvSpPr>
        <p:spPr>
          <a:xfrm>
            <a:off x="7821401" y="3933638"/>
            <a:ext cx="4368889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Generate a set of alternative solutions</a:t>
            </a:r>
          </a:p>
        </p:txBody>
      </p:sp>
      <p:sp>
        <p:nvSpPr>
          <p:cNvPr id="58" name="Double Wave 57"/>
          <p:cNvSpPr/>
          <p:nvPr/>
        </p:nvSpPr>
        <p:spPr>
          <a:xfrm>
            <a:off x="7821396" y="4824296"/>
            <a:ext cx="4239610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4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Decide upon and implement the selected solutions with understanding of intended and unintended consequences</a:t>
            </a:r>
          </a:p>
        </p:txBody>
      </p:sp>
      <p:sp>
        <p:nvSpPr>
          <p:cNvPr id="38" name="Double Wave 37"/>
          <p:cNvSpPr/>
          <p:nvPr/>
        </p:nvSpPr>
        <p:spPr>
          <a:xfrm>
            <a:off x="533400" y="5508802"/>
            <a:ext cx="7527328" cy="976290"/>
          </a:xfrm>
          <a:prstGeom prst="doubleWave">
            <a:avLst/>
          </a:prstGeom>
          <a:noFill/>
          <a:ln w="57150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3187"/>
            <a:r>
              <a:rPr lang="en-US" sz="2000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Develop problem detection &amp; containment strategies immediately and refine strategies at each step.</a:t>
            </a:r>
          </a:p>
        </p:txBody>
      </p:sp>
    </p:spTree>
    <p:extLst>
      <p:ext uri="{BB962C8B-B14F-4D97-AF65-F5344CB8AC3E}">
        <p14:creationId xmlns:p14="http://schemas.microsoft.com/office/powerpoint/2010/main" val="278079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8" grpId="0"/>
      <p:bldP spid="48" grpId="1"/>
      <p:bldP spid="52" grpId="0"/>
      <p:bldP spid="52" grpId="1"/>
      <p:bldP spid="53" grpId="0"/>
      <p:bldP spid="53" grpId="1"/>
      <p:bldP spid="56" grpId="0"/>
      <p:bldP spid="56" grpId="1"/>
      <p:bldP spid="57" grpId="0"/>
      <p:bldP spid="57" grpId="1"/>
      <p:bldP spid="58" grpId="0"/>
      <p:bldP spid="58" grpId="1"/>
      <p:bldP spid="38" grpId="0"/>
      <p:bldP spid="38" grpId="1"/>
    </p:bld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3719</TotalTime>
  <Words>1145</Words>
  <Application>Microsoft Office PowerPoint</Application>
  <PresentationFormat>Widescreen</PresentationFormat>
  <Paragraphs>220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Neo Sans Intel</vt:lpstr>
      <vt:lpstr>Neo Sans Intel Medium</vt:lpstr>
      <vt:lpstr>Symbol</vt:lpstr>
      <vt:lpstr>blank</vt:lpstr>
      <vt:lpstr>Model-Based Problem Solving (MBPS)</vt:lpstr>
      <vt:lpstr>RA/RM Template</vt:lpstr>
      <vt:lpstr>Pitch Cell Scaling (50% of Die Size)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15</cp:revision>
  <dcterms:created xsi:type="dcterms:W3CDTF">2019-10-22T00:14:19Z</dcterms:created>
  <dcterms:modified xsi:type="dcterms:W3CDTF">2020-05-14T21:50:25Z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