
<file path=[Content_Types].xml><?xml version="1.0" encoding="utf-8"?>
<Types xmlns="http://schemas.openxmlformats.org/package/2006/content-types">
  <Default Extension="emf" ContentType="image/x-emf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8"/>
  </p:notesMasterIdLst>
  <p:sldIdLst>
    <p:sldId id="258" r:id="rId5"/>
    <p:sldId id="4177" r:id="rId6"/>
    <p:sldId id="4175" r:id="rId7"/>
    <p:sldId id="4182" r:id="rId8"/>
    <p:sldId id="4178" r:id="rId9"/>
    <p:sldId id="4179" r:id="rId10"/>
    <p:sldId id="4180" r:id="rId11"/>
    <p:sldId id="4181" r:id="rId12"/>
    <p:sldId id="4169" r:id="rId13"/>
    <p:sldId id="4170" r:id="rId14"/>
    <p:sldId id="4171" r:id="rId15"/>
    <p:sldId id="4172" r:id="rId16"/>
    <p:sldId id="4174" r:id="rId17"/>
  </p:sldIdLst>
  <p:sldSz cx="12192000" cy="6858000"/>
  <p:notesSz cx="6858000" cy="9144000"/>
  <p:defaultTextStyle>
    <a:defPPr>
      <a:defRPr lang="en-US"/>
    </a:defPPr>
    <a:lvl1pPr marL="0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1pPr>
    <a:lvl2pPr marL="55408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2pPr>
    <a:lvl3pPr marL="1108161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3pPr>
    <a:lvl4pPr marL="1662242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4pPr>
    <a:lvl5pPr marL="221632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5pPr>
    <a:lvl6pPr marL="2770403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6pPr>
    <a:lvl7pPr marL="3324484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7pPr>
    <a:lvl8pPr marL="387856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8pPr>
    <a:lvl9pPr marL="4432645" algn="l" defTabSz="1108161" rtl="0" eaLnBrk="1" latinLnBrk="0" hangingPunct="1">
      <a:defRPr sz="21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1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D2"/>
    <a:srgbClr val="0054B0"/>
    <a:srgbClr val="006FEA"/>
    <a:srgbClr val="0071EE"/>
    <a:srgbClr val="0150ED"/>
    <a:srgbClr val="0E5EFE"/>
    <a:srgbClr val="1E69FE"/>
    <a:srgbClr val="004FEE"/>
    <a:srgbClr val="005ADE"/>
    <a:srgbClr val="0D6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A3FA40-DBC2-C34A-8A9F-DB80937E7A84}" v="60" dt="2020-08-01T18:51:07.59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606" autoAdjust="0"/>
    <p:restoredTop sz="94660"/>
  </p:normalViewPr>
  <p:slideViewPr>
    <p:cSldViewPr>
      <p:cViewPr>
        <p:scale>
          <a:sx n="140" d="100"/>
          <a:sy n="140" d="100"/>
        </p:scale>
        <p:origin x="216" y="536"/>
      </p:cViewPr>
      <p:guideLst>
        <p:guide orient="horz" pos="2161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200" d="100"/>
        <a:sy n="200" d="100"/>
      </p:scale>
      <p:origin x="0" y="525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notesMaster" Target="notesMasters/notes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u, Derchang" userId="b9148588-e694-4445-9765-2c9aad6149ce" providerId="ADAL" clId="{3AA3FA40-DBC2-C34A-8A9F-DB80937E7A84}"/>
    <pc:docChg chg="undo custSel addSld delSld modSld sldOrd">
      <pc:chgData name="Kau, Derchang" userId="b9148588-e694-4445-9765-2c9aad6149ce" providerId="ADAL" clId="{3AA3FA40-DBC2-C34A-8A9F-DB80937E7A84}" dt="2020-08-01T18:51:07.592" v="863"/>
      <pc:docMkLst>
        <pc:docMk/>
      </pc:docMkLst>
      <pc:sldChg chg="del">
        <pc:chgData name="Kau, Derchang" userId="b9148588-e694-4445-9765-2c9aad6149ce" providerId="ADAL" clId="{3AA3FA40-DBC2-C34A-8A9F-DB80937E7A84}" dt="2020-08-01T18:50:36.933" v="861" actId="2696"/>
        <pc:sldMkLst>
          <pc:docMk/>
          <pc:sldMk cId="571199631" sldId="257"/>
        </pc:sldMkLst>
      </pc:sldChg>
      <pc:sldChg chg="addSp delSp modSp mod">
        <pc:chgData name="Kau, Derchang" userId="b9148588-e694-4445-9765-2c9aad6149ce" providerId="ADAL" clId="{3AA3FA40-DBC2-C34A-8A9F-DB80937E7A84}" dt="2020-08-01T18:46:52.138" v="860" actId="1076"/>
        <pc:sldMkLst>
          <pc:docMk/>
          <pc:sldMk cId="3634505535" sldId="258"/>
        </pc:sldMkLst>
        <pc:spChg chg="mod">
          <ac:chgData name="Kau, Derchang" userId="b9148588-e694-4445-9765-2c9aad6149ce" providerId="ADAL" clId="{3AA3FA40-DBC2-C34A-8A9F-DB80937E7A84}" dt="2020-08-01T18:46:28.083" v="857" actId="404"/>
          <ac:spMkLst>
            <pc:docMk/>
            <pc:sldMk cId="3634505535" sldId="258"/>
            <ac:spMk id="5" creationId="{EDFADFA4-2DF6-4A43-9843-07692CC54BD0}"/>
          </ac:spMkLst>
        </pc:spChg>
        <pc:spChg chg="add mod">
          <ac:chgData name="Kau, Derchang" userId="b9148588-e694-4445-9765-2c9aad6149ce" providerId="ADAL" clId="{3AA3FA40-DBC2-C34A-8A9F-DB80937E7A84}" dt="2020-08-01T18:46:52.138" v="860" actId="1076"/>
          <ac:spMkLst>
            <pc:docMk/>
            <pc:sldMk cId="3634505535" sldId="258"/>
            <ac:spMk id="6" creationId="{B009BB08-61FD-7F41-9471-8DCC18C298EE}"/>
          </ac:spMkLst>
        </pc:spChg>
        <pc:spChg chg="mod">
          <ac:chgData name="Kau, Derchang" userId="b9148588-e694-4445-9765-2c9aad6149ce" providerId="ADAL" clId="{3AA3FA40-DBC2-C34A-8A9F-DB80937E7A84}" dt="2020-08-01T18:45:30.059" v="846" actId="1076"/>
          <ac:spMkLst>
            <pc:docMk/>
            <pc:sldMk cId="3634505535" sldId="258"/>
            <ac:spMk id="9" creationId="{5E9D9970-B3F6-9B46-BB53-C94EAD739781}"/>
          </ac:spMkLst>
        </pc:spChg>
        <pc:spChg chg="mod">
          <ac:chgData name="Kau, Derchang" userId="b9148588-e694-4445-9765-2c9aad6149ce" providerId="ADAL" clId="{3AA3FA40-DBC2-C34A-8A9F-DB80937E7A84}" dt="2020-08-01T18:45:30.059" v="846" actId="1076"/>
          <ac:spMkLst>
            <pc:docMk/>
            <pc:sldMk cId="3634505535" sldId="258"/>
            <ac:spMk id="10" creationId="{2FE70FEA-D29C-3944-85D5-48EF03569F42}"/>
          </ac:spMkLst>
        </pc:spChg>
        <pc:graphicFrameChg chg="add del mod">
          <ac:chgData name="Kau, Derchang" userId="b9148588-e694-4445-9765-2c9aad6149ce" providerId="ADAL" clId="{3AA3FA40-DBC2-C34A-8A9F-DB80937E7A84}" dt="2020-08-01T18:08:36.815" v="296"/>
          <ac:graphicFrameMkLst>
            <pc:docMk/>
            <pc:sldMk cId="3634505535" sldId="258"/>
            <ac:graphicFrameMk id="2" creationId="{B4DF2251-1282-9149-A54A-DFBEE3A939A6}"/>
          </ac:graphicFrameMkLst>
        </pc:graphicFrameChg>
        <pc:graphicFrameChg chg="add del mod modGraphic">
          <ac:chgData name="Kau, Derchang" userId="b9148588-e694-4445-9765-2c9aad6149ce" providerId="ADAL" clId="{3AA3FA40-DBC2-C34A-8A9F-DB80937E7A84}" dt="2020-08-01T18:42:18.363" v="554" actId="478"/>
          <ac:graphicFrameMkLst>
            <pc:docMk/>
            <pc:sldMk cId="3634505535" sldId="258"/>
            <ac:graphicFrameMk id="3" creationId="{744FF1B4-2F85-AC4F-B74C-561958235E7E}"/>
          </ac:graphicFrameMkLst>
        </pc:graphicFrameChg>
        <pc:graphicFrameChg chg="mod modGraphic">
          <ac:chgData name="Kau, Derchang" userId="b9148588-e694-4445-9765-2c9aad6149ce" providerId="ADAL" clId="{3AA3FA40-DBC2-C34A-8A9F-DB80937E7A84}" dt="2020-08-01T18:46:13.589" v="851" actId="3064"/>
          <ac:graphicFrameMkLst>
            <pc:docMk/>
            <pc:sldMk cId="3634505535" sldId="258"/>
            <ac:graphicFrameMk id="4" creationId="{CF4CC93D-377D-3140-9ED3-008ED344150A}"/>
          </ac:graphicFrameMkLst>
        </pc:graphicFrameChg>
        <pc:graphicFrameChg chg="add mod">
          <ac:chgData name="Kau, Derchang" userId="b9148588-e694-4445-9765-2c9aad6149ce" providerId="ADAL" clId="{3AA3FA40-DBC2-C34A-8A9F-DB80937E7A84}" dt="2020-08-01T18:46:23.545" v="852" actId="1076"/>
          <ac:graphicFrameMkLst>
            <pc:docMk/>
            <pc:sldMk cId="3634505535" sldId="258"/>
            <ac:graphicFrameMk id="11" creationId="{3BAA6D40-89C2-BB4C-B127-1D5B770AFE2C}"/>
          </ac:graphicFrameMkLst>
        </pc:graphicFrameChg>
      </pc:sldChg>
      <pc:sldChg chg="ord">
        <pc:chgData name="Kau, Derchang" userId="b9148588-e694-4445-9765-2c9aad6149ce" providerId="ADAL" clId="{3AA3FA40-DBC2-C34A-8A9F-DB80937E7A84}" dt="2020-08-01T18:51:07.592" v="863"/>
        <pc:sldMkLst>
          <pc:docMk/>
          <pc:sldMk cId="1691560189" sldId="4178"/>
        </pc:sldMkLst>
      </pc:sldChg>
      <pc:sldChg chg="ord">
        <pc:chgData name="Kau, Derchang" userId="b9148588-e694-4445-9765-2c9aad6149ce" providerId="ADAL" clId="{3AA3FA40-DBC2-C34A-8A9F-DB80937E7A84}" dt="2020-08-01T18:51:07.592" v="863"/>
        <pc:sldMkLst>
          <pc:docMk/>
          <pc:sldMk cId="257858759" sldId="4179"/>
        </pc:sldMkLst>
      </pc:sldChg>
      <pc:sldChg chg="ord">
        <pc:chgData name="Kau, Derchang" userId="b9148588-e694-4445-9765-2c9aad6149ce" providerId="ADAL" clId="{3AA3FA40-DBC2-C34A-8A9F-DB80937E7A84}" dt="2020-08-01T18:51:07.592" v="863"/>
        <pc:sldMkLst>
          <pc:docMk/>
          <pc:sldMk cId="614543040" sldId="4180"/>
        </pc:sldMkLst>
      </pc:sldChg>
      <pc:sldChg chg="ord">
        <pc:chgData name="Kau, Derchang" userId="b9148588-e694-4445-9765-2c9aad6149ce" providerId="ADAL" clId="{3AA3FA40-DBC2-C34A-8A9F-DB80937E7A84}" dt="2020-08-01T18:51:07.592" v="863"/>
        <pc:sldMkLst>
          <pc:docMk/>
          <pc:sldMk cId="3397685987" sldId="4181"/>
        </pc:sldMkLst>
      </pc:sldChg>
      <pc:sldChg chg="addSp delSp modSp add mod ord">
        <pc:chgData name="Kau, Derchang" userId="b9148588-e694-4445-9765-2c9aad6149ce" providerId="ADAL" clId="{3AA3FA40-DBC2-C34A-8A9F-DB80937E7A84}" dt="2020-08-01T18:51:07.592" v="863"/>
        <pc:sldMkLst>
          <pc:docMk/>
          <pc:sldMk cId="1085708802" sldId="4182"/>
        </pc:sldMkLst>
        <pc:graphicFrameChg chg="add del mod modGraphic">
          <ac:chgData name="Kau, Derchang" userId="b9148588-e694-4445-9765-2c9aad6149ce" providerId="ADAL" clId="{3AA3FA40-DBC2-C34A-8A9F-DB80937E7A84}" dt="2020-08-01T18:30:04.416" v="480" actId="478"/>
          <ac:graphicFrameMkLst>
            <pc:docMk/>
            <pc:sldMk cId="1085708802" sldId="4182"/>
            <ac:graphicFrameMk id="3" creationId="{5D2FFB6E-EA99-A743-AD0C-123DDF1C5EF5}"/>
          </ac:graphicFrameMkLst>
        </pc:graphicFrameChg>
        <pc:graphicFrameChg chg="add del mod">
          <ac:chgData name="Kau, Derchang" userId="b9148588-e694-4445-9765-2c9aad6149ce" providerId="ADAL" clId="{3AA3FA40-DBC2-C34A-8A9F-DB80937E7A84}" dt="2020-08-01T18:16:57.908" v="400" actId="478"/>
          <ac:graphicFrameMkLst>
            <pc:docMk/>
            <pc:sldMk cId="1085708802" sldId="4182"/>
            <ac:graphicFrameMk id="4" creationId="{10098282-FEA4-7A41-92D2-61949449B9BA}"/>
          </ac:graphicFrameMkLst>
        </pc:graphicFrameChg>
        <pc:graphicFrameChg chg="add del mod">
          <ac:chgData name="Kau, Derchang" userId="b9148588-e694-4445-9765-2c9aad6149ce" providerId="ADAL" clId="{3AA3FA40-DBC2-C34A-8A9F-DB80937E7A84}" dt="2020-08-01T18:21:29.852" v="413"/>
          <ac:graphicFrameMkLst>
            <pc:docMk/>
            <pc:sldMk cId="1085708802" sldId="4182"/>
            <ac:graphicFrameMk id="5" creationId="{0B4EDD65-AE4A-AB4D-B0CE-8649963B90A9}"/>
          </ac:graphicFrameMkLst>
        </pc:graphicFrameChg>
        <pc:graphicFrameChg chg="add del mod modGraphic">
          <ac:chgData name="Kau, Derchang" userId="b9148588-e694-4445-9765-2c9aad6149ce" providerId="ADAL" clId="{3AA3FA40-DBC2-C34A-8A9F-DB80937E7A84}" dt="2020-08-01T18:29:57.361" v="479" actId="478"/>
          <ac:graphicFrameMkLst>
            <pc:docMk/>
            <pc:sldMk cId="1085708802" sldId="4182"/>
            <ac:graphicFrameMk id="6" creationId="{34243B77-77CF-EF42-AE93-146BEE716420}"/>
          </ac:graphicFrameMkLst>
        </pc:graphicFrameChg>
        <pc:graphicFrameChg chg="mod modGraphic">
          <ac:chgData name="Kau, Derchang" userId="b9148588-e694-4445-9765-2c9aad6149ce" providerId="ADAL" clId="{3AA3FA40-DBC2-C34A-8A9F-DB80937E7A84}" dt="2020-08-01T18:32:14.699" v="549" actId="20577"/>
          <ac:graphicFrameMkLst>
            <pc:docMk/>
            <pc:sldMk cId="1085708802" sldId="4182"/>
            <ac:graphicFrameMk id="12" creationId="{A153A9DC-1C92-2D46-A74D-2498841DFC3C}"/>
          </ac:graphicFrameMkLst>
        </pc:graphicFrameChg>
      </pc:sldChg>
      <pc:sldChg chg="modSp add del mod">
        <pc:chgData name="Kau, Derchang" userId="b9148588-e694-4445-9765-2c9aad6149ce" providerId="ADAL" clId="{3AA3FA40-DBC2-C34A-8A9F-DB80937E7A84}" dt="2020-08-01T18:50:37.706" v="862" actId="2696"/>
        <pc:sldMkLst>
          <pc:docMk/>
          <pc:sldMk cId="1820712861" sldId="4183"/>
        </pc:sldMkLst>
        <pc:spChg chg="mod">
          <ac:chgData name="Kau, Derchang" userId="b9148588-e694-4445-9765-2c9aad6149ce" providerId="ADAL" clId="{3AA3FA40-DBC2-C34A-8A9F-DB80937E7A84}" dt="2020-08-01T18:44:10.055" v="747" actId="255"/>
          <ac:spMkLst>
            <pc:docMk/>
            <pc:sldMk cId="1820712861" sldId="4183"/>
            <ac:spMk id="3" creationId="{CF310706-9298-1045-9652-79196E084C16}"/>
          </ac:spMkLst>
        </pc:spChg>
      </pc:sldChg>
    </pc:docChg>
  </pc:docChgLst>
</pc:chgInfo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image" Target="../media/image2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88EC177-E2E5-4455-82C1-178BA1878C75}" type="datetimeFigureOut">
              <a:rPr lang="en-US" smtClean="0"/>
              <a:t>8/1/20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04A1C-D9A7-450B-9BF6-70A1F0BFB3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6439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9C8C-292F-4B24-88B7-683F93EE0D9D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33002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9C8C-292F-4B24-88B7-683F93EE0D9D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719785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10769C8C-292F-4B24-88B7-683F93EE0D9D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220887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06379"/>
            <a:ext cx="10363200" cy="1012825"/>
          </a:xfrm>
        </p:spPr>
        <p:txBody>
          <a:bodyPr/>
          <a:lstStyle>
            <a:lvl1pPr>
              <a:defRPr sz="484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1371600"/>
            <a:ext cx="8534400" cy="533401"/>
          </a:xfrm>
        </p:spPr>
        <p:txBody>
          <a:bodyPr/>
          <a:lstStyle>
            <a:lvl1pPr marL="0" indent="0" algn="ctr">
              <a:buFont typeface="Arial" pitchFamily="34" charset="0"/>
              <a:buNone/>
              <a:defRPr sz="2908" b="1"/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914400" y="2133600"/>
            <a:ext cx="10363200" cy="4267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5" y="273050"/>
            <a:ext cx="4011084" cy="1162051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4" y="273054"/>
            <a:ext cx="6815667" cy="5853112"/>
          </a:xfrm>
        </p:spPr>
        <p:txBody>
          <a:bodyPr/>
          <a:lstStyle>
            <a:lvl1pPr>
              <a:defRPr sz="3878"/>
            </a:lvl1pPr>
            <a:lvl2pPr>
              <a:defRPr sz="3393"/>
            </a:lvl2pPr>
            <a:lvl3pPr>
              <a:defRPr sz="2908"/>
            </a:lvl3pPr>
            <a:lvl4pPr>
              <a:defRPr sz="2424"/>
            </a:lvl4pPr>
            <a:lvl5pPr>
              <a:defRPr sz="2424"/>
            </a:lvl5pPr>
            <a:lvl6pPr>
              <a:defRPr sz="2424"/>
            </a:lvl6pPr>
            <a:lvl7pPr>
              <a:defRPr sz="2424"/>
            </a:lvl7pPr>
            <a:lvl8pPr>
              <a:defRPr sz="2424"/>
            </a:lvl8pPr>
            <a:lvl9pPr>
              <a:defRPr sz="2424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5" y="1435104"/>
            <a:ext cx="4011084" cy="46910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8" y="4800601"/>
            <a:ext cx="7315200" cy="566739"/>
          </a:xfrm>
        </p:spPr>
        <p:txBody>
          <a:bodyPr anchor="b"/>
          <a:lstStyle>
            <a:lvl1pPr algn="l">
              <a:defRPr sz="2424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8" y="612775"/>
            <a:ext cx="7315200" cy="4114800"/>
          </a:xfrm>
        </p:spPr>
        <p:txBody>
          <a:bodyPr/>
          <a:lstStyle>
            <a:lvl1pPr marL="0" indent="0">
              <a:buNone/>
              <a:defRPr sz="3878"/>
            </a:lvl1pPr>
            <a:lvl2pPr marL="554035" indent="0">
              <a:buNone/>
              <a:defRPr sz="3393"/>
            </a:lvl2pPr>
            <a:lvl3pPr marL="1108070" indent="0">
              <a:buNone/>
              <a:defRPr sz="2908"/>
            </a:lvl3pPr>
            <a:lvl4pPr marL="1662105" indent="0">
              <a:buNone/>
              <a:defRPr sz="2424"/>
            </a:lvl4pPr>
            <a:lvl5pPr marL="2216140" indent="0">
              <a:buNone/>
              <a:defRPr sz="2424"/>
            </a:lvl5pPr>
            <a:lvl6pPr marL="2770175" indent="0">
              <a:buNone/>
              <a:defRPr sz="2424"/>
            </a:lvl6pPr>
            <a:lvl7pPr marL="3324210" indent="0">
              <a:buNone/>
              <a:defRPr sz="2424"/>
            </a:lvl7pPr>
            <a:lvl8pPr marL="3878245" indent="0">
              <a:buNone/>
              <a:defRPr sz="2424"/>
            </a:lvl8pPr>
            <a:lvl9pPr marL="4432280" indent="0">
              <a:buNone/>
              <a:defRPr sz="2424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8" y="5367339"/>
            <a:ext cx="7315200" cy="804863"/>
          </a:xfrm>
        </p:spPr>
        <p:txBody>
          <a:bodyPr/>
          <a:lstStyle>
            <a:lvl1pPr marL="0" indent="0">
              <a:buNone/>
              <a:defRPr sz="1697"/>
            </a:lvl1pPr>
            <a:lvl2pPr marL="554035" indent="0">
              <a:buNone/>
              <a:defRPr sz="1454"/>
            </a:lvl2pPr>
            <a:lvl3pPr marL="1108070" indent="0">
              <a:buNone/>
              <a:defRPr sz="1212"/>
            </a:lvl3pPr>
            <a:lvl4pPr marL="1662105" indent="0">
              <a:buNone/>
              <a:defRPr sz="1091"/>
            </a:lvl4pPr>
            <a:lvl5pPr marL="2216140" indent="0">
              <a:buNone/>
              <a:defRPr sz="1091"/>
            </a:lvl5pPr>
            <a:lvl6pPr marL="2770175" indent="0">
              <a:buNone/>
              <a:defRPr sz="1091"/>
            </a:lvl6pPr>
            <a:lvl7pPr marL="3324210" indent="0">
              <a:buNone/>
              <a:defRPr sz="1091"/>
            </a:lvl7pPr>
            <a:lvl8pPr marL="3878245" indent="0">
              <a:buNone/>
              <a:defRPr sz="1091"/>
            </a:lvl8pPr>
            <a:lvl9pPr marL="4432280" indent="0">
              <a:buNone/>
              <a:defRPr sz="109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0" y="152399"/>
            <a:ext cx="2590800" cy="5943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152399"/>
            <a:ext cx="7569200" cy="5943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Bullet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Page </a:t>
            </a:r>
            <a:fld id="{ED8B3F1D-86BB-4E61-BBAA-04EE6678E04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607484" y="411797"/>
            <a:ext cx="10972800" cy="1158240"/>
          </a:xfrm>
        </p:spPr>
        <p:txBody>
          <a:bodyPr/>
          <a:lstStyle>
            <a:lvl1pPr>
              <a:defRPr b="0" i="0" baseline="0">
                <a:solidFill>
                  <a:schemeClr val="tx2"/>
                </a:solidFill>
                <a:latin typeface="Intel Clear"/>
                <a:cs typeface="Intel Clear"/>
              </a:defRPr>
            </a:lvl1pPr>
          </a:lstStyle>
          <a:p>
            <a:r>
              <a:rPr lang="en-US" dirty="0"/>
              <a:t>28pt Intel Clear Headline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 hasCustomPrompt="1"/>
          </p:nvPr>
        </p:nvSpPr>
        <p:spPr>
          <a:xfrm>
            <a:off x="607484" y="1604434"/>
            <a:ext cx="10970683" cy="4567767"/>
          </a:xfrm>
        </p:spPr>
        <p:txBody>
          <a:bodyPr/>
          <a:lstStyle>
            <a:lvl1pPr>
              <a:defRPr>
                <a:solidFill>
                  <a:srgbClr val="0071C5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800">
                <a:solidFill>
                  <a:schemeClr val="tx2"/>
                </a:solidFill>
              </a:defRPr>
            </a:lvl3pPr>
            <a:lvl4pPr>
              <a:defRPr sz="1600"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en-US" dirty="0"/>
              <a:t>18pt Intel Clear body text</a:t>
            </a:r>
          </a:p>
          <a:p>
            <a:pPr lvl="1"/>
            <a:r>
              <a:rPr lang="en-US" dirty="0"/>
              <a:t>18pt Intel Clear bullet one</a:t>
            </a:r>
          </a:p>
          <a:p>
            <a:pPr lvl="2"/>
            <a:r>
              <a:rPr lang="en-US" dirty="0"/>
              <a:t>18pt Intel Clear sub-bullet</a:t>
            </a:r>
          </a:p>
          <a:p>
            <a:pPr lvl="3"/>
            <a:r>
              <a:rPr lang="en-US" dirty="0"/>
              <a:t>16pt Intel Clear fourth level</a:t>
            </a:r>
          </a:p>
          <a:p>
            <a:pPr lvl="4"/>
            <a:r>
              <a:rPr lang="en-US" dirty="0" err="1"/>
              <a:t>14pt</a:t>
            </a:r>
            <a:r>
              <a:rPr lang="en-US" dirty="0"/>
              <a:t> Intel Clear fifth level</a:t>
            </a:r>
          </a:p>
        </p:txBody>
      </p:sp>
    </p:spTree>
    <p:extLst>
      <p:ext uri="{BB962C8B-B14F-4D97-AF65-F5344CB8AC3E}">
        <p14:creationId xmlns:p14="http://schemas.microsoft.com/office/powerpoint/2010/main" val="32034911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 userDrawn="1"/>
        </p:nvSpPr>
        <p:spPr>
          <a:xfrm>
            <a:off x="120073" y="776330"/>
            <a:ext cx="108712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Phases:</a:t>
            </a:r>
            <a:r>
              <a:rPr lang="en-US" sz="1454" dirty="0">
                <a:latin typeface="Calibri" pitchFamily="34" charset="0"/>
                <a:cs typeface="Calibri" pitchFamily="34" charset="0"/>
              </a:rPr>
              <a:t>             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1-Assumption 2-Symptom 3-Speculation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with limited data 4-Segmentation 5-ID’d 6-Containment deployed 7-Root cause validated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2364" y="62728"/>
            <a:ext cx="9882909" cy="457200"/>
          </a:xfrm>
        </p:spPr>
        <p:txBody>
          <a:bodyPr/>
          <a:lstStyle>
            <a:lvl1pPr algn="l">
              <a:defRPr sz="3393" baseline="0"/>
            </a:lvl1pPr>
          </a:lstStyle>
          <a:p>
            <a:r>
              <a:rPr lang="en-US" dirty="0"/>
              <a:t>(Enter Heading for Topic or Problem Statement)</a:t>
            </a:r>
          </a:p>
        </p:txBody>
      </p:sp>
      <p:sp>
        <p:nvSpPr>
          <p:cNvPr id="20" name="Rectangle 19"/>
          <p:cNvSpPr/>
          <p:nvPr userDrawn="1"/>
        </p:nvSpPr>
        <p:spPr>
          <a:xfrm>
            <a:off x="120073" y="519928"/>
            <a:ext cx="8534400" cy="3161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t"/>
            <a:r>
              <a:rPr lang="en-US" sz="1454" b="1" u="sng" dirty="0">
                <a:latin typeface="Calibri" pitchFamily="34" charset="0"/>
                <a:cs typeface="Calibri" pitchFamily="34" charset="0"/>
              </a:rPr>
              <a:t>Risk: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</a:t>
            </a:r>
            <a:r>
              <a:rPr lang="en-US" sz="1454" b="0" u="none" baseline="0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454" b="0" u="none" baseline="0" dirty="0">
                <a:latin typeface="Calibri" pitchFamily="34" charset="0"/>
                <a:cs typeface="Calibri" pitchFamily="34" charset="0"/>
              </a:rPr>
              <a:t>          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1-Showstopper 1.5-High Risk/No Data 2-High Risk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212" i="1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2.5-No Data 3-Med Risk 4-Low</a:t>
            </a:r>
            <a:r>
              <a:rPr lang="en-US" sz="1212" i="1" baseline="0" dirty="0">
                <a:solidFill>
                  <a:schemeClr val="bg1">
                    <a:lumMod val="65000"/>
                  </a:schemeClr>
                </a:solidFill>
                <a:latin typeface="Calibri" pitchFamily="34" charset="0"/>
                <a:cs typeface="Calibri" pitchFamily="34" charset="0"/>
              </a:rPr>
              <a:t> risk 5-cert.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22" name="Subtitle 2"/>
          <p:cNvSpPr>
            <a:spLocks noGrp="1"/>
          </p:cNvSpPr>
          <p:nvPr>
            <p:ph type="subTitle" idx="20" hasCustomPrompt="1"/>
          </p:nvPr>
        </p:nvSpPr>
        <p:spPr>
          <a:xfrm>
            <a:off x="757382" y="566531"/>
            <a:ext cx="812800" cy="239797"/>
          </a:xfrm>
        </p:spPr>
        <p:txBody>
          <a:bodyPr anchor="ctr" anchorCtr="0"/>
          <a:lstStyle>
            <a:lvl1pPr marL="0" indent="0" algn="l">
              <a:buFont typeface="Arial" pitchFamily="34" charset="0"/>
              <a:buNone/>
              <a:defRPr sz="1454" b="1" baseline="0">
                <a:solidFill>
                  <a:srgbClr val="FF0000"/>
                </a:solidFill>
              </a:defRPr>
            </a:lvl1pPr>
            <a:lvl2pPr marL="0" indent="0" algn="ctr">
              <a:buNone/>
              <a:defRPr sz="3878" baseline="30000"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pPr lvl="0"/>
            <a:r>
              <a:rPr lang="en-US" dirty="0"/>
              <a:t>Level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idx="21" hasCustomPrompt="1"/>
          </p:nvPr>
        </p:nvSpPr>
        <p:spPr>
          <a:xfrm>
            <a:off x="757382" y="776331"/>
            <a:ext cx="812800" cy="244752"/>
          </a:xfrm>
        </p:spPr>
        <p:txBody>
          <a:bodyPr anchor="t" anchorCtr="0"/>
          <a:lstStyle>
            <a:lvl1pPr marL="0" indent="0" algn="l">
              <a:buNone/>
              <a:defRPr sz="1454" b="1" baseline="0">
                <a:solidFill>
                  <a:srgbClr val="FF0000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Stage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idx="22" hasCustomPrompt="1"/>
          </p:nvPr>
        </p:nvSpPr>
        <p:spPr>
          <a:xfrm>
            <a:off x="9652001" y="573668"/>
            <a:ext cx="2435412" cy="281922"/>
          </a:xfrm>
        </p:spPr>
        <p:txBody>
          <a:bodyPr anchor="b"/>
          <a:lstStyle>
            <a:lvl1pPr marL="0" indent="0" algn="r">
              <a:buNone/>
              <a:defRPr sz="1454" b="1" baseline="0">
                <a:solidFill>
                  <a:schemeClr val="accent2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Date </a:t>
            </a:r>
          </a:p>
        </p:txBody>
      </p:sp>
      <p:sp>
        <p:nvSpPr>
          <p:cNvPr id="3" name="TextBox 2"/>
          <p:cNvSpPr txBox="1"/>
          <p:nvPr userDrawn="1"/>
        </p:nvSpPr>
        <p:spPr>
          <a:xfrm>
            <a:off x="9605818" y="12505"/>
            <a:ext cx="2493818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dirty="0">
                <a:solidFill>
                  <a:srgbClr val="FF0000"/>
                </a:solidFill>
                <a:latin typeface="Neo Sans Intel Medium" pitchFamily="34" charset="0"/>
              </a:rPr>
              <a:t>Intel Confidential</a:t>
            </a:r>
          </a:p>
        </p:txBody>
      </p:sp>
      <p:sp>
        <p:nvSpPr>
          <p:cNvPr id="28" name="Rectangle 5"/>
          <p:cNvSpPr>
            <a:spLocks noChangeArrowheads="1"/>
          </p:cNvSpPr>
          <p:nvPr userDrawn="1"/>
        </p:nvSpPr>
        <p:spPr bwMode="auto">
          <a:xfrm>
            <a:off x="10714182" y="843545"/>
            <a:ext cx="1246909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r>
              <a:rPr lang="en-US" sz="1454" b="1" dirty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t>Slide </a:t>
            </a:r>
            <a:fld id="{3CBE715E-4167-445E-8F25-69DFD044E05F}" type="slidenum">
              <a:rPr lang="en-US" sz="1454" b="1" smtClean="0">
                <a:solidFill>
                  <a:schemeClr val="accent2"/>
                </a:solidFill>
                <a:latin typeface="Calibri" pitchFamily="34" charset="0"/>
                <a:cs typeface="Calibri" pitchFamily="34" charset="0"/>
              </a:rPr>
              <a:pPr algn="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solidFill>
                <a:schemeClr val="accent2"/>
              </a:solidFill>
              <a:latin typeface="Neo Sans Intel" pitchFamily="34" charset="0"/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92364" y="6463641"/>
            <a:ext cx="12007273" cy="38185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643"/>
          </a:p>
        </p:txBody>
      </p:sp>
      <p:sp>
        <p:nvSpPr>
          <p:cNvPr id="6" name="Content Placeholder 3"/>
          <p:cNvSpPr>
            <a:spLocks noGrp="1"/>
          </p:cNvSpPr>
          <p:nvPr>
            <p:ph sz="half" idx="2"/>
          </p:nvPr>
        </p:nvSpPr>
        <p:spPr>
          <a:xfrm>
            <a:off x="2032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Content Placeholder 3"/>
          <p:cNvSpPr>
            <a:spLocks noGrp="1"/>
          </p:cNvSpPr>
          <p:nvPr>
            <p:ph sz="half" idx="11"/>
          </p:nvPr>
        </p:nvSpPr>
        <p:spPr>
          <a:xfrm>
            <a:off x="41656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0" name="Content Placeholder 3"/>
          <p:cNvSpPr>
            <a:spLocks noGrp="1"/>
          </p:cNvSpPr>
          <p:nvPr>
            <p:ph sz="half" idx="13"/>
          </p:nvPr>
        </p:nvSpPr>
        <p:spPr>
          <a:xfrm>
            <a:off x="8128000" y="133667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2" name="Content Placeholder 3"/>
          <p:cNvSpPr>
            <a:spLocks noGrp="1"/>
          </p:cNvSpPr>
          <p:nvPr>
            <p:ph sz="half" idx="15"/>
          </p:nvPr>
        </p:nvSpPr>
        <p:spPr>
          <a:xfrm>
            <a:off x="2032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Content Placeholder 3"/>
          <p:cNvSpPr>
            <a:spLocks noGrp="1"/>
          </p:cNvSpPr>
          <p:nvPr>
            <p:ph sz="half" idx="17"/>
          </p:nvPr>
        </p:nvSpPr>
        <p:spPr>
          <a:xfrm>
            <a:off x="41656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Content Placeholder 3"/>
          <p:cNvSpPr>
            <a:spLocks noGrp="1"/>
          </p:cNvSpPr>
          <p:nvPr>
            <p:ph sz="half" idx="19"/>
          </p:nvPr>
        </p:nvSpPr>
        <p:spPr>
          <a:xfrm>
            <a:off x="8128000" y="4240398"/>
            <a:ext cx="3860800" cy="2580942"/>
          </a:xfrm>
          <a:ln>
            <a:solidFill>
              <a:schemeClr val="bg1">
                <a:lumMod val="50000"/>
              </a:schemeClr>
            </a:solidFill>
          </a:ln>
        </p:spPr>
        <p:txBody>
          <a:bodyPr/>
          <a:lstStyle>
            <a:lvl1pPr marL="140433" indent="-140433">
              <a:defRPr sz="1454"/>
            </a:lvl1pPr>
            <a:lvl2pPr marL="282789" indent="-142356">
              <a:defRPr sz="1454"/>
            </a:lvl2pPr>
            <a:lvl3pPr marL="413603" indent="-130814">
              <a:defRPr sz="1454"/>
            </a:lvl3pPr>
            <a:lvl4pPr marL="554035" indent="-140433">
              <a:defRPr sz="1454"/>
            </a:lvl4pPr>
            <a:lvl5pPr marL="694468" indent="-140433">
              <a:defRPr sz="1454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1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554182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Goal vs. Gap)</a:t>
            </a:r>
          </a:p>
        </p:txBody>
      </p:sp>
      <p:sp>
        <p:nvSpPr>
          <p:cNvPr id="25" name="Text Placeholder 2"/>
          <p:cNvSpPr>
            <a:spLocks noGrp="1"/>
          </p:cNvSpPr>
          <p:nvPr>
            <p:ph type="body" idx="23" hasCustomPrompt="1"/>
          </p:nvPr>
        </p:nvSpPr>
        <p:spPr>
          <a:xfrm>
            <a:off x="4525818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Model)</a:t>
            </a:r>
          </a:p>
        </p:txBody>
      </p:sp>
      <p:sp>
        <p:nvSpPr>
          <p:cNvPr id="32" name="Text Placeholder 2"/>
          <p:cNvSpPr>
            <a:spLocks noGrp="1"/>
          </p:cNvSpPr>
          <p:nvPr>
            <p:ph type="body" idx="24" hasCustomPrompt="1"/>
          </p:nvPr>
        </p:nvSpPr>
        <p:spPr>
          <a:xfrm>
            <a:off x="8497454" y="1066801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Supporting Results)</a:t>
            </a:r>
          </a:p>
        </p:txBody>
      </p:sp>
      <p:sp>
        <p:nvSpPr>
          <p:cNvPr id="33" name="Text Placeholder 2"/>
          <p:cNvSpPr>
            <a:spLocks noGrp="1"/>
          </p:cNvSpPr>
          <p:nvPr>
            <p:ph type="body" idx="25" hasCustomPrompt="1"/>
          </p:nvPr>
        </p:nvSpPr>
        <p:spPr>
          <a:xfrm>
            <a:off x="8497454" y="3983026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Plan and Projection)</a:t>
            </a:r>
          </a:p>
        </p:txBody>
      </p:sp>
      <p:sp>
        <p:nvSpPr>
          <p:cNvPr id="34" name="Text Placeholder 2"/>
          <p:cNvSpPr>
            <a:spLocks noGrp="1"/>
          </p:cNvSpPr>
          <p:nvPr>
            <p:ph type="body" idx="26" hasCustomPrompt="1"/>
          </p:nvPr>
        </p:nvSpPr>
        <p:spPr>
          <a:xfrm>
            <a:off x="4525818" y="3970522"/>
            <a:ext cx="3140364" cy="269876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Strategy)</a:t>
            </a:r>
          </a:p>
        </p:txBody>
      </p:sp>
      <p:sp>
        <p:nvSpPr>
          <p:cNvPr id="35" name="Text Placeholder 2"/>
          <p:cNvSpPr>
            <a:spLocks noGrp="1"/>
          </p:cNvSpPr>
          <p:nvPr>
            <p:ph type="body" idx="27" hasCustomPrompt="1"/>
          </p:nvPr>
        </p:nvSpPr>
        <p:spPr>
          <a:xfrm>
            <a:off x="554182" y="3970522"/>
            <a:ext cx="3140364" cy="265363"/>
          </a:xfrm>
          <a:solidFill>
            <a:schemeClr val="bg1">
              <a:lumMod val="50000"/>
            </a:schemeClr>
          </a:solidFill>
        </p:spPr>
        <p:txBody>
          <a:bodyPr anchor="b"/>
          <a:lstStyle>
            <a:lvl1pPr marL="0" indent="0" algn="ctr">
              <a:buNone/>
              <a:defRPr sz="1454" b="1" u="sng" baseline="0">
                <a:solidFill>
                  <a:schemeClr val="bg1"/>
                </a:solidFill>
              </a:defRPr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 dirty="0"/>
              <a:t>(Enter title: Owners &amp; Status)</a:t>
            </a:r>
          </a:p>
        </p:txBody>
      </p:sp>
    </p:spTree>
    <p:extLst>
      <p:ext uri="{BB962C8B-B14F-4D97-AF65-F5344CB8AC3E}">
        <p14:creationId xmlns:p14="http://schemas.microsoft.com/office/powerpoint/2010/main" val="24688311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7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1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554035" indent="0" algn="ctr">
              <a:buNone/>
              <a:defRPr/>
            </a:lvl2pPr>
            <a:lvl3pPr marL="1108070" indent="0" algn="ctr">
              <a:buNone/>
              <a:defRPr/>
            </a:lvl3pPr>
            <a:lvl4pPr marL="1662105" indent="0" algn="ctr">
              <a:buNone/>
              <a:defRPr/>
            </a:lvl4pPr>
            <a:lvl5pPr marL="2216140" indent="0" algn="ctr">
              <a:buNone/>
              <a:defRPr/>
            </a:lvl5pPr>
            <a:lvl6pPr marL="2770175" indent="0" algn="ctr">
              <a:buNone/>
              <a:defRPr/>
            </a:lvl6pPr>
            <a:lvl7pPr marL="3324210" indent="0" algn="ctr">
              <a:buNone/>
              <a:defRPr/>
            </a:lvl7pPr>
            <a:lvl8pPr marL="3878245" indent="0" algn="ctr">
              <a:buNone/>
              <a:defRPr/>
            </a:lvl8pPr>
            <a:lvl9pPr marL="443228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2"/>
            <a:ext cx="10363200" cy="1362076"/>
          </a:xfrm>
        </p:spPr>
        <p:txBody>
          <a:bodyPr anchor="t"/>
          <a:lstStyle>
            <a:lvl1pPr algn="l">
              <a:defRPr sz="4847" b="1" cap="sm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424"/>
            </a:lvl1pPr>
            <a:lvl2pPr marL="554035" indent="0">
              <a:buNone/>
              <a:defRPr sz="2181"/>
            </a:lvl2pPr>
            <a:lvl3pPr marL="1108070" indent="0">
              <a:buNone/>
              <a:defRPr sz="1939"/>
            </a:lvl3pPr>
            <a:lvl4pPr marL="1662105" indent="0">
              <a:buNone/>
              <a:defRPr sz="1697"/>
            </a:lvl4pPr>
            <a:lvl5pPr marL="2216140" indent="0">
              <a:buNone/>
              <a:defRPr sz="1697"/>
            </a:lvl5pPr>
            <a:lvl6pPr marL="2770175" indent="0">
              <a:buNone/>
              <a:defRPr sz="1697"/>
            </a:lvl6pPr>
            <a:lvl7pPr marL="3324210" indent="0">
              <a:buNone/>
              <a:defRPr sz="1697"/>
            </a:lvl7pPr>
            <a:lvl8pPr marL="3878245" indent="0">
              <a:buNone/>
              <a:defRPr sz="1697"/>
            </a:lvl8pPr>
            <a:lvl9pPr marL="4432280" indent="0">
              <a:buNone/>
              <a:defRPr sz="169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19200"/>
            <a:ext cx="5080000" cy="4876800"/>
          </a:xfrm>
        </p:spPr>
        <p:txBody>
          <a:bodyPr/>
          <a:lstStyle>
            <a:lvl1pPr>
              <a:defRPr sz="3393"/>
            </a:lvl1pPr>
            <a:lvl2pPr>
              <a:defRPr sz="2908"/>
            </a:lvl2pPr>
            <a:lvl3pPr>
              <a:defRPr sz="2424"/>
            </a:lvl3pPr>
            <a:lvl4pPr>
              <a:defRPr sz="2181"/>
            </a:lvl4pPr>
            <a:lvl5pPr>
              <a:defRPr sz="2181"/>
            </a:lvl5pPr>
            <a:lvl6pPr>
              <a:defRPr sz="2181"/>
            </a:lvl6pPr>
            <a:lvl7pPr>
              <a:defRPr sz="2181"/>
            </a:lvl7pPr>
            <a:lvl8pPr>
              <a:defRPr sz="2181"/>
            </a:lvl8pPr>
            <a:lvl9pPr>
              <a:defRPr sz="2181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4"/>
            <a:ext cx="5386918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4"/>
            <a:ext cx="5386918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1" y="1535114"/>
            <a:ext cx="5389034" cy="639763"/>
          </a:xfrm>
        </p:spPr>
        <p:txBody>
          <a:bodyPr anchor="b"/>
          <a:lstStyle>
            <a:lvl1pPr marL="0" indent="0">
              <a:buNone/>
              <a:defRPr sz="2908" b="1"/>
            </a:lvl1pPr>
            <a:lvl2pPr marL="554035" indent="0">
              <a:buNone/>
              <a:defRPr sz="2424" b="1"/>
            </a:lvl2pPr>
            <a:lvl3pPr marL="1108070" indent="0">
              <a:buNone/>
              <a:defRPr sz="2181" b="1"/>
            </a:lvl3pPr>
            <a:lvl4pPr marL="1662105" indent="0">
              <a:buNone/>
              <a:defRPr sz="1939" b="1"/>
            </a:lvl4pPr>
            <a:lvl5pPr marL="2216140" indent="0">
              <a:buNone/>
              <a:defRPr sz="1939" b="1"/>
            </a:lvl5pPr>
            <a:lvl6pPr marL="2770175" indent="0">
              <a:buNone/>
              <a:defRPr sz="1939" b="1"/>
            </a:lvl6pPr>
            <a:lvl7pPr marL="3324210" indent="0">
              <a:buNone/>
              <a:defRPr sz="1939" b="1"/>
            </a:lvl7pPr>
            <a:lvl8pPr marL="3878245" indent="0">
              <a:buNone/>
              <a:defRPr sz="1939" b="1"/>
            </a:lvl8pPr>
            <a:lvl9pPr marL="4432280" indent="0">
              <a:buNone/>
              <a:defRPr sz="1939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1" y="2174874"/>
            <a:ext cx="5389034" cy="3951289"/>
          </a:xfrm>
        </p:spPr>
        <p:txBody>
          <a:bodyPr/>
          <a:lstStyle>
            <a:lvl1pPr>
              <a:defRPr sz="2908"/>
            </a:lvl1pPr>
            <a:lvl2pPr>
              <a:defRPr sz="2424"/>
            </a:lvl2pPr>
            <a:lvl3pPr>
              <a:defRPr sz="2181"/>
            </a:lvl3pPr>
            <a:lvl4pPr>
              <a:defRPr sz="1939"/>
            </a:lvl4pPr>
            <a:lvl5pPr>
              <a:defRPr sz="1939"/>
            </a:lvl5pPr>
            <a:lvl6pPr>
              <a:defRPr sz="1939"/>
            </a:lvl6pPr>
            <a:lvl7pPr>
              <a:defRPr sz="1939"/>
            </a:lvl7pPr>
            <a:lvl8pPr>
              <a:defRPr sz="1939"/>
            </a:lvl8pPr>
            <a:lvl9pPr>
              <a:defRPr sz="193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152400"/>
            <a:ext cx="103632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219200"/>
            <a:ext cx="103632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68613" name="Rectangle 5"/>
          <p:cNvSpPr>
            <a:spLocks noChangeArrowheads="1"/>
          </p:cNvSpPr>
          <p:nvPr/>
        </p:nvSpPr>
        <p:spPr bwMode="auto">
          <a:xfrm>
            <a:off x="5080000" y="6621722"/>
            <a:ext cx="2133600" cy="22377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0" tIns="0" rIns="0" bIns="0">
            <a:spAutoFit/>
          </a:bodyPr>
          <a:lstStyle/>
          <a:p>
            <a:pPr algn="ctr" eaLnBrk="0" hangingPunct="0">
              <a:spcBef>
                <a:spcPct val="50000"/>
              </a:spcBef>
              <a:tabLst>
                <a:tab pos="4432280" algn="ctr"/>
                <a:tab pos="9839892" algn="r"/>
              </a:tabLst>
            </a:pPr>
            <a:fld id="{3CBE715E-4167-445E-8F25-69DFD044E05F}" type="slidenum">
              <a:rPr lang="en-US" sz="1454" b="0" smtClean="0">
                <a:latin typeface="Calibri" pitchFamily="34" charset="0"/>
                <a:cs typeface="Calibri" pitchFamily="34" charset="0"/>
              </a:rPr>
              <a:pPr algn="ctr" eaLnBrk="0" hangingPunct="0">
                <a:spcBef>
                  <a:spcPct val="50000"/>
                </a:spcBef>
                <a:tabLst>
                  <a:tab pos="4432280" algn="ctr"/>
                  <a:tab pos="9839892" algn="r"/>
                </a:tabLst>
              </a:pPr>
              <a:t>‹#›</a:t>
            </a:fld>
            <a:endParaRPr lang="en-US" sz="1454" b="1" dirty="0">
              <a:latin typeface="Neo Sans Intel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8077200" y="6534554"/>
            <a:ext cx="4013201" cy="3161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454" baseline="0" dirty="0">
                <a:latin typeface="Calibri" pitchFamily="34" charset="0"/>
                <a:cs typeface="Calibri" pitchFamily="34" charset="0"/>
              </a:rPr>
              <a:t>NSG Advanced Pathfinding</a:t>
            </a:r>
            <a:endParaRPr lang="en-US" sz="1454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10" name="Rectangle 4"/>
          <p:cNvSpPr>
            <a:spLocks noChangeArrowheads="1"/>
          </p:cNvSpPr>
          <p:nvPr/>
        </p:nvSpPr>
        <p:spPr bwMode="auto">
          <a:xfrm>
            <a:off x="1413164" y="6471760"/>
            <a:ext cx="2701636" cy="3738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 lIns="111575" tIns="55788" rIns="111575" bIns="55788">
            <a:spAutoFit/>
          </a:bodyPr>
          <a:lstStyle/>
          <a:p>
            <a:pPr algn="ctr" eaLnBrk="0" hangingPunct="0">
              <a:defRPr/>
            </a:pPr>
            <a:r>
              <a:rPr lang="en-US" sz="1697" b="1" dirty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Intel Confidential</a:t>
            </a:r>
          </a:p>
        </p:txBody>
      </p:sp>
      <p:pic>
        <p:nvPicPr>
          <p:cNvPr id="12" name="Picture 6"/>
          <p:cNvPicPr>
            <a:picLocks noChangeAspect="1" noChangeArrowheads="1"/>
          </p:cNvPicPr>
          <p:nvPr/>
        </p:nvPicPr>
        <p:blipFill>
          <a:blip r:embed="rId16" cstate="screen"/>
          <a:srcRect/>
          <a:stretch>
            <a:fillRect/>
          </a:stretch>
        </p:blipFill>
        <p:spPr bwMode="auto">
          <a:xfrm>
            <a:off x="92363" y="6477003"/>
            <a:ext cx="593437" cy="368498"/>
          </a:xfrm>
          <a:prstGeom prst="rect">
            <a:avLst/>
          </a:prstGeom>
          <a:noFill/>
          <a:ln w="1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3" r:id="rId2"/>
    <p:sldLayoutId id="2147483673" r:id="rId3"/>
    <p:sldLayoutId id="2147483662" r:id="rId4"/>
    <p:sldLayoutId id="2147483664" r:id="rId5"/>
    <p:sldLayoutId id="2147483665" r:id="rId6"/>
    <p:sldLayoutId id="2147483666" r:id="rId7"/>
    <p:sldLayoutId id="2147483667" r:id="rId8"/>
    <p:sldLayoutId id="2147483668" r:id="rId9"/>
    <p:sldLayoutId id="2147483669" r:id="rId10"/>
    <p:sldLayoutId id="2147483670" r:id="rId11"/>
    <p:sldLayoutId id="2147483671" r:id="rId12"/>
    <p:sldLayoutId id="2147483672" r:id="rId13"/>
    <p:sldLayoutId id="2147483674" r:id="rId14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Calibri" pitchFamily="34" charset="0"/>
          <a:ea typeface="+mj-ea"/>
          <a:cs typeface="Calibri" pitchFamily="34" charset="0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5pPr>
      <a:lvl6pPr marL="55403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6pPr>
      <a:lvl7pPr marL="110807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7pPr>
      <a:lvl8pPr marL="1662105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8pPr>
      <a:lvl9pPr marL="2216140" algn="ctr" rtl="0" eaLnBrk="1" fontAlgn="base" hangingPunct="1">
        <a:spcBef>
          <a:spcPct val="0"/>
        </a:spcBef>
        <a:spcAft>
          <a:spcPct val="0"/>
        </a:spcAft>
        <a:defRPr sz="4847" b="1">
          <a:solidFill>
            <a:schemeClr val="accent2"/>
          </a:solidFill>
          <a:latin typeface="Neo Sans Intel Medium" pitchFamily="34" charset="0"/>
        </a:defRPr>
      </a:lvl9pPr>
    </p:titleStyle>
    <p:bodyStyle>
      <a:lvl1pPr marL="415526" indent="-415526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•"/>
        <a:defRPr sz="3878" b="1">
          <a:solidFill>
            <a:schemeClr val="tx1"/>
          </a:solidFill>
          <a:latin typeface="Calibri" pitchFamily="34" charset="0"/>
          <a:ea typeface="+mn-ea"/>
          <a:cs typeface="Calibri" pitchFamily="34" charset="0"/>
        </a:defRPr>
      </a:lvl1pPr>
      <a:lvl2pPr marL="900307" indent="-346272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3878">
          <a:solidFill>
            <a:schemeClr val="tx1"/>
          </a:solidFill>
          <a:latin typeface="Calibri" pitchFamily="34" charset="0"/>
          <a:cs typeface="Calibri" pitchFamily="34" charset="0"/>
        </a:defRPr>
      </a:lvl2pPr>
      <a:lvl3pPr marL="138508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•"/>
        <a:defRPr sz="3393">
          <a:solidFill>
            <a:schemeClr val="tx1"/>
          </a:solidFill>
          <a:latin typeface="Calibri" pitchFamily="34" charset="0"/>
          <a:cs typeface="Calibri" pitchFamily="34" charset="0"/>
        </a:defRPr>
      </a:lvl3pPr>
      <a:lvl4pPr marL="1939122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–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4pPr>
      <a:lvl5pPr marL="2493157" indent="-277017" algn="l" rtl="0" eaLnBrk="1" fontAlgn="base" hangingPunct="1">
        <a:spcBef>
          <a:spcPts val="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Calibri" pitchFamily="34" charset="0"/>
          <a:cs typeface="Calibri" pitchFamily="34" charset="0"/>
        </a:defRPr>
      </a:lvl5pPr>
      <a:lvl6pPr marL="304719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6pPr>
      <a:lvl7pPr marL="360122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7pPr>
      <a:lvl8pPr marL="4155262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8pPr>
      <a:lvl9pPr marL="4709297" indent="-277017" algn="l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Char char="»"/>
        <a:defRPr sz="2908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1pPr>
      <a:lvl2pPr marL="55403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2pPr>
      <a:lvl3pPr marL="110807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3pPr>
      <a:lvl4pPr marL="166210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4pPr>
      <a:lvl5pPr marL="221614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5pPr>
      <a:lvl6pPr marL="277017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6pPr>
      <a:lvl7pPr marL="332421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7pPr>
      <a:lvl8pPr marL="3878245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8pPr>
      <a:lvl9pPr marL="4432280" algn="l" defTabSz="1108070" rtl="0" eaLnBrk="1" latinLnBrk="0" hangingPunct="1">
        <a:defRPr sz="218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openxmlformats.org/officeDocument/2006/relationships/slideLayout" Target="../slideLayouts/slideLayout14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package" Target="../embeddings/Microsoft_Excel_Worksheet1.xlsx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EDFADFA4-2DF6-4A43-9843-07692CC54B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/>
              <a:t>SXP vs. BiSM Performance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CF4CC93D-377D-3140-9ED3-008ED344150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1964100"/>
              </p:ext>
            </p:extLst>
          </p:nvPr>
        </p:nvGraphicFramePr>
        <p:xfrm>
          <a:off x="1589595" y="990600"/>
          <a:ext cx="9012809" cy="234086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73809">
                  <a:extLst>
                    <a:ext uri="{9D8B030D-6E8A-4147-A177-3AD203B41FA5}">
                      <a16:colId xmlns:a16="http://schemas.microsoft.com/office/drawing/2014/main" val="406474463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7380583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1412227372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3721089247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4271513694"/>
                    </a:ext>
                  </a:extLst>
                </a:gridCol>
                <a:gridCol w="1447800">
                  <a:extLst>
                    <a:ext uri="{9D8B030D-6E8A-4147-A177-3AD203B41FA5}">
                      <a16:colId xmlns:a16="http://schemas.microsoft.com/office/drawing/2014/main" val="2419254295"/>
                    </a:ext>
                  </a:extLst>
                </a:gridCol>
              </a:tblGrid>
              <a:tr h="214512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Description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Target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Ideal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Commit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Drive to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Ideal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2686561345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Selection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3390576939"/>
                  </a:ext>
                </a:extLst>
              </a:tr>
              <a:tr h="124191">
                <a:tc rowSpan="2">
                  <a:txBody>
                    <a:bodyPr/>
                    <a:lstStyle/>
                    <a:p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Nuc</a:t>
                      </a:r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, c-cell or</a:t>
                      </a:r>
                    </a:p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endurance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80ns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145ns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85~110ns</a:t>
                      </a: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(65ns C-cell)</a:t>
                      </a:r>
                    </a:p>
                  </a:txBody>
                  <a:tcPr marT="9144" marB="9144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 </a:t>
                      </a:r>
                      <a:r>
                        <a:rPr lang="en-US" sz="1600" dirty="0" err="1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demo’d</a:t>
                      </a:r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45ns in SR71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1919587535"/>
                  </a:ext>
                </a:extLst>
              </a:tr>
              <a:tr h="124191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130ns</a:t>
                      </a:r>
                    </a:p>
                  </a:txBody>
                  <a:tcPr marT="9144" marB="9144"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8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/>
                      <a:endParaRPr lang="en-US" sz="1600" dirty="0">
                        <a:latin typeface="Calibri" panose="020F0502020204030204" pitchFamily="34" charset="0"/>
                        <a:cs typeface="Calibri" panose="020F0502020204030204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026502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Growth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60ns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50ns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n/a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2460772898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Termination/sb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376133081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Setup/Restore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910546072"/>
                  </a:ext>
                </a:extLst>
              </a:tr>
              <a:tr h="124191">
                <a:tc>
                  <a:txBody>
                    <a:bodyPr/>
                    <a:lstStyle/>
                    <a:p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W2W Cycle time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300ns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225ns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240ns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160~185ns</a:t>
                      </a:r>
                    </a:p>
                  </a:txBody>
                  <a:tcPr marT="9144" marB="9144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95~120ns</a:t>
                      </a:r>
                    </a:p>
                  </a:txBody>
                  <a:tcPr marT="9144" marB="9144" anchor="ctr"/>
                </a:tc>
                <a:extLst>
                  <a:ext uri="{0D108BD9-81ED-4DB2-BD59-A6C34878D82A}">
                    <a16:rowId xmlns:a16="http://schemas.microsoft.com/office/drawing/2014/main" val="1265432156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5E9D9970-B3F6-9B46-BB53-C94EAD739781}"/>
              </a:ext>
            </a:extLst>
          </p:cNvPr>
          <p:cNvSpPr txBox="1"/>
          <p:nvPr/>
        </p:nvSpPr>
        <p:spPr>
          <a:xfrm>
            <a:off x="6253467" y="990600"/>
            <a:ext cx="4338332" cy="276999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BiSM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FE70FEA-D29C-3944-85D5-48EF03569F42}"/>
              </a:ext>
            </a:extLst>
          </p:cNvPr>
          <p:cNvSpPr txBox="1"/>
          <p:nvPr/>
        </p:nvSpPr>
        <p:spPr>
          <a:xfrm>
            <a:off x="3355333" y="990600"/>
            <a:ext cx="2898134" cy="276999"/>
          </a:xfrm>
          <a:prstGeom prst="rect">
            <a:avLst/>
          </a:prstGeom>
          <a:solidFill>
            <a:schemeClr val="accent2"/>
          </a:solidFill>
          <a:ln>
            <a:solidFill>
              <a:schemeClr val="bg1"/>
            </a:solidFill>
          </a:ln>
        </p:spPr>
        <p:txBody>
          <a:bodyPr wrap="square" tIns="0" bIns="0" rtlCol="0">
            <a:spAutoFit/>
          </a:bodyPr>
          <a:lstStyle/>
          <a:p>
            <a:pPr algn="ctr"/>
            <a:r>
              <a:rPr lang="en-US" sz="1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BWF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009BB08-61FD-7F41-9471-8DCC18C298EE}"/>
              </a:ext>
            </a:extLst>
          </p:cNvPr>
          <p:cNvSpPr/>
          <p:nvPr/>
        </p:nvSpPr>
        <p:spPr>
          <a:xfrm>
            <a:off x="739139" y="5867400"/>
            <a:ext cx="10713720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26.5nm BiSM assumes 8% array process cost saving used for energy reduction (</a:t>
            </a:r>
            <a:r>
              <a:rPr lang="en-US" sz="1600" dirty="0" err="1">
                <a:latin typeface="Calibri" panose="020F0502020204030204" pitchFamily="34" charset="0"/>
                <a:cs typeface="Calibri" panose="020F0502020204030204" pitchFamily="34" charset="0"/>
              </a:rPr>
              <a:t>eg.</a:t>
            </a:r>
            <a:r>
              <a:rPr lang="en-US" sz="1600" dirty="0">
                <a:latin typeface="Calibri" panose="020F0502020204030204" pitchFamily="34" charset="0"/>
                <a:cs typeface="Calibri" panose="020F0502020204030204" pitchFamily="34" charset="0"/>
              </a:rPr>
              <a:t> Interconnect displacement energy and etc.)</a:t>
            </a:r>
          </a:p>
        </p:txBody>
      </p:sp>
      <p:graphicFrame>
        <p:nvGraphicFramePr>
          <p:cNvPr id="11" name="Content Placeholder 11">
            <a:extLst>
              <a:ext uri="{FF2B5EF4-FFF2-40B4-BE49-F238E27FC236}">
                <a16:creationId xmlns:a16="http://schemas.microsoft.com/office/drawing/2014/main" id="{3BAA6D40-89C2-BB4C-B127-1D5B770AFE2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18293988"/>
              </p:ext>
            </p:extLst>
          </p:nvPr>
        </p:nvGraphicFramePr>
        <p:xfrm>
          <a:off x="321343" y="3657600"/>
          <a:ext cx="11549312" cy="2078990"/>
        </p:xfrm>
        <a:graphic>
          <a:graphicData uri="http://schemas.openxmlformats.org/drawingml/2006/table">
            <a:tbl>
              <a:tblPr/>
              <a:tblGrid>
                <a:gridCol w="1661287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94019873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619512114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24649443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759895880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040393549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274803086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477470357"/>
                    </a:ext>
                  </a:extLst>
                </a:gridCol>
              </a:tblGrid>
              <a:tr h="247015"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 Full Stack SLC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3054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096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402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41nm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0.916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1.1@0.9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2.1@1.8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1.5@1.0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2.1@1.4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2.8@1.9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3.4@1.5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5.5@1.9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 25.5nm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2.8@1.0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345055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28497-2C0E-44FB-9312-71D923209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34868" y="257542"/>
            <a:ext cx="10972800" cy="1158240"/>
          </a:xfrm>
        </p:spPr>
        <p:txBody>
          <a:bodyPr/>
          <a:lstStyle/>
          <a:p>
            <a:r>
              <a:rPr lang="en-US" sz="3200" b="1" dirty="0" err="1"/>
              <a:t>Optane</a:t>
            </a:r>
            <a:r>
              <a:rPr lang="en-US" sz="3200" b="1" dirty="0"/>
              <a:t> Media Write BW Breakdown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3CB0EC-C41B-45BC-A0F2-CCCEC2573BF9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434868" y="983458"/>
            <a:ext cx="11757132" cy="4960142"/>
          </a:xfrm>
        </p:spPr>
        <p:txBody>
          <a:bodyPr/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Write BW = Min of {# of Partitions/wrt2wrt_timing  OR Power limit/Write Energy}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Concurrency especially read and writes combination allowed is additional factor DCPMM performance		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u="sng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3FB5705-17EA-433A-A180-EE45DCBED9D4}"/>
              </a:ext>
            </a:extLst>
          </p:cNvPr>
          <p:cNvSpPr txBox="1"/>
          <p:nvPr/>
        </p:nvSpPr>
        <p:spPr>
          <a:xfrm>
            <a:off x="170908" y="1810913"/>
            <a:ext cx="4839631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rgbClr val="003C71"/>
                </a:solidFill>
              </a:rPr>
              <a:t>Partition count = Function (Array pitch, Tile size)</a:t>
            </a:r>
          </a:p>
          <a:p>
            <a:pPr algn="ctr"/>
            <a:r>
              <a:rPr lang="en-US" sz="1600" dirty="0">
                <a:solidFill>
                  <a:srgbClr val="003C71"/>
                </a:solidFill>
              </a:rPr>
              <a:t>ATF32  = 32 partitions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954F9A-D15C-446C-8FB5-FE723E6816DC}"/>
              </a:ext>
            </a:extLst>
          </p:cNvPr>
          <p:cNvSpPr txBox="1"/>
          <p:nvPr/>
        </p:nvSpPr>
        <p:spPr>
          <a:xfrm>
            <a:off x="1510999" y="2556788"/>
            <a:ext cx="5837853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rgbClr val="003C71"/>
                </a:solidFill>
              </a:rPr>
              <a:t>Wrt2wrt timing = Primarily limited by Set Algorithm (details next)</a:t>
            </a:r>
          </a:p>
          <a:p>
            <a:pPr algn="ctr"/>
            <a:r>
              <a:rPr lang="en-US" sz="1600" dirty="0">
                <a:solidFill>
                  <a:srgbClr val="003C71"/>
                </a:solidFill>
              </a:rPr>
              <a:t>ATF32  = 465ns (Commit), 320ns (Drive to)</a:t>
            </a:r>
          </a:p>
        </p:txBody>
      </p:sp>
      <p:cxnSp>
        <p:nvCxnSpPr>
          <p:cNvPr id="9" name="Straight Arrow Connector 8">
            <a:extLst>
              <a:ext uri="{FF2B5EF4-FFF2-40B4-BE49-F238E27FC236}">
                <a16:creationId xmlns:a16="http://schemas.microsoft.com/office/drawing/2014/main" id="{4E7ABEBC-C5AE-4C1D-85F9-598BBDA18C2C}"/>
              </a:ext>
            </a:extLst>
          </p:cNvPr>
          <p:cNvCxnSpPr>
            <a:cxnSpLocks/>
          </p:cNvCxnSpPr>
          <p:nvPr/>
        </p:nvCxnSpPr>
        <p:spPr>
          <a:xfrm flipH="1">
            <a:off x="3988836" y="1482172"/>
            <a:ext cx="172617" cy="29277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FE294561-EB55-4D93-A007-EBA5CB8A0147}"/>
              </a:ext>
            </a:extLst>
          </p:cNvPr>
          <p:cNvCxnSpPr>
            <a:cxnSpLocks/>
          </p:cNvCxnSpPr>
          <p:nvPr/>
        </p:nvCxnSpPr>
        <p:spPr>
          <a:xfrm flipH="1">
            <a:off x="5436138" y="1544399"/>
            <a:ext cx="525625" cy="879608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F1E713D-CB11-4062-921B-7700B0A7B4BB}"/>
              </a:ext>
            </a:extLst>
          </p:cNvPr>
          <p:cNvSpPr txBox="1"/>
          <p:nvPr/>
        </p:nvSpPr>
        <p:spPr>
          <a:xfrm>
            <a:off x="4063482" y="3302663"/>
            <a:ext cx="5526833" cy="49244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rgbClr val="003C71"/>
                </a:solidFill>
              </a:rPr>
              <a:t>Die Power Limit = Function (Power bus, Thermal dissipation)</a:t>
            </a:r>
          </a:p>
          <a:p>
            <a:pPr algn="ctr"/>
            <a:r>
              <a:rPr lang="en-US" sz="1600" dirty="0">
                <a:solidFill>
                  <a:srgbClr val="003C71"/>
                </a:solidFill>
              </a:rPr>
              <a:t>ATF32  = 1.2W w/ TM1 and TM2</a:t>
            </a:r>
          </a:p>
        </p:txBody>
      </p:sp>
      <p:cxnSp>
        <p:nvCxnSpPr>
          <p:cNvPr id="13" name="Straight Arrow Connector 12">
            <a:extLst>
              <a:ext uri="{FF2B5EF4-FFF2-40B4-BE49-F238E27FC236}">
                <a16:creationId xmlns:a16="http://schemas.microsoft.com/office/drawing/2014/main" id="{66B24B98-E46D-4C94-A324-B0DBEC80B8DA}"/>
              </a:ext>
            </a:extLst>
          </p:cNvPr>
          <p:cNvCxnSpPr>
            <a:cxnSpLocks/>
          </p:cNvCxnSpPr>
          <p:nvPr/>
        </p:nvCxnSpPr>
        <p:spPr>
          <a:xfrm flipH="1">
            <a:off x="7762075" y="1482172"/>
            <a:ext cx="883017" cy="1606261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TextBox 15">
            <a:extLst>
              <a:ext uri="{FF2B5EF4-FFF2-40B4-BE49-F238E27FC236}">
                <a16:creationId xmlns:a16="http://schemas.microsoft.com/office/drawing/2014/main" id="{A6848725-ED12-463B-B0E9-444F0348497D}"/>
              </a:ext>
            </a:extLst>
          </p:cNvPr>
          <p:cNvSpPr txBox="1"/>
          <p:nvPr/>
        </p:nvSpPr>
        <p:spPr>
          <a:xfrm>
            <a:off x="6053451" y="4048538"/>
            <a:ext cx="5526833" cy="7386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vert="horz" wrap="square" lIns="0" tIns="0" rIns="0" bIns="0" rtlCol="0">
            <a:spAutoFit/>
          </a:bodyPr>
          <a:lstStyle/>
          <a:p>
            <a:pPr algn="ctr"/>
            <a:r>
              <a:rPr lang="en-US" sz="1600" dirty="0">
                <a:solidFill>
                  <a:srgbClr val="003C71"/>
                </a:solidFill>
              </a:rPr>
              <a:t>Write Energy = Function (Algorithm features, Bias and Currents)</a:t>
            </a:r>
          </a:p>
          <a:p>
            <a:pPr algn="ctr"/>
            <a:r>
              <a:rPr lang="en-US" sz="1600" dirty="0">
                <a:solidFill>
                  <a:srgbClr val="003C71"/>
                </a:solidFill>
              </a:rPr>
              <a:t>ATF32  = 84 </a:t>
            </a:r>
            <a:r>
              <a:rPr lang="en-US" sz="1600" dirty="0" err="1">
                <a:solidFill>
                  <a:srgbClr val="003C71"/>
                </a:solidFill>
              </a:rPr>
              <a:t>pJ</a:t>
            </a:r>
            <a:r>
              <a:rPr lang="en-US" sz="1600" dirty="0">
                <a:solidFill>
                  <a:srgbClr val="003C71"/>
                </a:solidFill>
              </a:rPr>
              <a:t>/b for MWR or 95 </a:t>
            </a:r>
            <a:r>
              <a:rPr lang="en-US" sz="1600" dirty="0" err="1">
                <a:solidFill>
                  <a:srgbClr val="003C71"/>
                </a:solidFill>
              </a:rPr>
              <a:t>pJ</a:t>
            </a:r>
            <a:r>
              <a:rPr lang="en-US" sz="1600" dirty="0">
                <a:solidFill>
                  <a:srgbClr val="003C71"/>
                </a:solidFill>
              </a:rPr>
              <a:t>/b for NWR (TT)</a:t>
            </a:r>
          </a:p>
        </p:txBody>
      </p: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345EFCD1-9C58-444D-9183-CE390D605313}"/>
              </a:ext>
            </a:extLst>
          </p:cNvPr>
          <p:cNvCxnSpPr>
            <a:cxnSpLocks/>
          </p:cNvCxnSpPr>
          <p:nvPr/>
        </p:nvCxnSpPr>
        <p:spPr>
          <a:xfrm flipH="1">
            <a:off x="9830843" y="1526286"/>
            <a:ext cx="1170024" cy="2348820"/>
          </a:xfrm>
          <a:prstGeom prst="straightConnector1">
            <a:avLst/>
          </a:prstGeom>
          <a:ln>
            <a:solidFill>
              <a:schemeClr val="tx2"/>
            </a:solidFill>
            <a:tailEnd type="triangle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536985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0A36F0-7C3D-4117-972C-F3E85FDF2F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45232" y="231139"/>
            <a:ext cx="10972800" cy="438614"/>
          </a:xfrm>
        </p:spPr>
        <p:txBody>
          <a:bodyPr/>
          <a:lstStyle/>
          <a:p>
            <a:r>
              <a:rPr lang="en-US" sz="2400" b="1" dirty="0" err="1"/>
              <a:t>MWrite</a:t>
            </a:r>
            <a:r>
              <a:rPr lang="en-US" sz="2400" b="1" dirty="0"/>
              <a:t> BW [Mwrt2Mwrt timing] Breakdown and Forward Path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2DF8535F-37DE-4C17-A71A-F087CC2E6AF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993054697"/>
              </p:ext>
            </p:extLst>
          </p:nvPr>
        </p:nvGraphicFramePr>
        <p:xfrm>
          <a:off x="228597" y="707623"/>
          <a:ext cx="11705254" cy="55864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562881">
                  <a:extLst>
                    <a:ext uri="{9D8B030D-6E8A-4147-A177-3AD203B41FA5}">
                      <a16:colId xmlns:a16="http://schemas.microsoft.com/office/drawing/2014/main" val="4064744634"/>
                    </a:ext>
                  </a:extLst>
                </a:gridCol>
                <a:gridCol w="2118049">
                  <a:extLst>
                    <a:ext uri="{9D8B030D-6E8A-4147-A177-3AD203B41FA5}">
                      <a16:colId xmlns:a16="http://schemas.microsoft.com/office/drawing/2014/main" val="378358452"/>
                    </a:ext>
                  </a:extLst>
                </a:gridCol>
                <a:gridCol w="2612571">
                  <a:extLst>
                    <a:ext uri="{9D8B030D-6E8A-4147-A177-3AD203B41FA5}">
                      <a16:colId xmlns:a16="http://schemas.microsoft.com/office/drawing/2014/main" val="3032808799"/>
                    </a:ext>
                  </a:extLst>
                </a:gridCol>
                <a:gridCol w="2687216">
                  <a:extLst>
                    <a:ext uri="{9D8B030D-6E8A-4147-A177-3AD203B41FA5}">
                      <a16:colId xmlns:a16="http://schemas.microsoft.com/office/drawing/2014/main" val="173805832"/>
                    </a:ext>
                  </a:extLst>
                </a:gridCol>
                <a:gridCol w="2724537">
                  <a:extLst>
                    <a:ext uri="{9D8B030D-6E8A-4147-A177-3AD203B41FA5}">
                      <a16:colId xmlns:a16="http://schemas.microsoft.com/office/drawing/2014/main" val="3721089247"/>
                    </a:ext>
                  </a:extLst>
                </a:gridCol>
              </a:tblGrid>
              <a:tr h="662702">
                <a:tc>
                  <a:txBody>
                    <a:bodyPr/>
                    <a:lstStyle/>
                    <a:p>
                      <a:r>
                        <a:rPr lang="en-US" sz="1600" dirty="0"/>
                        <a:t>Description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Why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Ideal State</a:t>
                      </a:r>
                    </a:p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Line of Sight on ATF A0 (reference numbers)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Line of Sight on ATF B0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6561345"/>
                  </a:ext>
                </a:extLst>
              </a:tr>
              <a:tr h="383947">
                <a:tc>
                  <a:txBody>
                    <a:bodyPr/>
                    <a:lstStyle/>
                    <a:p>
                      <a:r>
                        <a:rPr lang="en-US" sz="1600" dirty="0"/>
                        <a:t>Selection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45ns (65ns)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45ns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90576939"/>
                  </a:ext>
                </a:extLst>
              </a:tr>
              <a:tr h="946718">
                <a:tc rowSpan="2">
                  <a:txBody>
                    <a:bodyPr/>
                    <a:lstStyle/>
                    <a:p>
                      <a:r>
                        <a:rPr lang="en-US" sz="1600" dirty="0"/>
                        <a:t>Nucleation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E4/Shelf-life Capability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0ns</a:t>
                      </a:r>
                    </a:p>
                    <a:p>
                      <a:pPr algn="ctr"/>
                      <a:r>
                        <a:rPr lang="en-US" sz="1600" dirty="0"/>
                        <a:t>[3X lower cell leakage or 2X lower Drift </a:t>
                      </a:r>
                      <a:r>
                        <a:rPr lang="en-US" sz="1600" dirty="0">
                          <a:sym typeface="Wingdings" panose="05000000000000000000" pitchFamily="2" charset="2"/>
                        </a:rPr>
                        <a:t>SD material/</a:t>
                      </a:r>
                      <a:r>
                        <a:rPr lang="en-US" sz="1600" dirty="0" err="1">
                          <a:sym typeface="Wingdings" panose="05000000000000000000" pitchFamily="2" charset="2"/>
                        </a:rPr>
                        <a:t>Integ</a:t>
                      </a:r>
                      <a:r>
                        <a:rPr lang="en-US" sz="1600" dirty="0">
                          <a:sym typeface="Wingdings" panose="05000000000000000000" pitchFamily="2" charset="2"/>
                        </a:rPr>
                        <a:t>.</a:t>
                      </a:r>
                      <a:r>
                        <a:rPr lang="en-US" sz="1600" dirty="0"/>
                        <a:t> 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165s (220ns)</a:t>
                      </a:r>
                    </a:p>
                    <a:p>
                      <a:pPr algn="ctr"/>
                      <a:r>
                        <a:rPr lang="en-US" sz="1600" dirty="0"/>
                        <a:t>[Partition offset, No </a:t>
                      </a:r>
                      <a:r>
                        <a:rPr lang="en-US" sz="1600" dirty="0" err="1"/>
                        <a:t>writeV</a:t>
                      </a:r>
                      <a:r>
                        <a:rPr lang="en-US" sz="1600" dirty="0"/>
                        <a:t>, Cell tweak]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150ns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[Partition offset, No </a:t>
                      </a:r>
                      <a:r>
                        <a:rPr lang="en-US" sz="1600" dirty="0" err="1"/>
                        <a:t>writeV</a:t>
                      </a:r>
                      <a:r>
                        <a:rPr lang="en-US" sz="1600" dirty="0"/>
                        <a:t>, Cell tweak, C-cell patch]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19587535"/>
                  </a:ext>
                </a:extLst>
              </a:tr>
              <a:tr h="946718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80ns</a:t>
                      </a:r>
                    </a:p>
                    <a:p>
                      <a:pPr algn="ctr"/>
                      <a:r>
                        <a:rPr lang="en-US" sz="1600" dirty="0"/>
                        <a:t>[2X faster time0 or No cycling degradation]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130ns (220ns)</a:t>
                      </a:r>
                    </a:p>
                    <a:p>
                      <a:pPr algn="ctr"/>
                      <a:r>
                        <a:rPr lang="en-US" sz="1600" dirty="0"/>
                        <a:t>[Scaled PM, Electrode/seal]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130ns</a:t>
                      </a:r>
                    </a:p>
                    <a:p>
                      <a:pPr marL="0" marR="0" lvl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/>
                        <a:t>[Scaled PM, Electrode/seal]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89026502"/>
                  </a:ext>
                </a:extLst>
              </a:tr>
              <a:tr h="795332">
                <a:tc>
                  <a:txBody>
                    <a:bodyPr/>
                    <a:lstStyle/>
                    <a:p>
                      <a:r>
                        <a:rPr lang="en-US" sz="1600" dirty="0"/>
                        <a:t>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50ns</a:t>
                      </a:r>
                    </a:p>
                    <a:p>
                      <a:pPr algn="ctr"/>
                      <a:r>
                        <a:rPr lang="en-US" sz="1600" dirty="0"/>
                        <a:t>[No cycling degradation]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60ns (60ns)</a:t>
                      </a:r>
                    </a:p>
                    <a:p>
                      <a:pPr algn="ctr"/>
                      <a:r>
                        <a:rPr lang="en-US" sz="1600" dirty="0"/>
                        <a:t>[Scaled PM, Electrode/seal]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60ns</a:t>
                      </a:r>
                    </a:p>
                    <a:p>
                      <a:pPr algn="ctr"/>
                      <a:r>
                        <a:rPr lang="en-US" sz="1600" dirty="0"/>
                        <a:t>[Scaled PM, Electrode/seal]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0772898"/>
                  </a:ext>
                </a:extLst>
              </a:tr>
              <a:tr h="383947">
                <a:tc>
                  <a:txBody>
                    <a:bodyPr/>
                    <a:lstStyle/>
                    <a:p>
                      <a:r>
                        <a:rPr lang="en-US" sz="1600" dirty="0"/>
                        <a:t>Termination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Drift/Retention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20ns (40ns)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20ns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6133081"/>
                  </a:ext>
                </a:extLst>
              </a:tr>
              <a:tr h="383947">
                <a:tc>
                  <a:txBody>
                    <a:bodyPr/>
                    <a:lstStyle/>
                    <a:p>
                      <a:r>
                        <a:rPr lang="en-US" sz="1600" dirty="0"/>
                        <a:t>Overhead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Accounting, Setup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55ns (55ns)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30ns</a:t>
                      </a:r>
                    </a:p>
                    <a:p>
                      <a:pPr algn="ctr"/>
                      <a:r>
                        <a:rPr lang="en-US" sz="1600" dirty="0"/>
                        <a:t>[PCL optimization]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10546072"/>
                  </a:ext>
                </a:extLst>
              </a:tr>
              <a:tr h="383947">
                <a:tc>
                  <a:txBody>
                    <a:bodyPr/>
                    <a:lstStyle/>
                    <a:p>
                      <a:r>
                        <a:rPr lang="en-US" sz="1600" dirty="0"/>
                        <a:t>Net time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345ns (440ns)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305ns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65432156"/>
                  </a:ext>
                </a:extLst>
              </a:tr>
              <a:tr h="383947">
                <a:tc>
                  <a:txBody>
                    <a:bodyPr/>
                    <a:lstStyle/>
                    <a:p>
                      <a:r>
                        <a:rPr lang="en-US" sz="1600" dirty="0"/>
                        <a:t>Write BW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2200MB/s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1480MB/s (1100MB/s)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600" dirty="0"/>
                        <a:t>1600MB/s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95910036"/>
                  </a:ext>
                </a:extLst>
              </a:tr>
            </a:tbl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3F385A70-5B8F-4600-B869-DCB91DB95E94}"/>
              </a:ext>
            </a:extLst>
          </p:cNvPr>
          <p:cNvSpPr/>
          <p:nvPr/>
        </p:nvSpPr>
        <p:spPr>
          <a:xfrm>
            <a:off x="6503436" y="717865"/>
            <a:ext cx="2696547" cy="5614088"/>
          </a:xfrm>
          <a:prstGeom prst="rect">
            <a:avLst/>
          </a:prstGeom>
          <a:noFill/>
          <a:ln w="38100">
            <a:solidFill>
              <a:srgbClr val="FF4F4F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1848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F249A0B-3A06-4973-8EFF-47EF0BC604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64888" y="215854"/>
            <a:ext cx="10972800" cy="469946"/>
          </a:xfrm>
        </p:spPr>
        <p:txBody>
          <a:bodyPr/>
          <a:lstStyle/>
          <a:p>
            <a:r>
              <a:rPr lang="en-US" sz="3200" b="1" dirty="0"/>
              <a:t>Strategy and timeline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1B59666-4622-4C99-AE99-23C181AA741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251927" y="860288"/>
            <a:ext cx="11812555" cy="5503190"/>
          </a:xfrm>
        </p:spPr>
        <p:txBody>
          <a:bodyPr/>
          <a:lstStyle/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ATF Start-up/ES0/ES1 at 465ns or 1100 MB/s which has medium to high confidence with S26A based validation (Cell + </a:t>
            </a:r>
            <a:r>
              <a:rPr lang="en-US" sz="2400" dirty="0" err="1"/>
              <a:t>Algo</a:t>
            </a:r>
            <a:r>
              <a:rPr lang="en-US" sz="2400" dirty="0"/>
              <a:t> features) and assuming nucleation time is 2X of S26A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ATF ES2 (~100K cycles) drive to ~345 ns or ~1480 MB/s for Q3’21 output based on 3-4 4D info-turns post 1</a:t>
            </a:r>
            <a:r>
              <a:rPr lang="en-US" sz="2400" baseline="30000" dirty="0"/>
              <a:t>st</a:t>
            </a:r>
            <a:r>
              <a:rPr lang="en-US" sz="2400" dirty="0"/>
              <a:t> Silicon. (</a:t>
            </a:r>
            <a:r>
              <a:rPr lang="en-US" sz="2400" dirty="0">
                <a:highlight>
                  <a:srgbClr val="FFFF00"/>
                </a:highlight>
              </a:rPr>
              <a:t>need to decide what es2 is, need to avoid late changes that make time larger, need to avoid interim goals at the same time, need to discuss the strategy</a:t>
            </a:r>
            <a:r>
              <a:rPr lang="en-US" sz="2400" dirty="0"/>
              <a:t>)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r>
              <a:rPr lang="en-US" sz="2200" dirty="0">
                <a:sym typeface="Wingdings" panose="05000000000000000000" pitchFamily="2" charset="2"/>
              </a:rPr>
              <a:t>I</a:t>
            </a:r>
            <a:r>
              <a:rPr lang="en-US" sz="2200" dirty="0"/>
              <a:t>mplement bin/monitor at Sort/WLR/WLM to provide technology learning feedback and transition to faster write timing when yield at faster timing &gt;10%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r>
              <a:rPr lang="en-US" sz="2200" dirty="0"/>
              <a:t>Subsequently drive Endurance (100K to 2M) to deliver QS in Q1’22 </a:t>
            </a:r>
          </a:p>
          <a:p>
            <a:pPr marL="285750" lvl="0" indent="-285750">
              <a:buFont typeface="Arial" panose="020B0604020202020204" pitchFamily="34" charset="0"/>
              <a:buChar char="•"/>
            </a:pPr>
            <a:endParaRPr lang="en-US" sz="10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en-US" sz="2400" dirty="0"/>
              <a:t>Further design improvements including PCL optimization and C-cell patch decode to enable wrt2wrt_sampepart &lt;320ns or 1600 MB/s </a:t>
            </a:r>
            <a:r>
              <a:rPr lang="en-US" sz="2400" dirty="0">
                <a:sym typeface="Wingdings" panose="05000000000000000000" pitchFamily="2" charset="2"/>
              </a:rPr>
              <a:t> Push to Bow Falls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4679345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F3BF18-FE47-4B95-A455-8E93E47280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895" y="150539"/>
            <a:ext cx="10972800" cy="590317"/>
          </a:xfrm>
        </p:spPr>
        <p:txBody>
          <a:bodyPr/>
          <a:lstStyle/>
          <a:p>
            <a:r>
              <a:rPr lang="en-US" sz="3200" b="1" dirty="0"/>
              <a:t>Write timing Scaling Further Details, Validation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69B77676-CC6E-4EFC-9234-533B04B2E030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423460673"/>
              </p:ext>
            </p:extLst>
          </p:nvPr>
        </p:nvGraphicFramePr>
        <p:xfrm>
          <a:off x="766103" y="740861"/>
          <a:ext cx="11254894" cy="51234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447119">
                  <a:extLst>
                    <a:ext uri="{9D8B030D-6E8A-4147-A177-3AD203B41FA5}">
                      <a16:colId xmlns:a16="http://schemas.microsoft.com/office/drawing/2014/main" val="2585917191"/>
                    </a:ext>
                  </a:extLst>
                </a:gridCol>
                <a:gridCol w="1624480">
                  <a:extLst>
                    <a:ext uri="{9D8B030D-6E8A-4147-A177-3AD203B41FA5}">
                      <a16:colId xmlns:a16="http://schemas.microsoft.com/office/drawing/2014/main" val="3922547706"/>
                    </a:ext>
                  </a:extLst>
                </a:gridCol>
                <a:gridCol w="1751927">
                  <a:extLst>
                    <a:ext uri="{9D8B030D-6E8A-4147-A177-3AD203B41FA5}">
                      <a16:colId xmlns:a16="http://schemas.microsoft.com/office/drawing/2014/main" val="3418478882"/>
                    </a:ext>
                  </a:extLst>
                </a:gridCol>
                <a:gridCol w="938556">
                  <a:extLst>
                    <a:ext uri="{9D8B030D-6E8A-4147-A177-3AD203B41FA5}">
                      <a16:colId xmlns:a16="http://schemas.microsoft.com/office/drawing/2014/main" val="1055682844"/>
                    </a:ext>
                  </a:extLst>
                </a:gridCol>
                <a:gridCol w="2247935">
                  <a:extLst>
                    <a:ext uri="{9D8B030D-6E8A-4147-A177-3AD203B41FA5}">
                      <a16:colId xmlns:a16="http://schemas.microsoft.com/office/drawing/2014/main" val="4045194641"/>
                    </a:ext>
                  </a:extLst>
                </a:gridCol>
                <a:gridCol w="2162878">
                  <a:extLst>
                    <a:ext uri="{9D8B030D-6E8A-4147-A177-3AD203B41FA5}">
                      <a16:colId xmlns:a16="http://schemas.microsoft.com/office/drawing/2014/main" val="1646126066"/>
                    </a:ext>
                  </a:extLst>
                </a:gridCol>
                <a:gridCol w="1081999">
                  <a:extLst>
                    <a:ext uri="{9D8B030D-6E8A-4147-A177-3AD203B41FA5}">
                      <a16:colId xmlns:a16="http://schemas.microsoft.com/office/drawing/2014/main" val="46111147"/>
                    </a:ext>
                  </a:extLst>
                </a:gridCol>
              </a:tblGrid>
              <a:tr h="503327">
                <a:tc>
                  <a:txBody>
                    <a:bodyPr/>
                    <a:lstStyle/>
                    <a:p>
                      <a:r>
                        <a:rPr lang="en-US" sz="1400" dirty="0"/>
                        <a:t>Design Stepping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Pareto Item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Impact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Gain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How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Collateral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When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00862471"/>
                  </a:ext>
                </a:extLst>
              </a:tr>
              <a:tr h="299191">
                <a:tc rowSpan="8">
                  <a:txBody>
                    <a:bodyPr/>
                    <a:lstStyle/>
                    <a:p>
                      <a:r>
                        <a:rPr lang="en-US" sz="1400" dirty="0"/>
                        <a:t>A0</a:t>
                      </a:r>
                    </a:p>
                  </a:txBody>
                  <a:tcPr/>
                </a:tc>
                <a:tc rowSpan="4">
                  <a:txBody>
                    <a:bodyPr/>
                    <a:lstStyle/>
                    <a:p>
                      <a:r>
                        <a:rPr lang="en-US" sz="1400" dirty="0"/>
                        <a:t>Nucleation</a:t>
                      </a:r>
                    </a:p>
                  </a:txBody>
                  <a:tcPr/>
                </a:tc>
                <a:tc rowSpan="3">
                  <a:txBody>
                    <a:bodyPr/>
                    <a:lstStyle/>
                    <a:p>
                      <a:r>
                        <a:rPr lang="en-US" sz="1400" dirty="0"/>
                        <a:t>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/>
                        <a:t>Partition Offset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S26A Emulation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38903616"/>
                  </a:ext>
                </a:extLst>
              </a:tr>
              <a:tr h="503327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l" defTabSz="457200" rtl="0" eaLnBrk="1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400" kern="1200" dirty="0"/>
                        <a:t>Eliminate </a:t>
                      </a:r>
                      <a:r>
                        <a:rPr lang="en-US" sz="1400" kern="1200" dirty="0" err="1"/>
                        <a:t>WriteV</a:t>
                      </a:r>
                      <a:endParaRPr lang="en-US" sz="14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S26A Emulation</a:t>
                      </a:r>
                    </a:p>
                    <a:p>
                      <a:r>
                        <a:rPr lang="en-US" sz="1400" dirty="0"/>
                        <a:t>ATF Spider </a:t>
                      </a:r>
                      <a:r>
                        <a:rPr lang="en-US" sz="1400" dirty="0" err="1"/>
                        <a:t>lkg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36191881"/>
                  </a:ext>
                </a:extLst>
              </a:tr>
              <a:tr h="917832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kern="1200" dirty="0" err="1">
                          <a:effectLst/>
                        </a:rPr>
                        <a:t>Thk</a:t>
                      </a:r>
                      <a:r>
                        <a:rPr lang="en-US" sz="1400" kern="1200" dirty="0">
                          <a:effectLst/>
                        </a:rPr>
                        <a:t> liner</a:t>
                      </a:r>
                    </a:p>
                    <a:p>
                      <a:r>
                        <a:rPr lang="en-US" sz="1400" kern="1200" dirty="0">
                          <a:effectLst/>
                        </a:rPr>
                        <a:t>Seal/Smooth BEC</a:t>
                      </a:r>
                    </a:p>
                    <a:p>
                      <a:r>
                        <a:rPr lang="en-US" sz="1400" kern="1200" dirty="0">
                          <a:effectLst/>
                        </a:rPr>
                        <a:t>N2 pass</a:t>
                      </a:r>
                    </a:p>
                    <a:p>
                      <a:r>
                        <a:rPr lang="en-US" sz="1400" kern="1200" dirty="0" err="1">
                          <a:effectLst/>
                        </a:rPr>
                        <a:t>SiGe</a:t>
                      </a:r>
                      <a:r>
                        <a:rPr lang="en-US" sz="1400" kern="1200" dirty="0">
                          <a:effectLst/>
                        </a:rPr>
                        <a:t> CMOS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ATF41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2860513"/>
                  </a:ext>
                </a:extLst>
              </a:tr>
              <a:tr h="503327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Endurance*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90ns*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Scaled PM</a:t>
                      </a:r>
                    </a:p>
                    <a:p>
                      <a:r>
                        <a:rPr lang="en-US" sz="1400" dirty="0"/>
                        <a:t>Electrode/Seal for seg.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ATF41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144250"/>
                  </a:ext>
                </a:extLst>
              </a:tr>
              <a:tr h="503327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Growth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30ns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Scaled PM</a:t>
                      </a:r>
                    </a:p>
                    <a:p>
                      <a:r>
                        <a:rPr lang="en-US" sz="1400" dirty="0"/>
                        <a:t>Electrode/Seal for seg.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ATF41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34083490"/>
                  </a:ext>
                </a:extLst>
              </a:tr>
              <a:tr h="360224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Termination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Drift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Match Read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S26A Emulation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7399770"/>
                  </a:ext>
                </a:extLst>
              </a:tr>
              <a:tr h="360224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Selection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Endurance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20ns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Remove 2</a:t>
                      </a:r>
                      <a:r>
                        <a:rPr lang="en-US" sz="1400" baseline="30000" dirty="0"/>
                        <a:t>nd</a:t>
                      </a:r>
                      <a:r>
                        <a:rPr lang="en-US" sz="1400" dirty="0"/>
                        <a:t> cut </a:t>
                      </a:r>
                      <a:r>
                        <a:rPr lang="en-US" sz="1400" dirty="0" err="1"/>
                        <a:t>WSiN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ATF41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04478806"/>
                  </a:ext>
                </a:extLst>
              </a:tr>
              <a:tr h="360224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Overhead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Accounting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Rev3 full chip SIMs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ATF Rev3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605709459"/>
                  </a:ext>
                </a:extLst>
              </a:tr>
              <a:tr h="360224">
                <a:tc rowSpan="2">
                  <a:txBody>
                    <a:bodyPr/>
                    <a:lstStyle/>
                    <a:p>
                      <a:r>
                        <a:rPr lang="en-US" sz="1400" dirty="0"/>
                        <a:t>B0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Overhead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25ns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PCL Redesign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TBQ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6025660"/>
                  </a:ext>
                </a:extLst>
              </a:tr>
              <a:tr h="360224">
                <a:tc vMerge="1">
                  <a:txBody>
                    <a:bodyPr/>
                    <a:lstStyle/>
                    <a:p>
                      <a:endParaRPr lang="en-US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Nucleation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15ns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C-cell patch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TBQ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42010344"/>
                  </a:ext>
                </a:extLst>
              </a:tr>
            </a:tbl>
          </a:graphicData>
        </a:graphic>
      </p:graphicFrame>
      <p:sp>
        <p:nvSpPr>
          <p:cNvPr id="6" name="Left Brace 5">
            <a:extLst>
              <a:ext uri="{FF2B5EF4-FFF2-40B4-BE49-F238E27FC236}">
                <a16:creationId xmlns:a16="http://schemas.microsoft.com/office/drawing/2014/main" id="{F229771C-3FFD-499C-99E2-8C911E0A6169}"/>
              </a:ext>
            </a:extLst>
          </p:cNvPr>
          <p:cNvSpPr/>
          <p:nvPr/>
        </p:nvSpPr>
        <p:spPr>
          <a:xfrm>
            <a:off x="388710" y="1308779"/>
            <a:ext cx="308903" cy="3497308"/>
          </a:xfrm>
          <a:prstGeom prst="lef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276A0FC-E925-4E7E-BEE3-B165B9D1FB5B}"/>
              </a:ext>
            </a:extLst>
          </p:cNvPr>
          <p:cNvSpPr txBox="1"/>
          <p:nvPr/>
        </p:nvSpPr>
        <p:spPr>
          <a:xfrm rot="16200000">
            <a:off x="-124556" y="3013368"/>
            <a:ext cx="61582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~345ns </a:t>
            </a:r>
          </a:p>
        </p:txBody>
      </p:sp>
      <p:sp>
        <p:nvSpPr>
          <p:cNvPr id="9" name="Left Brace 8">
            <a:extLst>
              <a:ext uri="{FF2B5EF4-FFF2-40B4-BE49-F238E27FC236}">
                <a16:creationId xmlns:a16="http://schemas.microsoft.com/office/drawing/2014/main" id="{4DCD9445-73B2-4DEB-901D-A6E88BE8DF05}"/>
              </a:ext>
            </a:extLst>
          </p:cNvPr>
          <p:cNvSpPr/>
          <p:nvPr/>
        </p:nvSpPr>
        <p:spPr>
          <a:xfrm>
            <a:off x="408691" y="5148004"/>
            <a:ext cx="215445" cy="690465"/>
          </a:xfrm>
          <a:prstGeom prst="leftBrace">
            <a:avLst/>
          </a:prstGeom>
          <a:ln>
            <a:solidFill>
              <a:schemeClr val="tx2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2B3E2D3-A00C-43F0-90D0-D04F627C460A}"/>
              </a:ext>
            </a:extLst>
          </p:cNvPr>
          <p:cNvSpPr txBox="1"/>
          <p:nvPr/>
        </p:nvSpPr>
        <p:spPr>
          <a:xfrm rot="16200000">
            <a:off x="-77925" y="5448668"/>
            <a:ext cx="615821" cy="215444"/>
          </a:xfrm>
          <a:prstGeom prst="rect">
            <a:avLst/>
          </a:prstGeom>
          <a:noFill/>
        </p:spPr>
        <p:txBody>
          <a:bodyPr vert="horz" wrap="square" lIns="0" tIns="0" rIns="0" bIns="0" rtlCol="0">
            <a:spAutoFit/>
          </a:bodyPr>
          <a:lstStyle/>
          <a:p>
            <a:r>
              <a:rPr lang="en-US" sz="1400" dirty="0">
                <a:solidFill>
                  <a:srgbClr val="003C71"/>
                </a:solidFill>
              </a:rPr>
              <a:t>&lt;320ns 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AD1B3240-531E-40A6-9F91-C116DA467A3E}"/>
              </a:ext>
            </a:extLst>
          </p:cNvPr>
          <p:cNvCxnSpPr>
            <a:cxnSpLocks/>
          </p:cNvCxnSpPr>
          <p:nvPr/>
        </p:nvCxnSpPr>
        <p:spPr>
          <a:xfrm>
            <a:off x="766103" y="5148004"/>
            <a:ext cx="11254895" cy="0"/>
          </a:xfrm>
          <a:prstGeom prst="line">
            <a:avLst/>
          </a:prstGeom>
          <a:ln w="38100">
            <a:solidFill>
              <a:srgbClr val="FF0000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>
            <a:extLst>
              <a:ext uri="{FF2B5EF4-FFF2-40B4-BE49-F238E27FC236}">
                <a16:creationId xmlns:a16="http://schemas.microsoft.com/office/drawing/2014/main" id="{AE06BD58-504F-479B-9E9D-86F639040295}"/>
              </a:ext>
            </a:extLst>
          </p:cNvPr>
          <p:cNvSpPr txBox="1"/>
          <p:nvPr/>
        </p:nvSpPr>
        <p:spPr>
          <a:xfrm>
            <a:off x="766103" y="6053171"/>
            <a:ext cx="4845878" cy="215444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400" i="1" dirty="0">
                <a:solidFill>
                  <a:srgbClr val="003C71"/>
                </a:solidFill>
              </a:rPr>
              <a:t>* Minimum of gain for Nucleation between E4 and Endurance</a:t>
            </a:r>
          </a:p>
        </p:txBody>
      </p:sp>
    </p:spTree>
    <p:extLst>
      <p:ext uri="{BB962C8B-B14F-4D97-AF65-F5344CB8AC3E}">
        <p14:creationId xmlns:p14="http://schemas.microsoft.com/office/powerpoint/2010/main" val="3106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FED64-D5E8-F141-8952-7A9D4FDC3B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D7F37D-A11C-2A44-B599-CAE7763B95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33946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A988099-D8DB-6043-BA5B-ABED49F185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Supporting Materials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F40FBF-54A5-9247-B187-7FA6933BCC5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455309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69C5-B944-3C43-A1C8-995AA5E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02999"/>
          </a:xfrm>
        </p:spPr>
        <p:txBody>
          <a:bodyPr/>
          <a:lstStyle/>
          <a:p>
            <a:r>
              <a:rPr lang="en-US" sz="3200" dirty="0"/>
              <a:t>3DXP POR vs. SSM-41p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153A9DC-1C92-2D46-A74D-2498841DF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00196397"/>
              </p:ext>
            </p:extLst>
          </p:nvPr>
        </p:nvGraphicFramePr>
        <p:xfrm>
          <a:off x="457200" y="3886200"/>
          <a:ext cx="11549312" cy="2078990"/>
        </p:xfrm>
        <a:graphic>
          <a:graphicData uri="http://schemas.openxmlformats.org/drawingml/2006/table">
            <a:tbl>
              <a:tblPr/>
              <a:tblGrid>
                <a:gridCol w="1661287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765175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940198733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2619512114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1246494438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759895880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040393549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274803086"/>
                    </a:ext>
                  </a:extLst>
                </a:gridCol>
                <a:gridCol w="912285">
                  <a:extLst>
                    <a:ext uri="{9D8B030D-6E8A-4147-A177-3AD203B41FA5}">
                      <a16:colId xmlns:a16="http://schemas.microsoft.com/office/drawing/2014/main" val="3477470357"/>
                    </a:ext>
                  </a:extLst>
                </a:gridCol>
              </a:tblGrid>
              <a:tr h="247015">
                <a:tc rowSpan="3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</a:t>
                      </a:r>
                    </a:p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SXP Full Stack SLC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305435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W2W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BWmax</a:t>
                      </a:r>
                      <a:endParaRPr lang="en-US" sz="1600" b="0" i="0" u="none" strike="noStrike" baseline="-25000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84509629"/>
                  </a:ext>
                </a:extLst>
              </a:tr>
              <a:tr h="152400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MB/s/GB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GB/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s@W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55367402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ALF32 41nm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0.916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1.1@0.9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2.1@1.8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1.5@1.0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2.1@1.4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 33.5nm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1.7@1.1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2.8@1.9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26.5nm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3.4@1.5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5.5@1.9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 25.5nm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1.7@0.8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0.974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10807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2.8@1.0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57088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69C5-B944-3C43-A1C8-995AA5E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02999"/>
          </a:xfrm>
        </p:spPr>
        <p:txBody>
          <a:bodyPr/>
          <a:lstStyle/>
          <a:p>
            <a:r>
              <a:rPr lang="en-US" sz="3200" dirty="0"/>
              <a:t>3DXP POR vs. SSM-41p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153A9DC-1C92-2D46-A74D-2498841DF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5384110"/>
              </p:ext>
            </p:extLst>
          </p:nvPr>
        </p:nvGraphicFramePr>
        <p:xfrm>
          <a:off x="228600" y="1498600"/>
          <a:ext cx="11506200" cy="3860800"/>
        </p:xfrm>
        <a:graphic>
          <a:graphicData uri="http://schemas.openxmlformats.org/drawingml/2006/table">
            <a:tbl>
              <a:tblPr/>
              <a:tblGrid>
                <a:gridCol w="261713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566767">
                  <a:extLst>
                    <a:ext uri="{9D8B030D-6E8A-4147-A177-3AD203B41FA5}">
                      <a16:colId xmlns:a16="http://schemas.microsoft.com/office/drawing/2014/main" val="1928222161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241551747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1237299250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830807172"/>
                    </a:ext>
                  </a:extLst>
                </a:gridCol>
                <a:gridCol w="837646">
                  <a:extLst>
                    <a:ext uri="{9D8B030D-6E8A-4147-A177-3AD203B41FA5}">
                      <a16:colId xmlns:a16="http://schemas.microsoft.com/office/drawing/2014/main" val="44819089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3062201894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76119152"/>
                    </a:ext>
                  </a:extLst>
                </a:gridCol>
              </a:tblGrid>
              <a:tr h="1884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[nm]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Partition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[pJ/b]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MW2MW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[Gb/mm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Limiter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LRP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10745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die chop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82842890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SSM-41p: 32GB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59165329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1.775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662558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SSM-41p: Chop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0.887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866594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742163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SSM-41p: 32GB Drive-to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173903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2.662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091287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SSM-41p: Chop Drive-to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417915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1.331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5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915601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69C5-B944-3C43-A1C8-995AA5E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02999"/>
          </a:xfrm>
        </p:spPr>
        <p:txBody>
          <a:bodyPr/>
          <a:lstStyle/>
          <a:p>
            <a:r>
              <a:rPr lang="en-US" sz="3200" dirty="0"/>
              <a:t>3DXP POR vs. BiSM-ATF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153A9DC-1C92-2D46-A74D-2498841DF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35289060"/>
              </p:ext>
            </p:extLst>
          </p:nvPr>
        </p:nvGraphicFramePr>
        <p:xfrm>
          <a:off x="228600" y="1498600"/>
          <a:ext cx="11506200" cy="3065780"/>
        </p:xfrm>
        <a:graphic>
          <a:graphicData uri="http://schemas.openxmlformats.org/drawingml/2006/table">
            <a:tbl>
              <a:tblPr/>
              <a:tblGrid>
                <a:gridCol w="261713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566767">
                  <a:extLst>
                    <a:ext uri="{9D8B030D-6E8A-4147-A177-3AD203B41FA5}">
                      <a16:colId xmlns:a16="http://schemas.microsoft.com/office/drawing/2014/main" val="1928222161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241551747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1237299250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830807172"/>
                    </a:ext>
                  </a:extLst>
                </a:gridCol>
                <a:gridCol w="837646">
                  <a:extLst>
                    <a:ext uri="{9D8B030D-6E8A-4147-A177-3AD203B41FA5}">
                      <a16:colId xmlns:a16="http://schemas.microsoft.com/office/drawing/2014/main" val="44819089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3062201894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76119152"/>
                    </a:ext>
                  </a:extLst>
                </a:gridCol>
              </a:tblGrid>
              <a:tr h="1884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[nm]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Partition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b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[pJ/b]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MW2MW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[Gb/mm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Limiter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LRP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10745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die chop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742163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BiSM-ATF: 32GB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173903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1.434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091287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BiSM-ATF: 32GB Drive-to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1935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417915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2.150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25559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785875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69C5-B944-3C43-A1C8-995AA5E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02999"/>
          </a:xfrm>
        </p:spPr>
        <p:txBody>
          <a:bodyPr/>
          <a:lstStyle/>
          <a:p>
            <a:r>
              <a:rPr lang="en-US" sz="3200" dirty="0"/>
              <a:t>3DXP POR vs. BiSM-28p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153A9DC-1C92-2D46-A74D-2498841DF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0190803"/>
              </p:ext>
            </p:extLst>
          </p:nvPr>
        </p:nvGraphicFramePr>
        <p:xfrm>
          <a:off x="228600" y="1447800"/>
          <a:ext cx="11506200" cy="3884295"/>
        </p:xfrm>
        <a:graphic>
          <a:graphicData uri="http://schemas.openxmlformats.org/drawingml/2006/table">
            <a:tbl>
              <a:tblPr/>
              <a:tblGrid>
                <a:gridCol w="261713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566767">
                  <a:extLst>
                    <a:ext uri="{9D8B030D-6E8A-4147-A177-3AD203B41FA5}">
                      <a16:colId xmlns:a16="http://schemas.microsoft.com/office/drawing/2014/main" val="1928222161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241551747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1237299250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830807172"/>
                    </a:ext>
                  </a:extLst>
                </a:gridCol>
                <a:gridCol w="837646">
                  <a:extLst>
                    <a:ext uri="{9D8B030D-6E8A-4147-A177-3AD203B41FA5}">
                      <a16:colId xmlns:a16="http://schemas.microsoft.com/office/drawing/2014/main" val="44819089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3062201894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76119152"/>
                    </a:ext>
                  </a:extLst>
                </a:gridCol>
              </a:tblGrid>
              <a:tr h="1884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[nm]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Partition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MW2MW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[Gb/mm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Limiter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LRP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10745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die chop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742163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BiSM-28p: 64GB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173903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1.877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091287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BiSM-28p: Chop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0.919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417915"/>
                  </a:ext>
                </a:extLst>
              </a:tr>
              <a:tr h="584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304468"/>
                  </a:ext>
                </a:extLst>
              </a:tr>
              <a:tr h="81321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BiSM-28p: 64GB Drive 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417545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2.816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55431"/>
                  </a:ext>
                </a:extLst>
              </a:tr>
              <a:tr h="81321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BiSM-28p: Chop Drive-to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2.49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216112"/>
                  </a:ext>
                </a:extLst>
              </a:tr>
              <a:tr h="0">
                <a:tc vMerge="1"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1.408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411579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14543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2E369C5-B944-3C43-A1C8-995AA5E461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152399"/>
            <a:ext cx="10363200" cy="602999"/>
          </a:xfrm>
        </p:spPr>
        <p:txBody>
          <a:bodyPr/>
          <a:lstStyle/>
          <a:p>
            <a:r>
              <a:rPr lang="en-US" sz="3200" dirty="0"/>
              <a:t>3DXP POR vs. BiSM-26.5p</a:t>
            </a:r>
          </a:p>
        </p:txBody>
      </p:sp>
      <p:graphicFrame>
        <p:nvGraphicFramePr>
          <p:cNvPr id="12" name="Content Placeholder 11">
            <a:extLst>
              <a:ext uri="{FF2B5EF4-FFF2-40B4-BE49-F238E27FC236}">
                <a16:creationId xmlns:a16="http://schemas.microsoft.com/office/drawing/2014/main" id="{A153A9DC-1C92-2D46-A74D-2498841DFC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13034442"/>
              </p:ext>
            </p:extLst>
          </p:nvPr>
        </p:nvGraphicFramePr>
        <p:xfrm>
          <a:off x="228600" y="1447800"/>
          <a:ext cx="11506200" cy="3630930"/>
        </p:xfrm>
        <a:graphic>
          <a:graphicData uri="http://schemas.openxmlformats.org/drawingml/2006/table">
            <a:tbl>
              <a:tblPr/>
              <a:tblGrid>
                <a:gridCol w="2617130">
                  <a:extLst>
                    <a:ext uri="{9D8B030D-6E8A-4147-A177-3AD203B41FA5}">
                      <a16:colId xmlns:a16="http://schemas.microsoft.com/office/drawing/2014/main" val="343985369"/>
                    </a:ext>
                  </a:extLst>
                </a:gridCol>
                <a:gridCol w="566767">
                  <a:extLst>
                    <a:ext uri="{9D8B030D-6E8A-4147-A177-3AD203B41FA5}">
                      <a16:colId xmlns:a16="http://schemas.microsoft.com/office/drawing/2014/main" val="1928222161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241551747"/>
                    </a:ext>
                  </a:extLst>
                </a:gridCol>
                <a:gridCol w="816812">
                  <a:extLst>
                    <a:ext uri="{9D8B030D-6E8A-4147-A177-3AD203B41FA5}">
                      <a16:colId xmlns:a16="http://schemas.microsoft.com/office/drawing/2014/main" val="1237299250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46859196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830807172"/>
                    </a:ext>
                  </a:extLst>
                </a:gridCol>
                <a:gridCol w="837646">
                  <a:extLst>
                    <a:ext uri="{9D8B030D-6E8A-4147-A177-3AD203B41FA5}">
                      <a16:colId xmlns:a16="http://schemas.microsoft.com/office/drawing/2014/main" val="448190891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2311501653"/>
                    </a:ext>
                  </a:extLst>
                </a:gridCol>
                <a:gridCol w="900159">
                  <a:extLst>
                    <a:ext uri="{9D8B030D-6E8A-4147-A177-3AD203B41FA5}">
                      <a16:colId xmlns:a16="http://schemas.microsoft.com/office/drawing/2014/main" val="3062201894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15795115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1938862828"/>
                    </a:ext>
                  </a:extLst>
                </a:gridCol>
                <a:gridCol w="787639">
                  <a:extLst>
                    <a:ext uri="{9D8B030D-6E8A-4147-A177-3AD203B41FA5}">
                      <a16:colId xmlns:a16="http://schemas.microsoft.com/office/drawing/2014/main" val="376119152"/>
                    </a:ext>
                  </a:extLst>
                </a:gridCol>
              </a:tblGrid>
              <a:tr h="18848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Pitch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[nm]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Partition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# Partition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Capacity [GB]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Die Size [mm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Write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pJ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/b]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MW2MW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</a:t>
                      </a:r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nsec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Density [Gb/mm</a:t>
                      </a:r>
                      <a:r>
                        <a:rPr lang="en-US" sz="1600" b="0" i="0" u="none" strike="noStrike" baseline="30000" dirty="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2</a:t>
                      </a: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  <a:b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[W]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[MB/s]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 Limiter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4425139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3516225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ATF32-A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1.012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1506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6141564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ATF32-B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1.92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1.147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10932100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64GB LRP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60278587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90107457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BWF 32GB die chop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1707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>
                        <a:solidFill>
                          <a:srgbClr val="000000"/>
                        </a:solidFill>
                        <a:effectLst/>
                        <a:latin typeface="Symbol" pitchFamily="2" charset="2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9088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742163"/>
                  </a:ext>
                </a:extLst>
              </a:tr>
              <a:tr h="72286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BiSM-26.5p: 64GB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45173903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1.502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4267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97091287"/>
                  </a:ext>
                </a:extLst>
              </a:tr>
              <a:tr h="72286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BiSM-26.5p: Chop Commit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0.751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2133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6417915"/>
                  </a:ext>
                </a:extLst>
              </a:tr>
              <a:tr h="58420">
                <a:tc>
                  <a:txBody>
                    <a:bodyPr/>
                    <a:lstStyle/>
                    <a:p>
                      <a:pPr algn="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62304468"/>
                  </a:ext>
                </a:extLst>
              </a:tr>
              <a:tr h="81321">
                <a:tc rowSpan="2"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BiSM-26.5p: 64GB Drive 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1.300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3693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Power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21417545"/>
                  </a:ext>
                </a:extLst>
              </a:tr>
              <a:tr h="81321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pPr algn="ctr" fontAlgn="ctr"/>
                      <a:endParaRPr lang="en-US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2.253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6400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5655431"/>
                  </a:ext>
                </a:extLst>
              </a:tr>
              <a:tr h="81321">
                <a:tc>
                  <a:txBody>
                    <a:bodyPr/>
                    <a:lstStyle/>
                    <a:p>
                      <a:pPr algn="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BiSM-26.5p: Chop Drive-to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26.5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2.69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1.126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3200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Symbol" pitchFamily="2" charset="2"/>
                        </a:rPr>
                        <a:t>t</a:t>
                      </a:r>
                      <a:r>
                        <a:rPr lang="en-US" sz="1600" b="0" i="0" u="none" strike="noStrike" baseline="-25000" dirty="0" err="1">
                          <a:solidFill>
                            <a:srgbClr val="000000"/>
                          </a:solidFill>
                          <a:effectLst/>
                          <a:latin typeface="Calibri (Body)"/>
                        </a:rPr>
                        <a:t>cycle</a:t>
                      </a:r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6821611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976859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758258A-32EF-4C76-A298-5D85E5565D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7909" y="92718"/>
            <a:ext cx="10972800" cy="1158240"/>
          </a:xfrm>
        </p:spPr>
        <p:txBody>
          <a:bodyPr/>
          <a:lstStyle/>
          <a:p>
            <a:r>
              <a:rPr lang="en-US" sz="3200" b="1" dirty="0"/>
              <a:t>CR Performance Trend and need for Write BW  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B3AED9A6-191D-40E8-A8D2-8B7A70D2C8F8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167951" y="1182825"/>
            <a:ext cx="11868538" cy="1636575"/>
          </a:xfrm>
        </p:spPr>
        <p:txBody>
          <a:bodyPr/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DCPMM performance trend [2R:1W] vs. DRAM shows ~5X gains from 1</a:t>
            </a:r>
            <a:r>
              <a:rPr lang="en-US" sz="2000" baseline="30000" dirty="0"/>
              <a:t>st</a:t>
            </a:r>
            <a:r>
              <a:rPr lang="en-US" sz="2000" dirty="0"/>
              <a:t> gen to 4</a:t>
            </a:r>
            <a:r>
              <a:rPr lang="en-US" sz="2000" baseline="30000" dirty="0"/>
              <a:t>th</a:t>
            </a:r>
            <a:r>
              <a:rPr lang="en-US" sz="2000" dirty="0"/>
              <a:t> gen with ATF Commit of 1100MB/s.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2000" dirty="0"/>
              <a:t>ATF drive-to of wrt2wrt_same_part of 320ns or 1600MB/s provides further ~18% gain reducing gap to DRAM.  </a:t>
            </a:r>
          </a:p>
          <a:p>
            <a:pPr marL="511175" lvl="1" indent="-285750">
              <a:buFont typeface="Arial" panose="020B0604020202020204" pitchFamily="34" charset="0"/>
              <a:buChar char="•"/>
            </a:pPr>
            <a:r>
              <a:rPr lang="en-US" sz="1000" dirty="0"/>
              <a:t>Monotonic trend of improvement in DCPMM performance at 80% return on Media BW gains up to ~2200MB/s </a:t>
            </a:r>
          </a:p>
        </p:txBody>
      </p:sp>
      <p:graphicFrame>
        <p:nvGraphicFramePr>
          <p:cNvPr id="9" name="Object 8">
            <a:extLst>
              <a:ext uri="{FF2B5EF4-FFF2-40B4-BE49-F238E27FC236}">
                <a16:creationId xmlns:a16="http://schemas.microsoft.com/office/drawing/2014/main" id="{B4AE577A-41C5-4683-AE36-0E2E856241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63358013"/>
              </p:ext>
            </p:extLst>
          </p:nvPr>
        </p:nvGraphicFramePr>
        <p:xfrm>
          <a:off x="167951" y="2960992"/>
          <a:ext cx="8469827" cy="26235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3" name="Worksheet" r:id="rId3" imgW="6797182" imgH="2423255" progId="Excel.Sheet.12">
                  <p:embed/>
                </p:oleObj>
              </mc:Choice>
              <mc:Fallback>
                <p:oleObj name="Worksheet" r:id="rId3" imgW="6797182" imgH="2423255" progId="Excel.Sheet.12">
                  <p:embed/>
                  <p:pic>
                    <p:nvPicPr>
                      <p:cNvPr id="9" name="Object 8">
                        <a:extLst>
                          <a:ext uri="{FF2B5EF4-FFF2-40B4-BE49-F238E27FC236}">
                            <a16:creationId xmlns:a16="http://schemas.microsoft.com/office/drawing/2014/main" id="{B4AE577A-41C5-4683-AE36-0E2E8562411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951" y="2960992"/>
                        <a:ext cx="8469827" cy="26235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" name="TextBox 9">
            <a:extLst>
              <a:ext uri="{FF2B5EF4-FFF2-40B4-BE49-F238E27FC236}">
                <a16:creationId xmlns:a16="http://schemas.microsoft.com/office/drawing/2014/main" id="{94410990-8AE7-4899-94A4-CAEABC5BB550}"/>
              </a:ext>
            </a:extLst>
          </p:cNvPr>
          <p:cNvSpPr txBox="1"/>
          <p:nvPr/>
        </p:nvSpPr>
        <p:spPr>
          <a:xfrm>
            <a:off x="167951" y="5682734"/>
            <a:ext cx="1500411" cy="184666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200" dirty="0">
                <a:solidFill>
                  <a:srgbClr val="003C71"/>
                </a:solidFill>
              </a:rPr>
              <a:t>Source: Ben Graniello</a:t>
            </a:r>
          </a:p>
        </p:txBody>
      </p:sp>
      <p:graphicFrame>
        <p:nvGraphicFramePr>
          <p:cNvPr id="6" name="Object 5">
            <a:extLst>
              <a:ext uri="{FF2B5EF4-FFF2-40B4-BE49-F238E27FC236}">
                <a16:creationId xmlns:a16="http://schemas.microsoft.com/office/drawing/2014/main" id="{96A7BDA6-AE9D-4AD1-8F69-4808DC963F01}"/>
              </a:ext>
            </a:extLst>
          </p:cNvPr>
          <p:cNvGraphicFramePr>
            <a:graphicFrameLocks noChangeAspect="1"/>
          </p:cNvGraphicFramePr>
          <p:nvPr/>
        </p:nvGraphicFramePr>
        <p:xfrm>
          <a:off x="8539163" y="4273550"/>
          <a:ext cx="3652837" cy="21955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Worksheet" r:id="rId5" imgW="4564345" imgH="2743058" progId="Excel.Sheet.12">
                  <p:embed/>
                </p:oleObj>
              </mc:Choice>
              <mc:Fallback>
                <p:oleObj name="Worksheet" r:id="rId5" imgW="4564345" imgH="2743058" progId="Excel.Sheet.12">
                  <p:embed/>
                  <p:pic>
                    <p:nvPicPr>
                      <p:cNvPr id="6" name="Object 5">
                        <a:extLst>
                          <a:ext uri="{FF2B5EF4-FFF2-40B4-BE49-F238E27FC236}">
                            <a16:creationId xmlns:a16="http://schemas.microsoft.com/office/drawing/2014/main" id="{96A7BDA6-AE9D-4AD1-8F69-4808DC963F01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539163" y="4273550"/>
                        <a:ext cx="3652837" cy="21955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AB46D539-9FE2-44D6-835F-C6BF440C651D}"/>
              </a:ext>
            </a:extLst>
          </p:cNvPr>
          <p:cNvSpPr txBox="1"/>
          <p:nvPr/>
        </p:nvSpPr>
        <p:spPr>
          <a:xfrm rot="16200000">
            <a:off x="7790967" y="5471599"/>
            <a:ext cx="1344920" cy="184666"/>
          </a:xfrm>
          <a:prstGeom prst="rect">
            <a:avLst/>
          </a:prstGeom>
          <a:solidFill>
            <a:schemeClr val="bg1"/>
          </a:solidFill>
        </p:spPr>
        <p:txBody>
          <a:bodyPr vert="horz" wrap="none" lIns="0" tIns="0" rIns="0" bIns="0" rtlCol="0">
            <a:spAutoFit/>
          </a:bodyPr>
          <a:lstStyle/>
          <a:p>
            <a:r>
              <a:rPr lang="en-US" sz="1200" dirty="0">
                <a:solidFill>
                  <a:srgbClr val="003C71"/>
                </a:solidFill>
              </a:rPr>
              <a:t>DCPMM BW [GB/s]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14ED3A6-49E9-46AF-8DAD-1466415159C3}"/>
              </a:ext>
            </a:extLst>
          </p:cNvPr>
          <p:cNvSpPr txBox="1"/>
          <p:nvPr/>
        </p:nvSpPr>
        <p:spPr>
          <a:xfrm>
            <a:off x="9491302" y="6403214"/>
            <a:ext cx="1904624" cy="184666"/>
          </a:xfrm>
          <a:prstGeom prst="rect">
            <a:avLst/>
          </a:prstGeom>
          <a:solidFill>
            <a:schemeClr val="bg1"/>
          </a:solidFill>
        </p:spPr>
        <p:txBody>
          <a:bodyPr vert="horz" wrap="none" lIns="0" tIns="0" rIns="0" bIns="0" rtlCol="0">
            <a:spAutoFit/>
          </a:bodyPr>
          <a:lstStyle/>
          <a:p>
            <a:r>
              <a:rPr lang="en-US" sz="1200" dirty="0">
                <a:solidFill>
                  <a:srgbClr val="003C71"/>
                </a:solidFill>
              </a:rPr>
              <a:t>ATF Media Write BW [GB/s]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823F0A6A-C401-48E2-8CA5-D6B70CCE6DF4}"/>
              </a:ext>
            </a:extLst>
          </p:cNvPr>
          <p:cNvSpPr txBox="1"/>
          <p:nvPr/>
        </p:nvSpPr>
        <p:spPr>
          <a:xfrm>
            <a:off x="10168748" y="5756988"/>
            <a:ext cx="533800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b="1" dirty="0">
                <a:solidFill>
                  <a:schemeClr val="accent2"/>
                </a:solidFill>
              </a:rPr>
              <a:t>DCPMM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C420060-92B2-438F-8387-9BA3D9CBA9BA}"/>
              </a:ext>
            </a:extLst>
          </p:cNvPr>
          <p:cNvSpPr txBox="1"/>
          <p:nvPr/>
        </p:nvSpPr>
        <p:spPr>
          <a:xfrm>
            <a:off x="10168748" y="4846681"/>
            <a:ext cx="424796" cy="169277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r>
              <a:rPr lang="en-US" sz="1100" b="1" dirty="0">
                <a:solidFill>
                  <a:srgbClr val="FF0000"/>
                </a:solidFill>
              </a:rPr>
              <a:t>DRAM</a:t>
            </a:r>
          </a:p>
        </p:txBody>
      </p:sp>
    </p:spTree>
    <p:extLst>
      <p:ext uri="{BB962C8B-B14F-4D97-AF65-F5344CB8AC3E}">
        <p14:creationId xmlns:p14="http://schemas.microsoft.com/office/powerpoint/2010/main" val="2363669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blank">
  <a:themeElements>
    <a:clrScheme name="Custom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C0C0C0"/>
      </a:accent1>
      <a:accent2>
        <a:srgbClr val="0066FF"/>
      </a:accent2>
      <a:accent3>
        <a:srgbClr val="FFFFFF"/>
      </a:accent3>
      <a:accent4>
        <a:srgbClr val="000000"/>
      </a:accent4>
      <a:accent5>
        <a:srgbClr val="DCDCDC"/>
      </a:accent5>
      <a:accent6>
        <a:srgbClr val="005CE7"/>
      </a:accent6>
      <a:hlink>
        <a:srgbClr val="C00000"/>
      </a:hlink>
      <a:folHlink>
        <a:srgbClr val="0066FF"/>
      </a:folHlink>
    </a:clrScheme>
    <a:fontScheme name="Analog Elements Learning">
      <a:majorFont>
        <a:latin typeface="Neo Sans Intel Medium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Analog Elements Learning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nalog Elements Learning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nalog Elements Learning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NSG Advance Pathfinding" id="{53CE7C69-6139-0948-A6AB-4607575A99AD}" vid="{791383CE-0F90-1B4A-BC7E-FC237DDE09A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6C1F46DCE9E2F4F9C406A5B31F187EA" ma:contentTypeVersion="3" ma:contentTypeDescription="Create a new document." ma:contentTypeScope="" ma:versionID="04459668d14e26c729f944268f7885eb">
  <xsd:schema xmlns:xsd="http://www.w3.org/2001/XMLSchema" xmlns:xs="http://www.w3.org/2001/XMLSchema" xmlns:p="http://schemas.microsoft.com/office/2006/metadata/properties" xmlns:ns2="90b7a245-a7c3-4504-88b2-cf85318e6b78" targetNamespace="http://schemas.microsoft.com/office/2006/metadata/properties" ma:root="true" ma:fieldsID="2d0c6bccf2654138a3d8763ce5403cee" ns2:_="">
    <xsd:import namespace="90b7a245-a7c3-4504-88b2-cf85318e6b78"/>
    <xsd:element name="properties">
      <xsd:complexType>
        <xsd:sequence>
          <xsd:element name="documentManagement">
            <xsd:complexType>
              <xsd:all>
                <xsd:element ref="ns2:Date"/>
                <xsd:element ref="ns2:Agenda"/>
                <xsd:element ref="ns2:Presenter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0b7a245-a7c3-4504-88b2-cf85318e6b78" elementFormDefault="qualified">
    <xsd:import namespace="http://schemas.microsoft.com/office/2006/documentManagement/types"/>
    <xsd:import namespace="http://schemas.microsoft.com/office/infopath/2007/PartnerControls"/>
    <xsd:element name="Date" ma:index="8" ma:displayName="Meeting Date" ma:format="DateOnly" ma:internalName="Date">
      <xsd:simpleType>
        <xsd:restriction base="dms:DateTime"/>
      </xsd:simpleType>
    </xsd:element>
    <xsd:element name="Agenda" ma:index="9" ma:displayName="Agenda Topic" ma:internalName="Agenda">
      <xsd:simpleType>
        <xsd:restriction base="dms:Text">
          <xsd:maxLength value="255"/>
        </xsd:restriction>
      </xsd:simpleType>
    </xsd:element>
    <xsd:element name="Presenter" ma:index="10" ma:displayName="Presenter" ma:internalName="Presenter">
      <xsd:simpleType>
        <xsd:restriction base="dms:Text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Agenda xmlns="90b7a245-a7c3-4504-88b2-cf85318e6b78">SD for Rev 7</Agenda>
    <Date xmlns="90b7a245-a7c3-4504-88b2-cf85318e6b78">2016-03-15T00:00:00-07:00</Date>
    <Presenter xmlns="90b7a245-a7c3-4504-88b2-cf85318e6b78">DerChang Kau</Presenter>
  </documentManagement>
</p:properties>
</file>

<file path=customXml/itemProps1.xml><?xml version="1.0" encoding="utf-8"?>
<ds:datastoreItem xmlns:ds="http://schemas.openxmlformats.org/officeDocument/2006/customXml" ds:itemID="{E723BD8A-0332-458A-BADF-7C674427619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3B8EBDB-013A-44C4-B714-038C8F2517D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0b7a245-a7c3-4504-88b2-cf85318e6b7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A9757D6-16EA-49DF-BF94-FEF25FAF8351}">
  <ds:schemaRefs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purl.org/dc/terms/"/>
    <ds:schemaRef ds:uri="http://schemas.openxmlformats.org/package/2006/metadata/core-properties"/>
    <ds:schemaRef ds:uri="http://schemas.microsoft.com/office/2006/metadata/properties"/>
    <ds:schemaRef ds:uri="http://schemas.microsoft.com/office/infopath/2007/PartnerControls"/>
    <ds:schemaRef ds:uri="90b7a245-a7c3-4504-88b2-cf85318e6b7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2403</TotalTime>
  <Words>1891</Words>
  <Application>Microsoft Macintosh PowerPoint</Application>
  <PresentationFormat>Widescreen</PresentationFormat>
  <Paragraphs>969</Paragraphs>
  <Slides>13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23" baseType="lpstr">
      <vt:lpstr>Calibri (Body)</vt:lpstr>
      <vt:lpstr>Neo Sans Intel</vt:lpstr>
      <vt:lpstr>Neo Sans Intel Medium</vt:lpstr>
      <vt:lpstr>Arial</vt:lpstr>
      <vt:lpstr>Calibri</vt:lpstr>
      <vt:lpstr>Intel Clear</vt:lpstr>
      <vt:lpstr>Symbol</vt:lpstr>
      <vt:lpstr>Wingdings</vt:lpstr>
      <vt:lpstr>blank</vt:lpstr>
      <vt:lpstr>Worksheet</vt:lpstr>
      <vt:lpstr>SXP vs. BiSM Performance</vt:lpstr>
      <vt:lpstr>PowerPoint Presentation</vt:lpstr>
      <vt:lpstr>Supporting Materials</vt:lpstr>
      <vt:lpstr>3DXP POR vs. SSM-41p</vt:lpstr>
      <vt:lpstr>3DXP POR vs. SSM-41p</vt:lpstr>
      <vt:lpstr>3DXP POR vs. BiSM-ATF</vt:lpstr>
      <vt:lpstr>3DXP POR vs. BiSM-28p</vt:lpstr>
      <vt:lpstr>3DXP POR vs. BiSM-26.5p</vt:lpstr>
      <vt:lpstr>CR Performance Trend and need for Write BW  </vt:lpstr>
      <vt:lpstr>Optane Media Write BW Breakdown</vt:lpstr>
      <vt:lpstr>MWrite BW [Mwrt2Mwrt timing] Breakdown and Forward Path</vt:lpstr>
      <vt:lpstr>Strategy and timeline</vt:lpstr>
      <vt:lpstr>Write timing Scaling Further Details, Validation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Kau, Derchang</dc:creator>
  <cp:keywords>CTPClassification=CTP_NT</cp:keywords>
  <cp:lastModifiedBy>Kau, Derchang</cp:lastModifiedBy>
  <cp:revision>20</cp:revision>
  <dcterms:created xsi:type="dcterms:W3CDTF">2020-07-30T17:44:10Z</dcterms:created>
  <dcterms:modified xsi:type="dcterms:W3CDTF">2020-08-01T18:51:19Z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0x01010056C1F46DCE9E2F4F9C406A5B31F187EA</vt:lpwstr>
  </property>
  <property fmtid="{D5CDD505-2E9C-101B-9397-08002B2CF9AE}" pid="3" name="TitusGUID">
    <vt:lpwstr>18736c36-3ecb-425e-9f87-88ac498b04cd</vt:lpwstr>
  </property>
  <property fmtid="{D5CDD505-2E9C-101B-9397-08002B2CF9AE}" pid="4" name="CTP_TimeStamp">
    <vt:lpwstr>2018-08-10 06:13:33Z</vt:lpwstr>
  </property>
  <property fmtid="{D5CDD505-2E9C-101B-9397-08002B2CF9AE}" pid="5" name="CTP_BU">
    <vt:lpwstr>NA</vt:lpwstr>
  </property>
  <property fmtid="{D5CDD505-2E9C-101B-9397-08002B2CF9AE}" pid="6" name="CTP_IDSID">
    <vt:lpwstr>NA</vt:lpwstr>
  </property>
  <property fmtid="{D5CDD505-2E9C-101B-9397-08002B2CF9AE}" pid="7" name="CTP_WWID">
    <vt:lpwstr>NA</vt:lpwstr>
  </property>
  <property fmtid="{D5CDD505-2E9C-101B-9397-08002B2CF9AE}" pid="8" name="CTPClassification">
    <vt:lpwstr>CTP_NT</vt:lpwstr>
  </property>
</Properties>
</file>