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713" r:id="rId5"/>
    <p:sldId id="258" r:id="rId6"/>
    <p:sldId id="708" r:id="rId7"/>
    <p:sldId id="710" r:id="rId8"/>
    <p:sldId id="711" r:id="rId9"/>
    <p:sldId id="712" r:id="rId10"/>
    <p:sldId id="647" r:id="rId11"/>
    <p:sldId id="443" r:id="rId12"/>
    <p:sldId id="671" r:id="rId13"/>
    <p:sldId id="672" r:id="rId14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B79"/>
    <a:srgbClr val="FFFF00"/>
    <a:srgbClr val="0064D2"/>
    <a:srgbClr val="0054B0"/>
    <a:srgbClr val="006FEA"/>
    <a:srgbClr val="0071EE"/>
    <a:srgbClr val="0150ED"/>
    <a:srgbClr val="0E5EFE"/>
    <a:srgbClr val="1E69FE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22F74-38D4-D814-F610-32DB7C4A6178}" v="2" dt="2021-02-19T00:50:15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 autoAdjust="0"/>
    <p:restoredTop sz="94660"/>
  </p:normalViewPr>
  <p:slideViewPr>
    <p:cSldViewPr>
      <p:cViewPr varScale="1">
        <p:scale>
          <a:sx n="123" d="100"/>
          <a:sy n="123" d="100"/>
        </p:scale>
        <p:origin x="784" y="1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u, Baofu" userId="S::baofu.zhu@intel.com::7e43ea33-b165-4a4a-b2d0-6c834e216c1f" providerId="AD" clId="Web-{EB222F74-38D4-D814-F610-32DB7C4A6178}"/>
    <pc:docChg chg="modSld">
      <pc:chgData name="Zhu, Baofu" userId="S::baofu.zhu@intel.com::7e43ea33-b165-4a4a-b2d0-6c834e216c1f" providerId="AD" clId="Web-{EB222F74-38D4-D814-F610-32DB7C4A6178}" dt="2021-02-19T00:50:15.312" v="1" actId="20577"/>
      <pc:docMkLst>
        <pc:docMk/>
      </pc:docMkLst>
      <pc:sldChg chg="modSp">
        <pc:chgData name="Zhu, Baofu" userId="S::baofu.zhu@intel.com::7e43ea33-b165-4a4a-b2d0-6c834e216c1f" providerId="AD" clId="Web-{EB222F74-38D4-D814-F610-32DB7C4A6178}" dt="2021-02-19T00:50:15.312" v="1" actId="20577"/>
        <pc:sldMkLst>
          <pc:docMk/>
          <pc:sldMk cId="2782897174" sldId="708"/>
        </pc:sldMkLst>
        <pc:spChg chg="mod">
          <ac:chgData name="Zhu, Baofu" userId="S::baofu.zhu@intel.com::7e43ea33-b165-4a4a-b2d0-6c834e216c1f" providerId="AD" clId="Web-{EB222F74-38D4-D814-F610-32DB7C4A6178}" dt="2021-02-19T00:50:15.312" v="1" actId="20577"/>
          <ac:spMkLst>
            <pc:docMk/>
            <pc:sldMk cId="2782897174" sldId="708"/>
            <ac:spMk id="5" creationId="{38452CD0-96A9-B640-9FC1-0B29B26122B6}"/>
          </ac:spMkLst>
        </pc:spChg>
      </pc:sldChg>
    </pc:docChg>
  </pc:docChgLst>
  <pc:docChgLst>
    <pc:chgData name="Kau, Derchang" userId="b9148588-e694-4445-9765-2c9aad6149ce" providerId="ADAL" clId="{1A9CA268-67AF-504C-9FD3-DB796D315169}"/>
    <pc:docChg chg="custSel addSld modSld">
      <pc:chgData name="Kau, Derchang" userId="b9148588-e694-4445-9765-2c9aad6149ce" providerId="ADAL" clId="{1A9CA268-67AF-504C-9FD3-DB796D315169}" dt="2021-02-18T17:18:18.740" v="1114" actId="313"/>
      <pc:docMkLst>
        <pc:docMk/>
      </pc:docMkLst>
      <pc:sldChg chg="modSp mod">
        <pc:chgData name="Kau, Derchang" userId="b9148588-e694-4445-9765-2c9aad6149ce" providerId="ADAL" clId="{1A9CA268-67AF-504C-9FD3-DB796D315169}" dt="2021-02-18T17:18:18.740" v="1114" actId="313"/>
        <pc:sldMkLst>
          <pc:docMk/>
          <pc:sldMk cId="2782897174" sldId="708"/>
        </pc:sldMkLst>
        <pc:spChg chg="mod">
          <ac:chgData name="Kau, Derchang" userId="b9148588-e694-4445-9765-2c9aad6149ce" providerId="ADAL" clId="{1A9CA268-67AF-504C-9FD3-DB796D315169}" dt="2021-02-18T17:18:18.740" v="1114" actId="313"/>
          <ac:spMkLst>
            <pc:docMk/>
            <pc:sldMk cId="2782897174" sldId="708"/>
            <ac:spMk id="5" creationId="{38452CD0-96A9-B640-9FC1-0B29B26122B6}"/>
          </ac:spMkLst>
        </pc:spChg>
      </pc:sldChg>
      <pc:sldChg chg="modSp new mod">
        <pc:chgData name="Kau, Derchang" userId="b9148588-e694-4445-9765-2c9aad6149ce" providerId="ADAL" clId="{1A9CA268-67AF-504C-9FD3-DB796D315169}" dt="2021-02-18T09:16:43.725" v="1104" actId="20577"/>
        <pc:sldMkLst>
          <pc:docMk/>
          <pc:sldMk cId="900631229" sldId="713"/>
        </pc:sldMkLst>
        <pc:spChg chg="mod">
          <ac:chgData name="Kau, Derchang" userId="b9148588-e694-4445-9765-2c9aad6149ce" providerId="ADAL" clId="{1A9CA268-67AF-504C-9FD3-DB796D315169}" dt="2021-02-18T09:16:43.725" v="1104" actId="20577"/>
          <ac:spMkLst>
            <pc:docMk/>
            <pc:sldMk cId="900631229" sldId="713"/>
            <ac:spMk id="4" creationId="{A27708A3-21BD-054C-8B94-596076B32B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26917-2B26-47E1-ACEF-38364DEB35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26917-2B26-47E1-ACEF-38364DEB35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4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26917-2B26-47E1-ACEF-38364DEB35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26917-2B26-47E1-ACEF-38364DEB35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IOG NVM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A2EF-12C2-0B42-86BC-E5BF60D16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70002-1437-6E44-806B-8D7ACFE9D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708A3-21BD-054C-8B94-596076B32B0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/>
              <a:t>Phase 1 (2H/2020) </a:t>
            </a:r>
          </a:p>
          <a:p>
            <a:pPr lvl="1"/>
            <a:r>
              <a:rPr lang="en-US" sz="2000" dirty="0"/>
              <a:t>Use paper design rule requirement for die size for nominal L and Z</a:t>
            </a:r>
          </a:p>
          <a:p>
            <a:pPr lvl="1"/>
            <a:r>
              <a:rPr lang="en-US" sz="2000" dirty="0"/>
              <a:t>2 DOE was completed</a:t>
            </a:r>
          </a:p>
          <a:p>
            <a:r>
              <a:rPr lang="en-US" sz="2000" dirty="0"/>
              <a:t>Phase 2 (1H/2021)</a:t>
            </a:r>
          </a:p>
          <a:p>
            <a:pPr lvl="1"/>
            <a:r>
              <a:rPr lang="en-US" sz="2000" dirty="0"/>
              <a:t>Silicon segmentation from Phase 1 problem statement</a:t>
            </a:r>
          </a:p>
          <a:p>
            <a:pPr lvl="1"/>
            <a:r>
              <a:rPr lang="en-US" sz="2000" dirty="0"/>
              <a:t>Experimental design collateral aligning CMOS and Design PF</a:t>
            </a:r>
          </a:p>
          <a:p>
            <a:r>
              <a:rPr lang="en-US" sz="2000" dirty="0"/>
              <a:t>Phase 3 (2H/2021)</a:t>
            </a:r>
          </a:p>
          <a:p>
            <a:pPr lvl="1"/>
            <a:r>
              <a:rPr lang="en-US" sz="2000" dirty="0"/>
              <a:t>Validating DTS with Technology and Design risk assessment and mitigation</a:t>
            </a:r>
          </a:p>
          <a:p>
            <a:pPr lvl="1"/>
            <a:r>
              <a:rPr lang="en-US" sz="2000" dirty="0"/>
              <a:t>Speculative design collateral narrowing down the skews with corners</a:t>
            </a:r>
          </a:p>
          <a:p>
            <a:r>
              <a:rPr lang="en-US" sz="2000" dirty="0"/>
              <a:t>Phase 4 (1H/2022)</a:t>
            </a:r>
          </a:p>
          <a:p>
            <a:pPr lvl="1"/>
            <a:r>
              <a:rPr lang="en-US" sz="2000" dirty="0"/>
              <a:t>Close transistor definition with med risk to MTS/DTS and transition from PF to TD</a:t>
            </a:r>
          </a:p>
          <a:p>
            <a:pPr lvl="1"/>
            <a:r>
              <a:rPr lang="en-US" sz="2000" dirty="0"/>
              <a:t>Silicon based design collateral released for NPI/NTI</a:t>
            </a:r>
          </a:p>
        </p:txBody>
      </p:sp>
    </p:spTree>
    <p:extLst>
      <p:ext uri="{BB962C8B-B14F-4D97-AF65-F5344CB8AC3E}">
        <p14:creationId xmlns:p14="http://schemas.microsoft.com/office/powerpoint/2010/main" val="90063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C66A-FBA5-43FC-AD39-F08B4BD1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356"/>
            <a:ext cx="11988800" cy="496956"/>
          </a:xfrm>
        </p:spPr>
        <p:txBody>
          <a:bodyPr>
            <a:normAutofit/>
          </a:bodyPr>
          <a:lstStyle/>
          <a:p>
            <a:r>
              <a:rPr lang="en-US" sz="2400" b="1" dirty="0"/>
              <a:t>4. Source side LDD impact on device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A9F564-A47C-4913-BCFC-D727F777E9EC}"/>
              </a:ext>
            </a:extLst>
          </p:cNvPr>
          <p:cNvGraphicFramePr>
            <a:graphicFrameLocks noGrp="1"/>
          </p:cNvGraphicFramePr>
          <p:nvPr/>
        </p:nvGraphicFramePr>
        <p:xfrm>
          <a:off x="577468" y="589312"/>
          <a:ext cx="10587355" cy="2181320"/>
        </p:xfrm>
        <a:graphic>
          <a:graphicData uri="http://schemas.openxmlformats.org/drawingml/2006/table">
            <a:tbl>
              <a:tblPr/>
              <a:tblGrid>
                <a:gridCol w="995156">
                  <a:extLst>
                    <a:ext uri="{9D8B030D-6E8A-4147-A177-3AD203B41FA5}">
                      <a16:colId xmlns:a16="http://schemas.microsoft.com/office/drawing/2014/main" val="3701474405"/>
                    </a:ext>
                  </a:extLst>
                </a:gridCol>
                <a:gridCol w="414648">
                  <a:extLst>
                    <a:ext uri="{9D8B030D-6E8A-4147-A177-3AD203B41FA5}">
                      <a16:colId xmlns:a16="http://schemas.microsoft.com/office/drawing/2014/main" val="3660500607"/>
                    </a:ext>
                  </a:extLst>
                </a:gridCol>
                <a:gridCol w="787832">
                  <a:extLst>
                    <a:ext uri="{9D8B030D-6E8A-4147-A177-3AD203B41FA5}">
                      <a16:colId xmlns:a16="http://schemas.microsoft.com/office/drawing/2014/main" val="1835747215"/>
                    </a:ext>
                  </a:extLst>
                </a:gridCol>
                <a:gridCol w="898405">
                  <a:extLst>
                    <a:ext uri="{9D8B030D-6E8A-4147-A177-3AD203B41FA5}">
                      <a16:colId xmlns:a16="http://schemas.microsoft.com/office/drawing/2014/main" val="1667314780"/>
                    </a:ext>
                  </a:extLst>
                </a:gridCol>
                <a:gridCol w="677259">
                  <a:extLst>
                    <a:ext uri="{9D8B030D-6E8A-4147-A177-3AD203B41FA5}">
                      <a16:colId xmlns:a16="http://schemas.microsoft.com/office/drawing/2014/main" val="1946383342"/>
                    </a:ext>
                  </a:extLst>
                </a:gridCol>
                <a:gridCol w="856940">
                  <a:extLst>
                    <a:ext uri="{9D8B030D-6E8A-4147-A177-3AD203B41FA5}">
                      <a16:colId xmlns:a16="http://schemas.microsoft.com/office/drawing/2014/main" val="447021288"/>
                    </a:ext>
                  </a:extLst>
                </a:gridCol>
                <a:gridCol w="981334">
                  <a:extLst>
                    <a:ext uri="{9D8B030D-6E8A-4147-A177-3AD203B41FA5}">
                      <a16:colId xmlns:a16="http://schemas.microsoft.com/office/drawing/2014/main" val="2546963902"/>
                    </a:ext>
                  </a:extLst>
                </a:gridCol>
                <a:gridCol w="746367">
                  <a:extLst>
                    <a:ext uri="{9D8B030D-6E8A-4147-A177-3AD203B41FA5}">
                      <a16:colId xmlns:a16="http://schemas.microsoft.com/office/drawing/2014/main" val="1402800429"/>
                    </a:ext>
                  </a:extLst>
                </a:gridCol>
                <a:gridCol w="746367">
                  <a:extLst>
                    <a:ext uri="{9D8B030D-6E8A-4147-A177-3AD203B41FA5}">
                      <a16:colId xmlns:a16="http://schemas.microsoft.com/office/drawing/2014/main" val="3752202085"/>
                    </a:ext>
                  </a:extLst>
                </a:gridCol>
                <a:gridCol w="442292">
                  <a:extLst>
                    <a:ext uri="{9D8B030D-6E8A-4147-A177-3AD203B41FA5}">
                      <a16:colId xmlns:a16="http://schemas.microsoft.com/office/drawing/2014/main" val="2720965337"/>
                    </a:ext>
                  </a:extLst>
                </a:gridCol>
                <a:gridCol w="608151">
                  <a:extLst>
                    <a:ext uri="{9D8B030D-6E8A-4147-A177-3AD203B41FA5}">
                      <a16:colId xmlns:a16="http://schemas.microsoft.com/office/drawing/2014/main" val="3228880610"/>
                    </a:ext>
                  </a:extLst>
                </a:gridCol>
                <a:gridCol w="608151">
                  <a:extLst>
                    <a:ext uri="{9D8B030D-6E8A-4147-A177-3AD203B41FA5}">
                      <a16:colId xmlns:a16="http://schemas.microsoft.com/office/drawing/2014/main" val="1302382274"/>
                    </a:ext>
                  </a:extLst>
                </a:gridCol>
                <a:gridCol w="608151">
                  <a:extLst>
                    <a:ext uri="{9D8B030D-6E8A-4147-A177-3AD203B41FA5}">
                      <a16:colId xmlns:a16="http://schemas.microsoft.com/office/drawing/2014/main" val="3234295446"/>
                    </a:ext>
                  </a:extLst>
                </a:gridCol>
                <a:gridCol w="608151">
                  <a:extLst>
                    <a:ext uri="{9D8B030D-6E8A-4147-A177-3AD203B41FA5}">
                      <a16:colId xmlns:a16="http://schemas.microsoft.com/office/drawing/2014/main" val="152184876"/>
                    </a:ext>
                  </a:extLst>
                </a:gridCol>
                <a:gridCol w="608151">
                  <a:extLst>
                    <a:ext uri="{9D8B030D-6E8A-4147-A177-3AD203B41FA5}">
                      <a16:colId xmlns:a16="http://schemas.microsoft.com/office/drawing/2014/main" val="2051012018"/>
                    </a:ext>
                  </a:extLst>
                </a:gridCol>
              </a:tblGrid>
              <a:tr h="2181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NHVLVT_Dose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SLDD_Dose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SLDD_Energy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SLDD_Tilt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SLDD2_Dose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SLDD2_Energy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SLDD2_Tilt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Vtgm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IdLin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IdSat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IdOff5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Isubmax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GISL5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47766"/>
                  </a:ext>
                </a:extLst>
              </a:tr>
              <a:tr h="218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A/um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A/um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A/um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A/um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A/um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034519"/>
                  </a:ext>
                </a:extLst>
              </a:tr>
              <a:tr h="218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3.50E+12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5.33E-04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1.54E-11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3.29E-12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27878"/>
                  </a:ext>
                </a:extLst>
              </a:tr>
              <a:tr h="218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3.50E+12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1.00E+14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0.529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7.14E-05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5.46E-04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2.03E-11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1.81E-05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1.48E-11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49581"/>
                  </a:ext>
                </a:extLst>
              </a:tr>
              <a:tr h="218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3.00E+12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5.94E-04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1.62E-11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1.16E-10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257325"/>
                  </a:ext>
                </a:extLst>
              </a:tr>
              <a:tr h="218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3.00E+12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3.00E+14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0.763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8.86E-05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6.05E-04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4.13E-11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1.73E-05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1.24E-10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56641"/>
                  </a:ext>
                </a:extLst>
              </a:tr>
              <a:tr h="218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3.00E+12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2.47E-12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4.80E-12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1468"/>
                  </a:ext>
                </a:extLst>
              </a:tr>
              <a:tr h="218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3.00E+12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1.01E+14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0.769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7.72E-05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1.07E-11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2.85E-11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54885"/>
                  </a:ext>
                </a:extLst>
              </a:tr>
              <a:tr h="218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3.00E+12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7.54E-11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349991"/>
                  </a:ext>
                </a:extLst>
              </a:tr>
              <a:tr h="218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3.00E+12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1.50E+14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1.50E+14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0.365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1.02E-04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2.60E-06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8.03E-11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20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09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4DE0E9-788D-0548-A8FC-B7CB5CEB2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67665"/>
              </p:ext>
            </p:extLst>
          </p:nvPr>
        </p:nvGraphicFramePr>
        <p:xfrm>
          <a:off x="1828800" y="457200"/>
          <a:ext cx="8724900" cy="3429000"/>
        </p:xfrm>
        <a:graphic>
          <a:graphicData uri="http://schemas.openxmlformats.org/drawingml/2006/table">
            <a:tbl>
              <a:tblPr/>
              <a:tblGrid>
                <a:gridCol w="856969">
                  <a:extLst>
                    <a:ext uri="{9D8B030D-6E8A-4147-A177-3AD203B41FA5}">
                      <a16:colId xmlns:a16="http://schemas.microsoft.com/office/drawing/2014/main" val="502484934"/>
                    </a:ext>
                  </a:extLst>
                </a:gridCol>
                <a:gridCol w="2876831">
                  <a:extLst>
                    <a:ext uri="{9D8B030D-6E8A-4147-A177-3AD203B41FA5}">
                      <a16:colId xmlns:a16="http://schemas.microsoft.com/office/drawing/2014/main" val="39342043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2061862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68344210"/>
                    </a:ext>
                  </a:extLst>
                </a:gridCol>
              </a:tblGrid>
              <a:tr h="2669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DTS Demonstrated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DTS Gap to Goal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Further Assessment Needed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549546"/>
                  </a:ext>
                </a:extLst>
              </a:tr>
              <a:tr h="526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 LXS</a:t>
                      </a:r>
                    </a:p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NHV SSH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Ion met at standard bias and decoder operation condition.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Ioff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meets goal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Ioff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is 25x higher than ATF.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leakage spec required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Isubmax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increase 20% for NHV LXS device (reliability assessment).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50x higher GISL (standby leakage)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794409"/>
                  </a:ext>
                </a:extLst>
              </a:tr>
              <a:tr h="526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 LYD (</a:t>
                      </a: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NHV SSH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Ion met at standard bias and decoder operation condition.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Ioff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meets goal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35606"/>
                  </a:ext>
                </a:extLst>
              </a:tr>
              <a:tr h="526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 LYS (</a:t>
                      </a:r>
                      <a:r>
                        <a:rPr lang="en-US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PHV SVT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to meet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Idlin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Ioff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goals with Vt on target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Idsat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projected to have 5-10% gap to goal without EPI SD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Isubmax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6x to 12x higher than ATF. CHC &amp; HEIP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assessment needed.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to confirm GIDL on 2nd DOE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312710"/>
                  </a:ext>
                </a:extLst>
              </a:tr>
              <a:tr h="526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 LXD (</a:t>
                      </a:r>
                      <a:r>
                        <a:rPr lang="en-US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PHV SVT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Ion projected to meet DTS target with Vt on target (without EPI SD)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08730383"/>
                  </a:ext>
                </a:extLst>
              </a:tr>
              <a:tr h="352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NHV SVT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TBD based on the 2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HV DOE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257171"/>
                  </a:ext>
                </a:extLst>
              </a:tr>
              <a:tr h="352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PHV SVT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TBD based on the 2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HV DOE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591779"/>
                  </a:ext>
                </a:extLst>
              </a:tr>
              <a:tr h="352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PHV LVT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TBD based on the 2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HV DOE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46008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4F321F-1B28-674A-BA85-FC20CA61E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1163"/>
              </p:ext>
            </p:extLst>
          </p:nvPr>
        </p:nvGraphicFramePr>
        <p:xfrm>
          <a:off x="381000" y="3886200"/>
          <a:ext cx="11430000" cy="2625723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1127600941"/>
                    </a:ext>
                  </a:extLst>
                </a:gridCol>
                <a:gridCol w="482082">
                  <a:extLst>
                    <a:ext uri="{9D8B030D-6E8A-4147-A177-3AD203B41FA5}">
                      <a16:colId xmlns:a16="http://schemas.microsoft.com/office/drawing/2014/main" val="1344050352"/>
                    </a:ext>
                  </a:extLst>
                </a:gridCol>
                <a:gridCol w="1346718">
                  <a:extLst>
                    <a:ext uri="{9D8B030D-6E8A-4147-A177-3AD203B41FA5}">
                      <a16:colId xmlns:a16="http://schemas.microsoft.com/office/drawing/2014/main" val="1737815774"/>
                    </a:ext>
                  </a:extLst>
                </a:gridCol>
                <a:gridCol w="3124201">
                  <a:extLst>
                    <a:ext uri="{9D8B030D-6E8A-4147-A177-3AD203B41FA5}">
                      <a16:colId xmlns:a16="http://schemas.microsoft.com/office/drawing/2014/main" val="2273309651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val="2245364214"/>
                    </a:ext>
                  </a:extLst>
                </a:gridCol>
                <a:gridCol w="803469">
                  <a:extLst>
                    <a:ext uri="{9D8B030D-6E8A-4147-A177-3AD203B41FA5}">
                      <a16:colId xmlns:a16="http://schemas.microsoft.com/office/drawing/2014/main" val="3786994438"/>
                    </a:ext>
                  </a:extLst>
                </a:gridCol>
                <a:gridCol w="466530">
                  <a:extLst>
                    <a:ext uri="{9D8B030D-6E8A-4147-A177-3AD203B41FA5}">
                      <a16:colId xmlns:a16="http://schemas.microsoft.com/office/drawing/2014/main" val="3846355278"/>
                    </a:ext>
                  </a:extLst>
                </a:gridCol>
              </a:tblGrid>
              <a:tr h="146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Implant Scheme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Items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 Steps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Owners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ECD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188066"/>
                  </a:ext>
                </a:extLst>
              </a:tr>
              <a:tr h="14653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 SSH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Separate implants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Narrow width variation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Transistor optimization to minimize performance delta between wide and narrow devices (TCAD and Si experiment)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Baofu/Luo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755664"/>
                  </a:ext>
                </a:extLst>
              </a:tr>
              <a:tr h="146538"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degradation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assessment on short L~5 NHV SSH device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Kia/Rel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068679"/>
                  </a:ext>
                </a:extLst>
              </a:tr>
              <a:tr h="146538"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GISL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evaluation of GIDL impact to circuit operation and power spec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Balaji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253026"/>
                  </a:ext>
                </a:extLst>
              </a:tr>
              <a:tr h="146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 SSH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Shared implants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same as above with more reliability concern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assessment on short L~5 NHV SSH device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Kia/Rel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708707"/>
                  </a:ext>
                </a:extLst>
              </a:tr>
              <a:tr h="1465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 SVT 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7.6 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Shared implants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DTS gap to goal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Transistor optimization (TCAD and next HV DOE)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Baofu/Luo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52441"/>
                  </a:ext>
                </a:extLst>
              </a:tr>
              <a:tr h="146538"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degradation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assessment on scaled NHV SVT device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Kia/Rel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976828"/>
                  </a:ext>
                </a:extLst>
              </a:tr>
              <a:tr h="1465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 SVT 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5 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Separate implants 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degradation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assessment on short L~5 PHV SVT device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Kia/Rel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816482"/>
                  </a:ext>
                </a:extLst>
              </a:tr>
              <a:tr h="146538"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GIDL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evaluation of GIDL impact to circuit operation and power spec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Balaji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109591"/>
                  </a:ext>
                </a:extLst>
              </a:tr>
              <a:tr h="146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 SVT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Shared implants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meeting DTS (low Vt/high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Ioff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Transistor optimization (TCAD and next HV DOE)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Baofu/Luo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968430"/>
                  </a:ext>
                </a:extLst>
              </a:tr>
              <a:tr h="1465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 SVT 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7.6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Shared implants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 PHV SVT has 200mV higher Vt than ATF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assessment of high Vt impact to circuit operations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Balaji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00328"/>
                  </a:ext>
                </a:extLst>
              </a:tr>
              <a:tr h="146538"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degradation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assessment on scaled PHV SVT device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Kia/Rel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456977"/>
                  </a:ext>
                </a:extLst>
              </a:tr>
              <a:tr h="146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 LVT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7.6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LDD with SVT</a:t>
                      </a:r>
                    </a:p>
                  </a:txBody>
                  <a:tcPr marL="5031" marR="5031" marT="5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1" marR="5031" marT="5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366691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6DB556-86FC-EC4B-86ED-9F37609CCDAE}"/>
              </a:ext>
            </a:extLst>
          </p:cNvPr>
          <p:cNvSpPr/>
          <p:nvPr/>
        </p:nvSpPr>
        <p:spPr>
          <a:xfrm>
            <a:off x="1524000" y="762000"/>
            <a:ext cx="9220200" cy="990600"/>
          </a:xfrm>
          <a:prstGeom prst="roundRect">
            <a:avLst>
              <a:gd name="adj" fmla="val 49856"/>
            </a:avLst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44CA359-7D00-174B-8D5F-AF051F3760E5}"/>
              </a:ext>
            </a:extLst>
          </p:cNvPr>
          <p:cNvSpPr/>
          <p:nvPr/>
        </p:nvSpPr>
        <p:spPr>
          <a:xfrm>
            <a:off x="1524000" y="1772292"/>
            <a:ext cx="9220200" cy="990600"/>
          </a:xfrm>
          <a:prstGeom prst="roundRect">
            <a:avLst>
              <a:gd name="adj" fmla="val 49856"/>
            </a:avLst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336B26A-F0BB-B749-88C7-5F540BD0411C}"/>
              </a:ext>
            </a:extLst>
          </p:cNvPr>
          <p:cNvSpPr/>
          <p:nvPr/>
        </p:nvSpPr>
        <p:spPr>
          <a:xfrm>
            <a:off x="152400" y="4058292"/>
            <a:ext cx="11887200" cy="951216"/>
          </a:xfrm>
          <a:prstGeom prst="roundRect">
            <a:avLst>
              <a:gd name="adj" fmla="val 49856"/>
            </a:avLst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027E723-D459-3648-BFC5-64CCFF88B196}"/>
              </a:ext>
            </a:extLst>
          </p:cNvPr>
          <p:cNvSpPr/>
          <p:nvPr/>
        </p:nvSpPr>
        <p:spPr>
          <a:xfrm>
            <a:off x="152400" y="5382802"/>
            <a:ext cx="11887200" cy="951216"/>
          </a:xfrm>
          <a:prstGeom prst="roundRect">
            <a:avLst>
              <a:gd name="adj" fmla="val 49856"/>
            </a:avLst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A53C44-4C85-7445-B095-783D54B02CBC}"/>
              </a:ext>
            </a:extLst>
          </p:cNvPr>
          <p:cNvSpPr/>
          <p:nvPr/>
        </p:nvSpPr>
        <p:spPr>
          <a:xfrm>
            <a:off x="1524000" y="3200400"/>
            <a:ext cx="9220200" cy="312506"/>
          </a:xfrm>
          <a:prstGeom prst="roundRect">
            <a:avLst>
              <a:gd name="adj" fmla="val 49856"/>
            </a:avLst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C5BF-DC64-D649-BF85-A8ED5678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sz="3200" dirty="0"/>
              <a:t>Device 1: NHV SSH 2.64/5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52CD0-96A9-B640-9FC1-0B29B2612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11734800" cy="5410200"/>
          </a:xfrm>
        </p:spPr>
        <p:txBody>
          <a:bodyPr/>
          <a:lstStyle/>
          <a:p>
            <a:pPr marL="415290" indent="-415290"/>
            <a:r>
              <a:rPr lang="en-US" sz="1600" dirty="0"/>
              <a:t>Known: </a:t>
            </a:r>
            <a:endParaRPr lang="en-US"/>
          </a:p>
          <a:p>
            <a:pPr marL="899795" lvl="1" indent="-346075"/>
            <a:r>
              <a:rPr lang="en-US" sz="1600" dirty="0">
                <a:latin typeface="Calibri"/>
                <a:cs typeface="Calibri"/>
              </a:rPr>
              <a:t>L=5µm assessment is based on 4.56µm silicon (22nm smaller than target) </a:t>
            </a:r>
            <a:endParaRPr lang="en-US" sz="1600" dirty="0"/>
          </a:p>
          <a:p>
            <a:pPr marL="899795" lvl="1" indent="-346075"/>
            <a:r>
              <a:rPr lang="en-US" sz="1600" dirty="0">
                <a:latin typeface="Calibri"/>
                <a:cs typeface="Calibri"/>
              </a:rPr>
              <a:t>The Good: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On and Off for both selected and deselect are within the allowed deviation from the goals</a:t>
            </a:r>
          </a:p>
          <a:p>
            <a:pPr marL="899795" lvl="1" indent="-346075"/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The Bad: </a:t>
            </a:r>
            <a:r>
              <a:rPr lang="en-US" sz="1600" err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1600" baseline="-25000" err="1">
                <a:solidFill>
                  <a:srgbClr val="000000"/>
                </a:solidFill>
                <a:latin typeface="Calibri"/>
                <a:cs typeface="Calibri"/>
              </a:rPr>
              <a:t>submax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increases 20% and 50x higher GISL</a:t>
            </a:r>
          </a:p>
          <a:p>
            <a:pPr marL="899795" lvl="1" indent="-346075"/>
            <a:r>
              <a:rPr lang="en-US" sz="1600" dirty="0">
                <a:latin typeface="Calibri"/>
                <a:cs typeface="Calibri"/>
              </a:rPr>
              <a:t>Gate control improves at lower Z;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L1D exhibits no corner thinning;</a:t>
            </a:r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1600" b="1" dirty="0">
              <a:solidFill>
                <a:srgbClr val="000000"/>
              </a:solidFill>
            </a:endParaRPr>
          </a:p>
          <a:p>
            <a:pPr marL="415290" indent="-415290"/>
            <a:r>
              <a:rPr lang="en-US" sz="1600" dirty="0">
                <a:solidFill>
                  <a:srgbClr val="000000"/>
                </a:solidFill>
              </a:rPr>
              <a:t>Unknown:</a:t>
            </a:r>
          </a:p>
          <a:p>
            <a:pPr marL="899795" lvl="1" indent="-346075"/>
            <a:r>
              <a:rPr lang="en-US" sz="1600" dirty="0">
                <a:solidFill>
                  <a:srgbClr val="000000"/>
                </a:solidFill>
              </a:rPr>
              <a:t>The Narrow width enhancement and its manageability; Device I-V is extrapolated between Z =1.43 &amp; 3.43µm</a:t>
            </a:r>
          </a:p>
          <a:p>
            <a:pPr marL="899795" lvl="1" indent="-346075"/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Validity of DTS particular on leakage (</a:t>
            </a:r>
            <a:r>
              <a:rPr lang="en-US" sz="1600" err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1600" baseline="-25000" err="1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and GIDL/GISL)  and reliability spec </a:t>
            </a:r>
            <a:endParaRPr lang="en-US" sz="1600" dirty="0">
              <a:solidFill>
                <a:srgbClr val="000000"/>
              </a:solidFill>
            </a:endParaRPr>
          </a:p>
          <a:p>
            <a:pPr marL="415290" indent="-415290"/>
            <a:r>
              <a:rPr lang="en-US" sz="1600" dirty="0">
                <a:solidFill>
                  <a:srgbClr val="000000"/>
                </a:solidFill>
              </a:rPr>
              <a:t>Model and Synopsis</a:t>
            </a:r>
          </a:p>
          <a:p>
            <a:pPr marL="899795" lvl="1" indent="-346075"/>
            <a:r>
              <a:rPr lang="en-US" sz="1600" dirty="0">
                <a:solidFill>
                  <a:srgbClr val="000000"/>
                </a:solidFill>
              </a:rPr>
              <a:t>L=5µm works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 Successful channel/halo engineering adequately supports Pitch shrink</a:t>
            </a:r>
            <a:endParaRPr lang="en-US" sz="1600" dirty="0">
              <a:solidFill>
                <a:srgbClr val="000000"/>
              </a:solidFill>
            </a:endParaRPr>
          </a:p>
          <a:p>
            <a:pPr marL="899795" lvl="1" indent="-346075"/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Higher peak field/power degrades impact ionization and gated diode leakage</a:t>
            </a:r>
            <a:endParaRPr lang="en-US" sz="1600" dirty="0">
              <a:solidFill>
                <a:srgbClr val="000000"/>
              </a:solidFill>
            </a:endParaRPr>
          </a:p>
          <a:p>
            <a:pPr marL="899795" lvl="1" indent="-346075"/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TCAD &amp; 1</a:t>
            </a:r>
            <a:r>
              <a:rPr lang="en-US" sz="1600" baseline="30000" dirty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order calculation refute </a:t>
            </a:r>
            <a:r>
              <a:rPr lang="en-US" sz="1600" err="1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1600" baseline="-25000" err="1">
                <a:solidFill>
                  <a:srgbClr val="000000"/>
                </a:solidFill>
                <a:latin typeface="Calibri"/>
                <a:cs typeface="Calibri"/>
              </a:rPr>
              <a:t>ox,eff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or doping effect but suggest endcap fringing field augment gate control</a:t>
            </a:r>
          </a:p>
          <a:p>
            <a:pPr marL="415290" indent="-415290"/>
            <a:r>
              <a:rPr lang="en-US" sz="1600" dirty="0">
                <a:solidFill>
                  <a:srgbClr val="000000"/>
                </a:solidFill>
              </a:rPr>
              <a:t>Technology validation Strategy and Design Collateral alignment</a:t>
            </a:r>
          </a:p>
          <a:p>
            <a:pPr marL="899795" lvl="1" indent="-346075"/>
            <a:r>
              <a:rPr lang="en-US" sz="1600" err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1600" baseline="-25000" err="1">
                <a:solidFill>
                  <a:srgbClr val="000000"/>
                </a:solidFill>
                <a:latin typeface="Calibri"/>
                <a:cs typeface="Calibri"/>
              </a:rPr>
              <a:t>submax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and GISL limited skew</a:t>
            </a:r>
          </a:p>
          <a:p>
            <a:pPr marL="899795" lvl="1" indent="-346075"/>
            <a:r>
              <a:rPr lang="en-US" sz="1600" dirty="0">
                <a:solidFill>
                  <a:srgbClr val="000000"/>
                </a:solidFill>
              </a:rPr>
              <a:t>Inner Junction seeking for ATF-matching (interaction such as delta L can be addressed thru L</a:t>
            </a:r>
            <a:r>
              <a:rPr lang="en-US" sz="1600" baseline="-25000" dirty="0">
                <a:solidFill>
                  <a:srgbClr val="000000"/>
                </a:solidFill>
              </a:rPr>
              <a:t>G</a:t>
            </a:r>
            <a:r>
              <a:rPr lang="en-US" sz="1600" dirty="0">
                <a:solidFill>
                  <a:srgbClr val="000000"/>
                </a:solidFill>
              </a:rPr>
              <a:t> bias/sizing) thru Tip/SD implant  and/or spacer width including 1) Tip doping profile 2) Peak field 3) peak power density</a:t>
            </a:r>
          </a:p>
          <a:p>
            <a:pPr marL="899795" lvl="1" indent="-346075"/>
            <a:r>
              <a:rPr lang="en-US" sz="1600" dirty="0">
                <a:solidFill>
                  <a:srgbClr val="000000"/>
                </a:solidFill>
              </a:rPr>
              <a:t>Explore narrow Z effects</a:t>
            </a:r>
          </a:p>
          <a:p>
            <a:pPr marL="1384935" lvl="2" indent="-276860"/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  <a:sym typeface="Wingdings" pitchFamily="2" charset="2"/>
              </a:rPr>
              <a:t>do we know the linearity of width dependence; how to model it for design </a:t>
            </a:r>
            <a:endParaRPr lang="en-US" sz="1600" dirty="0">
              <a:solidFill>
                <a:srgbClr val="000000"/>
              </a:solidFill>
            </a:endParaRPr>
          </a:p>
          <a:p>
            <a:pPr marL="1384935" lvl="2" indent="-276860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Wingdings" pitchFamily="2" charset="2"/>
              </a:rPr>
              <a:t>Poly warping based on ATF MTS.  But need to explore the latitude and variability/manageability of pillar height</a:t>
            </a:r>
            <a:endParaRPr lang="en-US" sz="1600">
              <a:solidFill>
                <a:srgbClr val="FF0000"/>
              </a:solidFill>
              <a:latin typeface="Calibri"/>
              <a:cs typeface="Calibri"/>
            </a:endParaRPr>
          </a:p>
          <a:p>
            <a:pPr marL="899795" lvl="1" indent="-346075"/>
            <a:r>
              <a:rPr lang="en-US" sz="1600" dirty="0">
                <a:solidFill>
                  <a:srgbClr val="000000"/>
                </a:solidFill>
              </a:rPr>
              <a:t>Should Tox and L</a:t>
            </a:r>
            <a:r>
              <a:rPr lang="en-US" sz="1600" baseline="-25000" dirty="0">
                <a:solidFill>
                  <a:srgbClr val="000000"/>
                </a:solidFill>
              </a:rPr>
              <a:t>G</a:t>
            </a:r>
            <a:r>
              <a:rPr lang="en-US" sz="1600" dirty="0">
                <a:solidFill>
                  <a:srgbClr val="000000"/>
                </a:solidFill>
              </a:rPr>
              <a:t> skew be included in this phase of TD-DE exploration?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 what is the expected outcome for path correction?</a:t>
            </a:r>
            <a:endParaRPr lang="en-US" sz="1600" dirty="0">
              <a:solidFill>
                <a:srgbClr val="000000"/>
              </a:solidFill>
            </a:endParaRPr>
          </a:p>
          <a:p>
            <a:pPr marL="899795" lvl="1" indent="-346075"/>
            <a:endParaRPr lang="en-US" sz="1600" dirty="0">
              <a:solidFill>
                <a:srgbClr val="000000"/>
              </a:solidFill>
            </a:endParaRPr>
          </a:p>
          <a:p>
            <a:pPr marL="899795" lvl="1" indent="-346075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289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F7290-6094-7E44-B50B-EB8B6DA5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992" y="4156247"/>
            <a:ext cx="3492617" cy="1575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9F57C-5871-654B-902E-21F8DCC2E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261"/>
          <a:stretch/>
        </p:blipFill>
        <p:spPr>
          <a:xfrm>
            <a:off x="602302" y="2374230"/>
            <a:ext cx="7155358" cy="1245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1E56C-6DDA-0D48-BD6C-2F83FCB0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5" y="4090478"/>
            <a:ext cx="3347385" cy="1706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4143B1-DD3B-A246-9633-CEDDD74B5D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16" b="47307"/>
          <a:stretch/>
        </p:blipFill>
        <p:spPr>
          <a:xfrm>
            <a:off x="7676609" y="2353884"/>
            <a:ext cx="3429000" cy="126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8BF76-DBB8-8C49-8950-F643F4C8B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609" y="4073309"/>
            <a:ext cx="4062340" cy="195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D60496-4356-6446-95BC-048C8ED1199D}"/>
              </a:ext>
            </a:extLst>
          </p:cNvPr>
          <p:cNvSpPr txBox="1"/>
          <p:nvPr/>
        </p:nvSpPr>
        <p:spPr>
          <a:xfrm>
            <a:off x="857636" y="1762943"/>
            <a:ext cx="286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ATF L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=350nm, 80nm Spacer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7F84E-A041-F249-8936-8B46FBFCB978}"/>
              </a:ext>
            </a:extLst>
          </p:cNvPr>
          <p:cNvSpPr txBox="1"/>
          <p:nvPr/>
        </p:nvSpPr>
        <p:spPr>
          <a:xfrm>
            <a:off x="4603697" y="1762943"/>
            <a:ext cx="30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Exp1: 250nm L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80nm Spacer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98F6D-20EB-1646-A3C1-49D8C8F60D5B}"/>
              </a:ext>
            </a:extLst>
          </p:cNvPr>
          <p:cNvSpPr txBox="1"/>
          <p:nvPr/>
        </p:nvSpPr>
        <p:spPr>
          <a:xfrm>
            <a:off x="8436145" y="1762943"/>
            <a:ext cx="25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Exp2: 250nm L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65nm L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F8533-336A-FB4A-B8FB-54868E3A709C}"/>
              </a:ext>
            </a:extLst>
          </p:cNvPr>
          <p:cNvSpPr txBox="1"/>
          <p:nvPr/>
        </p:nvSpPr>
        <p:spPr>
          <a:xfrm>
            <a:off x="3969740" y="3786915"/>
            <a:ext cx="51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ATF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48279DC-D43C-BA42-88A2-4399069DADB2}"/>
              </a:ext>
            </a:extLst>
          </p:cNvPr>
          <p:cNvSpPr/>
          <p:nvPr/>
        </p:nvSpPr>
        <p:spPr>
          <a:xfrm>
            <a:off x="4419600" y="4013200"/>
            <a:ext cx="1117600" cy="508000"/>
          </a:xfrm>
          <a:custGeom>
            <a:avLst/>
            <a:gdLst>
              <a:gd name="connsiteX0" fmla="*/ 0 w 1117600"/>
              <a:gd name="connsiteY0" fmla="*/ 0 h 508000"/>
              <a:gd name="connsiteX1" fmla="*/ 812800 w 1117600"/>
              <a:gd name="connsiteY1" fmla="*/ 139700 h 508000"/>
              <a:gd name="connsiteX2" fmla="*/ 1117600 w 111760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508000">
                <a:moveTo>
                  <a:pt x="0" y="0"/>
                </a:moveTo>
                <a:cubicBezTo>
                  <a:pt x="313266" y="27516"/>
                  <a:pt x="626533" y="55033"/>
                  <a:pt x="812800" y="139700"/>
                </a:cubicBezTo>
                <a:cubicBezTo>
                  <a:pt x="999067" y="224367"/>
                  <a:pt x="1058333" y="366183"/>
                  <a:pt x="1117600" y="50800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B9275-AEDE-2D4E-8942-1A8A887DC176}"/>
              </a:ext>
            </a:extLst>
          </p:cNvPr>
          <p:cNvSpPr txBox="1"/>
          <p:nvPr/>
        </p:nvSpPr>
        <p:spPr>
          <a:xfrm>
            <a:off x="3901894" y="431875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3FB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5101714-9778-4141-9AEB-BDC268418C87}"/>
              </a:ext>
            </a:extLst>
          </p:cNvPr>
          <p:cNvSpPr/>
          <p:nvPr/>
        </p:nvSpPr>
        <p:spPr>
          <a:xfrm>
            <a:off x="4487446" y="4545037"/>
            <a:ext cx="981908" cy="508000"/>
          </a:xfrm>
          <a:custGeom>
            <a:avLst/>
            <a:gdLst>
              <a:gd name="connsiteX0" fmla="*/ 0 w 1117600"/>
              <a:gd name="connsiteY0" fmla="*/ 0 h 508000"/>
              <a:gd name="connsiteX1" fmla="*/ 812800 w 1117600"/>
              <a:gd name="connsiteY1" fmla="*/ 139700 h 508000"/>
              <a:gd name="connsiteX2" fmla="*/ 1117600 w 111760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508000">
                <a:moveTo>
                  <a:pt x="0" y="0"/>
                </a:moveTo>
                <a:cubicBezTo>
                  <a:pt x="313266" y="27516"/>
                  <a:pt x="626533" y="55033"/>
                  <a:pt x="812800" y="139700"/>
                </a:cubicBezTo>
                <a:cubicBezTo>
                  <a:pt x="999067" y="224367"/>
                  <a:pt x="1058333" y="366183"/>
                  <a:pt x="1117600" y="508000"/>
                </a:cubicBezTo>
              </a:path>
            </a:pathLst>
          </a:custGeom>
          <a:noFill/>
          <a:ln>
            <a:solidFill>
              <a:srgbClr val="73FB79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49F0C53-BA90-884F-AF36-C20AD0BC74CB}"/>
              </a:ext>
            </a:extLst>
          </p:cNvPr>
          <p:cNvSpPr/>
          <p:nvPr/>
        </p:nvSpPr>
        <p:spPr>
          <a:xfrm>
            <a:off x="3060700" y="3962400"/>
            <a:ext cx="965200" cy="571500"/>
          </a:xfrm>
          <a:custGeom>
            <a:avLst/>
            <a:gdLst>
              <a:gd name="connsiteX0" fmla="*/ 965200 w 965200"/>
              <a:gd name="connsiteY0" fmla="*/ 0 h 571500"/>
              <a:gd name="connsiteX1" fmla="*/ 292100 w 965200"/>
              <a:gd name="connsiteY1" fmla="*/ 254000 h 571500"/>
              <a:gd name="connsiteX2" fmla="*/ 0 w 96520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5200" h="571500">
                <a:moveTo>
                  <a:pt x="965200" y="0"/>
                </a:moveTo>
                <a:cubicBezTo>
                  <a:pt x="709083" y="79375"/>
                  <a:pt x="452967" y="158750"/>
                  <a:pt x="292100" y="254000"/>
                </a:cubicBezTo>
                <a:cubicBezTo>
                  <a:pt x="131233" y="349250"/>
                  <a:pt x="65616" y="460375"/>
                  <a:pt x="0" y="57150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D819083-DFEF-534E-ADD3-08DB9D99D998}"/>
              </a:ext>
            </a:extLst>
          </p:cNvPr>
          <p:cNvSpPr/>
          <p:nvPr/>
        </p:nvSpPr>
        <p:spPr>
          <a:xfrm>
            <a:off x="2965957" y="4533900"/>
            <a:ext cx="965200" cy="571500"/>
          </a:xfrm>
          <a:custGeom>
            <a:avLst/>
            <a:gdLst>
              <a:gd name="connsiteX0" fmla="*/ 965200 w 965200"/>
              <a:gd name="connsiteY0" fmla="*/ 0 h 571500"/>
              <a:gd name="connsiteX1" fmla="*/ 292100 w 965200"/>
              <a:gd name="connsiteY1" fmla="*/ 254000 h 571500"/>
              <a:gd name="connsiteX2" fmla="*/ 0 w 96520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5200" h="571500">
                <a:moveTo>
                  <a:pt x="965200" y="0"/>
                </a:moveTo>
                <a:cubicBezTo>
                  <a:pt x="709083" y="79375"/>
                  <a:pt x="452967" y="158750"/>
                  <a:pt x="292100" y="254000"/>
                </a:cubicBezTo>
                <a:cubicBezTo>
                  <a:pt x="131233" y="349250"/>
                  <a:pt x="65616" y="460375"/>
                  <a:pt x="0" y="571500"/>
                </a:cubicBezTo>
              </a:path>
            </a:pathLst>
          </a:custGeom>
          <a:noFill/>
          <a:ln>
            <a:solidFill>
              <a:srgbClr val="73FB79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005E66-6223-9D48-9071-E68C0851C6FC}"/>
              </a:ext>
            </a:extLst>
          </p:cNvPr>
          <p:cNvSpPr txBox="1"/>
          <p:nvPr/>
        </p:nvSpPr>
        <p:spPr>
          <a:xfrm>
            <a:off x="7931015" y="373611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3FB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Exp2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810ED6C-B26E-D74E-8B39-7BC290D6EB9A}"/>
              </a:ext>
            </a:extLst>
          </p:cNvPr>
          <p:cNvSpPr/>
          <p:nvPr/>
        </p:nvSpPr>
        <p:spPr>
          <a:xfrm>
            <a:off x="8516567" y="3962400"/>
            <a:ext cx="981908" cy="508000"/>
          </a:xfrm>
          <a:custGeom>
            <a:avLst/>
            <a:gdLst>
              <a:gd name="connsiteX0" fmla="*/ 0 w 1117600"/>
              <a:gd name="connsiteY0" fmla="*/ 0 h 508000"/>
              <a:gd name="connsiteX1" fmla="*/ 812800 w 1117600"/>
              <a:gd name="connsiteY1" fmla="*/ 139700 h 508000"/>
              <a:gd name="connsiteX2" fmla="*/ 1117600 w 111760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508000">
                <a:moveTo>
                  <a:pt x="0" y="0"/>
                </a:moveTo>
                <a:cubicBezTo>
                  <a:pt x="313266" y="27516"/>
                  <a:pt x="626533" y="55033"/>
                  <a:pt x="812800" y="139700"/>
                </a:cubicBezTo>
                <a:cubicBezTo>
                  <a:pt x="999067" y="224367"/>
                  <a:pt x="1058333" y="366183"/>
                  <a:pt x="1117600" y="508000"/>
                </a:cubicBezTo>
              </a:path>
            </a:pathLst>
          </a:custGeom>
          <a:noFill/>
          <a:ln>
            <a:solidFill>
              <a:srgbClr val="73FB79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36A608-3180-A645-AFF6-2CD49C1C5282}"/>
              </a:ext>
            </a:extLst>
          </p:cNvPr>
          <p:cNvSpPr txBox="1"/>
          <p:nvPr/>
        </p:nvSpPr>
        <p:spPr>
          <a:xfrm>
            <a:off x="9982200" y="50800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Exp1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3B42919-F2DE-8E42-9079-7095CFF8BCD3}"/>
              </a:ext>
            </a:extLst>
          </p:cNvPr>
          <p:cNvSpPr/>
          <p:nvPr/>
        </p:nvSpPr>
        <p:spPr>
          <a:xfrm>
            <a:off x="9258300" y="5003800"/>
            <a:ext cx="660400" cy="254000"/>
          </a:xfrm>
          <a:custGeom>
            <a:avLst/>
            <a:gdLst>
              <a:gd name="connsiteX0" fmla="*/ 660400 w 660400"/>
              <a:gd name="connsiteY0" fmla="*/ 254000 h 254000"/>
              <a:gd name="connsiteX1" fmla="*/ 203200 w 660400"/>
              <a:gd name="connsiteY1" fmla="*/ 190500 h 254000"/>
              <a:gd name="connsiteX2" fmla="*/ 0 w 660400"/>
              <a:gd name="connsiteY2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254000">
                <a:moveTo>
                  <a:pt x="660400" y="254000"/>
                </a:moveTo>
                <a:cubicBezTo>
                  <a:pt x="486833" y="243416"/>
                  <a:pt x="313267" y="232833"/>
                  <a:pt x="203200" y="190500"/>
                </a:cubicBezTo>
                <a:cubicBezTo>
                  <a:pt x="93133" y="148167"/>
                  <a:pt x="46566" y="7408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5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C5BF-DC64-D649-BF85-A8ED5678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sz="3200" dirty="0"/>
              <a:t>Device 2: PHV 6.88/5 for LYS  &amp;  2.64/5 for LXD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52CD0-96A9-B640-9FC1-0B29B2612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11734800" cy="5410200"/>
          </a:xfrm>
        </p:spPr>
        <p:txBody>
          <a:bodyPr/>
          <a:lstStyle/>
          <a:p>
            <a:r>
              <a:rPr lang="en-US" sz="1800" dirty="0"/>
              <a:t>Known: </a:t>
            </a:r>
          </a:p>
          <a:p>
            <a:pPr lvl="1"/>
            <a:r>
              <a:rPr lang="en-US" sz="1800" dirty="0"/>
              <a:t>L=5µm assessment is based on 4.56µm silicon (22nm smaller than target) </a:t>
            </a:r>
          </a:p>
          <a:p>
            <a:pPr lvl="1"/>
            <a:r>
              <a:rPr lang="en-US" sz="1800" dirty="0"/>
              <a:t>The Good: </a:t>
            </a:r>
            <a:r>
              <a:rPr lang="en-US" sz="1800" dirty="0">
                <a:solidFill>
                  <a:srgbClr val="000000"/>
                </a:solidFill>
              </a:rPr>
              <a:t>On and Off for both selected and deselect are within the allowed deviation from the goals (5% slower)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The Bad: </a:t>
            </a:r>
            <a:r>
              <a:rPr lang="en-US" sz="1800" dirty="0" err="1">
                <a:solidFill>
                  <a:srgbClr val="000000"/>
                </a:solidFill>
              </a:rPr>
              <a:t>I</a:t>
            </a:r>
            <a:r>
              <a:rPr lang="en-US" sz="1800" baseline="-25000" dirty="0" err="1">
                <a:solidFill>
                  <a:srgbClr val="000000"/>
                </a:solidFill>
              </a:rPr>
              <a:t>submax</a:t>
            </a:r>
            <a:r>
              <a:rPr lang="en-US" sz="1800" dirty="0">
                <a:solidFill>
                  <a:srgbClr val="000000"/>
                </a:solidFill>
              </a:rPr>
              <a:t> increases, ~10X higher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L1D exhibits no corner thinning;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Unknown: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Validity of DTS particular on leakage (</a:t>
            </a:r>
            <a:r>
              <a:rPr lang="en-US" sz="1800" dirty="0" err="1">
                <a:solidFill>
                  <a:srgbClr val="000000"/>
                </a:solidFill>
              </a:rPr>
              <a:t>I</a:t>
            </a:r>
            <a:r>
              <a:rPr lang="en-US" sz="1800" baseline="-25000" dirty="0" err="1">
                <a:solidFill>
                  <a:srgbClr val="000000"/>
                </a:solidFill>
              </a:rPr>
              <a:t>off</a:t>
            </a:r>
            <a:r>
              <a:rPr lang="en-US" sz="1800" dirty="0">
                <a:solidFill>
                  <a:srgbClr val="000000"/>
                </a:solidFill>
              </a:rPr>
              <a:t> and GIDL/GISL)  and reliability spec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Model and Synopsis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L=5µm works </a:t>
            </a:r>
            <a:r>
              <a:rPr lang="en-US" sz="1800" dirty="0">
                <a:solidFill>
                  <a:srgbClr val="000000"/>
                </a:solidFill>
                <a:sym typeface="Wingdings" pitchFamily="2" charset="2"/>
              </a:rPr>
              <a:t> Successful channel/halo engineering adequately supports Pitch shrink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sym typeface="Wingdings" pitchFamily="2" charset="2"/>
              </a:rPr>
              <a:t>Higher peak field/power degrades impact ionization and gated diode leakage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Technology validation Strategy and Design Collateral alignment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</a:rPr>
              <a:t>I</a:t>
            </a:r>
            <a:r>
              <a:rPr lang="en-US" sz="1800" baseline="-25000" dirty="0" err="1">
                <a:solidFill>
                  <a:srgbClr val="000000"/>
                </a:solidFill>
              </a:rPr>
              <a:t>submax</a:t>
            </a:r>
            <a:r>
              <a:rPr lang="en-US" sz="1800" dirty="0">
                <a:solidFill>
                  <a:srgbClr val="000000"/>
                </a:solidFill>
              </a:rPr>
              <a:t> and GISL limited skew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Inner Junction seeking for ATF-matching (interaction such as delta L can be addressed thru L</a:t>
            </a:r>
            <a:r>
              <a:rPr lang="en-US" sz="1800" baseline="-25000" dirty="0">
                <a:solidFill>
                  <a:srgbClr val="000000"/>
                </a:solidFill>
              </a:rPr>
              <a:t>G</a:t>
            </a:r>
            <a:r>
              <a:rPr lang="en-US" sz="1800" dirty="0">
                <a:solidFill>
                  <a:srgbClr val="000000"/>
                </a:solidFill>
              </a:rPr>
              <a:t> bias/sizing) thru Tip/SD implant  and/or spacer width including 1) Tip doping profile 2) Peak field 3) peak power</a:t>
            </a:r>
            <a:endParaRPr lang="en-US" sz="1315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Narrow Z effects for LXD ?  </a:t>
            </a:r>
            <a:r>
              <a:rPr lang="en-US" sz="1800" dirty="0" err="1">
                <a:solidFill>
                  <a:srgbClr val="000000"/>
                </a:solidFill>
              </a:rPr>
              <a:t>Alos</a:t>
            </a:r>
            <a:r>
              <a:rPr lang="en-US" sz="1800" dirty="0">
                <a:solidFill>
                  <a:srgbClr val="000000"/>
                </a:solidFill>
              </a:rPr>
              <a:t>, how to model it (primitive design collateral questions to compact model and netlist)  ? 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Similar to Device 1, should Tox and L</a:t>
            </a:r>
            <a:r>
              <a:rPr lang="en-US" sz="1800" baseline="-25000" dirty="0">
                <a:solidFill>
                  <a:srgbClr val="000000"/>
                </a:solidFill>
              </a:rPr>
              <a:t>G</a:t>
            </a:r>
            <a:r>
              <a:rPr lang="en-US" sz="1800" dirty="0">
                <a:solidFill>
                  <a:srgbClr val="000000"/>
                </a:solidFill>
              </a:rPr>
              <a:t> skew be included in this phase of TD-DE exploration? </a:t>
            </a:r>
            <a:r>
              <a:rPr lang="en-US" sz="1800" dirty="0">
                <a:solidFill>
                  <a:srgbClr val="000000"/>
                </a:solidFill>
                <a:sym typeface="Wingdings" pitchFamily="2" charset="2"/>
              </a:rPr>
              <a:t> what is the expected outcome for path correction?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554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D9F5FF-0CD4-AB4F-9DAC-FC06A311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Scrach</a:t>
            </a:r>
            <a:r>
              <a:rPr lang="en-US" dirty="0"/>
              <a:t> Pad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FAD81-42D1-B245-84B2-87F97757B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1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DF9FE2-B230-4BF9-8AB7-91835E20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58723"/>
            <a:ext cx="11988800" cy="838200"/>
          </a:xfrm>
        </p:spPr>
        <p:txBody>
          <a:bodyPr>
            <a:normAutofit/>
          </a:bodyPr>
          <a:lstStyle/>
          <a:p>
            <a:r>
              <a:rPr lang="en-US" sz="2800" b="1" dirty="0"/>
              <a:t>1. NHV SSH L250 DoE9 </a:t>
            </a:r>
            <a:r>
              <a:rPr lang="en-US" sz="2800" b="1" dirty="0" err="1"/>
              <a:t>Idlin</a:t>
            </a:r>
            <a:r>
              <a:rPr lang="en-US" sz="2800" b="1" dirty="0"/>
              <a:t> 86uA/um targeting best guess condition</a:t>
            </a:r>
            <a:endParaRPr lang="en-US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EAC4A9-8D4D-41F6-9DB4-3188970CFD58}"/>
              </a:ext>
            </a:extLst>
          </p:cNvPr>
          <p:cNvGraphicFramePr>
            <a:graphicFrameLocks noGrp="1"/>
          </p:cNvGraphicFramePr>
          <p:nvPr/>
        </p:nvGraphicFramePr>
        <p:xfrm>
          <a:off x="310598" y="557075"/>
          <a:ext cx="10591800" cy="914400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>
                      <a16:colId xmlns:a16="http://schemas.microsoft.com/office/drawing/2014/main" val="318807769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008923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26673558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65697703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17402658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7713149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41524108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86230707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068116987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555857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1304117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2339399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535945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420382679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92762066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6777599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Split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NHVSVT_ Dose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SLDD_ Dose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SLDD_ Energy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SSH Halo Dose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SSH Halo energy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DLDD_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DLDD_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DLDD_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Vtgm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IdLin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/um)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IdSat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/um)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Isubmax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/um)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IdOff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/um)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BVdss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35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3.5E+12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2.6E+13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5E+13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1068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3E+12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3E+14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4.0E+13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3E+13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71061"/>
                  </a:ext>
                </a:extLst>
              </a:tr>
              <a:tr h="18288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&lt;1nA/um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23193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CFA6B42-816A-4A9B-9448-FA07A549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98" y="1672444"/>
            <a:ext cx="5766616" cy="201946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81F8C5-6BE2-46D1-B792-D0903AC7A855}"/>
              </a:ext>
            </a:extLst>
          </p:cNvPr>
          <p:cNvCxnSpPr>
            <a:cxnSpLocks/>
          </p:cNvCxnSpPr>
          <p:nvPr/>
        </p:nvCxnSpPr>
        <p:spPr>
          <a:xfrm>
            <a:off x="1325460" y="1808990"/>
            <a:ext cx="662731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8AD02AD-53DF-419B-A006-67C687FE27DF}"/>
              </a:ext>
            </a:extLst>
          </p:cNvPr>
          <p:cNvSpPr txBox="1"/>
          <p:nvPr/>
        </p:nvSpPr>
        <p:spPr>
          <a:xfrm>
            <a:off x="1408591" y="1780780"/>
            <a:ext cx="771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211nm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B0A079-5051-409B-B2BC-08459541E90A}"/>
              </a:ext>
            </a:extLst>
          </p:cNvPr>
          <p:cNvCxnSpPr>
            <a:cxnSpLocks/>
          </p:cNvCxnSpPr>
          <p:nvPr/>
        </p:nvCxnSpPr>
        <p:spPr>
          <a:xfrm>
            <a:off x="4514674" y="1808990"/>
            <a:ext cx="325774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58ABC17-3B84-4AF0-AC4B-7F8CBEFA2EFD}"/>
              </a:ext>
            </a:extLst>
          </p:cNvPr>
          <p:cNvSpPr txBox="1"/>
          <p:nvPr/>
        </p:nvSpPr>
        <p:spPr>
          <a:xfrm>
            <a:off x="4439173" y="1785279"/>
            <a:ext cx="771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100nm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CF9347-91A8-404F-B450-7F8FDB38C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214" y="1640649"/>
            <a:ext cx="5766616" cy="2138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2E69E7-D963-4FA7-854D-654882D3E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382" y="3881465"/>
            <a:ext cx="3492617" cy="157541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49808-7E2B-4FCE-836A-058C3B43F75E}"/>
              </a:ext>
            </a:extLst>
          </p:cNvPr>
          <p:cNvCxnSpPr/>
          <p:nvPr/>
        </p:nvCxnSpPr>
        <p:spPr>
          <a:xfrm>
            <a:off x="10515093" y="3986528"/>
            <a:ext cx="0" cy="6459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B2A05A2-1AD0-47BC-BF47-0A5F2559E28C}"/>
              </a:ext>
            </a:extLst>
          </p:cNvPr>
          <p:cNvSpPr txBox="1"/>
          <p:nvPr/>
        </p:nvSpPr>
        <p:spPr>
          <a:xfrm>
            <a:off x="2699113" y="1538190"/>
            <a:ext cx="1306933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Neo Sans Intel"/>
                <a:cs typeface="Neo Sans Intel"/>
              </a:rPr>
              <a:t>Net doping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F57D25-E7DA-4B6F-BCC5-7A025B531EEA}"/>
              </a:ext>
            </a:extLst>
          </p:cNvPr>
          <p:cNvSpPr txBox="1"/>
          <p:nvPr/>
        </p:nvSpPr>
        <p:spPr>
          <a:xfrm>
            <a:off x="8307055" y="1525233"/>
            <a:ext cx="1306933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tx2"/>
                </a:solidFill>
                <a:latin typeface="Neo Sans Intel"/>
                <a:cs typeface="Neo Sans Intel"/>
              </a:rPr>
              <a:t>Idoff</a:t>
            </a:r>
            <a:r>
              <a:rPr lang="en-US" sz="900" dirty="0">
                <a:solidFill>
                  <a:schemeClr val="tx2"/>
                </a:solidFill>
                <a:latin typeface="Neo Sans Intel"/>
                <a:cs typeface="Neo Sans Intel"/>
              </a:rPr>
              <a:t> current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5C57FF-E92A-4FF2-A921-0860694D4A59}"/>
              </a:ext>
            </a:extLst>
          </p:cNvPr>
          <p:cNvSpPr txBox="1"/>
          <p:nvPr/>
        </p:nvSpPr>
        <p:spPr>
          <a:xfrm>
            <a:off x="1141017" y="3322728"/>
            <a:ext cx="1306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Neo Sans Intel"/>
                <a:cs typeface="Neo Sans Intel"/>
              </a:rPr>
              <a:t>POR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5B5CD1-977B-4731-BD14-081E2C8DDA5D}"/>
              </a:ext>
            </a:extLst>
          </p:cNvPr>
          <p:cNvSpPr txBox="1"/>
          <p:nvPr/>
        </p:nvSpPr>
        <p:spPr>
          <a:xfrm>
            <a:off x="4006046" y="3308206"/>
            <a:ext cx="1306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Neo Sans Intel"/>
                <a:cs typeface="Neo Sans Intel"/>
              </a:rPr>
              <a:t>BG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0062FB-637C-42E4-A4A3-A5F95EEE14D9}"/>
              </a:ext>
            </a:extLst>
          </p:cNvPr>
          <p:cNvSpPr txBox="1"/>
          <p:nvPr/>
        </p:nvSpPr>
        <p:spPr>
          <a:xfrm>
            <a:off x="6986524" y="3331117"/>
            <a:ext cx="1306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Neo Sans Intel"/>
                <a:cs typeface="Neo Sans Intel"/>
              </a:rPr>
              <a:t>POR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654FE0-94BC-46CD-8055-E52E9E2E88D4}"/>
              </a:ext>
            </a:extLst>
          </p:cNvPr>
          <p:cNvSpPr txBox="1"/>
          <p:nvPr/>
        </p:nvSpPr>
        <p:spPr>
          <a:xfrm>
            <a:off x="9851553" y="3316595"/>
            <a:ext cx="1306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Neo Sans Intel"/>
                <a:cs typeface="Neo Sans Intel"/>
              </a:rPr>
              <a:t>BG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D799AD-DF32-41A8-83DD-DCE45315D194}"/>
              </a:ext>
            </a:extLst>
          </p:cNvPr>
          <p:cNvSpPr txBox="1"/>
          <p:nvPr/>
        </p:nvSpPr>
        <p:spPr>
          <a:xfrm>
            <a:off x="10505019" y="4113478"/>
            <a:ext cx="114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tx2"/>
                </a:solidFill>
                <a:latin typeface="Neo Sans Intel"/>
                <a:cs typeface="Neo Sans Intel"/>
              </a:rPr>
              <a:t>Isubmax</a:t>
            </a:r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 </a:t>
            </a:r>
          </a:p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reduction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B29A93F-3866-4B0C-90CA-1DB5B3CE2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9" y="3779006"/>
            <a:ext cx="5170532" cy="1706949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90EE612-F736-4539-BAE2-F7314757EB07}"/>
              </a:ext>
            </a:extLst>
          </p:cNvPr>
          <p:cNvCxnSpPr>
            <a:cxnSpLocks/>
          </p:cNvCxnSpPr>
          <p:nvPr/>
        </p:nvCxnSpPr>
        <p:spPr>
          <a:xfrm>
            <a:off x="3566400" y="3898243"/>
            <a:ext cx="1093112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0FD4EAA-537E-4256-8A5A-39081A3D04C7}"/>
              </a:ext>
            </a:extLst>
          </p:cNvPr>
          <p:cNvSpPr txBox="1"/>
          <p:nvPr/>
        </p:nvSpPr>
        <p:spPr>
          <a:xfrm>
            <a:off x="2062365" y="3773822"/>
            <a:ext cx="117461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Neo Sans Intel"/>
                <a:cs typeface="Neo Sans Intel"/>
              </a:rPr>
              <a:t>Impact ionization @Vg=2.5V&amp;Vd=5V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4E6B5D-D96E-4860-85DA-48A8383049A1}"/>
              </a:ext>
            </a:extLst>
          </p:cNvPr>
          <p:cNvSpPr txBox="1"/>
          <p:nvPr/>
        </p:nvSpPr>
        <p:spPr>
          <a:xfrm>
            <a:off x="616494" y="5130616"/>
            <a:ext cx="1306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Neo Sans Intel"/>
                <a:cs typeface="Neo Sans Intel"/>
              </a:rPr>
              <a:t>POR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494222-7B5D-4A73-97FF-858BB5D92D50}"/>
              </a:ext>
            </a:extLst>
          </p:cNvPr>
          <p:cNvSpPr txBox="1"/>
          <p:nvPr/>
        </p:nvSpPr>
        <p:spPr>
          <a:xfrm>
            <a:off x="3481523" y="5116094"/>
            <a:ext cx="1306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Neo Sans Intel"/>
                <a:cs typeface="Neo Sans Intel"/>
              </a:rPr>
              <a:t>BG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01DB0D-AE2D-418D-9955-36B978371466}"/>
              </a:ext>
            </a:extLst>
          </p:cNvPr>
          <p:cNvSpPr txBox="1"/>
          <p:nvPr/>
        </p:nvSpPr>
        <p:spPr>
          <a:xfrm>
            <a:off x="4002579" y="3886727"/>
            <a:ext cx="1306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Neo Sans Intel"/>
                <a:cs typeface="Neo Sans Intel"/>
              </a:rPr>
              <a:t>Cut line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F10CB79-C4E0-45A5-8287-E045DAEFE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348" y="3897495"/>
            <a:ext cx="3347385" cy="170694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D889A03-22D6-4AFD-9BBA-74E753546556}"/>
              </a:ext>
            </a:extLst>
          </p:cNvPr>
          <p:cNvSpPr txBox="1"/>
          <p:nvPr/>
        </p:nvSpPr>
        <p:spPr>
          <a:xfrm>
            <a:off x="6713961" y="3745850"/>
            <a:ext cx="1306933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Neo Sans Intel"/>
                <a:cs typeface="Neo Sans Intel"/>
              </a:rPr>
              <a:t>Lateral electrical field</a:t>
            </a:r>
          </a:p>
        </p:txBody>
      </p:sp>
      <p:sp>
        <p:nvSpPr>
          <p:cNvPr id="55" name="Content Placeholder 4">
            <a:extLst>
              <a:ext uri="{FF2B5EF4-FFF2-40B4-BE49-F238E27FC236}">
                <a16:creationId xmlns:a16="http://schemas.microsoft.com/office/drawing/2014/main" id="{621B0D75-E3EA-4123-8E48-C01F8AA68922}"/>
              </a:ext>
            </a:extLst>
          </p:cNvPr>
          <p:cNvSpPr txBox="1">
            <a:spLocks/>
          </p:cNvSpPr>
          <p:nvPr/>
        </p:nvSpPr>
        <p:spPr>
          <a:xfrm>
            <a:off x="76597" y="5671627"/>
            <a:ext cx="12115402" cy="73652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Arial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Neo Sans Intel"/>
              </a:defRPr>
            </a:lvl1pPr>
            <a:lvl2pPr marL="300559" indent="-300559" algn="l" defTabSz="609585" rtl="0" eaLnBrk="1" latinLnBrk="0" hangingPunct="1">
              <a:spcBef>
                <a:spcPts val="1067"/>
              </a:spcBef>
              <a:buFont typeface="Wingdings" charset="2"/>
              <a:buChar char="§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Neo Sans Intel Medium"/>
              </a:defRPr>
            </a:lvl2pPr>
            <a:lvl3pPr marL="761981" indent="-304792" algn="l" defTabSz="609585" rtl="0" eaLnBrk="1" latinLnBrk="0" hangingPunct="1">
              <a:spcBef>
                <a:spcPts val="5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Neo Sans Intel"/>
              </a:defRPr>
            </a:lvl3pPr>
            <a:lvl4pPr marL="1293252" indent="-304792" algn="l" defTabSz="609585" rtl="0" eaLnBrk="1" latinLnBrk="0" hangingPunct="1">
              <a:spcBef>
                <a:spcPts val="267"/>
              </a:spcBef>
              <a:buFont typeface="Arial"/>
              <a:buChar char="–"/>
              <a:defRPr sz="2133" kern="1200">
                <a:solidFill>
                  <a:schemeClr val="tx2"/>
                </a:solidFill>
                <a:latin typeface="+mn-lt"/>
                <a:ea typeface="+mn-ea"/>
                <a:cs typeface="Neo Sans Intel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2"/>
                </a:solidFill>
                <a:latin typeface="+mn-lt"/>
                <a:ea typeface="+mn-ea"/>
                <a:cs typeface="Neo Sans Inte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BG condition gives </a:t>
            </a:r>
            <a:r>
              <a:rPr lang="en-US" sz="1600" dirty="0" err="1">
                <a:latin typeface="+mj-lt"/>
              </a:rPr>
              <a:t>Idlin</a:t>
            </a:r>
            <a:r>
              <a:rPr lang="en-US" sz="1600" dirty="0">
                <a:latin typeface="+mj-lt"/>
              </a:rPr>
              <a:t> on target, </a:t>
            </a:r>
            <a:r>
              <a:rPr lang="en-US" sz="1600" dirty="0" err="1">
                <a:latin typeface="+mj-lt"/>
              </a:rPr>
              <a:t>Idoff</a:t>
            </a:r>
            <a:r>
              <a:rPr lang="en-US" sz="1600" dirty="0">
                <a:latin typeface="+mj-lt"/>
              </a:rPr>
              <a:t> within control, better </a:t>
            </a:r>
            <a:r>
              <a:rPr lang="en-US" sz="1600" dirty="0" err="1">
                <a:latin typeface="+mj-lt"/>
              </a:rPr>
              <a:t>Isubmax</a:t>
            </a:r>
            <a:r>
              <a:rPr lang="en-US" sz="1600" dirty="0">
                <a:latin typeface="+mj-lt"/>
              </a:rPr>
              <a:t> and BV than target.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The good BG performance comes from scaled gate length, shallower and heavier SSLDD implant as well as deeper and lighter drain side LDD implant.</a:t>
            </a: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903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CF3C132-4429-48AA-94DE-034362CC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76" y="577151"/>
            <a:ext cx="5124447" cy="1847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BC66A-FBA5-43FC-AD39-F08B4BD1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8800" cy="496956"/>
          </a:xfrm>
        </p:spPr>
        <p:txBody>
          <a:bodyPr>
            <a:normAutofit/>
          </a:bodyPr>
          <a:lstStyle/>
          <a:p>
            <a:r>
              <a:rPr lang="en-US" sz="2400" b="1" dirty="0"/>
              <a:t>2. Thinner spacer impact on </a:t>
            </a:r>
            <a:r>
              <a:rPr lang="en-US" sz="2400" b="1" dirty="0" err="1"/>
              <a:t>Isubmax</a:t>
            </a:r>
            <a:r>
              <a:rPr lang="en-US" sz="2400" b="1" dirty="0"/>
              <a:t> @Vg=2.5V&amp;Vd=5V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E6A2D8-1BD4-48DE-A372-2BEC57388630}"/>
              </a:ext>
            </a:extLst>
          </p:cNvPr>
          <p:cNvCxnSpPr>
            <a:cxnSpLocks/>
          </p:cNvCxnSpPr>
          <p:nvPr/>
        </p:nvCxnSpPr>
        <p:spPr>
          <a:xfrm>
            <a:off x="1117600" y="792780"/>
            <a:ext cx="1926846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EE83B9-ED93-4B42-8E0D-E50F1F79595E}"/>
              </a:ext>
            </a:extLst>
          </p:cNvPr>
          <p:cNvSpPr txBox="1"/>
          <p:nvPr/>
        </p:nvSpPr>
        <p:spPr>
          <a:xfrm>
            <a:off x="203200" y="1467414"/>
            <a:ext cx="74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Doping profile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CB3928-0771-41C3-8BAF-2142B62F05E1}"/>
              </a:ext>
            </a:extLst>
          </p:cNvPr>
          <p:cNvSpPr txBox="1"/>
          <p:nvPr/>
        </p:nvSpPr>
        <p:spPr>
          <a:xfrm>
            <a:off x="1690117" y="296466"/>
            <a:ext cx="1109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Spacer 80nm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2178F4-10DD-4DCA-ABC8-8AEDA6689F17}"/>
              </a:ext>
            </a:extLst>
          </p:cNvPr>
          <p:cNvSpPr txBox="1"/>
          <p:nvPr/>
        </p:nvSpPr>
        <p:spPr>
          <a:xfrm>
            <a:off x="4494277" y="296466"/>
            <a:ext cx="1109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Spacer 65nm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0B8EC26-26F1-4AEA-9545-9BAB12F34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873" y="419576"/>
            <a:ext cx="4138803" cy="18856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5CDD19-6F86-4AEA-A61C-850176E1B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072" y="4435268"/>
            <a:ext cx="4062340" cy="19506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F0EEF9-9D4D-41D5-B21B-6EF0BDCF5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76" y="4568455"/>
            <a:ext cx="5305498" cy="18174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373E2C-B488-452D-AB7F-9C3DC7A89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776" y="2640520"/>
            <a:ext cx="5239018" cy="178984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D4D5097-FF76-4501-BA42-0322F2E79429}"/>
              </a:ext>
            </a:extLst>
          </p:cNvPr>
          <p:cNvSpPr txBox="1"/>
          <p:nvPr/>
        </p:nvSpPr>
        <p:spPr>
          <a:xfrm>
            <a:off x="211457" y="3199190"/>
            <a:ext cx="74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Current path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5C9DF8-5F79-48BC-BB11-86DECFE9AFF1}"/>
              </a:ext>
            </a:extLst>
          </p:cNvPr>
          <p:cNvSpPr txBox="1"/>
          <p:nvPr/>
        </p:nvSpPr>
        <p:spPr>
          <a:xfrm>
            <a:off x="219714" y="5181408"/>
            <a:ext cx="74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Impact ionization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8AF9205-CDED-4B48-A6A3-67F1662DD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0609" y="2387644"/>
            <a:ext cx="4062340" cy="1897679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0C41C43-3B77-4724-9344-EBE9FA3E85A8}"/>
              </a:ext>
            </a:extLst>
          </p:cNvPr>
          <p:cNvCxnSpPr>
            <a:cxnSpLocks/>
          </p:cNvCxnSpPr>
          <p:nvPr/>
        </p:nvCxnSpPr>
        <p:spPr>
          <a:xfrm>
            <a:off x="1174751" y="4685076"/>
            <a:ext cx="1926846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E6FD33D-ED45-4645-83D5-456710E595EC}"/>
              </a:ext>
            </a:extLst>
          </p:cNvPr>
          <p:cNvSpPr txBox="1"/>
          <p:nvPr/>
        </p:nvSpPr>
        <p:spPr>
          <a:xfrm>
            <a:off x="9454896" y="4766388"/>
            <a:ext cx="1005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(+36%)</a:t>
            </a:r>
          </a:p>
        </p:txBody>
      </p:sp>
    </p:spTree>
    <p:extLst>
      <p:ext uri="{BB962C8B-B14F-4D97-AF65-F5344CB8AC3E}">
        <p14:creationId xmlns:p14="http://schemas.microsoft.com/office/powerpoint/2010/main" val="164740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C66A-FBA5-43FC-AD39-F08B4BD1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8800" cy="496956"/>
          </a:xfrm>
        </p:spPr>
        <p:txBody>
          <a:bodyPr>
            <a:normAutofit/>
          </a:bodyPr>
          <a:lstStyle/>
          <a:p>
            <a:r>
              <a:rPr lang="en-US" sz="2400" b="1" dirty="0"/>
              <a:t>3. GISL comparison between ATF L=7 and BWF L=5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80839-E732-4FC4-9D96-F0A57979F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3" y="669840"/>
            <a:ext cx="5056253" cy="1890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7FEF2-B359-45EF-A372-14372842E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33" y="2733203"/>
            <a:ext cx="5121867" cy="191239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3F63F5-8863-4D8F-8CD4-308F9C21DA6B}"/>
              </a:ext>
            </a:extLst>
          </p:cNvPr>
          <p:cNvCxnSpPr>
            <a:cxnSpLocks/>
          </p:cNvCxnSpPr>
          <p:nvPr/>
        </p:nvCxnSpPr>
        <p:spPr>
          <a:xfrm>
            <a:off x="1220471" y="2810556"/>
            <a:ext cx="1926846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3C8E750-F202-4C3B-AC0E-ADC0351428F0}"/>
              </a:ext>
            </a:extLst>
          </p:cNvPr>
          <p:cNvSpPr txBox="1"/>
          <p:nvPr/>
        </p:nvSpPr>
        <p:spPr>
          <a:xfrm>
            <a:off x="0" y="1513134"/>
            <a:ext cx="83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Band2band generation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0C6EF8-643F-4B89-9701-8E3E28A1F159}"/>
              </a:ext>
            </a:extLst>
          </p:cNvPr>
          <p:cNvSpPr txBox="1"/>
          <p:nvPr/>
        </p:nvSpPr>
        <p:spPr>
          <a:xfrm>
            <a:off x="1735837" y="373845"/>
            <a:ext cx="1109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ATF L=7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CF5F9C-A2A6-4568-B8C3-97F89607BCC6}"/>
              </a:ext>
            </a:extLst>
          </p:cNvPr>
          <p:cNvSpPr txBox="1"/>
          <p:nvPr/>
        </p:nvSpPr>
        <p:spPr>
          <a:xfrm>
            <a:off x="4375405" y="342186"/>
            <a:ext cx="1109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BFW L=5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800F55-0392-4A20-99EF-3ECD945F5F2F}"/>
              </a:ext>
            </a:extLst>
          </p:cNvPr>
          <p:cNvSpPr txBox="1"/>
          <p:nvPr/>
        </p:nvSpPr>
        <p:spPr>
          <a:xfrm>
            <a:off x="92585" y="3244910"/>
            <a:ext cx="74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Electrical field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7EC9DF-858E-4E80-9F2E-467331D7267D}"/>
              </a:ext>
            </a:extLst>
          </p:cNvPr>
          <p:cNvCxnSpPr>
            <a:cxnSpLocks/>
          </p:cNvCxnSpPr>
          <p:nvPr/>
        </p:nvCxnSpPr>
        <p:spPr>
          <a:xfrm>
            <a:off x="1135127" y="750108"/>
            <a:ext cx="1926846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CC156D5-55B4-429F-93E2-6B27A95E8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016" y="588407"/>
            <a:ext cx="5463851" cy="2081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FC3C23-F631-446B-8FC9-08E9AF3C9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016" y="2669874"/>
            <a:ext cx="5607982" cy="21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253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93B9F73-683D-844F-91B1-3BF39E8034A8}" vid="{E8E61E6C-B8E2-AA4F-9817-0A333B8453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409</TotalTime>
  <Words>1518</Words>
  <Application>Microsoft Office PowerPoint</Application>
  <PresentationFormat>Widescreen</PresentationFormat>
  <Paragraphs>387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PowerPoint Presentation</vt:lpstr>
      <vt:lpstr>PowerPoint Presentation</vt:lpstr>
      <vt:lpstr>Device 1: NHV SSH 2.64/5</vt:lpstr>
      <vt:lpstr>PowerPoint Presentation</vt:lpstr>
      <vt:lpstr>Device 2: PHV 6.88/5 for LYS  &amp;  2.64/5 for LXD</vt:lpstr>
      <vt:lpstr>Scrach Pad</vt:lpstr>
      <vt:lpstr>1. NHV SSH L250 DoE9 Idlin 86uA/um targeting best guess condition</vt:lpstr>
      <vt:lpstr>2. Thinner spacer impact on Isubmax @Vg=2.5V&amp;Vd=5V</vt:lpstr>
      <vt:lpstr>3. GISL comparison between ATF L=7 and BWF L=5</vt:lpstr>
      <vt:lpstr>4. Source side LDD impact on device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19</cp:revision>
  <dcterms:created xsi:type="dcterms:W3CDTF">2021-02-18T02:48:09Z</dcterms:created>
  <dcterms:modified xsi:type="dcterms:W3CDTF">2021-02-19T00:50:24Z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