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9" r:id="rId5"/>
    <p:sldId id="258" r:id="rId6"/>
    <p:sldId id="2144867327" r:id="rId7"/>
    <p:sldId id="2144867329" r:id="rId8"/>
    <p:sldId id="2144867326" r:id="rId9"/>
    <p:sldId id="2144867325" r:id="rId10"/>
    <p:sldId id="2144867328" r:id="rId11"/>
    <p:sldId id="295" r:id="rId12"/>
    <p:sldId id="296" r:id="rId13"/>
    <p:sldId id="297" r:id="rId14"/>
    <p:sldId id="2144867330" r:id="rId15"/>
    <p:sldId id="262" r:id="rId16"/>
    <p:sldId id="263" r:id="rId1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C80A8F-4765-2140-90CC-03A787F54F01}" v="14" dt="2021-05-20T15:54:43.1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27" autoAdjust="0"/>
    <p:restoredTop sz="94660"/>
  </p:normalViewPr>
  <p:slideViewPr>
    <p:cSldViewPr>
      <p:cViewPr varScale="1">
        <p:scale>
          <a:sx n="119" d="100"/>
          <a:sy n="119" d="100"/>
        </p:scale>
        <p:origin x="304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B1479CA5-9229-CD4F-99A4-FE9EE395EFF6}"/>
    <pc:docChg chg="undo custSel modSld">
      <pc:chgData name="Kau, Derchang" userId="b9148588-e694-4445-9765-2c9aad6149ce" providerId="ADAL" clId="{B1479CA5-9229-CD4F-99A4-FE9EE395EFF6}" dt="2021-05-19T08:33:56.538" v="60"/>
      <pc:docMkLst>
        <pc:docMk/>
      </pc:docMkLst>
      <pc:sldChg chg="addSp delSp modSp mod">
        <pc:chgData name="Kau, Derchang" userId="b9148588-e694-4445-9765-2c9aad6149ce" providerId="ADAL" clId="{B1479CA5-9229-CD4F-99A4-FE9EE395EFF6}" dt="2021-05-19T08:33:56.538" v="60"/>
        <pc:sldMkLst>
          <pc:docMk/>
          <pc:sldMk cId="3634505535" sldId="258"/>
        </pc:sldMkLst>
        <pc:spChg chg="add del mod">
          <ac:chgData name="Kau, Derchang" userId="b9148588-e694-4445-9765-2c9aad6149ce" providerId="ADAL" clId="{B1479CA5-9229-CD4F-99A4-FE9EE395EFF6}" dt="2021-05-19T08:33:11.630" v="57" actId="767"/>
          <ac:spMkLst>
            <pc:docMk/>
            <pc:sldMk cId="3634505535" sldId="258"/>
            <ac:spMk id="6" creationId="{2978275E-BA15-7946-B3C5-7D748C40488C}"/>
          </ac:spMkLst>
        </pc:spChg>
        <pc:graphicFrameChg chg="modGraphic">
          <ac:chgData name="Kau, Derchang" userId="b9148588-e694-4445-9765-2c9aad6149ce" providerId="ADAL" clId="{B1479CA5-9229-CD4F-99A4-FE9EE395EFF6}" dt="2021-05-19T08:29:26.416" v="44" actId="20577"/>
          <ac:graphicFrameMkLst>
            <pc:docMk/>
            <pc:sldMk cId="3634505535" sldId="258"/>
            <ac:graphicFrameMk id="4" creationId="{CC2132EA-2BC2-9645-858F-218E46DBF470}"/>
          </ac:graphicFrameMkLst>
        </pc:graphicFrameChg>
        <pc:graphicFrameChg chg="mod modGraphic">
          <ac:chgData name="Kau, Derchang" userId="b9148588-e694-4445-9765-2c9aad6149ce" providerId="ADAL" clId="{B1479CA5-9229-CD4F-99A4-FE9EE395EFF6}" dt="2021-05-19T08:33:56.538" v="60"/>
          <ac:graphicFrameMkLst>
            <pc:docMk/>
            <pc:sldMk cId="3634505535" sldId="258"/>
            <ac:graphicFrameMk id="5" creationId="{5F05C377-8A98-624B-AD43-94DDB532061D}"/>
          </ac:graphicFrameMkLst>
        </pc:graphicFrameChg>
      </pc:sldChg>
    </pc:docChg>
  </pc:docChgLst>
  <pc:docChgLst>
    <pc:chgData name="Kau, Derchang" userId="b9148588-e694-4445-9765-2c9aad6149ce" providerId="ADAL" clId="{8AC80A8F-4765-2140-90CC-03A787F54F01}"/>
    <pc:docChg chg="undo redo custSel addSld modSld">
      <pc:chgData name="Kau, Derchang" userId="b9148588-e694-4445-9765-2c9aad6149ce" providerId="ADAL" clId="{8AC80A8F-4765-2140-90CC-03A787F54F01}" dt="2021-05-20T15:55:21.044" v="67" actId="20577"/>
      <pc:docMkLst>
        <pc:docMk/>
      </pc:docMkLst>
      <pc:sldChg chg="modSp mod">
        <pc:chgData name="Kau, Derchang" userId="b9148588-e694-4445-9765-2c9aad6149ce" providerId="ADAL" clId="{8AC80A8F-4765-2140-90CC-03A787F54F01}" dt="2021-05-20T15:51:29.472" v="21" actId="20577"/>
        <pc:sldMkLst>
          <pc:docMk/>
          <pc:sldMk cId="3634505535" sldId="258"/>
        </pc:sldMkLst>
        <pc:graphicFrameChg chg="modGraphic">
          <ac:chgData name="Kau, Derchang" userId="b9148588-e694-4445-9765-2c9aad6149ce" providerId="ADAL" clId="{8AC80A8F-4765-2140-90CC-03A787F54F01}" dt="2021-05-20T15:51:29.472" v="21" actId="20577"/>
          <ac:graphicFrameMkLst>
            <pc:docMk/>
            <pc:sldMk cId="3634505535" sldId="258"/>
            <ac:graphicFrameMk id="4" creationId="{CC2132EA-2BC2-9645-858F-218E46DBF470}"/>
          </ac:graphicFrameMkLst>
        </pc:graphicFrameChg>
        <pc:graphicFrameChg chg="mod modGraphic">
          <ac:chgData name="Kau, Derchang" userId="b9148588-e694-4445-9765-2c9aad6149ce" providerId="ADAL" clId="{8AC80A8F-4765-2140-90CC-03A787F54F01}" dt="2021-05-20T15:51:15.659" v="20" actId="572"/>
          <ac:graphicFrameMkLst>
            <pc:docMk/>
            <pc:sldMk cId="3634505535" sldId="258"/>
            <ac:graphicFrameMk id="5" creationId="{5F05C377-8A98-624B-AD43-94DDB532061D}"/>
          </ac:graphicFrameMkLst>
        </pc:graphicFrameChg>
      </pc:sldChg>
      <pc:sldChg chg="add">
        <pc:chgData name="Kau, Derchang" userId="b9148588-e694-4445-9765-2c9aad6149ce" providerId="ADAL" clId="{8AC80A8F-4765-2140-90CC-03A787F54F01}" dt="2021-05-20T15:52:34.557" v="22"/>
        <pc:sldMkLst>
          <pc:docMk/>
          <pc:sldMk cId="888971129" sldId="259"/>
        </pc:sldMkLst>
      </pc:sldChg>
      <pc:sldChg chg="modSp mod">
        <pc:chgData name="Kau, Derchang" userId="b9148588-e694-4445-9765-2c9aad6149ce" providerId="ADAL" clId="{8AC80A8F-4765-2140-90CC-03A787F54F01}" dt="2021-05-20T15:55:21.044" v="67" actId="20577"/>
        <pc:sldMkLst>
          <pc:docMk/>
          <pc:sldMk cId="733831270" sldId="2144867327"/>
        </pc:sldMkLst>
        <pc:spChg chg="mod">
          <ac:chgData name="Kau, Derchang" userId="b9148588-e694-4445-9765-2c9aad6149ce" providerId="ADAL" clId="{8AC80A8F-4765-2140-90CC-03A787F54F01}" dt="2021-05-20T15:55:21.044" v="67" actId="20577"/>
          <ac:spMkLst>
            <pc:docMk/>
            <pc:sldMk cId="733831270" sldId="2144867327"/>
            <ac:spMk id="3" creationId="{A412BFC5-A5EE-4E4B-809A-7A9BD1AC70B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92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706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  <p:sldLayoutId id="2147483675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413A-9858-470A-8E0B-DDCD4C10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" y="76201"/>
            <a:ext cx="12047621" cy="617621"/>
          </a:xfrm>
        </p:spPr>
        <p:txBody>
          <a:bodyPr/>
          <a:lstStyle/>
          <a:p>
            <a:r>
              <a:rPr lang="en-US" sz="3600" dirty="0"/>
              <a:t>AR Update:  Identify Checkpoint for MLC Decision Point(s)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F9571-732C-4542-9DFB-1C2625EA9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693821"/>
            <a:ext cx="11871158" cy="5779167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300" dirty="0"/>
              <a:t>Understand controlling &amp; engineering intermediate PM state, without disturb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Success Criteria including assumption and model for a working mid state (one model)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Validate of mid state physically (</a:t>
            </a:r>
            <a:r>
              <a:rPr lang="el-GR" sz="1300" dirty="0"/>
              <a:t>α</a:t>
            </a:r>
            <a:r>
              <a:rPr lang="en-US" sz="1300" dirty="0"/>
              <a:t>SD</a:t>
            </a:r>
            <a:r>
              <a:rPr lang="el-GR" sz="1300" dirty="0"/>
              <a:t>α</a:t>
            </a:r>
            <a:r>
              <a:rPr lang="en-US" sz="1300" dirty="0"/>
              <a:t>PM) </a:t>
            </a:r>
            <a:r>
              <a:rPr lang="en-US" sz="1300" dirty="0">
                <a:solidFill>
                  <a:srgbClr val="C00000"/>
                </a:solidFill>
              </a:rPr>
              <a:t>– data collected, analysis pending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Defining success criteria of ‘amorphous’, ‘nucleation’ and ‘growth’ distribution </a:t>
            </a:r>
            <a:r>
              <a:rPr lang="en-US" sz="1300" dirty="0">
                <a:solidFill>
                  <a:srgbClr val="C00000"/>
                </a:solidFill>
              </a:rPr>
              <a:t>– not start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Model Validation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Components of variance quantified </a:t>
            </a:r>
            <a:r>
              <a:rPr lang="en-US" sz="1300" dirty="0">
                <a:solidFill>
                  <a:srgbClr val="C00000"/>
                </a:solidFill>
              </a:rPr>
              <a:t>– partially done, question raised on “initial state”, </a:t>
            </a:r>
            <a:r>
              <a:rPr lang="en-US" sz="1300" dirty="0" err="1">
                <a:solidFill>
                  <a:srgbClr val="C00000"/>
                </a:solidFill>
              </a:rPr>
              <a:t>ie</a:t>
            </a:r>
            <a:r>
              <a:rPr lang="en-US" sz="1300" dirty="0">
                <a:solidFill>
                  <a:srgbClr val="C00000"/>
                </a:solidFill>
              </a:rPr>
              <a:t>. is mid state amorphous PM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Understand source of within bit (trial to trial) sigma </a:t>
            </a:r>
            <a:r>
              <a:rPr lang="en-US" sz="1300" dirty="0">
                <a:solidFill>
                  <a:srgbClr val="C00000"/>
                </a:solidFill>
              </a:rPr>
              <a:t>– Same above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How to control (process/device)? </a:t>
            </a:r>
            <a:r>
              <a:rPr lang="en-US" sz="1300" dirty="0">
                <a:solidFill>
                  <a:srgbClr val="C00000"/>
                </a:solidFill>
              </a:rPr>
              <a:t>– Not Start, likely need silicon experiment on composition and corresponding interface (lamina and seal)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What is impact of scaling? 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Amorphous, nucleation and growth distribution of scaled cell meeting success criteria </a:t>
            </a:r>
            <a:r>
              <a:rPr lang="en-US" sz="1300" dirty="0">
                <a:solidFill>
                  <a:srgbClr val="C00000"/>
                </a:solidFill>
              </a:rPr>
              <a:t>– Not start, plan to use ATF silicon in Q4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Scaling projection for array operation </a:t>
            </a:r>
            <a:r>
              <a:rPr lang="en-US" sz="1300" dirty="0">
                <a:solidFill>
                  <a:srgbClr val="C00000"/>
                </a:solidFill>
              </a:rPr>
              <a:t>– Not start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300" dirty="0"/>
              <a:t>Understand controlling &amp; engineering non-phase change state 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Paper models articulated with assumptions </a:t>
            </a:r>
            <a:r>
              <a:rPr lang="en-US" sz="1300" dirty="0">
                <a:solidFill>
                  <a:srgbClr val="C00000"/>
                </a:solidFill>
              </a:rPr>
              <a:t>– WIP; Two speculated  “interfacial” models with physical abstract yet to be quantified.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Model validation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TTT Fingerprint </a:t>
            </a:r>
            <a:r>
              <a:rPr lang="en-US" sz="1300" dirty="0">
                <a:solidFill>
                  <a:srgbClr val="C00000"/>
                </a:solidFill>
              </a:rPr>
              <a:t>– </a:t>
            </a:r>
            <a:r>
              <a:rPr lang="en-US" sz="1300" dirty="0" err="1">
                <a:solidFill>
                  <a:srgbClr val="C00000"/>
                </a:solidFill>
              </a:rPr>
              <a:t>wip</a:t>
            </a:r>
            <a:r>
              <a:rPr lang="en-US" sz="1300" dirty="0">
                <a:solidFill>
                  <a:srgbClr val="C00000"/>
                </a:solidFill>
              </a:rPr>
              <a:t>; &lt;10% of NPC bits available after pulse, most of mid-state bits exhibit partial crystalline behavior; no POR SD on single-</a:t>
            </a:r>
            <a:r>
              <a:rPr lang="en-US" sz="1300" dirty="0" err="1">
                <a:solidFill>
                  <a:srgbClr val="C00000"/>
                </a:solidFill>
              </a:rPr>
              <a:t>chal</a:t>
            </a:r>
            <a:r>
              <a:rPr lang="en-US" sz="1300" dirty="0">
                <a:solidFill>
                  <a:srgbClr val="C00000"/>
                </a:solidFill>
              </a:rPr>
              <a:t> </a:t>
            </a:r>
            <a:r>
              <a:rPr lang="en-US" sz="1300" dirty="0" err="1">
                <a:solidFill>
                  <a:srgbClr val="C00000"/>
                </a:solidFill>
              </a:rPr>
              <a:t>si</a:t>
            </a:r>
            <a:endParaRPr lang="el-GR" sz="1300" dirty="0">
              <a:solidFill>
                <a:srgbClr val="C00000"/>
              </a:solidFill>
            </a:endParaRP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Empirical models segmentation for the source of memory window </a:t>
            </a:r>
            <a:r>
              <a:rPr lang="en-US" sz="1300" dirty="0">
                <a:solidFill>
                  <a:srgbClr val="C00000"/>
                </a:solidFill>
              </a:rPr>
              <a:t>–  not start, PFA vs. TTT planned (may compete with Lab resources)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300" dirty="0"/>
              <a:t>Reliability such as retention, disturb and cycling endurance </a:t>
            </a:r>
            <a:r>
              <a:rPr lang="en-US" sz="1300" dirty="0">
                <a:solidFill>
                  <a:srgbClr val="C00000"/>
                </a:solidFill>
              </a:rPr>
              <a:t>– Not start, use exiting S26 and SC silicon in hand </a:t>
            </a:r>
          </a:p>
          <a:p>
            <a:pPr marL="1426761" lvl="2" indent="-457200" algn="just">
              <a:spcBef>
                <a:spcPts val="0"/>
              </a:spcBef>
            </a:pPr>
            <a:r>
              <a:rPr lang="en-US" sz="1300" dirty="0"/>
              <a:t>Physical models &amp; validation </a:t>
            </a:r>
            <a:r>
              <a:rPr lang="en-US" sz="1300" dirty="0">
                <a:solidFill>
                  <a:srgbClr val="C00000"/>
                </a:solidFill>
              </a:rPr>
              <a:t>– not start, S26 based SD experiment segmentation (material composition and thickness variation, single </a:t>
            </a:r>
            <a:r>
              <a:rPr lang="en-US" sz="1300" dirty="0" err="1">
                <a:solidFill>
                  <a:srgbClr val="C00000"/>
                </a:solidFill>
              </a:rPr>
              <a:t>chal</a:t>
            </a:r>
            <a:r>
              <a:rPr lang="en-US" sz="1300" dirty="0">
                <a:solidFill>
                  <a:srgbClr val="C00000"/>
                </a:solidFill>
              </a:rPr>
              <a:t> preferred) for ∆VT tuning and sigma tightening.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What is impact of scaling </a:t>
            </a:r>
            <a:r>
              <a:rPr lang="en-US" sz="1300" dirty="0">
                <a:solidFill>
                  <a:srgbClr val="C00000"/>
                </a:solidFill>
              </a:rPr>
              <a:t>– not start, ATF based full stack and single </a:t>
            </a:r>
            <a:r>
              <a:rPr lang="en-US" sz="1300" dirty="0" err="1">
                <a:solidFill>
                  <a:srgbClr val="C00000"/>
                </a:solidFill>
              </a:rPr>
              <a:t>chal</a:t>
            </a:r>
            <a:r>
              <a:rPr lang="en-US" sz="1300" dirty="0">
                <a:solidFill>
                  <a:srgbClr val="C00000"/>
                </a:solidFill>
              </a:rPr>
              <a:t> experiment on SD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300" dirty="0"/>
              <a:t>Required to answer basic questions/understanding and/or convince black-box can be controlled </a:t>
            </a:r>
            <a:r>
              <a:rPr lang="en-US" sz="1300" b="0" dirty="0">
                <a:solidFill>
                  <a:srgbClr val="C00000"/>
                </a:solidFill>
              </a:rPr>
              <a:t>– some started, </a:t>
            </a:r>
            <a:r>
              <a:rPr lang="en-US" sz="1300" b="0" dirty="0" err="1">
                <a:solidFill>
                  <a:srgbClr val="C00000"/>
                </a:solidFill>
              </a:rPr>
              <a:t>wip</a:t>
            </a:r>
            <a:r>
              <a:rPr lang="en-US" sz="1300" b="0" dirty="0">
                <a:solidFill>
                  <a:srgbClr val="C00000"/>
                </a:solidFill>
              </a:rPr>
              <a:t>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300" dirty="0"/>
              <a:t>Study Plan</a:t>
            </a:r>
          </a:p>
          <a:p>
            <a:pPr marL="941981" lvl="1" indent="-457200"/>
            <a:r>
              <a:rPr lang="en-US" sz="1300" dirty="0"/>
              <a:t>Resource(s) allocated with this as primary job </a:t>
            </a:r>
            <a:r>
              <a:rPr lang="en-US" sz="1300" dirty="0">
                <a:solidFill>
                  <a:srgbClr val="C00000"/>
                </a:solidFill>
              </a:rPr>
              <a:t>– Fuga 33% + team Hemant (to be finalized, 100% expected).   Process resources </a:t>
            </a:r>
            <a:r>
              <a:rPr lang="en-US" sz="1300" dirty="0" err="1">
                <a:solidFill>
                  <a:srgbClr val="C00000"/>
                </a:solidFill>
              </a:rPr>
              <a:t>ZBB’d</a:t>
            </a:r>
            <a:r>
              <a:rPr lang="en-US" sz="1300" dirty="0">
                <a:solidFill>
                  <a:srgbClr val="C00000"/>
                </a:solidFill>
              </a:rPr>
              <a:t> until ATF gate lifted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Study Plan in place (DK + Resource) </a:t>
            </a:r>
            <a:r>
              <a:rPr lang="en-US" sz="1300" dirty="0">
                <a:solidFill>
                  <a:srgbClr val="C00000"/>
                </a:solidFill>
              </a:rPr>
              <a:t>– Fuga owns it.  We are 75% complete; revising study plan of Engineering amorphous PM states.</a:t>
            </a:r>
            <a:endParaRPr lang="en-US" sz="1300" dirty="0"/>
          </a:p>
          <a:p>
            <a:pPr marL="941981" lvl="1" indent="-457200">
              <a:spcBef>
                <a:spcPts val="0"/>
              </a:spcBef>
            </a:pPr>
            <a:r>
              <a:rPr lang="en-US" sz="1300" dirty="0"/>
              <a:t>Scope contained (resources/silicon) until above questions answered – </a:t>
            </a:r>
            <a:r>
              <a:rPr lang="en-US" sz="1300" dirty="0">
                <a:solidFill>
                  <a:srgbClr val="C00000"/>
                </a:solidFill>
              </a:rPr>
              <a:t>Yes with RTD process constraint management kicked in (</a:t>
            </a:r>
            <a:r>
              <a:rPr lang="en-US" sz="1300" dirty="0" err="1">
                <a:solidFill>
                  <a:srgbClr val="C00000"/>
                </a:solidFill>
              </a:rPr>
              <a:t>ie</a:t>
            </a:r>
            <a:r>
              <a:rPr lang="en-US" sz="1300" dirty="0">
                <a:solidFill>
                  <a:srgbClr val="C00000"/>
                </a:solidFill>
              </a:rPr>
              <a:t>. no ATF SC flow and experiment).</a:t>
            </a:r>
            <a:r>
              <a:rPr lang="en-US" sz="1300" dirty="0"/>
              <a:t>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300" dirty="0"/>
              <a:t>Strategic goal: EOY step up / down </a:t>
            </a:r>
            <a:r>
              <a:rPr lang="en-US" sz="1300" b="0" dirty="0">
                <a:solidFill>
                  <a:srgbClr val="C00000"/>
                </a:solidFill>
              </a:rPr>
              <a:t>– no visibility today.   Will know in a couple week team reengaged. 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endParaRPr lang="en-US" sz="1300" dirty="0"/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endParaRPr lang="en-US" sz="13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888971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47E9BE8-2637-4F50-B8B2-B96938158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173" y="969715"/>
            <a:ext cx="4915586" cy="484890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34233DD-C358-4D43-AB17-34E1AA8C975C}"/>
              </a:ext>
            </a:extLst>
          </p:cNvPr>
          <p:cNvSpPr/>
          <p:nvPr/>
        </p:nvSpPr>
        <p:spPr>
          <a:xfrm>
            <a:off x="5495109" y="2682240"/>
            <a:ext cx="357051" cy="147174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1857AD-ACBC-47F8-8D23-8B8002987494}"/>
              </a:ext>
            </a:extLst>
          </p:cNvPr>
          <p:cNvSpPr txBox="1"/>
          <p:nvPr/>
        </p:nvSpPr>
        <p:spPr>
          <a:xfrm>
            <a:off x="5301800" y="5242558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42B7C31-1EEC-4ED5-8947-B4575392B921}"/>
              </a:ext>
            </a:extLst>
          </p:cNvPr>
          <p:cNvCxnSpPr>
            <a:cxnSpLocks/>
          </p:cNvCxnSpPr>
          <p:nvPr/>
        </p:nvCxnSpPr>
        <p:spPr>
          <a:xfrm>
            <a:off x="5509084" y="2029095"/>
            <a:ext cx="0" cy="31786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B960ECD-CA4D-4DF7-BC9D-659F917BF320}"/>
              </a:ext>
            </a:extLst>
          </p:cNvPr>
          <p:cNvSpPr txBox="1"/>
          <p:nvPr/>
        </p:nvSpPr>
        <p:spPr>
          <a:xfrm>
            <a:off x="4794081" y="5264178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1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00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DE31B0-AE37-411C-825B-7C32D36AA6D8}"/>
              </a:ext>
            </a:extLst>
          </p:cNvPr>
          <p:cNvCxnSpPr>
            <a:cxnSpLocks/>
          </p:cNvCxnSpPr>
          <p:nvPr/>
        </p:nvCxnSpPr>
        <p:spPr>
          <a:xfrm>
            <a:off x="4964801" y="5085805"/>
            <a:ext cx="0" cy="14250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2AB385A-85E2-4D37-8678-80B77C431377}"/>
              </a:ext>
            </a:extLst>
          </p:cNvPr>
          <p:cNvSpPr txBox="1"/>
          <p:nvPr/>
        </p:nvSpPr>
        <p:spPr>
          <a:xfrm>
            <a:off x="3668248" y="5242558"/>
            <a:ext cx="22762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12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FD2D44-2635-4569-8400-49C79AFAB846}"/>
              </a:ext>
            </a:extLst>
          </p:cNvPr>
          <p:cNvCxnSpPr>
            <a:cxnSpLocks/>
          </p:cNvCxnSpPr>
          <p:nvPr/>
        </p:nvCxnSpPr>
        <p:spPr>
          <a:xfrm>
            <a:off x="3802207" y="5079224"/>
            <a:ext cx="0" cy="14250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24B95C7-992F-4836-B147-83C5DE4D44ED}"/>
              </a:ext>
            </a:extLst>
          </p:cNvPr>
          <p:cNvSpPr txBox="1"/>
          <p:nvPr/>
        </p:nvSpPr>
        <p:spPr>
          <a:xfrm>
            <a:off x="1369880" y="1927757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200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A406796-5DF1-4AA7-B29F-CC4B59C52580}"/>
              </a:ext>
            </a:extLst>
          </p:cNvPr>
          <p:cNvCxnSpPr>
            <a:cxnSpLocks/>
          </p:cNvCxnSpPr>
          <p:nvPr/>
        </p:nvCxnSpPr>
        <p:spPr>
          <a:xfrm flipH="1">
            <a:off x="1728738" y="2033450"/>
            <a:ext cx="378034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72B83D-F23D-445E-A65C-728057964FDF}"/>
              </a:ext>
            </a:extLst>
          </p:cNvPr>
          <p:cNvCxnSpPr>
            <a:cxnSpLocks/>
          </p:cNvCxnSpPr>
          <p:nvPr/>
        </p:nvCxnSpPr>
        <p:spPr>
          <a:xfrm flipH="1">
            <a:off x="1728738" y="2468878"/>
            <a:ext cx="11665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0A517EE-466A-4D30-ABCB-29B886E43C34}"/>
              </a:ext>
            </a:extLst>
          </p:cNvPr>
          <p:cNvSpPr txBox="1"/>
          <p:nvPr/>
        </p:nvSpPr>
        <p:spPr>
          <a:xfrm>
            <a:off x="1341024" y="2345767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100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F531A88-E6F7-4FA5-9A61-443383C8BD59}"/>
              </a:ext>
            </a:extLst>
          </p:cNvPr>
          <p:cNvCxnSpPr>
            <a:cxnSpLocks/>
          </p:cNvCxnSpPr>
          <p:nvPr/>
        </p:nvCxnSpPr>
        <p:spPr>
          <a:xfrm flipH="1">
            <a:off x="1740880" y="2468878"/>
            <a:ext cx="378034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A66F06-CEF5-4073-B29D-448EDC583540}"/>
              </a:ext>
            </a:extLst>
          </p:cNvPr>
          <p:cNvCxnSpPr>
            <a:cxnSpLocks/>
          </p:cNvCxnSpPr>
          <p:nvPr/>
        </p:nvCxnSpPr>
        <p:spPr>
          <a:xfrm flipH="1">
            <a:off x="1728738" y="4106087"/>
            <a:ext cx="378034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4A8CE08-3CA8-41E9-94C5-0B8483113F6B}"/>
              </a:ext>
            </a:extLst>
          </p:cNvPr>
          <p:cNvCxnSpPr>
            <a:cxnSpLocks/>
          </p:cNvCxnSpPr>
          <p:nvPr/>
        </p:nvCxnSpPr>
        <p:spPr>
          <a:xfrm>
            <a:off x="4964801" y="2033450"/>
            <a:ext cx="0" cy="31786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088AD6A-F32C-42C9-8189-A65FEF99FA1D}"/>
              </a:ext>
            </a:extLst>
          </p:cNvPr>
          <p:cNvCxnSpPr>
            <a:cxnSpLocks/>
          </p:cNvCxnSpPr>
          <p:nvPr/>
        </p:nvCxnSpPr>
        <p:spPr>
          <a:xfrm>
            <a:off x="3802206" y="2033450"/>
            <a:ext cx="0" cy="31786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D70EB546-BD4B-4676-AEC4-8BE7D21BB4B4}"/>
              </a:ext>
            </a:extLst>
          </p:cNvPr>
          <p:cNvSpPr/>
          <p:nvPr/>
        </p:nvSpPr>
        <p:spPr>
          <a:xfrm>
            <a:off x="3802207" y="2468877"/>
            <a:ext cx="1162593" cy="1627561"/>
          </a:xfrm>
          <a:prstGeom prst="rect">
            <a:avLst/>
          </a:prstGeom>
          <a:solidFill>
            <a:srgbClr val="00B050">
              <a:alpha val="4902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3718DEF-0AA8-4768-9BF7-021CBFB70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523" y="1013514"/>
            <a:ext cx="5010849" cy="5096586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052C18B-0493-48EA-92A9-D11D95157EF5}"/>
              </a:ext>
            </a:extLst>
          </p:cNvPr>
          <p:cNvSpPr txBox="1"/>
          <p:nvPr/>
        </p:nvSpPr>
        <p:spPr>
          <a:xfrm>
            <a:off x="6721627" y="1991880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200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4F727B5-1A4B-4172-9B4F-339A9138E11D}"/>
              </a:ext>
            </a:extLst>
          </p:cNvPr>
          <p:cNvCxnSpPr>
            <a:cxnSpLocks/>
          </p:cNvCxnSpPr>
          <p:nvPr/>
        </p:nvCxnSpPr>
        <p:spPr>
          <a:xfrm flipH="1">
            <a:off x="7080485" y="2097573"/>
            <a:ext cx="378034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257211A-FB92-4DED-8D85-F790528759A3}"/>
              </a:ext>
            </a:extLst>
          </p:cNvPr>
          <p:cNvCxnSpPr>
            <a:cxnSpLocks/>
          </p:cNvCxnSpPr>
          <p:nvPr/>
        </p:nvCxnSpPr>
        <p:spPr>
          <a:xfrm flipH="1">
            <a:off x="7080485" y="2533001"/>
            <a:ext cx="11665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6B438BE-A3E1-4378-99A5-2D59CEDA5D5E}"/>
              </a:ext>
            </a:extLst>
          </p:cNvPr>
          <p:cNvSpPr txBox="1"/>
          <p:nvPr/>
        </p:nvSpPr>
        <p:spPr>
          <a:xfrm>
            <a:off x="6692771" y="2409890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100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B0B682B-19A9-413B-B52A-15C412A93813}"/>
              </a:ext>
            </a:extLst>
          </p:cNvPr>
          <p:cNvCxnSpPr>
            <a:cxnSpLocks/>
          </p:cNvCxnSpPr>
          <p:nvPr/>
        </p:nvCxnSpPr>
        <p:spPr>
          <a:xfrm flipH="1">
            <a:off x="7092627" y="2533001"/>
            <a:ext cx="378034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0D9A7174-616F-4EA4-BC6A-FB583EE0490F}"/>
              </a:ext>
            </a:extLst>
          </p:cNvPr>
          <p:cNvSpPr/>
          <p:nvPr/>
        </p:nvSpPr>
        <p:spPr>
          <a:xfrm>
            <a:off x="10831559" y="2756416"/>
            <a:ext cx="357051" cy="147174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113E5E1-1BB1-463F-B8F8-4E08E8B01C19}"/>
              </a:ext>
            </a:extLst>
          </p:cNvPr>
          <p:cNvSpPr/>
          <p:nvPr/>
        </p:nvSpPr>
        <p:spPr>
          <a:xfrm>
            <a:off x="9138657" y="2543053"/>
            <a:ext cx="1176569" cy="1641565"/>
          </a:xfrm>
          <a:prstGeom prst="rect">
            <a:avLst/>
          </a:prstGeom>
          <a:solidFill>
            <a:srgbClr val="00B050">
              <a:alpha val="4902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9044CF3-97A6-46B9-A8E0-7AF6A1F9F6CD}"/>
              </a:ext>
            </a:extLst>
          </p:cNvPr>
          <p:cNvCxnSpPr>
            <a:cxnSpLocks/>
          </p:cNvCxnSpPr>
          <p:nvPr/>
        </p:nvCxnSpPr>
        <p:spPr>
          <a:xfrm flipH="1">
            <a:off x="7080485" y="4184620"/>
            <a:ext cx="378034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5BDFE11B-ED7C-47B5-9F37-763F875D8B8E}"/>
              </a:ext>
            </a:extLst>
          </p:cNvPr>
          <p:cNvSpPr txBox="1"/>
          <p:nvPr/>
        </p:nvSpPr>
        <p:spPr>
          <a:xfrm>
            <a:off x="307766" y="317007"/>
            <a:ext cx="6527428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342900" indent="-342900" defTabSz="243833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X – Provided targets</a:t>
            </a:r>
          </a:p>
          <a:p>
            <a:pPr marL="342900" indent="-342900" defTabSz="243833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Missing targets in intermediate W/L region (shaded in green)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1592EF2-3C7C-48A1-9505-9906C8627D83}"/>
              </a:ext>
            </a:extLst>
          </p:cNvPr>
          <p:cNvSpPr txBox="1"/>
          <p:nvPr/>
        </p:nvSpPr>
        <p:spPr>
          <a:xfrm>
            <a:off x="5447943" y="1914838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2F28F12-B7DD-4204-BF3A-E26227FADB53}"/>
              </a:ext>
            </a:extLst>
          </p:cNvPr>
          <p:cNvSpPr txBox="1"/>
          <p:nvPr/>
        </p:nvSpPr>
        <p:spPr>
          <a:xfrm>
            <a:off x="3734079" y="1900693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ECF856E-88EC-4746-BCBE-9876561D17CC}"/>
              </a:ext>
            </a:extLst>
          </p:cNvPr>
          <p:cNvSpPr txBox="1"/>
          <p:nvPr/>
        </p:nvSpPr>
        <p:spPr>
          <a:xfrm>
            <a:off x="3596187" y="1901633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DE5AD99-E2B5-4BEA-AE73-C3EABC2E9AD4}"/>
              </a:ext>
            </a:extLst>
          </p:cNvPr>
          <p:cNvSpPr txBox="1"/>
          <p:nvPr/>
        </p:nvSpPr>
        <p:spPr>
          <a:xfrm>
            <a:off x="5453742" y="3984751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6E84BF1-F260-4F1E-B6B7-01B3860CA07F}"/>
              </a:ext>
            </a:extLst>
          </p:cNvPr>
          <p:cNvSpPr txBox="1"/>
          <p:nvPr/>
        </p:nvSpPr>
        <p:spPr>
          <a:xfrm>
            <a:off x="3739878" y="3970606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8838835-9559-4E4E-A169-F77E2A52A6B6}"/>
              </a:ext>
            </a:extLst>
          </p:cNvPr>
          <p:cNvSpPr txBox="1"/>
          <p:nvPr/>
        </p:nvSpPr>
        <p:spPr>
          <a:xfrm>
            <a:off x="3601986" y="3971546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2B7732E-4271-4EC2-BC95-22806AA3C7DF}"/>
              </a:ext>
            </a:extLst>
          </p:cNvPr>
          <p:cNvSpPr txBox="1"/>
          <p:nvPr/>
        </p:nvSpPr>
        <p:spPr>
          <a:xfrm>
            <a:off x="10792703" y="1988642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ABDBF77-A3AF-452A-82F6-3E4BA775EA17}"/>
              </a:ext>
            </a:extLst>
          </p:cNvPr>
          <p:cNvSpPr txBox="1"/>
          <p:nvPr/>
        </p:nvSpPr>
        <p:spPr>
          <a:xfrm>
            <a:off x="9078839" y="1974497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F8C184B-5A83-495E-BCCD-1AF6C4F93114}"/>
              </a:ext>
            </a:extLst>
          </p:cNvPr>
          <p:cNvSpPr txBox="1"/>
          <p:nvPr/>
        </p:nvSpPr>
        <p:spPr>
          <a:xfrm>
            <a:off x="8940947" y="1975437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D4D443A-901F-443B-B6C9-A3BA7FB0241D}"/>
              </a:ext>
            </a:extLst>
          </p:cNvPr>
          <p:cNvSpPr txBox="1"/>
          <p:nvPr/>
        </p:nvSpPr>
        <p:spPr>
          <a:xfrm>
            <a:off x="10792703" y="4069674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6C7C10-BCC4-41AD-8598-2B77E4BC249B}"/>
              </a:ext>
            </a:extLst>
          </p:cNvPr>
          <p:cNvSpPr txBox="1"/>
          <p:nvPr/>
        </p:nvSpPr>
        <p:spPr>
          <a:xfrm>
            <a:off x="9078839" y="4055529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1A35498-3DF5-4C24-952A-FB29A5D582E8}"/>
              </a:ext>
            </a:extLst>
          </p:cNvPr>
          <p:cNvSpPr txBox="1"/>
          <p:nvPr/>
        </p:nvSpPr>
        <p:spPr>
          <a:xfrm>
            <a:off x="8940947" y="4056469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7294C90-A278-4146-A1F1-010F53A520FE}"/>
              </a:ext>
            </a:extLst>
          </p:cNvPr>
          <p:cNvSpPr txBox="1"/>
          <p:nvPr/>
        </p:nvSpPr>
        <p:spPr>
          <a:xfrm>
            <a:off x="9074098" y="4509285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7CC9FB0-15EE-4D63-B693-973E23EDA44C}"/>
              </a:ext>
            </a:extLst>
          </p:cNvPr>
          <p:cNvSpPr txBox="1"/>
          <p:nvPr/>
        </p:nvSpPr>
        <p:spPr>
          <a:xfrm>
            <a:off x="8444660" y="3706191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FF769DC-D649-4E07-BF62-8202A42A830E}"/>
              </a:ext>
            </a:extLst>
          </p:cNvPr>
          <p:cNvSpPr txBox="1"/>
          <p:nvPr/>
        </p:nvSpPr>
        <p:spPr>
          <a:xfrm>
            <a:off x="8439777" y="4204019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9B5402F-C0F9-40DA-8122-6312C9EE9B2E}"/>
              </a:ext>
            </a:extLst>
          </p:cNvPr>
          <p:cNvSpPr txBox="1"/>
          <p:nvPr/>
        </p:nvSpPr>
        <p:spPr>
          <a:xfrm>
            <a:off x="2194933" y="4870315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7275A97-F7C2-46F5-BD1C-D1B669975F1D}"/>
              </a:ext>
            </a:extLst>
          </p:cNvPr>
          <p:cNvSpPr txBox="1"/>
          <p:nvPr/>
        </p:nvSpPr>
        <p:spPr>
          <a:xfrm>
            <a:off x="3493782" y="4645473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401FB7C-1640-43E5-9964-DF88B56D94AE}"/>
              </a:ext>
            </a:extLst>
          </p:cNvPr>
          <p:cNvSpPr txBox="1"/>
          <p:nvPr/>
        </p:nvSpPr>
        <p:spPr>
          <a:xfrm>
            <a:off x="3496134" y="4115737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8FBB246-6AE8-4246-897B-468A5517B791}"/>
              </a:ext>
            </a:extLst>
          </p:cNvPr>
          <p:cNvSpPr txBox="1"/>
          <p:nvPr/>
        </p:nvSpPr>
        <p:spPr>
          <a:xfrm>
            <a:off x="3490618" y="3792125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D632047-241E-4A45-B0D0-47102B6CE31A}"/>
              </a:ext>
            </a:extLst>
          </p:cNvPr>
          <p:cNvSpPr txBox="1"/>
          <p:nvPr/>
        </p:nvSpPr>
        <p:spPr>
          <a:xfrm>
            <a:off x="3503352" y="3485236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21B7BCD-27BF-4667-A388-978C184AC48D}"/>
              </a:ext>
            </a:extLst>
          </p:cNvPr>
          <p:cNvSpPr txBox="1"/>
          <p:nvPr/>
        </p:nvSpPr>
        <p:spPr>
          <a:xfrm>
            <a:off x="3685380" y="4853758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3D57BFA-3A53-401B-88C7-478028E85A4A}"/>
              </a:ext>
            </a:extLst>
          </p:cNvPr>
          <p:cNvSpPr txBox="1"/>
          <p:nvPr/>
        </p:nvSpPr>
        <p:spPr>
          <a:xfrm>
            <a:off x="3676059" y="4632395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5E9AF75-069C-446C-B5C2-A66ED1968D01}"/>
              </a:ext>
            </a:extLst>
          </p:cNvPr>
          <p:cNvSpPr/>
          <p:nvPr/>
        </p:nvSpPr>
        <p:spPr>
          <a:xfrm>
            <a:off x="8887291" y="4847037"/>
            <a:ext cx="2041667" cy="23876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D4FCDB1-4BCE-4BBC-AC64-D847C039CE1B}"/>
              </a:ext>
            </a:extLst>
          </p:cNvPr>
          <p:cNvSpPr txBox="1"/>
          <p:nvPr/>
        </p:nvSpPr>
        <p:spPr>
          <a:xfrm>
            <a:off x="3586828" y="4641104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8A92C0D-8267-4CF3-8C76-21EF7F205335}"/>
              </a:ext>
            </a:extLst>
          </p:cNvPr>
          <p:cNvSpPr txBox="1"/>
          <p:nvPr/>
        </p:nvSpPr>
        <p:spPr>
          <a:xfrm>
            <a:off x="3744585" y="4435072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E2BB2B-CF61-4725-BB71-5707D388D7D7}"/>
              </a:ext>
            </a:extLst>
          </p:cNvPr>
          <p:cNvSpPr txBox="1"/>
          <p:nvPr/>
        </p:nvSpPr>
        <p:spPr>
          <a:xfrm>
            <a:off x="10638250" y="5316734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F0D6F68-81E1-4437-A9B0-1423462403FC}"/>
              </a:ext>
            </a:extLst>
          </p:cNvPr>
          <p:cNvSpPr txBox="1"/>
          <p:nvPr/>
        </p:nvSpPr>
        <p:spPr>
          <a:xfrm>
            <a:off x="10130531" y="5338354"/>
            <a:ext cx="3414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1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00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2F7D57A-2322-484E-B9A7-B39709A7DB2D}"/>
              </a:ext>
            </a:extLst>
          </p:cNvPr>
          <p:cNvCxnSpPr>
            <a:cxnSpLocks/>
          </p:cNvCxnSpPr>
          <p:nvPr/>
        </p:nvCxnSpPr>
        <p:spPr>
          <a:xfrm>
            <a:off x="10301251" y="5159981"/>
            <a:ext cx="0" cy="14250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4A6EF12C-2CE9-433E-86C1-7BDF980F1601}"/>
              </a:ext>
            </a:extLst>
          </p:cNvPr>
          <p:cNvSpPr txBox="1"/>
          <p:nvPr/>
        </p:nvSpPr>
        <p:spPr>
          <a:xfrm>
            <a:off x="9004698" y="5316734"/>
            <a:ext cx="22762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2"/>
                </a:solidFill>
              </a:rPr>
              <a:t>12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C5BE890-7F74-4440-9650-50E7FFAAB452}"/>
              </a:ext>
            </a:extLst>
          </p:cNvPr>
          <p:cNvCxnSpPr>
            <a:cxnSpLocks/>
          </p:cNvCxnSpPr>
          <p:nvPr/>
        </p:nvCxnSpPr>
        <p:spPr>
          <a:xfrm>
            <a:off x="9138657" y="5153400"/>
            <a:ext cx="0" cy="14250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D497D452-CF3E-416D-B9B9-8F45C959ED68}"/>
              </a:ext>
            </a:extLst>
          </p:cNvPr>
          <p:cNvSpPr txBox="1"/>
          <p:nvPr/>
        </p:nvSpPr>
        <p:spPr>
          <a:xfrm>
            <a:off x="8954433" y="4747205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6246CE8-D159-4D69-AA0F-3A71DA6C6218}"/>
              </a:ext>
            </a:extLst>
          </p:cNvPr>
          <p:cNvSpPr txBox="1"/>
          <p:nvPr/>
        </p:nvSpPr>
        <p:spPr>
          <a:xfrm>
            <a:off x="8809882" y="4753379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B6580BF-6824-4C95-9275-57FF1454679F}"/>
              </a:ext>
            </a:extLst>
          </p:cNvPr>
          <p:cNvSpPr txBox="1"/>
          <p:nvPr/>
        </p:nvSpPr>
        <p:spPr>
          <a:xfrm>
            <a:off x="8823570" y="4961505"/>
            <a:ext cx="136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0000"/>
                </a:solidFill>
              </a:rPr>
              <a:t>X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Helvetica Neue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406637A-F788-48E8-80EB-FEB5EC26CA12}"/>
              </a:ext>
            </a:extLst>
          </p:cNvPr>
          <p:cNvCxnSpPr>
            <a:cxnSpLocks/>
          </p:cNvCxnSpPr>
          <p:nvPr/>
        </p:nvCxnSpPr>
        <p:spPr>
          <a:xfrm>
            <a:off x="10845534" y="2103271"/>
            <a:ext cx="0" cy="31786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DA38732-67F9-4F6B-B1AD-38E89EE30BA8}"/>
              </a:ext>
            </a:extLst>
          </p:cNvPr>
          <p:cNvCxnSpPr>
            <a:cxnSpLocks/>
          </p:cNvCxnSpPr>
          <p:nvPr/>
        </p:nvCxnSpPr>
        <p:spPr>
          <a:xfrm>
            <a:off x="10301251" y="2107626"/>
            <a:ext cx="0" cy="31786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40B85D2-009D-4460-B86B-B496D13127F3}"/>
              </a:ext>
            </a:extLst>
          </p:cNvPr>
          <p:cNvCxnSpPr>
            <a:cxnSpLocks/>
          </p:cNvCxnSpPr>
          <p:nvPr/>
        </p:nvCxnSpPr>
        <p:spPr>
          <a:xfrm>
            <a:off x="9138656" y="2107626"/>
            <a:ext cx="0" cy="31786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Action Button: Forward or Next 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A2ADA4E-8F6B-2C4A-8E18-795B3A87A06E}"/>
              </a:ext>
            </a:extLst>
          </p:cNvPr>
          <p:cNvSpPr/>
          <p:nvPr/>
        </p:nvSpPr>
        <p:spPr>
          <a:xfrm>
            <a:off x="10831559" y="457200"/>
            <a:ext cx="750841" cy="762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4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30EC-D0E2-0549-BF73-9895CBD31D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ATF A0 Postmortem (WIP)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B97634-12DA-CD46-980C-98EDCFE88C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Courtesy of </a:t>
            </a:r>
            <a:r>
              <a:rPr lang="en-US" dirty="0" err="1"/>
              <a:t>Erv</a:t>
            </a:r>
            <a:r>
              <a:rPr lang="en-US" dirty="0"/>
              <a:t> Hill</a:t>
            </a:r>
          </a:p>
        </p:txBody>
      </p:sp>
    </p:spTree>
    <p:extLst>
      <p:ext uri="{BB962C8B-B14F-4D97-AF65-F5344CB8AC3E}">
        <p14:creationId xmlns:p14="http://schemas.microsoft.com/office/powerpoint/2010/main" val="2441906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A9BE-7574-47FA-868C-B7A74CFE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 did we get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683E9-B53E-4BB2-9EE8-D1B7247451F6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Model release at ATF Rev 1was done with knowledge that FEOL flow was undergoing significant change</a:t>
            </a:r>
          </a:p>
          <a:p>
            <a:r>
              <a:rPr lang="en-US" dirty="0"/>
              <a:t>Closest silicon to end state was partial flow change, model was judged based on that silicon</a:t>
            </a:r>
          </a:p>
          <a:p>
            <a:pPr lvl="1"/>
            <a:r>
              <a:rPr lang="en-US" dirty="0"/>
              <a:t>Vt, </a:t>
            </a:r>
            <a:r>
              <a:rPr lang="en-US" dirty="0" err="1"/>
              <a:t>Idsat</a:t>
            </a:r>
            <a:r>
              <a:rPr lang="en-US" dirty="0"/>
              <a:t>, </a:t>
            </a:r>
            <a:r>
              <a:rPr lang="en-US" dirty="0" err="1"/>
              <a:t>Idlin</a:t>
            </a:r>
            <a:r>
              <a:rPr lang="en-US" dirty="0"/>
              <a:t>, </a:t>
            </a:r>
            <a:r>
              <a:rPr lang="en-US" dirty="0" err="1"/>
              <a:t>Idoff</a:t>
            </a:r>
            <a:r>
              <a:rPr lang="en-US" dirty="0"/>
              <a:t> were captured reasonably well</a:t>
            </a:r>
          </a:p>
          <a:p>
            <a:pPr lvl="1"/>
            <a:r>
              <a:rPr lang="en-US" dirty="0"/>
              <a:t>Body effect was missed</a:t>
            </a:r>
          </a:p>
          <a:p>
            <a:r>
              <a:rPr lang="en-US" dirty="0"/>
              <a:t>Class – Process file model was released with significant amount of engineering judgement with no loop closure when target silicon was available (4-6 weeks post model release)</a:t>
            </a:r>
          </a:p>
          <a:p>
            <a:pPr lvl="1"/>
            <a:r>
              <a:rPr lang="en-US" dirty="0"/>
              <a:t>Total impact was HV and LV models being incorrect</a:t>
            </a:r>
          </a:p>
        </p:txBody>
      </p:sp>
    </p:spTree>
    <p:extLst>
      <p:ext uri="{BB962C8B-B14F-4D97-AF65-F5344CB8AC3E}">
        <p14:creationId xmlns:p14="http://schemas.microsoft.com/office/powerpoint/2010/main" val="280111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63480-659B-4906-B40D-8E622DC7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dirty="0">
                <a:solidFill>
                  <a:schemeClr val="accent2"/>
                </a:solidFill>
              </a:rPr>
              <a:t>How do we avoid in the future? (Green highlight items are new relative to ATF)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65F28-F2F0-48FD-8D48-CF803D7ED535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r>
              <a:rPr lang="en-US" sz="2800" dirty="0"/>
              <a:t>Swimlane review at key milestones in product life cycle</a:t>
            </a:r>
          </a:p>
          <a:p>
            <a:pPr lvl="1"/>
            <a:r>
              <a:rPr lang="en-US" sz="2800" dirty="0"/>
              <a:t>ATF DBR was gated by </a:t>
            </a:r>
            <a:r>
              <a:rPr lang="en-US" sz="2800" dirty="0" err="1"/>
              <a:t>swimlane</a:t>
            </a:r>
            <a:r>
              <a:rPr lang="en-US" sz="2800" dirty="0"/>
              <a:t> review</a:t>
            </a:r>
          </a:p>
          <a:p>
            <a:r>
              <a:rPr lang="en-US" sz="2800" dirty="0"/>
              <a:t>BWF cycle should have </a:t>
            </a:r>
            <a:r>
              <a:rPr lang="en-US" sz="2800" dirty="0" err="1"/>
              <a:t>swimlane</a:t>
            </a:r>
            <a:r>
              <a:rPr lang="en-US" sz="2800" dirty="0"/>
              <a:t> review at the following milestones</a:t>
            </a:r>
          </a:p>
          <a:p>
            <a:pPr lvl="1"/>
            <a:r>
              <a:rPr lang="en-US" sz="2800" dirty="0">
                <a:highlight>
                  <a:srgbClr val="00FF00"/>
                </a:highlight>
              </a:rPr>
              <a:t>Design Start – are we ready to kick this into motion</a:t>
            </a:r>
          </a:p>
          <a:p>
            <a:pPr lvl="1"/>
            <a:r>
              <a:rPr lang="en-US" sz="2800" dirty="0">
                <a:highlight>
                  <a:srgbClr val="00FF00"/>
                </a:highlight>
              </a:rPr>
              <a:t>Rev 1 – is collateral ready? (goal is 80%)</a:t>
            </a:r>
          </a:p>
          <a:p>
            <a:pPr lvl="2"/>
            <a:r>
              <a:rPr lang="en-US" sz="2400" dirty="0">
                <a:highlight>
                  <a:srgbClr val="00FF00"/>
                </a:highlight>
              </a:rPr>
              <a:t>Conscious acceptance of gaps with closure plans</a:t>
            </a:r>
          </a:p>
          <a:p>
            <a:pPr lvl="1"/>
            <a:r>
              <a:rPr lang="en-US" sz="2800" dirty="0">
                <a:highlight>
                  <a:srgbClr val="00FF00"/>
                </a:highlight>
              </a:rPr>
              <a:t>Rev 3 – collateral should be &gt;95%</a:t>
            </a:r>
          </a:p>
          <a:p>
            <a:pPr lvl="1"/>
            <a:r>
              <a:rPr lang="en-US" sz="2800" dirty="0"/>
              <a:t>DBR – same as ATF</a:t>
            </a:r>
          </a:p>
        </p:txBody>
      </p:sp>
    </p:spTree>
    <p:extLst>
      <p:ext uri="{BB962C8B-B14F-4D97-AF65-F5344CB8AC3E}">
        <p14:creationId xmlns:p14="http://schemas.microsoft.com/office/powerpoint/2010/main" val="117542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11049000" cy="457200"/>
          </a:xfrm>
        </p:spPr>
        <p:txBody>
          <a:bodyPr/>
          <a:lstStyle/>
          <a:p>
            <a:r>
              <a:rPr lang="en-US" sz="2400" dirty="0"/>
              <a:t>AR: Publish definitions for collateral naming</a:t>
            </a:r>
            <a:br>
              <a:rPr lang="en-US" sz="2400" dirty="0"/>
            </a:br>
            <a:r>
              <a:rPr lang="en-US" sz="2400" dirty="0"/>
              <a:t>AR: Establish explicit linkages to </a:t>
            </a:r>
            <a:r>
              <a:rPr lang="en-US" sz="2400" dirty="0" err="1"/>
              <a:t>Mase’s</a:t>
            </a:r>
            <a:r>
              <a:rPr lang="en-US" sz="2400" dirty="0"/>
              <a:t> PLC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CC2132EA-2BC2-9645-858F-218E46DBF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270379"/>
              </p:ext>
            </p:extLst>
          </p:nvPr>
        </p:nvGraphicFramePr>
        <p:xfrm>
          <a:off x="304799" y="2667000"/>
          <a:ext cx="11582401" cy="38100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66801">
                  <a:extLst>
                    <a:ext uri="{9D8B030D-6E8A-4147-A177-3AD203B41FA5}">
                      <a16:colId xmlns:a16="http://schemas.microsoft.com/office/drawing/2014/main" val="71760891"/>
                    </a:ext>
                  </a:extLst>
                </a:gridCol>
                <a:gridCol w="1174955">
                  <a:extLst>
                    <a:ext uri="{9D8B030D-6E8A-4147-A177-3AD203B41FA5}">
                      <a16:colId xmlns:a16="http://schemas.microsoft.com/office/drawing/2014/main" val="86999907"/>
                    </a:ext>
                  </a:extLst>
                </a:gridCol>
                <a:gridCol w="9340645">
                  <a:extLst>
                    <a:ext uri="{9D8B030D-6E8A-4147-A177-3AD203B41FA5}">
                      <a16:colId xmlns:a16="http://schemas.microsoft.com/office/drawing/2014/main" val="2791719574"/>
                    </a:ext>
                  </a:extLst>
                </a:gridCol>
              </a:tblGrid>
              <a:tr h="64983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Collateral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Scope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989405631"/>
                  </a:ext>
                </a:extLst>
              </a:tr>
              <a:tr h="286878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ATF &amp; Judgement (Spread sheet)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Analyze ATF design, TC03 &amp; ALF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etest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set DR/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expectations to meet LRP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Investigate simple line/space scaling and alternatives for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augmentation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Two TC03 LCs to validate scaling strategy at “1</a:t>
                      </a:r>
                      <a:r>
                        <a:rPr lang="en-US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principle”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the calibrated TCAD model to generate R0.1 design collateral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Corners (20nm L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sizing window) and skews (±120mV Vt centering) cover assumptions and uncertainties for alignment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63122829"/>
                  </a:ext>
                </a:extLst>
              </a:tr>
              <a:tr h="286878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 0.1.0 ~  Rev 0.5.x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R0.1 corners and skews for circuit function yield assessment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2~3 TC03 LCs for technology capability and realistic worst-case assessment (5 HVTs from disaggregated processed wafers)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union of circuit function yield and technology capability establishes the speculative technology boundary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corresponding TC03 HVTs will be used for reliability assessment and mitigation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 level of DR change from Collateral R0.1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2190449000"/>
                  </a:ext>
                </a:extLst>
              </a:tr>
              <a:tr h="175931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Collateral Development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 0.6.0 ~ 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 0.7.x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TC04 TO/NTI for the integrated P1250 development 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 the end of Q2/21 (10 WNF estimated)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2~3 TC04 LCs for DTS &amp;DR RA/RM and centering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collateral to be generated from TC04, plus engineering judgement, for design execution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3951492686"/>
                  </a:ext>
                </a:extLst>
              </a:tr>
              <a:tr h="175931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 0.8.0 ~ 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 1.0.0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self consistent MTS and DTS/DR is validated by TC04 “yield”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3~4 LCs with ”final white paper” quality demonstrated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Yielding the final design collateral for pre silicon DV; LVS, SIM and DRC gate tape-in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932144002"/>
                  </a:ext>
                </a:extLst>
              </a:tr>
            </a:tbl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F05C377-8A98-624B-AD43-94DDB53206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138525"/>
              </p:ext>
            </p:extLst>
          </p:nvPr>
        </p:nvGraphicFramePr>
        <p:xfrm>
          <a:off x="1333498" y="914400"/>
          <a:ext cx="9525004" cy="1560195"/>
        </p:xfrm>
        <a:graphic>
          <a:graphicData uri="http://schemas.openxmlformats.org/drawingml/2006/table">
            <a:tbl>
              <a:tblPr/>
              <a:tblGrid>
                <a:gridCol w="3023824">
                  <a:extLst>
                    <a:ext uri="{9D8B030D-6E8A-4147-A177-3AD203B41FA5}">
                      <a16:colId xmlns:a16="http://schemas.microsoft.com/office/drawing/2014/main" val="240170991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912786872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2664071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04714566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821172633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13252553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4097879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23573233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2708995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3245744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4851064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2579879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888142307"/>
                    </a:ext>
                  </a:extLst>
                </a:gridCol>
              </a:tblGrid>
              <a:tr h="832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Design Collateral Schedule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55430"/>
                  </a:ext>
                </a:extLst>
              </a:tr>
              <a:tr h="83230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548310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Milestone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735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7000">
                          <a:srgbClr val="C6E0B4"/>
                        </a:gs>
                        <a:gs pos="7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5059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0.1.0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8000">
                          <a:srgbClr val="C6E0B4"/>
                        </a:gs>
                        <a:gs pos="75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430054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 Collateral Development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52000">
                          <a:srgbClr val="C6E0B4"/>
                        </a:gs>
                        <a:gs pos="6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56897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bg1"/>
                        </a:gs>
                        <a:gs pos="21000">
                          <a:schemeClr val="bg1"/>
                        </a:gs>
                        <a:gs pos="43000">
                          <a:srgbClr val="C6E0B4"/>
                        </a:gs>
                        <a:gs pos="100000">
                          <a:srgbClr val="C6E0B4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7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8052-79F0-2D46-983A-C3799035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228600"/>
            <a:ext cx="9982200" cy="838200"/>
          </a:xfrm>
        </p:spPr>
        <p:txBody>
          <a:bodyPr/>
          <a:lstStyle/>
          <a:p>
            <a:pPr marL="522288" indent="-512763" algn="l"/>
            <a:r>
              <a:rPr lang="en-US" sz="2400" dirty="0"/>
              <a:t>AR: Bring back learnings from ATF collateral (went worked well, what didn’t) in order to improve learning for BWF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2BFC5-A5EE-4E4B-809A-7A9BD1AC7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Known Known:</a:t>
            </a:r>
          </a:p>
          <a:p>
            <a:pPr lvl="1"/>
            <a:r>
              <a:rPr lang="en-US" sz="2000" dirty="0"/>
              <a:t>ATF DBR was gated by </a:t>
            </a:r>
            <a:r>
              <a:rPr lang="en-US" sz="2000" dirty="0" err="1"/>
              <a:t>swimlane</a:t>
            </a:r>
            <a:r>
              <a:rPr lang="en-US" sz="2000" dirty="0"/>
              <a:t> review </a:t>
            </a: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Swimlane review at key milestones in product life cycle</a:t>
            </a:r>
          </a:p>
          <a:p>
            <a:pPr lvl="1"/>
            <a:r>
              <a:rPr lang="en-US" sz="2000" dirty="0"/>
              <a:t>Missed critical silicon-based reliability mitigation incorporated with Collateral Rev 0.8 for Design Rev 2</a:t>
            </a:r>
          </a:p>
          <a:p>
            <a:pPr lvl="1"/>
            <a:r>
              <a:rPr lang="en-US" sz="2000" dirty="0">
                <a:hlinkClick r:id="rId2" action="ppaction://hlinksldjump"/>
              </a:rPr>
              <a:t>Rev 0.8 equivalent model was released with significant amount of speculation </a:t>
            </a:r>
            <a:r>
              <a:rPr lang="en-US" sz="2000" dirty="0"/>
              <a:t>with no loop closure before target silicon was available (Is there a Rev 1.0 to gate TI?)</a:t>
            </a:r>
          </a:p>
          <a:p>
            <a:pPr lvl="1"/>
            <a:r>
              <a:rPr lang="en-US" sz="2000" dirty="0"/>
              <a:t>No gate to collateral release – need to establish success picture for Rev 0.6, 0.8 and 1.0</a:t>
            </a:r>
          </a:p>
          <a:p>
            <a:r>
              <a:rPr lang="en-US" sz="2000" dirty="0"/>
              <a:t>Known Unknown:  </a:t>
            </a:r>
          </a:p>
          <a:p>
            <a:pPr lvl="1"/>
            <a:r>
              <a:rPr lang="en-US" sz="2000" dirty="0"/>
              <a:t>We are analyzing the required change incurred via ATF post silicon DV (see </a:t>
            </a:r>
            <a:r>
              <a:rPr lang="en-US" sz="2000" dirty="0">
                <a:hlinkClick r:id="rId3" action="ppaction://hlinksldjump"/>
              </a:rPr>
              <a:t>Santosh’s </a:t>
            </a:r>
            <a:r>
              <a:rPr lang="en-US" sz="2000" dirty="0"/>
              <a:t>analysis on DTS change for ATF stepping)</a:t>
            </a:r>
          </a:p>
          <a:p>
            <a:r>
              <a:rPr lang="en-US" sz="2000" dirty="0"/>
              <a:t>Known good process: </a:t>
            </a:r>
          </a:p>
          <a:p>
            <a:pPr lvl="1"/>
            <a:r>
              <a:rPr lang="en-US" sz="2000" dirty="0"/>
              <a:t>P1250 follows P8x3/P8x4 TD-DE workflow model (TD vs. FPG/WCCG). </a:t>
            </a:r>
          </a:p>
          <a:p>
            <a:pPr lvl="1"/>
            <a:r>
              <a:rPr lang="en-US" sz="2000" dirty="0"/>
              <a:t>Likely to reintroduce </a:t>
            </a:r>
            <a:r>
              <a:rPr lang="en-US" sz="2000" u="sng" dirty="0"/>
              <a:t>A</a:t>
            </a:r>
            <a:r>
              <a:rPr lang="en-US" sz="2000" dirty="0"/>
              <a:t>llowed </a:t>
            </a:r>
            <a:r>
              <a:rPr lang="en-US" sz="2000" u="sng" dirty="0"/>
              <a:t>D</a:t>
            </a:r>
            <a:r>
              <a:rPr lang="en-US" sz="2000" dirty="0"/>
              <a:t>eviation from </a:t>
            </a:r>
            <a:r>
              <a:rPr lang="en-US" sz="2000" u="sng" dirty="0"/>
              <a:t>T</a:t>
            </a:r>
            <a:r>
              <a:rPr lang="en-US" sz="2000" dirty="0"/>
              <a:t>arget (ADT) methodology for Rev 0.8</a:t>
            </a:r>
          </a:p>
        </p:txBody>
      </p:sp>
    </p:spTree>
    <p:extLst>
      <p:ext uri="{BB962C8B-B14F-4D97-AF65-F5344CB8AC3E}">
        <p14:creationId xmlns:p14="http://schemas.microsoft.com/office/powerpoint/2010/main" val="73383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7B71-65C9-A649-AF7A-D6A28411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AR: Add ATF silicon learning line to collateral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6EE6B-A565-E840-B657-E70299074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84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DC24E-C27F-2D47-A4A8-E0400308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Materials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67FBC-BFC3-4F4F-9B54-5006116E32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4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2A7AA034-B957-4650-BD31-FB43E3343D53}"/>
              </a:ext>
            </a:extLst>
          </p:cNvPr>
          <p:cNvCxnSpPr>
            <a:cxnSpLocks/>
          </p:cNvCxnSpPr>
          <p:nvPr/>
        </p:nvCxnSpPr>
        <p:spPr>
          <a:xfrm>
            <a:off x="1478178" y="1253042"/>
            <a:ext cx="1445972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9F164F-A8B1-4C35-89E2-CDF991BBE67E}"/>
              </a:ext>
            </a:extLst>
          </p:cNvPr>
          <p:cNvCxnSpPr>
            <a:cxnSpLocks/>
          </p:cNvCxnSpPr>
          <p:nvPr/>
        </p:nvCxnSpPr>
        <p:spPr>
          <a:xfrm>
            <a:off x="609600" y="1657252"/>
            <a:ext cx="955167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B1486434-A8CA-4AA8-B6D6-9FA6C9C15087}"/>
              </a:ext>
            </a:extLst>
          </p:cNvPr>
          <p:cNvSpPr/>
          <p:nvPr/>
        </p:nvSpPr>
        <p:spPr>
          <a:xfrm>
            <a:off x="4593218" y="1615063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E688E56-BCD3-4C20-80CE-1F5DDF8E6296}"/>
              </a:ext>
            </a:extLst>
          </p:cNvPr>
          <p:cNvSpPr txBox="1"/>
          <p:nvPr/>
        </p:nvSpPr>
        <p:spPr>
          <a:xfrm>
            <a:off x="4407657" y="1431003"/>
            <a:ext cx="466795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A0 TI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CDE8D32-45C9-4B59-B93C-09BE61A6E80C}"/>
              </a:ext>
            </a:extLst>
          </p:cNvPr>
          <p:cNvSpPr/>
          <p:nvPr/>
        </p:nvSpPr>
        <p:spPr>
          <a:xfrm>
            <a:off x="2769391" y="1606255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E696C70-374B-4537-A9F3-77CDDD433FA0}"/>
              </a:ext>
            </a:extLst>
          </p:cNvPr>
          <p:cNvSpPr/>
          <p:nvPr/>
        </p:nvSpPr>
        <p:spPr>
          <a:xfrm>
            <a:off x="3199135" y="3218016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B47360E6-F8D4-45B3-A7F6-0E5F14A93689}"/>
              </a:ext>
            </a:extLst>
          </p:cNvPr>
          <p:cNvSpPr/>
          <p:nvPr/>
        </p:nvSpPr>
        <p:spPr>
          <a:xfrm>
            <a:off x="3545173" y="321980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F8E3CB15-567E-478A-ADBC-6691F3F3F26C}"/>
              </a:ext>
            </a:extLst>
          </p:cNvPr>
          <p:cNvSpPr/>
          <p:nvPr/>
        </p:nvSpPr>
        <p:spPr>
          <a:xfrm>
            <a:off x="3891212" y="3221597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F383B9D-36A8-47B0-9F24-D196CCD507B2}"/>
              </a:ext>
            </a:extLst>
          </p:cNvPr>
          <p:cNvSpPr/>
          <p:nvPr/>
        </p:nvSpPr>
        <p:spPr>
          <a:xfrm>
            <a:off x="4237250" y="3212629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3278F35-325E-4D97-B6BD-B65EFF06E012}"/>
              </a:ext>
            </a:extLst>
          </p:cNvPr>
          <p:cNvSpPr txBox="1"/>
          <p:nvPr/>
        </p:nvSpPr>
        <p:spPr>
          <a:xfrm>
            <a:off x="4080376" y="3026970"/>
            <a:ext cx="362438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EB95AA-665D-4E54-A7C9-8764B5762BBF}"/>
              </a:ext>
            </a:extLst>
          </p:cNvPr>
          <p:cNvSpPr txBox="1"/>
          <p:nvPr/>
        </p:nvSpPr>
        <p:spPr>
          <a:xfrm>
            <a:off x="3757281" y="3023962"/>
            <a:ext cx="333704" cy="23795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E96F708-AA1B-47F8-9FE6-CB784D3242AA}"/>
              </a:ext>
            </a:extLst>
          </p:cNvPr>
          <p:cNvSpPr txBox="1"/>
          <p:nvPr/>
        </p:nvSpPr>
        <p:spPr>
          <a:xfrm>
            <a:off x="3411242" y="3026970"/>
            <a:ext cx="337397" cy="23795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FF61559-29B0-488D-B255-A823EE8EF678}"/>
              </a:ext>
            </a:extLst>
          </p:cNvPr>
          <p:cNvSpPr txBox="1"/>
          <p:nvPr/>
        </p:nvSpPr>
        <p:spPr>
          <a:xfrm>
            <a:off x="3086255" y="3025199"/>
            <a:ext cx="331578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R0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A221F77-0BA5-4490-B38C-BA2FFC0D50D5}"/>
              </a:ext>
            </a:extLst>
          </p:cNvPr>
          <p:cNvSpPr/>
          <p:nvPr/>
        </p:nvSpPr>
        <p:spPr>
          <a:xfrm>
            <a:off x="8364137" y="1607901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496D649-7FCF-4115-86F2-4C471B807609}"/>
              </a:ext>
            </a:extLst>
          </p:cNvPr>
          <p:cNvSpPr txBox="1"/>
          <p:nvPr/>
        </p:nvSpPr>
        <p:spPr>
          <a:xfrm>
            <a:off x="8032704" y="1433574"/>
            <a:ext cx="758541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Media PRQ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819C06-77CE-46FC-A24C-6330E4704820}"/>
              </a:ext>
            </a:extLst>
          </p:cNvPr>
          <p:cNvSpPr txBox="1"/>
          <p:nvPr/>
        </p:nvSpPr>
        <p:spPr>
          <a:xfrm>
            <a:off x="478956" y="1461175"/>
            <a:ext cx="47929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Anchors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846EC1F-A7A6-4F24-A3AE-042481EFD699}"/>
              </a:ext>
            </a:extLst>
          </p:cNvPr>
          <p:cNvSpPr txBox="1"/>
          <p:nvPr/>
        </p:nvSpPr>
        <p:spPr>
          <a:xfrm>
            <a:off x="490927" y="3097423"/>
            <a:ext cx="394339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Design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875263B-10B3-4256-BF4E-559E10AFB042}"/>
              </a:ext>
            </a:extLst>
          </p:cNvPr>
          <p:cNvSpPr/>
          <p:nvPr/>
        </p:nvSpPr>
        <p:spPr>
          <a:xfrm>
            <a:off x="2924150" y="3221331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D5E2896-1F88-4C3E-8818-F9D1F334FE7B}"/>
              </a:ext>
            </a:extLst>
          </p:cNvPr>
          <p:cNvSpPr txBox="1"/>
          <p:nvPr/>
        </p:nvSpPr>
        <p:spPr>
          <a:xfrm>
            <a:off x="2811270" y="3041852"/>
            <a:ext cx="331578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DS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38EB4510-FBF3-4C9D-ADC4-2E327EE422B5}"/>
              </a:ext>
            </a:extLst>
          </p:cNvPr>
          <p:cNvCxnSpPr>
            <a:cxnSpLocks/>
          </p:cNvCxnSpPr>
          <p:nvPr/>
        </p:nvCxnSpPr>
        <p:spPr>
          <a:xfrm>
            <a:off x="1451113" y="3957849"/>
            <a:ext cx="7625303" cy="490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Oval 135">
            <a:extLst>
              <a:ext uri="{FF2B5EF4-FFF2-40B4-BE49-F238E27FC236}">
                <a16:creationId xmlns:a16="http://schemas.microsoft.com/office/drawing/2014/main" id="{56D46FB6-E309-4F90-9B80-7D33EA9609F6}"/>
              </a:ext>
            </a:extLst>
          </p:cNvPr>
          <p:cNvSpPr/>
          <p:nvPr/>
        </p:nvSpPr>
        <p:spPr>
          <a:xfrm>
            <a:off x="4922700" y="3914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59345812-5114-4505-9B63-C4ACDBA767F6}"/>
              </a:ext>
            </a:extLst>
          </p:cNvPr>
          <p:cNvSpPr/>
          <p:nvPr/>
        </p:nvSpPr>
        <p:spPr>
          <a:xfrm>
            <a:off x="6906207" y="3914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10493225-81EC-4D91-BB92-CE7D9E87028B}"/>
              </a:ext>
            </a:extLst>
          </p:cNvPr>
          <p:cNvSpPr/>
          <p:nvPr/>
        </p:nvSpPr>
        <p:spPr>
          <a:xfrm>
            <a:off x="7634067" y="3913422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7F99696-EEF0-417A-B556-7BDB932B013E}"/>
              </a:ext>
            </a:extLst>
          </p:cNvPr>
          <p:cNvSpPr txBox="1"/>
          <p:nvPr/>
        </p:nvSpPr>
        <p:spPr>
          <a:xfrm>
            <a:off x="7462682" y="3711853"/>
            <a:ext cx="4590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LVM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DED4AD6-9DDA-4BAE-837D-E9D178CA3CE1}"/>
              </a:ext>
            </a:extLst>
          </p:cNvPr>
          <p:cNvSpPr txBox="1"/>
          <p:nvPr/>
        </p:nvSpPr>
        <p:spPr>
          <a:xfrm>
            <a:off x="6772347" y="3711853"/>
            <a:ext cx="393956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900"/>
              <a:t>PLS</a:t>
            </a:r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468CA8A6-C937-460F-BBC7-A476ACA6E366}"/>
              </a:ext>
            </a:extLst>
          </p:cNvPr>
          <p:cNvSpPr/>
          <p:nvPr/>
        </p:nvSpPr>
        <p:spPr>
          <a:xfrm>
            <a:off x="5252383" y="3917781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7CE76F3-63DC-4E53-B9F6-6C8DC90F8633}"/>
              </a:ext>
            </a:extLst>
          </p:cNvPr>
          <p:cNvSpPr txBox="1"/>
          <p:nvPr/>
        </p:nvSpPr>
        <p:spPr>
          <a:xfrm>
            <a:off x="484303" y="3785111"/>
            <a:ext cx="7005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Prod Silicon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8FCC0D7-228B-48A1-9715-AD9E46167628}"/>
              </a:ext>
            </a:extLst>
          </p:cNvPr>
          <p:cNvSpPr txBox="1"/>
          <p:nvPr/>
        </p:nvSpPr>
        <p:spPr>
          <a:xfrm>
            <a:off x="4340236" y="3603513"/>
            <a:ext cx="771000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CMOS Functional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ADC426C-4DCD-4021-B858-F961D1CA0F2C}"/>
              </a:ext>
            </a:extLst>
          </p:cNvPr>
          <p:cNvSpPr txBox="1"/>
          <p:nvPr/>
        </p:nvSpPr>
        <p:spPr>
          <a:xfrm>
            <a:off x="5049640" y="3633807"/>
            <a:ext cx="764508" cy="34214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spcBef>
                <a:spcPts val="0"/>
              </a:spcBef>
            </a:pPr>
            <a:r>
              <a:rPr lang="en-US" sz="900"/>
              <a:t>Die </a:t>
            </a:r>
          </a:p>
          <a:p>
            <a:pPr>
              <a:spcBef>
                <a:spcPts val="0"/>
              </a:spcBef>
            </a:pPr>
            <a:r>
              <a:rPr lang="en-US" sz="900"/>
              <a:t>Functional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3D48E34B-96CB-4CFC-8160-294891E823BD}"/>
              </a:ext>
            </a:extLst>
          </p:cNvPr>
          <p:cNvCxnSpPr>
            <a:cxnSpLocks/>
          </p:cNvCxnSpPr>
          <p:nvPr/>
        </p:nvCxnSpPr>
        <p:spPr>
          <a:xfrm>
            <a:off x="1451113" y="3270621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 186">
            <a:extLst>
              <a:ext uri="{FF2B5EF4-FFF2-40B4-BE49-F238E27FC236}">
                <a16:creationId xmlns:a16="http://schemas.microsoft.com/office/drawing/2014/main" id="{D12C38C9-8EB6-490E-9ED0-EBAE1760E18E}"/>
              </a:ext>
            </a:extLst>
          </p:cNvPr>
          <p:cNvSpPr/>
          <p:nvPr/>
        </p:nvSpPr>
        <p:spPr>
          <a:xfrm>
            <a:off x="1441977" y="3224646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E16BBCE-0EEA-4BF7-ACAE-1213B79BB807}"/>
              </a:ext>
            </a:extLst>
          </p:cNvPr>
          <p:cNvSpPr txBox="1"/>
          <p:nvPr/>
        </p:nvSpPr>
        <p:spPr>
          <a:xfrm>
            <a:off x="1271779" y="3045167"/>
            <a:ext cx="388896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PFS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AFB7FBCF-BC16-4DF3-9C7B-ACAE6CCF34B1}"/>
              </a:ext>
            </a:extLst>
          </p:cNvPr>
          <p:cNvCxnSpPr>
            <a:cxnSpLocks/>
          </p:cNvCxnSpPr>
          <p:nvPr/>
        </p:nvCxnSpPr>
        <p:spPr>
          <a:xfrm>
            <a:off x="1451113" y="3620370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>
            <a:extLst>
              <a:ext uri="{FF2B5EF4-FFF2-40B4-BE49-F238E27FC236}">
                <a16:creationId xmlns:a16="http://schemas.microsoft.com/office/drawing/2014/main" id="{174B6487-C045-4AD0-8040-1696F7D6A06D}"/>
              </a:ext>
            </a:extLst>
          </p:cNvPr>
          <p:cNvSpPr txBox="1"/>
          <p:nvPr/>
        </p:nvSpPr>
        <p:spPr>
          <a:xfrm>
            <a:off x="490927" y="3442729"/>
            <a:ext cx="1022716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CSpec</a:t>
            </a:r>
            <a:r>
              <a:rPr lang="en-US" sz="1000">
                <a:solidFill>
                  <a:schemeClr val="tx2"/>
                </a:solidFill>
              </a:rPr>
              <a:t> (</a:t>
            </a:r>
            <a:r>
              <a:rPr lang="en-US" sz="1000" err="1">
                <a:solidFill>
                  <a:schemeClr val="tx2"/>
                </a:solidFill>
              </a:rPr>
              <a:t>inc</a:t>
            </a:r>
            <a:r>
              <a:rPr lang="en-US" sz="1000">
                <a:solidFill>
                  <a:schemeClr val="tx2"/>
                </a:solidFill>
              </a:rPr>
              <a:t> policy)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FD69DE0D-51E8-4C4D-B6D2-1EBAF1FBFD7A}"/>
              </a:ext>
            </a:extLst>
          </p:cNvPr>
          <p:cNvSpPr/>
          <p:nvPr/>
        </p:nvSpPr>
        <p:spPr>
          <a:xfrm>
            <a:off x="4580674" y="3565420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3852B08-EF16-44DF-8380-D359BB9232C3}"/>
              </a:ext>
            </a:extLst>
          </p:cNvPr>
          <p:cNvSpPr txBox="1"/>
          <p:nvPr/>
        </p:nvSpPr>
        <p:spPr>
          <a:xfrm>
            <a:off x="4418099" y="3385941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0.6</a:t>
            </a: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569930E-5D08-4187-81CF-182F3F6D6E89}"/>
              </a:ext>
            </a:extLst>
          </p:cNvPr>
          <p:cNvSpPr/>
          <p:nvPr/>
        </p:nvSpPr>
        <p:spPr>
          <a:xfrm>
            <a:off x="8340967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E26AC90F-7F08-4156-895A-00C4C3AD9CBC}"/>
              </a:ext>
            </a:extLst>
          </p:cNvPr>
          <p:cNvSpPr txBox="1"/>
          <p:nvPr/>
        </p:nvSpPr>
        <p:spPr>
          <a:xfrm>
            <a:off x="8178392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1.0</a:t>
            </a:r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1A10D190-5B5E-4B67-A7F3-DE14AFAB83E0}"/>
              </a:ext>
            </a:extLst>
          </p:cNvPr>
          <p:cNvSpPr/>
          <p:nvPr/>
        </p:nvSpPr>
        <p:spPr>
          <a:xfrm>
            <a:off x="2926430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816DA9EF-CB6D-432B-A90F-60627E6B5A3C}"/>
              </a:ext>
            </a:extLst>
          </p:cNvPr>
          <p:cNvSpPr txBox="1"/>
          <p:nvPr/>
        </p:nvSpPr>
        <p:spPr>
          <a:xfrm>
            <a:off x="2763855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0.0</a:t>
            </a:r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01EB5038-E817-477F-B6FE-2A090C17516D}"/>
              </a:ext>
            </a:extLst>
          </p:cNvPr>
          <p:cNvSpPr/>
          <p:nvPr/>
        </p:nvSpPr>
        <p:spPr>
          <a:xfrm>
            <a:off x="2449383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6CE4962C-29DC-4FCA-A31A-195D43938710}"/>
              </a:ext>
            </a:extLst>
          </p:cNvPr>
          <p:cNvSpPr txBox="1"/>
          <p:nvPr/>
        </p:nvSpPr>
        <p:spPr>
          <a:xfrm>
            <a:off x="2286808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-0.1</a:t>
            </a: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32E0C41F-C872-4740-889B-8036A3105FBB}"/>
              </a:ext>
            </a:extLst>
          </p:cNvPr>
          <p:cNvSpPr/>
          <p:nvPr/>
        </p:nvSpPr>
        <p:spPr>
          <a:xfrm>
            <a:off x="2042350" y="357127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86B1834-F164-40EE-89BE-8426C55D6EBE}"/>
              </a:ext>
            </a:extLst>
          </p:cNvPr>
          <p:cNvSpPr txBox="1"/>
          <p:nvPr/>
        </p:nvSpPr>
        <p:spPr>
          <a:xfrm>
            <a:off x="1879775" y="339179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-0.2</a:t>
            </a: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8D905950-3D86-4A9F-818F-6E8A5F11BDB8}"/>
              </a:ext>
            </a:extLst>
          </p:cNvPr>
          <p:cNvSpPr/>
          <p:nvPr/>
        </p:nvSpPr>
        <p:spPr>
          <a:xfrm>
            <a:off x="1640753" y="3565420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0434593A-C8B2-4BD9-BBAB-D6A99758C3E8}"/>
              </a:ext>
            </a:extLst>
          </p:cNvPr>
          <p:cNvSpPr txBox="1"/>
          <p:nvPr/>
        </p:nvSpPr>
        <p:spPr>
          <a:xfrm>
            <a:off x="1478178" y="3385941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-0.3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FF3FE26A-9A0D-425C-8F1C-D27955AFE653}"/>
              </a:ext>
            </a:extLst>
          </p:cNvPr>
          <p:cNvGrpSpPr/>
          <p:nvPr/>
        </p:nvGrpSpPr>
        <p:grpSpPr>
          <a:xfrm>
            <a:off x="1637190" y="1843739"/>
            <a:ext cx="9036208" cy="255115"/>
            <a:chOff x="1637190" y="3269507"/>
            <a:chExt cx="9036208" cy="255115"/>
          </a:xfrm>
        </p:grpSpPr>
        <p:sp>
          <p:nvSpPr>
            <p:cNvPr id="220" name="Arrow: Right 219">
              <a:extLst>
                <a:ext uri="{FF2B5EF4-FFF2-40B4-BE49-F238E27FC236}">
                  <a16:creationId xmlns:a16="http://schemas.microsoft.com/office/drawing/2014/main" id="{F6F1475D-1395-4E2F-A978-B54ED1421445}"/>
                </a:ext>
              </a:extLst>
            </p:cNvPr>
            <p:cNvSpPr/>
            <p:nvPr/>
          </p:nvSpPr>
          <p:spPr>
            <a:xfrm>
              <a:off x="9242873" y="3269507"/>
              <a:ext cx="1430525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HVM</a:t>
              </a:r>
            </a:p>
          </p:txBody>
        </p:sp>
        <p:sp>
          <p:nvSpPr>
            <p:cNvPr id="221" name="Arrow: Right 220">
              <a:extLst>
                <a:ext uri="{FF2B5EF4-FFF2-40B4-BE49-F238E27FC236}">
                  <a16:creationId xmlns:a16="http://schemas.microsoft.com/office/drawing/2014/main" id="{6484E021-B54C-4457-BC00-9AFAAC5BEE8E}"/>
                </a:ext>
              </a:extLst>
            </p:cNvPr>
            <p:cNvSpPr/>
            <p:nvPr/>
          </p:nvSpPr>
          <p:spPr>
            <a:xfrm>
              <a:off x="8320699" y="3269507"/>
              <a:ext cx="1064600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PROD RAMP</a:t>
              </a:r>
            </a:p>
          </p:txBody>
        </p:sp>
        <p:sp>
          <p:nvSpPr>
            <p:cNvPr id="222" name="Arrow: Right 221">
              <a:extLst>
                <a:ext uri="{FF2B5EF4-FFF2-40B4-BE49-F238E27FC236}">
                  <a16:creationId xmlns:a16="http://schemas.microsoft.com/office/drawing/2014/main" id="{DC0DE5CF-4095-4502-B7FE-4DC30ED50D9E}"/>
                </a:ext>
              </a:extLst>
            </p:cNvPr>
            <p:cNvSpPr/>
            <p:nvPr/>
          </p:nvSpPr>
          <p:spPr>
            <a:xfrm>
              <a:off x="7601527" y="3269507"/>
              <a:ext cx="852926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LVM</a:t>
              </a:r>
            </a:p>
          </p:txBody>
        </p:sp>
        <p:sp>
          <p:nvSpPr>
            <p:cNvPr id="223" name="Arrow: Right 222">
              <a:extLst>
                <a:ext uri="{FF2B5EF4-FFF2-40B4-BE49-F238E27FC236}">
                  <a16:creationId xmlns:a16="http://schemas.microsoft.com/office/drawing/2014/main" id="{D5723D16-EB14-46E7-B47C-D3372FEF45A7}"/>
                </a:ext>
              </a:extLst>
            </p:cNvPr>
            <p:cNvSpPr/>
            <p:nvPr/>
          </p:nvSpPr>
          <p:spPr>
            <a:xfrm>
              <a:off x="6906533" y="3269507"/>
              <a:ext cx="845237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PILOT </a:t>
              </a:r>
              <a:br>
                <a:rPr lang="en-US" sz="800"/>
              </a:br>
              <a:r>
                <a:rPr lang="en-US" sz="800"/>
                <a:t>LINE</a:t>
              </a:r>
            </a:p>
          </p:txBody>
        </p:sp>
        <p:sp>
          <p:nvSpPr>
            <p:cNvPr id="224" name="Arrow: Right 223">
              <a:extLst>
                <a:ext uri="{FF2B5EF4-FFF2-40B4-BE49-F238E27FC236}">
                  <a16:creationId xmlns:a16="http://schemas.microsoft.com/office/drawing/2014/main" id="{EDADF4FE-8D0E-4A71-B8B7-7C967551FCCF}"/>
                </a:ext>
              </a:extLst>
            </p:cNvPr>
            <p:cNvSpPr/>
            <p:nvPr/>
          </p:nvSpPr>
          <p:spPr>
            <a:xfrm>
              <a:off x="2386642" y="3269507"/>
              <a:ext cx="4645957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NTI/NPI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2ECC2DEA-A9FC-420E-BA0C-80CA223D1B1D}"/>
                </a:ext>
              </a:extLst>
            </p:cNvPr>
            <p:cNvSpPr txBox="1"/>
            <p:nvPr/>
          </p:nvSpPr>
          <p:spPr>
            <a:xfrm>
              <a:off x="1637190" y="3294841"/>
              <a:ext cx="707245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en-US" sz="800">
                  <a:solidFill>
                    <a:srgbClr val="0070C0"/>
                  </a:solidFill>
                </a:rPr>
                <a:t>MEDIA FAB</a:t>
              </a: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DFB08CA8-1F01-458F-9123-E28EEB7A80E1}"/>
              </a:ext>
            </a:extLst>
          </p:cNvPr>
          <p:cNvGrpSpPr/>
          <p:nvPr/>
        </p:nvGrpSpPr>
        <p:grpSpPr>
          <a:xfrm>
            <a:off x="4556941" y="2238432"/>
            <a:ext cx="4410246" cy="453218"/>
            <a:chOff x="4556941" y="3664200"/>
            <a:chExt cx="4410246" cy="453218"/>
          </a:xfrm>
        </p:grpSpPr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DD0857AB-FD32-40C3-8A19-E6AB8397623A}"/>
                </a:ext>
              </a:extLst>
            </p:cNvPr>
            <p:cNvGrpSpPr/>
            <p:nvPr/>
          </p:nvGrpSpPr>
          <p:grpSpPr>
            <a:xfrm>
              <a:off x="4556941" y="3664200"/>
              <a:ext cx="4104858" cy="292482"/>
              <a:chOff x="4556941" y="3664200"/>
              <a:chExt cx="4104858" cy="292482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C8B92CE1-D2F9-4449-BB7C-596754A93161}"/>
                  </a:ext>
                </a:extLst>
              </p:cNvPr>
              <p:cNvSpPr txBox="1"/>
              <p:nvPr/>
            </p:nvSpPr>
            <p:spPr>
              <a:xfrm>
                <a:off x="4556941" y="3753100"/>
                <a:ext cx="1367682" cy="203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>
                    <a:solidFill>
                      <a:srgbClr val="0070C0"/>
                    </a:solidFill>
                  </a:rPr>
                  <a:t>Media Sample Milestones</a:t>
                </a:r>
              </a:p>
            </p:txBody>
          </p:sp>
          <p:sp>
            <p:nvSpPr>
              <p:cNvPr id="236" name="Rectangle 235">
                <a:extLst>
                  <a:ext uri="{FF2B5EF4-FFF2-40B4-BE49-F238E27FC236}">
                    <a16:creationId xmlns:a16="http://schemas.microsoft.com/office/drawing/2014/main" id="{66994AAD-7A33-4F9D-920E-25911BB7340B}"/>
                  </a:ext>
                </a:extLst>
              </p:cNvPr>
              <p:cNvSpPr/>
              <p:nvPr/>
            </p:nvSpPr>
            <p:spPr>
              <a:xfrm>
                <a:off x="7829527" y="3804523"/>
                <a:ext cx="619877" cy="1181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ym typeface="Helvetica Neue Medium"/>
                </a:endParaRPr>
              </a:p>
            </p:txBody>
          </p:sp>
          <p:sp>
            <p:nvSpPr>
              <p:cNvPr id="237" name="Arrow: Right 236">
                <a:extLst>
                  <a:ext uri="{FF2B5EF4-FFF2-40B4-BE49-F238E27FC236}">
                    <a16:creationId xmlns:a16="http://schemas.microsoft.com/office/drawing/2014/main" id="{4F95B1C9-C1D0-40FD-AB63-2422F32DB468}"/>
                  </a:ext>
                </a:extLst>
              </p:cNvPr>
              <p:cNvSpPr/>
              <p:nvPr/>
            </p:nvSpPr>
            <p:spPr>
              <a:xfrm>
                <a:off x="7380567" y="3806812"/>
                <a:ext cx="581771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8" name="Arrow: Right 237">
                <a:extLst>
                  <a:ext uri="{FF2B5EF4-FFF2-40B4-BE49-F238E27FC236}">
                    <a16:creationId xmlns:a16="http://schemas.microsoft.com/office/drawing/2014/main" id="{3E885DFD-B498-4DAC-8493-2DA2B55334AF}"/>
                  </a:ext>
                </a:extLst>
              </p:cNvPr>
              <p:cNvSpPr/>
              <p:nvPr/>
            </p:nvSpPr>
            <p:spPr>
              <a:xfrm>
                <a:off x="6872218" y="3806366"/>
                <a:ext cx="587513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9" name="Arrow: Right 238">
                <a:extLst>
                  <a:ext uri="{FF2B5EF4-FFF2-40B4-BE49-F238E27FC236}">
                    <a16:creationId xmlns:a16="http://schemas.microsoft.com/office/drawing/2014/main" id="{3ED61DC4-A78C-4B63-902A-E735412A01FB}"/>
                  </a:ext>
                </a:extLst>
              </p:cNvPr>
              <p:cNvSpPr/>
              <p:nvPr/>
            </p:nvSpPr>
            <p:spPr>
              <a:xfrm>
                <a:off x="6367064" y="3801262"/>
                <a:ext cx="587512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40" name="Arrow: Right 239">
                <a:extLst>
                  <a:ext uri="{FF2B5EF4-FFF2-40B4-BE49-F238E27FC236}">
                    <a16:creationId xmlns:a16="http://schemas.microsoft.com/office/drawing/2014/main" id="{FA33484B-BD2A-4F5B-8063-F439492F4820}"/>
                  </a:ext>
                </a:extLst>
              </p:cNvPr>
              <p:cNvSpPr/>
              <p:nvPr/>
            </p:nvSpPr>
            <p:spPr>
              <a:xfrm>
                <a:off x="5901685" y="3801262"/>
                <a:ext cx="559761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69E19B37-63D9-48D8-9C04-80CCF86E8A4C}"/>
                  </a:ext>
                </a:extLst>
              </p:cNvPr>
              <p:cNvSpPr txBox="1"/>
              <p:nvPr/>
            </p:nvSpPr>
            <p:spPr>
              <a:xfrm>
                <a:off x="6247814" y="3664200"/>
                <a:ext cx="2413985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>
                    <a:solidFill>
                      <a:schemeClr val="accent1"/>
                    </a:solidFill>
                  </a:rPr>
                  <a:t>C-ES0         C-ES1          C-ES2             C-QS            C-PRQ</a:t>
                </a:r>
              </a:p>
            </p:txBody>
          </p:sp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603F4BF9-4BB0-4641-BBFA-217D27F3785B}"/>
                </a:ext>
              </a:extLst>
            </p:cNvPr>
            <p:cNvGrpSpPr/>
            <p:nvPr/>
          </p:nvGrpSpPr>
          <p:grpSpPr>
            <a:xfrm>
              <a:off x="5637893" y="3901974"/>
              <a:ext cx="3329294" cy="215444"/>
              <a:chOff x="5637893" y="3901974"/>
              <a:chExt cx="3329294" cy="215444"/>
            </a:xfrm>
          </p:grpSpPr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DAB32196-B40B-43D2-9B64-FB8D4045E340}"/>
                  </a:ext>
                </a:extLst>
              </p:cNvPr>
              <p:cNvSpPr txBox="1"/>
              <p:nvPr/>
            </p:nvSpPr>
            <p:spPr>
              <a:xfrm>
                <a:off x="5637893" y="3901974"/>
                <a:ext cx="1276311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>
                    <a:solidFill>
                      <a:srgbClr val="0070C0"/>
                    </a:solidFill>
                  </a:rPr>
                  <a:t>Platform Samples Build</a:t>
                </a:r>
              </a:p>
            </p:txBody>
          </p:sp>
          <p:sp>
            <p:nvSpPr>
              <p:cNvPr id="230" name="Arrow: Right 229">
                <a:extLst>
                  <a:ext uri="{FF2B5EF4-FFF2-40B4-BE49-F238E27FC236}">
                    <a16:creationId xmlns:a16="http://schemas.microsoft.com/office/drawing/2014/main" id="{23CCE606-030F-4CB8-8AD2-1483FC244508}"/>
                  </a:ext>
                </a:extLst>
              </p:cNvPr>
              <p:cNvSpPr/>
              <p:nvPr/>
            </p:nvSpPr>
            <p:spPr>
              <a:xfrm>
                <a:off x="8385416" y="3944132"/>
                <a:ext cx="581771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1" name="Arrow: Right 230">
                <a:extLst>
                  <a:ext uri="{FF2B5EF4-FFF2-40B4-BE49-F238E27FC236}">
                    <a16:creationId xmlns:a16="http://schemas.microsoft.com/office/drawing/2014/main" id="{D8579345-A30F-4D0E-AAD2-FA7FAD6770E4}"/>
                  </a:ext>
                </a:extLst>
              </p:cNvPr>
              <p:cNvSpPr/>
              <p:nvPr/>
            </p:nvSpPr>
            <p:spPr>
              <a:xfrm>
                <a:off x="7877067" y="3943645"/>
                <a:ext cx="587513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2" name="Arrow: Right 231">
                <a:extLst>
                  <a:ext uri="{FF2B5EF4-FFF2-40B4-BE49-F238E27FC236}">
                    <a16:creationId xmlns:a16="http://schemas.microsoft.com/office/drawing/2014/main" id="{F139311F-7256-4696-A63F-D13E3C65AAAC}"/>
                  </a:ext>
                </a:extLst>
              </p:cNvPr>
              <p:cNvSpPr/>
              <p:nvPr/>
            </p:nvSpPr>
            <p:spPr>
              <a:xfrm>
                <a:off x="7371913" y="3938071"/>
                <a:ext cx="587512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3" name="Arrow: Right 232">
                <a:extLst>
                  <a:ext uri="{FF2B5EF4-FFF2-40B4-BE49-F238E27FC236}">
                    <a16:creationId xmlns:a16="http://schemas.microsoft.com/office/drawing/2014/main" id="{2553E35C-78E6-4E11-86A0-3FA53FC10B0D}"/>
                  </a:ext>
                </a:extLst>
              </p:cNvPr>
              <p:cNvSpPr/>
              <p:nvPr/>
            </p:nvSpPr>
            <p:spPr>
              <a:xfrm>
                <a:off x="6906534" y="3938071"/>
                <a:ext cx="559761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B3F0D285-B057-4E30-AC73-B36460C71818}"/>
                  </a:ext>
                </a:extLst>
              </p:cNvPr>
              <p:cNvSpPr txBox="1"/>
              <p:nvPr/>
            </p:nvSpPr>
            <p:spPr>
              <a:xfrm>
                <a:off x="6885465" y="3913304"/>
                <a:ext cx="1845304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>
                    <a:solidFill>
                      <a:schemeClr val="bg1"/>
                    </a:solidFill>
                  </a:rPr>
                  <a:t>ES0                 ES1               ES2                QS</a:t>
                </a:r>
              </a:p>
            </p:txBody>
          </p:sp>
        </p:grp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22A0E8-0077-433B-BAAA-65BE09F94966}"/>
              </a:ext>
            </a:extLst>
          </p:cNvPr>
          <p:cNvCxnSpPr>
            <a:cxnSpLocks/>
          </p:cNvCxnSpPr>
          <p:nvPr/>
        </p:nvCxnSpPr>
        <p:spPr>
          <a:xfrm flipH="1">
            <a:off x="4620431" y="899382"/>
            <a:ext cx="21081" cy="5016860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8" name="Oval 247">
            <a:extLst>
              <a:ext uri="{FF2B5EF4-FFF2-40B4-BE49-F238E27FC236}">
                <a16:creationId xmlns:a16="http://schemas.microsoft.com/office/drawing/2014/main" id="{ADE9FDCF-888A-4A73-8039-32A22E6808DA}"/>
              </a:ext>
            </a:extLst>
          </p:cNvPr>
          <p:cNvSpPr/>
          <p:nvPr/>
        </p:nvSpPr>
        <p:spPr>
          <a:xfrm>
            <a:off x="4577590" y="3206249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7A52A4-97F3-473B-9611-B84736C787AD}"/>
              </a:ext>
            </a:extLst>
          </p:cNvPr>
          <p:cNvSpPr txBox="1"/>
          <p:nvPr/>
        </p:nvSpPr>
        <p:spPr>
          <a:xfrm rot="16200000">
            <a:off x="3282508" y="5106530"/>
            <a:ext cx="2422138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Pre-Si </a:t>
            </a:r>
            <a:r>
              <a:rPr lang="en-US" sz="1000">
                <a:solidFill>
                  <a:schemeClr val="bg1"/>
                </a:solidFill>
              </a:rPr>
              <a:t>Validation Complete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6692EA6F-AD25-42BB-B3CE-8BC958B78894}"/>
              </a:ext>
            </a:extLst>
          </p:cNvPr>
          <p:cNvSpPr txBox="1"/>
          <p:nvPr/>
        </p:nvSpPr>
        <p:spPr>
          <a:xfrm rot="16200000">
            <a:off x="1942986" y="4801056"/>
            <a:ext cx="1763303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bg1"/>
                </a:solidFill>
              </a:rPr>
              <a:t>Optane Media Spec Alignment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0A1E56AB-48ED-4F0F-9629-67B2DC053DAD}"/>
              </a:ext>
            </a:extLst>
          </p:cNvPr>
          <p:cNvSpPr txBox="1"/>
          <p:nvPr/>
        </p:nvSpPr>
        <p:spPr>
          <a:xfrm rot="16200000">
            <a:off x="7222786" y="5013374"/>
            <a:ext cx="2106346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</a:t>
            </a: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Mdia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Si </a:t>
            </a:r>
            <a:r>
              <a:rPr lang="en-US" sz="1000">
                <a:solidFill>
                  <a:schemeClr val="bg1"/>
                </a:solidFill>
              </a:rPr>
              <a:t>Validation Complete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9E558BAB-E4B4-413E-AB03-40F966BF8744}"/>
              </a:ext>
            </a:extLst>
          </p:cNvPr>
          <p:cNvCxnSpPr>
            <a:cxnSpLocks/>
          </p:cNvCxnSpPr>
          <p:nvPr/>
        </p:nvCxnSpPr>
        <p:spPr>
          <a:xfrm>
            <a:off x="8387463" y="886403"/>
            <a:ext cx="0" cy="5040091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8316FD05-24A0-4F1F-AC01-1BB86385741A}"/>
              </a:ext>
            </a:extLst>
          </p:cNvPr>
          <p:cNvCxnSpPr>
            <a:cxnSpLocks/>
          </p:cNvCxnSpPr>
          <p:nvPr/>
        </p:nvCxnSpPr>
        <p:spPr>
          <a:xfrm>
            <a:off x="3599361" y="1815522"/>
            <a:ext cx="0" cy="4100720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EE459EB-9413-4EBE-A359-A79B330F60B7}"/>
              </a:ext>
            </a:extLst>
          </p:cNvPr>
          <p:cNvCxnSpPr>
            <a:cxnSpLocks/>
          </p:cNvCxnSpPr>
          <p:nvPr/>
        </p:nvCxnSpPr>
        <p:spPr>
          <a:xfrm>
            <a:off x="2089052" y="1285047"/>
            <a:ext cx="0" cy="463119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CDF7FDD2-1EBB-421D-98FB-FEE4778F3E2E}"/>
              </a:ext>
            </a:extLst>
          </p:cNvPr>
          <p:cNvSpPr txBox="1"/>
          <p:nvPr/>
        </p:nvSpPr>
        <p:spPr>
          <a:xfrm>
            <a:off x="4417219" y="3039926"/>
            <a:ext cx="33479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TI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F55097F-8EA7-4F6A-A772-785B38FDEFAD}"/>
              </a:ext>
            </a:extLst>
          </p:cNvPr>
          <p:cNvCxnSpPr>
            <a:cxnSpLocks/>
          </p:cNvCxnSpPr>
          <p:nvPr/>
        </p:nvCxnSpPr>
        <p:spPr>
          <a:xfrm flipH="1">
            <a:off x="2089052" y="2238432"/>
            <a:ext cx="1510309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5" name="Oval 114">
            <a:extLst>
              <a:ext uri="{FF2B5EF4-FFF2-40B4-BE49-F238E27FC236}">
                <a16:creationId xmlns:a16="http://schemas.microsoft.com/office/drawing/2014/main" id="{78AA6D37-4F04-4E0A-8A3E-48FD2608838F}"/>
              </a:ext>
            </a:extLst>
          </p:cNvPr>
          <p:cNvSpPr/>
          <p:nvPr/>
        </p:nvSpPr>
        <p:spPr>
          <a:xfrm>
            <a:off x="3566510" y="356851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9CB8DC4-0527-4158-AA81-A1A53629BAFC}"/>
              </a:ext>
            </a:extLst>
          </p:cNvPr>
          <p:cNvSpPr txBox="1"/>
          <p:nvPr/>
        </p:nvSpPr>
        <p:spPr>
          <a:xfrm>
            <a:off x="3355388" y="3389035"/>
            <a:ext cx="42398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0.1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53D3ECE9-C770-4CA7-A3BA-B3061A7A3430}"/>
              </a:ext>
            </a:extLst>
          </p:cNvPr>
          <p:cNvSpPr/>
          <p:nvPr/>
        </p:nvSpPr>
        <p:spPr>
          <a:xfrm>
            <a:off x="3911950" y="355835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530D883-EA5E-4F72-AFF7-9CDCC5CA66BB}"/>
              </a:ext>
            </a:extLst>
          </p:cNvPr>
          <p:cNvSpPr txBox="1"/>
          <p:nvPr/>
        </p:nvSpPr>
        <p:spPr>
          <a:xfrm>
            <a:off x="3721148" y="3378875"/>
            <a:ext cx="42398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0.45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138500C-71CC-4C56-8513-E6ED6776C53E}"/>
              </a:ext>
            </a:extLst>
          </p:cNvPr>
          <p:cNvSpPr txBox="1"/>
          <p:nvPr/>
        </p:nvSpPr>
        <p:spPr>
          <a:xfrm>
            <a:off x="2494404" y="1444851"/>
            <a:ext cx="655949" cy="21749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Spider TI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BCE0E2F-EB27-4026-847A-7A2A4432BD97}"/>
              </a:ext>
            </a:extLst>
          </p:cNvPr>
          <p:cNvCxnSpPr>
            <a:cxnSpLocks/>
          </p:cNvCxnSpPr>
          <p:nvPr/>
        </p:nvCxnSpPr>
        <p:spPr>
          <a:xfrm>
            <a:off x="2813340" y="1654348"/>
            <a:ext cx="9038" cy="85795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2833844-2293-45E5-B67D-BFF26A037D91}"/>
              </a:ext>
            </a:extLst>
          </p:cNvPr>
          <p:cNvSpPr txBox="1"/>
          <p:nvPr/>
        </p:nvSpPr>
        <p:spPr>
          <a:xfrm>
            <a:off x="738591" y="129540"/>
            <a:ext cx="3476914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PLC (BWF)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D07A338-1085-464A-A5C1-B61B8542393F}"/>
              </a:ext>
            </a:extLst>
          </p:cNvPr>
          <p:cNvSpPr txBox="1"/>
          <p:nvPr/>
        </p:nvSpPr>
        <p:spPr>
          <a:xfrm rot="16200000">
            <a:off x="985870" y="4928537"/>
            <a:ext cx="203674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Spec Checkpoint 1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1771DBB5-1F00-4F57-89D4-C68C9DB7517E}"/>
              </a:ext>
            </a:extLst>
          </p:cNvPr>
          <p:cNvCxnSpPr>
            <a:cxnSpLocks/>
          </p:cNvCxnSpPr>
          <p:nvPr/>
        </p:nvCxnSpPr>
        <p:spPr>
          <a:xfrm>
            <a:off x="2498824" y="2201888"/>
            <a:ext cx="0" cy="3724606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245F551A-28E4-43DF-BEEF-78EEDD97B7AE}"/>
              </a:ext>
            </a:extLst>
          </p:cNvPr>
          <p:cNvSpPr txBox="1"/>
          <p:nvPr/>
        </p:nvSpPr>
        <p:spPr>
          <a:xfrm rot="16200000">
            <a:off x="1462915" y="4921974"/>
            <a:ext cx="200311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 Optane Media Spec Checkpoint 2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78231989-5360-46D5-9BB9-19841BF82884}"/>
              </a:ext>
            </a:extLst>
          </p:cNvPr>
          <p:cNvCxnSpPr>
            <a:cxnSpLocks/>
          </p:cNvCxnSpPr>
          <p:nvPr/>
        </p:nvCxnSpPr>
        <p:spPr>
          <a:xfrm>
            <a:off x="1679281" y="2191636"/>
            <a:ext cx="0" cy="3724606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1ACEF114-2290-4DBE-9F35-FC0F89E123E7}"/>
              </a:ext>
            </a:extLst>
          </p:cNvPr>
          <p:cNvSpPr txBox="1"/>
          <p:nvPr/>
        </p:nvSpPr>
        <p:spPr>
          <a:xfrm rot="16200000">
            <a:off x="931970" y="4575442"/>
            <a:ext cx="1311507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Early 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Spec Checkpoint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B8A51E1-F5A6-464E-B862-55D36CB416ED}"/>
              </a:ext>
            </a:extLst>
          </p:cNvPr>
          <p:cNvSpPr txBox="1"/>
          <p:nvPr/>
        </p:nvSpPr>
        <p:spPr>
          <a:xfrm>
            <a:off x="3612654" y="1069186"/>
            <a:ext cx="373500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~4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5E78177-D639-4DA8-9B5A-ADA2FA3CE4AC}"/>
              </a:ext>
            </a:extLst>
          </p:cNvPr>
          <p:cNvSpPr txBox="1"/>
          <p:nvPr/>
        </p:nvSpPr>
        <p:spPr>
          <a:xfrm>
            <a:off x="1967136" y="1062014"/>
            <a:ext cx="488916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~3-4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4316DC4-AA8C-4824-934D-FCB92B6209B7}"/>
              </a:ext>
            </a:extLst>
          </p:cNvPr>
          <p:cNvSpPr txBox="1"/>
          <p:nvPr/>
        </p:nvSpPr>
        <p:spPr>
          <a:xfrm>
            <a:off x="6286327" y="1065635"/>
            <a:ext cx="373500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~8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369E0B1C-EC4B-4EA2-AC8E-A25156687957}"/>
              </a:ext>
            </a:extLst>
          </p:cNvPr>
          <p:cNvCxnSpPr>
            <a:cxnSpLocks/>
          </p:cNvCxnSpPr>
          <p:nvPr/>
        </p:nvCxnSpPr>
        <p:spPr>
          <a:xfrm>
            <a:off x="1451113" y="3005047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010E2D58-B25E-4DEF-94FE-13CD11D8D8E1}"/>
              </a:ext>
            </a:extLst>
          </p:cNvPr>
          <p:cNvSpPr txBox="1"/>
          <p:nvPr/>
        </p:nvSpPr>
        <p:spPr>
          <a:xfrm>
            <a:off x="490927" y="2827406"/>
            <a:ext cx="125835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TD/DE/PDE Collateral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1751E8B4-CB36-4A99-9BCE-0A7BFBC74129}"/>
              </a:ext>
            </a:extLst>
          </p:cNvPr>
          <p:cNvSpPr/>
          <p:nvPr/>
        </p:nvSpPr>
        <p:spPr>
          <a:xfrm>
            <a:off x="2062751" y="296022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CC019DD-A422-4492-9CFE-095158494FB8}"/>
              </a:ext>
            </a:extLst>
          </p:cNvPr>
          <p:cNvSpPr txBox="1"/>
          <p:nvPr/>
        </p:nvSpPr>
        <p:spPr>
          <a:xfrm>
            <a:off x="1900176" y="278074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0.1</a:t>
            </a: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654FD296-17D8-444A-A128-94EAA26092B0}"/>
              </a:ext>
            </a:extLst>
          </p:cNvPr>
          <p:cNvSpPr/>
          <p:nvPr/>
        </p:nvSpPr>
        <p:spPr>
          <a:xfrm>
            <a:off x="2916004" y="296022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961D5DF0-6D62-488A-93F0-0718956740BE}"/>
              </a:ext>
            </a:extLst>
          </p:cNvPr>
          <p:cNvSpPr txBox="1"/>
          <p:nvPr/>
        </p:nvSpPr>
        <p:spPr>
          <a:xfrm>
            <a:off x="2753429" y="278074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0.6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D23FBA14-1D88-481A-8293-95A0F8F8F20A}"/>
              </a:ext>
            </a:extLst>
          </p:cNvPr>
          <p:cNvSpPr/>
          <p:nvPr/>
        </p:nvSpPr>
        <p:spPr>
          <a:xfrm>
            <a:off x="3545951" y="300658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86E909CF-25AA-4313-80A8-44CC143E590C}"/>
              </a:ext>
            </a:extLst>
          </p:cNvPr>
          <p:cNvSpPr/>
          <p:nvPr/>
        </p:nvSpPr>
        <p:spPr>
          <a:xfrm>
            <a:off x="4573892" y="300205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5A47B125-B350-4E33-983F-ABCBBB1C8B55}"/>
              </a:ext>
            </a:extLst>
          </p:cNvPr>
          <p:cNvSpPr txBox="1"/>
          <p:nvPr/>
        </p:nvSpPr>
        <p:spPr>
          <a:xfrm>
            <a:off x="4452404" y="2777001"/>
            <a:ext cx="1367681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900"/>
              <a:t>1.0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F8031B0-5125-48CD-9DC7-59910E3B2497}"/>
              </a:ext>
            </a:extLst>
          </p:cNvPr>
          <p:cNvSpPr txBox="1"/>
          <p:nvPr/>
        </p:nvSpPr>
        <p:spPr>
          <a:xfrm>
            <a:off x="3354222" y="2794448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0.8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491442DC-FCD8-48A5-BB0F-B5C7CD0F6688}"/>
              </a:ext>
            </a:extLst>
          </p:cNvPr>
          <p:cNvSpPr/>
          <p:nvPr/>
        </p:nvSpPr>
        <p:spPr>
          <a:xfrm>
            <a:off x="2040047" y="1595367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992601C9-488D-4B32-BB65-FD3B45B25F42}"/>
              </a:ext>
            </a:extLst>
          </p:cNvPr>
          <p:cNvSpPr txBox="1"/>
          <p:nvPr/>
        </p:nvSpPr>
        <p:spPr>
          <a:xfrm>
            <a:off x="1745024" y="1309313"/>
            <a:ext cx="696024" cy="34214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900">
                <a:solidFill>
                  <a:srgbClr val="002060"/>
                </a:solidFill>
              </a:rPr>
              <a:t>TC04 TI</a:t>
            </a:r>
          </a:p>
          <a:p>
            <a:pPr algn="ctr">
              <a:spcBef>
                <a:spcPts val="0"/>
              </a:spcBef>
            </a:pPr>
            <a:r>
              <a:rPr lang="en-US" sz="900">
                <a:solidFill>
                  <a:srgbClr val="002060"/>
                </a:solidFill>
              </a:rPr>
              <a:t>BWF33 TI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7A5A749-48B9-4FB3-9B67-F7CFDA2F66D5}"/>
              </a:ext>
            </a:extLst>
          </p:cNvPr>
          <p:cNvCxnSpPr>
            <a:cxnSpLocks/>
          </p:cNvCxnSpPr>
          <p:nvPr/>
        </p:nvCxnSpPr>
        <p:spPr>
          <a:xfrm flipH="1">
            <a:off x="3605056" y="2238432"/>
            <a:ext cx="1018294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EE6F046E-AA95-468B-895D-A72FE047F1C3}"/>
              </a:ext>
            </a:extLst>
          </p:cNvPr>
          <p:cNvCxnSpPr>
            <a:cxnSpLocks/>
          </p:cNvCxnSpPr>
          <p:nvPr/>
        </p:nvCxnSpPr>
        <p:spPr>
          <a:xfrm flipH="1">
            <a:off x="2073152" y="2651651"/>
            <a:ext cx="1539502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4FD3128-E77D-4660-B3D9-61936CFC8CD7}"/>
              </a:ext>
            </a:extLst>
          </p:cNvPr>
          <p:cNvCxnSpPr>
            <a:cxnSpLocks/>
          </p:cNvCxnSpPr>
          <p:nvPr/>
        </p:nvCxnSpPr>
        <p:spPr>
          <a:xfrm flipH="1">
            <a:off x="2944616" y="840548"/>
            <a:ext cx="21660" cy="515474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29759471-23A0-48F7-9BC4-218E17FB0B02}"/>
              </a:ext>
            </a:extLst>
          </p:cNvPr>
          <p:cNvCxnSpPr>
            <a:cxnSpLocks/>
          </p:cNvCxnSpPr>
          <p:nvPr/>
        </p:nvCxnSpPr>
        <p:spPr>
          <a:xfrm>
            <a:off x="1491002" y="830132"/>
            <a:ext cx="0" cy="5091767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4850EAE-D010-4E73-B55D-274C40F144C7}"/>
              </a:ext>
            </a:extLst>
          </p:cNvPr>
          <p:cNvCxnSpPr/>
          <p:nvPr/>
        </p:nvCxnSpPr>
        <p:spPr>
          <a:xfrm>
            <a:off x="4672962" y="1263458"/>
            <a:ext cx="3602996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3C287494-D7C4-4FBA-8C5F-F12F708A6AEB}"/>
              </a:ext>
            </a:extLst>
          </p:cNvPr>
          <p:cNvCxnSpPr>
            <a:cxnSpLocks/>
          </p:cNvCxnSpPr>
          <p:nvPr/>
        </p:nvCxnSpPr>
        <p:spPr>
          <a:xfrm>
            <a:off x="2961735" y="1263458"/>
            <a:ext cx="1677627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D58F1017-331C-4B32-B605-BCF3811A89DC}"/>
              </a:ext>
            </a:extLst>
          </p:cNvPr>
          <p:cNvCxnSpPr>
            <a:cxnSpLocks/>
          </p:cNvCxnSpPr>
          <p:nvPr/>
        </p:nvCxnSpPr>
        <p:spPr>
          <a:xfrm flipH="1">
            <a:off x="2773978" y="2431574"/>
            <a:ext cx="1819240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B92B3B8-6FDF-4BF0-BDF1-9C6D3274EFEA}"/>
              </a:ext>
            </a:extLst>
          </p:cNvPr>
          <p:cNvSpPr txBox="1"/>
          <p:nvPr/>
        </p:nvSpPr>
        <p:spPr>
          <a:xfrm>
            <a:off x="2284305" y="2108270"/>
            <a:ext cx="248466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TC04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746F6BCF-C18F-4A9F-A92F-6C31F2927FFD}"/>
              </a:ext>
            </a:extLst>
          </p:cNvPr>
          <p:cNvSpPr txBox="1"/>
          <p:nvPr/>
        </p:nvSpPr>
        <p:spPr>
          <a:xfrm>
            <a:off x="2284301" y="2500157"/>
            <a:ext cx="339837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BWF33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705AC234-2706-4354-BEE1-21B4267A62E3}"/>
              </a:ext>
            </a:extLst>
          </p:cNvPr>
          <p:cNvSpPr txBox="1"/>
          <p:nvPr/>
        </p:nvSpPr>
        <p:spPr>
          <a:xfrm>
            <a:off x="1540913" y="640477"/>
            <a:ext cx="1436146" cy="4154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</a:t>
            </a:r>
            <a:r>
              <a:rPr lang="en-US" sz="900">
                <a:solidFill>
                  <a:schemeClr val="tx1"/>
                </a:solidFill>
              </a:rPr>
              <a:t> </a:t>
            </a: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Component Design Definition/Pathfinding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AC540A6-BBD1-4375-8844-793D560C0252}"/>
              </a:ext>
            </a:extLst>
          </p:cNvPr>
          <p:cNvSpPr txBox="1"/>
          <p:nvPr/>
        </p:nvSpPr>
        <p:spPr>
          <a:xfrm>
            <a:off x="2993000" y="644410"/>
            <a:ext cx="162743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 Component Design Pre-Si V</a:t>
            </a:r>
            <a:r>
              <a:rPr lang="en-US" sz="900">
                <a:solidFill>
                  <a:schemeClr val="tx1"/>
                </a:solidFill>
              </a:rPr>
              <a:t>alidation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F2A694E4-E6A0-4FFD-A6EC-2EDC21B0A671}"/>
              </a:ext>
            </a:extLst>
          </p:cNvPr>
          <p:cNvSpPr txBox="1"/>
          <p:nvPr/>
        </p:nvSpPr>
        <p:spPr>
          <a:xfrm>
            <a:off x="4711320" y="648074"/>
            <a:ext cx="356463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 Component Design Silicon </a:t>
            </a:r>
            <a:r>
              <a:rPr lang="en-US" sz="900">
                <a:solidFill>
                  <a:schemeClr val="tx1"/>
                </a:solidFill>
              </a:rPr>
              <a:t>Validation and Development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D6CD0908-3583-437F-915B-A2531085A9DC}"/>
              </a:ext>
            </a:extLst>
          </p:cNvPr>
          <p:cNvSpPr txBox="1"/>
          <p:nvPr/>
        </p:nvSpPr>
        <p:spPr>
          <a:xfrm>
            <a:off x="3694232" y="2308951"/>
            <a:ext cx="304571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">
                <a:solidFill>
                  <a:schemeClr val="tx2"/>
                </a:solidFill>
              </a:rPr>
              <a:t>Spider</a:t>
            </a:r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DFFB81F-CED7-4958-AFF6-9B2B5E07B8A4}"/>
              </a:ext>
            </a:extLst>
          </p:cNvPr>
          <p:cNvSpPr txBox="1"/>
          <p:nvPr/>
        </p:nvSpPr>
        <p:spPr>
          <a:xfrm>
            <a:off x="8730769" y="4166986"/>
            <a:ext cx="2819049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PFS = Pathfinding Start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DS = Design Start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R0/R1/R2/R3 = Deign rev Milestones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TI = Tape In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TC04 = CMOS Test Chip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fo</a:t>
            </a: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BWF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BWF33 = Cell Stack Study on ATF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Spider = Cell Scaling Study on ATF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C-ES0/1/2/QS = Component Engineering Samples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ES0/1/2/QS = Platform Samples Build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C-PRQ = Media PRQ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10EA3816-E6D4-4B29-9B72-48AE00C988AB}"/>
              </a:ext>
            </a:extLst>
          </p:cNvPr>
          <p:cNvSpPr txBox="1"/>
          <p:nvPr/>
        </p:nvSpPr>
        <p:spPr>
          <a:xfrm>
            <a:off x="265997" y="4628652"/>
            <a:ext cx="1127816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Handshakes to other UPLC swim lanes</a:t>
            </a:r>
          </a:p>
        </p:txBody>
      </p:sp>
    </p:spTree>
    <p:extLst>
      <p:ext uri="{BB962C8B-B14F-4D97-AF65-F5344CB8AC3E}">
        <p14:creationId xmlns:p14="http://schemas.microsoft.com/office/powerpoint/2010/main" val="640741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E152D1-2720-C04A-BB18-589B59373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130427"/>
            <a:ext cx="9982200" cy="1470025"/>
          </a:xfrm>
        </p:spPr>
        <p:txBody>
          <a:bodyPr/>
          <a:lstStyle/>
          <a:p>
            <a:pPr algn="l"/>
            <a:r>
              <a:rPr lang="en-US" dirty="0"/>
              <a:t>Example –</a:t>
            </a:r>
            <a:br>
              <a:rPr lang="en-US" dirty="0"/>
            </a:br>
            <a:r>
              <a:rPr lang="en-US" dirty="0"/>
              <a:t>Post ATF NTI changes (Rev a.24)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817B761-BB87-1848-952F-257173A043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Courtesy of Santosh Raghavan</a:t>
            </a:r>
          </a:p>
        </p:txBody>
      </p:sp>
    </p:spTree>
    <p:extLst>
      <p:ext uri="{BB962C8B-B14F-4D97-AF65-F5344CB8AC3E}">
        <p14:creationId xmlns:p14="http://schemas.microsoft.com/office/powerpoint/2010/main" val="2639502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A487F-9415-4C3C-9870-97C47ECD7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15" y="139701"/>
            <a:ext cx="11010901" cy="952500"/>
          </a:xfrm>
        </p:spPr>
        <p:txBody>
          <a:bodyPr/>
          <a:lstStyle/>
          <a:p>
            <a:r>
              <a:rPr lang="en-US" sz="3000" b="1" dirty="0"/>
              <a:t>ATF NHV DTS Change Beyond NPI: Si-target based model update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142D93BF-D11B-4D10-8604-116EDF2CD66E}"/>
              </a:ext>
            </a:extLst>
          </p:cNvPr>
          <p:cNvGraphicFramePr>
            <a:graphicFrameLocks noGrp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4178279561"/>
              </p:ext>
            </p:extLst>
          </p:nvPr>
        </p:nvGraphicFramePr>
        <p:xfrm>
          <a:off x="308784" y="1749881"/>
          <a:ext cx="5554155" cy="43332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823423">
                  <a:extLst>
                    <a:ext uri="{9D8B030D-6E8A-4147-A177-3AD203B41FA5}">
                      <a16:colId xmlns:a16="http://schemas.microsoft.com/office/drawing/2014/main" val="2961716934"/>
                    </a:ext>
                  </a:extLst>
                </a:gridCol>
                <a:gridCol w="1823423">
                  <a:extLst>
                    <a:ext uri="{9D8B030D-6E8A-4147-A177-3AD203B41FA5}">
                      <a16:colId xmlns:a16="http://schemas.microsoft.com/office/drawing/2014/main" val="4128878743"/>
                    </a:ext>
                  </a:extLst>
                </a:gridCol>
                <a:gridCol w="1907309">
                  <a:extLst>
                    <a:ext uri="{9D8B030D-6E8A-4147-A177-3AD203B41FA5}">
                      <a16:colId xmlns:a16="http://schemas.microsoft.com/office/drawing/2014/main" val="105054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Device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Dimensions affected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Changes in model compared to rev.a.22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3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Wide W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200x200, 200x12, 200x9.7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932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Middle W=10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10x9.7, 10x12, 10x200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</a:t>
                      </a:r>
                      <a:endParaRPr lang="en-US" sz="1400" dirty="0"/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831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Narrow W &amp; short L devices (non-SSH)</a:t>
                      </a:r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5.2x12, 4.24x9.7, 4.24x8, </a:t>
                      </a:r>
                    </a:p>
                    <a:p>
                      <a:pPr algn="l"/>
                      <a:r>
                        <a:rPr lang="en-US" sz="1400" dirty="0"/>
                        <a:t>GYD (3.16x9.7),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(4.24x8) ↓,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(3.16x9.7)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 (5.2x12)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162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NHV-COL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LYD (3.16x5.52)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Vt 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↓,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839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Short L &amp; Narrow W SSH devices (L=7)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GXD (4.24x7),    LXS (8.52x7)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Vt (8.52x7) 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↓,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Intel Clear"/>
                        </a:rPr>
                        <a:t> ↓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491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Short L &amp; Wide W devices (L=7, </a:t>
                      </a:r>
                    </a:p>
                    <a:p>
                      <a:pPr algn="l"/>
                      <a:r>
                        <a:rPr lang="en-US" sz="1400" dirty="0"/>
                        <a:t>10&lt; W&lt;50)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Fuse select (45x7), </a:t>
                      </a:r>
                    </a:p>
                    <a:p>
                      <a:pPr algn="l"/>
                      <a:r>
                        <a:rPr lang="en-US" sz="1400" dirty="0"/>
                        <a:t>GXS (15.02x7)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↓,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 at W45,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 at W15,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Idoff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660670"/>
                  </a:ext>
                </a:extLst>
              </a:tr>
            </a:tbl>
          </a:graphicData>
        </a:graphic>
      </p:graphicFrame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912A29C8-1DB3-464F-BF94-429D64A5E682}"/>
              </a:ext>
            </a:extLst>
          </p:cNvPr>
          <p:cNvSpPr txBox="1">
            <a:spLocks/>
          </p:cNvSpPr>
          <p:nvPr/>
        </p:nvSpPr>
        <p:spPr>
          <a:xfrm>
            <a:off x="313907" y="1201966"/>
            <a:ext cx="5466961" cy="438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sz="3200" b="0" i="0" u="none" strike="noStrike" cap="none" spc="0" baseline="0">
                <a:solidFill>
                  <a:schemeClr val="accent1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22860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NHV/NHV-TW/NHV-TW-SSH</a:t>
            </a:r>
          </a:p>
        </p:txBody>
      </p:sp>
      <p:graphicFrame>
        <p:nvGraphicFramePr>
          <p:cNvPr id="9" name="Table 12">
            <a:extLst>
              <a:ext uri="{FF2B5EF4-FFF2-40B4-BE49-F238E27FC236}">
                <a16:creationId xmlns:a16="http://schemas.microsoft.com/office/drawing/2014/main" id="{56AC2C16-F01A-481B-900C-99763380A7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212568"/>
              </p:ext>
            </p:extLst>
          </p:nvPr>
        </p:nvGraphicFramePr>
        <p:xfrm>
          <a:off x="6096000" y="1735628"/>
          <a:ext cx="5554155" cy="1981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823423">
                  <a:extLst>
                    <a:ext uri="{9D8B030D-6E8A-4147-A177-3AD203B41FA5}">
                      <a16:colId xmlns:a16="http://schemas.microsoft.com/office/drawing/2014/main" val="2961716934"/>
                    </a:ext>
                  </a:extLst>
                </a:gridCol>
                <a:gridCol w="1823423">
                  <a:extLst>
                    <a:ext uri="{9D8B030D-6E8A-4147-A177-3AD203B41FA5}">
                      <a16:colId xmlns:a16="http://schemas.microsoft.com/office/drawing/2014/main" val="4128878743"/>
                    </a:ext>
                  </a:extLst>
                </a:gridCol>
                <a:gridCol w="1907309">
                  <a:extLst>
                    <a:ext uri="{9D8B030D-6E8A-4147-A177-3AD203B41FA5}">
                      <a16:colId xmlns:a16="http://schemas.microsoft.com/office/drawing/2014/main" val="105054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Device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Dimensions affected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Changes in model compared to rev.a.22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3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Wide W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200x200, 200x12, 200x9.7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 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 at L200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932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Narrow W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10x200, 10x12, 10x9.7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 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 at L200,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 at short L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220794"/>
                  </a:ext>
                </a:extLst>
              </a:tr>
            </a:tbl>
          </a:graphicData>
        </a:graphic>
      </p:graphicFrame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CA38EC1-0897-48D3-8264-07F44D736920}"/>
              </a:ext>
            </a:extLst>
          </p:cNvPr>
          <p:cNvSpPr txBox="1">
            <a:spLocks/>
          </p:cNvSpPr>
          <p:nvPr/>
        </p:nvSpPr>
        <p:spPr>
          <a:xfrm>
            <a:off x="6134475" y="1181910"/>
            <a:ext cx="5466961" cy="438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sz="3200" b="0" i="0" u="none" strike="noStrike" cap="none" spc="0" baseline="0">
                <a:solidFill>
                  <a:schemeClr val="accent1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22860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NHVLVT</a:t>
            </a:r>
          </a:p>
        </p:txBody>
      </p:sp>
    </p:spTree>
    <p:extLst>
      <p:ext uri="{BB962C8B-B14F-4D97-AF65-F5344CB8AC3E}">
        <p14:creationId xmlns:p14="http://schemas.microsoft.com/office/powerpoint/2010/main" val="56387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A487F-9415-4C3C-9870-97C47ECD7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15" y="139701"/>
            <a:ext cx="11010901" cy="952500"/>
          </a:xfrm>
        </p:spPr>
        <p:txBody>
          <a:bodyPr/>
          <a:lstStyle/>
          <a:p>
            <a:r>
              <a:rPr lang="en-US" sz="3000" dirty="0"/>
              <a:t>ATF PHV DTS Change Beyond NPI: </a:t>
            </a:r>
            <a:r>
              <a:rPr lang="en-US" sz="3000" b="1" dirty="0"/>
              <a:t>Si-target based model update (rev.a.24)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1F50C83-2F9B-4B61-ADD7-B640AB54C0F7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C775658-FD5E-46E4-9FF0-5803F2436909}"/>
              </a:ext>
            </a:extLst>
          </p:cNvPr>
          <p:cNvSpPr txBox="1">
            <a:spLocks/>
          </p:cNvSpPr>
          <p:nvPr/>
        </p:nvSpPr>
        <p:spPr>
          <a:xfrm>
            <a:off x="192234" y="1500102"/>
            <a:ext cx="1615453" cy="438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sz="3200" b="0" i="0" u="none" strike="noStrike" cap="none" spc="0" baseline="0">
                <a:solidFill>
                  <a:schemeClr val="accent1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22860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PHV</a:t>
            </a:r>
          </a:p>
        </p:txBody>
      </p:sp>
      <p:graphicFrame>
        <p:nvGraphicFramePr>
          <p:cNvPr id="15" name="Table 12">
            <a:extLst>
              <a:ext uri="{FF2B5EF4-FFF2-40B4-BE49-F238E27FC236}">
                <a16:creationId xmlns:a16="http://schemas.microsoft.com/office/drawing/2014/main" id="{C58CCB21-80FF-4C87-957A-3420B69AF5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781994"/>
              </p:ext>
            </p:extLst>
          </p:nvPr>
        </p:nvGraphicFramePr>
        <p:xfrm>
          <a:off x="178091" y="2055785"/>
          <a:ext cx="5723274" cy="2961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7758">
                  <a:extLst>
                    <a:ext uri="{9D8B030D-6E8A-4147-A177-3AD203B41FA5}">
                      <a16:colId xmlns:a16="http://schemas.microsoft.com/office/drawing/2014/main" val="2961716934"/>
                    </a:ext>
                  </a:extLst>
                </a:gridCol>
                <a:gridCol w="1709565">
                  <a:extLst>
                    <a:ext uri="{9D8B030D-6E8A-4147-A177-3AD203B41FA5}">
                      <a16:colId xmlns:a16="http://schemas.microsoft.com/office/drawing/2014/main" val="4128878743"/>
                    </a:ext>
                  </a:extLst>
                </a:gridCol>
                <a:gridCol w="2105951">
                  <a:extLst>
                    <a:ext uri="{9D8B030D-6E8A-4147-A177-3AD203B41FA5}">
                      <a16:colId xmlns:a16="http://schemas.microsoft.com/office/drawing/2014/main" val="105054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Device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Dimensions affected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Changes in model compared to rev.a.22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3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Wide W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200x200, 200x12, 200x9.7,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↓,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↓, </a:t>
                      </a:r>
                    </a:p>
                    <a:p>
                      <a:pPr algn="l"/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(L200/L9.7)↓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932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Middle W=10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10x200, 10x12, 10x9.7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↓ at high L,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 at short L,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576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Narrow W, short L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4.24x9.7, 4.24x8, 5.2x12,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 </a:t>
                      </a:r>
                      <a:endParaRPr lang="en-US" sz="1400" dirty="0"/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078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PHV-ROW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LXD (3.16x8)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328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/>
                        <a:t>SiGe</a:t>
                      </a:r>
                      <a:r>
                        <a:rPr lang="en-US" sz="1400" dirty="0"/>
                        <a:t> devices (L=7)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GYS (20.38x7), </a:t>
                      </a:r>
                    </a:p>
                    <a:p>
                      <a:pPr algn="l"/>
                      <a:r>
                        <a:rPr lang="en-US" sz="1400" dirty="0"/>
                        <a:t>LYS (8.52x7)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491361"/>
                  </a:ext>
                </a:extLst>
              </a:tr>
            </a:tbl>
          </a:graphicData>
        </a:graphic>
      </p:graphicFrame>
      <p:graphicFrame>
        <p:nvGraphicFramePr>
          <p:cNvPr id="17" name="Table 12">
            <a:extLst>
              <a:ext uri="{FF2B5EF4-FFF2-40B4-BE49-F238E27FC236}">
                <a16:creationId xmlns:a16="http://schemas.microsoft.com/office/drawing/2014/main" id="{C0580130-A04D-4768-9358-CC94712715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031839"/>
              </p:ext>
            </p:extLst>
          </p:nvPr>
        </p:nvGraphicFramePr>
        <p:xfrm>
          <a:off x="6200396" y="2053820"/>
          <a:ext cx="5554155" cy="1981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823423">
                  <a:extLst>
                    <a:ext uri="{9D8B030D-6E8A-4147-A177-3AD203B41FA5}">
                      <a16:colId xmlns:a16="http://schemas.microsoft.com/office/drawing/2014/main" val="2961716934"/>
                    </a:ext>
                  </a:extLst>
                </a:gridCol>
                <a:gridCol w="1823423">
                  <a:extLst>
                    <a:ext uri="{9D8B030D-6E8A-4147-A177-3AD203B41FA5}">
                      <a16:colId xmlns:a16="http://schemas.microsoft.com/office/drawing/2014/main" val="4128878743"/>
                    </a:ext>
                  </a:extLst>
                </a:gridCol>
                <a:gridCol w="1907309">
                  <a:extLst>
                    <a:ext uri="{9D8B030D-6E8A-4147-A177-3AD203B41FA5}">
                      <a16:colId xmlns:a16="http://schemas.microsoft.com/office/drawing/2014/main" val="105054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Device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Dimensions affected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Changes in model compared to rev.a.22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3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Wide W, short L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200x9.7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↓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932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Narrow W, short L devices (W&lt;=10, </a:t>
                      </a:r>
                    </a:p>
                    <a:p>
                      <a:pPr algn="l"/>
                      <a:r>
                        <a:rPr lang="en-US" sz="1400" dirty="0"/>
                        <a:t>9.7&lt;= L&lt;=12)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10x12, 10x9.7, 5.2x12</a:t>
                      </a:r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Vt ↑,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DVt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↑ , 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Idlin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/</a:t>
                      </a:r>
                      <a:r>
                        <a:rPr lang="en-US" sz="1400" b="0" u="none" strike="noStrike" cap="none" spc="0" baseline="0" dirty="0" err="1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Idsat</a:t>
                      </a:r>
                      <a:r>
                        <a:rPr lang="en-US" sz="1400" b="0" u="none" strike="noStrike" cap="none" spc="0" baseline="0" dirty="0">
                          <a:solidFill>
                            <a:schemeClr val="dk1"/>
                          </a:solidFill>
                          <a:effectLst/>
                          <a:uFillTx/>
                          <a:sym typeface="Intel Clear"/>
                        </a:rPr>
                        <a:t> (W10) ↓</a:t>
                      </a:r>
                      <a:endParaRPr lang="en-US" sz="1400" dirty="0"/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317281"/>
                  </a:ext>
                </a:extLst>
              </a:tr>
            </a:tbl>
          </a:graphicData>
        </a:graphic>
      </p:graphicFrame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E61CFB-579C-45FC-AB51-016918B575EA}"/>
              </a:ext>
            </a:extLst>
          </p:cNvPr>
          <p:cNvSpPr txBox="1">
            <a:spLocks/>
          </p:cNvSpPr>
          <p:nvPr/>
        </p:nvSpPr>
        <p:spPr>
          <a:xfrm>
            <a:off x="6238871" y="1500102"/>
            <a:ext cx="5466961" cy="438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sz="3200" b="0" i="0" u="none" strike="noStrike" cap="none" spc="0" baseline="0">
                <a:solidFill>
                  <a:schemeClr val="accent1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228600" marR="0" indent="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PHVLVT</a:t>
            </a:r>
          </a:p>
        </p:txBody>
      </p:sp>
    </p:spTree>
    <p:extLst>
      <p:ext uri="{BB962C8B-B14F-4D97-AF65-F5344CB8AC3E}">
        <p14:creationId xmlns:p14="http://schemas.microsoft.com/office/powerpoint/2010/main" val="226236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90b7a245-a7c3-4504-88b2-cf85318e6b78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195</TotalTime>
  <Words>1920</Words>
  <Application>Microsoft Macintosh PowerPoint</Application>
  <PresentationFormat>Widescreen</PresentationFormat>
  <Paragraphs>331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Neo Sans Intel</vt:lpstr>
      <vt:lpstr>Neo Sans Intel Medium</vt:lpstr>
      <vt:lpstr>Arial</vt:lpstr>
      <vt:lpstr>Calibri</vt:lpstr>
      <vt:lpstr>Helvetica Neue Medium</vt:lpstr>
      <vt:lpstr>Intel Clear</vt:lpstr>
      <vt:lpstr>Wingdings</vt:lpstr>
      <vt:lpstr>blank</vt:lpstr>
      <vt:lpstr>AR Update:  Identify Checkpoint for MLC Decision Point(s)</vt:lpstr>
      <vt:lpstr>AR: Publish definitions for collateral naming AR: Establish explicit linkages to Mase’s PLC</vt:lpstr>
      <vt:lpstr>AR: Bring back learnings from ATF collateral (went worked well, what didn’t) in order to improve learning for BWF</vt:lpstr>
      <vt:lpstr>AR: Add ATF silicon learning line to collateral schedule</vt:lpstr>
      <vt:lpstr>Backup Materials</vt:lpstr>
      <vt:lpstr>PowerPoint Presentation</vt:lpstr>
      <vt:lpstr>Example – Post ATF NTI changes (Rev a.24)</vt:lpstr>
      <vt:lpstr>ATF NHV DTS Change Beyond NPI: Si-target based model update</vt:lpstr>
      <vt:lpstr>ATF PHV DTS Change Beyond NPI: Si-target based model update (rev.a.24)</vt:lpstr>
      <vt:lpstr>PowerPoint Presentation</vt:lpstr>
      <vt:lpstr>ATF A0 Postmortem (WIP)</vt:lpstr>
      <vt:lpstr>How did we get here?</vt:lpstr>
      <vt:lpstr>How do we avoid in the future? (Green highlight items are new relative to ATF)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12</cp:revision>
  <dcterms:created xsi:type="dcterms:W3CDTF">2021-05-19T05:23:43Z</dcterms:created>
  <dcterms:modified xsi:type="dcterms:W3CDTF">2021-05-20T15:55:24Z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