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144867342" r:id="rId5"/>
    <p:sldId id="2144867340" r:id="rId6"/>
    <p:sldId id="2144867327" r:id="rId7"/>
    <p:sldId id="2144867343" r:id="rId8"/>
    <p:sldId id="2144867341" r:id="rId9"/>
    <p:sldId id="2144867325" r:id="rId10"/>
    <p:sldId id="2144867339" r:id="rId11"/>
    <p:sldId id="2144867326" r:id="rId12"/>
    <p:sldId id="258" r:id="rId13"/>
    <p:sldId id="326" r:id="rId14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0B4"/>
    <a:srgbClr val="F6FFCE"/>
    <a:srgbClr val="C00000"/>
    <a:srgbClr val="0064D2"/>
    <a:srgbClr val="0054B0"/>
    <a:srgbClr val="006FEA"/>
    <a:srgbClr val="0071EE"/>
    <a:srgbClr val="0150ED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99BD2A-00A8-6C4D-BCEB-4134773D602D}" v="11" dt="2021-05-17T23:03:20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0"/>
    <p:restoredTop sz="94655"/>
  </p:normalViewPr>
  <p:slideViewPr>
    <p:cSldViewPr snapToGrid="0" snapToObjects="1">
      <p:cViewPr varScale="1">
        <p:scale>
          <a:sx n="168" d="100"/>
          <a:sy n="168" d="100"/>
        </p:scale>
        <p:origin x="280" y="20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427A8D1C-FC27-BE4B-B9DD-3BF3645ECB59}"/>
    <pc:docChg chg="addSld modSld sldOrd">
      <pc:chgData name="Kau, Derchang" userId="b9148588-e694-4445-9765-2c9aad6149ce" providerId="ADAL" clId="{427A8D1C-FC27-BE4B-B9DD-3BF3645ECB59}" dt="2021-05-17T03:51:17.723" v="162" actId="20577"/>
      <pc:docMkLst>
        <pc:docMk/>
      </pc:docMkLst>
      <pc:sldChg chg="ord">
        <pc:chgData name="Kau, Derchang" userId="b9148588-e694-4445-9765-2c9aad6149ce" providerId="ADAL" clId="{427A8D1C-FC27-BE4B-B9DD-3BF3645ECB59}" dt="2021-05-17T03:48:10.201" v="0" actId="20578"/>
        <pc:sldMkLst>
          <pc:docMk/>
          <pc:sldMk cId="3634505535" sldId="258"/>
        </pc:sldMkLst>
      </pc:sldChg>
      <pc:sldChg chg="modSp mod">
        <pc:chgData name="Kau, Derchang" userId="b9148588-e694-4445-9765-2c9aad6149ce" providerId="ADAL" clId="{427A8D1C-FC27-BE4B-B9DD-3BF3645ECB59}" dt="2021-05-17T03:51:17.723" v="162" actId="20577"/>
        <pc:sldMkLst>
          <pc:docMk/>
          <pc:sldMk cId="1531295744" sldId="2144867327"/>
        </pc:sldMkLst>
        <pc:spChg chg="mod">
          <ac:chgData name="Kau, Derchang" userId="b9148588-e694-4445-9765-2c9aad6149ce" providerId="ADAL" clId="{427A8D1C-FC27-BE4B-B9DD-3BF3645ECB59}" dt="2021-05-17T03:51:17.723" v="162" actId="20577"/>
          <ac:spMkLst>
            <pc:docMk/>
            <pc:sldMk cId="1531295744" sldId="2144867327"/>
            <ac:spMk id="2" creationId="{F5148A6B-CCDC-2243-B896-1FD7ABC68158}"/>
          </ac:spMkLst>
        </pc:spChg>
      </pc:sldChg>
      <pc:sldChg chg="modSp new mod">
        <pc:chgData name="Kau, Derchang" userId="b9148588-e694-4445-9765-2c9aad6149ce" providerId="ADAL" clId="{427A8D1C-FC27-BE4B-B9DD-3BF3645ECB59}" dt="2021-05-17T03:50:43.273" v="127" actId="20577"/>
        <pc:sldMkLst>
          <pc:docMk/>
          <pc:sldMk cId="59349018" sldId="2144867342"/>
        </pc:sldMkLst>
        <pc:spChg chg="mod">
          <ac:chgData name="Kau, Derchang" userId="b9148588-e694-4445-9765-2c9aad6149ce" providerId="ADAL" clId="{427A8D1C-FC27-BE4B-B9DD-3BF3645ECB59}" dt="2021-05-17T03:49:27.902" v="31" actId="20577"/>
          <ac:spMkLst>
            <pc:docMk/>
            <pc:sldMk cId="59349018" sldId="2144867342"/>
            <ac:spMk id="2" creationId="{3D182CC9-10E2-6E42-932A-6424AF9799C0}"/>
          </ac:spMkLst>
        </pc:spChg>
        <pc:spChg chg="mod">
          <ac:chgData name="Kau, Derchang" userId="b9148588-e694-4445-9765-2c9aad6149ce" providerId="ADAL" clId="{427A8D1C-FC27-BE4B-B9DD-3BF3645ECB59}" dt="2021-05-17T03:49:38.427" v="60" actId="20577"/>
          <ac:spMkLst>
            <pc:docMk/>
            <pc:sldMk cId="59349018" sldId="2144867342"/>
            <ac:spMk id="3" creationId="{DABF5275-9452-5A41-878E-7655AC303995}"/>
          </ac:spMkLst>
        </pc:spChg>
        <pc:spChg chg="mod">
          <ac:chgData name="Kau, Derchang" userId="b9148588-e694-4445-9765-2c9aad6149ce" providerId="ADAL" clId="{427A8D1C-FC27-BE4B-B9DD-3BF3645ECB59}" dt="2021-05-17T03:50:43.273" v="127" actId="20577"/>
          <ac:spMkLst>
            <pc:docMk/>
            <pc:sldMk cId="59349018" sldId="2144867342"/>
            <ac:spMk id="4" creationId="{0461CB68-1BAC-A945-81A5-A957EB810552}"/>
          </ac:spMkLst>
        </pc:spChg>
      </pc:sldChg>
    </pc:docChg>
  </pc:docChgLst>
  <pc:docChgLst>
    <pc:chgData name="Kau, Derchang" userId="b9148588-e694-4445-9765-2c9aad6149ce" providerId="ADAL" clId="{AF99BD2A-00A8-6C4D-BCEB-4134773D602D}"/>
    <pc:docChg chg="custSel addSld modSld">
      <pc:chgData name="Kau, Derchang" userId="b9148588-e694-4445-9765-2c9aad6149ce" providerId="ADAL" clId="{AF99BD2A-00A8-6C4D-BCEB-4134773D602D}" dt="2021-05-17T23:11:13.472" v="739" actId="20577"/>
      <pc:docMkLst>
        <pc:docMk/>
      </pc:docMkLst>
      <pc:sldChg chg="modSp mod">
        <pc:chgData name="Kau, Derchang" userId="b9148588-e694-4445-9765-2c9aad6149ce" providerId="ADAL" clId="{AF99BD2A-00A8-6C4D-BCEB-4134773D602D}" dt="2021-05-17T17:24:19.205" v="14" actId="20577"/>
        <pc:sldMkLst>
          <pc:docMk/>
          <pc:sldMk cId="1531295744" sldId="2144867327"/>
        </pc:sldMkLst>
        <pc:spChg chg="mod">
          <ac:chgData name="Kau, Derchang" userId="b9148588-e694-4445-9765-2c9aad6149ce" providerId="ADAL" clId="{AF99BD2A-00A8-6C4D-BCEB-4134773D602D}" dt="2021-05-17T17:24:19.205" v="14" actId="20577"/>
          <ac:spMkLst>
            <pc:docMk/>
            <pc:sldMk cId="1531295744" sldId="2144867327"/>
            <ac:spMk id="3" creationId="{96BC8E6D-26E7-C64C-93A9-7BF33D39E7B6}"/>
          </ac:spMkLst>
        </pc:spChg>
        <pc:graphicFrameChg chg="modGraphic">
          <ac:chgData name="Kau, Derchang" userId="b9148588-e694-4445-9765-2c9aad6149ce" providerId="ADAL" clId="{AF99BD2A-00A8-6C4D-BCEB-4134773D602D}" dt="2021-05-17T17:22:49.338" v="12" actId="20577"/>
          <ac:graphicFrameMkLst>
            <pc:docMk/>
            <pc:sldMk cId="1531295744" sldId="2144867327"/>
            <ac:graphicFrameMk id="4" creationId="{291C2FC8-AC0D-9545-A02A-C186A78E8A63}"/>
          </ac:graphicFrameMkLst>
        </pc:graphicFrameChg>
      </pc:sldChg>
      <pc:sldChg chg="modSp mod">
        <pc:chgData name="Kau, Derchang" userId="b9148588-e694-4445-9765-2c9aad6149ce" providerId="ADAL" clId="{AF99BD2A-00A8-6C4D-BCEB-4134773D602D}" dt="2021-05-17T17:01:44.803" v="0" actId="404"/>
        <pc:sldMkLst>
          <pc:docMk/>
          <pc:sldMk cId="59349018" sldId="2144867342"/>
        </pc:sldMkLst>
        <pc:spChg chg="mod">
          <ac:chgData name="Kau, Derchang" userId="b9148588-e694-4445-9765-2c9aad6149ce" providerId="ADAL" clId="{AF99BD2A-00A8-6C4D-BCEB-4134773D602D}" dt="2021-05-17T17:01:44.803" v="0" actId="404"/>
          <ac:spMkLst>
            <pc:docMk/>
            <pc:sldMk cId="59349018" sldId="2144867342"/>
            <ac:spMk id="4" creationId="{0461CB68-1BAC-A945-81A5-A957EB810552}"/>
          </ac:spMkLst>
        </pc:spChg>
      </pc:sldChg>
      <pc:sldChg chg="addSp delSp modSp new mod">
        <pc:chgData name="Kau, Derchang" userId="b9148588-e694-4445-9765-2c9aad6149ce" providerId="ADAL" clId="{AF99BD2A-00A8-6C4D-BCEB-4134773D602D}" dt="2021-05-17T23:11:13.472" v="739" actId="20577"/>
        <pc:sldMkLst>
          <pc:docMk/>
          <pc:sldMk cId="3850608695" sldId="2144867343"/>
        </pc:sldMkLst>
        <pc:spChg chg="del">
          <ac:chgData name="Kau, Derchang" userId="b9148588-e694-4445-9765-2c9aad6149ce" providerId="ADAL" clId="{AF99BD2A-00A8-6C4D-BCEB-4134773D602D}" dt="2021-05-17T22:48:50.638" v="16" actId="3680"/>
          <ac:spMkLst>
            <pc:docMk/>
            <pc:sldMk cId="3850608695" sldId="2144867343"/>
            <ac:spMk id="3" creationId="{C2843679-FAA7-6144-BA66-B3F53FB7BB8A}"/>
          </ac:spMkLst>
        </pc:spChg>
        <pc:spChg chg="add mod">
          <ac:chgData name="Kau, Derchang" userId="b9148588-e694-4445-9765-2c9aad6149ce" providerId="ADAL" clId="{AF99BD2A-00A8-6C4D-BCEB-4134773D602D}" dt="2021-05-17T23:03:36.347" v="569" actId="1076"/>
          <ac:spMkLst>
            <pc:docMk/>
            <pc:sldMk cId="3850608695" sldId="2144867343"/>
            <ac:spMk id="5" creationId="{7F2154A3-CA71-F743-A7BE-E7B83BCEB5BA}"/>
          </ac:spMkLst>
        </pc:spChg>
        <pc:graphicFrameChg chg="add mod ord modGraphic">
          <ac:chgData name="Kau, Derchang" userId="b9148588-e694-4445-9765-2c9aad6149ce" providerId="ADAL" clId="{AF99BD2A-00A8-6C4D-BCEB-4134773D602D}" dt="2021-05-17T23:11:13.472" v="739" actId="20577"/>
          <ac:graphicFrameMkLst>
            <pc:docMk/>
            <pc:sldMk cId="3850608695" sldId="2144867343"/>
            <ac:graphicFrameMk id="4" creationId="{93C51C24-6DB0-8C47-BDAB-8FDB3F164B4A}"/>
          </ac:graphicFrameMkLst>
        </pc:graphicFrameChg>
      </pc:sldChg>
    </pc:docChg>
  </pc:docChgLst>
  <pc:docChgLst>
    <pc:chgData name="Kau, Derchang" userId="b9148588-e694-4445-9765-2c9aad6149ce" providerId="ADAL" clId="{327A2DB7-6C57-A947-8EB0-D56C45EFB448}"/>
    <pc:docChg chg="modSld">
      <pc:chgData name="Kau, Derchang" userId="b9148588-e694-4445-9765-2c9aad6149ce" providerId="ADAL" clId="{327A2DB7-6C57-A947-8EB0-D56C45EFB448}" dt="2021-05-17T04:00:13.731" v="48" actId="20577"/>
      <pc:docMkLst>
        <pc:docMk/>
      </pc:docMkLst>
      <pc:sldChg chg="modSp mod">
        <pc:chgData name="Kau, Derchang" userId="b9148588-e694-4445-9765-2c9aad6149ce" providerId="ADAL" clId="{327A2DB7-6C57-A947-8EB0-D56C45EFB448}" dt="2021-05-17T04:00:13.731" v="48" actId="20577"/>
        <pc:sldMkLst>
          <pc:docMk/>
          <pc:sldMk cId="59349018" sldId="2144867342"/>
        </pc:sldMkLst>
        <pc:spChg chg="mod">
          <ac:chgData name="Kau, Derchang" userId="b9148588-e694-4445-9765-2c9aad6149ce" providerId="ADAL" clId="{327A2DB7-6C57-A947-8EB0-D56C45EFB448}" dt="2021-05-17T04:00:13.731" v="48" actId="20577"/>
          <ac:spMkLst>
            <pc:docMk/>
            <pc:sldMk cId="59349018" sldId="2144867342"/>
            <ac:spMk id="2" creationId="{3D182CC9-10E2-6E42-932A-6424AF9799C0}"/>
          </ac:spMkLst>
        </pc:spChg>
        <pc:spChg chg="mod">
          <ac:chgData name="Kau, Derchang" userId="b9148588-e694-4445-9765-2c9aad6149ce" providerId="ADAL" clId="{327A2DB7-6C57-A947-8EB0-D56C45EFB448}" dt="2021-05-17T03:59:36.084" v="37" actId="404"/>
          <ac:spMkLst>
            <pc:docMk/>
            <pc:sldMk cId="59349018" sldId="2144867342"/>
            <ac:spMk id="3" creationId="{DABF5275-9452-5A41-878E-7655AC303995}"/>
          </ac:spMkLst>
        </pc:spChg>
        <pc:spChg chg="mod">
          <ac:chgData name="Kau, Derchang" userId="b9148588-e694-4445-9765-2c9aad6149ce" providerId="ADAL" clId="{327A2DB7-6C57-A947-8EB0-D56C45EFB448}" dt="2021-05-17T03:59:40.024" v="38" actId="404"/>
          <ac:spMkLst>
            <pc:docMk/>
            <pc:sldMk cId="59349018" sldId="2144867342"/>
            <ac:spMk id="4" creationId="{0461CB68-1BAC-A945-81A5-A957EB8105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496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82CC9-10E2-6E42-932A-6424AF9799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P1250/BWF CMOS Window Alignment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F5275-9452-5A41-878E-7655AC303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DerChang, WW21.1/2021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1CB68-1BAC-A945-81A5-A957EB81055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3200" dirty="0"/>
              <a:t>Design-Technology Alignment</a:t>
            </a:r>
          </a:p>
          <a:p>
            <a:r>
              <a:rPr lang="en-US" sz="3200" dirty="0"/>
              <a:t>From Rev 0.1 to Rev 0.6</a:t>
            </a:r>
          </a:p>
        </p:txBody>
      </p:sp>
    </p:spTree>
    <p:extLst>
      <p:ext uri="{BB962C8B-B14F-4D97-AF65-F5344CB8AC3E}">
        <p14:creationId xmlns:p14="http://schemas.microsoft.com/office/powerpoint/2010/main" val="5934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F04E7-DF08-354F-B81E-81743586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Pitch </a:t>
            </a:r>
            <a:r>
              <a:rPr lang="en-US" sz="3200" dirty="0" err="1"/>
              <a:t>X’tor</a:t>
            </a:r>
            <a:r>
              <a:rPr lang="en-US" sz="3200" dirty="0"/>
              <a:t> Target and Corners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9226A59-BE21-E743-9AC5-64DC090AC5DA}"/>
              </a:ext>
            </a:extLst>
          </p:cNvPr>
          <p:cNvGraphicFramePr>
            <a:graphicFrameLocks noGrp="1"/>
          </p:cNvGraphicFramePr>
          <p:nvPr/>
        </p:nvGraphicFramePr>
        <p:xfrm>
          <a:off x="1587792" y="1676400"/>
          <a:ext cx="9016416" cy="4079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867316101"/>
                    </a:ext>
                  </a:extLst>
                </a:gridCol>
                <a:gridCol w="1276668">
                  <a:extLst>
                    <a:ext uri="{9D8B030D-6E8A-4147-A177-3AD203B41FA5}">
                      <a16:colId xmlns:a16="http://schemas.microsoft.com/office/drawing/2014/main" val="2829357229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2458800957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535855551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2186453774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866928058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720929170"/>
                    </a:ext>
                  </a:extLst>
                </a:gridCol>
                <a:gridCol w="1099458">
                  <a:extLst>
                    <a:ext uri="{9D8B030D-6E8A-4147-A177-3AD203B41FA5}">
                      <a16:colId xmlns:a16="http://schemas.microsoft.com/office/drawing/2014/main" val="3385282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</a:t>
                      </a:r>
                      <a:endParaRPr lang="en-US" sz="18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 spec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/F</a:t>
                      </a:r>
                      <a:r>
                        <a:rPr lang="en-US" sz="18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645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800" b="1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ox</a:t>
                      </a:r>
                      <a:r>
                        <a:rPr lang="en-US" sz="18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</a:t>
                      </a:r>
                      <a:r>
                        <a:rPr lang="en-US" sz="1800" b="1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Å</a:t>
                      </a:r>
                      <a:r>
                        <a:rPr lang="en-US" sz="18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800" b="1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–2/–2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+2/+2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834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800" b="1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8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[nm]</a:t>
                      </a:r>
                      <a:endParaRPr lang="en-US" sz="1800" b="1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–10/–10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+5/+5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435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1800" b="1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8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[nm]</a:t>
                      </a:r>
                      <a:endParaRPr lang="en-US" sz="1800" b="1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+3/+3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–3/–3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079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–1/–1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+1/+1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256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Well/PTS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56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VT/Halo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–2%/–2%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+2%/+2%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–5%/+5%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+5%/–5%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57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Tip/SD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+2%/+2%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–2%/–2%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+2%/–2%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–2%/+2%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4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  <a:r>
                        <a:rPr lang="en-US" sz="18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D·t</a:t>
                      </a:r>
                      <a:endParaRPr lang="en-US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82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94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800" b="1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+3%/+3%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–3%/–3%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+3%/–5%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–3%/+5%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808909"/>
                  </a:ext>
                </a:extLst>
              </a:tr>
            </a:tbl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5EF2E6AD-BAEE-CA48-B61B-DBE5F9162BD2}"/>
              </a:ext>
            </a:extLst>
          </p:cNvPr>
          <p:cNvSpPr/>
          <p:nvPr/>
        </p:nvSpPr>
        <p:spPr>
          <a:xfrm rot="16200000">
            <a:off x="7702404" y="-1251424"/>
            <a:ext cx="304800" cy="5498808"/>
          </a:xfrm>
          <a:prstGeom prst="rightBrace">
            <a:avLst>
              <a:gd name="adj1" fmla="val 77845"/>
              <a:gd name="adj2" fmla="val 50000"/>
            </a:avLst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2ED210-BB0D-F745-882C-D80E7E993A89}"/>
              </a:ext>
            </a:extLst>
          </p:cNvPr>
          <p:cNvSpPr txBox="1"/>
          <p:nvPr/>
        </p:nvSpPr>
        <p:spPr>
          <a:xfrm>
            <a:off x="6553200" y="919655"/>
            <a:ext cx="283366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Deviation from Target</a:t>
            </a:r>
          </a:p>
        </p:txBody>
      </p:sp>
    </p:spTree>
    <p:extLst>
      <p:ext uri="{BB962C8B-B14F-4D97-AF65-F5344CB8AC3E}">
        <p14:creationId xmlns:p14="http://schemas.microsoft.com/office/powerpoint/2010/main" val="347981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51B7A-022E-9542-A807-2944819E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327" y="2171062"/>
            <a:ext cx="10363200" cy="838200"/>
          </a:xfrm>
        </p:spPr>
        <p:txBody>
          <a:bodyPr/>
          <a:lstStyle/>
          <a:p>
            <a:r>
              <a:rPr lang="en-US" sz="3200" dirty="0"/>
              <a:t>Window Assessment: Design-Technology Venn Diagram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B919D5-20DC-0942-ABA6-2CA230F0A889}"/>
              </a:ext>
            </a:extLst>
          </p:cNvPr>
          <p:cNvGrpSpPr>
            <a:grpSpLocks noChangeAspect="1"/>
          </p:cNvGrpSpPr>
          <p:nvPr/>
        </p:nvGrpSpPr>
        <p:grpSpPr>
          <a:xfrm>
            <a:off x="3963656" y="3011056"/>
            <a:ext cx="4264687" cy="3440695"/>
            <a:chOff x="2548239" y="451246"/>
            <a:chExt cx="7481787" cy="6036205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1B3C401-02E3-C24B-87AC-FBE93ECF0BF7}"/>
                </a:ext>
              </a:extLst>
            </p:cNvPr>
            <p:cNvSpPr/>
            <p:nvPr/>
          </p:nvSpPr>
          <p:spPr>
            <a:xfrm>
              <a:off x="4003133" y="451246"/>
              <a:ext cx="4572000" cy="4571995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rgbClr val="C0000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Paper-Based Model</a:t>
              </a:r>
            </a:p>
            <a:p>
              <a:pPr algn="ctr"/>
              <a:r>
                <a:rPr lang="en-US" sz="1600" dirty="0">
                  <a:ln w="9525">
                    <a:solidFill>
                      <a:srgbClr val="C0000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 0.1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89DE272-66DE-2C48-8C5F-E77BA98F0DAA}"/>
                </a:ext>
              </a:extLst>
            </p:cNvPr>
            <p:cNvSpPr/>
            <p:nvPr/>
          </p:nvSpPr>
          <p:spPr>
            <a:xfrm>
              <a:off x="2548239" y="1915451"/>
              <a:ext cx="4572000" cy="4572000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 Capability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0C533D-D3B7-734F-8DFF-28E646020AC8}"/>
                </a:ext>
              </a:extLst>
            </p:cNvPr>
            <p:cNvSpPr/>
            <p:nvPr/>
          </p:nvSpPr>
          <p:spPr>
            <a:xfrm>
              <a:off x="5458026" y="1915451"/>
              <a:ext cx="4572000" cy="4572000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 Latitude</a:t>
              </a:r>
            </a:p>
          </p:txBody>
        </p:sp>
      </p:grp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id="{6ECF8EBF-3AD6-3E4F-932B-81EAB2ED0D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591426"/>
              </p:ext>
            </p:extLst>
          </p:nvPr>
        </p:nvGraphicFramePr>
        <p:xfrm>
          <a:off x="1333498" y="554559"/>
          <a:ext cx="9525004" cy="1560195"/>
        </p:xfrm>
        <a:graphic>
          <a:graphicData uri="http://schemas.openxmlformats.org/drawingml/2006/table">
            <a:tbl>
              <a:tblPr/>
              <a:tblGrid>
                <a:gridCol w="30238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832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Design Collateral Schedule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83230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Milestone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735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7000">
                          <a:srgbClr val="C6E0B4"/>
                        </a:gs>
                        <a:gs pos="7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8000">
                          <a:srgbClr val="C6E0B4"/>
                        </a:gs>
                        <a:gs pos="75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 Collateral Development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1"/>
                        </a:gs>
                        <a:gs pos="21000">
                          <a:schemeClr val="bg1"/>
                        </a:gs>
                        <a:gs pos="43000">
                          <a:srgbClr val="C6E0B4"/>
                        </a:gs>
                        <a:gs pos="100000">
                          <a:srgbClr val="C6E0B4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7213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718124B4-E128-9D49-978D-8DC5B7E8F135}"/>
              </a:ext>
            </a:extLst>
          </p:cNvPr>
          <p:cNvSpPr/>
          <p:nvPr/>
        </p:nvSpPr>
        <p:spPr>
          <a:xfrm>
            <a:off x="6991926" y="1394460"/>
            <a:ext cx="1662547" cy="320040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779154-3E33-9840-B001-3B3874277A1B}"/>
              </a:ext>
            </a:extLst>
          </p:cNvPr>
          <p:cNvSpPr txBox="1"/>
          <p:nvPr/>
        </p:nvSpPr>
        <p:spPr>
          <a:xfrm>
            <a:off x="7818120" y="-800100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BA3A7F2-CB30-D442-99AE-8A2F5B2964C1}"/>
              </a:ext>
            </a:extLst>
          </p:cNvPr>
          <p:cNvSpPr/>
          <p:nvPr/>
        </p:nvSpPr>
        <p:spPr>
          <a:xfrm>
            <a:off x="5622261" y="4149599"/>
            <a:ext cx="947477" cy="1467431"/>
          </a:xfrm>
          <a:custGeom>
            <a:avLst/>
            <a:gdLst>
              <a:gd name="connsiteX0" fmla="*/ 485366 w 947477"/>
              <a:gd name="connsiteY0" fmla="*/ 6765 h 1467431"/>
              <a:gd name="connsiteX1" fmla="*/ 138922 w 947477"/>
              <a:gd name="connsiteY1" fmla="*/ 431637 h 1467431"/>
              <a:gd name="connsiteX2" fmla="*/ 7835 w 947477"/>
              <a:gd name="connsiteY2" fmla="*/ 745674 h 1467431"/>
              <a:gd name="connsiteX3" fmla="*/ 17198 w 947477"/>
              <a:gd name="connsiteY3" fmla="*/ 1096656 h 1467431"/>
              <a:gd name="connsiteX4" fmla="*/ 35925 w 947477"/>
              <a:gd name="connsiteY4" fmla="*/ 1364510 h 1467431"/>
              <a:gd name="connsiteX5" fmla="*/ 54651 w 947477"/>
              <a:gd name="connsiteY5" fmla="*/ 1429165 h 1467431"/>
              <a:gd name="connsiteX6" fmla="*/ 522820 w 947477"/>
              <a:gd name="connsiteY6" fmla="*/ 1466110 h 1467431"/>
              <a:gd name="connsiteX7" fmla="*/ 878627 w 947477"/>
              <a:gd name="connsiteY7" fmla="*/ 1382983 h 1467431"/>
              <a:gd name="connsiteX8" fmla="*/ 925444 w 947477"/>
              <a:gd name="connsiteY8" fmla="*/ 1161310 h 1467431"/>
              <a:gd name="connsiteX9" fmla="*/ 944171 w 947477"/>
              <a:gd name="connsiteY9" fmla="*/ 911928 h 1467431"/>
              <a:gd name="connsiteX10" fmla="*/ 859901 w 947477"/>
              <a:gd name="connsiteY10" fmla="*/ 625601 h 1467431"/>
              <a:gd name="connsiteX11" fmla="*/ 644543 w 947477"/>
              <a:gd name="connsiteY11" fmla="*/ 200728 h 1467431"/>
              <a:gd name="connsiteX12" fmla="*/ 485366 w 947477"/>
              <a:gd name="connsiteY12" fmla="*/ 6765 h 14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7477" h="1467431" extrusionOk="0">
                <a:moveTo>
                  <a:pt x="485366" y="6765"/>
                </a:moveTo>
                <a:cubicBezTo>
                  <a:pt x="380737" y="32692"/>
                  <a:pt x="190271" y="319085"/>
                  <a:pt x="138922" y="431637"/>
                </a:cubicBezTo>
                <a:cubicBezTo>
                  <a:pt x="74567" y="557995"/>
                  <a:pt x="8171" y="635472"/>
                  <a:pt x="7835" y="745674"/>
                </a:cubicBezTo>
                <a:cubicBezTo>
                  <a:pt x="-14096" y="858117"/>
                  <a:pt x="9026" y="1012807"/>
                  <a:pt x="17198" y="1096656"/>
                </a:cubicBezTo>
                <a:cubicBezTo>
                  <a:pt x="14599" y="1195812"/>
                  <a:pt x="38920" y="1313506"/>
                  <a:pt x="35925" y="1364510"/>
                </a:cubicBezTo>
                <a:cubicBezTo>
                  <a:pt x="55940" y="1421562"/>
                  <a:pt x="-20538" y="1399967"/>
                  <a:pt x="54651" y="1429165"/>
                </a:cubicBezTo>
                <a:cubicBezTo>
                  <a:pt x="125154" y="1444468"/>
                  <a:pt x="371580" y="1486903"/>
                  <a:pt x="522820" y="1466110"/>
                </a:cubicBezTo>
                <a:cubicBezTo>
                  <a:pt x="658527" y="1442946"/>
                  <a:pt x="805724" y="1441842"/>
                  <a:pt x="878627" y="1382983"/>
                </a:cubicBezTo>
                <a:cubicBezTo>
                  <a:pt x="952214" y="1335812"/>
                  <a:pt x="934018" y="1244507"/>
                  <a:pt x="925444" y="1161310"/>
                </a:cubicBezTo>
                <a:cubicBezTo>
                  <a:pt x="911836" y="1078833"/>
                  <a:pt x="971079" y="1014285"/>
                  <a:pt x="944171" y="911928"/>
                </a:cubicBezTo>
                <a:cubicBezTo>
                  <a:pt x="944259" y="839037"/>
                  <a:pt x="911666" y="763057"/>
                  <a:pt x="859901" y="625601"/>
                </a:cubicBezTo>
                <a:cubicBezTo>
                  <a:pt x="825452" y="530928"/>
                  <a:pt x="727581" y="322590"/>
                  <a:pt x="644543" y="200728"/>
                </a:cubicBezTo>
                <a:cubicBezTo>
                  <a:pt x="599578" y="85556"/>
                  <a:pt x="571622" y="-41062"/>
                  <a:pt x="485366" y="6765"/>
                </a:cubicBezTo>
                <a:close/>
              </a:path>
            </a:pathLst>
          </a:custGeom>
          <a:noFill/>
          <a:ln>
            <a:solidFill>
              <a:schemeClr val="bg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478783 w 934626"/>
                      <a:gd name="connsiteY0" fmla="*/ 6765 h 1467431"/>
                      <a:gd name="connsiteX1" fmla="*/ 137038 w 934626"/>
                      <a:gd name="connsiteY1" fmla="*/ 431637 h 1467431"/>
                      <a:gd name="connsiteX2" fmla="*/ 7729 w 934626"/>
                      <a:gd name="connsiteY2" fmla="*/ 745674 h 1467431"/>
                      <a:gd name="connsiteX3" fmla="*/ 16965 w 934626"/>
                      <a:gd name="connsiteY3" fmla="*/ 1096656 h 1467431"/>
                      <a:gd name="connsiteX4" fmla="*/ 35438 w 934626"/>
                      <a:gd name="connsiteY4" fmla="*/ 1364510 h 1467431"/>
                      <a:gd name="connsiteX5" fmla="*/ 53910 w 934626"/>
                      <a:gd name="connsiteY5" fmla="*/ 1429165 h 1467431"/>
                      <a:gd name="connsiteX6" fmla="*/ 515729 w 934626"/>
                      <a:gd name="connsiteY6" fmla="*/ 1466110 h 1467431"/>
                      <a:gd name="connsiteX7" fmla="*/ 866710 w 934626"/>
                      <a:gd name="connsiteY7" fmla="*/ 1382983 h 1467431"/>
                      <a:gd name="connsiteX8" fmla="*/ 912892 w 934626"/>
                      <a:gd name="connsiteY8" fmla="*/ 1161310 h 1467431"/>
                      <a:gd name="connsiteX9" fmla="*/ 931365 w 934626"/>
                      <a:gd name="connsiteY9" fmla="*/ 911928 h 1467431"/>
                      <a:gd name="connsiteX10" fmla="*/ 848238 w 934626"/>
                      <a:gd name="connsiteY10" fmla="*/ 625601 h 1467431"/>
                      <a:gd name="connsiteX11" fmla="*/ 635801 w 934626"/>
                      <a:gd name="connsiteY11" fmla="*/ 200728 h 1467431"/>
                      <a:gd name="connsiteX12" fmla="*/ 478783 w 934626"/>
                      <a:gd name="connsiteY12" fmla="*/ 6765 h 14674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34626" h="1467431">
                        <a:moveTo>
                          <a:pt x="478783" y="6765"/>
                        </a:moveTo>
                        <a:cubicBezTo>
                          <a:pt x="395656" y="45250"/>
                          <a:pt x="215547" y="308486"/>
                          <a:pt x="137038" y="431637"/>
                        </a:cubicBezTo>
                        <a:cubicBezTo>
                          <a:pt x="58529" y="554788"/>
                          <a:pt x="27741" y="634838"/>
                          <a:pt x="7729" y="745674"/>
                        </a:cubicBezTo>
                        <a:cubicBezTo>
                          <a:pt x="-12283" y="856511"/>
                          <a:pt x="12347" y="993517"/>
                          <a:pt x="16965" y="1096656"/>
                        </a:cubicBezTo>
                        <a:cubicBezTo>
                          <a:pt x="21583" y="1199795"/>
                          <a:pt x="29280" y="1309092"/>
                          <a:pt x="35438" y="1364510"/>
                        </a:cubicBezTo>
                        <a:cubicBezTo>
                          <a:pt x="41595" y="1419928"/>
                          <a:pt x="-26138" y="1412232"/>
                          <a:pt x="53910" y="1429165"/>
                        </a:cubicBezTo>
                        <a:cubicBezTo>
                          <a:pt x="133958" y="1446098"/>
                          <a:pt x="380262" y="1473807"/>
                          <a:pt x="515729" y="1466110"/>
                        </a:cubicBezTo>
                        <a:cubicBezTo>
                          <a:pt x="651196" y="1458413"/>
                          <a:pt x="800516" y="1433783"/>
                          <a:pt x="866710" y="1382983"/>
                        </a:cubicBezTo>
                        <a:cubicBezTo>
                          <a:pt x="932904" y="1332183"/>
                          <a:pt x="902116" y="1239819"/>
                          <a:pt x="912892" y="1161310"/>
                        </a:cubicBezTo>
                        <a:cubicBezTo>
                          <a:pt x="923668" y="1082801"/>
                          <a:pt x="942141" y="1001213"/>
                          <a:pt x="931365" y="911928"/>
                        </a:cubicBezTo>
                        <a:cubicBezTo>
                          <a:pt x="920589" y="822643"/>
                          <a:pt x="897499" y="744134"/>
                          <a:pt x="848238" y="625601"/>
                        </a:cubicBezTo>
                        <a:cubicBezTo>
                          <a:pt x="798977" y="507068"/>
                          <a:pt x="698916" y="299249"/>
                          <a:pt x="635801" y="200728"/>
                        </a:cubicBezTo>
                        <a:cubicBezTo>
                          <a:pt x="572686" y="102207"/>
                          <a:pt x="561910" y="-31720"/>
                          <a:pt x="478783" y="6765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Rev 0.6</a:t>
            </a:r>
          </a:p>
        </p:txBody>
      </p:sp>
    </p:spTree>
    <p:extLst>
      <p:ext uri="{BB962C8B-B14F-4D97-AF65-F5344CB8AC3E}">
        <p14:creationId xmlns:p14="http://schemas.microsoft.com/office/powerpoint/2010/main" val="44819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48A6B-CCDC-2243-B896-1FD7ABC68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60400"/>
          </a:xfrm>
        </p:spPr>
        <p:txBody>
          <a:bodyPr/>
          <a:lstStyle/>
          <a:p>
            <a:r>
              <a:rPr lang="en-US" sz="3200"/>
              <a:t>From Rev 0.1 to Rev 0.6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C8E6D-26E7-C64C-93A9-7BF33D39E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57383"/>
            <a:ext cx="10917382" cy="5708073"/>
          </a:xfrm>
        </p:spPr>
        <p:txBody>
          <a:bodyPr/>
          <a:lstStyle/>
          <a:p>
            <a:r>
              <a:rPr lang="en-US" sz="1800" dirty="0"/>
              <a:t>Paper-based scaling to establish preliminary “targets”</a:t>
            </a:r>
          </a:p>
          <a:p>
            <a:pPr lvl="1"/>
            <a:r>
              <a:rPr lang="en-US" sz="1800" dirty="0"/>
              <a:t>Leverage ATF LVT; scale planar HVT and Interconnect to meet LRP </a:t>
            </a:r>
          </a:p>
          <a:p>
            <a:pPr lvl="1"/>
            <a:r>
              <a:rPr lang="en-US" sz="1800" dirty="0"/>
              <a:t>CUA design rule scaling for 75% $/GB; 2Kx4Kx4D tile for BW/GB scaling </a:t>
            </a:r>
          </a:p>
          <a:p>
            <a:pPr lvl="1"/>
            <a:r>
              <a:rPr lang="en-US" sz="1800" dirty="0"/>
              <a:t>Validated scaling strategy using 2 TC03 LCs demonstrating </a:t>
            </a:r>
            <a:r>
              <a:rPr lang="en-US" sz="1800" dirty="0" err="1"/>
              <a:t>x’tor</a:t>
            </a:r>
            <a:r>
              <a:rPr lang="en-US" sz="1800" dirty="0"/>
              <a:t> functionality at targeted W/L</a:t>
            </a:r>
          </a:p>
          <a:p>
            <a:r>
              <a:rPr lang="en-US" sz="1800" dirty="0"/>
              <a:t>HVT Design</a:t>
            </a:r>
          </a:p>
          <a:p>
            <a:pPr lvl="1"/>
            <a:r>
              <a:rPr lang="en-US" sz="1800" dirty="0"/>
              <a:t>Limited voltage scaling;</a:t>
            </a:r>
            <a:r>
              <a:rPr lang="en-US" sz="1800" dirty="0">
                <a:sym typeface="Wingdings" pitchFamily="2" charset="2"/>
              </a:rPr>
              <a:t> ATF-based T</a:t>
            </a:r>
            <a:r>
              <a:rPr lang="en-US" sz="1800" baseline="-25000" dirty="0">
                <a:sym typeface="Wingdings" pitchFamily="2" charset="2"/>
              </a:rPr>
              <a:t>OX</a:t>
            </a:r>
            <a:r>
              <a:rPr lang="en-US" sz="1800" dirty="0">
                <a:sym typeface="Wingdings" pitchFamily="2" charset="2"/>
              </a:rPr>
              <a:t> and µ; revisit S/D epi and true spec T</a:t>
            </a:r>
            <a:r>
              <a:rPr lang="en-US" sz="1800" baseline="-25000" dirty="0">
                <a:sym typeface="Wingdings" pitchFamily="2" charset="2"/>
              </a:rPr>
              <a:t>OX</a:t>
            </a:r>
            <a:r>
              <a:rPr lang="en-US" sz="1800" dirty="0">
                <a:sym typeface="Wingdings" pitchFamily="2" charset="2"/>
              </a:rPr>
              <a:t> in Q4 if needed</a:t>
            </a:r>
          </a:p>
          <a:p>
            <a:pPr lvl="1"/>
            <a:r>
              <a:rPr lang="en-US" sz="1800" dirty="0">
                <a:sym typeface="Wingdings" pitchFamily="2" charset="2"/>
              </a:rPr>
              <a:t>Channel width scaling: Pitch </a:t>
            </a:r>
            <a:r>
              <a:rPr lang="en-US" sz="1800" dirty="0" err="1">
                <a:sym typeface="Wingdings" pitchFamily="2" charset="2"/>
              </a:rPr>
              <a:t>x’tor</a:t>
            </a:r>
            <a:r>
              <a:rPr lang="en-US" sz="1800" dirty="0">
                <a:sym typeface="Wingdings" pitchFamily="2" charset="2"/>
              </a:rPr>
              <a:t> STI corner management + Design Rule restriction</a:t>
            </a:r>
          </a:p>
          <a:p>
            <a:pPr lvl="1"/>
            <a:r>
              <a:rPr lang="en-US" sz="1800" dirty="0">
                <a:sym typeface="Wingdings" pitchFamily="2" charset="2"/>
              </a:rPr>
              <a:t>Channel Length scaling: Channel and tip doping profile engineering</a:t>
            </a:r>
          </a:p>
          <a:p>
            <a:r>
              <a:rPr lang="en-US" sz="1800" dirty="0">
                <a:sym typeface="Wingdings" pitchFamily="2" charset="2"/>
              </a:rPr>
              <a:t>Paper-based model:  Rev 0.1 ~ Rev 0.3</a:t>
            </a:r>
          </a:p>
          <a:p>
            <a:pPr lvl="1"/>
            <a:r>
              <a:rPr lang="en-US" sz="1800" dirty="0">
                <a:sym typeface="Wingdings" pitchFamily="2" charset="2"/>
              </a:rPr>
              <a:t>Uses calibrated TCAD to target MTS and DTS (Rev 0.1.1 released on WW20.4, lead Si Fab our ECD WW25)</a:t>
            </a:r>
          </a:p>
          <a:p>
            <a:pPr lvl="1"/>
            <a:r>
              <a:rPr lang="en-US" sz="1800" dirty="0">
                <a:sym typeface="Wingdings" pitchFamily="2" charset="2"/>
              </a:rPr>
              <a:t>L</a:t>
            </a:r>
            <a:r>
              <a:rPr lang="en-US" sz="1800" baseline="-25000" dirty="0">
                <a:sym typeface="Wingdings" pitchFamily="2" charset="2"/>
              </a:rPr>
              <a:t>G</a:t>
            </a:r>
            <a:r>
              <a:rPr lang="en-US" sz="1800" dirty="0">
                <a:sym typeface="Wingdings" pitchFamily="2" charset="2"/>
              </a:rPr>
              <a:t> sizing:  Explore 15nm range for leakage and R</a:t>
            </a:r>
            <a:r>
              <a:rPr lang="en-US" sz="1800" baseline="-25000" dirty="0">
                <a:sym typeface="Wingdings" pitchFamily="2" charset="2"/>
              </a:rPr>
              <a:t>ON</a:t>
            </a:r>
            <a:r>
              <a:rPr lang="en-US" sz="1800" dirty="0">
                <a:sym typeface="Wingdings" pitchFamily="2" charset="2"/>
              </a:rPr>
              <a:t> tolerance (Rev 0.1.2)</a:t>
            </a:r>
          </a:p>
          <a:p>
            <a:pPr lvl="1"/>
            <a:r>
              <a:rPr lang="en-US" sz="1800" dirty="0">
                <a:sym typeface="Wingdings" pitchFamily="2" charset="2"/>
              </a:rPr>
              <a:t>V</a:t>
            </a:r>
            <a:r>
              <a:rPr lang="en-US" sz="1800" baseline="-25000" dirty="0">
                <a:sym typeface="Wingdings" pitchFamily="2" charset="2"/>
              </a:rPr>
              <a:t>T</a:t>
            </a:r>
            <a:r>
              <a:rPr lang="en-US" sz="1800" dirty="0">
                <a:sym typeface="Wingdings" pitchFamily="2" charset="2"/>
              </a:rPr>
              <a:t> centering: Explore ±120mV window (Rev 0.2.0) with refined L</a:t>
            </a:r>
            <a:r>
              <a:rPr lang="en-US" sz="1800" baseline="-25000" dirty="0">
                <a:sym typeface="Wingdings" pitchFamily="2" charset="2"/>
              </a:rPr>
              <a:t>G</a:t>
            </a:r>
            <a:r>
              <a:rPr lang="en-US" sz="1800" dirty="0">
                <a:sym typeface="Wingdings" pitchFamily="2" charset="2"/>
              </a:rPr>
              <a:t> range (Rev 0.2.1)</a:t>
            </a:r>
          </a:p>
          <a:p>
            <a:pPr lvl="1"/>
            <a:r>
              <a:rPr lang="en-US" sz="1800" dirty="0">
                <a:sym typeface="Wingdings" pitchFamily="2" charset="2"/>
              </a:rPr>
              <a:t>High R</a:t>
            </a:r>
            <a:r>
              <a:rPr lang="en-US" sz="1800" baseline="-25000" dirty="0">
                <a:sym typeface="Wingdings" pitchFamily="2" charset="2"/>
              </a:rPr>
              <a:t>ON</a:t>
            </a:r>
            <a:r>
              <a:rPr lang="en-US" sz="1800" dirty="0">
                <a:sym typeface="Wingdings" pitchFamily="2" charset="2"/>
              </a:rPr>
              <a:t> risk assessment: additional 3~5% µ reductions apply to Rev 0.2.1 functional corners (Rev 0.3.0)</a:t>
            </a:r>
          </a:p>
          <a:p>
            <a:pPr lvl="1"/>
            <a:r>
              <a:rPr lang="en-US" sz="1800" dirty="0">
                <a:sym typeface="Wingdings" pitchFamily="2" charset="2"/>
              </a:rPr>
              <a:t>Use TCAD to calibrate corners of SPICE models.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1C2FC8-AC0D-9545-A02A-C186A78E8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043241"/>
              </p:ext>
            </p:extLst>
          </p:nvPr>
        </p:nvGraphicFramePr>
        <p:xfrm>
          <a:off x="1939635" y="4991331"/>
          <a:ext cx="8358912" cy="13411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3152">
                  <a:extLst>
                    <a:ext uri="{9D8B030D-6E8A-4147-A177-3AD203B41FA5}">
                      <a16:colId xmlns:a16="http://schemas.microsoft.com/office/drawing/2014/main" val="3382404241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2004986460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1862344637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3856326156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2794645034"/>
                    </a:ext>
                  </a:extLst>
                </a:gridCol>
                <a:gridCol w="1393152">
                  <a:extLst>
                    <a:ext uri="{9D8B030D-6E8A-4147-A177-3AD203B41FA5}">
                      <a16:colId xmlns:a16="http://schemas.microsoft.com/office/drawing/2014/main" val="3194429552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Device Model Release</a:t>
                      </a:r>
                    </a:p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Placeholder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-7nm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 L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+2nm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6264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 Release</a:t>
                      </a:r>
                    </a:p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Placeholder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+120mV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0045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Center 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7127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-120mV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325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EA714-5EAF-5343-A960-3612E708C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3C51C24-6DB0-8C47-BDAB-8FDB3F164B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458770"/>
              </p:ext>
            </p:extLst>
          </p:nvPr>
        </p:nvGraphicFramePr>
        <p:xfrm>
          <a:off x="914400" y="1219200"/>
          <a:ext cx="10361295" cy="3500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3299113115"/>
                    </a:ext>
                  </a:extLst>
                </a:gridCol>
                <a:gridCol w="4333875">
                  <a:extLst>
                    <a:ext uri="{9D8B030D-6E8A-4147-A177-3AD203B41FA5}">
                      <a16:colId xmlns:a16="http://schemas.microsoft.com/office/drawing/2014/main" val="3388022995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3683174947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4277165017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2376273238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1497597952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2472749413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928744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TCAD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Validatin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Lg sizing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Tox (true spec)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LDD (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806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tgt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tgt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tgt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tgt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83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Shortest 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fast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15nm range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975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and shortest Lg at  high Vt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±120mV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09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and shortest Lg at  low Vt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598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Reduce mobility all three Vt at slowest corner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53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Epi?   If so , what is the percentage PLV only or +pitch cell, how </a:t>
                      </a:r>
                      <a:r>
                        <a:rPr lang="en-US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about 64G (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layout analysis of ATF)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6326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2154A3-CA71-F743-A7BE-E7B83BCEB5BA}"/>
              </a:ext>
            </a:extLst>
          </p:cNvPr>
          <p:cNvSpPr txBox="1"/>
          <p:nvPr/>
        </p:nvSpPr>
        <p:spPr>
          <a:xfrm>
            <a:off x="5562600" y="4716780"/>
            <a:ext cx="5211491" cy="7972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Disclaimer: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ECD is subject to ATF priority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60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BDFCF-9ABD-5F42-9EB0-AADA5E333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Materials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C0E8F-FD7D-8F4D-B3F7-AA6ECDBB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75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2A7AA034-B957-4650-BD31-FB43E3343D53}"/>
              </a:ext>
            </a:extLst>
          </p:cNvPr>
          <p:cNvCxnSpPr>
            <a:cxnSpLocks/>
          </p:cNvCxnSpPr>
          <p:nvPr/>
        </p:nvCxnSpPr>
        <p:spPr>
          <a:xfrm>
            <a:off x="1478178" y="1253042"/>
            <a:ext cx="144597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9F164F-A8B1-4C35-89E2-CDF991BBE67E}"/>
              </a:ext>
            </a:extLst>
          </p:cNvPr>
          <p:cNvCxnSpPr>
            <a:cxnSpLocks/>
          </p:cNvCxnSpPr>
          <p:nvPr/>
        </p:nvCxnSpPr>
        <p:spPr>
          <a:xfrm>
            <a:off x="609600" y="1657252"/>
            <a:ext cx="955167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B1486434-A8CA-4AA8-B6D6-9FA6C9C15087}"/>
              </a:ext>
            </a:extLst>
          </p:cNvPr>
          <p:cNvSpPr/>
          <p:nvPr/>
        </p:nvSpPr>
        <p:spPr>
          <a:xfrm>
            <a:off x="4593218" y="1615063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E688E56-BCD3-4C20-80CE-1F5DDF8E6296}"/>
              </a:ext>
            </a:extLst>
          </p:cNvPr>
          <p:cNvSpPr txBox="1"/>
          <p:nvPr/>
        </p:nvSpPr>
        <p:spPr>
          <a:xfrm>
            <a:off x="4407657" y="1431003"/>
            <a:ext cx="466795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A0 TI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CDE8D32-45C9-4B59-B93C-09BE61A6E80C}"/>
              </a:ext>
            </a:extLst>
          </p:cNvPr>
          <p:cNvSpPr/>
          <p:nvPr/>
        </p:nvSpPr>
        <p:spPr>
          <a:xfrm>
            <a:off x="2769391" y="1606255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E696C70-374B-4537-A9F3-77CDDD433FA0}"/>
              </a:ext>
            </a:extLst>
          </p:cNvPr>
          <p:cNvSpPr/>
          <p:nvPr/>
        </p:nvSpPr>
        <p:spPr>
          <a:xfrm>
            <a:off x="3199135" y="321801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B47360E6-F8D4-45B3-A7F6-0E5F14A93689}"/>
              </a:ext>
            </a:extLst>
          </p:cNvPr>
          <p:cNvSpPr/>
          <p:nvPr/>
        </p:nvSpPr>
        <p:spPr>
          <a:xfrm>
            <a:off x="3545173" y="321980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F8E3CB15-567E-478A-ADBC-6691F3F3F26C}"/>
              </a:ext>
            </a:extLst>
          </p:cNvPr>
          <p:cNvSpPr/>
          <p:nvPr/>
        </p:nvSpPr>
        <p:spPr>
          <a:xfrm>
            <a:off x="3891212" y="3221597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F383B9D-36A8-47B0-9F24-D196CCD507B2}"/>
              </a:ext>
            </a:extLst>
          </p:cNvPr>
          <p:cNvSpPr/>
          <p:nvPr/>
        </p:nvSpPr>
        <p:spPr>
          <a:xfrm>
            <a:off x="4237250" y="321262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3278F35-325E-4D97-B6BD-B65EFF06E012}"/>
              </a:ext>
            </a:extLst>
          </p:cNvPr>
          <p:cNvSpPr txBox="1"/>
          <p:nvPr/>
        </p:nvSpPr>
        <p:spPr>
          <a:xfrm>
            <a:off x="4080376" y="3026970"/>
            <a:ext cx="36243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EB95AA-665D-4E54-A7C9-8764B5762BBF}"/>
              </a:ext>
            </a:extLst>
          </p:cNvPr>
          <p:cNvSpPr txBox="1"/>
          <p:nvPr/>
        </p:nvSpPr>
        <p:spPr>
          <a:xfrm>
            <a:off x="3757281" y="3023962"/>
            <a:ext cx="333704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E96F708-AA1B-47F8-9FE6-CB784D3242AA}"/>
              </a:ext>
            </a:extLst>
          </p:cNvPr>
          <p:cNvSpPr txBox="1"/>
          <p:nvPr/>
        </p:nvSpPr>
        <p:spPr>
          <a:xfrm>
            <a:off x="3411242" y="3026970"/>
            <a:ext cx="337397" cy="23795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FF61559-29B0-488D-B255-A823EE8EF678}"/>
              </a:ext>
            </a:extLst>
          </p:cNvPr>
          <p:cNvSpPr txBox="1"/>
          <p:nvPr/>
        </p:nvSpPr>
        <p:spPr>
          <a:xfrm>
            <a:off x="3086255" y="3025199"/>
            <a:ext cx="331578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R0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A221F77-0BA5-4490-B38C-BA2FFC0D50D5}"/>
              </a:ext>
            </a:extLst>
          </p:cNvPr>
          <p:cNvSpPr/>
          <p:nvPr/>
        </p:nvSpPr>
        <p:spPr>
          <a:xfrm>
            <a:off x="8364137" y="1607901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496D649-7FCF-4115-86F2-4C471B807609}"/>
              </a:ext>
            </a:extLst>
          </p:cNvPr>
          <p:cNvSpPr txBox="1"/>
          <p:nvPr/>
        </p:nvSpPr>
        <p:spPr>
          <a:xfrm>
            <a:off x="8032704" y="1433574"/>
            <a:ext cx="758541" cy="230832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Media PRQ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819C06-77CE-46FC-A24C-6330E4704820}"/>
              </a:ext>
            </a:extLst>
          </p:cNvPr>
          <p:cNvSpPr txBox="1"/>
          <p:nvPr/>
        </p:nvSpPr>
        <p:spPr>
          <a:xfrm>
            <a:off x="478956" y="1461175"/>
            <a:ext cx="47929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Anchors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846EC1F-A7A6-4F24-A3AE-042481EFD699}"/>
              </a:ext>
            </a:extLst>
          </p:cNvPr>
          <p:cNvSpPr txBox="1"/>
          <p:nvPr/>
        </p:nvSpPr>
        <p:spPr>
          <a:xfrm>
            <a:off x="490927" y="3097423"/>
            <a:ext cx="394339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Design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875263B-10B3-4256-BF4E-559E10AFB042}"/>
              </a:ext>
            </a:extLst>
          </p:cNvPr>
          <p:cNvSpPr/>
          <p:nvPr/>
        </p:nvSpPr>
        <p:spPr>
          <a:xfrm>
            <a:off x="2924150" y="322133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D5E2896-1F88-4C3E-8818-F9D1F334FE7B}"/>
              </a:ext>
            </a:extLst>
          </p:cNvPr>
          <p:cNvSpPr txBox="1"/>
          <p:nvPr/>
        </p:nvSpPr>
        <p:spPr>
          <a:xfrm>
            <a:off x="2811270" y="3041852"/>
            <a:ext cx="331578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DS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8EB4510-FBF3-4C9D-ADC4-2E327EE422B5}"/>
              </a:ext>
            </a:extLst>
          </p:cNvPr>
          <p:cNvCxnSpPr>
            <a:cxnSpLocks/>
          </p:cNvCxnSpPr>
          <p:nvPr/>
        </p:nvCxnSpPr>
        <p:spPr>
          <a:xfrm>
            <a:off x="1451113" y="3957849"/>
            <a:ext cx="7625303" cy="490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Oval 135">
            <a:extLst>
              <a:ext uri="{FF2B5EF4-FFF2-40B4-BE49-F238E27FC236}">
                <a16:creationId xmlns:a16="http://schemas.microsoft.com/office/drawing/2014/main" id="{56D46FB6-E309-4F90-9B80-7D33EA9609F6}"/>
              </a:ext>
            </a:extLst>
          </p:cNvPr>
          <p:cNvSpPr/>
          <p:nvPr/>
        </p:nvSpPr>
        <p:spPr>
          <a:xfrm>
            <a:off x="4922700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59345812-5114-4505-9B63-C4ACDBA767F6}"/>
              </a:ext>
            </a:extLst>
          </p:cNvPr>
          <p:cNvSpPr/>
          <p:nvPr/>
        </p:nvSpPr>
        <p:spPr>
          <a:xfrm>
            <a:off x="6906207" y="3914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10493225-81EC-4D91-BB92-CE7D9E87028B}"/>
              </a:ext>
            </a:extLst>
          </p:cNvPr>
          <p:cNvSpPr/>
          <p:nvPr/>
        </p:nvSpPr>
        <p:spPr>
          <a:xfrm>
            <a:off x="7634067" y="3913422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7F99696-EEF0-417A-B556-7BDB932B013E}"/>
              </a:ext>
            </a:extLst>
          </p:cNvPr>
          <p:cNvSpPr txBox="1"/>
          <p:nvPr/>
        </p:nvSpPr>
        <p:spPr>
          <a:xfrm>
            <a:off x="7462682" y="3711853"/>
            <a:ext cx="4590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LVM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DED4AD6-9DDA-4BAE-837D-E9D178CA3CE1}"/>
              </a:ext>
            </a:extLst>
          </p:cNvPr>
          <p:cNvSpPr txBox="1"/>
          <p:nvPr/>
        </p:nvSpPr>
        <p:spPr>
          <a:xfrm>
            <a:off x="6772347" y="3711853"/>
            <a:ext cx="393956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900"/>
              <a:t>PLS</a:t>
            </a:r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468CA8A6-C937-460F-BBC7-A476ACA6E366}"/>
              </a:ext>
            </a:extLst>
          </p:cNvPr>
          <p:cNvSpPr/>
          <p:nvPr/>
        </p:nvSpPr>
        <p:spPr>
          <a:xfrm>
            <a:off x="5252383" y="3917781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7CE76F3-63DC-4E53-B9F6-6C8DC90F8633}"/>
              </a:ext>
            </a:extLst>
          </p:cNvPr>
          <p:cNvSpPr txBox="1"/>
          <p:nvPr/>
        </p:nvSpPr>
        <p:spPr>
          <a:xfrm>
            <a:off x="484303" y="3785111"/>
            <a:ext cx="7005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Prod Silicon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8FCC0D7-228B-48A1-9715-AD9E46167628}"/>
              </a:ext>
            </a:extLst>
          </p:cNvPr>
          <p:cNvSpPr txBox="1"/>
          <p:nvPr/>
        </p:nvSpPr>
        <p:spPr>
          <a:xfrm>
            <a:off x="4340236" y="3603513"/>
            <a:ext cx="771000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CMOS Functional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ADC426C-4DCD-4021-B858-F961D1CA0F2C}"/>
              </a:ext>
            </a:extLst>
          </p:cNvPr>
          <p:cNvSpPr txBox="1"/>
          <p:nvPr/>
        </p:nvSpPr>
        <p:spPr>
          <a:xfrm>
            <a:off x="5049640" y="3633807"/>
            <a:ext cx="764508" cy="34214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spcBef>
                <a:spcPts val="0"/>
              </a:spcBef>
            </a:pPr>
            <a:r>
              <a:rPr lang="en-US" sz="900"/>
              <a:t>Die </a:t>
            </a:r>
          </a:p>
          <a:p>
            <a:pPr>
              <a:spcBef>
                <a:spcPts val="0"/>
              </a:spcBef>
            </a:pPr>
            <a:r>
              <a:rPr lang="en-US" sz="900"/>
              <a:t>Functional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3D48E34B-96CB-4CFC-8160-294891E823BD}"/>
              </a:ext>
            </a:extLst>
          </p:cNvPr>
          <p:cNvCxnSpPr>
            <a:cxnSpLocks/>
          </p:cNvCxnSpPr>
          <p:nvPr/>
        </p:nvCxnSpPr>
        <p:spPr>
          <a:xfrm>
            <a:off x="1451113" y="3270621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>
            <a:extLst>
              <a:ext uri="{FF2B5EF4-FFF2-40B4-BE49-F238E27FC236}">
                <a16:creationId xmlns:a16="http://schemas.microsoft.com/office/drawing/2014/main" id="{D12C38C9-8EB6-490E-9ED0-EBAE1760E18E}"/>
              </a:ext>
            </a:extLst>
          </p:cNvPr>
          <p:cNvSpPr/>
          <p:nvPr/>
        </p:nvSpPr>
        <p:spPr>
          <a:xfrm>
            <a:off x="1441977" y="3224646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E16BBCE-0EEA-4BF7-ACAE-1213B79BB807}"/>
              </a:ext>
            </a:extLst>
          </p:cNvPr>
          <p:cNvSpPr txBox="1"/>
          <p:nvPr/>
        </p:nvSpPr>
        <p:spPr>
          <a:xfrm>
            <a:off x="1271779" y="3045167"/>
            <a:ext cx="388896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PFS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AFB7FBCF-BC16-4DF3-9C7B-ACAE6CCF34B1}"/>
              </a:ext>
            </a:extLst>
          </p:cNvPr>
          <p:cNvCxnSpPr>
            <a:cxnSpLocks/>
          </p:cNvCxnSpPr>
          <p:nvPr/>
        </p:nvCxnSpPr>
        <p:spPr>
          <a:xfrm>
            <a:off x="1451113" y="3620370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>
            <a:extLst>
              <a:ext uri="{FF2B5EF4-FFF2-40B4-BE49-F238E27FC236}">
                <a16:creationId xmlns:a16="http://schemas.microsoft.com/office/drawing/2014/main" id="{174B6487-C045-4AD0-8040-1696F7D6A06D}"/>
              </a:ext>
            </a:extLst>
          </p:cNvPr>
          <p:cNvSpPr txBox="1"/>
          <p:nvPr/>
        </p:nvSpPr>
        <p:spPr>
          <a:xfrm>
            <a:off x="490927" y="3442729"/>
            <a:ext cx="1022716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CSpec</a:t>
            </a:r>
            <a:r>
              <a:rPr lang="en-US" sz="1000">
                <a:solidFill>
                  <a:schemeClr val="tx2"/>
                </a:solidFill>
              </a:rPr>
              <a:t> (</a:t>
            </a:r>
            <a:r>
              <a:rPr lang="en-US" sz="1000" err="1">
                <a:solidFill>
                  <a:schemeClr val="tx2"/>
                </a:solidFill>
              </a:rPr>
              <a:t>inc</a:t>
            </a:r>
            <a:r>
              <a:rPr lang="en-US" sz="1000">
                <a:solidFill>
                  <a:schemeClr val="tx2"/>
                </a:solidFill>
              </a:rPr>
              <a:t> policy)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FD69DE0D-51E8-4C4D-B6D2-1EBAF1FBFD7A}"/>
              </a:ext>
            </a:extLst>
          </p:cNvPr>
          <p:cNvSpPr/>
          <p:nvPr/>
        </p:nvSpPr>
        <p:spPr>
          <a:xfrm>
            <a:off x="4580674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3852B08-EF16-44DF-8380-D359BB9232C3}"/>
              </a:ext>
            </a:extLst>
          </p:cNvPr>
          <p:cNvSpPr txBox="1"/>
          <p:nvPr/>
        </p:nvSpPr>
        <p:spPr>
          <a:xfrm>
            <a:off x="4418099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569930E-5D08-4187-81CF-182F3F6D6E89}"/>
              </a:ext>
            </a:extLst>
          </p:cNvPr>
          <p:cNvSpPr/>
          <p:nvPr/>
        </p:nvSpPr>
        <p:spPr>
          <a:xfrm>
            <a:off x="8340967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E26AC90F-7F08-4156-895A-00C4C3AD9CBC}"/>
              </a:ext>
            </a:extLst>
          </p:cNvPr>
          <p:cNvSpPr txBox="1"/>
          <p:nvPr/>
        </p:nvSpPr>
        <p:spPr>
          <a:xfrm>
            <a:off x="8178392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1.0</a:t>
            </a:r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1A10D190-5B5E-4B67-A7F3-DE14AFAB83E0}"/>
              </a:ext>
            </a:extLst>
          </p:cNvPr>
          <p:cNvSpPr/>
          <p:nvPr/>
        </p:nvSpPr>
        <p:spPr>
          <a:xfrm>
            <a:off x="2926430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816DA9EF-CB6D-432B-A90F-60627E6B5A3C}"/>
              </a:ext>
            </a:extLst>
          </p:cNvPr>
          <p:cNvSpPr txBox="1"/>
          <p:nvPr/>
        </p:nvSpPr>
        <p:spPr>
          <a:xfrm>
            <a:off x="2763855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0.0</a:t>
            </a: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01EB5038-E817-477F-B6FE-2A090C17516D}"/>
              </a:ext>
            </a:extLst>
          </p:cNvPr>
          <p:cNvSpPr/>
          <p:nvPr/>
        </p:nvSpPr>
        <p:spPr>
          <a:xfrm>
            <a:off x="2449383" y="357867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6CE4962C-29DC-4FCA-A31A-195D43938710}"/>
              </a:ext>
            </a:extLst>
          </p:cNvPr>
          <p:cNvSpPr txBox="1"/>
          <p:nvPr/>
        </p:nvSpPr>
        <p:spPr>
          <a:xfrm>
            <a:off x="2286808" y="3399195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-0.1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32E0C41F-C872-4740-889B-8036A3105FBB}"/>
              </a:ext>
            </a:extLst>
          </p:cNvPr>
          <p:cNvSpPr/>
          <p:nvPr/>
        </p:nvSpPr>
        <p:spPr>
          <a:xfrm>
            <a:off x="2042350" y="357127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86B1834-F164-40EE-89BE-8426C55D6EBE}"/>
              </a:ext>
            </a:extLst>
          </p:cNvPr>
          <p:cNvSpPr txBox="1"/>
          <p:nvPr/>
        </p:nvSpPr>
        <p:spPr>
          <a:xfrm>
            <a:off x="1879775" y="339179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-0.2</a:t>
            </a: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8D905950-3D86-4A9F-818F-6E8A5F11BDB8}"/>
              </a:ext>
            </a:extLst>
          </p:cNvPr>
          <p:cNvSpPr/>
          <p:nvPr/>
        </p:nvSpPr>
        <p:spPr>
          <a:xfrm>
            <a:off x="1640753" y="3565420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0434593A-C8B2-4BD9-BBAB-D6A99758C3E8}"/>
              </a:ext>
            </a:extLst>
          </p:cNvPr>
          <p:cNvSpPr txBox="1"/>
          <p:nvPr/>
        </p:nvSpPr>
        <p:spPr>
          <a:xfrm>
            <a:off x="1478178" y="3385941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-0.3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FF3FE26A-9A0D-425C-8F1C-D27955AFE653}"/>
              </a:ext>
            </a:extLst>
          </p:cNvPr>
          <p:cNvGrpSpPr/>
          <p:nvPr/>
        </p:nvGrpSpPr>
        <p:grpSpPr>
          <a:xfrm>
            <a:off x="1637190" y="1843739"/>
            <a:ext cx="9036208" cy="255115"/>
            <a:chOff x="1637190" y="3269507"/>
            <a:chExt cx="9036208" cy="255115"/>
          </a:xfrm>
        </p:grpSpPr>
        <p:sp>
          <p:nvSpPr>
            <p:cNvPr id="220" name="Arrow: Right 219">
              <a:extLst>
                <a:ext uri="{FF2B5EF4-FFF2-40B4-BE49-F238E27FC236}">
                  <a16:creationId xmlns:a16="http://schemas.microsoft.com/office/drawing/2014/main" id="{F6F1475D-1395-4E2F-A978-B54ED1421445}"/>
                </a:ext>
              </a:extLst>
            </p:cNvPr>
            <p:cNvSpPr/>
            <p:nvPr/>
          </p:nvSpPr>
          <p:spPr>
            <a:xfrm>
              <a:off x="9242873" y="3269507"/>
              <a:ext cx="1430525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HVM</a:t>
              </a:r>
            </a:p>
          </p:txBody>
        </p:sp>
        <p:sp>
          <p:nvSpPr>
            <p:cNvPr id="221" name="Arrow: Right 220">
              <a:extLst>
                <a:ext uri="{FF2B5EF4-FFF2-40B4-BE49-F238E27FC236}">
                  <a16:creationId xmlns:a16="http://schemas.microsoft.com/office/drawing/2014/main" id="{6484E021-B54C-4457-BC00-9AFAAC5BEE8E}"/>
                </a:ext>
              </a:extLst>
            </p:cNvPr>
            <p:cNvSpPr/>
            <p:nvPr/>
          </p:nvSpPr>
          <p:spPr>
            <a:xfrm>
              <a:off x="8320699" y="3269507"/>
              <a:ext cx="1064600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PROD RAMP</a:t>
              </a:r>
            </a:p>
          </p:txBody>
        </p:sp>
        <p:sp>
          <p:nvSpPr>
            <p:cNvPr id="222" name="Arrow: Right 221">
              <a:extLst>
                <a:ext uri="{FF2B5EF4-FFF2-40B4-BE49-F238E27FC236}">
                  <a16:creationId xmlns:a16="http://schemas.microsoft.com/office/drawing/2014/main" id="{DC0DE5CF-4095-4502-B7FE-4DC30ED50D9E}"/>
                </a:ext>
              </a:extLst>
            </p:cNvPr>
            <p:cNvSpPr/>
            <p:nvPr/>
          </p:nvSpPr>
          <p:spPr>
            <a:xfrm>
              <a:off x="7601527" y="3269507"/>
              <a:ext cx="852926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LVM</a:t>
              </a:r>
            </a:p>
          </p:txBody>
        </p:sp>
        <p:sp>
          <p:nvSpPr>
            <p:cNvPr id="223" name="Arrow: Right 222">
              <a:extLst>
                <a:ext uri="{FF2B5EF4-FFF2-40B4-BE49-F238E27FC236}">
                  <a16:creationId xmlns:a16="http://schemas.microsoft.com/office/drawing/2014/main" id="{D5723D16-EB14-46E7-B47C-D3372FEF45A7}"/>
                </a:ext>
              </a:extLst>
            </p:cNvPr>
            <p:cNvSpPr/>
            <p:nvPr/>
          </p:nvSpPr>
          <p:spPr>
            <a:xfrm>
              <a:off x="6906533" y="3269507"/>
              <a:ext cx="84523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PILOT </a:t>
              </a:r>
              <a:br>
                <a:rPr lang="en-US" sz="800"/>
              </a:br>
              <a:r>
                <a:rPr lang="en-US" sz="800"/>
                <a:t>LINE</a:t>
              </a:r>
            </a:p>
          </p:txBody>
        </p:sp>
        <p:sp>
          <p:nvSpPr>
            <p:cNvPr id="224" name="Arrow: Right 223">
              <a:extLst>
                <a:ext uri="{FF2B5EF4-FFF2-40B4-BE49-F238E27FC236}">
                  <a16:creationId xmlns:a16="http://schemas.microsoft.com/office/drawing/2014/main" id="{EDADF4FE-8D0E-4A71-B8B7-7C967551FCCF}"/>
                </a:ext>
              </a:extLst>
            </p:cNvPr>
            <p:cNvSpPr/>
            <p:nvPr/>
          </p:nvSpPr>
          <p:spPr>
            <a:xfrm>
              <a:off x="2386642" y="3269507"/>
              <a:ext cx="4645957" cy="255115"/>
            </a:xfrm>
            <a:prstGeom prst="rightArrow">
              <a:avLst>
                <a:gd name="adj1" fmla="val 100000"/>
                <a:gd name="adj2" fmla="val 5000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NTI/NPI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2ECC2DEA-A9FC-420E-BA0C-80CA223D1B1D}"/>
                </a:ext>
              </a:extLst>
            </p:cNvPr>
            <p:cNvSpPr txBox="1"/>
            <p:nvPr/>
          </p:nvSpPr>
          <p:spPr>
            <a:xfrm>
              <a:off x="1637190" y="3294841"/>
              <a:ext cx="707245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en-US" sz="800">
                  <a:solidFill>
                    <a:srgbClr val="0070C0"/>
                  </a:solidFill>
                </a:rPr>
                <a:t>MEDIA FAB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DFB08CA8-1F01-458F-9123-E28EEB7A80E1}"/>
              </a:ext>
            </a:extLst>
          </p:cNvPr>
          <p:cNvGrpSpPr/>
          <p:nvPr/>
        </p:nvGrpSpPr>
        <p:grpSpPr>
          <a:xfrm>
            <a:off x="4556941" y="2238432"/>
            <a:ext cx="4410246" cy="453218"/>
            <a:chOff x="4556941" y="3664200"/>
            <a:chExt cx="4410246" cy="453218"/>
          </a:xfrm>
        </p:grpSpPr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DD0857AB-FD32-40C3-8A19-E6AB8397623A}"/>
                </a:ext>
              </a:extLst>
            </p:cNvPr>
            <p:cNvGrpSpPr/>
            <p:nvPr/>
          </p:nvGrpSpPr>
          <p:grpSpPr>
            <a:xfrm>
              <a:off x="4556941" y="3664200"/>
              <a:ext cx="4104858" cy="292482"/>
              <a:chOff x="4556941" y="3664200"/>
              <a:chExt cx="4104858" cy="292482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C8B92CE1-D2F9-4449-BB7C-596754A93161}"/>
                  </a:ext>
                </a:extLst>
              </p:cNvPr>
              <p:cNvSpPr txBox="1"/>
              <p:nvPr/>
            </p:nvSpPr>
            <p:spPr>
              <a:xfrm>
                <a:off x="4556941" y="3753100"/>
                <a:ext cx="1367682" cy="203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Media Sample Milestones</a:t>
                </a:r>
              </a:p>
            </p:txBody>
          </p:sp>
          <p:sp>
            <p:nvSpPr>
              <p:cNvPr id="236" name="Rectangle 235">
                <a:extLst>
                  <a:ext uri="{FF2B5EF4-FFF2-40B4-BE49-F238E27FC236}">
                    <a16:creationId xmlns:a16="http://schemas.microsoft.com/office/drawing/2014/main" id="{66994AAD-7A33-4F9D-920E-25911BB7340B}"/>
                  </a:ext>
                </a:extLst>
              </p:cNvPr>
              <p:cNvSpPr/>
              <p:nvPr/>
            </p:nvSpPr>
            <p:spPr>
              <a:xfrm>
                <a:off x="7829527" y="3804523"/>
                <a:ext cx="619877" cy="1181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ym typeface="Helvetica Neue Medium"/>
                </a:endParaRPr>
              </a:p>
            </p:txBody>
          </p:sp>
          <p:sp>
            <p:nvSpPr>
              <p:cNvPr id="237" name="Arrow: Right 236">
                <a:extLst>
                  <a:ext uri="{FF2B5EF4-FFF2-40B4-BE49-F238E27FC236}">
                    <a16:creationId xmlns:a16="http://schemas.microsoft.com/office/drawing/2014/main" id="{4F95B1C9-C1D0-40FD-AB63-2422F32DB468}"/>
                  </a:ext>
                </a:extLst>
              </p:cNvPr>
              <p:cNvSpPr/>
              <p:nvPr/>
            </p:nvSpPr>
            <p:spPr>
              <a:xfrm>
                <a:off x="7380567" y="3806812"/>
                <a:ext cx="58177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8" name="Arrow: Right 237">
                <a:extLst>
                  <a:ext uri="{FF2B5EF4-FFF2-40B4-BE49-F238E27FC236}">
                    <a16:creationId xmlns:a16="http://schemas.microsoft.com/office/drawing/2014/main" id="{3E885DFD-B498-4DAC-8493-2DA2B55334AF}"/>
                  </a:ext>
                </a:extLst>
              </p:cNvPr>
              <p:cNvSpPr/>
              <p:nvPr/>
            </p:nvSpPr>
            <p:spPr>
              <a:xfrm>
                <a:off x="6872218" y="3806366"/>
                <a:ext cx="587513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9" name="Arrow: Right 238">
                <a:extLst>
                  <a:ext uri="{FF2B5EF4-FFF2-40B4-BE49-F238E27FC236}">
                    <a16:creationId xmlns:a16="http://schemas.microsoft.com/office/drawing/2014/main" id="{3ED61DC4-A78C-4B63-902A-E735412A01FB}"/>
                  </a:ext>
                </a:extLst>
              </p:cNvPr>
              <p:cNvSpPr/>
              <p:nvPr/>
            </p:nvSpPr>
            <p:spPr>
              <a:xfrm>
                <a:off x="6367064" y="3801262"/>
                <a:ext cx="587512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0" name="Arrow: Right 239">
                <a:extLst>
                  <a:ext uri="{FF2B5EF4-FFF2-40B4-BE49-F238E27FC236}">
                    <a16:creationId xmlns:a16="http://schemas.microsoft.com/office/drawing/2014/main" id="{FA33484B-BD2A-4F5B-8063-F439492F4820}"/>
                  </a:ext>
                </a:extLst>
              </p:cNvPr>
              <p:cNvSpPr/>
              <p:nvPr/>
            </p:nvSpPr>
            <p:spPr>
              <a:xfrm>
                <a:off x="5901685" y="3801262"/>
                <a:ext cx="559761" cy="121386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69E19B37-63D9-48D8-9C04-80CCF86E8A4C}"/>
                  </a:ext>
                </a:extLst>
              </p:cNvPr>
              <p:cNvSpPr txBox="1"/>
              <p:nvPr/>
            </p:nvSpPr>
            <p:spPr>
              <a:xfrm>
                <a:off x="6247814" y="3664200"/>
                <a:ext cx="2413985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accent1"/>
                    </a:solidFill>
                  </a:rPr>
                  <a:t>C-ES0         C-ES1          C-ES2             C-QS            C-PRQ</a:t>
                </a:r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603F4BF9-4BB0-4641-BBFA-217D27F3785B}"/>
                </a:ext>
              </a:extLst>
            </p:cNvPr>
            <p:cNvGrpSpPr/>
            <p:nvPr/>
          </p:nvGrpSpPr>
          <p:grpSpPr>
            <a:xfrm>
              <a:off x="5637893" y="3901974"/>
              <a:ext cx="3329294" cy="215444"/>
              <a:chOff x="5637893" y="3901974"/>
              <a:chExt cx="3329294" cy="215444"/>
            </a:xfrm>
          </p:grpSpPr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DAB32196-B40B-43D2-9B64-FB8D4045E340}"/>
                  </a:ext>
                </a:extLst>
              </p:cNvPr>
              <p:cNvSpPr txBox="1"/>
              <p:nvPr/>
            </p:nvSpPr>
            <p:spPr>
              <a:xfrm>
                <a:off x="5637893" y="3901974"/>
                <a:ext cx="127631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>
                    <a:solidFill>
                      <a:srgbClr val="0070C0"/>
                    </a:solidFill>
                  </a:rPr>
                  <a:t>Platform Samples Build</a:t>
                </a:r>
              </a:p>
            </p:txBody>
          </p:sp>
          <p:sp>
            <p:nvSpPr>
              <p:cNvPr id="230" name="Arrow: Right 229">
                <a:extLst>
                  <a:ext uri="{FF2B5EF4-FFF2-40B4-BE49-F238E27FC236}">
                    <a16:creationId xmlns:a16="http://schemas.microsoft.com/office/drawing/2014/main" id="{23CCE606-030F-4CB8-8AD2-1483FC244508}"/>
                  </a:ext>
                </a:extLst>
              </p:cNvPr>
              <p:cNvSpPr/>
              <p:nvPr/>
            </p:nvSpPr>
            <p:spPr>
              <a:xfrm>
                <a:off x="8385416" y="3944132"/>
                <a:ext cx="58177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1" name="Arrow: Right 230">
                <a:extLst>
                  <a:ext uri="{FF2B5EF4-FFF2-40B4-BE49-F238E27FC236}">
                    <a16:creationId xmlns:a16="http://schemas.microsoft.com/office/drawing/2014/main" id="{D8579345-A30F-4D0E-AAD2-FA7FAD6770E4}"/>
                  </a:ext>
                </a:extLst>
              </p:cNvPr>
              <p:cNvSpPr/>
              <p:nvPr/>
            </p:nvSpPr>
            <p:spPr>
              <a:xfrm>
                <a:off x="7877067" y="3943645"/>
                <a:ext cx="587513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2" name="Arrow: Right 231">
                <a:extLst>
                  <a:ext uri="{FF2B5EF4-FFF2-40B4-BE49-F238E27FC236}">
                    <a16:creationId xmlns:a16="http://schemas.microsoft.com/office/drawing/2014/main" id="{F139311F-7256-4696-A63F-D13E3C65AAAC}"/>
                  </a:ext>
                </a:extLst>
              </p:cNvPr>
              <p:cNvSpPr/>
              <p:nvPr/>
            </p:nvSpPr>
            <p:spPr>
              <a:xfrm>
                <a:off x="7371913" y="3938071"/>
                <a:ext cx="587512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3" name="Arrow: Right 232">
                <a:extLst>
                  <a:ext uri="{FF2B5EF4-FFF2-40B4-BE49-F238E27FC236}">
                    <a16:creationId xmlns:a16="http://schemas.microsoft.com/office/drawing/2014/main" id="{2553E35C-78E6-4E11-86A0-3FA53FC10B0D}"/>
                  </a:ext>
                </a:extLst>
              </p:cNvPr>
              <p:cNvSpPr/>
              <p:nvPr/>
            </p:nvSpPr>
            <p:spPr>
              <a:xfrm>
                <a:off x="6906534" y="3938071"/>
                <a:ext cx="559761" cy="132559"/>
              </a:xfrm>
              <a:prstGeom prst="rightArrow">
                <a:avLst>
                  <a:gd name="adj1" fmla="val 100000"/>
                  <a:gd name="adj2" fmla="val 50000"/>
                </a:avLst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0" scaled="1"/>
              </a:gra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B3F0D285-B057-4E30-AC73-B36460C71818}"/>
                  </a:ext>
                </a:extLst>
              </p:cNvPr>
              <p:cNvSpPr txBox="1"/>
              <p:nvPr/>
            </p:nvSpPr>
            <p:spPr>
              <a:xfrm>
                <a:off x="6885465" y="3913304"/>
                <a:ext cx="1845304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>
                    <a:solidFill>
                      <a:schemeClr val="bg1"/>
                    </a:solidFill>
                  </a:rPr>
                  <a:t>ES0                 ES1               ES2                QS</a:t>
                </a:r>
              </a:p>
            </p:txBody>
          </p:sp>
        </p:grp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2A0E8-0077-433B-BAAA-65BE09F94966}"/>
              </a:ext>
            </a:extLst>
          </p:cNvPr>
          <p:cNvCxnSpPr>
            <a:cxnSpLocks/>
          </p:cNvCxnSpPr>
          <p:nvPr/>
        </p:nvCxnSpPr>
        <p:spPr>
          <a:xfrm flipH="1">
            <a:off x="4620431" y="899382"/>
            <a:ext cx="21081" cy="501686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8" name="Oval 247">
            <a:extLst>
              <a:ext uri="{FF2B5EF4-FFF2-40B4-BE49-F238E27FC236}">
                <a16:creationId xmlns:a16="http://schemas.microsoft.com/office/drawing/2014/main" id="{ADE9FDCF-888A-4A73-8039-32A22E6808DA}"/>
              </a:ext>
            </a:extLst>
          </p:cNvPr>
          <p:cNvSpPr/>
          <p:nvPr/>
        </p:nvSpPr>
        <p:spPr>
          <a:xfrm>
            <a:off x="4577590" y="3206249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7A52A4-97F3-473B-9611-B84736C787AD}"/>
              </a:ext>
            </a:extLst>
          </p:cNvPr>
          <p:cNvSpPr txBox="1"/>
          <p:nvPr/>
        </p:nvSpPr>
        <p:spPr>
          <a:xfrm rot="16200000">
            <a:off x="3282508" y="5106530"/>
            <a:ext cx="2422138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Pre-Si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6692EA6F-AD25-42BB-B3CE-8BC958B78894}"/>
              </a:ext>
            </a:extLst>
          </p:cNvPr>
          <p:cNvSpPr txBox="1"/>
          <p:nvPr/>
        </p:nvSpPr>
        <p:spPr>
          <a:xfrm rot="16200000">
            <a:off x="1942986" y="4801056"/>
            <a:ext cx="1763303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bg1"/>
                </a:solidFill>
              </a:rPr>
              <a:t>Optane Media Spec Alignment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0A1E56AB-48ED-4F0F-9629-67B2DC053DAD}"/>
              </a:ext>
            </a:extLst>
          </p:cNvPr>
          <p:cNvSpPr txBox="1"/>
          <p:nvPr/>
        </p:nvSpPr>
        <p:spPr>
          <a:xfrm rot="16200000">
            <a:off x="7222786" y="5013374"/>
            <a:ext cx="2106346" cy="15388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</a:t>
            </a:r>
            <a:r>
              <a:rPr kumimoji="0" lang="en-US" sz="1000" b="0" i="0" u="none" strike="noStrike" cap="none" spc="0" normalizeH="0" baseline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Mdia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Si </a:t>
            </a:r>
            <a:r>
              <a:rPr lang="en-US" sz="1000">
                <a:solidFill>
                  <a:schemeClr val="bg1"/>
                </a:solidFill>
              </a:rPr>
              <a:t>Validation Complete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9E558BAB-E4B4-413E-AB03-40F966BF8744}"/>
              </a:ext>
            </a:extLst>
          </p:cNvPr>
          <p:cNvCxnSpPr>
            <a:cxnSpLocks/>
          </p:cNvCxnSpPr>
          <p:nvPr/>
        </p:nvCxnSpPr>
        <p:spPr>
          <a:xfrm>
            <a:off x="8387463" y="886403"/>
            <a:ext cx="0" cy="5040091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8316FD05-24A0-4F1F-AC01-1BB86385741A}"/>
              </a:ext>
            </a:extLst>
          </p:cNvPr>
          <p:cNvCxnSpPr>
            <a:cxnSpLocks/>
          </p:cNvCxnSpPr>
          <p:nvPr/>
        </p:nvCxnSpPr>
        <p:spPr>
          <a:xfrm>
            <a:off x="3599361" y="1815522"/>
            <a:ext cx="0" cy="4100720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EE459EB-9413-4EBE-A359-A79B330F60B7}"/>
              </a:ext>
            </a:extLst>
          </p:cNvPr>
          <p:cNvCxnSpPr>
            <a:cxnSpLocks/>
          </p:cNvCxnSpPr>
          <p:nvPr/>
        </p:nvCxnSpPr>
        <p:spPr>
          <a:xfrm>
            <a:off x="2089052" y="1285047"/>
            <a:ext cx="0" cy="463119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CDF7FDD2-1EBB-421D-98FB-FEE4778F3E2E}"/>
              </a:ext>
            </a:extLst>
          </p:cNvPr>
          <p:cNvSpPr txBox="1"/>
          <p:nvPr/>
        </p:nvSpPr>
        <p:spPr>
          <a:xfrm>
            <a:off x="4417219" y="3039926"/>
            <a:ext cx="33479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TI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F55097F-8EA7-4F6A-A772-785B38FDEFAD}"/>
              </a:ext>
            </a:extLst>
          </p:cNvPr>
          <p:cNvCxnSpPr>
            <a:cxnSpLocks/>
          </p:cNvCxnSpPr>
          <p:nvPr/>
        </p:nvCxnSpPr>
        <p:spPr>
          <a:xfrm flipH="1">
            <a:off x="2089052" y="2238432"/>
            <a:ext cx="1510309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5" name="Oval 114">
            <a:extLst>
              <a:ext uri="{FF2B5EF4-FFF2-40B4-BE49-F238E27FC236}">
                <a16:creationId xmlns:a16="http://schemas.microsoft.com/office/drawing/2014/main" id="{78AA6D37-4F04-4E0A-8A3E-48FD2608838F}"/>
              </a:ext>
            </a:extLst>
          </p:cNvPr>
          <p:cNvSpPr/>
          <p:nvPr/>
        </p:nvSpPr>
        <p:spPr>
          <a:xfrm>
            <a:off x="3566510" y="356851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9CB8DC4-0527-4158-AA81-A1A53629BAFC}"/>
              </a:ext>
            </a:extLst>
          </p:cNvPr>
          <p:cNvSpPr txBox="1"/>
          <p:nvPr/>
        </p:nvSpPr>
        <p:spPr>
          <a:xfrm>
            <a:off x="3355388" y="338903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53D3ECE9-C770-4CA7-A3BA-B3061A7A3430}"/>
              </a:ext>
            </a:extLst>
          </p:cNvPr>
          <p:cNvSpPr/>
          <p:nvPr/>
        </p:nvSpPr>
        <p:spPr>
          <a:xfrm>
            <a:off x="3911950" y="3558354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530D883-EA5E-4F72-AFF7-9CDCC5CA66BB}"/>
              </a:ext>
            </a:extLst>
          </p:cNvPr>
          <p:cNvSpPr txBox="1"/>
          <p:nvPr/>
        </p:nvSpPr>
        <p:spPr>
          <a:xfrm>
            <a:off x="3721148" y="3378875"/>
            <a:ext cx="423987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0.45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138500C-71CC-4C56-8513-E6ED6776C53E}"/>
              </a:ext>
            </a:extLst>
          </p:cNvPr>
          <p:cNvSpPr txBox="1"/>
          <p:nvPr/>
        </p:nvSpPr>
        <p:spPr>
          <a:xfrm>
            <a:off x="2494404" y="1444851"/>
            <a:ext cx="655949" cy="21749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900">
                <a:solidFill>
                  <a:srgbClr val="002060"/>
                </a:solidFill>
              </a:rPr>
              <a:t>Spider TI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BCE0E2F-EB27-4026-847A-7A2A4432BD97}"/>
              </a:ext>
            </a:extLst>
          </p:cNvPr>
          <p:cNvCxnSpPr>
            <a:cxnSpLocks/>
          </p:cNvCxnSpPr>
          <p:nvPr/>
        </p:nvCxnSpPr>
        <p:spPr>
          <a:xfrm>
            <a:off x="2813340" y="1654348"/>
            <a:ext cx="9038" cy="85795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833844-2293-45E5-B67D-BFF26A037D91}"/>
              </a:ext>
            </a:extLst>
          </p:cNvPr>
          <p:cNvSpPr txBox="1"/>
          <p:nvPr/>
        </p:nvSpPr>
        <p:spPr>
          <a:xfrm>
            <a:off x="738591" y="129540"/>
            <a:ext cx="3476914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PLC (BWF)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D07A338-1085-464A-A5C1-B61B8542393F}"/>
              </a:ext>
            </a:extLst>
          </p:cNvPr>
          <p:cNvSpPr txBox="1"/>
          <p:nvPr/>
        </p:nvSpPr>
        <p:spPr>
          <a:xfrm rot="16200000">
            <a:off x="985870" y="4928537"/>
            <a:ext cx="203674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Optane Media Spec Checkpoint 1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1771DBB5-1F00-4F57-89D4-C68C9DB7517E}"/>
              </a:ext>
            </a:extLst>
          </p:cNvPr>
          <p:cNvCxnSpPr>
            <a:cxnSpLocks/>
          </p:cNvCxnSpPr>
          <p:nvPr/>
        </p:nvCxnSpPr>
        <p:spPr>
          <a:xfrm>
            <a:off x="2498824" y="2201888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245F551A-28E4-43DF-BEEF-78EEDD97B7AE}"/>
              </a:ext>
            </a:extLst>
          </p:cNvPr>
          <p:cNvSpPr txBox="1"/>
          <p:nvPr/>
        </p:nvSpPr>
        <p:spPr>
          <a:xfrm rot="16200000">
            <a:off x="1462915" y="4921974"/>
            <a:ext cx="200311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 Optane Media Spec Checkpoint 2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78231989-5360-46D5-9BB9-19841BF82884}"/>
              </a:ext>
            </a:extLst>
          </p:cNvPr>
          <p:cNvCxnSpPr>
            <a:cxnSpLocks/>
          </p:cNvCxnSpPr>
          <p:nvPr/>
        </p:nvCxnSpPr>
        <p:spPr>
          <a:xfrm>
            <a:off x="1679281" y="2191636"/>
            <a:ext cx="0" cy="3724606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1ACEF114-2290-4DBE-9F35-FC0F89E123E7}"/>
              </a:ext>
            </a:extLst>
          </p:cNvPr>
          <p:cNvSpPr txBox="1"/>
          <p:nvPr/>
        </p:nvSpPr>
        <p:spPr>
          <a:xfrm rot="16200000">
            <a:off x="931970" y="4575442"/>
            <a:ext cx="1311507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Early </a:t>
            </a: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Spec Checkpoint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8A51E1-F5A6-464E-B862-55D36CB416ED}"/>
              </a:ext>
            </a:extLst>
          </p:cNvPr>
          <p:cNvSpPr txBox="1"/>
          <p:nvPr/>
        </p:nvSpPr>
        <p:spPr>
          <a:xfrm>
            <a:off x="3612654" y="1069186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5E78177-D639-4DA8-9B5A-ADA2FA3CE4AC}"/>
              </a:ext>
            </a:extLst>
          </p:cNvPr>
          <p:cNvSpPr txBox="1"/>
          <p:nvPr/>
        </p:nvSpPr>
        <p:spPr>
          <a:xfrm>
            <a:off x="1967136" y="1062014"/>
            <a:ext cx="488916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~3-4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4316DC4-AA8C-4824-934D-FCB92B6209B7}"/>
              </a:ext>
            </a:extLst>
          </p:cNvPr>
          <p:cNvSpPr txBox="1"/>
          <p:nvPr/>
        </p:nvSpPr>
        <p:spPr>
          <a:xfrm>
            <a:off x="6286327" y="1065635"/>
            <a:ext cx="373500" cy="1384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~8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qtrs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369E0B1C-EC4B-4EA2-AC8E-A25156687957}"/>
              </a:ext>
            </a:extLst>
          </p:cNvPr>
          <p:cNvCxnSpPr>
            <a:cxnSpLocks/>
          </p:cNvCxnSpPr>
          <p:nvPr/>
        </p:nvCxnSpPr>
        <p:spPr>
          <a:xfrm>
            <a:off x="1451113" y="3005047"/>
            <a:ext cx="763192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010E2D58-B25E-4DEF-94FE-13CD11D8D8E1}"/>
              </a:ext>
            </a:extLst>
          </p:cNvPr>
          <p:cNvSpPr txBox="1"/>
          <p:nvPr/>
        </p:nvSpPr>
        <p:spPr>
          <a:xfrm>
            <a:off x="490927" y="2827406"/>
            <a:ext cx="125835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tx2"/>
                </a:solidFill>
              </a:rPr>
              <a:t>TD/DE/PDE Collateral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1751E8B4-CB36-4A99-9BCE-0A7BFBC74129}"/>
              </a:ext>
            </a:extLst>
          </p:cNvPr>
          <p:cNvSpPr/>
          <p:nvPr/>
        </p:nvSpPr>
        <p:spPr>
          <a:xfrm>
            <a:off x="2062751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CC019DD-A422-4492-9CFE-095158494FB8}"/>
              </a:ext>
            </a:extLst>
          </p:cNvPr>
          <p:cNvSpPr txBox="1"/>
          <p:nvPr/>
        </p:nvSpPr>
        <p:spPr>
          <a:xfrm>
            <a:off x="1900176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0.1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654FD296-17D8-444A-A128-94EAA26092B0}"/>
              </a:ext>
            </a:extLst>
          </p:cNvPr>
          <p:cNvSpPr/>
          <p:nvPr/>
        </p:nvSpPr>
        <p:spPr>
          <a:xfrm>
            <a:off x="2916004" y="2960223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961D5DF0-6D62-488A-93F0-0718956740BE}"/>
              </a:ext>
            </a:extLst>
          </p:cNvPr>
          <p:cNvSpPr txBox="1"/>
          <p:nvPr/>
        </p:nvSpPr>
        <p:spPr>
          <a:xfrm>
            <a:off x="2753429" y="2780744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0.6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D23FBA14-1D88-481A-8293-95A0F8F8F20A}"/>
              </a:ext>
            </a:extLst>
          </p:cNvPr>
          <p:cNvSpPr/>
          <p:nvPr/>
        </p:nvSpPr>
        <p:spPr>
          <a:xfrm>
            <a:off x="3545951" y="300658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86E909CF-25AA-4313-80A8-44CC143E590C}"/>
              </a:ext>
            </a:extLst>
          </p:cNvPr>
          <p:cNvSpPr/>
          <p:nvPr/>
        </p:nvSpPr>
        <p:spPr>
          <a:xfrm>
            <a:off x="4573892" y="3002055"/>
            <a:ext cx="92288" cy="928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5A47B125-B350-4E33-983F-ABCBBB1C8B55}"/>
              </a:ext>
            </a:extLst>
          </p:cNvPr>
          <p:cNvSpPr txBox="1"/>
          <p:nvPr/>
        </p:nvSpPr>
        <p:spPr>
          <a:xfrm>
            <a:off x="4452404" y="2777001"/>
            <a:ext cx="1367681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900"/>
              <a:t>1.0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F8031B0-5125-48CD-9DC7-59910E3B2497}"/>
              </a:ext>
            </a:extLst>
          </p:cNvPr>
          <p:cNvSpPr txBox="1"/>
          <p:nvPr/>
        </p:nvSpPr>
        <p:spPr>
          <a:xfrm>
            <a:off x="3354222" y="2794448"/>
            <a:ext cx="395760" cy="2174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900"/>
              <a:t>0.8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491442DC-FCD8-48A5-BB0F-B5C7CD0F6688}"/>
              </a:ext>
            </a:extLst>
          </p:cNvPr>
          <p:cNvSpPr/>
          <p:nvPr/>
        </p:nvSpPr>
        <p:spPr>
          <a:xfrm>
            <a:off x="2040047" y="1595367"/>
            <a:ext cx="92288" cy="9289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992601C9-488D-4B32-BB65-FD3B45B25F42}"/>
              </a:ext>
            </a:extLst>
          </p:cNvPr>
          <p:cNvSpPr txBox="1"/>
          <p:nvPr/>
        </p:nvSpPr>
        <p:spPr>
          <a:xfrm>
            <a:off x="1745024" y="1309313"/>
            <a:ext cx="696024" cy="34214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TC04 TI</a:t>
            </a:r>
          </a:p>
          <a:p>
            <a:pPr algn="ctr">
              <a:spcBef>
                <a:spcPts val="0"/>
              </a:spcBef>
            </a:pPr>
            <a:r>
              <a:rPr lang="en-US" sz="900">
                <a:solidFill>
                  <a:srgbClr val="002060"/>
                </a:solidFill>
              </a:rPr>
              <a:t>BWF33 TI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7A5A749-48B9-4FB3-9B67-F7CFDA2F66D5}"/>
              </a:ext>
            </a:extLst>
          </p:cNvPr>
          <p:cNvCxnSpPr>
            <a:cxnSpLocks/>
          </p:cNvCxnSpPr>
          <p:nvPr/>
        </p:nvCxnSpPr>
        <p:spPr>
          <a:xfrm flipH="1">
            <a:off x="3605056" y="2238432"/>
            <a:ext cx="1018294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EE6F046E-AA95-468B-895D-A72FE047F1C3}"/>
              </a:ext>
            </a:extLst>
          </p:cNvPr>
          <p:cNvCxnSpPr>
            <a:cxnSpLocks/>
          </p:cNvCxnSpPr>
          <p:nvPr/>
        </p:nvCxnSpPr>
        <p:spPr>
          <a:xfrm flipH="1">
            <a:off x="2073152" y="2651651"/>
            <a:ext cx="1539502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4FD3128-E77D-4660-B3D9-61936CFC8CD7}"/>
              </a:ext>
            </a:extLst>
          </p:cNvPr>
          <p:cNvCxnSpPr>
            <a:cxnSpLocks/>
          </p:cNvCxnSpPr>
          <p:nvPr/>
        </p:nvCxnSpPr>
        <p:spPr>
          <a:xfrm flipH="1">
            <a:off x="2944616" y="840548"/>
            <a:ext cx="21660" cy="5154745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29759471-23A0-48F7-9BC4-218E17FB0B02}"/>
              </a:ext>
            </a:extLst>
          </p:cNvPr>
          <p:cNvCxnSpPr>
            <a:cxnSpLocks/>
          </p:cNvCxnSpPr>
          <p:nvPr/>
        </p:nvCxnSpPr>
        <p:spPr>
          <a:xfrm>
            <a:off x="1491002" y="830132"/>
            <a:ext cx="0" cy="5091767"/>
          </a:xfrm>
          <a:prstGeom prst="line">
            <a:avLst/>
          </a:prstGeom>
          <a:noFill/>
          <a:ln w="25400" cap="flat">
            <a:solidFill>
              <a:schemeClr val="bg1">
                <a:lumMod val="85000"/>
              </a:schemeClr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4850EAE-D010-4E73-B55D-274C40F144C7}"/>
              </a:ext>
            </a:extLst>
          </p:cNvPr>
          <p:cNvCxnSpPr/>
          <p:nvPr/>
        </p:nvCxnSpPr>
        <p:spPr>
          <a:xfrm>
            <a:off x="4672962" y="1263458"/>
            <a:ext cx="3602996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3C287494-D7C4-4FBA-8C5F-F12F708A6AEB}"/>
              </a:ext>
            </a:extLst>
          </p:cNvPr>
          <p:cNvCxnSpPr>
            <a:cxnSpLocks/>
          </p:cNvCxnSpPr>
          <p:nvPr/>
        </p:nvCxnSpPr>
        <p:spPr>
          <a:xfrm>
            <a:off x="2961735" y="1263458"/>
            <a:ext cx="1677627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5" name="Straight Arrow Connector 254">
            <a:extLst>
              <a:ext uri="{FF2B5EF4-FFF2-40B4-BE49-F238E27FC236}">
                <a16:creationId xmlns:a16="http://schemas.microsoft.com/office/drawing/2014/main" id="{D58F1017-331C-4B32-B605-BCF3811A89DC}"/>
              </a:ext>
            </a:extLst>
          </p:cNvPr>
          <p:cNvCxnSpPr>
            <a:cxnSpLocks/>
          </p:cNvCxnSpPr>
          <p:nvPr/>
        </p:nvCxnSpPr>
        <p:spPr>
          <a:xfrm flipH="1">
            <a:off x="2773978" y="2431574"/>
            <a:ext cx="1819240" cy="0"/>
          </a:xfrm>
          <a:prstGeom prst="straightConnector1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B92B3B8-6FDF-4BF0-BDF1-9C6D3274EFEA}"/>
              </a:ext>
            </a:extLst>
          </p:cNvPr>
          <p:cNvSpPr txBox="1"/>
          <p:nvPr/>
        </p:nvSpPr>
        <p:spPr>
          <a:xfrm>
            <a:off x="2284305" y="2108270"/>
            <a:ext cx="248466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746F6BCF-C18F-4A9F-A92F-6C31F2927FFD}"/>
              </a:ext>
            </a:extLst>
          </p:cNvPr>
          <p:cNvSpPr txBox="1"/>
          <p:nvPr/>
        </p:nvSpPr>
        <p:spPr>
          <a:xfrm>
            <a:off x="2284301" y="2500157"/>
            <a:ext cx="339837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BWF33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705AC234-2706-4354-BEE1-21B4267A62E3}"/>
              </a:ext>
            </a:extLst>
          </p:cNvPr>
          <p:cNvSpPr txBox="1"/>
          <p:nvPr/>
        </p:nvSpPr>
        <p:spPr>
          <a:xfrm>
            <a:off x="1540913" y="640477"/>
            <a:ext cx="1436146" cy="4154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</a:t>
            </a:r>
            <a:r>
              <a:rPr lang="en-US" sz="900">
                <a:solidFill>
                  <a:schemeClr val="tx1"/>
                </a:solidFill>
              </a:rPr>
              <a:t> 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Component Design Definition/Pathfinding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AC540A6-BBD1-4375-8844-793D560C0252}"/>
              </a:ext>
            </a:extLst>
          </p:cNvPr>
          <p:cNvSpPr txBox="1"/>
          <p:nvPr/>
        </p:nvSpPr>
        <p:spPr>
          <a:xfrm>
            <a:off x="2993000" y="644410"/>
            <a:ext cx="162743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Pre-Si V</a:t>
            </a:r>
            <a:r>
              <a:rPr lang="en-US" sz="900">
                <a:solidFill>
                  <a:schemeClr val="tx1"/>
                </a:solidFill>
              </a:rPr>
              <a:t>alidation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F2A694E4-E6A0-4FFD-A6EC-2EDC21B0A671}"/>
              </a:ext>
            </a:extLst>
          </p:cNvPr>
          <p:cNvSpPr txBox="1"/>
          <p:nvPr/>
        </p:nvSpPr>
        <p:spPr>
          <a:xfrm>
            <a:off x="4711320" y="648074"/>
            <a:ext cx="356463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Technology and Component Design Silicon </a:t>
            </a:r>
            <a:r>
              <a:rPr lang="en-US" sz="900">
                <a:solidFill>
                  <a:schemeClr val="tx1"/>
                </a:solidFill>
              </a:rPr>
              <a:t>Validation and Development</a:t>
            </a:r>
            <a:endParaRPr kumimoji="0" lang="en-US" sz="9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D6CD0908-3583-437F-915B-A2531085A9DC}"/>
              </a:ext>
            </a:extLst>
          </p:cNvPr>
          <p:cNvSpPr txBox="1"/>
          <p:nvPr/>
        </p:nvSpPr>
        <p:spPr>
          <a:xfrm>
            <a:off x="3694232" y="2308951"/>
            <a:ext cx="304571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">
                <a:solidFill>
                  <a:schemeClr val="tx2"/>
                </a:solidFill>
              </a:rPr>
              <a:t>Spider</a:t>
            </a:r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DFFB81F-CED7-4958-AFF6-9B2B5E07B8A4}"/>
              </a:ext>
            </a:extLst>
          </p:cNvPr>
          <p:cNvSpPr txBox="1"/>
          <p:nvPr/>
        </p:nvSpPr>
        <p:spPr>
          <a:xfrm>
            <a:off x="8730769" y="4166986"/>
            <a:ext cx="2819049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PFS = Pathfinding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DS = Design Start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R0/R1/R2/R3 = Deign rev Milestones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TI = Tape In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TC04 = CMOS Test Chip </a:t>
            </a:r>
            <a:r>
              <a:rPr kumimoji="0" lang="en-US" sz="900" b="0" i="0" u="none" strike="noStrike" cap="none" spc="0" normalizeH="0" baseline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fo</a:t>
            </a:r>
            <a:r>
              <a:rPr kumimoji="0" lang="en-US" sz="9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BWF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BWF33 = Cell Stack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Spider = Cell Scaling Study on ATF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C-ES0/1/2/QS = Component Engineering Samples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ES0/1/2/QS = Platform Samples Build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900">
                <a:solidFill>
                  <a:schemeClr val="tx1"/>
                </a:solidFill>
              </a:rPr>
              <a:t>C-PRQ = Media PRQ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10EA3816-E6D4-4B29-9B72-48AE00C988AB}"/>
              </a:ext>
            </a:extLst>
          </p:cNvPr>
          <p:cNvSpPr txBox="1"/>
          <p:nvPr/>
        </p:nvSpPr>
        <p:spPr>
          <a:xfrm>
            <a:off x="265997" y="4628652"/>
            <a:ext cx="1127816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Handshakes to other UPLC swim lanes</a:t>
            </a:r>
          </a:p>
        </p:txBody>
      </p:sp>
    </p:spTree>
    <p:extLst>
      <p:ext uri="{BB962C8B-B14F-4D97-AF65-F5344CB8AC3E}">
        <p14:creationId xmlns:p14="http://schemas.microsoft.com/office/powerpoint/2010/main" val="64074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FE87-EBEF-43F8-A56F-38C2C84C0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92" y="281462"/>
            <a:ext cx="11010816" cy="952499"/>
          </a:xfrm>
        </p:spPr>
        <p:txBody>
          <a:bodyPr/>
          <a:lstStyle/>
          <a:p>
            <a:r>
              <a:rPr lang="en-US"/>
              <a:t>Optane Media PLC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3FDA0C-6887-4B0D-9F4D-CBAF94807098}"/>
              </a:ext>
            </a:extLst>
          </p:cNvPr>
          <p:cNvGraphicFramePr>
            <a:graphicFrameLocks noGrp="1"/>
          </p:cNvGraphicFramePr>
          <p:nvPr>
            <p:ph sz="quarter" idx="28"/>
          </p:nvPr>
        </p:nvGraphicFramePr>
        <p:xfrm>
          <a:off x="102870" y="1259959"/>
          <a:ext cx="1148715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3030">
                  <a:extLst>
                    <a:ext uri="{9D8B030D-6E8A-4147-A177-3AD203B41FA5}">
                      <a16:colId xmlns:a16="http://schemas.microsoft.com/office/drawing/2014/main" val="283148564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44567326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43858951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76335082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274108521"/>
                    </a:ext>
                  </a:extLst>
                </a:gridCol>
                <a:gridCol w="3371850">
                  <a:extLst>
                    <a:ext uri="{9D8B030D-6E8A-4147-A177-3AD203B41FA5}">
                      <a16:colId xmlns:a16="http://schemas.microsoft.com/office/drawing/2014/main" val="3279772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Optane Media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UPLC Phase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When?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BWF Plan (approx., end of, subject to change)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711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PF Quarterly Spec Alignments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Technology and Component Design Definition/Pathfinding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Q1’21 = C-Spec Rev -0.3 (front-page, Done)</a:t>
                      </a:r>
                    </a:p>
                    <a:p>
                      <a:pPr algn="l"/>
                      <a:r>
                        <a:rPr lang="en-US" sz="1200"/>
                        <a:t>Q2’21 = C-Spec Rev -0.2 (front-page, WIP)</a:t>
                      </a:r>
                    </a:p>
                    <a:p>
                      <a:pPr algn="l"/>
                      <a:r>
                        <a:rPr lang="en-US" sz="1200"/>
                        <a:t>Q3’21 = C-Spec Rev -0.1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One voice pathfinding and feasibility</a:t>
                      </a:r>
                    </a:p>
                    <a:p>
                      <a:pPr algn="l"/>
                      <a:r>
                        <a:rPr lang="en-US" sz="1200"/>
                        <a:t>Technology Test Chip planning and DBR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069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Optane Media Spec Alignment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Definition/Pathfinding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End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Q4’21 = C-Spec Rev 0.0</a:t>
                      </a:r>
                    </a:p>
                    <a:p>
                      <a:pPr algn="l"/>
                      <a:r>
                        <a:rPr lang="en-US" sz="1200"/>
                        <a:t>Q4’21 = Collateral 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Pathfinding closes, Component Design starts</a:t>
                      </a:r>
                    </a:p>
                    <a:p>
                      <a:pPr algn="l"/>
                      <a:r>
                        <a:rPr lang="en-US" sz="1200"/>
                        <a:t>Collateral meets Design Start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879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Component Design Rev 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Q1’22 = C-Spec Rev 0.1</a:t>
                      </a:r>
                    </a:p>
                    <a:p>
                      <a:pPr algn="l"/>
                      <a:r>
                        <a:rPr lang="en-US" sz="1200" dirty="0"/>
                        <a:t>Q1’22 = Collateral 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Collateral Ideally fully Silicon Based</a:t>
                      </a:r>
                    </a:p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Test Chip Validation Ideally Completed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675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Component Design Rev 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Q2’22 = C-Spec Rev 0.45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Design feedback to C-Spec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976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A0 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Technology and Component Design Pre-Si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Unclear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End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Q4’22 = C-Spec Rev 0.6</a:t>
                      </a:r>
                    </a:p>
                    <a:p>
                      <a:pPr algn="l"/>
                      <a:r>
                        <a:rPr lang="en-US" sz="1200"/>
                        <a:t>Q4’22 = Collateral 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Design and Pre-Si Validation closes</a:t>
                      </a:r>
                    </a:p>
                    <a:p>
                      <a:pPr algn="l"/>
                      <a:r>
                        <a:rPr lang="en-US" sz="1200" dirty="0"/>
                        <a:t>Test Chip Validation Completed</a:t>
                      </a:r>
                    </a:p>
                    <a:p>
                      <a:pPr algn="l"/>
                      <a:r>
                        <a:rPr lang="en-US" sz="1200" dirty="0"/>
                        <a:t>Collateral updated, ideally did not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426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9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E90ACE-FB21-6945-99FC-8C90567D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sz="2800"/>
              <a:t>Design-Technology Co-Development for Simultaneous NTI/NPI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0F00FD3-E5D5-634F-8115-50DE021E0D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404600"/>
              </p:ext>
            </p:extLst>
          </p:nvPr>
        </p:nvGraphicFramePr>
        <p:xfrm>
          <a:off x="819150" y="2438400"/>
          <a:ext cx="10553700" cy="38100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val="71760891"/>
                    </a:ext>
                  </a:extLst>
                </a:gridCol>
                <a:gridCol w="9467850">
                  <a:extLst>
                    <a:ext uri="{9D8B030D-6E8A-4147-A177-3AD203B41FA5}">
                      <a16:colId xmlns:a16="http://schemas.microsoft.com/office/drawing/2014/main" val="2791719574"/>
                    </a:ext>
                  </a:extLst>
                </a:gridCol>
              </a:tblGrid>
              <a:tr h="64983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Stage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Scope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89405631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Analyze ATF design, TC03 &amp; ALF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etest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set DR/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expectations to meet LRP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Investigate simple line/space scaling and alternatives for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augmentation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Two TC03 LCs to validate scaling strategy at “1</a:t>
                      </a:r>
                      <a:r>
                        <a:rPr lang="en-US" sz="14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principle”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the calibrated TCAD model to generate R0.1 design collateral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Corners (20nm L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sizing window) and skews (±120mV Vt centering) cover assumptions and uncertainties for alignment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63122829"/>
                  </a:ext>
                </a:extLst>
              </a:tr>
              <a:tr h="286878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R0.1 corners and skews for circuit function yield assessment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2~3 TC03 LCs for technology capability and realistic worst-case assessment (6 HVTs from disaggregated processed wafers)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union of circuit function yield and technology capability establishes the speculative technology boundary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corresponding TC03 HVTs will be used for reliability assessment and mitigation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level of DR change from Collateral R0.1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2190449000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Collateral Development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TC04 TO/NTI for the integrated P1250 development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 the end of Q2/21 (10 WNF estimated)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2~3 TC04 LCs for DTS &amp;DR RA/RM and centering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collateral to be generated from TC04, plus engineering judgement, for design execution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3951492686"/>
                  </a:ext>
                </a:extLst>
              </a:tr>
              <a:tr h="175931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self consistent MTS and DTS/DR is validated by TC04 “yield”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3~4 LCs with ”final white paper” quality demonstrated</a:t>
                      </a:r>
                    </a:p>
                    <a:p>
                      <a:pPr marL="177800" marR="0" lvl="0" indent="-17780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Yielding the final design collateral for pre silicon DV; LVS, SIM and DRC gate tape-in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932144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3B85C4A-1541-754A-A627-1AA357E077EC}"/>
              </a:ext>
            </a:extLst>
          </p:cNvPr>
          <p:cNvSpPr txBox="1"/>
          <p:nvPr/>
        </p:nvSpPr>
        <p:spPr>
          <a:xfrm>
            <a:off x="-1725561" y="-1275735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252C67FE-D80F-6D48-B728-0592960BFD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350364"/>
              </p:ext>
            </p:extLst>
          </p:nvPr>
        </p:nvGraphicFramePr>
        <p:xfrm>
          <a:off x="1333498" y="743902"/>
          <a:ext cx="9525004" cy="1560195"/>
        </p:xfrm>
        <a:graphic>
          <a:graphicData uri="http://schemas.openxmlformats.org/drawingml/2006/table">
            <a:tbl>
              <a:tblPr/>
              <a:tblGrid>
                <a:gridCol w="3023824">
                  <a:extLst>
                    <a:ext uri="{9D8B030D-6E8A-4147-A177-3AD203B41FA5}">
                      <a16:colId xmlns:a16="http://schemas.microsoft.com/office/drawing/2014/main" val="240170991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912786872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2664071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04714566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821172633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13252553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40978799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23573233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127089950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1932457445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4851064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2257987978"/>
                    </a:ext>
                  </a:extLst>
                </a:gridCol>
                <a:gridCol w="541765">
                  <a:extLst>
                    <a:ext uri="{9D8B030D-6E8A-4147-A177-3AD203B41FA5}">
                      <a16:colId xmlns:a16="http://schemas.microsoft.com/office/drawing/2014/main" val="3888142307"/>
                    </a:ext>
                  </a:extLst>
                </a:gridCol>
              </a:tblGrid>
              <a:tr h="832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Design Collateral Schedule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55430"/>
                  </a:ext>
                </a:extLst>
              </a:tr>
              <a:tr h="83230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548310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Milestone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DBR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735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Scaling assessment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108070" rtl="0" eaLnBrk="1" fontAlgn="ctr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7000">
                          <a:srgbClr val="C6E0B4"/>
                        </a:gs>
                        <a:gs pos="7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50599"/>
                  </a:ext>
                </a:extLst>
              </a:tr>
              <a:tr h="832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Window Assessment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38000">
                          <a:srgbClr val="C6E0B4"/>
                        </a:gs>
                        <a:gs pos="75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430054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Silicon based  Collateral Development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C6E0B4"/>
                        </a:gs>
                        <a:gs pos="52000">
                          <a:srgbClr val="C6E0B4"/>
                        </a:gs>
                        <a:gs pos="64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56897"/>
                  </a:ext>
                </a:extLst>
              </a:tr>
              <a:tr h="9672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NTI readiness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bg1"/>
                        </a:gs>
                        <a:gs pos="21000">
                          <a:schemeClr val="bg1"/>
                        </a:gs>
                        <a:gs pos="43000">
                          <a:srgbClr val="C6E0B4"/>
                        </a:gs>
                        <a:gs pos="100000">
                          <a:srgbClr val="C6E0B4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7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115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FBAF42-801D-2F41-B29A-C9900B50E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 dirty="0"/>
              <a:t>High Voltage Transistor Design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17E676-356F-164A-8913-7C2E2632BE84}"/>
              </a:ext>
            </a:extLst>
          </p:cNvPr>
          <p:cNvGraphicFramePr>
            <a:graphicFrameLocks noGrp="1"/>
          </p:cNvGraphicFramePr>
          <p:nvPr/>
        </p:nvGraphicFramePr>
        <p:xfrm>
          <a:off x="1523655" y="868110"/>
          <a:ext cx="8967559" cy="1412240"/>
        </p:xfrm>
        <a:graphic>
          <a:graphicData uri="http://schemas.openxmlformats.org/drawingml/2006/table">
            <a:tbl>
              <a:tblPr firstRow="1" bandRow="1"/>
              <a:tblGrid>
                <a:gridCol w="1633288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198259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19000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1817497">
                  <a:extLst>
                    <a:ext uri="{9D8B030D-6E8A-4147-A177-3AD203B41FA5}">
                      <a16:colId xmlns:a16="http://schemas.microsoft.com/office/drawing/2014/main" val="2406645860"/>
                    </a:ext>
                  </a:extLst>
                </a:gridCol>
                <a:gridCol w="1634130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N-Well/PTS/V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Imp2.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=5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1.3E13  @700KeV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6.0E12  @290KeV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1E12  @86KeV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1.5e13, 200KeV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1.2E13 @86KeV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BF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5E13@65KeV Tilt45/Twist0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BF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2E13@75KeV Tilt0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≥7.6</a:t>
                      </a:r>
                      <a:r>
                        <a:rPr lang="el-GR" sz="16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89698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L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≥9.7</a:t>
                      </a:r>
                      <a:r>
                        <a:rPr lang="el-GR" sz="16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826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28085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7E3CE1-FCA1-2D43-9187-D5225EE2EC2E}"/>
              </a:ext>
            </a:extLst>
          </p:cNvPr>
          <p:cNvGraphicFramePr>
            <a:graphicFrameLocks noGrp="1"/>
          </p:cNvGraphicFramePr>
          <p:nvPr/>
        </p:nvGraphicFramePr>
        <p:xfrm>
          <a:off x="1523654" y="2379203"/>
          <a:ext cx="8967559" cy="1825879"/>
        </p:xfrm>
        <a:graphic>
          <a:graphicData uri="http://schemas.openxmlformats.org/drawingml/2006/table">
            <a:tbl>
              <a:tblPr firstRow="1" bandRow="1"/>
              <a:tblGrid>
                <a:gridCol w="1633288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1982597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1900047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1817497">
                  <a:extLst>
                    <a:ext uri="{9D8B030D-6E8A-4147-A177-3AD203B41FA5}">
                      <a16:colId xmlns:a16="http://schemas.microsoft.com/office/drawing/2014/main" val="2406645860"/>
                    </a:ext>
                  </a:extLst>
                </a:gridCol>
                <a:gridCol w="1634130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P-Well/PTS/V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SSH/SLDD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1066800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X’tor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=5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2.7E13 @340KeV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9.0e12 @110KeV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3.5e12 @32KeV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2.2E13 @25KeV tilt 30 twist 0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2e14, 10KeV, tilt 38 twist 22 X4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</a:rPr>
                        <a:t>31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4e13, 55KeV, tilt 45 twist 0 X4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≥7.6</a:t>
                      </a:r>
                      <a:r>
                        <a:rPr lang="el-GR" sz="16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lang="en-US" sz="1600" baseline="30000" dirty="0">
                          <a:latin typeface="Calibri"/>
                          <a:cs typeface="Calibri"/>
                        </a:rPr>
                        <a:t>11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 2.7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e12</a:t>
                      </a:r>
                      <a:r>
                        <a:rPr lang="en-US" sz="1600" dirty="0">
                          <a:latin typeface="Calibri"/>
                          <a:cs typeface="Calibri"/>
                        </a:rPr>
                        <a:t> @32KeV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8280855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A12A38D-3544-B448-8B0C-AE92510BE15C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318449"/>
          <a:ext cx="10453192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7500">
                  <a:extLst>
                    <a:ext uri="{9D8B030D-6E8A-4147-A177-3AD203B41FA5}">
                      <a16:colId xmlns:a16="http://schemas.microsoft.com/office/drawing/2014/main" val="4123527470"/>
                    </a:ext>
                  </a:extLst>
                </a:gridCol>
                <a:gridCol w="1077500">
                  <a:extLst>
                    <a:ext uri="{9D8B030D-6E8A-4147-A177-3AD203B41FA5}">
                      <a16:colId xmlns:a16="http://schemas.microsoft.com/office/drawing/2014/main" val="231193943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718795449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150462820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375277642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872978453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1057854370"/>
                    </a:ext>
                  </a:extLst>
                </a:gridCol>
                <a:gridCol w="1383032">
                  <a:extLst>
                    <a:ext uri="{9D8B030D-6E8A-4147-A177-3AD203B41FA5}">
                      <a16:colId xmlns:a16="http://schemas.microsoft.com/office/drawing/2014/main" val="35561775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S,OFF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D,lin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D,sat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GIDL, GISL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sub,max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5492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(Spec/TCAD Projection)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A/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06715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.621/.822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1000/100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82.6/82.7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637/643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0.7,6/0.1,10.2 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16/37.1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1584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.409/.728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8E4/3.6E4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24.4/24.4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349/296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1/4.3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0.35/4.26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7991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7.6λ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NHV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.666/.692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13/22.8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67/64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507/513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.7/.11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14/26.2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2262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PHV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.561/.638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3/1.72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18.1/21.7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241/221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.63/.63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0.35/1.15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28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90b7a245-a7c3-4504-88b2-cf85318e6b78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373</TotalTime>
  <Words>1587</Words>
  <Application>Microsoft Macintosh PowerPoint</Application>
  <PresentationFormat>Widescreen</PresentationFormat>
  <Paragraphs>500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Neo Sans Intel</vt:lpstr>
      <vt:lpstr>Neo Sans Intel Medium</vt:lpstr>
      <vt:lpstr>Arial</vt:lpstr>
      <vt:lpstr>Calibri</vt:lpstr>
      <vt:lpstr>blank</vt:lpstr>
      <vt:lpstr>P1250/BWF CMOS Window Alignment</vt:lpstr>
      <vt:lpstr>Window Assessment: Design-Technology Venn Diagram</vt:lpstr>
      <vt:lpstr>From Rev 0.1 to Rev 0.6</vt:lpstr>
      <vt:lpstr>PowerPoint Presentation</vt:lpstr>
      <vt:lpstr>Supporting Materials</vt:lpstr>
      <vt:lpstr>PowerPoint Presentation</vt:lpstr>
      <vt:lpstr>Optane Media PLC</vt:lpstr>
      <vt:lpstr>Design-Technology Co-Development for Simultaneous NTI/NPI</vt:lpstr>
      <vt:lpstr>High Voltage Transistor Design </vt:lpstr>
      <vt:lpstr>Pitch X’tor Target and Corners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2021-05-14T04:35:20Z</dcterms:created>
  <dcterms:modified xsi:type="dcterms:W3CDTF">2021-05-17T23:11:13Z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