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7"/>
  </p:notesMasterIdLst>
  <p:sldIdLst>
    <p:sldId id="261" r:id="rId5"/>
    <p:sldId id="260" r:id="rId6"/>
  </p:sldIdLst>
  <p:sldSz cx="12192000" cy="6858000"/>
  <p:notesSz cx="6858000" cy="9144000"/>
  <p:defaultTextStyle>
    <a:defPPr>
      <a:defRPr lang="en-US"/>
    </a:defPPr>
    <a:lvl1pPr marL="0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1pPr>
    <a:lvl2pPr marL="554081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2pPr>
    <a:lvl3pPr marL="1108161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3pPr>
    <a:lvl4pPr marL="1662242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4pPr>
    <a:lvl5pPr marL="2216323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5pPr>
    <a:lvl6pPr marL="2770403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6pPr>
    <a:lvl7pPr marL="3324484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7pPr>
    <a:lvl8pPr marL="3878565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8pPr>
    <a:lvl9pPr marL="4432645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1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4D2"/>
    <a:srgbClr val="0054B0"/>
    <a:srgbClr val="006FEA"/>
    <a:srgbClr val="0071EE"/>
    <a:srgbClr val="0150ED"/>
    <a:srgbClr val="0E5EFE"/>
    <a:srgbClr val="1E69FE"/>
    <a:srgbClr val="004FEE"/>
    <a:srgbClr val="005ADE"/>
    <a:srgbClr val="0D6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61631D9-B8F8-46E5-AB03-C6228ACDEAD3}" v="184" dt="2020-07-20T20:17:22.160"/>
    <p1510:client id="{28433932-6EF2-AC0D-F5A6-7B89BE85591E}" v="210" dt="2020-07-20T19:07:21.225"/>
    <p1510:client id="{321BD362-DBA8-D75A-C172-C95443BFD2A2}" v="63" dt="2020-07-17T00:42:32.004"/>
    <p1510:client id="{328BA0A5-EE52-B89C-C572-16C2AF02028D}" v="4" dt="2020-07-18T04:44:36.367"/>
    <p1510:client id="{545016BB-5EA7-AF3E-3844-F5E29974CD25}" v="53" dt="2020-07-17T06:30:19.478"/>
    <p1510:client id="{7E41EAB6-3CED-F7EE-5088-6D4858DBD133}" v="88" dt="2020-07-20T19:47:02.757"/>
    <p1510:client id="{80906171-7F3B-8C5B-F09D-BBECB2D06A7F}" v="187" dt="2020-07-17T06:29:19.542"/>
    <p1510:client id="{B44E7FD3-D160-6314-7744-33FEB3695A08}" v="4" dt="2020-07-17T22:37:23.840"/>
    <p1510:client id="{B7E83311-B049-4EE0-893E-719FFFBF281E}" v="505" dt="2020-07-17T16:56:16.013"/>
    <p1510:client id="{C16BAB03-4EF3-D6B5-BCFD-DF94A7DCED83}" v="531" dt="2020-07-17T01:14:16.105"/>
    <p1510:client id="{CB05375E-698A-A86D-62DF-B6815DD5C51F}" v="78" dt="2020-07-19T16:54:36.444"/>
    <p1510:client id="{DFE7DD6A-3A30-76B0-0B59-504F3687FFF0}" v="2" dt="2020-07-17T00:31:11.853"/>
    <p1510:client id="{E9ACB2A9-4202-67A8-B2EB-760E80AFE5B6}" v="131" dt="2020-07-17T01:04:19.68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>
        <p:guide orient="horz" pos="2161"/>
        <p:guide pos="3840"/>
      </p:guideLst>
    </p:cSldViewPr>
  </p:slideViewPr>
  <p:gridSpacing cx="76200" cy="76200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presProps" Target="presProps.xml" Id="rId8" /><Relationship Type="http://schemas.microsoft.com/office/2015/10/relationships/revisionInfo" Target="revisionInfo.xml" Id="rId13" /><Relationship Type="http://schemas.openxmlformats.org/officeDocument/2006/relationships/customXml" Target="../customXml/item3.xml" Id="rId3" /><Relationship Type="http://schemas.openxmlformats.org/officeDocument/2006/relationships/notesMaster" Target="notesMasters/notesMaster1.xml" Id="rId7" /><Relationship Type="http://schemas.openxmlformats.org/officeDocument/2006/relationships/customXml" Target="../customXml/item2.xml" Id="rId2" /><Relationship Type="http://schemas.openxmlformats.org/officeDocument/2006/relationships/customXml" Target="../customXml/item1.xml" Id="rId1" /><Relationship Type="http://schemas.openxmlformats.org/officeDocument/2006/relationships/slide" Target="slides/slide2.xml" Id="rId6" /><Relationship Type="http://schemas.openxmlformats.org/officeDocument/2006/relationships/tableStyles" Target="tableStyles.xml" Id="rId11" /><Relationship Type="http://schemas.openxmlformats.org/officeDocument/2006/relationships/slide" Target="slides/slide1.xml" Id="rId5" /><Relationship Type="http://schemas.openxmlformats.org/officeDocument/2006/relationships/theme" Target="theme/theme1.xml" Id="rId10" /><Relationship Type="http://schemas.openxmlformats.org/officeDocument/2006/relationships/slideMaster" Target="slideMasters/slideMaster1.xml" Id="rId4" /><Relationship Type="http://schemas.openxmlformats.org/officeDocument/2006/relationships/viewProps" Target="viewProps.xml" Id="rId9" 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8EC177-E2E5-4455-82C1-178BA1878C75}" type="datetimeFigureOut">
              <a:rPr lang="en-US" smtClean="0"/>
              <a:t>7/20/2020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D04A1C-D9A7-450B-9BF6-70A1F0BFB3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64395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06379"/>
            <a:ext cx="10363200" cy="1012825"/>
          </a:xfrm>
        </p:spPr>
        <p:txBody>
          <a:bodyPr/>
          <a:lstStyle>
            <a:lvl1pPr>
              <a:defRPr sz="4847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1371600"/>
            <a:ext cx="8534400" cy="533401"/>
          </a:xfrm>
        </p:spPr>
        <p:txBody>
          <a:bodyPr/>
          <a:lstStyle>
            <a:lvl1pPr marL="0" indent="0" algn="ctr">
              <a:buFont typeface="Arial" pitchFamily="34" charset="0"/>
              <a:buNone/>
              <a:defRPr sz="2908" b="1"/>
            </a:lvl1pPr>
            <a:lvl2pPr marL="0" indent="0" algn="ctr">
              <a:buNone/>
              <a:defRPr sz="3878" baseline="30000"/>
            </a:lvl2pPr>
            <a:lvl3pPr marL="1108070" indent="0" algn="ctr">
              <a:buNone/>
              <a:defRPr/>
            </a:lvl3pPr>
            <a:lvl4pPr marL="1662105" indent="0" algn="ctr">
              <a:buNone/>
              <a:defRPr/>
            </a:lvl4pPr>
            <a:lvl5pPr marL="2216140" indent="0" algn="ctr">
              <a:buNone/>
              <a:defRPr/>
            </a:lvl5pPr>
            <a:lvl6pPr marL="2770175" indent="0" algn="ctr">
              <a:buNone/>
              <a:defRPr/>
            </a:lvl6pPr>
            <a:lvl7pPr marL="3324210" indent="0" algn="ctr">
              <a:buNone/>
              <a:defRPr/>
            </a:lvl7pPr>
            <a:lvl8pPr marL="3878245" indent="0" algn="ctr">
              <a:buNone/>
              <a:defRPr/>
            </a:lvl8pPr>
            <a:lvl9pPr marL="4432280" indent="0" algn="ctr">
              <a:buNone/>
              <a:defRPr/>
            </a:lvl9pPr>
          </a:lstStyle>
          <a:p>
            <a:pPr lvl="0"/>
            <a:r>
              <a:rPr lang="en-US"/>
              <a:t>Click to edit Master subtitle style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0"/>
          </p:nvPr>
        </p:nvSpPr>
        <p:spPr>
          <a:xfrm>
            <a:off x="914400" y="2133600"/>
            <a:ext cx="10363200" cy="4267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5" y="273050"/>
            <a:ext cx="4011084" cy="1162051"/>
          </a:xfrm>
        </p:spPr>
        <p:txBody>
          <a:bodyPr anchor="b"/>
          <a:lstStyle>
            <a:lvl1pPr algn="l">
              <a:defRPr sz="2424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4" y="273054"/>
            <a:ext cx="6815667" cy="5853112"/>
          </a:xfrm>
        </p:spPr>
        <p:txBody>
          <a:bodyPr/>
          <a:lstStyle>
            <a:lvl1pPr>
              <a:defRPr sz="3878"/>
            </a:lvl1pPr>
            <a:lvl2pPr>
              <a:defRPr sz="3393"/>
            </a:lvl2pPr>
            <a:lvl3pPr>
              <a:defRPr sz="2908"/>
            </a:lvl3pPr>
            <a:lvl4pPr>
              <a:defRPr sz="2424"/>
            </a:lvl4pPr>
            <a:lvl5pPr>
              <a:defRPr sz="2424"/>
            </a:lvl5pPr>
            <a:lvl6pPr>
              <a:defRPr sz="2424"/>
            </a:lvl6pPr>
            <a:lvl7pPr>
              <a:defRPr sz="2424"/>
            </a:lvl7pPr>
            <a:lvl8pPr>
              <a:defRPr sz="2424"/>
            </a:lvl8pPr>
            <a:lvl9pPr>
              <a:defRPr sz="2424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5" y="1435104"/>
            <a:ext cx="4011084" cy="4691063"/>
          </a:xfrm>
        </p:spPr>
        <p:txBody>
          <a:bodyPr/>
          <a:lstStyle>
            <a:lvl1pPr marL="0" indent="0">
              <a:buNone/>
              <a:defRPr sz="1697"/>
            </a:lvl1pPr>
            <a:lvl2pPr marL="554035" indent="0">
              <a:buNone/>
              <a:defRPr sz="1454"/>
            </a:lvl2pPr>
            <a:lvl3pPr marL="1108070" indent="0">
              <a:buNone/>
              <a:defRPr sz="1212"/>
            </a:lvl3pPr>
            <a:lvl4pPr marL="1662105" indent="0">
              <a:buNone/>
              <a:defRPr sz="1091"/>
            </a:lvl4pPr>
            <a:lvl5pPr marL="2216140" indent="0">
              <a:buNone/>
              <a:defRPr sz="1091"/>
            </a:lvl5pPr>
            <a:lvl6pPr marL="2770175" indent="0">
              <a:buNone/>
              <a:defRPr sz="1091"/>
            </a:lvl6pPr>
            <a:lvl7pPr marL="3324210" indent="0">
              <a:buNone/>
              <a:defRPr sz="1091"/>
            </a:lvl7pPr>
            <a:lvl8pPr marL="3878245" indent="0">
              <a:buNone/>
              <a:defRPr sz="1091"/>
            </a:lvl8pPr>
            <a:lvl9pPr marL="4432280" indent="0">
              <a:buNone/>
              <a:defRPr sz="109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8" y="4800601"/>
            <a:ext cx="7315200" cy="566739"/>
          </a:xfrm>
        </p:spPr>
        <p:txBody>
          <a:bodyPr anchor="b"/>
          <a:lstStyle>
            <a:lvl1pPr algn="l">
              <a:defRPr sz="2424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8" y="612775"/>
            <a:ext cx="7315200" cy="4114800"/>
          </a:xfrm>
        </p:spPr>
        <p:txBody>
          <a:bodyPr/>
          <a:lstStyle>
            <a:lvl1pPr marL="0" indent="0">
              <a:buNone/>
              <a:defRPr sz="3878"/>
            </a:lvl1pPr>
            <a:lvl2pPr marL="554035" indent="0">
              <a:buNone/>
              <a:defRPr sz="3393"/>
            </a:lvl2pPr>
            <a:lvl3pPr marL="1108070" indent="0">
              <a:buNone/>
              <a:defRPr sz="2908"/>
            </a:lvl3pPr>
            <a:lvl4pPr marL="1662105" indent="0">
              <a:buNone/>
              <a:defRPr sz="2424"/>
            </a:lvl4pPr>
            <a:lvl5pPr marL="2216140" indent="0">
              <a:buNone/>
              <a:defRPr sz="2424"/>
            </a:lvl5pPr>
            <a:lvl6pPr marL="2770175" indent="0">
              <a:buNone/>
              <a:defRPr sz="2424"/>
            </a:lvl6pPr>
            <a:lvl7pPr marL="3324210" indent="0">
              <a:buNone/>
              <a:defRPr sz="2424"/>
            </a:lvl7pPr>
            <a:lvl8pPr marL="3878245" indent="0">
              <a:buNone/>
              <a:defRPr sz="2424"/>
            </a:lvl8pPr>
            <a:lvl9pPr marL="4432280" indent="0">
              <a:buNone/>
              <a:defRPr sz="2424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8" y="5367339"/>
            <a:ext cx="7315200" cy="804863"/>
          </a:xfrm>
        </p:spPr>
        <p:txBody>
          <a:bodyPr/>
          <a:lstStyle>
            <a:lvl1pPr marL="0" indent="0">
              <a:buNone/>
              <a:defRPr sz="1697"/>
            </a:lvl1pPr>
            <a:lvl2pPr marL="554035" indent="0">
              <a:buNone/>
              <a:defRPr sz="1454"/>
            </a:lvl2pPr>
            <a:lvl3pPr marL="1108070" indent="0">
              <a:buNone/>
              <a:defRPr sz="1212"/>
            </a:lvl3pPr>
            <a:lvl4pPr marL="1662105" indent="0">
              <a:buNone/>
              <a:defRPr sz="1091"/>
            </a:lvl4pPr>
            <a:lvl5pPr marL="2216140" indent="0">
              <a:buNone/>
              <a:defRPr sz="1091"/>
            </a:lvl5pPr>
            <a:lvl6pPr marL="2770175" indent="0">
              <a:buNone/>
              <a:defRPr sz="1091"/>
            </a:lvl6pPr>
            <a:lvl7pPr marL="3324210" indent="0">
              <a:buNone/>
              <a:defRPr sz="1091"/>
            </a:lvl7pPr>
            <a:lvl8pPr marL="3878245" indent="0">
              <a:buNone/>
              <a:defRPr sz="1091"/>
            </a:lvl8pPr>
            <a:lvl9pPr marL="4432280" indent="0">
              <a:buNone/>
              <a:defRPr sz="109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6800" y="152399"/>
            <a:ext cx="2590800" cy="59436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152399"/>
            <a:ext cx="7569200" cy="59436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/>
          <p:cNvSpPr/>
          <p:nvPr userDrawn="1"/>
        </p:nvSpPr>
        <p:spPr>
          <a:xfrm>
            <a:off x="120073" y="776330"/>
            <a:ext cx="10871200" cy="3161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t"/>
            <a:r>
              <a:rPr lang="en-US" sz="1454" b="1" u="sng">
                <a:latin typeface="Calibri" pitchFamily="34" charset="0"/>
                <a:cs typeface="Calibri" pitchFamily="34" charset="0"/>
              </a:rPr>
              <a:t>Phases:</a:t>
            </a:r>
            <a:r>
              <a:rPr lang="en-US" sz="1454">
                <a:latin typeface="Calibri" pitchFamily="34" charset="0"/>
                <a:cs typeface="Calibri" pitchFamily="34" charset="0"/>
              </a:rPr>
              <a:t>                        </a:t>
            </a:r>
            <a:r>
              <a:rPr lang="en-US" sz="1212" i="1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1-Assumption 2-Symptom 3-Speculation</a:t>
            </a:r>
            <a:r>
              <a:rPr lang="en-US" sz="1212" i="1" baseline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 with limited data 4-Segmentation 5-ID’d 6-Containment deployed 7-Root cause validated</a:t>
            </a:r>
            <a:endParaRPr lang="en-US" sz="1454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92364" y="62728"/>
            <a:ext cx="9882909" cy="457200"/>
          </a:xfrm>
        </p:spPr>
        <p:txBody>
          <a:bodyPr/>
          <a:lstStyle>
            <a:lvl1pPr algn="l">
              <a:defRPr sz="3393" baseline="0"/>
            </a:lvl1pPr>
          </a:lstStyle>
          <a:p>
            <a:r>
              <a:rPr lang="en-US"/>
              <a:t>(Enter Heading for Topic or Problem Statement)</a:t>
            </a:r>
          </a:p>
        </p:txBody>
      </p:sp>
      <p:sp>
        <p:nvSpPr>
          <p:cNvPr id="20" name="Rectangle 19"/>
          <p:cNvSpPr/>
          <p:nvPr userDrawn="1"/>
        </p:nvSpPr>
        <p:spPr>
          <a:xfrm>
            <a:off x="120073" y="519928"/>
            <a:ext cx="8534400" cy="3161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t"/>
            <a:r>
              <a:rPr lang="en-US" sz="1454" b="1" u="sng">
                <a:latin typeface="Calibri" pitchFamily="34" charset="0"/>
                <a:cs typeface="Calibri" pitchFamily="34" charset="0"/>
              </a:rPr>
              <a:t>Risk:</a:t>
            </a:r>
            <a:r>
              <a:rPr lang="en-US" sz="1454" b="0" u="none" baseline="0">
                <a:latin typeface="Calibri" pitchFamily="34" charset="0"/>
                <a:cs typeface="Calibri" pitchFamily="34" charset="0"/>
              </a:rPr>
              <a:t>       </a:t>
            </a:r>
            <a:r>
              <a:rPr lang="en-US" sz="1454" b="0" u="none" baseline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           </a:t>
            </a:r>
            <a:r>
              <a:rPr lang="en-US" sz="1454" b="0" u="none" baseline="0">
                <a:latin typeface="Calibri" pitchFamily="34" charset="0"/>
                <a:cs typeface="Calibri" pitchFamily="34" charset="0"/>
              </a:rPr>
              <a:t>           </a:t>
            </a:r>
            <a:r>
              <a:rPr lang="en-US" sz="1212" i="1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1-Showstopper 1.5-High Risk/No Data 2-High Risk</a:t>
            </a:r>
            <a:r>
              <a:rPr lang="en-US" sz="1212" i="1" baseline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1212" i="1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2.5-No Data 3-Med Risk 4-Low</a:t>
            </a:r>
            <a:r>
              <a:rPr lang="en-US" sz="1212" i="1" baseline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 risk 5-cert.</a:t>
            </a:r>
            <a:endParaRPr lang="en-US" sz="1454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2" name="Subtitle 2"/>
          <p:cNvSpPr>
            <a:spLocks noGrp="1"/>
          </p:cNvSpPr>
          <p:nvPr>
            <p:ph type="subTitle" idx="20" hasCustomPrompt="1"/>
          </p:nvPr>
        </p:nvSpPr>
        <p:spPr>
          <a:xfrm>
            <a:off x="757382" y="566531"/>
            <a:ext cx="812800" cy="239797"/>
          </a:xfrm>
        </p:spPr>
        <p:txBody>
          <a:bodyPr anchor="ctr" anchorCtr="0"/>
          <a:lstStyle>
            <a:lvl1pPr marL="0" indent="0" algn="l">
              <a:buFont typeface="Arial" pitchFamily="34" charset="0"/>
              <a:buNone/>
              <a:defRPr sz="1454" b="1" baseline="0">
                <a:solidFill>
                  <a:srgbClr val="FF0000"/>
                </a:solidFill>
              </a:defRPr>
            </a:lvl1pPr>
            <a:lvl2pPr marL="0" indent="0" algn="ctr">
              <a:buNone/>
              <a:defRPr sz="3878" baseline="30000"/>
            </a:lvl2pPr>
            <a:lvl3pPr marL="1108070" indent="0" algn="ctr">
              <a:buNone/>
              <a:defRPr/>
            </a:lvl3pPr>
            <a:lvl4pPr marL="1662105" indent="0" algn="ctr">
              <a:buNone/>
              <a:defRPr/>
            </a:lvl4pPr>
            <a:lvl5pPr marL="2216140" indent="0" algn="ctr">
              <a:buNone/>
              <a:defRPr/>
            </a:lvl5pPr>
            <a:lvl6pPr marL="2770175" indent="0" algn="ctr">
              <a:buNone/>
              <a:defRPr/>
            </a:lvl6pPr>
            <a:lvl7pPr marL="3324210" indent="0" algn="ctr">
              <a:buNone/>
              <a:defRPr/>
            </a:lvl7pPr>
            <a:lvl8pPr marL="3878245" indent="0" algn="ctr">
              <a:buNone/>
              <a:defRPr/>
            </a:lvl8pPr>
            <a:lvl9pPr marL="4432280" indent="0" algn="ctr">
              <a:buNone/>
              <a:defRPr/>
            </a:lvl9pPr>
          </a:lstStyle>
          <a:p>
            <a:pPr lvl="0"/>
            <a:r>
              <a:rPr lang="en-US"/>
              <a:t>Level</a:t>
            </a:r>
          </a:p>
        </p:txBody>
      </p:sp>
      <p:sp>
        <p:nvSpPr>
          <p:cNvPr id="21" name="Text Placeholder 2"/>
          <p:cNvSpPr>
            <a:spLocks noGrp="1"/>
          </p:cNvSpPr>
          <p:nvPr>
            <p:ph type="body" idx="21" hasCustomPrompt="1"/>
          </p:nvPr>
        </p:nvSpPr>
        <p:spPr>
          <a:xfrm>
            <a:off x="757382" y="776331"/>
            <a:ext cx="812800" cy="244752"/>
          </a:xfrm>
        </p:spPr>
        <p:txBody>
          <a:bodyPr anchor="t" anchorCtr="0"/>
          <a:lstStyle>
            <a:lvl1pPr marL="0" indent="0" algn="l">
              <a:buNone/>
              <a:defRPr sz="1454" b="1" baseline="0">
                <a:solidFill>
                  <a:srgbClr val="FF0000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/>
              <a:t>Stage</a:t>
            </a:r>
          </a:p>
        </p:txBody>
      </p:sp>
      <p:sp>
        <p:nvSpPr>
          <p:cNvPr id="23" name="Text Placeholder 2"/>
          <p:cNvSpPr>
            <a:spLocks noGrp="1"/>
          </p:cNvSpPr>
          <p:nvPr>
            <p:ph type="body" idx="22" hasCustomPrompt="1"/>
          </p:nvPr>
        </p:nvSpPr>
        <p:spPr>
          <a:xfrm>
            <a:off x="9652001" y="573668"/>
            <a:ext cx="2435412" cy="281922"/>
          </a:xfrm>
        </p:spPr>
        <p:txBody>
          <a:bodyPr anchor="b"/>
          <a:lstStyle>
            <a:lvl1pPr marL="0" indent="0" algn="r">
              <a:buNone/>
              <a:defRPr sz="1454" b="1" baseline="0">
                <a:solidFill>
                  <a:schemeClr val="accent2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/>
              <a:t>Date </a:t>
            </a:r>
          </a:p>
        </p:txBody>
      </p:sp>
      <p:sp>
        <p:nvSpPr>
          <p:cNvPr id="3" name="TextBox 2"/>
          <p:cNvSpPr txBox="1"/>
          <p:nvPr userDrawn="1"/>
        </p:nvSpPr>
        <p:spPr>
          <a:xfrm>
            <a:off x="9605818" y="12505"/>
            <a:ext cx="2493818" cy="3161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54">
                <a:solidFill>
                  <a:srgbClr val="FF0000"/>
                </a:solidFill>
                <a:latin typeface="Neo Sans Intel Medium" pitchFamily="34" charset="0"/>
              </a:rPr>
              <a:t>Intel Confidential</a:t>
            </a:r>
          </a:p>
        </p:txBody>
      </p:sp>
      <p:sp>
        <p:nvSpPr>
          <p:cNvPr id="28" name="Rectangle 5"/>
          <p:cNvSpPr>
            <a:spLocks noChangeArrowheads="1"/>
          </p:cNvSpPr>
          <p:nvPr userDrawn="1"/>
        </p:nvSpPr>
        <p:spPr bwMode="auto">
          <a:xfrm>
            <a:off x="10714182" y="843545"/>
            <a:ext cx="1246909" cy="2237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 algn="r" eaLnBrk="0" hangingPunct="0">
              <a:spcBef>
                <a:spcPct val="50000"/>
              </a:spcBef>
              <a:tabLst>
                <a:tab pos="4432280" algn="ctr"/>
                <a:tab pos="9839892" algn="r"/>
              </a:tabLst>
            </a:pPr>
            <a:r>
              <a:rPr lang="en-US" sz="1454" b="1">
                <a:solidFill>
                  <a:schemeClr val="accent2"/>
                </a:solidFill>
                <a:latin typeface="Calibri" pitchFamily="34" charset="0"/>
                <a:cs typeface="Calibri" pitchFamily="34" charset="0"/>
              </a:rPr>
              <a:t>Slide </a:t>
            </a:r>
            <a:fld id="{3CBE715E-4167-445E-8F25-69DFD044E05F}" type="slidenum">
              <a:rPr lang="en-US" sz="1454" b="1" smtClean="0">
                <a:solidFill>
                  <a:schemeClr val="accent2"/>
                </a:solidFill>
                <a:latin typeface="Calibri" pitchFamily="34" charset="0"/>
                <a:cs typeface="Calibri" pitchFamily="34" charset="0"/>
              </a:rPr>
              <a:pPr algn="r" eaLnBrk="0" hangingPunct="0">
                <a:spcBef>
                  <a:spcPct val="50000"/>
                </a:spcBef>
                <a:tabLst>
                  <a:tab pos="4432280" algn="ctr"/>
                  <a:tab pos="9839892" algn="r"/>
                </a:tabLst>
              </a:pPr>
              <a:t>‹#›</a:t>
            </a:fld>
            <a:endParaRPr lang="en-US" sz="1454" b="1">
              <a:solidFill>
                <a:schemeClr val="accent2"/>
              </a:solidFill>
              <a:latin typeface="Neo Sans Intel" pitchFamily="34" charset="0"/>
            </a:endParaRPr>
          </a:p>
        </p:txBody>
      </p:sp>
      <p:sp>
        <p:nvSpPr>
          <p:cNvPr id="5" name="Rectangle 4"/>
          <p:cNvSpPr/>
          <p:nvPr userDrawn="1"/>
        </p:nvSpPr>
        <p:spPr>
          <a:xfrm>
            <a:off x="92364" y="6463641"/>
            <a:ext cx="12007273" cy="38185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643"/>
          </a:p>
        </p:txBody>
      </p:sp>
      <p:sp>
        <p:nvSpPr>
          <p:cNvPr id="6" name="Content Placeholder 3"/>
          <p:cNvSpPr>
            <a:spLocks noGrp="1"/>
          </p:cNvSpPr>
          <p:nvPr>
            <p:ph sz="half" idx="2"/>
          </p:nvPr>
        </p:nvSpPr>
        <p:spPr>
          <a:xfrm>
            <a:off x="203200" y="133667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Content Placeholder 3"/>
          <p:cNvSpPr>
            <a:spLocks noGrp="1"/>
          </p:cNvSpPr>
          <p:nvPr>
            <p:ph sz="half" idx="11"/>
          </p:nvPr>
        </p:nvSpPr>
        <p:spPr>
          <a:xfrm>
            <a:off x="4165600" y="133667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Content Placeholder 3"/>
          <p:cNvSpPr>
            <a:spLocks noGrp="1"/>
          </p:cNvSpPr>
          <p:nvPr>
            <p:ph sz="half" idx="13"/>
          </p:nvPr>
        </p:nvSpPr>
        <p:spPr>
          <a:xfrm>
            <a:off x="8128000" y="133667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half" idx="15"/>
          </p:nvPr>
        </p:nvSpPr>
        <p:spPr>
          <a:xfrm>
            <a:off x="203200" y="424039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4" name="Content Placeholder 3"/>
          <p:cNvSpPr>
            <a:spLocks noGrp="1"/>
          </p:cNvSpPr>
          <p:nvPr>
            <p:ph sz="half" idx="17"/>
          </p:nvPr>
        </p:nvSpPr>
        <p:spPr>
          <a:xfrm>
            <a:off x="4165600" y="424039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6" name="Content Placeholder 3"/>
          <p:cNvSpPr>
            <a:spLocks noGrp="1"/>
          </p:cNvSpPr>
          <p:nvPr>
            <p:ph sz="half" idx="19"/>
          </p:nvPr>
        </p:nvSpPr>
        <p:spPr>
          <a:xfrm>
            <a:off x="8128000" y="424039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1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554182" y="1066801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/>
              <a:t>(Enter title: Goal vs. Gap)</a:t>
            </a:r>
          </a:p>
        </p:txBody>
      </p:sp>
      <p:sp>
        <p:nvSpPr>
          <p:cNvPr id="25" name="Text Placeholder 2"/>
          <p:cNvSpPr>
            <a:spLocks noGrp="1"/>
          </p:cNvSpPr>
          <p:nvPr>
            <p:ph type="body" idx="23" hasCustomPrompt="1"/>
          </p:nvPr>
        </p:nvSpPr>
        <p:spPr>
          <a:xfrm>
            <a:off x="4525818" y="1066801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/>
              <a:t>(Enter title: Model)</a:t>
            </a:r>
          </a:p>
        </p:txBody>
      </p:sp>
      <p:sp>
        <p:nvSpPr>
          <p:cNvPr id="32" name="Text Placeholder 2"/>
          <p:cNvSpPr>
            <a:spLocks noGrp="1"/>
          </p:cNvSpPr>
          <p:nvPr>
            <p:ph type="body" idx="24" hasCustomPrompt="1"/>
          </p:nvPr>
        </p:nvSpPr>
        <p:spPr>
          <a:xfrm>
            <a:off x="8497454" y="1066801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/>
              <a:t>(Enter title: Supporting Results)</a:t>
            </a:r>
          </a:p>
        </p:txBody>
      </p:sp>
      <p:sp>
        <p:nvSpPr>
          <p:cNvPr id="33" name="Text Placeholder 2"/>
          <p:cNvSpPr>
            <a:spLocks noGrp="1"/>
          </p:cNvSpPr>
          <p:nvPr>
            <p:ph type="body" idx="25" hasCustomPrompt="1"/>
          </p:nvPr>
        </p:nvSpPr>
        <p:spPr>
          <a:xfrm>
            <a:off x="8497454" y="3983026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/>
              <a:t>(Enter title: Plan and Projection)</a:t>
            </a:r>
          </a:p>
        </p:txBody>
      </p:sp>
      <p:sp>
        <p:nvSpPr>
          <p:cNvPr id="34" name="Text Placeholder 2"/>
          <p:cNvSpPr>
            <a:spLocks noGrp="1"/>
          </p:cNvSpPr>
          <p:nvPr>
            <p:ph type="body" idx="26" hasCustomPrompt="1"/>
          </p:nvPr>
        </p:nvSpPr>
        <p:spPr>
          <a:xfrm>
            <a:off x="4525818" y="3970522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/>
              <a:t>(Enter title: Strategy)</a:t>
            </a:r>
          </a:p>
        </p:txBody>
      </p:sp>
      <p:sp>
        <p:nvSpPr>
          <p:cNvPr id="35" name="Text Placeholder 2"/>
          <p:cNvSpPr>
            <a:spLocks noGrp="1"/>
          </p:cNvSpPr>
          <p:nvPr>
            <p:ph type="body" idx="27" hasCustomPrompt="1"/>
          </p:nvPr>
        </p:nvSpPr>
        <p:spPr>
          <a:xfrm>
            <a:off x="554182" y="3970522"/>
            <a:ext cx="3140364" cy="265363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/>
              <a:t>(Enter title: Owners &amp; Status)</a:t>
            </a:r>
          </a:p>
        </p:txBody>
      </p:sp>
    </p:spTree>
    <p:extLst>
      <p:ext uri="{BB962C8B-B14F-4D97-AF65-F5344CB8AC3E}">
        <p14:creationId xmlns:p14="http://schemas.microsoft.com/office/powerpoint/2010/main" val="24688311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7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1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554035" indent="0" algn="ctr">
              <a:buNone/>
              <a:defRPr/>
            </a:lvl2pPr>
            <a:lvl3pPr marL="1108070" indent="0" algn="ctr">
              <a:buNone/>
              <a:defRPr/>
            </a:lvl3pPr>
            <a:lvl4pPr marL="1662105" indent="0" algn="ctr">
              <a:buNone/>
              <a:defRPr/>
            </a:lvl4pPr>
            <a:lvl5pPr marL="2216140" indent="0" algn="ctr">
              <a:buNone/>
              <a:defRPr/>
            </a:lvl5pPr>
            <a:lvl6pPr marL="2770175" indent="0" algn="ctr">
              <a:buNone/>
              <a:defRPr/>
            </a:lvl6pPr>
            <a:lvl7pPr marL="3324210" indent="0" algn="ctr">
              <a:buNone/>
              <a:defRPr/>
            </a:lvl7pPr>
            <a:lvl8pPr marL="3878245" indent="0" algn="ctr">
              <a:buNone/>
              <a:defRPr/>
            </a:lvl8pPr>
            <a:lvl9pPr marL="443228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2"/>
            <a:ext cx="10363200" cy="1362076"/>
          </a:xfrm>
        </p:spPr>
        <p:txBody>
          <a:bodyPr anchor="t"/>
          <a:lstStyle>
            <a:lvl1pPr algn="l">
              <a:defRPr sz="4847" b="1" cap="small" baseline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424"/>
            </a:lvl1pPr>
            <a:lvl2pPr marL="554035" indent="0">
              <a:buNone/>
              <a:defRPr sz="2181"/>
            </a:lvl2pPr>
            <a:lvl3pPr marL="1108070" indent="0">
              <a:buNone/>
              <a:defRPr sz="1939"/>
            </a:lvl3pPr>
            <a:lvl4pPr marL="1662105" indent="0">
              <a:buNone/>
              <a:defRPr sz="1697"/>
            </a:lvl4pPr>
            <a:lvl5pPr marL="2216140" indent="0">
              <a:buNone/>
              <a:defRPr sz="1697"/>
            </a:lvl5pPr>
            <a:lvl6pPr marL="2770175" indent="0">
              <a:buNone/>
              <a:defRPr sz="1697"/>
            </a:lvl6pPr>
            <a:lvl7pPr marL="3324210" indent="0">
              <a:buNone/>
              <a:defRPr sz="1697"/>
            </a:lvl7pPr>
            <a:lvl8pPr marL="3878245" indent="0">
              <a:buNone/>
              <a:defRPr sz="1697"/>
            </a:lvl8pPr>
            <a:lvl9pPr marL="4432280" indent="0">
              <a:buNone/>
              <a:defRPr sz="1697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219200"/>
            <a:ext cx="5080000" cy="4876800"/>
          </a:xfrm>
        </p:spPr>
        <p:txBody>
          <a:bodyPr/>
          <a:lstStyle>
            <a:lvl1pPr>
              <a:defRPr sz="3393"/>
            </a:lvl1pPr>
            <a:lvl2pPr>
              <a:defRPr sz="2908"/>
            </a:lvl2pPr>
            <a:lvl3pPr>
              <a:defRPr sz="2424"/>
            </a:lvl3pPr>
            <a:lvl4pPr>
              <a:defRPr sz="2181"/>
            </a:lvl4pPr>
            <a:lvl5pPr>
              <a:defRPr sz="2181"/>
            </a:lvl5pPr>
            <a:lvl6pPr>
              <a:defRPr sz="2181"/>
            </a:lvl6pPr>
            <a:lvl7pPr>
              <a:defRPr sz="2181"/>
            </a:lvl7pPr>
            <a:lvl8pPr>
              <a:defRPr sz="2181"/>
            </a:lvl8pPr>
            <a:lvl9pPr>
              <a:defRPr sz="2181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219200"/>
            <a:ext cx="5080000" cy="4876800"/>
          </a:xfrm>
        </p:spPr>
        <p:txBody>
          <a:bodyPr/>
          <a:lstStyle>
            <a:lvl1pPr>
              <a:defRPr sz="3393"/>
            </a:lvl1pPr>
            <a:lvl2pPr>
              <a:defRPr sz="2908"/>
            </a:lvl2pPr>
            <a:lvl3pPr>
              <a:defRPr sz="2424"/>
            </a:lvl3pPr>
            <a:lvl4pPr>
              <a:defRPr sz="2181"/>
            </a:lvl4pPr>
            <a:lvl5pPr>
              <a:defRPr sz="2181"/>
            </a:lvl5pPr>
            <a:lvl6pPr>
              <a:defRPr sz="2181"/>
            </a:lvl6pPr>
            <a:lvl7pPr>
              <a:defRPr sz="2181"/>
            </a:lvl7pPr>
            <a:lvl8pPr>
              <a:defRPr sz="2181"/>
            </a:lvl8pPr>
            <a:lvl9pPr>
              <a:defRPr sz="2181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9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4"/>
            <a:ext cx="5386918" cy="639763"/>
          </a:xfrm>
        </p:spPr>
        <p:txBody>
          <a:bodyPr anchor="b"/>
          <a:lstStyle>
            <a:lvl1pPr marL="0" indent="0">
              <a:buNone/>
              <a:defRPr sz="2908" b="1"/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4"/>
            <a:ext cx="5386918" cy="3951289"/>
          </a:xfrm>
        </p:spPr>
        <p:txBody>
          <a:bodyPr/>
          <a:lstStyle>
            <a:lvl1pPr>
              <a:defRPr sz="2908"/>
            </a:lvl1pPr>
            <a:lvl2pPr>
              <a:defRPr sz="2424"/>
            </a:lvl2pPr>
            <a:lvl3pPr>
              <a:defRPr sz="2181"/>
            </a:lvl3pPr>
            <a:lvl4pPr>
              <a:defRPr sz="1939"/>
            </a:lvl4pPr>
            <a:lvl5pPr>
              <a:defRPr sz="1939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1" y="1535114"/>
            <a:ext cx="5389034" cy="639763"/>
          </a:xfrm>
        </p:spPr>
        <p:txBody>
          <a:bodyPr anchor="b"/>
          <a:lstStyle>
            <a:lvl1pPr marL="0" indent="0">
              <a:buNone/>
              <a:defRPr sz="2908" b="1"/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1" y="2174874"/>
            <a:ext cx="5389034" cy="3951289"/>
          </a:xfrm>
        </p:spPr>
        <p:txBody>
          <a:bodyPr/>
          <a:lstStyle>
            <a:lvl1pPr>
              <a:defRPr sz="2908"/>
            </a:lvl1pPr>
            <a:lvl2pPr>
              <a:defRPr sz="2424"/>
            </a:lvl2pPr>
            <a:lvl3pPr>
              <a:defRPr sz="2181"/>
            </a:lvl3pPr>
            <a:lvl4pPr>
              <a:defRPr sz="1939"/>
            </a:lvl4pPr>
            <a:lvl5pPr>
              <a:defRPr sz="1939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152400"/>
            <a:ext cx="103632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219200"/>
            <a:ext cx="103632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8613" name="Rectangle 5"/>
          <p:cNvSpPr>
            <a:spLocks noChangeArrowheads="1"/>
          </p:cNvSpPr>
          <p:nvPr/>
        </p:nvSpPr>
        <p:spPr bwMode="auto">
          <a:xfrm>
            <a:off x="5080000" y="6621722"/>
            <a:ext cx="2133600" cy="2237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 algn="ctr" eaLnBrk="0" hangingPunct="0">
              <a:spcBef>
                <a:spcPct val="50000"/>
              </a:spcBef>
              <a:tabLst>
                <a:tab pos="4432280" algn="ctr"/>
                <a:tab pos="9839892" algn="r"/>
              </a:tabLst>
            </a:pPr>
            <a:fld id="{3CBE715E-4167-445E-8F25-69DFD044E05F}" type="slidenum">
              <a:rPr lang="en-US" sz="1454" b="0" smtClean="0">
                <a:latin typeface="Calibri" pitchFamily="34" charset="0"/>
                <a:cs typeface="Calibri" pitchFamily="34" charset="0"/>
              </a:rPr>
              <a:pPr algn="ctr" eaLnBrk="0" hangingPunct="0">
                <a:spcBef>
                  <a:spcPct val="50000"/>
                </a:spcBef>
                <a:tabLst>
                  <a:tab pos="4432280" algn="ctr"/>
                  <a:tab pos="9839892" algn="r"/>
                </a:tabLst>
              </a:pPr>
              <a:t>‹#›</a:t>
            </a:fld>
            <a:endParaRPr lang="en-US" sz="1454" b="1">
              <a:latin typeface="Neo Sans Inte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077200" y="6534554"/>
            <a:ext cx="4013201" cy="3161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54" baseline="0">
                <a:latin typeface="Calibri" pitchFamily="34" charset="0"/>
                <a:cs typeface="Calibri" pitchFamily="34" charset="0"/>
              </a:rPr>
              <a:t>NSG Advanced Pathfinding</a:t>
            </a:r>
            <a:endParaRPr lang="en-US" sz="1454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0" name="Rectangle 4"/>
          <p:cNvSpPr>
            <a:spLocks noChangeArrowheads="1"/>
          </p:cNvSpPr>
          <p:nvPr/>
        </p:nvSpPr>
        <p:spPr bwMode="auto">
          <a:xfrm>
            <a:off x="1413164" y="6471760"/>
            <a:ext cx="2701636" cy="3738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111575" tIns="55788" rIns="111575" bIns="55788">
            <a:spAutoFit/>
          </a:bodyPr>
          <a:lstStyle/>
          <a:p>
            <a:pPr algn="ctr" eaLnBrk="0" hangingPunct="0">
              <a:defRPr/>
            </a:pPr>
            <a:r>
              <a:rPr lang="en-US" sz="1697" b="1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Intel Confidential</a:t>
            </a:r>
          </a:p>
        </p:txBody>
      </p:sp>
      <p:pic>
        <p:nvPicPr>
          <p:cNvPr id="12" name="Picture 6"/>
          <p:cNvPicPr>
            <a:picLocks noChangeAspect="1" noChangeArrowheads="1"/>
          </p:cNvPicPr>
          <p:nvPr/>
        </p:nvPicPr>
        <p:blipFill>
          <a:blip r:embed="rId15" cstate="screen"/>
          <a:srcRect/>
          <a:stretch>
            <a:fillRect/>
          </a:stretch>
        </p:blipFill>
        <p:spPr bwMode="auto">
          <a:xfrm>
            <a:off x="92363" y="6477003"/>
            <a:ext cx="593437" cy="368498"/>
          </a:xfrm>
          <a:prstGeom prst="rect">
            <a:avLst/>
          </a:prstGeom>
          <a:noFill/>
          <a:ln w="1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3" r:id="rId2"/>
    <p:sldLayoutId id="2147483673" r:id="rId3"/>
    <p:sldLayoutId id="2147483662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  <p:sldLayoutId id="2147483671" r:id="rId12"/>
    <p:sldLayoutId id="2147483672" r:id="rId13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Calibri" pitchFamily="34" charset="0"/>
          <a:ea typeface="+mj-ea"/>
          <a:cs typeface="Calibri" pitchFamily="34" charset="0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5pPr>
      <a:lvl6pPr marL="554035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6pPr>
      <a:lvl7pPr marL="1108070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7pPr>
      <a:lvl8pPr marL="1662105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8pPr>
      <a:lvl9pPr marL="2216140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9pPr>
    </p:titleStyle>
    <p:bodyStyle>
      <a:lvl1pPr marL="415526" indent="-415526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•"/>
        <a:defRPr sz="3878" b="1">
          <a:solidFill>
            <a:schemeClr val="tx1"/>
          </a:solidFill>
          <a:latin typeface="Calibri" pitchFamily="34" charset="0"/>
          <a:ea typeface="+mn-ea"/>
          <a:cs typeface="Calibri" pitchFamily="34" charset="0"/>
        </a:defRPr>
      </a:lvl1pPr>
      <a:lvl2pPr marL="900307" indent="-346272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–"/>
        <a:defRPr sz="3878">
          <a:solidFill>
            <a:schemeClr val="tx1"/>
          </a:solidFill>
          <a:latin typeface="Calibri" pitchFamily="34" charset="0"/>
          <a:cs typeface="Calibri" pitchFamily="34" charset="0"/>
        </a:defRPr>
      </a:lvl2pPr>
      <a:lvl3pPr marL="1385087" indent="-277017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•"/>
        <a:defRPr sz="3393">
          <a:solidFill>
            <a:schemeClr val="tx1"/>
          </a:solidFill>
          <a:latin typeface="Calibri" pitchFamily="34" charset="0"/>
          <a:cs typeface="Calibri" pitchFamily="34" charset="0"/>
        </a:defRPr>
      </a:lvl3pPr>
      <a:lvl4pPr marL="1939122" indent="-277017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–"/>
        <a:defRPr sz="2908">
          <a:solidFill>
            <a:schemeClr val="tx1"/>
          </a:solidFill>
          <a:latin typeface="Calibri" pitchFamily="34" charset="0"/>
          <a:cs typeface="Calibri" pitchFamily="34" charset="0"/>
        </a:defRPr>
      </a:lvl4pPr>
      <a:lvl5pPr marL="2493157" indent="-277017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Calibri" pitchFamily="34" charset="0"/>
          <a:cs typeface="Calibri" pitchFamily="34" charset="0"/>
        </a:defRPr>
      </a:lvl5pPr>
      <a:lvl6pPr marL="3047192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6pPr>
      <a:lvl7pPr marL="3601227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7pPr>
      <a:lvl8pPr marL="4155262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8pPr>
      <a:lvl9pPr marL="4709297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1pPr>
      <a:lvl2pPr marL="55403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2pPr>
      <a:lvl3pPr marL="110807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3pPr>
      <a:lvl4pPr marL="166210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4pPr>
      <a:lvl5pPr marL="221614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5pPr>
      <a:lvl6pPr marL="277017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6pPr>
      <a:lvl7pPr marL="332421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7pPr>
      <a:lvl8pPr marL="387824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8pPr>
      <a:lvl9pPr marL="443228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BFB83D-73BA-044E-8D8F-914FB0784A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 rot="-5400000">
            <a:off x="-1951568" y="3080534"/>
            <a:ext cx="5166188" cy="457200"/>
          </a:xfrm>
        </p:spPr>
        <p:txBody>
          <a:bodyPr/>
          <a:lstStyle/>
          <a:p>
            <a:r>
              <a:rPr lang="en-US" sz="2800"/>
              <a:t>P124x/BWF Scope Assessment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85ABAFDA-63E6-9D47-B2AC-08BA04B5451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76667851"/>
              </p:ext>
            </p:extLst>
          </p:nvPr>
        </p:nvGraphicFramePr>
        <p:xfrm>
          <a:off x="959326" y="149374"/>
          <a:ext cx="10829748" cy="656336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249236">
                  <a:extLst>
                    <a:ext uri="{9D8B030D-6E8A-4147-A177-3AD203B41FA5}">
                      <a16:colId xmlns:a16="http://schemas.microsoft.com/office/drawing/2014/main" val="3714312353"/>
                    </a:ext>
                  </a:extLst>
                </a:gridCol>
                <a:gridCol w="2070212">
                  <a:extLst>
                    <a:ext uri="{9D8B030D-6E8A-4147-A177-3AD203B41FA5}">
                      <a16:colId xmlns:a16="http://schemas.microsoft.com/office/drawing/2014/main" val="2486626523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3272952182"/>
                    </a:ext>
                  </a:extLst>
                </a:gridCol>
                <a:gridCol w="2111072">
                  <a:extLst>
                    <a:ext uri="{9D8B030D-6E8A-4147-A177-3AD203B41FA5}">
                      <a16:colId xmlns:a16="http://schemas.microsoft.com/office/drawing/2014/main" val="1723981974"/>
                    </a:ext>
                  </a:extLst>
                </a:gridCol>
                <a:gridCol w="228600">
                  <a:extLst>
                    <a:ext uri="{9D8B030D-6E8A-4147-A177-3AD203B41FA5}">
                      <a16:colId xmlns:a16="http://schemas.microsoft.com/office/drawing/2014/main" val="3959284824"/>
                    </a:ext>
                  </a:extLst>
                </a:gridCol>
                <a:gridCol w="2133600">
                  <a:extLst>
                    <a:ext uri="{9D8B030D-6E8A-4147-A177-3AD203B41FA5}">
                      <a16:colId xmlns:a16="http://schemas.microsoft.com/office/drawing/2014/main" val="2389443660"/>
                    </a:ext>
                  </a:extLst>
                </a:gridCol>
                <a:gridCol w="228600">
                  <a:extLst>
                    <a:ext uri="{9D8B030D-6E8A-4147-A177-3AD203B41FA5}">
                      <a16:colId xmlns:a16="http://schemas.microsoft.com/office/drawing/2014/main" val="965385422"/>
                    </a:ext>
                  </a:extLst>
                </a:gridCol>
                <a:gridCol w="2337258">
                  <a:extLst>
                    <a:ext uri="{9D8B030D-6E8A-4147-A177-3AD203B41FA5}">
                      <a16:colId xmlns:a16="http://schemas.microsoft.com/office/drawing/2014/main" val="3096742118"/>
                    </a:ext>
                  </a:extLst>
                </a:gridCol>
                <a:gridCol w="262890">
                  <a:extLst>
                    <a:ext uri="{9D8B030D-6E8A-4147-A177-3AD203B41FA5}">
                      <a16:colId xmlns:a16="http://schemas.microsoft.com/office/drawing/2014/main" val="161836700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600" dirty="0">
                          <a:latin typeface="Calibri"/>
                          <a:cs typeface="Calibri"/>
                        </a:rPr>
                        <a:t>Scope</a:t>
                      </a: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US" sz="1600" dirty="0">
                          <a:latin typeface="Calibri"/>
                          <a:cs typeface="Calibri"/>
                        </a:rPr>
                        <a:t>SLC Full Stack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US" sz="1600" dirty="0">
                          <a:latin typeface="Calibri"/>
                          <a:cs typeface="Calibri"/>
                        </a:rPr>
                        <a:t>2Kx4Kx4D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US" sz="1600" err="1">
                          <a:latin typeface="Calibri"/>
                          <a:cs typeface="Calibri"/>
                        </a:rPr>
                        <a:t>BiSM</a:t>
                      </a:r>
                      <a:endParaRPr lang="en-US" sz="1600" dirty="0" err="1">
                        <a:latin typeface="Calibri"/>
                        <a:cs typeface="Calibri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US" sz="1600" dirty="0">
                          <a:latin typeface="Calibri"/>
                          <a:cs typeface="Calibri"/>
                        </a:rPr>
                        <a:t>Full Stack 1.5b/c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9885984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>
                          <a:latin typeface="Calibri"/>
                          <a:cs typeface="Calibri"/>
                        </a:rPr>
                        <a:t>Array</a:t>
                      </a:r>
                    </a:p>
                    <a:p>
                      <a:r>
                        <a:rPr lang="en-US" sz="1600" dirty="0">
                          <a:latin typeface="Calibri"/>
                          <a:cs typeface="Calibri"/>
                        </a:rPr>
                        <a:t>(Max)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21920" indent="-121920"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lang="en-US" sz="1600" dirty="0">
                          <a:latin typeface="Calibri"/>
                          <a:cs typeface="Calibri"/>
                        </a:rPr>
                        <a:t>Pitch=26.5nm</a:t>
                      </a:r>
                      <a:endParaRPr lang="en-US" sz="1600" dirty="0">
                        <a:latin typeface="Calibri"/>
                        <a:cs typeface="Calibri"/>
                        <a:sym typeface="Wingdings" pitchFamily="2" charset="2"/>
                      </a:endParaRPr>
                    </a:p>
                    <a:p>
                      <a:pPr marL="121920" indent="-121920"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lang="en-US" sz="1600" dirty="0">
                          <a:latin typeface="Calibri"/>
                          <a:cs typeface="Calibri"/>
                          <a:sym typeface="Wingdings" pitchFamily="2" charset="2"/>
                        </a:rPr>
                        <a:t>Space AR ~1.5x</a:t>
                      </a:r>
                    </a:p>
                    <a:p>
                      <a:pPr marL="121920" indent="-121920"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lang="en-US" sz="1600" dirty="0">
                          <a:latin typeface="Calibri"/>
                          <a:cs typeface="Calibri"/>
                          <a:sym typeface="Wingdings" pitchFamily="2" charset="2"/>
                        </a:rPr>
                        <a:t>HM, toppling</a:t>
                      </a:r>
                    </a:p>
                    <a:p>
                      <a:pPr marL="121920" indent="-121920"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lang="en-US" sz="1600" dirty="0">
                          <a:latin typeface="Calibri"/>
                          <a:cs typeface="Calibri"/>
                          <a:sym typeface="Wingdings" pitchFamily="2" charset="2"/>
                        </a:rPr>
                        <a:t>1st and 2</a:t>
                      </a:r>
                      <a:r>
                        <a:rPr lang="en-US" sz="1600" baseline="30000" dirty="0">
                          <a:latin typeface="Calibri"/>
                          <a:cs typeface="Calibri"/>
                          <a:sym typeface="Wingdings" pitchFamily="2" charset="2"/>
                        </a:rPr>
                        <a:t>nd</a:t>
                      </a:r>
                      <a:r>
                        <a:rPr lang="en-US" sz="1600" dirty="0">
                          <a:latin typeface="Calibri"/>
                          <a:cs typeface="Calibri"/>
                          <a:sym typeface="Wingdings" pitchFamily="2" charset="2"/>
                        </a:rPr>
                        <a:t> Cut</a:t>
                      </a:r>
                    </a:p>
                    <a:p>
                      <a:pPr marL="121920" indent="-121920">
                        <a:buFont typeface="Arial" panose="020B0604020202020204" pitchFamily="34" charset="0"/>
                        <a:buChar char="•"/>
                      </a:pPr>
                      <a:r>
                        <a:rPr lang="en-US" sz="1600" dirty="0">
                          <a:latin typeface="Calibri"/>
                          <a:cs typeface="Calibri"/>
                          <a:sym typeface="Wingdings" pitchFamily="2" charset="2"/>
                        </a:rPr>
                        <a:t>Liner/</a:t>
                      </a:r>
                      <a:r>
                        <a:rPr lang="en-US" sz="1600" dirty="0">
                          <a:latin typeface="Calibri"/>
                          <a:cs typeface="Calibri"/>
                        </a:rPr>
                        <a:t>Seal</a:t>
                      </a:r>
                    </a:p>
                    <a:p>
                      <a:pPr marL="121920" lvl="0" indent="-121920"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lang="en-US" sz="1600" b="0" i="0" u="none" strike="noStrike" noProof="0" dirty="0">
                          <a:latin typeface="Calibri"/>
                        </a:rPr>
                        <a:t>193i overlay</a:t>
                      </a:r>
                      <a:endParaRPr lang="en-US" sz="1600" dirty="0">
                        <a:latin typeface="Calibri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  <a:tabLst/>
                      </a:pPr>
                      <a:r>
                        <a:rPr lang="en-US" sz="1600" dirty="0">
                          <a:latin typeface="Calibri"/>
                          <a:cs typeface="Calibri"/>
                        </a:rPr>
                        <a:t>H</a:t>
                      </a:r>
                    </a:p>
                    <a:p>
                      <a:pPr marL="0" indent="0" algn="ctr">
                        <a:buFont typeface="Arial" panose="020B0604020202020204" pitchFamily="34" charset="0"/>
                        <a:buNone/>
                        <a:tabLst/>
                      </a:pPr>
                      <a:r>
                        <a:rPr lang="en-US" sz="1600" dirty="0">
                          <a:latin typeface="Calibri"/>
                          <a:cs typeface="Calibri"/>
                        </a:rPr>
                        <a:t>H</a:t>
                      </a:r>
                    </a:p>
                    <a:p>
                      <a:pPr marL="0" indent="0" algn="ctr">
                        <a:buFont typeface="Arial" panose="020B0604020202020204" pitchFamily="34" charset="0"/>
                        <a:buNone/>
                        <a:tabLst/>
                      </a:pPr>
                      <a:r>
                        <a:rPr lang="en-US" sz="1600" dirty="0">
                          <a:latin typeface="Calibri"/>
                          <a:cs typeface="Calibri"/>
                        </a:rPr>
                        <a:t>H</a:t>
                      </a:r>
                    </a:p>
                    <a:p>
                      <a:pPr marL="0" indent="0" algn="ctr">
                        <a:buFont typeface="Arial" panose="020B0604020202020204" pitchFamily="34" charset="0"/>
                        <a:buNone/>
                        <a:tabLst/>
                      </a:pPr>
                      <a:r>
                        <a:rPr lang="en-US" sz="1600" dirty="0">
                          <a:latin typeface="Calibri"/>
                          <a:cs typeface="Calibri"/>
                        </a:rPr>
                        <a:t>H</a:t>
                      </a:r>
                    </a:p>
                    <a:p>
                      <a:pPr marL="0" indent="0" algn="ctr">
                        <a:buFont typeface="Arial" panose="020B0604020202020204" pitchFamily="34" charset="0"/>
                        <a:buNone/>
                        <a:tabLst/>
                      </a:pPr>
                      <a:r>
                        <a:rPr lang="en-US" sz="1600" dirty="0">
                          <a:latin typeface="Calibri"/>
                          <a:cs typeface="Calibri"/>
                        </a:rPr>
                        <a:t>H</a:t>
                      </a:r>
                    </a:p>
                    <a:p>
                      <a:pPr marL="0" lvl="0" indent="0" algn="ctr">
                        <a:buFont typeface="Arial" panose="020B0604020202020204" pitchFamily="34" charset="0"/>
                        <a:buNone/>
                      </a:pPr>
                      <a:r>
                        <a:rPr lang="en-US" sz="1600" dirty="0">
                          <a:latin typeface="Calibri"/>
                          <a:cs typeface="Calibri"/>
                        </a:rPr>
                        <a:t>M</a:t>
                      </a: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marL="117475" indent="-117475"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lang="en-US" sz="1600" dirty="0">
                          <a:latin typeface="Calibri"/>
                          <a:cs typeface="Calibri"/>
                        </a:rPr>
                        <a:t>Full Stack or </a:t>
                      </a:r>
                      <a:r>
                        <a:rPr lang="en-US" sz="1600" dirty="0" err="1">
                          <a:latin typeface="Calibri"/>
                          <a:cs typeface="Calibri"/>
                        </a:rPr>
                        <a:t>BiSM</a:t>
                      </a:r>
                    </a:p>
                    <a:p>
                      <a:pPr marL="117475" indent="-117475"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lang="en-US" sz="1600" dirty="0">
                          <a:latin typeface="Calibri"/>
                          <a:cs typeface="Calibri"/>
                        </a:rPr>
                        <a:t>Interlock Tile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  <a:tabLst/>
                      </a:pPr>
                      <a:r>
                        <a:rPr lang="en-US" sz="1600" dirty="0">
                          <a:latin typeface="Calibri"/>
                          <a:cs typeface="Calibri"/>
                        </a:rPr>
                        <a:t>H</a:t>
                      </a:r>
                    </a:p>
                    <a:p>
                      <a:pPr marL="0" indent="0" algn="ctr">
                        <a:buFont typeface="Arial" panose="020B0604020202020204" pitchFamily="34" charset="0"/>
                        <a:buNone/>
                        <a:tabLst/>
                      </a:pPr>
                      <a:r>
                        <a:rPr lang="en-US" sz="1600" dirty="0">
                          <a:latin typeface="Calibri"/>
                          <a:cs typeface="Calibri"/>
                        </a:rPr>
                        <a:t>M</a:t>
                      </a: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marL="121920" indent="-121920"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lang="en-US" sz="1600" dirty="0">
                          <a:latin typeface="Calibri"/>
                          <a:cs typeface="Calibri"/>
                        </a:rPr>
                        <a:t>Pitch=28nm</a:t>
                      </a:r>
                      <a:endParaRPr lang="en-US" sz="1600" dirty="0">
                        <a:latin typeface="Calibri"/>
                        <a:cs typeface="Calibri"/>
                        <a:sym typeface="Wingdings" pitchFamily="2" charset="2"/>
                      </a:endParaRPr>
                    </a:p>
                    <a:p>
                      <a:pPr marL="121920" indent="-121920"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lang="en-US" sz="1600" dirty="0">
                          <a:latin typeface="Calibri"/>
                          <a:cs typeface="Calibri"/>
                          <a:sym typeface="Wingdings" pitchFamily="2" charset="2"/>
                        </a:rPr>
                        <a:t>AR ~1x</a:t>
                      </a:r>
                    </a:p>
                    <a:p>
                      <a:pPr marL="121920" indent="-121920"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lang="en-US" sz="1600" dirty="0">
                          <a:latin typeface="Calibri"/>
                          <a:cs typeface="Calibri"/>
                          <a:sym typeface="Wingdings" pitchFamily="2" charset="2"/>
                        </a:rPr>
                        <a:t>New SD</a:t>
                      </a:r>
                    </a:p>
                    <a:p>
                      <a:pPr marL="121920" indent="-121920"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lang="en-US" sz="1600" dirty="0">
                          <a:latin typeface="Calibri"/>
                          <a:cs typeface="Calibri"/>
                          <a:sym typeface="Wingdings" pitchFamily="2" charset="2"/>
                        </a:rPr>
                        <a:t>1</a:t>
                      </a:r>
                      <a:r>
                        <a:rPr lang="en-US" sz="1600" baseline="30000" dirty="0">
                          <a:latin typeface="Calibri"/>
                          <a:cs typeface="Calibri"/>
                          <a:sym typeface="Wingdings" pitchFamily="2" charset="2"/>
                        </a:rPr>
                        <a:t>st</a:t>
                      </a:r>
                      <a:r>
                        <a:rPr lang="en-US" sz="1600" dirty="0">
                          <a:latin typeface="Calibri"/>
                          <a:cs typeface="Calibri"/>
                          <a:sym typeface="Wingdings" pitchFamily="2" charset="2"/>
                        </a:rPr>
                        <a:t> and 2</a:t>
                      </a:r>
                      <a:r>
                        <a:rPr lang="en-US" sz="1600" baseline="30000" dirty="0">
                          <a:latin typeface="Calibri"/>
                          <a:cs typeface="Calibri"/>
                          <a:sym typeface="Wingdings" pitchFamily="2" charset="2"/>
                        </a:rPr>
                        <a:t>nd</a:t>
                      </a:r>
                      <a:r>
                        <a:rPr lang="en-US" sz="1600" dirty="0">
                          <a:latin typeface="Calibri"/>
                          <a:cs typeface="Calibri"/>
                          <a:sym typeface="Wingdings" pitchFamily="2" charset="2"/>
                        </a:rPr>
                        <a:t> Cut</a:t>
                      </a:r>
                    </a:p>
                    <a:p>
                      <a:pPr marL="121920" indent="-121920"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lang="en-US" sz="1600" dirty="0">
                          <a:latin typeface="Calibri"/>
                          <a:cs typeface="Calibri"/>
                          <a:sym typeface="Wingdings" pitchFamily="2" charset="2"/>
                        </a:rPr>
                        <a:t>Liner/Seal scheme</a:t>
                      </a:r>
                    </a:p>
                    <a:p>
                      <a:pPr marL="121920" lvl="0" indent="-121920">
                        <a:buFont typeface="Arial" panose="020B0604020202020204" pitchFamily="34" charset="0"/>
                        <a:buChar char="•"/>
                      </a:pPr>
                      <a:r>
                        <a:rPr lang="en-US" sz="1600" dirty="0">
                          <a:latin typeface="Calibri"/>
                          <a:cs typeface="Calibri"/>
                        </a:rPr>
                        <a:t>193i overlay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  <a:tabLst/>
                      </a:pPr>
                      <a:r>
                        <a:rPr lang="en-US" sz="1600" dirty="0">
                          <a:latin typeface="Calibri"/>
                          <a:cs typeface="Calibri"/>
                        </a:rPr>
                        <a:t>H</a:t>
                      </a:r>
                    </a:p>
                    <a:p>
                      <a:pPr marL="0" indent="0" algn="ctr">
                        <a:buFont typeface="Arial" panose="020B0604020202020204" pitchFamily="34" charset="0"/>
                        <a:buNone/>
                        <a:tabLst/>
                      </a:pPr>
                      <a:r>
                        <a:rPr lang="en-US" sz="1600" dirty="0">
                          <a:latin typeface="Calibri"/>
                          <a:cs typeface="Calibri"/>
                        </a:rPr>
                        <a:t>M</a:t>
                      </a:r>
                    </a:p>
                    <a:p>
                      <a:pPr marL="0" indent="0" algn="ctr">
                        <a:buFont typeface="Arial" panose="020B0604020202020204" pitchFamily="34" charset="0"/>
                        <a:buNone/>
                        <a:tabLst/>
                      </a:pPr>
                      <a:r>
                        <a:rPr lang="en-US" sz="1600" dirty="0">
                          <a:latin typeface="Calibri"/>
                          <a:cs typeface="Calibri"/>
                        </a:rPr>
                        <a:t>M</a:t>
                      </a:r>
                    </a:p>
                    <a:p>
                      <a:pPr marL="0" indent="0" algn="ctr">
                        <a:buFont typeface="Arial" panose="020B0604020202020204" pitchFamily="34" charset="0"/>
                        <a:buNone/>
                        <a:tabLst/>
                      </a:pPr>
                      <a:r>
                        <a:rPr lang="en-US" sz="1600" dirty="0">
                          <a:latin typeface="Calibri"/>
                          <a:cs typeface="Calibri"/>
                        </a:rPr>
                        <a:t>H</a:t>
                      </a:r>
                    </a:p>
                    <a:p>
                      <a:pPr marL="0" lvl="0" indent="0" algn="ctr">
                        <a:buFont typeface="Arial" panose="020B0604020202020204" pitchFamily="34" charset="0"/>
                        <a:buNone/>
                      </a:pPr>
                      <a:r>
                        <a:rPr lang="en-US" sz="1600" dirty="0">
                          <a:latin typeface="Calibri"/>
                          <a:cs typeface="Calibri"/>
                        </a:rPr>
                        <a:t>M</a:t>
                      </a:r>
                    </a:p>
                    <a:p>
                      <a:pPr marL="0" lvl="0" indent="0" algn="ctr">
                        <a:buFont typeface="Arial" panose="020B0604020202020204" pitchFamily="34" charset="0"/>
                        <a:buNone/>
                      </a:pPr>
                      <a:r>
                        <a:rPr lang="en-US" sz="1600" dirty="0">
                          <a:latin typeface="Calibri"/>
                          <a:cs typeface="Calibri"/>
                        </a:rPr>
                        <a:t>M</a:t>
                      </a: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marL="121920" indent="-121920"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lang="en-US" sz="1600" dirty="0">
                          <a:latin typeface="Calibri"/>
                          <a:cs typeface="Calibri"/>
                        </a:rPr>
                        <a:t>Pitch=33.5nm</a:t>
                      </a:r>
                      <a:endParaRPr lang="en-US" sz="1600" dirty="0">
                        <a:latin typeface="Calibri"/>
                        <a:cs typeface="Calibri"/>
                        <a:sym typeface="Wingdings" pitchFamily="2" charset="2"/>
                      </a:endParaRPr>
                    </a:p>
                    <a:p>
                      <a:pPr marL="121920" indent="-121920"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lang="en-US" sz="1600" dirty="0">
                          <a:latin typeface="Calibri"/>
                          <a:cs typeface="Calibri"/>
                          <a:sym typeface="Wingdings" pitchFamily="2" charset="2"/>
                        </a:rPr>
                        <a:t>AR ~1x</a:t>
                      </a:r>
                    </a:p>
                    <a:p>
                      <a:pPr marL="121920" indent="-121920"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lang="en-US" sz="1600" dirty="0">
                          <a:latin typeface="Calibri"/>
                          <a:cs typeface="Calibri"/>
                          <a:sym typeface="Wingdings" pitchFamily="2" charset="2"/>
                        </a:rPr>
                        <a:t>New SD (sigma)</a:t>
                      </a:r>
                    </a:p>
                    <a:p>
                      <a:pPr marL="121920" indent="-121920"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lang="en-US" sz="1600" dirty="0">
                          <a:latin typeface="Calibri"/>
                          <a:cs typeface="Calibri"/>
                          <a:sym typeface="Wingdings" pitchFamily="2" charset="2"/>
                        </a:rPr>
                        <a:t>1</a:t>
                      </a:r>
                      <a:r>
                        <a:rPr lang="en-US" sz="1600" baseline="30000" dirty="0">
                          <a:latin typeface="Calibri"/>
                          <a:cs typeface="Calibri"/>
                          <a:sym typeface="Wingdings" pitchFamily="2" charset="2"/>
                        </a:rPr>
                        <a:t>st</a:t>
                      </a:r>
                      <a:r>
                        <a:rPr lang="en-US" sz="1600" dirty="0">
                          <a:latin typeface="Calibri"/>
                          <a:cs typeface="Calibri"/>
                          <a:sym typeface="Wingdings" pitchFamily="2" charset="2"/>
                        </a:rPr>
                        <a:t> and 2</a:t>
                      </a:r>
                      <a:r>
                        <a:rPr lang="en-US" sz="1600" baseline="30000" dirty="0">
                          <a:latin typeface="Calibri"/>
                          <a:cs typeface="Calibri"/>
                          <a:sym typeface="Wingdings" pitchFamily="2" charset="2"/>
                        </a:rPr>
                        <a:t>nd</a:t>
                      </a:r>
                      <a:r>
                        <a:rPr lang="en-US" sz="1600" dirty="0">
                          <a:latin typeface="Calibri"/>
                          <a:cs typeface="Calibri"/>
                          <a:sym typeface="Wingdings" pitchFamily="2" charset="2"/>
                        </a:rPr>
                        <a:t> Cut</a:t>
                      </a:r>
                      <a:endParaRPr lang="en-US" sz="1600" dirty="0">
                        <a:latin typeface="Calibri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  <a:tabLst/>
                      </a:pPr>
                      <a:r>
                        <a:rPr lang="en-US" sz="1600" dirty="0">
                          <a:latin typeface="Calibri"/>
                          <a:cs typeface="Calibri"/>
                        </a:rPr>
                        <a:t>L</a:t>
                      </a:r>
                    </a:p>
                    <a:p>
                      <a:pPr marL="0" indent="0" algn="ctr">
                        <a:buFont typeface="Arial" panose="020B0604020202020204" pitchFamily="34" charset="0"/>
                        <a:buNone/>
                        <a:tabLst/>
                      </a:pPr>
                      <a:r>
                        <a:rPr lang="en-US" sz="1600" dirty="0">
                          <a:latin typeface="Calibri"/>
                          <a:cs typeface="Calibri"/>
                        </a:rPr>
                        <a:t>L</a:t>
                      </a:r>
                    </a:p>
                    <a:p>
                      <a:pPr marL="0" indent="0" algn="ctr">
                        <a:buFont typeface="Arial" panose="020B0604020202020204" pitchFamily="34" charset="0"/>
                        <a:buNone/>
                        <a:tabLst/>
                      </a:pPr>
                      <a:r>
                        <a:rPr lang="en-US" sz="1600" dirty="0">
                          <a:latin typeface="Calibri"/>
                          <a:cs typeface="Calibri"/>
                        </a:rPr>
                        <a:t>H</a:t>
                      </a:r>
                    </a:p>
                    <a:p>
                      <a:pPr marL="0" indent="0" algn="ctr">
                        <a:buFont typeface="Arial" panose="020B0604020202020204" pitchFamily="34" charset="0"/>
                        <a:buNone/>
                        <a:tabLst/>
                      </a:pPr>
                      <a:r>
                        <a:rPr lang="en-US" sz="1600" dirty="0">
                          <a:latin typeface="Calibri"/>
                          <a:cs typeface="Calibri"/>
                        </a:rPr>
                        <a:t>H</a:t>
                      </a:r>
                    </a:p>
                  </a:txBody>
                  <a:tcPr marL="0" marR="0"/>
                </a:tc>
                <a:extLst>
                  <a:ext uri="{0D108BD9-81ED-4DB2-BD59-A6C34878D82A}">
                    <a16:rowId xmlns:a16="http://schemas.microsoft.com/office/drawing/2014/main" val="336797975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>
                          <a:latin typeface="Calibri"/>
                          <a:cs typeface="Calibri"/>
                        </a:rPr>
                        <a:t>CMOS</a:t>
                      </a:r>
                    </a:p>
                    <a:p>
                      <a:r>
                        <a:rPr lang="en-US" sz="1600" dirty="0">
                          <a:latin typeface="Calibri"/>
                          <a:cs typeface="Calibri"/>
                        </a:rPr>
                        <a:t>(</a:t>
                      </a:r>
                      <a:r>
                        <a:rPr lang="en-US" sz="1600" dirty="0" err="1">
                          <a:latin typeface="Calibri"/>
                          <a:cs typeface="Calibri"/>
                        </a:rPr>
                        <a:t>Erv</a:t>
                      </a:r>
                      <a:r>
                        <a:rPr lang="en-US" sz="1600" dirty="0">
                          <a:latin typeface="Calibri"/>
                          <a:cs typeface="Calibri"/>
                        </a:rPr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21920" indent="-121920"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lang="en-US" sz="1600" dirty="0">
                          <a:latin typeface="Calibri"/>
                          <a:cs typeface="Calibri"/>
                        </a:rPr>
                        <a:t>79% HVT DR Shrink</a:t>
                      </a:r>
                    </a:p>
                    <a:p>
                      <a:pPr marL="121920" indent="-121920"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lang="en-US" sz="1600" dirty="0">
                          <a:latin typeface="Calibri"/>
                          <a:cs typeface="Calibri"/>
                        </a:rPr>
                        <a:t>Interconnect scheme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  <a:tabLst/>
                      </a:pPr>
                      <a:r>
                        <a:rPr lang="en-US" sz="1600" dirty="0">
                          <a:latin typeface="Calibri"/>
                          <a:cs typeface="Calibri"/>
                        </a:rPr>
                        <a:t>H</a:t>
                      </a:r>
                    </a:p>
                    <a:p>
                      <a:pPr marL="0" indent="0" algn="ctr">
                        <a:buFont typeface="Arial" panose="020B0604020202020204" pitchFamily="34" charset="0"/>
                        <a:buNone/>
                        <a:tabLst/>
                      </a:pPr>
                      <a:r>
                        <a:rPr lang="en-US" sz="1600" dirty="0">
                          <a:latin typeface="Calibri"/>
                          <a:cs typeface="Calibri"/>
                        </a:rPr>
                        <a:t>M</a:t>
                      </a: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marL="121920" indent="-121920">
                        <a:buFont typeface="Arial" panose="020B0604020202020204" pitchFamily="34" charset="0"/>
                        <a:buChar char="•"/>
                      </a:pPr>
                      <a:r>
                        <a:rPr lang="en-US" sz="1600" dirty="0">
                          <a:latin typeface="Calibri"/>
                          <a:cs typeface="Calibri"/>
                        </a:rPr>
                        <a:t>64~68% HVT DR </a:t>
                      </a:r>
                      <a:endParaRPr lang="en-US" sz="16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121920" indent="-121920"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lang="en-US" sz="1600" dirty="0">
                          <a:latin typeface="Calibri"/>
                          <a:cs typeface="Calibri"/>
                        </a:rPr>
                        <a:t>85% LVT DR</a:t>
                      </a:r>
                    </a:p>
                    <a:p>
                      <a:pPr marL="121920" indent="-121920"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lang="en-US" sz="1600" dirty="0">
                          <a:latin typeface="Calibri"/>
                          <a:cs typeface="Calibri"/>
                        </a:rPr>
                        <a:t>Interconnect scheme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  <a:tabLst/>
                      </a:pPr>
                      <a:r>
                        <a:rPr lang="en-US" sz="1600" dirty="0">
                          <a:latin typeface="Calibri"/>
                          <a:cs typeface="Calibri"/>
                        </a:rPr>
                        <a:t>R</a:t>
                      </a:r>
                    </a:p>
                    <a:p>
                      <a:pPr marL="0" indent="0" algn="ctr">
                        <a:buFont typeface="Arial" panose="020B0604020202020204" pitchFamily="34" charset="0"/>
                        <a:buNone/>
                        <a:tabLst/>
                      </a:pPr>
                      <a:r>
                        <a:rPr lang="en-US" sz="1600" dirty="0">
                          <a:latin typeface="Calibri"/>
                          <a:cs typeface="Calibri"/>
                        </a:rPr>
                        <a:t>H</a:t>
                      </a:r>
                    </a:p>
                    <a:p>
                      <a:pPr marL="0" indent="0" algn="ctr">
                        <a:buFont typeface="Arial" panose="020B0604020202020204" pitchFamily="34" charset="0"/>
                        <a:buNone/>
                        <a:tabLst/>
                      </a:pPr>
                      <a:r>
                        <a:rPr lang="en-US" sz="1600" dirty="0">
                          <a:latin typeface="Calibri"/>
                          <a:cs typeface="Calibri"/>
                        </a:rPr>
                        <a:t>M</a:t>
                      </a: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marL="121920" indent="-121920"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lang="en-US" sz="1600" dirty="0">
                          <a:latin typeface="Calibri"/>
                          <a:cs typeface="Calibri"/>
                        </a:rPr>
                        <a:t>84% HVT DR Shrink</a:t>
                      </a:r>
                    </a:p>
                    <a:p>
                      <a:pPr marL="121920" indent="-121920"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lang="en-US" sz="1600" dirty="0">
                          <a:latin typeface="Calibri"/>
                          <a:cs typeface="Calibri"/>
                        </a:rPr>
                        <a:t>Interconnect scheme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  <a:tabLst/>
                      </a:pPr>
                      <a:r>
                        <a:rPr lang="en-US" sz="1600" dirty="0">
                          <a:latin typeface="Calibri"/>
                          <a:cs typeface="Calibri"/>
                        </a:rPr>
                        <a:t>H</a:t>
                      </a:r>
                    </a:p>
                    <a:p>
                      <a:pPr marL="0" indent="0" algn="ctr">
                        <a:buFont typeface="Arial" panose="020B0604020202020204" pitchFamily="34" charset="0"/>
                        <a:buNone/>
                        <a:tabLst/>
                      </a:pPr>
                      <a:r>
                        <a:rPr lang="en-US" sz="1600" dirty="0">
                          <a:latin typeface="Calibri"/>
                          <a:cs typeface="Calibri"/>
                        </a:rPr>
                        <a:t>M</a:t>
                      </a: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endParaRPr lang="en-US" sz="160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/>
                </a:tc>
                <a:extLst>
                  <a:ext uri="{0D108BD9-81ED-4DB2-BD59-A6C34878D82A}">
                    <a16:rowId xmlns:a16="http://schemas.microsoft.com/office/drawing/2014/main" val="310080115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>
                          <a:latin typeface="Calibri"/>
                          <a:cs typeface="Calibri"/>
                        </a:rPr>
                        <a:t>Design (Sandeep)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21920" indent="-121920"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lang="en-US" sz="1600" dirty="0">
                          <a:latin typeface="Calibri"/>
                          <a:cs typeface="Calibri"/>
                        </a:rPr>
                        <a:t>Device Consolidation</a:t>
                      </a:r>
                    </a:p>
                    <a:p>
                      <a:pPr marL="121920" indent="-121920"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lang="en-US" sz="1600" dirty="0">
                          <a:latin typeface="Calibri"/>
                          <a:cs typeface="Calibri"/>
                        </a:rPr>
                        <a:t>Energy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  <a:tabLst/>
                      </a:pPr>
                      <a:r>
                        <a:rPr lang="en-US" sz="1600" dirty="0">
                          <a:latin typeface="Calibri"/>
                          <a:cs typeface="Calibri"/>
                        </a:rPr>
                        <a:t>M</a:t>
                      </a:r>
                    </a:p>
                    <a:p>
                      <a:pPr marL="0" indent="0" algn="ctr">
                        <a:buFont typeface="Arial" panose="020B0604020202020204" pitchFamily="34" charset="0"/>
                        <a:buNone/>
                        <a:tabLst/>
                      </a:pPr>
                      <a:r>
                        <a:rPr lang="en-US" sz="1600" dirty="0">
                          <a:latin typeface="Calibri"/>
                          <a:cs typeface="Calibri"/>
                        </a:rPr>
                        <a:t>H</a:t>
                      </a: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marL="121920" indent="-121920"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lang="en-US" sz="1600" dirty="0">
                          <a:latin typeface="Calibri"/>
                          <a:cs typeface="Calibri"/>
                        </a:rPr>
                        <a:t>Device Consolidation</a:t>
                      </a:r>
                    </a:p>
                    <a:p>
                      <a:pPr marL="121920" indent="-121920"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lang="en-US" sz="1600" dirty="0">
                          <a:latin typeface="Calibri"/>
                          <a:cs typeface="Calibri"/>
                        </a:rPr>
                        <a:t>Energy</a:t>
                      </a:r>
                    </a:p>
                    <a:p>
                      <a:pPr marL="121920" indent="-121920"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lang="en-US" sz="1600" dirty="0">
                          <a:latin typeface="Calibri"/>
                          <a:cs typeface="Calibri"/>
                        </a:rPr>
                        <a:t>Circuit scaling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  <a:tabLst/>
                      </a:pPr>
                      <a:r>
                        <a:rPr lang="en-US" sz="1600" dirty="0">
                          <a:latin typeface="Calibri"/>
                          <a:cs typeface="Calibri"/>
                        </a:rPr>
                        <a:t>M</a:t>
                      </a:r>
                    </a:p>
                    <a:p>
                      <a:pPr marL="0" indent="0" algn="ctr">
                        <a:buFont typeface="Arial" panose="020B0604020202020204" pitchFamily="34" charset="0"/>
                        <a:buNone/>
                        <a:tabLst/>
                      </a:pPr>
                      <a:r>
                        <a:rPr lang="en-US" sz="1600" dirty="0">
                          <a:latin typeface="Calibri"/>
                          <a:cs typeface="Calibri"/>
                        </a:rPr>
                        <a:t>H</a:t>
                      </a:r>
                    </a:p>
                    <a:p>
                      <a:pPr marL="0" indent="0" algn="ctr">
                        <a:buFont typeface="Arial" panose="020B0604020202020204" pitchFamily="34" charset="0"/>
                        <a:buNone/>
                        <a:tabLst/>
                      </a:pPr>
                      <a:r>
                        <a:rPr lang="en-US" sz="1600" dirty="0">
                          <a:latin typeface="Calibri"/>
                          <a:cs typeface="Calibri"/>
                        </a:rPr>
                        <a:t>H</a:t>
                      </a: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marL="121920" indent="-121920"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lang="en-US" sz="1600" dirty="0">
                          <a:latin typeface="Calibri"/>
                          <a:cs typeface="Calibri"/>
                        </a:rPr>
                        <a:t>Device Consolidation</a:t>
                      </a:r>
                    </a:p>
                    <a:p>
                      <a:pPr marL="121920" indent="-121920"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lang="en-US" sz="1600" dirty="0">
                          <a:latin typeface="Calibri"/>
                          <a:cs typeface="Calibri"/>
                        </a:rPr>
                        <a:t>Energy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  <a:tabLst/>
                      </a:pPr>
                      <a:r>
                        <a:rPr lang="en-US" sz="1600" dirty="0">
                          <a:latin typeface="Calibri"/>
                          <a:cs typeface="Calibri"/>
                        </a:rPr>
                        <a:t>M</a:t>
                      </a:r>
                    </a:p>
                    <a:p>
                      <a:pPr marL="0" indent="0" algn="ctr">
                        <a:buFont typeface="Arial" panose="020B0604020202020204" pitchFamily="34" charset="0"/>
                        <a:buNone/>
                        <a:tabLst/>
                      </a:pPr>
                      <a:r>
                        <a:rPr lang="en-US" sz="1600" dirty="0">
                          <a:latin typeface="Calibri"/>
                          <a:cs typeface="Calibri"/>
                        </a:rPr>
                        <a:t>H</a:t>
                      </a: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marL="120650" indent="-120650"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lang="en-US" sz="1600" dirty="0">
                          <a:latin typeface="Calibri"/>
                          <a:cs typeface="Calibri"/>
                        </a:rPr>
                        <a:t>Algorithms</a:t>
                      </a:r>
                    </a:p>
                    <a:p>
                      <a:pPr marL="120650" lvl="0" indent="-120650"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lang="en-US" sz="1600" dirty="0">
                          <a:latin typeface="Calibri"/>
                          <a:cs typeface="Calibri"/>
                        </a:rPr>
                        <a:t>Energy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  <a:tabLst/>
                      </a:pPr>
                      <a:r>
                        <a:rPr lang="en-US" sz="1600" dirty="0">
                          <a:latin typeface="Calibri"/>
                          <a:cs typeface="Calibri"/>
                        </a:rPr>
                        <a:t>M</a:t>
                      </a:r>
                    </a:p>
                    <a:p>
                      <a:pPr marL="0" indent="0" algn="ctr">
                        <a:buFont typeface="Arial" panose="020B0604020202020204" pitchFamily="34" charset="0"/>
                        <a:buNone/>
                        <a:tabLst/>
                      </a:pPr>
                      <a:r>
                        <a:rPr lang="en-US" sz="1600" dirty="0">
                          <a:latin typeface="Calibri"/>
                          <a:cs typeface="Calibri"/>
                        </a:rPr>
                        <a:t>M</a:t>
                      </a:r>
                    </a:p>
                  </a:txBody>
                  <a:tcPr marL="0" marR="0"/>
                </a:tc>
                <a:extLst>
                  <a:ext uri="{0D108BD9-81ED-4DB2-BD59-A6C34878D82A}">
                    <a16:rowId xmlns:a16="http://schemas.microsoft.com/office/drawing/2014/main" val="8441810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>
                          <a:latin typeface="Calibri"/>
                          <a:cs typeface="Calibri"/>
                        </a:rPr>
                        <a:t>Test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23825" indent="-123825">
                        <a:buFont typeface="Arial"/>
                        <a:buChar char="•"/>
                        <a:tabLst/>
                      </a:pPr>
                      <a:r>
                        <a:rPr lang="en-US" sz="1600" dirty="0">
                          <a:latin typeface="Calibri"/>
                          <a:cs typeface="Calibri"/>
                        </a:rPr>
                        <a:t>Tester 4800MT/s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alibri"/>
                          <a:cs typeface="Calibri"/>
                        </a:rPr>
                        <a:t>M</a:t>
                      </a:r>
                      <a:endParaRPr lang="en-US" sz="16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marL="123825" lvl="0" indent="-123825"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lang="en-US" sz="1600" b="0" i="0" u="none" strike="noStrike" noProof="0" dirty="0">
                          <a:latin typeface="Calibri"/>
                        </a:rPr>
                        <a:t>Tester 4800MT/s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alibri"/>
                          <a:cs typeface="Calibri"/>
                        </a:rPr>
                        <a:t>M</a:t>
                      </a:r>
                      <a:endParaRPr lang="en-US" sz="16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marL="123825" lvl="0" indent="-123825"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lang="en-US" sz="1600" b="0" i="0" u="none" strike="noStrike" noProof="0" dirty="0">
                          <a:latin typeface="Calibri"/>
                        </a:rPr>
                        <a:t>Tester 4800MT/s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  <a:tabLst/>
                      </a:pPr>
                      <a:r>
                        <a:rPr lang="en-US" sz="1600" dirty="0">
                          <a:latin typeface="Calibri"/>
                          <a:cs typeface="Calibri"/>
                        </a:rPr>
                        <a:t>M</a:t>
                      </a: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marL="123825" lvl="0" indent="-123825"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lang="en-US" sz="1600" b="0" i="0" u="none" strike="noStrike" noProof="0" dirty="0">
                          <a:latin typeface="Calibri"/>
                        </a:rPr>
                        <a:t>Tester 4800MT/s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 algn="ctr">
                        <a:buFont typeface="Arial" panose="020B0604020202020204" pitchFamily="34" charset="0"/>
                        <a:buNone/>
                        <a:tabLst/>
                      </a:pPr>
                      <a:r>
                        <a:rPr lang="en-US" sz="1600" dirty="0">
                          <a:latin typeface="Calibri"/>
                          <a:cs typeface="Calibri"/>
                        </a:rPr>
                        <a:t>M</a:t>
                      </a:r>
                      <a:endParaRPr lang="en-US" dirty="0">
                        <a:latin typeface="Calibri"/>
                        <a:cs typeface="Calibri"/>
                      </a:endParaRPr>
                    </a:p>
                  </a:txBody>
                  <a:tcPr marL="0" marR="0"/>
                </a:tc>
                <a:extLst>
                  <a:ext uri="{0D108BD9-81ED-4DB2-BD59-A6C34878D82A}">
                    <a16:rowId xmlns:a16="http://schemas.microsoft.com/office/drawing/2014/main" val="344544299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>
                          <a:latin typeface="Calibri"/>
                          <a:cs typeface="Calibri"/>
                        </a:rPr>
                        <a:t>System</a:t>
                      </a:r>
                    </a:p>
                    <a:p>
                      <a:r>
                        <a:rPr lang="en-US" sz="1600" dirty="0">
                          <a:latin typeface="Calibri"/>
                          <a:cs typeface="Calibri"/>
                        </a:rPr>
                        <a:t>(Kiran)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20650" indent="-120650"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lang="en-US" sz="1600" dirty="0">
                          <a:latin typeface="Calibri"/>
                          <a:cs typeface="Calibri"/>
                        </a:rPr>
                        <a:t>PHY definition</a:t>
                      </a:r>
                    </a:p>
                    <a:p>
                      <a:pPr marL="120650" indent="-120650">
                        <a:buFont typeface="Arial" panose="020B0604020202020204" pitchFamily="34" charset="0"/>
                        <a:buChar char="•"/>
                      </a:pPr>
                      <a:r>
                        <a:rPr lang="en-US" sz="1600" dirty="0">
                          <a:latin typeface="Calibri"/>
                          <a:cs typeface="Calibri"/>
                        </a:rPr>
                        <a:t>WD </a:t>
                      </a:r>
                      <a:r>
                        <a:rPr lang="en-US" sz="1600" dirty="0" err="1">
                          <a:latin typeface="Calibri"/>
                          <a:cs typeface="Calibri"/>
                        </a:rPr>
                        <a:t>mgmt</a:t>
                      </a:r>
                      <a:r>
                        <a:rPr lang="en-US" sz="1600" dirty="0">
                          <a:latin typeface="Calibri"/>
                          <a:cs typeface="Calibri"/>
                        </a:rPr>
                        <a:t>, </a:t>
                      </a:r>
                      <a:r>
                        <a:rPr lang="en-US" sz="1600" dirty="0" err="1">
                          <a:latin typeface="Calibri"/>
                          <a:cs typeface="Calibri"/>
                        </a:rPr>
                        <a:t>upto</a:t>
                      </a:r>
                      <a:r>
                        <a:rPr lang="en-US" sz="1600" dirty="0">
                          <a:latin typeface="Calibri"/>
                          <a:cs typeface="Calibri"/>
                        </a:rPr>
                        <a:t> 2X capability loss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alibri"/>
                          <a:cs typeface="Calibri"/>
                        </a:rPr>
                        <a:t>M</a:t>
                      </a:r>
                    </a:p>
                    <a:p>
                      <a:pPr algn="ctr"/>
                      <a:r>
                        <a:rPr lang="en-US" sz="1600" dirty="0">
                          <a:latin typeface="Calibri"/>
                          <a:cs typeface="Calibri"/>
                        </a:rPr>
                        <a:t>M</a:t>
                      </a: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marL="120650" indent="-120650"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lang="en-US" sz="1600" dirty="0">
                          <a:latin typeface="Calibri"/>
                          <a:cs typeface="Calibri"/>
                        </a:rPr>
                        <a:t>PHY definition</a:t>
                      </a:r>
                    </a:p>
                    <a:p>
                      <a:pPr marL="120650" indent="-120650">
                        <a:buFont typeface="Arial" panose="020B0604020202020204" pitchFamily="34" charset="0"/>
                        <a:buChar char="•"/>
                      </a:pPr>
                      <a:r>
                        <a:rPr lang="en-US" sz="1600" dirty="0">
                          <a:latin typeface="Calibri"/>
                          <a:cs typeface="Calibri"/>
                        </a:rPr>
                        <a:t>WD </a:t>
                      </a:r>
                      <a:r>
                        <a:rPr lang="en-US" sz="1600" dirty="0" err="1">
                          <a:latin typeface="Calibri"/>
                          <a:cs typeface="Calibri"/>
                        </a:rPr>
                        <a:t>mgmt</a:t>
                      </a:r>
                      <a:r>
                        <a:rPr lang="en-US" sz="1600" dirty="0">
                          <a:latin typeface="Calibri"/>
                          <a:cs typeface="Calibri"/>
                        </a:rPr>
                        <a:t>, </a:t>
                      </a:r>
                      <a:r>
                        <a:rPr lang="en-US" sz="1600" dirty="0" err="1">
                          <a:latin typeface="Calibri"/>
                          <a:cs typeface="Calibri"/>
                        </a:rPr>
                        <a:t>upto</a:t>
                      </a:r>
                      <a:r>
                        <a:rPr lang="en-US" sz="1600" dirty="0">
                          <a:latin typeface="Calibri"/>
                          <a:cs typeface="Calibri"/>
                        </a:rPr>
                        <a:t> 2x capability loss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alibri"/>
                          <a:cs typeface="Calibri"/>
                        </a:rPr>
                        <a:t>M</a:t>
                      </a:r>
                    </a:p>
                    <a:p>
                      <a:pPr algn="ctr"/>
                      <a:r>
                        <a:rPr lang="en-US" sz="1600" dirty="0">
                          <a:latin typeface="Calibri"/>
                          <a:cs typeface="Calibri"/>
                        </a:rPr>
                        <a:t>M</a:t>
                      </a: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marL="120650" lvl="0" indent="-120650">
                        <a:buFont typeface="Arial" panose="020B0604020202020204" pitchFamily="34" charset="0"/>
                        <a:buChar char="•"/>
                      </a:pPr>
                      <a:r>
                        <a:rPr lang="en-US" sz="1600" b="0" i="0" u="none" strike="noStrike" noProof="0" dirty="0">
                          <a:latin typeface="Calibri"/>
                        </a:rPr>
                        <a:t>PHY definition</a:t>
                      </a:r>
                    </a:p>
                    <a:p>
                      <a:pPr marL="120650" lvl="0" indent="-120650"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lang="en-US" sz="1600" b="0" i="0" u="none" strike="noStrike" noProof="0" dirty="0">
                          <a:latin typeface="Calibri"/>
                        </a:rPr>
                        <a:t>Reset cell fast RD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alibri"/>
                          <a:cs typeface="Calibri"/>
                        </a:rPr>
                        <a:t>M</a:t>
                      </a:r>
                    </a:p>
                    <a:p>
                      <a:pPr lvl="0" algn="ctr">
                        <a:buNone/>
                      </a:pPr>
                      <a:r>
                        <a:rPr lang="en-US" sz="1600" dirty="0">
                          <a:latin typeface="Calibri"/>
                          <a:cs typeface="Calibri"/>
                        </a:rPr>
                        <a:t>L</a:t>
                      </a:r>
                    </a:p>
                    <a:p>
                      <a:pPr lvl="0" algn="ctr">
                        <a:buNone/>
                      </a:pPr>
                      <a:endParaRPr lang="en-US" sz="1600">
                        <a:latin typeface="Calibri"/>
                        <a:cs typeface="Calibri"/>
                      </a:endParaRP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marL="120650" indent="-120650"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lang="en-US" sz="1600" dirty="0">
                          <a:latin typeface="Calibri"/>
                          <a:cs typeface="Calibri"/>
                        </a:rPr>
                        <a:t>PHY definition</a:t>
                      </a:r>
                    </a:p>
                    <a:p>
                      <a:pPr marL="120650" indent="-120650">
                        <a:buFont typeface="Arial" panose="020B0604020202020204" pitchFamily="34" charset="0"/>
                        <a:buChar char="•"/>
                      </a:pPr>
                      <a:r>
                        <a:rPr lang="en-US" sz="1600" dirty="0">
                          <a:latin typeface="Calibri"/>
                          <a:cs typeface="Calibri"/>
                        </a:rPr>
                        <a:t>ECC/data layout</a:t>
                      </a:r>
                    </a:p>
                    <a:p>
                      <a:pPr marL="120650" lvl="0" indent="-120650"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lang="en-US" sz="1600" dirty="0">
                          <a:latin typeface="Calibri"/>
                          <a:cs typeface="Calibri"/>
                        </a:rPr>
                        <a:t>Drift/WD </a:t>
                      </a:r>
                      <a:r>
                        <a:rPr lang="en-US" sz="1600" dirty="0" err="1">
                          <a:latin typeface="Calibri"/>
                          <a:cs typeface="Calibri"/>
                        </a:rPr>
                        <a:t>mgmt</a:t>
                      </a:r>
                      <a:endParaRPr lang="en-US" dirty="0" err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alibri"/>
                          <a:cs typeface="Calibri"/>
                        </a:rPr>
                        <a:t>M</a:t>
                      </a:r>
                      <a:endParaRPr lang="en-US" sz="16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lvl="0" algn="ctr">
                        <a:buNone/>
                      </a:pPr>
                      <a:r>
                        <a:rPr lang="en-US" sz="1600" dirty="0">
                          <a:latin typeface="Calibri"/>
                          <a:cs typeface="Calibri"/>
                        </a:rPr>
                        <a:t>H</a:t>
                      </a:r>
                    </a:p>
                    <a:p>
                      <a:pPr lvl="0" algn="ctr">
                        <a:buNone/>
                      </a:pPr>
                      <a:r>
                        <a:rPr lang="en-US" sz="1600" dirty="0">
                          <a:latin typeface="Calibri"/>
                          <a:cs typeface="Calibri"/>
                        </a:rPr>
                        <a:t>H</a:t>
                      </a:r>
                    </a:p>
                  </a:txBody>
                  <a:tcPr marL="0" marR="0"/>
                </a:tc>
                <a:extLst>
                  <a:ext uri="{0D108BD9-81ED-4DB2-BD59-A6C34878D82A}">
                    <a16:rowId xmlns:a16="http://schemas.microsoft.com/office/drawing/2014/main" val="249543099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>
                          <a:latin typeface="Calibri"/>
                          <a:cs typeface="Calibri"/>
                        </a:rPr>
                        <a:t>Contingency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21920" indent="-121920"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lang="en-US" sz="1600" dirty="0">
                          <a:latin typeface="Calibri"/>
                          <a:cs typeface="Calibri"/>
                        </a:rPr>
                        <a:t>New Electrode</a:t>
                      </a:r>
                    </a:p>
                    <a:p>
                      <a:pPr marL="121920" indent="-121920"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lang="en-US" sz="1600" dirty="0">
                          <a:latin typeface="Calibri"/>
                          <a:cs typeface="Calibri"/>
                        </a:rPr>
                        <a:t>New PM</a:t>
                      </a:r>
                    </a:p>
                    <a:p>
                      <a:pPr marL="121920" indent="-121920"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lang="en-US" sz="1600" dirty="0">
                          <a:latin typeface="Calibri"/>
                          <a:cs typeface="Calibri"/>
                        </a:rPr>
                        <a:t>New SD</a:t>
                      </a:r>
                    </a:p>
                    <a:p>
                      <a:pPr marL="121920" indent="-121920"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lang="en-US" sz="1600" dirty="0">
                          <a:latin typeface="Calibri"/>
                          <a:cs typeface="Calibri"/>
                        </a:rPr>
                        <a:t>New Fill (if WD)</a:t>
                      </a:r>
                    </a:p>
                    <a:p>
                      <a:pPr marL="121920" indent="-121920">
                        <a:buFont typeface="Arial" panose="020B0604020202020204" pitchFamily="34" charset="0"/>
                        <a:buChar char="•"/>
                      </a:pPr>
                      <a:r>
                        <a:rPr lang="en-US" sz="1600" dirty="0">
                          <a:latin typeface="Calibri"/>
                          <a:cs typeface="Calibri"/>
                        </a:rPr>
                        <a:t>+30% Array metal </a:t>
                      </a:r>
                      <a:r>
                        <a:rPr lang="en-US" sz="1600" dirty="0">
                          <a:latin typeface="Symbol"/>
                          <a:cs typeface="Calibri"/>
                          <a:sym typeface="Symbol"/>
                        </a:rPr>
                        <a:t>s</a:t>
                      </a:r>
                    </a:p>
                    <a:p>
                      <a:pPr marL="121920" indent="-121920"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lang="en-US" sz="1600" dirty="0">
                          <a:latin typeface="Calibri"/>
                          <a:cs typeface="Calibri"/>
                        </a:rPr>
                        <a:t>PQ vs. DSA</a:t>
                      </a:r>
                    </a:p>
                    <a:p>
                      <a:pPr marL="121920" indent="-121920"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lang="en-US" sz="1600" dirty="0">
                          <a:latin typeface="Calibri"/>
                          <a:cs typeface="Calibri"/>
                        </a:rPr>
                        <a:t>Modular Design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  <a:tabLst/>
                      </a:pPr>
                      <a:r>
                        <a:rPr lang="en-US" sz="1600" dirty="0">
                          <a:latin typeface="Calibri"/>
                          <a:cs typeface="Calibri"/>
                        </a:rPr>
                        <a:t>M</a:t>
                      </a:r>
                    </a:p>
                    <a:p>
                      <a:pPr marL="0" indent="0" algn="ctr">
                        <a:buFont typeface="Arial" panose="020B0604020202020204" pitchFamily="34" charset="0"/>
                        <a:buNone/>
                        <a:tabLst/>
                      </a:pPr>
                      <a:r>
                        <a:rPr lang="en-US" sz="1600" dirty="0">
                          <a:latin typeface="Calibri"/>
                          <a:cs typeface="Calibri"/>
                        </a:rPr>
                        <a:t>H</a:t>
                      </a:r>
                    </a:p>
                    <a:p>
                      <a:pPr marL="0" indent="0" algn="ctr">
                        <a:buFont typeface="Arial" panose="020B0604020202020204" pitchFamily="34" charset="0"/>
                        <a:buNone/>
                        <a:tabLst/>
                      </a:pPr>
                      <a:r>
                        <a:rPr lang="en-US" sz="1600" dirty="0">
                          <a:latin typeface="Calibri"/>
                          <a:cs typeface="Calibri"/>
                        </a:rPr>
                        <a:t>H</a:t>
                      </a:r>
                    </a:p>
                    <a:p>
                      <a:pPr marL="0" indent="0" algn="ctr">
                        <a:buFont typeface="Arial" panose="020B0604020202020204" pitchFamily="34" charset="0"/>
                        <a:buNone/>
                        <a:tabLst/>
                      </a:pPr>
                      <a:r>
                        <a:rPr lang="en-US" sz="1600" dirty="0">
                          <a:latin typeface="Calibri"/>
                          <a:cs typeface="Calibri"/>
                        </a:rPr>
                        <a:t>H</a:t>
                      </a:r>
                    </a:p>
                    <a:p>
                      <a:pPr marL="0" indent="0" algn="ctr">
                        <a:buFont typeface="Arial" panose="020B0604020202020204" pitchFamily="34" charset="0"/>
                        <a:buNone/>
                        <a:tabLst/>
                      </a:pPr>
                      <a:r>
                        <a:rPr lang="en-US" sz="1600" dirty="0">
                          <a:latin typeface="Calibri"/>
                          <a:cs typeface="Calibri"/>
                        </a:rPr>
                        <a:t>H</a:t>
                      </a:r>
                    </a:p>
                    <a:p>
                      <a:pPr marL="0" indent="0" algn="ctr">
                        <a:buFont typeface="Arial" panose="020B0604020202020204" pitchFamily="34" charset="0"/>
                        <a:buNone/>
                        <a:tabLst/>
                      </a:pPr>
                      <a:r>
                        <a:rPr lang="en-US" sz="1600" dirty="0">
                          <a:latin typeface="Calibri"/>
                          <a:cs typeface="Calibri"/>
                        </a:rPr>
                        <a:t>HM</a:t>
                      </a: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marL="121920" indent="-121920"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lang="en-US" sz="1600" dirty="0">
                          <a:latin typeface="Calibri"/>
                          <a:cs typeface="Calibri"/>
                        </a:rPr>
                        <a:t>Non-Planar CMOS (</a:t>
                      </a:r>
                      <a:r>
                        <a:rPr lang="en-US" sz="1600" dirty="0" err="1">
                          <a:latin typeface="Calibri"/>
                          <a:cs typeface="Calibri"/>
                        </a:rPr>
                        <a:t>Erv</a:t>
                      </a:r>
                      <a:r>
                        <a:rPr lang="en-US" sz="1600" dirty="0">
                          <a:latin typeface="Calibri"/>
                          <a:cs typeface="Calibri"/>
                        </a:rPr>
                        <a:t>, Prashant, </a:t>
                      </a:r>
                      <a:r>
                        <a:rPr lang="en-US" sz="1600" dirty="0" err="1">
                          <a:latin typeface="Calibri"/>
                          <a:cs typeface="Calibri"/>
                        </a:rPr>
                        <a:t>DerChang</a:t>
                      </a:r>
                      <a:r>
                        <a:rPr lang="en-US" sz="1600" dirty="0">
                          <a:latin typeface="Calibri"/>
                          <a:cs typeface="Calibri"/>
                        </a:rPr>
                        <a:t>)</a:t>
                      </a:r>
                    </a:p>
                    <a:p>
                      <a:pPr marL="121920" indent="-121920"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lang="en-US" sz="1600" dirty="0">
                          <a:latin typeface="Calibri"/>
                          <a:cs typeface="Calibri"/>
                        </a:rPr>
                        <a:t>What would it take to use 4Kx4Kx4D CMOS? (Sandeep, Max, </a:t>
                      </a:r>
                      <a:r>
                        <a:rPr lang="en-US" sz="1600" dirty="0" err="1">
                          <a:latin typeface="Calibri"/>
                          <a:cs typeface="Calibri"/>
                        </a:rPr>
                        <a:t>DerChang</a:t>
                      </a:r>
                      <a:r>
                        <a:rPr lang="en-US" sz="1600" dirty="0">
                          <a:latin typeface="Calibri"/>
                          <a:cs typeface="Calibri"/>
                        </a:rPr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en-US" sz="1600" dirty="0">
                          <a:latin typeface="Calibri"/>
                          <a:cs typeface="Calibri"/>
                        </a:rPr>
                        <a:t>H</a:t>
                      </a:r>
                    </a:p>
                    <a:p>
                      <a:pPr marL="0" lvl="0" indent="0" algn="ctr">
                        <a:buFont typeface="Arial" panose="020B0604020202020204" pitchFamily="34" charset="0"/>
                        <a:buNone/>
                      </a:pPr>
                      <a:endParaRPr lang="en-US" sz="1600">
                        <a:latin typeface="Calibri"/>
                        <a:cs typeface="Calibri"/>
                      </a:endParaRPr>
                    </a:p>
                    <a:p>
                      <a:pPr marL="0" lvl="0" indent="0" algn="ctr">
                        <a:buFont typeface="Arial" panose="020B0604020202020204" pitchFamily="34" charset="0"/>
                        <a:buNone/>
                      </a:pPr>
                      <a:endParaRPr lang="en-US" sz="1600">
                        <a:latin typeface="Calibri"/>
                        <a:cs typeface="Calibri"/>
                      </a:endParaRPr>
                    </a:p>
                    <a:p>
                      <a:pPr marL="0" lvl="0" indent="0" algn="ctr">
                        <a:buFont typeface="Arial" panose="020B0604020202020204" pitchFamily="34" charset="0"/>
                        <a:buNone/>
                      </a:pPr>
                      <a:r>
                        <a:rPr lang="en-US" sz="1600" dirty="0">
                          <a:latin typeface="Calibri"/>
                          <a:cs typeface="Calibri"/>
                        </a:rPr>
                        <a:t>H</a:t>
                      </a: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marL="121920" indent="-121920"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lang="en-US" sz="1600" dirty="0">
                          <a:latin typeface="Calibri"/>
                          <a:cs typeface="Calibri"/>
                        </a:rPr>
                        <a:t>HM</a:t>
                      </a:r>
                    </a:p>
                    <a:p>
                      <a:pPr marL="121920" indent="-121920">
                        <a:buFont typeface="Arial" panose="020B0604020202020204" pitchFamily="34" charset="0"/>
                        <a:buChar char="•"/>
                      </a:pPr>
                      <a:r>
                        <a:rPr lang="en-US" sz="1600" dirty="0">
                          <a:latin typeface="Calibri"/>
                          <a:cs typeface="Calibri"/>
                        </a:rPr>
                        <a:t>New Electrode</a:t>
                      </a:r>
                      <a:endParaRPr lang="en-US" sz="1600" b="0" i="0" u="none" strike="noStrike" noProof="0" dirty="0">
                        <a:latin typeface="Calibri"/>
                      </a:endParaRPr>
                    </a:p>
                    <a:p>
                      <a:pPr marL="121920" lvl="0" indent="-121920"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lang="en-US" sz="1600" b="0" i="0" u="none" strike="noStrike" noProof="0" dirty="0">
                          <a:latin typeface="Calibri"/>
                        </a:rPr>
                        <a:t>+30% Array me</a:t>
                      </a:r>
                      <a:r>
                        <a:rPr lang="en-US" sz="1600" b="0" i="0" u="none" strike="noStrike" noProof="0" dirty="0"/>
                        <a:t>tal </a:t>
                      </a:r>
                      <a:r>
                        <a:rPr lang="en-US" sz="1600" b="0" i="0" u="none" strike="noStrike" noProof="0" dirty="0">
                          <a:latin typeface="Symbol"/>
                          <a:sym typeface="Symbol"/>
                        </a:rPr>
                        <a:t>s</a:t>
                      </a:r>
                      <a:endParaRPr lang="en-US" sz="1600" b="0" i="0" u="none" strike="noStrike" noProof="0" dirty="0"/>
                    </a:p>
                    <a:p>
                      <a:pPr marL="121920" indent="-121920"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lang="en-US" sz="1600" dirty="0">
                          <a:latin typeface="Calibri"/>
                          <a:cs typeface="Calibri"/>
                        </a:rPr>
                        <a:t>PQ vs. DSA</a:t>
                      </a:r>
                    </a:p>
                    <a:p>
                      <a:pPr marL="121920" indent="-121920"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lang="en-US" sz="1600" dirty="0">
                          <a:latin typeface="Calibri"/>
                          <a:cs typeface="Calibri"/>
                        </a:rPr>
                        <a:t>Modular Design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  <a:tabLst/>
                      </a:pPr>
                      <a:r>
                        <a:rPr lang="en-US" sz="1600" dirty="0">
                          <a:latin typeface="Calibri"/>
                          <a:cs typeface="Calibri"/>
                        </a:rPr>
                        <a:t>H</a:t>
                      </a:r>
                    </a:p>
                    <a:p>
                      <a:pPr marL="0" indent="0" algn="ctr">
                        <a:buFont typeface="Arial" panose="020B0604020202020204" pitchFamily="34" charset="0"/>
                        <a:buNone/>
                        <a:tabLst/>
                      </a:pPr>
                      <a:r>
                        <a:rPr lang="en-US" sz="1600" dirty="0">
                          <a:latin typeface="Calibri"/>
                          <a:cs typeface="Calibri"/>
                        </a:rPr>
                        <a:t>M</a:t>
                      </a:r>
                    </a:p>
                    <a:p>
                      <a:pPr marL="0" indent="0" algn="ctr">
                        <a:buFont typeface="Arial" panose="020B0604020202020204" pitchFamily="34" charset="0"/>
                        <a:buNone/>
                        <a:tabLst/>
                      </a:pPr>
                      <a:r>
                        <a:rPr lang="en-US" sz="1600" dirty="0">
                          <a:latin typeface="Calibri"/>
                          <a:cs typeface="Calibri"/>
                        </a:rPr>
                        <a:t>H</a:t>
                      </a:r>
                    </a:p>
                    <a:p>
                      <a:pPr marL="0" indent="0" algn="ctr">
                        <a:buFont typeface="Arial" panose="020B0604020202020204" pitchFamily="34" charset="0"/>
                        <a:buNone/>
                        <a:tabLst/>
                      </a:pPr>
                      <a:r>
                        <a:rPr lang="en-US" sz="1600" dirty="0">
                          <a:latin typeface="Calibri"/>
                          <a:cs typeface="Calibri"/>
                        </a:rPr>
                        <a:t>H</a:t>
                      </a:r>
                    </a:p>
                    <a:p>
                      <a:pPr marL="0" indent="0" algn="ctr">
                        <a:buFont typeface="Arial" panose="020B0604020202020204" pitchFamily="34" charset="0"/>
                        <a:buNone/>
                        <a:tabLst/>
                      </a:pPr>
                      <a:r>
                        <a:rPr lang="en-US" sz="1600" dirty="0">
                          <a:latin typeface="Calibri"/>
                          <a:cs typeface="Calibri"/>
                        </a:rPr>
                        <a:t>M</a:t>
                      </a: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endParaRPr lang="en-US" sz="160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/>
                </a:tc>
                <a:extLst>
                  <a:ext uri="{0D108BD9-81ED-4DB2-BD59-A6C34878D82A}">
                    <a16:rowId xmlns:a16="http://schemas.microsoft.com/office/drawing/2014/main" val="69610093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114595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EB5FCF-924B-7344-AB14-C3AE7FB8B6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152400"/>
            <a:ext cx="10363200" cy="228600"/>
          </a:xfrm>
        </p:spPr>
        <p:txBody>
          <a:bodyPr/>
          <a:lstStyle/>
          <a:p>
            <a:r>
              <a:rPr lang="en-US" sz="2400"/>
              <a:t>P124x Array Scope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91E9C5E5-2234-3649-BA39-EF17844A2D8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36786704"/>
              </p:ext>
            </p:extLst>
          </p:nvPr>
        </p:nvGraphicFramePr>
        <p:xfrm>
          <a:off x="1676400" y="533400"/>
          <a:ext cx="9232898" cy="2133599"/>
        </p:xfrm>
        <a:graphic>
          <a:graphicData uri="http://schemas.openxmlformats.org/drawingml/2006/table">
            <a:tbl>
              <a:tblPr/>
              <a:tblGrid>
                <a:gridCol w="507476">
                  <a:extLst>
                    <a:ext uri="{9D8B030D-6E8A-4147-A177-3AD203B41FA5}">
                      <a16:colId xmlns:a16="http://schemas.microsoft.com/office/drawing/2014/main" val="2013228316"/>
                    </a:ext>
                  </a:extLst>
                </a:gridCol>
                <a:gridCol w="1674672">
                  <a:extLst>
                    <a:ext uri="{9D8B030D-6E8A-4147-A177-3AD203B41FA5}">
                      <a16:colId xmlns:a16="http://schemas.microsoft.com/office/drawing/2014/main" val="4056866497"/>
                    </a:ext>
                  </a:extLst>
                </a:gridCol>
                <a:gridCol w="2350250">
                  <a:extLst>
                    <a:ext uri="{9D8B030D-6E8A-4147-A177-3AD203B41FA5}">
                      <a16:colId xmlns:a16="http://schemas.microsoft.com/office/drawing/2014/main" val="2523721093"/>
                    </a:ext>
                  </a:extLst>
                </a:gridCol>
                <a:gridCol w="2350250">
                  <a:extLst>
                    <a:ext uri="{9D8B030D-6E8A-4147-A177-3AD203B41FA5}">
                      <a16:colId xmlns:a16="http://schemas.microsoft.com/office/drawing/2014/main" val="858154420"/>
                    </a:ext>
                  </a:extLst>
                </a:gridCol>
                <a:gridCol w="2350250">
                  <a:extLst>
                    <a:ext uri="{9D8B030D-6E8A-4147-A177-3AD203B41FA5}">
                      <a16:colId xmlns:a16="http://schemas.microsoft.com/office/drawing/2014/main" val="2586303716"/>
                    </a:ext>
                  </a:extLst>
                </a:gridCol>
              </a:tblGrid>
              <a:tr h="20320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#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P1242 Candidates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SLC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1.5b/c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BiSM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8880304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l" fontAlgn="b"/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Pitch [nm]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26.5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33.5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3340601"/>
                  </a:ext>
                </a:extLst>
              </a:tr>
              <a:tr h="21590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1st/2nd Cut and Toppling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13nm Space enabling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New SD, Similar AR to P1241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New SD, AR similar to P1241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89487891"/>
                  </a:ext>
                </a:extLst>
              </a:tr>
              <a:tr h="21590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Liner/Seal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13nm Space enabling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A6A6A6"/>
                          </a:solidFill>
                          <a:effectLst/>
                          <a:latin typeface="Calibri"/>
                        </a:rPr>
                        <a:t>N/A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A6A6A6"/>
                          </a:solidFill>
                          <a:effectLst/>
                          <a:latin typeface="Calibri"/>
                        </a:rPr>
                        <a:t>N/A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55190922"/>
                  </a:ext>
                </a:extLst>
              </a:tr>
              <a:tr h="215899"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</a:t>
                      </a:r>
                      <a:endParaRPr lang="en-US"/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algn="r">
                        <a:buNone/>
                      </a:pPr>
                      <a:r>
                        <a:rPr lang="en-US" sz="1200" b="0" i="0" u="none" strike="noStrike" noProof="0">
                          <a:solidFill>
                            <a:srgbClr val="000000"/>
                          </a:solidFill>
                          <a:effectLst/>
                        </a:rPr>
                        <a:t>Critical Layer overlay</a:t>
                      </a:r>
                      <a:endParaRPr lang="en-US"/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&lt; 4nm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r>
                        <a:rPr lang="en-US" sz="1200" b="0" i="0" u="none" strike="noStrike">
                          <a:solidFill>
                            <a:srgbClr val="A6A6A6"/>
                          </a:solidFill>
                          <a:effectLst/>
                          <a:latin typeface="Calibri"/>
                        </a:rPr>
                        <a:t>N/A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&lt; 4nm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51570235"/>
                  </a:ext>
                </a:extLst>
              </a:tr>
              <a:tr h="215900"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CUA and Design Rule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26.5p enabling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A6A6A6"/>
                          </a:solidFill>
                          <a:effectLst/>
                          <a:latin typeface="Calibri"/>
                        </a:rPr>
                        <a:t>N/A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28p enabling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97445351"/>
                  </a:ext>
                </a:extLst>
              </a:tr>
              <a:tr h="215900"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Interconnect scheme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26.5p enabling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A6A6A6"/>
                          </a:solidFill>
                          <a:effectLst/>
                          <a:latin typeface="Calibri"/>
                        </a:rPr>
                        <a:t>N/A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28p enabling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12466091"/>
                  </a:ext>
                </a:extLst>
              </a:tr>
              <a:tr h="215900"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Planar HV Scaling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26.5nm enabling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A6A6A6"/>
                          </a:solidFill>
                          <a:effectLst/>
                          <a:latin typeface="Calibri"/>
                        </a:rPr>
                        <a:t>N/A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28p enabling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37759715"/>
                  </a:ext>
                </a:extLst>
              </a:tr>
              <a:tr h="215900"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Read/Write Energy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70% P1241 Read/write energy 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A6A6A6"/>
                          </a:solidFill>
                          <a:effectLst/>
                          <a:latin typeface="Calibri"/>
                        </a:rPr>
                        <a:t>N/A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70% P1241 read/write energy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27597575"/>
                  </a:ext>
                </a:extLst>
              </a:tr>
              <a:tr h="21590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New SD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A6A6A6"/>
                          </a:solidFill>
                          <a:effectLst/>
                          <a:latin typeface="Calibri"/>
                        </a:rPr>
                        <a:t>N/A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RWB, Sigma @ 80mV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RWB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38218884"/>
                  </a:ext>
                </a:extLst>
              </a:tr>
            </a:tbl>
          </a:graphicData>
        </a:graphic>
      </p:graphicFrame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16D59713-10CA-5241-9D98-46C96479C60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92876269"/>
              </p:ext>
            </p:extLst>
          </p:nvPr>
        </p:nvGraphicFramePr>
        <p:xfrm>
          <a:off x="381000" y="2890408"/>
          <a:ext cx="11658599" cy="3586592"/>
        </p:xfrm>
        <a:graphic>
          <a:graphicData uri="http://schemas.openxmlformats.org/drawingml/2006/table">
            <a:tbl>
              <a:tblPr/>
              <a:tblGrid>
                <a:gridCol w="509109">
                  <a:extLst>
                    <a:ext uri="{9D8B030D-6E8A-4147-A177-3AD203B41FA5}">
                      <a16:colId xmlns:a16="http://schemas.microsoft.com/office/drawing/2014/main" val="1050034961"/>
                    </a:ext>
                  </a:extLst>
                </a:gridCol>
                <a:gridCol w="1718242">
                  <a:extLst>
                    <a:ext uri="{9D8B030D-6E8A-4147-A177-3AD203B41FA5}">
                      <a16:colId xmlns:a16="http://schemas.microsoft.com/office/drawing/2014/main" val="1404374724"/>
                    </a:ext>
                  </a:extLst>
                </a:gridCol>
                <a:gridCol w="2357812">
                  <a:extLst>
                    <a:ext uri="{9D8B030D-6E8A-4147-A177-3AD203B41FA5}">
                      <a16:colId xmlns:a16="http://schemas.microsoft.com/office/drawing/2014/main" val="1229358667"/>
                    </a:ext>
                  </a:extLst>
                </a:gridCol>
                <a:gridCol w="2357812">
                  <a:extLst>
                    <a:ext uri="{9D8B030D-6E8A-4147-A177-3AD203B41FA5}">
                      <a16:colId xmlns:a16="http://schemas.microsoft.com/office/drawing/2014/main" val="1749183654"/>
                    </a:ext>
                  </a:extLst>
                </a:gridCol>
                <a:gridCol w="2357812">
                  <a:extLst>
                    <a:ext uri="{9D8B030D-6E8A-4147-A177-3AD203B41FA5}">
                      <a16:colId xmlns:a16="http://schemas.microsoft.com/office/drawing/2014/main" val="2136308239"/>
                    </a:ext>
                  </a:extLst>
                </a:gridCol>
                <a:gridCol w="2357812">
                  <a:extLst>
                    <a:ext uri="{9D8B030D-6E8A-4147-A177-3AD203B41FA5}">
                      <a16:colId xmlns:a16="http://schemas.microsoft.com/office/drawing/2014/main" val="429490228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#</a:t>
                      </a:r>
                    </a:p>
                  </a:txBody>
                  <a:tcPr marL="5888" marR="5888" marT="588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Projects</a:t>
                      </a:r>
                    </a:p>
                  </a:txBody>
                  <a:tcPr marL="5888" marR="5888" marT="588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Existing PF success criteria</a:t>
                      </a:r>
                    </a:p>
                  </a:txBody>
                  <a:tcPr marL="5888" marR="5888" marT="58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New module/count</a:t>
                      </a:r>
                    </a:p>
                  </a:txBody>
                  <a:tcPr marL="5888" marR="5888" marT="58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Complexity of module</a:t>
                      </a:r>
                    </a:p>
                  </a:txBody>
                  <a:tcPr marL="5888" marR="5888" marT="58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Interaction vs. modularity</a:t>
                      </a:r>
                    </a:p>
                  </a:txBody>
                  <a:tcPr marL="5888" marR="5888" marT="58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36492017"/>
                  </a:ext>
                </a:extLst>
              </a:tr>
              <a:tr h="169569">
                <a:tc gridSpan="6"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P1242 (array pitch placeholder:26.5nm, aka 26.5p)</a:t>
                      </a:r>
                    </a:p>
                  </a:txBody>
                  <a:tcPr marL="5888" marR="5888" marT="588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88" marR="5888" marT="588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88" marR="5888" marT="588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88" marR="5888" marT="588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88" marR="5888" marT="588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31255398"/>
                  </a:ext>
                </a:extLst>
              </a:tr>
              <a:tr h="41862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Must Graduate</a:t>
                      </a:r>
                    </a:p>
                  </a:txBody>
                  <a:tcPr marL="5888" marR="5888" marT="588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88" marR="5888" marT="588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88" marR="5888" marT="588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88" marR="5888" marT="588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88" marR="5888" marT="588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88" marR="5888" marT="588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03654284"/>
                  </a:ext>
                </a:extLst>
              </a:tr>
              <a:tr h="18016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5888" marR="5888" marT="588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Critical Layer Overlay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88" marR="5888" marT="588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Roadmap to &lt;4nm validated</a:t>
                      </a:r>
                    </a:p>
                  </a:txBody>
                  <a:tcPr marL="5888" marR="5888" marT="588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None, new scribe structure</a:t>
                      </a:r>
                    </a:p>
                  </a:txBody>
                  <a:tcPr marL="5888" marR="5888" marT="588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Med</a:t>
                      </a:r>
                    </a:p>
                  </a:txBody>
                  <a:tcPr marL="5888" marR="5888" marT="588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Stack, liner/seal/GF/CMP</a:t>
                      </a:r>
                    </a:p>
                  </a:txBody>
                  <a:tcPr marL="5888" marR="5888" marT="588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35650382"/>
                  </a:ext>
                </a:extLst>
              </a:tr>
              <a:tr h="18016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5888" marR="5888" marT="588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algn="l" rtl="0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1st/2nd Cut and Toppling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88" marR="5888" marT="588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Passing L1D (no damage to sidewall)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88" marR="5888" marT="588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r>
                        <a:rPr lang="en-US" sz="1200" b="0" i="0" u="none" strike="noStrike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Hardmask</a:t>
                      </a: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, PVD, 1st Cut, 2nd Cut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88" marR="5888" marT="588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High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88" marR="5888" marT="588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Stack, liner/seal/GF/CMP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88" marR="5888" marT="588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64980880"/>
                  </a:ext>
                </a:extLst>
              </a:tr>
              <a:tr h="18016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</a:t>
                      </a:r>
                    </a:p>
                  </a:txBody>
                  <a:tcPr marL="5888" marR="5888" marT="588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algn="l" rtl="0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Liner/Seal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88" marR="5888" marT="588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Silicon demo at L1D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88" marR="5888" marT="588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ALD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88" marR="5888" marT="588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High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88" marR="5888" marT="588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PM CMP, 2nd cut and Disturb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88" marR="5888" marT="588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7398099"/>
                  </a:ext>
                </a:extLst>
              </a:tr>
              <a:tr h="18016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</a:t>
                      </a:r>
                    </a:p>
                  </a:txBody>
                  <a:tcPr marL="5888" marR="5888" marT="588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algn="l" rtl="0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CUA and Design Rule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88" marR="5888" marT="588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No showstopper assessed w/ silicon 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88" marR="5888" marT="588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d2d, d2w, c2g, p2p, end cap, contact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88" marR="5888" marT="588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Low</a:t>
                      </a:r>
                    </a:p>
                  </a:txBody>
                  <a:tcPr marL="5888" marR="5888" marT="588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FE integrity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88" marR="5888" marT="588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3944012"/>
                  </a:ext>
                </a:extLst>
              </a:tr>
              <a:tr h="18016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</a:t>
                      </a:r>
                    </a:p>
                  </a:txBody>
                  <a:tcPr marL="5888" marR="5888" marT="588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algn="l" rtl="0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Interconnect scheme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88" marR="5888" marT="588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Med Risk of metallization on paper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88" marR="5888" marT="588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M2/M3 scaling or adding M5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88" marR="5888" marT="588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Low</a:t>
                      </a:r>
                    </a:p>
                  </a:txBody>
                  <a:tcPr marL="5888" marR="5888" marT="588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Displacement energy, TDDB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88" marR="5888" marT="588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51892799"/>
                  </a:ext>
                </a:extLst>
              </a:tr>
              <a:tr h="18016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</a:t>
                      </a:r>
                    </a:p>
                  </a:txBody>
                  <a:tcPr marL="5888" marR="5888" marT="588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algn="l" rtl="0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Planar HV Scaling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88" marR="5888" marT="588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No showstopper assessed w/ silicon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88" marR="5888" marT="588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HVT scaling and consolidation 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88" marR="5888" marT="588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Low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88" marR="5888" marT="588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FE integrity and CMOS Rel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88" marR="5888" marT="588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1032908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7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88" marR="5888" marT="588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algn="l" rtl="0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Read/Write Energy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88" marR="5888" marT="588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88" marR="5888" marT="588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r>
                        <a:rPr lang="en-US" sz="1200" b="0" i="0" u="none" strike="noStrike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tbd</a:t>
                      </a:r>
                      <a:endParaRPr lang="en-US" sz="1200" b="0" i="0" u="none" strike="noStrike" err="1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88" marR="5888" marT="588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?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88" marR="5888" marT="588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?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88" marR="5888" marT="588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72036456"/>
                  </a:ext>
                </a:extLst>
              </a:tr>
              <a:tr h="64352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Contingency</a:t>
                      </a:r>
                    </a:p>
                  </a:txBody>
                  <a:tcPr marL="5888" marR="5888" marT="588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rtl="0" fontAlgn="ctr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88" marR="5888" marT="588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88" marR="5888" marT="588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88" marR="5888" marT="588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88" marR="5888" marT="588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88" marR="5888" marT="588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31913182"/>
                  </a:ext>
                </a:extLst>
              </a:tr>
              <a:tr h="18016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5888" marR="5888" marT="588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New Electrode</a:t>
                      </a:r>
                    </a:p>
                  </a:txBody>
                  <a:tcPr marL="5888" marR="5888" marT="588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33.5p results self consistent in DTS</a:t>
                      </a:r>
                    </a:p>
                  </a:txBody>
                  <a:tcPr marL="5888" marR="5888" marT="588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PVD, 1st Cut and 2nd Cut</a:t>
                      </a:r>
                    </a:p>
                  </a:txBody>
                  <a:tcPr marL="5888" marR="5888" marT="588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Low:  Known material and AR</a:t>
                      </a:r>
                    </a:p>
                  </a:txBody>
                  <a:tcPr marL="5888" marR="5888" marT="588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reset current vs. endurance</a:t>
                      </a:r>
                    </a:p>
                  </a:txBody>
                  <a:tcPr marL="5888" marR="5888" marT="588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21508147"/>
                  </a:ext>
                </a:extLst>
              </a:tr>
              <a:tr h="18016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5888" marR="5888" marT="588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New PM</a:t>
                      </a:r>
                    </a:p>
                  </a:txBody>
                  <a:tcPr marL="5888" marR="5888" marT="588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33.5p results meet </a:t>
                      </a:r>
                      <a:r>
                        <a:rPr lang="en-US" sz="1200" b="0" i="0" u="none" strike="noStrike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PrePOR</a:t>
                      </a: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criteria</a:t>
                      </a:r>
                    </a:p>
                  </a:txBody>
                  <a:tcPr marL="5888" marR="5888" marT="588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PVD, 1st Cut and 2nd Cut</a:t>
                      </a:r>
                    </a:p>
                  </a:txBody>
                  <a:tcPr marL="5888" marR="5888" marT="588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High: Long cycle of learning</a:t>
                      </a:r>
                    </a:p>
                  </a:txBody>
                  <a:tcPr marL="5888" marR="5888" marT="588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88" marR="5888" marT="588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55655060"/>
                  </a:ext>
                </a:extLst>
              </a:tr>
              <a:tr h="18016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</a:t>
                      </a:r>
                    </a:p>
                  </a:txBody>
                  <a:tcPr marL="5888" marR="5888" marT="588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New SD</a:t>
                      </a:r>
                    </a:p>
                  </a:txBody>
                  <a:tcPr marL="5888" marR="5888" marT="588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33.5p results meet </a:t>
                      </a:r>
                      <a:r>
                        <a:rPr lang="en-US" sz="1200" b="0" i="0" u="none" strike="noStrike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PrePOR</a:t>
                      </a: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criteria</a:t>
                      </a:r>
                    </a:p>
                  </a:txBody>
                  <a:tcPr marL="5888" marR="5888" marT="588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PVD, 1st Cut and 2nd Cut</a:t>
                      </a:r>
                    </a:p>
                  </a:txBody>
                  <a:tcPr marL="5888" marR="5888" marT="588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BiSM</a:t>
                      </a: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-med, 1.5b/c-High, very Hi-seasoning</a:t>
                      </a:r>
                    </a:p>
                  </a:txBody>
                  <a:tcPr marL="5888" marR="5888" marT="588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22787472"/>
                  </a:ext>
                </a:extLst>
              </a:tr>
              <a:tr h="18016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</a:t>
                      </a:r>
                    </a:p>
                  </a:txBody>
                  <a:tcPr marL="5888" marR="5888" marT="588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Fill</a:t>
                      </a:r>
                    </a:p>
                  </a:txBody>
                  <a:tcPr marL="5888" marR="5888" marT="588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passing L1D and 33.5p TD demo</a:t>
                      </a:r>
                    </a:p>
                  </a:txBody>
                  <a:tcPr marL="5888" marR="5888" marT="588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ALD</a:t>
                      </a:r>
                    </a:p>
                  </a:txBody>
                  <a:tcPr marL="5888" marR="5888" marT="588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High: New proprietary chemical 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88" marR="5888" marT="588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CMP, 2nd Cut and Disturb</a:t>
                      </a:r>
                    </a:p>
                  </a:txBody>
                  <a:tcPr marL="5888" marR="5888" marT="588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68748141"/>
                  </a:ext>
                </a:extLst>
              </a:tr>
              <a:tr h="18016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</a:t>
                      </a:r>
                    </a:p>
                  </a:txBody>
                  <a:tcPr marL="5888" marR="5888" marT="588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Array Metal Conductivity</a:t>
                      </a:r>
                    </a:p>
                  </a:txBody>
                  <a:tcPr marL="5888" marR="5888" marT="588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+30% silicon demo at L1E (WL only)</a:t>
                      </a:r>
                    </a:p>
                  </a:txBody>
                  <a:tcPr marL="5888" marR="5888" marT="588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PVD, 1st Cut and 2nd Cut</a:t>
                      </a:r>
                    </a:p>
                  </a:txBody>
                  <a:tcPr marL="5888" marR="5888" marT="588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Low: known from IMEC and CR</a:t>
                      </a:r>
                    </a:p>
                  </a:txBody>
                  <a:tcPr marL="5888" marR="5888" marT="588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88" marR="5888" marT="588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2304916"/>
                  </a:ext>
                </a:extLst>
              </a:tr>
              <a:tr h="18016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</a:t>
                      </a:r>
                    </a:p>
                  </a:txBody>
                  <a:tcPr marL="5888" marR="5888" marT="588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PQ vs. DSA</a:t>
                      </a:r>
                    </a:p>
                  </a:txBody>
                  <a:tcPr marL="5888" marR="5888" marT="588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Passing L1D, scalability @ cost demo</a:t>
                      </a:r>
                    </a:p>
                  </a:txBody>
                  <a:tcPr marL="5888" marR="5888" marT="588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Litho</a:t>
                      </a:r>
                    </a:p>
                  </a:txBody>
                  <a:tcPr marL="5888" marR="5888" marT="588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High: brand new </a:t>
                      </a:r>
                      <a:r>
                        <a:rPr lang="en-US" sz="1200" b="0" i="0" u="none" strike="noStrike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litho</a:t>
                      </a:r>
                    </a:p>
                  </a:txBody>
                  <a:tcPr marL="5888" marR="5888" marT="588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88" marR="5888" marT="588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71478660"/>
                  </a:ext>
                </a:extLst>
              </a:tr>
              <a:tr h="18016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</a:t>
                      </a:r>
                    </a:p>
                  </a:txBody>
                  <a:tcPr marL="5888" marR="5888" marT="588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Modular Design</a:t>
                      </a:r>
                    </a:p>
                  </a:txBody>
                  <a:tcPr marL="5888" marR="5888" marT="588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5% (?) footprint reduction 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88" marR="5888" marT="588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W/L constraint</a:t>
                      </a:r>
                    </a:p>
                  </a:txBody>
                  <a:tcPr marL="5888" marR="5888" marT="588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Med:</a:t>
                      </a:r>
                    </a:p>
                  </a:txBody>
                  <a:tcPr marL="5888" marR="5888" marT="588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88" marR="5888" marT="588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29063921"/>
                  </a:ext>
                </a:extLst>
              </a:tr>
              <a:tr h="18016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</a:t>
                      </a:r>
                    </a:p>
                  </a:txBody>
                  <a:tcPr marL="5888" marR="5888" marT="588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2Kx4Kx4 tile</a:t>
                      </a:r>
                    </a:p>
                  </a:txBody>
                  <a:tcPr marL="5888" marR="5888" marT="588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88" marR="5888" marT="588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new Array topo/circuit and CMOS 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88" marR="5888" marT="588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Very High</a:t>
                      </a:r>
                    </a:p>
                  </a:txBody>
                  <a:tcPr marL="5888" marR="5888" marT="588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88" marR="5888" marT="588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58723277"/>
                  </a:ext>
                </a:extLst>
              </a:tr>
            </a:tbl>
          </a:graphicData>
        </a:graphic>
      </p:graphicFrame>
      <p:sp>
        <p:nvSpPr>
          <p:cNvPr id="6" name="Rounded Rectangle 5">
            <a:extLst>
              <a:ext uri="{FF2B5EF4-FFF2-40B4-BE49-F238E27FC236}">
                <a16:creationId xmlns:a16="http://schemas.microsoft.com/office/drawing/2014/main" id="{622C14B3-4AF7-6E46-9C13-18DE18C1D406}"/>
              </a:ext>
            </a:extLst>
          </p:cNvPr>
          <p:cNvSpPr/>
          <p:nvPr/>
        </p:nvSpPr>
        <p:spPr>
          <a:xfrm>
            <a:off x="1371600" y="533400"/>
            <a:ext cx="9829800" cy="2133600"/>
          </a:xfrm>
          <a:prstGeom prst="roundRect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ounded Rectangle 6">
            <a:extLst>
              <a:ext uri="{FF2B5EF4-FFF2-40B4-BE49-F238E27FC236}">
                <a16:creationId xmlns:a16="http://schemas.microsoft.com/office/drawing/2014/main" id="{53084E6C-37E4-9B45-B19E-F55C4C9FDF10}"/>
              </a:ext>
            </a:extLst>
          </p:cNvPr>
          <p:cNvSpPr/>
          <p:nvPr/>
        </p:nvSpPr>
        <p:spPr>
          <a:xfrm>
            <a:off x="152400" y="2890408"/>
            <a:ext cx="11887199" cy="3586592"/>
          </a:xfrm>
          <a:prstGeom prst="roundRect">
            <a:avLst>
              <a:gd name="adj" fmla="val 8073"/>
            </a:avLst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1987563"/>
      </p:ext>
    </p:extLst>
  </p:cSld>
  <p:clrMapOvr>
    <a:masterClrMapping/>
  </p:clrMapOvr>
</p:sld>
</file>

<file path=ppt/theme/theme1.xml><?xml version="1.0" encoding="utf-8"?>
<a:theme xmlns:a="http://schemas.openxmlformats.org/drawingml/2006/main" name="blank">
  <a:themeElements>
    <a:clrScheme name="Custom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C0C0C0"/>
      </a:accent1>
      <a:accent2>
        <a:srgbClr val="0066FF"/>
      </a:accent2>
      <a:accent3>
        <a:srgbClr val="FFFFFF"/>
      </a:accent3>
      <a:accent4>
        <a:srgbClr val="000000"/>
      </a:accent4>
      <a:accent5>
        <a:srgbClr val="DCDCDC"/>
      </a:accent5>
      <a:accent6>
        <a:srgbClr val="005CE7"/>
      </a:accent6>
      <a:hlink>
        <a:srgbClr val="C00000"/>
      </a:hlink>
      <a:folHlink>
        <a:srgbClr val="0066FF"/>
      </a:folHlink>
    </a:clrScheme>
    <a:fontScheme name="Analog Elements Learning">
      <a:majorFont>
        <a:latin typeface="Neo Sans Intel Medium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Analog Elements Learning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nalog Elements Learning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NSG Advance Pathfinding" id="{53CE7C69-6139-0948-A6AB-4607575A99AD}" vid="{791383CE-0F90-1B4A-BC7E-FC237DDE09A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eting_x0020_Date xmlns="755037d3-7574-45b7-9bee-68a856424d3b">2020-07-16T14:01:08+00:00</Meeting_x0020_Date>
    <_Flow_SignoffStatus xmlns="755037d3-7574-45b7-9bee-68a856424d3b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84223A05E872045B4E340E3EE5948A2" ma:contentTypeVersion="13" ma:contentTypeDescription="Create a new document." ma:contentTypeScope="" ma:versionID="7b00c0e3c1006a51af78b93b2b8e055e">
  <xsd:schema xmlns:xsd="http://www.w3.org/2001/XMLSchema" xmlns:xs="http://www.w3.org/2001/XMLSchema" xmlns:p="http://schemas.microsoft.com/office/2006/metadata/properties" xmlns:ns2="755037d3-7574-45b7-9bee-68a856424d3b" xmlns:ns3="032374d1-2d31-4e36-92c2-79f83b5b09ff" targetNamespace="http://schemas.microsoft.com/office/2006/metadata/properties" ma:root="true" ma:fieldsID="45820ecd84918fe288dd0ff003718171" ns2:_="" ns3:_="">
    <xsd:import namespace="755037d3-7574-45b7-9bee-68a856424d3b"/>
    <xsd:import namespace="032374d1-2d31-4e36-92c2-79f83b5b09f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3:SharedWithUsers" minOccurs="0"/>
                <xsd:element ref="ns3:SharedWithDetails" minOccurs="0"/>
                <xsd:element ref="ns2:Meeting_x0020_Date"/>
                <xsd:element ref="ns2:MediaServiceAutoKeyPoints" minOccurs="0"/>
                <xsd:element ref="ns2:MediaServiceKeyPoints" minOccurs="0"/>
                <xsd:element ref="ns2:_Flow_SignoffStatu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55037d3-7574-45b7-9bee-68a856424d3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eting_x0020_Date" ma:index="17" ma:displayName="Meeting Date" ma:default="[today]" ma:format="DateOnly" ma:internalName="Meeting_x0020_Date">
      <xsd:simpleType>
        <xsd:restriction base="dms:DateTime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_Flow_SignoffStatus" ma:index="20" nillable="true" ma:displayName="Sign-off status" ma:internalName="Sign_x002d_off_x0020_status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32374d1-2d31-4e36-92c2-79f83b5b09ff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723BD8A-0332-458A-BADF-7C6744276193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7A9757D6-16EA-49DF-BF94-FEF25FAF8351}">
  <ds:schemaRefs>
    <ds:schemaRef ds:uri="755037d3-7574-45b7-9bee-68a856424d3b"/>
    <ds:schemaRef ds:uri="90b7a245-a7c3-4504-88b2-cf85318e6b78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4DB43405-997B-4E31-BE7D-52B7D6538838}"/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Application>Microsoft Office PowerPoint</Application>
  <PresentationFormat>Widescreen</PresentationFormat>
  <Slides>2</Slides>
  <Notes>0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blank</vt:lpstr>
      <vt:lpstr>P124x/BWF Scope Assessment</vt:lpstr>
      <vt:lpstr>P124x Array Scope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P1242 Scope Assessment, WW29/2020</dc:title>
  <dc:creator>Kau, Derchang</dc:creator>
  <cp:keywords>CTPClassification=CTP_NT</cp:keywords>
  <cp:revision>41</cp:revision>
  <dcterms:created xsi:type="dcterms:W3CDTF">2020-07-15T16:17:53Z</dcterms:created>
  <dcterms:modified xsi:type="dcterms:W3CDTF">2020-07-20T20:17:23Z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0x010100984223A05E872045B4E340E3EE5948A2</vt:lpwstr>
  </property>
  <property fmtid="{D5CDD505-2E9C-101B-9397-08002B2CF9AE}" pid="3" name="TitusGUID">
    <vt:lpwstr>18736c36-3ecb-425e-9f87-88ac498b04cd</vt:lpwstr>
  </property>
  <property fmtid="{D5CDD505-2E9C-101B-9397-08002B2CF9AE}" pid="4" name="CTP_TimeStamp">
    <vt:lpwstr>2018-08-10 06:13:33Z</vt:lpwstr>
  </property>
  <property fmtid="{D5CDD505-2E9C-101B-9397-08002B2CF9AE}" pid="5" name="CTP_BU">
    <vt:lpwstr>NA</vt:lpwstr>
  </property>
  <property fmtid="{D5CDD505-2E9C-101B-9397-08002B2CF9AE}" pid="6" name="CTP_IDSID">
    <vt:lpwstr>NA</vt:lpwstr>
  </property>
  <property fmtid="{D5CDD505-2E9C-101B-9397-08002B2CF9AE}" pid="7" name="CTP_WWID">
    <vt:lpwstr>NA</vt:lpwstr>
  </property>
  <property fmtid="{D5CDD505-2E9C-101B-9397-08002B2CF9AE}" pid="8" name="CTPClassification">
    <vt:lpwstr>CTP_NT</vt:lpwstr>
  </property>
</Properties>
</file>