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8" r:id="rId5"/>
    <p:sldId id="298" r:id="rId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7" autoAdjust="0"/>
    <p:restoredTop sz="94660"/>
  </p:normalViewPr>
  <p:slideViewPr>
    <p:cSldViewPr>
      <p:cViewPr varScale="1">
        <p:scale>
          <a:sx n="140" d="100"/>
          <a:sy n="140" d="100"/>
        </p:scale>
        <p:origin x="216" y="101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6/30/20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Table 84">
            <a:extLst>
              <a:ext uri="{FF2B5EF4-FFF2-40B4-BE49-F238E27FC236}">
                <a16:creationId xmlns:a16="http://schemas.microsoft.com/office/drawing/2014/main" id="{629E9FF9-CC79-6B47-8E71-8637A484D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775851"/>
              </p:ext>
            </p:extLst>
          </p:nvPr>
        </p:nvGraphicFramePr>
        <p:xfrm>
          <a:off x="1066800" y="4028829"/>
          <a:ext cx="9372599" cy="192024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93384">
                  <a:extLst>
                    <a:ext uri="{9D8B030D-6E8A-4147-A177-3AD203B41FA5}">
                      <a16:colId xmlns:a16="http://schemas.microsoft.com/office/drawing/2014/main" val="3913764733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2510769064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351664618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269046339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623427779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9868394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P1240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WiSN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Removal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CNx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W-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WSiN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Lamella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W-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WSiN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Double Lam.</a:t>
                      </a:r>
                    </a:p>
                  </a:txBody>
                  <a:tcPr marL="18288" marR="18288"/>
                </a:tc>
                <a:extLst>
                  <a:ext uri="{0D108BD9-81ED-4DB2-BD59-A6C34878D82A}">
                    <a16:rowId xmlns:a16="http://schemas.microsoft.com/office/drawing/2014/main" val="1456188787"/>
                  </a:ext>
                </a:extLst>
              </a:tr>
              <a:tr h="453101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Normalized Reset Current</a:t>
                      </a:r>
                    </a:p>
                    <a:p>
                      <a:pPr algn="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[TCAD based] 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60%*</a:t>
                      </a:r>
                    </a:p>
                  </a:txBody>
                  <a:tcPr marL="18288" marR="18288" anchor="ctr"/>
                </a:tc>
                <a:extLst>
                  <a:ext uri="{0D108BD9-81ED-4DB2-BD59-A6C34878D82A}">
                    <a16:rowId xmlns:a16="http://schemas.microsoft.com/office/drawing/2014/main" val="2041265437"/>
                  </a:ext>
                </a:extLst>
              </a:tr>
              <a:tr h="211990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Physical Change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WiSN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Removal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 resistivity Change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 Barrier</a:t>
                      </a: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(Hot Spot)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Hot Spot Balancing</a:t>
                      </a:r>
                    </a:p>
                  </a:txBody>
                  <a:tcPr marL="18288" marR="18288" anchor="ctr"/>
                </a:tc>
                <a:extLst>
                  <a:ext uri="{0D108BD9-81ED-4DB2-BD59-A6C34878D82A}">
                    <a16:rowId xmlns:a16="http://schemas.microsoft.com/office/drawing/2014/main" val="2125767595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D9B7ED21-B5E0-1044-BF79-9F204E533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 for Operating Current Reduction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5A1AC739-FA0A-F147-BC07-FB94BC5F53BB}"/>
              </a:ext>
            </a:extLst>
          </p:cNvPr>
          <p:cNvGrpSpPr/>
          <p:nvPr/>
        </p:nvGrpSpPr>
        <p:grpSpPr>
          <a:xfrm>
            <a:off x="5420703" y="1236934"/>
            <a:ext cx="365760" cy="2789354"/>
            <a:chOff x="5420703" y="1236934"/>
            <a:chExt cx="365760" cy="278935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CC221E6-42D5-794B-9AB1-3AC7C3B34C58}"/>
                </a:ext>
              </a:extLst>
            </p:cNvPr>
            <p:cNvSpPr/>
            <p:nvPr/>
          </p:nvSpPr>
          <p:spPr>
            <a:xfrm>
              <a:off x="5420703" y="2689041"/>
              <a:ext cx="365760" cy="23774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C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23E399-ECD3-6D4C-9A3A-5E3576AA5BE9}"/>
                </a:ext>
              </a:extLst>
            </p:cNvPr>
            <p:cNvSpPr/>
            <p:nvPr/>
          </p:nvSpPr>
          <p:spPr>
            <a:xfrm>
              <a:off x="5420703" y="2953722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65E584A-3657-824A-8E2F-7A226730F2DF}"/>
                </a:ext>
              </a:extLst>
            </p:cNvPr>
            <p:cNvSpPr/>
            <p:nvPr/>
          </p:nvSpPr>
          <p:spPr>
            <a:xfrm>
              <a:off x="5420703" y="3569088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3CA2683-8D81-4446-991C-0E786E1359EF}"/>
                </a:ext>
              </a:extLst>
            </p:cNvPr>
            <p:cNvSpPr/>
            <p:nvPr/>
          </p:nvSpPr>
          <p:spPr>
            <a:xfrm>
              <a:off x="5420703" y="1236934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E64DC9B-E906-3F41-8B4A-5537E7B35667}"/>
                </a:ext>
              </a:extLst>
            </p:cNvPr>
            <p:cNvSpPr/>
            <p:nvPr/>
          </p:nvSpPr>
          <p:spPr>
            <a:xfrm>
              <a:off x="5420703" y="2917146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Ins="0"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4617277-9F02-1C47-B3C0-0CA85F33A633}"/>
                </a:ext>
              </a:extLst>
            </p:cNvPr>
            <p:cNvSpPr/>
            <p:nvPr/>
          </p:nvSpPr>
          <p:spPr>
            <a:xfrm>
              <a:off x="5420703" y="3534009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Ins="0" rtlCol="0" anchor="ctr"/>
            <a:lstStyle/>
            <a:p>
              <a:pPr algn="ctr"/>
              <a:endParaRPr lang="en-US" sz="1100" dirty="0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60ECD3ED-7908-BD45-AF9A-094F697A92FB}"/>
              </a:ext>
            </a:extLst>
          </p:cNvPr>
          <p:cNvGrpSpPr/>
          <p:nvPr/>
        </p:nvGrpSpPr>
        <p:grpSpPr>
          <a:xfrm>
            <a:off x="8144752" y="1243863"/>
            <a:ext cx="365760" cy="2791299"/>
            <a:chOff x="8144752" y="1243863"/>
            <a:chExt cx="365760" cy="279129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B08CCC9-38DD-B845-9785-97D7A52F2417}"/>
                </a:ext>
              </a:extLst>
            </p:cNvPr>
            <p:cNvSpPr/>
            <p:nvPr/>
          </p:nvSpPr>
          <p:spPr>
            <a:xfrm>
              <a:off x="8144752" y="2877718"/>
              <a:ext cx="365760" cy="457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8AA56FA-F174-1C44-A420-D9344B1849DC}"/>
                </a:ext>
              </a:extLst>
            </p:cNvPr>
            <p:cNvSpPr/>
            <p:nvPr/>
          </p:nvSpPr>
          <p:spPr>
            <a:xfrm>
              <a:off x="8144752" y="2695970"/>
              <a:ext cx="365760" cy="1920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986E449-5D1E-3343-BDF2-7B3CB25DF53C}"/>
                </a:ext>
              </a:extLst>
            </p:cNvPr>
            <p:cNvSpPr/>
            <p:nvPr/>
          </p:nvSpPr>
          <p:spPr>
            <a:xfrm>
              <a:off x="8144752" y="2962596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59EBAC2-A5BB-1948-9040-E2F95D6A3F84}"/>
                </a:ext>
              </a:extLst>
            </p:cNvPr>
            <p:cNvSpPr/>
            <p:nvPr/>
          </p:nvSpPr>
          <p:spPr>
            <a:xfrm>
              <a:off x="8144752" y="3577962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1F45DAA-DD0A-A246-8557-3C2EA31388F8}"/>
                </a:ext>
              </a:extLst>
            </p:cNvPr>
            <p:cNvSpPr/>
            <p:nvPr/>
          </p:nvSpPr>
          <p:spPr>
            <a:xfrm>
              <a:off x="8144752" y="1243863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36371B6-A5D7-794A-8C6C-BB8F9C830DCB}"/>
                </a:ext>
              </a:extLst>
            </p:cNvPr>
            <p:cNvSpPr/>
            <p:nvPr/>
          </p:nvSpPr>
          <p:spPr>
            <a:xfrm>
              <a:off x="8144752" y="2922331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3A5885-78B7-9A46-BF49-4AF726A583D2}"/>
                </a:ext>
              </a:extLst>
            </p:cNvPr>
            <p:cNvSpPr/>
            <p:nvPr/>
          </p:nvSpPr>
          <p:spPr>
            <a:xfrm>
              <a:off x="8144752" y="3542883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29CAA5F4-B307-E747-8315-1495A0EE32A0}"/>
              </a:ext>
            </a:extLst>
          </p:cNvPr>
          <p:cNvGrpSpPr/>
          <p:nvPr/>
        </p:nvGrpSpPr>
        <p:grpSpPr>
          <a:xfrm>
            <a:off x="9510175" y="1192937"/>
            <a:ext cx="365760" cy="2833518"/>
            <a:chOff x="9510175" y="1192937"/>
            <a:chExt cx="365760" cy="2833518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F748D56-FB5F-304E-929A-42ABCC4B36A9}"/>
                </a:ext>
              </a:extLst>
            </p:cNvPr>
            <p:cNvSpPr/>
            <p:nvPr/>
          </p:nvSpPr>
          <p:spPr>
            <a:xfrm>
              <a:off x="9510175" y="3530668"/>
              <a:ext cx="365760" cy="457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3BEA7E8-732B-BC46-8D87-208D04EFD9FC}"/>
                </a:ext>
              </a:extLst>
            </p:cNvPr>
            <p:cNvSpPr/>
            <p:nvPr/>
          </p:nvSpPr>
          <p:spPr>
            <a:xfrm>
              <a:off x="9510175" y="2834474"/>
              <a:ext cx="365760" cy="457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5C766A7-4654-5A4D-B5EB-42ED9D965FC2}"/>
                </a:ext>
              </a:extLst>
            </p:cNvPr>
            <p:cNvSpPr/>
            <p:nvPr/>
          </p:nvSpPr>
          <p:spPr>
            <a:xfrm>
              <a:off x="9510175" y="2645044"/>
              <a:ext cx="365760" cy="1920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EFD2681-CCB8-B347-B1C0-52E2A402CAE0}"/>
                </a:ext>
              </a:extLst>
            </p:cNvPr>
            <p:cNvSpPr/>
            <p:nvPr/>
          </p:nvSpPr>
          <p:spPr>
            <a:xfrm>
              <a:off x="9510175" y="2912198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EC3382A-BEAA-FD4D-9865-613D7623F933}"/>
                </a:ext>
              </a:extLst>
            </p:cNvPr>
            <p:cNvSpPr/>
            <p:nvPr/>
          </p:nvSpPr>
          <p:spPr>
            <a:xfrm>
              <a:off x="9510175" y="3569255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A858FB4-C144-B34D-ACD3-D3741D39A118}"/>
                </a:ext>
              </a:extLst>
            </p:cNvPr>
            <p:cNvSpPr/>
            <p:nvPr/>
          </p:nvSpPr>
          <p:spPr>
            <a:xfrm>
              <a:off x="9510175" y="1192937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29F95F0A-D0B9-C642-B3E2-093D8ED1A100}"/>
                </a:ext>
              </a:extLst>
            </p:cNvPr>
            <p:cNvSpPr/>
            <p:nvPr/>
          </p:nvSpPr>
          <p:spPr>
            <a:xfrm>
              <a:off x="9510175" y="2875622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B95BD55-29CD-7942-8030-869281C53182}"/>
                </a:ext>
              </a:extLst>
            </p:cNvPr>
            <p:cNvSpPr/>
            <p:nvPr/>
          </p:nvSpPr>
          <p:spPr>
            <a:xfrm>
              <a:off x="9510175" y="3490324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503D1FA-94F9-104D-95A6-4A2D2CC17DE9}"/>
              </a:ext>
            </a:extLst>
          </p:cNvPr>
          <p:cNvCxnSpPr>
            <a:cxnSpLocks/>
          </p:cNvCxnSpPr>
          <p:nvPr/>
        </p:nvCxnSpPr>
        <p:spPr>
          <a:xfrm flipV="1">
            <a:off x="3810000" y="4024176"/>
            <a:ext cx="7086600" cy="2903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399C53B-D18E-9548-8794-CF61F9FE6AA3}"/>
              </a:ext>
            </a:extLst>
          </p:cNvPr>
          <p:cNvCxnSpPr>
            <a:cxnSpLocks/>
          </p:cNvCxnSpPr>
          <p:nvPr/>
        </p:nvCxnSpPr>
        <p:spPr>
          <a:xfrm flipV="1">
            <a:off x="3771900" y="1135967"/>
            <a:ext cx="7124700" cy="3943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7AEA9A52-70E9-E743-B236-9E812219B970}"/>
              </a:ext>
            </a:extLst>
          </p:cNvPr>
          <p:cNvSpPr txBox="1"/>
          <p:nvPr/>
        </p:nvSpPr>
        <p:spPr>
          <a:xfrm>
            <a:off x="3367630" y="2392429"/>
            <a:ext cx="51857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sz="1600" dirty="0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5nm</a:t>
            </a:r>
          </a:p>
          <a:p>
            <a:pPr algn="r"/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WiSN</a:t>
            </a:r>
            <a:endParaRPr lang="en-US" sz="16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FD47247F-31B1-874B-87AD-CE4D862B01A9}"/>
              </a:ext>
            </a:extLst>
          </p:cNvPr>
          <p:cNvGrpSpPr/>
          <p:nvPr/>
        </p:nvGrpSpPr>
        <p:grpSpPr>
          <a:xfrm>
            <a:off x="3886200" y="1134459"/>
            <a:ext cx="594770" cy="2890479"/>
            <a:chOff x="3886200" y="1134459"/>
            <a:chExt cx="594770" cy="289047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AA59B15-8394-5D42-BBA6-ADEFD57179BF}"/>
                </a:ext>
              </a:extLst>
            </p:cNvPr>
            <p:cNvSpPr/>
            <p:nvPr/>
          </p:nvSpPr>
          <p:spPr>
            <a:xfrm>
              <a:off x="4115210" y="2585104"/>
              <a:ext cx="365760" cy="9144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8476DD6-FBF7-DC4E-A8C1-49B096583099}"/>
                </a:ext>
              </a:extLst>
            </p:cNvPr>
            <p:cNvSpPr/>
            <p:nvPr/>
          </p:nvSpPr>
          <p:spPr>
            <a:xfrm>
              <a:off x="4115210" y="2678052"/>
              <a:ext cx="365760" cy="23774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C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8E5C301-8BB5-CA4B-BC1A-8870C2580523}"/>
                </a:ext>
              </a:extLst>
            </p:cNvPr>
            <p:cNvSpPr/>
            <p:nvPr/>
          </p:nvSpPr>
          <p:spPr>
            <a:xfrm>
              <a:off x="4115210" y="2952372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4F3C5F-17B2-C649-ADAE-761A03273111}"/>
                </a:ext>
              </a:extLst>
            </p:cNvPr>
            <p:cNvSpPr/>
            <p:nvPr/>
          </p:nvSpPr>
          <p:spPr>
            <a:xfrm>
              <a:off x="4115210" y="3567738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39B6EA3-8B66-B348-9DBB-1873C887EE17}"/>
                </a:ext>
              </a:extLst>
            </p:cNvPr>
            <p:cNvSpPr/>
            <p:nvPr/>
          </p:nvSpPr>
          <p:spPr>
            <a:xfrm>
              <a:off x="4115210" y="1134459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BA3FB4E-A063-4349-8EDE-0F58B478134C}"/>
                </a:ext>
              </a:extLst>
            </p:cNvPr>
            <p:cNvSpPr/>
            <p:nvPr/>
          </p:nvSpPr>
          <p:spPr>
            <a:xfrm>
              <a:off x="4115210" y="2915796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11AF13D-F162-8245-B3D1-E9427980158E}"/>
                </a:ext>
              </a:extLst>
            </p:cNvPr>
            <p:cNvSpPr/>
            <p:nvPr/>
          </p:nvSpPr>
          <p:spPr>
            <a:xfrm>
              <a:off x="4115210" y="3532659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E4A4E822-B3F3-4B40-94C9-5D16D2EBB001}"/>
                </a:ext>
              </a:extLst>
            </p:cNvPr>
            <p:cNvCxnSpPr>
              <a:cxnSpLocks/>
              <a:endCxn id="5" idx="1"/>
            </p:cNvCxnSpPr>
            <p:nvPr/>
          </p:nvCxnSpPr>
          <p:spPr>
            <a:xfrm flipV="1">
              <a:off x="3886200" y="2630824"/>
              <a:ext cx="229010" cy="6319"/>
            </a:xfrm>
            <a:prstGeom prst="straightConnector1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0E908BF0-34C3-CA47-95BB-2F83C6ABDF2A}"/>
              </a:ext>
            </a:extLst>
          </p:cNvPr>
          <p:cNvSpPr txBox="1"/>
          <p:nvPr/>
        </p:nvSpPr>
        <p:spPr>
          <a:xfrm>
            <a:off x="6134306" y="2693312"/>
            <a:ext cx="51857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</a:t>
            </a:r>
            <a:r>
              <a:rPr lang="en-US" sz="1600" baseline="-250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endParaRPr lang="en-US" sz="1600" baseline="-250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49A9352-B820-A642-98C8-2B881581B443}"/>
              </a:ext>
            </a:extLst>
          </p:cNvPr>
          <p:cNvGrpSpPr/>
          <p:nvPr/>
        </p:nvGrpSpPr>
        <p:grpSpPr>
          <a:xfrm>
            <a:off x="6783860" y="1238598"/>
            <a:ext cx="365760" cy="2789354"/>
            <a:chOff x="6783860" y="1238598"/>
            <a:chExt cx="365760" cy="278935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37D45C1-4C71-1849-8AA8-26260B803366}"/>
                </a:ext>
              </a:extLst>
            </p:cNvPr>
            <p:cNvSpPr/>
            <p:nvPr/>
          </p:nvSpPr>
          <p:spPr>
            <a:xfrm>
              <a:off x="6783860" y="2690705"/>
              <a:ext cx="365760" cy="2377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87ED725-73BD-114A-9B50-0E0B4E19E520}"/>
                </a:ext>
              </a:extLst>
            </p:cNvPr>
            <p:cNvSpPr/>
            <p:nvPr/>
          </p:nvSpPr>
          <p:spPr>
            <a:xfrm>
              <a:off x="6783860" y="2955386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B6B24C0-B3BB-804E-9803-17B90BF323A3}"/>
                </a:ext>
              </a:extLst>
            </p:cNvPr>
            <p:cNvSpPr/>
            <p:nvPr/>
          </p:nvSpPr>
          <p:spPr>
            <a:xfrm>
              <a:off x="6783860" y="3570752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F90DE5B-EFBF-014F-ACD0-D23F6FB84378}"/>
                </a:ext>
              </a:extLst>
            </p:cNvPr>
            <p:cNvSpPr/>
            <p:nvPr/>
          </p:nvSpPr>
          <p:spPr>
            <a:xfrm>
              <a:off x="6783860" y="1238598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3C726DC-53D1-084E-A126-F532D1999056}"/>
                </a:ext>
              </a:extLst>
            </p:cNvPr>
            <p:cNvSpPr/>
            <p:nvPr/>
          </p:nvSpPr>
          <p:spPr>
            <a:xfrm>
              <a:off x="6783860" y="2918810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CFB7A68-9FA0-514C-9C29-1BC75EEB4370}"/>
                </a:ext>
              </a:extLst>
            </p:cNvPr>
            <p:cNvSpPr/>
            <p:nvPr/>
          </p:nvSpPr>
          <p:spPr>
            <a:xfrm>
              <a:off x="6783860" y="3535673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9FC20B37-25EC-B44D-BCB9-B6E67E487132}"/>
              </a:ext>
            </a:extLst>
          </p:cNvPr>
          <p:cNvCxnSpPr>
            <a:cxnSpLocks/>
            <a:stCxn id="63" idx="3"/>
            <a:endCxn id="21" idx="1"/>
          </p:cNvCxnSpPr>
          <p:nvPr/>
        </p:nvCxnSpPr>
        <p:spPr>
          <a:xfrm flipV="1">
            <a:off x="6652876" y="2809577"/>
            <a:ext cx="130984" cy="6846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7488D3B8-044E-C342-9865-66267BFE2B43}"/>
              </a:ext>
            </a:extLst>
          </p:cNvPr>
          <p:cNvSpPr txBox="1"/>
          <p:nvPr/>
        </p:nvSpPr>
        <p:spPr>
          <a:xfrm>
            <a:off x="8747766" y="2655755"/>
            <a:ext cx="548634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2.5nm </a:t>
            </a:r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WiSN</a:t>
            </a:r>
            <a:endParaRPr lang="en-US" sz="16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45C331C-6B89-DD4B-9DB0-CBB379D287EF}"/>
              </a:ext>
            </a:extLst>
          </p:cNvPr>
          <p:cNvCxnSpPr>
            <a:cxnSpLocks/>
            <a:stCxn id="69" idx="1"/>
            <a:endCxn id="14" idx="3"/>
          </p:cNvCxnSpPr>
          <p:nvPr/>
        </p:nvCxnSpPr>
        <p:spPr>
          <a:xfrm flipH="1" flipV="1">
            <a:off x="8510512" y="2900578"/>
            <a:ext cx="237254" cy="1399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BBF5B44C-31FE-344D-8911-8939F3320F14}"/>
              </a:ext>
            </a:extLst>
          </p:cNvPr>
          <p:cNvSpPr txBox="1"/>
          <p:nvPr/>
        </p:nvSpPr>
        <p:spPr>
          <a:xfrm>
            <a:off x="10043166" y="3319721"/>
            <a:ext cx="548634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2.5nm </a:t>
            </a:r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WiSN</a:t>
            </a:r>
            <a:endParaRPr lang="en-US" sz="16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8C4F5CB5-D72D-2845-8A1A-41B1EEB17BAA}"/>
              </a:ext>
            </a:extLst>
          </p:cNvPr>
          <p:cNvCxnSpPr>
            <a:cxnSpLocks/>
            <a:stCxn id="75" idx="1"/>
          </p:cNvCxnSpPr>
          <p:nvPr/>
        </p:nvCxnSpPr>
        <p:spPr>
          <a:xfrm flipH="1" flipV="1">
            <a:off x="9875935" y="3560050"/>
            <a:ext cx="167231" cy="5893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FD6632D1-1985-9C4E-B9C0-86C338F9F408}"/>
              </a:ext>
            </a:extLst>
          </p:cNvPr>
          <p:cNvCxnSpPr>
            <a:cxnSpLocks/>
          </p:cNvCxnSpPr>
          <p:nvPr/>
        </p:nvCxnSpPr>
        <p:spPr>
          <a:xfrm>
            <a:off x="4818415" y="2691012"/>
            <a:ext cx="4249385" cy="21895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DD56FFDD-41FC-0143-84D2-3B804099AA86}"/>
              </a:ext>
            </a:extLst>
          </p:cNvPr>
          <p:cNvCxnSpPr>
            <a:cxnSpLocks/>
          </p:cNvCxnSpPr>
          <p:nvPr/>
        </p:nvCxnSpPr>
        <p:spPr>
          <a:xfrm>
            <a:off x="5024927" y="1233000"/>
            <a:ext cx="5871673" cy="2184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DC7A6DC1-C767-4C44-9F88-E18AFC8B774C}"/>
              </a:ext>
            </a:extLst>
          </p:cNvPr>
          <p:cNvSpPr txBox="1"/>
          <p:nvPr/>
        </p:nvSpPr>
        <p:spPr>
          <a:xfrm>
            <a:off x="8374454" y="6032464"/>
            <a:ext cx="2080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*: 1</a:t>
            </a:r>
            <a:r>
              <a:rPr lang="en-US" sz="1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order estimate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90FEE-90E2-4F00-8657-7BCAD949D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WL/BL Physical Electrical and Ru 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2B715-778A-4243-B7AD-221C14186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19200"/>
            <a:ext cx="10363200" cy="1676400"/>
          </a:xfrm>
        </p:spPr>
        <p:txBody>
          <a:bodyPr/>
          <a:lstStyle/>
          <a:p>
            <a:r>
              <a:rPr lang="en-US" sz="2000" dirty="0"/>
              <a:t>Data used is based on the best IMEC Ru data with 420°C FGA</a:t>
            </a:r>
          </a:p>
          <a:p>
            <a:pPr lvl="1"/>
            <a:r>
              <a:rPr lang="en-US" sz="2000" dirty="0"/>
              <a:t>ALD/CVD for semi-damascene and some early (limited) work with </a:t>
            </a:r>
            <a:r>
              <a:rPr lang="en-US" sz="2000" dirty="0" err="1"/>
              <a:t>Anelva</a:t>
            </a:r>
            <a:r>
              <a:rPr lang="en-US" sz="2000" dirty="0"/>
              <a:t> PVD;</a:t>
            </a:r>
          </a:p>
          <a:p>
            <a:pPr lvl="1"/>
            <a:r>
              <a:rPr lang="en-US" sz="2000" dirty="0"/>
              <a:t>Preliminary assessment of grain size vs thickness [no grain size modulation </a:t>
            </a:r>
            <a:r>
              <a:rPr lang="en-US" sz="2000" dirty="0" err="1"/>
              <a:t>semengation</a:t>
            </a:r>
            <a:r>
              <a:rPr lang="en-US" sz="2000" dirty="0"/>
              <a:t>]</a:t>
            </a:r>
          </a:p>
          <a:p>
            <a:r>
              <a:rPr lang="en-US" sz="2000" dirty="0"/>
              <a:t>Next </a:t>
            </a:r>
            <a:r>
              <a:rPr lang="en-US" sz="2000"/>
              <a:t>meeting with </a:t>
            </a:r>
            <a:r>
              <a:rPr lang="en-US" sz="2000" dirty="0"/>
              <a:t>CR (team Mauro) in WW29 on Ru PVD and etch process learning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FAE15E-65CE-4CF4-9BBC-1C1CC0260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59487"/>
              </p:ext>
            </p:extLst>
          </p:nvPr>
        </p:nvGraphicFramePr>
        <p:xfrm>
          <a:off x="4800600" y="2895600"/>
          <a:ext cx="6907696" cy="2251710"/>
        </p:xfrm>
        <a:graphic>
          <a:graphicData uri="http://schemas.openxmlformats.org/drawingml/2006/table">
            <a:tbl>
              <a:tblPr/>
              <a:tblGrid>
                <a:gridCol w="1726096">
                  <a:extLst>
                    <a:ext uri="{9D8B030D-6E8A-4147-A177-3AD203B41FA5}">
                      <a16:colId xmlns:a16="http://schemas.microsoft.com/office/drawing/2014/main" val="171242763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336729412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845976128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688886216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449412415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4458018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Feature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S26 WL0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 WL0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P1242 WL0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231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Width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1532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Height 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229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WL/BL length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137.22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108.54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5901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Metal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</a:t>
                      </a: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359249"/>
                  </a:ext>
                </a:extLst>
              </a:tr>
              <a:tr h="34765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Resistivity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/cell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16.87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13.34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559755"/>
                  </a:ext>
                </a:extLst>
              </a:tr>
              <a:tr h="4136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/µm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229.63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503.58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503.58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380.96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287624"/>
                  </a:ext>
                </a:extLst>
              </a:tr>
              <a:tr h="4796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Ω·cm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21.15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21.15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410202"/>
                  </a:ext>
                </a:extLst>
              </a:tr>
              <a:tr h="568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WL/BL Resistance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KΩ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38.09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69.10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54.66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7785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82B846-3FA8-3046-9B89-DD9EA846A4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987445"/>
              </p:ext>
            </p:extLst>
          </p:nvPr>
        </p:nvGraphicFramePr>
        <p:xfrm>
          <a:off x="1066800" y="2895600"/>
          <a:ext cx="3660008" cy="3295650"/>
        </p:xfrm>
        <a:graphic>
          <a:graphicData uri="http://schemas.openxmlformats.org/drawingml/2006/table">
            <a:tbl>
              <a:tblPr/>
              <a:tblGrid>
                <a:gridCol w="722114">
                  <a:extLst>
                    <a:ext uri="{9D8B030D-6E8A-4147-A177-3AD203B41FA5}">
                      <a16:colId xmlns:a16="http://schemas.microsoft.com/office/drawing/2014/main" val="2365652527"/>
                    </a:ext>
                  </a:extLst>
                </a:gridCol>
                <a:gridCol w="1181897">
                  <a:extLst>
                    <a:ext uri="{9D8B030D-6E8A-4147-A177-3AD203B41FA5}">
                      <a16:colId xmlns:a16="http://schemas.microsoft.com/office/drawing/2014/main" val="897568605"/>
                    </a:ext>
                  </a:extLst>
                </a:gridCol>
                <a:gridCol w="847866">
                  <a:extLst>
                    <a:ext uri="{9D8B030D-6E8A-4147-A177-3AD203B41FA5}">
                      <a16:colId xmlns:a16="http://schemas.microsoft.com/office/drawing/2014/main" val="904708562"/>
                    </a:ext>
                  </a:extLst>
                </a:gridCol>
                <a:gridCol w="908131">
                  <a:extLst>
                    <a:ext uri="{9D8B030D-6E8A-4147-A177-3AD203B41FA5}">
                      <a16:colId xmlns:a16="http://schemas.microsoft.com/office/drawing/2014/main" val="3005317043"/>
                    </a:ext>
                  </a:extLst>
                </a:gridCol>
              </a:tblGrid>
              <a:tr h="9019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 Subtractive Etch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614406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 (nm)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Height (nm)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[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/µm]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[µ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Ω·cm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172513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82935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761776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634813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924748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207892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19.80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31297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586702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962535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266668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538657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782332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442105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657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146739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90b7a245-a7c3-4504-88b2-cf85318e6b78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251</TotalTime>
  <Words>276</Words>
  <Application>Microsoft Macintosh PowerPoint</Application>
  <PresentationFormat>Widescreen</PresentationFormat>
  <Paragraphs>142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blank</vt:lpstr>
      <vt:lpstr>Ideas for Operating Current Reduction</vt:lpstr>
      <vt:lpstr>WL/BL Physical Electrical and Ru Current Status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7</cp:revision>
  <dcterms:created xsi:type="dcterms:W3CDTF">2020-07-01T02:56:40Z</dcterms:created>
  <dcterms:modified xsi:type="dcterms:W3CDTF">2020-07-01T07:08:36Z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