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5" r:id="rId2"/>
    <p:sldId id="296" r:id="rId3"/>
    <p:sldId id="298" r:id="rId4"/>
    <p:sldId id="299" r:id="rId5"/>
    <p:sldId id="300" r:id="rId6"/>
    <p:sldId id="303" r:id="rId7"/>
    <p:sldId id="304" r:id="rId8"/>
    <p:sldId id="305" r:id="rId9"/>
    <p:sldId id="306" r:id="rId10"/>
    <p:sldId id="302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32"/>
      </p:cViewPr>
      <p:guideLst>
        <p:guide orient="horz" pos="17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CD vs Resistivity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'Resistivity vs CD'!$C$56:$C$59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'Resistivity vs CD'!$D$56:$D$59</c:f>
              <c:numCache>
                <c:formatCode>0.00</c:formatCode>
                <c:ptCount val="4"/>
                <c:pt idx="0">
                  <c:v>26.400000000000002</c:v>
                </c:pt>
                <c:pt idx="1">
                  <c:v>18.432000000000002</c:v>
                </c:pt>
                <c:pt idx="2">
                  <c:v>17.472000000000001</c:v>
                </c:pt>
                <c:pt idx="3">
                  <c:v>16.896000000000001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E9-4FC2-969E-0A02F90F726E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'Resistivity vs CD'!$C$56:$C$59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'Resistivity vs CD'!$E$56:$E$59</c:f>
              <c:numCache>
                <c:formatCode>General</c:formatCode>
                <c:ptCount val="4"/>
                <c:pt idx="0">
                  <c:v>19.8</c:v>
                </c:pt>
                <c:pt idx="1">
                  <c:v>16.848000000000003</c:v>
                </c:pt>
                <c:pt idx="2">
                  <c:v>15.624000000000001</c:v>
                </c:pt>
                <c:pt idx="3">
                  <c:v>14.976000000000001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E9-4FC2-969E-0A02F90F726E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'Resistivity vs CD'!$C$56:$C$59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'Resistivity vs CD'!$F$56:$F$59</c:f>
              <c:numCache>
                <c:formatCode>General</c:formatCode>
                <c:ptCount val="4"/>
                <c:pt idx="0">
                  <c:v>15</c:v>
                </c:pt>
                <c:pt idx="1">
                  <c:v>12.24</c:v>
                </c:pt>
                <c:pt idx="2">
                  <c:v>10.08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E9-4FC2-969E-0A02F90F7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0534112"/>
        <c:axId val="740532144"/>
      </c:lineChart>
      <c:catAx>
        <c:axId val="74053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532144"/>
        <c:crosses val="autoZero"/>
        <c:auto val="1"/>
        <c:lblAlgn val="ctr"/>
        <c:lblOffset val="100"/>
        <c:noMultiLvlLbl val="0"/>
      </c:catAx>
      <c:valAx>
        <c:axId val="74053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534112"/>
        <c:crosses val="autoZero"/>
        <c:crossBetween val="between"/>
      </c:valAx>
      <c:spPr>
        <a:noFill/>
        <a:ln w="2540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A368B-D5CB-402F-8A7A-46A8DE8339A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13DE-8583-432B-A305-5E4718E2D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9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13DE-8583-432B-A305-5E4718E2DB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13DE-8583-432B-A305-5E4718E2DB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0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80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60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51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365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identia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47133" y="1225551"/>
            <a:ext cx="11256433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9245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40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8161" fontAlgn="t"/>
            <a:r>
              <a:rPr lang="en-US" sz="1454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1-Assumption 2-Symptom 3-Speculation with limited data 4-Segmentation 5-ID’d 6-Containment deployed 7-Root cause validated</a:t>
            </a:r>
            <a:endParaRPr lang="en-US" sz="1454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8161" fontAlgn="t"/>
            <a:r>
              <a:rPr lang="en-US" sz="1454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1-Showstopper 1.5-High Risk/No Data 2-High Risk 2.5-No Data 3-Med Risk 4-Low risk 5-cert.ç</a:t>
            </a:r>
            <a:endParaRPr lang="en-US" sz="1454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1108161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pPr algn="r" defTabSz="1108161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rgbClr val="0066FF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8161"/>
            <a:endParaRPr lang="en-US" sz="2643">
              <a:solidFill>
                <a:srgbClr val="FFFFFF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6844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788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98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2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96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4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5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1108161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 defTabSz="1108161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rgbClr val="000000"/>
              </a:solidFill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108161"/>
            <a:r>
              <a:rPr lang="en-US" sz="1454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NSG Advanced Pathfinding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defTabSz="1108161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2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7AB4-60F4-4DF7-A03B-4996271D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266D-45CD-471D-89DB-6D6EF4FE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40" y="1788623"/>
            <a:ext cx="1953324" cy="38002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Teardown S15 (2 Deck)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62C74-1229-463F-9831-79060D092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785" y="1523036"/>
            <a:ext cx="6638215" cy="48347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7BD855-9D85-4198-BB22-007F24D11CF6}"/>
              </a:ext>
            </a:extLst>
          </p:cNvPr>
          <p:cNvCxnSpPr/>
          <p:nvPr/>
        </p:nvCxnSpPr>
        <p:spPr>
          <a:xfrm>
            <a:off x="5347252" y="3577637"/>
            <a:ext cx="5665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5B2A16-61A3-447E-82A7-149F5C515FBB}"/>
              </a:ext>
            </a:extLst>
          </p:cNvPr>
          <p:cNvCxnSpPr>
            <a:cxnSpLocks/>
          </p:cNvCxnSpPr>
          <p:nvPr/>
        </p:nvCxnSpPr>
        <p:spPr>
          <a:xfrm>
            <a:off x="5347252" y="3690280"/>
            <a:ext cx="566531" cy="245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D05251-F237-4BBB-A0AE-3A1E5A71C27D}"/>
              </a:ext>
            </a:extLst>
          </p:cNvPr>
          <p:cNvCxnSpPr>
            <a:cxnSpLocks/>
          </p:cNvCxnSpPr>
          <p:nvPr/>
        </p:nvCxnSpPr>
        <p:spPr>
          <a:xfrm>
            <a:off x="5337313" y="3627333"/>
            <a:ext cx="566531" cy="109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9C3D6-1DBE-4BCC-9666-A113DB485005}"/>
              </a:ext>
            </a:extLst>
          </p:cNvPr>
          <p:cNvSpPr/>
          <p:nvPr/>
        </p:nvSpPr>
        <p:spPr>
          <a:xfrm>
            <a:off x="4274977" y="3473444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Stack Metal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557BC7-4BE5-4FB0-B3C0-297987737F40}"/>
              </a:ext>
            </a:extLst>
          </p:cNvPr>
          <p:cNvSpPr/>
          <p:nvPr/>
        </p:nvSpPr>
        <p:spPr>
          <a:xfrm>
            <a:off x="4329699" y="3088722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Single Metal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DDC4D9-8DF7-4E7B-BF21-840FDDA9C1A2}"/>
              </a:ext>
            </a:extLst>
          </p:cNvPr>
          <p:cNvCxnSpPr>
            <a:cxnSpLocks/>
          </p:cNvCxnSpPr>
          <p:nvPr/>
        </p:nvCxnSpPr>
        <p:spPr>
          <a:xfrm>
            <a:off x="5423479" y="3283855"/>
            <a:ext cx="480365" cy="162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5EAD1D-18EB-4832-AC28-A7435F939FA4}"/>
              </a:ext>
            </a:extLst>
          </p:cNvPr>
          <p:cNvCxnSpPr>
            <a:cxnSpLocks/>
          </p:cNvCxnSpPr>
          <p:nvPr/>
        </p:nvCxnSpPr>
        <p:spPr>
          <a:xfrm>
            <a:off x="5226380" y="3356743"/>
            <a:ext cx="677464" cy="698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EB1E475-056A-4F5C-917D-3742771E2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2" y="2182691"/>
            <a:ext cx="3913325" cy="274946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485432-B734-47A2-BDED-B8817865863C}"/>
              </a:ext>
            </a:extLst>
          </p:cNvPr>
          <p:cNvCxnSpPr>
            <a:cxnSpLocks/>
          </p:cNvCxnSpPr>
          <p:nvPr/>
        </p:nvCxnSpPr>
        <p:spPr>
          <a:xfrm flipH="1" flipV="1">
            <a:off x="4027018" y="3557424"/>
            <a:ext cx="289386" cy="4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D25EAE-38FD-4C57-8182-2446B82E3E74}"/>
              </a:ext>
            </a:extLst>
          </p:cNvPr>
          <p:cNvCxnSpPr>
            <a:cxnSpLocks/>
          </p:cNvCxnSpPr>
          <p:nvPr/>
        </p:nvCxnSpPr>
        <p:spPr>
          <a:xfrm flipH="1" flipV="1">
            <a:off x="4027020" y="2712933"/>
            <a:ext cx="435977" cy="3757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3303ED-7F6D-4375-830D-CBF882F1836C}"/>
              </a:ext>
            </a:extLst>
          </p:cNvPr>
          <p:cNvSpPr txBox="1">
            <a:spLocks/>
          </p:cNvSpPr>
          <p:nvPr/>
        </p:nvSpPr>
        <p:spPr bwMode="auto">
          <a:xfrm>
            <a:off x="7779587" y="1125936"/>
            <a:ext cx="1953324" cy="3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kern="0" dirty="0"/>
              <a:t>Schematic  (4 Deck)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3EF51DD-663C-4D83-AE90-2B52DBEA498D}"/>
              </a:ext>
            </a:extLst>
          </p:cNvPr>
          <p:cNvSpPr txBox="1">
            <a:spLocks/>
          </p:cNvSpPr>
          <p:nvPr/>
        </p:nvSpPr>
        <p:spPr bwMode="auto">
          <a:xfrm>
            <a:off x="482061" y="17064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r>
              <a:rPr lang="en-US" kern="0" dirty="0"/>
              <a:t>Array WL BL Metals</a:t>
            </a:r>
          </a:p>
        </p:txBody>
      </p:sp>
    </p:spTree>
    <p:extLst>
      <p:ext uri="{BB962C8B-B14F-4D97-AF65-F5344CB8AC3E}">
        <p14:creationId xmlns:p14="http://schemas.microsoft.com/office/powerpoint/2010/main" val="273719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716C-09D1-4EDC-BD77-9E843A8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Work on PVD Ru</a:t>
            </a:r>
          </a:p>
        </p:txBody>
      </p:sp>
      <p:pic>
        <p:nvPicPr>
          <p:cNvPr id="3074" name="Picture 4" descr="image001">
            <a:extLst>
              <a:ext uri="{FF2B5EF4-FFF2-40B4-BE49-F238E27FC236}">
                <a16:creationId xmlns:a16="http://schemas.microsoft.com/office/drawing/2014/main" id="{98943EBD-3123-4C71-A607-49C3D733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7" y="1364836"/>
            <a:ext cx="5829374" cy="450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20E585-368F-4CAC-8E17-E6A14EFF5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386" y="1750925"/>
            <a:ext cx="6681614" cy="37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2116-A83A-4FF0-951B-33E2D04B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5BCC-DF19-4349-B447-F65C83678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F8655-16F2-4959-B1BB-6968CA8C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2"/>
            <a:ext cx="12192000" cy="684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0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EAA4-AC43-4221-AF04-B7F0CA03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Low Resistance WL BL 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C951-379F-4A05-9858-1E4E761A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6" y="1620078"/>
            <a:ext cx="11131825" cy="4104862"/>
          </a:xfrm>
        </p:spPr>
        <p:txBody>
          <a:bodyPr/>
          <a:lstStyle/>
          <a:p>
            <a:r>
              <a:rPr lang="en-US" sz="3200" dirty="0"/>
              <a:t>Assess POR Line Resistance (R</a:t>
            </a:r>
            <a:r>
              <a:rPr lang="en-US" sz="1800" dirty="0"/>
              <a:t>L</a:t>
            </a:r>
            <a:r>
              <a:rPr lang="en-US" sz="3200" dirty="0"/>
              <a:t>) P1241, P1242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from R</a:t>
            </a:r>
            <a:r>
              <a:rPr lang="en-US" sz="2000" dirty="0"/>
              <a:t>L</a:t>
            </a:r>
            <a:r>
              <a:rPr lang="en-US" sz="3200" dirty="0"/>
              <a:t> and BL dimensions, extract </a:t>
            </a:r>
            <a:r>
              <a:rPr lang="en-US" sz="3200" dirty="0">
                <a:latin typeface="Symbol" panose="05050102010706020507" pitchFamily="18" charset="2"/>
              </a:rPr>
              <a:t>r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Benchmark alternative materials (</a:t>
            </a:r>
            <a:r>
              <a:rPr lang="en-US" sz="3200" dirty="0">
                <a:latin typeface="Symbol" panose="05050102010706020507" pitchFamily="18" charset="2"/>
              </a:rPr>
              <a:t>r </a:t>
            </a:r>
            <a:r>
              <a:rPr lang="en-US" sz="3200" dirty="0"/>
              <a:t>vs CD, AR) for potential scaling/energy benefits </a:t>
            </a:r>
          </a:p>
        </p:txBody>
      </p:sp>
    </p:spTree>
    <p:extLst>
      <p:ext uri="{BB962C8B-B14F-4D97-AF65-F5344CB8AC3E}">
        <p14:creationId xmlns:p14="http://schemas.microsoft.com/office/powerpoint/2010/main" val="106789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0FEE-90E2-4F00-8657-7BCAD949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DTS (from Sachin)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FAE15E-65CE-4CF4-9BBC-1C1CC0260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05316"/>
              </p:ext>
            </p:extLst>
          </p:nvPr>
        </p:nvGraphicFramePr>
        <p:xfrm>
          <a:off x="636104" y="1133061"/>
          <a:ext cx="10641495" cy="5143753"/>
        </p:xfrm>
        <a:graphic>
          <a:graphicData uri="http://schemas.openxmlformats.org/drawingml/2006/table">
            <a:tbl>
              <a:tblPr/>
              <a:tblGrid>
                <a:gridCol w="1977356">
                  <a:extLst>
                    <a:ext uri="{9D8B030D-6E8A-4147-A177-3AD203B41FA5}">
                      <a16:colId xmlns:a16="http://schemas.microsoft.com/office/drawing/2014/main" val="1712427631"/>
                    </a:ext>
                  </a:extLst>
                </a:gridCol>
                <a:gridCol w="1041507">
                  <a:extLst>
                    <a:ext uri="{9D8B030D-6E8A-4147-A177-3AD203B41FA5}">
                      <a16:colId xmlns:a16="http://schemas.microsoft.com/office/drawing/2014/main" val="2336729412"/>
                    </a:ext>
                  </a:extLst>
                </a:gridCol>
                <a:gridCol w="1162263">
                  <a:extLst>
                    <a:ext uri="{9D8B030D-6E8A-4147-A177-3AD203B41FA5}">
                      <a16:colId xmlns:a16="http://schemas.microsoft.com/office/drawing/2014/main" val="845976128"/>
                    </a:ext>
                  </a:extLst>
                </a:gridCol>
                <a:gridCol w="1026415">
                  <a:extLst>
                    <a:ext uri="{9D8B030D-6E8A-4147-A177-3AD203B41FA5}">
                      <a16:colId xmlns:a16="http://schemas.microsoft.com/office/drawing/2014/main" val="3263991484"/>
                    </a:ext>
                  </a:extLst>
                </a:gridCol>
                <a:gridCol w="1343394">
                  <a:extLst>
                    <a:ext uri="{9D8B030D-6E8A-4147-A177-3AD203B41FA5}">
                      <a16:colId xmlns:a16="http://schemas.microsoft.com/office/drawing/2014/main" val="1096825656"/>
                    </a:ext>
                  </a:extLst>
                </a:gridCol>
                <a:gridCol w="1358489">
                  <a:extLst>
                    <a:ext uri="{9D8B030D-6E8A-4147-A177-3AD203B41FA5}">
                      <a16:colId xmlns:a16="http://schemas.microsoft.com/office/drawing/2014/main" val="1847290817"/>
                    </a:ext>
                  </a:extLst>
                </a:gridCol>
                <a:gridCol w="1418866">
                  <a:extLst>
                    <a:ext uri="{9D8B030D-6E8A-4147-A177-3AD203B41FA5}">
                      <a16:colId xmlns:a16="http://schemas.microsoft.com/office/drawing/2014/main" val="3260698016"/>
                    </a:ext>
                  </a:extLst>
                </a:gridCol>
                <a:gridCol w="1313205">
                  <a:extLst>
                    <a:ext uri="{9D8B030D-6E8A-4147-A177-3AD203B41FA5}">
                      <a16:colId xmlns:a16="http://schemas.microsoft.com/office/drawing/2014/main" val="1255133971"/>
                    </a:ext>
                  </a:extLst>
                </a:gridCol>
              </a:tblGrid>
              <a:tr h="308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 BL Metals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913058"/>
                  </a:ext>
                </a:extLst>
              </a:tr>
              <a:tr h="45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S26 WL0 (single)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S26 BL (stack)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P1241 (WL0 single)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P1241 (BL stack)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P1242 (WL0 single)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P1242 (BL stack)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31526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Width W (nm)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153218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 H (nm)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229484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111668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X-section Area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214562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Pitch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60267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Lenth L for 4K cells (nm)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590141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(cell)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559755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line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ohm/micron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87624"/>
                  </a:ext>
                </a:extLst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Resistivity calc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uohm.cm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10202"/>
                  </a:ext>
                </a:extLst>
              </a:tr>
              <a:tr h="308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 for Length with 4K cells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78501"/>
                  </a:ext>
                </a:extLst>
              </a:tr>
              <a:tr h="3084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635716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Capacitance/cell/side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46601"/>
                  </a:ext>
                </a:extLst>
              </a:tr>
              <a:tr h="298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Capacitance/line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aF/um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691.36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402134"/>
                  </a:ext>
                </a:extLst>
              </a:tr>
              <a:tr h="45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Capacitance for 4K cells line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59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53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3E67-48D7-415D-8545-280B650F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18" y="143005"/>
            <a:ext cx="5039139" cy="838200"/>
          </a:xfrm>
        </p:spPr>
        <p:txBody>
          <a:bodyPr/>
          <a:lstStyle/>
          <a:p>
            <a:pPr algn="l"/>
            <a:r>
              <a:rPr lang="en-US" dirty="0"/>
              <a:t>Ru vs W POR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664D82-4CC8-41F9-B3E7-C92EAC75A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98289"/>
              </p:ext>
            </p:extLst>
          </p:nvPr>
        </p:nvGraphicFramePr>
        <p:xfrm>
          <a:off x="378593" y="1220249"/>
          <a:ext cx="5399132" cy="4071603"/>
        </p:xfrm>
        <a:graphic>
          <a:graphicData uri="http://schemas.openxmlformats.org/drawingml/2006/table">
            <a:tbl>
              <a:tblPr/>
              <a:tblGrid>
                <a:gridCol w="551636">
                  <a:extLst>
                    <a:ext uri="{9D8B030D-6E8A-4147-A177-3AD203B41FA5}">
                      <a16:colId xmlns:a16="http://schemas.microsoft.com/office/drawing/2014/main" val="2365652527"/>
                    </a:ext>
                  </a:extLst>
                </a:gridCol>
                <a:gridCol w="902872">
                  <a:extLst>
                    <a:ext uri="{9D8B030D-6E8A-4147-A177-3AD203B41FA5}">
                      <a16:colId xmlns:a16="http://schemas.microsoft.com/office/drawing/2014/main" val="897568605"/>
                    </a:ext>
                  </a:extLst>
                </a:gridCol>
                <a:gridCol w="1017986">
                  <a:extLst>
                    <a:ext uri="{9D8B030D-6E8A-4147-A177-3AD203B41FA5}">
                      <a16:colId xmlns:a16="http://schemas.microsoft.com/office/drawing/2014/main" val="925430491"/>
                    </a:ext>
                  </a:extLst>
                </a:gridCol>
                <a:gridCol w="1463319">
                  <a:extLst>
                    <a:ext uri="{9D8B030D-6E8A-4147-A177-3AD203B41FA5}">
                      <a16:colId xmlns:a16="http://schemas.microsoft.com/office/drawing/2014/main" val="904708562"/>
                    </a:ext>
                  </a:extLst>
                </a:gridCol>
                <a:gridCol w="1463319">
                  <a:extLst>
                    <a:ext uri="{9D8B030D-6E8A-4147-A177-3AD203B41FA5}">
                      <a16:colId xmlns:a16="http://schemas.microsoft.com/office/drawing/2014/main" val="3005317043"/>
                    </a:ext>
                  </a:extLst>
                </a:gridCol>
              </a:tblGrid>
              <a:tr h="3307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 Subtractive Etch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614406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 (nm)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 (nm)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R (ohm/micron)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Resistivity (uohm.cm)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72513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82935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761776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34813"/>
                  </a:ext>
                </a:extLst>
              </a:tr>
              <a:tr h="26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924748"/>
                  </a:ext>
                </a:extLst>
              </a:tr>
              <a:tr h="26113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207892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31297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86702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962535"/>
                  </a:ext>
                </a:extLst>
              </a:tr>
              <a:tr h="26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266668"/>
                  </a:ext>
                </a:extLst>
              </a:tr>
              <a:tr h="26113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538657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782332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442105"/>
                  </a:ext>
                </a:extLst>
              </a:tr>
              <a:tr h="26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65757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BB72B49-049C-43ED-AA60-8F7B9EB95699}"/>
              </a:ext>
            </a:extLst>
          </p:cNvPr>
          <p:cNvGrpSpPr/>
          <p:nvPr/>
        </p:nvGrpSpPr>
        <p:grpSpPr>
          <a:xfrm>
            <a:off x="6762957" y="195959"/>
            <a:ext cx="4886325" cy="3035300"/>
            <a:chOff x="6762957" y="195959"/>
            <a:chExt cx="4886325" cy="30353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81023A1-1FD9-4513-B511-AC388734B1E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24235572"/>
                </p:ext>
              </p:extLst>
            </p:nvPr>
          </p:nvGraphicFramePr>
          <p:xfrm>
            <a:off x="6762957" y="195959"/>
            <a:ext cx="4886325" cy="3035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559068-3253-4F99-9CC2-F6486440F26B}"/>
                </a:ext>
              </a:extLst>
            </p:cNvPr>
            <p:cNvSpPr/>
            <p:nvPr/>
          </p:nvSpPr>
          <p:spPr>
            <a:xfrm>
              <a:off x="7230862" y="704206"/>
              <a:ext cx="8761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</a:rPr>
                <a:t>H: 24 nm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F79E51-D299-491B-9CE2-44BB1CC68B56}"/>
                </a:ext>
              </a:extLst>
            </p:cNvPr>
            <p:cNvSpPr/>
            <p:nvPr/>
          </p:nvSpPr>
          <p:spPr>
            <a:xfrm>
              <a:off x="7177815" y="1201451"/>
              <a:ext cx="8761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H: 36 nm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284262-F860-4D0C-B70D-87E14082F106}"/>
                </a:ext>
              </a:extLst>
            </p:cNvPr>
            <p:cNvSpPr/>
            <p:nvPr/>
          </p:nvSpPr>
          <p:spPr>
            <a:xfrm>
              <a:off x="7327824" y="1802986"/>
              <a:ext cx="8761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</a:rPr>
                <a:t>H: 60 nm</a:t>
              </a: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4F5B86A1-2A94-4354-A15E-9A7652971717}"/>
                </a:ext>
              </a:extLst>
            </p:cNvPr>
            <p:cNvSpPr/>
            <p:nvPr/>
          </p:nvSpPr>
          <p:spPr>
            <a:xfrm>
              <a:off x="9780105" y="1220250"/>
              <a:ext cx="198782" cy="181816"/>
            </a:xfrm>
            <a:prstGeom prst="star5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78BFDB-F661-41BD-BCC0-7DA31C1E1FC0}"/>
                </a:ext>
              </a:extLst>
            </p:cNvPr>
            <p:cNvSpPr/>
            <p:nvPr/>
          </p:nvSpPr>
          <p:spPr>
            <a:xfrm>
              <a:off x="9923470" y="1034159"/>
              <a:ext cx="12348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Symbol" panose="05050102010706020507" pitchFamily="18" charset="2"/>
                </a:rPr>
                <a:t>r</a:t>
              </a:r>
              <a:r>
                <a:rPr lang="en-US" sz="1200" b="1" dirty="0"/>
                <a:t>: 21.5 [30nm]</a:t>
              </a:r>
            </a:p>
            <a:p>
              <a:r>
                <a:rPr lang="en-US" sz="1200" b="1" dirty="0"/>
                <a:t>[p1241]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A73B79F-6335-44F4-9F95-AF08E83D1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319" y="3555795"/>
            <a:ext cx="4207708" cy="3399947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566C3E5-7A59-4B8D-93B8-719C8EFF0D9E}"/>
              </a:ext>
            </a:extLst>
          </p:cNvPr>
          <p:cNvSpPr/>
          <p:nvPr/>
        </p:nvSpPr>
        <p:spPr>
          <a:xfrm>
            <a:off x="8968410" y="5204945"/>
            <a:ext cx="198782" cy="181816"/>
          </a:xfrm>
          <a:prstGeom prst="star5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BA1978-214A-4713-A3F8-9A867E0F4F0D}"/>
              </a:ext>
            </a:extLst>
          </p:cNvPr>
          <p:cNvSpPr/>
          <p:nvPr/>
        </p:nvSpPr>
        <p:spPr>
          <a:xfrm>
            <a:off x="9067801" y="4834188"/>
            <a:ext cx="2288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R: 503 ohm/um[30nm]</a:t>
            </a:r>
          </a:p>
          <a:p>
            <a:r>
              <a:rPr lang="en-US" sz="1200" b="1" dirty="0"/>
              <a:t>[p1241]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B9C751-CBD2-4CA2-BA0A-461B7B89AEC3}"/>
              </a:ext>
            </a:extLst>
          </p:cNvPr>
          <p:cNvSpPr/>
          <p:nvPr/>
        </p:nvSpPr>
        <p:spPr>
          <a:xfrm>
            <a:off x="9067801" y="3115060"/>
            <a:ext cx="1234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CD [nm]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C1DD76-4BD8-48F8-81B1-32BC06A64050}"/>
              </a:ext>
            </a:extLst>
          </p:cNvPr>
          <p:cNvSpPr/>
          <p:nvPr/>
        </p:nvSpPr>
        <p:spPr>
          <a:xfrm rot="16200000">
            <a:off x="5935345" y="1699180"/>
            <a:ext cx="1234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Symbol" panose="05050102010706020507" pitchFamily="18" charset="2"/>
              </a:rPr>
              <a:t>r</a:t>
            </a:r>
            <a:r>
              <a:rPr lang="en-US" sz="1200" b="1" dirty="0"/>
              <a:t> [uohm.cm]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241FD6-8BD8-4E4A-A1B5-8CAFA084B683}"/>
              </a:ext>
            </a:extLst>
          </p:cNvPr>
          <p:cNvSpPr/>
          <p:nvPr/>
        </p:nvSpPr>
        <p:spPr>
          <a:xfrm>
            <a:off x="382022" y="5641862"/>
            <a:ext cx="6096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CD 14nm and H 24 closest to matching DTS =&gt; Potential for ~ 17% capacitance reduction @ H 25nm</a:t>
            </a:r>
          </a:p>
        </p:txBody>
      </p:sp>
    </p:spTree>
    <p:extLst>
      <p:ext uri="{BB962C8B-B14F-4D97-AF65-F5344CB8AC3E}">
        <p14:creationId xmlns:p14="http://schemas.microsoft.com/office/powerpoint/2010/main" val="381525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456F-CA3D-42CF-9553-0F4F9E8C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Ru Work @ IMEC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E5596-0DD7-4A60-B305-D8268459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070112"/>
            <a:ext cx="11698356" cy="5251173"/>
          </a:xfrm>
        </p:spPr>
        <p:txBody>
          <a:bodyPr/>
          <a:lstStyle/>
          <a:p>
            <a:r>
              <a:rPr lang="en-US" sz="2800" dirty="0"/>
              <a:t>Best IMEC Ru data suggest potential line capacitance reduction of ~17%</a:t>
            </a:r>
          </a:p>
          <a:p>
            <a:r>
              <a:rPr lang="en-US" sz="2800" dirty="0"/>
              <a:t>IMEC mainly focused on ALD/CVD for semi-damascene</a:t>
            </a:r>
          </a:p>
          <a:p>
            <a:pPr lvl="1"/>
            <a:r>
              <a:rPr lang="en-US" sz="2400" dirty="0"/>
              <a:t>Early (limited) work on PVD; </a:t>
            </a:r>
            <a:r>
              <a:rPr lang="en-US" sz="2400" dirty="0" err="1"/>
              <a:t>Anelva</a:t>
            </a:r>
            <a:r>
              <a:rPr lang="en-US" sz="2400" dirty="0"/>
              <a:t> tool</a:t>
            </a:r>
          </a:p>
          <a:p>
            <a:pPr lvl="1"/>
            <a:r>
              <a:rPr lang="en-US" sz="2400" dirty="0"/>
              <a:t>Blanket films </a:t>
            </a:r>
            <a:r>
              <a:rPr lang="en-US" sz="2400" dirty="0" err="1"/>
              <a:t>Rsh</a:t>
            </a:r>
            <a:r>
              <a:rPr lang="en-US" sz="2400" dirty="0"/>
              <a:t> vs thickness</a:t>
            </a:r>
          </a:p>
          <a:p>
            <a:pPr lvl="1"/>
            <a:r>
              <a:rPr lang="en-US" sz="2400" dirty="0"/>
              <a:t>Preliminary assessment of grain size vs thickness [no grain size modulation </a:t>
            </a:r>
            <a:r>
              <a:rPr lang="en-US" sz="2400" dirty="0" err="1"/>
              <a:t>expts</a:t>
            </a:r>
            <a:r>
              <a:rPr lang="en-US" sz="2400" dirty="0"/>
              <a:t>]</a:t>
            </a:r>
          </a:p>
          <a:p>
            <a:r>
              <a:rPr lang="en-US" sz="2800" dirty="0"/>
              <a:t>Note: Most of IMEC work subjected to w/ 420C FG anneal</a:t>
            </a:r>
          </a:p>
          <a:p>
            <a:pPr lvl="1"/>
            <a:endParaRPr lang="en-US" sz="2800" dirty="0"/>
          </a:p>
          <a:p>
            <a:r>
              <a:rPr lang="en-US" sz="2800" u="sng" dirty="0"/>
              <a:t>Follow-up AR’s:</a:t>
            </a:r>
          </a:p>
          <a:p>
            <a:pPr lvl="1"/>
            <a:r>
              <a:rPr lang="en-US" sz="2000" dirty="0"/>
              <a:t>Assess line capacitance/reduction reduction based on 1242 DTS</a:t>
            </a:r>
          </a:p>
          <a:p>
            <a:pPr lvl="1"/>
            <a:r>
              <a:rPr lang="en-US" sz="2000" dirty="0"/>
              <a:t>Assess Electromigration of Ru (vs W)</a:t>
            </a:r>
          </a:p>
          <a:p>
            <a:pPr lvl="1"/>
            <a:r>
              <a:rPr lang="en-US" sz="2000" dirty="0"/>
              <a:t>Work on proposal (Max) for RTD Process Modules to start internal project</a:t>
            </a:r>
          </a:p>
          <a:p>
            <a:pPr lvl="2"/>
            <a:r>
              <a:rPr lang="en-US" sz="2000" dirty="0"/>
              <a:t>Engage vendors and/or IMEC on Custom Work </a:t>
            </a:r>
            <a:r>
              <a:rPr lang="en-US" sz="2000" dirty="0" err="1"/>
              <a:t>etc</a:t>
            </a:r>
            <a:r>
              <a:rPr lang="en-US" sz="2000" dirty="0"/>
              <a:t>?</a:t>
            </a: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980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6EC4-2FCD-4016-A506-82254DC7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DTS Capacitance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496F4-D3B1-4F22-96C9-24AF8B7E4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06" y="1871842"/>
            <a:ext cx="5812301" cy="40121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CE2E6E-D0E1-4D41-AA69-DF96819E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3" y="1252318"/>
            <a:ext cx="6102626" cy="5251173"/>
          </a:xfrm>
        </p:spPr>
        <p:txBody>
          <a:bodyPr/>
          <a:lstStyle/>
          <a:p>
            <a:r>
              <a:rPr lang="en-US" sz="2800" dirty="0"/>
              <a:t>Line Capacitance known for S26</a:t>
            </a:r>
          </a:p>
          <a:p>
            <a:r>
              <a:rPr lang="en-US" sz="2800" dirty="0"/>
              <a:t>S26 </a:t>
            </a:r>
            <a:r>
              <a:rPr lang="en-US" sz="2800" dirty="0">
                <a:sym typeface="Wingdings" panose="05000000000000000000" pitchFamily="2" charset="2"/>
              </a:rPr>
              <a:t> ATF Capacitance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Si data available for line cap vs W height at 40nm Pitch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Based on this and known W height, Pitch changes, ATF capacitance estimated for DTS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WIP: </a:t>
            </a:r>
          </a:p>
          <a:p>
            <a:pPr lvl="2"/>
            <a:r>
              <a:rPr lang="en-US" sz="1515" dirty="0">
                <a:sym typeface="Wingdings" panose="05000000000000000000" pitchFamily="2" charset="2"/>
              </a:rPr>
              <a:t>Addressing concerns about data of Cap vs W thickness</a:t>
            </a:r>
          </a:p>
          <a:p>
            <a:pPr lvl="2"/>
            <a:r>
              <a:rPr lang="en-US" sz="1515" dirty="0">
                <a:sym typeface="Wingdings" panose="05000000000000000000" pitchFamily="2" charset="2"/>
              </a:rPr>
              <a:t>Use more recent / normalized experimental data</a:t>
            </a:r>
          </a:p>
          <a:p>
            <a:pPr lvl="2"/>
            <a:r>
              <a:rPr lang="en-US" sz="1515" dirty="0">
                <a:sym typeface="Wingdings" panose="05000000000000000000" pitchFamily="2" charset="2"/>
              </a:rPr>
              <a:t>Develop TCAD based assessment of Cap vs Line P/H </a:t>
            </a:r>
            <a:endParaRPr lang="en-US" sz="2315" dirty="0">
              <a:sym typeface="Wingdings" panose="05000000000000000000" pitchFamily="2" charset="2"/>
            </a:endParaRPr>
          </a:p>
          <a:p>
            <a:r>
              <a:rPr lang="en-US" sz="2800" dirty="0"/>
              <a:t>ATF </a:t>
            </a:r>
            <a:r>
              <a:rPr lang="en-US" sz="2800" dirty="0">
                <a:sym typeface="Wingdings" panose="05000000000000000000" pitchFamily="2" charset="2"/>
              </a:rPr>
              <a:t> BWF Capacitance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Use calibrated TCAD and estimate of effective K to extrapolate line capacitance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TCAD based BWL Capacitance vs Metal Height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54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6EC4-2FCD-4016-A506-82254DC7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80183"/>
          </a:xfrm>
        </p:spPr>
        <p:txBody>
          <a:bodyPr/>
          <a:lstStyle/>
          <a:p>
            <a:r>
              <a:rPr lang="en-US" dirty="0"/>
              <a:t>Ratio Math Based Capacitance Estimate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7BA932-55E2-410A-A027-027FEA13CCBF}"/>
              </a:ext>
            </a:extLst>
          </p:cNvPr>
          <p:cNvGrpSpPr/>
          <p:nvPr/>
        </p:nvGrpSpPr>
        <p:grpSpPr>
          <a:xfrm>
            <a:off x="2932043" y="762001"/>
            <a:ext cx="8984975" cy="2507974"/>
            <a:chOff x="1133061" y="990600"/>
            <a:chExt cx="10756140" cy="32077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3E650D-CAB1-490D-BF67-562341DDB776}"/>
                </a:ext>
              </a:extLst>
            </p:cNvPr>
            <p:cNvSpPr/>
            <p:nvPr/>
          </p:nvSpPr>
          <p:spPr>
            <a:xfrm>
              <a:off x="1133061" y="1554533"/>
              <a:ext cx="665922" cy="26438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W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A51464-12F7-41C3-84D9-6895D885C92D}"/>
                </a:ext>
              </a:extLst>
            </p:cNvPr>
            <p:cNvSpPr/>
            <p:nvPr/>
          </p:nvSpPr>
          <p:spPr>
            <a:xfrm>
              <a:off x="2776331" y="1554533"/>
              <a:ext cx="665922" cy="26438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W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7703A8-939D-4C7F-9201-720F46C4F08F}"/>
                </a:ext>
              </a:extLst>
            </p:cNvPr>
            <p:cNvSpPr/>
            <p:nvPr/>
          </p:nvSpPr>
          <p:spPr>
            <a:xfrm>
              <a:off x="1818862" y="1554532"/>
              <a:ext cx="139146" cy="264380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2DB243-A82E-44E1-BC81-A684A600732A}"/>
                </a:ext>
              </a:extLst>
            </p:cNvPr>
            <p:cNvSpPr/>
            <p:nvPr/>
          </p:nvSpPr>
          <p:spPr>
            <a:xfrm>
              <a:off x="2637185" y="1554532"/>
              <a:ext cx="139146" cy="264380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B44DE5-21F6-4EDA-8541-5B7A872DD61D}"/>
                </a:ext>
              </a:extLst>
            </p:cNvPr>
            <p:cNvSpPr/>
            <p:nvPr/>
          </p:nvSpPr>
          <p:spPr>
            <a:xfrm>
              <a:off x="1953038" y="1554532"/>
              <a:ext cx="684147" cy="264380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AA184B9-7068-4EEA-B49E-CC86CD086916}"/>
                </a:ext>
              </a:extLst>
            </p:cNvPr>
            <p:cNvCxnSpPr/>
            <p:nvPr/>
          </p:nvCxnSpPr>
          <p:spPr>
            <a:xfrm>
              <a:off x="1818862" y="1352438"/>
              <a:ext cx="9574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043581A-C22A-4407-9296-FD2037C5870A}"/>
                </a:ext>
              </a:extLst>
            </p:cNvPr>
            <p:cNvCxnSpPr/>
            <p:nvPr/>
          </p:nvCxnSpPr>
          <p:spPr>
            <a:xfrm>
              <a:off x="1798983" y="1133777"/>
              <a:ext cx="0" cy="5764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19DAF7-41E5-437C-885D-FB09B9D12919}"/>
                </a:ext>
              </a:extLst>
            </p:cNvPr>
            <p:cNvCxnSpPr/>
            <p:nvPr/>
          </p:nvCxnSpPr>
          <p:spPr>
            <a:xfrm>
              <a:off x="2779645" y="1137090"/>
              <a:ext cx="0" cy="5764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64568F-2296-4364-B0E6-C00F5548F028}"/>
                </a:ext>
              </a:extLst>
            </p:cNvPr>
            <p:cNvSpPr txBox="1"/>
            <p:nvPr/>
          </p:nvSpPr>
          <p:spPr>
            <a:xfrm>
              <a:off x="1842102" y="1000534"/>
              <a:ext cx="875880" cy="368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19.5nm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5186490-CB41-49DF-AA3B-77CCF2086067}"/>
                </a:ext>
              </a:extLst>
            </p:cNvPr>
            <p:cNvCxnSpPr/>
            <p:nvPr/>
          </p:nvCxnSpPr>
          <p:spPr>
            <a:xfrm>
              <a:off x="3637721" y="1554532"/>
              <a:ext cx="0" cy="26438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165073-3D75-42C8-A21D-7C13F84E3DD2}"/>
                </a:ext>
              </a:extLst>
            </p:cNvPr>
            <p:cNvSpPr txBox="1"/>
            <p:nvPr/>
          </p:nvSpPr>
          <p:spPr>
            <a:xfrm>
              <a:off x="3617972" y="2547655"/>
              <a:ext cx="713031" cy="368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30nm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7EB72-E8BB-40D0-9049-0CCA6DDB3587}"/>
                </a:ext>
              </a:extLst>
            </p:cNvPr>
            <p:cNvSpPr/>
            <p:nvPr/>
          </p:nvSpPr>
          <p:spPr>
            <a:xfrm>
              <a:off x="5290930" y="1554533"/>
              <a:ext cx="665922" cy="26438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W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4A3659-F5BE-4082-A259-51881F89E8DD}"/>
                </a:ext>
              </a:extLst>
            </p:cNvPr>
            <p:cNvSpPr/>
            <p:nvPr/>
          </p:nvSpPr>
          <p:spPr>
            <a:xfrm>
              <a:off x="6649273" y="1547910"/>
              <a:ext cx="665922" cy="26438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W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FCBA4D-12BE-4776-8EA5-F584F1C75DAB}"/>
                </a:ext>
              </a:extLst>
            </p:cNvPr>
            <p:cNvSpPr/>
            <p:nvPr/>
          </p:nvSpPr>
          <p:spPr>
            <a:xfrm>
              <a:off x="5976730" y="1554532"/>
              <a:ext cx="97683" cy="264380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C3EF81-5892-47C0-84DF-D8A5C431D3DE}"/>
                </a:ext>
              </a:extLst>
            </p:cNvPr>
            <p:cNvSpPr/>
            <p:nvPr/>
          </p:nvSpPr>
          <p:spPr>
            <a:xfrm>
              <a:off x="6559833" y="1547909"/>
              <a:ext cx="89439" cy="264380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A4E10C-1CC9-4618-B407-5FB41E35D17D}"/>
                </a:ext>
              </a:extLst>
            </p:cNvPr>
            <p:cNvSpPr/>
            <p:nvPr/>
          </p:nvSpPr>
          <p:spPr>
            <a:xfrm>
              <a:off x="6052675" y="1554532"/>
              <a:ext cx="507153" cy="264380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7F1A5BC-66A8-4798-956A-CEA4F96ADBB3}"/>
                </a:ext>
              </a:extLst>
            </p:cNvPr>
            <p:cNvCxnSpPr>
              <a:cxnSpLocks/>
            </p:cNvCxnSpPr>
            <p:nvPr/>
          </p:nvCxnSpPr>
          <p:spPr>
            <a:xfrm>
              <a:off x="5976731" y="1352438"/>
              <a:ext cx="6924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5149053-B35A-47D4-84B7-A2F88354B8DB}"/>
                </a:ext>
              </a:extLst>
            </p:cNvPr>
            <p:cNvCxnSpPr/>
            <p:nvPr/>
          </p:nvCxnSpPr>
          <p:spPr>
            <a:xfrm>
              <a:off x="5956852" y="1133777"/>
              <a:ext cx="0" cy="5764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DEE7FB-6166-4BBC-A10C-33E3EDCE68AD}"/>
                </a:ext>
              </a:extLst>
            </p:cNvPr>
            <p:cNvCxnSpPr/>
            <p:nvPr/>
          </p:nvCxnSpPr>
          <p:spPr>
            <a:xfrm>
              <a:off x="6669151" y="1133777"/>
              <a:ext cx="0" cy="5764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DA4D23-E2CB-4A36-8474-3261EEE5D50F}"/>
                </a:ext>
              </a:extLst>
            </p:cNvPr>
            <p:cNvSpPr txBox="1"/>
            <p:nvPr/>
          </p:nvSpPr>
          <p:spPr>
            <a:xfrm>
              <a:off x="5839286" y="990600"/>
              <a:ext cx="875880" cy="368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12.5nm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1E7DF9A-2756-4919-A5BF-7C7DA9367B9E}"/>
                </a:ext>
              </a:extLst>
            </p:cNvPr>
            <p:cNvCxnSpPr/>
            <p:nvPr/>
          </p:nvCxnSpPr>
          <p:spPr>
            <a:xfrm>
              <a:off x="7527234" y="1554532"/>
              <a:ext cx="0" cy="26438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134252-762F-4B12-AF78-E3F39BB179E1}"/>
                </a:ext>
              </a:extLst>
            </p:cNvPr>
            <p:cNvSpPr txBox="1"/>
            <p:nvPr/>
          </p:nvSpPr>
          <p:spPr>
            <a:xfrm>
              <a:off x="7520608" y="2691770"/>
              <a:ext cx="713031" cy="368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30nm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8297B33A-3820-433F-AAF8-2BE1B6FBEC33}"/>
                </a:ext>
              </a:extLst>
            </p:cNvPr>
            <p:cNvSpPr/>
            <p:nvPr/>
          </p:nvSpPr>
          <p:spPr>
            <a:xfrm>
              <a:off x="4197895" y="3274003"/>
              <a:ext cx="563219" cy="2484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21A825-8265-4770-8910-79FA9F01161E}"/>
                </a:ext>
              </a:extLst>
            </p:cNvPr>
            <p:cNvSpPr/>
            <p:nvPr/>
          </p:nvSpPr>
          <p:spPr>
            <a:xfrm>
              <a:off x="8892209" y="2147661"/>
              <a:ext cx="665922" cy="20506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Ru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0524F7-F719-48D8-A76B-0D0185DB2E2F}"/>
                </a:ext>
              </a:extLst>
            </p:cNvPr>
            <p:cNvSpPr/>
            <p:nvPr/>
          </p:nvSpPr>
          <p:spPr>
            <a:xfrm>
              <a:off x="10250552" y="2142524"/>
              <a:ext cx="665922" cy="20506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Ru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4E98541-9302-4E90-9F44-B8646D7B873B}"/>
                </a:ext>
              </a:extLst>
            </p:cNvPr>
            <p:cNvSpPr/>
            <p:nvPr/>
          </p:nvSpPr>
          <p:spPr>
            <a:xfrm>
              <a:off x="9578010" y="2147661"/>
              <a:ext cx="69318" cy="20506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1DFA49-BAAB-4D46-B905-6C1063A1B4DB}"/>
                </a:ext>
              </a:extLst>
            </p:cNvPr>
            <p:cNvSpPr/>
            <p:nvPr/>
          </p:nvSpPr>
          <p:spPr>
            <a:xfrm>
              <a:off x="10161112" y="2142523"/>
              <a:ext cx="89439" cy="20506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53EB3E-FD72-4BA9-8C83-383BA0995E62}"/>
                </a:ext>
              </a:extLst>
            </p:cNvPr>
            <p:cNvSpPr/>
            <p:nvPr/>
          </p:nvSpPr>
          <p:spPr>
            <a:xfrm>
              <a:off x="9653954" y="2147661"/>
              <a:ext cx="507153" cy="205067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540604B-E468-4F08-82E1-5EEDA020600C}"/>
                </a:ext>
              </a:extLst>
            </p:cNvPr>
            <p:cNvCxnSpPr>
              <a:cxnSpLocks/>
            </p:cNvCxnSpPr>
            <p:nvPr/>
          </p:nvCxnSpPr>
          <p:spPr>
            <a:xfrm>
              <a:off x="9578010" y="1990906"/>
              <a:ext cx="6924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39E3355-0B9A-4364-95D9-70C1897EB064}"/>
                </a:ext>
              </a:extLst>
            </p:cNvPr>
            <p:cNvCxnSpPr/>
            <p:nvPr/>
          </p:nvCxnSpPr>
          <p:spPr>
            <a:xfrm>
              <a:off x="9558131" y="1821301"/>
              <a:ext cx="0" cy="4471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6912E8-AFD3-4712-8A72-D920C14CCDC3}"/>
                </a:ext>
              </a:extLst>
            </p:cNvPr>
            <p:cNvCxnSpPr/>
            <p:nvPr/>
          </p:nvCxnSpPr>
          <p:spPr>
            <a:xfrm>
              <a:off x="10270430" y="1821301"/>
              <a:ext cx="0" cy="4471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0CF73D-6697-4A14-AC56-99B32ADCA480}"/>
                </a:ext>
              </a:extLst>
            </p:cNvPr>
            <p:cNvSpPr txBox="1"/>
            <p:nvPr/>
          </p:nvSpPr>
          <p:spPr>
            <a:xfrm>
              <a:off x="9440565" y="1630733"/>
              <a:ext cx="875880" cy="368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12.5nm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1F5D32F-B4D6-42CE-AC7E-898F031A1DF1}"/>
                </a:ext>
              </a:extLst>
            </p:cNvPr>
            <p:cNvCxnSpPr/>
            <p:nvPr/>
          </p:nvCxnSpPr>
          <p:spPr>
            <a:xfrm>
              <a:off x="11128513" y="2147661"/>
              <a:ext cx="0" cy="205067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DC79C1-D834-4EE2-ADD1-5683E08A2203}"/>
                </a:ext>
              </a:extLst>
            </p:cNvPr>
            <p:cNvSpPr txBox="1"/>
            <p:nvPr/>
          </p:nvSpPr>
          <p:spPr>
            <a:xfrm>
              <a:off x="11121887" y="3029763"/>
              <a:ext cx="767314" cy="368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25 nm</a:t>
              </a: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4675A674-CC0F-489A-BAD8-FBBC01DB2704}"/>
                </a:ext>
              </a:extLst>
            </p:cNvPr>
            <p:cNvSpPr/>
            <p:nvPr/>
          </p:nvSpPr>
          <p:spPr>
            <a:xfrm>
              <a:off x="7938320" y="3274002"/>
              <a:ext cx="563219" cy="2484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A059A64-B9DE-4FCB-A325-831E68E0E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30914"/>
              </p:ext>
            </p:extLst>
          </p:nvPr>
        </p:nvGraphicFramePr>
        <p:xfrm>
          <a:off x="5824103" y="3781835"/>
          <a:ext cx="6055692" cy="2697854"/>
        </p:xfrm>
        <a:graphic>
          <a:graphicData uri="http://schemas.openxmlformats.org/drawingml/2006/table">
            <a:tbl>
              <a:tblPr/>
              <a:tblGrid>
                <a:gridCol w="1437180">
                  <a:extLst>
                    <a:ext uri="{9D8B030D-6E8A-4147-A177-3AD203B41FA5}">
                      <a16:colId xmlns:a16="http://schemas.microsoft.com/office/drawing/2014/main" val="1568107681"/>
                    </a:ext>
                  </a:extLst>
                </a:gridCol>
                <a:gridCol w="976725">
                  <a:extLst>
                    <a:ext uri="{9D8B030D-6E8A-4147-A177-3AD203B41FA5}">
                      <a16:colId xmlns:a16="http://schemas.microsoft.com/office/drawing/2014/main" val="3658139255"/>
                    </a:ext>
                  </a:extLst>
                </a:gridCol>
                <a:gridCol w="1283695">
                  <a:extLst>
                    <a:ext uri="{9D8B030D-6E8A-4147-A177-3AD203B41FA5}">
                      <a16:colId xmlns:a16="http://schemas.microsoft.com/office/drawing/2014/main" val="2508335677"/>
                    </a:ext>
                  </a:extLst>
                </a:gridCol>
                <a:gridCol w="1116257">
                  <a:extLst>
                    <a:ext uri="{9D8B030D-6E8A-4147-A177-3AD203B41FA5}">
                      <a16:colId xmlns:a16="http://schemas.microsoft.com/office/drawing/2014/main" val="317982949"/>
                    </a:ext>
                  </a:extLst>
                </a:gridCol>
                <a:gridCol w="1241835">
                  <a:extLst>
                    <a:ext uri="{9D8B030D-6E8A-4147-A177-3AD203B41FA5}">
                      <a16:colId xmlns:a16="http://schemas.microsoft.com/office/drawing/2014/main" val="134089469"/>
                    </a:ext>
                  </a:extLst>
                </a:gridCol>
              </a:tblGrid>
              <a:tr h="20651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P1241 (W)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P1242 (W)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P1242 (Ru)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461757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CD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32363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Height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131878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Pitch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487497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Space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825840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Keff Space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186503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/ Cell / Side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89616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/ 4K Cells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56295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/ 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aF/um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876265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342692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vs 1241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739662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09997"/>
                  </a:ext>
                </a:extLst>
              </a:tr>
              <a:tr h="20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vs 1242 (W)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498258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359D513-C99A-4709-830C-A418165CE06A}"/>
              </a:ext>
            </a:extLst>
          </p:cNvPr>
          <p:cNvSpPr txBox="1"/>
          <p:nvPr/>
        </p:nvSpPr>
        <p:spPr>
          <a:xfrm>
            <a:off x="3264672" y="327138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P1241 (W)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CB9711-58F7-4703-A29B-D87B106296B0}"/>
              </a:ext>
            </a:extLst>
          </p:cNvPr>
          <p:cNvSpPr txBox="1"/>
          <p:nvPr/>
        </p:nvSpPr>
        <p:spPr>
          <a:xfrm>
            <a:off x="6724443" y="331107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P1242 (W)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DE2989-8EAF-478C-9098-E03391CA18B4}"/>
              </a:ext>
            </a:extLst>
          </p:cNvPr>
          <p:cNvSpPr txBox="1"/>
          <p:nvPr/>
        </p:nvSpPr>
        <p:spPr>
          <a:xfrm>
            <a:off x="9691661" y="327138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P1242 (Ru)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C7B4F94-6E2A-4072-85F6-D31D03F13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9" y="4177731"/>
            <a:ext cx="5588295" cy="2248789"/>
          </a:xfrm>
        </p:spPr>
        <p:txBody>
          <a:bodyPr/>
          <a:lstStyle/>
          <a:p>
            <a:r>
              <a:rPr lang="en-US" sz="1800" dirty="0"/>
              <a:t>P1241 (W) </a:t>
            </a:r>
            <a:r>
              <a:rPr lang="en-US" sz="1800" dirty="0">
                <a:sym typeface="Wingdings" panose="05000000000000000000" pitchFamily="2" charset="2"/>
              </a:rPr>
              <a:t> P1242 (W) </a:t>
            </a:r>
            <a:r>
              <a:rPr lang="en-US" sz="1800" dirty="0"/>
              <a:t>Line Cap/Cell </a:t>
            </a:r>
            <a:r>
              <a:rPr lang="en-US" sz="1800" dirty="0" err="1"/>
              <a:t>inc</a:t>
            </a:r>
            <a:r>
              <a:rPr lang="en-US" sz="1800" dirty="0"/>
              <a:t> ~23%</a:t>
            </a:r>
          </a:p>
          <a:p>
            <a:r>
              <a:rPr lang="en-US" sz="1800" dirty="0"/>
              <a:t>P1242 (W) </a:t>
            </a:r>
            <a:r>
              <a:rPr lang="en-US" sz="1800" dirty="0">
                <a:sym typeface="Wingdings" panose="05000000000000000000" pitchFamily="2" charset="2"/>
              </a:rPr>
              <a:t> P1242 (Ru) </a:t>
            </a:r>
            <a:r>
              <a:rPr lang="en-US" sz="1800" dirty="0"/>
              <a:t>Line Cap/Cell </a:t>
            </a:r>
            <a:r>
              <a:rPr lang="en-US" sz="1800" dirty="0" err="1"/>
              <a:t>dec</a:t>
            </a:r>
            <a:r>
              <a:rPr lang="en-US" sz="1800" dirty="0"/>
              <a:t> ~17%</a:t>
            </a:r>
          </a:p>
          <a:p>
            <a:r>
              <a:rPr lang="en-US" sz="1800" dirty="0"/>
              <a:t>P1241 (W) </a:t>
            </a:r>
            <a:r>
              <a:rPr lang="en-US" sz="1800" dirty="0">
                <a:sym typeface="Wingdings" panose="05000000000000000000" pitchFamily="2" charset="2"/>
              </a:rPr>
              <a:t> P1242 (Ru) Line Cap/Cell </a:t>
            </a:r>
            <a:r>
              <a:rPr lang="en-US" sz="1800" dirty="0" err="1">
                <a:sym typeface="Wingdings" panose="05000000000000000000" pitchFamily="2" charset="2"/>
              </a:rPr>
              <a:t>inc</a:t>
            </a:r>
            <a:r>
              <a:rPr lang="en-US" sz="1800" dirty="0">
                <a:sym typeface="Wingdings" panose="05000000000000000000" pitchFamily="2" charset="2"/>
              </a:rPr>
              <a:t> ~3%</a:t>
            </a:r>
          </a:p>
          <a:p>
            <a:r>
              <a:rPr lang="en-US" sz="1800" dirty="0">
                <a:sym typeface="Wingdings" panose="05000000000000000000" pitchFamily="2" charset="2"/>
              </a:rPr>
              <a:t>These rough estimates to be updated with TCAD calibrated to </a:t>
            </a:r>
            <a:r>
              <a:rPr lang="en-US" sz="1800" dirty="0" err="1">
                <a:sym typeface="Wingdings" panose="05000000000000000000" pitchFamily="2" charset="2"/>
              </a:rPr>
              <a:t>expt</a:t>
            </a:r>
            <a:r>
              <a:rPr lang="en-US" sz="1800" dirty="0">
                <a:sym typeface="Wingdings" panose="05000000000000000000" pitchFamily="2" charset="2"/>
              </a:rPr>
              <a:t> data and realistic </a:t>
            </a:r>
            <a:r>
              <a:rPr lang="en-US" sz="1800" dirty="0" err="1">
                <a:sym typeface="Wingdings" panose="05000000000000000000" pitchFamily="2" charset="2"/>
              </a:rPr>
              <a:t>Keff</a:t>
            </a:r>
            <a:r>
              <a:rPr lang="en-US" sz="1800" dirty="0">
                <a:sym typeface="Wingdings" panose="05000000000000000000" pitchFamily="2" charset="2"/>
              </a:rPr>
              <a:t> for P1242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910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589F-AE61-4E19-AF71-67E7FC01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Electromigration of Ru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A252A-39C5-43A8-8DDB-08706AA25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4" y="1319968"/>
            <a:ext cx="5368813" cy="4876800"/>
          </a:xfrm>
        </p:spPr>
        <p:txBody>
          <a:bodyPr/>
          <a:lstStyle/>
          <a:p>
            <a:r>
              <a:rPr lang="en-US" sz="2400" b="0" dirty="0"/>
              <a:t>Ru expected to be resilient to EM, based on material properties</a:t>
            </a:r>
          </a:p>
          <a:p>
            <a:endParaRPr lang="en-US" sz="2400" b="0" dirty="0"/>
          </a:p>
          <a:p>
            <a:r>
              <a:rPr lang="en-US" sz="2400" b="0" dirty="0"/>
              <a:t>Recent experiments suggest that the onset of EM in scaled Ru line occur at high current densities [300MA/cm2 @ 250C induces failure after 9000 sec]</a:t>
            </a:r>
          </a:p>
          <a:p>
            <a:endParaRPr lang="en-US" sz="2400" b="0" dirty="0"/>
          </a:p>
          <a:p>
            <a:r>
              <a:rPr lang="en-US" sz="2400" b="0" dirty="0"/>
              <a:t>EM not expected to be show-stopper if Ru used for P1242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A7198-D364-44BD-A4AC-7F84AC44A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370" y="4258452"/>
            <a:ext cx="2729262" cy="2453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F1F2C-4102-44B7-A1D9-CEE19D69C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378" y="5777668"/>
            <a:ext cx="3473824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87691-9F89-4267-A15B-3BA7D2A19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904" y="834887"/>
            <a:ext cx="5878585" cy="3308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39EFE-FD0F-4497-8A28-E96F23CB0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74" y="4147738"/>
            <a:ext cx="3892826" cy="12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7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4DFD-2184-459D-9314-9E40D822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55FF-4109-4070-9E98-945A72CF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53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8804</TotalTime>
  <Words>843</Words>
  <Application>Microsoft Office PowerPoint</Application>
  <PresentationFormat>Widescreen</PresentationFormat>
  <Paragraphs>307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Neo Sans Intel</vt:lpstr>
      <vt:lpstr>Neo Sans Intel Medium</vt:lpstr>
      <vt:lpstr>Symbol</vt:lpstr>
      <vt:lpstr>blank</vt:lpstr>
      <vt:lpstr> </vt:lpstr>
      <vt:lpstr>Towards Low Resistance WL BL Metals</vt:lpstr>
      <vt:lpstr>DTS (from Sachin)</vt:lpstr>
      <vt:lpstr>Ru vs W POR</vt:lpstr>
      <vt:lpstr>Status of Ru Work @ IMEC</vt:lpstr>
      <vt:lpstr>Methodology for DTS Capacitance  </vt:lpstr>
      <vt:lpstr>Ratio Math Based Capacitance Estimate</vt:lpstr>
      <vt:lpstr>Electromigration of Ru lines</vt:lpstr>
      <vt:lpstr>Backup</vt:lpstr>
      <vt:lpstr>Early Work on PVD Ru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Questions to Address</dc:title>
  <dc:creator>Majhi, Prashant</dc:creator>
  <cp:keywords>CTPClassification=CTP_NT</cp:keywords>
  <cp:lastModifiedBy>Majhi, Prashant</cp:lastModifiedBy>
  <cp:revision>73</cp:revision>
  <dcterms:created xsi:type="dcterms:W3CDTF">2020-06-02T22:06:38Z</dcterms:created>
  <dcterms:modified xsi:type="dcterms:W3CDTF">2020-06-26T08:53:01Z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c9f0a417-7728-4ff9-86d0-f44672511274</vt:lpwstr>
  </property>
  <property fmtid="{D5CDD505-2E9C-101B-9397-08002B2CF9AE}" pid="3" name="CTP_TimeStamp">
    <vt:lpwstr>2020-06-26 08:53:01Z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